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0.xml" ContentType="application/vnd.openxmlformats-officedocument.presentationml.tags+xml"/>
  <Override PartName="/ppt/notesSlides/notesSlide1.xml" ContentType="application/vnd.openxmlformats-officedocument.presentationml.notesSlide+xml"/>
  <Override PartName="/ppt/tags/tag11.xml" ContentType="application/vnd.openxmlformats-officedocument.presentationml.tags+xml"/>
  <Override PartName="/ppt/notesSlides/notesSlide2.xml" ContentType="application/vnd.openxmlformats-officedocument.presentationml.notesSlide+xml"/>
  <Override PartName="/ppt/tags/tag12.xml" ContentType="application/vnd.openxmlformats-officedocument.presentationml.tags+xml"/>
  <Override PartName="/ppt/notesSlides/notesSlide3.xml" ContentType="application/vnd.openxmlformats-officedocument.presentationml.notesSlide+xml"/>
  <Override PartName="/ppt/tags/tag13.xml" ContentType="application/vnd.openxmlformats-officedocument.presentationml.tags+xml"/>
  <Override PartName="/ppt/notesSlides/notesSlide4.xml" ContentType="application/vnd.openxmlformats-officedocument.presentationml.notesSlide+xml"/>
  <Override PartName="/ppt/tags/tag14.xml" ContentType="application/vnd.openxmlformats-officedocument.presentationml.tags+xml"/>
  <Override PartName="/ppt/notesSlides/notesSlide5.xml" ContentType="application/vnd.openxmlformats-officedocument.presentationml.notesSlide+xml"/>
  <Override PartName="/ppt/tags/tag15.xml" ContentType="application/vnd.openxmlformats-officedocument.presentationml.tags+xml"/>
  <Override PartName="/ppt/notesSlides/notesSlide6.xml" ContentType="application/vnd.openxmlformats-officedocument.presentationml.notesSlide+xml"/>
  <Override PartName="/ppt/tags/tag16.xml" ContentType="application/vnd.openxmlformats-officedocument.presentationml.tags+xml"/>
  <Override PartName="/ppt/notesSlides/notesSlide7.xml" ContentType="application/vnd.openxmlformats-officedocument.presentationml.notesSlide+xml"/>
  <Override PartName="/ppt/tags/tag17.xml" ContentType="application/vnd.openxmlformats-officedocument.presentationml.tags+xml"/>
  <Override PartName="/ppt/notesSlides/notesSlide8.xml" ContentType="application/vnd.openxmlformats-officedocument.presentationml.notesSlide+xml"/>
  <Override PartName="/ppt/tags/tag18.xml" ContentType="application/vnd.openxmlformats-officedocument.presentationml.tags+xml"/>
  <Override PartName="/ppt/notesSlides/notesSlide9.xml" ContentType="application/vnd.openxmlformats-officedocument.presentationml.notesSlide+xml"/>
  <Override PartName="/ppt/tags/tag19.xml" ContentType="application/vnd.openxmlformats-officedocument.presentationml.tags+xml"/>
  <Override PartName="/ppt/notesSlides/notesSlide10.xml" ContentType="application/vnd.openxmlformats-officedocument.presentationml.notesSlide+xml"/>
  <Override PartName="/ppt/tags/tag20.xml" ContentType="application/vnd.openxmlformats-officedocument.presentationml.tags+xml"/>
  <Override PartName="/ppt/notesSlides/notesSlide11.xml" ContentType="application/vnd.openxmlformats-officedocument.presentationml.notesSlide+xml"/>
  <Override PartName="/ppt/tags/tag21.xml" ContentType="application/vnd.openxmlformats-officedocument.presentationml.tags+xml"/>
  <Override PartName="/ppt/notesSlides/notesSlide12.xml" ContentType="application/vnd.openxmlformats-officedocument.presentationml.notesSlide+xml"/>
  <Override PartName="/ppt/tags/tag22.xml" ContentType="application/vnd.openxmlformats-officedocument.presentationml.tags+xml"/>
  <Override PartName="/ppt/notesSlides/notesSlide13.xml" ContentType="application/vnd.openxmlformats-officedocument.presentationml.notesSlide+xml"/>
  <Override PartName="/ppt/tags/tag23.xml" ContentType="application/vnd.openxmlformats-officedocument.presentationml.tags+xml"/>
  <Override PartName="/ppt/notesSlides/notesSlide14.xml" ContentType="application/vnd.openxmlformats-officedocument.presentationml.notesSlide+xml"/>
  <Override PartName="/ppt/tags/tag24.xml" ContentType="application/vnd.openxmlformats-officedocument.presentationml.tags+xml"/>
  <Override PartName="/ppt/notesSlides/notesSlide15.xml" ContentType="application/vnd.openxmlformats-officedocument.presentationml.notesSlide+xml"/>
  <Override PartName="/ppt/tags/tag25.xml" ContentType="application/vnd.openxmlformats-officedocument.presentationml.tags+xml"/>
  <Override PartName="/ppt/notesSlides/notesSlide16.xml" ContentType="application/vnd.openxmlformats-officedocument.presentationml.notesSlide+xml"/>
  <Override PartName="/ppt/tags/tag26.xml" ContentType="application/vnd.openxmlformats-officedocument.presentationml.tags+xml"/>
  <Override PartName="/ppt/notesSlides/notesSlide17.xml" ContentType="application/vnd.openxmlformats-officedocument.presentationml.notesSlide+xml"/>
  <Override PartName="/ppt/tags/tag27.xml" ContentType="application/vnd.openxmlformats-officedocument.presentationml.tags+xml"/>
  <Override PartName="/ppt/notesSlides/notesSlide18.xml" ContentType="application/vnd.openxmlformats-officedocument.presentationml.notesSlide+xml"/>
  <Override PartName="/ppt/tags/tag28.xml" ContentType="application/vnd.openxmlformats-officedocument.presentationml.tags+xml"/>
  <Override PartName="/ppt/notesSlides/notesSlide19.xml" ContentType="application/vnd.openxmlformats-officedocument.presentationml.notesSlide+xml"/>
  <Override PartName="/ppt/tags/tag29.xml" ContentType="application/vnd.openxmlformats-officedocument.presentationml.tags+xml"/>
  <Override PartName="/ppt/notesSlides/notesSlide20.xml" ContentType="application/vnd.openxmlformats-officedocument.presentationml.notesSlide+xml"/>
  <Override PartName="/ppt/tags/tag30.xml" ContentType="application/vnd.openxmlformats-officedocument.presentationml.tags+xml"/>
  <Override PartName="/ppt/notesSlides/notesSlide21.xml" ContentType="application/vnd.openxmlformats-officedocument.presentationml.notesSlide+xml"/>
  <Override PartName="/ppt/tags/tag31.xml" ContentType="application/vnd.openxmlformats-officedocument.presentationml.tags+xml"/>
  <Override PartName="/ppt/notesSlides/notesSlide22.xml" ContentType="application/vnd.openxmlformats-officedocument.presentationml.notesSlide+xml"/>
  <Override PartName="/ppt/tags/tag32.xml" ContentType="application/vnd.openxmlformats-officedocument.presentationml.tags+xml"/>
  <Override PartName="/ppt/notesSlides/notesSlide23.xml" ContentType="application/vnd.openxmlformats-officedocument.presentationml.notesSlide+xml"/>
  <Override PartName="/ppt/tags/tag33.xml" ContentType="application/vnd.openxmlformats-officedocument.presentationml.tags+xml"/>
  <Override PartName="/ppt/notesSlides/notesSlide24.xml" ContentType="application/vnd.openxmlformats-officedocument.presentationml.notesSlide+xml"/>
  <Override PartName="/ppt/tags/tag34.xml" ContentType="application/vnd.openxmlformats-officedocument.presentationml.tags+xml"/>
  <Override PartName="/ppt/notesSlides/notesSlide25.xml" ContentType="application/vnd.openxmlformats-officedocument.presentationml.notesSlide+xml"/>
  <Override PartName="/ppt/tags/tag35.xml" ContentType="application/vnd.openxmlformats-officedocument.presentationml.tags+xml"/>
  <Override PartName="/ppt/notesSlides/notesSlide26.xml" ContentType="application/vnd.openxmlformats-officedocument.presentationml.notesSlide+xml"/>
  <Override PartName="/ppt/tags/tag36.xml" ContentType="application/vnd.openxmlformats-officedocument.presentationml.tags+xml"/>
  <Override PartName="/ppt/notesSlides/notesSlide27.xml" ContentType="application/vnd.openxmlformats-officedocument.presentationml.notesSlide+xml"/>
  <Override PartName="/ppt/tags/tag37.xml" ContentType="application/vnd.openxmlformats-officedocument.presentationml.tags+xml"/>
  <Override PartName="/ppt/notesSlides/notesSlide28.xml" ContentType="application/vnd.openxmlformats-officedocument.presentationml.notesSlide+xml"/>
  <Override PartName="/ppt/tags/tag38.xml" ContentType="application/vnd.openxmlformats-officedocument.presentationml.tags+xml"/>
  <Override PartName="/ppt/notesSlides/notesSlide29.xml" ContentType="application/vnd.openxmlformats-officedocument.presentationml.notesSlide+xml"/>
  <Override PartName="/ppt/tags/tag39.xml" ContentType="application/vnd.openxmlformats-officedocument.presentationml.tags+xml"/>
  <Override PartName="/ppt/notesSlides/notesSlide30.xml" ContentType="application/vnd.openxmlformats-officedocument.presentationml.notesSlide+xml"/>
  <Override PartName="/ppt/tags/tag40.xml" ContentType="application/vnd.openxmlformats-officedocument.presentationml.tags+xml"/>
  <Override PartName="/ppt/notesSlides/notesSlide31.xml" ContentType="application/vnd.openxmlformats-officedocument.presentationml.notesSlide+xml"/>
  <Override PartName="/ppt/tags/tag41.xml" ContentType="application/vnd.openxmlformats-officedocument.presentationml.tags+xml"/>
  <Override PartName="/ppt/notesSlides/notesSlide32.xml" ContentType="application/vnd.openxmlformats-officedocument.presentationml.notesSlide+xml"/>
  <Override PartName="/ppt/tags/tag42.xml" ContentType="application/vnd.openxmlformats-officedocument.presentationml.tags+xml"/>
  <Override PartName="/ppt/notesSlides/notesSlide33.xml" ContentType="application/vnd.openxmlformats-officedocument.presentationml.notesSlide+xml"/>
  <Override PartName="/ppt/tags/tag43.xml" ContentType="application/vnd.openxmlformats-officedocument.presentationml.tags+xml"/>
  <Override PartName="/ppt/notesSlides/notesSlide34.xml" ContentType="application/vnd.openxmlformats-officedocument.presentationml.notesSlide+xml"/>
  <Override PartName="/ppt/tags/tag44.xml" ContentType="application/vnd.openxmlformats-officedocument.presentationml.tags+xml"/>
  <Override PartName="/ppt/notesSlides/notesSlide35.xml" ContentType="application/vnd.openxmlformats-officedocument.presentationml.notesSlide+xml"/>
  <Override PartName="/ppt/tags/tag45.xml" ContentType="application/vnd.openxmlformats-officedocument.presentationml.tags+xml"/>
  <Override PartName="/ppt/notesSlides/notesSlide36.xml" ContentType="application/vnd.openxmlformats-officedocument.presentationml.notesSlide+xml"/>
  <Override PartName="/ppt/tags/tag46.xml" ContentType="application/vnd.openxmlformats-officedocument.presentationml.tag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tags/tag47.xml" ContentType="application/vnd.openxmlformats-officedocument.presentationml.tags+xml"/>
  <Override PartName="/ppt/notesSlides/notesSlide39.xml" ContentType="application/vnd.openxmlformats-officedocument.presentationml.notesSlide+xml"/>
  <Override PartName="/ppt/tags/tag48.xml" ContentType="application/vnd.openxmlformats-officedocument.presentationml.tags+xml"/>
  <Override PartName="/ppt/notesSlides/notesSlide40.xml" ContentType="application/vnd.openxmlformats-officedocument.presentationml.notesSlide+xml"/>
  <Override PartName="/ppt/tags/tag49.xml" ContentType="application/vnd.openxmlformats-officedocument.presentationml.tags+xml"/>
  <Override PartName="/ppt/notesSlides/notesSlide41.xml" ContentType="application/vnd.openxmlformats-officedocument.presentationml.notesSlide+xml"/>
  <Override PartName="/ppt/tags/tag50.xml" ContentType="application/vnd.openxmlformats-officedocument.presentationml.tag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tags/tag51.xml" ContentType="application/vnd.openxmlformats-officedocument.presentationml.tags+xml"/>
  <Override PartName="/ppt/notesSlides/notesSlide45.xml" ContentType="application/vnd.openxmlformats-officedocument.presentationml.notesSlide+xml"/>
  <Override PartName="/ppt/tags/tag52.xml" ContentType="application/vnd.openxmlformats-officedocument.presentationml.tags+xml"/>
  <Override PartName="/ppt/notesSlides/notesSlide46.xml" ContentType="application/vnd.openxmlformats-officedocument.presentationml.notesSlide+xml"/>
  <Override PartName="/ppt/tags/tag53.xml" ContentType="application/vnd.openxmlformats-officedocument.presentationml.tags+xml"/>
  <Override PartName="/ppt/notesSlides/notesSlide47.xml" ContentType="application/vnd.openxmlformats-officedocument.presentationml.notesSlide+xml"/>
  <Override PartName="/ppt/tags/tag54.xml" ContentType="application/vnd.openxmlformats-officedocument.presentationml.tags+xml"/>
  <Override PartName="/ppt/notesSlides/notesSlide48.xml" ContentType="application/vnd.openxmlformats-officedocument.presentationml.notesSlide+xml"/>
  <Override PartName="/ppt/tags/tag55.xml" ContentType="application/vnd.openxmlformats-officedocument.presentationml.tags+xml"/>
  <Override PartName="/ppt/notesSlides/notesSlide49.xml" ContentType="application/vnd.openxmlformats-officedocument.presentationml.notesSlide+xml"/>
  <Override PartName="/ppt/tags/tag56.xml" ContentType="application/vnd.openxmlformats-officedocument.presentationml.tags+xml"/>
  <Override PartName="/ppt/notesSlides/notesSlide50.xml" ContentType="application/vnd.openxmlformats-officedocument.presentationml.notesSlide+xml"/>
  <Override PartName="/ppt/tags/tag57.xml" ContentType="application/vnd.openxmlformats-officedocument.presentationml.tags+xml"/>
  <Override PartName="/ppt/notesSlides/notesSlide51.xml" ContentType="application/vnd.openxmlformats-officedocument.presentationml.notesSlide+xml"/>
  <Override PartName="/ppt/tags/tag58.xml" ContentType="application/vnd.openxmlformats-officedocument.presentationml.tags+xml"/>
  <Override PartName="/ppt/notesSlides/notesSlide52.xml" ContentType="application/vnd.openxmlformats-officedocument.presentationml.notesSlide+xml"/>
  <Override PartName="/ppt/tags/tag59.xml" ContentType="application/vnd.openxmlformats-officedocument.presentationml.tags+xml"/>
  <Override PartName="/ppt/notesSlides/notesSlide53.xml" ContentType="application/vnd.openxmlformats-officedocument.presentationml.notesSlide+xml"/>
  <Override PartName="/ppt/tags/tag60.xml" ContentType="application/vnd.openxmlformats-officedocument.presentationml.tags+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56"/>
  </p:notesMasterIdLst>
  <p:handoutMasterIdLst>
    <p:handoutMasterId r:id="rId57"/>
  </p:handoutMasterIdLst>
  <p:sldIdLst>
    <p:sldId id="4050" r:id="rId2"/>
    <p:sldId id="259" r:id="rId3"/>
    <p:sldId id="4011" r:id="rId4"/>
    <p:sldId id="4173" r:id="rId5"/>
    <p:sldId id="4193" r:id="rId6"/>
    <p:sldId id="4192" r:id="rId7"/>
    <p:sldId id="4194" r:id="rId8"/>
    <p:sldId id="4234" r:id="rId9"/>
    <p:sldId id="4197" r:id="rId10"/>
    <p:sldId id="4198" r:id="rId11"/>
    <p:sldId id="4199" r:id="rId12"/>
    <p:sldId id="4238" r:id="rId13"/>
    <p:sldId id="4191" r:id="rId14"/>
    <p:sldId id="387" r:id="rId15"/>
    <p:sldId id="392" r:id="rId16"/>
    <p:sldId id="4204" r:id="rId17"/>
    <p:sldId id="2147477366" r:id="rId18"/>
    <p:sldId id="4190" r:id="rId19"/>
    <p:sldId id="4205" r:id="rId20"/>
    <p:sldId id="2147477358" r:id="rId21"/>
    <p:sldId id="4201" r:id="rId22"/>
    <p:sldId id="4250" r:id="rId23"/>
    <p:sldId id="4210" r:id="rId24"/>
    <p:sldId id="4213" r:id="rId25"/>
    <p:sldId id="4214" r:id="rId26"/>
    <p:sldId id="4206" r:id="rId27"/>
    <p:sldId id="4207" r:id="rId28"/>
    <p:sldId id="4208" r:id="rId29"/>
    <p:sldId id="4215" r:id="rId30"/>
    <p:sldId id="4221" r:id="rId31"/>
    <p:sldId id="4226" r:id="rId32"/>
    <p:sldId id="4227" r:id="rId33"/>
    <p:sldId id="4228" r:id="rId34"/>
    <p:sldId id="4229" r:id="rId35"/>
    <p:sldId id="4230" r:id="rId36"/>
    <p:sldId id="4171" r:id="rId37"/>
    <p:sldId id="2147477357" r:id="rId38"/>
    <p:sldId id="2147477365" r:id="rId39"/>
    <p:sldId id="4231" r:id="rId40"/>
    <p:sldId id="4235" r:id="rId41"/>
    <p:sldId id="4239" r:id="rId42"/>
    <p:sldId id="4241" r:id="rId43"/>
    <p:sldId id="4059" r:id="rId44"/>
    <p:sldId id="4053" r:id="rId45"/>
    <p:sldId id="4243" r:id="rId46"/>
    <p:sldId id="4209" r:id="rId47"/>
    <p:sldId id="2147477359" r:id="rId48"/>
    <p:sldId id="2147477360" r:id="rId49"/>
    <p:sldId id="4236" r:id="rId50"/>
    <p:sldId id="4237" r:id="rId51"/>
    <p:sldId id="2147477362" r:id="rId52"/>
    <p:sldId id="2147477367" r:id="rId53"/>
    <p:sldId id="2147477363" r:id="rId54"/>
    <p:sldId id="2147477364" r:id="rId55"/>
  </p:sldIdLst>
  <p:sldSz cx="12192000" cy="6858000"/>
  <p:notesSz cx="6858000" cy="9144000"/>
  <p:custDataLst>
    <p:tags r:id="rId5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0503AD7-9B25-4704-85CA-A191BD9F7123}">
          <p14:sldIdLst>
            <p14:sldId id="4050"/>
            <p14:sldId id="259"/>
            <p14:sldId id="4011"/>
            <p14:sldId id="4173"/>
            <p14:sldId id="4193"/>
            <p14:sldId id="4192"/>
            <p14:sldId id="4194"/>
            <p14:sldId id="4234"/>
            <p14:sldId id="4197"/>
            <p14:sldId id="4198"/>
            <p14:sldId id="4199"/>
            <p14:sldId id="4238"/>
            <p14:sldId id="4191"/>
            <p14:sldId id="387"/>
            <p14:sldId id="392"/>
            <p14:sldId id="4204"/>
            <p14:sldId id="2147477366"/>
            <p14:sldId id="4190"/>
            <p14:sldId id="4205"/>
            <p14:sldId id="2147477358"/>
            <p14:sldId id="4201"/>
            <p14:sldId id="4250"/>
            <p14:sldId id="4210"/>
            <p14:sldId id="4213"/>
            <p14:sldId id="4214"/>
            <p14:sldId id="4206"/>
            <p14:sldId id="4207"/>
            <p14:sldId id="4208"/>
            <p14:sldId id="4215"/>
            <p14:sldId id="4221"/>
            <p14:sldId id="4226"/>
            <p14:sldId id="4227"/>
            <p14:sldId id="4228"/>
            <p14:sldId id="4229"/>
            <p14:sldId id="4230"/>
            <p14:sldId id="4171"/>
            <p14:sldId id="2147477357"/>
          </p14:sldIdLst>
        </p14:section>
        <p14:section name="Source images" id="{4A4BD9A2-757C-4E17-A1D6-785CB960EEF6}">
          <p14:sldIdLst>
            <p14:sldId id="2147477365"/>
            <p14:sldId id="4231"/>
            <p14:sldId id="4235"/>
            <p14:sldId id="4239"/>
            <p14:sldId id="4241"/>
            <p14:sldId id="4059"/>
            <p14:sldId id="4053"/>
            <p14:sldId id="4243"/>
            <p14:sldId id="4209"/>
            <p14:sldId id="2147477359"/>
            <p14:sldId id="2147477360"/>
            <p14:sldId id="4236"/>
            <p14:sldId id="4237"/>
            <p14:sldId id="2147477362"/>
            <p14:sldId id="2147477367"/>
            <p14:sldId id="2147477363"/>
            <p14:sldId id="214747736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bik, Gabriel" initials="KG" lastIdx="72" clrIdx="0">
    <p:extLst>
      <p:ext uri="{19B8F6BF-5375-455C-9EA6-DF929625EA0E}">
        <p15:presenceInfo xmlns:p15="http://schemas.microsoft.com/office/powerpoint/2012/main" userId="S-1-5-21-1407069837-2091007605-538272213-15390607" providerId="AD"/>
      </p:ext>
    </p:extLst>
  </p:cmAuthor>
  <p:cmAuthor id="2" name="Microsoft Office User" initials="MOU" lastIdx="13" clrIdx="1">
    <p:extLst>
      <p:ext uri="{19B8F6BF-5375-455C-9EA6-DF929625EA0E}">
        <p15:presenceInfo xmlns:p15="http://schemas.microsoft.com/office/powerpoint/2012/main" userId="Microsoft Office User" providerId="None"/>
      </p:ext>
    </p:extLst>
  </p:cmAuthor>
  <p:cmAuthor id="3" name="Xin Gao" initials="XG" lastIdx="46" clrIdx="2">
    <p:extLst>
      <p:ext uri="{19B8F6BF-5375-455C-9EA6-DF929625EA0E}">
        <p15:presenceInfo xmlns:p15="http://schemas.microsoft.com/office/powerpoint/2012/main" userId="Xin Gao" providerId="None"/>
      </p:ext>
    </p:extLst>
  </p:cmAuthor>
  <p:cmAuthor id="4" name="Anand Kamat" initials="AK" lastIdx="19" clrIdx="3">
    <p:extLst>
      <p:ext uri="{19B8F6BF-5375-455C-9EA6-DF929625EA0E}">
        <p15:presenceInfo xmlns:p15="http://schemas.microsoft.com/office/powerpoint/2012/main" userId="Anand Kamat" providerId="None"/>
      </p:ext>
    </p:extLst>
  </p:cmAuthor>
  <p:cmAuthor id="5" name="Raymond, Patty" initials="RP" lastIdx="84" clrIdx="4">
    <p:extLst>
      <p:ext uri="{19B8F6BF-5375-455C-9EA6-DF929625EA0E}">
        <p15:presenceInfo xmlns:p15="http://schemas.microsoft.com/office/powerpoint/2012/main" userId="S-1-5-21-1407069837-2091007605-538272213-29355854" providerId="AD"/>
      </p:ext>
    </p:extLst>
  </p:cmAuthor>
  <p:cmAuthor id="6" name="Stading, Katrina" initials="SK" lastIdx="34" clrIdx="5">
    <p:extLst>
      <p:ext uri="{19B8F6BF-5375-455C-9EA6-DF929625EA0E}">
        <p15:presenceInfo xmlns:p15="http://schemas.microsoft.com/office/powerpoint/2012/main" userId="S-1-5-21-1407069837-2091007605-538272213-3181350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BFFF"/>
    <a:srgbClr val="DF2A5D"/>
    <a:srgbClr val="CD2756"/>
    <a:srgbClr val="5CBCFF"/>
    <a:srgbClr val="AD2D7C"/>
    <a:srgbClr val="AD2C7B"/>
    <a:srgbClr val="CD1F50"/>
    <a:srgbClr val="CBCDD8"/>
    <a:srgbClr val="E7E8EF"/>
    <a:srgbClr val="E7E8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01" autoAdjust="0"/>
    <p:restoredTop sz="46190" autoAdjust="0"/>
  </p:normalViewPr>
  <p:slideViewPr>
    <p:cSldViewPr snapToGrid="0">
      <p:cViewPr varScale="1">
        <p:scale>
          <a:sx n="55" d="100"/>
          <a:sy n="55" d="100"/>
        </p:scale>
        <p:origin x="3448" y="184"/>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0" d="100"/>
        <a:sy n="80" d="100"/>
      </p:scale>
      <p:origin x="0" y="0"/>
    </p:cViewPr>
  </p:sorterViewPr>
  <p:notesViewPr>
    <p:cSldViewPr snapToGrid="0">
      <p:cViewPr varScale="1">
        <p:scale>
          <a:sx n="84" d="100"/>
          <a:sy n="84" d="100"/>
        </p:scale>
        <p:origin x="3828" y="10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gs" Target="tags/tag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D67EC0E-4A9D-416B-9683-447DEAC3ADB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52A1EA-6A1D-403D-BC75-61BF8899060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D4A967C-B3FB-4D03-8DCB-CB1AA7D546CF}" type="datetimeFigureOut">
              <a:rPr lang="en-US" smtClean="0"/>
              <a:t>7/14/25</a:t>
            </a:fld>
            <a:endParaRPr lang="en-US" dirty="0"/>
          </a:p>
        </p:txBody>
      </p:sp>
      <p:sp>
        <p:nvSpPr>
          <p:cNvPr id="4" name="Footer Placeholder 3">
            <a:extLst>
              <a:ext uri="{FF2B5EF4-FFF2-40B4-BE49-F238E27FC236}">
                <a16:creationId xmlns:a16="http://schemas.microsoft.com/office/drawing/2014/main" id="{B640F0CA-6770-422D-AFCB-34E23B6BB44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5A9B990-CD34-4154-8092-EC14524C117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AB76F1-D2F2-475B-8DB9-316254E65D7D}" type="slidenum">
              <a:rPr lang="en-US" smtClean="0"/>
              <a:t>‹#›</a:t>
            </a:fld>
            <a:endParaRPr lang="en-US" dirty="0"/>
          </a:p>
        </p:txBody>
      </p:sp>
    </p:spTree>
    <p:extLst>
      <p:ext uri="{BB962C8B-B14F-4D97-AF65-F5344CB8AC3E}">
        <p14:creationId xmlns:p14="http://schemas.microsoft.com/office/powerpoint/2010/main" val="24350546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5094942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469339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buClrTx/>
              <a:buSzTx/>
              <a:buFontTx/>
              <a:buNone/>
              <a:tabLst/>
              <a:defRPr/>
            </a:pPr>
            <a:r>
              <a:rPr lang="en-US" dirty="0"/>
              <a:t>~Alt text: Neural network with more neurons in the hidden layer than the network on the previous slide.</a:t>
            </a:r>
          </a:p>
          <a:p>
            <a:pPr marL="0" marR="0" lvl="0" indent="0" algn="l" defTabSz="914400" rtl="0" eaLnBrk="1" fontAlgn="auto" latinLnBrk="0" hangingPunct="1">
              <a:buClrTx/>
              <a:buSzTx/>
              <a:buFontTx/>
              <a:buNone/>
              <a:tabLst/>
              <a:defRPr/>
            </a:pPr>
            <a:r>
              <a:rPr lang="en-US" dirty="0"/>
              <a:t>~</a:t>
            </a:r>
          </a:p>
          <a:p>
            <a:pPr marL="0" marR="0" lvl="0" indent="0" algn="l" defTabSz="914400" rtl="0" eaLnBrk="1" fontAlgn="auto" latinLnBrk="0" hangingPunct="1">
              <a:buClrTx/>
              <a:buSzTx/>
              <a:buFontTx/>
              <a:buNone/>
              <a:tabLst/>
              <a:defRPr/>
            </a:pPr>
            <a:r>
              <a:rPr lang="en-US" dirty="0"/>
              <a:t>Adding more neurons in the hidden or output layers makes the number of weights grow quickly.</a:t>
            </a:r>
          </a:p>
          <a:p>
            <a:pPr marL="0" marR="0" lvl="0" indent="0" algn="l" defTabSz="914400" rtl="0" eaLnBrk="1" fontAlgn="auto" latinLnBrk="0" hangingPunct="1">
              <a:buClrTx/>
              <a:buSzTx/>
              <a:buFontTx/>
              <a:buNone/>
              <a:tabLst/>
              <a:defRPr/>
            </a:pPr>
            <a:endParaRPr lang="en-US" dirty="0"/>
          </a:p>
          <a:p>
            <a:pPr marL="0" marR="0" lvl="0" indent="0" algn="l" defTabSz="914400" rtl="0" eaLnBrk="1" fontAlgn="auto" latinLnBrk="0" hangingPunct="1">
              <a:buClrTx/>
              <a:buSzTx/>
              <a:buFontTx/>
              <a:buNone/>
              <a:tabLst/>
              <a:defRPr/>
            </a:pPr>
            <a:r>
              <a:rPr lang="en-US" dirty="0"/>
              <a:t>For instance, the neuron on the previous slide has one hidden layer with two neurons and an output layer with one neuron. The network is fed with an input of dimension 3 (two features and a constant, 1, for the bias term). Each connection indicates a weight or parameter of the neural network. Hence, the hidden layer has 2x3 weights (the number of hidden neurons x the input dimension). The output layer has 1x3 weights (the number of output neurons x the input dimension for the output layer). The total number of weights is (2x3) + (1x3) = 9.</a:t>
            </a:r>
          </a:p>
          <a:p>
            <a:pPr marL="0" marR="0" lvl="0" indent="0" algn="l" defTabSz="914400" rtl="0" eaLnBrk="1" fontAlgn="auto" latinLnBrk="0" hangingPunct="1">
              <a:buClrTx/>
              <a:buSzTx/>
              <a:buFontTx/>
              <a:buNone/>
              <a:tabLst/>
              <a:defRPr/>
            </a:pPr>
            <a:endParaRPr lang="en-US" dirty="0"/>
          </a:p>
          <a:p>
            <a:pPr marL="0" lvl="0" indent="0">
              <a:buFontTx/>
              <a:buNone/>
            </a:pPr>
            <a:r>
              <a:rPr lang="en-US" dirty="0"/>
              <a:t>Similarly, the number of weights of the neural network that is shown on this slide can be calculated as follows: Number of weights = (4x3) + (1x5) = 17.</a:t>
            </a:r>
          </a:p>
          <a:p>
            <a:pPr marL="0" lvl="0" indent="0">
              <a:buFontTx/>
              <a:buNone/>
            </a:pPr>
            <a:endParaRPr lang="en-US" dirty="0"/>
          </a:p>
          <a:p>
            <a:pPr marL="0" lvl="0" indent="0">
              <a:buFontTx/>
              <a:buNone/>
            </a:pPr>
            <a:r>
              <a:rPr lang="en-US" dirty="0"/>
              <a:t>Adding layers as well as neurons in each layer rapidly grows the number of weights. While more layers in the network and more neurons in a layer improve the representation power of the network, they can also increase training time, and inference or prediction time.</a:t>
            </a:r>
          </a:p>
        </p:txBody>
      </p:sp>
    </p:spTree>
    <p:extLst>
      <p:ext uri="{BB962C8B-B14F-4D97-AF65-F5344CB8AC3E}">
        <p14:creationId xmlns:p14="http://schemas.microsoft.com/office/powerpoint/2010/main" val="37095754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 text – single-neuron output: Neural network with one output neuron.</a:t>
            </a:r>
          </a:p>
          <a:p>
            <a:r>
              <a:rPr lang="en-US" dirty="0"/>
              <a:t>~Alt text – two-neuron output: Neural network with multiple hidden layers and two output neurons.</a:t>
            </a:r>
          </a:p>
          <a:p>
            <a:r>
              <a:rPr lang="en-US" dirty="0"/>
              <a:t>~Alt text – multineuron output: Neural network with three output neurons.</a:t>
            </a:r>
          </a:p>
          <a:p>
            <a:r>
              <a:rPr lang="en-US" dirty="0"/>
              <a:t>~</a:t>
            </a:r>
          </a:p>
          <a:p>
            <a:r>
              <a:rPr lang="en-US" dirty="0"/>
              <a:t>Having a network with two neurons in one hidden layer is still not particularly useful for most real-life ML applications. Typically, you would use more complex neural networks to approximate more complex functions that cannot be easily described by traditional methods.</a:t>
            </a:r>
          </a:p>
          <a:p>
            <a:endParaRPr lang="en-US" dirty="0"/>
          </a:p>
          <a:p>
            <a:r>
              <a:rPr lang="en-US" dirty="0"/>
              <a:t>The trick is to design or engineer a network architecture for the current task. For a more complex binary classification problem, you could design something like the single-neuron output architecture or two-neuron output architecture that are shown on the slide. These architectures would result in more patterns being learned from the data, which will allow the model to do a better job of separating the two classes):</a:t>
            </a:r>
          </a:p>
          <a:p>
            <a:pPr marL="171450" lvl="0" indent="-171450">
              <a:buFont typeface="Arial" panose="020B0604020202020204" pitchFamily="34" charset="0"/>
              <a:buChar char="•"/>
            </a:pPr>
            <a:r>
              <a:rPr lang="en-US" dirty="0"/>
              <a:t>The single-neuron output architecture at the top-left of the slide has five neurons in the hidden layer and one neuron in the output layer.</a:t>
            </a:r>
          </a:p>
          <a:p>
            <a:pPr marL="171450" lvl="0" indent="-171450">
              <a:buFont typeface="Arial" panose="020B0604020202020204" pitchFamily="34" charset="0"/>
              <a:buChar char="•"/>
            </a:pPr>
            <a:r>
              <a:rPr lang="en-US" dirty="0"/>
              <a:t>The two-neuron output architecture on the right side of the slide has four layers, of which three are hidden. The hidden layers have five, three, and two neurons. The output layer has two neurons.</a:t>
            </a:r>
          </a:p>
          <a:p>
            <a:pPr marL="171450" lvl="0" indent="-171450">
              <a:buFont typeface="Arial" panose="020B0604020202020204" pitchFamily="34" charset="0"/>
              <a:buChar char="•"/>
            </a:pPr>
            <a:endParaRPr lang="en-US" dirty="0"/>
          </a:p>
          <a:p>
            <a:pPr marL="0" lvl="0" indent="0">
              <a:buFont typeface="Arial" panose="020B0604020202020204" pitchFamily="34" charset="0"/>
              <a:buNone/>
            </a:pPr>
            <a:r>
              <a:rPr lang="en-US" b="1" dirty="0"/>
              <a:t>Note: </a:t>
            </a:r>
            <a:r>
              <a:rPr lang="en-US" dirty="0"/>
              <a:t>Don’t count the input layer when you consider the total number of layers for a neural network.</a:t>
            </a:r>
          </a:p>
          <a:p>
            <a:pPr marL="628650" lvl="1" indent="-171450">
              <a:buFont typeface="Arial" panose="020B0604020202020204" pitchFamily="34" charset="0"/>
              <a:buChar char="•"/>
            </a:pPr>
            <a:endParaRPr lang="en-US" dirty="0"/>
          </a:p>
          <a:p>
            <a:pPr marL="0" lvl="0" indent="0">
              <a:buFont typeface="Arial" panose="020B0604020202020204" pitchFamily="34" charset="0"/>
              <a:buNone/>
            </a:pPr>
            <a:r>
              <a:rPr lang="en-US" dirty="0"/>
              <a:t>Depending on the problem to be solved, the network can go much deeper than four layers. This is where the “deep” part of deep learning comes from—more and more hidden layers make for deeper networks. Deeper networks have more flow and analysis of the information that is received from the inputs to connect to the outputs, which makes for more capable learners altogether.</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For example, for a three-class classifier, you could design something like the network on the bottom-left of the slide. This multineuron output architecture has five neurons in the hidden layer and three neurons in the output layer. Each output neuron generates the probability for each class.</a:t>
            </a:r>
          </a:p>
          <a:p>
            <a:pPr marL="0" lvl="0" indent="0">
              <a:buFontTx/>
              <a:buNone/>
            </a:pPr>
            <a:endParaRPr lang="en-US" dirty="0"/>
          </a:p>
          <a:p>
            <a:pPr marL="0" lvl="0" indent="0">
              <a:buFontTx/>
              <a:buNone/>
            </a:pPr>
            <a:r>
              <a:rPr lang="en-US" dirty="0"/>
              <a:t>As you might guess, for even more complex tasks—such as high-dimensional tabular datasets, images, or text data—more complex architectures can and have been engineered. Examples include convolutional neural networks (CNNs) and recurrent neural networks (RNNs). CNNs are engineered to better learn from image-like data. RNNs are engineered to better learn from sequential data, which is particularly useful when working with text data.</a:t>
            </a:r>
          </a:p>
        </p:txBody>
      </p:sp>
    </p:spTree>
    <p:extLst>
      <p:ext uri="{BB962C8B-B14F-4D97-AF65-F5344CB8AC3E}">
        <p14:creationId xmlns:p14="http://schemas.microsoft.com/office/powerpoint/2010/main" val="37386932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sz="1200" b="0" i="0" kern="1200" dirty="0">
                <a:solidFill>
                  <a:schemeClr val="tx1"/>
                </a:solidFill>
                <a:effectLst/>
                <a:latin typeface="+mn-lt"/>
                <a:ea typeface="+mn-ea"/>
                <a:cs typeface="+mn-cs"/>
              </a:rPr>
              <a:t>~Alt text: Neural network with highlighted areas to indicate one input layer, multiple hidden layers, and one output layer.</a:t>
            </a:r>
          </a:p>
        </p:txBody>
      </p:sp>
    </p:spTree>
    <p:extLst>
      <p:ext uri="{BB962C8B-B14F-4D97-AF65-F5344CB8AC3E}">
        <p14:creationId xmlns:p14="http://schemas.microsoft.com/office/powerpoint/2010/main" val="35860849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069530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~Dev note: Slide is from Machine Learning through Application course, mod 2, lesson 4; also appears in this course, module 1, lesson 0</a:t>
            </a:r>
          </a:p>
          <a:p>
            <a:r>
              <a:rPr lang="en-US" dirty="0"/>
              <a:t>~Alt text – features-rules-target: Flowchart of the ideal result for an ML model where features are used to create rules that output the target value.</a:t>
            </a:r>
          </a:p>
          <a:p>
            <a:r>
              <a:rPr lang="en-US" dirty="0"/>
              <a:t>~Alt text – features-rules-prediction: Flowchart of the real result for an ML model where features are used to create rules that output a prediction.</a:t>
            </a:r>
          </a:p>
          <a:p>
            <a:r>
              <a:rPr lang="en-US" dirty="0"/>
              <a:t>~Alt text – arrow: Arrow indicates a difference, or error, between the target and predicted value.</a:t>
            </a:r>
          </a:p>
          <a:p>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ML models aim to take in the model features and match the model target. In reality, almost all ML models take in the model features and make model predictions that rarely match the model target exactly. Some error occurs, which is represented by the difference between the target and prediction values.</a:t>
            </a:r>
          </a:p>
        </p:txBody>
      </p:sp>
    </p:spTree>
    <p:extLst>
      <p:ext uri="{BB962C8B-B14F-4D97-AF65-F5344CB8AC3E}">
        <p14:creationId xmlns:p14="http://schemas.microsoft.com/office/powerpoint/2010/main" val="5953052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buClrTx/>
              <a:buSzTx/>
              <a:buFontTx/>
              <a:buNone/>
              <a:tabLst/>
              <a:defRPr/>
            </a:pPr>
            <a:r>
              <a:rPr lang="en-US" dirty="0"/>
              <a:t>~Dev note: Slide is from Machine Learning through Application course, mod 2, lesson 4; also appears in this course, module 1, lesson 0</a:t>
            </a:r>
          </a:p>
          <a:p>
            <a:pPr marL="0" marR="0" lvl="0" indent="0" algn="l" defTabSz="914400" rtl="0" eaLnBrk="1" fontAlgn="auto" latinLnBrk="0" hangingPunct="1">
              <a:buClrTx/>
              <a:buSzTx/>
              <a:buFontTx/>
              <a:buNone/>
              <a:tabLst/>
              <a:defRPr/>
            </a:pPr>
            <a:r>
              <a:rPr lang="en-US" dirty="0"/>
              <a:t>~Equations</a:t>
            </a:r>
          </a:p>
          <a:p>
            <a:pPr marL="0" marR="0" lvl="0" indent="0" algn="l" defTabSz="914400" rtl="0" eaLnBrk="1" fontAlgn="auto" latinLnBrk="0" hangingPunct="1">
              <a:buClrTx/>
              <a:buSzTx/>
              <a:buFontTx/>
              <a:buNone/>
              <a:tabLst/>
              <a:defRPr/>
            </a:pPr>
            <a:r>
              <a:rPr lang="en-US" dirty="0"/>
              <a:t>~w_{new} = w_{current} - step\_ size * gradient</a:t>
            </a:r>
          </a:p>
          <a:p>
            <a:pPr marL="0" marR="0" lvl="0" indent="0" algn="l" defTabSz="914400" rtl="0" eaLnBrk="1" fontAlgn="auto" latinLnBrk="0" hangingPunct="1">
              <a:buClrTx/>
              <a:buSzTx/>
              <a:buFontTx/>
              <a:buNone/>
              <a:tabLst/>
              <a:defRPr/>
            </a:pPr>
            <a:r>
              <a:rPr lang="en-US" dirty="0"/>
              <a:t>~Alt text: Diagram of the iterative gradient descent algorithm. See detail in notes.</a:t>
            </a:r>
          </a:p>
          <a:p>
            <a:pPr marL="0" marR="0" lvl="0" indent="0" algn="l" defTabSz="914400" rtl="0" eaLnBrk="1" fontAlgn="auto" latinLnBrk="0" hangingPunct="1">
              <a:buClrTx/>
              <a:buSzTx/>
              <a:buFontTx/>
              <a:buNone/>
              <a:tabLst/>
              <a:defRPr/>
            </a:pPr>
            <a:r>
              <a:rPr lang="en-US" dirty="0"/>
              <a:t>~</a:t>
            </a:r>
          </a:p>
          <a:p>
            <a:r>
              <a:rPr lang="en-US" b="1" dirty="0"/>
              <a:t>Image description: </a:t>
            </a:r>
            <a:r>
              <a:rPr lang="en-US" dirty="0"/>
              <a:t>Diagram of the the iterative gradient descent algorithm. The initial weight value is marked, and the weights are updated iteratively toward the optimal value. </a:t>
            </a:r>
            <a:r>
              <a:rPr lang="en-US" b="1" dirty="0"/>
              <a:t>End description. </a:t>
            </a:r>
            <a:br>
              <a:rPr lang="en-US" dirty="0"/>
            </a:br>
            <a:br>
              <a:rPr lang="en-US" dirty="0"/>
            </a:br>
            <a:r>
              <a:rPr lang="en-US" dirty="0"/>
              <a:t>Gradient descent algorithm: From any initial point w (presumably not at the minimum so the gradient isn’t zero), move toward the min. Update the w by small or large steps in the opposite direction of the gradient.</a:t>
            </a:r>
          </a:p>
          <a:p>
            <a:endParaRPr lang="en-US" dirty="0"/>
          </a:p>
          <a:p>
            <a:r>
              <a:rPr lang="en-US" dirty="0"/>
              <a:t>The size of the update is controlled by the step size parameter, also known as the learning rate. If the step size is too small, the algorithm might take a long time to converge or might never reach the global minimum.</a:t>
            </a:r>
          </a:p>
        </p:txBody>
      </p:sp>
    </p:spTree>
    <p:extLst>
      <p:ext uri="{BB962C8B-B14F-4D97-AF65-F5344CB8AC3E}">
        <p14:creationId xmlns:p14="http://schemas.microsoft.com/office/powerpoint/2010/main" val="41438672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~Dev note: Slide is from this course, module 1, lesson 0.</a:t>
            </a:r>
          </a:p>
        </p:txBody>
      </p:sp>
    </p:spTree>
    <p:extLst>
      <p:ext uri="{BB962C8B-B14F-4D97-AF65-F5344CB8AC3E}">
        <p14:creationId xmlns:p14="http://schemas.microsoft.com/office/powerpoint/2010/main" val="38202771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~Dev note: Slide is from this course, module 1, lesson 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~Equations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f(x_i) = \frac{\exp(x_i)}{{\sum}_i \exp(x_i)}</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type of loss function significantly affects the optimization or training of a neural network. The choice of the loss function relates to the task that you are trying to solve.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binary classification problems, cross-entropy for logistic is a suitable loss function. The term p is the output of the sigmoid activation function, which validates that the problem is binary classification. The loss function can be used to optimize the weights of the network by using gradient descent.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regression tasks, a metric such as mean squared error is suitable. As required, this loss function is differentiable (meaning </a:t>
            </a:r>
            <a:r>
              <a:rPr lang="en-US" b="0" dirty="0"/>
              <a:t>the derivative exists at every point in its domain) and </a:t>
            </a:r>
            <a:r>
              <a:rPr lang="en-US" dirty="0"/>
              <a:t>is suitable for predictions and labels that are numerical values.</a:t>
            </a:r>
          </a:p>
        </p:txBody>
      </p:sp>
    </p:spTree>
    <p:extLst>
      <p:ext uri="{BB962C8B-B14F-4D97-AF65-F5344CB8AC3E}">
        <p14:creationId xmlns:p14="http://schemas.microsoft.com/office/powerpoint/2010/main" val="7814819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240444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loss function calculates how well the model is performing by comparing the predicted and actual outputs.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The activation function determines whether to fire (or activate) a neuron in a neural network.</a:t>
            </a:r>
          </a:p>
        </p:txBody>
      </p:sp>
    </p:spTree>
    <p:extLst>
      <p:ext uri="{BB962C8B-B14F-4D97-AF65-F5344CB8AC3E}">
        <p14:creationId xmlns:p14="http://schemas.microsoft.com/office/powerpoint/2010/main" val="3720045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30851083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79" rtl="0" eaLnBrk="1" fontAlgn="auto" latinLnBrk="0" hangingPunct="1">
              <a:lnSpc>
                <a:spcPct val="100000"/>
              </a:lnSpc>
              <a:spcBef>
                <a:spcPts val="0"/>
              </a:spcBef>
              <a:spcAft>
                <a:spcPts val="0"/>
              </a:spcAft>
              <a:buClrTx/>
              <a:buSzTx/>
              <a:buFontTx/>
              <a:buNone/>
              <a:tabLst/>
              <a:defRPr/>
            </a:pPr>
            <a:r>
              <a:rPr lang="en-US" dirty="0"/>
              <a:t>~Equations</a:t>
            </a:r>
          </a:p>
          <a:p>
            <a:pPr marL="0" marR="0" lvl="0" indent="0" algn="l" defTabSz="914379" rtl="0" eaLnBrk="1" fontAlgn="auto" latinLnBrk="0" hangingPunct="1">
              <a:lnSpc>
                <a:spcPct val="100000"/>
              </a:lnSpc>
              <a:spcBef>
                <a:spcPts val="0"/>
              </a:spcBef>
              <a:spcAft>
                <a:spcPts val="0"/>
              </a:spcAft>
              <a:buClrTx/>
              <a:buSzTx/>
              <a:buFontTx/>
              <a:buNone/>
              <a:tabLst/>
              <a:defRPr/>
            </a:pPr>
            <a:r>
              <a:rPr lang="en-US" dirty="0"/>
              <a:t>~f(x) = \frac{1}{1+e^{-x}}</a:t>
            </a:r>
          </a:p>
          <a:p>
            <a:pPr marL="0" marR="0" lvl="0" indent="0" algn="l" defTabSz="914379" rtl="0" eaLnBrk="1" fontAlgn="auto" latinLnBrk="0" hangingPunct="1">
              <a:lnSpc>
                <a:spcPct val="100000"/>
              </a:lnSpc>
              <a:spcBef>
                <a:spcPts val="0"/>
              </a:spcBef>
              <a:spcAft>
                <a:spcPts val="0"/>
              </a:spcAft>
              <a:buClrTx/>
              <a:buSzTx/>
              <a:buFontTx/>
              <a:buNone/>
              <a:tabLst/>
              <a:defRPr/>
            </a:pPr>
            <a:r>
              <a:rPr lang="en-US" dirty="0"/>
              <a:t>~f(x) = \frac{e^x - e^{-x}}{e^x+e^{-x}}</a:t>
            </a:r>
          </a:p>
          <a:p>
            <a:r>
              <a:rPr lang="en-US" dirty="0"/>
              <a:t>~\displaystyle f(x) = \begin{cases}</a:t>
            </a:r>
          </a:p>
          <a:p>
            <a:r>
              <a:rPr lang="en-US" dirty="0"/>
              <a:t>~0, &amp; \text{if $x &lt; 0$} \\ </a:t>
            </a:r>
          </a:p>
          <a:p>
            <a:r>
              <a:rPr lang="en-US" dirty="0"/>
              <a:t>~x, &amp; \text{if $x \geq 0$}</a:t>
            </a:r>
          </a:p>
          <a:p>
            <a:r>
              <a:rPr lang="en-US" dirty="0"/>
              <a:t>~\end{cases}</a:t>
            </a:r>
          </a:p>
          <a:p>
            <a:pPr marL="0" marR="0" lvl="0" indent="0" algn="l" defTabSz="914379" rtl="0" eaLnBrk="1" fontAlgn="auto" latinLnBrk="0" hangingPunct="1">
              <a:lnSpc>
                <a:spcPct val="100000"/>
              </a:lnSpc>
              <a:spcBef>
                <a:spcPts val="0"/>
              </a:spcBef>
              <a:spcAft>
                <a:spcPts val="0"/>
              </a:spcAft>
              <a:buClrTx/>
              <a:buSzTx/>
              <a:buFontTx/>
              <a:buNone/>
              <a:tabLst/>
              <a:defRPr/>
            </a:pPr>
            <a:r>
              <a:rPr lang="en-US" dirty="0"/>
              <a:t>~f(x) = \frac{1}{1+e^{-x}}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~Dev note – because the plots cannot be read as part of the table (they are images on top of the table) , the treatment is: Remove the Plots column from the table, extend the width of the description column, create a large right margin for the text in the description column to give the appearance of the fourth column, add a text box with the column header (Plots), put the images with alt text on top of the column as if they are in the plots column. Order = table, Plots label, individual plots.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~Alt text – logistic function: Plot of sigmoid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~Alt text – tanh function: Plot of hyperbolic tangent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~Alt text – ReLU function: Plot of ReLU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Activation functions are used to analyze, judge, or activate information that comes into the neurons from the weighted inputs. If these activation functions were linear (like identity functions with no activations), then everything would go through the network linearly. The network wouldn’t be able to learn any nonlinear patterns, such as the XOR problem that was discussed earlier in the lesson.</a:t>
            </a:r>
            <a:br>
              <a:rPr lang="en-US" dirty="0"/>
            </a:br>
            <a:br>
              <a:rPr lang="en-US" dirty="0"/>
            </a:br>
            <a:r>
              <a:rPr lang="en-US" dirty="0"/>
              <a:t>Nonlinear functions are used for activation functions. The flow of inputs through the network with nonlinear activations ensures learning of nonlinear patterns in the dataset. This would not happen with linear activations.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With more neurons and more layers that are equipped with nonlinear activation functions, the whole network will be able to learn more and more complex patterns in the data. Basically, the network can learn more complex nonlinear relationships between the input (features, x) and output (label, y).</a:t>
            </a:r>
          </a:p>
          <a:p>
            <a:pPr marL="0" marR="0" lvl="0" indent="0" algn="l" defTabSz="914400" rtl="0" eaLnBrk="1" fontAlgn="auto" latinLnBrk="0" hangingPunct="1">
              <a:lnSpc>
                <a:spcPct val="100000"/>
              </a:lnSpc>
              <a:spcBef>
                <a:spcPts val="0"/>
              </a:spcBef>
              <a:spcAft>
                <a:spcPts val="0"/>
              </a:spcAft>
              <a:buClrTx/>
              <a:buSzTx/>
              <a:buFontTx/>
              <a:buNone/>
              <a:tabLst/>
              <a:defRPr/>
            </a:pPr>
            <a:br>
              <a:rPr lang="en-US" dirty="0"/>
            </a:br>
            <a:r>
              <a:rPr lang="en-US" dirty="0"/>
              <a:t>For example, as seen with the use of the sigmoid function in logistic regression (which can be thought as a neural network with only one layer and only one neuron in that layer):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That one nonlinear activation function was a successful decision-making function. It successfully identified a particular pattern (a class, in that case). It answers the question: “Is that simple pattern there or not?”. The probability of the class being there was mapped between 0 and 1, where 0 meant absence of the feature, and 1 meant its presence.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same goes with much larger networks. More neurons are working together, and each is activated by a nonlinear function. Each works to identify whether the pattern is present. Together, they learn more complex patterns than they would separately.</a:t>
            </a:r>
          </a:p>
          <a:p>
            <a:endParaRPr lang="en-US" dirty="0"/>
          </a:p>
          <a:p>
            <a:r>
              <a:rPr lang="en-US" dirty="0"/>
              <a:t>Commonly used activation functions include the sigmoid function, tanh function, and rectified linear unit (ReLU) function.</a:t>
            </a:r>
          </a:p>
          <a:p>
            <a:endParaRPr lang="en-US" dirty="0"/>
          </a:p>
          <a:p>
            <a:r>
              <a:rPr lang="en-US" b="1" dirty="0"/>
              <a:t>Sigmoid function</a:t>
            </a:r>
          </a:p>
          <a:p>
            <a:pPr marL="171450" indent="-171450">
              <a:buFont typeface="Arial" panose="020B0604020202020204" pitchFamily="34" charset="0"/>
              <a:buChar char="•"/>
            </a:pPr>
            <a:r>
              <a:rPr lang="en-US" dirty="0"/>
              <a:t>This function is a popular activation. It’s often called a </a:t>
            </a:r>
            <a:r>
              <a:rPr lang="en-US" i="1" dirty="0"/>
              <a:t>squashing</a:t>
            </a:r>
            <a:r>
              <a:rPr lang="en-US" dirty="0"/>
              <a:t> function because it squashes any real-value input to some value in the range (0, 1). For this reason, in the earliest neural networks, scientists who were interested in modeling biological neurons that fired or didn’t fire started using the sigmoid function as a natural choice for the activation function.</a:t>
            </a:r>
          </a:p>
          <a:p>
            <a:pPr marL="171450" indent="-171450">
              <a:buFont typeface="Arial" panose="020B0604020202020204" pitchFamily="34" charset="0"/>
              <a:buChar char="•"/>
            </a:pPr>
            <a:r>
              <a:rPr lang="en-US" dirty="0"/>
              <a:t>When attention shifted to gradient-based learning, the sigmoid function was a winner again because it was differentiable with an easy-to-compute derivative.</a:t>
            </a:r>
          </a:p>
          <a:p>
            <a:pPr marL="171450" indent="-171450">
              <a:buFont typeface="Arial" panose="020B0604020202020204" pitchFamily="34" charset="0"/>
              <a:buChar char="•"/>
            </a:pPr>
            <a:r>
              <a:rPr lang="en-US" dirty="0"/>
              <a:t>Sigmoid functions are still widely used as activation functions on the output units when you want to interpret the outputs as probabilities for binary classification problems. However, the sigmoid function has mostly been replaced by the simpler and more easily trainable ReLU function for use in hidden layers.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Hyperbolic tangent (tanh) function</a:t>
            </a:r>
          </a:p>
          <a:p>
            <a:pPr marL="171450" indent="-171450">
              <a:buFont typeface="Arial" panose="020B0604020202020204" pitchFamily="34" charset="0"/>
              <a:buChar char="•"/>
            </a:pPr>
            <a:r>
              <a:rPr lang="en-US" dirty="0"/>
              <a:t>Similar to the sigmoid function, the tanh function also squashes its inputs but to the (-1,1) range.</a:t>
            </a:r>
          </a:p>
          <a:p>
            <a:pPr marL="171450" indent="-171450">
              <a:buFont typeface="Arial" panose="020B0604020202020204" pitchFamily="34" charset="0"/>
              <a:buChar char="•"/>
            </a:pPr>
            <a:r>
              <a:rPr lang="en-US" dirty="0"/>
              <a:t>Note that as the input nears 0, the tanh function approaches a linear transformation (as does the sigmoid function).</a:t>
            </a:r>
          </a:p>
          <a:p>
            <a:pPr marL="171450" indent="-171450">
              <a:buFont typeface="Arial" panose="020B0604020202020204" pitchFamily="34" charset="0"/>
              <a:buChar char="•"/>
            </a:pPr>
            <a:r>
              <a:rPr lang="en-US" dirty="0"/>
              <a:t>Although the shape of the function is similar to the sigmoid function, the tanh function exhibits point symmetry about the origin of the coordinate system (not at 0.5, as with sigmoid).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b="1" dirty="0"/>
              <a:t>ReLU function</a:t>
            </a:r>
          </a:p>
          <a:p>
            <a:pPr marL="171450" indent="-171450">
              <a:buFont typeface="Arial" panose="020B0604020202020204" pitchFamily="34" charset="0"/>
              <a:buChar char="•"/>
            </a:pPr>
            <a:r>
              <a:rPr lang="en-US" dirty="0"/>
              <a:t>The rectified linear unit (ReLU) function has been the most popular choice since about 2022 because of the simplicity of implementation and its performance on a variety of predictive tasks.</a:t>
            </a:r>
          </a:p>
          <a:p>
            <a:pPr marL="171450" indent="-171450">
              <a:buFont typeface="Arial" panose="020B0604020202020204" pitchFamily="34" charset="0"/>
              <a:buChar char="•"/>
            </a:pPr>
            <a:r>
              <a:rPr lang="en-US" dirty="0"/>
              <a:t>The function involves a simple nonlinear transformation.</a:t>
            </a:r>
          </a:p>
          <a:p>
            <a:pPr marL="171450" indent="-171450">
              <a:buFont typeface="Arial" panose="020B0604020202020204" pitchFamily="34" charset="0"/>
              <a:buChar char="•"/>
            </a:pPr>
            <a:r>
              <a:rPr lang="en-US" dirty="0"/>
              <a:t>It retains only positive elements and discards all negative elements (and sets the corresponding activations to 0).</a:t>
            </a:r>
          </a:p>
        </p:txBody>
      </p:sp>
    </p:spTree>
    <p:extLst>
      <p:ext uri="{BB962C8B-B14F-4D97-AF65-F5344CB8AC3E}">
        <p14:creationId xmlns:p14="http://schemas.microsoft.com/office/powerpoint/2010/main" val="33597120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~Equations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~f(x_i) = \frac{\exp(x_i)}{{\sum}_i \exp(x_i)}</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Consider options for output activation functions.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lvl="0" algn="l"/>
            <a:r>
              <a:rPr lang="en-US" sz="1200" b="0" dirty="0">
                <a:solidFill>
                  <a:schemeClr val="tx1"/>
                </a:solidFill>
                <a:latin typeface="+mn-lt"/>
                <a:ea typeface="Amazon Ember Light" panose="020B0403020204020204" pitchFamily="34" charset="0"/>
                <a:cs typeface="Amazon Ember Light" panose="020B0403020204020204" pitchFamily="34" charset="0"/>
              </a:rPr>
              <a:t>For binary classification problems: The sigmoid function is a good choice because it outputs values in the range (0,1), which can be interpreted as the probability for each class. For example, </a:t>
            </a:r>
            <a:r>
              <a:rPr lang="en-US" sz="1200" b="0" i="0" kern="1200" dirty="0">
                <a:solidFill>
                  <a:schemeClr val="tx1"/>
                </a:solidFill>
                <a:effectLst/>
                <a:latin typeface="+mn-lt"/>
                <a:ea typeface="+mn-ea"/>
                <a:cs typeface="+mn-cs"/>
              </a:rPr>
              <a:t>an output value of 0.89 suggests an 89 percent chance that the data point is class 1 and an 11 percent chance of being class 0.</a:t>
            </a:r>
          </a:p>
          <a:p>
            <a:pPr lvl="0" algn="l"/>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mn-lt"/>
                <a:ea typeface="Amazon Ember Light" panose="020B0403020204020204" pitchFamily="34" charset="0"/>
                <a:cs typeface="Amazon Ember Light" panose="020B0403020204020204" pitchFamily="34" charset="0"/>
              </a:rPr>
              <a:t>For multiclass classification problems: The softmax function, which is also known as the </a:t>
            </a:r>
            <a:r>
              <a:rPr lang="en-US" sz="1200" b="0" i="0" kern="1200" dirty="0">
                <a:solidFill>
                  <a:schemeClr val="tx1"/>
                </a:solidFill>
                <a:effectLst/>
                <a:latin typeface="+mn-lt"/>
                <a:ea typeface="+mn-ea"/>
                <a:cs typeface="+mn-cs"/>
              </a:rPr>
              <a:t>normalized exponential function, </a:t>
            </a:r>
            <a:r>
              <a:rPr lang="en-US" sz="1200" b="0" i="0" kern="1200" dirty="0">
                <a:solidFill>
                  <a:schemeClr val="tx1"/>
                </a:solidFill>
                <a:effectLst/>
                <a:latin typeface="+mn-lt"/>
                <a:ea typeface="Amazon Ember Light" panose="020B0403020204020204" pitchFamily="34" charset="0"/>
                <a:cs typeface="Amazon Ember Light" panose="020B0403020204020204" pitchFamily="34" charset="0"/>
              </a:rPr>
              <a:t>extends the sigmoid function to </a:t>
            </a:r>
            <a:r>
              <a:rPr lang="en-US" sz="1200" b="0" i="0" kern="1200" dirty="0">
                <a:solidFill>
                  <a:schemeClr val="tx1"/>
                </a:solidFill>
                <a:effectLst/>
                <a:latin typeface="+mn-lt"/>
                <a:ea typeface="+mn-ea"/>
                <a:cs typeface="+mn-cs"/>
              </a:rPr>
              <a:t>multiclass classification. The function normalizes (scales) the outputs to the range (0,1) and ensures that they sum to 1. T</a:t>
            </a:r>
            <a:r>
              <a:rPr lang="en-US" sz="1200" b="0" i="0" dirty="0">
                <a:solidFill>
                  <a:schemeClr val="tx1"/>
                </a:solidFill>
                <a:latin typeface="+mn-lt"/>
                <a:ea typeface="Amazon Ember Light" panose="020B0403020204020204" pitchFamily="34" charset="0"/>
                <a:cs typeface="Amazon Ember Light" panose="020B0403020204020204" pitchFamily="34" charset="0"/>
              </a:rPr>
              <a:t>his is what dividing each exponential by the sum of all does here.</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chemeClr val="tx1"/>
                </a:solidFill>
                <a:latin typeface="+mn-lt"/>
                <a:ea typeface="Amazon Ember Light" panose="020B0403020204020204" pitchFamily="34" charset="0"/>
                <a:cs typeface="Amazon Ember Light" panose="020B0403020204020204" pitchFamily="34" charset="0"/>
              </a:rPr>
              <a:t>For example, if you have a three-class classification problem and three output neurons, </a:t>
            </a:r>
            <a:r>
              <a:rPr lang="en-US" sz="1200" b="0" i="0" kern="1200" dirty="0">
                <a:solidFill>
                  <a:schemeClr val="tx1"/>
                </a:solidFill>
                <a:effectLst/>
                <a:latin typeface="+mn-lt"/>
                <a:ea typeface="+mn-ea"/>
                <a:cs typeface="+mn-cs"/>
              </a:rPr>
              <a:t>softmax </a:t>
            </a:r>
            <a:r>
              <a:rPr lang="en-US" sz="1200" b="0" i="0" dirty="0">
                <a:solidFill>
                  <a:schemeClr val="tx1"/>
                </a:solidFill>
                <a:latin typeface="+mn-lt"/>
                <a:ea typeface="Amazon Ember Light" panose="020B0403020204020204" pitchFamily="34" charset="0"/>
                <a:cs typeface="Amazon Ember Light" panose="020B0403020204020204" pitchFamily="34" charset="0"/>
              </a:rPr>
              <a:t>outputs from each neuron a value in the range (0,1). One class probability is produced for each class, and the sum of the three probabilities will add up to 1. Out of these three probabilities, the highest decides the final class prediction.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 x</a:t>
            </a:r>
            <a:r>
              <a:rPr lang="en-US" baseline="-25000" dirty="0"/>
              <a:t>i</a:t>
            </a:r>
            <a:r>
              <a:rPr lang="en-US" dirty="0"/>
              <a:t> is the input weighted sum at each neuron—how many classes there are, how many neurons are needed.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regression: A good choice for an output activation function is the linear function, as seen with linear regression, or ReLU if negative values are not of interest.</a:t>
            </a:r>
          </a:p>
        </p:txBody>
      </p:sp>
    </p:spTree>
    <p:extLst>
      <p:ext uri="{BB962C8B-B14F-4D97-AF65-F5344CB8AC3E}">
        <p14:creationId xmlns:p14="http://schemas.microsoft.com/office/powerpoint/2010/main" val="6259707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 text – neural network: Neural network with two-neuron output.</a:t>
            </a:r>
          </a:p>
          <a:p>
            <a:r>
              <a:rPr lang="en-US" dirty="0"/>
              <a:t>~Alt text – circle icon: Three arrows going around continuously to indicate a cyclical process.</a:t>
            </a:r>
          </a:p>
          <a:p>
            <a:r>
              <a:rPr lang="en-US" dirty="0"/>
              <a:t>~</a:t>
            </a:r>
          </a:p>
          <a:p>
            <a:r>
              <a:rPr lang="en-US" dirty="0"/>
              <a:t>Data flows two ways during training: forward propagation and backpropagation.</a:t>
            </a:r>
          </a:p>
          <a:p>
            <a:endParaRPr lang="en-US" dirty="0"/>
          </a:p>
          <a:p>
            <a:r>
              <a:rPr lang="en-US" dirty="0"/>
              <a:t>Forward propagation: Data flows toward the output layer from the input layer to generate a prediction. The predictions are often used to compute the loss function, which is then used for backpropagation.</a:t>
            </a:r>
          </a:p>
          <a:p>
            <a:endParaRPr lang="en-US" dirty="0"/>
          </a:p>
          <a:p>
            <a:r>
              <a:rPr lang="en-US" dirty="0"/>
              <a:t>Backpropagation: Backpropagation involves computing the loss function from a batch of data and using the gradients to update the weights of the network from the output layer all the way back to the input layer.</a:t>
            </a:r>
          </a:p>
          <a:p>
            <a:endParaRPr lang="en-US" dirty="0"/>
          </a:p>
          <a:p>
            <a:r>
              <a:rPr lang="en-US" dirty="0"/>
              <a:t>Upon iterating over all the samples of a given training dataset for a forward propagation and backpropagation, the network has completed one </a:t>
            </a:r>
            <a:r>
              <a:rPr lang="en-US" i="1" dirty="0"/>
              <a:t>epoch</a:t>
            </a:r>
            <a:r>
              <a:rPr lang="en-US" dirty="0"/>
              <a:t>.</a:t>
            </a:r>
          </a:p>
        </p:txBody>
      </p:sp>
    </p:spTree>
    <p:extLst>
      <p:ext uri="{BB962C8B-B14F-4D97-AF65-F5344CB8AC3E}">
        <p14:creationId xmlns:p14="http://schemas.microsoft.com/office/powerpoint/2010/main" val="7461279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~Alt text: Illustration of forward propagation. See details in notes.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Image description: </a:t>
            </a:r>
            <a:r>
              <a:rPr lang="en-US" sz="1200" b="0" kern="1200" dirty="0">
                <a:solidFill>
                  <a:schemeClr val="tx1"/>
                </a:solidFill>
                <a:effectLst/>
                <a:latin typeface="+mn-lt"/>
                <a:ea typeface="+mn-ea"/>
                <a:cs typeface="+mn-cs"/>
              </a:rPr>
              <a:t>Illustration of forward propagation. T</a:t>
            </a:r>
            <a:r>
              <a:rPr lang="en-US" sz="1200" kern="1200" dirty="0">
                <a:solidFill>
                  <a:schemeClr val="tx1"/>
                </a:solidFill>
                <a:effectLst/>
                <a:latin typeface="+mn-lt"/>
                <a:ea typeface="+mn-ea"/>
                <a:cs typeface="+mn-cs"/>
              </a:rPr>
              <a:t>he data goes forward from the input layer to the output layer of the neural network. The activation functions transform the data that goes forward.</a:t>
            </a:r>
            <a:r>
              <a:rPr lang="en-US" sz="1200" b="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End description</a:t>
            </a:r>
            <a:r>
              <a:rPr lang="en-US" sz="1200" b="0"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2499145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~Equations</a:t>
            </a:r>
          </a:p>
          <a:p>
            <a:r>
              <a:rPr lang="en-US" dirty="0"/>
              <a:t>~</a:t>
            </a:r>
          </a:p>
          <a:p>
            <a:r>
              <a:rPr lang="en-US" dirty="0"/>
              <a:t>Upon completion of a forward pass, the model predictions are evaluated against the true labels by using a loss function. The loss function is then used to compute the gradient with respect to the weights, which are used during backpropagation.</a:t>
            </a:r>
          </a:p>
        </p:txBody>
      </p:sp>
    </p:spTree>
    <p:extLst>
      <p:ext uri="{BB962C8B-B14F-4D97-AF65-F5344CB8AC3E}">
        <p14:creationId xmlns:p14="http://schemas.microsoft.com/office/powerpoint/2010/main" val="11147185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 text – neural network: </a:t>
            </a:r>
            <a:r>
              <a:rPr lang="en-US" sz="1200" b="0" kern="1200" dirty="0">
                <a:solidFill>
                  <a:schemeClr val="tx1"/>
                </a:solidFill>
                <a:effectLst/>
                <a:latin typeface="+mn-lt"/>
                <a:ea typeface="+mn-ea"/>
                <a:cs typeface="+mn-cs"/>
              </a:rPr>
              <a:t>Illustration of backward propagation. T</a:t>
            </a:r>
            <a:r>
              <a:rPr lang="en-US" sz="1200" kern="1200" dirty="0">
                <a:solidFill>
                  <a:schemeClr val="tx1"/>
                </a:solidFill>
                <a:effectLst/>
                <a:latin typeface="+mn-lt"/>
                <a:ea typeface="+mn-ea"/>
                <a:cs typeface="+mn-cs"/>
              </a:rPr>
              <a:t>he data moves from the output layer to the input layer.</a:t>
            </a:r>
            <a:endParaRPr lang="en-US" dirty="0"/>
          </a:p>
        </p:txBody>
      </p:sp>
    </p:spTree>
    <p:extLst>
      <p:ext uri="{BB962C8B-B14F-4D97-AF65-F5344CB8AC3E}">
        <p14:creationId xmlns:p14="http://schemas.microsoft.com/office/powerpoint/2010/main" val="33958540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~Equations</a:t>
            </a:r>
          </a:p>
          <a:p>
            <a:r>
              <a:rPr lang="en-US" dirty="0"/>
              <a:t>~Alt text: Neural network with two inputs, one hidden layer, and one output layer.</a:t>
            </a:r>
          </a:p>
        </p:txBody>
      </p:sp>
    </p:spTree>
    <p:extLst>
      <p:ext uri="{BB962C8B-B14F-4D97-AF65-F5344CB8AC3E}">
        <p14:creationId xmlns:p14="http://schemas.microsoft.com/office/powerpoint/2010/main" val="23956705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buClrTx/>
              <a:buSzTx/>
              <a:buFontTx/>
              <a:buNone/>
              <a:tabLst/>
              <a:defRPr/>
            </a:pPr>
            <a:r>
              <a:rPr lang="en-US" dirty="0"/>
              <a:t>~ dev note f(x) = \frac{1}{1+e^{-x}}</a:t>
            </a:r>
          </a:p>
          <a:p>
            <a:pPr marL="0" marR="0" lvl="0" indent="0" algn="l" defTabSz="914400" rtl="0" eaLnBrk="1" fontAlgn="auto" latinLnBrk="0" hangingPunct="1">
              <a:buClrTx/>
              <a:buSzTx/>
              <a:buFontTx/>
              <a:buNone/>
              <a:tabLst/>
              <a:defRPr/>
            </a:pPr>
            <a:r>
              <a:rPr lang="en-US" dirty="0"/>
              <a:t>~Equations</a:t>
            </a:r>
          </a:p>
          <a:p>
            <a:pPr marL="0" marR="0" lvl="0" indent="0" algn="l" defTabSz="914400" rtl="0" eaLnBrk="1" fontAlgn="auto" latinLnBrk="0" hangingPunct="1">
              <a:buClrTx/>
              <a:buSzTx/>
              <a:buFontTx/>
              <a:buNone/>
              <a:tabLst/>
              <a:defRPr/>
            </a:pPr>
            <a:r>
              <a:rPr lang="en-US" dirty="0"/>
              <a:t>~Alt text: Neural network from the previous slide with the activation function added.</a:t>
            </a:r>
          </a:p>
          <a:p>
            <a:pPr marL="0" marR="0" lvl="0" indent="0" algn="l" defTabSz="914400" rtl="0" eaLnBrk="1" fontAlgn="auto" latinLnBrk="0" hangingPunct="1">
              <a:buClrTx/>
              <a:buSzTx/>
              <a:buFontTx/>
              <a:buNone/>
              <a:tabLst/>
              <a:defRPr/>
            </a:pPr>
            <a:r>
              <a:rPr lang="en-US" dirty="0"/>
              <a:t>~Dev note: The large text box is an image of the text from the previous slide. The image is marked as decorative.</a:t>
            </a:r>
          </a:p>
          <a:p>
            <a:pPr marL="0" marR="0" lvl="0" indent="0" algn="l" defTabSz="914400" rtl="0" eaLnBrk="1" fontAlgn="auto" latinLnBrk="0" hangingPunct="1">
              <a:buClrTx/>
              <a:buSzTx/>
              <a:buFontTx/>
              <a:buNone/>
              <a:tabLst/>
              <a:defRPr/>
            </a:pPr>
            <a:r>
              <a:rPr lang="en-US" dirty="0"/>
              <a:t>~</a:t>
            </a:r>
          </a:p>
          <a:p>
            <a:pPr marL="0" lvl="0" indent="0">
              <a:buFontTx/>
              <a:buNone/>
            </a:pPr>
            <a:r>
              <a:rPr lang="en-US" dirty="0"/>
              <a:t>To complete this network, all three neurons use a sigmoid activation function. You can choose different activation or output functions for different layers. However, all neurons in the same layer will use the same activation. The activation functions are also hyperparameters of the neural network and need to be tuned by using a validation set to identify which choices perform best.</a:t>
            </a:r>
          </a:p>
          <a:p>
            <a:pPr marL="0" lvl="0" indent="0">
              <a:buFontTx/>
              <a:buNone/>
            </a:pPr>
            <a:endParaRPr lang="en-US" dirty="0"/>
          </a:p>
          <a:p>
            <a:pPr marL="0" lvl="0" indent="0">
              <a:buFontTx/>
              <a:buNone/>
            </a:pPr>
            <a:r>
              <a:rPr lang="en-US" dirty="0"/>
              <a:t>To stay organized and to make it easier to follow the computations, notice the notations in this diagram. The hidden neurons are labeled as h1 and h2, and the output neuron is labeled O. Each one has their own upper scores (in) and (out) to represent the incoming and outgoing values at that neuron.</a:t>
            </a:r>
          </a:p>
        </p:txBody>
      </p:sp>
    </p:spTree>
    <p:extLst>
      <p:ext uri="{BB962C8B-B14F-4D97-AF65-F5344CB8AC3E}">
        <p14:creationId xmlns:p14="http://schemas.microsoft.com/office/powerpoint/2010/main" val="24062305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79" rtl="0" eaLnBrk="1" fontAlgn="auto" latinLnBrk="0" hangingPunct="1">
              <a:buClrTx/>
              <a:buSzTx/>
              <a:buFontTx/>
              <a:buNone/>
              <a:tabLst/>
              <a:defRPr/>
            </a:pPr>
            <a:r>
              <a:rPr lang="en-US" dirty="0"/>
              <a:t>~Equations</a:t>
            </a:r>
          </a:p>
          <a:p>
            <a:pPr marL="0" marR="0" lvl="0" indent="0" algn="l" defTabSz="914379" rtl="0" eaLnBrk="1" fontAlgn="auto" latinLnBrk="0" hangingPunct="1">
              <a:buClrTx/>
              <a:buSzTx/>
              <a:buFontTx/>
              <a:buNone/>
              <a:tabLst/>
              <a:defRPr/>
            </a:pPr>
            <a:r>
              <a:rPr lang="en-US" dirty="0"/>
              <a:t>~h_1^{(out)} = \frac{1}{1+e^{-h_1^{(in)}}} = \frac{1}{1+e^{-0.1}} = 0.52</a:t>
            </a:r>
          </a:p>
          <a:p>
            <a:r>
              <a:rPr lang="en-US" dirty="0"/>
              <a:t>~h_2^{(in)} = 0.13, h_2^{(out)} = 0.53</a:t>
            </a:r>
          </a:p>
          <a:p>
            <a:r>
              <a:rPr lang="en-US" dirty="0"/>
              <a:t>~Alt text: Neural network from previous slides showing how values propagate in a forward pass.</a:t>
            </a:r>
          </a:p>
          <a:p>
            <a:pPr marL="0" marR="0" lvl="0" indent="0" algn="l" defTabSz="914379" rtl="0" eaLnBrk="1" fontAlgn="auto" latinLnBrk="0" hangingPunct="1">
              <a:buClrTx/>
              <a:buSzTx/>
              <a:buFontTx/>
              <a:buNone/>
              <a:tabLst/>
              <a:defRPr/>
            </a:pPr>
            <a:r>
              <a:rPr lang="en-US" dirty="0"/>
              <a:t>~</a:t>
            </a:r>
          </a:p>
          <a:p>
            <a:pPr marL="0" marR="0" lvl="0" indent="0" algn="l" defTabSz="914379" rtl="0" eaLnBrk="1" fontAlgn="auto" latinLnBrk="0" hangingPunct="1">
              <a:buClrTx/>
              <a:buSzTx/>
              <a:buFontTx/>
              <a:buNone/>
              <a:tabLst/>
              <a:defRPr/>
            </a:pPr>
            <a:r>
              <a:rPr lang="en-US" dirty="0"/>
              <a:t>Consider an example where x1=0.5 and x2=0.1. To pass these inputs forward through the network, you need to start with initial values for all six weights. This is traditionally called initializing the network. You need to start somewhere, so you guess, and if that guess isn’t correct, you adjust as needed. Similar to the activation and output functions, you can choose from popular ways to initialize neural networks or create your own.</a:t>
            </a:r>
          </a:p>
          <a:p>
            <a:pPr marL="0" marR="0" lvl="0" indent="0" algn="l" defTabSz="914379" rtl="0" eaLnBrk="1" fontAlgn="auto" latinLnBrk="0" hangingPunct="1">
              <a:buClrTx/>
              <a:buSzTx/>
              <a:buFontTx/>
              <a:buNone/>
              <a:tabLst/>
              <a:defRPr/>
            </a:pPr>
            <a:endParaRPr lang="en-US" dirty="0"/>
          </a:p>
          <a:p>
            <a:pPr marL="0" marR="0" lvl="0" indent="0" algn="l" defTabSz="914379" rtl="0" eaLnBrk="1" fontAlgn="auto" latinLnBrk="0" hangingPunct="1">
              <a:buClrTx/>
              <a:buSzTx/>
              <a:buFontTx/>
              <a:buNone/>
              <a:tabLst/>
              <a:defRPr/>
            </a:pPr>
            <a:r>
              <a:rPr lang="en-US" dirty="0"/>
              <a:t>The slide lists initial values for the weights, w1 thru w6. Now you have what you need to push the two inputs through the network and compute the network’s output based on those two inputs. The process is as follows:</a:t>
            </a:r>
          </a:p>
          <a:p>
            <a:pPr marL="228600" marR="0" lvl="0" indent="-228600" algn="l" defTabSz="914379" rtl="0" eaLnBrk="1" fontAlgn="auto" latinLnBrk="0" hangingPunct="1">
              <a:buClrTx/>
              <a:buSzTx/>
              <a:buFont typeface="+mj-lt"/>
              <a:buAutoNum type="arabicPeriod"/>
              <a:tabLst/>
              <a:defRPr/>
            </a:pPr>
            <a:r>
              <a:rPr lang="en-US" dirty="0"/>
              <a:t>Move from the input layer to the hidden layer.</a:t>
            </a:r>
          </a:p>
          <a:p>
            <a:pPr marL="228600" marR="0" lvl="0" indent="-228600" algn="l" defTabSz="914379" rtl="0" eaLnBrk="1" fontAlgn="auto" latinLnBrk="0" hangingPunct="1">
              <a:buClrTx/>
              <a:buSzTx/>
              <a:buFont typeface="+mj-lt"/>
              <a:buAutoNum type="arabicPeriod"/>
              <a:tabLst/>
              <a:defRPr/>
            </a:pPr>
            <a:r>
              <a:rPr lang="en-US" dirty="0"/>
              <a:t>With the inputs 0.5 and 0.1, the weighted sum arrives at the first hidden neuron, h1. The following is calculated: h1(in) = 0.15*0.5 + 0.25*0.1= 0.1.</a:t>
            </a:r>
          </a:p>
          <a:p>
            <a:pPr marL="228600" marR="0" lvl="0" indent="-228600" algn="l" defTabSz="914379" rtl="0" eaLnBrk="1" fontAlgn="auto" latinLnBrk="0" hangingPunct="1">
              <a:buClrTx/>
              <a:buSzTx/>
              <a:buFont typeface="+mj-lt"/>
              <a:buAutoNum type="arabicPeriod"/>
              <a:tabLst/>
              <a:defRPr/>
            </a:pPr>
            <a:r>
              <a:rPr lang="en-US" dirty="0"/>
              <a:t>This weighted sum is then transformed by the sigmoid activation function into 0.52.</a:t>
            </a:r>
          </a:p>
          <a:p>
            <a:pPr marL="228600" marR="0" lvl="0" indent="-228600" algn="l" defTabSz="914379" rtl="0" eaLnBrk="1" fontAlgn="auto" latinLnBrk="0" hangingPunct="1">
              <a:buClrTx/>
              <a:buSzTx/>
              <a:buFont typeface="+mj-lt"/>
              <a:buAutoNum type="arabicPeriod"/>
              <a:tabLst/>
              <a:defRPr/>
            </a:pPr>
            <a:r>
              <a:rPr lang="en-US" dirty="0"/>
              <a:t>Similarly, with the inputs 0.5 and 0.1, the weighted sum arrives at the second hidden neuron, h2. The following values are calculated: h2(in) = 0.13 and h2(out) = 0.53.</a:t>
            </a:r>
          </a:p>
          <a:p>
            <a:pPr marL="0" marR="0" lvl="0" indent="0" algn="l" defTabSz="914379" rtl="0" eaLnBrk="1" fontAlgn="auto" latinLnBrk="0" hangingPunct="1">
              <a:buClrTx/>
              <a:buSzTx/>
              <a:buFontTx/>
              <a:buNone/>
              <a:tabLst/>
              <a:defRPr/>
            </a:pPr>
            <a:endParaRPr lang="en-US" dirty="0"/>
          </a:p>
          <a:p>
            <a:pPr marL="0" marR="0" lvl="0" indent="0" algn="l" defTabSz="914379" rtl="0" eaLnBrk="1" fontAlgn="auto" latinLnBrk="0" hangingPunct="1">
              <a:buClrTx/>
              <a:buSzTx/>
              <a:buFontTx/>
              <a:buNone/>
              <a:tabLst/>
              <a:defRPr/>
            </a:pPr>
            <a:r>
              <a:rPr lang="en-US" dirty="0"/>
              <a:t>These output values from the first layer, 0.52 and 0.53, will be the inputs to the next layer’s neuron.</a:t>
            </a:r>
          </a:p>
          <a:p>
            <a:pPr marL="0" marR="0" lvl="0" indent="0" algn="l" defTabSz="914379" rtl="0" eaLnBrk="1" fontAlgn="auto" latinLnBrk="0" hangingPunct="1">
              <a:buClrTx/>
              <a:buSzTx/>
              <a:buFontTx/>
              <a:buNone/>
              <a:tabLst/>
              <a:defRPr/>
            </a:pPr>
            <a:endParaRPr lang="en-US" dirty="0"/>
          </a:p>
          <a:p>
            <a:pPr marL="0" marR="0" lvl="0" indent="0" algn="l" defTabSz="914379" rtl="0" eaLnBrk="1" fontAlgn="auto" latinLnBrk="0" hangingPunct="1">
              <a:buClrTx/>
              <a:buSzTx/>
              <a:buFontTx/>
              <a:buNone/>
              <a:tabLst/>
              <a:defRPr/>
            </a:pPr>
            <a:r>
              <a:rPr lang="en-US" dirty="0"/>
              <a:t>One more pass forward through the neural network is needed. (Imagine how, in deeper networks, this might mean that training goes for much longer.)</a:t>
            </a:r>
          </a:p>
        </p:txBody>
      </p:sp>
    </p:spTree>
    <p:extLst>
      <p:ext uri="{BB962C8B-B14F-4D97-AF65-F5344CB8AC3E}">
        <p14:creationId xmlns:p14="http://schemas.microsoft.com/office/powerpoint/2010/main" val="18158055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algn="l" defTabSz="914379" rtl="0" eaLnBrk="1" fontAlgn="auto" latinLnBrk="0" hangingPunct="1">
              <a:buClrTx/>
              <a:buSzTx/>
              <a:buFontTx/>
              <a:buNone/>
              <a:tabLst/>
              <a:defRPr/>
            </a:pPr>
            <a:r>
              <a:rPr lang="en-US" dirty="0"/>
              <a:t>~Equations</a:t>
            </a:r>
          </a:p>
          <a:p>
            <a:pPr marL="0" marR="0" lvl="0" algn="l" defTabSz="914379" rtl="0" eaLnBrk="1" fontAlgn="auto" latinLnBrk="0" hangingPunct="1">
              <a:buClrTx/>
              <a:buSzTx/>
              <a:buFontTx/>
              <a:buNone/>
              <a:tabLst/>
              <a:defRPr/>
            </a:pPr>
            <a:r>
              <a:rPr lang="en-US" dirty="0"/>
              <a:t>~o^{(in)} = w_4 * h_1^{(out)} + w_5 * h_2^{(out)} = 0.4*0.52 + 0.45*0.53 = 0.44</a:t>
            </a:r>
          </a:p>
          <a:p>
            <a:pPr marL="0" marR="0" lvl="0" algn="l" defTabSz="914379" rtl="0" eaLnBrk="1" fontAlgn="auto" latinLnBrk="0" hangingPunct="1">
              <a:buClrTx/>
              <a:buSzTx/>
              <a:buFontTx/>
              <a:buNone/>
              <a:tabLst/>
              <a:defRPr/>
            </a:pPr>
            <a:r>
              <a:rPr lang="en-US" dirty="0"/>
              <a:t>~o^{(out)} = \frac{1}{1+e^{-o^{(in)}}} = \frac{1}{1+e^{-0.44}} = 0.61</a:t>
            </a:r>
          </a:p>
          <a:p>
            <a:pPr marL="0" marR="0" lvl="0" algn="l" defTabSz="914379" rtl="0" eaLnBrk="1" fontAlgn="auto" latinLnBrk="0" hangingPunct="1">
              <a:buClrTx/>
              <a:buSzTx/>
              <a:buFontTx/>
              <a:buNone/>
              <a:tabLst/>
              <a:defRPr/>
            </a:pPr>
            <a:r>
              <a:rPr lang="en-US" dirty="0"/>
              <a:t>~</a:t>
            </a:r>
          </a:p>
          <a:p>
            <a:pPr marL="0" marR="0" lvl="0" algn="l" defTabSz="914379" rtl="0" eaLnBrk="1" fontAlgn="auto" latinLnBrk="0" hangingPunct="1">
              <a:buClrTx/>
              <a:buSzTx/>
              <a:buFontTx/>
              <a:buNone/>
              <a:tabLst/>
              <a:defRPr/>
            </a:pPr>
            <a:r>
              <a:rPr lang="en-US" dirty="0"/>
              <a:t>First, to compute the weighted sum that is arriving at the output neuron, use the inputs that are coming from the hidden neurons: o(in) = 0.52*0.4 + 0.53*0.45= 0.44.</a:t>
            </a:r>
          </a:p>
          <a:p>
            <a:pPr marL="0" marR="0" lvl="0" algn="l" defTabSz="914379" rtl="0" eaLnBrk="1" fontAlgn="auto" latinLnBrk="0" hangingPunct="1">
              <a:buClrTx/>
              <a:buSzTx/>
              <a:buFontTx/>
              <a:buNone/>
              <a:tabLst/>
              <a:defRPr/>
            </a:pPr>
            <a:endParaRPr lang="en-US" dirty="0"/>
          </a:p>
          <a:p>
            <a:pPr marL="0" marR="0" lvl="0" algn="l" defTabSz="914379" rtl="0" eaLnBrk="1" fontAlgn="auto" latinLnBrk="0" hangingPunct="1">
              <a:buClrTx/>
              <a:buSzTx/>
              <a:buFontTx/>
              <a:buNone/>
              <a:tabLst/>
              <a:defRPr/>
            </a:pPr>
            <a:r>
              <a:rPr lang="en-US" dirty="0"/>
              <a:t>The weighted sum is then transformed by the sigmoid activation function to 0.61. This is the final output of the neural network. By using a decision boundary at 0.5 for binary classification, this would be classified as class 1 (because 0.61 &gt; 0.5).</a:t>
            </a:r>
          </a:p>
          <a:p>
            <a:pPr marL="0" marR="0" lvl="0" algn="l" defTabSz="914400" rtl="0" eaLnBrk="1" fontAlgn="auto" latinLnBrk="0" hangingPunct="1">
              <a:buClrTx/>
              <a:buSzTx/>
              <a:buFontTx/>
              <a:buNone/>
              <a:tabLst/>
              <a:defRPr/>
            </a:pPr>
            <a:endParaRPr lang="en-US" dirty="0"/>
          </a:p>
          <a:p>
            <a:pPr marL="0" marR="0" lvl="0" algn="l" defTabSz="914400" rtl="0" eaLnBrk="1" fontAlgn="auto" latinLnBrk="0" hangingPunct="1">
              <a:buClrTx/>
              <a:buSzTx/>
              <a:buFontTx/>
              <a:buNone/>
              <a:tabLst/>
              <a:defRPr/>
            </a:pPr>
            <a:r>
              <a:rPr lang="en-US" dirty="0"/>
              <a:t>If the true class of the (x1, x2) = (0.5, 0.1) inputs is 1, you would be lucky because you build a good network on the first try. However, most of the time, the first model (neural network) that you build won’t be right.</a:t>
            </a:r>
          </a:p>
          <a:p>
            <a:pPr marL="0" marR="0" lvl="0" algn="l" defTabSz="914400" rtl="0" eaLnBrk="1" fontAlgn="auto" latinLnBrk="0" hangingPunct="1">
              <a:buClrTx/>
              <a:buSzTx/>
              <a:buFontTx/>
              <a:buNone/>
              <a:tabLst/>
              <a:defRPr/>
            </a:pPr>
            <a:endParaRPr lang="en-US" dirty="0"/>
          </a:p>
          <a:p>
            <a:pPr marL="0" marR="0" lvl="0" algn="l" defTabSz="914400" rtl="0" eaLnBrk="1" fontAlgn="auto" latinLnBrk="0" hangingPunct="1">
              <a:buClrTx/>
              <a:buSzTx/>
              <a:buFontTx/>
              <a:buNone/>
              <a:tabLst/>
              <a:defRPr/>
            </a:pPr>
            <a:r>
              <a:rPr lang="en-US" dirty="0"/>
              <a:t>If the output didn’t match the target, given this neural network architecture, all six of the weights would need to change such that the error between the output and target gets smaller.</a:t>
            </a:r>
          </a:p>
          <a:p>
            <a:pPr marL="0" marR="0" lvl="0" algn="l" defTabSz="914400" rtl="0" eaLnBrk="1" fontAlgn="auto" latinLnBrk="0" hangingPunct="1">
              <a:buClrTx/>
              <a:buSzTx/>
              <a:buFontTx/>
              <a:buNone/>
              <a:tabLst/>
              <a:defRPr/>
            </a:pPr>
            <a:endParaRPr lang="en-US" dirty="0"/>
          </a:p>
          <a:p>
            <a:pPr marL="0" marR="0" lvl="0" algn="l" defTabSz="914400" rtl="0" eaLnBrk="1" fontAlgn="auto" latinLnBrk="0" hangingPunct="1">
              <a:buClrTx/>
              <a:buSzTx/>
              <a:buFontTx/>
              <a:buNone/>
              <a:tabLst/>
              <a:defRPr/>
            </a:pPr>
            <a:r>
              <a:rPr lang="en-US" dirty="0"/>
              <a:t>You can use gradient descent to move the model in the opposite direction of the error’s gradient, one step at time, to minimize the model’s error.</a:t>
            </a:r>
          </a:p>
          <a:p>
            <a:pPr marL="0" marR="0" lvl="0" algn="l" defTabSz="914400" rtl="0" eaLnBrk="1" fontAlgn="auto" latinLnBrk="0" hangingPunct="1">
              <a:buClrTx/>
              <a:buSzTx/>
              <a:buFontTx/>
              <a:buNone/>
              <a:tabLst/>
              <a:defRPr/>
            </a:pPr>
            <a:endParaRPr lang="en-US" dirty="0"/>
          </a:p>
          <a:p>
            <a:pPr marL="0" marR="0" lvl="0" algn="l" defTabSz="914400" rtl="0" eaLnBrk="1" fontAlgn="auto" latinLnBrk="0" hangingPunct="1">
              <a:buClrTx/>
              <a:buSzTx/>
              <a:buFontTx/>
              <a:buNone/>
              <a:tabLst/>
              <a:defRPr/>
            </a:pPr>
            <a:r>
              <a:rPr lang="en-US" dirty="0"/>
              <a:t>But how do you compute this error function so that you can then adjust the model (weights) accordingly?</a:t>
            </a:r>
          </a:p>
        </p:txBody>
      </p:sp>
    </p:spTree>
    <p:extLst>
      <p:ext uri="{BB962C8B-B14F-4D97-AF65-F5344CB8AC3E}">
        <p14:creationId xmlns:p14="http://schemas.microsoft.com/office/powerpoint/2010/main" val="32809835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661741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~Equations</a:t>
                </a:r>
              </a:p>
              <a:p>
                <a:r>
                  <a:rPr lang="en-US" dirty="0"/>
                  <a:t>~Alt text: Neural network from previous slides.</a:t>
                </a:r>
              </a:p>
              <a:p>
                <a:r>
                  <a:rPr lang="en-US" dirty="0"/>
                  <a:t>~</a:t>
                </a:r>
              </a:p>
              <a:p>
                <a:r>
                  <a:rPr lang="en-US" dirty="0"/>
                  <a:t>Now that the model has completed forward propagation and generated a prediction, you need to evaluate the predictions. The loss function evaluates the model predictions (o) against the true labels (y).</a:t>
                </a:r>
              </a:p>
              <a:p>
                <a:endParaRPr lang="en-US" dirty="0"/>
              </a:p>
              <a:p>
                <a:r>
                  <a:rPr lang="en-US" dirty="0"/>
                  <a:t>Because this example describes a binary classification problem, a suitable loss function is cross-entropy loss. By using the predictions, the loss function computes the loss to be -0.494.</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mazon Ember Light" panose="020B0403020204020204" pitchFamily="34" charset="0"/>
                    <a:ea typeface="Amazon Ember Light" panose="020B0403020204020204" pitchFamily="34" charset="0"/>
                    <a:cs typeface="Amazon Ember Light" panose="020B0403020204020204" pitchFamily="34" charset="0"/>
                  </a:rPr>
                  <a:t>The loss function can be expressed as:   </a:t>
                </a:r>
                <a:r>
                  <a:rPr lang="en-US" sz="1200" b="0" i="0">
                    <a:latin typeface="Cambria Math" panose="02040503050406030204" pitchFamily="18" charset="0"/>
                  </a:rPr>
                  <a:t>𝐿(</a:t>
                </a:r>
                <a:r>
                  <a:rPr lang="en-US" sz="1200" b="1" i="0">
                    <a:latin typeface="Cambria Math" panose="02040503050406030204" pitchFamily="18" charset="0"/>
                  </a:rPr>
                  <a:t>𝒘</a:t>
                </a:r>
                <a:r>
                  <a:rPr lang="en-US" sz="1200" b="0" i="0">
                    <a:latin typeface="Cambria Math" panose="02040503050406030204" pitchFamily="18" charset="0"/>
                  </a:rPr>
                  <a:t>)&amp;=𝑙𝑜𝑠𝑠(</a:t>
                </a:r>
                <a:r>
                  <a:rPr lang="en-US" sz="1200" b="1" i="0">
                    <a:latin typeface="Cambria Math" panose="02040503050406030204" pitchFamily="18" charset="0"/>
                  </a:rPr>
                  <a:t>𝒚,𝒐</a:t>
                </a:r>
                <a:r>
                  <a:rPr lang="en-US" sz="1200" b="0" i="0">
                    <a:latin typeface="Cambria Math" panose="02040503050406030204" pitchFamily="18" charset="0"/>
                  </a:rPr>
                  <a:t>)</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mazon Ember Light" panose="020B0403020204020204" pitchFamily="34" charset="0"/>
                    <a:ea typeface="Amazon Ember Light" panose="020B0403020204020204" pitchFamily="34" charset="0"/>
                    <a:cs typeface="Amazon Ember Light" panose="020B0403020204020204" pitchFamily="34" charset="0"/>
                  </a:rPr>
                  <a:t>More specifically, using the </a:t>
                </a:r>
                <a:r>
                  <a:rPr lang="en-US" sz="1200" b="1" dirty="0">
                    <a:solidFill>
                      <a:schemeClr val="accent6"/>
                    </a:solidFill>
                    <a:ea typeface="Amazon Ember" panose="020B0603020204020204" pitchFamily="34" charset="0"/>
                    <a:cs typeface="Amazon Ember" panose="020B0603020204020204" pitchFamily="34" charset="0"/>
                  </a:rPr>
                  <a:t>Cross</a:t>
                </a:r>
                <a:r>
                  <a:rPr lang="en-US" sz="1200" dirty="0">
                    <a:latin typeface="Amazon Ember Light" panose="020B0403020204020204" pitchFamily="34" charset="0"/>
                    <a:ea typeface="Amazon Ember Light" panose="020B0403020204020204" pitchFamily="34" charset="0"/>
                    <a:cs typeface="Amazon Ember Light" panose="020B0403020204020204" pitchFamily="34" charset="0"/>
                  </a:rPr>
                  <a:t> </a:t>
                </a:r>
                <a:r>
                  <a:rPr lang="en-US" sz="1200" b="1" dirty="0">
                    <a:solidFill>
                      <a:schemeClr val="accent6"/>
                    </a:solidFill>
                    <a:ea typeface="Amazon Ember" panose="020B0603020204020204" pitchFamily="34" charset="0"/>
                    <a:cs typeface="Amazon Ember" panose="020B0603020204020204" pitchFamily="34" charset="0"/>
                  </a:rPr>
                  <a:t>Entropy</a:t>
                </a:r>
                <a:r>
                  <a:rPr lang="en-US" sz="1200" dirty="0">
                    <a:latin typeface="Amazon Ember Light" panose="020B0403020204020204" pitchFamily="34" charset="0"/>
                    <a:ea typeface="Amazon Ember Light" panose="020B0403020204020204" pitchFamily="34" charset="0"/>
                    <a:cs typeface="Amazon Ember Light" panose="020B0403020204020204" pitchFamily="34" charset="0"/>
                  </a:rPr>
                  <a:t> </a:t>
                </a:r>
                <a:r>
                  <a:rPr lang="en-US" sz="1200" b="1" dirty="0">
                    <a:solidFill>
                      <a:schemeClr val="accent6"/>
                    </a:solidFill>
                    <a:ea typeface="Amazon Ember" panose="020B0603020204020204" pitchFamily="34" charset="0"/>
                    <a:cs typeface="Amazon Ember" panose="020B0603020204020204" pitchFamily="34" charset="0"/>
                  </a:rPr>
                  <a:t>Loss</a:t>
                </a:r>
                <a:r>
                  <a:rPr lang="en-US" sz="1200" dirty="0">
                    <a:latin typeface="Amazon Ember Light" panose="020B0403020204020204" pitchFamily="34" charset="0"/>
                    <a:ea typeface="Amazon Ember Light" panose="020B0403020204020204" pitchFamily="34" charset="0"/>
                    <a:cs typeface="Amazon Ember Light" panose="020B0403020204020204" pitchFamily="34" charset="0"/>
                  </a:rPr>
                  <a:t> </a:t>
                </a:r>
                <a:r>
                  <a:rPr lang="en-US" sz="1200" b="1" dirty="0">
                    <a:solidFill>
                      <a:schemeClr val="accent6"/>
                    </a:solidFill>
                    <a:ea typeface="Amazon Ember" panose="020B0603020204020204" pitchFamily="34" charset="0"/>
                    <a:cs typeface="Amazon Ember" panose="020B0603020204020204" pitchFamily="34" charset="0"/>
                  </a:rPr>
                  <a:t>Function</a:t>
                </a:r>
                <a:r>
                  <a:rPr lang="en-US" sz="1200" dirty="0">
                    <a:latin typeface="Amazon Ember Light" panose="020B0403020204020204" pitchFamily="34" charset="0"/>
                    <a:ea typeface="Amazon Ember Light" panose="020B0403020204020204" pitchFamily="34" charset="0"/>
                    <a:cs typeface="Amazon Ember Light" panose="020B0403020204020204" pitchFamily="34" charset="0"/>
                  </a:rPr>
                  <a:t> for this binary classification for our single sample: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a:latin typeface="Cambria Math" panose="02040503050406030204" pitchFamily="18" charset="0"/>
                  </a:rPr>
                  <a:t>𝐿(</a:t>
                </a:r>
                <a:r>
                  <a:rPr lang="en-US" sz="1200" b="1" i="0">
                    <a:latin typeface="Cambria Math" panose="02040503050406030204" pitchFamily="18" charset="0"/>
                  </a:rPr>
                  <a:t>𝒘)</a:t>
                </a:r>
                <a:r>
                  <a:rPr lang="en-US" sz="1200" b="0" i="0">
                    <a:latin typeface="Cambria Math" panose="02040503050406030204" pitchFamily="18" charset="0"/>
                  </a:rPr>
                  <a:t>=−1/𝑛 ∑_𝑒𝑥𝑎𝑚𝑝𝑙𝑒𝑠▒〖𝑦𝑙𝑛(</a:t>
                </a:r>
                <a:r>
                  <a:rPr lang="en-US" sz="1200" i="0">
                    <a:latin typeface="Cambria Math" panose="02040503050406030204" pitchFamily="18" charset="0"/>
                  </a:rPr>
                  <a:t>𝑜^((𝑜𝑢𝑡)) )</a:t>
                </a:r>
                <a:r>
                  <a:rPr lang="en-US" sz="1200" b="0" i="0">
                    <a:latin typeface="Cambria Math" panose="02040503050406030204" pitchFamily="18" charset="0"/>
                  </a:rPr>
                  <a:t>+(1−</a:t>
                </a:r>
                <a:r>
                  <a:rPr lang="en-US" sz="1200" i="0">
                    <a:latin typeface="Cambria Math" panose="02040503050406030204" pitchFamily="18" charset="0"/>
                  </a:rPr>
                  <a:t>𝑦)</a:t>
                </a:r>
                <a:r>
                  <a:rPr lang="en-US" sz="1200" b="0" i="0">
                    <a:latin typeface="Cambria Math" panose="02040503050406030204" pitchFamily="18" charset="0"/>
                  </a:rPr>
                  <a:t>ln⁡(1−</a:t>
                </a:r>
                <a:r>
                  <a:rPr lang="en-US" sz="1200" i="0">
                    <a:latin typeface="Cambria Math" panose="02040503050406030204" pitchFamily="18" charset="0"/>
                  </a:rPr>
                  <a:t>𝑜^((𝑜𝑢𝑡))</a:t>
                </a:r>
                <a:r>
                  <a:rPr lang="en-US" sz="1200" b="0" i="0">
                    <a:latin typeface="Cambria Math" panose="02040503050406030204" pitchFamily="18" charset="0"/>
                  </a:rPr>
                  <a:t>)〗</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Amazon Ember Light" panose="020B0403020204020204" pitchFamily="34" charset="0"/>
                  <a:ea typeface="Amazon Ember Light" panose="020B0403020204020204" pitchFamily="34" charset="0"/>
                  <a:cs typeface="Amazon Ember Light" panose="020B0403020204020204" pitchFamily="34" charset="0"/>
                </a:endParaRPr>
              </a:p>
              <a:p>
                <a:endParaRPr lang="en-US" dirty="0"/>
              </a:p>
            </p:txBody>
          </p:sp>
        </mc:Fallback>
      </mc:AlternateContent>
    </p:spTree>
    <p:extLst>
      <p:ext uri="{BB962C8B-B14F-4D97-AF65-F5344CB8AC3E}">
        <p14:creationId xmlns:p14="http://schemas.microsoft.com/office/powerpoint/2010/main" val="19307104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~Equations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~Alt text: Neural network from previous slides with weight w5 highlighted.</a:t>
            </a:r>
          </a:p>
        </p:txBody>
      </p:sp>
    </p:spTree>
    <p:extLst>
      <p:ext uri="{BB962C8B-B14F-4D97-AF65-F5344CB8AC3E}">
        <p14:creationId xmlns:p14="http://schemas.microsoft.com/office/powerpoint/2010/main" val="7349161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~Equations</a:t>
            </a:r>
          </a:p>
        </p:txBody>
      </p:sp>
    </p:spTree>
    <p:extLst>
      <p:ext uri="{BB962C8B-B14F-4D97-AF65-F5344CB8AC3E}">
        <p14:creationId xmlns:p14="http://schemas.microsoft.com/office/powerpoint/2010/main" val="29957441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379" rtl="0" eaLnBrk="1" fontAlgn="auto" latinLnBrk="0" hangingPunct="1">
                  <a:lnSpc>
                    <a:spcPct val="100000"/>
                  </a:lnSpc>
                  <a:spcBef>
                    <a:spcPts val="0"/>
                  </a:spcBef>
                  <a:spcAft>
                    <a:spcPts val="0"/>
                  </a:spcAft>
                  <a:buClrTx/>
                  <a:buSzTx/>
                  <a:buFontTx/>
                  <a:buNone/>
                  <a:tabLst/>
                  <a:defRPr/>
                </a:pPr>
                <a:r>
                  <a:rPr lang="en-US" dirty="0"/>
                  <a:t>~Equations</a:t>
                </a:r>
              </a:p>
              <a:p>
                <a:pPr marL="0" marR="0" lvl="0" indent="0" algn="l" defTabSz="914379" rtl="0" eaLnBrk="1" fontAlgn="auto" latinLnBrk="0" hangingPunct="1">
                  <a:lnSpc>
                    <a:spcPct val="100000"/>
                  </a:lnSpc>
                  <a:spcBef>
                    <a:spcPts val="0"/>
                  </a:spcBef>
                  <a:spcAft>
                    <a:spcPts val="0"/>
                  </a:spcAft>
                  <a:buClrTx/>
                  <a:buSzTx/>
                  <a:buFontTx/>
                  <a:buNone/>
                  <a:tabLst/>
                  <a:defRPr/>
                </a:pPr>
                <a:r>
                  <a:rPr lang="en-US" dirty="0"/>
                  <a:t>~Alt text: Neural network from previous slides with values computed given weights and features.</a:t>
                </a:r>
              </a:p>
            </p:txBody>
          </p:sp>
        </mc:Choice>
        <mc:Fallback xmlns="">
          <p:sp>
            <p:nvSpPr>
              <p:cNvPr id="3" name="Notes Placeholder 2"/>
              <p:cNvSpPr>
                <a:spLocks noGrp="1"/>
              </p:cNvSpPr>
              <p:nvPr>
                <p:ph type="body" idx="1"/>
              </p:nvPr>
            </p:nvSpPr>
            <p:spPr/>
            <p:txBody>
              <a:bodyPr/>
              <a:lstStyle/>
              <a:p>
                <a:pPr marL="0" marR="0" lvl="0" indent="0" algn="l" defTabSz="914379" rtl="0" eaLnBrk="1" fontAlgn="auto" latinLnBrk="0" hangingPunct="1">
                  <a:lnSpc>
                    <a:spcPct val="100000"/>
                  </a:lnSpc>
                  <a:spcBef>
                    <a:spcPts val="0"/>
                  </a:spcBef>
                  <a:spcAft>
                    <a:spcPts val="0"/>
                  </a:spcAft>
                  <a:buClrTx/>
                  <a:buSzTx/>
                  <a:buFontTx/>
                  <a:buNone/>
                  <a:tabLst/>
                  <a:defRPr/>
                </a:pPr>
                <a:r>
                  <a:rPr lang="en-US" sz="1200" dirty="0">
                    <a:latin typeface="Amazon Ember Light" panose="020B0403020204020204" pitchFamily="34" charset="0"/>
                    <a:ea typeface="Amazon Ember Light" panose="020B0403020204020204" pitchFamily="34" charset="0"/>
                    <a:cs typeface="Amazon Ember Light" panose="020B0403020204020204" pitchFamily="34" charset="0"/>
                  </a:rPr>
                  <a:t>Calculating for only the sample used in this example:</a:t>
                </a:r>
              </a:p>
              <a:p>
                <a:pPr marL="0" marR="0" lvl="0" indent="0" algn="l" defTabSz="914379" rtl="0" eaLnBrk="1" fontAlgn="auto" latinLnBrk="0" hangingPunct="1">
                  <a:lnSpc>
                    <a:spcPct val="100000"/>
                  </a:lnSpc>
                  <a:spcBef>
                    <a:spcPts val="0"/>
                  </a:spcBef>
                  <a:spcAft>
                    <a:spcPts val="0"/>
                  </a:spcAft>
                  <a:buClrTx/>
                  <a:buSzTx/>
                  <a:buFontTx/>
                  <a:buNone/>
                  <a:tabLst/>
                  <a:defRPr/>
                </a:pPr>
                <a:r>
                  <a:rPr lang="en-US" sz="1200" i="0">
                    <a:latin typeface="Cambria Math" panose="02040503050406030204" pitchFamily="18" charset="0"/>
                    <a:ea typeface="Cambria Math" panose="02040503050406030204" pitchFamily="18" charset="0"/>
                  </a:rPr>
                  <a:t>𝜕</a:t>
                </a:r>
                <a:r>
                  <a:rPr lang="en-US" sz="1200" i="0">
                    <a:latin typeface="Cambria Math" panose="02040503050406030204" pitchFamily="18" charset="0"/>
                  </a:rPr>
                  <a:t>𝐿(𝑤)</a:t>
                </a:r>
                <a:r>
                  <a:rPr lang="en-US" sz="1200" i="0">
                    <a:latin typeface="Cambria Math" panose="02040503050406030204" pitchFamily="18" charset="0"/>
                    <a:ea typeface="Cambria Math" panose="02040503050406030204" pitchFamily="18" charset="0"/>
                  </a:rPr>
                  <a:t>/(𝜕</a:t>
                </a:r>
                <a:r>
                  <a:rPr lang="en-US" sz="1200" i="0">
                    <a:latin typeface="Cambria Math" panose="02040503050406030204" pitchFamily="18" charset="0"/>
                  </a:rPr>
                  <a:t>𝑜^((𝑜𝑢𝑡)) </a:t>
                </a:r>
                <a:r>
                  <a:rPr lang="en-US" sz="1200" i="0">
                    <a:latin typeface="Cambria Math" panose="02040503050406030204" pitchFamily="18" charset="0"/>
                    <a:ea typeface="Cambria Math" panose="02040503050406030204" pitchFamily="18" charset="0"/>
                  </a:rPr>
                  <a:t>)</a:t>
                </a:r>
                <a:r>
                  <a:rPr lang="en-US" sz="1200" b="0" i="0">
                    <a:latin typeface="Cambria Math" panose="02040503050406030204" pitchFamily="18" charset="0"/>
                  </a:rPr>
                  <a:t>=</a:t>
                </a:r>
                <a:r>
                  <a:rPr lang="en-US" sz="1200" dirty="0">
                    <a:ea typeface="Cambria Math" panose="02040503050406030204" pitchFamily="18" charset="0"/>
                  </a:rPr>
                  <a:t> </a:t>
                </a:r>
                <a:r>
                  <a:rPr lang="en-US" sz="1200" b="0" i="0">
                    <a:latin typeface="Cambria Math" panose="02040503050406030204" pitchFamily="18" charset="0"/>
                    <a:ea typeface="Cambria Math" panose="02040503050406030204" pitchFamily="18" charset="0"/>
                  </a:rPr>
                  <a:t>1/0.61</a:t>
                </a:r>
                <a:r>
                  <a:rPr lang="en-US" sz="1200" b="0" i="0">
                    <a:latin typeface="Cambria Math" panose="02040503050406030204" pitchFamily="18" charset="0"/>
                  </a:rPr>
                  <a:t>+</a:t>
                </a:r>
                <a:r>
                  <a:rPr lang="en-US" sz="1200" i="0">
                    <a:latin typeface="Cambria Math" panose="02040503050406030204" pitchFamily="18" charset="0"/>
                    <a:ea typeface="Cambria Math" panose="02040503050406030204" pitchFamily="18" charset="0"/>
                  </a:rPr>
                  <a:t>(</a:t>
                </a:r>
                <a:r>
                  <a:rPr lang="en-US" sz="1200" b="0" i="0">
                    <a:latin typeface="Cambria Math" panose="02040503050406030204" pitchFamily="18" charset="0"/>
                    <a:ea typeface="Cambria Math" panose="02040503050406030204" pitchFamily="18" charset="0"/>
                  </a:rPr>
                  <a:t>1−1)/(1−0.61)</a:t>
                </a:r>
                <a:r>
                  <a:rPr lang="en-US" sz="1200" b="0" i="0">
                    <a:latin typeface="Cambria Math" panose="02040503050406030204" pitchFamily="18" charset="0"/>
                  </a:rPr>
                  <a:t>=1.6393</a:t>
                </a:r>
                <a:endParaRPr lang="en-US" sz="1200" dirty="0">
                  <a:latin typeface="Amazon Ember Light" panose="020B0403020204020204" pitchFamily="34" charset="0"/>
                  <a:ea typeface="Amazon Ember Light" panose="020B0403020204020204" pitchFamily="34" charset="0"/>
                  <a:cs typeface="Amazon Ember Light" panose="020B0403020204020204" pitchFamily="34" charset="0"/>
                </a:endParaRPr>
              </a:p>
              <a:p>
                <a:pPr marL="0" marR="0" lvl="0" indent="0" algn="l" defTabSz="914379" rtl="0" eaLnBrk="1" fontAlgn="auto" latinLnBrk="0" hangingPunct="1">
                  <a:lnSpc>
                    <a:spcPct val="100000"/>
                  </a:lnSpc>
                  <a:spcBef>
                    <a:spcPts val="0"/>
                  </a:spcBef>
                  <a:spcAft>
                    <a:spcPts val="0"/>
                  </a:spcAft>
                  <a:buClrTx/>
                  <a:buSzTx/>
                  <a:buFontTx/>
                  <a:buNone/>
                  <a:tabLst/>
                  <a:defRPr/>
                </a:pPr>
                <a:r>
                  <a:rPr lang="en-US" sz="1200" i="0">
                    <a:latin typeface="Cambria Math" panose="02040503050406030204" pitchFamily="18" charset="0"/>
                    <a:ea typeface="Cambria Math" panose="02040503050406030204" pitchFamily="18" charset="0"/>
                  </a:rPr>
                  <a:t>(𝜕</a:t>
                </a:r>
                <a:r>
                  <a:rPr lang="en-US" sz="1200" i="0">
                    <a:latin typeface="Cambria Math" panose="02040503050406030204" pitchFamily="18" charset="0"/>
                  </a:rPr>
                  <a:t>𝑜^((𝑜𝑢𝑡))</a:t>
                </a:r>
                <a:r>
                  <a:rPr lang="en-US" sz="1200" i="0">
                    <a:latin typeface="Cambria Math" panose="02040503050406030204" pitchFamily="18" charset="0"/>
                    <a:ea typeface="Cambria Math" panose="02040503050406030204" pitchFamily="18" charset="0"/>
                  </a:rPr>
                  <a:t>)/(𝜕</a:t>
                </a:r>
                <a:r>
                  <a:rPr lang="en-US" sz="1200" i="0">
                    <a:latin typeface="Cambria Math" panose="02040503050406030204" pitchFamily="18" charset="0"/>
                  </a:rPr>
                  <a:t>𝑜^((𝑖𝑛)) </a:t>
                </a:r>
                <a:r>
                  <a:rPr lang="en-US" sz="1200" i="0">
                    <a:latin typeface="Cambria Math" panose="02040503050406030204" pitchFamily="18" charset="0"/>
                    <a:ea typeface="Cambria Math" panose="02040503050406030204" pitchFamily="18" charset="0"/>
                  </a:rPr>
                  <a:t>)</a:t>
                </a:r>
                <a:r>
                  <a:rPr lang="en-US" sz="1200" b="0" i="0">
                    <a:latin typeface="Cambria Math" panose="02040503050406030204" pitchFamily="18" charset="0"/>
                  </a:rPr>
                  <a:t>=</a:t>
                </a:r>
                <a:r>
                  <a:rPr lang="en-US" sz="1200" dirty="0">
                    <a:ea typeface="Cambria Math" panose="02040503050406030204" pitchFamily="18" charset="0"/>
                  </a:rPr>
                  <a:t> </a:t>
                </a:r>
                <a:r>
                  <a:rPr lang="en-US" sz="1200" b="0" i="0">
                    <a:latin typeface="Cambria Math" panose="02040503050406030204" pitchFamily="18" charset="0"/>
                    <a:ea typeface="Cambria Math" panose="02040503050406030204" pitchFamily="18" charset="0"/>
                  </a:rPr>
                  <a:t>1/〖</a:t>
                </a:r>
                <a:r>
                  <a:rPr lang="en-US" sz="1200" b="0" i="0">
                    <a:latin typeface="Cambria Math" panose="02040503050406030204" pitchFamily="18" charset="0"/>
                  </a:rPr>
                  <a:t>1+𝑒〗^0.44  </a:t>
                </a:r>
                <a:r>
                  <a:rPr lang="en-US" sz="1200" i="0">
                    <a:latin typeface="Cambria Math" panose="02040503050406030204" pitchFamily="18" charset="0"/>
                  </a:rPr>
                  <a:t>(</a:t>
                </a:r>
                <a:r>
                  <a:rPr lang="en-US" sz="1200" b="0" i="0">
                    <a:latin typeface="Cambria Math" panose="02040503050406030204" pitchFamily="18" charset="0"/>
                  </a:rPr>
                  <a:t>1−</a:t>
                </a:r>
                <a:r>
                  <a:rPr lang="en-US" sz="1200" i="0">
                    <a:latin typeface="Cambria Math" panose="02040503050406030204" pitchFamily="18" charset="0"/>
                    <a:ea typeface="Cambria Math" panose="02040503050406030204" pitchFamily="18" charset="0"/>
                  </a:rPr>
                  <a:t>1/〖</a:t>
                </a:r>
                <a:r>
                  <a:rPr lang="en-US" sz="1200" i="0">
                    <a:latin typeface="Cambria Math" panose="02040503050406030204" pitchFamily="18" charset="0"/>
                  </a:rPr>
                  <a:t>1+𝑒〗^</a:t>
                </a:r>
                <a:r>
                  <a:rPr lang="en-US" sz="1200" b="0" i="0">
                    <a:latin typeface="Cambria Math" panose="02040503050406030204" pitchFamily="18" charset="0"/>
                  </a:rPr>
                  <a:t>0.44 )=0.2383</a:t>
                </a:r>
                <a:endParaRPr lang="en-US" sz="1200" dirty="0"/>
              </a:p>
              <a:p>
                <a:pPr marL="0" marR="0" lvl="0" indent="0" algn="l" defTabSz="914379" rtl="0" eaLnBrk="1" fontAlgn="auto" latinLnBrk="0" hangingPunct="1">
                  <a:lnSpc>
                    <a:spcPct val="100000"/>
                  </a:lnSpc>
                  <a:spcBef>
                    <a:spcPts val="0"/>
                  </a:spcBef>
                  <a:spcAft>
                    <a:spcPts val="0"/>
                  </a:spcAft>
                  <a:buClrTx/>
                  <a:buSzTx/>
                  <a:buFontTx/>
                  <a:buNone/>
                  <a:tabLst/>
                  <a:defRPr/>
                </a:pPr>
                <a:r>
                  <a:rPr lang="en-US" sz="1200" i="0">
                    <a:latin typeface="Cambria Math" panose="02040503050406030204" pitchFamily="18" charset="0"/>
                    <a:ea typeface="Cambria Math" panose="02040503050406030204" pitchFamily="18" charset="0"/>
                  </a:rPr>
                  <a:t>(𝜕</a:t>
                </a:r>
                <a:r>
                  <a:rPr lang="en-US" sz="1200" i="0">
                    <a:latin typeface="Cambria Math" panose="02040503050406030204" pitchFamily="18" charset="0"/>
                  </a:rPr>
                  <a:t>𝑜^((𝑖𝑛))</a:t>
                </a:r>
                <a:r>
                  <a:rPr lang="en-US" sz="1200" i="0">
                    <a:latin typeface="Cambria Math" panose="02040503050406030204" pitchFamily="18" charset="0"/>
                    <a:ea typeface="Cambria Math" panose="02040503050406030204" pitchFamily="18" charset="0"/>
                  </a:rPr>
                  <a:t>)/(𝜕</a:t>
                </a:r>
                <a:r>
                  <a:rPr lang="en-US" sz="1200" i="0">
                    <a:latin typeface="Cambria Math" panose="02040503050406030204" pitchFamily="18" charset="0"/>
                  </a:rPr>
                  <a:t>𝑤_5 </a:t>
                </a:r>
                <a:r>
                  <a:rPr lang="en-US" sz="1200" i="0">
                    <a:latin typeface="Cambria Math" panose="02040503050406030204" pitchFamily="18" charset="0"/>
                    <a:ea typeface="Cambria Math" panose="02040503050406030204" pitchFamily="18" charset="0"/>
                  </a:rPr>
                  <a:t>)</a:t>
                </a:r>
                <a:r>
                  <a:rPr lang="en-US" sz="1200" b="0" i="0">
                    <a:latin typeface="Cambria Math" panose="02040503050406030204" pitchFamily="18" charset="0"/>
                  </a:rPr>
                  <a:t>=0.52</a:t>
                </a:r>
                <a:endParaRPr lang="en-US" sz="1200" dirty="0"/>
              </a:p>
              <a:p>
                <a:pPr marL="0" marR="0" lvl="0" indent="0" algn="l" defTabSz="914379" rtl="0" eaLnBrk="1" fontAlgn="auto" latinLnBrk="0" hangingPunct="1">
                  <a:lnSpc>
                    <a:spcPct val="100000"/>
                  </a:lnSpc>
                  <a:spcBef>
                    <a:spcPts val="0"/>
                  </a:spcBef>
                  <a:spcAft>
                    <a:spcPts val="0"/>
                  </a:spcAft>
                  <a:buClrTx/>
                  <a:buSzTx/>
                  <a:buFontTx/>
                  <a:buNone/>
                  <a:tabLst/>
                  <a:defRPr/>
                </a:pPr>
                <a:r>
                  <a:rPr lang="en-US" sz="1200" i="0">
                    <a:latin typeface="Cambria Math" panose="02040503050406030204" pitchFamily="18" charset="0"/>
                    <a:ea typeface="Cambria Math" panose="02040503050406030204" pitchFamily="18" charset="0"/>
                  </a:rPr>
                  <a:t>𝜕</a:t>
                </a:r>
                <a:r>
                  <a:rPr lang="en-US" sz="1200" i="0">
                    <a:latin typeface="Cambria Math" panose="02040503050406030204" pitchFamily="18" charset="0"/>
                  </a:rPr>
                  <a:t>𝐿(</a:t>
                </a:r>
                <a:r>
                  <a:rPr lang="en-US" sz="1200" b="0" i="0">
                    <a:latin typeface="Cambria Math" panose="02040503050406030204" pitchFamily="18" charset="0"/>
                  </a:rPr>
                  <a:t>𝑤)</a:t>
                </a:r>
                <a:r>
                  <a:rPr lang="en-US" sz="1200" b="0" i="0">
                    <a:latin typeface="Cambria Math" panose="02040503050406030204" pitchFamily="18" charset="0"/>
                    <a:ea typeface="Cambria Math" panose="02040503050406030204" pitchFamily="18" charset="0"/>
                  </a:rPr>
                  <a:t>/(</a:t>
                </a:r>
                <a:r>
                  <a:rPr lang="en-US" sz="1200" i="0">
                    <a:latin typeface="Cambria Math" panose="02040503050406030204" pitchFamily="18" charset="0"/>
                    <a:ea typeface="Cambria Math" panose="02040503050406030204" pitchFamily="18" charset="0"/>
                  </a:rPr>
                  <a:t>𝜕</a:t>
                </a:r>
                <a:r>
                  <a:rPr lang="en-US" sz="1200" b="0" i="0">
                    <a:latin typeface="Cambria Math" panose="02040503050406030204" pitchFamily="18" charset="0"/>
                  </a:rPr>
                  <a:t>𝑤_5 </a:t>
                </a:r>
                <a:r>
                  <a:rPr lang="en-US" sz="1200" b="0" i="0">
                    <a:latin typeface="Cambria Math" panose="02040503050406030204" pitchFamily="18" charset="0"/>
                    <a:ea typeface="Cambria Math" panose="02040503050406030204" pitchFamily="18" charset="0"/>
                  </a:rPr>
                  <a:t>)&amp;</a:t>
                </a:r>
                <a:r>
                  <a:rPr lang="en-US" sz="1200" b="0" i="0">
                    <a:latin typeface="Cambria Math" panose="02040503050406030204" pitchFamily="18" charset="0"/>
                  </a:rPr>
                  <a:t>=</a:t>
                </a:r>
                <a:r>
                  <a:rPr lang="en-US" sz="1200" dirty="0"/>
                  <a:t> </a:t>
                </a:r>
                <a:r>
                  <a:rPr lang="en-US" sz="1200" b="0" i="0">
                    <a:latin typeface="Cambria Math" panose="02040503050406030204" pitchFamily="18" charset="0"/>
                    <a:ea typeface="Cambria Math" panose="02040503050406030204" pitchFamily="18" charset="0"/>
                  </a:rPr>
                  <a:t>1.6393∗0.2383∗0.52=0.2031</a:t>
                </a:r>
                <a:endParaRPr lang="en-US" sz="1200" dirty="0"/>
              </a:p>
              <a:p>
                <a:pPr marL="0" marR="0" lvl="0" indent="0" algn="l" defTabSz="914379" rtl="0" eaLnBrk="1" fontAlgn="auto" latinLnBrk="0" hangingPunct="1">
                  <a:lnSpc>
                    <a:spcPct val="100000"/>
                  </a:lnSpc>
                  <a:spcBef>
                    <a:spcPts val="0"/>
                  </a:spcBef>
                  <a:spcAft>
                    <a:spcPts val="0"/>
                  </a:spcAft>
                  <a:buClrTx/>
                  <a:buSzTx/>
                  <a:buFontTx/>
                  <a:buNone/>
                  <a:tabLst/>
                  <a:defRPr/>
                </a:pPr>
                <a:endParaRPr lang="en-US" dirty="0"/>
              </a:p>
            </p:txBody>
          </p:sp>
        </mc:Fallback>
      </mc:AlternateContent>
    </p:spTree>
    <p:extLst>
      <p:ext uri="{BB962C8B-B14F-4D97-AF65-F5344CB8AC3E}">
        <p14:creationId xmlns:p14="http://schemas.microsoft.com/office/powerpoint/2010/main" val="26286455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~Equations</a:t>
                </a:r>
              </a:p>
              <a:p>
                <a:r>
                  <a:rPr lang="en-US" dirty="0"/>
                  <a:t>~Alt text: Neural network from previous slides with backpropagation values computed.</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mazon Ember Light" panose="020B0403020204020204" pitchFamily="34" charset="0"/>
                    <a:ea typeface="Amazon Ember Light" panose="020B0403020204020204" pitchFamily="34" charset="0"/>
                    <a:cs typeface="Amazon Ember Light" panose="020B0403020204020204" pitchFamily="34" charset="0"/>
                  </a:rPr>
                  <a:t>Finally, applying the </a:t>
                </a:r>
                <a:r>
                  <a:rPr lang="en-US" sz="1200" b="1" dirty="0">
                    <a:solidFill>
                      <a:schemeClr val="accent6"/>
                    </a:solidFill>
                    <a:ea typeface="Amazon Ember" panose="020B0603020204020204" pitchFamily="34" charset="0"/>
                    <a:cs typeface="Amazon Ember" panose="020B0603020204020204" pitchFamily="34" charset="0"/>
                  </a:rPr>
                  <a:t>update</a:t>
                </a:r>
                <a:r>
                  <a:rPr lang="en-US" sz="1200" dirty="0">
                    <a:latin typeface="Amazon Ember Light" panose="020B0403020204020204" pitchFamily="34" charset="0"/>
                    <a:ea typeface="Amazon Ember Light" panose="020B0403020204020204" pitchFamily="34" charset="0"/>
                    <a:cs typeface="Amazon Ember Light" panose="020B0403020204020204" pitchFamily="34" charset="0"/>
                  </a:rPr>
                  <a:t> </a:t>
                </a:r>
                <a:r>
                  <a:rPr lang="en-US" sz="1200" b="1" dirty="0">
                    <a:solidFill>
                      <a:schemeClr val="accent6"/>
                    </a:solidFill>
                    <a:ea typeface="Amazon Ember" panose="020B0603020204020204" pitchFamily="34" charset="0"/>
                    <a:cs typeface="Amazon Ember" panose="020B0603020204020204" pitchFamily="34" charset="0"/>
                  </a:rPr>
                  <a:t>rule</a:t>
                </a:r>
                <a:r>
                  <a:rPr lang="en-US" sz="1200" dirty="0">
                    <a:latin typeface="Amazon Ember Light" panose="020B0403020204020204" pitchFamily="34" charset="0"/>
                    <a:ea typeface="Amazon Ember Light" panose="020B0403020204020204" pitchFamily="34" charset="0"/>
                    <a:cs typeface="Amazon Ember Light" panose="020B0403020204020204" pitchFamily="34" charset="0"/>
                  </a:rPr>
                  <a:t> leads to the new value for weight w</a:t>
                </a:r>
                <a:r>
                  <a:rPr lang="en-US" sz="1200" baseline="-25000" dirty="0">
                    <a:latin typeface="Amazon Ember Light" panose="020B0403020204020204" pitchFamily="34" charset="0"/>
                    <a:ea typeface="Amazon Ember Light" panose="020B0403020204020204" pitchFamily="34" charset="0"/>
                    <a:cs typeface="Amazon Ember Light" panose="020B0403020204020204" pitchFamily="34" charset="0"/>
                  </a:rPr>
                  <a:t>5</a:t>
                </a:r>
                <a:r>
                  <a:rPr lang="en-US" sz="1200" dirty="0">
                    <a:latin typeface="Amazon Ember Light" panose="020B0403020204020204" pitchFamily="34" charset="0"/>
                    <a:ea typeface="Amazon Ember Light" panose="020B0403020204020204" pitchFamily="34" charset="0"/>
                    <a:cs typeface="Amazon Ember Light" panose="020B0403020204020204" pitchFamily="34" charset="0"/>
                  </a:rPr>
                  <a:t>:</a:t>
                </a:r>
              </a:p>
              <a:p>
                <a:pPr/>
                <a:r>
                  <a:rPr lang="en-US" sz="1400" b="0" i="0">
                    <a:latin typeface="Cambria Math" panose="02040503050406030204" pitchFamily="18" charset="0"/>
                  </a:rPr>
                  <a:t>𝑤_5^((𝑛𝑒𝑤))=</a:t>
                </a:r>
                <a:r>
                  <a:rPr lang="en-US" sz="1200" i="0">
                    <a:latin typeface="Cambria Math" panose="02040503050406030204" pitchFamily="18" charset="0"/>
                  </a:rPr>
                  <a:t>𝑤_5^((</a:t>
                </a:r>
                <a:r>
                  <a:rPr lang="en-US" sz="1200" b="0" i="0">
                    <a:latin typeface="Cambria Math" panose="02040503050406030204" pitchFamily="18" charset="0"/>
                  </a:rPr>
                  <a:t>𝑜𝑙𝑑</a:t>
                </a:r>
                <a:r>
                  <a:rPr lang="en-US" sz="1200" i="0">
                    <a:latin typeface="Cambria Math" panose="02040503050406030204" pitchFamily="18" charset="0"/>
                  </a:rPr>
                  <a:t>))</a:t>
                </a:r>
                <a:r>
                  <a:rPr lang="en-US" sz="1200" b="0" i="0">
                    <a:latin typeface="Cambria Math" panose="02040503050406030204" pitchFamily="18" charset="0"/>
                  </a:rPr>
                  <a:t>−𝑠𝑡𝑒𝑝 𝑠𝑖𝑧𝑒 ∗</a:t>
                </a:r>
                <a:r>
                  <a:rPr lang="en-US" sz="1200" i="0">
                    <a:latin typeface="Cambria Math" panose="02040503050406030204" pitchFamily="18" charset="0"/>
                    <a:ea typeface="Cambria Math" panose="02040503050406030204" pitchFamily="18" charset="0"/>
                  </a:rPr>
                  <a:t>𝜕</a:t>
                </a:r>
                <a:r>
                  <a:rPr lang="en-US" sz="1200" i="0">
                    <a:latin typeface="Cambria Math" panose="02040503050406030204" pitchFamily="18" charset="0"/>
                  </a:rPr>
                  <a:t>𝐿(𝑤)</a:t>
                </a:r>
                <a:r>
                  <a:rPr lang="en-US" sz="1200" i="0">
                    <a:latin typeface="Cambria Math" panose="02040503050406030204" pitchFamily="18" charset="0"/>
                    <a:ea typeface="Cambria Math" panose="02040503050406030204" pitchFamily="18" charset="0"/>
                  </a:rPr>
                  <a:t>/(𝜕</a:t>
                </a:r>
                <a:r>
                  <a:rPr lang="en-US" sz="1200" i="0">
                    <a:latin typeface="Cambria Math" panose="02040503050406030204" pitchFamily="18" charset="0"/>
                  </a:rPr>
                  <a:t>𝑤_5 </a:t>
                </a:r>
                <a:r>
                  <a:rPr lang="en-US" sz="1200" i="0">
                    <a:latin typeface="Cambria Math" panose="02040503050406030204" pitchFamily="18" charset="0"/>
                    <a:ea typeface="Cambria Math" panose="02040503050406030204" pitchFamily="18" charset="0"/>
                  </a:rPr>
                  <a:t>)</a:t>
                </a:r>
                <a:endParaRPr lang="en-US" dirty="0"/>
              </a:p>
              <a:p>
                <a:pPr/>
                <a:r>
                  <a:rPr lang="en-US" sz="1200" b="0" i="0">
                    <a:latin typeface="Cambria Math" panose="02040503050406030204" pitchFamily="18" charset="0"/>
                  </a:rPr>
                  <a:t>𝑤_5^((𝑛𝑒𝑤))=</a:t>
                </a:r>
                <a:r>
                  <a:rPr lang="en-US" sz="1100" b="0" i="0">
                    <a:latin typeface="Cambria Math" panose="02040503050406030204" pitchFamily="18" charset="0"/>
                  </a:rPr>
                  <a:t>0.4−0.01∗0.2031</a:t>
                </a:r>
                <a:endParaRPr lang="en-US" dirty="0"/>
              </a:p>
              <a:p>
                <a:pPr/>
                <a:r>
                  <a:rPr lang="en-US" sz="1200" b="0" i="0">
                    <a:latin typeface="Cambria Math" panose="02040503050406030204" pitchFamily="18" charset="0"/>
                  </a:rPr>
                  <a:t>𝑤_5^((𝑛𝑒𝑤))=</a:t>
                </a:r>
                <a:r>
                  <a:rPr lang="en-US" sz="1100" b="0" i="0">
                    <a:latin typeface="Cambria Math" panose="02040503050406030204" pitchFamily="18" charset="0"/>
                  </a:rPr>
                  <a:t>0.3979</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mazon Ember Light" panose="020B0403020204020204" pitchFamily="34" charset="0"/>
                    <a:ea typeface="Amazon Ember Light" panose="020B0403020204020204" pitchFamily="34" charset="0"/>
                    <a:cs typeface="Amazon Ember Light" panose="020B0403020204020204" pitchFamily="34" charset="0"/>
                  </a:rPr>
                  <a:t>And similar happens to update all weights, for each </a:t>
                </a:r>
                <a:r>
                  <a:rPr lang="en-US" sz="1200" b="1" dirty="0">
                    <a:solidFill>
                      <a:schemeClr val="accent6"/>
                    </a:solidFill>
                    <a:ea typeface="Amazon Ember" panose="020B0603020204020204" pitchFamily="34" charset="0"/>
                    <a:cs typeface="Amazon Ember" panose="020B0603020204020204" pitchFamily="34" charset="0"/>
                  </a:rPr>
                  <a:t>backpropagation</a:t>
                </a:r>
                <a:r>
                  <a:rPr lang="en-US" sz="1200" dirty="0">
                    <a:latin typeface="Amazon Ember Light" panose="020B0403020204020204" pitchFamily="34" charset="0"/>
                    <a:ea typeface="Amazon Ember Light" panose="020B0403020204020204" pitchFamily="34" charset="0"/>
                    <a:cs typeface="Amazon Ember Light" panose="020B0403020204020204" pitchFamily="34" charset="0"/>
                  </a:rPr>
                  <a:t>!</a:t>
                </a:r>
              </a:p>
              <a:p>
                <a:pPr/>
                <a:endParaRPr lang="en-US" dirty="0"/>
              </a:p>
            </p:txBody>
          </p:sp>
        </mc:Fallback>
      </mc:AlternateContent>
    </p:spTree>
    <p:extLst>
      <p:ext uri="{BB962C8B-B14F-4D97-AF65-F5344CB8AC3E}">
        <p14:creationId xmlns:p14="http://schemas.microsoft.com/office/powerpoint/2010/main" val="20471499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880604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302843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5870971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109571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E4C94831-5790-4545-B1F9-9C430484C222}"/>
              </a:ext>
            </a:extLst>
          </p:cNvPr>
          <p:cNvSpPr>
            <a:spLocks noGrp="1"/>
          </p:cNvSpPr>
          <p:nvPr>
            <p:ph type="body" idx="1"/>
          </p:nvPr>
        </p:nvSpPr>
        <p:spPr/>
        <p:txBody>
          <a:bodyPr/>
          <a:lstStyle/>
          <a:p>
            <a:r>
              <a:rPr lang="en-US" dirty="0"/>
              <a:t>~Source for slides, 4, 5, and 7</a:t>
            </a:r>
          </a:p>
        </p:txBody>
      </p:sp>
      <p:sp>
        <p:nvSpPr>
          <p:cNvPr id="5" name="Slide Image Placeholder 4">
            <a:extLst>
              <a:ext uri="{FF2B5EF4-FFF2-40B4-BE49-F238E27FC236}">
                <a16:creationId xmlns:a16="http://schemas.microsoft.com/office/drawing/2014/main" id="{58D59B94-DB8A-4334-8916-5EE271A77F7D}"/>
              </a:ext>
            </a:extLst>
          </p:cNvPr>
          <p:cNvSpPr>
            <a:spLocks noGrp="1" noRot="1" noChangeAspect="1"/>
          </p:cNvSpPr>
          <p:nvPr>
            <p:ph type="sldImg"/>
          </p:nvPr>
        </p:nvSpPr>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buClrTx/>
              <a:buSzTx/>
              <a:buFontTx/>
              <a:buNone/>
              <a:tabLst/>
              <a:defRPr/>
            </a:pPr>
            <a:r>
              <a:rPr lang="en-US" dirty="0"/>
              <a:t>~Equations</a:t>
            </a:r>
          </a:p>
          <a:p>
            <a:pPr marL="0" marR="0" lvl="0" indent="0" algn="l" defTabSz="914400" rtl="0" eaLnBrk="1" fontAlgn="auto" latinLnBrk="0" hangingPunct="1">
              <a:buClrTx/>
              <a:buSzTx/>
              <a:buFontTx/>
              <a:buNone/>
              <a:tabLst/>
              <a:defRPr/>
            </a:pPr>
            <a:r>
              <a:rPr lang="en-US" dirty="0"/>
              <a:t>~Alt text: Neuron for a linear regression task. The neuron takes two features as inputs and produces one output value.</a:t>
            </a:r>
          </a:p>
          <a:p>
            <a:pPr marL="0" marR="0" lvl="0" indent="0" algn="l" defTabSz="914400" rtl="0" eaLnBrk="1" fontAlgn="auto" latinLnBrk="0" hangingPunct="1">
              <a:buClrTx/>
              <a:buSzTx/>
              <a:buFontTx/>
              <a:buNone/>
              <a:tabLst/>
              <a:defRPr/>
            </a:pPr>
            <a:r>
              <a:rPr lang="en-US" dirty="0"/>
              <a:t>~ dev note \sum_{i}w_i x_i (this is the bottom equation in the big blue circle)</a:t>
            </a:r>
          </a:p>
          <a:p>
            <a:pPr marL="0" marR="0" lvl="0" indent="0" algn="l" defTabSz="914400" rtl="0" eaLnBrk="1" fontAlgn="auto" latinLnBrk="0" hangingPunct="1">
              <a:buClrTx/>
              <a:buSzTx/>
              <a:buFontTx/>
              <a:buNone/>
              <a:tabLst/>
              <a:defRPr/>
            </a:pPr>
            <a:r>
              <a:rPr lang="en-US" dirty="0"/>
              <a:t>~</a:t>
            </a:r>
            <a:endParaRPr lang="en-US" baseline="0" dirty="0"/>
          </a:p>
          <a:p>
            <a:pPr marL="0" marR="0" lvl="0" indent="0" algn="l" defTabSz="914400" rtl="0" eaLnBrk="1" fontAlgn="auto" latinLnBrk="0" hangingPunct="1">
              <a:buClrTx/>
              <a:buSzTx/>
              <a:buFontTx/>
              <a:buNone/>
              <a:tabLst/>
              <a:defRPr/>
            </a:pPr>
            <a:r>
              <a:rPr lang="en-US" baseline="0" dirty="0"/>
              <a:t>First, consider linear regression from a slightly different perspective. Concentrate on the information flow—or information processing—from input (on the bottom side of the line in the neuron)  to output. (on the upper side of the line in the neuron) </a:t>
            </a:r>
          </a:p>
          <a:p>
            <a:pPr marL="0" marR="0" lvl="0" indent="0" algn="l" defTabSz="914400" rtl="0" eaLnBrk="1" fontAlgn="auto" latinLnBrk="0" hangingPunct="1">
              <a:buClrTx/>
              <a:buSzTx/>
              <a:buFontTx/>
              <a:buNone/>
              <a:tabLst/>
              <a:defRPr/>
            </a:pPr>
            <a:endParaRPr lang="en-US" baseline="0" dirty="0"/>
          </a:p>
          <a:p>
            <a:pPr marL="0" marR="0" lvl="0" indent="0" algn="l" defTabSz="914400" rtl="0" eaLnBrk="1" fontAlgn="auto" latinLnBrk="0" hangingPunct="1">
              <a:buClrTx/>
              <a:buSzTx/>
              <a:buFontTx/>
              <a:buNone/>
              <a:tabLst/>
              <a:defRPr/>
            </a:pPr>
            <a:r>
              <a:rPr lang="en-US" baseline="0" dirty="0"/>
              <a:t>Linear regression assumes a linear relationship between input variables (such as x1 and x2) and the single output variable (y), as shown by the linear regression equation on the slide.</a:t>
            </a:r>
          </a:p>
          <a:p>
            <a:pPr fontAlgn="base"/>
            <a:endParaRPr lang="en-US" baseline="0" dirty="0"/>
          </a:p>
          <a:p>
            <a:pPr fontAlgn="base"/>
            <a:r>
              <a:rPr lang="en-US" baseline="0" dirty="0"/>
              <a:t>With a diagram, you can visualize what happens. Given some inputs (two are shown here for simplicity: x1 and x2, along with the bias, 1):</a:t>
            </a:r>
          </a:p>
          <a:p>
            <a:pPr marL="171450" indent="-171450" fontAlgn="base">
              <a:buFont typeface="Arial" panose="020B0604020202020204" pitchFamily="34" charset="0"/>
              <a:buChar char="•"/>
            </a:pPr>
            <a:r>
              <a:rPr lang="en-US" baseline="0" dirty="0"/>
              <a:t>Linear regression takes the inputs; weights them accordingly by weights w0, w1, and w2; sums the weighted inputs; and examines the weighted sum. Linear regression then passes that sum along to the output, O.</a:t>
            </a:r>
          </a:p>
          <a:p>
            <a:pPr marL="171450" marR="0" lvl="0" indent="-171450" algn="l" defTabSz="914400" rtl="0" eaLnBrk="1" fontAlgn="auto" latinLnBrk="0" hangingPunct="1">
              <a:buClrTx/>
              <a:buSzTx/>
              <a:buFont typeface="Arial" panose="020B0604020202020204" pitchFamily="34" charset="0"/>
              <a:buChar char="•"/>
              <a:tabLst/>
              <a:defRPr/>
            </a:pPr>
            <a:r>
              <a:rPr lang="en-US" baseline="0" dirty="0"/>
              <a:t>If this output doesn’t match the target value, y, then—based on how large the error y-output is—the weights w0, w1, and w2 are adjusted to make the linear regression produce outputs that are closer to the target value, which reduces the error.</a:t>
            </a:r>
          </a:p>
          <a:p>
            <a:pPr marL="171450" marR="0" lvl="0" indent="-171450" algn="l" defTabSz="914400" rtl="0" eaLnBrk="1" fontAlgn="auto" latinLnBrk="0" hangingPunct="1">
              <a:buClrTx/>
              <a:buSzTx/>
              <a:buFont typeface="Arial" panose="020B0604020202020204" pitchFamily="34" charset="0"/>
              <a:buChar char="•"/>
              <a:tabLst/>
              <a:defRPr/>
            </a:pPr>
            <a:r>
              <a:rPr lang="en-US" baseline="0" dirty="0"/>
              <a:t>This is done several times until better w0, w1, and w2 are learned from the training data. This provides you with a more reliable model that you can use (trust) later for prediction.</a:t>
            </a:r>
            <a:endParaRPr lang="en-US" dirty="0"/>
          </a:p>
        </p:txBody>
      </p:sp>
    </p:spTree>
    <p:extLst>
      <p:ext uri="{BB962C8B-B14F-4D97-AF65-F5344CB8AC3E}">
        <p14:creationId xmlns:p14="http://schemas.microsoft.com/office/powerpoint/2010/main" val="31439497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97D391BE-72EC-42B8-9C22-547C17AE7404}"/>
              </a:ext>
            </a:extLst>
          </p:cNvPr>
          <p:cNvSpPr>
            <a:spLocks noGrp="1"/>
          </p:cNvSpPr>
          <p:nvPr>
            <p:ph type="body" idx="1"/>
          </p:nvPr>
        </p:nvSpPr>
        <p:spPr/>
        <p:txBody>
          <a:bodyPr/>
          <a:lstStyle/>
          <a:p>
            <a:r>
              <a:rPr lang="en-US" dirty="0"/>
              <a:t>~Source for slides 8 and 9</a:t>
            </a:r>
          </a:p>
        </p:txBody>
      </p:sp>
      <p:sp>
        <p:nvSpPr>
          <p:cNvPr id="5" name="Slide Image Placeholder 4">
            <a:extLst>
              <a:ext uri="{FF2B5EF4-FFF2-40B4-BE49-F238E27FC236}">
                <a16:creationId xmlns:a16="http://schemas.microsoft.com/office/drawing/2014/main" id="{C47D9D06-49F7-4E71-A3BC-02A65B01D64C}"/>
              </a:ext>
            </a:extLst>
          </p:cNvPr>
          <p:cNvSpPr>
            <a:spLocks noGrp="1" noRot="1" noChangeAspect="1"/>
          </p:cNvSpPr>
          <p:nvPr>
            <p:ph type="sldImg"/>
          </p:nvPr>
        </p:nvSpPr>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for slide 10</a:t>
            </a:r>
          </a:p>
        </p:txBody>
      </p:sp>
    </p:spTree>
    <p:extLst>
      <p:ext uri="{BB962C8B-B14F-4D97-AF65-F5344CB8AC3E}">
        <p14:creationId xmlns:p14="http://schemas.microsoft.com/office/powerpoint/2010/main" val="5881156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for slide 12</a:t>
            </a:r>
          </a:p>
        </p:txBody>
      </p:sp>
    </p:spTree>
    <p:extLst>
      <p:ext uri="{BB962C8B-B14F-4D97-AF65-F5344CB8AC3E}">
        <p14:creationId xmlns:p14="http://schemas.microsoft.com/office/powerpoint/2010/main" val="149579902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for slide 14</a:t>
            </a:r>
          </a:p>
        </p:txBody>
      </p:sp>
    </p:spTree>
    <p:extLst>
      <p:ext uri="{BB962C8B-B14F-4D97-AF65-F5344CB8AC3E}">
        <p14:creationId xmlns:p14="http://schemas.microsoft.com/office/powerpoint/2010/main" val="271941150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for slide 15</a:t>
            </a:r>
          </a:p>
        </p:txBody>
      </p:sp>
    </p:spTree>
    <p:extLst>
      <p:ext uri="{BB962C8B-B14F-4D97-AF65-F5344CB8AC3E}">
        <p14:creationId xmlns:p14="http://schemas.microsoft.com/office/powerpoint/2010/main" val="148196532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for slide 20</a:t>
            </a:r>
          </a:p>
        </p:txBody>
      </p:sp>
    </p:spTree>
    <p:extLst>
      <p:ext uri="{BB962C8B-B14F-4D97-AF65-F5344CB8AC3E}">
        <p14:creationId xmlns:p14="http://schemas.microsoft.com/office/powerpoint/2010/main" val="194582581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for slide 22 and 24.</a:t>
            </a:r>
          </a:p>
          <a:p>
            <a:r>
              <a:rPr lang="en-US" dirty="0"/>
              <a:t>~Used in the source for slides 23 and 25</a:t>
            </a:r>
          </a:p>
        </p:txBody>
      </p:sp>
    </p:spTree>
    <p:extLst>
      <p:ext uri="{BB962C8B-B14F-4D97-AF65-F5344CB8AC3E}">
        <p14:creationId xmlns:p14="http://schemas.microsoft.com/office/powerpoint/2010/main" val="128632140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5061179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for slide 25</a:t>
            </a:r>
          </a:p>
        </p:txBody>
      </p:sp>
    </p:spTree>
    <p:extLst>
      <p:ext uri="{BB962C8B-B14F-4D97-AF65-F5344CB8AC3E}">
        <p14:creationId xmlns:p14="http://schemas.microsoft.com/office/powerpoint/2010/main" val="370500340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for slide 26</a:t>
            </a:r>
          </a:p>
        </p:txBody>
      </p:sp>
    </p:spTree>
    <p:extLst>
      <p:ext uri="{BB962C8B-B14F-4D97-AF65-F5344CB8AC3E}">
        <p14:creationId xmlns:p14="http://schemas.microsoft.com/office/powerpoint/2010/main" val="2296093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~Equations</a:t>
            </a:r>
          </a:p>
          <a:p>
            <a:r>
              <a:rPr lang="en-US" dirty="0"/>
              <a:t>~Alt text: Neuron from the previous slide.</a:t>
            </a:r>
          </a:p>
          <a:p>
            <a:r>
              <a:rPr lang="en-US" dirty="0"/>
              <a:t>~</a:t>
            </a:r>
          </a:p>
          <a:p>
            <a:r>
              <a:rPr lang="en-US" dirty="0"/>
              <a:t>You can do the same thing with logistic regression by using the sigmoid function instead of a linear function.</a:t>
            </a:r>
          </a:p>
          <a:p>
            <a:endParaRPr lang="en-US" dirty="0"/>
          </a:p>
          <a:p>
            <a:r>
              <a:rPr lang="en-US" dirty="0"/>
              <a:t>The neuron represents a logistic regression model that is suitable for binary classification tasks.</a:t>
            </a:r>
          </a:p>
        </p:txBody>
      </p:sp>
    </p:spTree>
    <p:extLst>
      <p:ext uri="{BB962C8B-B14F-4D97-AF65-F5344CB8AC3E}">
        <p14:creationId xmlns:p14="http://schemas.microsoft.com/office/powerpoint/2010/main" val="362456870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for slide 27 and 32</a:t>
            </a:r>
          </a:p>
        </p:txBody>
      </p:sp>
    </p:spTree>
    <p:extLst>
      <p:ext uri="{BB962C8B-B14F-4D97-AF65-F5344CB8AC3E}">
        <p14:creationId xmlns:p14="http://schemas.microsoft.com/office/powerpoint/2010/main" val="395777984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for slides 28-30</a:t>
            </a:r>
          </a:p>
        </p:txBody>
      </p:sp>
    </p:spTree>
    <p:extLst>
      <p:ext uri="{BB962C8B-B14F-4D97-AF65-F5344CB8AC3E}">
        <p14:creationId xmlns:p14="http://schemas.microsoft.com/office/powerpoint/2010/main" val="399936460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for slide 31</a:t>
            </a:r>
          </a:p>
        </p:txBody>
      </p:sp>
    </p:spTree>
    <p:extLst>
      <p:ext uri="{BB962C8B-B14F-4D97-AF65-F5344CB8AC3E}">
        <p14:creationId xmlns:p14="http://schemas.microsoft.com/office/powerpoint/2010/main" val="392657064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for slide 33</a:t>
            </a:r>
          </a:p>
        </p:txBody>
      </p:sp>
    </p:spTree>
    <p:extLst>
      <p:ext uri="{BB962C8B-B14F-4D97-AF65-F5344CB8AC3E}">
        <p14:creationId xmlns:p14="http://schemas.microsoft.com/office/powerpoint/2010/main" val="121992890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for slide 34</a:t>
            </a:r>
          </a:p>
        </p:txBody>
      </p:sp>
    </p:spTree>
    <p:extLst>
      <p:ext uri="{BB962C8B-B14F-4D97-AF65-F5344CB8AC3E}">
        <p14:creationId xmlns:p14="http://schemas.microsoft.com/office/powerpoint/2010/main" val="24772251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60370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 text – neuron: Neuron from the previous slides.</a:t>
            </a:r>
          </a:p>
          <a:p>
            <a:r>
              <a:rPr lang="en-US" dirty="0"/>
              <a:t>~Alt text – triangle/circle diagram: Line and shape diagram. See detail in notes. </a:t>
            </a:r>
          </a:p>
          <a:p>
            <a:r>
              <a:rPr lang="en-US" dirty="0"/>
              <a:t>~</a:t>
            </a:r>
          </a:p>
          <a:p>
            <a:r>
              <a:rPr lang="en-US" b="1" dirty="0"/>
              <a:t>Image description: </a:t>
            </a:r>
            <a:r>
              <a:rPr lang="en-US" dirty="0"/>
              <a:t>Markers are placed at the corners of an imaginary square. Moving clockwise from the top-left, the markers are triangle, circle, triangle, circle. The circles are diagonal from each other, and the triangles are diagonal from each other. A horizontal line passes through the space between the upper and lower markers. The line is not a good classifier because half the points are identified incorrectly on either side of the line. </a:t>
            </a:r>
            <a:r>
              <a:rPr lang="en-US" b="1" dirty="0"/>
              <a:t>End description. </a:t>
            </a:r>
          </a:p>
          <a:p>
            <a:endParaRPr lang="en-US" dirty="0"/>
          </a:p>
          <a:p>
            <a:pPr marL="0">
              <a:buNone/>
            </a:pPr>
            <a:r>
              <a:rPr lang="en-US" dirty="0"/>
              <a:t>How can you go beyond one unit (one neuron)? And why would you do so?</a:t>
            </a:r>
          </a:p>
          <a:p>
            <a:pPr marL="0">
              <a:buNone/>
            </a:pPr>
            <a:endParaRPr lang="en-US" dirty="0"/>
          </a:p>
          <a:p>
            <a:pPr marL="0">
              <a:buNone/>
            </a:pPr>
            <a:r>
              <a:rPr lang="en-US" dirty="0"/>
              <a:t>As mentioned, a limitation of the artificial neuron is that it captures mostly linear interactions in the data. Can you use a similar approach to capture nonlinear interactions in the data?</a:t>
            </a:r>
          </a:p>
          <a:p>
            <a:endParaRPr lang="en-US" dirty="0"/>
          </a:p>
          <a:p>
            <a:pPr marL="0" marR="0" lvl="0" algn="l" defTabSz="914400" rtl="0" eaLnBrk="1" fontAlgn="auto" latinLnBrk="0" hangingPunct="1">
              <a:buClrTx/>
              <a:buSzTx/>
              <a:buFontTx/>
              <a:buNone/>
              <a:tabLst/>
              <a:defRPr/>
            </a:pPr>
            <a:r>
              <a:rPr lang="en-US" dirty="0"/>
              <a:t>For example, consider the traditional XOR problem*. Give four XOR data points—blue circles and orange triangles—separate the blue inputs from the orange inputs by using the concept of an artificial neuron.</a:t>
            </a:r>
          </a:p>
          <a:p>
            <a:pPr marL="0" marR="0" lvl="0" algn="l" defTabSz="914400" rtl="0" eaLnBrk="1" fontAlgn="auto" latinLnBrk="0" hangingPunct="1">
              <a:buClrTx/>
              <a:buSzTx/>
              <a:buFontTx/>
              <a:buNone/>
              <a:tabLst/>
              <a:defRPr/>
            </a:pPr>
            <a:endParaRPr lang="en-US" dirty="0"/>
          </a:p>
          <a:p>
            <a:pPr marL="0" marR="0" lvl="0" algn="l" defTabSz="914400" rtl="0" eaLnBrk="1" fontAlgn="auto" latinLnBrk="0" hangingPunct="1">
              <a:buClrTx/>
              <a:buSzTx/>
              <a:buFontTx/>
              <a:buNone/>
              <a:tabLst/>
              <a:defRPr/>
            </a:pPr>
            <a:r>
              <a:rPr lang="en-US" dirty="0"/>
              <a:t>*A XOR problem involves using a neural network to predict the outputs of XOR logic gates given two binary inputs. An XOR function should return a true value if the two inputs are not equal and a false value if they are equal.</a:t>
            </a:r>
          </a:p>
          <a:p>
            <a:pPr marL="0" marR="0" lvl="0" algn="l" defTabSz="914400" rtl="0" eaLnBrk="1" fontAlgn="auto" latinLnBrk="0" hangingPunct="1">
              <a:buClrTx/>
              <a:buSzTx/>
              <a:buFontTx/>
              <a:buNone/>
              <a:tabLst/>
              <a:defRPr/>
            </a:pPr>
            <a:endParaRPr lang="en-US" dirty="0"/>
          </a:p>
          <a:p>
            <a:pPr marL="0" marR="0" lvl="0" algn="l" defTabSz="914400" rtl="0" eaLnBrk="1" fontAlgn="auto" latinLnBrk="0" hangingPunct="1">
              <a:buClrTx/>
              <a:buSzTx/>
              <a:buFontTx/>
              <a:buNone/>
              <a:tabLst/>
              <a:defRPr/>
            </a:pPr>
            <a:r>
              <a:rPr lang="en-US" dirty="0"/>
              <a:t>The artificial neuron that is shown on the left side of the slide is only capable of separating data with a single line. Unfortunately, the XOR data points cannot be separated linearly; that is, any line that you would consider would not completely separate the blue circles from the orange triangles.</a:t>
            </a:r>
          </a:p>
        </p:txBody>
      </p:sp>
    </p:spTree>
    <p:extLst>
      <p:ext uri="{BB962C8B-B14F-4D97-AF65-F5344CB8AC3E}">
        <p14:creationId xmlns:p14="http://schemas.microsoft.com/office/powerpoint/2010/main" val="35925399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0696F33C-FB23-4D22-8CF6-177871762C41}"/>
              </a:ext>
            </a:extLst>
          </p:cNvPr>
          <p:cNvSpPr>
            <a:spLocks noGrp="1"/>
          </p:cNvSpPr>
          <p:nvPr>
            <p:ph type="body" idx="1"/>
          </p:nvPr>
        </p:nvSpPr>
        <p:spPr/>
        <p:txBody>
          <a:bodyPr/>
          <a:lstStyle/>
          <a:p>
            <a:r>
              <a:rPr lang="en-US" dirty="0"/>
              <a:t>~Alt text – neuron diagram: Neural network with one hidden layer and one output layer.</a:t>
            </a:r>
          </a:p>
          <a:p>
            <a:r>
              <a:rPr lang="en-US" dirty="0"/>
              <a:t>~Alt text – circle/triangle diagram: Line and shape diagram. See detail in notes.</a:t>
            </a:r>
          </a:p>
          <a:p>
            <a:r>
              <a:rPr lang="en-US" dirty="0"/>
              <a:t>~</a:t>
            </a:r>
          </a:p>
          <a:p>
            <a:r>
              <a:rPr lang="en-US" b="1" dirty="0"/>
              <a:t>Image description: </a:t>
            </a:r>
            <a:r>
              <a:rPr lang="en-US" dirty="0"/>
              <a:t>Markers are placed at the corners of an imaginary square. Moving clockwise from the top-left, the markers are triangle, circle, triangle, circle. The circles are diagonal from each other, and the triangles are diagonal from each other. Two diagonal lines are drawn in the space between the circles and triangles to separate the triangles into the same region, with each circle in its own region. This is a much better classifier. </a:t>
            </a:r>
            <a:r>
              <a:rPr lang="en-US" b="1" dirty="0"/>
              <a:t>End description.</a:t>
            </a:r>
          </a:p>
        </p:txBody>
      </p:sp>
      <p:sp>
        <p:nvSpPr>
          <p:cNvPr id="5" name="Slide Image Placeholder 4">
            <a:extLst>
              <a:ext uri="{FF2B5EF4-FFF2-40B4-BE49-F238E27FC236}">
                <a16:creationId xmlns:a16="http://schemas.microsoft.com/office/drawing/2014/main" id="{ECB5E48A-06D8-4DFE-A66D-717ED434F479}"/>
              </a:ext>
            </a:extLst>
          </p:cNvPr>
          <p:cNvSpPr>
            <a:spLocks noGrp="1" noRot="1" noChangeAspect="1"/>
          </p:cNvSpPr>
          <p:nvPr>
            <p:ph type="sldImg"/>
          </p:nvPr>
        </p:nvSpPr>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~Alt text: Neural network from the previous slide, with one hidden layer and one output layer.</a:t>
            </a:r>
          </a:p>
          <a:p>
            <a:pPr marL="0" indent="0">
              <a:buFontTx/>
              <a:buNone/>
            </a:pPr>
            <a:r>
              <a:rPr lang="en-US" dirty="0"/>
              <a:t>~</a:t>
            </a:r>
          </a:p>
          <a:p>
            <a:pPr marL="0" indent="0">
              <a:buFontTx/>
              <a:buNone/>
            </a:pPr>
            <a:r>
              <a:rPr lang="en-US" b="1" dirty="0"/>
              <a:t>Input layer: </a:t>
            </a:r>
            <a:r>
              <a:rPr lang="en-US" dirty="0"/>
              <a:t>This is the first layer in a neural network, and it receives the input data. The number of neurons in the input layer is determined by the number of features in the input data.</a:t>
            </a:r>
          </a:p>
          <a:p>
            <a:pPr marL="0" indent="0">
              <a:buFontTx/>
              <a:buNone/>
            </a:pPr>
            <a:endParaRPr lang="en-US" dirty="0"/>
          </a:p>
          <a:p>
            <a:pPr marL="0" indent="0">
              <a:buFontTx/>
              <a:buNone/>
            </a:pPr>
            <a:r>
              <a:rPr lang="en-US" b="1" dirty="0"/>
              <a:t>Hidden layer: </a:t>
            </a:r>
            <a:r>
              <a:rPr lang="en-US" dirty="0"/>
              <a:t>These layers come after the input layer but before the output layer. They are called </a:t>
            </a:r>
            <a:r>
              <a:rPr lang="en-US" i="1" dirty="0"/>
              <a:t>hidden</a:t>
            </a:r>
            <a:r>
              <a:rPr lang="en-US" dirty="0"/>
              <a:t> because their internal workings are not directly visible from the outside. The hidden layers are responsible for learning and abstracting features from the input data. These layers allow the network to discover nonlinear relationships between the inputs and the outputs.</a:t>
            </a:r>
          </a:p>
          <a:p>
            <a:pPr marL="0" indent="0">
              <a:buFontTx/>
              <a:buNone/>
            </a:pPr>
            <a:endParaRPr lang="en-US" dirty="0"/>
          </a:p>
          <a:p>
            <a:pPr marL="0" indent="0">
              <a:buFontTx/>
              <a:buNone/>
            </a:pPr>
            <a:r>
              <a:rPr lang="en-US" b="1" dirty="0"/>
              <a:t>Output layer: </a:t>
            </a:r>
            <a:r>
              <a:rPr lang="en-US" dirty="0"/>
              <a:t>This is the last layer in a neural network, and it produces the network’s output. The number of neurons in the output layer is determined by the number of classes or outputs in the problem that you are trying to solve.</a:t>
            </a:r>
          </a:p>
          <a:p>
            <a:pPr marL="0" indent="0">
              <a:buFontTx/>
              <a:buNone/>
            </a:pPr>
            <a:endParaRPr lang="en-US" dirty="0"/>
          </a:p>
          <a:p>
            <a:pPr marL="0" indent="0">
              <a:buFontTx/>
              <a:buNone/>
            </a:pPr>
            <a:r>
              <a:rPr lang="en-US" dirty="0"/>
              <a:t>The number of layers and neurons in a neural network can vary depending on the problem, data, and architecture.</a:t>
            </a:r>
          </a:p>
        </p:txBody>
      </p:sp>
    </p:spTree>
    <p:extLst>
      <p:ext uri="{BB962C8B-B14F-4D97-AF65-F5344CB8AC3E}">
        <p14:creationId xmlns:p14="http://schemas.microsoft.com/office/powerpoint/2010/main" val="363338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gradFill flip="none" rotWithShape="1">
          <a:gsLst>
            <a:gs pos="40000">
              <a:srgbClr val="330066"/>
            </a:gs>
            <a:gs pos="0">
              <a:srgbClr val="2C2C2C"/>
            </a:gs>
            <a:gs pos="100000">
              <a:srgbClr val="2C2C2C"/>
            </a:gs>
            <a:gs pos="75000">
              <a:srgbClr val="0070C0"/>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5" name="Title 4">
            <a:extLst>
              <a:ext uri="{FF2B5EF4-FFF2-40B4-BE49-F238E27FC236}">
                <a16:creationId xmlns:a16="http://schemas.microsoft.com/office/drawing/2014/main" id="{08D269A5-D107-2782-1600-9CFF8B439252}"/>
              </a:ext>
            </a:extLst>
          </p:cNvPr>
          <p:cNvSpPr>
            <a:spLocks noGrp="1"/>
          </p:cNvSpPr>
          <p:nvPr>
            <p:ph type="title" idx="1" hasCustomPrompt="1"/>
          </p:nvPr>
        </p:nvSpPr>
        <p:spPr>
          <a:xfrm>
            <a:off x="401652" y="1565366"/>
            <a:ext cx="11430684" cy="2194560"/>
          </a:xfrm>
        </p:spPr>
        <p:txBody>
          <a:bodyPr anchor="b">
            <a:normAutofit/>
          </a:bodyPr>
          <a:lstStyle>
            <a:lvl1pPr>
              <a:defRPr sz="4800" b="1" i="0">
                <a:solidFill>
                  <a:srgbClr val="F1F3F3"/>
                </a:solidFill>
                <a:latin typeface="Amazon Ember Heavy" panose="020B0603020204020204" pitchFamily="34" charset="0"/>
                <a:ea typeface="Amazon Ember Heavy" panose="020B0603020204020204" pitchFamily="34" charset="0"/>
                <a:cs typeface="Amazon Ember Heavy" panose="020B0603020204020204" pitchFamily="34" charset="0"/>
              </a:defRPr>
            </a:lvl1pPr>
          </a:lstStyle>
          <a:p>
            <a:r>
              <a:rPr lang="en-US" dirty="0"/>
              <a:t>Enter lesson title</a:t>
            </a:r>
          </a:p>
        </p:txBody>
      </p:sp>
      <p:sp>
        <p:nvSpPr>
          <p:cNvPr id="6" name="Text Placeholder 5">
            <a:extLst>
              <a:ext uri="{FF2B5EF4-FFF2-40B4-BE49-F238E27FC236}">
                <a16:creationId xmlns:a16="http://schemas.microsoft.com/office/drawing/2014/main" id="{56B61F05-1C18-7A17-A21D-C93186B1401A}"/>
              </a:ext>
            </a:extLst>
          </p:cNvPr>
          <p:cNvSpPr>
            <a:spLocks noGrp="1"/>
          </p:cNvSpPr>
          <p:nvPr>
            <p:ph type="body" idx="2" hasCustomPrompt="1"/>
          </p:nvPr>
        </p:nvSpPr>
        <p:spPr>
          <a:xfrm>
            <a:off x="401652" y="4072344"/>
            <a:ext cx="8412479" cy="548641"/>
          </a:xfrm>
        </p:spPr>
        <p:txBody>
          <a:bodyPr>
            <a:normAutofit/>
          </a:bodyPr>
          <a:lstStyle>
            <a:lvl1pPr marL="0" indent="0">
              <a:buNone/>
              <a:defRPr sz="3200" i="1">
                <a:solidFill>
                  <a:srgbClr val="F1F3F3"/>
                </a:solidFill>
                <a:latin typeface="+mn-lt"/>
              </a:defRPr>
            </a:lvl1pPr>
          </a:lstStyle>
          <a:p>
            <a:r>
              <a:rPr lang="en-US" dirty="0"/>
              <a:t>Enter course name</a:t>
            </a:r>
          </a:p>
        </p:txBody>
      </p:sp>
      <p:sp>
        <p:nvSpPr>
          <p:cNvPr id="8" name="Text Placeholder 5">
            <a:extLst>
              <a:ext uri="{FF2B5EF4-FFF2-40B4-BE49-F238E27FC236}">
                <a16:creationId xmlns:a16="http://schemas.microsoft.com/office/drawing/2014/main" id="{98007F72-4142-F93E-B4D8-E79E478801B1}"/>
              </a:ext>
            </a:extLst>
          </p:cNvPr>
          <p:cNvSpPr>
            <a:spLocks noGrp="1"/>
          </p:cNvSpPr>
          <p:nvPr>
            <p:ph type="body" idx="98" hasCustomPrompt="1"/>
          </p:nvPr>
        </p:nvSpPr>
        <p:spPr>
          <a:xfrm>
            <a:off x="401652" y="4743994"/>
            <a:ext cx="5486400" cy="548640"/>
          </a:xfrm>
        </p:spPr>
        <p:txBody>
          <a:bodyPr>
            <a:normAutofit/>
          </a:bodyPr>
          <a:lstStyle>
            <a:lvl1pPr marL="0" indent="0">
              <a:buNone/>
              <a:defRPr sz="2800">
                <a:solidFill>
                  <a:srgbClr val="F1F3F3"/>
                </a:solidFill>
                <a:latin typeface="+mn-lt"/>
              </a:defRPr>
            </a:lvl1pPr>
          </a:lstStyle>
          <a:p>
            <a:r>
              <a:rPr lang="en-US" dirty="0"/>
              <a:t>Module # - Lesson #</a:t>
            </a:r>
          </a:p>
        </p:txBody>
      </p:sp>
    </p:spTree>
    <p:extLst>
      <p:ext uri="{BB962C8B-B14F-4D97-AF65-F5344CB8AC3E}">
        <p14:creationId xmlns:p14="http://schemas.microsoft.com/office/powerpoint/2010/main" val="386490777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ank You">
    <p:bg>
      <p:bgPr>
        <a:gradFill flip="none" rotWithShape="1">
          <a:gsLst>
            <a:gs pos="0">
              <a:srgbClr val="2C2C2C"/>
            </a:gs>
            <a:gs pos="40000">
              <a:srgbClr val="330066"/>
            </a:gs>
            <a:gs pos="75000">
              <a:srgbClr val="0070C0"/>
            </a:gs>
            <a:gs pos="97000">
              <a:srgbClr val="2C2C2C"/>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4" name="TextBox 3">
            <a:extLst>
              <a:ext uri="{FF2B5EF4-FFF2-40B4-BE49-F238E27FC236}">
                <a16:creationId xmlns:a16="http://schemas.microsoft.com/office/drawing/2014/main" id="{D71A17E9-D485-4DA4-B2AE-3F2D6BBB097D}"/>
              </a:ext>
            </a:extLst>
          </p:cNvPr>
          <p:cNvSpPr txBox="1"/>
          <p:nvPr/>
        </p:nvSpPr>
        <p:spPr>
          <a:xfrm>
            <a:off x="6671462" y="5121212"/>
            <a:ext cx="4415246" cy="769441"/>
          </a:xfrm>
          <a:prstGeom prst="rect">
            <a:avLst/>
          </a:prstGeom>
          <a:noFill/>
        </p:spPr>
        <p:txBody>
          <a:bodyPr wrap="square" rtlCol="0">
            <a:spAutoFit/>
          </a:bodyPr>
          <a:lstStyle/>
          <a:p>
            <a:pPr algn="ctr"/>
            <a:r>
              <a:rPr lang="en-US" sz="4400" dirty="0">
                <a:solidFill>
                  <a:schemeClr val="bg1"/>
                </a:solidFill>
              </a:rPr>
              <a:t>Thank you!</a:t>
            </a:r>
          </a:p>
        </p:txBody>
      </p:sp>
      <p:grpSp>
        <p:nvGrpSpPr>
          <p:cNvPr id="5" name="Group 4">
            <a:extLst>
              <a:ext uri="{FF2B5EF4-FFF2-40B4-BE49-F238E27FC236}">
                <a16:creationId xmlns:a16="http://schemas.microsoft.com/office/drawing/2014/main" id="{3603BAED-C218-4493-92DB-15D5FF4C08C1}"/>
              </a:ext>
            </a:extLst>
          </p:cNvPr>
          <p:cNvGrpSpPr/>
          <p:nvPr/>
        </p:nvGrpSpPr>
        <p:grpSpPr>
          <a:xfrm>
            <a:off x="7405848" y="2400065"/>
            <a:ext cx="2946474" cy="2615329"/>
            <a:chOff x="3288681" y="1271382"/>
            <a:chExt cx="3657600" cy="3246535"/>
          </a:xfrm>
        </p:grpSpPr>
        <p:grpSp>
          <p:nvGrpSpPr>
            <p:cNvPr id="8" name="Group 7">
              <a:extLst>
                <a:ext uri="{FF2B5EF4-FFF2-40B4-BE49-F238E27FC236}">
                  <a16:creationId xmlns:a16="http://schemas.microsoft.com/office/drawing/2014/main" id="{97EE457E-20AD-45C7-9922-9F6A90981CF3}"/>
                </a:ext>
              </a:extLst>
            </p:cNvPr>
            <p:cNvGrpSpPr/>
            <p:nvPr/>
          </p:nvGrpSpPr>
          <p:grpSpPr>
            <a:xfrm>
              <a:off x="4520584" y="2134033"/>
              <a:ext cx="1206148" cy="365126"/>
              <a:chOff x="5424840" y="3468510"/>
              <a:chExt cx="1206148" cy="365126"/>
            </a:xfrm>
            <a:solidFill>
              <a:schemeClr val="bg1"/>
            </a:solidFill>
          </p:grpSpPr>
          <p:sp>
            <p:nvSpPr>
              <p:cNvPr id="9" name="Oval 8">
                <a:extLst>
                  <a:ext uri="{FF2B5EF4-FFF2-40B4-BE49-F238E27FC236}">
                    <a16:creationId xmlns:a16="http://schemas.microsoft.com/office/drawing/2014/main" id="{7C872F8E-C191-47BD-A5D0-340D828994BF}"/>
                  </a:ext>
                </a:extLst>
              </p:cNvPr>
              <p:cNvSpPr/>
              <p:nvPr/>
            </p:nvSpPr>
            <p:spPr>
              <a:xfrm>
                <a:off x="5424840" y="3468510"/>
                <a:ext cx="365126" cy="365126"/>
              </a:xfrm>
              <a:prstGeom prst="ellipse">
                <a:avLst/>
              </a:prstGeom>
              <a:grpFill/>
              <a:ln w="1174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DE3F5C2-97FE-480F-B861-BCDAD2A408AC}"/>
                  </a:ext>
                </a:extLst>
              </p:cNvPr>
              <p:cNvSpPr/>
              <p:nvPr/>
            </p:nvSpPr>
            <p:spPr>
              <a:xfrm>
                <a:off x="6265862" y="3468510"/>
                <a:ext cx="365126" cy="365126"/>
              </a:xfrm>
              <a:prstGeom prst="ellipse">
                <a:avLst/>
              </a:prstGeom>
              <a:grpFill/>
              <a:ln w="1174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AAF6B964-0C6D-4A72-AAB3-59AF6B7E5AC7}"/>
                </a:ext>
              </a:extLst>
            </p:cNvPr>
            <p:cNvSpPr/>
            <p:nvPr/>
          </p:nvSpPr>
          <p:spPr>
            <a:xfrm>
              <a:off x="4026378" y="1729398"/>
              <a:ext cx="2194560" cy="118872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E6825AB-CA44-4652-9932-F35604DBDEC4}"/>
                </a:ext>
              </a:extLst>
            </p:cNvPr>
            <p:cNvSpPr/>
            <p:nvPr/>
          </p:nvSpPr>
          <p:spPr>
            <a:xfrm>
              <a:off x="4026378" y="1272198"/>
              <a:ext cx="2194560" cy="45720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7B2B4B5E-1650-4605-B6D3-AD8004E2324E}"/>
                </a:ext>
              </a:extLst>
            </p:cNvPr>
            <p:cNvCxnSpPr>
              <a:cxnSpLocks/>
            </p:cNvCxnSpPr>
            <p:nvPr/>
          </p:nvCxnSpPr>
          <p:spPr>
            <a:xfrm>
              <a:off x="3288681" y="1271382"/>
              <a:ext cx="3657600" cy="0"/>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D723D12-12B1-494E-BB81-55C2CC9CF193}"/>
                </a:ext>
              </a:extLst>
            </p:cNvPr>
            <p:cNvCxnSpPr>
              <a:cxnSpLocks/>
            </p:cNvCxnSpPr>
            <p:nvPr/>
          </p:nvCxnSpPr>
          <p:spPr>
            <a:xfrm>
              <a:off x="3621747" y="1325147"/>
              <a:ext cx="0" cy="567545"/>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08C2E83B-9A5C-4B09-8EF1-304F16F06266}"/>
                </a:ext>
              </a:extLst>
            </p:cNvPr>
            <p:cNvSpPr/>
            <p:nvPr/>
          </p:nvSpPr>
          <p:spPr>
            <a:xfrm>
              <a:off x="4575018" y="2917332"/>
              <a:ext cx="1097280" cy="102158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10F5C88A-DF5B-4449-97AC-74904B4DF3B6}"/>
                </a:ext>
              </a:extLst>
            </p:cNvPr>
            <p:cNvGrpSpPr/>
            <p:nvPr/>
          </p:nvGrpSpPr>
          <p:grpSpPr>
            <a:xfrm>
              <a:off x="4297506" y="3097059"/>
              <a:ext cx="1652305" cy="567544"/>
              <a:chOff x="5175577" y="4431536"/>
              <a:chExt cx="1652305" cy="567544"/>
            </a:xfrm>
          </p:grpSpPr>
          <p:cxnSp>
            <p:nvCxnSpPr>
              <p:cNvPr id="17" name="Straight Connector 16">
                <a:extLst>
                  <a:ext uri="{FF2B5EF4-FFF2-40B4-BE49-F238E27FC236}">
                    <a16:creationId xmlns:a16="http://schemas.microsoft.com/office/drawing/2014/main" id="{556C72D9-DCFF-4844-905D-A1FA40AF318A}"/>
                  </a:ext>
                </a:extLst>
              </p:cNvPr>
              <p:cNvCxnSpPr>
                <a:cxnSpLocks/>
              </p:cNvCxnSpPr>
              <p:nvPr/>
            </p:nvCxnSpPr>
            <p:spPr>
              <a:xfrm>
                <a:off x="5175577" y="4431536"/>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ACD66E4-DCDC-423C-92F8-A6BCB7C9F7F1}"/>
                  </a:ext>
                </a:extLst>
              </p:cNvPr>
              <p:cNvCxnSpPr>
                <a:cxnSpLocks/>
              </p:cNvCxnSpPr>
              <p:nvPr/>
            </p:nvCxnSpPr>
            <p:spPr>
              <a:xfrm>
                <a:off x="6827882" y="4431536"/>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D45858A7-4589-4E1D-A7C8-6D1EF02FDDEF}"/>
                </a:ext>
              </a:extLst>
            </p:cNvPr>
            <p:cNvGrpSpPr/>
            <p:nvPr/>
          </p:nvGrpSpPr>
          <p:grpSpPr>
            <a:xfrm>
              <a:off x="4881204" y="3949770"/>
              <a:ext cx="484909" cy="568147"/>
              <a:chOff x="5768311" y="5309299"/>
              <a:chExt cx="484909" cy="568147"/>
            </a:xfrm>
          </p:grpSpPr>
          <p:cxnSp>
            <p:nvCxnSpPr>
              <p:cNvPr id="20" name="Straight Connector 19">
                <a:extLst>
                  <a:ext uri="{FF2B5EF4-FFF2-40B4-BE49-F238E27FC236}">
                    <a16:creationId xmlns:a16="http://schemas.microsoft.com/office/drawing/2014/main" id="{C54C8AC8-EC33-4E49-8D93-3DE13BFC98D8}"/>
                  </a:ext>
                </a:extLst>
              </p:cNvPr>
              <p:cNvCxnSpPr>
                <a:cxnSpLocks/>
              </p:cNvCxnSpPr>
              <p:nvPr/>
            </p:nvCxnSpPr>
            <p:spPr>
              <a:xfrm>
                <a:off x="5768311" y="5309299"/>
                <a:ext cx="0" cy="567545"/>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A20822B-432B-4785-8E1A-968761BFE9C2}"/>
                  </a:ext>
                </a:extLst>
              </p:cNvPr>
              <p:cNvCxnSpPr>
                <a:cxnSpLocks/>
              </p:cNvCxnSpPr>
              <p:nvPr/>
            </p:nvCxnSpPr>
            <p:spPr>
              <a:xfrm>
                <a:off x="6253220" y="5309902"/>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grpSp>
      </p:grpSp>
    </p:spTree>
    <p:custDataLst>
      <p:tags r:id="rId1"/>
    </p:custDataLst>
    <p:extLst>
      <p:ext uri="{BB962C8B-B14F-4D97-AF65-F5344CB8AC3E}">
        <p14:creationId xmlns:p14="http://schemas.microsoft.com/office/powerpoint/2010/main" val="3314885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Quote slide">
    <p:bg>
      <p:bgPr>
        <a:gradFill>
          <a:gsLst>
            <a:gs pos="0">
              <a:srgbClr val="47008F">
                <a:lumMod val="90000"/>
                <a:lumOff val="10000"/>
              </a:srgbClr>
            </a:gs>
            <a:gs pos="23000">
              <a:srgbClr val="47008F">
                <a:lumMod val="97000"/>
                <a:lumOff val="3000"/>
              </a:srgbClr>
            </a:gs>
            <a:gs pos="69000">
              <a:srgbClr val="47008F">
                <a:lumMod val="83000"/>
              </a:srgbClr>
            </a:gs>
            <a:gs pos="97000">
              <a:srgbClr val="47008F">
                <a:lumMod val="73000"/>
              </a:srgbClr>
            </a:gs>
          </a:gsLst>
          <a:path path="circle">
            <a:fillToRect l="50000" t="50000" r="50000" b="50000"/>
          </a:path>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FEA5D771-1E37-4674-A454-5B6A887E81B8}"/>
              </a:ext>
            </a:extLst>
          </p:cNvPr>
          <p:cNvSpPr>
            <a:spLocks noGrp="1"/>
          </p:cNvSpPr>
          <p:nvPr>
            <p:ph type="title" idx="1" hasCustomPrompt="1"/>
          </p:nvPr>
        </p:nvSpPr>
        <p:spPr>
          <a:xfrm>
            <a:off x="365760" y="2435469"/>
            <a:ext cx="11472013" cy="1960803"/>
          </a:xfrm>
        </p:spPr>
        <p:txBody>
          <a:bodyPr anchor="ctr">
            <a:normAutofit/>
          </a:bodyPr>
          <a:lstStyle>
            <a:lvl1pPr>
              <a:defRPr sz="4000">
                <a:solidFill>
                  <a:schemeClr val="bg2"/>
                </a:solidFill>
                <a:latin typeface="Amazon Ember Display Heavy"/>
              </a:defRPr>
            </a:lvl1pPr>
          </a:lstStyle>
          <a:p>
            <a:r>
              <a:rPr lang="en-US" dirty="0"/>
              <a:t>“Enter quote here”</a:t>
            </a:r>
          </a:p>
        </p:txBody>
      </p:sp>
      <p:sp>
        <p:nvSpPr>
          <p:cNvPr id="2" name="Attribution">
            <a:extLst>
              <a:ext uri="{FF2B5EF4-FFF2-40B4-BE49-F238E27FC236}">
                <a16:creationId xmlns:a16="http://schemas.microsoft.com/office/drawing/2014/main" id="{0DEABB21-C29F-4E2E-AADE-6FBA5EF95AF4}"/>
              </a:ext>
            </a:extLst>
          </p:cNvPr>
          <p:cNvSpPr>
            <a:spLocks noGrp="1"/>
          </p:cNvSpPr>
          <p:nvPr>
            <p:ph type="body" idx="2" hasCustomPrompt="1"/>
          </p:nvPr>
        </p:nvSpPr>
        <p:spPr>
          <a:xfrm>
            <a:off x="6096000" y="4624991"/>
            <a:ext cx="5741773" cy="770066"/>
          </a:xfrm>
        </p:spPr>
        <p:txBody>
          <a:bodyPr>
            <a:noAutofit/>
          </a:bodyPr>
          <a:lstStyle>
            <a:lvl1pPr marL="0" indent="0">
              <a:buNone/>
              <a:defRPr sz="2800">
                <a:solidFill>
                  <a:schemeClr val="bg2"/>
                </a:solidFill>
              </a:defRPr>
            </a:lvl1pPr>
          </a:lstStyle>
          <a:p>
            <a:r>
              <a:rPr lang="en-US" dirty="0"/>
              <a:t>- Attribution</a:t>
            </a:r>
          </a:p>
        </p:txBody>
      </p:sp>
    </p:spTree>
    <p:extLst>
      <p:ext uri="{BB962C8B-B14F-4D97-AF65-F5344CB8AC3E}">
        <p14:creationId xmlns:p14="http://schemas.microsoft.com/office/powerpoint/2010/main" val="2184949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opic Introduction">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88A78E8-6AA2-E26A-BE84-51DCD543A1DF}"/>
              </a:ext>
            </a:extLst>
          </p:cNvPr>
          <p:cNvSpPr/>
          <p:nvPr/>
        </p:nvSpPr>
        <p:spPr>
          <a:xfrm>
            <a:off x="0" y="11648"/>
            <a:ext cx="4434840" cy="6858000"/>
          </a:xfrm>
          <a:prstGeom prst="rect">
            <a:avLst/>
          </a:prstGeom>
          <a:gradFill flip="none" rotWithShape="1">
            <a:gsLst>
              <a:gs pos="0">
                <a:srgbClr val="47008F">
                  <a:lumMod val="90000"/>
                  <a:lumOff val="10000"/>
                </a:srgbClr>
              </a:gs>
              <a:gs pos="23000">
                <a:srgbClr val="47008F">
                  <a:lumMod val="97000"/>
                  <a:lumOff val="3000"/>
                </a:srgbClr>
              </a:gs>
              <a:gs pos="69000">
                <a:srgbClr val="47008F">
                  <a:lumMod val="83000"/>
                </a:srgbClr>
              </a:gs>
              <a:gs pos="97000">
                <a:srgbClr val="47008F">
                  <a:lumMod val="73000"/>
                </a:srgb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Slide Number">
            <a:extLst>
              <a:ext uri="{FF2B5EF4-FFF2-40B4-BE49-F238E27FC236}">
                <a16:creationId xmlns:a16="http://schemas.microsoft.com/office/drawing/2014/main" id="{E7A23F66-1657-489E-8769-B7CCC9F020A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4" name="Title">
            <a:extLst>
              <a:ext uri="{FF2B5EF4-FFF2-40B4-BE49-F238E27FC236}">
                <a16:creationId xmlns:a16="http://schemas.microsoft.com/office/drawing/2014/main" id="{F2D32D74-0FC6-414A-96C5-2549942CD64E}"/>
              </a:ext>
            </a:extLst>
          </p:cNvPr>
          <p:cNvSpPr>
            <a:spLocks noGrp="1"/>
          </p:cNvSpPr>
          <p:nvPr>
            <p:ph type="title" idx="1" hasCustomPrompt="1"/>
          </p:nvPr>
        </p:nvSpPr>
        <p:spPr>
          <a:xfrm>
            <a:off x="243242" y="292099"/>
            <a:ext cx="4062057" cy="1866901"/>
          </a:xfrm>
        </p:spPr>
        <p:txBody>
          <a:bodyPr anchor="t">
            <a:noAutofit/>
          </a:bodyPr>
          <a:lstStyle>
            <a:lvl1pPr algn="ctr">
              <a:lnSpc>
                <a:spcPct val="100000"/>
              </a:lnSpc>
              <a:defRPr sz="3600">
                <a:solidFill>
                  <a:srgbClr val="F1F3F3"/>
                </a:solidFill>
                <a:latin typeface="Amazon Ember Display Heavy"/>
              </a:defRPr>
            </a:lvl1pPr>
          </a:lstStyle>
          <a:p>
            <a:r>
              <a:rPr lang="en-US" dirty="0"/>
              <a:t>Type title here</a:t>
            </a:r>
          </a:p>
        </p:txBody>
      </p:sp>
      <p:sp>
        <p:nvSpPr>
          <p:cNvPr id="2" name="LeftPlaceholder">
            <a:extLst>
              <a:ext uri="{FF2B5EF4-FFF2-40B4-BE49-F238E27FC236}">
                <a16:creationId xmlns:a16="http://schemas.microsoft.com/office/drawing/2014/main" id="{84AC47C1-092B-4DE6-902E-A0B393854995}"/>
              </a:ext>
              <a:ext uri="{C183D7F6-B498-43B3-948B-1728B52AA6E4}">
                <adec:decorative xmlns:adec="http://schemas.microsoft.com/office/drawing/2017/decorative" val="1"/>
              </a:ext>
            </a:extLst>
          </p:cNvPr>
          <p:cNvSpPr>
            <a:spLocks noGrp="1"/>
          </p:cNvSpPr>
          <p:nvPr>
            <p:ph idx="2" hasCustomPrompt="1"/>
          </p:nvPr>
        </p:nvSpPr>
        <p:spPr>
          <a:xfrm>
            <a:off x="246888" y="2434960"/>
            <a:ext cx="4060392" cy="3657600"/>
          </a:xfrm>
        </p:spPr>
        <p:txBody>
          <a:bodyPr anchor="t">
            <a:noAutofit/>
          </a:bodyPr>
          <a:lstStyle>
            <a:lvl1pPr marL="0" indent="0" algn="ctr">
              <a:buNone/>
              <a:defRPr>
                <a:solidFill>
                  <a:srgbClr val="F1F3F3"/>
                </a:solidFill>
                <a:latin typeface="+mn-lt"/>
              </a:defRPr>
            </a:lvl1pPr>
          </a:lstStyle>
          <a:p>
            <a:r>
              <a:rPr lang="en-US" dirty="0"/>
              <a:t>Click to add image</a:t>
            </a:r>
          </a:p>
        </p:txBody>
      </p:sp>
      <p:sp>
        <p:nvSpPr>
          <p:cNvPr id="3" name="Content">
            <a:extLst>
              <a:ext uri="{FF2B5EF4-FFF2-40B4-BE49-F238E27FC236}">
                <a16:creationId xmlns:a16="http://schemas.microsoft.com/office/drawing/2014/main" id="{E88E0D0B-F719-4929-9A45-08A3503393CA}"/>
              </a:ext>
            </a:extLst>
          </p:cNvPr>
          <p:cNvSpPr>
            <a:spLocks noGrp="1"/>
          </p:cNvSpPr>
          <p:nvPr>
            <p:ph type="body" idx="3" hasCustomPrompt="1"/>
          </p:nvPr>
        </p:nvSpPr>
        <p:spPr>
          <a:xfrm>
            <a:off x="4592635" y="292099"/>
            <a:ext cx="7239701" cy="6142651"/>
          </a:xfrm>
        </p:spPr>
        <p:txBody>
          <a:bodyPr>
            <a:noAutofit/>
          </a:bodyPr>
          <a:lstStyle>
            <a:lvl1pPr>
              <a:lnSpc>
                <a:spcPct val="100000"/>
              </a:lnSpc>
              <a:spcAft>
                <a:spcPts val="600"/>
              </a:spcAft>
              <a:buClr>
                <a:schemeClr val="tx2"/>
              </a:buClr>
              <a:defRPr sz="2800">
                <a:solidFill>
                  <a:srgbClr val="232F3E"/>
                </a:solidFill>
                <a:latin typeface="+mn-lt"/>
              </a:defRPr>
            </a:lvl1pPr>
            <a:lvl2pPr marL="461963" indent="-228600">
              <a:lnSpc>
                <a:spcPct val="100000"/>
              </a:lnSpc>
              <a:spcAft>
                <a:spcPts val="600"/>
              </a:spcAft>
              <a:buClr>
                <a:schemeClr val="tx2"/>
              </a:buClr>
              <a:defRPr sz="2400">
                <a:solidFill>
                  <a:srgbClr val="232F3E"/>
                </a:solidFill>
                <a:latin typeface="+mn-lt"/>
              </a:defRPr>
            </a:lvl2pPr>
            <a:lvl3pPr marL="684213" indent="-228600">
              <a:lnSpc>
                <a:spcPct val="100000"/>
              </a:lnSpc>
              <a:spcAft>
                <a:spcPts val="600"/>
              </a:spcAft>
              <a:buClr>
                <a:schemeClr val="tx2"/>
              </a:buClr>
              <a:defRPr sz="2200">
                <a:solidFill>
                  <a:srgbClr val="232F3E"/>
                </a:solidFill>
                <a:latin typeface="+mn-lt"/>
              </a:defRPr>
            </a:lvl3pPr>
            <a:lvl4pPr marL="914400" indent="-228600">
              <a:lnSpc>
                <a:spcPct val="100000"/>
              </a:lnSpc>
              <a:spcAft>
                <a:spcPts val="600"/>
              </a:spcAft>
              <a:buClr>
                <a:schemeClr val="tx2"/>
              </a:buClr>
              <a:defRPr sz="1800">
                <a:solidFill>
                  <a:srgbClr val="232F3E"/>
                </a:solidFill>
                <a:latin typeface="+mn-lt"/>
              </a:defRPr>
            </a:lvl4pPr>
            <a:lvl5pPr marL="1144588" indent="-228600">
              <a:lnSpc>
                <a:spcPct val="100000"/>
              </a:lnSpc>
              <a:spcAft>
                <a:spcPts val="600"/>
              </a:spcAft>
              <a:buClr>
                <a:schemeClr val="tx2"/>
              </a:buClr>
              <a:defRPr sz="1800">
                <a:solidFill>
                  <a:srgbClr val="232F3E"/>
                </a:solidFill>
                <a:latin typeface="+mn-lt"/>
              </a:defRPr>
            </a:lvl5pPr>
            <a:lvl7pPr marL="2743200" indent="0">
              <a:buNone/>
              <a:defRPr/>
            </a:lvl7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3973309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F3CAEA78-64D9-4CA8-84AB-317B5F555D3C}"/>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02D04820-1551-4DB8-9246-39CB85899696}"/>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and text column</a:t>
            </a:r>
          </a:p>
        </p:txBody>
      </p:sp>
      <p:sp>
        <p:nvSpPr>
          <p:cNvPr id="2" name="Content">
            <a:extLst>
              <a:ext uri="{FF2B5EF4-FFF2-40B4-BE49-F238E27FC236}">
                <a16:creationId xmlns:a16="http://schemas.microsoft.com/office/drawing/2014/main" id="{C4E502B2-1435-4BCB-BD77-B9E6CB7B3BF5}"/>
              </a:ext>
            </a:extLst>
          </p:cNvPr>
          <p:cNvSpPr>
            <a:spLocks noGrp="1"/>
          </p:cNvSpPr>
          <p:nvPr>
            <p:ph idx="2" hasCustomPrompt="1"/>
          </p:nvPr>
        </p:nvSpPr>
        <p:spPr>
          <a:xfrm>
            <a:off x="365760" y="1165536"/>
            <a:ext cx="11466576" cy="5262696"/>
          </a:xfrm>
        </p:spPr>
        <p:txBody>
          <a:bodyPr>
            <a:noAutofit/>
          </a:bodyPr>
          <a:lstStyle>
            <a:lvl1pPr>
              <a:lnSpc>
                <a:spcPct val="100000"/>
              </a:lnSpc>
              <a:spcBef>
                <a:spcPts val="1000"/>
              </a:spcBef>
              <a:spcAft>
                <a:spcPts val="600"/>
              </a:spcAft>
              <a:buClr>
                <a:schemeClr val="tx2"/>
              </a:buClr>
              <a:defRPr>
                <a:solidFill>
                  <a:srgbClr val="232F3E"/>
                </a:solidFill>
              </a:defRPr>
            </a:lvl1pPr>
            <a:lvl2pPr marL="457200" indent="-223838">
              <a:lnSpc>
                <a:spcPct val="100000"/>
              </a:lnSpc>
              <a:spcBef>
                <a:spcPts val="500"/>
              </a:spcBef>
              <a:spcAft>
                <a:spcPts val="600"/>
              </a:spcAft>
              <a:buClr>
                <a:schemeClr val="tx2"/>
              </a:buClr>
              <a:tabLst/>
              <a:defRPr>
                <a:solidFill>
                  <a:srgbClr val="232F3E"/>
                </a:solidFill>
              </a:defRPr>
            </a:lvl2pPr>
            <a:lvl3pPr marL="685800" indent="-228600">
              <a:lnSpc>
                <a:spcPct val="100000"/>
              </a:lnSpc>
              <a:spcBef>
                <a:spcPts val="500"/>
              </a:spcBef>
              <a:spcAft>
                <a:spcPts val="600"/>
              </a:spcAft>
              <a:buClr>
                <a:schemeClr val="tx2"/>
              </a:buClr>
              <a:tabLst/>
              <a:defRPr sz="2000">
                <a:solidFill>
                  <a:srgbClr val="232F3E"/>
                </a:solidFill>
              </a:defRPr>
            </a:lvl3pPr>
            <a:lvl4pPr marL="914400" indent="-228600">
              <a:lnSpc>
                <a:spcPct val="100000"/>
              </a:lnSpc>
              <a:spcBef>
                <a:spcPts val="500"/>
              </a:spcBef>
              <a:spcAft>
                <a:spcPts val="600"/>
              </a:spcAft>
              <a:buClr>
                <a:schemeClr val="tx2"/>
              </a:buClr>
              <a:tabLst/>
              <a:defRPr>
                <a:solidFill>
                  <a:srgbClr val="232F3E"/>
                </a:solidFill>
              </a:defRPr>
            </a:lvl4pPr>
            <a:lvl5pPr marL="1147763" indent="-233363">
              <a:lnSpc>
                <a:spcPct val="100000"/>
              </a:lnSpc>
              <a:spcBef>
                <a:spcPts val="500"/>
              </a:spcBef>
              <a:spcAft>
                <a:spcPts val="600"/>
              </a:spcAft>
              <a:buClr>
                <a:schemeClr val="tx2"/>
              </a:buClr>
              <a:buFont typeface="Arial" panose="020B0604020202020204" pitchFamily="34" charset="0"/>
              <a:buChar char="•"/>
              <a:tabLs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1214291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reserve="1">
  <p:cSld name="Title and Code">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1AA7B286-8B48-4C92-B2A9-AADCF2EEA2A0}"/>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and code</a:t>
            </a:r>
          </a:p>
        </p:txBody>
      </p:sp>
      <p:sp>
        <p:nvSpPr>
          <p:cNvPr id="2" name="Code">
            <a:extLst>
              <a:ext uri="{FF2B5EF4-FFF2-40B4-BE49-F238E27FC236}">
                <a16:creationId xmlns:a16="http://schemas.microsoft.com/office/drawing/2014/main" id="{D77EFECE-400E-4BAA-A766-7DD8A1117BBC}"/>
              </a:ext>
            </a:extLst>
          </p:cNvPr>
          <p:cNvSpPr>
            <a:spLocks noGrp="1"/>
          </p:cNvSpPr>
          <p:nvPr>
            <p:ph type="body" idx="2" hasCustomPrompt="1"/>
          </p:nvPr>
        </p:nvSpPr>
        <p:spPr>
          <a:xfrm>
            <a:off x="365760" y="1183340"/>
            <a:ext cx="11466576" cy="5244891"/>
          </a:xfrm>
        </p:spPr>
        <p:txBody>
          <a:bodyPr>
            <a:noAutofit/>
          </a:bodyPr>
          <a:lstStyle>
            <a:lvl1pPr marL="0" indent="0">
              <a:spcBef>
                <a:spcPts val="0"/>
              </a:spcBef>
              <a:buNone/>
              <a:defRPr sz="1600">
                <a:solidFill>
                  <a:srgbClr val="232F3E"/>
                </a:solidFill>
                <a:latin typeface="Lucida Console" panose="020B0609040504020204" pitchFamily="49" charset="0"/>
              </a:defRPr>
            </a:lvl1pPr>
          </a:lstStyle>
          <a:p>
            <a:pPr lvl="0"/>
            <a:r>
              <a:rPr lang="en-US" dirty="0"/>
              <a:t># Import libraries</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from </a:t>
            </a:r>
            <a:r>
              <a:rPr lang="en-US" dirty="0" err="1"/>
              <a:t>autogluon.tabular</a:t>
            </a:r>
            <a:r>
              <a:rPr lang="en-US" dirty="0"/>
              <a:t> import </a:t>
            </a:r>
            <a:r>
              <a:rPr lang="en-US" dirty="0" err="1"/>
              <a:t>TabularPredictor</a:t>
            </a: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 Create the model</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predictor = </a:t>
            </a:r>
            <a:r>
              <a:rPr lang="en-US" dirty="0" err="1"/>
              <a:t>TabularPredictor</a:t>
            </a:r>
            <a:r>
              <a:rPr lang="en-US" dirty="0"/>
              <a:t>(label="Price").fit("</a:t>
            </a:r>
            <a:r>
              <a:rPr lang="en-US" dirty="0" err="1"/>
              <a:t>train.csv</a:t>
            </a:r>
            <a:r>
              <a:rPr lang="en-US" dirty="0"/>
              <a:t>")</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 Get predictions</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predictions = </a:t>
            </a:r>
            <a:r>
              <a:rPr lang="en-US" dirty="0" err="1"/>
              <a:t>predictor.predict</a:t>
            </a:r>
            <a:r>
              <a:rPr lang="en-US" dirty="0"/>
              <a:t>("</a:t>
            </a:r>
            <a:r>
              <a:rPr lang="en-US" dirty="0" err="1"/>
              <a:t>test.csv</a:t>
            </a:r>
            <a:r>
              <a:rPr lang="en-US" dirty="0"/>
              <a:t>")</a:t>
            </a:r>
          </a:p>
        </p:txBody>
      </p:sp>
    </p:spTree>
    <p:custDataLst>
      <p:tags r:id="rId1"/>
    </p:custDataLst>
    <p:extLst>
      <p:ext uri="{BB962C8B-B14F-4D97-AF65-F5344CB8AC3E}">
        <p14:creationId xmlns:p14="http://schemas.microsoft.com/office/powerpoint/2010/main" val="443036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Title, Text, and Small Picture">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ECDF26F2-E972-40FE-806F-12B056EA9DCC}"/>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F8BD5B93-38A6-4C4A-A3EB-A591F4EDD6E5}"/>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a:p>
        </p:txBody>
      </p:sp>
      <p:sp>
        <p:nvSpPr>
          <p:cNvPr id="3" name="Title">
            <a:extLst>
              <a:ext uri="{FF2B5EF4-FFF2-40B4-BE49-F238E27FC236}">
                <a16:creationId xmlns:a16="http://schemas.microsoft.com/office/drawing/2014/main" id="{75DBD6AA-5E11-44A8-900B-2519518B0622}"/>
              </a:ext>
            </a:extLst>
          </p:cNvPr>
          <p:cNvSpPr>
            <a:spLocks noGrp="1"/>
          </p:cNvSpPr>
          <p:nvPr>
            <p:ph type="title" idx="1" hasCustomPrompt="1"/>
          </p:nvPr>
        </p:nvSpPr>
        <p:spPr>
          <a:xfrm>
            <a:off x="365760" y="301752"/>
            <a:ext cx="11466576" cy="731318"/>
          </a:xfrm>
        </p:spPr>
        <p:txBody>
          <a:bodyPr/>
          <a:lstStyle>
            <a:lvl1pPr>
              <a:defRPr>
                <a:solidFill>
                  <a:srgbClr val="232F3E"/>
                </a:solidFill>
                <a:latin typeface="Amazon Ember Display Heavy"/>
              </a:defRPr>
            </a:lvl1pPr>
          </a:lstStyle>
          <a:p>
            <a:r>
              <a:rPr lang="en-US" dirty="0"/>
              <a:t>Title, 2/3 Column, and picture</a:t>
            </a:r>
          </a:p>
        </p:txBody>
      </p:sp>
      <p:sp>
        <p:nvSpPr>
          <p:cNvPr id="2" name="Content">
            <a:extLst>
              <a:ext uri="{FF2B5EF4-FFF2-40B4-BE49-F238E27FC236}">
                <a16:creationId xmlns:a16="http://schemas.microsoft.com/office/drawing/2014/main" id="{5ACBD598-6775-4223-B2AB-B169A112E3FF}"/>
              </a:ext>
            </a:extLst>
          </p:cNvPr>
          <p:cNvSpPr>
            <a:spLocks noGrp="1"/>
          </p:cNvSpPr>
          <p:nvPr>
            <p:ph idx="2" hasCustomPrompt="1"/>
          </p:nvPr>
        </p:nvSpPr>
        <p:spPr>
          <a:xfrm>
            <a:off x="365760" y="1097280"/>
            <a:ext cx="7644384" cy="5330952"/>
          </a:xfrm>
        </p:spPr>
        <p:txBody>
          <a:bodyPr>
            <a:noAutofit/>
          </a:bodyPr>
          <a:lstStyle>
            <a:lvl1pPr>
              <a:lnSpc>
                <a:spcPct val="100000"/>
              </a:lnSpc>
              <a:spcBef>
                <a:spcPts val="1000"/>
              </a:spcBef>
              <a:spcAft>
                <a:spcPts val="600"/>
              </a:spcAft>
              <a:buClr>
                <a:schemeClr val="tx2"/>
              </a:buClr>
              <a:defRPr>
                <a:solidFill>
                  <a:srgbClr val="232F3E"/>
                </a:solidFill>
              </a:defRPr>
            </a:lvl1pPr>
            <a:lvl2pPr marL="461963" indent="-228600">
              <a:lnSpc>
                <a:spcPct val="100000"/>
              </a:lnSpc>
              <a:spcBef>
                <a:spcPts val="500"/>
              </a:spcBef>
              <a:spcAft>
                <a:spcPts val="600"/>
              </a:spcAft>
              <a:buClr>
                <a:schemeClr val="tx2"/>
              </a:buClr>
              <a:defRPr>
                <a:solidFill>
                  <a:srgbClr val="232F3E"/>
                </a:solidFill>
              </a:defRPr>
            </a:lvl2pPr>
            <a:lvl3pPr marL="682625" indent="-228600">
              <a:lnSpc>
                <a:spcPct val="100000"/>
              </a:lnSpc>
              <a:spcBef>
                <a:spcPts val="500"/>
              </a:spcBef>
              <a:spcAft>
                <a:spcPts val="600"/>
              </a:spcAft>
              <a:buClr>
                <a:schemeClr val="tx2"/>
              </a:buClr>
              <a:defRPr sz="2200">
                <a:solidFill>
                  <a:srgbClr val="232F3E"/>
                </a:solidFill>
              </a:defRPr>
            </a:lvl3pPr>
            <a:lvl4pPr marL="914400" indent="-228600">
              <a:lnSpc>
                <a:spcPct val="100000"/>
              </a:lnSpc>
              <a:spcBef>
                <a:spcPts val="500"/>
              </a:spcBef>
              <a:spcAft>
                <a:spcPts val="600"/>
              </a:spcAft>
              <a:buClr>
                <a:schemeClr val="tx2"/>
              </a:buClr>
              <a:defRPr sz="2000">
                <a:solidFill>
                  <a:srgbClr val="232F3E"/>
                </a:solidFill>
              </a:defRPr>
            </a:lvl4pPr>
            <a:lvl5pPr marL="1146175" indent="-228600">
              <a:lnSpc>
                <a:spcPct val="100000"/>
              </a:lnSpc>
              <a:spcBef>
                <a:spcPts val="500"/>
              </a:spcBef>
              <a:spcAft>
                <a:spcPts val="600"/>
              </a:spcAft>
              <a:buClr>
                <a:schemeClr val="tx2"/>
              </a:buClr>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22" name="Picture">
            <a:extLst>
              <a:ext uri="{FF2B5EF4-FFF2-40B4-BE49-F238E27FC236}">
                <a16:creationId xmlns:a16="http://schemas.microsoft.com/office/drawing/2014/main" id="{A644AF2C-FFDC-4661-BF6B-D208E5E816FA}"/>
              </a:ext>
              <a:ext uri="{C183D7F6-B498-43B3-948B-1728B52AA6E4}">
                <adec:decorative xmlns:adec="http://schemas.microsoft.com/office/drawing/2017/decorative" val="1"/>
              </a:ext>
            </a:extLst>
          </p:cNvPr>
          <p:cNvSpPr>
            <a:spLocks noGrp="1"/>
          </p:cNvSpPr>
          <p:nvPr>
            <p:ph type="pic" idx="22" hasCustomPrompt="1"/>
          </p:nvPr>
        </p:nvSpPr>
        <p:spPr>
          <a:xfrm>
            <a:off x="8498586" y="2276856"/>
            <a:ext cx="2971800" cy="2971800"/>
          </a:xfrm>
        </p:spPr>
        <p:txBody>
          <a:bodyPr anchor="t">
            <a:noAutofit/>
          </a:bodyPr>
          <a:lstStyle>
            <a:lvl1pPr marL="0" indent="0" algn="ctr">
              <a:buNone/>
              <a:defRPr sz="2000">
                <a:solidFill>
                  <a:srgbClr val="232F3E"/>
                </a:solidFill>
              </a:defRPr>
            </a:lvl1pPr>
          </a:lstStyle>
          <a:p>
            <a:r>
              <a:rPr lang="en-US" dirty="0"/>
              <a:t>Click icon to add image</a:t>
            </a:r>
          </a:p>
        </p:txBody>
      </p:sp>
    </p:spTree>
    <p:custDataLst>
      <p:tags r:id="rId1"/>
    </p:custDataLst>
    <p:extLst>
      <p:ext uri="{BB962C8B-B14F-4D97-AF65-F5344CB8AC3E}">
        <p14:creationId xmlns:p14="http://schemas.microsoft.com/office/powerpoint/2010/main" val="1701327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 preserve="1">
  <p:cSld name="Title and 2 Content Columns">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DDE84D45-638C-4BCD-B539-05F38F37CF3D}"/>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79271B92-68F7-439C-8199-7E16014A6742}"/>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a:p>
        </p:txBody>
      </p:sp>
      <p:sp>
        <p:nvSpPr>
          <p:cNvPr id="4"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318"/>
          </a:xfrm>
        </p:spPr>
        <p:txBody>
          <a:bodyPr/>
          <a:lstStyle>
            <a:lvl1pPr>
              <a:defRPr>
                <a:solidFill>
                  <a:srgbClr val="232F3E"/>
                </a:solidFill>
              </a:defRPr>
            </a:lvl1pPr>
          </a:lstStyle>
          <a:p>
            <a:r>
              <a:rPr lang="en-US" dirty="0">
                <a:latin typeface="Amazon Ember Display Heavy" panose="04020705040A02060702" pitchFamily="82" charset="0"/>
              </a:rPr>
              <a:t>Title and 2 content columns</a:t>
            </a:r>
          </a:p>
        </p:txBody>
      </p:sp>
      <p:sp>
        <p:nvSpPr>
          <p:cNvPr id="2" name="Content Left">
            <a:extLst>
              <a:ext uri="{FF2B5EF4-FFF2-40B4-BE49-F238E27FC236}">
                <a16:creationId xmlns:a16="http://schemas.microsoft.com/office/drawing/2014/main" id="{8A73B5A2-5001-4FA4-B113-0F6124F1F6A0}"/>
              </a:ext>
            </a:extLst>
          </p:cNvPr>
          <p:cNvSpPr>
            <a:spLocks noGrp="1"/>
          </p:cNvSpPr>
          <p:nvPr>
            <p:ph idx="2" hasCustomPrompt="1"/>
          </p:nvPr>
        </p:nvSpPr>
        <p:spPr>
          <a:xfrm>
            <a:off x="365760" y="1097280"/>
            <a:ext cx="5669280" cy="5330952"/>
          </a:xfrm>
        </p:spPr>
        <p:txBody>
          <a:bodyPr>
            <a:noAutofit/>
          </a:bodyPr>
          <a:lstStyle>
            <a:lvl1pPr>
              <a:lnSpc>
                <a:spcPct val="100000"/>
              </a:lnSpc>
              <a:spcAft>
                <a:spcPts val="600"/>
              </a:spcAft>
              <a:defRPr sz="2800">
                <a:solidFill>
                  <a:srgbClr val="232F3E"/>
                </a:solidFill>
              </a:defRPr>
            </a:lvl1pPr>
            <a:lvl2pPr marL="461963" indent="-228600">
              <a:lnSpc>
                <a:spcPct val="100000"/>
              </a:lnSpc>
              <a:spcAft>
                <a:spcPts val="600"/>
              </a:spcAft>
              <a:defRPr sz="2400">
                <a:solidFill>
                  <a:srgbClr val="232F3E"/>
                </a:solidFill>
              </a:defRPr>
            </a:lvl2pPr>
            <a:lvl3pPr marL="684213" indent="-228600">
              <a:lnSpc>
                <a:spcPct val="100000"/>
              </a:lnSpc>
              <a:spcAft>
                <a:spcPts val="600"/>
              </a:spcAft>
              <a:defRPr sz="2000">
                <a:solidFill>
                  <a:srgbClr val="232F3E"/>
                </a:solidFill>
              </a:defRPr>
            </a:lvl3pPr>
            <a:lvl4pPr marL="914400" indent="-228600">
              <a:lnSpc>
                <a:spcPct val="100000"/>
              </a:lnSpc>
              <a:spcAft>
                <a:spcPts val="600"/>
              </a:spcAft>
              <a:defRPr sz="1800">
                <a:solidFill>
                  <a:srgbClr val="232F3E"/>
                </a:solidFill>
              </a:defRPr>
            </a:lvl4pPr>
            <a:lvl5pPr marL="1144588" indent="-228600">
              <a:lnSpc>
                <a:spcPct val="100000"/>
              </a:lnSpc>
              <a:spcAft>
                <a:spcPts val="6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3" name="Content Right">
            <a:extLst>
              <a:ext uri="{FF2B5EF4-FFF2-40B4-BE49-F238E27FC236}">
                <a16:creationId xmlns:a16="http://schemas.microsoft.com/office/drawing/2014/main" id="{951E617C-D9F7-4098-883E-6A048DBCF862}"/>
              </a:ext>
            </a:extLst>
          </p:cNvPr>
          <p:cNvSpPr>
            <a:spLocks noGrp="1"/>
          </p:cNvSpPr>
          <p:nvPr>
            <p:ph idx="3" hasCustomPrompt="1"/>
          </p:nvPr>
        </p:nvSpPr>
        <p:spPr>
          <a:xfrm>
            <a:off x="6163056" y="1097280"/>
            <a:ext cx="5669280" cy="5330952"/>
          </a:xfrm>
        </p:spPr>
        <p:txBody>
          <a:bodyPr>
            <a:noAutofit/>
          </a:bodyPr>
          <a:lstStyle>
            <a:lvl1pPr>
              <a:lnSpc>
                <a:spcPct val="100000"/>
              </a:lnSpc>
              <a:spcAft>
                <a:spcPts val="600"/>
              </a:spcAft>
              <a:defRPr sz="2800">
                <a:solidFill>
                  <a:srgbClr val="232F3E"/>
                </a:solidFill>
              </a:defRPr>
            </a:lvl1pPr>
            <a:lvl2pPr marL="461963" indent="-228600">
              <a:lnSpc>
                <a:spcPct val="100000"/>
              </a:lnSpc>
              <a:spcAft>
                <a:spcPts val="600"/>
              </a:spcAft>
              <a:defRPr sz="2400">
                <a:solidFill>
                  <a:srgbClr val="232F3E"/>
                </a:solidFill>
              </a:defRPr>
            </a:lvl2pPr>
            <a:lvl3pPr marL="684213" indent="-228600">
              <a:lnSpc>
                <a:spcPct val="100000"/>
              </a:lnSpc>
              <a:spcAft>
                <a:spcPts val="600"/>
              </a:spcAft>
              <a:defRPr sz="2000">
                <a:solidFill>
                  <a:srgbClr val="232F3E"/>
                </a:solidFill>
              </a:defRPr>
            </a:lvl3pPr>
            <a:lvl4pPr marL="914400" indent="-228600">
              <a:lnSpc>
                <a:spcPct val="100000"/>
              </a:lnSpc>
              <a:spcAft>
                <a:spcPts val="600"/>
              </a:spcAft>
              <a:defRPr sz="1800">
                <a:solidFill>
                  <a:srgbClr val="232F3E"/>
                </a:solidFill>
              </a:defRPr>
            </a:lvl4pPr>
            <a:lvl5pPr marL="1144588" indent="-228600">
              <a:lnSpc>
                <a:spcPct val="100000"/>
              </a:lnSpc>
              <a:spcAft>
                <a:spcPts val="6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184032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1AA7B286-8B48-4C92-B2A9-AADCF2EEA2A0}"/>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only</a:t>
            </a:r>
          </a:p>
        </p:txBody>
      </p:sp>
    </p:spTree>
    <p:custDataLst>
      <p:tags r:id="rId1"/>
    </p:custDataLst>
    <p:extLst>
      <p:ext uri="{BB962C8B-B14F-4D97-AF65-F5344CB8AC3E}">
        <p14:creationId xmlns:p14="http://schemas.microsoft.com/office/powerpoint/2010/main" val="4084652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ptional">
    <p:bg>
      <p:bgPr>
        <a:solidFill>
          <a:schemeClr val="bg1"/>
        </a:soli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optional</a:t>
            </a:r>
          </a:p>
        </p:txBody>
      </p:sp>
    </p:spTree>
    <p:custDataLst>
      <p:tags r:id="rId1"/>
    </p:custDataLst>
    <p:extLst>
      <p:ext uri="{BB962C8B-B14F-4D97-AF65-F5344CB8AC3E}">
        <p14:creationId xmlns:p14="http://schemas.microsoft.com/office/powerpoint/2010/main" val="2999391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C93804-179C-1DED-6F96-6CC8868875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9FDA387-582F-40C6-DFC3-0469B3B3C4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A9AFA0-EE5C-A280-43B0-C44CDCF3EC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7930BB-9FDA-BB4B-9CBC-9183FD0D0E09}" type="datetimeFigureOut">
              <a:rPr lang="en-US" smtClean="0"/>
              <a:t>7/14/25</a:t>
            </a:fld>
            <a:endParaRPr lang="en-US"/>
          </a:p>
        </p:txBody>
      </p:sp>
      <p:sp>
        <p:nvSpPr>
          <p:cNvPr id="5" name="Footer Placeholder 4">
            <a:extLst>
              <a:ext uri="{FF2B5EF4-FFF2-40B4-BE49-F238E27FC236}">
                <a16:creationId xmlns:a16="http://schemas.microsoft.com/office/drawing/2014/main" id="{A55AB21E-13AA-19A9-D840-B72743B7F0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99C6582-226F-1492-840C-B54496B7B9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751F8E-90D5-9E43-94F8-7C63D5DFE8EE}" type="slidenum">
              <a:rPr lang="en-US" smtClean="0"/>
              <a:t>‹#›</a:t>
            </a:fld>
            <a:endParaRPr lang="en-US"/>
          </a:p>
        </p:txBody>
      </p:sp>
    </p:spTree>
    <p:extLst>
      <p:ext uri="{BB962C8B-B14F-4D97-AF65-F5344CB8AC3E}">
        <p14:creationId xmlns:p14="http://schemas.microsoft.com/office/powerpoint/2010/main" val="60779486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19.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20.xml"/><Relationship Id="rId6" Type="http://schemas.openxmlformats.org/officeDocument/2006/relationships/image" Target="../media/image10.png"/><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21.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23.xml"/><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24.xml"/><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25.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26.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tags" Target="../tags/tag28.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image" Target="../media/image19.png"/><Relationship Id="rId2" Type="http://schemas.openxmlformats.org/officeDocument/2006/relationships/slideLayout" Target="../slideLayouts/slideLayout4.xml"/><Relationship Id="rId1" Type="http://schemas.openxmlformats.org/officeDocument/2006/relationships/tags" Target="../tags/tag29.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tags" Target="../tags/tag30.xml"/><Relationship Id="rId4" Type="http://schemas.openxmlformats.org/officeDocument/2006/relationships/image" Target="../media/image280.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tags" Target="../tags/tag31.xml"/><Relationship Id="rId6" Type="http://schemas.openxmlformats.org/officeDocument/2006/relationships/hyperlink" Target="https://openclipart.org/detail/86713/cycle-icon-by-jhnri4" TargetMode="External"/><Relationship Id="rId5" Type="http://schemas.openxmlformats.org/officeDocument/2006/relationships/image" Target="../media/image21.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tags" Target="../tags/tag32.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tags" Target="../tags/tag33.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tags" Target="../tags/tag34.xml"/><Relationship Id="rId6" Type="http://schemas.openxmlformats.org/officeDocument/2006/relationships/hyperlink" Target="https://openclipart.org/detail/86713/cycle-icon-by-jhnri4" TargetMode="External"/><Relationship Id="rId5" Type="http://schemas.openxmlformats.org/officeDocument/2006/relationships/image" Target="../media/image21.png"/><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tags" Target="../tags/tag35.xml"/><Relationship Id="rId5" Type="http://schemas.openxmlformats.org/officeDocument/2006/relationships/image" Target="../media/image26.png"/><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4.xml"/><Relationship Id="rId1" Type="http://schemas.openxmlformats.org/officeDocument/2006/relationships/tags" Target="../tags/tag36.xml"/><Relationship Id="rId6" Type="http://schemas.openxmlformats.org/officeDocument/2006/relationships/image" Target="../media/image39.png"/><Relationship Id="rId5" Type="http://schemas.openxmlformats.org/officeDocument/2006/relationships/image" Target="../media/image29.png"/><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notesSlide" Target="../notesSlides/notesSlide28.xml"/><Relationship Id="rId7" Type="http://schemas.openxmlformats.org/officeDocument/2006/relationships/image" Target="../media/image42.png"/><Relationship Id="rId2" Type="http://schemas.openxmlformats.org/officeDocument/2006/relationships/slideLayout" Target="../slideLayouts/slideLayout4.xml"/><Relationship Id="rId1" Type="http://schemas.openxmlformats.org/officeDocument/2006/relationships/tags" Target="../tags/tag37.xml"/><Relationship Id="rId6" Type="http://schemas.openxmlformats.org/officeDocument/2006/relationships/image" Target="../media/image41.png"/><Relationship Id="rId5" Type="http://schemas.openxmlformats.org/officeDocument/2006/relationships/image" Target="../media/image40.png"/><Relationship Id="rId10" Type="http://schemas.openxmlformats.org/officeDocument/2006/relationships/image" Target="../media/image30.png"/><Relationship Id="rId4" Type="http://schemas.openxmlformats.org/officeDocument/2006/relationships/image" Target="../media/image390.png"/><Relationship Id="rId9" Type="http://schemas.openxmlformats.org/officeDocument/2006/relationships/image" Target="../media/image44.png"/></Relationships>
</file>

<file path=ppt/slides/_rels/slide29.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notesSlide" Target="../notesSlides/notesSlide29.xml"/><Relationship Id="rId7" Type="http://schemas.openxmlformats.org/officeDocument/2006/relationships/image" Target="../media/image470.png"/><Relationship Id="rId2" Type="http://schemas.openxmlformats.org/officeDocument/2006/relationships/slideLayout" Target="../slideLayouts/slideLayout4.xml"/><Relationship Id="rId1" Type="http://schemas.openxmlformats.org/officeDocument/2006/relationships/tags" Target="../tags/tag38.xml"/><Relationship Id="rId6" Type="http://schemas.openxmlformats.org/officeDocument/2006/relationships/image" Target="../media/image460.png"/><Relationship Id="rId5" Type="http://schemas.openxmlformats.org/officeDocument/2006/relationships/image" Target="../media/image47.png"/><Relationship Id="rId4" Type="http://schemas.openxmlformats.org/officeDocument/2006/relationships/image" Target="../media/image46.png"/><Relationship Id="rId9" Type="http://schemas.openxmlformats.org/officeDocument/2006/relationships/image" Target="../media/image30.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30.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notesSlide" Target="../notesSlides/notesSlide30.xml"/><Relationship Id="rId7" Type="http://schemas.openxmlformats.org/officeDocument/2006/relationships/image" Target="../media/image49.png"/><Relationship Id="rId2" Type="http://schemas.openxmlformats.org/officeDocument/2006/relationships/slideLayout" Target="../slideLayouts/slideLayout4.xml"/><Relationship Id="rId1" Type="http://schemas.openxmlformats.org/officeDocument/2006/relationships/tags" Target="../tags/tag39.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 Id="rId9" Type="http://schemas.openxmlformats.org/officeDocument/2006/relationships/image" Target="../media/image30.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4.xml"/><Relationship Id="rId1" Type="http://schemas.openxmlformats.org/officeDocument/2006/relationships/tags" Target="../tags/tag40.xml"/><Relationship Id="rId5" Type="http://schemas.openxmlformats.org/officeDocument/2006/relationships/image" Target="../media/image31.png"/><Relationship Id="rId4" Type="http://schemas.openxmlformats.org/officeDocument/2006/relationships/image" Target="../media/image56.png"/></Relationships>
</file>

<file path=ppt/slides/_rels/slide32.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notesSlide" Target="../notesSlides/notesSlide32.xml"/><Relationship Id="rId7" Type="http://schemas.openxmlformats.org/officeDocument/2006/relationships/image" Target="../media/image61.png"/><Relationship Id="rId2" Type="http://schemas.openxmlformats.org/officeDocument/2006/relationships/slideLayout" Target="../slideLayouts/slideLayout4.xml"/><Relationship Id="rId1" Type="http://schemas.openxmlformats.org/officeDocument/2006/relationships/tags" Target="../tags/tag41.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33.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notesSlide" Target="../notesSlides/notesSlide33.xml"/><Relationship Id="rId7" Type="http://schemas.openxmlformats.org/officeDocument/2006/relationships/image" Target="../media/image65.png"/><Relationship Id="rId2" Type="http://schemas.openxmlformats.org/officeDocument/2006/relationships/slideLayout" Target="../slideLayouts/slideLayout4.xml"/><Relationship Id="rId1" Type="http://schemas.openxmlformats.org/officeDocument/2006/relationships/tags" Target="../tags/tag42.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34.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notesSlide" Target="../notesSlides/notesSlide34.xml"/><Relationship Id="rId7" Type="http://schemas.openxmlformats.org/officeDocument/2006/relationships/image" Target="../media/image70.png"/><Relationship Id="rId2" Type="http://schemas.openxmlformats.org/officeDocument/2006/relationships/slideLayout" Target="../slideLayouts/slideLayout4.xml"/><Relationship Id="rId1" Type="http://schemas.openxmlformats.org/officeDocument/2006/relationships/tags" Target="../tags/tag43.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4.xml"/><Relationship Id="rId1" Type="http://schemas.openxmlformats.org/officeDocument/2006/relationships/tags" Target="../tags/tag44.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4.xml"/><Relationship Id="rId1" Type="http://schemas.openxmlformats.org/officeDocument/2006/relationships/tags" Target="../tags/tag45.xml"/><Relationship Id="rId4" Type="http://schemas.openxmlformats.org/officeDocument/2006/relationships/image" Target="../media/image36.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0.xml"/><Relationship Id="rId1" Type="http://schemas.openxmlformats.org/officeDocument/2006/relationships/tags" Target="../tags/tag4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731.png"/><Relationship Id="rId3" Type="http://schemas.openxmlformats.org/officeDocument/2006/relationships/notesSlide" Target="../notesSlides/notesSlide39.xml"/><Relationship Id="rId7" Type="http://schemas.openxmlformats.org/officeDocument/2006/relationships/image" Target="../media/image721.png"/><Relationship Id="rId12" Type="http://schemas.openxmlformats.org/officeDocument/2006/relationships/image" Target="../media/image77.png"/><Relationship Id="rId2" Type="http://schemas.openxmlformats.org/officeDocument/2006/relationships/slideLayout" Target="../slideLayouts/slideLayout4.xml"/><Relationship Id="rId1" Type="http://schemas.openxmlformats.org/officeDocument/2006/relationships/tags" Target="../tags/tag47.xml"/><Relationship Id="rId6" Type="http://schemas.openxmlformats.org/officeDocument/2006/relationships/image" Target="../media/image710.png"/><Relationship Id="rId11" Type="http://schemas.openxmlformats.org/officeDocument/2006/relationships/image" Target="../media/image76.png"/><Relationship Id="rId5" Type="http://schemas.openxmlformats.org/officeDocument/2006/relationships/image" Target="../media/image700.png"/><Relationship Id="rId10" Type="http://schemas.openxmlformats.org/officeDocument/2006/relationships/image" Target="../media/image75.png"/><Relationship Id="rId4" Type="http://schemas.openxmlformats.org/officeDocument/2006/relationships/image" Target="../media/image690.png"/><Relationship Id="rId9" Type="http://schemas.openxmlformats.org/officeDocument/2006/relationships/image" Target="../media/image74.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13.xml"/><Relationship Id="rId5" Type="http://schemas.openxmlformats.org/officeDocument/2006/relationships/image" Target="../media/image2.png"/><Relationship Id="rId4" Type="http://schemas.openxmlformats.org/officeDocument/2006/relationships/image" Target="../media/image9.png"/></Relationships>
</file>

<file path=ppt/slides/_rels/slide40.xml.rels><?xml version="1.0" encoding="UTF-8" standalone="yes"?>
<Relationships xmlns="http://schemas.openxmlformats.org/package/2006/relationships"><Relationship Id="rId8" Type="http://schemas.openxmlformats.org/officeDocument/2006/relationships/image" Target="../media/image82.png"/><Relationship Id="rId13" Type="http://schemas.openxmlformats.org/officeDocument/2006/relationships/image" Target="../media/image87.png"/><Relationship Id="rId3" Type="http://schemas.openxmlformats.org/officeDocument/2006/relationships/notesSlide" Target="../notesSlides/notesSlide40.xml"/><Relationship Id="rId7" Type="http://schemas.openxmlformats.org/officeDocument/2006/relationships/image" Target="../media/image81.png"/><Relationship Id="rId12" Type="http://schemas.openxmlformats.org/officeDocument/2006/relationships/image" Target="../media/image86.png"/><Relationship Id="rId2" Type="http://schemas.openxmlformats.org/officeDocument/2006/relationships/slideLayout" Target="../slideLayouts/slideLayout4.xml"/><Relationship Id="rId1" Type="http://schemas.openxmlformats.org/officeDocument/2006/relationships/tags" Target="../tags/tag48.xml"/><Relationship Id="rId6" Type="http://schemas.openxmlformats.org/officeDocument/2006/relationships/image" Target="../media/image80.png"/><Relationship Id="rId11" Type="http://schemas.openxmlformats.org/officeDocument/2006/relationships/image" Target="../media/image85.png"/><Relationship Id="rId5" Type="http://schemas.openxmlformats.org/officeDocument/2006/relationships/image" Target="../media/image79.png"/><Relationship Id="rId10" Type="http://schemas.openxmlformats.org/officeDocument/2006/relationships/image" Target="../media/image84.png"/><Relationship Id="rId4" Type="http://schemas.openxmlformats.org/officeDocument/2006/relationships/image" Target="../media/image78.png"/><Relationship Id="rId9" Type="http://schemas.openxmlformats.org/officeDocument/2006/relationships/image" Target="../media/image83.png"/><Relationship Id="rId14" Type="http://schemas.openxmlformats.org/officeDocument/2006/relationships/image" Target="../media/image88.png"/></Relationships>
</file>

<file path=ppt/slides/_rels/slide41.xml.rels><?xml version="1.0" encoding="UTF-8" standalone="yes"?>
<Relationships xmlns="http://schemas.openxmlformats.org/package/2006/relationships"><Relationship Id="rId8" Type="http://schemas.openxmlformats.org/officeDocument/2006/relationships/image" Target="../media/image93.png"/><Relationship Id="rId13" Type="http://schemas.openxmlformats.org/officeDocument/2006/relationships/image" Target="../media/image98.png"/><Relationship Id="rId3" Type="http://schemas.openxmlformats.org/officeDocument/2006/relationships/notesSlide" Target="../notesSlides/notesSlide41.xml"/><Relationship Id="rId7" Type="http://schemas.openxmlformats.org/officeDocument/2006/relationships/image" Target="../media/image92.png"/><Relationship Id="rId12" Type="http://schemas.openxmlformats.org/officeDocument/2006/relationships/image" Target="../media/image97.png"/><Relationship Id="rId2" Type="http://schemas.openxmlformats.org/officeDocument/2006/relationships/slideLayout" Target="../slideLayouts/slideLayout4.xml"/><Relationship Id="rId1" Type="http://schemas.openxmlformats.org/officeDocument/2006/relationships/tags" Target="../tags/tag49.xml"/><Relationship Id="rId6" Type="http://schemas.openxmlformats.org/officeDocument/2006/relationships/image" Target="../media/image91.png"/><Relationship Id="rId11" Type="http://schemas.openxmlformats.org/officeDocument/2006/relationships/image" Target="../media/image96.png"/><Relationship Id="rId5" Type="http://schemas.openxmlformats.org/officeDocument/2006/relationships/image" Target="../media/image90.png"/><Relationship Id="rId10" Type="http://schemas.openxmlformats.org/officeDocument/2006/relationships/image" Target="../media/image95.png"/><Relationship Id="rId4" Type="http://schemas.openxmlformats.org/officeDocument/2006/relationships/image" Target="../media/image89.png"/><Relationship Id="rId9" Type="http://schemas.openxmlformats.org/officeDocument/2006/relationships/image" Target="../media/image94.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4.xml"/><Relationship Id="rId1" Type="http://schemas.openxmlformats.org/officeDocument/2006/relationships/tags" Target="../tags/tag50.xml"/><Relationship Id="rId4" Type="http://schemas.openxmlformats.org/officeDocument/2006/relationships/image" Target="../media/image8.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44.xml"/><Relationship Id="rId1" Type="http://schemas.openxmlformats.org/officeDocument/2006/relationships/slideLayout" Target="../slideLayouts/slideLayout4.xml"/><Relationship Id="rId4" Type="http://schemas.openxmlformats.org/officeDocument/2006/relationships/image" Target="NUL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4.xml"/><Relationship Id="rId1" Type="http://schemas.openxmlformats.org/officeDocument/2006/relationships/tags" Target="../tags/tag51.xml"/><Relationship Id="rId6" Type="http://schemas.openxmlformats.org/officeDocument/2006/relationships/image" Target="../media/image45.png"/><Relationship Id="rId5" Type="http://schemas.openxmlformats.org/officeDocument/2006/relationships/image" Target="../media/image38.png"/><Relationship Id="rId4" Type="http://schemas.openxmlformats.org/officeDocument/2006/relationships/image" Target="../media/image37.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4.xml"/><Relationship Id="rId1" Type="http://schemas.openxmlformats.org/officeDocument/2006/relationships/tags" Target="../tags/tag52.xml"/><Relationship Id="rId4" Type="http://schemas.openxmlformats.org/officeDocument/2006/relationships/image" Target="../media/image8.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4.xml"/><Relationship Id="rId1" Type="http://schemas.openxmlformats.org/officeDocument/2006/relationships/tags" Target="../tags/tag53.xml"/><Relationship Id="rId4" Type="http://schemas.openxmlformats.org/officeDocument/2006/relationships/image" Target="../media/image20.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4.xml"/><Relationship Id="rId1" Type="http://schemas.openxmlformats.org/officeDocument/2006/relationships/tags" Target="../tags/tag54.xml"/><Relationship Id="rId4" Type="http://schemas.openxmlformats.org/officeDocument/2006/relationships/image" Target="../media/image20.png"/></Relationships>
</file>

<file path=ppt/slides/_rels/slide49.xml.rels><?xml version="1.0" encoding="UTF-8" standalone="yes"?>
<Relationships xmlns="http://schemas.openxmlformats.org/package/2006/relationships"><Relationship Id="rId8" Type="http://schemas.openxmlformats.org/officeDocument/2006/relationships/image" Target="../media/image106.png"/><Relationship Id="rId13" Type="http://schemas.openxmlformats.org/officeDocument/2006/relationships/image" Target="../media/image111.png"/><Relationship Id="rId3" Type="http://schemas.openxmlformats.org/officeDocument/2006/relationships/notesSlide" Target="../notesSlides/notesSlide49.xml"/><Relationship Id="rId7" Type="http://schemas.openxmlformats.org/officeDocument/2006/relationships/image" Target="../media/image105.png"/><Relationship Id="rId12" Type="http://schemas.openxmlformats.org/officeDocument/2006/relationships/image" Target="../media/image110.png"/><Relationship Id="rId17" Type="http://schemas.openxmlformats.org/officeDocument/2006/relationships/image" Target="../media/image115.png"/><Relationship Id="rId2" Type="http://schemas.openxmlformats.org/officeDocument/2006/relationships/slideLayout" Target="../slideLayouts/slideLayout4.xml"/><Relationship Id="rId16" Type="http://schemas.openxmlformats.org/officeDocument/2006/relationships/image" Target="../media/image114.png"/><Relationship Id="rId1" Type="http://schemas.openxmlformats.org/officeDocument/2006/relationships/tags" Target="../tags/tag55.xml"/><Relationship Id="rId6" Type="http://schemas.openxmlformats.org/officeDocument/2006/relationships/image" Target="../media/image104.png"/><Relationship Id="rId11" Type="http://schemas.openxmlformats.org/officeDocument/2006/relationships/image" Target="../media/image109.png"/><Relationship Id="rId5" Type="http://schemas.openxmlformats.org/officeDocument/2006/relationships/image" Target="../media/image103.png"/><Relationship Id="rId15" Type="http://schemas.openxmlformats.org/officeDocument/2006/relationships/image" Target="../media/image113.png"/><Relationship Id="rId10" Type="http://schemas.openxmlformats.org/officeDocument/2006/relationships/image" Target="../media/image108.png"/><Relationship Id="rId4" Type="http://schemas.openxmlformats.org/officeDocument/2006/relationships/image" Target="../media/image102.png"/><Relationship Id="rId9" Type="http://schemas.openxmlformats.org/officeDocument/2006/relationships/image" Target="../media/image107.png"/><Relationship Id="rId14" Type="http://schemas.openxmlformats.org/officeDocument/2006/relationships/image" Target="../media/image11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14.xml"/><Relationship Id="rId5" Type="http://schemas.openxmlformats.org/officeDocument/2006/relationships/image" Target="../media/image2.png"/><Relationship Id="rId4" Type="http://schemas.openxmlformats.org/officeDocument/2006/relationships/image" Target="../media/image11.png"/></Relationships>
</file>

<file path=ppt/slides/_rels/slide50.xml.rels><?xml version="1.0" encoding="UTF-8" standalone="yes"?>
<Relationships xmlns="http://schemas.openxmlformats.org/package/2006/relationships"><Relationship Id="rId8" Type="http://schemas.openxmlformats.org/officeDocument/2006/relationships/image" Target="../media/image105.png"/><Relationship Id="rId13" Type="http://schemas.openxmlformats.org/officeDocument/2006/relationships/image" Target="../media/image110.png"/><Relationship Id="rId18" Type="http://schemas.openxmlformats.org/officeDocument/2006/relationships/image" Target="../media/image115.png"/><Relationship Id="rId3" Type="http://schemas.openxmlformats.org/officeDocument/2006/relationships/notesSlide" Target="../notesSlides/notesSlide50.xml"/><Relationship Id="rId7" Type="http://schemas.openxmlformats.org/officeDocument/2006/relationships/image" Target="../media/image104.png"/><Relationship Id="rId12" Type="http://schemas.openxmlformats.org/officeDocument/2006/relationships/image" Target="../media/image109.png"/><Relationship Id="rId17" Type="http://schemas.openxmlformats.org/officeDocument/2006/relationships/image" Target="../media/image114.png"/><Relationship Id="rId2" Type="http://schemas.openxmlformats.org/officeDocument/2006/relationships/slideLayout" Target="../slideLayouts/slideLayout4.xml"/><Relationship Id="rId16" Type="http://schemas.openxmlformats.org/officeDocument/2006/relationships/image" Target="../media/image113.png"/><Relationship Id="rId1" Type="http://schemas.openxmlformats.org/officeDocument/2006/relationships/tags" Target="../tags/tag56.xml"/><Relationship Id="rId6" Type="http://schemas.openxmlformats.org/officeDocument/2006/relationships/image" Target="../media/image103.png"/><Relationship Id="rId11" Type="http://schemas.openxmlformats.org/officeDocument/2006/relationships/image" Target="../media/image108.png"/><Relationship Id="rId5" Type="http://schemas.openxmlformats.org/officeDocument/2006/relationships/image" Target="../media/image102.png"/><Relationship Id="rId15" Type="http://schemas.openxmlformats.org/officeDocument/2006/relationships/image" Target="../media/image112.png"/><Relationship Id="rId10" Type="http://schemas.openxmlformats.org/officeDocument/2006/relationships/image" Target="../media/image107.png"/><Relationship Id="rId4" Type="http://schemas.openxmlformats.org/officeDocument/2006/relationships/image" Target="../media/image116.png"/><Relationship Id="rId9" Type="http://schemas.openxmlformats.org/officeDocument/2006/relationships/image" Target="../media/image106.png"/><Relationship Id="rId14" Type="http://schemas.openxmlformats.org/officeDocument/2006/relationships/image" Target="../media/image111.png"/></Relationships>
</file>

<file path=ppt/slides/_rels/slide51.xml.rels><?xml version="1.0" encoding="UTF-8" standalone="yes"?>
<Relationships xmlns="http://schemas.openxmlformats.org/package/2006/relationships"><Relationship Id="rId8" Type="http://schemas.openxmlformats.org/officeDocument/2006/relationships/image" Target="../media/image121.png"/><Relationship Id="rId13" Type="http://schemas.openxmlformats.org/officeDocument/2006/relationships/image" Target="../media/image126.png"/><Relationship Id="rId18" Type="http://schemas.openxmlformats.org/officeDocument/2006/relationships/image" Target="../media/image131.png"/><Relationship Id="rId3" Type="http://schemas.openxmlformats.org/officeDocument/2006/relationships/notesSlide" Target="../notesSlides/notesSlide51.xml"/><Relationship Id="rId7" Type="http://schemas.openxmlformats.org/officeDocument/2006/relationships/image" Target="../media/image120.png"/><Relationship Id="rId12" Type="http://schemas.openxmlformats.org/officeDocument/2006/relationships/image" Target="../media/image125.png"/><Relationship Id="rId17" Type="http://schemas.openxmlformats.org/officeDocument/2006/relationships/image" Target="../media/image130.png"/><Relationship Id="rId2" Type="http://schemas.openxmlformats.org/officeDocument/2006/relationships/slideLayout" Target="../slideLayouts/slideLayout4.xml"/><Relationship Id="rId16" Type="http://schemas.openxmlformats.org/officeDocument/2006/relationships/image" Target="../media/image129.png"/><Relationship Id="rId1" Type="http://schemas.openxmlformats.org/officeDocument/2006/relationships/tags" Target="../tags/tag57.xml"/><Relationship Id="rId6" Type="http://schemas.openxmlformats.org/officeDocument/2006/relationships/image" Target="../media/image119.png"/><Relationship Id="rId11" Type="http://schemas.openxmlformats.org/officeDocument/2006/relationships/image" Target="../media/image124.png"/><Relationship Id="rId5" Type="http://schemas.openxmlformats.org/officeDocument/2006/relationships/image" Target="../media/image118.png"/><Relationship Id="rId15" Type="http://schemas.openxmlformats.org/officeDocument/2006/relationships/image" Target="../media/image128.png"/><Relationship Id="rId10" Type="http://schemas.openxmlformats.org/officeDocument/2006/relationships/image" Target="../media/image123.png"/><Relationship Id="rId4" Type="http://schemas.openxmlformats.org/officeDocument/2006/relationships/image" Target="../media/image117.png"/><Relationship Id="rId9" Type="http://schemas.openxmlformats.org/officeDocument/2006/relationships/image" Target="../media/image122.png"/><Relationship Id="rId14" Type="http://schemas.openxmlformats.org/officeDocument/2006/relationships/image" Target="../media/image127.png"/></Relationships>
</file>

<file path=ppt/slides/_rels/slide52.xml.rels><?xml version="1.0" encoding="UTF-8" standalone="yes"?>
<Relationships xmlns="http://schemas.openxmlformats.org/package/2006/relationships"><Relationship Id="rId8" Type="http://schemas.openxmlformats.org/officeDocument/2006/relationships/image" Target="../media/image105.png"/><Relationship Id="rId13" Type="http://schemas.openxmlformats.org/officeDocument/2006/relationships/image" Target="../media/image110.png"/><Relationship Id="rId18" Type="http://schemas.openxmlformats.org/officeDocument/2006/relationships/image" Target="../media/image115.png"/><Relationship Id="rId3" Type="http://schemas.openxmlformats.org/officeDocument/2006/relationships/notesSlide" Target="../notesSlides/notesSlide52.xml"/><Relationship Id="rId7" Type="http://schemas.openxmlformats.org/officeDocument/2006/relationships/image" Target="../media/image104.png"/><Relationship Id="rId12" Type="http://schemas.openxmlformats.org/officeDocument/2006/relationships/image" Target="../media/image109.png"/><Relationship Id="rId17" Type="http://schemas.openxmlformats.org/officeDocument/2006/relationships/image" Target="../media/image114.png"/><Relationship Id="rId2" Type="http://schemas.openxmlformats.org/officeDocument/2006/relationships/slideLayout" Target="../slideLayouts/slideLayout4.xml"/><Relationship Id="rId16" Type="http://schemas.openxmlformats.org/officeDocument/2006/relationships/image" Target="../media/image113.png"/><Relationship Id="rId1" Type="http://schemas.openxmlformats.org/officeDocument/2006/relationships/tags" Target="../tags/tag58.xml"/><Relationship Id="rId6" Type="http://schemas.openxmlformats.org/officeDocument/2006/relationships/image" Target="../media/image103.png"/><Relationship Id="rId11" Type="http://schemas.openxmlformats.org/officeDocument/2006/relationships/image" Target="../media/image108.png"/><Relationship Id="rId5" Type="http://schemas.openxmlformats.org/officeDocument/2006/relationships/image" Target="../media/image102.png"/><Relationship Id="rId15" Type="http://schemas.openxmlformats.org/officeDocument/2006/relationships/image" Target="../media/image112.png"/><Relationship Id="rId10" Type="http://schemas.openxmlformats.org/officeDocument/2006/relationships/image" Target="../media/image107.png"/><Relationship Id="rId4" Type="http://schemas.openxmlformats.org/officeDocument/2006/relationships/image" Target="../media/image116.png"/><Relationship Id="rId9" Type="http://schemas.openxmlformats.org/officeDocument/2006/relationships/image" Target="../media/image106.png"/><Relationship Id="rId14" Type="http://schemas.openxmlformats.org/officeDocument/2006/relationships/image" Target="../media/image111.png"/></Relationships>
</file>

<file path=ppt/slides/_rels/slide53.xml.rels><?xml version="1.0" encoding="UTF-8" standalone="yes"?>
<Relationships xmlns="http://schemas.openxmlformats.org/package/2006/relationships"><Relationship Id="rId8" Type="http://schemas.openxmlformats.org/officeDocument/2006/relationships/image" Target="../media/image1210.png"/><Relationship Id="rId13" Type="http://schemas.openxmlformats.org/officeDocument/2006/relationships/image" Target="../media/image1280.png"/><Relationship Id="rId3" Type="http://schemas.openxmlformats.org/officeDocument/2006/relationships/notesSlide" Target="../notesSlides/notesSlide53.xml"/><Relationship Id="rId12" Type="http://schemas.openxmlformats.org/officeDocument/2006/relationships/image" Target="../media/image133.png"/><Relationship Id="rId2" Type="http://schemas.openxmlformats.org/officeDocument/2006/relationships/slideLayout" Target="../slideLayouts/slideLayout4.xml"/><Relationship Id="rId1" Type="http://schemas.openxmlformats.org/officeDocument/2006/relationships/tags" Target="../tags/tag59.xml"/><Relationship Id="rId6" Type="http://schemas.openxmlformats.org/officeDocument/2006/relationships/image" Target="../media/image1190.png"/><Relationship Id="rId11" Type="http://schemas.openxmlformats.org/officeDocument/2006/relationships/image" Target="../media/image1260.png"/><Relationship Id="rId5" Type="http://schemas.openxmlformats.org/officeDocument/2006/relationships/image" Target="../media/image131.png"/><Relationship Id="rId15" Type="http://schemas.openxmlformats.org/officeDocument/2006/relationships/image" Target="../media/image134.png"/><Relationship Id="rId10" Type="http://schemas.openxmlformats.org/officeDocument/2006/relationships/image" Target="../media/image132.png"/><Relationship Id="rId4" Type="http://schemas.openxmlformats.org/officeDocument/2006/relationships/image" Target="../media/image130.png"/><Relationship Id="rId9" Type="http://schemas.openxmlformats.org/officeDocument/2006/relationships/image" Target="../media/image1220.png"/><Relationship Id="rId14" Type="http://schemas.openxmlformats.org/officeDocument/2006/relationships/image" Target="../media/image1290.png"/></Relationships>
</file>

<file path=ppt/slides/_rels/slide54.xml.rels><?xml version="1.0" encoding="UTF-8" standalone="yes"?>
<Relationships xmlns="http://schemas.openxmlformats.org/package/2006/relationships"><Relationship Id="rId8" Type="http://schemas.openxmlformats.org/officeDocument/2006/relationships/image" Target="../media/image1260.png"/><Relationship Id="rId13" Type="http://schemas.openxmlformats.org/officeDocument/2006/relationships/image" Target="../media/image136.png"/><Relationship Id="rId3" Type="http://schemas.openxmlformats.org/officeDocument/2006/relationships/notesSlide" Target="../notesSlides/notesSlide54.xml"/><Relationship Id="rId7" Type="http://schemas.openxmlformats.org/officeDocument/2006/relationships/image" Target="../media/image1220.png"/><Relationship Id="rId12" Type="http://schemas.openxmlformats.org/officeDocument/2006/relationships/image" Target="../media/image137.png"/><Relationship Id="rId2" Type="http://schemas.openxmlformats.org/officeDocument/2006/relationships/slideLayout" Target="../slideLayouts/slideLayout4.xml"/><Relationship Id="rId1" Type="http://schemas.openxmlformats.org/officeDocument/2006/relationships/tags" Target="../tags/tag60.xml"/><Relationship Id="rId6" Type="http://schemas.openxmlformats.org/officeDocument/2006/relationships/image" Target="../media/image1210.png"/><Relationship Id="rId11" Type="http://schemas.openxmlformats.org/officeDocument/2006/relationships/image" Target="../media/image1290.png"/><Relationship Id="rId15" Type="http://schemas.openxmlformats.org/officeDocument/2006/relationships/image" Target="../media/image132.png"/><Relationship Id="rId10" Type="http://schemas.openxmlformats.org/officeDocument/2006/relationships/image" Target="../media/image1280.png"/><Relationship Id="rId4" Type="http://schemas.openxmlformats.org/officeDocument/2006/relationships/image" Target="../media/image1190.png"/><Relationship Id="rId9" Type="http://schemas.openxmlformats.org/officeDocument/2006/relationships/image" Target="../media/image135.png"/><Relationship Id="rId14" Type="http://schemas.openxmlformats.org/officeDocument/2006/relationships/image" Target="../media/image138.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16.xml"/><Relationship Id="rId5" Type="http://schemas.openxmlformats.org/officeDocument/2006/relationships/image" Target="../media/image2.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17.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18.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0D3F11F7-C356-4298-A993-F589C0D4B3EC}"/>
              </a:ext>
            </a:extLst>
          </p:cNvPr>
          <p:cNvSpPr>
            <a:spLocks noGrp="1"/>
          </p:cNvSpPr>
          <p:nvPr>
            <p:ph type="sldNum" idx="97"/>
          </p:nvPr>
        </p:nvSpPr>
        <p:spPr/>
        <p:txBody>
          <a:bodyPr/>
          <a:lstStyle/>
          <a:p>
            <a:fld id="{86A8BF56-6CB3-514C-9A64-F39D95C9E25B}" type="slidenum">
              <a:rPr lang="en-US" smtClean="0"/>
              <a:pPr/>
              <a:t>1</a:t>
            </a:fld>
            <a:endParaRPr lang="en-US" dirty="0"/>
          </a:p>
        </p:txBody>
      </p:sp>
      <p:sp>
        <p:nvSpPr>
          <p:cNvPr id="4" name="Title 3">
            <a:extLst>
              <a:ext uri="{FF2B5EF4-FFF2-40B4-BE49-F238E27FC236}">
                <a16:creationId xmlns:a16="http://schemas.microsoft.com/office/drawing/2014/main" id="{B8280F18-C51C-09D1-32D4-15F8BDE9C811}"/>
              </a:ext>
            </a:extLst>
          </p:cNvPr>
          <p:cNvSpPr>
            <a:spLocks noGrp="1"/>
          </p:cNvSpPr>
          <p:nvPr>
            <p:ph type="title" idx="1"/>
          </p:nvPr>
        </p:nvSpPr>
        <p:spPr/>
        <p:txBody>
          <a:bodyPr/>
          <a:lstStyle/>
          <a:p>
            <a:r>
              <a:rPr lang="en-US" dirty="0"/>
              <a:t>How Neural Networks Learn</a:t>
            </a:r>
          </a:p>
        </p:txBody>
      </p:sp>
      <p:sp>
        <p:nvSpPr>
          <p:cNvPr id="3" name="Text Placeholder 2">
            <a:extLst>
              <a:ext uri="{FF2B5EF4-FFF2-40B4-BE49-F238E27FC236}">
                <a16:creationId xmlns:a16="http://schemas.microsoft.com/office/drawing/2014/main" id="{F26F2F8D-DD81-7F1D-BB15-F73AC3486DCF}"/>
              </a:ext>
            </a:extLst>
          </p:cNvPr>
          <p:cNvSpPr>
            <a:spLocks noGrp="1"/>
          </p:cNvSpPr>
          <p:nvPr>
            <p:ph type="body" idx="2"/>
          </p:nvPr>
        </p:nvSpPr>
        <p:spPr/>
        <p:txBody>
          <a:bodyPr>
            <a:normAutofit fontScale="92500"/>
          </a:bodyPr>
          <a:lstStyle/>
          <a:p>
            <a:r>
              <a:rPr lang="en-US" dirty="0"/>
              <a:t>Application of Deep Learning to Text and Image Data</a:t>
            </a:r>
          </a:p>
        </p:txBody>
      </p:sp>
      <p:sp>
        <p:nvSpPr>
          <p:cNvPr id="6" name="Text Placeholder 5">
            <a:extLst>
              <a:ext uri="{FF2B5EF4-FFF2-40B4-BE49-F238E27FC236}">
                <a16:creationId xmlns:a16="http://schemas.microsoft.com/office/drawing/2014/main" id="{5E84E6F1-2BAF-2DDC-6136-75863B99AC93}"/>
              </a:ext>
            </a:extLst>
          </p:cNvPr>
          <p:cNvSpPr>
            <a:spLocks noGrp="1"/>
          </p:cNvSpPr>
          <p:nvPr>
            <p:ph type="body" idx="98"/>
          </p:nvPr>
        </p:nvSpPr>
        <p:spPr/>
        <p:txBody>
          <a:bodyPr/>
          <a:lstStyle/>
          <a:p>
            <a:r>
              <a:rPr lang="en-US" dirty="0"/>
              <a:t>Module 1 – Lesson 2</a:t>
            </a:r>
          </a:p>
        </p:txBody>
      </p:sp>
    </p:spTree>
    <p:custDataLst>
      <p:tags r:id="rId1"/>
    </p:custDataLst>
    <p:extLst>
      <p:ext uri="{BB962C8B-B14F-4D97-AF65-F5344CB8AC3E}">
        <p14:creationId xmlns:p14="http://schemas.microsoft.com/office/powerpoint/2010/main" val="747373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F877C8D-4DD5-40B4-B90F-9EAF0AC9EEE5}"/>
              </a:ext>
            </a:extLst>
          </p:cNvPr>
          <p:cNvSpPr>
            <a:spLocks noGrp="1"/>
          </p:cNvSpPr>
          <p:nvPr>
            <p:ph type="sldNum" idx="97"/>
          </p:nvPr>
        </p:nvSpPr>
        <p:spPr/>
        <p:txBody>
          <a:bodyPr/>
          <a:lstStyle/>
          <a:p>
            <a:fld id="{86A8BF56-6CB3-514C-9A64-F39D95C9E25B}" type="slidenum">
              <a:rPr lang="en-US" smtClean="0"/>
              <a:t>10</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ea typeface="Amazon Ember Light" panose="020B0403020204020204" pitchFamily="34" charset="0"/>
                <a:cs typeface="Amazon Ember Light" panose="020B0403020204020204" pitchFamily="34" charset="0"/>
              </a:rPr>
              <a:t>Weights in a multilayer perceptron</a:t>
            </a:r>
            <a:endParaRPr lang="en-US" dirty="0"/>
          </a:p>
        </p:txBody>
      </p:sp>
      <p:sp>
        <p:nvSpPr>
          <p:cNvPr id="4" name="Content Placeholder 3">
            <a:extLst>
              <a:ext uri="{FF2B5EF4-FFF2-40B4-BE49-F238E27FC236}">
                <a16:creationId xmlns:a16="http://schemas.microsoft.com/office/drawing/2014/main" id="{66AB464D-D5B1-C13F-27C0-8E725928442B}"/>
              </a:ext>
            </a:extLst>
          </p:cNvPr>
          <p:cNvSpPr>
            <a:spLocks noGrp="1"/>
          </p:cNvSpPr>
          <p:nvPr>
            <p:ph idx="2"/>
          </p:nvPr>
        </p:nvSpPr>
        <p:spPr/>
        <p:txBody>
          <a:bodyPr/>
          <a:lstStyle/>
          <a:p>
            <a:endParaRPr lang="en-US"/>
          </a:p>
        </p:txBody>
      </p:sp>
      <p:sp>
        <p:nvSpPr>
          <p:cNvPr id="101" name="Text Placeholder 2">
            <a:extLst>
              <a:ext uri="{FF2B5EF4-FFF2-40B4-BE49-F238E27FC236}">
                <a16:creationId xmlns:a16="http://schemas.microsoft.com/office/drawing/2014/main" id="{194A8918-BF6C-78EF-8FB6-F2D813C31D98}"/>
              </a:ext>
            </a:extLst>
          </p:cNvPr>
          <p:cNvSpPr txBox="1">
            <a:spLocks/>
          </p:cNvSpPr>
          <p:nvPr/>
        </p:nvSpPr>
        <p:spPr>
          <a:xfrm>
            <a:off x="8778239" y="1280160"/>
            <a:ext cx="3054097" cy="4390845"/>
          </a:xfrm>
          <a:prstGeom prst="rect">
            <a:avLst/>
          </a:prstGeom>
        </p:spPr>
        <p:txBody>
          <a:bodyPr vert="horz" lIns="91440" tIns="45720" rIns="91440" bIns="45720" rtlCol="0" anchor="t">
            <a:normAutofit fontScale="92500" lnSpcReduction="10000"/>
          </a:bodyPr>
          <a:lstStyle>
            <a:lvl1pPr algn="l" defTabSz="914400" rtl="0" eaLnBrk="1" latinLnBrk="0" hangingPunct="1">
              <a:lnSpc>
                <a:spcPct val="100000"/>
              </a:lnSpc>
              <a:spcBef>
                <a:spcPct val="0"/>
              </a:spcBef>
              <a:buNone/>
              <a:defRPr sz="3600" kern="1200">
                <a:solidFill>
                  <a:srgbClr val="232F3E"/>
                </a:solidFill>
                <a:latin typeface="Amazon Ember Display Heavy"/>
              </a:defRPr>
            </a:lvl1pPr>
          </a:lstStyle>
          <a:p>
            <a:r>
              <a:rPr lang="en-US" sz="2600" dirty="0">
                <a:solidFill>
                  <a:schemeClr val="tx2"/>
                </a:solidFill>
                <a:latin typeface="+mn-lt"/>
              </a:rPr>
              <a:t>Each layer is connected to the next layer.</a:t>
            </a:r>
          </a:p>
          <a:p>
            <a:endParaRPr lang="en-US" sz="2600" dirty="0">
              <a:solidFill>
                <a:schemeClr val="tx2"/>
              </a:solidFill>
              <a:latin typeface="+mn-lt"/>
            </a:endParaRPr>
          </a:p>
          <a:p>
            <a:r>
              <a:rPr lang="en-US" sz="2600" dirty="0">
                <a:solidFill>
                  <a:schemeClr val="tx2"/>
                </a:solidFill>
                <a:latin typeface="+mn-lt"/>
              </a:rPr>
              <a:t>By adding more neurons in the hidden or output layers, the number of weights grows quickly.</a:t>
            </a:r>
          </a:p>
          <a:p>
            <a:endParaRPr lang="en-US" sz="2600" dirty="0">
              <a:solidFill>
                <a:schemeClr val="tx2"/>
              </a:solidFill>
              <a:latin typeface="+mn-lt"/>
            </a:endParaRPr>
          </a:p>
          <a:p>
            <a:r>
              <a:rPr lang="en-US" sz="2600" dirty="0">
                <a:solidFill>
                  <a:schemeClr val="tx2"/>
                </a:solidFill>
                <a:latin typeface="+mn-lt"/>
              </a:rPr>
              <a:t>Very deep neural networks can have billions of weights!</a:t>
            </a:r>
          </a:p>
        </p:txBody>
      </p:sp>
      <p:pic>
        <p:nvPicPr>
          <p:cNvPr id="3" name="Picture 2" descr="Neural network with more neurons in the hidden layer than the network on the previous slide.">
            <a:extLst>
              <a:ext uri="{FF2B5EF4-FFF2-40B4-BE49-F238E27FC236}">
                <a16:creationId xmlns:a16="http://schemas.microsoft.com/office/drawing/2014/main" id="{042D21C0-6140-416C-A7EE-E90D4218BD6A}"/>
              </a:ext>
            </a:extLst>
          </p:cNvPr>
          <p:cNvPicPr>
            <a:picLocks noChangeAspect="1"/>
          </p:cNvPicPr>
          <p:nvPr/>
        </p:nvPicPr>
        <p:blipFill>
          <a:blip r:embed="rId4"/>
          <a:stretch>
            <a:fillRect/>
          </a:stretch>
        </p:blipFill>
        <p:spPr>
          <a:xfrm>
            <a:off x="139458" y="1136005"/>
            <a:ext cx="8638781" cy="5364945"/>
          </a:xfrm>
          <a:prstGeom prst="rect">
            <a:avLst/>
          </a:prstGeom>
        </p:spPr>
      </p:pic>
    </p:spTree>
    <p:custDataLst>
      <p:tags r:id="rId1"/>
    </p:custDataLst>
    <p:extLst>
      <p:ext uri="{BB962C8B-B14F-4D97-AF65-F5344CB8AC3E}">
        <p14:creationId xmlns:p14="http://schemas.microsoft.com/office/powerpoint/2010/main" val="2103892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F877C8D-4DD5-40B4-B90F-9EAF0AC9EEE5}"/>
              </a:ext>
            </a:extLst>
          </p:cNvPr>
          <p:cNvSpPr>
            <a:spLocks noGrp="1"/>
          </p:cNvSpPr>
          <p:nvPr>
            <p:ph type="sldNum" idx="97"/>
          </p:nvPr>
        </p:nvSpPr>
        <p:spPr/>
        <p:txBody>
          <a:bodyPr/>
          <a:lstStyle/>
          <a:p>
            <a:fld id="{86A8BF56-6CB3-514C-9A64-F39D95C9E25B}" type="slidenum">
              <a:rPr lang="en-US" smtClean="0"/>
              <a:t>11</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Autofit/>
          </a:bodyPr>
          <a:lstStyle/>
          <a:p>
            <a:r>
              <a:rPr lang="en-US" sz="3600" dirty="0">
                <a:ea typeface="Amazon Ember Light" panose="020B0403020204020204" pitchFamily="34" charset="0"/>
                <a:cs typeface="Amazon Ember Light" panose="020B0403020204020204" pitchFamily="34" charset="0"/>
              </a:rPr>
              <a:t>Examples of neural network architectures (1 of 2)</a:t>
            </a:r>
            <a:endParaRPr lang="en-US" sz="3600" dirty="0"/>
          </a:p>
        </p:txBody>
      </p:sp>
      <p:sp>
        <p:nvSpPr>
          <p:cNvPr id="3" name="Content Placeholder 2">
            <a:extLst>
              <a:ext uri="{FF2B5EF4-FFF2-40B4-BE49-F238E27FC236}">
                <a16:creationId xmlns:a16="http://schemas.microsoft.com/office/drawing/2014/main" id="{BFD0A49C-BC53-7D2E-13AD-DA9A4B9CCED6}"/>
              </a:ext>
            </a:extLst>
          </p:cNvPr>
          <p:cNvSpPr>
            <a:spLocks noGrp="1"/>
          </p:cNvSpPr>
          <p:nvPr>
            <p:ph idx="2"/>
          </p:nvPr>
        </p:nvSpPr>
        <p:spPr/>
        <p:txBody>
          <a:bodyPr/>
          <a:lstStyle/>
          <a:p>
            <a:endParaRPr lang="en-US"/>
          </a:p>
        </p:txBody>
      </p:sp>
      <p:pic>
        <p:nvPicPr>
          <p:cNvPr id="18" name="Picture 17" descr="Neural network with one output neuron.">
            <a:extLst>
              <a:ext uri="{FF2B5EF4-FFF2-40B4-BE49-F238E27FC236}">
                <a16:creationId xmlns:a16="http://schemas.microsoft.com/office/drawing/2014/main" id="{40F2FDF6-D06B-C1D2-4A0F-5A1BDD7BAC02}"/>
              </a:ext>
            </a:extLst>
          </p:cNvPr>
          <p:cNvPicPr>
            <a:picLocks noChangeAspect="1"/>
          </p:cNvPicPr>
          <p:nvPr/>
        </p:nvPicPr>
        <p:blipFill rotWithShape="1">
          <a:blip r:embed="rId4">
            <a:extLst>
              <a:ext uri="{28A0092B-C50C-407E-A947-70E740481C1C}">
                <a14:useLocalDpi xmlns:a14="http://schemas.microsoft.com/office/drawing/2010/main" val="0"/>
              </a:ext>
            </a:extLst>
          </a:blip>
          <a:srcRect l="21813"/>
          <a:stretch/>
        </p:blipFill>
        <p:spPr>
          <a:xfrm>
            <a:off x="381673" y="1121903"/>
            <a:ext cx="3602721" cy="2592757"/>
          </a:xfrm>
          <a:prstGeom prst="rect">
            <a:avLst/>
          </a:prstGeom>
        </p:spPr>
      </p:pic>
      <p:sp>
        <p:nvSpPr>
          <p:cNvPr id="11" name="TextBox 10">
            <a:extLst>
              <a:ext uri="{FF2B5EF4-FFF2-40B4-BE49-F238E27FC236}">
                <a16:creationId xmlns:a16="http://schemas.microsoft.com/office/drawing/2014/main" id="{B5550B14-FC12-90C9-1BF4-6AAB7A37815D}"/>
              </a:ext>
            </a:extLst>
          </p:cNvPr>
          <p:cNvSpPr txBox="1"/>
          <p:nvPr/>
        </p:nvSpPr>
        <p:spPr>
          <a:xfrm>
            <a:off x="4062869" y="1459526"/>
            <a:ext cx="3602721" cy="923330"/>
          </a:xfrm>
          <a:prstGeom prst="rect">
            <a:avLst/>
          </a:prstGeom>
          <a:noFill/>
        </p:spPr>
        <p:txBody>
          <a:bodyPr wrap="square" rtlCol="0">
            <a:spAutoFit/>
          </a:bodyPr>
          <a:lstStyle/>
          <a:p>
            <a:r>
              <a:rPr lang="en-US" b="1" dirty="0">
                <a:solidFill>
                  <a:schemeClr val="tx2"/>
                </a:solidFill>
              </a:rPr>
              <a:t>Single-neuron output: </a:t>
            </a:r>
            <a:br>
              <a:rPr lang="en-US" b="1" dirty="0">
                <a:solidFill>
                  <a:schemeClr val="tx2"/>
                </a:solidFill>
              </a:rPr>
            </a:br>
            <a:r>
              <a:rPr lang="en-US" dirty="0">
                <a:solidFill>
                  <a:schemeClr val="tx2"/>
                </a:solidFill>
              </a:rPr>
              <a:t>Make regression or binary classification</a:t>
            </a:r>
          </a:p>
        </p:txBody>
      </p:sp>
      <p:pic>
        <p:nvPicPr>
          <p:cNvPr id="9" name="Picture 8" descr="Neural network with multiple hidden layers and two output neurons.">
            <a:extLst>
              <a:ext uri="{FF2B5EF4-FFF2-40B4-BE49-F238E27FC236}">
                <a16:creationId xmlns:a16="http://schemas.microsoft.com/office/drawing/2014/main" id="{ED43F4D7-AC10-48FF-27BC-FFBF28A938FB}"/>
              </a:ext>
            </a:extLst>
          </p:cNvPr>
          <p:cNvPicPr>
            <a:picLocks noChangeAspect="1"/>
          </p:cNvPicPr>
          <p:nvPr/>
        </p:nvPicPr>
        <p:blipFill rotWithShape="1">
          <a:blip r:embed="rId5">
            <a:extLst>
              <a:ext uri="{28A0092B-C50C-407E-A947-70E740481C1C}">
                <a14:useLocalDpi xmlns:a14="http://schemas.microsoft.com/office/drawing/2010/main" val="0"/>
              </a:ext>
            </a:extLst>
          </a:blip>
          <a:srcRect l="21954"/>
          <a:stretch/>
        </p:blipFill>
        <p:spPr>
          <a:xfrm>
            <a:off x="6819777" y="1471128"/>
            <a:ext cx="3389117" cy="4262849"/>
          </a:xfrm>
          <a:prstGeom prst="rect">
            <a:avLst/>
          </a:prstGeom>
        </p:spPr>
      </p:pic>
      <p:sp>
        <p:nvSpPr>
          <p:cNvPr id="16" name="TextBox 15">
            <a:extLst>
              <a:ext uri="{FF2B5EF4-FFF2-40B4-BE49-F238E27FC236}">
                <a16:creationId xmlns:a16="http://schemas.microsoft.com/office/drawing/2014/main" id="{F40F8119-7C9F-A963-22BE-702B292B8251}"/>
              </a:ext>
            </a:extLst>
          </p:cNvPr>
          <p:cNvSpPr txBox="1"/>
          <p:nvPr/>
        </p:nvSpPr>
        <p:spPr>
          <a:xfrm>
            <a:off x="9471174" y="1459526"/>
            <a:ext cx="2429903" cy="923330"/>
          </a:xfrm>
          <a:prstGeom prst="rect">
            <a:avLst/>
          </a:prstGeom>
          <a:noFill/>
        </p:spPr>
        <p:txBody>
          <a:bodyPr wrap="square" rtlCol="0">
            <a:spAutoFit/>
          </a:bodyPr>
          <a:lstStyle/>
          <a:p>
            <a:r>
              <a:rPr lang="en-US" b="1" dirty="0">
                <a:solidFill>
                  <a:schemeClr val="tx2"/>
                </a:solidFill>
              </a:rPr>
              <a:t>Two-neuron output: </a:t>
            </a:r>
            <a:r>
              <a:rPr lang="en-US" dirty="0">
                <a:solidFill>
                  <a:schemeClr val="tx2"/>
                </a:solidFill>
              </a:rPr>
              <a:t>Make binary classification</a:t>
            </a:r>
          </a:p>
        </p:txBody>
      </p:sp>
      <p:pic>
        <p:nvPicPr>
          <p:cNvPr id="14" name="Picture 13" descr="Neural network with three output neurons.">
            <a:extLst>
              <a:ext uri="{FF2B5EF4-FFF2-40B4-BE49-F238E27FC236}">
                <a16:creationId xmlns:a16="http://schemas.microsoft.com/office/drawing/2014/main" id="{9BA57378-9D24-BDAF-9E67-B15386C58DC8}"/>
              </a:ext>
            </a:extLst>
          </p:cNvPr>
          <p:cNvPicPr>
            <a:picLocks noChangeAspect="1"/>
          </p:cNvPicPr>
          <p:nvPr/>
        </p:nvPicPr>
        <p:blipFill>
          <a:blip r:embed="rId6"/>
          <a:stretch>
            <a:fillRect/>
          </a:stretch>
        </p:blipFill>
        <p:spPr>
          <a:xfrm>
            <a:off x="461492" y="4019848"/>
            <a:ext cx="3441700" cy="2387600"/>
          </a:xfrm>
          <a:prstGeom prst="rect">
            <a:avLst/>
          </a:prstGeom>
        </p:spPr>
      </p:pic>
      <p:sp>
        <p:nvSpPr>
          <p:cNvPr id="12" name="TextBox 11">
            <a:extLst>
              <a:ext uri="{FF2B5EF4-FFF2-40B4-BE49-F238E27FC236}">
                <a16:creationId xmlns:a16="http://schemas.microsoft.com/office/drawing/2014/main" id="{1342156E-8697-E3CD-465D-53D17A6E1AF9}"/>
              </a:ext>
            </a:extLst>
          </p:cNvPr>
          <p:cNvSpPr txBox="1"/>
          <p:nvPr/>
        </p:nvSpPr>
        <p:spPr>
          <a:xfrm>
            <a:off x="4095169" y="4815361"/>
            <a:ext cx="2865149" cy="923330"/>
          </a:xfrm>
          <a:prstGeom prst="rect">
            <a:avLst/>
          </a:prstGeom>
          <a:noFill/>
        </p:spPr>
        <p:txBody>
          <a:bodyPr wrap="square" rtlCol="0">
            <a:spAutoFit/>
          </a:bodyPr>
          <a:lstStyle/>
          <a:p>
            <a:r>
              <a:rPr lang="en-US" b="1" dirty="0">
                <a:solidFill>
                  <a:schemeClr val="tx2"/>
                </a:solidFill>
              </a:rPr>
              <a:t>Multineuron output: </a:t>
            </a:r>
            <a:r>
              <a:rPr lang="en-US" dirty="0">
                <a:solidFill>
                  <a:schemeClr val="tx2"/>
                </a:solidFill>
              </a:rPr>
              <a:t>Make multiclass classification</a:t>
            </a:r>
          </a:p>
        </p:txBody>
      </p:sp>
    </p:spTree>
    <p:custDataLst>
      <p:tags r:id="rId1"/>
    </p:custDataLst>
    <p:extLst>
      <p:ext uri="{BB962C8B-B14F-4D97-AF65-F5344CB8AC3E}">
        <p14:creationId xmlns:p14="http://schemas.microsoft.com/office/powerpoint/2010/main" val="1615353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F877C8D-4DD5-40B4-B90F-9EAF0AC9EEE5}"/>
              </a:ext>
            </a:extLst>
          </p:cNvPr>
          <p:cNvSpPr>
            <a:spLocks noGrp="1"/>
          </p:cNvSpPr>
          <p:nvPr>
            <p:ph type="sldNum" idx="97"/>
          </p:nvPr>
        </p:nvSpPr>
        <p:spPr/>
        <p:txBody>
          <a:bodyPr/>
          <a:lstStyle/>
          <a:p>
            <a:fld id="{86A8BF56-6CB3-514C-9A64-F39D95C9E25B}" type="slidenum">
              <a:rPr lang="en-US" smtClean="0"/>
              <a:t>12</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Autofit/>
          </a:bodyPr>
          <a:lstStyle/>
          <a:p>
            <a:r>
              <a:rPr lang="en-US" sz="3600" dirty="0">
                <a:ea typeface="Amazon Ember Light" panose="020B0403020204020204" pitchFamily="34" charset="0"/>
                <a:cs typeface="Amazon Ember Light" panose="020B0403020204020204" pitchFamily="34" charset="0"/>
              </a:rPr>
              <a:t>Examples of neural network architectures (2 of 2)</a:t>
            </a:r>
            <a:endParaRPr lang="en-US" sz="3600" dirty="0"/>
          </a:p>
        </p:txBody>
      </p:sp>
      <p:sp>
        <p:nvSpPr>
          <p:cNvPr id="4" name="Content Placeholder 3">
            <a:extLst>
              <a:ext uri="{FF2B5EF4-FFF2-40B4-BE49-F238E27FC236}">
                <a16:creationId xmlns:a16="http://schemas.microsoft.com/office/drawing/2014/main" id="{881D1046-39E7-488E-4C1C-BF17F10D88B3}"/>
              </a:ext>
            </a:extLst>
          </p:cNvPr>
          <p:cNvSpPr>
            <a:spLocks noGrp="1"/>
          </p:cNvSpPr>
          <p:nvPr>
            <p:ph idx="2"/>
          </p:nvPr>
        </p:nvSpPr>
        <p:spPr/>
        <p:txBody>
          <a:bodyPr/>
          <a:lstStyle/>
          <a:p>
            <a:endParaRPr lang="en-US"/>
          </a:p>
        </p:txBody>
      </p:sp>
      <p:sp>
        <p:nvSpPr>
          <p:cNvPr id="11" name="TextBox 10">
            <a:extLst>
              <a:ext uri="{FF2B5EF4-FFF2-40B4-BE49-F238E27FC236}">
                <a16:creationId xmlns:a16="http://schemas.microsoft.com/office/drawing/2014/main" id="{B5550B14-FC12-90C9-1BF4-6AAB7A37815D}"/>
              </a:ext>
            </a:extLst>
          </p:cNvPr>
          <p:cNvSpPr txBox="1"/>
          <p:nvPr/>
        </p:nvSpPr>
        <p:spPr>
          <a:xfrm>
            <a:off x="365760" y="1280160"/>
            <a:ext cx="5965840" cy="3139321"/>
          </a:xfrm>
          <a:prstGeom prst="rect">
            <a:avLst/>
          </a:prstGeom>
          <a:noFill/>
        </p:spPr>
        <p:txBody>
          <a:bodyPr wrap="square" rtlCol="0">
            <a:spAutoFit/>
          </a:bodyPr>
          <a:lstStyle/>
          <a:p>
            <a:pPr>
              <a:spcAft>
                <a:spcPts val="1200"/>
              </a:spcAft>
            </a:pPr>
            <a:r>
              <a:rPr lang="en-US" sz="2800" dirty="0">
                <a:solidFill>
                  <a:schemeClr val="tx2"/>
                </a:solidFill>
                <a:latin typeface="Amazon Ember display"/>
              </a:rPr>
              <a:t>No matter the number of neurons, a neural network architecture has these characteristics:</a:t>
            </a:r>
          </a:p>
          <a:p>
            <a:pPr marL="285750" indent="-285750">
              <a:spcAft>
                <a:spcPts val="1200"/>
              </a:spcAft>
              <a:buFont typeface="Arial" panose="020B0604020202020204" pitchFamily="34" charset="0"/>
              <a:buChar char="•"/>
            </a:pPr>
            <a:r>
              <a:rPr lang="en-US" sz="2800" dirty="0">
                <a:solidFill>
                  <a:schemeClr val="tx2"/>
                </a:solidFill>
                <a:latin typeface="Amazon Ember display"/>
              </a:rPr>
              <a:t>Can have several hidden layers</a:t>
            </a:r>
          </a:p>
          <a:p>
            <a:pPr marL="285750" indent="-285750">
              <a:spcAft>
                <a:spcPts val="1200"/>
              </a:spcAft>
              <a:buFont typeface="Arial" panose="020B0604020202020204" pitchFamily="34" charset="0"/>
              <a:buChar char="•"/>
            </a:pPr>
            <a:r>
              <a:rPr lang="en-US" sz="2800" dirty="0">
                <a:solidFill>
                  <a:schemeClr val="tx2"/>
                </a:solidFill>
                <a:latin typeface="Amazon Ember display"/>
              </a:rPr>
              <a:t>Has one input layer</a:t>
            </a:r>
          </a:p>
          <a:p>
            <a:pPr marL="285750" indent="-285750">
              <a:spcAft>
                <a:spcPts val="1200"/>
              </a:spcAft>
              <a:buFont typeface="Arial" panose="020B0604020202020204" pitchFamily="34" charset="0"/>
              <a:buChar char="•"/>
            </a:pPr>
            <a:r>
              <a:rPr lang="en-US" sz="2800" dirty="0">
                <a:solidFill>
                  <a:schemeClr val="tx2"/>
                </a:solidFill>
                <a:latin typeface="Amazon Ember display"/>
              </a:rPr>
              <a:t>Has one output layer</a:t>
            </a:r>
          </a:p>
        </p:txBody>
      </p:sp>
      <p:pic>
        <p:nvPicPr>
          <p:cNvPr id="3" name="Picture 2" descr="Neural network with highlighted areas to indicate one input layer, multiple hidden layers, and one output layer.">
            <a:extLst>
              <a:ext uri="{FF2B5EF4-FFF2-40B4-BE49-F238E27FC236}">
                <a16:creationId xmlns:a16="http://schemas.microsoft.com/office/drawing/2014/main" id="{0886437F-AB26-44DB-B5E3-2FA909C9090D}"/>
              </a:ext>
            </a:extLst>
          </p:cNvPr>
          <p:cNvPicPr>
            <a:picLocks noChangeAspect="1"/>
          </p:cNvPicPr>
          <p:nvPr/>
        </p:nvPicPr>
        <p:blipFill>
          <a:blip r:embed="rId4"/>
          <a:stretch>
            <a:fillRect/>
          </a:stretch>
        </p:blipFill>
        <p:spPr>
          <a:xfrm>
            <a:off x="6705156" y="1468939"/>
            <a:ext cx="5121084" cy="4541914"/>
          </a:xfrm>
          <a:prstGeom prst="rect">
            <a:avLst/>
          </a:prstGeom>
        </p:spPr>
      </p:pic>
    </p:spTree>
    <p:custDataLst>
      <p:tags r:id="rId1"/>
    </p:custDataLst>
    <p:extLst>
      <p:ext uri="{BB962C8B-B14F-4D97-AF65-F5344CB8AC3E}">
        <p14:creationId xmlns:p14="http://schemas.microsoft.com/office/powerpoint/2010/main" val="22485365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2B71160-6419-4BBB-81D7-22260E22407B}"/>
              </a:ext>
            </a:extLst>
          </p:cNvPr>
          <p:cNvSpPr>
            <a:spLocks noGrp="1"/>
          </p:cNvSpPr>
          <p:nvPr>
            <p:ph type="sldNum" idx="97"/>
          </p:nvPr>
        </p:nvSpPr>
        <p:spPr/>
        <p:txBody>
          <a:bodyPr/>
          <a:lstStyle/>
          <a:p>
            <a:fld id="{86A8BF56-6CB3-514C-9A64-F39D95C9E25B}" type="slidenum">
              <a:rPr lang="en-US" smtClean="0"/>
              <a:t>13</a:t>
            </a:fld>
            <a:endParaRPr lang="en-US" dirty="0"/>
          </a:p>
        </p:txBody>
      </p:sp>
      <p:sp>
        <p:nvSpPr>
          <p:cNvPr id="2" name="Title 1">
            <a:extLst>
              <a:ext uri="{FF2B5EF4-FFF2-40B4-BE49-F238E27FC236}">
                <a16:creationId xmlns:a16="http://schemas.microsoft.com/office/drawing/2014/main" id="{C506E617-B183-98CA-235F-C917887272DD}"/>
              </a:ext>
            </a:extLst>
          </p:cNvPr>
          <p:cNvSpPr>
            <a:spLocks noGrp="1"/>
          </p:cNvSpPr>
          <p:nvPr>
            <p:ph type="title" idx="1"/>
          </p:nvPr>
        </p:nvSpPr>
        <p:spPr/>
        <p:txBody>
          <a:bodyPr>
            <a:normAutofit/>
          </a:bodyPr>
          <a:lstStyle/>
          <a:p>
            <a:r>
              <a:rPr lang="en-US" dirty="0"/>
              <a:t>Optimization review</a:t>
            </a:r>
          </a:p>
        </p:txBody>
      </p:sp>
      <p:sp>
        <p:nvSpPr>
          <p:cNvPr id="4" name="Text Placeholder 3">
            <a:extLst>
              <a:ext uri="{FF2B5EF4-FFF2-40B4-BE49-F238E27FC236}">
                <a16:creationId xmlns:a16="http://schemas.microsoft.com/office/drawing/2014/main" id="{5E2FBCB9-4912-2282-11A9-176B04E209E9}"/>
              </a:ext>
            </a:extLst>
          </p:cNvPr>
          <p:cNvSpPr>
            <a:spLocks noGrp="1"/>
          </p:cNvSpPr>
          <p:nvPr>
            <p:ph type="body" idx="2"/>
          </p:nvPr>
        </p:nvSpPr>
        <p:spPr/>
        <p:txBody>
          <a:bodyPr/>
          <a:lstStyle/>
          <a:p>
            <a:endParaRPr lang="en-US"/>
          </a:p>
        </p:txBody>
      </p:sp>
    </p:spTree>
    <p:custDataLst>
      <p:tags r:id="rId1"/>
    </p:custDataLst>
    <p:extLst>
      <p:ext uri="{BB962C8B-B14F-4D97-AF65-F5344CB8AC3E}">
        <p14:creationId xmlns:p14="http://schemas.microsoft.com/office/powerpoint/2010/main" val="33880171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0F45737-D74E-4D40-A7E4-2CF40FF3C1C1}"/>
              </a:ext>
            </a:extLst>
          </p:cNvPr>
          <p:cNvSpPr>
            <a:spLocks noGrp="1"/>
          </p:cNvSpPr>
          <p:nvPr>
            <p:ph type="sldNum" idx="97"/>
          </p:nvPr>
        </p:nvSpPr>
        <p:spPr/>
        <p:txBody>
          <a:bodyPr/>
          <a:lstStyle/>
          <a:p>
            <a:fld id="{86A8BF56-6CB3-514C-9A64-F39D95C9E25B}" type="slidenum">
              <a:rPr lang="en-US" smtClean="0"/>
              <a:pPr/>
              <a:t>14</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Review: Optimization in ML</a:t>
            </a:r>
          </a:p>
        </p:txBody>
      </p:sp>
      <p:sp>
        <p:nvSpPr>
          <p:cNvPr id="6" name="Content Placeholder 5">
            <a:extLst>
              <a:ext uri="{FF2B5EF4-FFF2-40B4-BE49-F238E27FC236}">
                <a16:creationId xmlns:a16="http://schemas.microsoft.com/office/drawing/2014/main" id="{354F3DA4-F5D1-E941-9AF6-B310884D0BA7}"/>
              </a:ext>
            </a:extLst>
          </p:cNvPr>
          <p:cNvSpPr>
            <a:spLocks noGrp="1"/>
          </p:cNvSpPr>
          <p:nvPr>
            <p:ph idx="2"/>
          </p:nvPr>
        </p:nvSpPr>
        <p:spPr/>
        <p:txBody>
          <a:bodyPr/>
          <a:lstStyle/>
          <a:p>
            <a:pPr marL="0" indent="0">
              <a:buNone/>
            </a:pPr>
            <a:r>
              <a:rPr lang="en-US" dirty="0">
                <a:solidFill>
                  <a:schemeClr val="tx2"/>
                </a:solidFill>
                <a:latin typeface="+mn-lt"/>
              </a:rPr>
              <a:t>When you build and train an ML model, you hope for the following:</a:t>
            </a:r>
          </a:p>
        </p:txBody>
      </p:sp>
      <p:pic>
        <p:nvPicPr>
          <p:cNvPr id="28" name="Picture 27" descr="Flowchart of the ideal result for an ML model where features are used to create rules that output the target value.">
            <a:extLst>
              <a:ext uri="{FF2B5EF4-FFF2-40B4-BE49-F238E27FC236}">
                <a16:creationId xmlns:a16="http://schemas.microsoft.com/office/drawing/2014/main" id="{103D1AF5-1867-4BED-8A52-A376BAF0BF95}"/>
              </a:ext>
            </a:extLst>
          </p:cNvPr>
          <p:cNvPicPr>
            <a:picLocks noChangeAspect="1"/>
          </p:cNvPicPr>
          <p:nvPr/>
        </p:nvPicPr>
        <p:blipFill>
          <a:blip r:embed="rId4"/>
          <a:stretch>
            <a:fillRect/>
          </a:stretch>
        </p:blipFill>
        <p:spPr>
          <a:xfrm>
            <a:off x="673154" y="1993703"/>
            <a:ext cx="10126334" cy="713294"/>
          </a:xfrm>
          <a:prstGeom prst="rect">
            <a:avLst/>
          </a:prstGeom>
        </p:spPr>
      </p:pic>
      <p:sp>
        <p:nvSpPr>
          <p:cNvPr id="4" name="TextBox 3">
            <a:extLst>
              <a:ext uri="{FF2B5EF4-FFF2-40B4-BE49-F238E27FC236}">
                <a16:creationId xmlns:a16="http://schemas.microsoft.com/office/drawing/2014/main" id="{866EFCAF-7168-485E-8257-D62DCBE3929D}"/>
              </a:ext>
            </a:extLst>
          </p:cNvPr>
          <p:cNvSpPr txBox="1"/>
          <p:nvPr/>
        </p:nvSpPr>
        <p:spPr>
          <a:xfrm>
            <a:off x="359664" y="3062256"/>
            <a:ext cx="8211130" cy="523220"/>
          </a:xfrm>
          <a:prstGeom prst="rect">
            <a:avLst/>
          </a:prstGeom>
          <a:noFill/>
        </p:spPr>
        <p:txBody>
          <a:bodyPr wrap="square" rtlCol="0">
            <a:spAutoFit/>
          </a:bodyPr>
          <a:lstStyle/>
          <a:p>
            <a:r>
              <a:rPr lang="en-US" sz="2800" dirty="0">
                <a:solidFill>
                  <a:schemeClr val="tx2"/>
                </a:solidFill>
              </a:rPr>
              <a:t>However, the reality is usually as follows: </a:t>
            </a:r>
          </a:p>
        </p:txBody>
      </p:sp>
      <p:pic>
        <p:nvPicPr>
          <p:cNvPr id="30" name="Picture 29" descr="Flowchart of the real result for an ML model where features are used to create rules that output a prediction.">
            <a:extLst>
              <a:ext uri="{FF2B5EF4-FFF2-40B4-BE49-F238E27FC236}">
                <a16:creationId xmlns:a16="http://schemas.microsoft.com/office/drawing/2014/main" id="{BF5AFFFA-CD6D-4C94-B170-369C734F925E}"/>
              </a:ext>
            </a:extLst>
          </p:cNvPr>
          <p:cNvPicPr>
            <a:picLocks noChangeAspect="1"/>
          </p:cNvPicPr>
          <p:nvPr/>
        </p:nvPicPr>
        <p:blipFill>
          <a:blip r:embed="rId5"/>
          <a:stretch>
            <a:fillRect/>
          </a:stretch>
        </p:blipFill>
        <p:spPr>
          <a:xfrm>
            <a:off x="673154" y="3959370"/>
            <a:ext cx="10126334" cy="707197"/>
          </a:xfrm>
          <a:prstGeom prst="rect">
            <a:avLst/>
          </a:prstGeom>
        </p:spPr>
      </p:pic>
      <p:sp>
        <p:nvSpPr>
          <p:cNvPr id="25" name="Up-Down Arrow 24" descr="Arrow indicates a difference, or error, between the target and predicted value.">
            <a:extLst>
              <a:ext uri="{FF2B5EF4-FFF2-40B4-BE49-F238E27FC236}">
                <a16:creationId xmlns:a16="http://schemas.microsoft.com/office/drawing/2014/main" id="{1A230973-8AF6-B04A-AF70-AF20DA7C134D}"/>
              </a:ext>
            </a:extLst>
          </p:cNvPr>
          <p:cNvSpPr/>
          <p:nvPr/>
        </p:nvSpPr>
        <p:spPr>
          <a:xfrm>
            <a:off x="9202994" y="2736974"/>
            <a:ext cx="400627" cy="1105610"/>
          </a:xfrm>
          <a:prstGeom prst="upDownArrow">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mazon Ember Light"/>
              <a:ea typeface="+mn-ea"/>
              <a:cs typeface="+mn-cs"/>
            </a:endParaRPr>
          </a:p>
        </p:txBody>
      </p:sp>
      <p:sp>
        <p:nvSpPr>
          <p:cNvPr id="26" name="TextBox 25">
            <a:extLst>
              <a:ext uri="{FF2B5EF4-FFF2-40B4-BE49-F238E27FC236}">
                <a16:creationId xmlns:a16="http://schemas.microsoft.com/office/drawing/2014/main" id="{3A78F8E1-B20E-4A4B-9EB1-254CF7060E22}"/>
              </a:ext>
            </a:extLst>
          </p:cNvPr>
          <p:cNvSpPr txBox="1"/>
          <p:nvPr/>
        </p:nvSpPr>
        <p:spPr>
          <a:xfrm>
            <a:off x="9603621" y="3087215"/>
            <a:ext cx="2391734"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i="0" u="none" strike="noStrike" kern="1200" cap="none" spc="0" normalizeH="0" baseline="0" noProof="0" dirty="0">
                <a:ln>
                  <a:noFill/>
                </a:ln>
                <a:solidFill>
                  <a:schemeClr val="tx2"/>
                </a:solidFill>
                <a:effectLst/>
                <a:uLnTx/>
                <a:uFillTx/>
                <a:ea typeface="Amazon Ember Light" panose="020B0403020204020204" pitchFamily="34" charset="0"/>
                <a:cs typeface="Amazon Ember Light" panose="020B0403020204020204" pitchFamily="34" charset="0"/>
              </a:rPr>
              <a:t>Difference = error</a:t>
            </a:r>
          </a:p>
        </p:txBody>
      </p:sp>
      <p:sp>
        <p:nvSpPr>
          <p:cNvPr id="14" name="TextBox 13">
            <a:extLst>
              <a:ext uri="{FF2B5EF4-FFF2-40B4-BE49-F238E27FC236}">
                <a16:creationId xmlns:a16="http://schemas.microsoft.com/office/drawing/2014/main" id="{1B5A8825-388E-46FF-B5A6-D27708C39FD0}"/>
              </a:ext>
            </a:extLst>
          </p:cNvPr>
          <p:cNvSpPr txBox="1"/>
          <p:nvPr/>
        </p:nvSpPr>
        <p:spPr>
          <a:xfrm>
            <a:off x="359664" y="4812891"/>
            <a:ext cx="9550690" cy="523220"/>
          </a:xfrm>
          <a:prstGeom prst="rect">
            <a:avLst/>
          </a:prstGeom>
          <a:noFill/>
        </p:spPr>
        <p:txBody>
          <a:bodyPr wrap="square" rtlCol="0">
            <a:spAutoFit/>
          </a:bodyPr>
          <a:lstStyle/>
          <a:p>
            <a:r>
              <a:rPr lang="en-US" sz="2800" dirty="0">
                <a:solidFill>
                  <a:schemeClr val="tx2"/>
                </a:solidFill>
                <a:ea typeface="Amazon Ember" panose="020B0603020204020204" pitchFamily="34" charset="0"/>
                <a:cs typeface="Amazon Ember" panose="020B0603020204020204" pitchFamily="34" charset="0"/>
              </a:rPr>
              <a:t>Goal: Train more until the error gets as small as possible!</a:t>
            </a:r>
          </a:p>
        </p:txBody>
      </p:sp>
    </p:spTree>
    <p:custDataLst>
      <p:tags r:id="rId1"/>
    </p:custDataLst>
    <p:extLst>
      <p:ext uri="{BB962C8B-B14F-4D97-AF65-F5344CB8AC3E}">
        <p14:creationId xmlns:p14="http://schemas.microsoft.com/office/powerpoint/2010/main" val="3451568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65224215-C992-4A6B-A201-E0D88A18FDA0}"/>
              </a:ext>
            </a:extLst>
          </p:cNvPr>
          <p:cNvSpPr>
            <a:spLocks noGrp="1"/>
          </p:cNvSpPr>
          <p:nvPr>
            <p:ph type="sldNum" idx="97"/>
          </p:nvPr>
        </p:nvSpPr>
        <p:spPr/>
        <p:txBody>
          <a:bodyPr/>
          <a:lstStyle/>
          <a:p>
            <a:fld id="{86A8BF56-6CB3-514C-9A64-F39D95C9E25B}" type="slidenum">
              <a:rPr lang="en-US" smtClean="0"/>
              <a:pPr/>
              <a:t>15</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Autofit/>
          </a:bodyPr>
          <a:lstStyle/>
          <a:p>
            <a:r>
              <a:rPr lang="en-US" sz="3200" dirty="0"/>
              <a:t>Review: Gradient descent as an optimization method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6A9EFB8-9805-7D17-42F8-F049D80BE568}"/>
                  </a:ext>
                </a:extLst>
              </p:cNvPr>
              <p:cNvSpPr>
                <a:spLocks noGrp="1"/>
              </p:cNvSpPr>
              <p:nvPr>
                <p:ph idx="2"/>
              </p:nvPr>
            </p:nvSpPr>
            <p:spPr/>
            <p:txBody>
              <a:bodyPr/>
              <a:lstStyle/>
              <a:p>
                <a:r>
                  <a:rPr lang="en-US" sz="2400" dirty="0"/>
                  <a:t>Uses gradients to find the minimum of a function iteratively</a:t>
                </a:r>
              </a:p>
              <a:p>
                <a:r>
                  <a:rPr lang="en-US" sz="2400" dirty="0"/>
                  <a:t>Takes steps (proportional to the gradient size) toward the minimum, in the opposite direction of the gradient</a:t>
                </a:r>
              </a:p>
              <a:p>
                <a:pPr lvl="1"/>
                <a:r>
                  <a:rPr lang="en-US" sz="2000" dirty="0"/>
                  <a:t>As the gradient reduces, so do the steps between inputs </a:t>
                </a:r>
                <a14:m>
                  <m:oMath xmlns:m="http://schemas.openxmlformats.org/officeDocument/2006/math">
                    <m:d>
                      <m:dPr>
                        <m:ctrlPr>
                          <a:rPr lang="en-US" sz="2000" i="1" noProof="0" smtClean="0">
                            <a:latin typeface="Cambria Math" panose="02040503050406030204" pitchFamily="18" charset="0"/>
                          </a:rPr>
                        </m:ctrlPr>
                      </m:dPr>
                      <m:e>
                        <m:r>
                          <a:rPr lang="en-US" sz="2000" noProof="0" smtClean="0">
                            <a:latin typeface="Cambria Math" panose="02040503050406030204" pitchFamily="18" charset="0"/>
                          </a:rPr>
                          <m:t>𝑤</m:t>
                        </m:r>
                      </m:e>
                    </m:d>
                    <m:r>
                      <a:rPr lang="en-US" sz="2000" b="0" i="0" noProof="0" smtClean="0">
                        <a:latin typeface="Cambria Math" panose="02040503050406030204" pitchFamily="18" charset="0"/>
                      </a:rPr>
                      <m:t>.</m:t>
                    </m:r>
                  </m:oMath>
                </a14:m>
                <a:endParaRPr lang="en-US" sz="2000" dirty="0"/>
              </a:p>
              <a:p>
                <a:pPr lvl="1"/>
                <a:r>
                  <a:rPr lang="en-US" sz="2000" dirty="0"/>
                  <a:t>This avoids wasted training time.</a:t>
                </a:r>
              </a:p>
              <a:p>
                <a:r>
                  <a:rPr lang="en-US" sz="2400" dirty="0"/>
                  <a:t>Gradient descent algorithm:</a:t>
                </a:r>
              </a:p>
              <a:p>
                <a:pPr lvl="1"/>
                <a:r>
                  <a:rPr lang="en-US" sz="2000" dirty="0"/>
                  <a:t>Start at an initial point </a:t>
                </a:r>
                <a14:m>
                  <m:oMath xmlns:m="http://schemas.openxmlformats.org/officeDocument/2006/math">
                    <m:r>
                      <a:rPr lang="en-US" sz="2000" noProof="0" smtClean="0">
                        <a:latin typeface="Cambria Math" panose="02040503050406030204" pitchFamily="18" charset="0"/>
                      </a:rPr>
                      <m:t>𝑤</m:t>
                    </m:r>
                  </m:oMath>
                </a14:m>
                <a:endParaRPr lang="en-US" sz="2000" dirty="0"/>
              </a:p>
              <a:p>
                <a:pPr lvl="1"/>
                <a:r>
                  <a:rPr lang="en-US" sz="2000" dirty="0"/>
                  <a:t>Update: </a:t>
                </a:r>
                <a14:m>
                  <m:oMath xmlns:m="http://schemas.openxmlformats.org/officeDocument/2006/math">
                    <m:sSub>
                      <m:sSubPr>
                        <m:ctrlPr>
                          <a:rPr lang="en-US" sz="2000" i="1" noProof="0" smtClean="0">
                            <a:latin typeface="Cambria Math" panose="02040503050406030204" pitchFamily="18" charset="0"/>
                          </a:rPr>
                        </m:ctrlPr>
                      </m:sSubPr>
                      <m:e>
                        <m:r>
                          <a:rPr lang="en-US" sz="2000" noProof="0" smtClean="0">
                            <a:latin typeface="Cambria Math" panose="02040503050406030204" pitchFamily="18" charset="0"/>
                          </a:rPr>
                          <m:t>𝑤</m:t>
                        </m:r>
                      </m:e>
                      <m:sub>
                        <m:r>
                          <a:rPr lang="en-US" sz="2000" noProof="0" smtClean="0">
                            <a:latin typeface="Cambria Math" panose="02040503050406030204" pitchFamily="18" charset="0"/>
                          </a:rPr>
                          <m:t>𝑛𝑒𝑤</m:t>
                        </m:r>
                      </m:sub>
                    </m:sSub>
                    <m:r>
                      <a:rPr lang="en-US" sz="2000" noProof="0" smtClean="0">
                        <a:latin typeface="Cambria Math" panose="02040503050406030204" pitchFamily="18" charset="0"/>
                      </a:rPr>
                      <m:t>=</m:t>
                    </m:r>
                    <m:sSub>
                      <m:sSubPr>
                        <m:ctrlPr>
                          <a:rPr lang="en-US" sz="2000" i="1" noProof="0" smtClean="0">
                            <a:latin typeface="Cambria Math" panose="02040503050406030204" pitchFamily="18" charset="0"/>
                          </a:rPr>
                        </m:ctrlPr>
                      </m:sSubPr>
                      <m:e>
                        <m:r>
                          <a:rPr lang="en-US" sz="2000" noProof="0" smtClean="0">
                            <a:latin typeface="Cambria Math" panose="02040503050406030204" pitchFamily="18" charset="0"/>
                          </a:rPr>
                          <m:t>𝑤</m:t>
                        </m:r>
                      </m:e>
                      <m:sub>
                        <m:r>
                          <a:rPr lang="en-US" sz="2000" noProof="0" smtClean="0">
                            <a:latin typeface="Cambria Math" panose="02040503050406030204" pitchFamily="18" charset="0"/>
                          </a:rPr>
                          <m:t>𝑐𝑢𝑟𝑟𝑒𝑛𝑡</m:t>
                        </m:r>
                      </m:sub>
                    </m:sSub>
                    <m:r>
                      <a:rPr lang="en-US" sz="2000" noProof="0" smtClean="0">
                        <a:latin typeface="Cambria Math" panose="02040503050406030204" pitchFamily="18" charset="0"/>
                      </a:rPr>
                      <m:t>−</m:t>
                    </m:r>
                    <m:r>
                      <a:rPr lang="en-US" sz="2000" noProof="0" smtClean="0">
                        <a:latin typeface="Cambria Math" panose="02040503050406030204" pitchFamily="18" charset="0"/>
                      </a:rPr>
                      <m:t>𝑠𝑡𝑒𝑝</m:t>
                    </m:r>
                    <m:r>
                      <a:rPr lang="en-US" sz="2000" noProof="0" smtClean="0">
                        <a:latin typeface="Cambria Math" panose="02040503050406030204" pitchFamily="18" charset="0"/>
                      </a:rPr>
                      <m:t> </m:t>
                    </m:r>
                    <m:r>
                      <a:rPr lang="en-US" sz="2000" noProof="0" smtClean="0">
                        <a:latin typeface="Cambria Math" panose="02040503050406030204" pitchFamily="18" charset="0"/>
                      </a:rPr>
                      <m:t>𝑠𝑖𝑧𝑒</m:t>
                    </m:r>
                    <m:r>
                      <a:rPr lang="en-US" sz="2000" noProof="0" smtClean="0">
                        <a:latin typeface="Cambria Math" panose="02040503050406030204" pitchFamily="18" charset="0"/>
                      </a:rPr>
                      <m:t> ∗</m:t>
                    </m:r>
                    <m:r>
                      <a:rPr lang="en-US" sz="2000" noProof="0" smtClean="0">
                        <a:latin typeface="Cambria Math" panose="02040503050406030204" pitchFamily="18" charset="0"/>
                      </a:rPr>
                      <m:t>𝑔𝑟𝑎𝑑𝑖𝑒𝑛𝑡</m:t>
                    </m:r>
                  </m:oMath>
                </a14:m>
                <a:endParaRPr lang="en-US" sz="2000" dirty="0"/>
              </a:p>
            </p:txBody>
          </p:sp>
        </mc:Choice>
        <mc:Fallback xmlns="">
          <p:sp>
            <p:nvSpPr>
              <p:cNvPr id="3" name="Content Placeholder 2">
                <a:extLst>
                  <a:ext uri="{FF2B5EF4-FFF2-40B4-BE49-F238E27FC236}">
                    <a16:creationId xmlns:a16="http://schemas.microsoft.com/office/drawing/2014/main" id="{46A9EFB8-9805-7D17-42F8-F049D80BE568}"/>
                  </a:ext>
                </a:extLst>
              </p:cNvPr>
              <p:cNvSpPr>
                <a:spLocks noGrp="1" noRot="1" noChangeAspect="1" noMove="1" noResize="1" noEditPoints="1" noAdjustHandles="1" noChangeArrowheads="1" noChangeShapeType="1" noTextEdit="1"/>
              </p:cNvSpPr>
              <p:nvPr>
                <p:ph idx="2"/>
              </p:nvPr>
            </p:nvSpPr>
            <p:spPr>
              <a:blipFill>
                <a:blip r:embed="rId4"/>
                <a:stretch>
                  <a:fillRect l="-664" t="-962"/>
                </a:stretch>
              </a:blipFill>
            </p:spPr>
            <p:txBody>
              <a:bodyPr/>
              <a:lstStyle/>
              <a:p>
                <a:r>
                  <a:rPr lang="en-US">
                    <a:noFill/>
                  </a:rPr>
                  <a:t> </a:t>
                </a:r>
              </a:p>
            </p:txBody>
          </p:sp>
        </mc:Fallback>
      </mc:AlternateContent>
      <p:pic>
        <p:nvPicPr>
          <p:cNvPr id="8" name="Picture 7" descr="Diagram of the iterative gradient descent algorithm. See detail in notes.">
            <a:extLst>
              <a:ext uri="{FF2B5EF4-FFF2-40B4-BE49-F238E27FC236}">
                <a16:creationId xmlns:a16="http://schemas.microsoft.com/office/drawing/2014/main" id="{6F4D7723-19DE-2C17-FC57-87020EB9275F}"/>
              </a:ext>
            </a:extLst>
          </p:cNvPr>
          <p:cNvPicPr>
            <a:picLocks noChangeAspect="1"/>
          </p:cNvPicPr>
          <p:nvPr/>
        </p:nvPicPr>
        <p:blipFill>
          <a:blip r:embed="rId5"/>
          <a:stretch>
            <a:fillRect/>
          </a:stretch>
        </p:blipFill>
        <p:spPr>
          <a:xfrm>
            <a:off x="8230231" y="3584448"/>
            <a:ext cx="3378200" cy="2971800"/>
          </a:xfrm>
          <a:prstGeom prst="rect">
            <a:avLst/>
          </a:prstGeom>
        </p:spPr>
      </p:pic>
    </p:spTree>
    <p:custDataLst>
      <p:tags r:id="rId1"/>
    </p:custDataLst>
    <p:extLst>
      <p:ext uri="{BB962C8B-B14F-4D97-AF65-F5344CB8AC3E}">
        <p14:creationId xmlns:p14="http://schemas.microsoft.com/office/powerpoint/2010/main" val="16526140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F877C8D-4DD5-40B4-B90F-9EAF0AC9EEE5}"/>
              </a:ext>
            </a:extLst>
          </p:cNvPr>
          <p:cNvSpPr>
            <a:spLocks noGrp="1"/>
          </p:cNvSpPr>
          <p:nvPr>
            <p:ph type="sldNum" idx="97"/>
          </p:nvPr>
        </p:nvSpPr>
        <p:spPr/>
        <p:txBody>
          <a:bodyPr/>
          <a:lstStyle/>
          <a:p>
            <a:fld id="{86A8BF56-6CB3-514C-9A64-F39D95C9E25B}" type="slidenum">
              <a:rPr lang="en-US" smtClean="0"/>
              <a:pPr/>
              <a:t>16</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Autofit/>
          </a:bodyPr>
          <a:lstStyle/>
          <a:p>
            <a:r>
              <a:rPr lang="en-US" sz="3200" dirty="0"/>
              <a:t>Review: The role of the loss function in optimization</a:t>
            </a:r>
          </a:p>
        </p:txBody>
      </p:sp>
      <p:sp>
        <p:nvSpPr>
          <p:cNvPr id="4" name="Content Placeholder 5">
            <a:extLst>
              <a:ext uri="{FF2B5EF4-FFF2-40B4-BE49-F238E27FC236}">
                <a16:creationId xmlns:a16="http://schemas.microsoft.com/office/drawing/2014/main" id="{0FFF8176-240D-94A8-6114-62857B0123DF}"/>
              </a:ext>
            </a:extLst>
          </p:cNvPr>
          <p:cNvSpPr>
            <a:spLocks noGrp="1"/>
          </p:cNvSpPr>
          <p:nvPr>
            <p:ph idx="2"/>
          </p:nvPr>
        </p:nvSpPr>
        <p:spPr/>
        <p:txBody>
          <a:bodyPr/>
          <a:lstStyle/>
          <a:p>
            <a:r>
              <a:rPr lang="en-US" dirty="0"/>
              <a:t>The loss function (also called the cost or objective function) plays an important role in the optimization process.</a:t>
            </a:r>
          </a:p>
          <a:p>
            <a:r>
              <a:rPr lang="en-US" dirty="0"/>
              <a:t>Because it expresses the overall model error, the optimization process try to reach is minimum value</a:t>
            </a:r>
          </a:p>
          <a:p>
            <a:r>
              <a:rPr lang="en-US" dirty="0"/>
              <a:t>Loss functions are used in neural networks in the same way that they are used for the classical ML linear regression model:</a:t>
            </a:r>
          </a:p>
          <a:p>
            <a:pPr lvl="1"/>
            <a:r>
              <a:rPr lang="en-US" dirty="0"/>
              <a:t>Measure model predictions against actual labels to evaluate how well the model is performing.</a:t>
            </a:r>
          </a:p>
          <a:p>
            <a:pPr lvl="1"/>
            <a:r>
              <a:rPr lang="en-US" dirty="0"/>
              <a:t>Measure the optimization that is applied during the learning process.</a:t>
            </a:r>
          </a:p>
        </p:txBody>
      </p:sp>
    </p:spTree>
    <p:custDataLst>
      <p:tags r:id="rId1"/>
    </p:custDataLst>
    <p:extLst>
      <p:ext uri="{BB962C8B-B14F-4D97-AF65-F5344CB8AC3E}">
        <p14:creationId xmlns:p14="http://schemas.microsoft.com/office/powerpoint/2010/main" val="35871075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568CDD1-8C80-4C51-9F22-E04DD8C76E8C}"/>
              </a:ext>
            </a:extLst>
          </p:cNvPr>
          <p:cNvSpPr>
            <a:spLocks noGrp="1"/>
          </p:cNvSpPr>
          <p:nvPr>
            <p:ph type="sldNum" idx="97"/>
          </p:nvPr>
        </p:nvSpPr>
        <p:spPr/>
        <p:txBody>
          <a:bodyPr/>
          <a:lstStyle/>
          <a:p>
            <a:fld id="{86A8BF56-6CB3-514C-9A64-F39D95C9E25B}" type="slidenum">
              <a:rPr lang="en-US" smtClean="0"/>
              <a:pPr/>
              <a:t>17</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Review: Common loss functions</a:t>
            </a:r>
          </a:p>
        </p:txBody>
      </p:sp>
      <p:sp>
        <p:nvSpPr>
          <p:cNvPr id="7" name="Content Placeholder 6">
            <a:extLst>
              <a:ext uri="{FF2B5EF4-FFF2-40B4-BE49-F238E27FC236}">
                <a16:creationId xmlns:a16="http://schemas.microsoft.com/office/drawing/2014/main" id="{A9459FF3-036F-4971-BF91-E3913481B579}"/>
              </a:ext>
            </a:extLst>
          </p:cNvPr>
          <p:cNvSpPr>
            <a:spLocks noGrp="1"/>
          </p:cNvSpPr>
          <p:nvPr>
            <p:ph idx="2"/>
          </p:nvPr>
        </p:nvSpPr>
        <p:spPr/>
        <p:txBody>
          <a:bodyPr/>
          <a:lstStyle/>
          <a:p>
            <a:pPr marL="0" indent="0">
              <a:buNone/>
            </a:pPr>
            <a:r>
              <a:rPr lang="en-US" dirty="0"/>
              <a:t>Recall the loss functions that you have learned so far.</a:t>
            </a:r>
          </a:p>
        </p:txBody>
      </p:sp>
      <mc:AlternateContent xmlns:mc="http://schemas.openxmlformats.org/markup-compatibility/2006" xmlns:a14="http://schemas.microsoft.com/office/drawing/2010/main">
        <mc:Choice Requires="a14">
          <p:graphicFrame>
            <p:nvGraphicFramePr>
              <p:cNvPr id="8" name="Table 7">
                <a:extLst>
                  <a:ext uri="{FF2B5EF4-FFF2-40B4-BE49-F238E27FC236}">
                    <a16:creationId xmlns:a16="http://schemas.microsoft.com/office/drawing/2014/main" id="{A771E8E2-E367-7D8D-D913-A83B2FEC8BD4}"/>
                  </a:ext>
                </a:extLst>
              </p:cNvPr>
              <p:cNvGraphicFramePr>
                <a:graphicFrameLocks noGrp="1"/>
              </p:cNvGraphicFramePr>
              <p:nvPr>
                <p:extLst>
                  <p:ext uri="{D42A27DB-BD31-4B8C-83A1-F6EECF244321}">
                    <p14:modId xmlns:p14="http://schemas.microsoft.com/office/powerpoint/2010/main" val="1638879169"/>
                  </p:ext>
                </p:extLst>
              </p:nvPr>
            </p:nvGraphicFramePr>
            <p:xfrm>
              <a:off x="359664" y="1799730"/>
              <a:ext cx="11466577" cy="3572791"/>
            </p:xfrm>
            <a:graphic>
              <a:graphicData uri="http://schemas.openxmlformats.org/drawingml/2006/table">
                <a:tbl>
                  <a:tblPr firstRow="1" bandRow="1">
                    <a:effectLst>
                      <a:outerShdw blurRad="50800" dist="38100" dir="2700000" algn="tl" rotWithShape="0">
                        <a:prstClr val="black">
                          <a:alpha val="40000"/>
                        </a:prstClr>
                      </a:outerShdw>
                    </a:effectLst>
                    <a:tableStyleId>{2A488322-F2BA-4B5B-9748-0D474271808F}</a:tableStyleId>
                  </a:tblPr>
                  <a:tblGrid>
                    <a:gridCol w="1620393">
                      <a:extLst>
                        <a:ext uri="{9D8B030D-6E8A-4147-A177-3AD203B41FA5}">
                          <a16:colId xmlns:a16="http://schemas.microsoft.com/office/drawing/2014/main" val="2148593030"/>
                        </a:ext>
                      </a:extLst>
                    </a:gridCol>
                    <a:gridCol w="1620393">
                      <a:extLst>
                        <a:ext uri="{9D8B030D-6E8A-4147-A177-3AD203B41FA5}">
                          <a16:colId xmlns:a16="http://schemas.microsoft.com/office/drawing/2014/main" val="2340989103"/>
                        </a:ext>
                      </a:extLst>
                    </a:gridCol>
                    <a:gridCol w="4377690">
                      <a:extLst>
                        <a:ext uri="{9D8B030D-6E8A-4147-A177-3AD203B41FA5}">
                          <a16:colId xmlns:a16="http://schemas.microsoft.com/office/drawing/2014/main" val="182381763"/>
                        </a:ext>
                      </a:extLst>
                    </a:gridCol>
                    <a:gridCol w="3848101">
                      <a:extLst>
                        <a:ext uri="{9D8B030D-6E8A-4147-A177-3AD203B41FA5}">
                          <a16:colId xmlns:a16="http://schemas.microsoft.com/office/drawing/2014/main" val="3666975058"/>
                        </a:ext>
                      </a:extLst>
                    </a:gridCol>
                  </a:tblGrid>
                  <a:tr h="387631">
                    <a:tc>
                      <a:txBody>
                        <a:bodyPr/>
                        <a:lstStyle/>
                        <a:p>
                          <a:pPr algn="ctr">
                            <a:spcBef>
                              <a:spcPts val="300"/>
                            </a:spcBef>
                            <a:spcAft>
                              <a:spcPts val="300"/>
                            </a:spcAft>
                          </a:pPr>
                          <a:r>
                            <a:rPr lang="en-US" sz="1800" dirty="0"/>
                            <a:t>Problem Type</a:t>
                          </a:r>
                          <a:endParaRPr lang="en-US" sz="18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45720" marR="45720" anchor="ctr"/>
                    </a:tc>
                    <a:tc>
                      <a:txBody>
                        <a:bodyPr/>
                        <a:lstStyle/>
                        <a:p>
                          <a:pPr algn="ctr">
                            <a:spcBef>
                              <a:spcPts val="300"/>
                            </a:spcBef>
                            <a:spcAft>
                              <a:spcPts val="300"/>
                            </a:spcAft>
                          </a:pPr>
                          <a:r>
                            <a:rPr lang="en-US" sz="1800" dirty="0"/>
                            <a:t>Name</a:t>
                          </a:r>
                          <a:endParaRPr lang="en-US" sz="18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45720" marR="45720" anchor="ctr"/>
                    </a:tc>
                    <a:tc>
                      <a:txBody>
                        <a:bodyPr/>
                        <a:lstStyle/>
                        <a:p>
                          <a:pPr algn="ctr">
                            <a:spcBef>
                              <a:spcPts val="300"/>
                            </a:spcBef>
                            <a:spcAft>
                              <a:spcPts val="300"/>
                            </a:spcAft>
                          </a:pPr>
                          <a:r>
                            <a:rPr lang="en-US" sz="1800" dirty="0"/>
                            <a:t>Function</a:t>
                          </a:r>
                          <a:endParaRPr lang="en-US" sz="18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45720" marR="45720" anchor="ctr"/>
                    </a:tc>
                    <a:tc>
                      <a:txBody>
                        <a:bodyPr/>
                        <a:lstStyle/>
                        <a:p>
                          <a:pPr algn="ctr">
                            <a:spcBef>
                              <a:spcPts val="300"/>
                            </a:spcBef>
                            <a:spcAft>
                              <a:spcPts val="300"/>
                            </a:spcAft>
                          </a:pPr>
                          <a:r>
                            <a:rPr lang="en-US" sz="1800" dirty="0"/>
                            <a:t>Notes</a:t>
                          </a:r>
                          <a:endParaRPr lang="en-US" sz="18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45720" marR="45720" anchor="ctr"/>
                    </a:tc>
                    <a:extLst>
                      <a:ext uri="{0D108BD9-81ED-4DB2-BD59-A6C34878D82A}">
                        <a16:rowId xmlns:a16="http://schemas.microsoft.com/office/drawing/2014/main" val="2531196256"/>
                      </a:ext>
                    </a:extLst>
                  </a:tr>
                  <a:tr h="1152814">
                    <a:tc>
                      <a:txBody>
                        <a:bodyPr/>
                        <a:lstStyle/>
                        <a:p>
                          <a:pPr marL="0" algn="l" defTabSz="914400" rtl="0" eaLnBrk="1" latinLnBrk="0" hangingPunct="1">
                            <a:spcBef>
                              <a:spcPts val="300"/>
                            </a:spcBef>
                            <a:spcAft>
                              <a:spcPts val="300"/>
                            </a:spcAft>
                          </a:pPr>
                          <a:r>
                            <a:rPr lang="en-US" sz="1800" dirty="0">
                              <a:solidFill>
                                <a:schemeClr val="tx2"/>
                              </a:solidFill>
                            </a:rPr>
                            <a:t>Binary classification</a:t>
                          </a:r>
                          <a:endParaRPr lang="en-US" sz="1800" b="0" i="0"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45720" marR="45720"/>
                    </a:tc>
                    <a:tc>
                      <a:txBody>
                        <a:bodyPr/>
                        <a:lstStyle/>
                        <a:p>
                          <a:pPr marL="0" lvl="0" indent="0" algn="l">
                            <a:spcBef>
                              <a:spcPts val="300"/>
                            </a:spcBef>
                            <a:spcAft>
                              <a:spcPts val="300"/>
                            </a:spcAft>
                            <a:buFont typeface="Arial" panose="020B0604020202020204" pitchFamily="34" charset="0"/>
                            <a:buNone/>
                          </a:pPr>
                          <a:r>
                            <a:rPr lang="en-US" sz="1800" dirty="0">
                              <a:solidFill>
                                <a:schemeClr val="tx2"/>
                              </a:solidFill>
                            </a:rPr>
                            <a:t>Log-loss (also known as binary cross-entropy loss)</a:t>
                          </a:r>
                          <a:endParaRPr lang="en-US" sz="1800" b="0" i="0"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45720" marR="45720"/>
                    </a:tc>
                    <a:tc>
                      <a:txBody>
                        <a:bodyPr/>
                        <a:lstStyle/>
                        <a:p>
                          <a:pPr marL="0" algn="l" defTabSz="914400" rtl="0" eaLnBrk="1" latinLnBrk="0" hangingPunct="1">
                            <a:spcBef>
                              <a:spcPts val="300"/>
                            </a:spcBef>
                            <a:spcAft>
                              <a:spcPts val="300"/>
                            </a:spcAft>
                          </a:pPr>
                          <a14:m>
                            <m:oMathPara xmlns:m="http://schemas.openxmlformats.org/officeDocument/2006/math">
                              <m:oMathParaPr>
                                <m:jc m:val="centerGroup"/>
                              </m:oMathParaPr>
                              <m:oMath xmlns:m="http://schemas.openxmlformats.org/officeDocument/2006/math">
                                <m:r>
                                  <a:rPr lang="en-US" sz="1800" b="0" i="1" smtClean="0">
                                    <a:solidFill>
                                      <a:schemeClr val="tx2"/>
                                    </a:solidFill>
                                    <a:latin typeface="Cambria Math" panose="02040503050406030204" pitchFamily="18" charset="0"/>
                                  </a:rPr>
                                  <m:t>𝐿</m:t>
                                </m:r>
                                <m:r>
                                  <a:rPr lang="en-US" sz="1800" b="0" i="1" smtClean="0">
                                    <a:solidFill>
                                      <a:schemeClr val="tx2"/>
                                    </a:solidFill>
                                    <a:latin typeface="Cambria Math" panose="02040503050406030204" pitchFamily="18" charset="0"/>
                                  </a:rPr>
                                  <m:t>=−</m:t>
                                </m:r>
                                <m:f>
                                  <m:fPr>
                                    <m:ctrlPr>
                                      <a:rPr lang="en-US" sz="1800" b="0" i="1" smtClean="0">
                                        <a:solidFill>
                                          <a:schemeClr val="tx2"/>
                                        </a:solidFill>
                                        <a:latin typeface="Cambria Math" panose="02040503050406030204" pitchFamily="18" charset="0"/>
                                      </a:rPr>
                                    </m:ctrlPr>
                                  </m:fPr>
                                  <m:num>
                                    <m:r>
                                      <a:rPr lang="en-US" sz="1800" b="0" i="1" smtClean="0">
                                        <a:solidFill>
                                          <a:schemeClr val="tx2"/>
                                        </a:solidFill>
                                        <a:latin typeface="Cambria Math" panose="02040503050406030204" pitchFamily="18" charset="0"/>
                                      </a:rPr>
                                      <m:t>1</m:t>
                                    </m:r>
                                  </m:num>
                                  <m:den>
                                    <m:r>
                                      <a:rPr lang="en-US" sz="1800" b="0" i="1" smtClean="0">
                                        <a:solidFill>
                                          <a:schemeClr val="tx2"/>
                                        </a:solidFill>
                                        <a:latin typeface="Cambria Math" panose="02040503050406030204" pitchFamily="18" charset="0"/>
                                      </a:rPr>
                                      <m:t>𝑛</m:t>
                                    </m:r>
                                  </m:den>
                                </m:f>
                                <m:nary>
                                  <m:naryPr>
                                    <m:chr m:val="∑"/>
                                    <m:supHide m:val="on"/>
                                    <m:ctrlPr>
                                      <a:rPr lang="en-US" sz="1800" b="0" i="1" smtClean="0">
                                        <a:solidFill>
                                          <a:schemeClr val="tx2"/>
                                        </a:solidFill>
                                        <a:latin typeface="Cambria Math" panose="02040503050406030204" pitchFamily="18" charset="0"/>
                                      </a:rPr>
                                    </m:ctrlPr>
                                  </m:naryPr>
                                  <m:sub>
                                    <m:r>
                                      <m:rPr>
                                        <m:brk m:alnAt="7"/>
                                      </m:rPr>
                                      <a:rPr lang="en-US" sz="1800" b="0" i="1" smtClean="0">
                                        <a:solidFill>
                                          <a:schemeClr val="tx2"/>
                                        </a:solidFill>
                                        <a:latin typeface="Cambria Math" panose="02040503050406030204" pitchFamily="18" charset="0"/>
                                      </a:rPr>
                                      <m:t>𝑒</m:t>
                                    </m:r>
                                    <m:r>
                                      <a:rPr lang="en-US" sz="1800" b="0" i="1" smtClean="0">
                                        <a:solidFill>
                                          <a:schemeClr val="tx2"/>
                                        </a:solidFill>
                                        <a:latin typeface="Cambria Math" panose="02040503050406030204" pitchFamily="18" charset="0"/>
                                      </a:rPr>
                                      <m:t>𝑥𝑎𝑚𝑝𝑙𝑒𝑠</m:t>
                                    </m:r>
                                  </m:sub>
                                  <m:sup/>
                                  <m:e>
                                    <m:r>
                                      <a:rPr lang="en-US" sz="1800" b="0" i="1" smtClean="0">
                                        <a:solidFill>
                                          <a:schemeClr val="tx2"/>
                                        </a:solidFill>
                                        <a:latin typeface="Cambria Math" panose="02040503050406030204" pitchFamily="18" charset="0"/>
                                      </a:rPr>
                                      <m:t>𝑦𝑙𝑛</m:t>
                                    </m:r>
                                    <m:d>
                                      <m:dPr>
                                        <m:ctrlPr>
                                          <a:rPr lang="en-US" sz="1800" b="0" i="1" smtClean="0">
                                            <a:solidFill>
                                              <a:schemeClr val="tx2"/>
                                            </a:solidFill>
                                            <a:latin typeface="Cambria Math" panose="02040503050406030204" pitchFamily="18" charset="0"/>
                                          </a:rPr>
                                        </m:ctrlPr>
                                      </m:dPr>
                                      <m:e>
                                        <m:r>
                                          <a:rPr lang="en-US" sz="1800" b="0" i="1" smtClean="0">
                                            <a:solidFill>
                                              <a:schemeClr val="tx2"/>
                                            </a:solidFill>
                                            <a:latin typeface="Cambria Math" panose="02040503050406030204" pitchFamily="18" charset="0"/>
                                          </a:rPr>
                                          <m:t>𝑝</m:t>
                                        </m:r>
                                      </m:e>
                                    </m:d>
                                    <m:r>
                                      <a:rPr lang="en-US" sz="1800" b="0" i="1" smtClean="0">
                                        <a:solidFill>
                                          <a:schemeClr val="tx2"/>
                                        </a:solidFill>
                                        <a:latin typeface="Cambria Math" panose="02040503050406030204" pitchFamily="18" charset="0"/>
                                      </a:rPr>
                                      <m:t>+</m:t>
                                    </m:r>
                                    <m:d>
                                      <m:dPr>
                                        <m:ctrlPr>
                                          <a:rPr lang="en-US" sz="1800" b="0" i="1" smtClean="0">
                                            <a:solidFill>
                                              <a:schemeClr val="tx2"/>
                                            </a:solidFill>
                                            <a:latin typeface="Cambria Math" panose="02040503050406030204" pitchFamily="18" charset="0"/>
                                          </a:rPr>
                                        </m:ctrlPr>
                                      </m:dPr>
                                      <m:e>
                                        <m:r>
                                          <a:rPr lang="en-US" sz="1800" b="0" i="1" smtClean="0">
                                            <a:solidFill>
                                              <a:schemeClr val="tx2"/>
                                            </a:solidFill>
                                            <a:latin typeface="Cambria Math" panose="02040503050406030204" pitchFamily="18" charset="0"/>
                                          </a:rPr>
                                          <m:t>1−</m:t>
                                        </m:r>
                                        <m:r>
                                          <a:rPr lang="en-US" sz="1800" b="0" i="1" smtClean="0">
                                            <a:solidFill>
                                              <a:schemeClr val="tx2"/>
                                            </a:solidFill>
                                            <a:latin typeface="Cambria Math" panose="02040503050406030204" pitchFamily="18" charset="0"/>
                                          </a:rPr>
                                          <m:t>𝑦</m:t>
                                        </m:r>
                                      </m:e>
                                    </m:d>
                                    <m:r>
                                      <m:rPr>
                                        <m:sty m:val="p"/>
                                      </m:rPr>
                                      <a:rPr lang="en-US" sz="1800" b="0" i="0" smtClean="0">
                                        <a:solidFill>
                                          <a:schemeClr val="tx2"/>
                                        </a:solidFill>
                                        <a:latin typeface="Cambria Math" panose="02040503050406030204" pitchFamily="18" charset="0"/>
                                      </a:rPr>
                                      <m:t>ln</m:t>
                                    </m:r>
                                    <m:r>
                                      <a:rPr lang="en-US" sz="1800" b="0" i="1" smtClean="0">
                                        <a:solidFill>
                                          <a:schemeClr val="tx2"/>
                                        </a:solidFill>
                                        <a:latin typeface="Cambria Math" panose="02040503050406030204" pitchFamily="18" charset="0"/>
                                      </a:rPr>
                                      <m:t>⁡(1−</m:t>
                                    </m:r>
                                    <m:r>
                                      <a:rPr lang="en-US" sz="1800" b="0" i="1" smtClean="0">
                                        <a:solidFill>
                                          <a:schemeClr val="tx2"/>
                                        </a:solidFill>
                                        <a:latin typeface="Cambria Math" panose="02040503050406030204" pitchFamily="18" charset="0"/>
                                      </a:rPr>
                                      <m:t>𝑝</m:t>
                                    </m:r>
                                    <m:r>
                                      <a:rPr lang="en-US" sz="1800" b="0" i="1" smtClean="0">
                                        <a:solidFill>
                                          <a:schemeClr val="tx2"/>
                                        </a:solidFill>
                                        <a:latin typeface="Cambria Math" panose="02040503050406030204" pitchFamily="18" charset="0"/>
                                      </a:rPr>
                                      <m:t>)</m:t>
                                    </m:r>
                                  </m:e>
                                </m:nary>
                              </m:oMath>
                            </m:oMathPara>
                          </a14:m>
                          <a:endParaRPr lang="en-US" sz="1800" b="0" i="0" kern="1200"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45720" marR="45720"/>
                    </a:tc>
                    <a:tc>
                      <a:txBody>
                        <a:bodyPr/>
                        <a:lstStyle/>
                        <a:p>
                          <a:pPr algn="l">
                            <a:spcBef>
                              <a:spcPts val="300"/>
                            </a:spcBef>
                            <a:spcAft>
                              <a:spcPts val="300"/>
                            </a:spcAft>
                          </a:pPr>
                          <a:r>
                            <a:rPr lang="en-US" sz="1800" i="0" dirty="0">
                              <a:solidFill>
                                <a:schemeClr val="tx2"/>
                              </a:solidFill>
                            </a:rPr>
                            <a:t>Notations for classification</a:t>
                          </a:r>
                        </a:p>
                        <a:p>
                          <a:pPr marL="285750" indent="-285750" algn="l">
                            <a:spcBef>
                              <a:spcPts val="300"/>
                            </a:spcBef>
                            <a:spcAft>
                              <a:spcPts val="300"/>
                            </a:spcAft>
                            <a:buFont typeface="Arial" panose="020B0604020202020204" pitchFamily="34" charset="0"/>
                            <a:buChar char="•"/>
                          </a:pPr>
                          <a14:m>
                            <m:oMath xmlns:m="http://schemas.openxmlformats.org/officeDocument/2006/math">
                              <m:r>
                                <a:rPr lang="en-US" sz="1800" b="0" i="1" baseline="0" smtClean="0">
                                  <a:solidFill>
                                    <a:schemeClr val="tx2"/>
                                  </a:solidFill>
                                  <a:latin typeface="Cambria Math" panose="02040503050406030204" pitchFamily="18" charset="0"/>
                                </a:rPr>
                                <m:t>𝑛</m:t>
                              </m:r>
                            </m:oMath>
                          </a14:m>
                          <a:r>
                            <a:rPr lang="en-US" sz="1800" i="0" baseline="0" dirty="0">
                              <a:solidFill>
                                <a:schemeClr val="tx2"/>
                              </a:solidFill>
                            </a:rPr>
                            <a:t> </a:t>
                          </a:r>
                          <a:r>
                            <a:rPr lang="en-US" sz="1800" i="0" dirty="0">
                              <a:solidFill>
                                <a:schemeClr val="tx2"/>
                              </a:solidFill>
                            </a:rPr>
                            <a:t>= training examples</a:t>
                          </a:r>
                        </a:p>
                        <a:p>
                          <a:pPr marL="285750" indent="-285750" algn="l">
                            <a:spcBef>
                              <a:spcPts val="300"/>
                            </a:spcBef>
                            <a:spcAft>
                              <a:spcPts val="300"/>
                            </a:spcAft>
                            <a:buFont typeface="Arial" panose="020B0604020202020204" pitchFamily="34" charset="0"/>
                            <a:buChar char="•"/>
                          </a:pPr>
                          <a14:m>
                            <m:oMath xmlns:m="http://schemas.openxmlformats.org/officeDocument/2006/math">
                              <m:r>
                                <a:rPr lang="en-US" sz="1800" b="0" i="1" smtClean="0">
                                  <a:solidFill>
                                    <a:schemeClr val="tx2"/>
                                  </a:solidFill>
                                  <a:latin typeface="Cambria Math" panose="02040503050406030204" pitchFamily="18" charset="0"/>
                                </a:rPr>
                                <m:t>𝑖</m:t>
                              </m:r>
                            </m:oMath>
                          </a14:m>
                          <a:r>
                            <a:rPr lang="en-US" sz="1800" i="0" dirty="0">
                              <a:solidFill>
                                <a:schemeClr val="tx2"/>
                              </a:solidFill>
                            </a:rPr>
                            <a:t> = classes</a:t>
                          </a:r>
                        </a:p>
                        <a:p>
                          <a:pPr marL="285750" indent="-285750" algn="l">
                            <a:spcBef>
                              <a:spcPts val="300"/>
                            </a:spcBef>
                            <a:spcAft>
                              <a:spcPts val="300"/>
                            </a:spcAft>
                            <a:buFont typeface="Arial" panose="020B0604020202020204" pitchFamily="34" charset="0"/>
                            <a:buChar char="•"/>
                          </a:pPr>
                          <a14:m>
                            <m:oMath xmlns:m="http://schemas.openxmlformats.org/officeDocument/2006/math">
                              <m:r>
                                <a:rPr lang="en-US" sz="1800" i="1" dirty="0" smtClean="0">
                                  <a:solidFill>
                                    <a:schemeClr val="tx2"/>
                                  </a:solidFill>
                                  <a:latin typeface="Cambria Math" panose="02040503050406030204" pitchFamily="18" charset="0"/>
                                </a:rPr>
                                <m:t>𝑝</m:t>
                              </m:r>
                            </m:oMath>
                          </a14:m>
                          <a:r>
                            <a:rPr lang="en-US" sz="1800" i="0" dirty="0">
                              <a:solidFill>
                                <a:schemeClr val="tx2"/>
                              </a:solidFill>
                            </a:rPr>
                            <a:t> = prediction (probability)</a:t>
                          </a:r>
                        </a:p>
                        <a:p>
                          <a:pPr marL="285750" indent="-285750" algn="l">
                            <a:spcBef>
                              <a:spcPts val="300"/>
                            </a:spcBef>
                            <a:spcAft>
                              <a:spcPts val="300"/>
                            </a:spcAft>
                            <a:buFont typeface="Arial" panose="020B0604020202020204" pitchFamily="34" charset="0"/>
                            <a:buChar char="•"/>
                          </a:pPr>
                          <a14:m>
                            <m:oMath xmlns:m="http://schemas.openxmlformats.org/officeDocument/2006/math">
                              <m:r>
                                <a:rPr lang="en-US" sz="1800" i="1" dirty="0" smtClean="0">
                                  <a:solidFill>
                                    <a:schemeClr val="tx2"/>
                                  </a:solidFill>
                                  <a:latin typeface="Cambria Math" panose="02040503050406030204" pitchFamily="18" charset="0"/>
                                </a:rPr>
                                <m:t>𝑦</m:t>
                              </m:r>
                            </m:oMath>
                          </a14:m>
                          <a:r>
                            <a:rPr lang="en-US" sz="1800" i="0" dirty="0">
                              <a:solidFill>
                                <a:schemeClr val="tx2"/>
                              </a:solidFill>
                            </a:rPr>
                            <a:t> = true class (1 for yes, 0 for no)</a:t>
                          </a:r>
                          <a:endParaRPr lang="en-US" sz="1800" b="0" i="0" kern="1200"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45720" marR="45720"/>
                    </a:tc>
                    <a:extLst>
                      <a:ext uri="{0D108BD9-81ED-4DB2-BD59-A6C34878D82A}">
                        <a16:rowId xmlns:a16="http://schemas.microsoft.com/office/drawing/2014/main" val="2768504691"/>
                      </a:ext>
                    </a:extLst>
                  </a:tr>
                  <a:tr h="677698">
                    <a:tc>
                      <a:txBody>
                        <a:bodyPr/>
                        <a:lstStyle/>
                        <a:p>
                          <a:pPr marL="0" marR="0" lvl="0" indent="0" algn="l" defTabSz="914400" rtl="0" eaLnBrk="1" fontAlgn="auto" latinLnBrk="0" hangingPunct="1">
                            <a:lnSpc>
                              <a:spcPct val="100000"/>
                            </a:lnSpc>
                            <a:spcBef>
                              <a:spcPts val="300"/>
                            </a:spcBef>
                            <a:spcAft>
                              <a:spcPts val="300"/>
                            </a:spcAft>
                            <a:buClrTx/>
                            <a:buSzTx/>
                            <a:buFontTx/>
                            <a:buNone/>
                            <a:tabLst/>
                            <a:defRPr/>
                          </a:pPr>
                          <a:r>
                            <a:rPr lang="en-US" sz="1800" dirty="0">
                              <a:solidFill>
                                <a:schemeClr val="tx2"/>
                              </a:solidFill>
                            </a:rPr>
                            <a:t>Regression</a:t>
                          </a:r>
                          <a:endParaRPr lang="en-US" sz="1800" b="0" i="0"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45720" marR="45720"/>
                    </a:tc>
                    <a:tc>
                      <a:txBody>
                        <a:bodyPr/>
                        <a:lstStyle/>
                        <a:p>
                          <a:pPr marL="0" algn="l" defTabSz="914400" rtl="0" eaLnBrk="1" latinLnBrk="0" hangingPunct="1">
                            <a:spcBef>
                              <a:spcPts val="300"/>
                            </a:spcBef>
                            <a:spcAft>
                              <a:spcPts val="300"/>
                            </a:spcAft>
                          </a:pPr>
                          <a:r>
                            <a:rPr lang="en-US" sz="1800" dirty="0">
                              <a:solidFill>
                                <a:schemeClr val="tx2"/>
                              </a:solidFill>
                            </a:rPr>
                            <a:t>Mean squared error</a:t>
                          </a:r>
                          <a:endParaRPr lang="en-US" sz="1800" b="0" i="0" kern="1200"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45720" marR="45720"/>
                    </a:tc>
                    <a:tc>
                      <a:txBody>
                        <a:bodyPr/>
                        <a:lstStyle/>
                        <a:p>
                          <a:pPr marL="0" marR="0" lvl="0" indent="0" algn="l" defTabSz="914400" rtl="0" eaLnBrk="1" fontAlgn="auto" latinLnBrk="0" hangingPunct="1">
                            <a:lnSpc>
                              <a:spcPct val="100000"/>
                            </a:lnSpc>
                            <a:spcBef>
                              <a:spcPts val="300"/>
                            </a:spcBef>
                            <a:spcAft>
                              <a:spcPts val="300"/>
                            </a:spcAft>
                            <a:buClrTx/>
                            <a:buSzTx/>
                            <a:buFontTx/>
                            <a:buNone/>
                            <a:tabLst/>
                            <a:defRPr/>
                          </a:pPr>
                          <a14:m>
                            <m:oMathPara xmlns:m="http://schemas.openxmlformats.org/officeDocument/2006/math">
                              <m:oMathParaPr>
                                <m:jc m:val="centerGroup"/>
                              </m:oMathParaPr>
                              <m:oMath xmlns:m="http://schemas.openxmlformats.org/officeDocument/2006/math">
                                <m:r>
                                  <a:rPr lang="en-US" sz="1800" b="0" i="1" smtClean="0">
                                    <a:solidFill>
                                      <a:schemeClr val="tx2"/>
                                    </a:solidFill>
                                    <a:latin typeface="Cambria Math" panose="02040503050406030204" pitchFamily="18" charset="0"/>
                                  </a:rPr>
                                  <m:t>𝐿</m:t>
                                </m:r>
                                <m:r>
                                  <a:rPr lang="en-US" sz="1800" b="0" i="1" smtClean="0">
                                    <a:solidFill>
                                      <a:schemeClr val="tx2"/>
                                    </a:solidFill>
                                    <a:latin typeface="Cambria Math" panose="02040503050406030204" pitchFamily="18" charset="0"/>
                                  </a:rPr>
                                  <m:t>=</m:t>
                                </m:r>
                                <m:f>
                                  <m:fPr>
                                    <m:ctrlPr>
                                      <a:rPr lang="en-US" sz="1800" b="0" i="1" smtClean="0">
                                        <a:solidFill>
                                          <a:schemeClr val="tx2"/>
                                        </a:solidFill>
                                        <a:latin typeface="Cambria Math" panose="02040503050406030204" pitchFamily="18" charset="0"/>
                                      </a:rPr>
                                    </m:ctrlPr>
                                  </m:fPr>
                                  <m:num>
                                    <m:r>
                                      <a:rPr lang="en-US" sz="1800" b="0" i="1" smtClean="0">
                                        <a:solidFill>
                                          <a:schemeClr val="tx2"/>
                                        </a:solidFill>
                                        <a:latin typeface="Cambria Math" panose="02040503050406030204" pitchFamily="18" charset="0"/>
                                      </a:rPr>
                                      <m:t>1</m:t>
                                    </m:r>
                                  </m:num>
                                  <m:den>
                                    <m:r>
                                      <a:rPr lang="en-US" sz="1800" b="0" i="1" smtClean="0">
                                        <a:solidFill>
                                          <a:schemeClr val="tx2"/>
                                        </a:solidFill>
                                        <a:latin typeface="Cambria Math" panose="02040503050406030204" pitchFamily="18" charset="0"/>
                                      </a:rPr>
                                      <m:t>𝑛</m:t>
                                    </m:r>
                                  </m:den>
                                </m:f>
                                <m:nary>
                                  <m:naryPr>
                                    <m:chr m:val="∑"/>
                                    <m:supHide m:val="on"/>
                                    <m:ctrlPr>
                                      <a:rPr lang="en-US" sz="1800" b="0" i="1" smtClean="0">
                                        <a:solidFill>
                                          <a:schemeClr val="tx2"/>
                                        </a:solidFill>
                                        <a:latin typeface="Cambria Math" panose="02040503050406030204" pitchFamily="18" charset="0"/>
                                      </a:rPr>
                                    </m:ctrlPr>
                                  </m:naryPr>
                                  <m:sub>
                                    <m:r>
                                      <m:rPr>
                                        <m:brk m:alnAt="7"/>
                                      </m:rPr>
                                      <a:rPr lang="en-US" sz="1800" b="0" i="1" smtClean="0">
                                        <a:solidFill>
                                          <a:schemeClr val="tx2"/>
                                        </a:solidFill>
                                        <a:latin typeface="Cambria Math" panose="02040503050406030204" pitchFamily="18" charset="0"/>
                                      </a:rPr>
                                      <m:t>𝑒</m:t>
                                    </m:r>
                                    <m:r>
                                      <a:rPr lang="en-US" sz="1800" b="0" i="1" smtClean="0">
                                        <a:solidFill>
                                          <a:schemeClr val="tx2"/>
                                        </a:solidFill>
                                        <a:latin typeface="Cambria Math" panose="02040503050406030204" pitchFamily="18" charset="0"/>
                                      </a:rPr>
                                      <m:t>𝑥𝑎𝑚𝑝𝑙𝑒𝑠</m:t>
                                    </m:r>
                                  </m:sub>
                                  <m:sup/>
                                  <m:e>
                                    <m:sSup>
                                      <m:sSupPr>
                                        <m:ctrlPr>
                                          <a:rPr lang="en-US" sz="1800" b="0" i="1" smtClean="0">
                                            <a:solidFill>
                                              <a:schemeClr val="tx2"/>
                                            </a:solidFill>
                                            <a:latin typeface="Cambria Math" panose="02040503050406030204" pitchFamily="18" charset="0"/>
                                          </a:rPr>
                                        </m:ctrlPr>
                                      </m:sSupPr>
                                      <m:e>
                                        <m:d>
                                          <m:dPr>
                                            <m:ctrlPr>
                                              <a:rPr lang="en-US" sz="1800" b="0" i="1" smtClean="0">
                                                <a:solidFill>
                                                  <a:schemeClr val="tx2"/>
                                                </a:solidFill>
                                                <a:latin typeface="Cambria Math" panose="02040503050406030204" pitchFamily="18" charset="0"/>
                                              </a:rPr>
                                            </m:ctrlPr>
                                          </m:dPr>
                                          <m:e>
                                            <m:r>
                                              <a:rPr lang="en-US" sz="1800" b="0" i="1" smtClean="0">
                                                <a:solidFill>
                                                  <a:schemeClr val="tx2"/>
                                                </a:solidFill>
                                                <a:latin typeface="Cambria Math" panose="02040503050406030204" pitchFamily="18" charset="0"/>
                                              </a:rPr>
                                              <m:t>𝑦</m:t>
                                            </m:r>
                                            <m:r>
                                              <a:rPr lang="en-US" sz="1800" b="0" i="1" smtClean="0">
                                                <a:solidFill>
                                                  <a:schemeClr val="tx2"/>
                                                </a:solidFill>
                                                <a:latin typeface="Cambria Math" panose="02040503050406030204" pitchFamily="18" charset="0"/>
                                              </a:rPr>
                                              <m:t>−</m:t>
                                            </m:r>
                                            <m:r>
                                              <a:rPr lang="en-US" sz="1800" b="0" i="1" smtClean="0">
                                                <a:solidFill>
                                                  <a:schemeClr val="tx2"/>
                                                </a:solidFill>
                                                <a:latin typeface="Cambria Math" panose="02040503050406030204" pitchFamily="18" charset="0"/>
                                              </a:rPr>
                                              <m:t>𝑝</m:t>
                                            </m:r>
                                          </m:e>
                                        </m:d>
                                      </m:e>
                                      <m:sup>
                                        <m:r>
                                          <a:rPr lang="en-US" sz="1800" b="0" i="1" smtClean="0">
                                            <a:solidFill>
                                              <a:schemeClr val="tx2"/>
                                            </a:solidFill>
                                            <a:latin typeface="Cambria Math" panose="02040503050406030204" pitchFamily="18" charset="0"/>
                                          </a:rPr>
                                          <m:t>2</m:t>
                                        </m:r>
                                      </m:sup>
                                    </m:sSup>
                                  </m:e>
                                </m:nary>
                              </m:oMath>
                            </m:oMathPara>
                          </a14:m>
                          <a:endParaRPr lang="en-US" sz="1800" dirty="0">
                            <a:solidFill>
                              <a:schemeClr val="tx2"/>
                            </a:solidFill>
                          </a:endParaRPr>
                        </a:p>
                      </a:txBody>
                      <a:tcPr marL="45720" marR="45720"/>
                    </a:tc>
                    <a:tc>
                      <a:txBody>
                        <a:bodyPr/>
                        <a:lstStyle/>
                        <a:p>
                          <a:pPr algn="l">
                            <a:spcBef>
                              <a:spcPts val="300"/>
                            </a:spcBef>
                            <a:spcAft>
                              <a:spcPts val="300"/>
                            </a:spcAft>
                          </a:pPr>
                          <a:r>
                            <a:rPr lang="en-US" sz="1800" dirty="0">
                              <a:solidFill>
                                <a:schemeClr val="tx2"/>
                              </a:solidFill>
                            </a:rPr>
                            <a:t>Notations for regression</a:t>
                          </a:r>
                        </a:p>
                        <a:p>
                          <a:pPr marL="285750" indent="-285750" algn="l">
                            <a:spcBef>
                              <a:spcPts val="300"/>
                            </a:spcBef>
                            <a:spcAft>
                              <a:spcPts val="300"/>
                            </a:spcAft>
                            <a:buFont typeface="Arial" panose="020B0604020202020204" pitchFamily="34" charset="0"/>
                            <a:buChar char="•"/>
                          </a:pPr>
                          <a14:m>
                            <m:oMath xmlns:m="http://schemas.openxmlformats.org/officeDocument/2006/math">
                              <m:r>
                                <a:rPr lang="en-US" sz="1800" i="1" dirty="0" smtClean="0">
                                  <a:solidFill>
                                    <a:schemeClr val="tx2"/>
                                  </a:solidFill>
                                  <a:latin typeface="Cambria Math" panose="02040503050406030204" pitchFamily="18" charset="0"/>
                                </a:rPr>
                                <m:t>𝑛</m:t>
                              </m:r>
                            </m:oMath>
                          </a14:m>
                          <a:r>
                            <a:rPr lang="en-US" sz="1800" dirty="0">
                              <a:solidFill>
                                <a:schemeClr val="tx2"/>
                              </a:solidFill>
                            </a:rPr>
                            <a:t> = training examples</a:t>
                          </a:r>
                        </a:p>
                        <a:p>
                          <a:pPr marL="285750" indent="-285750" algn="l">
                            <a:spcBef>
                              <a:spcPts val="300"/>
                            </a:spcBef>
                            <a:spcAft>
                              <a:spcPts val="300"/>
                            </a:spcAft>
                            <a:buFont typeface="Arial" panose="020B0604020202020204" pitchFamily="34" charset="0"/>
                            <a:buChar char="•"/>
                          </a:pPr>
                          <a14:m>
                            <m:oMath xmlns:m="http://schemas.openxmlformats.org/officeDocument/2006/math">
                              <m:r>
                                <a:rPr lang="en-US" sz="1800" i="1" baseline="0" dirty="0" smtClean="0">
                                  <a:solidFill>
                                    <a:schemeClr val="tx2"/>
                                  </a:solidFill>
                                  <a:latin typeface="Cambria Math" panose="02040503050406030204" pitchFamily="18" charset="0"/>
                                </a:rPr>
                                <m:t>𝑝</m:t>
                              </m:r>
                            </m:oMath>
                          </a14:m>
                          <a:r>
                            <a:rPr lang="en-US" sz="1800" baseline="0" dirty="0">
                              <a:solidFill>
                                <a:schemeClr val="tx2"/>
                              </a:solidFill>
                            </a:rPr>
                            <a:t> </a:t>
                          </a:r>
                          <a:r>
                            <a:rPr lang="en-US" sz="1800" dirty="0">
                              <a:solidFill>
                                <a:schemeClr val="tx2"/>
                              </a:solidFill>
                            </a:rPr>
                            <a:t>= prediction (numeric, </a:t>
                          </a:r>
                          <a14:m>
                            <m:oMath xmlns:m="http://schemas.openxmlformats.org/officeDocument/2006/math">
                              <m:r>
                                <a:rPr lang="cy-GB" sz="1800" i="0" dirty="0" smtClean="0">
                                  <a:solidFill>
                                    <a:schemeClr val="tx2"/>
                                  </a:solidFill>
                                  <a:latin typeface="Cambria Math" panose="02040503050406030204" pitchFamily="18" charset="0"/>
                                </a:rPr>
                                <m:t>ŷ</m:t>
                              </m:r>
                            </m:oMath>
                          </a14:m>
                          <a:r>
                            <a:rPr lang="en-US" sz="1800" dirty="0">
                              <a:solidFill>
                                <a:schemeClr val="tx2"/>
                              </a:solidFill>
                            </a:rPr>
                            <a:t>)</a:t>
                          </a:r>
                        </a:p>
                        <a:p>
                          <a:pPr marL="285750" indent="-285750" algn="l">
                            <a:spcBef>
                              <a:spcPts val="300"/>
                            </a:spcBef>
                            <a:spcAft>
                              <a:spcPts val="300"/>
                            </a:spcAft>
                            <a:buFont typeface="Arial" panose="020B0604020202020204" pitchFamily="34" charset="0"/>
                            <a:buChar char="•"/>
                          </a:pPr>
                          <a14:m>
                            <m:oMath xmlns:m="http://schemas.openxmlformats.org/officeDocument/2006/math">
                              <m:r>
                                <a:rPr lang="en-US" sz="1800" i="1" dirty="0" smtClean="0">
                                  <a:solidFill>
                                    <a:schemeClr val="tx2"/>
                                  </a:solidFill>
                                  <a:latin typeface="Cambria Math" panose="02040503050406030204" pitchFamily="18" charset="0"/>
                                </a:rPr>
                                <m:t>𝑦</m:t>
                              </m:r>
                            </m:oMath>
                          </a14:m>
                          <a:r>
                            <a:rPr lang="en-US" sz="1800" dirty="0">
                              <a:solidFill>
                                <a:schemeClr val="tx2"/>
                              </a:solidFill>
                            </a:rPr>
                            <a:t> = true value</a:t>
                          </a:r>
                          <a:endParaRPr lang="en-US" sz="1800" b="0" i="0" kern="1200"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45720" marR="45720"/>
                    </a:tc>
                    <a:extLst>
                      <a:ext uri="{0D108BD9-81ED-4DB2-BD59-A6C34878D82A}">
                        <a16:rowId xmlns:a16="http://schemas.microsoft.com/office/drawing/2014/main" val="479326001"/>
                      </a:ext>
                    </a:extLst>
                  </a:tr>
                </a:tbl>
              </a:graphicData>
            </a:graphic>
          </p:graphicFrame>
        </mc:Choice>
        <mc:Fallback xmlns="">
          <p:graphicFrame>
            <p:nvGraphicFramePr>
              <p:cNvPr id="8" name="Table 7">
                <a:extLst>
                  <a:ext uri="{FF2B5EF4-FFF2-40B4-BE49-F238E27FC236}">
                    <a16:creationId xmlns:a16="http://schemas.microsoft.com/office/drawing/2014/main" id="{A771E8E2-E367-7D8D-D913-A83B2FEC8BD4}"/>
                  </a:ext>
                </a:extLst>
              </p:cNvPr>
              <p:cNvGraphicFramePr>
                <a:graphicFrameLocks noGrp="1"/>
              </p:cNvGraphicFramePr>
              <p:nvPr>
                <p:extLst>
                  <p:ext uri="{D42A27DB-BD31-4B8C-83A1-F6EECF244321}">
                    <p14:modId xmlns:p14="http://schemas.microsoft.com/office/powerpoint/2010/main" val="1638879169"/>
                  </p:ext>
                </p:extLst>
              </p:nvPr>
            </p:nvGraphicFramePr>
            <p:xfrm>
              <a:off x="359664" y="1799730"/>
              <a:ext cx="11466577" cy="3572791"/>
            </p:xfrm>
            <a:graphic>
              <a:graphicData uri="http://schemas.openxmlformats.org/drawingml/2006/table">
                <a:tbl>
                  <a:tblPr firstRow="1" bandRow="1">
                    <a:effectLst>
                      <a:outerShdw blurRad="50800" dist="38100" dir="2700000" algn="tl" rotWithShape="0">
                        <a:prstClr val="black">
                          <a:alpha val="40000"/>
                        </a:prstClr>
                      </a:outerShdw>
                    </a:effectLst>
                    <a:tableStyleId>{2A488322-F2BA-4B5B-9748-0D474271808F}</a:tableStyleId>
                  </a:tblPr>
                  <a:tblGrid>
                    <a:gridCol w="1620393">
                      <a:extLst>
                        <a:ext uri="{9D8B030D-6E8A-4147-A177-3AD203B41FA5}">
                          <a16:colId xmlns:a16="http://schemas.microsoft.com/office/drawing/2014/main" val="2148593030"/>
                        </a:ext>
                      </a:extLst>
                    </a:gridCol>
                    <a:gridCol w="1620393">
                      <a:extLst>
                        <a:ext uri="{9D8B030D-6E8A-4147-A177-3AD203B41FA5}">
                          <a16:colId xmlns:a16="http://schemas.microsoft.com/office/drawing/2014/main" val="2340989103"/>
                        </a:ext>
                      </a:extLst>
                    </a:gridCol>
                    <a:gridCol w="4377690">
                      <a:extLst>
                        <a:ext uri="{9D8B030D-6E8A-4147-A177-3AD203B41FA5}">
                          <a16:colId xmlns:a16="http://schemas.microsoft.com/office/drawing/2014/main" val="182381763"/>
                        </a:ext>
                      </a:extLst>
                    </a:gridCol>
                    <a:gridCol w="3848101">
                      <a:extLst>
                        <a:ext uri="{9D8B030D-6E8A-4147-A177-3AD203B41FA5}">
                          <a16:colId xmlns:a16="http://schemas.microsoft.com/office/drawing/2014/main" val="3666975058"/>
                        </a:ext>
                      </a:extLst>
                    </a:gridCol>
                  </a:tblGrid>
                  <a:tr h="387631">
                    <a:tc>
                      <a:txBody>
                        <a:bodyPr/>
                        <a:lstStyle/>
                        <a:p>
                          <a:pPr algn="ctr">
                            <a:spcBef>
                              <a:spcPts val="300"/>
                            </a:spcBef>
                            <a:spcAft>
                              <a:spcPts val="300"/>
                            </a:spcAft>
                          </a:pPr>
                          <a:r>
                            <a:rPr lang="en-US" sz="1800" dirty="0"/>
                            <a:t>Problem Type</a:t>
                          </a:r>
                          <a:endParaRPr lang="en-US" sz="18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45720" marR="45720" anchor="ctr"/>
                    </a:tc>
                    <a:tc>
                      <a:txBody>
                        <a:bodyPr/>
                        <a:lstStyle/>
                        <a:p>
                          <a:pPr algn="ctr">
                            <a:spcBef>
                              <a:spcPts val="300"/>
                            </a:spcBef>
                            <a:spcAft>
                              <a:spcPts val="300"/>
                            </a:spcAft>
                          </a:pPr>
                          <a:r>
                            <a:rPr lang="en-US" sz="1800" dirty="0"/>
                            <a:t>Name</a:t>
                          </a:r>
                          <a:endParaRPr lang="en-US" sz="18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45720" marR="45720" anchor="ctr"/>
                    </a:tc>
                    <a:tc>
                      <a:txBody>
                        <a:bodyPr/>
                        <a:lstStyle/>
                        <a:p>
                          <a:pPr algn="ctr">
                            <a:spcBef>
                              <a:spcPts val="300"/>
                            </a:spcBef>
                            <a:spcAft>
                              <a:spcPts val="300"/>
                            </a:spcAft>
                          </a:pPr>
                          <a:r>
                            <a:rPr lang="en-US" sz="1800" dirty="0"/>
                            <a:t>Function</a:t>
                          </a:r>
                          <a:endParaRPr lang="en-US" sz="18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45720" marR="45720" anchor="ctr"/>
                    </a:tc>
                    <a:tc>
                      <a:txBody>
                        <a:bodyPr/>
                        <a:lstStyle/>
                        <a:p>
                          <a:pPr algn="ctr">
                            <a:spcBef>
                              <a:spcPts val="300"/>
                            </a:spcBef>
                            <a:spcAft>
                              <a:spcPts val="300"/>
                            </a:spcAft>
                          </a:pPr>
                          <a:r>
                            <a:rPr lang="en-US" sz="1800" dirty="0"/>
                            <a:t>Notes</a:t>
                          </a:r>
                          <a:endParaRPr lang="en-US" sz="18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45720" marR="45720" anchor="ctr"/>
                    </a:tc>
                    <a:extLst>
                      <a:ext uri="{0D108BD9-81ED-4DB2-BD59-A6C34878D82A}">
                        <a16:rowId xmlns:a16="http://schemas.microsoft.com/office/drawing/2014/main" val="2531196256"/>
                      </a:ext>
                    </a:extLst>
                  </a:tr>
                  <a:tr h="1767840">
                    <a:tc>
                      <a:txBody>
                        <a:bodyPr/>
                        <a:lstStyle/>
                        <a:p>
                          <a:pPr marL="0" algn="l" defTabSz="914400" rtl="0" eaLnBrk="1" latinLnBrk="0" hangingPunct="1">
                            <a:spcBef>
                              <a:spcPts val="300"/>
                            </a:spcBef>
                            <a:spcAft>
                              <a:spcPts val="300"/>
                            </a:spcAft>
                          </a:pPr>
                          <a:r>
                            <a:rPr lang="en-US" sz="1800" dirty="0">
                              <a:solidFill>
                                <a:schemeClr val="tx2"/>
                              </a:solidFill>
                            </a:rPr>
                            <a:t>Binary classification</a:t>
                          </a:r>
                          <a:endParaRPr lang="en-US" sz="1800" b="0" i="0"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45720" marR="45720"/>
                    </a:tc>
                    <a:tc>
                      <a:txBody>
                        <a:bodyPr/>
                        <a:lstStyle/>
                        <a:p>
                          <a:pPr marL="0" lvl="0" indent="0" algn="l">
                            <a:spcBef>
                              <a:spcPts val="300"/>
                            </a:spcBef>
                            <a:spcAft>
                              <a:spcPts val="300"/>
                            </a:spcAft>
                            <a:buFont typeface="Arial" panose="020B0604020202020204" pitchFamily="34" charset="0"/>
                            <a:buNone/>
                          </a:pPr>
                          <a:r>
                            <a:rPr lang="en-US" sz="1800" dirty="0">
                              <a:solidFill>
                                <a:schemeClr val="tx2"/>
                              </a:solidFill>
                            </a:rPr>
                            <a:t>Log-loss (also known as binary cross-entropy loss)</a:t>
                          </a:r>
                          <a:endParaRPr lang="en-US" sz="1800" b="0" i="0"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45720" marR="45720"/>
                    </a:tc>
                    <a:tc>
                      <a:txBody>
                        <a:bodyPr/>
                        <a:lstStyle/>
                        <a:p>
                          <a:endParaRPr lang="en-US"/>
                        </a:p>
                      </a:txBody>
                      <a:tcPr marL="45720" marR="45720">
                        <a:blipFill>
                          <a:blip r:embed="rId4"/>
                          <a:stretch>
                            <a:fillRect l="-74652" t="-24138" r="-89972" b="-86207"/>
                          </a:stretch>
                        </a:blipFill>
                      </a:tcPr>
                    </a:tc>
                    <a:tc>
                      <a:txBody>
                        <a:bodyPr/>
                        <a:lstStyle/>
                        <a:p>
                          <a:endParaRPr lang="en-US"/>
                        </a:p>
                      </a:txBody>
                      <a:tcPr marL="45720" marR="45720">
                        <a:blipFill>
                          <a:blip r:embed="rId4"/>
                          <a:stretch>
                            <a:fillRect l="-198418" t="-24138" r="-2215" b="-86207"/>
                          </a:stretch>
                        </a:blipFill>
                      </a:tcPr>
                    </a:tc>
                    <a:extLst>
                      <a:ext uri="{0D108BD9-81ED-4DB2-BD59-A6C34878D82A}">
                        <a16:rowId xmlns:a16="http://schemas.microsoft.com/office/drawing/2014/main" val="2768504691"/>
                      </a:ext>
                    </a:extLst>
                  </a:tr>
                  <a:tr h="1417320">
                    <a:tc>
                      <a:txBody>
                        <a:bodyPr/>
                        <a:lstStyle/>
                        <a:p>
                          <a:pPr marL="0" marR="0" lvl="0" indent="0" algn="l" defTabSz="914400" rtl="0" eaLnBrk="1" fontAlgn="auto" latinLnBrk="0" hangingPunct="1">
                            <a:lnSpc>
                              <a:spcPct val="100000"/>
                            </a:lnSpc>
                            <a:spcBef>
                              <a:spcPts val="300"/>
                            </a:spcBef>
                            <a:spcAft>
                              <a:spcPts val="300"/>
                            </a:spcAft>
                            <a:buClrTx/>
                            <a:buSzTx/>
                            <a:buFontTx/>
                            <a:buNone/>
                            <a:tabLst/>
                            <a:defRPr/>
                          </a:pPr>
                          <a:r>
                            <a:rPr lang="en-US" sz="1800" dirty="0">
                              <a:solidFill>
                                <a:schemeClr val="tx2"/>
                              </a:solidFill>
                            </a:rPr>
                            <a:t>Regression</a:t>
                          </a:r>
                          <a:endParaRPr lang="en-US" sz="1800" b="0" i="0"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45720" marR="45720"/>
                    </a:tc>
                    <a:tc>
                      <a:txBody>
                        <a:bodyPr/>
                        <a:lstStyle/>
                        <a:p>
                          <a:pPr marL="0" algn="l" defTabSz="914400" rtl="0" eaLnBrk="1" latinLnBrk="0" hangingPunct="1">
                            <a:spcBef>
                              <a:spcPts val="300"/>
                            </a:spcBef>
                            <a:spcAft>
                              <a:spcPts val="300"/>
                            </a:spcAft>
                          </a:pPr>
                          <a:r>
                            <a:rPr lang="en-US" sz="1800" dirty="0">
                              <a:solidFill>
                                <a:schemeClr val="tx2"/>
                              </a:solidFill>
                            </a:rPr>
                            <a:t>Mean squared error</a:t>
                          </a:r>
                          <a:endParaRPr lang="en-US" sz="1800" b="0" i="0" kern="1200"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45720" marR="45720"/>
                    </a:tc>
                    <a:tc>
                      <a:txBody>
                        <a:bodyPr/>
                        <a:lstStyle/>
                        <a:p>
                          <a:endParaRPr lang="en-US"/>
                        </a:p>
                      </a:txBody>
                      <a:tcPr marL="45720" marR="45720">
                        <a:blipFill>
                          <a:blip r:embed="rId4"/>
                          <a:stretch>
                            <a:fillRect l="-74652" t="-154506" r="-89972" b="-7296"/>
                          </a:stretch>
                        </a:blipFill>
                      </a:tcPr>
                    </a:tc>
                    <a:tc>
                      <a:txBody>
                        <a:bodyPr/>
                        <a:lstStyle/>
                        <a:p>
                          <a:endParaRPr lang="en-US"/>
                        </a:p>
                      </a:txBody>
                      <a:tcPr marL="45720" marR="45720">
                        <a:blipFill>
                          <a:blip r:embed="rId4"/>
                          <a:stretch>
                            <a:fillRect l="-198418" t="-154506" r="-2215" b="-7296"/>
                          </a:stretch>
                        </a:blipFill>
                      </a:tcPr>
                    </a:tc>
                    <a:extLst>
                      <a:ext uri="{0D108BD9-81ED-4DB2-BD59-A6C34878D82A}">
                        <a16:rowId xmlns:a16="http://schemas.microsoft.com/office/drawing/2014/main" val="479326001"/>
                      </a:ext>
                    </a:extLst>
                  </a:tr>
                </a:tbl>
              </a:graphicData>
            </a:graphic>
          </p:graphicFrame>
        </mc:Fallback>
      </mc:AlternateContent>
    </p:spTree>
    <p:custDataLst>
      <p:tags r:id="rId1"/>
    </p:custDataLst>
    <p:extLst>
      <p:ext uri="{BB962C8B-B14F-4D97-AF65-F5344CB8AC3E}">
        <p14:creationId xmlns:p14="http://schemas.microsoft.com/office/powerpoint/2010/main" val="6456719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2B71160-6419-4BBB-81D7-22260E22407B}"/>
              </a:ext>
            </a:extLst>
          </p:cNvPr>
          <p:cNvSpPr>
            <a:spLocks noGrp="1"/>
          </p:cNvSpPr>
          <p:nvPr>
            <p:ph type="sldNum" idx="97"/>
          </p:nvPr>
        </p:nvSpPr>
        <p:spPr/>
        <p:txBody>
          <a:bodyPr/>
          <a:lstStyle/>
          <a:p>
            <a:fld id="{86A8BF56-6CB3-514C-9A64-F39D95C9E25B}" type="slidenum">
              <a:rPr lang="en-US" smtClean="0"/>
              <a:t>18</a:t>
            </a:fld>
            <a:endParaRPr lang="en-US" dirty="0"/>
          </a:p>
        </p:txBody>
      </p:sp>
      <p:sp>
        <p:nvSpPr>
          <p:cNvPr id="2" name="Title 1">
            <a:extLst>
              <a:ext uri="{FF2B5EF4-FFF2-40B4-BE49-F238E27FC236}">
                <a16:creationId xmlns:a16="http://schemas.microsoft.com/office/drawing/2014/main" id="{C506E617-B183-98CA-235F-C917887272DD}"/>
              </a:ext>
            </a:extLst>
          </p:cNvPr>
          <p:cNvSpPr>
            <a:spLocks noGrp="1"/>
          </p:cNvSpPr>
          <p:nvPr>
            <p:ph type="title" idx="1"/>
          </p:nvPr>
        </p:nvSpPr>
        <p:spPr/>
        <p:txBody>
          <a:bodyPr>
            <a:normAutofit/>
          </a:bodyPr>
          <a:lstStyle/>
          <a:p>
            <a:r>
              <a:rPr lang="en-US" dirty="0"/>
              <a:t>Training a neural network</a:t>
            </a:r>
          </a:p>
        </p:txBody>
      </p:sp>
      <p:sp>
        <p:nvSpPr>
          <p:cNvPr id="4" name="Text Placeholder 3">
            <a:extLst>
              <a:ext uri="{FF2B5EF4-FFF2-40B4-BE49-F238E27FC236}">
                <a16:creationId xmlns:a16="http://schemas.microsoft.com/office/drawing/2014/main" id="{89BCB7E4-9D5B-07F1-7629-6178BA64FDF3}"/>
              </a:ext>
            </a:extLst>
          </p:cNvPr>
          <p:cNvSpPr>
            <a:spLocks noGrp="1"/>
          </p:cNvSpPr>
          <p:nvPr>
            <p:ph type="body" idx="2"/>
          </p:nvPr>
        </p:nvSpPr>
        <p:spPr/>
        <p:txBody>
          <a:bodyPr/>
          <a:lstStyle/>
          <a:p>
            <a:endParaRPr lang="en-US"/>
          </a:p>
        </p:txBody>
      </p:sp>
    </p:spTree>
    <p:custDataLst>
      <p:tags r:id="rId1"/>
    </p:custDataLst>
    <p:extLst>
      <p:ext uri="{BB962C8B-B14F-4D97-AF65-F5344CB8AC3E}">
        <p14:creationId xmlns:p14="http://schemas.microsoft.com/office/powerpoint/2010/main" val="10113540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F877C8D-4DD5-40B4-B90F-9EAF0AC9EEE5}"/>
              </a:ext>
            </a:extLst>
          </p:cNvPr>
          <p:cNvSpPr>
            <a:spLocks noGrp="1"/>
          </p:cNvSpPr>
          <p:nvPr>
            <p:ph type="sldNum" idx="97"/>
          </p:nvPr>
        </p:nvSpPr>
        <p:spPr/>
        <p:txBody>
          <a:bodyPr/>
          <a:lstStyle/>
          <a:p>
            <a:fld id="{86A8BF56-6CB3-514C-9A64-F39D95C9E25B}" type="slidenum">
              <a:rPr lang="en-US" smtClean="0"/>
              <a:pPr/>
              <a:t>19</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Training a neural network</a:t>
            </a:r>
          </a:p>
        </p:txBody>
      </p:sp>
      <p:sp>
        <p:nvSpPr>
          <p:cNvPr id="4" name="Content Placeholder 5">
            <a:extLst>
              <a:ext uri="{FF2B5EF4-FFF2-40B4-BE49-F238E27FC236}">
                <a16:creationId xmlns:a16="http://schemas.microsoft.com/office/drawing/2014/main" id="{0FFF8176-240D-94A8-6114-62857B0123DF}"/>
              </a:ext>
            </a:extLst>
          </p:cNvPr>
          <p:cNvSpPr>
            <a:spLocks noGrp="1"/>
          </p:cNvSpPr>
          <p:nvPr>
            <p:ph idx="2"/>
          </p:nvPr>
        </p:nvSpPr>
        <p:spPr/>
        <p:txBody>
          <a:bodyPr/>
          <a:lstStyle/>
          <a:p>
            <a:r>
              <a:rPr lang="en-US" dirty="0"/>
              <a:t>Similar to classical ML: Use of optimization, gradient descent, and loss functions</a:t>
            </a:r>
          </a:p>
          <a:p>
            <a:r>
              <a:rPr lang="en-US" dirty="0"/>
              <a:t>Different from classical ML: Use of activation functions</a:t>
            </a:r>
          </a:p>
          <a:p>
            <a:pPr lvl="1"/>
            <a:r>
              <a:rPr lang="en-US" dirty="0"/>
              <a:t>Compare the predicted and actual output to calculate how well the model is performing.</a:t>
            </a:r>
          </a:p>
          <a:p>
            <a:pPr lvl="1"/>
            <a:r>
              <a:rPr lang="en-US" dirty="0"/>
              <a:t>The nonlinear characteristic of activation functions makes it easy for a neural network model to adapt to a variety of data and differentiate between the outcomes when applying gradient descent.</a:t>
            </a:r>
          </a:p>
        </p:txBody>
      </p:sp>
    </p:spTree>
    <p:custDataLst>
      <p:tags r:id="rId1"/>
    </p:custDataLst>
    <p:extLst>
      <p:ext uri="{BB962C8B-B14F-4D97-AF65-F5344CB8AC3E}">
        <p14:creationId xmlns:p14="http://schemas.microsoft.com/office/powerpoint/2010/main" val="3722539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AEB53B1-7FF6-48D1-A89C-2E76C26CB98E}"/>
              </a:ext>
            </a:extLst>
          </p:cNvPr>
          <p:cNvSpPr>
            <a:spLocks noGrp="1"/>
          </p:cNvSpPr>
          <p:nvPr>
            <p:ph type="sldNum" idx="97"/>
          </p:nvPr>
        </p:nvSpPr>
        <p:spPr/>
        <p:txBody>
          <a:bodyPr/>
          <a:lstStyle/>
          <a:p>
            <a:fld id="{86A8BF56-6CB3-514C-9A64-F39D95C9E25B}" type="slidenum">
              <a:rPr lang="en-US" smtClean="0"/>
              <a:pPr/>
              <a:t>2</a:t>
            </a:fld>
            <a:endParaRPr lang="en-US" dirty="0"/>
          </a:p>
        </p:txBody>
      </p:sp>
      <p:sp>
        <p:nvSpPr>
          <p:cNvPr id="2" name="Title 1">
            <a:extLst>
              <a:ext uri="{FF2B5EF4-FFF2-40B4-BE49-F238E27FC236}">
                <a16:creationId xmlns:a16="http://schemas.microsoft.com/office/drawing/2014/main" id="{3C3EF600-126B-961F-2078-65133C5C20C8}"/>
              </a:ext>
            </a:extLst>
          </p:cNvPr>
          <p:cNvSpPr>
            <a:spLocks noGrp="1"/>
          </p:cNvSpPr>
          <p:nvPr>
            <p:ph type="title" idx="1"/>
          </p:nvPr>
        </p:nvSpPr>
        <p:spPr/>
        <p:txBody>
          <a:bodyPr/>
          <a:lstStyle/>
          <a:p>
            <a:r>
              <a:rPr lang="en-US" dirty="0"/>
              <a:t>Today’s activities</a:t>
            </a:r>
          </a:p>
        </p:txBody>
      </p:sp>
      <p:sp>
        <p:nvSpPr>
          <p:cNvPr id="5" name="Content Placeholder 4">
            <a:extLst>
              <a:ext uri="{FF2B5EF4-FFF2-40B4-BE49-F238E27FC236}">
                <a16:creationId xmlns:a16="http://schemas.microsoft.com/office/drawing/2014/main" id="{BDE01FB6-BEE3-4363-BCF8-E4F674A05073}"/>
              </a:ext>
            </a:extLst>
          </p:cNvPr>
          <p:cNvSpPr>
            <a:spLocks noGrp="1"/>
          </p:cNvSpPr>
          <p:nvPr>
            <p:ph idx="2"/>
          </p:nvPr>
        </p:nvSpPr>
        <p:spPr/>
        <p:txBody>
          <a:bodyPr/>
          <a:lstStyle/>
          <a:p>
            <a:endParaRPr lang="en-US"/>
          </a:p>
        </p:txBody>
      </p:sp>
      <p:sp>
        <p:nvSpPr>
          <p:cNvPr id="4" name="Text Placeholder 3">
            <a:extLst>
              <a:ext uri="{FF2B5EF4-FFF2-40B4-BE49-F238E27FC236}">
                <a16:creationId xmlns:a16="http://schemas.microsoft.com/office/drawing/2014/main" id="{426F30B1-5C59-1BDF-5D0A-1A71D24ADC14}"/>
              </a:ext>
            </a:extLst>
          </p:cNvPr>
          <p:cNvSpPr>
            <a:spLocks noGrp="1"/>
          </p:cNvSpPr>
          <p:nvPr>
            <p:ph type="body" idx="3"/>
          </p:nvPr>
        </p:nvSpPr>
        <p:spPr/>
        <p:txBody>
          <a:bodyPr/>
          <a:lstStyle/>
          <a:p>
            <a:r>
              <a:rPr lang="en-US" dirty="0"/>
              <a:t>Single-layer network (perceptron) recall</a:t>
            </a:r>
          </a:p>
          <a:p>
            <a:r>
              <a:rPr lang="en-US" dirty="0"/>
              <a:t>Multilayer perceptron</a:t>
            </a:r>
          </a:p>
          <a:p>
            <a:r>
              <a:rPr lang="en-US" dirty="0"/>
              <a:t>Optimization review</a:t>
            </a:r>
          </a:p>
          <a:p>
            <a:r>
              <a:rPr lang="en-US" dirty="0"/>
              <a:t>Training a neural network</a:t>
            </a:r>
          </a:p>
        </p:txBody>
      </p:sp>
    </p:spTree>
    <p:custDataLst>
      <p:tags r:id="rId1"/>
    </p:custDataLst>
    <p:extLst>
      <p:ext uri="{BB962C8B-B14F-4D97-AF65-F5344CB8AC3E}">
        <p14:creationId xmlns:p14="http://schemas.microsoft.com/office/powerpoint/2010/main" val="32163700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781B8E5-BDEB-4A60-8C1A-1DD8F6ED8B99}"/>
              </a:ext>
            </a:extLst>
          </p:cNvPr>
          <p:cNvSpPr>
            <a:spLocks noGrp="1"/>
          </p:cNvSpPr>
          <p:nvPr>
            <p:ph type="sldNum" idx="97"/>
          </p:nvPr>
        </p:nvSpPr>
        <p:spPr/>
        <p:txBody>
          <a:bodyPr/>
          <a:lstStyle/>
          <a:p>
            <a:fld id="{86A8BF56-6CB3-514C-9A64-F39D95C9E25B}" type="slidenum">
              <a:rPr lang="en-US" smtClean="0"/>
              <a:pPr/>
              <a:t>20</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Activation functions for hidden layers</a:t>
            </a:r>
          </a:p>
        </p:txBody>
      </p:sp>
      <p:sp>
        <p:nvSpPr>
          <p:cNvPr id="7" name="Content Placeholder 6">
            <a:extLst>
              <a:ext uri="{FF2B5EF4-FFF2-40B4-BE49-F238E27FC236}">
                <a16:creationId xmlns:a16="http://schemas.microsoft.com/office/drawing/2014/main" id="{0F576CB1-E00E-47E7-9479-6E6BD04AE700}"/>
              </a:ext>
            </a:extLst>
          </p:cNvPr>
          <p:cNvSpPr>
            <a:spLocks noGrp="1"/>
          </p:cNvSpPr>
          <p:nvPr>
            <p:ph idx="2"/>
          </p:nvPr>
        </p:nvSpPr>
        <p:spPr/>
        <p:txBody>
          <a:bodyPr/>
          <a:lstStyle/>
          <a:p>
            <a:pPr marL="0" indent="0">
              <a:buNone/>
            </a:pPr>
            <a:r>
              <a:rPr lang="en-US" dirty="0">
                <a:solidFill>
                  <a:schemeClr val="tx2"/>
                </a:solidFill>
              </a:rPr>
              <a:t>Common activation functions that are applied at the hidden layers</a:t>
            </a:r>
          </a:p>
        </p:txBody>
      </p:sp>
      <mc:AlternateContent xmlns:mc="http://schemas.openxmlformats.org/markup-compatibility/2006" xmlns:a14="http://schemas.microsoft.com/office/drawing/2010/main">
        <mc:Choice Requires="a14">
          <p:graphicFrame>
            <p:nvGraphicFramePr>
              <p:cNvPr id="30" name="Table 29">
                <a:extLst>
                  <a:ext uri="{FF2B5EF4-FFF2-40B4-BE49-F238E27FC236}">
                    <a16:creationId xmlns:a16="http://schemas.microsoft.com/office/drawing/2014/main" id="{D4FA35D8-9C7C-05F7-EDC1-6471E4073648}"/>
                  </a:ext>
                </a:extLst>
              </p:cNvPr>
              <p:cNvGraphicFramePr>
                <a:graphicFrameLocks noGrp="1"/>
              </p:cNvGraphicFramePr>
              <p:nvPr>
                <p:extLst>
                  <p:ext uri="{D42A27DB-BD31-4B8C-83A1-F6EECF244321}">
                    <p14:modId xmlns:p14="http://schemas.microsoft.com/office/powerpoint/2010/main" val="1879379315"/>
                  </p:ext>
                </p:extLst>
              </p:nvPr>
            </p:nvGraphicFramePr>
            <p:xfrm>
              <a:off x="569934" y="1797494"/>
              <a:ext cx="11005925" cy="3975121"/>
            </p:xfrm>
            <a:graphic>
              <a:graphicData uri="http://schemas.openxmlformats.org/drawingml/2006/table">
                <a:tbl>
                  <a:tblPr firstRow="1" bandRow="1">
                    <a:effectLst>
                      <a:outerShdw blurRad="50800" dist="38100" dir="2700000" algn="tl" rotWithShape="0">
                        <a:prstClr val="black">
                          <a:alpha val="40000"/>
                        </a:prstClr>
                      </a:outerShdw>
                    </a:effectLst>
                    <a:tableStyleId>{2A488322-F2BA-4B5B-9748-0D474271808F}</a:tableStyleId>
                  </a:tblPr>
                  <a:tblGrid>
                    <a:gridCol w="2553922">
                      <a:extLst>
                        <a:ext uri="{9D8B030D-6E8A-4147-A177-3AD203B41FA5}">
                          <a16:colId xmlns:a16="http://schemas.microsoft.com/office/drawing/2014/main" val="182381763"/>
                        </a:ext>
                      </a:extLst>
                    </a:gridCol>
                    <a:gridCol w="2691283">
                      <a:extLst>
                        <a:ext uri="{9D8B030D-6E8A-4147-A177-3AD203B41FA5}">
                          <a16:colId xmlns:a16="http://schemas.microsoft.com/office/drawing/2014/main" val="3666975058"/>
                        </a:ext>
                      </a:extLst>
                    </a:gridCol>
                    <a:gridCol w="5760720">
                      <a:extLst>
                        <a:ext uri="{9D8B030D-6E8A-4147-A177-3AD203B41FA5}">
                          <a16:colId xmlns:a16="http://schemas.microsoft.com/office/drawing/2014/main" val="1016738003"/>
                        </a:ext>
                      </a:extLst>
                    </a:gridCol>
                  </a:tblGrid>
                  <a:tr h="408961">
                    <a:tc>
                      <a:txBody>
                        <a:bodyPr/>
                        <a:lstStyle/>
                        <a:p>
                          <a:pPr algn="l"/>
                          <a:r>
                            <a:rPr lang="en-US" sz="1800" dirty="0"/>
                            <a:t>Name</a:t>
                          </a:r>
                          <a:endParaRPr lang="en-US" sz="18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63887" marR="63887" marT="31943" marB="31943">
                        <a:lnL>
                          <a:noFill/>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800" dirty="0"/>
                            <a:t>Function</a:t>
                          </a:r>
                          <a:endParaRPr lang="en-US" sz="18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63887" marR="63887" marT="31943" marB="31943">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800" dirty="0"/>
                            <a:t>Description</a:t>
                          </a:r>
                          <a:endParaRPr lang="en-US" sz="18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63887" marR="63887" marT="31943" marB="31943">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31196256"/>
                      </a:ext>
                    </a:extLst>
                  </a:tr>
                  <a:tr h="1188720">
                    <a:tc>
                      <a:txBody>
                        <a:bodyPr/>
                        <a:lstStyle/>
                        <a:p>
                          <a:pPr marL="0" algn="l" defTabSz="914400" rtl="0" eaLnBrk="1" latinLnBrk="0" hangingPunct="1"/>
                          <a:r>
                            <a:rPr lang="en-US" sz="2000" kern="1200" dirty="0">
                              <a:solidFill>
                                <a:schemeClr val="tx2"/>
                              </a:solidFill>
                            </a:rPr>
                            <a:t>Logistic (sigmoid)</a:t>
                          </a:r>
                        </a:p>
                        <a:p>
                          <a:pPr marL="0" algn="l" defTabSz="914400" rtl="0" eaLnBrk="1" latinLnBrk="0" hangingPunct="1"/>
                          <a:endParaRPr lang="en-US" sz="1800" b="0" i="0" kern="1200"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63887" marR="63887" marT="31943" marB="31943">
                        <a:lnL>
                          <a:noFill/>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solidFill>
                                      <a:schemeClr val="tx2"/>
                                    </a:solidFill>
                                    <a:latin typeface="Cambria Math" panose="02040503050406030204" pitchFamily="18" charset="0"/>
                                  </a:rPr>
                                  <m:t>𝑓</m:t>
                                </m:r>
                                <m:d>
                                  <m:dPr>
                                    <m:ctrlPr>
                                      <a:rPr lang="en-US" b="0" i="1" smtClean="0">
                                        <a:solidFill>
                                          <a:schemeClr val="tx2"/>
                                        </a:solidFill>
                                        <a:latin typeface="Cambria Math" panose="02040503050406030204" pitchFamily="18" charset="0"/>
                                      </a:rPr>
                                    </m:ctrlPr>
                                  </m:dPr>
                                  <m:e>
                                    <m:r>
                                      <a:rPr lang="en-US" b="0" i="1" smtClean="0">
                                        <a:solidFill>
                                          <a:schemeClr val="tx2"/>
                                        </a:solidFill>
                                        <a:latin typeface="Cambria Math" panose="02040503050406030204" pitchFamily="18" charset="0"/>
                                      </a:rPr>
                                      <m:t>𝑥</m:t>
                                    </m:r>
                                  </m:e>
                                </m:d>
                                <m:r>
                                  <a:rPr lang="en-US" b="0" i="1" smtClean="0">
                                    <a:solidFill>
                                      <a:schemeClr val="tx2"/>
                                    </a:solidFill>
                                    <a:latin typeface="Cambria Math" panose="02040503050406030204" pitchFamily="18" charset="0"/>
                                  </a:rPr>
                                  <m:t>=</m:t>
                                </m:r>
                                <m:f>
                                  <m:fPr>
                                    <m:ctrlPr>
                                      <a:rPr lang="en-US" b="0" i="1" smtClean="0">
                                        <a:solidFill>
                                          <a:schemeClr val="tx2"/>
                                        </a:solidFill>
                                        <a:latin typeface="Cambria Math" panose="02040503050406030204" pitchFamily="18" charset="0"/>
                                      </a:rPr>
                                    </m:ctrlPr>
                                  </m:fPr>
                                  <m:num>
                                    <m:r>
                                      <a:rPr lang="en-US" b="0" i="1" smtClean="0">
                                        <a:solidFill>
                                          <a:schemeClr val="tx2"/>
                                        </a:solidFill>
                                        <a:latin typeface="Cambria Math" panose="02040503050406030204" pitchFamily="18" charset="0"/>
                                      </a:rPr>
                                      <m:t>1</m:t>
                                    </m:r>
                                  </m:num>
                                  <m:den>
                                    <m:r>
                                      <a:rPr lang="en-US" b="0" i="1" smtClean="0">
                                        <a:solidFill>
                                          <a:schemeClr val="tx2"/>
                                        </a:solidFill>
                                        <a:latin typeface="Cambria Math" panose="02040503050406030204" pitchFamily="18" charset="0"/>
                                      </a:rPr>
                                      <m:t>1+</m:t>
                                    </m:r>
                                    <m:sSup>
                                      <m:sSupPr>
                                        <m:ctrlPr>
                                          <a:rPr lang="en-US" b="0" i="1" smtClean="0">
                                            <a:solidFill>
                                              <a:schemeClr val="tx2"/>
                                            </a:solidFill>
                                            <a:latin typeface="Cambria Math" panose="02040503050406030204" pitchFamily="18" charset="0"/>
                                          </a:rPr>
                                        </m:ctrlPr>
                                      </m:sSupPr>
                                      <m:e>
                                        <m:r>
                                          <a:rPr lang="en-US" b="0" i="1" smtClean="0">
                                            <a:solidFill>
                                              <a:schemeClr val="tx2"/>
                                            </a:solidFill>
                                            <a:latin typeface="Cambria Math" panose="02040503050406030204" pitchFamily="18" charset="0"/>
                                          </a:rPr>
                                          <m:t>𝑒</m:t>
                                        </m:r>
                                      </m:e>
                                      <m:sup>
                                        <m:r>
                                          <a:rPr lang="en-US" b="0" i="1" smtClean="0">
                                            <a:solidFill>
                                              <a:schemeClr val="tx2"/>
                                            </a:solidFill>
                                            <a:latin typeface="Cambria Math" panose="02040503050406030204" pitchFamily="18" charset="0"/>
                                          </a:rPr>
                                          <m:t>−</m:t>
                                        </m:r>
                                        <m:r>
                                          <a:rPr lang="en-US" b="0" i="1" smtClean="0">
                                            <a:solidFill>
                                              <a:schemeClr val="tx2"/>
                                            </a:solidFill>
                                            <a:latin typeface="Cambria Math" panose="02040503050406030204" pitchFamily="18" charset="0"/>
                                          </a:rPr>
                                          <m:t>𝑥</m:t>
                                        </m:r>
                                      </m:sup>
                                    </m:sSup>
                                  </m:den>
                                </m:f>
                              </m:oMath>
                            </m:oMathPara>
                          </a14:m>
                          <a:endParaRPr lang="en-US" dirty="0">
                            <a:solidFill>
                              <a:schemeClr val="tx2"/>
                            </a:solidFill>
                          </a:endParaRPr>
                        </a:p>
                      </a:txBody>
                      <a:tcPr marL="63887" marR="63887" marT="31943" marB="31943">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kern="1200" dirty="0">
                              <a:solidFill>
                                <a:schemeClr val="tx2"/>
                              </a:solidFill>
                            </a:rPr>
                            <a:t>The most common activation function. </a:t>
                          </a:r>
                          <a:r>
                            <a:rPr lang="en-US" sz="2000" dirty="0">
                              <a:solidFill>
                                <a:schemeClr val="tx2"/>
                              </a:solidFill>
                            </a:rPr>
                            <a:t>Squashes input to (0,1).</a:t>
                          </a:r>
                          <a:endParaRPr lang="en-US" sz="2000" b="0" i="0"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63887" marR="2468880" marT="31943" marB="31943">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2768504691"/>
                      </a:ext>
                    </a:extLst>
                  </a:tr>
                  <a:tr h="1188720">
                    <a:tc>
                      <a:txBody>
                        <a:bodyPr/>
                        <a:lstStyle/>
                        <a:p>
                          <a:pPr marL="0" algn="l" defTabSz="914400" rtl="0" eaLnBrk="1" latinLnBrk="0" hangingPunct="1"/>
                          <a:r>
                            <a:rPr lang="en-US" sz="2000" kern="1200" dirty="0">
                              <a:solidFill>
                                <a:schemeClr val="tx2"/>
                              </a:solidFill>
                            </a:rPr>
                            <a:t>Hyperbolic tangent (tanh)</a:t>
                          </a:r>
                        </a:p>
                        <a:p>
                          <a:pPr marL="0" algn="l" defTabSz="914400" rtl="0" eaLnBrk="1" latinLnBrk="0" hangingPunct="1"/>
                          <a:endParaRPr lang="en-US" sz="1800" b="0" i="0" kern="1200"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63887" marR="63887" marT="31943" marB="31943">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solidFill>
                                      <a:schemeClr val="tx2"/>
                                    </a:solidFill>
                                    <a:latin typeface="Cambria Math" panose="02040503050406030204" pitchFamily="18" charset="0"/>
                                  </a:rPr>
                                  <m:t>𝑓</m:t>
                                </m:r>
                                <m:d>
                                  <m:dPr>
                                    <m:ctrlPr>
                                      <a:rPr lang="en-US" b="0" i="1" smtClean="0">
                                        <a:solidFill>
                                          <a:schemeClr val="tx2"/>
                                        </a:solidFill>
                                        <a:latin typeface="Cambria Math" panose="02040503050406030204" pitchFamily="18" charset="0"/>
                                      </a:rPr>
                                    </m:ctrlPr>
                                  </m:dPr>
                                  <m:e>
                                    <m:r>
                                      <a:rPr lang="en-US" b="0" i="1" smtClean="0">
                                        <a:solidFill>
                                          <a:schemeClr val="tx2"/>
                                        </a:solidFill>
                                        <a:latin typeface="Cambria Math" panose="02040503050406030204" pitchFamily="18" charset="0"/>
                                      </a:rPr>
                                      <m:t>𝑥</m:t>
                                    </m:r>
                                  </m:e>
                                </m:d>
                                <m:r>
                                  <a:rPr lang="en-US" b="0" i="1" smtClean="0">
                                    <a:solidFill>
                                      <a:schemeClr val="tx2"/>
                                    </a:solidFill>
                                    <a:latin typeface="Cambria Math" panose="02040503050406030204" pitchFamily="18" charset="0"/>
                                  </a:rPr>
                                  <m:t>=</m:t>
                                </m:r>
                                <m:f>
                                  <m:fPr>
                                    <m:ctrlPr>
                                      <a:rPr lang="en-US" b="0" i="1" smtClean="0">
                                        <a:solidFill>
                                          <a:schemeClr val="tx2"/>
                                        </a:solidFill>
                                        <a:latin typeface="Cambria Math" panose="02040503050406030204" pitchFamily="18" charset="0"/>
                                      </a:rPr>
                                    </m:ctrlPr>
                                  </m:fPr>
                                  <m:num>
                                    <m:sSup>
                                      <m:sSupPr>
                                        <m:ctrlPr>
                                          <a:rPr lang="en-US" b="0" i="1" smtClean="0">
                                            <a:solidFill>
                                              <a:schemeClr val="tx2"/>
                                            </a:solidFill>
                                            <a:latin typeface="Cambria Math" panose="02040503050406030204" pitchFamily="18" charset="0"/>
                                          </a:rPr>
                                        </m:ctrlPr>
                                      </m:sSupPr>
                                      <m:e>
                                        <m:r>
                                          <a:rPr lang="en-US" b="0" i="1" smtClean="0">
                                            <a:solidFill>
                                              <a:schemeClr val="tx2"/>
                                            </a:solidFill>
                                            <a:latin typeface="Cambria Math" panose="02040503050406030204" pitchFamily="18" charset="0"/>
                                          </a:rPr>
                                          <m:t>𝑒</m:t>
                                        </m:r>
                                      </m:e>
                                      <m:sup>
                                        <m:r>
                                          <a:rPr lang="en-US" b="0" i="1" smtClean="0">
                                            <a:solidFill>
                                              <a:schemeClr val="tx2"/>
                                            </a:solidFill>
                                            <a:latin typeface="Cambria Math" panose="02040503050406030204" pitchFamily="18" charset="0"/>
                                          </a:rPr>
                                          <m:t>𝑥</m:t>
                                        </m:r>
                                      </m:sup>
                                    </m:sSup>
                                    <m:r>
                                      <a:rPr lang="en-US" b="0" i="1" smtClean="0">
                                        <a:solidFill>
                                          <a:schemeClr val="tx2"/>
                                        </a:solidFill>
                                        <a:latin typeface="Cambria Math" panose="02040503050406030204" pitchFamily="18" charset="0"/>
                                      </a:rPr>
                                      <m:t>−</m:t>
                                    </m:r>
                                    <m:sSup>
                                      <m:sSupPr>
                                        <m:ctrlPr>
                                          <a:rPr lang="en-US" b="0" i="1" smtClean="0">
                                            <a:solidFill>
                                              <a:schemeClr val="tx2"/>
                                            </a:solidFill>
                                            <a:latin typeface="Cambria Math" panose="02040503050406030204" pitchFamily="18" charset="0"/>
                                          </a:rPr>
                                        </m:ctrlPr>
                                      </m:sSupPr>
                                      <m:e>
                                        <m:r>
                                          <a:rPr lang="en-US" b="0" i="1" smtClean="0">
                                            <a:solidFill>
                                              <a:schemeClr val="tx2"/>
                                            </a:solidFill>
                                            <a:latin typeface="Cambria Math" panose="02040503050406030204" pitchFamily="18" charset="0"/>
                                          </a:rPr>
                                          <m:t>𝑒</m:t>
                                        </m:r>
                                      </m:e>
                                      <m:sup>
                                        <m:r>
                                          <a:rPr lang="en-US" b="0" i="1" smtClean="0">
                                            <a:solidFill>
                                              <a:schemeClr val="tx2"/>
                                            </a:solidFill>
                                            <a:latin typeface="Cambria Math" panose="02040503050406030204" pitchFamily="18" charset="0"/>
                                          </a:rPr>
                                          <m:t>−</m:t>
                                        </m:r>
                                        <m:r>
                                          <a:rPr lang="en-US" b="0" i="1" smtClean="0">
                                            <a:solidFill>
                                              <a:schemeClr val="tx2"/>
                                            </a:solidFill>
                                            <a:latin typeface="Cambria Math" panose="02040503050406030204" pitchFamily="18" charset="0"/>
                                          </a:rPr>
                                          <m:t>𝑥</m:t>
                                        </m:r>
                                      </m:sup>
                                    </m:sSup>
                                  </m:num>
                                  <m:den>
                                    <m:sSup>
                                      <m:sSupPr>
                                        <m:ctrlPr>
                                          <a:rPr lang="en-US" b="0" i="1" smtClean="0">
                                            <a:solidFill>
                                              <a:schemeClr val="tx2"/>
                                            </a:solidFill>
                                            <a:latin typeface="Cambria Math" panose="02040503050406030204" pitchFamily="18" charset="0"/>
                                          </a:rPr>
                                        </m:ctrlPr>
                                      </m:sSupPr>
                                      <m:e>
                                        <m:r>
                                          <a:rPr lang="en-US" b="0" i="1" smtClean="0">
                                            <a:solidFill>
                                              <a:schemeClr val="tx2"/>
                                            </a:solidFill>
                                            <a:latin typeface="Cambria Math" panose="02040503050406030204" pitchFamily="18" charset="0"/>
                                          </a:rPr>
                                          <m:t>𝑒</m:t>
                                        </m:r>
                                      </m:e>
                                      <m:sup>
                                        <m:r>
                                          <a:rPr lang="en-US" b="0" i="1" smtClean="0">
                                            <a:solidFill>
                                              <a:schemeClr val="tx2"/>
                                            </a:solidFill>
                                            <a:latin typeface="Cambria Math" panose="02040503050406030204" pitchFamily="18" charset="0"/>
                                          </a:rPr>
                                          <m:t>𝑥</m:t>
                                        </m:r>
                                      </m:sup>
                                    </m:sSup>
                                    <m:r>
                                      <a:rPr lang="en-US" b="0" i="1" smtClean="0">
                                        <a:solidFill>
                                          <a:schemeClr val="tx2"/>
                                        </a:solidFill>
                                        <a:latin typeface="Cambria Math" panose="02040503050406030204" pitchFamily="18" charset="0"/>
                                      </a:rPr>
                                      <m:t>+</m:t>
                                    </m:r>
                                    <m:sSup>
                                      <m:sSupPr>
                                        <m:ctrlPr>
                                          <a:rPr lang="en-US" b="0" i="1" smtClean="0">
                                            <a:solidFill>
                                              <a:schemeClr val="tx2"/>
                                            </a:solidFill>
                                            <a:latin typeface="Cambria Math" panose="02040503050406030204" pitchFamily="18" charset="0"/>
                                          </a:rPr>
                                        </m:ctrlPr>
                                      </m:sSupPr>
                                      <m:e>
                                        <m:r>
                                          <a:rPr lang="en-US" b="0" i="1" smtClean="0">
                                            <a:solidFill>
                                              <a:schemeClr val="tx2"/>
                                            </a:solidFill>
                                            <a:latin typeface="Cambria Math" panose="02040503050406030204" pitchFamily="18" charset="0"/>
                                          </a:rPr>
                                          <m:t>𝑒</m:t>
                                        </m:r>
                                      </m:e>
                                      <m:sup>
                                        <m:r>
                                          <a:rPr lang="en-US" b="0" i="1" smtClean="0">
                                            <a:solidFill>
                                              <a:schemeClr val="tx2"/>
                                            </a:solidFill>
                                            <a:latin typeface="Cambria Math" panose="02040503050406030204" pitchFamily="18" charset="0"/>
                                          </a:rPr>
                                          <m:t>−</m:t>
                                        </m:r>
                                        <m:r>
                                          <a:rPr lang="en-US" b="0" i="1" smtClean="0">
                                            <a:solidFill>
                                              <a:schemeClr val="tx2"/>
                                            </a:solidFill>
                                            <a:latin typeface="Cambria Math" panose="02040503050406030204" pitchFamily="18" charset="0"/>
                                          </a:rPr>
                                          <m:t>𝑥</m:t>
                                        </m:r>
                                      </m:sup>
                                    </m:sSup>
                                  </m:den>
                                </m:f>
                              </m:oMath>
                            </m:oMathPara>
                          </a14:m>
                          <a:endParaRPr lang="en-US" dirty="0">
                            <a:solidFill>
                              <a:schemeClr val="tx2"/>
                            </a:solidFill>
                          </a:endParaRPr>
                        </a:p>
                      </a:txBody>
                      <a:tcPr marL="63887" marR="63887" marT="31943" marB="31943">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marL="0" algn="l" defTabSz="914400" rtl="0" eaLnBrk="1" latinLnBrk="0" hangingPunct="1"/>
                          <a:r>
                            <a:rPr lang="en-US" sz="2000" dirty="0">
                              <a:solidFill>
                                <a:schemeClr val="tx2"/>
                              </a:solidFill>
                            </a:rPr>
                            <a:t>Squashes input to (-1, 1).</a:t>
                          </a:r>
                          <a:endParaRPr lang="en-US" sz="2000" b="0" i="0" kern="1200"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63887" marR="2468880" marT="31943" marB="31943">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957606767"/>
                      </a:ext>
                    </a:extLst>
                  </a:tr>
                  <a:tr h="1188720">
                    <a:tc>
                      <a:txBody>
                        <a:bodyPr/>
                        <a:lstStyle/>
                        <a:p>
                          <a:pPr marL="0" algn="l" defTabSz="914400" rtl="0" eaLnBrk="1" latinLnBrk="0" hangingPunct="1"/>
                          <a:r>
                            <a:rPr lang="en-US" sz="2000" kern="1200" dirty="0">
                              <a:solidFill>
                                <a:schemeClr val="tx2"/>
                              </a:solidFill>
                            </a:rPr>
                            <a:t>Rectified linear unit (ReLU)</a:t>
                          </a:r>
                          <a:endParaRPr lang="en-US" sz="2000" b="0" i="0" kern="1200"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63887" marR="63887" marT="31943" marB="31943">
                        <a:lnL>
                          <a:noFill/>
                        </a:lnL>
                        <a:lnR w="12700" cap="flat" cmpd="sng" algn="ctr">
                          <a:noFill/>
                          <a:prstDash val="solid"/>
                          <a:round/>
                          <a:headEnd type="none" w="med" len="med"/>
                          <a:tailEnd type="none" w="med" len="med"/>
                        </a:lnR>
                        <a:lnT>
                          <a:noFill/>
                        </a:lnT>
                        <a:lnB w="254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solidFill>
                                      <a:schemeClr val="tx2"/>
                                    </a:solidFill>
                                    <a:latin typeface="Cambria Math" panose="02040503050406030204" pitchFamily="18" charset="0"/>
                                  </a:rPr>
                                  <m:t>𝑓</m:t>
                                </m:r>
                                <m:d>
                                  <m:dPr>
                                    <m:ctrlPr>
                                      <a:rPr lang="en-US" b="0" i="1" smtClean="0">
                                        <a:solidFill>
                                          <a:schemeClr val="tx2"/>
                                        </a:solidFill>
                                        <a:latin typeface="Cambria Math" panose="02040503050406030204" pitchFamily="18" charset="0"/>
                                      </a:rPr>
                                    </m:ctrlPr>
                                  </m:dPr>
                                  <m:e>
                                    <m:r>
                                      <a:rPr lang="en-US" b="0" i="1" smtClean="0">
                                        <a:solidFill>
                                          <a:schemeClr val="tx2"/>
                                        </a:solidFill>
                                        <a:latin typeface="Cambria Math" panose="02040503050406030204" pitchFamily="18" charset="0"/>
                                      </a:rPr>
                                      <m:t>𝑥</m:t>
                                    </m:r>
                                  </m:e>
                                </m:d>
                                <m:r>
                                  <a:rPr lang="en-US" b="0" i="1" smtClean="0">
                                    <a:solidFill>
                                      <a:schemeClr val="tx2"/>
                                    </a:solidFill>
                                    <a:latin typeface="Cambria Math" panose="02040503050406030204" pitchFamily="18" charset="0"/>
                                  </a:rPr>
                                  <m:t>=</m:t>
                                </m:r>
                                <m:d>
                                  <m:dPr>
                                    <m:begChr m:val="{"/>
                                    <m:endChr m:val=""/>
                                    <m:ctrlPr>
                                      <a:rPr lang="en-US" b="0" i="1" smtClean="0">
                                        <a:solidFill>
                                          <a:schemeClr val="tx2"/>
                                        </a:solidFill>
                                        <a:latin typeface="Cambria Math" panose="02040503050406030204" pitchFamily="18" charset="0"/>
                                      </a:rPr>
                                    </m:ctrlPr>
                                  </m:dPr>
                                  <m:e>
                                    <m:eqArr>
                                      <m:eqArrPr>
                                        <m:ctrlPr>
                                          <a:rPr lang="en-US" b="0" i="1" smtClean="0">
                                            <a:solidFill>
                                              <a:schemeClr val="tx2"/>
                                            </a:solidFill>
                                            <a:latin typeface="Cambria Math" panose="02040503050406030204" pitchFamily="18" charset="0"/>
                                          </a:rPr>
                                        </m:ctrlPr>
                                      </m:eqArrPr>
                                      <m:e>
                                        <m:r>
                                          <a:rPr lang="en-US" b="0" i="1" smtClean="0">
                                            <a:solidFill>
                                              <a:schemeClr val="tx2"/>
                                            </a:solidFill>
                                            <a:latin typeface="Cambria Math" panose="02040503050406030204" pitchFamily="18" charset="0"/>
                                          </a:rPr>
                                          <m:t>0,  </m:t>
                                        </m:r>
                                        <m:r>
                                          <a:rPr lang="en-US" b="0" i="1" smtClean="0">
                                            <a:solidFill>
                                              <a:schemeClr val="tx2"/>
                                            </a:solidFill>
                                            <a:latin typeface="Cambria Math" panose="02040503050406030204" pitchFamily="18" charset="0"/>
                                          </a:rPr>
                                          <m:t>𝑖𝑓</m:t>
                                        </m:r>
                                        <m:r>
                                          <a:rPr lang="en-US" b="0" i="1" smtClean="0">
                                            <a:solidFill>
                                              <a:schemeClr val="tx2"/>
                                            </a:solidFill>
                                            <a:latin typeface="Cambria Math" panose="02040503050406030204" pitchFamily="18" charset="0"/>
                                          </a:rPr>
                                          <m:t> </m:t>
                                        </m:r>
                                        <m:r>
                                          <a:rPr lang="en-US" b="0" i="1" smtClean="0">
                                            <a:solidFill>
                                              <a:schemeClr val="tx2"/>
                                            </a:solidFill>
                                            <a:latin typeface="Cambria Math" panose="02040503050406030204" pitchFamily="18" charset="0"/>
                                          </a:rPr>
                                          <m:t>𝑥</m:t>
                                        </m:r>
                                        <m:r>
                                          <a:rPr lang="en-US" b="0" i="1" smtClean="0">
                                            <a:solidFill>
                                              <a:schemeClr val="tx2"/>
                                            </a:solidFill>
                                            <a:latin typeface="Cambria Math" panose="02040503050406030204" pitchFamily="18" charset="0"/>
                                          </a:rPr>
                                          <m:t>&lt;0</m:t>
                                        </m:r>
                                      </m:e>
                                      <m:e>
                                        <m:r>
                                          <a:rPr lang="en-US" b="0" i="1" smtClean="0">
                                            <a:solidFill>
                                              <a:schemeClr val="tx2"/>
                                            </a:solidFill>
                                            <a:latin typeface="Cambria Math" panose="02040503050406030204" pitchFamily="18" charset="0"/>
                                          </a:rPr>
                                          <m:t>𝑥</m:t>
                                        </m:r>
                                        <m:r>
                                          <a:rPr lang="en-US" b="0" i="1" smtClean="0">
                                            <a:solidFill>
                                              <a:schemeClr val="tx2"/>
                                            </a:solidFill>
                                            <a:latin typeface="Cambria Math" panose="02040503050406030204" pitchFamily="18" charset="0"/>
                                          </a:rPr>
                                          <m:t>,  </m:t>
                                        </m:r>
                                        <m:r>
                                          <a:rPr lang="en-US" b="0" i="1" smtClean="0">
                                            <a:solidFill>
                                              <a:schemeClr val="tx2"/>
                                            </a:solidFill>
                                            <a:latin typeface="Cambria Math" panose="02040503050406030204" pitchFamily="18" charset="0"/>
                                          </a:rPr>
                                          <m:t>𝑖𝑓</m:t>
                                        </m:r>
                                        <m:r>
                                          <a:rPr lang="en-US" b="0" i="1" smtClean="0">
                                            <a:solidFill>
                                              <a:schemeClr val="tx2"/>
                                            </a:solidFill>
                                            <a:latin typeface="Cambria Math" panose="02040503050406030204" pitchFamily="18" charset="0"/>
                                          </a:rPr>
                                          <m:t> </m:t>
                                        </m:r>
                                        <m:r>
                                          <a:rPr lang="en-US" b="0" i="1" smtClean="0">
                                            <a:solidFill>
                                              <a:schemeClr val="tx2"/>
                                            </a:solidFill>
                                            <a:latin typeface="Cambria Math" panose="02040503050406030204" pitchFamily="18" charset="0"/>
                                          </a:rPr>
                                          <m:t>𝑥</m:t>
                                        </m:r>
                                        <m:r>
                                          <a:rPr lang="en-US" b="0" i="1" smtClean="0">
                                            <a:solidFill>
                                              <a:schemeClr val="tx2"/>
                                            </a:solidFill>
                                            <a:latin typeface="Cambria Math" panose="02040503050406030204" pitchFamily="18" charset="0"/>
                                          </a:rPr>
                                          <m:t>≥0 </m:t>
                                        </m:r>
                                      </m:e>
                                    </m:eqArr>
                                  </m:e>
                                </m:d>
                              </m:oMath>
                            </m:oMathPara>
                          </a14:m>
                          <a:endParaRPr lang="en-US" dirty="0">
                            <a:solidFill>
                              <a:schemeClr val="tx2"/>
                            </a:solidFill>
                          </a:endParaRPr>
                        </a:p>
                      </a:txBody>
                      <a:tcPr marL="63887" marR="63887" marT="31943" marB="31943">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254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2000" kern="1200" dirty="0">
                              <a:solidFill>
                                <a:schemeClr val="tx2"/>
                              </a:solidFill>
                            </a:rPr>
                            <a:t>Popular activation function. </a:t>
                          </a:r>
                        </a:p>
                        <a:p>
                          <a:pPr marL="0" algn="l" defTabSz="914400" rtl="0" eaLnBrk="1" latinLnBrk="0" hangingPunct="1"/>
                          <a:r>
                            <a:rPr lang="en-US" sz="2000" kern="1200" dirty="0">
                              <a:solidFill>
                                <a:schemeClr val="tx2"/>
                              </a:solidFill>
                            </a:rPr>
                            <a:t>Anything less than 0 results in zero activation.</a:t>
                          </a:r>
                          <a:endParaRPr lang="en-US" sz="2000" b="0" i="0" kern="1200"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63887" marR="2468880" marT="31943" marB="31943">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25400" cmpd="sng">
                          <a:noFill/>
                        </a:lnB>
                        <a:lnTlToBr w="12700" cmpd="sng">
                          <a:noFill/>
                          <a:prstDash val="solid"/>
                        </a:lnTlToBr>
                        <a:lnBlToTr w="12700" cmpd="sng">
                          <a:noFill/>
                          <a:prstDash val="solid"/>
                        </a:lnBlToTr>
                      </a:tcPr>
                    </a:tc>
                    <a:extLst>
                      <a:ext uri="{0D108BD9-81ED-4DB2-BD59-A6C34878D82A}">
                        <a16:rowId xmlns:a16="http://schemas.microsoft.com/office/drawing/2014/main" val="479326001"/>
                      </a:ext>
                    </a:extLst>
                  </a:tr>
                </a:tbl>
              </a:graphicData>
            </a:graphic>
          </p:graphicFrame>
        </mc:Choice>
        <mc:Fallback xmlns="">
          <p:graphicFrame>
            <p:nvGraphicFramePr>
              <p:cNvPr id="30" name="Table 29">
                <a:extLst>
                  <a:ext uri="{FF2B5EF4-FFF2-40B4-BE49-F238E27FC236}">
                    <a16:creationId xmlns:a16="http://schemas.microsoft.com/office/drawing/2014/main" id="{D4FA35D8-9C7C-05F7-EDC1-6471E4073648}"/>
                  </a:ext>
                </a:extLst>
              </p:cNvPr>
              <p:cNvGraphicFramePr>
                <a:graphicFrameLocks noGrp="1"/>
              </p:cNvGraphicFramePr>
              <p:nvPr>
                <p:extLst>
                  <p:ext uri="{D42A27DB-BD31-4B8C-83A1-F6EECF244321}">
                    <p14:modId xmlns:p14="http://schemas.microsoft.com/office/powerpoint/2010/main" val="1879379315"/>
                  </p:ext>
                </p:extLst>
              </p:nvPr>
            </p:nvGraphicFramePr>
            <p:xfrm>
              <a:off x="569934" y="1797494"/>
              <a:ext cx="11005925" cy="3975121"/>
            </p:xfrm>
            <a:graphic>
              <a:graphicData uri="http://schemas.openxmlformats.org/drawingml/2006/table">
                <a:tbl>
                  <a:tblPr firstRow="1" bandRow="1">
                    <a:effectLst>
                      <a:outerShdw blurRad="50800" dist="38100" dir="2700000" algn="tl" rotWithShape="0">
                        <a:prstClr val="black">
                          <a:alpha val="40000"/>
                        </a:prstClr>
                      </a:outerShdw>
                    </a:effectLst>
                    <a:tableStyleId>{2A488322-F2BA-4B5B-9748-0D474271808F}</a:tableStyleId>
                  </a:tblPr>
                  <a:tblGrid>
                    <a:gridCol w="2553922">
                      <a:extLst>
                        <a:ext uri="{9D8B030D-6E8A-4147-A177-3AD203B41FA5}">
                          <a16:colId xmlns:a16="http://schemas.microsoft.com/office/drawing/2014/main" val="182381763"/>
                        </a:ext>
                      </a:extLst>
                    </a:gridCol>
                    <a:gridCol w="2691283">
                      <a:extLst>
                        <a:ext uri="{9D8B030D-6E8A-4147-A177-3AD203B41FA5}">
                          <a16:colId xmlns:a16="http://schemas.microsoft.com/office/drawing/2014/main" val="3666975058"/>
                        </a:ext>
                      </a:extLst>
                    </a:gridCol>
                    <a:gridCol w="5760720">
                      <a:extLst>
                        <a:ext uri="{9D8B030D-6E8A-4147-A177-3AD203B41FA5}">
                          <a16:colId xmlns:a16="http://schemas.microsoft.com/office/drawing/2014/main" val="1016738003"/>
                        </a:ext>
                      </a:extLst>
                    </a:gridCol>
                  </a:tblGrid>
                  <a:tr h="408961">
                    <a:tc>
                      <a:txBody>
                        <a:bodyPr/>
                        <a:lstStyle/>
                        <a:p>
                          <a:pPr algn="l"/>
                          <a:r>
                            <a:rPr lang="en-US" sz="1800" dirty="0"/>
                            <a:t>Name</a:t>
                          </a:r>
                          <a:endParaRPr lang="en-US" sz="18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63887" marR="63887" marT="31943" marB="31943">
                        <a:lnL>
                          <a:noFill/>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800" dirty="0"/>
                            <a:t>Function</a:t>
                          </a:r>
                          <a:endParaRPr lang="en-US" sz="18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63887" marR="63887" marT="31943" marB="31943">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800" dirty="0"/>
                            <a:t>Description</a:t>
                          </a:r>
                          <a:endParaRPr lang="en-US" sz="18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63887" marR="63887" marT="31943" marB="31943">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31196256"/>
                      </a:ext>
                    </a:extLst>
                  </a:tr>
                  <a:tr h="1188720">
                    <a:tc>
                      <a:txBody>
                        <a:bodyPr/>
                        <a:lstStyle/>
                        <a:p>
                          <a:pPr marL="0" algn="l" defTabSz="914400" rtl="0" eaLnBrk="1" latinLnBrk="0" hangingPunct="1"/>
                          <a:r>
                            <a:rPr lang="en-US" sz="2000" kern="1200" dirty="0">
                              <a:solidFill>
                                <a:schemeClr val="tx2"/>
                              </a:solidFill>
                            </a:rPr>
                            <a:t>Logistic (sigmoid)</a:t>
                          </a:r>
                        </a:p>
                        <a:p>
                          <a:pPr marL="0" algn="l" defTabSz="914400" rtl="0" eaLnBrk="1" latinLnBrk="0" hangingPunct="1"/>
                          <a:endParaRPr lang="en-US" sz="1800" b="0" i="0" kern="1200"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63887" marR="63887" marT="31943" marB="31943">
                        <a:lnL>
                          <a:noFill/>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endParaRPr lang="en-US"/>
                        </a:p>
                      </a:txBody>
                      <a:tcPr marL="63887" marR="63887" marT="31943" marB="31943">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blipFill>
                          <a:blip r:embed="rId4"/>
                          <a:stretch>
                            <a:fillRect l="-95701" t="-37436" r="-217421" b="-207179"/>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kern="1200" dirty="0">
                              <a:solidFill>
                                <a:schemeClr val="tx2"/>
                              </a:solidFill>
                            </a:rPr>
                            <a:t>The most common activation function. </a:t>
                          </a:r>
                          <a:r>
                            <a:rPr lang="en-US" sz="2000" dirty="0">
                              <a:solidFill>
                                <a:schemeClr val="tx2"/>
                              </a:solidFill>
                            </a:rPr>
                            <a:t>Squashes input to (0,1).</a:t>
                          </a:r>
                          <a:endParaRPr lang="en-US" sz="2000" b="0" i="0"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63887" marR="2468880" marT="31943" marB="31943">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2768504691"/>
                      </a:ext>
                    </a:extLst>
                  </a:tr>
                  <a:tr h="1188720">
                    <a:tc>
                      <a:txBody>
                        <a:bodyPr/>
                        <a:lstStyle/>
                        <a:p>
                          <a:pPr marL="0" algn="l" defTabSz="914400" rtl="0" eaLnBrk="1" latinLnBrk="0" hangingPunct="1"/>
                          <a:r>
                            <a:rPr lang="en-US" sz="2000" kern="1200" dirty="0">
                              <a:solidFill>
                                <a:schemeClr val="tx2"/>
                              </a:solidFill>
                            </a:rPr>
                            <a:t>Hyperbolic tangent (tanh)</a:t>
                          </a:r>
                        </a:p>
                        <a:p>
                          <a:pPr marL="0" algn="l" defTabSz="914400" rtl="0" eaLnBrk="1" latinLnBrk="0" hangingPunct="1"/>
                          <a:endParaRPr lang="en-US" sz="1800" b="0" i="0" kern="1200"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63887" marR="63887" marT="31943" marB="31943">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endParaRPr lang="en-US"/>
                        </a:p>
                      </a:txBody>
                      <a:tcPr marL="63887" marR="63887" marT="31943" marB="31943">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blipFill>
                          <a:blip r:embed="rId4"/>
                          <a:stretch>
                            <a:fillRect l="-95701" t="-136735" r="-217421" b="-106122"/>
                          </a:stretch>
                        </a:blipFill>
                      </a:tcPr>
                    </a:tc>
                    <a:tc>
                      <a:txBody>
                        <a:bodyPr/>
                        <a:lstStyle/>
                        <a:p>
                          <a:pPr marL="0" algn="l" defTabSz="914400" rtl="0" eaLnBrk="1" latinLnBrk="0" hangingPunct="1"/>
                          <a:r>
                            <a:rPr lang="en-US" sz="2000" dirty="0">
                              <a:solidFill>
                                <a:schemeClr val="tx2"/>
                              </a:solidFill>
                            </a:rPr>
                            <a:t>Squashes input to (-1, 1).</a:t>
                          </a:r>
                          <a:endParaRPr lang="en-US" sz="2000" b="0" i="0" kern="1200"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63887" marR="2468880" marT="31943" marB="31943">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957606767"/>
                      </a:ext>
                    </a:extLst>
                  </a:tr>
                  <a:tr h="1188720">
                    <a:tc>
                      <a:txBody>
                        <a:bodyPr/>
                        <a:lstStyle/>
                        <a:p>
                          <a:pPr marL="0" algn="l" defTabSz="914400" rtl="0" eaLnBrk="1" latinLnBrk="0" hangingPunct="1"/>
                          <a:r>
                            <a:rPr lang="en-US" sz="2000" kern="1200" dirty="0">
                              <a:solidFill>
                                <a:schemeClr val="tx2"/>
                              </a:solidFill>
                            </a:rPr>
                            <a:t>Rectified linear unit (ReLU)</a:t>
                          </a:r>
                          <a:endParaRPr lang="en-US" sz="2000" b="0" i="0" kern="1200"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63887" marR="63887" marT="31943" marB="31943">
                        <a:lnL>
                          <a:noFill/>
                        </a:lnL>
                        <a:lnR w="12700" cap="flat" cmpd="sng" algn="ctr">
                          <a:noFill/>
                          <a:prstDash val="solid"/>
                          <a:round/>
                          <a:headEnd type="none" w="med" len="med"/>
                          <a:tailEnd type="none" w="med" len="med"/>
                        </a:lnR>
                        <a:lnT>
                          <a:noFill/>
                        </a:lnT>
                        <a:lnB w="25400" cmpd="sng">
                          <a:noFill/>
                        </a:lnB>
                        <a:lnTlToBr w="12700" cmpd="sng">
                          <a:noFill/>
                          <a:prstDash val="solid"/>
                        </a:lnTlToBr>
                        <a:lnBlToTr w="12700" cmpd="sng">
                          <a:noFill/>
                          <a:prstDash val="solid"/>
                        </a:lnBlToTr>
                      </a:tcPr>
                    </a:tc>
                    <a:tc>
                      <a:txBody>
                        <a:bodyPr/>
                        <a:lstStyle/>
                        <a:p>
                          <a:endParaRPr lang="en-US"/>
                        </a:p>
                      </a:txBody>
                      <a:tcPr marL="63887" marR="63887" marT="31943" marB="31943">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25400" cmpd="sng">
                          <a:noFill/>
                        </a:lnB>
                        <a:lnTlToBr w="12700" cmpd="sng">
                          <a:noFill/>
                          <a:prstDash val="solid"/>
                        </a:lnTlToBr>
                        <a:lnBlToTr w="12700" cmpd="sng">
                          <a:noFill/>
                          <a:prstDash val="solid"/>
                        </a:lnBlToTr>
                        <a:blipFill>
                          <a:blip r:embed="rId4"/>
                          <a:stretch>
                            <a:fillRect l="-95701" t="-237949" r="-217421" b="-6667"/>
                          </a:stretch>
                        </a:blipFill>
                      </a:tcPr>
                    </a:tc>
                    <a:tc>
                      <a:txBody>
                        <a:bodyPr/>
                        <a:lstStyle/>
                        <a:p>
                          <a:pPr marL="0" algn="l" defTabSz="914400" rtl="0" eaLnBrk="1" latinLnBrk="0" hangingPunct="1"/>
                          <a:r>
                            <a:rPr lang="en-US" sz="2000" kern="1200" dirty="0">
                              <a:solidFill>
                                <a:schemeClr val="tx2"/>
                              </a:solidFill>
                            </a:rPr>
                            <a:t>Popular activation function. </a:t>
                          </a:r>
                        </a:p>
                        <a:p>
                          <a:pPr marL="0" algn="l" defTabSz="914400" rtl="0" eaLnBrk="1" latinLnBrk="0" hangingPunct="1"/>
                          <a:r>
                            <a:rPr lang="en-US" sz="2000" kern="1200" dirty="0">
                              <a:solidFill>
                                <a:schemeClr val="tx2"/>
                              </a:solidFill>
                            </a:rPr>
                            <a:t>Anything less than 0 results in zero activation.</a:t>
                          </a:r>
                          <a:endParaRPr lang="en-US" sz="2000" b="0" i="0" kern="1200"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63887" marR="2468880" marT="31943" marB="31943">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25400" cmpd="sng">
                          <a:noFill/>
                        </a:lnB>
                        <a:lnTlToBr w="12700" cmpd="sng">
                          <a:noFill/>
                          <a:prstDash val="solid"/>
                        </a:lnTlToBr>
                        <a:lnBlToTr w="12700" cmpd="sng">
                          <a:noFill/>
                          <a:prstDash val="solid"/>
                        </a:lnBlToTr>
                      </a:tcPr>
                    </a:tc>
                    <a:extLst>
                      <a:ext uri="{0D108BD9-81ED-4DB2-BD59-A6C34878D82A}">
                        <a16:rowId xmlns:a16="http://schemas.microsoft.com/office/drawing/2014/main" val="479326001"/>
                      </a:ext>
                    </a:extLst>
                  </a:tr>
                </a:tbl>
              </a:graphicData>
            </a:graphic>
          </p:graphicFrame>
        </mc:Fallback>
      </mc:AlternateContent>
      <p:sp>
        <p:nvSpPr>
          <p:cNvPr id="5" name="TextBox 4">
            <a:extLst>
              <a:ext uri="{FF2B5EF4-FFF2-40B4-BE49-F238E27FC236}">
                <a16:creationId xmlns:a16="http://schemas.microsoft.com/office/drawing/2014/main" id="{08557DFF-2000-4023-9362-0AC78CDD9A43}"/>
              </a:ext>
            </a:extLst>
          </p:cNvPr>
          <p:cNvSpPr txBox="1"/>
          <p:nvPr/>
        </p:nvSpPr>
        <p:spPr>
          <a:xfrm>
            <a:off x="8941875" y="1802938"/>
            <a:ext cx="734496" cy="369332"/>
          </a:xfrm>
          <a:prstGeom prst="rect">
            <a:avLst/>
          </a:prstGeom>
          <a:noFill/>
        </p:spPr>
        <p:txBody>
          <a:bodyPr wrap="none" rtlCol="0">
            <a:spAutoFit/>
          </a:bodyPr>
          <a:lstStyle/>
          <a:p>
            <a:r>
              <a:rPr lang="en-US" b="1" dirty="0">
                <a:solidFill>
                  <a:schemeClr val="bg1"/>
                </a:solidFill>
              </a:rPr>
              <a:t>Plots</a:t>
            </a:r>
          </a:p>
        </p:txBody>
      </p:sp>
      <p:pic>
        <p:nvPicPr>
          <p:cNvPr id="13" name="Picture 12" descr="Plot of sigmoid function.">
            <a:extLst>
              <a:ext uri="{FF2B5EF4-FFF2-40B4-BE49-F238E27FC236}">
                <a16:creationId xmlns:a16="http://schemas.microsoft.com/office/drawing/2014/main" id="{D1731F97-5A01-47BC-A8B2-76D825F751D7}"/>
              </a:ext>
            </a:extLst>
          </p:cNvPr>
          <p:cNvPicPr>
            <a:picLocks noChangeAspect="1"/>
          </p:cNvPicPr>
          <p:nvPr/>
        </p:nvPicPr>
        <p:blipFill>
          <a:blip r:embed="rId5"/>
          <a:stretch>
            <a:fillRect/>
          </a:stretch>
        </p:blipFill>
        <p:spPr>
          <a:xfrm>
            <a:off x="8957606" y="2296955"/>
            <a:ext cx="2679700" cy="1003300"/>
          </a:xfrm>
          <a:prstGeom prst="rect">
            <a:avLst/>
          </a:prstGeom>
        </p:spPr>
      </p:pic>
      <p:pic>
        <p:nvPicPr>
          <p:cNvPr id="14" name="Picture 13" descr="Plot of hyperbolic tangent function.">
            <a:extLst>
              <a:ext uri="{FF2B5EF4-FFF2-40B4-BE49-F238E27FC236}">
                <a16:creationId xmlns:a16="http://schemas.microsoft.com/office/drawing/2014/main" id="{2F349AC9-8E1F-443A-B448-DC3BF00AD6A2}"/>
              </a:ext>
            </a:extLst>
          </p:cNvPr>
          <p:cNvPicPr>
            <a:picLocks noChangeAspect="1"/>
          </p:cNvPicPr>
          <p:nvPr/>
        </p:nvPicPr>
        <p:blipFill>
          <a:blip r:embed="rId6"/>
          <a:stretch>
            <a:fillRect/>
          </a:stretch>
        </p:blipFill>
        <p:spPr>
          <a:xfrm>
            <a:off x="8876326" y="3442588"/>
            <a:ext cx="2781300" cy="1092200"/>
          </a:xfrm>
          <a:prstGeom prst="rect">
            <a:avLst/>
          </a:prstGeom>
        </p:spPr>
      </p:pic>
      <p:pic>
        <p:nvPicPr>
          <p:cNvPr id="15" name="Picture 14" descr="Plot of ReLU function.">
            <a:extLst>
              <a:ext uri="{FF2B5EF4-FFF2-40B4-BE49-F238E27FC236}">
                <a16:creationId xmlns:a16="http://schemas.microsoft.com/office/drawing/2014/main" id="{CE0BAB21-D87A-4688-89E1-BF1A37C82C6E}"/>
              </a:ext>
            </a:extLst>
          </p:cNvPr>
          <p:cNvPicPr>
            <a:picLocks noChangeAspect="1"/>
          </p:cNvPicPr>
          <p:nvPr/>
        </p:nvPicPr>
        <p:blipFill>
          <a:blip r:embed="rId7"/>
          <a:stretch>
            <a:fillRect/>
          </a:stretch>
        </p:blipFill>
        <p:spPr>
          <a:xfrm>
            <a:off x="8970306" y="4702244"/>
            <a:ext cx="2654300" cy="977900"/>
          </a:xfrm>
          <a:prstGeom prst="rect">
            <a:avLst/>
          </a:prstGeom>
        </p:spPr>
      </p:pic>
      <p:sp>
        <p:nvSpPr>
          <p:cNvPr id="29" name="Text Placeholder 2">
            <a:extLst>
              <a:ext uri="{FF2B5EF4-FFF2-40B4-BE49-F238E27FC236}">
                <a16:creationId xmlns:a16="http://schemas.microsoft.com/office/drawing/2014/main" id="{5A6B76B1-DBB4-B33E-3EA0-4A3FB34D2433}"/>
              </a:ext>
            </a:extLst>
          </p:cNvPr>
          <p:cNvSpPr txBox="1">
            <a:spLocks/>
          </p:cNvSpPr>
          <p:nvPr/>
        </p:nvSpPr>
        <p:spPr>
          <a:xfrm>
            <a:off x="569934" y="5744109"/>
            <a:ext cx="10928422" cy="748298"/>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3600" kern="1200">
                <a:solidFill>
                  <a:srgbClr val="232F3E"/>
                </a:solidFill>
                <a:latin typeface="Amazon Ember Display Heavy"/>
              </a:defRPr>
            </a:lvl1pPr>
          </a:lstStyle>
          <a:p>
            <a:r>
              <a:rPr lang="en-US" sz="2000" dirty="0">
                <a:solidFill>
                  <a:schemeClr val="tx2"/>
                </a:solidFill>
                <a:latin typeface="+mn-lt"/>
              </a:rPr>
              <a:t>* Derivatives of these functions (gradient descent) are also important.</a:t>
            </a:r>
          </a:p>
        </p:txBody>
      </p:sp>
    </p:spTree>
    <p:custDataLst>
      <p:tags r:id="rId1"/>
    </p:custDataLst>
    <p:extLst>
      <p:ext uri="{BB962C8B-B14F-4D97-AF65-F5344CB8AC3E}">
        <p14:creationId xmlns:p14="http://schemas.microsoft.com/office/powerpoint/2010/main" val="14969233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4ED9701-B3F6-40CB-9A84-8944E2EFD96B}"/>
              </a:ext>
            </a:extLst>
          </p:cNvPr>
          <p:cNvSpPr>
            <a:spLocks noGrp="1"/>
          </p:cNvSpPr>
          <p:nvPr>
            <p:ph type="sldNum" idx="97"/>
          </p:nvPr>
        </p:nvSpPr>
        <p:spPr/>
        <p:txBody>
          <a:bodyPr/>
          <a:lstStyle/>
          <a:p>
            <a:fld id="{86A8BF56-6CB3-514C-9A64-F39D95C9E25B}" type="slidenum">
              <a:rPr lang="en-US" smtClean="0"/>
              <a:pPr/>
              <a:t>21</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Activation functions for the output layer</a:t>
            </a:r>
          </a:p>
        </p:txBody>
      </p:sp>
      <p:sp>
        <p:nvSpPr>
          <p:cNvPr id="8" name="Content Placeholder 7">
            <a:extLst>
              <a:ext uri="{FF2B5EF4-FFF2-40B4-BE49-F238E27FC236}">
                <a16:creationId xmlns:a16="http://schemas.microsoft.com/office/drawing/2014/main" id="{42A79721-0D4A-4813-9CD1-E4371C03AE24}"/>
              </a:ext>
            </a:extLst>
          </p:cNvPr>
          <p:cNvSpPr>
            <a:spLocks noGrp="1"/>
          </p:cNvSpPr>
          <p:nvPr>
            <p:ph idx="2"/>
          </p:nvPr>
        </p:nvSpPr>
        <p:spPr/>
        <p:txBody>
          <a:bodyPr/>
          <a:lstStyle/>
          <a:p>
            <a:pPr marL="0" indent="0">
              <a:buNone/>
            </a:pPr>
            <a:r>
              <a:rPr lang="en-US" dirty="0">
                <a:ea typeface="Amazon Ember" panose="020B0603020204020204" pitchFamily="34" charset="0"/>
                <a:cs typeface="Amazon Ember" panose="020B0603020204020204" pitchFamily="34" charset="0"/>
              </a:rPr>
              <a:t>Common activation functions that are applied to the </a:t>
            </a:r>
            <a:r>
              <a:rPr lang="en-US" dirty="0"/>
              <a:t>output layer</a:t>
            </a:r>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2F11858B-D480-EAB6-3C6D-3134150E479F}"/>
                  </a:ext>
                </a:extLst>
              </p:cNvPr>
              <p:cNvGraphicFramePr>
                <a:graphicFrameLocks noGrp="1"/>
              </p:cNvGraphicFramePr>
              <p:nvPr>
                <p:extLst>
                  <p:ext uri="{D42A27DB-BD31-4B8C-83A1-F6EECF244321}">
                    <p14:modId xmlns:p14="http://schemas.microsoft.com/office/powerpoint/2010/main" val="3875068132"/>
                  </p:ext>
                </p:extLst>
              </p:nvPr>
            </p:nvGraphicFramePr>
            <p:xfrm>
              <a:off x="737009" y="1897056"/>
              <a:ext cx="10717981" cy="3575842"/>
            </p:xfrm>
            <a:graphic>
              <a:graphicData uri="http://schemas.openxmlformats.org/drawingml/2006/table">
                <a:tbl>
                  <a:tblPr firstRow="1" bandRow="1">
                    <a:effectLst>
                      <a:outerShdw blurRad="50800" dist="38100" dir="2700000" algn="tl" rotWithShape="0">
                        <a:prstClr val="black">
                          <a:alpha val="40000"/>
                        </a:prstClr>
                      </a:outerShdw>
                    </a:effectLst>
                    <a:tableStyleId>{2A488322-F2BA-4B5B-9748-0D474271808F}</a:tableStyleId>
                  </a:tblPr>
                  <a:tblGrid>
                    <a:gridCol w="1651861">
                      <a:extLst>
                        <a:ext uri="{9D8B030D-6E8A-4147-A177-3AD203B41FA5}">
                          <a16:colId xmlns:a16="http://schemas.microsoft.com/office/drawing/2014/main" val="2148593030"/>
                        </a:ext>
                      </a:extLst>
                    </a:gridCol>
                    <a:gridCol w="1314450">
                      <a:extLst>
                        <a:ext uri="{9D8B030D-6E8A-4147-A177-3AD203B41FA5}">
                          <a16:colId xmlns:a16="http://schemas.microsoft.com/office/drawing/2014/main" val="182381763"/>
                        </a:ext>
                      </a:extLst>
                    </a:gridCol>
                    <a:gridCol w="2929135">
                      <a:extLst>
                        <a:ext uri="{9D8B030D-6E8A-4147-A177-3AD203B41FA5}">
                          <a16:colId xmlns:a16="http://schemas.microsoft.com/office/drawing/2014/main" val="3666975058"/>
                        </a:ext>
                      </a:extLst>
                    </a:gridCol>
                    <a:gridCol w="4822535">
                      <a:extLst>
                        <a:ext uri="{9D8B030D-6E8A-4147-A177-3AD203B41FA5}">
                          <a16:colId xmlns:a16="http://schemas.microsoft.com/office/drawing/2014/main" val="1523847836"/>
                        </a:ext>
                      </a:extLst>
                    </a:gridCol>
                  </a:tblGrid>
                  <a:tr h="387631">
                    <a:tc>
                      <a:txBody>
                        <a:bodyPr/>
                        <a:lstStyle/>
                        <a:p>
                          <a:pPr algn="l"/>
                          <a:r>
                            <a:rPr lang="en-US" sz="1800" dirty="0"/>
                            <a:t>Problem</a:t>
                          </a:r>
                          <a:endParaRPr lang="en-US" sz="18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63887" marR="63887" marT="31943" marB="31943"/>
                    </a:tc>
                    <a:tc>
                      <a:txBody>
                        <a:bodyPr/>
                        <a:lstStyle/>
                        <a:p>
                          <a:pPr algn="l"/>
                          <a:r>
                            <a:rPr lang="en-US" sz="1800" dirty="0"/>
                            <a:t>Name</a:t>
                          </a:r>
                          <a:endParaRPr lang="en-US" sz="18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63887" marR="63887" marT="31943" marB="31943"/>
                    </a:tc>
                    <a:tc>
                      <a:txBody>
                        <a:bodyPr/>
                        <a:lstStyle/>
                        <a:p>
                          <a:pPr algn="l"/>
                          <a:r>
                            <a:rPr lang="en-US" sz="1800" dirty="0"/>
                            <a:t>Function</a:t>
                          </a:r>
                          <a:endParaRPr lang="en-US" sz="18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63887" marR="63887" marT="31943" marB="31943"/>
                    </a:tc>
                    <a:tc>
                      <a:txBody>
                        <a:bodyPr/>
                        <a:lstStyle/>
                        <a:p>
                          <a:pPr algn="l"/>
                          <a:r>
                            <a:rPr lang="en-US" sz="1800" dirty="0"/>
                            <a:t>Description</a:t>
                          </a:r>
                          <a:endParaRPr lang="en-US" sz="18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63887" marR="63887" marT="31943" marB="31943"/>
                    </a:tc>
                    <a:extLst>
                      <a:ext uri="{0D108BD9-81ED-4DB2-BD59-A6C34878D82A}">
                        <a16:rowId xmlns:a16="http://schemas.microsoft.com/office/drawing/2014/main" val="2531196256"/>
                      </a:ext>
                    </a:extLst>
                  </a:tr>
                  <a:tr h="957875">
                    <a:tc>
                      <a:txBody>
                        <a:bodyPr/>
                        <a:lstStyle/>
                        <a:p>
                          <a:pPr marL="0" algn="l" defTabSz="914400" rtl="0" eaLnBrk="1" latinLnBrk="0" hangingPunct="1"/>
                          <a:r>
                            <a:rPr lang="en-US" sz="2000" dirty="0">
                              <a:solidFill>
                                <a:schemeClr val="tx2"/>
                              </a:solidFill>
                            </a:rPr>
                            <a:t>Binary classification</a:t>
                          </a:r>
                          <a:endParaRPr lang="en-US" sz="2000" b="0" i="0"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63887" marR="63887" marT="31943" marB="31943"/>
                    </a:tc>
                    <a:tc>
                      <a:txBody>
                        <a:bodyPr/>
                        <a:lstStyle/>
                        <a:p>
                          <a:pPr marL="0" algn="l" defTabSz="914400" rtl="0" eaLnBrk="1" latinLnBrk="0" hangingPunct="1"/>
                          <a:endParaRPr lang="en-US" sz="2000" kern="1200" dirty="0">
                            <a:solidFill>
                              <a:schemeClr val="tx2"/>
                            </a:solidFill>
                          </a:endParaRPr>
                        </a:p>
                        <a:p>
                          <a:pPr marL="0" algn="l" defTabSz="914400" rtl="0" eaLnBrk="1" latinLnBrk="0" hangingPunct="1"/>
                          <a:r>
                            <a:rPr lang="en-US" sz="2000" kern="1200" dirty="0">
                              <a:solidFill>
                                <a:schemeClr val="tx2"/>
                              </a:solidFill>
                            </a:rPr>
                            <a:t>Sigmoid</a:t>
                          </a:r>
                          <a:endParaRPr lang="en-US" sz="2000" b="0" i="0" kern="1200"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63887" marR="63887" marT="31943" marB="31943"/>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0" i="1" smtClean="0">
                                    <a:solidFill>
                                      <a:schemeClr val="tx2"/>
                                    </a:solidFill>
                                    <a:latin typeface="Cambria Math" panose="02040503050406030204" pitchFamily="18" charset="0"/>
                                  </a:rPr>
                                  <m:t>𝑓</m:t>
                                </m:r>
                                <m:d>
                                  <m:dPr>
                                    <m:ctrlPr>
                                      <a:rPr lang="en-US" sz="2000" b="0" i="1" smtClean="0">
                                        <a:solidFill>
                                          <a:schemeClr val="tx2"/>
                                        </a:solidFill>
                                        <a:latin typeface="Cambria Math" panose="02040503050406030204" pitchFamily="18" charset="0"/>
                                      </a:rPr>
                                    </m:ctrlPr>
                                  </m:dPr>
                                  <m:e>
                                    <m:r>
                                      <a:rPr lang="en-US" sz="2000" b="0" i="1" smtClean="0">
                                        <a:solidFill>
                                          <a:schemeClr val="tx2"/>
                                        </a:solidFill>
                                        <a:latin typeface="Cambria Math" panose="02040503050406030204" pitchFamily="18" charset="0"/>
                                      </a:rPr>
                                      <m:t>𝑥</m:t>
                                    </m:r>
                                  </m:e>
                                </m:d>
                                <m:r>
                                  <a:rPr lang="en-US" sz="2000" b="0" i="1" smtClean="0">
                                    <a:solidFill>
                                      <a:schemeClr val="tx2"/>
                                    </a:solidFill>
                                    <a:latin typeface="Cambria Math" panose="02040503050406030204" pitchFamily="18" charset="0"/>
                                  </a:rPr>
                                  <m:t>=</m:t>
                                </m:r>
                                <m:f>
                                  <m:fPr>
                                    <m:ctrlPr>
                                      <a:rPr lang="en-US" sz="2000" b="0" i="1" smtClean="0">
                                        <a:solidFill>
                                          <a:schemeClr val="tx2"/>
                                        </a:solidFill>
                                        <a:latin typeface="Cambria Math" panose="02040503050406030204" pitchFamily="18" charset="0"/>
                                      </a:rPr>
                                    </m:ctrlPr>
                                  </m:fPr>
                                  <m:num>
                                    <m:r>
                                      <a:rPr lang="en-US" sz="2000" b="0" i="1" smtClean="0">
                                        <a:solidFill>
                                          <a:schemeClr val="tx2"/>
                                        </a:solidFill>
                                        <a:latin typeface="Cambria Math" panose="02040503050406030204" pitchFamily="18" charset="0"/>
                                      </a:rPr>
                                      <m:t>1</m:t>
                                    </m:r>
                                  </m:num>
                                  <m:den>
                                    <m:r>
                                      <a:rPr lang="en-US" sz="2000" b="0" i="1" smtClean="0">
                                        <a:solidFill>
                                          <a:schemeClr val="tx2"/>
                                        </a:solidFill>
                                        <a:latin typeface="Cambria Math" panose="02040503050406030204" pitchFamily="18" charset="0"/>
                                      </a:rPr>
                                      <m:t>1+</m:t>
                                    </m:r>
                                    <m:sSup>
                                      <m:sSupPr>
                                        <m:ctrlPr>
                                          <a:rPr lang="en-US" sz="2000" b="0" i="1" smtClean="0">
                                            <a:solidFill>
                                              <a:schemeClr val="tx2"/>
                                            </a:solidFill>
                                            <a:latin typeface="Cambria Math" panose="02040503050406030204" pitchFamily="18" charset="0"/>
                                          </a:rPr>
                                        </m:ctrlPr>
                                      </m:sSupPr>
                                      <m:e>
                                        <m:r>
                                          <a:rPr lang="en-US" sz="2000" b="0" i="1" smtClean="0">
                                            <a:solidFill>
                                              <a:schemeClr val="tx2"/>
                                            </a:solidFill>
                                            <a:latin typeface="Cambria Math" panose="02040503050406030204" pitchFamily="18" charset="0"/>
                                          </a:rPr>
                                          <m:t>𝑒</m:t>
                                        </m:r>
                                      </m:e>
                                      <m:sup>
                                        <m:r>
                                          <a:rPr lang="en-US" sz="2000" b="0" i="1" smtClean="0">
                                            <a:solidFill>
                                              <a:schemeClr val="tx2"/>
                                            </a:solidFill>
                                            <a:latin typeface="Cambria Math" panose="02040503050406030204" pitchFamily="18" charset="0"/>
                                          </a:rPr>
                                          <m:t>−</m:t>
                                        </m:r>
                                        <m:r>
                                          <a:rPr lang="en-US" sz="2000" b="0" i="1" smtClean="0">
                                            <a:solidFill>
                                              <a:schemeClr val="tx2"/>
                                            </a:solidFill>
                                            <a:latin typeface="Cambria Math" panose="02040503050406030204" pitchFamily="18" charset="0"/>
                                          </a:rPr>
                                          <m:t>𝑥</m:t>
                                        </m:r>
                                      </m:sup>
                                    </m:sSup>
                                  </m:den>
                                </m:f>
                              </m:oMath>
                            </m:oMathPara>
                          </a14:m>
                          <a:endParaRPr lang="en-US" sz="2000" dirty="0">
                            <a:solidFill>
                              <a:schemeClr val="tx2"/>
                            </a:solidFill>
                          </a:endParaRPr>
                        </a:p>
                      </a:txBody>
                      <a:tcPr marL="63887" marR="63887" marT="31943" marB="31943"/>
                    </a:tc>
                    <a:tc>
                      <a:txBody>
                        <a:bodyPr/>
                        <a:lstStyle/>
                        <a:p>
                          <a:pPr marL="171450" lvl="0" indent="-171450" algn="l">
                            <a:buFont typeface="Arial" panose="020B0604020202020204" pitchFamily="34" charset="0"/>
                            <a:buChar char="•"/>
                          </a:pPr>
                          <a:r>
                            <a:rPr lang="en-US" sz="1800" dirty="0">
                              <a:solidFill>
                                <a:schemeClr val="tx2"/>
                              </a:solidFill>
                            </a:rPr>
                            <a:t>Outputs probability for each class in (0,1)</a:t>
                          </a:r>
                        </a:p>
                        <a:p>
                          <a:pPr marL="171450" lvl="0" indent="-171450" algn="l">
                            <a:buFont typeface="Arial" panose="020B0604020202020204" pitchFamily="34" charset="0"/>
                            <a:buChar char="•"/>
                          </a:pPr>
                          <a:r>
                            <a:rPr lang="en-US" sz="1800" dirty="0">
                              <a:solidFill>
                                <a:schemeClr val="tx2"/>
                              </a:solidFill>
                            </a:rPr>
                            <a:t>Logistic regression of output of last layer</a:t>
                          </a:r>
                          <a:endParaRPr lang="en-US" sz="1800" b="0" i="0"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63887" marR="63887" marT="31943" marB="31943"/>
                    </a:tc>
                    <a:extLst>
                      <a:ext uri="{0D108BD9-81ED-4DB2-BD59-A6C34878D82A}">
                        <a16:rowId xmlns:a16="http://schemas.microsoft.com/office/drawing/2014/main" val="2768504691"/>
                      </a:ext>
                    </a:extLst>
                  </a:tr>
                  <a:tr h="756277">
                    <a:tc>
                      <a:txBody>
                        <a:bodyPr/>
                        <a:lstStyle/>
                        <a:p>
                          <a:pPr algn="l"/>
                          <a:r>
                            <a:rPr lang="en-US" sz="2000" dirty="0">
                              <a:solidFill>
                                <a:schemeClr val="tx2"/>
                              </a:solidFill>
                            </a:rPr>
                            <a:t>Multiclass classification</a:t>
                          </a:r>
                          <a:endParaRPr lang="en-US" sz="2000" b="0" i="0"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63887" marR="63887" marT="31943" marB="31943"/>
                    </a:tc>
                    <a:tc>
                      <a:txBody>
                        <a:bodyPr/>
                        <a:lstStyle/>
                        <a:p>
                          <a:pPr marL="0" algn="l" defTabSz="914400" rtl="0" eaLnBrk="1" latinLnBrk="0" hangingPunct="1"/>
                          <a:endParaRPr lang="en-US" sz="2000" kern="1200" dirty="0">
                            <a:solidFill>
                              <a:schemeClr val="tx2"/>
                            </a:solidFill>
                          </a:endParaRPr>
                        </a:p>
                        <a:p>
                          <a:pPr marL="0" algn="l" defTabSz="914400" rtl="0" eaLnBrk="1" latinLnBrk="0" hangingPunct="1"/>
                          <a:r>
                            <a:rPr lang="en-US" sz="2000" kern="1200" dirty="0">
                              <a:solidFill>
                                <a:schemeClr val="tx2"/>
                              </a:solidFill>
                            </a:rPr>
                            <a:t>Softmax</a:t>
                          </a:r>
                          <a:endParaRPr lang="en-US" sz="2000" b="0" i="0" kern="1200"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63887" marR="63887" marT="31943" marB="31943"/>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0" i="1" smtClean="0">
                                    <a:solidFill>
                                      <a:schemeClr val="tx2"/>
                                    </a:solidFill>
                                    <a:latin typeface="Cambria Math" panose="02040503050406030204" pitchFamily="18" charset="0"/>
                                  </a:rPr>
                                  <m:t>𝑓</m:t>
                                </m:r>
                                <m:d>
                                  <m:dPr>
                                    <m:ctrlPr>
                                      <a:rPr lang="en-US" sz="2000" b="0" i="1" smtClean="0">
                                        <a:solidFill>
                                          <a:schemeClr val="tx2"/>
                                        </a:solidFill>
                                        <a:latin typeface="Cambria Math" panose="02040503050406030204" pitchFamily="18" charset="0"/>
                                      </a:rPr>
                                    </m:ctrlPr>
                                  </m:dPr>
                                  <m:e>
                                    <m:r>
                                      <a:rPr lang="en-US" sz="2000" b="0" i="1" smtClean="0">
                                        <a:solidFill>
                                          <a:schemeClr val="tx2"/>
                                        </a:solidFill>
                                        <a:latin typeface="Cambria Math" panose="02040503050406030204" pitchFamily="18" charset="0"/>
                                      </a:rPr>
                                      <m:t>𝑥</m:t>
                                    </m:r>
                                  </m:e>
                                </m:d>
                                <m:r>
                                  <a:rPr lang="en-US" sz="2000" b="0" i="1" smtClean="0">
                                    <a:solidFill>
                                      <a:schemeClr val="tx2"/>
                                    </a:solidFill>
                                    <a:latin typeface="Cambria Math" panose="02040503050406030204" pitchFamily="18" charset="0"/>
                                  </a:rPr>
                                  <m:t>=</m:t>
                                </m:r>
                                <m:f>
                                  <m:fPr>
                                    <m:ctrlPr>
                                      <a:rPr lang="en-US" sz="2000" b="0" i="1" smtClean="0">
                                        <a:solidFill>
                                          <a:schemeClr val="tx2"/>
                                        </a:solidFill>
                                        <a:latin typeface="Cambria Math" panose="02040503050406030204" pitchFamily="18" charset="0"/>
                                      </a:rPr>
                                    </m:ctrlPr>
                                  </m:fPr>
                                  <m:num>
                                    <m:func>
                                      <m:funcPr>
                                        <m:ctrlPr>
                                          <a:rPr lang="en-US" sz="2000" b="0" i="1" smtClean="0">
                                            <a:solidFill>
                                              <a:schemeClr val="tx2"/>
                                            </a:solidFill>
                                            <a:latin typeface="Cambria Math" panose="02040503050406030204" pitchFamily="18" charset="0"/>
                                          </a:rPr>
                                        </m:ctrlPr>
                                      </m:funcPr>
                                      <m:fName>
                                        <m:r>
                                          <m:rPr>
                                            <m:sty m:val="p"/>
                                          </m:rPr>
                                          <a:rPr lang="en-US" sz="2000" b="0" i="0" smtClean="0">
                                            <a:solidFill>
                                              <a:schemeClr val="tx2"/>
                                            </a:solidFill>
                                            <a:latin typeface="Cambria Math" panose="02040503050406030204" pitchFamily="18" charset="0"/>
                                          </a:rPr>
                                          <m:t>exp</m:t>
                                        </m:r>
                                      </m:fName>
                                      <m:e>
                                        <m:d>
                                          <m:dPr>
                                            <m:ctrlPr>
                                              <a:rPr lang="en-US" sz="2000" b="0" i="1" smtClean="0">
                                                <a:solidFill>
                                                  <a:schemeClr val="tx2"/>
                                                </a:solidFill>
                                                <a:latin typeface="Cambria Math" panose="02040503050406030204" pitchFamily="18" charset="0"/>
                                              </a:rPr>
                                            </m:ctrlPr>
                                          </m:dPr>
                                          <m:e>
                                            <m:sSub>
                                              <m:sSubPr>
                                                <m:ctrlPr>
                                                  <a:rPr lang="en-US" sz="2000" b="0" i="1" smtClean="0">
                                                    <a:solidFill>
                                                      <a:schemeClr val="tx2"/>
                                                    </a:solidFill>
                                                    <a:latin typeface="Cambria Math" panose="02040503050406030204" pitchFamily="18" charset="0"/>
                                                  </a:rPr>
                                                </m:ctrlPr>
                                              </m:sSubPr>
                                              <m:e>
                                                <m:r>
                                                  <a:rPr lang="en-US" sz="2000" b="0" i="1" smtClean="0">
                                                    <a:solidFill>
                                                      <a:schemeClr val="tx2"/>
                                                    </a:solidFill>
                                                    <a:latin typeface="Cambria Math" panose="02040503050406030204" pitchFamily="18" charset="0"/>
                                                  </a:rPr>
                                                  <m:t>𝑥</m:t>
                                                </m:r>
                                              </m:e>
                                              <m:sub>
                                                <m:r>
                                                  <a:rPr lang="en-US" sz="2000" b="0" i="1" smtClean="0">
                                                    <a:solidFill>
                                                      <a:schemeClr val="tx2"/>
                                                    </a:solidFill>
                                                    <a:latin typeface="Cambria Math" panose="02040503050406030204" pitchFamily="18" charset="0"/>
                                                  </a:rPr>
                                                  <m:t>𝑖</m:t>
                                                </m:r>
                                              </m:sub>
                                            </m:sSub>
                                          </m:e>
                                        </m:d>
                                      </m:e>
                                    </m:func>
                                  </m:num>
                                  <m:den>
                                    <m:nary>
                                      <m:naryPr>
                                        <m:chr m:val="∑"/>
                                        <m:limLoc m:val="subSup"/>
                                        <m:supHide m:val="on"/>
                                        <m:ctrlPr>
                                          <a:rPr lang="en-US" sz="2000" i="1">
                                            <a:solidFill>
                                              <a:schemeClr val="tx2"/>
                                            </a:solidFill>
                                            <a:latin typeface="Cambria Math" panose="02040503050406030204" pitchFamily="18" charset="0"/>
                                          </a:rPr>
                                        </m:ctrlPr>
                                      </m:naryPr>
                                      <m:sub>
                                        <m:r>
                                          <m:rPr>
                                            <m:brk m:alnAt="9"/>
                                          </m:rPr>
                                          <a:rPr lang="en-US" sz="2000" i="1">
                                            <a:solidFill>
                                              <a:schemeClr val="tx2"/>
                                            </a:solidFill>
                                            <a:latin typeface="Cambria Math" panose="02040503050406030204" pitchFamily="18" charset="0"/>
                                          </a:rPr>
                                          <m:t>𝑖</m:t>
                                        </m:r>
                                      </m:sub>
                                      <m:sup/>
                                      <m:e>
                                        <m:func>
                                          <m:funcPr>
                                            <m:ctrlPr>
                                              <a:rPr lang="en-US" sz="2000" i="1">
                                                <a:solidFill>
                                                  <a:schemeClr val="tx2"/>
                                                </a:solidFill>
                                                <a:latin typeface="Cambria Math" panose="02040503050406030204" pitchFamily="18" charset="0"/>
                                              </a:rPr>
                                            </m:ctrlPr>
                                          </m:funcPr>
                                          <m:fName>
                                            <m:r>
                                              <m:rPr>
                                                <m:sty m:val="p"/>
                                              </m:rPr>
                                              <a:rPr lang="en-US" sz="2000">
                                                <a:solidFill>
                                                  <a:schemeClr val="tx2"/>
                                                </a:solidFill>
                                                <a:latin typeface="Cambria Math" panose="02040503050406030204" pitchFamily="18" charset="0"/>
                                              </a:rPr>
                                              <m:t>exp</m:t>
                                            </m:r>
                                          </m:fName>
                                          <m:e>
                                            <m:d>
                                              <m:dPr>
                                                <m:ctrlPr>
                                                  <a:rPr lang="en-US" sz="2000" i="1">
                                                    <a:solidFill>
                                                      <a:schemeClr val="tx2"/>
                                                    </a:solidFill>
                                                    <a:latin typeface="Cambria Math" panose="02040503050406030204" pitchFamily="18" charset="0"/>
                                                  </a:rPr>
                                                </m:ctrlPr>
                                              </m:dPr>
                                              <m:e>
                                                <m:sSub>
                                                  <m:sSubPr>
                                                    <m:ctrlPr>
                                                      <a:rPr lang="en-US" sz="2000" i="1">
                                                        <a:solidFill>
                                                          <a:schemeClr val="tx2"/>
                                                        </a:solidFill>
                                                        <a:latin typeface="Cambria Math" panose="02040503050406030204" pitchFamily="18" charset="0"/>
                                                      </a:rPr>
                                                    </m:ctrlPr>
                                                  </m:sSubPr>
                                                  <m:e>
                                                    <m:r>
                                                      <a:rPr lang="en-US" sz="2000" i="1">
                                                        <a:solidFill>
                                                          <a:schemeClr val="tx2"/>
                                                        </a:solidFill>
                                                        <a:latin typeface="Cambria Math" panose="02040503050406030204" pitchFamily="18" charset="0"/>
                                                      </a:rPr>
                                                      <m:t>𝑥</m:t>
                                                    </m:r>
                                                  </m:e>
                                                  <m:sub>
                                                    <m:r>
                                                      <a:rPr lang="en-US" sz="2000" i="1">
                                                        <a:solidFill>
                                                          <a:schemeClr val="tx2"/>
                                                        </a:solidFill>
                                                        <a:latin typeface="Cambria Math" panose="02040503050406030204" pitchFamily="18" charset="0"/>
                                                      </a:rPr>
                                                      <m:t>𝑖</m:t>
                                                    </m:r>
                                                  </m:sub>
                                                </m:sSub>
                                              </m:e>
                                            </m:d>
                                          </m:e>
                                        </m:func>
                                      </m:e>
                                    </m:nary>
                                  </m:den>
                                </m:f>
                              </m:oMath>
                            </m:oMathPara>
                          </a14:m>
                          <a:endParaRPr lang="en-US" sz="2000" dirty="0">
                            <a:solidFill>
                              <a:schemeClr val="tx2"/>
                            </a:solidFill>
                          </a:endParaRPr>
                        </a:p>
                      </a:txBody>
                      <a:tcPr marL="63887" marR="63887" marT="31943" marB="31943"/>
                    </a:tc>
                    <a:tc>
                      <a:txBody>
                        <a:bodyPr/>
                        <a:lstStyle/>
                        <a:p>
                          <a:pPr marL="171450" lvl="0" indent="-171450" algn="l">
                            <a:buFont typeface="Arial" panose="020B0604020202020204" pitchFamily="34" charset="0"/>
                            <a:buChar char="•"/>
                          </a:pPr>
                          <a:r>
                            <a:rPr lang="en-US" sz="1800" dirty="0">
                              <a:solidFill>
                                <a:schemeClr val="tx2"/>
                              </a:solidFill>
                            </a:rPr>
                            <a:t>Outputs probability for each class in (0,1)</a:t>
                          </a:r>
                        </a:p>
                        <a:p>
                          <a:pPr marL="171450" lvl="0" indent="-171450" algn="l">
                            <a:buFont typeface="Arial" panose="020B0604020202020204" pitchFamily="34" charset="0"/>
                            <a:buChar char="•"/>
                          </a:pPr>
                          <a:r>
                            <a:rPr lang="en-US" sz="1800" dirty="0">
                              <a:solidFill>
                                <a:schemeClr val="tx2"/>
                              </a:solidFill>
                            </a:rPr>
                            <a:t>Sum of outputs to be 1 (probability distribution)</a:t>
                          </a:r>
                        </a:p>
                        <a:p>
                          <a:pPr marL="171450" lvl="0" indent="-171450" algn="l">
                            <a:buFont typeface="Arial" panose="020B0604020202020204" pitchFamily="34" charset="0"/>
                            <a:buChar char="•"/>
                          </a:pPr>
                          <a:r>
                            <a:rPr lang="en-US" sz="1800" dirty="0">
                              <a:solidFill>
                                <a:schemeClr val="tx2"/>
                              </a:solidFill>
                            </a:rPr>
                            <a:t>Training drives target class values up, others down</a:t>
                          </a:r>
                          <a:endParaRPr lang="en-US" sz="1800" b="0" i="0"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63887" marR="63887" marT="31943" marB="31943"/>
                    </a:tc>
                    <a:extLst>
                      <a:ext uri="{0D108BD9-81ED-4DB2-BD59-A6C34878D82A}">
                        <a16:rowId xmlns:a16="http://schemas.microsoft.com/office/drawing/2014/main" val="1957606767"/>
                      </a:ext>
                    </a:extLst>
                  </a:tr>
                  <a:tr h="10691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chemeClr val="tx2"/>
                              </a:solidFill>
                            </a:rPr>
                            <a:t>Regression</a:t>
                          </a:r>
                          <a:endParaRPr lang="en-US" sz="2000" b="0" i="0"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63887" marR="63887" marT="31943" marB="31943"/>
                    </a:tc>
                    <a:tc>
                      <a:txBody>
                        <a:bodyPr/>
                        <a:lstStyle/>
                        <a:p>
                          <a:pPr marL="0" algn="l" defTabSz="914400" rtl="0" eaLnBrk="1" latinLnBrk="0" hangingPunct="1"/>
                          <a:r>
                            <a:rPr lang="en-US" sz="2000" kern="1200" dirty="0">
                              <a:solidFill>
                                <a:schemeClr val="tx2"/>
                              </a:solidFill>
                            </a:rPr>
                            <a:t>Linear/ ReLU</a:t>
                          </a:r>
                          <a:endParaRPr lang="en-US" sz="2000" b="0" i="0" kern="1200"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63887" marR="63887" marT="31943" marB="31943"/>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0" i="1" smtClean="0">
                                    <a:solidFill>
                                      <a:schemeClr val="tx2"/>
                                    </a:solidFill>
                                    <a:latin typeface="Cambria Math" panose="02040503050406030204" pitchFamily="18" charset="0"/>
                                  </a:rPr>
                                  <m:t>𝑓</m:t>
                                </m:r>
                                <m:d>
                                  <m:dPr>
                                    <m:ctrlPr>
                                      <a:rPr lang="en-US" sz="2000" b="0" i="1" smtClean="0">
                                        <a:solidFill>
                                          <a:schemeClr val="tx2"/>
                                        </a:solidFill>
                                        <a:latin typeface="Cambria Math" panose="02040503050406030204" pitchFamily="18" charset="0"/>
                                      </a:rPr>
                                    </m:ctrlPr>
                                  </m:dPr>
                                  <m:e>
                                    <m:r>
                                      <a:rPr lang="en-US" sz="2000" b="0" i="1" smtClean="0">
                                        <a:solidFill>
                                          <a:schemeClr val="tx2"/>
                                        </a:solidFill>
                                        <a:latin typeface="Cambria Math" panose="02040503050406030204" pitchFamily="18" charset="0"/>
                                      </a:rPr>
                                      <m:t>𝑥</m:t>
                                    </m:r>
                                  </m:e>
                                </m:d>
                                <m:r>
                                  <a:rPr lang="en-US" sz="2000" b="0" i="1" smtClean="0">
                                    <a:solidFill>
                                      <a:schemeClr val="tx2"/>
                                    </a:solidFill>
                                    <a:latin typeface="Cambria Math" panose="02040503050406030204" pitchFamily="18" charset="0"/>
                                  </a:rPr>
                                  <m:t>=</m:t>
                                </m:r>
                                <m:d>
                                  <m:dPr>
                                    <m:begChr m:val="{"/>
                                    <m:endChr m:val=""/>
                                    <m:ctrlPr>
                                      <a:rPr lang="en-US" sz="2000" b="0" i="1" smtClean="0">
                                        <a:solidFill>
                                          <a:schemeClr val="tx2"/>
                                        </a:solidFill>
                                        <a:latin typeface="Cambria Math" panose="02040503050406030204" pitchFamily="18" charset="0"/>
                                      </a:rPr>
                                    </m:ctrlPr>
                                  </m:dPr>
                                  <m:e>
                                    <m:eqArr>
                                      <m:eqArrPr>
                                        <m:ctrlPr>
                                          <a:rPr lang="en-US" sz="2000" b="0" i="1" smtClean="0">
                                            <a:solidFill>
                                              <a:schemeClr val="tx2"/>
                                            </a:solidFill>
                                            <a:latin typeface="Cambria Math" panose="02040503050406030204" pitchFamily="18" charset="0"/>
                                          </a:rPr>
                                        </m:ctrlPr>
                                      </m:eqArrPr>
                                      <m:e>
                                        <m:r>
                                          <a:rPr lang="en-US" sz="2000" b="0" i="1" smtClean="0">
                                            <a:solidFill>
                                              <a:schemeClr val="tx2"/>
                                            </a:solidFill>
                                            <a:latin typeface="Cambria Math" panose="02040503050406030204" pitchFamily="18" charset="0"/>
                                          </a:rPr>
                                          <m:t>0,  </m:t>
                                        </m:r>
                                        <m:r>
                                          <a:rPr lang="en-US" sz="2000" b="0" i="1" smtClean="0">
                                            <a:solidFill>
                                              <a:schemeClr val="tx2"/>
                                            </a:solidFill>
                                            <a:latin typeface="Cambria Math" panose="02040503050406030204" pitchFamily="18" charset="0"/>
                                          </a:rPr>
                                          <m:t>𝑖𝑓</m:t>
                                        </m:r>
                                        <m:r>
                                          <a:rPr lang="en-US" sz="2000" b="0" i="1" smtClean="0">
                                            <a:solidFill>
                                              <a:schemeClr val="tx2"/>
                                            </a:solidFill>
                                            <a:latin typeface="Cambria Math" panose="02040503050406030204" pitchFamily="18" charset="0"/>
                                          </a:rPr>
                                          <m:t> </m:t>
                                        </m:r>
                                        <m:r>
                                          <a:rPr lang="en-US" sz="2000" b="0" i="1" smtClean="0">
                                            <a:solidFill>
                                              <a:schemeClr val="tx2"/>
                                            </a:solidFill>
                                            <a:latin typeface="Cambria Math" panose="02040503050406030204" pitchFamily="18" charset="0"/>
                                          </a:rPr>
                                          <m:t>𝑥</m:t>
                                        </m:r>
                                        <m:r>
                                          <a:rPr lang="en-US" sz="2000" b="0" i="1" smtClean="0">
                                            <a:solidFill>
                                              <a:schemeClr val="tx2"/>
                                            </a:solidFill>
                                            <a:latin typeface="Cambria Math" panose="02040503050406030204" pitchFamily="18" charset="0"/>
                                          </a:rPr>
                                          <m:t>&lt;0</m:t>
                                        </m:r>
                                      </m:e>
                                      <m:e>
                                        <m:r>
                                          <a:rPr lang="en-US" sz="2000" b="0" i="1" smtClean="0">
                                            <a:solidFill>
                                              <a:schemeClr val="tx2"/>
                                            </a:solidFill>
                                            <a:latin typeface="Cambria Math" panose="02040503050406030204" pitchFamily="18" charset="0"/>
                                          </a:rPr>
                                          <m:t>𝑥</m:t>
                                        </m:r>
                                        <m:r>
                                          <a:rPr lang="en-US" sz="2000" b="0" i="1" smtClean="0">
                                            <a:solidFill>
                                              <a:schemeClr val="tx2"/>
                                            </a:solidFill>
                                            <a:latin typeface="Cambria Math" panose="02040503050406030204" pitchFamily="18" charset="0"/>
                                          </a:rPr>
                                          <m:t>,  </m:t>
                                        </m:r>
                                        <m:r>
                                          <a:rPr lang="en-US" sz="2000" b="0" i="1" smtClean="0">
                                            <a:solidFill>
                                              <a:schemeClr val="tx2"/>
                                            </a:solidFill>
                                            <a:latin typeface="Cambria Math" panose="02040503050406030204" pitchFamily="18" charset="0"/>
                                          </a:rPr>
                                          <m:t>𝑖𝑓</m:t>
                                        </m:r>
                                        <m:r>
                                          <a:rPr lang="en-US" sz="2000" b="0" i="1" smtClean="0">
                                            <a:solidFill>
                                              <a:schemeClr val="tx2"/>
                                            </a:solidFill>
                                            <a:latin typeface="Cambria Math" panose="02040503050406030204" pitchFamily="18" charset="0"/>
                                          </a:rPr>
                                          <m:t> </m:t>
                                        </m:r>
                                        <m:r>
                                          <a:rPr lang="en-US" sz="2000" b="0" i="1" smtClean="0">
                                            <a:solidFill>
                                              <a:schemeClr val="tx2"/>
                                            </a:solidFill>
                                            <a:latin typeface="Cambria Math" panose="02040503050406030204" pitchFamily="18" charset="0"/>
                                          </a:rPr>
                                          <m:t>𝑥</m:t>
                                        </m:r>
                                        <m:r>
                                          <a:rPr lang="en-US" sz="2000" b="0" i="1" smtClean="0">
                                            <a:solidFill>
                                              <a:schemeClr val="tx2"/>
                                            </a:solidFill>
                                            <a:latin typeface="Cambria Math" panose="02040503050406030204" pitchFamily="18" charset="0"/>
                                          </a:rPr>
                                          <m:t>≥0 </m:t>
                                        </m:r>
                                      </m:e>
                                    </m:eqArr>
                                  </m:e>
                                </m:d>
                              </m:oMath>
                            </m:oMathPara>
                          </a14:m>
                          <a:endParaRPr lang="en-US" sz="2000" dirty="0">
                            <a:solidFill>
                              <a:schemeClr val="tx2"/>
                            </a:solidFill>
                          </a:endParaRPr>
                        </a:p>
                      </a:txBody>
                      <a:tcPr marL="63887" marR="63887" marT="31943" marB="31943"/>
                    </a:tc>
                    <a:tc>
                      <a:txBody>
                        <a:bodyPr/>
                        <a:lstStyle/>
                        <a:p>
                          <a:pPr marL="0" indent="0" algn="l" defTabSz="914400" rtl="0" eaLnBrk="1" latinLnBrk="0" hangingPunct="1">
                            <a:buFont typeface="Arial" panose="020B0604020202020204" pitchFamily="34" charset="0"/>
                            <a:buNone/>
                          </a:pPr>
                          <a:r>
                            <a:rPr lang="en-US" sz="1800" dirty="0">
                              <a:solidFill>
                                <a:schemeClr val="tx2"/>
                              </a:solidFill>
                            </a:rPr>
                            <a:t>Outputs numerical value</a:t>
                          </a:r>
                          <a:endParaRPr lang="en-US" sz="1800" b="0" i="0" kern="1200"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63887" marR="63887" marT="31943" marB="31943"/>
                    </a:tc>
                    <a:extLst>
                      <a:ext uri="{0D108BD9-81ED-4DB2-BD59-A6C34878D82A}">
                        <a16:rowId xmlns:a16="http://schemas.microsoft.com/office/drawing/2014/main" val="479326001"/>
                      </a:ext>
                    </a:extLst>
                  </a:tr>
                </a:tbl>
              </a:graphicData>
            </a:graphic>
          </p:graphicFrame>
        </mc:Choice>
        <mc:Fallback xmlns="">
          <p:graphicFrame>
            <p:nvGraphicFramePr>
              <p:cNvPr id="4" name="Table 3">
                <a:extLst>
                  <a:ext uri="{FF2B5EF4-FFF2-40B4-BE49-F238E27FC236}">
                    <a16:creationId xmlns:a16="http://schemas.microsoft.com/office/drawing/2014/main" id="{2F11858B-D480-EAB6-3C6D-3134150E479F}"/>
                  </a:ext>
                </a:extLst>
              </p:cNvPr>
              <p:cNvGraphicFramePr>
                <a:graphicFrameLocks noGrp="1"/>
              </p:cNvGraphicFramePr>
              <p:nvPr>
                <p:extLst>
                  <p:ext uri="{D42A27DB-BD31-4B8C-83A1-F6EECF244321}">
                    <p14:modId xmlns:p14="http://schemas.microsoft.com/office/powerpoint/2010/main" val="3875068132"/>
                  </p:ext>
                </p:extLst>
              </p:nvPr>
            </p:nvGraphicFramePr>
            <p:xfrm>
              <a:off x="737009" y="1897056"/>
              <a:ext cx="10717981" cy="3850162"/>
            </p:xfrm>
            <a:graphic>
              <a:graphicData uri="http://schemas.openxmlformats.org/drawingml/2006/table">
                <a:tbl>
                  <a:tblPr firstRow="1" bandRow="1">
                    <a:effectLst>
                      <a:outerShdw blurRad="50800" dist="38100" dir="2700000" algn="tl" rotWithShape="0">
                        <a:prstClr val="black">
                          <a:alpha val="40000"/>
                        </a:prstClr>
                      </a:outerShdw>
                    </a:effectLst>
                    <a:tableStyleId>{2A488322-F2BA-4B5B-9748-0D474271808F}</a:tableStyleId>
                  </a:tblPr>
                  <a:tblGrid>
                    <a:gridCol w="1651861">
                      <a:extLst>
                        <a:ext uri="{9D8B030D-6E8A-4147-A177-3AD203B41FA5}">
                          <a16:colId xmlns:a16="http://schemas.microsoft.com/office/drawing/2014/main" val="2148593030"/>
                        </a:ext>
                      </a:extLst>
                    </a:gridCol>
                    <a:gridCol w="1314450">
                      <a:extLst>
                        <a:ext uri="{9D8B030D-6E8A-4147-A177-3AD203B41FA5}">
                          <a16:colId xmlns:a16="http://schemas.microsoft.com/office/drawing/2014/main" val="182381763"/>
                        </a:ext>
                      </a:extLst>
                    </a:gridCol>
                    <a:gridCol w="2929135">
                      <a:extLst>
                        <a:ext uri="{9D8B030D-6E8A-4147-A177-3AD203B41FA5}">
                          <a16:colId xmlns:a16="http://schemas.microsoft.com/office/drawing/2014/main" val="3666975058"/>
                        </a:ext>
                      </a:extLst>
                    </a:gridCol>
                    <a:gridCol w="4822535">
                      <a:extLst>
                        <a:ext uri="{9D8B030D-6E8A-4147-A177-3AD203B41FA5}">
                          <a16:colId xmlns:a16="http://schemas.microsoft.com/office/drawing/2014/main" val="1523847836"/>
                        </a:ext>
                      </a:extLst>
                    </a:gridCol>
                  </a:tblGrid>
                  <a:tr h="387631">
                    <a:tc>
                      <a:txBody>
                        <a:bodyPr/>
                        <a:lstStyle/>
                        <a:p>
                          <a:pPr algn="l"/>
                          <a:r>
                            <a:rPr lang="en-US" sz="1800" dirty="0"/>
                            <a:t>Problem</a:t>
                          </a:r>
                          <a:endParaRPr lang="en-US" sz="18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63887" marR="63887" marT="31943" marB="31943"/>
                    </a:tc>
                    <a:tc>
                      <a:txBody>
                        <a:bodyPr/>
                        <a:lstStyle/>
                        <a:p>
                          <a:pPr algn="l"/>
                          <a:r>
                            <a:rPr lang="en-US" sz="1800" dirty="0"/>
                            <a:t>Name</a:t>
                          </a:r>
                          <a:endParaRPr lang="en-US" sz="18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63887" marR="63887" marT="31943" marB="31943"/>
                    </a:tc>
                    <a:tc>
                      <a:txBody>
                        <a:bodyPr/>
                        <a:lstStyle/>
                        <a:p>
                          <a:pPr algn="l"/>
                          <a:r>
                            <a:rPr lang="en-US" sz="1800" dirty="0"/>
                            <a:t>Function</a:t>
                          </a:r>
                          <a:endParaRPr lang="en-US" sz="18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63887" marR="63887" marT="31943" marB="31943"/>
                    </a:tc>
                    <a:tc>
                      <a:txBody>
                        <a:bodyPr/>
                        <a:lstStyle/>
                        <a:p>
                          <a:pPr algn="l"/>
                          <a:r>
                            <a:rPr lang="en-US" sz="1800" dirty="0"/>
                            <a:t>Description</a:t>
                          </a:r>
                          <a:endParaRPr lang="en-US" sz="18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63887" marR="63887" marT="31943" marB="31943"/>
                    </a:tc>
                    <a:extLst>
                      <a:ext uri="{0D108BD9-81ED-4DB2-BD59-A6C34878D82A}">
                        <a16:rowId xmlns:a16="http://schemas.microsoft.com/office/drawing/2014/main" val="2531196256"/>
                      </a:ext>
                    </a:extLst>
                  </a:tr>
                  <a:tr h="957875">
                    <a:tc>
                      <a:txBody>
                        <a:bodyPr/>
                        <a:lstStyle/>
                        <a:p>
                          <a:pPr marL="0" algn="l" defTabSz="914400" rtl="0" eaLnBrk="1" latinLnBrk="0" hangingPunct="1"/>
                          <a:r>
                            <a:rPr lang="en-US" sz="2000" dirty="0">
                              <a:solidFill>
                                <a:schemeClr val="tx2"/>
                              </a:solidFill>
                            </a:rPr>
                            <a:t>Binary classification</a:t>
                          </a:r>
                          <a:endParaRPr lang="en-US" sz="2000" b="0" i="0"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63887" marR="63887" marT="31943" marB="31943"/>
                    </a:tc>
                    <a:tc>
                      <a:txBody>
                        <a:bodyPr/>
                        <a:lstStyle/>
                        <a:p>
                          <a:pPr marL="0" algn="l" defTabSz="914400" rtl="0" eaLnBrk="1" latinLnBrk="0" hangingPunct="1"/>
                          <a:endParaRPr lang="en-US" sz="2000" kern="1200" dirty="0">
                            <a:solidFill>
                              <a:schemeClr val="tx2"/>
                            </a:solidFill>
                          </a:endParaRPr>
                        </a:p>
                        <a:p>
                          <a:pPr marL="0" algn="l" defTabSz="914400" rtl="0" eaLnBrk="1" latinLnBrk="0" hangingPunct="1"/>
                          <a:r>
                            <a:rPr lang="en-US" sz="2000" kern="1200" dirty="0">
                              <a:solidFill>
                                <a:schemeClr val="tx2"/>
                              </a:solidFill>
                            </a:rPr>
                            <a:t>Sigmoid</a:t>
                          </a:r>
                          <a:endParaRPr lang="en-US" sz="2000" b="0" i="0" kern="1200"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63887" marR="63887" marT="31943" marB="31943"/>
                    </a:tc>
                    <a:tc>
                      <a:txBody>
                        <a:bodyPr/>
                        <a:lstStyle/>
                        <a:p>
                          <a:endParaRPr lang="en-US"/>
                        </a:p>
                      </a:txBody>
                      <a:tcPr marL="63887" marR="63887" marT="31943" marB="31943">
                        <a:blipFill>
                          <a:blip r:embed="rId4"/>
                          <a:stretch>
                            <a:fillRect l="-102079" t="-45223" r="-167568" b="-271338"/>
                          </a:stretch>
                        </a:blipFill>
                      </a:tcPr>
                    </a:tc>
                    <a:tc>
                      <a:txBody>
                        <a:bodyPr/>
                        <a:lstStyle/>
                        <a:p>
                          <a:pPr marL="171450" lvl="0" indent="-171450" algn="l">
                            <a:buFont typeface="Arial" panose="020B0604020202020204" pitchFamily="34" charset="0"/>
                            <a:buChar char="•"/>
                          </a:pPr>
                          <a:r>
                            <a:rPr lang="en-US" sz="1800" dirty="0">
                              <a:solidFill>
                                <a:schemeClr val="tx2"/>
                              </a:solidFill>
                            </a:rPr>
                            <a:t>Outputs probability for each class in (0,1)</a:t>
                          </a:r>
                        </a:p>
                        <a:p>
                          <a:pPr marL="171450" lvl="0" indent="-171450" algn="l">
                            <a:buFont typeface="Arial" panose="020B0604020202020204" pitchFamily="34" charset="0"/>
                            <a:buChar char="•"/>
                          </a:pPr>
                          <a:r>
                            <a:rPr lang="en-US" sz="1800" dirty="0">
                              <a:solidFill>
                                <a:schemeClr val="tx2"/>
                              </a:solidFill>
                            </a:rPr>
                            <a:t>Logistic regression of output of last layer</a:t>
                          </a:r>
                          <a:endParaRPr lang="en-US" sz="1800" b="0" i="0"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63887" marR="63887" marT="31943" marB="31943"/>
                    </a:tc>
                    <a:extLst>
                      <a:ext uri="{0D108BD9-81ED-4DB2-BD59-A6C34878D82A}">
                        <a16:rowId xmlns:a16="http://schemas.microsoft.com/office/drawing/2014/main" val="2768504691"/>
                      </a:ext>
                    </a:extLst>
                  </a:tr>
                  <a:tr h="1435486">
                    <a:tc>
                      <a:txBody>
                        <a:bodyPr/>
                        <a:lstStyle/>
                        <a:p>
                          <a:pPr algn="l"/>
                          <a:r>
                            <a:rPr lang="en-US" sz="2000" dirty="0">
                              <a:solidFill>
                                <a:schemeClr val="tx2"/>
                              </a:solidFill>
                            </a:rPr>
                            <a:t>Multiclass classification</a:t>
                          </a:r>
                          <a:endParaRPr lang="en-US" sz="2000" b="0" i="0"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63887" marR="63887" marT="31943" marB="31943"/>
                    </a:tc>
                    <a:tc>
                      <a:txBody>
                        <a:bodyPr/>
                        <a:lstStyle/>
                        <a:p>
                          <a:pPr marL="0" algn="l" defTabSz="914400" rtl="0" eaLnBrk="1" latinLnBrk="0" hangingPunct="1"/>
                          <a:endParaRPr lang="en-US" sz="2000" kern="1200" dirty="0">
                            <a:solidFill>
                              <a:schemeClr val="tx2"/>
                            </a:solidFill>
                          </a:endParaRPr>
                        </a:p>
                        <a:p>
                          <a:pPr marL="0" algn="l" defTabSz="914400" rtl="0" eaLnBrk="1" latinLnBrk="0" hangingPunct="1"/>
                          <a:r>
                            <a:rPr lang="en-US" sz="2000" kern="1200" dirty="0">
                              <a:solidFill>
                                <a:schemeClr val="tx2"/>
                              </a:solidFill>
                            </a:rPr>
                            <a:t>Softmax</a:t>
                          </a:r>
                          <a:endParaRPr lang="en-US" sz="2000" b="0" i="0" kern="1200"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63887" marR="63887" marT="31943" marB="31943"/>
                    </a:tc>
                    <a:tc>
                      <a:txBody>
                        <a:bodyPr/>
                        <a:lstStyle/>
                        <a:p>
                          <a:endParaRPr lang="en-US"/>
                        </a:p>
                      </a:txBody>
                      <a:tcPr marL="63887" marR="63887" marT="31943" marB="31943">
                        <a:blipFill>
                          <a:blip r:embed="rId4"/>
                          <a:stretch>
                            <a:fillRect l="-102079" t="-97021" r="-167568" b="-81277"/>
                          </a:stretch>
                        </a:blipFill>
                      </a:tcPr>
                    </a:tc>
                    <a:tc>
                      <a:txBody>
                        <a:bodyPr/>
                        <a:lstStyle/>
                        <a:p>
                          <a:pPr marL="171450" lvl="0" indent="-171450" algn="l">
                            <a:buFont typeface="Arial" panose="020B0604020202020204" pitchFamily="34" charset="0"/>
                            <a:buChar char="•"/>
                          </a:pPr>
                          <a:r>
                            <a:rPr lang="en-US" sz="1800" dirty="0">
                              <a:solidFill>
                                <a:schemeClr val="tx2"/>
                              </a:solidFill>
                            </a:rPr>
                            <a:t>Outputs probability for each class in (0,1)</a:t>
                          </a:r>
                        </a:p>
                        <a:p>
                          <a:pPr marL="171450" lvl="0" indent="-171450" algn="l">
                            <a:buFont typeface="Arial" panose="020B0604020202020204" pitchFamily="34" charset="0"/>
                            <a:buChar char="•"/>
                          </a:pPr>
                          <a:r>
                            <a:rPr lang="en-US" sz="1800" dirty="0">
                              <a:solidFill>
                                <a:schemeClr val="tx2"/>
                              </a:solidFill>
                            </a:rPr>
                            <a:t>Sum of outputs to be 1 (probability distribution)</a:t>
                          </a:r>
                        </a:p>
                        <a:p>
                          <a:pPr marL="171450" lvl="0" indent="-171450" algn="l">
                            <a:buFont typeface="Arial" panose="020B0604020202020204" pitchFamily="34" charset="0"/>
                            <a:buChar char="•"/>
                          </a:pPr>
                          <a:r>
                            <a:rPr lang="en-US" sz="1800" dirty="0">
                              <a:solidFill>
                                <a:schemeClr val="tx2"/>
                              </a:solidFill>
                            </a:rPr>
                            <a:t>Training drives target class values up, others down</a:t>
                          </a:r>
                          <a:endParaRPr lang="en-US" sz="1800" b="0" i="0"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63887" marR="63887" marT="31943" marB="31943"/>
                    </a:tc>
                    <a:extLst>
                      <a:ext uri="{0D108BD9-81ED-4DB2-BD59-A6C34878D82A}">
                        <a16:rowId xmlns:a16="http://schemas.microsoft.com/office/drawing/2014/main" val="1957606767"/>
                      </a:ext>
                    </a:extLst>
                  </a:tr>
                  <a:tr h="10691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chemeClr val="tx2"/>
                              </a:solidFill>
                            </a:rPr>
                            <a:t>Regression</a:t>
                          </a:r>
                          <a:endParaRPr lang="en-US" sz="2000" b="0" i="0"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63887" marR="63887" marT="31943" marB="31943"/>
                    </a:tc>
                    <a:tc>
                      <a:txBody>
                        <a:bodyPr/>
                        <a:lstStyle/>
                        <a:p>
                          <a:pPr marL="0" algn="l" defTabSz="914400" rtl="0" eaLnBrk="1" latinLnBrk="0" hangingPunct="1"/>
                          <a:r>
                            <a:rPr lang="en-US" sz="2000" kern="1200" dirty="0">
                              <a:solidFill>
                                <a:schemeClr val="tx2"/>
                              </a:solidFill>
                            </a:rPr>
                            <a:t>Linear/ ReLU</a:t>
                          </a:r>
                          <a:endParaRPr lang="en-US" sz="2000" b="0" i="0" kern="1200"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63887" marR="63887" marT="31943" marB="31943"/>
                    </a:tc>
                    <a:tc>
                      <a:txBody>
                        <a:bodyPr/>
                        <a:lstStyle/>
                        <a:p>
                          <a:endParaRPr lang="en-US"/>
                        </a:p>
                      </a:txBody>
                      <a:tcPr marL="63887" marR="63887" marT="31943" marB="31943">
                        <a:blipFill>
                          <a:blip r:embed="rId4"/>
                          <a:stretch>
                            <a:fillRect l="-102079" t="-263068" r="-167568" b="-8523"/>
                          </a:stretch>
                        </a:blipFill>
                      </a:tcPr>
                    </a:tc>
                    <a:tc>
                      <a:txBody>
                        <a:bodyPr/>
                        <a:lstStyle/>
                        <a:p>
                          <a:pPr marL="0" indent="0" algn="l" defTabSz="914400" rtl="0" eaLnBrk="1" latinLnBrk="0" hangingPunct="1">
                            <a:buFont typeface="Arial" panose="020B0604020202020204" pitchFamily="34" charset="0"/>
                            <a:buNone/>
                          </a:pPr>
                          <a:r>
                            <a:rPr lang="en-US" sz="1800" dirty="0">
                              <a:solidFill>
                                <a:schemeClr val="tx2"/>
                              </a:solidFill>
                            </a:rPr>
                            <a:t>Outputs numerical value</a:t>
                          </a:r>
                          <a:endParaRPr lang="en-US" sz="1800" b="0" i="0" kern="1200"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63887" marR="63887" marT="31943" marB="31943"/>
                    </a:tc>
                    <a:extLst>
                      <a:ext uri="{0D108BD9-81ED-4DB2-BD59-A6C34878D82A}">
                        <a16:rowId xmlns:a16="http://schemas.microsoft.com/office/drawing/2014/main" val="479326001"/>
                      </a:ext>
                    </a:extLst>
                  </a:tr>
                </a:tbl>
              </a:graphicData>
            </a:graphic>
          </p:graphicFrame>
        </mc:Fallback>
      </mc:AlternateContent>
    </p:spTree>
    <p:custDataLst>
      <p:tags r:id="rId1"/>
    </p:custDataLst>
    <p:extLst>
      <p:ext uri="{BB962C8B-B14F-4D97-AF65-F5344CB8AC3E}">
        <p14:creationId xmlns:p14="http://schemas.microsoft.com/office/powerpoint/2010/main" val="18130147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F877C8D-4DD5-40B4-B90F-9EAF0AC9EEE5}"/>
              </a:ext>
            </a:extLst>
          </p:cNvPr>
          <p:cNvSpPr>
            <a:spLocks noGrp="1"/>
          </p:cNvSpPr>
          <p:nvPr>
            <p:ph type="sldNum" idx="97"/>
          </p:nvPr>
        </p:nvSpPr>
        <p:spPr/>
        <p:txBody>
          <a:bodyPr/>
          <a:lstStyle/>
          <a:p>
            <a:fld id="{86A8BF56-6CB3-514C-9A64-F39D95C9E25B}" type="slidenum">
              <a:rPr lang="en-US" smtClean="0"/>
              <a:pPr/>
              <a:t>22</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Data flow during training</a:t>
            </a:r>
          </a:p>
        </p:txBody>
      </p:sp>
      <p:sp>
        <p:nvSpPr>
          <p:cNvPr id="4" name="Content Placeholder 5">
            <a:extLst>
              <a:ext uri="{FF2B5EF4-FFF2-40B4-BE49-F238E27FC236}">
                <a16:creationId xmlns:a16="http://schemas.microsoft.com/office/drawing/2014/main" id="{0FFF8176-240D-94A8-6114-62857B0123DF}"/>
              </a:ext>
            </a:extLst>
          </p:cNvPr>
          <p:cNvSpPr>
            <a:spLocks noGrp="1"/>
          </p:cNvSpPr>
          <p:nvPr>
            <p:ph idx="2"/>
          </p:nvPr>
        </p:nvSpPr>
        <p:spPr>
          <a:xfrm>
            <a:off x="365760" y="1165536"/>
            <a:ext cx="5002653" cy="5262696"/>
          </a:xfrm>
        </p:spPr>
        <p:txBody>
          <a:bodyPr/>
          <a:lstStyle/>
          <a:p>
            <a:r>
              <a:rPr lang="en-US" dirty="0"/>
              <a:t>Data passes through the neural network several times.</a:t>
            </a:r>
          </a:p>
          <a:p>
            <a:r>
              <a:rPr lang="en-US" dirty="0"/>
              <a:t>Each data sample passes forward and then backward through the neural network.</a:t>
            </a:r>
          </a:p>
          <a:p>
            <a:r>
              <a:rPr lang="en-US" dirty="0"/>
              <a:t>Every time the full dataset passes through the network is called an </a:t>
            </a:r>
            <a:r>
              <a:rPr lang="en-US" i="1" dirty="0"/>
              <a:t>epoch</a:t>
            </a:r>
            <a:r>
              <a:rPr lang="en-US" dirty="0"/>
              <a:t>.</a:t>
            </a:r>
          </a:p>
        </p:txBody>
      </p:sp>
      <p:pic>
        <p:nvPicPr>
          <p:cNvPr id="3" name="Picture 2" descr="Neural network with two-neuron output.">
            <a:extLst>
              <a:ext uri="{FF2B5EF4-FFF2-40B4-BE49-F238E27FC236}">
                <a16:creationId xmlns:a16="http://schemas.microsoft.com/office/drawing/2014/main" id="{A2244923-3144-4A7D-9A72-07B54E2C5DD4}"/>
              </a:ext>
            </a:extLst>
          </p:cNvPr>
          <p:cNvPicPr>
            <a:picLocks noChangeAspect="1"/>
          </p:cNvPicPr>
          <p:nvPr/>
        </p:nvPicPr>
        <p:blipFill>
          <a:blip r:embed="rId4"/>
          <a:stretch>
            <a:fillRect/>
          </a:stretch>
        </p:blipFill>
        <p:spPr>
          <a:xfrm>
            <a:off x="5549029" y="1400948"/>
            <a:ext cx="5206435" cy="4791871"/>
          </a:xfrm>
          <a:prstGeom prst="rect">
            <a:avLst/>
          </a:prstGeom>
        </p:spPr>
      </p:pic>
      <p:pic>
        <p:nvPicPr>
          <p:cNvPr id="10" name="Picture 9" descr="Three arrows going around continuously to indicate a cyclical process.">
            <a:extLst>
              <a:ext uri="{FF2B5EF4-FFF2-40B4-BE49-F238E27FC236}">
                <a16:creationId xmlns:a16="http://schemas.microsoft.com/office/drawing/2014/main" id="{3D8EE34D-8575-1CA1-28D3-D6B1BA5D94CF}"/>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9879496" y="2718077"/>
            <a:ext cx="2312504" cy="2312504"/>
          </a:xfrm>
          <a:prstGeom prst="rect">
            <a:avLst/>
          </a:prstGeom>
        </p:spPr>
      </p:pic>
      <p:sp>
        <p:nvSpPr>
          <p:cNvPr id="14" name="TextBox 13">
            <a:extLst>
              <a:ext uri="{FF2B5EF4-FFF2-40B4-BE49-F238E27FC236}">
                <a16:creationId xmlns:a16="http://schemas.microsoft.com/office/drawing/2014/main" id="{7D02D4FE-B61E-4F3E-F0CF-08EB13819B34}"/>
              </a:ext>
            </a:extLst>
          </p:cNvPr>
          <p:cNvSpPr txBox="1"/>
          <p:nvPr/>
        </p:nvSpPr>
        <p:spPr>
          <a:xfrm>
            <a:off x="10371944" y="4787259"/>
            <a:ext cx="1340432" cy="523220"/>
          </a:xfrm>
          <a:prstGeom prst="rect">
            <a:avLst/>
          </a:prstGeom>
          <a:noFill/>
        </p:spPr>
        <p:txBody>
          <a:bodyPr wrap="none" rtlCol="0">
            <a:spAutoFit/>
          </a:bodyPr>
          <a:lstStyle/>
          <a:p>
            <a:r>
              <a:rPr lang="en-US" sz="2800" dirty="0">
                <a:solidFill>
                  <a:srgbClr val="232F3E"/>
                </a:solidFill>
                <a:latin typeface="Amazon Ember display"/>
              </a:rPr>
              <a:t>Epochs</a:t>
            </a:r>
          </a:p>
        </p:txBody>
      </p:sp>
    </p:spTree>
    <p:custDataLst>
      <p:tags r:id="rId1"/>
    </p:custDataLst>
    <p:extLst>
      <p:ext uri="{BB962C8B-B14F-4D97-AF65-F5344CB8AC3E}">
        <p14:creationId xmlns:p14="http://schemas.microsoft.com/office/powerpoint/2010/main" val="8734847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F877C8D-4DD5-40B4-B90F-9EAF0AC9EEE5}"/>
              </a:ext>
            </a:extLst>
          </p:cNvPr>
          <p:cNvSpPr>
            <a:spLocks noGrp="1"/>
          </p:cNvSpPr>
          <p:nvPr>
            <p:ph type="sldNum" idx="97"/>
          </p:nvPr>
        </p:nvSpPr>
        <p:spPr/>
        <p:txBody>
          <a:bodyPr/>
          <a:lstStyle/>
          <a:p>
            <a:fld id="{86A8BF56-6CB3-514C-9A64-F39D95C9E25B}" type="slidenum">
              <a:rPr lang="en-US" smtClean="0"/>
              <a:pPr/>
              <a:t>23</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Forward pass: Input to output layer</a:t>
            </a:r>
          </a:p>
        </p:txBody>
      </p:sp>
      <p:sp>
        <p:nvSpPr>
          <p:cNvPr id="4" name="Content Placeholder 5">
            <a:extLst>
              <a:ext uri="{FF2B5EF4-FFF2-40B4-BE49-F238E27FC236}">
                <a16:creationId xmlns:a16="http://schemas.microsoft.com/office/drawing/2014/main" id="{0FFF8176-240D-94A8-6114-62857B0123DF}"/>
              </a:ext>
            </a:extLst>
          </p:cNvPr>
          <p:cNvSpPr>
            <a:spLocks noGrp="1"/>
          </p:cNvSpPr>
          <p:nvPr>
            <p:ph idx="2"/>
          </p:nvPr>
        </p:nvSpPr>
        <p:spPr/>
        <p:txBody>
          <a:bodyPr/>
          <a:lstStyle/>
          <a:p>
            <a:pPr marL="0" indent="0">
              <a:buNone/>
            </a:pPr>
            <a:r>
              <a:rPr lang="en-US" sz="2400" dirty="0"/>
              <a:t>The outputs of each layer’s activation function are inputs for the next layer.</a:t>
            </a:r>
          </a:p>
        </p:txBody>
      </p:sp>
      <p:pic>
        <p:nvPicPr>
          <p:cNvPr id="3" name="Picture 2" descr="Illustration of forward propagation. See details in notes.">
            <a:extLst>
              <a:ext uri="{FF2B5EF4-FFF2-40B4-BE49-F238E27FC236}">
                <a16:creationId xmlns:a16="http://schemas.microsoft.com/office/drawing/2014/main" id="{396705BC-DE4A-49FF-8002-10AC474D71A9}"/>
              </a:ext>
            </a:extLst>
          </p:cNvPr>
          <p:cNvPicPr>
            <a:picLocks noChangeAspect="1"/>
          </p:cNvPicPr>
          <p:nvPr/>
        </p:nvPicPr>
        <p:blipFill>
          <a:blip r:embed="rId4"/>
          <a:stretch>
            <a:fillRect/>
          </a:stretch>
        </p:blipFill>
        <p:spPr>
          <a:xfrm>
            <a:off x="1447397" y="1648552"/>
            <a:ext cx="9297206" cy="4797968"/>
          </a:xfrm>
          <a:prstGeom prst="rect">
            <a:avLst/>
          </a:prstGeom>
        </p:spPr>
      </p:pic>
    </p:spTree>
    <p:custDataLst>
      <p:tags r:id="rId1"/>
    </p:custDataLst>
    <p:extLst>
      <p:ext uri="{BB962C8B-B14F-4D97-AF65-F5344CB8AC3E}">
        <p14:creationId xmlns:p14="http://schemas.microsoft.com/office/powerpoint/2010/main" val="34149607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F877C8D-4DD5-40B4-B90F-9EAF0AC9EEE5}"/>
              </a:ext>
            </a:extLst>
          </p:cNvPr>
          <p:cNvSpPr>
            <a:spLocks noGrp="1"/>
          </p:cNvSpPr>
          <p:nvPr>
            <p:ph type="sldNum" idx="97"/>
          </p:nvPr>
        </p:nvSpPr>
        <p:spPr/>
        <p:txBody>
          <a:bodyPr/>
          <a:lstStyle/>
          <a:p>
            <a:fld id="{86A8BF56-6CB3-514C-9A64-F39D95C9E25B}" type="slidenum">
              <a:rPr lang="en-US" smtClean="0"/>
              <a:pPr/>
              <a:t>24</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Loss function is applied</a:t>
            </a:r>
          </a:p>
        </p:txBody>
      </p:sp>
      <p:sp>
        <p:nvSpPr>
          <p:cNvPr id="4" name="Content Placeholder 5">
            <a:extLst>
              <a:ext uri="{FF2B5EF4-FFF2-40B4-BE49-F238E27FC236}">
                <a16:creationId xmlns:a16="http://schemas.microsoft.com/office/drawing/2014/main" id="{0FFF8176-240D-94A8-6114-62857B0123DF}"/>
              </a:ext>
            </a:extLst>
          </p:cNvPr>
          <p:cNvSpPr>
            <a:spLocks noGrp="1"/>
          </p:cNvSpPr>
          <p:nvPr>
            <p:ph idx="2"/>
          </p:nvPr>
        </p:nvSpPr>
        <p:spPr/>
        <p:txBody>
          <a:bodyPr/>
          <a:lstStyle/>
          <a:p>
            <a:pPr marL="0" indent="0">
              <a:buNone/>
            </a:pPr>
            <a:r>
              <a:rPr lang="en-US" sz="2400" dirty="0"/>
              <a:t>Then, the loss function is applied to the final output.</a:t>
            </a:r>
          </a:p>
        </p:txBody>
      </p:sp>
      <p:pic>
        <p:nvPicPr>
          <p:cNvPr id="8" name="Picture 7">
            <a:extLst>
              <a:ext uri="{FF2B5EF4-FFF2-40B4-BE49-F238E27FC236}">
                <a16:creationId xmlns:a16="http://schemas.microsoft.com/office/drawing/2014/main" id="{43454E5E-24BA-4737-9066-4D94EE9D3723}"/>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2462636" y="1618520"/>
            <a:ext cx="5206435" cy="4791871"/>
          </a:xfrm>
          <a:prstGeom prst="rect">
            <a:avLst/>
          </a:prstGeom>
        </p:spPr>
      </p:pic>
      <p:sp>
        <p:nvSpPr>
          <p:cNvPr id="11" name="Down Arrow 10">
            <a:extLst>
              <a:ext uri="{FF2B5EF4-FFF2-40B4-BE49-F238E27FC236}">
                <a16:creationId xmlns:a16="http://schemas.microsoft.com/office/drawing/2014/main" id="{F9CEC986-9C43-544B-823A-38BDB4967DA4}"/>
              </a:ext>
              <a:ext uri="{C183D7F6-B498-43B3-948B-1728B52AA6E4}">
                <adec:decorative xmlns:adec="http://schemas.microsoft.com/office/drawing/2017/decorative" val="1"/>
              </a:ext>
            </a:extLst>
          </p:cNvPr>
          <p:cNvSpPr/>
          <p:nvPr/>
        </p:nvSpPr>
        <p:spPr>
          <a:xfrm rot="16200000">
            <a:off x="8311760" y="2163635"/>
            <a:ext cx="583096" cy="774036"/>
          </a:xfrm>
          <a:prstGeom prst="downArrow">
            <a:avLst/>
          </a:prstGeom>
          <a:solidFill>
            <a:srgbClr val="66B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DB76481-959E-970A-3251-08C662286D49}"/>
                  </a:ext>
                </a:extLst>
              </p:cNvPr>
              <p:cNvSpPr txBox="1"/>
              <p:nvPr/>
            </p:nvSpPr>
            <p:spPr>
              <a:xfrm>
                <a:off x="8817732" y="2313801"/>
                <a:ext cx="3008508"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tx2"/>
                          </a:solidFill>
                          <a:latin typeface="Cambria Math" panose="02040503050406030204" pitchFamily="18" charset="0"/>
                        </a:rPr>
                        <m:t>𝐿</m:t>
                      </m:r>
                      <m:d>
                        <m:dPr>
                          <m:ctrlPr>
                            <a:rPr lang="en-US" sz="2400" b="0" i="1" smtClean="0">
                              <a:solidFill>
                                <a:schemeClr val="tx2"/>
                              </a:solidFill>
                              <a:latin typeface="Cambria Math" panose="02040503050406030204" pitchFamily="18" charset="0"/>
                            </a:rPr>
                          </m:ctrlPr>
                        </m:dPr>
                        <m:e>
                          <m:r>
                            <a:rPr lang="en-US" sz="2400" b="1" i="1" smtClean="0">
                              <a:solidFill>
                                <a:schemeClr val="tx2"/>
                              </a:solidFill>
                              <a:latin typeface="Cambria Math" panose="02040503050406030204" pitchFamily="18" charset="0"/>
                            </a:rPr>
                            <m:t>𝒘</m:t>
                          </m:r>
                        </m:e>
                      </m:d>
                      <m:r>
                        <m:rPr>
                          <m:aln/>
                        </m:rPr>
                        <a:rPr lang="en-US" sz="2400" b="0" i="1" smtClean="0">
                          <a:solidFill>
                            <a:schemeClr val="tx2"/>
                          </a:solidFill>
                          <a:latin typeface="Cambria Math" panose="02040503050406030204" pitchFamily="18" charset="0"/>
                        </a:rPr>
                        <m:t>=</m:t>
                      </m:r>
                      <m:r>
                        <a:rPr lang="en-US" sz="2400" b="0" i="1" smtClean="0">
                          <a:solidFill>
                            <a:schemeClr val="tx2"/>
                          </a:solidFill>
                          <a:latin typeface="Cambria Math" panose="02040503050406030204" pitchFamily="18" charset="0"/>
                        </a:rPr>
                        <m:t>𝑙𝑜𝑠𝑠</m:t>
                      </m:r>
                      <m:r>
                        <a:rPr lang="en-US" sz="2400" b="0" i="1" smtClean="0">
                          <a:solidFill>
                            <a:schemeClr val="tx2"/>
                          </a:solidFill>
                          <a:latin typeface="Cambria Math" panose="02040503050406030204" pitchFamily="18" charset="0"/>
                        </a:rPr>
                        <m:t>(</m:t>
                      </m:r>
                      <m:r>
                        <a:rPr lang="en-US" sz="2400" b="1" i="1" smtClean="0">
                          <a:solidFill>
                            <a:schemeClr val="tx2"/>
                          </a:solidFill>
                          <a:latin typeface="Cambria Math" panose="02040503050406030204" pitchFamily="18" charset="0"/>
                        </a:rPr>
                        <m:t>𝒚</m:t>
                      </m:r>
                      <m:r>
                        <a:rPr lang="en-US" sz="2400" b="1" i="1" smtClean="0">
                          <a:solidFill>
                            <a:schemeClr val="tx2"/>
                          </a:solidFill>
                          <a:latin typeface="Cambria Math" panose="02040503050406030204" pitchFamily="18" charset="0"/>
                        </a:rPr>
                        <m:t>,</m:t>
                      </m:r>
                      <m:r>
                        <a:rPr lang="en-US" sz="2400" b="1" i="1" smtClean="0">
                          <a:solidFill>
                            <a:schemeClr val="tx2"/>
                          </a:solidFill>
                          <a:latin typeface="Cambria Math" panose="02040503050406030204" pitchFamily="18" charset="0"/>
                        </a:rPr>
                        <m:t>𝒐</m:t>
                      </m:r>
                      <m:r>
                        <a:rPr lang="en-US" sz="2400" b="0" i="1" smtClean="0">
                          <a:solidFill>
                            <a:schemeClr val="tx2"/>
                          </a:solidFill>
                          <a:latin typeface="Cambria Math" panose="02040503050406030204" pitchFamily="18" charset="0"/>
                        </a:rPr>
                        <m:t>)</m:t>
                      </m:r>
                    </m:oMath>
                  </m:oMathPara>
                </a14:m>
                <a:endParaRPr lang="en-US" sz="2400" dirty="0">
                  <a:solidFill>
                    <a:schemeClr val="tx2"/>
                  </a:solidFill>
                </a:endParaRPr>
              </a:p>
            </p:txBody>
          </p:sp>
        </mc:Choice>
        <mc:Fallback xmlns="">
          <p:sp>
            <p:nvSpPr>
              <p:cNvPr id="10" name="TextBox 9">
                <a:extLst>
                  <a:ext uri="{FF2B5EF4-FFF2-40B4-BE49-F238E27FC236}">
                    <a16:creationId xmlns:a16="http://schemas.microsoft.com/office/drawing/2014/main" id="{6DB76481-959E-970A-3251-08C662286D49}"/>
                  </a:ext>
                </a:extLst>
              </p:cNvPr>
              <p:cNvSpPr txBox="1">
                <a:spLocks noRot="1" noChangeAspect="1" noMove="1" noResize="1" noEditPoints="1" noAdjustHandles="1" noChangeArrowheads="1" noChangeShapeType="1" noTextEdit="1"/>
              </p:cNvSpPr>
              <p:nvPr/>
            </p:nvSpPr>
            <p:spPr>
              <a:xfrm>
                <a:off x="8817732" y="2313801"/>
                <a:ext cx="3008508" cy="461665"/>
              </a:xfrm>
              <a:prstGeom prst="rect">
                <a:avLst/>
              </a:prstGeom>
              <a:blipFill>
                <a:blip r:embed="rId5"/>
                <a:stretch>
                  <a:fillRect b="-18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F94E1A4-2715-0870-310A-218348F4B50D}"/>
                  </a:ext>
                </a:extLst>
              </p:cNvPr>
              <p:cNvSpPr txBox="1"/>
              <p:nvPr/>
            </p:nvSpPr>
            <p:spPr>
              <a:xfrm>
                <a:off x="8321297" y="2896897"/>
                <a:ext cx="3624710" cy="923330"/>
              </a:xfrm>
              <a:prstGeom prst="rect">
                <a:avLst/>
              </a:prstGeom>
              <a:noFill/>
            </p:spPr>
            <p:txBody>
              <a:bodyPr wrap="none" rtlCol="0">
                <a:spAutoFit/>
              </a:bodyPr>
              <a:lstStyle/>
              <a:p>
                <a:r>
                  <a:rPr lang="en-US" dirty="0">
                    <a:solidFill>
                      <a:schemeClr val="tx2"/>
                    </a:solidFill>
                  </a:rPr>
                  <a:t>Where:</a:t>
                </a:r>
              </a:p>
              <a:p>
                <a14:m>
                  <m:oMath xmlns:m="http://schemas.openxmlformats.org/officeDocument/2006/math">
                    <m:r>
                      <a:rPr lang="en-US" sz="1800" b="1" i="1" smtClean="0">
                        <a:solidFill>
                          <a:schemeClr val="tx2"/>
                        </a:solidFill>
                        <a:latin typeface="Cambria Math" panose="02040503050406030204" pitchFamily="18" charset="0"/>
                      </a:rPr>
                      <m:t>𝒚</m:t>
                    </m:r>
                  </m:oMath>
                </a14:m>
                <a:r>
                  <a:rPr lang="en-US" dirty="0">
                    <a:solidFill>
                      <a:schemeClr val="tx2"/>
                    </a:solidFill>
                  </a:rPr>
                  <a:t> = output from the output layer</a:t>
                </a:r>
              </a:p>
              <a:p>
                <a14:m>
                  <m:oMath xmlns:m="http://schemas.openxmlformats.org/officeDocument/2006/math">
                    <m:r>
                      <a:rPr lang="en-US" sz="1800" b="1" i="1" smtClean="0">
                        <a:solidFill>
                          <a:schemeClr val="tx2"/>
                        </a:solidFill>
                        <a:latin typeface="Cambria Math" panose="02040503050406030204" pitchFamily="18" charset="0"/>
                      </a:rPr>
                      <m:t>𝒐</m:t>
                    </m:r>
                  </m:oMath>
                </a14:m>
                <a:r>
                  <a:rPr lang="en-US" dirty="0">
                    <a:solidFill>
                      <a:schemeClr val="tx2"/>
                    </a:solidFill>
                  </a:rPr>
                  <a:t> = actual label (ground truth)</a:t>
                </a:r>
              </a:p>
            </p:txBody>
          </p:sp>
        </mc:Choice>
        <mc:Fallback xmlns="">
          <p:sp>
            <p:nvSpPr>
              <p:cNvPr id="9" name="TextBox 8">
                <a:extLst>
                  <a:ext uri="{FF2B5EF4-FFF2-40B4-BE49-F238E27FC236}">
                    <a16:creationId xmlns:a16="http://schemas.microsoft.com/office/drawing/2014/main" id="{0F94E1A4-2715-0870-310A-218348F4B50D}"/>
                  </a:ext>
                </a:extLst>
              </p:cNvPr>
              <p:cNvSpPr txBox="1">
                <a:spLocks noRot="1" noChangeAspect="1" noMove="1" noResize="1" noEditPoints="1" noAdjustHandles="1" noChangeArrowheads="1" noChangeShapeType="1" noTextEdit="1"/>
              </p:cNvSpPr>
              <p:nvPr/>
            </p:nvSpPr>
            <p:spPr>
              <a:xfrm>
                <a:off x="8321297" y="2896897"/>
                <a:ext cx="3624710" cy="923330"/>
              </a:xfrm>
              <a:prstGeom prst="rect">
                <a:avLst/>
              </a:prstGeom>
              <a:blipFill>
                <a:blip r:embed="rId6"/>
                <a:stretch>
                  <a:fillRect l="-1345" t="-2632" r="-504" b="-9868"/>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16271201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F877C8D-4DD5-40B4-B90F-9EAF0AC9EEE5}"/>
              </a:ext>
            </a:extLst>
          </p:cNvPr>
          <p:cNvSpPr>
            <a:spLocks noGrp="1"/>
          </p:cNvSpPr>
          <p:nvPr>
            <p:ph type="sldNum" idx="97"/>
          </p:nvPr>
        </p:nvSpPr>
        <p:spPr/>
        <p:txBody>
          <a:bodyPr/>
          <a:lstStyle/>
          <a:p>
            <a:fld id="{86A8BF56-6CB3-514C-9A64-F39D95C9E25B}" type="slidenum">
              <a:rPr lang="en-US" smtClean="0"/>
              <a:pPr/>
              <a:t>25</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Backpropagation: Output layer to input layer</a:t>
            </a:r>
          </a:p>
        </p:txBody>
      </p:sp>
      <p:sp>
        <p:nvSpPr>
          <p:cNvPr id="4" name="Content Placeholder 5">
            <a:extLst>
              <a:ext uri="{FF2B5EF4-FFF2-40B4-BE49-F238E27FC236}">
                <a16:creationId xmlns:a16="http://schemas.microsoft.com/office/drawing/2014/main" id="{0FFF8176-240D-94A8-6114-62857B0123DF}"/>
              </a:ext>
            </a:extLst>
          </p:cNvPr>
          <p:cNvSpPr>
            <a:spLocks noGrp="1"/>
          </p:cNvSpPr>
          <p:nvPr>
            <p:ph idx="2"/>
          </p:nvPr>
        </p:nvSpPr>
        <p:spPr/>
        <p:txBody>
          <a:bodyPr/>
          <a:lstStyle/>
          <a:p>
            <a:pPr marL="0" indent="0">
              <a:buNone/>
            </a:pPr>
            <a:r>
              <a:rPr lang="en-US" sz="2400" dirty="0"/>
              <a:t>Based on the output of the loss function, gradient descent is computed and backpropagated.</a:t>
            </a:r>
          </a:p>
        </p:txBody>
      </p:sp>
      <p:pic>
        <p:nvPicPr>
          <p:cNvPr id="3" name="Picture 2" descr="Illustration of backward propagation. The data moves from the output layer to the input layer.">
            <a:extLst>
              <a:ext uri="{FF2B5EF4-FFF2-40B4-BE49-F238E27FC236}">
                <a16:creationId xmlns:a16="http://schemas.microsoft.com/office/drawing/2014/main" id="{4DA3B3DB-7CCA-4CF0-BE06-2B96E66EF3A9}"/>
              </a:ext>
            </a:extLst>
          </p:cNvPr>
          <p:cNvPicPr>
            <a:picLocks noChangeAspect="1"/>
          </p:cNvPicPr>
          <p:nvPr/>
        </p:nvPicPr>
        <p:blipFill>
          <a:blip r:embed="rId4"/>
          <a:stretch>
            <a:fillRect/>
          </a:stretch>
        </p:blipFill>
        <p:spPr>
          <a:xfrm>
            <a:off x="321133" y="1645430"/>
            <a:ext cx="9297206" cy="4791871"/>
          </a:xfrm>
          <a:prstGeom prst="rect">
            <a:avLst/>
          </a:prstGeom>
        </p:spPr>
      </p:pic>
      <p:pic>
        <p:nvPicPr>
          <p:cNvPr id="11" name="Picture 10">
            <a:extLst>
              <a:ext uri="{FF2B5EF4-FFF2-40B4-BE49-F238E27FC236}">
                <a16:creationId xmlns:a16="http://schemas.microsoft.com/office/drawing/2014/main" id="{9CF839AF-D2EF-FB95-C811-AFE83EEB1335}"/>
              </a:ext>
              <a:ext uri="{C183D7F6-B498-43B3-948B-1728B52AA6E4}">
                <adec:decorative xmlns:adec="http://schemas.microsoft.com/office/drawing/2017/decorative" val="1"/>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9858366" y="2882974"/>
            <a:ext cx="1204736" cy="1204736"/>
          </a:xfrm>
          <a:prstGeom prst="rect">
            <a:avLst/>
          </a:prstGeom>
        </p:spPr>
      </p:pic>
      <p:sp>
        <p:nvSpPr>
          <p:cNvPr id="10" name="TextBox 9">
            <a:extLst>
              <a:ext uri="{FF2B5EF4-FFF2-40B4-BE49-F238E27FC236}">
                <a16:creationId xmlns:a16="http://schemas.microsoft.com/office/drawing/2014/main" id="{F6CF168C-3CB3-4CDC-484F-302ABD449901}"/>
              </a:ext>
            </a:extLst>
          </p:cNvPr>
          <p:cNvSpPr txBox="1"/>
          <p:nvPr/>
        </p:nvSpPr>
        <p:spPr>
          <a:xfrm>
            <a:off x="9618340" y="3975026"/>
            <a:ext cx="1684789" cy="2308324"/>
          </a:xfrm>
          <a:prstGeom prst="rect">
            <a:avLst/>
          </a:prstGeom>
          <a:noFill/>
        </p:spPr>
        <p:txBody>
          <a:bodyPr wrap="square" rtlCol="0">
            <a:spAutoFit/>
          </a:bodyPr>
          <a:lstStyle/>
          <a:p>
            <a:pPr algn="ctr"/>
            <a:r>
              <a:rPr lang="en-US" dirty="0">
                <a:solidFill>
                  <a:schemeClr val="tx2"/>
                </a:solidFill>
              </a:rPr>
              <a:t>This cyclic process continuously updates the weights, </a:t>
            </a:r>
            <a:r>
              <a:rPr lang="en-US" dirty="0">
                <a:solidFill>
                  <a:schemeClr val="tx2"/>
                </a:solidFill>
                <a:ea typeface="Amazon Ember" panose="020B0603020204020204" pitchFamily="34" charset="0"/>
                <a:cs typeface="Amazon Ember" panose="020B0603020204020204" pitchFamily="34" charset="0"/>
              </a:rPr>
              <a:t>optimizing</a:t>
            </a:r>
            <a:r>
              <a:rPr lang="en-US" dirty="0">
                <a:solidFill>
                  <a:schemeClr val="tx2"/>
                </a:solidFill>
              </a:rPr>
              <a:t> the model performance. </a:t>
            </a:r>
          </a:p>
        </p:txBody>
      </p:sp>
    </p:spTree>
    <p:custDataLst>
      <p:tags r:id="rId1"/>
    </p:custDataLst>
    <p:extLst>
      <p:ext uri="{BB962C8B-B14F-4D97-AF65-F5344CB8AC3E}">
        <p14:creationId xmlns:p14="http://schemas.microsoft.com/office/powerpoint/2010/main" val="815617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6483125-5EE7-42F8-AF40-7B981AC40506}"/>
              </a:ext>
            </a:extLst>
          </p:cNvPr>
          <p:cNvSpPr>
            <a:spLocks noGrp="1"/>
          </p:cNvSpPr>
          <p:nvPr>
            <p:ph type="sldNum" idx="97"/>
          </p:nvPr>
        </p:nvSpPr>
        <p:spPr/>
        <p:txBody>
          <a:bodyPr/>
          <a:lstStyle/>
          <a:p>
            <a:fld id="{86A8BF56-6CB3-514C-9A64-F39D95C9E25B}" type="slidenum">
              <a:rPr lang="en-US" smtClean="0"/>
              <a:t>26</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Build and train a neural network: An example</a:t>
            </a:r>
          </a:p>
        </p:txBody>
      </p:sp>
      <p:sp>
        <p:nvSpPr>
          <p:cNvPr id="6" name="Content Placeholder 5">
            <a:extLst>
              <a:ext uri="{FF2B5EF4-FFF2-40B4-BE49-F238E27FC236}">
                <a16:creationId xmlns:a16="http://schemas.microsoft.com/office/drawing/2014/main" id="{6955FA53-A948-6061-3AE0-9A6D1ED40D18}"/>
              </a:ext>
            </a:extLst>
          </p:cNvPr>
          <p:cNvSpPr>
            <a:spLocks noGrp="1"/>
          </p:cNvSpPr>
          <p:nvPr>
            <p:ph idx="2"/>
          </p:nvPr>
        </p:nvSpPr>
        <p:spPr/>
        <p:txBody>
          <a:bodyPr/>
          <a:lstStyle/>
          <a:p>
            <a:endParaRPr lang="en-US"/>
          </a:p>
        </p:txBody>
      </p:sp>
      <mc:AlternateContent xmlns:mc="http://schemas.openxmlformats.org/markup-compatibility/2006" xmlns:a14="http://schemas.microsoft.com/office/drawing/2010/main">
        <mc:Choice Requires="a14">
          <p:sp>
            <p:nvSpPr>
              <p:cNvPr id="114" name="TextBox 113">
                <a:extLst>
                  <a:ext uri="{FF2B5EF4-FFF2-40B4-BE49-F238E27FC236}">
                    <a16:creationId xmlns:a16="http://schemas.microsoft.com/office/drawing/2014/main" id="{6829B39F-C559-4DC5-BB51-5B62E22EA34C}"/>
                  </a:ext>
                </a:extLst>
              </p:cNvPr>
              <p:cNvSpPr txBox="1"/>
              <p:nvPr/>
            </p:nvSpPr>
            <p:spPr>
              <a:xfrm>
                <a:off x="6528816" y="1280160"/>
                <a:ext cx="5303520" cy="3847207"/>
              </a:xfrm>
              <a:prstGeom prst="rect">
                <a:avLst/>
              </a:prstGeom>
              <a:noFill/>
            </p:spPr>
            <p:txBody>
              <a:bodyPr wrap="square" rtlCol="0">
                <a:spAutoFit/>
              </a:bodyPr>
              <a:lstStyle/>
              <a:p>
                <a:pPr>
                  <a:spcAft>
                    <a:spcPts val="1200"/>
                  </a:spcAft>
                </a:pPr>
                <a:r>
                  <a:rPr lang="en-US" sz="2800" dirty="0">
                    <a:solidFill>
                      <a:schemeClr val="tx2"/>
                    </a:solidFill>
                    <a:ea typeface="Amazon Ember Light" panose="020B0403020204020204" pitchFamily="34" charset="0"/>
                    <a:cs typeface="Amazon Ember Light" panose="020B0403020204020204" pitchFamily="34" charset="0"/>
                  </a:rPr>
                  <a:t>Build a neural network for a binary classification task with the following: </a:t>
                </a:r>
              </a:p>
              <a:p>
                <a:pPr marL="457200" indent="-228600">
                  <a:spcAft>
                    <a:spcPts val="1200"/>
                  </a:spcAft>
                  <a:buFont typeface="Arial" panose="020B0604020202020204" pitchFamily="34" charset="0"/>
                  <a:buChar char="•"/>
                </a:pPr>
                <a:r>
                  <a:rPr lang="en-US" sz="2400" dirty="0">
                    <a:solidFill>
                      <a:schemeClr val="tx2"/>
                    </a:solidFill>
                    <a:ea typeface="Amazon Ember Light" panose="020B0403020204020204" pitchFamily="34" charset="0"/>
                    <a:cs typeface="Amazon Ember Light" panose="020B0403020204020204" pitchFamily="34" charset="0"/>
                  </a:rPr>
                  <a:t>No bias, for simplicity</a:t>
                </a:r>
              </a:p>
              <a:p>
                <a:pPr marL="457200" indent="-228600">
                  <a:spcAft>
                    <a:spcPts val="1200"/>
                  </a:spcAft>
                  <a:buFont typeface="Arial" panose="020B0604020202020204" pitchFamily="34" charset="0"/>
                  <a:buChar char="•"/>
                </a:pPr>
                <a:r>
                  <a:rPr lang="en-US" sz="2400" dirty="0">
                    <a:solidFill>
                      <a:schemeClr val="tx2"/>
                    </a:solidFill>
                    <a:ea typeface="Amazon Ember Light" panose="020B0403020204020204" pitchFamily="34" charset="0"/>
                    <a:cs typeface="Amazon Ember Light" panose="020B0403020204020204" pitchFamily="34" charset="0"/>
                  </a:rPr>
                  <a:t>2 inputs: </a:t>
                </a:r>
                <a14:m>
                  <m:oMath xmlns:m="http://schemas.openxmlformats.org/officeDocument/2006/math">
                    <m:sSub>
                      <m:sSubPr>
                        <m:ctrlPr>
                          <a:rPr lang="en-US" sz="2400" b="0" i="1" smtClean="0">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𝑥</m:t>
                        </m:r>
                      </m:e>
                      <m:sub>
                        <m:r>
                          <a:rPr lang="en-US" sz="2400" b="0" i="1" smtClean="0">
                            <a:solidFill>
                              <a:schemeClr val="tx2"/>
                            </a:solidFill>
                            <a:latin typeface="Cambria Math" panose="02040503050406030204" pitchFamily="18" charset="0"/>
                          </a:rPr>
                          <m:t>1</m:t>
                        </m:r>
                      </m:sub>
                    </m:sSub>
                  </m:oMath>
                </a14:m>
                <a:r>
                  <a:rPr lang="en-US" sz="2400" dirty="0">
                    <a:solidFill>
                      <a:schemeClr val="tx2"/>
                    </a:solidFill>
                    <a:ea typeface="Amazon Ember Light" panose="020B0403020204020204" pitchFamily="34" charset="0"/>
                    <a:cs typeface="Amazon Ember Light" panose="020B0403020204020204" pitchFamily="34" charset="0"/>
                  </a:rPr>
                  <a:t>= 0.5 and </a:t>
                </a:r>
                <a14:m>
                  <m:oMath xmlns:m="http://schemas.openxmlformats.org/officeDocument/2006/math">
                    <m:sSub>
                      <m:sSubPr>
                        <m:ctrlPr>
                          <a:rPr lang="en-US" sz="2400" i="1">
                            <a:solidFill>
                              <a:schemeClr val="tx2"/>
                            </a:solidFill>
                            <a:latin typeface="Cambria Math" panose="02040503050406030204" pitchFamily="18" charset="0"/>
                          </a:rPr>
                        </m:ctrlPr>
                      </m:sSubPr>
                      <m:e>
                        <m:r>
                          <a:rPr lang="en-US" sz="2400" i="1">
                            <a:solidFill>
                              <a:schemeClr val="tx2"/>
                            </a:solidFill>
                            <a:latin typeface="Cambria Math" panose="02040503050406030204" pitchFamily="18" charset="0"/>
                          </a:rPr>
                          <m:t>𝑥</m:t>
                        </m:r>
                      </m:e>
                      <m:sub>
                        <m:r>
                          <a:rPr lang="en-US" sz="2400" i="1">
                            <a:solidFill>
                              <a:schemeClr val="tx2"/>
                            </a:solidFill>
                            <a:latin typeface="Cambria Math" panose="02040503050406030204" pitchFamily="18" charset="0"/>
                          </a:rPr>
                          <m:t>2</m:t>
                        </m:r>
                      </m:sub>
                    </m:sSub>
                  </m:oMath>
                </a14:m>
                <a:r>
                  <a:rPr lang="en-US" sz="2400" baseline="-25000" dirty="0">
                    <a:solidFill>
                      <a:schemeClr val="tx2"/>
                    </a:solidFill>
                    <a:ea typeface="Amazon Ember Light" panose="020B0403020204020204" pitchFamily="34" charset="0"/>
                    <a:cs typeface="Amazon Ember Light" panose="020B0403020204020204" pitchFamily="34" charset="0"/>
                  </a:rPr>
                  <a:t> </a:t>
                </a:r>
                <a:r>
                  <a:rPr lang="en-US" sz="2400" dirty="0">
                    <a:solidFill>
                      <a:schemeClr val="tx2"/>
                    </a:solidFill>
                    <a:ea typeface="Amazon Ember Light" panose="020B0403020204020204" pitchFamily="34" charset="0"/>
                    <a:cs typeface="Amazon Ember Light" panose="020B0403020204020204" pitchFamily="34" charset="0"/>
                  </a:rPr>
                  <a:t>= 0.1</a:t>
                </a:r>
              </a:p>
              <a:p>
                <a:pPr marL="457200" indent="-228600">
                  <a:spcAft>
                    <a:spcPts val="1200"/>
                  </a:spcAft>
                  <a:buFont typeface="Arial" panose="020B0604020202020204" pitchFamily="34" charset="0"/>
                  <a:buChar char="•"/>
                </a:pPr>
                <a:r>
                  <a:rPr lang="en-US" sz="2400" dirty="0">
                    <a:solidFill>
                      <a:schemeClr val="tx2"/>
                    </a:solidFill>
                    <a:ea typeface="Amazon Ember Light" panose="020B0403020204020204" pitchFamily="34" charset="0"/>
                    <a:cs typeface="Amazon Ember Light" panose="020B0403020204020204" pitchFamily="34" charset="0"/>
                  </a:rPr>
                  <a:t>1 hidden layer with 2 neurons</a:t>
                </a:r>
              </a:p>
              <a:p>
                <a:pPr marL="457200" indent="-228600">
                  <a:spcAft>
                    <a:spcPts val="1200"/>
                  </a:spcAft>
                  <a:buFont typeface="Arial" panose="020B0604020202020204" pitchFamily="34" charset="0"/>
                  <a:buChar char="•"/>
                </a:pPr>
                <a:r>
                  <a:rPr lang="en-US" sz="2400" dirty="0">
                    <a:solidFill>
                      <a:schemeClr val="tx2"/>
                    </a:solidFill>
                    <a:ea typeface="Amazon Ember Light" panose="020B0403020204020204" pitchFamily="34" charset="0"/>
                    <a:cs typeface="Amazon Ember Light" panose="020B0403020204020204" pitchFamily="34" charset="0"/>
                  </a:rPr>
                  <a:t>1 output neuron in the output layer</a:t>
                </a:r>
              </a:p>
            </p:txBody>
          </p:sp>
        </mc:Choice>
        <mc:Fallback xmlns="">
          <p:sp>
            <p:nvSpPr>
              <p:cNvPr id="114" name="TextBox 113">
                <a:extLst>
                  <a:ext uri="{FF2B5EF4-FFF2-40B4-BE49-F238E27FC236}">
                    <a16:creationId xmlns:a16="http://schemas.microsoft.com/office/drawing/2014/main" id="{6829B39F-C559-4DC5-BB51-5B62E22EA34C}"/>
                  </a:ext>
                </a:extLst>
              </p:cNvPr>
              <p:cNvSpPr txBox="1">
                <a:spLocks noRot="1" noChangeAspect="1" noMove="1" noResize="1" noEditPoints="1" noAdjustHandles="1" noChangeArrowheads="1" noChangeShapeType="1" noTextEdit="1"/>
              </p:cNvSpPr>
              <p:nvPr/>
            </p:nvSpPr>
            <p:spPr>
              <a:xfrm>
                <a:off x="6528816" y="1280160"/>
                <a:ext cx="5303520" cy="3847207"/>
              </a:xfrm>
              <a:prstGeom prst="rect">
                <a:avLst/>
              </a:prstGeom>
              <a:blipFill>
                <a:blip r:embed="rId4"/>
                <a:stretch>
                  <a:fillRect l="-2299" t="-1585" b="-2694"/>
                </a:stretch>
              </a:blipFill>
            </p:spPr>
            <p:txBody>
              <a:bodyPr/>
              <a:lstStyle/>
              <a:p>
                <a:r>
                  <a:rPr lang="en-US">
                    <a:noFill/>
                  </a:rPr>
                  <a:t> </a:t>
                </a:r>
              </a:p>
            </p:txBody>
          </p:sp>
        </mc:Fallback>
      </mc:AlternateContent>
      <p:pic>
        <p:nvPicPr>
          <p:cNvPr id="4" name="Picture 3" descr="Neural network with two inputs, one hidden layer, and one output layer.">
            <a:extLst>
              <a:ext uri="{FF2B5EF4-FFF2-40B4-BE49-F238E27FC236}">
                <a16:creationId xmlns:a16="http://schemas.microsoft.com/office/drawing/2014/main" id="{E968DFEE-5389-458D-AE5D-7DAF8D0321A6}"/>
              </a:ext>
            </a:extLst>
          </p:cNvPr>
          <p:cNvPicPr>
            <a:picLocks noChangeAspect="1"/>
          </p:cNvPicPr>
          <p:nvPr/>
        </p:nvPicPr>
        <p:blipFill>
          <a:blip r:embed="rId5"/>
          <a:stretch>
            <a:fillRect/>
          </a:stretch>
        </p:blipFill>
        <p:spPr>
          <a:xfrm>
            <a:off x="359664" y="1280160"/>
            <a:ext cx="4767485" cy="4602879"/>
          </a:xfrm>
          <a:prstGeom prst="rect">
            <a:avLst/>
          </a:prstGeom>
        </p:spPr>
      </p:pic>
      <p:sp>
        <p:nvSpPr>
          <p:cNvPr id="5" name="TextBox 4">
            <a:extLst>
              <a:ext uri="{FF2B5EF4-FFF2-40B4-BE49-F238E27FC236}">
                <a16:creationId xmlns:a16="http://schemas.microsoft.com/office/drawing/2014/main" id="{077F123C-C78F-C74C-24C9-21FE9FD654F9}"/>
              </a:ext>
            </a:extLst>
          </p:cNvPr>
          <p:cNvSpPr txBox="1"/>
          <p:nvPr/>
        </p:nvSpPr>
        <p:spPr>
          <a:xfrm>
            <a:off x="3650250" y="3769941"/>
            <a:ext cx="2012935" cy="400110"/>
          </a:xfrm>
          <a:prstGeom prst="rect">
            <a:avLst/>
          </a:prstGeom>
          <a:noFill/>
        </p:spPr>
        <p:txBody>
          <a:bodyPr wrap="square" rtlCol="0">
            <a:spAutoFit/>
          </a:bodyPr>
          <a:lstStyle/>
          <a:p>
            <a:r>
              <a:rPr lang="en-US" sz="2000" b="1" dirty="0">
                <a:solidFill>
                  <a:schemeClr val="accent4"/>
                </a:solidFill>
                <a:ea typeface="Amazon Ember Light" panose="020B0403020204020204" pitchFamily="34" charset="0"/>
                <a:cs typeface="Amazon Ember Light" panose="020B0403020204020204" pitchFamily="34" charset="0"/>
              </a:rPr>
              <a:t>Hidden layer</a:t>
            </a:r>
          </a:p>
        </p:txBody>
      </p:sp>
    </p:spTree>
    <p:custDataLst>
      <p:tags r:id="rId1"/>
    </p:custDataLst>
    <p:extLst>
      <p:ext uri="{BB962C8B-B14F-4D97-AF65-F5344CB8AC3E}">
        <p14:creationId xmlns:p14="http://schemas.microsoft.com/office/powerpoint/2010/main" val="33715189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F543555-7B1D-42BE-83FB-B498E965E697}"/>
              </a:ext>
            </a:extLst>
          </p:cNvPr>
          <p:cNvSpPr>
            <a:spLocks noGrp="1"/>
          </p:cNvSpPr>
          <p:nvPr>
            <p:ph type="sldNum" idx="97"/>
          </p:nvPr>
        </p:nvSpPr>
        <p:spPr/>
        <p:txBody>
          <a:bodyPr/>
          <a:lstStyle/>
          <a:p>
            <a:fld id="{86A8BF56-6CB3-514C-9A64-F39D95C9E25B}" type="slidenum">
              <a:rPr lang="en-US" smtClean="0"/>
              <a:t>27</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Sigmoid activation function</a:t>
            </a:r>
          </a:p>
        </p:txBody>
      </p:sp>
      <p:sp>
        <p:nvSpPr>
          <p:cNvPr id="5" name="Content Placeholder 4">
            <a:extLst>
              <a:ext uri="{FF2B5EF4-FFF2-40B4-BE49-F238E27FC236}">
                <a16:creationId xmlns:a16="http://schemas.microsoft.com/office/drawing/2014/main" id="{44AF384A-8ED2-103C-BAEA-BD21BE6CB608}"/>
              </a:ext>
            </a:extLst>
          </p:cNvPr>
          <p:cNvSpPr>
            <a:spLocks noGrp="1"/>
          </p:cNvSpPr>
          <p:nvPr>
            <p:ph idx="2"/>
          </p:nvPr>
        </p:nvSpPr>
        <p:spPr/>
        <p:txBody>
          <a:bodyPr/>
          <a:lstStyle/>
          <a:p>
            <a:endParaRPr lang="en-US"/>
          </a:p>
        </p:txBody>
      </p:sp>
      <p:pic>
        <p:nvPicPr>
          <p:cNvPr id="6" name="Picture 5">
            <a:extLst>
              <a:ext uri="{FF2B5EF4-FFF2-40B4-BE49-F238E27FC236}">
                <a16:creationId xmlns:a16="http://schemas.microsoft.com/office/drawing/2014/main" id="{B24BC8CC-6328-448C-8155-F615E67E1F93}"/>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6400330" y="1222285"/>
            <a:ext cx="5425910" cy="4011516"/>
          </a:xfrm>
          <a:prstGeom prst="rect">
            <a:avLst/>
          </a:prstGeom>
        </p:spPr>
      </p:pic>
      <p:pic>
        <p:nvPicPr>
          <p:cNvPr id="3" name="Picture 2" descr="Neural network from the previous slide with the activation function added.">
            <a:extLst>
              <a:ext uri="{FF2B5EF4-FFF2-40B4-BE49-F238E27FC236}">
                <a16:creationId xmlns:a16="http://schemas.microsoft.com/office/drawing/2014/main" id="{376E2369-2B5E-46F1-A2B6-699AF709F5E0}"/>
              </a:ext>
            </a:extLst>
          </p:cNvPr>
          <p:cNvPicPr>
            <a:picLocks noChangeAspect="1"/>
          </p:cNvPicPr>
          <p:nvPr/>
        </p:nvPicPr>
        <p:blipFill>
          <a:blip r:embed="rId5"/>
          <a:stretch>
            <a:fillRect/>
          </a:stretch>
        </p:blipFill>
        <p:spPr>
          <a:xfrm>
            <a:off x="365760" y="1280160"/>
            <a:ext cx="5663675" cy="4602879"/>
          </a:xfrm>
          <a:prstGeom prst="rect">
            <a:avLst/>
          </a:prstGeom>
        </p:spPr>
      </p:pic>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5F8B747C-492E-033F-E5E1-23C15745B2E2}"/>
                  </a:ext>
                </a:extLst>
              </p:cNvPr>
              <p:cNvSpPr txBox="1"/>
              <p:nvPr/>
            </p:nvSpPr>
            <p:spPr>
              <a:xfrm>
                <a:off x="7354994" y="5245376"/>
                <a:ext cx="3516582" cy="1152253"/>
              </a:xfrm>
              <a:prstGeom prst="rect">
                <a:avLst/>
              </a:prstGeom>
              <a:solidFill>
                <a:schemeClr val="bg1">
                  <a:lumMod val="95000"/>
                </a:schemeClr>
              </a:solidFill>
              <a:ln>
                <a:solidFill>
                  <a:schemeClr val="tx2"/>
                </a:solidFill>
              </a:ln>
              <a:effectLst>
                <a:outerShdw blurRad="50800" dist="38100" dir="2700000" algn="tl" rotWithShape="0">
                  <a:prstClr val="black">
                    <a:alpha val="40000"/>
                  </a:prstClr>
                </a:outerShdw>
              </a:effectLst>
            </p:spPr>
            <p:txBody>
              <a:bodyPr wrap="square" lIns="0" tIns="0" rIns="0" bIns="0" rtlCol="0" anchor="ctr">
                <a:noAutofit/>
              </a:bodyPr>
              <a:lstStyle/>
              <a:p>
                <a:pPr algn="ctr"/>
                <a:r>
                  <a:rPr lang="en-US" b="1" dirty="0">
                    <a:solidFill>
                      <a:schemeClr val="accent5"/>
                    </a:solidFill>
                    <a:ea typeface="Amazon Ember Light" panose="020B0403020204020204" pitchFamily="34" charset="0"/>
                    <a:cs typeface="Amazon Ember Light" panose="020B0403020204020204" pitchFamily="34" charset="0"/>
                  </a:rPr>
                  <a:t>Sigmoid activation function</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𝑥</m:t>
                              </m:r>
                            </m:sup>
                          </m:sSup>
                        </m:den>
                      </m:f>
                    </m:oMath>
                  </m:oMathPara>
                </a14:m>
                <a:endParaRPr lang="en-US" dirty="0"/>
              </a:p>
            </p:txBody>
          </p:sp>
        </mc:Choice>
        <mc:Fallback xmlns="">
          <p:sp>
            <p:nvSpPr>
              <p:cNvPr id="46" name="TextBox 45">
                <a:extLst>
                  <a:ext uri="{FF2B5EF4-FFF2-40B4-BE49-F238E27FC236}">
                    <a16:creationId xmlns:a16="http://schemas.microsoft.com/office/drawing/2014/main" id="{5F8B747C-492E-033F-E5E1-23C15745B2E2}"/>
                  </a:ext>
                </a:extLst>
              </p:cNvPr>
              <p:cNvSpPr txBox="1">
                <a:spLocks noRot="1" noChangeAspect="1" noMove="1" noResize="1" noEditPoints="1" noAdjustHandles="1" noChangeArrowheads="1" noChangeShapeType="1" noTextEdit="1"/>
              </p:cNvSpPr>
              <p:nvPr/>
            </p:nvSpPr>
            <p:spPr>
              <a:xfrm>
                <a:off x="7354994" y="5245376"/>
                <a:ext cx="3516582" cy="1152253"/>
              </a:xfrm>
              <a:prstGeom prst="rect">
                <a:avLst/>
              </a:prstGeom>
              <a:blipFill>
                <a:blip r:embed="rId6"/>
                <a:stretch>
                  <a:fillRect/>
                </a:stretch>
              </a:blipFill>
              <a:ln>
                <a:solidFill>
                  <a:schemeClr val="tx2"/>
                </a:solidFill>
              </a:ln>
              <a:effectLst>
                <a:outerShdw blurRad="50800" dist="38100" dir="2700000" algn="tl" rotWithShape="0">
                  <a:prstClr val="black">
                    <a:alpha val="40000"/>
                  </a:prstClr>
                </a:outerShdw>
              </a:effectLst>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16609287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Slide Number Placeholder 41">
            <a:extLst>
              <a:ext uri="{FF2B5EF4-FFF2-40B4-BE49-F238E27FC236}">
                <a16:creationId xmlns:a16="http://schemas.microsoft.com/office/drawing/2014/main" id="{B2E81967-0F7E-4E8D-989C-DB47F772BA96}"/>
              </a:ext>
            </a:extLst>
          </p:cNvPr>
          <p:cNvSpPr>
            <a:spLocks noGrp="1"/>
          </p:cNvSpPr>
          <p:nvPr>
            <p:ph type="sldNum" idx="97"/>
          </p:nvPr>
        </p:nvSpPr>
        <p:spPr/>
        <p:txBody>
          <a:bodyPr/>
          <a:lstStyle/>
          <a:p>
            <a:fld id="{86A8BF56-6CB3-514C-9A64-F39D95C9E25B}" type="slidenum">
              <a:rPr lang="en-US" smtClean="0"/>
              <a:t>28</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Autofit/>
          </a:bodyPr>
          <a:lstStyle/>
          <a:p>
            <a:r>
              <a:rPr lang="en-US" sz="3200" dirty="0"/>
              <a:t>Forward pass: Calculating outputs for hidden layers</a:t>
            </a:r>
          </a:p>
        </p:txBody>
      </p:sp>
      <p:sp>
        <p:nvSpPr>
          <p:cNvPr id="6" name="Content Placeholder 5">
            <a:extLst>
              <a:ext uri="{FF2B5EF4-FFF2-40B4-BE49-F238E27FC236}">
                <a16:creationId xmlns:a16="http://schemas.microsoft.com/office/drawing/2014/main" id="{BA199ABB-E315-93F4-BD56-6FACB91159B6}"/>
              </a:ext>
            </a:extLst>
          </p:cNvPr>
          <p:cNvSpPr>
            <a:spLocks noGrp="1"/>
          </p:cNvSpPr>
          <p:nvPr>
            <p:ph idx="2"/>
          </p:nvPr>
        </p:nvSpPr>
        <p:spPr/>
        <p:txBody>
          <a:bodyPr/>
          <a:lstStyle/>
          <a:p>
            <a:endParaRPr lang="en-US"/>
          </a:p>
        </p:txBody>
      </p:sp>
      <p:sp>
        <p:nvSpPr>
          <p:cNvPr id="3" name="TextBox 2">
            <a:extLst>
              <a:ext uri="{FF2B5EF4-FFF2-40B4-BE49-F238E27FC236}">
                <a16:creationId xmlns:a16="http://schemas.microsoft.com/office/drawing/2014/main" id="{8EF9F683-94BE-14D3-1132-CE24AC55F261}"/>
              </a:ext>
            </a:extLst>
          </p:cNvPr>
          <p:cNvSpPr txBox="1"/>
          <p:nvPr/>
        </p:nvSpPr>
        <p:spPr>
          <a:xfrm>
            <a:off x="6368310" y="1184582"/>
            <a:ext cx="5325497" cy="461665"/>
          </a:xfrm>
          <a:prstGeom prst="rect">
            <a:avLst/>
          </a:prstGeom>
          <a:noFill/>
        </p:spPr>
        <p:txBody>
          <a:bodyPr wrap="none" rtlCol="0">
            <a:spAutoFit/>
          </a:bodyPr>
          <a:lstStyle/>
          <a:p>
            <a:r>
              <a:rPr lang="en-US" sz="2400" dirty="0">
                <a:solidFill>
                  <a:schemeClr val="tx2"/>
                </a:solidFill>
                <a:ea typeface="Amazon Ember Light" panose="020B0403020204020204" pitchFamily="34" charset="0"/>
                <a:cs typeface="Amazon Ember Light" panose="020B0403020204020204" pitchFamily="34" charset="0"/>
              </a:rPr>
              <a:t>The weights are randomly initialized:</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3C0A153-A713-0476-E527-AB505575CFAA}"/>
                  </a:ext>
                </a:extLst>
              </p:cNvPr>
              <p:cNvSpPr txBox="1"/>
              <p:nvPr/>
            </p:nvSpPr>
            <p:spPr>
              <a:xfrm>
                <a:off x="6368310" y="1804575"/>
                <a:ext cx="442794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𝑤</m:t>
                          </m:r>
                        </m:e>
                        <m:sub>
                          <m:r>
                            <a:rPr lang="en-US" sz="2400" b="0" i="1" smtClean="0">
                              <a:solidFill>
                                <a:schemeClr val="tx2"/>
                              </a:solidFill>
                              <a:latin typeface="Cambria Math" panose="02040503050406030204" pitchFamily="18" charset="0"/>
                            </a:rPr>
                            <m:t>1</m:t>
                          </m:r>
                        </m:sub>
                      </m:sSub>
                      <m:r>
                        <a:rPr lang="en-US" sz="2400" b="0" i="1" smtClean="0">
                          <a:solidFill>
                            <a:schemeClr val="tx2"/>
                          </a:solidFill>
                          <a:latin typeface="Cambria Math" panose="02040503050406030204" pitchFamily="18" charset="0"/>
                        </a:rPr>
                        <m:t>=0.15, </m:t>
                      </m:r>
                      <m:sSub>
                        <m:sSubPr>
                          <m:ctrlPr>
                            <a:rPr lang="en-US" sz="2400" b="0" i="1" smtClean="0">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𝑤</m:t>
                          </m:r>
                        </m:e>
                        <m:sub>
                          <m:r>
                            <a:rPr lang="en-US" sz="2400" b="0" i="1" smtClean="0">
                              <a:solidFill>
                                <a:schemeClr val="tx2"/>
                              </a:solidFill>
                              <a:latin typeface="Cambria Math" panose="02040503050406030204" pitchFamily="18" charset="0"/>
                            </a:rPr>
                            <m:t>2</m:t>
                          </m:r>
                        </m:sub>
                      </m:sSub>
                      <m:r>
                        <a:rPr lang="en-US" sz="2400" b="0" i="1" smtClean="0">
                          <a:solidFill>
                            <a:schemeClr val="tx2"/>
                          </a:solidFill>
                          <a:latin typeface="Cambria Math" panose="02040503050406030204" pitchFamily="18" charset="0"/>
                        </a:rPr>
                        <m:t>=0.25, </m:t>
                      </m:r>
                      <m:sSub>
                        <m:sSubPr>
                          <m:ctrlPr>
                            <a:rPr lang="en-US" sz="2400" b="0" i="1" smtClean="0">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𝑤</m:t>
                          </m:r>
                        </m:e>
                        <m:sub>
                          <m:r>
                            <a:rPr lang="en-US" sz="2400" b="0" i="1" smtClean="0">
                              <a:solidFill>
                                <a:schemeClr val="tx2"/>
                              </a:solidFill>
                              <a:latin typeface="Cambria Math" panose="02040503050406030204" pitchFamily="18" charset="0"/>
                            </a:rPr>
                            <m:t>3</m:t>
                          </m:r>
                        </m:sub>
                      </m:sSub>
                      <m:r>
                        <a:rPr lang="en-US" sz="2400" b="0" i="1" smtClean="0">
                          <a:solidFill>
                            <a:schemeClr val="tx2"/>
                          </a:solidFill>
                          <a:latin typeface="Cambria Math" panose="02040503050406030204" pitchFamily="18" charset="0"/>
                        </a:rPr>
                        <m:t>=0.20, </m:t>
                      </m:r>
                    </m:oMath>
                  </m:oMathPara>
                </a14:m>
                <a:endParaRPr lang="en-US" sz="2400" b="0" dirty="0">
                  <a:solidFill>
                    <a:schemeClr val="tx2"/>
                  </a:solidFill>
                </a:endParaRPr>
              </a:p>
            </p:txBody>
          </p:sp>
        </mc:Choice>
        <mc:Fallback xmlns="">
          <p:sp>
            <p:nvSpPr>
              <p:cNvPr id="5" name="TextBox 4">
                <a:extLst>
                  <a:ext uri="{FF2B5EF4-FFF2-40B4-BE49-F238E27FC236}">
                    <a16:creationId xmlns:a16="http://schemas.microsoft.com/office/drawing/2014/main" id="{63C0A153-A713-0476-E527-AB505575CFAA}"/>
                  </a:ext>
                </a:extLst>
              </p:cNvPr>
              <p:cNvSpPr txBox="1">
                <a:spLocks noRot="1" noChangeAspect="1" noMove="1" noResize="1" noEditPoints="1" noAdjustHandles="1" noChangeArrowheads="1" noChangeShapeType="1" noTextEdit="1"/>
              </p:cNvSpPr>
              <p:nvPr/>
            </p:nvSpPr>
            <p:spPr>
              <a:xfrm>
                <a:off x="6368310" y="1804575"/>
                <a:ext cx="4427943" cy="369332"/>
              </a:xfrm>
              <a:prstGeom prst="rect">
                <a:avLst/>
              </a:prstGeom>
              <a:blipFill>
                <a:blip r:embed="rId4"/>
                <a:stretch>
                  <a:fillRect l="-413"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3DF3823-183A-22CC-A95F-DBBBDD3175F5}"/>
                  </a:ext>
                </a:extLst>
              </p:cNvPr>
              <p:cNvSpPr txBox="1"/>
              <p:nvPr/>
            </p:nvSpPr>
            <p:spPr>
              <a:xfrm>
                <a:off x="6368310" y="2274314"/>
                <a:ext cx="429585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chemeClr val="tx2"/>
                              </a:solidFill>
                              <a:latin typeface="Cambria Math" panose="02040503050406030204" pitchFamily="18" charset="0"/>
                            </a:rPr>
                          </m:ctrlPr>
                        </m:sSubPr>
                        <m:e>
                          <m:r>
                            <a:rPr lang="en-US" sz="2400" i="1">
                              <a:solidFill>
                                <a:schemeClr val="tx2"/>
                              </a:solidFill>
                              <a:latin typeface="Cambria Math" panose="02040503050406030204" pitchFamily="18" charset="0"/>
                            </a:rPr>
                            <m:t>𝑤</m:t>
                          </m:r>
                        </m:e>
                        <m:sub>
                          <m:r>
                            <a:rPr lang="en-US" sz="2400" i="1">
                              <a:solidFill>
                                <a:schemeClr val="tx2"/>
                              </a:solidFill>
                              <a:latin typeface="Cambria Math" panose="02040503050406030204" pitchFamily="18" charset="0"/>
                            </a:rPr>
                            <m:t>4</m:t>
                          </m:r>
                        </m:sub>
                      </m:sSub>
                      <m:r>
                        <a:rPr lang="en-US" sz="2400" i="1">
                          <a:solidFill>
                            <a:schemeClr val="tx2"/>
                          </a:solidFill>
                          <a:latin typeface="Cambria Math" panose="02040503050406030204" pitchFamily="18" charset="0"/>
                        </a:rPr>
                        <m:t>=0.30,</m:t>
                      </m:r>
                      <m:r>
                        <a:rPr lang="en-US" sz="2400" b="0" i="1" smtClean="0">
                          <a:solidFill>
                            <a:schemeClr val="tx2"/>
                          </a:solidFill>
                          <a:latin typeface="Cambria Math" panose="02040503050406030204" pitchFamily="18" charset="0"/>
                        </a:rPr>
                        <m:t> </m:t>
                      </m:r>
                      <m:sSub>
                        <m:sSubPr>
                          <m:ctrlPr>
                            <a:rPr lang="en-US" sz="2400" b="0" i="1" smtClean="0">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𝑤</m:t>
                          </m:r>
                        </m:e>
                        <m:sub>
                          <m:r>
                            <a:rPr lang="en-US" sz="2400" b="0" i="1" smtClean="0">
                              <a:solidFill>
                                <a:schemeClr val="tx2"/>
                              </a:solidFill>
                              <a:latin typeface="Cambria Math" panose="02040503050406030204" pitchFamily="18" charset="0"/>
                            </a:rPr>
                            <m:t>5</m:t>
                          </m:r>
                        </m:sub>
                      </m:sSub>
                      <m:r>
                        <a:rPr lang="en-US" sz="2400" b="0" i="1" smtClean="0">
                          <a:solidFill>
                            <a:schemeClr val="tx2"/>
                          </a:solidFill>
                          <a:latin typeface="Cambria Math" panose="02040503050406030204" pitchFamily="18" charset="0"/>
                        </a:rPr>
                        <m:t>=0.40, </m:t>
                      </m:r>
                      <m:sSub>
                        <m:sSubPr>
                          <m:ctrlPr>
                            <a:rPr lang="en-US" sz="2400" b="0" i="1" smtClean="0">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𝑤</m:t>
                          </m:r>
                        </m:e>
                        <m:sub>
                          <m:r>
                            <a:rPr lang="en-US" sz="2400" b="0" i="1" smtClean="0">
                              <a:solidFill>
                                <a:schemeClr val="tx2"/>
                              </a:solidFill>
                              <a:latin typeface="Cambria Math" panose="02040503050406030204" pitchFamily="18" charset="0"/>
                            </a:rPr>
                            <m:t>6</m:t>
                          </m:r>
                        </m:sub>
                      </m:sSub>
                      <m:r>
                        <a:rPr lang="en-US" sz="2400" b="0" i="1" smtClean="0">
                          <a:solidFill>
                            <a:schemeClr val="tx2"/>
                          </a:solidFill>
                          <a:latin typeface="Cambria Math" panose="02040503050406030204" pitchFamily="18" charset="0"/>
                        </a:rPr>
                        <m:t>=0.45</m:t>
                      </m:r>
                    </m:oMath>
                  </m:oMathPara>
                </a14:m>
                <a:endParaRPr lang="en-US" sz="2400" b="0" dirty="0">
                  <a:solidFill>
                    <a:schemeClr val="tx2"/>
                  </a:solidFill>
                </a:endParaRPr>
              </a:p>
            </p:txBody>
          </p:sp>
        </mc:Choice>
        <mc:Fallback xmlns="">
          <p:sp>
            <p:nvSpPr>
              <p:cNvPr id="7" name="TextBox 6">
                <a:extLst>
                  <a:ext uri="{FF2B5EF4-FFF2-40B4-BE49-F238E27FC236}">
                    <a16:creationId xmlns:a16="http://schemas.microsoft.com/office/drawing/2014/main" id="{D3DF3823-183A-22CC-A95F-DBBBDD3175F5}"/>
                  </a:ext>
                </a:extLst>
              </p:cNvPr>
              <p:cNvSpPr txBox="1">
                <a:spLocks noRot="1" noChangeAspect="1" noMove="1" noResize="1" noEditPoints="1" noAdjustHandles="1" noChangeArrowheads="1" noChangeShapeType="1" noTextEdit="1"/>
              </p:cNvSpPr>
              <p:nvPr/>
            </p:nvSpPr>
            <p:spPr>
              <a:xfrm>
                <a:off x="6368310" y="2274314"/>
                <a:ext cx="4295856" cy="369332"/>
              </a:xfrm>
              <a:prstGeom prst="rect">
                <a:avLst/>
              </a:prstGeom>
              <a:blipFill>
                <a:blip r:embed="rId5"/>
                <a:stretch>
                  <a:fillRect l="-426" r="-1420"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927A481-49D1-6E32-9732-6C2743B5797F}"/>
                  </a:ext>
                </a:extLst>
              </p:cNvPr>
              <p:cNvSpPr txBox="1"/>
              <p:nvPr/>
            </p:nvSpPr>
            <p:spPr>
              <a:xfrm>
                <a:off x="6368310" y="2923094"/>
                <a:ext cx="3303340" cy="4663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2400" b="0" i="1" smtClean="0">
                              <a:solidFill>
                                <a:schemeClr val="tx2"/>
                              </a:solidFill>
                              <a:latin typeface="Cambria Math" panose="02040503050406030204" pitchFamily="18" charset="0"/>
                            </a:rPr>
                          </m:ctrlPr>
                        </m:sSubSupPr>
                        <m:e>
                          <m:r>
                            <a:rPr lang="en-US" sz="2400" b="0" i="1" smtClean="0">
                              <a:solidFill>
                                <a:schemeClr val="tx2"/>
                              </a:solidFill>
                              <a:latin typeface="Cambria Math" panose="02040503050406030204" pitchFamily="18" charset="0"/>
                            </a:rPr>
                            <m:t>h</m:t>
                          </m:r>
                        </m:e>
                        <m:sub>
                          <m:r>
                            <a:rPr lang="en-US" sz="2400" b="0" i="1" smtClean="0">
                              <a:solidFill>
                                <a:schemeClr val="tx2"/>
                              </a:solidFill>
                              <a:latin typeface="Cambria Math" panose="02040503050406030204" pitchFamily="18" charset="0"/>
                            </a:rPr>
                            <m:t>1</m:t>
                          </m:r>
                        </m:sub>
                        <m:sup>
                          <m:r>
                            <a:rPr lang="en-US" sz="2400" b="0" i="1" smtClean="0">
                              <a:solidFill>
                                <a:schemeClr val="tx2"/>
                              </a:solidFill>
                              <a:latin typeface="Cambria Math" panose="02040503050406030204" pitchFamily="18" charset="0"/>
                            </a:rPr>
                            <m:t>(</m:t>
                          </m:r>
                          <m:r>
                            <a:rPr lang="en-US" sz="2400" b="0" i="1" smtClean="0">
                              <a:solidFill>
                                <a:schemeClr val="tx2"/>
                              </a:solidFill>
                              <a:latin typeface="Cambria Math" panose="02040503050406030204" pitchFamily="18" charset="0"/>
                            </a:rPr>
                            <m:t>𝑖𝑛</m:t>
                          </m:r>
                          <m:r>
                            <a:rPr lang="en-US" sz="2400" b="0" i="1" smtClean="0">
                              <a:solidFill>
                                <a:schemeClr val="tx2"/>
                              </a:solidFill>
                              <a:latin typeface="Cambria Math" panose="02040503050406030204" pitchFamily="18" charset="0"/>
                            </a:rPr>
                            <m:t>)</m:t>
                          </m:r>
                        </m:sup>
                      </m:sSubSup>
                      <m:r>
                        <a:rPr lang="en-US" sz="2400" b="0" i="1" smtClean="0">
                          <a:solidFill>
                            <a:schemeClr val="tx2"/>
                          </a:solidFill>
                          <a:latin typeface="Cambria Math" panose="02040503050406030204" pitchFamily="18" charset="0"/>
                        </a:rPr>
                        <m:t>=</m:t>
                      </m:r>
                      <m:sSub>
                        <m:sSubPr>
                          <m:ctrlPr>
                            <a:rPr lang="en-US" sz="2400" b="0" i="1" smtClean="0">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𝑤</m:t>
                          </m:r>
                        </m:e>
                        <m:sub>
                          <m:r>
                            <a:rPr lang="en-US" sz="2400" b="0" i="1" smtClean="0">
                              <a:solidFill>
                                <a:schemeClr val="tx2"/>
                              </a:solidFill>
                              <a:latin typeface="Cambria Math" panose="02040503050406030204" pitchFamily="18" charset="0"/>
                            </a:rPr>
                            <m:t>1</m:t>
                          </m:r>
                        </m:sub>
                      </m:sSub>
                      <m:r>
                        <a:rPr lang="en-US" sz="2400" b="0" i="1" smtClean="0">
                          <a:solidFill>
                            <a:schemeClr val="tx2"/>
                          </a:solidFill>
                          <a:latin typeface="Cambria Math" panose="02040503050406030204" pitchFamily="18" charset="0"/>
                        </a:rPr>
                        <m:t>∗</m:t>
                      </m:r>
                      <m:sSub>
                        <m:sSubPr>
                          <m:ctrlPr>
                            <a:rPr lang="en-US" sz="2400" b="0" i="1" smtClean="0">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𝑥</m:t>
                          </m:r>
                        </m:e>
                        <m:sub>
                          <m:r>
                            <a:rPr lang="en-US" sz="2400" b="0" i="1" smtClean="0">
                              <a:solidFill>
                                <a:schemeClr val="tx2"/>
                              </a:solidFill>
                              <a:latin typeface="Cambria Math" panose="02040503050406030204" pitchFamily="18" charset="0"/>
                            </a:rPr>
                            <m:t>1</m:t>
                          </m:r>
                        </m:sub>
                      </m:sSub>
                      <m:r>
                        <a:rPr lang="en-US" sz="2400" b="0" i="1" smtClean="0">
                          <a:solidFill>
                            <a:schemeClr val="tx2"/>
                          </a:solidFill>
                          <a:latin typeface="Cambria Math" panose="02040503050406030204" pitchFamily="18" charset="0"/>
                        </a:rPr>
                        <m:t>+</m:t>
                      </m:r>
                      <m:sSub>
                        <m:sSubPr>
                          <m:ctrlPr>
                            <a:rPr lang="en-US" sz="2400" b="0" i="1" smtClean="0">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𝑤</m:t>
                          </m:r>
                        </m:e>
                        <m:sub>
                          <m:r>
                            <a:rPr lang="en-US" sz="2400" b="0" i="1" smtClean="0">
                              <a:solidFill>
                                <a:schemeClr val="tx2"/>
                              </a:solidFill>
                              <a:latin typeface="Cambria Math" panose="02040503050406030204" pitchFamily="18" charset="0"/>
                            </a:rPr>
                            <m:t>2</m:t>
                          </m:r>
                        </m:sub>
                      </m:sSub>
                      <m:r>
                        <a:rPr lang="en-US" sz="2400" b="0" i="1" smtClean="0">
                          <a:solidFill>
                            <a:schemeClr val="tx2"/>
                          </a:solidFill>
                          <a:latin typeface="Cambria Math" panose="02040503050406030204" pitchFamily="18" charset="0"/>
                        </a:rPr>
                        <m:t>∗</m:t>
                      </m:r>
                      <m:sSub>
                        <m:sSubPr>
                          <m:ctrlPr>
                            <a:rPr lang="en-US" sz="2400" b="0" i="1" smtClean="0">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𝑥</m:t>
                          </m:r>
                        </m:e>
                        <m:sub>
                          <m:r>
                            <a:rPr lang="en-US" sz="2400" b="0" i="1" smtClean="0">
                              <a:solidFill>
                                <a:schemeClr val="tx2"/>
                              </a:solidFill>
                              <a:latin typeface="Cambria Math" panose="02040503050406030204" pitchFamily="18" charset="0"/>
                            </a:rPr>
                            <m:t>2</m:t>
                          </m:r>
                        </m:sub>
                      </m:sSub>
                    </m:oMath>
                  </m:oMathPara>
                </a14:m>
                <a:endParaRPr lang="en-US" sz="2400" b="0" dirty="0">
                  <a:solidFill>
                    <a:schemeClr val="tx2"/>
                  </a:solidFill>
                </a:endParaRPr>
              </a:p>
            </p:txBody>
          </p:sp>
        </mc:Choice>
        <mc:Fallback xmlns="">
          <p:sp>
            <p:nvSpPr>
              <p:cNvPr id="9" name="TextBox 8">
                <a:extLst>
                  <a:ext uri="{FF2B5EF4-FFF2-40B4-BE49-F238E27FC236}">
                    <a16:creationId xmlns:a16="http://schemas.microsoft.com/office/drawing/2014/main" id="{0927A481-49D1-6E32-9732-6C2743B5797F}"/>
                  </a:ext>
                </a:extLst>
              </p:cNvPr>
              <p:cNvSpPr txBox="1">
                <a:spLocks noRot="1" noChangeAspect="1" noMove="1" noResize="1" noEditPoints="1" noAdjustHandles="1" noChangeArrowheads="1" noChangeShapeType="1" noTextEdit="1"/>
              </p:cNvSpPr>
              <p:nvPr/>
            </p:nvSpPr>
            <p:spPr>
              <a:xfrm>
                <a:off x="6368310" y="2923094"/>
                <a:ext cx="3303340" cy="466346"/>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8AC68166-A0D9-4583-A852-EA625C8FEF9D}"/>
                  </a:ext>
                </a:extLst>
              </p:cNvPr>
              <p:cNvSpPr txBox="1"/>
              <p:nvPr/>
            </p:nvSpPr>
            <p:spPr>
              <a:xfrm>
                <a:off x="7040590" y="3453975"/>
                <a:ext cx="472892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tx2"/>
                          </a:solidFill>
                          <a:latin typeface="Cambria Math" panose="02040503050406030204" pitchFamily="18" charset="0"/>
                        </a:rPr>
                        <m:t>=0.15 ∗0.50+0.25 ∗0.10=0.10</m:t>
                      </m:r>
                    </m:oMath>
                  </m:oMathPara>
                </a14:m>
                <a:endParaRPr lang="en-US" sz="2400" b="0" dirty="0">
                  <a:solidFill>
                    <a:schemeClr val="tx2"/>
                  </a:solidFill>
                </a:endParaRPr>
              </a:p>
            </p:txBody>
          </p:sp>
        </mc:Choice>
        <mc:Fallback xmlns="">
          <p:sp>
            <p:nvSpPr>
              <p:cNvPr id="47" name="TextBox 46">
                <a:extLst>
                  <a:ext uri="{FF2B5EF4-FFF2-40B4-BE49-F238E27FC236}">
                    <a16:creationId xmlns:a16="http://schemas.microsoft.com/office/drawing/2014/main" id="{8AC68166-A0D9-4583-A852-EA625C8FEF9D}"/>
                  </a:ext>
                </a:extLst>
              </p:cNvPr>
              <p:cNvSpPr txBox="1">
                <a:spLocks noRot="1" noChangeAspect="1" noMove="1" noResize="1" noEditPoints="1" noAdjustHandles="1" noChangeArrowheads="1" noChangeShapeType="1" noTextEdit="1"/>
              </p:cNvSpPr>
              <p:nvPr/>
            </p:nvSpPr>
            <p:spPr>
              <a:xfrm>
                <a:off x="7040590" y="3453975"/>
                <a:ext cx="4728923" cy="369332"/>
              </a:xfrm>
              <a:prstGeom prst="rect">
                <a:avLst/>
              </a:prstGeom>
              <a:blipFill>
                <a:blip r:embed="rId7"/>
                <a:stretch>
                  <a:fillRect l="-129" r="-902" b="-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27CB7916-627D-5751-44E8-8ABA366D2924}"/>
                  </a:ext>
                </a:extLst>
              </p:cNvPr>
              <p:cNvSpPr txBox="1"/>
              <p:nvPr/>
            </p:nvSpPr>
            <p:spPr>
              <a:xfrm>
                <a:off x="6368310" y="4092396"/>
                <a:ext cx="5317289" cy="8235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2400" b="0" i="1" smtClean="0">
                              <a:solidFill>
                                <a:schemeClr val="tx2"/>
                              </a:solidFill>
                              <a:latin typeface="Cambria Math" panose="02040503050406030204" pitchFamily="18" charset="0"/>
                            </a:rPr>
                          </m:ctrlPr>
                        </m:sSubSupPr>
                        <m:e>
                          <m:r>
                            <a:rPr lang="en-US" sz="2400" b="0" i="1" smtClean="0">
                              <a:solidFill>
                                <a:schemeClr val="tx2"/>
                              </a:solidFill>
                              <a:latin typeface="Cambria Math" panose="02040503050406030204" pitchFamily="18" charset="0"/>
                            </a:rPr>
                            <m:t>h</m:t>
                          </m:r>
                        </m:e>
                        <m:sub>
                          <m:r>
                            <a:rPr lang="en-US" sz="2400" b="0" i="1" smtClean="0">
                              <a:solidFill>
                                <a:schemeClr val="tx2"/>
                              </a:solidFill>
                              <a:latin typeface="Cambria Math" panose="02040503050406030204" pitchFamily="18" charset="0"/>
                            </a:rPr>
                            <m:t>1</m:t>
                          </m:r>
                        </m:sub>
                        <m:sup>
                          <m:r>
                            <a:rPr lang="en-US" sz="2400" b="0" i="1" smtClean="0">
                              <a:solidFill>
                                <a:schemeClr val="tx2"/>
                              </a:solidFill>
                              <a:latin typeface="Cambria Math" panose="02040503050406030204" pitchFamily="18" charset="0"/>
                            </a:rPr>
                            <m:t>(</m:t>
                          </m:r>
                          <m:r>
                            <a:rPr lang="en-US" sz="2400" b="0" i="1" smtClean="0">
                              <a:solidFill>
                                <a:schemeClr val="tx2"/>
                              </a:solidFill>
                              <a:latin typeface="Cambria Math" panose="02040503050406030204" pitchFamily="18" charset="0"/>
                            </a:rPr>
                            <m:t>𝑜𝑢𝑡</m:t>
                          </m:r>
                          <m:r>
                            <a:rPr lang="en-US" sz="2400" b="0" i="1" smtClean="0">
                              <a:solidFill>
                                <a:schemeClr val="tx2"/>
                              </a:solidFill>
                              <a:latin typeface="Cambria Math" panose="02040503050406030204" pitchFamily="18" charset="0"/>
                            </a:rPr>
                            <m:t>)</m:t>
                          </m:r>
                        </m:sup>
                      </m:sSubSup>
                      <m:r>
                        <a:rPr lang="en-US" sz="2400" b="0" i="1" smtClean="0">
                          <a:solidFill>
                            <a:schemeClr val="tx2"/>
                          </a:solidFill>
                          <a:latin typeface="Cambria Math" panose="02040503050406030204" pitchFamily="18" charset="0"/>
                        </a:rPr>
                        <m:t>=</m:t>
                      </m:r>
                      <m:f>
                        <m:fPr>
                          <m:ctrlPr>
                            <a:rPr lang="en-US" sz="2400" b="0" i="1" smtClean="0">
                              <a:solidFill>
                                <a:schemeClr val="tx2"/>
                              </a:solidFill>
                              <a:latin typeface="Cambria Math" panose="02040503050406030204" pitchFamily="18" charset="0"/>
                            </a:rPr>
                          </m:ctrlPr>
                        </m:fPr>
                        <m:num>
                          <m:r>
                            <a:rPr lang="en-US" sz="2400" b="0" i="1" smtClean="0">
                              <a:solidFill>
                                <a:schemeClr val="tx2"/>
                              </a:solidFill>
                              <a:latin typeface="Cambria Math" panose="02040503050406030204" pitchFamily="18" charset="0"/>
                            </a:rPr>
                            <m:t>1</m:t>
                          </m:r>
                        </m:num>
                        <m:den>
                          <m:r>
                            <a:rPr lang="en-US" sz="2400" b="0" i="1" smtClean="0">
                              <a:solidFill>
                                <a:schemeClr val="tx2"/>
                              </a:solidFill>
                              <a:latin typeface="Cambria Math" panose="02040503050406030204" pitchFamily="18" charset="0"/>
                            </a:rPr>
                            <m:t>1+</m:t>
                          </m:r>
                          <m:sSup>
                            <m:sSupPr>
                              <m:ctrlPr>
                                <a:rPr lang="en-US" sz="2400" b="0" i="1" smtClean="0">
                                  <a:solidFill>
                                    <a:schemeClr val="tx2"/>
                                  </a:solidFill>
                                  <a:latin typeface="Cambria Math" panose="02040503050406030204" pitchFamily="18" charset="0"/>
                                </a:rPr>
                              </m:ctrlPr>
                            </m:sSupPr>
                            <m:e>
                              <m:r>
                                <a:rPr lang="en-US" sz="2400" b="0" i="1" smtClean="0">
                                  <a:solidFill>
                                    <a:schemeClr val="tx2"/>
                                  </a:solidFill>
                                  <a:latin typeface="Cambria Math" panose="02040503050406030204" pitchFamily="18" charset="0"/>
                                </a:rPr>
                                <m:t>𝑒</m:t>
                              </m:r>
                            </m:e>
                            <m:sup>
                              <m:r>
                                <a:rPr lang="en-US" sz="2400" b="0" i="1" smtClean="0">
                                  <a:solidFill>
                                    <a:schemeClr val="tx2"/>
                                  </a:solidFill>
                                  <a:latin typeface="Cambria Math" panose="02040503050406030204" pitchFamily="18" charset="0"/>
                                </a:rPr>
                                <m:t>−</m:t>
                              </m:r>
                              <m:sSubSup>
                                <m:sSubSupPr>
                                  <m:ctrlPr>
                                    <a:rPr lang="en-US" sz="2400" b="0" i="1" smtClean="0">
                                      <a:solidFill>
                                        <a:schemeClr val="tx2"/>
                                      </a:solidFill>
                                      <a:latin typeface="Cambria Math" panose="02040503050406030204" pitchFamily="18" charset="0"/>
                                    </a:rPr>
                                  </m:ctrlPr>
                                </m:sSubSupPr>
                                <m:e>
                                  <m:r>
                                    <a:rPr lang="en-US" sz="2400" b="0" i="1" smtClean="0">
                                      <a:solidFill>
                                        <a:schemeClr val="tx2"/>
                                      </a:solidFill>
                                      <a:latin typeface="Cambria Math" panose="02040503050406030204" pitchFamily="18" charset="0"/>
                                    </a:rPr>
                                    <m:t>h</m:t>
                                  </m:r>
                                </m:e>
                                <m:sub>
                                  <m:r>
                                    <a:rPr lang="en-US" sz="2400" b="0" i="1" smtClean="0">
                                      <a:solidFill>
                                        <a:schemeClr val="tx2"/>
                                      </a:solidFill>
                                      <a:latin typeface="Cambria Math" panose="02040503050406030204" pitchFamily="18" charset="0"/>
                                    </a:rPr>
                                    <m:t>1</m:t>
                                  </m:r>
                                </m:sub>
                                <m:sup>
                                  <m:d>
                                    <m:dPr>
                                      <m:ctrlPr>
                                        <a:rPr lang="en-US" sz="2400" b="0" i="1" smtClean="0">
                                          <a:solidFill>
                                            <a:schemeClr val="tx2"/>
                                          </a:solidFill>
                                          <a:latin typeface="Cambria Math" panose="02040503050406030204" pitchFamily="18" charset="0"/>
                                        </a:rPr>
                                      </m:ctrlPr>
                                    </m:dPr>
                                    <m:e>
                                      <m:r>
                                        <a:rPr lang="en-US" sz="2400" b="0" i="1" smtClean="0">
                                          <a:solidFill>
                                            <a:schemeClr val="tx2"/>
                                          </a:solidFill>
                                          <a:latin typeface="Cambria Math" panose="02040503050406030204" pitchFamily="18" charset="0"/>
                                        </a:rPr>
                                        <m:t>𝑖𝑛</m:t>
                                      </m:r>
                                    </m:e>
                                  </m:d>
                                </m:sup>
                              </m:sSubSup>
                            </m:sup>
                          </m:sSup>
                        </m:den>
                      </m:f>
                      <m:r>
                        <a:rPr lang="en-US" sz="2400" b="0" i="1" smtClean="0">
                          <a:solidFill>
                            <a:schemeClr val="tx2"/>
                          </a:solidFill>
                          <a:latin typeface="Cambria Math" panose="02040503050406030204" pitchFamily="18" charset="0"/>
                        </a:rPr>
                        <m:t>=</m:t>
                      </m:r>
                      <m:f>
                        <m:fPr>
                          <m:ctrlPr>
                            <a:rPr lang="en-US" sz="2400" b="0" i="1" smtClean="0">
                              <a:solidFill>
                                <a:schemeClr val="tx2"/>
                              </a:solidFill>
                              <a:latin typeface="Cambria Math" panose="02040503050406030204" pitchFamily="18" charset="0"/>
                            </a:rPr>
                          </m:ctrlPr>
                        </m:fPr>
                        <m:num>
                          <m:r>
                            <a:rPr lang="en-US" sz="2400" b="0" i="1" smtClean="0">
                              <a:solidFill>
                                <a:schemeClr val="tx2"/>
                              </a:solidFill>
                              <a:latin typeface="Cambria Math" panose="02040503050406030204" pitchFamily="18" charset="0"/>
                            </a:rPr>
                            <m:t>1</m:t>
                          </m:r>
                        </m:num>
                        <m:den>
                          <m:r>
                            <a:rPr lang="en-US" sz="2400" b="0" i="1" smtClean="0">
                              <a:solidFill>
                                <a:schemeClr val="tx2"/>
                              </a:solidFill>
                              <a:latin typeface="Cambria Math" panose="02040503050406030204" pitchFamily="18" charset="0"/>
                            </a:rPr>
                            <m:t>1+</m:t>
                          </m:r>
                          <m:sSup>
                            <m:sSupPr>
                              <m:ctrlPr>
                                <a:rPr lang="en-US" sz="2400" b="0" i="1" smtClean="0">
                                  <a:solidFill>
                                    <a:schemeClr val="tx2"/>
                                  </a:solidFill>
                                  <a:latin typeface="Cambria Math" panose="02040503050406030204" pitchFamily="18" charset="0"/>
                                </a:rPr>
                              </m:ctrlPr>
                            </m:sSupPr>
                            <m:e>
                              <m:r>
                                <a:rPr lang="en-US" sz="2400" b="0" i="1" smtClean="0">
                                  <a:solidFill>
                                    <a:schemeClr val="tx2"/>
                                  </a:solidFill>
                                  <a:latin typeface="Cambria Math" panose="02040503050406030204" pitchFamily="18" charset="0"/>
                                </a:rPr>
                                <m:t>𝑒</m:t>
                              </m:r>
                            </m:e>
                            <m:sup>
                              <m:r>
                                <a:rPr lang="en-US" sz="2400" b="0" i="1" smtClean="0">
                                  <a:solidFill>
                                    <a:schemeClr val="tx2"/>
                                  </a:solidFill>
                                  <a:latin typeface="Cambria Math" panose="02040503050406030204" pitchFamily="18" charset="0"/>
                                </a:rPr>
                                <m:t>−0.10</m:t>
                              </m:r>
                            </m:sup>
                          </m:sSup>
                        </m:den>
                      </m:f>
                      <m:r>
                        <a:rPr lang="en-US" sz="2400" b="0" i="1" smtClean="0">
                          <a:solidFill>
                            <a:schemeClr val="tx2"/>
                          </a:solidFill>
                          <a:latin typeface="Cambria Math" panose="02040503050406030204" pitchFamily="18" charset="0"/>
                        </a:rPr>
                        <m:t>=0.52</m:t>
                      </m:r>
                    </m:oMath>
                  </m:oMathPara>
                </a14:m>
                <a:endParaRPr lang="en-US" sz="2400" b="0" dirty="0">
                  <a:solidFill>
                    <a:schemeClr val="tx2"/>
                  </a:solidFill>
                </a:endParaRPr>
              </a:p>
            </p:txBody>
          </p:sp>
        </mc:Choice>
        <mc:Fallback xmlns="">
          <p:sp>
            <p:nvSpPr>
              <p:cNvPr id="48" name="TextBox 47">
                <a:extLst>
                  <a:ext uri="{FF2B5EF4-FFF2-40B4-BE49-F238E27FC236}">
                    <a16:creationId xmlns:a16="http://schemas.microsoft.com/office/drawing/2014/main" id="{27CB7916-627D-5751-44E8-8ABA366D2924}"/>
                  </a:ext>
                </a:extLst>
              </p:cNvPr>
              <p:cNvSpPr txBox="1">
                <a:spLocks noRot="1" noChangeAspect="1" noMove="1" noResize="1" noEditPoints="1" noAdjustHandles="1" noChangeArrowheads="1" noChangeShapeType="1" noTextEdit="1"/>
              </p:cNvSpPr>
              <p:nvPr/>
            </p:nvSpPr>
            <p:spPr>
              <a:xfrm>
                <a:off x="6368310" y="4092396"/>
                <a:ext cx="5317289" cy="823559"/>
              </a:xfrm>
              <a:prstGeom prst="rect">
                <a:avLst/>
              </a:prstGeom>
              <a:blipFill>
                <a:blip r:embed="rId8"/>
                <a:stretch>
                  <a:fillRect/>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F30D1403-D694-CC2B-27BC-74E48DE2A12B}"/>
              </a:ext>
            </a:extLst>
          </p:cNvPr>
          <p:cNvSpPr/>
          <p:nvPr/>
        </p:nvSpPr>
        <p:spPr>
          <a:xfrm>
            <a:off x="6368310" y="5116177"/>
            <a:ext cx="1478290" cy="461665"/>
          </a:xfrm>
          <a:prstGeom prst="rect">
            <a:avLst/>
          </a:prstGeom>
        </p:spPr>
        <p:txBody>
          <a:bodyPr wrap="none">
            <a:spAutoFit/>
          </a:bodyPr>
          <a:lstStyle/>
          <a:p>
            <a:r>
              <a:rPr lang="en-US" sz="2400" dirty="0">
                <a:solidFill>
                  <a:schemeClr val="tx2"/>
                </a:solidFill>
                <a:ea typeface="Amazon Ember Light" panose="020B0403020204020204" pitchFamily="34" charset="0"/>
                <a:cs typeface="Amazon Ember Light" panose="020B0403020204020204" pitchFamily="34" charset="0"/>
              </a:rPr>
              <a:t>Similarly:</a:t>
            </a:r>
          </a:p>
        </p:txBody>
      </p: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E1353260-86DB-97C6-F1AC-FF9572D1A2BA}"/>
                  </a:ext>
                </a:extLst>
              </p:cNvPr>
              <p:cNvSpPr txBox="1"/>
              <p:nvPr/>
            </p:nvSpPr>
            <p:spPr>
              <a:xfrm>
                <a:off x="6368310" y="5741796"/>
                <a:ext cx="3502946" cy="4616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2400" b="0" i="1" smtClean="0">
                              <a:solidFill>
                                <a:schemeClr val="tx2"/>
                              </a:solidFill>
                              <a:latin typeface="Cambria Math" panose="02040503050406030204" pitchFamily="18" charset="0"/>
                            </a:rPr>
                          </m:ctrlPr>
                        </m:sSubSupPr>
                        <m:e>
                          <m:r>
                            <a:rPr lang="en-US" sz="2400" b="0" i="1" smtClean="0">
                              <a:solidFill>
                                <a:schemeClr val="tx2"/>
                              </a:solidFill>
                              <a:latin typeface="Cambria Math" panose="02040503050406030204" pitchFamily="18" charset="0"/>
                            </a:rPr>
                            <m:t>h</m:t>
                          </m:r>
                        </m:e>
                        <m:sub>
                          <m:r>
                            <a:rPr lang="en-US" sz="2400" b="0" i="1" smtClean="0">
                              <a:solidFill>
                                <a:schemeClr val="tx2"/>
                              </a:solidFill>
                              <a:latin typeface="Cambria Math" panose="02040503050406030204" pitchFamily="18" charset="0"/>
                            </a:rPr>
                            <m:t>2</m:t>
                          </m:r>
                        </m:sub>
                        <m:sup>
                          <m:r>
                            <a:rPr lang="en-US" sz="2400" b="0" i="1" smtClean="0">
                              <a:solidFill>
                                <a:schemeClr val="tx2"/>
                              </a:solidFill>
                              <a:latin typeface="Cambria Math" panose="02040503050406030204" pitchFamily="18" charset="0"/>
                            </a:rPr>
                            <m:t>(</m:t>
                          </m:r>
                          <m:r>
                            <a:rPr lang="en-US" sz="2400" b="0" i="1" smtClean="0">
                              <a:solidFill>
                                <a:schemeClr val="tx2"/>
                              </a:solidFill>
                              <a:latin typeface="Cambria Math" panose="02040503050406030204" pitchFamily="18" charset="0"/>
                            </a:rPr>
                            <m:t>𝑖𝑛</m:t>
                          </m:r>
                          <m:r>
                            <a:rPr lang="en-US" sz="2400" b="0" i="1" smtClean="0">
                              <a:solidFill>
                                <a:schemeClr val="tx2"/>
                              </a:solidFill>
                              <a:latin typeface="Cambria Math" panose="02040503050406030204" pitchFamily="18" charset="0"/>
                            </a:rPr>
                            <m:t>)</m:t>
                          </m:r>
                        </m:sup>
                      </m:sSubSup>
                      <m:r>
                        <a:rPr lang="en-US" sz="2400" b="0" i="1" smtClean="0">
                          <a:solidFill>
                            <a:schemeClr val="tx2"/>
                          </a:solidFill>
                          <a:latin typeface="Cambria Math" panose="02040503050406030204" pitchFamily="18" charset="0"/>
                        </a:rPr>
                        <m:t>=0.13, </m:t>
                      </m:r>
                      <m:sSubSup>
                        <m:sSubSupPr>
                          <m:ctrlPr>
                            <a:rPr lang="en-US" sz="2400" b="0" i="1" smtClean="0">
                              <a:solidFill>
                                <a:schemeClr val="tx2"/>
                              </a:solidFill>
                              <a:latin typeface="Cambria Math" panose="02040503050406030204" pitchFamily="18" charset="0"/>
                            </a:rPr>
                          </m:ctrlPr>
                        </m:sSubSupPr>
                        <m:e>
                          <m:r>
                            <a:rPr lang="en-US" sz="2400" b="0" i="1" smtClean="0">
                              <a:solidFill>
                                <a:schemeClr val="tx2"/>
                              </a:solidFill>
                              <a:latin typeface="Cambria Math" panose="02040503050406030204" pitchFamily="18" charset="0"/>
                            </a:rPr>
                            <m:t>h</m:t>
                          </m:r>
                        </m:e>
                        <m:sub>
                          <m:r>
                            <a:rPr lang="en-US" sz="2400" b="0" i="1" smtClean="0">
                              <a:solidFill>
                                <a:schemeClr val="tx2"/>
                              </a:solidFill>
                              <a:latin typeface="Cambria Math" panose="02040503050406030204" pitchFamily="18" charset="0"/>
                            </a:rPr>
                            <m:t>2</m:t>
                          </m:r>
                        </m:sub>
                        <m:sup>
                          <m:d>
                            <m:dPr>
                              <m:ctrlPr>
                                <a:rPr lang="en-US" sz="2400" b="0" i="1" smtClean="0">
                                  <a:solidFill>
                                    <a:schemeClr val="tx2"/>
                                  </a:solidFill>
                                  <a:latin typeface="Cambria Math" panose="02040503050406030204" pitchFamily="18" charset="0"/>
                                </a:rPr>
                              </m:ctrlPr>
                            </m:dPr>
                            <m:e>
                              <m:r>
                                <a:rPr lang="en-US" sz="2400" b="0" i="1" smtClean="0">
                                  <a:solidFill>
                                    <a:schemeClr val="tx2"/>
                                  </a:solidFill>
                                  <a:latin typeface="Cambria Math" panose="02040503050406030204" pitchFamily="18" charset="0"/>
                                </a:rPr>
                                <m:t>𝑜𝑢𝑡</m:t>
                              </m:r>
                            </m:e>
                          </m:d>
                        </m:sup>
                      </m:sSubSup>
                      <m:r>
                        <a:rPr lang="en-US" sz="2400" b="0" i="1" smtClean="0">
                          <a:solidFill>
                            <a:schemeClr val="tx2"/>
                          </a:solidFill>
                          <a:latin typeface="Cambria Math" panose="02040503050406030204" pitchFamily="18" charset="0"/>
                        </a:rPr>
                        <m:t>=0.53</m:t>
                      </m:r>
                    </m:oMath>
                  </m:oMathPara>
                </a14:m>
                <a:endParaRPr lang="en-US" sz="2400" b="0" dirty="0">
                  <a:solidFill>
                    <a:schemeClr val="tx2"/>
                  </a:solidFill>
                </a:endParaRPr>
              </a:p>
            </p:txBody>
          </p:sp>
        </mc:Choice>
        <mc:Fallback xmlns="">
          <p:sp>
            <p:nvSpPr>
              <p:cNvPr id="49" name="TextBox 48">
                <a:extLst>
                  <a:ext uri="{FF2B5EF4-FFF2-40B4-BE49-F238E27FC236}">
                    <a16:creationId xmlns:a16="http://schemas.microsoft.com/office/drawing/2014/main" id="{E1353260-86DB-97C6-F1AC-FF9572D1A2BA}"/>
                  </a:ext>
                </a:extLst>
              </p:cNvPr>
              <p:cNvSpPr txBox="1">
                <a:spLocks noRot="1" noChangeAspect="1" noMove="1" noResize="1" noEditPoints="1" noAdjustHandles="1" noChangeArrowheads="1" noChangeShapeType="1" noTextEdit="1"/>
              </p:cNvSpPr>
              <p:nvPr/>
            </p:nvSpPr>
            <p:spPr>
              <a:xfrm>
                <a:off x="6368310" y="5741796"/>
                <a:ext cx="3502946" cy="461665"/>
              </a:xfrm>
              <a:prstGeom prst="rect">
                <a:avLst/>
              </a:prstGeom>
              <a:blipFill>
                <a:blip r:embed="rId9"/>
                <a:stretch>
                  <a:fillRect/>
                </a:stretch>
              </a:blipFill>
            </p:spPr>
            <p:txBody>
              <a:bodyPr/>
              <a:lstStyle/>
              <a:p>
                <a:r>
                  <a:rPr lang="en-US">
                    <a:noFill/>
                  </a:rPr>
                  <a:t> </a:t>
                </a:r>
              </a:p>
            </p:txBody>
          </p:sp>
        </mc:Fallback>
      </mc:AlternateContent>
      <p:pic>
        <p:nvPicPr>
          <p:cNvPr id="8" name="Picture 7" descr="Neural network from previous slides showing how values propagate in a forward pass.">
            <a:extLst>
              <a:ext uri="{FF2B5EF4-FFF2-40B4-BE49-F238E27FC236}">
                <a16:creationId xmlns:a16="http://schemas.microsoft.com/office/drawing/2014/main" id="{EE459103-BF55-4C5C-97E6-D4B050E7F92C}"/>
              </a:ext>
            </a:extLst>
          </p:cNvPr>
          <p:cNvPicPr>
            <a:picLocks noChangeAspect="1"/>
          </p:cNvPicPr>
          <p:nvPr/>
        </p:nvPicPr>
        <p:blipFill>
          <a:blip r:embed="rId10"/>
          <a:stretch>
            <a:fillRect/>
          </a:stretch>
        </p:blipFill>
        <p:spPr>
          <a:xfrm>
            <a:off x="365760" y="1280160"/>
            <a:ext cx="5663675" cy="4602879"/>
          </a:xfrm>
          <a:prstGeom prst="rect">
            <a:avLst/>
          </a:prstGeom>
        </p:spPr>
      </p:pic>
    </p:spTree>
    <p:custDataLst>
      <p:tags r:id="rId1"/>
    </p:custDataLst>
    <p:extLst>
      <p:ext uri="{BB962C8B-B14F-4D97-AF65-F5344CB8AC3E}">
        <p14:creationId xmlns:p14="http://schemas.microsoft.com/office/powerpoint/2010/main" val="6376577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A481EDAF-175E-40BA-9924-731F98844AEF}"/>
              </a:ext>
            </a:extLst>
          </p:cNvPr>
          <p:cNvSpPr>
            <a:spLocks noGrp="1"/>
          </p:cNvSpPr>
          <p:nvPr>
            <p:ph type="sldNum" idx="97"/>
          </p:nvPr>
        </p:nvSpPr>
        <p:spPr/>
        <p:txBody>
          <a:bodyPr/>
          <a:lstStyle/>
          <a:p>
            <a:fld id="{86A8BF56-6CB3-514C-9A64-F39D95C9E25B}" type="slidenum">
              <a:rPr lang="en-US" smtClean="0"/>
              <a:t>29</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Autofit/>
          </a:bodyPr>
          <a:lstStyle/>
          <a:p>
            <a:r>
              <a:rPr lang="en-US" sz="3200" dirty="0"/>
              <a:t>Forward pass: Calculating output for the output layer</a:t>
            </a:r>
          </a:p>
        </p:txBody>
      </p:sp>
      <p:sp>
        <p:nvSpPr>
          <p:cNvPr id="5" name="Content Placeholder 4">
            <a:extLst>
              <a:ext uri="{FF2B5EF4-FFF2-40B4-BE49-F238E27FC236}">
                <a16:creationId xmlns:a16="http://schemas.microsoft.com/office/drawing/2014/main" id="{FCA08449-7E97-98C4-0BF8-F06B471FA07B}"/>
              </a:ext>
            </a:extLst>
          </p:cNvPr>
          <p:cNvSpPr>
            <a:spLocks noGrp="1"/>
          </p:cNvSpPr>
          <p:nvPr>
            <p:ph idx="2"/>
          </p:nvPr>
        </p:nvSpPr>
        <p:spPr/>
        <p:txBody>
          <a:bodyPr/>
          <a:lstStyle/>
          <a:p>
            <a:endParaRPr lang="en-US"/>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5A952F32-75C3-798E-C62F-4D08B5204E1A}"/>
                  </a:ext>
                </a:extLst>
              </p:cNvPr>
              <p:cNvSpPr txBox="1"/>
              <p:nvPr/>
            </p:nvSpPr>
            <p:spPr>
              <a:xfrm>
                <a:off x="6364224" y="1804575"/>
                <a:ext cx="442794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𝑤</m:t>
                          </m:r>
                        </m:e>
                        <m:sub>
                          <m:r>
                            <a:rPr lang="en-US" sz="2400" b="0" i="1" smtClean="0">
                              <a:solidFill>
                                <a:schemeClr val="tx2"/>
                              </a:solidFill>
                              <a:latin typeface="Cambria Math" panose="02040503050406030204" pitchFamily="18" charset="0"/>
                            </a:rPr>
                            <m:t>1</m:t>
                          </m:r>
                        </m:sub>
                      </m:sSub>
                      <m:r>
                        <a:rPr lang="en-US" sz="2400" b="0" i="1" smtClean="0">
                          <a:solidFill>
                            <a:schemeClr val="tx2"/>
                          </a:solidFill>
                          <a:latin typeface="Cambria Math" panose="02040503050406030204" pitchFamily="18" charset="0"/>
                        </a:rPr>
                        <m:t>=0.15, </m:t>
                      </m:r>
                      <m:sSub>
                        <m:sSubPr>
                          <m:ctrlPr>
                            <a:rPr lang="en-US" sz="2400" b="0" i="1" smtClean="0">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𝑤</m:t>
                          </m:r>
                        </m:e>
                        <m:sub>
                          <m:r>
                            <a:rPr lang="en-US" sz="2400" b="0" i="1" smtClean="0">
                              <a:solidFill>
                                <a:schemeClr val="tx2"/>
                              </a:solidFill>
                              <a:latin typeface="Cambria Math" panose="02040503050406030204" pitchFamily="18" charset="0"/>
                            </a:rPr>
                            <m:t>2</m:t>
                          </m:r>
                        </m:sub>
                      </m:sSub>
                      <m:r>
                        <a:rPr lang="en-US" sz="2400" b="0" i="1" smtClean="0">
                          <a:solidFill>
                            <a:schemeClr val="tx2"/>
                          </a:solidFill>
                          <a:latin typeface="Cambria Math" panose="02040503050406030204" pitchFamily="18" charset="0"/>
                        </a:rPr>
                        <m:t>=0.25, </m:t>
                      </m:r>
                      <m:sSub>
                        <m:sSubPr>
                          <m:ctrlPr>
                            <a:rPr lang="en-US" sz="2400" b="0" i="1" smtClean="0">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𝑤</m:t>
                          </m:r>
                        </m:e>
                        <m:sub>
                          <m:r>
                            <a:rPr lang="en-US" sz="2400" b="0" i="1" smtClean="0">
                              <a:solidFill>
                                <a:schemeClr val="tx2"/>
                              </a:solidFill>
                              <a:latin typeface="Cambria Math" panose="02040503050406030204" pitchFamily="18" charset="0"/>
                            </a:rPr>
                            <m:t>3</m:t>
                          </m:r>
                        </m:sub>
                      </m:sSub>
                      <m:r>
                        <a:rPr lang="en-US" sz="2400" b="0" i="1" smtClean="0">
                          <a:solidFill>
                            <a:schemeClr val="tx2"/>
                          </a:solidFill>
                          <a:latin typeface="Cambria Math" panose="02040503050406030204" pitchFamily="18" charset="0"/>
                        </a:rPr>
                        <m:t>=0.20, </m:t>
                      </m:r>
                    </m:oMath>
                  </m:oMathPara>
                </a14:m>
                <a:endParaRPr lang="en-US" sz="2400" b="0" dirty="0">
                  <a:solidFill>
                    <a:schemeClr val="tx2"/>
                  </a:solidFill>
                </a:endParaRPr>
              </a:p>
            </p:txBody>
          </p:sp>
        </mc:Choice>
        <mc:Fallback xmlns="">
          <p:sp>
            <p:nvSpPr>
              <p:cNvPr id="3" name="TextBox 2">
                <a:extLst>
                  <a:ext uri="{FF2B5EF4-FFF2-40B4-BE49-F238E27FC236}">
                    <a16:creationId xmlns:a16="http://schemas.microsoft.com/office/drawing/2014/main" id="{5A952F32-75C3-798E-C62F-4D08B5204E1A}"/>
                  </a:ext>
                </a:extLst>
              </p:cNvPr>
              <p:cNvSpPr txBox="1">
                <a:spLocks noRot="1" noChangeAspect="1" noMove="1" noResize="1" noEditPoints="1" noAdjustHandles="1" noChangeArrowheads="1" noChangeShapeType="1" noTextEdit="1"/>
              </p:cNvSpPr>
              <p:nvPr/>
            </p:nvSpPr>
            <p:spPr>
              <a:xfrm>
                <a:off x="6364224" y="1804575"/>
                <a:ext cx="4427943" cy="369332"/>
              </a:xfrm>
              <a:prstGeom prst="rect">
                <a:avLst/>
              </a:prstGeom>
              <a:blipFill>
                <a:blip r:embed="rId4"/>
                <a:stretch>
                  <a:fillRect l="-275"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D87F6C0-60C0-6E48-F965-5461F2FB136B}"/>
                  </a:ext>
                </a:extLst>
              </p:cNvPr>
              <p:cNvSpPr txBox="1"/>
              <p:nvPr/>
            </p:nvSpPr>
            <p:spPr>
              <a:xfrm>
                <a:off x="6364224" y="2274314"/>
                <a:ext cx="429585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chemeClr val="tx2"/>
                              </a:solidFill>
                              <a:latin typeface="Cambria Math" panose="02040503050406030204" pitchFamily="18" charset="0"/>
                            </a:rPr>
                          </m:ctrlPr>
                        </m:sSubPr>
                        <m:e>
                          <m:r>
                            <a:rPr lang="en-US" sz="2400" i="1">
                              <a:solidFill>
                                <a:schemeClr val="tx2"/>
                              </a:solidFill>
                              <a:latin typeface="Cambria Math" panose="02040503050406030204" pitchFamily="18" charset="0"/>
                            </a:rPr>
                            <m:t>𝑤</m:t>
                          </m:r>
                        </m:e>
                        <m:sub>
                          <m:r>
                            <a:rPr lang="en-US" sz="2400" i="1">
                              <a:solidFill>
                                <a:schemeClr val="tx2"/>
                              </a:solidFill>
                              <a:latin typeface="Cambria Math" panose="02040503050406030204" pitchFamily="18" charset="0"/>
                            </a:rPr>
                            <m:t>4</m:t>
                          </m:r>
                        </m:sub>
                      </m:sSub>
                      <m:r>
                        <a:rPr lang="en-US" sz="2400" i="1">
                          <a:solidFill>
                            <a:schemeClr val="tx2"/>
                          </a:solidFill>
                          <a:latin typeface="Cambria Math" panose="02040503050406030204" pitchFamily="18" charset="0"/>
                        </a:rPr>
                        <m:t>=0.30,</m:t>
                      </m:r>
                      <m:r>
                        <a:rPr lang="en-US" sz="2400" b="0" i="1" smtClean="0">
                          <a:solidFill>
                            <a:schemeClr val="tx2"/>
                          </a:solidFill>
                          <a:latin typeface="Cambria Math" panose="02040503050406030204" pitchFamily="18" charset="0"/>
                        </a:rPr>
                        <m:t> </m:t>
                      </m:r>
                      <m:sSub>
                        <m:sSubPr>
                          <m:ctrlPr>
                            <a:rPr lang="en-US" sz="2400" b="0" i="1" smtClean="0">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𝑤</m:t>
                          </m:r>
                        </m:e>
                        <m:sub>
                          <m:r>
                            <a:rPr lang="en-US" sz="2400" b="0" i="1" smtClean="0">
                              <a:solidFill>
                                <a:schemeClr val="tx2"/>
                              </a:solidFill>
                              <a:latin typeface="Cambria Math" panose="02040503050406030204" pitchFamily="18" charset="0"/>
                            </a:rPr>
                            <m:t>5</m:t>
                          </m:r>
                        </m:sub>
                      </m:sSub>
                      <m:r>
                        <a:rPr lang="en-US" sz="2400" b="0" i="1" smtClean="0">
                          <a:solidFill>
                            <a:schemeClr val="tx2"/>
                          </a:solidFill>
                          <a:latin typeface="Cambria Math" panose="02040503050406030204" pitchFamily="18" charset="0"/>
                        </a:rPr>
                        <m:t>=0.40, </m:t>
                      </m:r>
                      <m:sSub>
                        <m:sSubPr>
                          <m:ctrlPr>
                            <a:rPr lang="en-US" sz="2400" b="0" i="1" smtClean="0">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𝑤</m:t>
                          </m:r>
                        </m:e>
                        <m:sub>
                          <m:r>
                            <a:rPr lang="en-US" sz="2400" b="0" i="1" smtClean="0">
                              <a:solidFill>
                                <a:schemeClr val="tx2"/>
                              </a:solidFill>
                              <a:latin typeface="Cambria Math" panose="02040503050406030204" pitchFamily="18" charset="0"/>
                            </a:rPr>
                            <m:t>6</m:t>
                          </m:r>
                        </m:sub>
                      </m:sSub>
                      <m:r>
                        <a:rPr lang="en-US" sz="2400" b="0" i="1" smtClean="0">
                          <a:solidFill>
                            <a:schemeClr val="tx2"/>
                          </a:solidFill>
                          <a:latin typeface="Cambria Math" panose="02040503050406030204" pitchFamily="18" charset="0"/>
                        </a:rPr>
                        <m:t>=0.45</m:t>
                      </m:r>
                    </m:oMath>
                  </m:oMathPara>
                </a14:m>
                <a:endParaRPr lang="en-US" sz="2400" b="0" dirty="0">
                  <a:solidFill>
                    <a:schemeClr val="tx2"/>
                  </a:solidFill>
                </a:endParaRPr>
              </a:p>
            </p:txBody>
          </p:sp>
        </mc:Choice>
        <mc:Fallback xmlns="">
          <p:sp>
            <p:nvSpPr>
              <p:cNvPr id="4" name="TextBox 3">
                <a:extLst>
                  <a:ext uri="{FF2B5EF4-FFF2-40B4-BE49-F238E27FC236}">
                    <a16:creationId xmlns:a16="http://schemas.microsoft.com/office/drawing/2014/main" id="{8D87F6C0-60C0-6E48-F965-5461F2FB136B}"/>
                  </a:ext>
                </a:extLst>
              </p:cNvPr>
              <p:cNvSpPr txBox="1">
                <a:spLocks noRot="1" noChangeAspect="1" noMove="1" noResize="1" noEditPoints="1" noAdjustHandles="1" noChangeArrowheads="1" noChangeShapeType="1" noTextEdit="1"/>
              </p:cNvSpPr>
              <p:nvPr/>
            </p:nvSpPr>
            <p:spPr>
              <a:xfrm>
                <a:off x="6364224" y="2274314"/>
                <a:ext cx="4295856" cy="369332"/>
              </a:xfrm>
              <a:prstGeom prst="rect">
                <a:avLst/>
              </a:prstGeom>
              <a:blipFill>
                <a:blip r:embed="rId5"/>
                <a:stretch>
                  <a:fillRect l="-284" r="-1277"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D0CCD64D-8D2C-4617-A4E5-A6A2AA36046C}"/>
                  </a:ext>
                </a:extLst>
              </p:cNvPr>
              <p:cNvSpPr txBox="1"/>
              <p:nvPr/>
            </p:nvSpPr>
            <p:spPr>
              <a:xfrm>
                <a:off x="6364224" y="2882002"/>
                <a:ext cx="4248792" cy="4616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solidFill>
                                <a:schemeClr val="tx2"/>
                              </a:solidFill>
                              <a:latin typeface="Cambria Math" panose="02040503050406030204" pitchFamily="18" charset="0"/>
                            </a:rPr>
                          </m:ctrlPr>
                        </m:sSupPr>
                        <m:e>
                          <m:r>
                            <a:rPr lang="en-US" sz="2400" b="0" i="1" smtClean="0">
                              <a:solidFill>
                                <a:schemeClr val="tx2"/>
                              </a:solidFill>
                              <a:latin typeface="Cambria Math" panose="02040503050406030204" pitchFamily="18" charset="0"/>
                            </a:rPr>
                            <m:t>𝑜</m:t>
                          </m:r>
                        </m:e>
                        <m:sup>
                          <m:r>
                            <a:rPr lang="en-US" sz="2400" b="0" i="1" smtClean="0">
                              <a:solidFill>
                                <a:schemeClr val="tx2"/>
                              </a:solidFill>
                              <a:latin typeface="Cambria Math" panose="02040503050406030204" pitchFamily="18" charset="0"/>
                            </a:rPr>
                            <m:t>(</m:t>
                          </m:r>
                          <m:r>
                            <a:rPr lang="en-US" sz="2400" b="0" i="1" smtClean="0">
                              <a:solidFill>
                                <a:schemeClr val="tx2"/>
                              </a:solidFill>
                              <a:latin typeface="Cambria Math" panose="02040503050406030204" pitchFamily="18" charset="0"/>
                            </a:rPr>
                            <m:t>𝑖𝑛</m:t>
                          </m:r>
                          <m:r>
                            <a:rPr lang="en-US" sz="2400" b="0" i="1" smtClean="0">
                              <a:solidFill>
                                <a:schemeClr val="tx2"/>
                              </a:solidFill>
                              <a:latin typeface="Cambria Math" panose="02040503050406030204" pitchFamily="18" charset="0"/>
                            </a:rPr>
                            <m:t>)</m:t>
                          </m:r>
                        </m:sup>
                      </m:sSup>
                      <m:r>
                        <a:rPr lang="en-US" sz="2400" b="0" i="1" smtClean="0">
                          <a:solidFill>
                            <a:schemeClr val="tx2"/>
                          </a:solidFill>
                          <a:latin typeface="Cambria Math" panose="02040503050406030204" pitchFamily="18" charset="0"/>
                        </a:rPr>
                        <m:t>=</m:t>
                      </m:r>
                      <m:sSub>
                        <m:sSubPr>
                          <m:ctrlPr>
                            <a:rPr lang="en-US" sz="2400" b="0" i="1" smtClean="0">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𝑤</m:t>
                          </m:r>
                        </m:e>
                        <m:sub>
                          <m:r>
                            <a:rPr lang="en-US" sz="2400" b="0" i="1" smtClean="0">
                              <a:solidFill>
                                <a:schemeClr val="tx2"/>
                              </a:solidFill>
                              <a:latin typeface="Cambria Math" panose="02040503050406030204" pitchFamily="18" charset="0"/>
                            </a:rPr>
                            <m:t>4</m:t>
                          </m:r>
                        </m:sub>
                      </m:sSub>
                      <m:r>
                        <a:rPr lang="en-US" sz="2400" b="0" i="1" smtClean="0">
                          <a:solidFill>
                            <a:schemeClr val="tx2"/>
                          </a:solidFill>
                          <a:latin typeface="Cambria Math" panose="02040503050406030204" pitchFamily="18" charset="0"/>
                        </a:rPr>
                        <m:t>∗</m:t>
                      </m:r>
                      <m:sSubSup>
                        <m:sSubSupPr>
                          <m:ctrlPr>
                            <a:rPr lang="en-US" sz="2400" b="0" i="1" smtClean="0">
                              <a:solidFill>
                                <a:schemeClr val="tx2"/>
                              </a:solidFill>
                              <a:latin typeface="Cambria Math" panose="02040503050406030204" pitchFamily="18" charset="0"/>
                            </a:rPr>
                          </m:ctrlPr>
                        </m:sSubSupPr>
                        <m:e>
                          <m:r>
                            <a:rPr lang="en-US" sz="2400" b="0" i="1" smtClean="0">
                              <a:solidFill>
                                <a:schemeClr val="tx2"/>
                              </a:solidFill>
                              <a:latin typeface="Cambria Math" panose="02040503050406030204" pitchFamily="18" charset="0"/>
                            </a:rPr>
                            <m:t>h</m:t>
                          </m:r>
                        </m:e>
                        <m:sub>
                          <m:r>
                            <a:rPr lang="en-US" sz="2400" b="0" i="1" smtClean="0">
                              <a:solidFill>
                                <a:schemeClr val="tx2"/>
                              </a:solidFill>
                              <a:latin typeface="Cambria Math" panose="02040503050406030204" pitchFamily="18" charset="0"/>
                            </a:rPr>
                            <m:t>1</m:t>
                          </m:r>
                        </m:sub>
                        <m:sup>
                          <m:r>
                            <a:rPr lang="en-US" sz="2400" b="0" i="1" smtClean="0">
                              <a:solidFill>
                                <a:schemeClr val="tx2"/>
                              </a:solidFill>
                              <a:latin typeface="Cambria Math" panose="02040503050406030204" pitchFamily="18" charset="0"/>
                            </a:rPr>
                            <m:t>(</m:t>
                          </m:r>
                          <m:r>
                            <a:rPr lang="en-US" sz="2400" b="0" i="1" smtClean="0">
                              <a:solidFill>
                                <a:schemeClr val="tx2"/>
                              </a:solidFill>
                              <a:latin typeface="Cambria Math" panose="02040503050406030204" pitchFamily="18" charset="0"/>
                            </a:rPr>
                            <m:t>𝑜𝑢𝑡</m:t>
                          </m:r>
                          <m:r>
                            <a:rPr lang="en-US" sz="2400" b="0" i="1" smtClean="0">
                              <a:solidFill>
                                <a:schemeClr val="tx2"/>
                              </a:solidFill>
                              <a:latin typeface="Cambria Math" panose="02040503050406030204" pitchFamily="18" charset="0"/>
                            </a:rPr>
                            <m:t>)</m:t>
                          </m:r>
                        </m:sup>
                      </m:sSubSup>
                      <m:r>
                        <a:rPr lang="en-US" sz="2400" b="0" i="1" smtClean="0">
                          <a:solidFill>
                            <a:schemeClr val="tx2"/>
                          </a:solidFill>
                          <a:latin typeface="Cambria Math" panose="02040503050406030204" pitchFamily="18" charset="0"/>
                        </a:rPr>
                        <m:t>+</m:t>
                      </m:r>
                      <m:sSub>
                        <m:sSubPr>
                          <m:ctrlPr>
                            <a:rPr lang="en-US" sz="2400" b="0" i="1" smtClean="0">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𝑤</m:t>
                          </m:r>
                        </m:e>
                        <m:sub>
                          <m:r>
                            <a:rPr lang="en-US" sz="2400" b="0" i="1" smtClean="0">
                              <a:solidFill>
                                <a:schemeClr val="tx2"/>
                              </a:solidFill>
                              <a:latin typeface="Cambria Math" panose="02040503050406030204" pitchFamily="18" charset="0"/>
                            </a:rPr>
                            <m:t>5</m:t>
                          </m:r>
                        </m:sub>
                      </m:sSub>
                      <m:r>
                        <a:rPr lang="en-US" sz="2400" b="0" i="1" smtClean="0">
                          <a:solidFill>
                            <a:schemeClr val="tx2"/>
                          </a:solidFill>
                          <a:latin typeface="Cambria Math" panose="02040503050406030204" pitchFamily="18" charset="0"/>
                        </a:rPr>
                        <m:t>∗</m:t>
                      </m:r>
                      <m:sSubSup>
                        <m:sSubSupPr>
                          <m:ctrlPr>
                            <a:rPr lang="en-US" sz="2400" b="0" i="1" smtClean="0">
                              <a:solidFill>
                                <a:schemeClr val="tx2"/>
                              </a:solidFill>
                              <a:latin typeface="Cambria Math" panose="02040503050406030204" pitchFamily="18" charset="0"/>
                            </a:rPr>
                          </m:ctrlPr>
                        </m:sSubSupPr>
                        <m:e>
                          <m:r>
                            <a:rPr lang="en-US" sz="2400" b="0" i="1" smtClean="0">
                              <a:solidFill>
                                <a:schemeClr val="tx2"/>
                              </a:solidFill>
                              <a:latin typeface="Cambria Math" panose="02040503050406030204" pitchFamily="18" charset="0"/>
                            </a:rPr>
                            <m:t>h</m:t>
                          </m:r>
                        </m:e>
                        <m:sub>
                          <m:r>
                            <a:rPr lang="en-US" sz="2400" b="0" i="1" smtClean="0">
                              <a:solidFill>
                                <a:schemeClr val="tx2"/>
                              </a:solidFill>
                              <a:latin typeface="Cambria Math" panose="02040503050406030204" pitchFamily="18" charset="0"/>
                            </a:rPr>
                            <m:t>2</m:t>
                          </m:r>
                        </m:sub>
                        <m:sup>
                          <m:r>
                            <a:rPr lang="en-US" sz="2400" b="0" i="1" smtClean="0">
                              <a:solidFill>
                                <a:schemeClr val="tx2"/>
                              </a:solidFill>
                              <a:latin typeface="Cambria Math" panose="02040503050406030204" pitchFamily="18" charset="0"/>
                            </a:rPr>
                            <m:t>(</m:t>
                          </m:r>
                          <m:r>
                            <a:rPr lang="en-US" sz="2400" b="0" i="1" smtClean="0">
                              <a:solidFill>
                                <a:schemeClr val="tx2"/>
                              </a:solidFill>
                              <a:latin typeface="Cambria Math" panose="02040503050406030204" pitchFamily="18" charset="0"/>
                            </a:rPr>
                            <m:t>𝑜𝑢𝑡</m:t>
                          </m:r>
                          <m:r>
                            <a:rPr lang="en-US" sz="2400" b="0" i="1" smtClean="0">
                              <a:solidFill>
                                <a:schemeClr val="tx2"/>
                              </a:solidFill>
                              <a:latin typeface="Cambria Math" panose="02040503050406030204" pitchFamily="18" charset="0"/>
                            </a:rPr>
                            <m:t>)</m:t>
                          </m:r>
                        </m:sup>
                      </m:sSubSup>
                    </m:oMath>
                  </m:oMathPara>
                </a14:m>
                <a:endParaRPr lang="en-US" sz="2400" b="0" dirty="0">
                  <a:solidFill>
                    <a:schemeClr val="tx2"/>
                  </a:solidFill>
                </a:endParaRPr>
              </a:p>
            </p:txBody>
          </p:sp>
        </mc:Choice>
        <mc:Fallback xmlns="">
          <p:sp>
            <p:nvSpPr>
              <p:cNvPr id="44" name="TextBox 43">
                <a:extLst>
                  <a:ext uri="{FF2B5EF4-FFF2-40B4-BE49-F238E27FC236}">
                    <a16:creationId xmlns:a16="http://schemas.microsoft.com/office/drawing/2014/main" id="{D0CCD64D-8D2C-4617-A4E5-A6A2AA36046C}"/>
                  </a:ext>
                </a:extLst>
              </p:cNvPr>
              <p:cNvSpPr txBox="1">
                <a:spLocks noRot="1" noChangeAspect="1" noMove="1" noResize="1" noEditPoints="1" noAdjustHandles="1" noChangeArrowheads="1" noChangeShapeType="1" noTextEdit="1"/>
              </p:cNvSpPr>
              <p:nvPr/>
            </p:nvSpPr>
            <p:spPr>
              <a:xfrm>
                <a:off x="6364224" y="2882002"/>
                <a:ext cx="4248792" cy="46166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F3A2B92C-1DBA-0F86-5CAD-E99DEF81D67E}"/>
                  </a:ext>
                </a:extLst>
              </p:cNvPr>
              <p:cNvSpPr txBox="1"/>
              <p:nvPr/>
            </p:nvSpPr>
            <p:spPr>
              <a:xfrm>
                <a:off x="7047136" y="3456768"/>
                <a:ext cx="466159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tx2"/>
                          </a:solidFill>
                          <a:latin typeface="Cambria Math" panose="02040503050406030204" pitchFamily="18" charset="0"/>
                        </a:rPr>
                        <m:t>=0.40∗0.52+0.45 ∗0.53=0.44</m:t>
                      </m:r>
                    </m:oMath>
                  </m:oMathPara>
                </a14:m>
                <a:endParaRPr lang="en-US" sz="2400" b="0" dirty="0">
                  <a:solidFill>
                    <a:schemeClr val="tx2"/>
                  </a:solidFill>
                </a:endParaRPr>
              </a:p>
            </p:txBody>
          </p:sp>
        </mc:Choice>
        <mc:Fallback xmlns="">
          <p:sp>
            <p:nvSpPr>
              <p:cNvPr id="45" name="TextBox 44">
                <a:extLst>
                  <a:ext uri="{FF2B5EF4-FFF2-40B4-BE49-F238E27FC236}">
                    <a16:creationId xmlns:a16="http://schemas.microsoft.com/office/drawing/2014/main" id="{F3A2B92C-1DBA-0F86-5CAD-E99DEF81D67E}"/>
                  </a:ext>
                </a:extLst>
              </p:cNvPr>
              <p:cNvSpPr txBox="1">
                <a:spLocks noRot="1" noChangeAspect="1" noMove="1" noResize="1" noEditPoints="1" noAdjustHandles="1" noChangeArrowheads="1" noChangeShapeType="1" noTextEdit="1"/>
              </p:cNvSpPr>
              <p:nvPr/>
            </p:nvSpPr>
            <p:spPr>
              <a:xfrm>
                <a:off x="7047136" y="3456768"/>
                <a:ext cx="4661597" cy="369332"/>
              </a:xfrm>
              <a:prstGeom prst="rect">
                <a:avLst/>
              </a:prstGeom>
              <a:blipFill>
                <a:blip r:embed="rId7"/>
                <a:stretch>
                  <a:fillRect l="-131" r="-1046" b="-81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54DC4DDF-1F08-06D4-32B9-CE5FA2DBD4E3}"/>
                  </a:ext>
                </a:extLst>
              </p:cNvPr>
              <p:cNvSpPr txBox="1"/>
              <p:nvPr/>
            </p:nvSpPr>
            <p:spPr>
              <a:xfrm>
                <a:off x="6364224" y="3939080"/>
                <a:ext cx="5142113" cy="7465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solidFill>
                                <a:schemeClr val="tx2"/>
                              </a:solidFill>
                              <a:latin typeface="Cambria Math" panose="02040503050406030204" pitchFamily="18" charset="0"/>
                            </a:rPr>
                          </m:ctrlPr>
                        </m:sSupPr>
                        <m:e>
                          <m:r>
                            <a:rPr lang="en-US" sz="2400" b="0" i="1" smtClean="0">
                              <a:solidFill>
                                <a:schemeClr val="tx2"/>
                              </a:solidFill>
                              <a:latin typeface="Cambria Math" panose="02040503050406030204" pitchFamily="18" charset="0"/>
                            </a:rPr>
                            <m:t>𝑜</m:t>
                          </m:r>
                        </m:e>
                        <m:sup>
                          <m:r>
                            <a:rPr lang="en-US" sz="2400" b="0" i="1" smtClean="0">
                              <a:solidFill>
                                <a:schemeClr val="tx2"/>
                              </a:solidFill>
                              <a:latin typeface="Cambria Math" panose="02040503050406030204" pitchFamily="18" charset="0"/>
                            </a:rPr>
                            <m:t>(</m:t>
                          </m:r>
                          <m:r>
                            <a:rPr lang="en-US" sz="2400" b="0" i="1" smtClean="0">
                              <a:solidFill>
                                <a:schemeClr val="tx2"/>
                              </a:solidFill>
                              <a:latin typeface="Cambria Math" panose="02040503050406030204" pitchFamily="18" charset="0"/>
                            </a:rPr>
                            <m:t>𝑜𝑢𝑡</m:t>
                          </m:r>
                          <m:r>
                            <a:rPr lang="en-US" sz="2400" b="0" i="1" smtClean="0">
                              <a:solidFill>
                                <a:schemeClr val="tx2"/>
                              </a:solidFill>
                              <a:latin typeface="Cambria Math" panose="02040503050406030204" pitchFamily="18" charset="0"/>
                            </a:rPr>
                            <m:t>)</m:t>
                          </m:r>
                        </m:sup>
                      </m:sSup>
                      <m:r>
                        <a:rPr lang="en-US" sz="2400" b="0" i="1" smtClean="0">
                          <a:solidFill>
                            <a:schemeClr val="tx2"/>
                          </a:solidFill>
                          <a:latin typeface="Cambria Math" panose="02040503050406030204" pitchFamily="18" charset="0"/>
                        </a:rPr>
                        <m:t>=</m:t>
                      </m:r>
                      <m:f>
                        <m:fPr>
                          <m:ctrlPr>
                            <a:rPr lang="en-US" sz="2400" b="0" i="1" smtClean="0">
                              <a:solidFill>
                                <a:schemeClr val="tx2"/>
                              </a:solidFill>
                              <a:latin typeface="Cambria Math" panose="02040503050406030204" pitchFamily="18" charset="0"/>
                            </a:rPr>
                          </m:ctrlPr>
                        </m:fPr>
                        <m:num>
                          <m:r>
                            <a:rPr lang="en-US" sz="2400" b="0" i="1" smtClean="0">
                              <a:solidFill>
                                <a:schemeClr val="tx2"/>
                              </a:solidFill>
                              <a:latin typeface="Cambria Math" panose="02040503050406030204" pitchFamily="18" charset="0"/>
                            </a:rPr>
                            <m:t>1</m:t>
                          </m:r>
                        </m:num>
                        <m:den>
                          <m:r>
                            <a:rPr lang="en-US" sz="2400" b="0" i="1" smtClean="0">
                              <a:solidFill>
                                <a:schemeClr val="tx2"/>
                              </a:solidFill>
                              <a:latin typeface="Cambria Math" panose="02040503050406030204" pitchFamily="18" charset="0"/>
                            </a:rPr>
                            <m:t>1+</m:t>
                          </m:r>
                          <m:sSup>
                            <m:sSupPr>
                              <m:ctrlPr>
                                <a:rPr lang="en-US" sz="2400" b="0" i="1" smtClean="0">
                                  <a:solidFill>
                                    <a:schemeClr val="tx2"/>
                                  </a:solidFill>
                                  <a:latin typeface="Cambria Math" panose="02040503050406030204" pitchFamily="18" charset="0"/>
                                </a:rPr>
                              </m:ctrlPr>
                            </m:sSupPr>
                            <m:e>
                              <m:r>
                                <a:rPr lang="en-US" sz="2400" b="0" i="1" smtClean="0">
                                  <a:solidFill>
                                    <a:schemeClr val="tx2"/>
                                  </a:solidFill>
                                  <a:latin typeface="Cambria Math" panose="02040503050406030204" pitchFamily="18" charset="0"/>
                                </a:rPr>
                                <m:t>𝑒</m:t>
                              </m:r>
                            </m:e>
                            <m:sup>
                              <m:r>
                                <a:rPr lang="en-US" sz="2400" b="0" i="1" smtClean="0">
                                  <a:solidFill>
                                    <a:schemeClr val="tx2"/>
                                  </a:solidFill>
                                  <a:latin typeface="Cambria Math" panose="02040503050406030204" pitchFamily="18" charset="0"/>
                                </a:rPr>
                                <m:t>−</m:t>
                              </m:r>
                              <m:sSup>
                                <m:sSupPr>
                                  <m:ctrlPr>
                                    <a:rPr lang="en-US" sz="2400" b="0" i="1" smtClean="0">
                                      <a:solidFill>
                                        <a:schemeClr val="tx2"/>
                                      </a:solidFill>
                                      <a:latin typeface="Cambria Math" panose="02040503050406030204" pitchFamily="18" charset="0"/>
                                    </a:rPr>
                                  </m:ctrlPr>
                                </m:sSupPr>
                                <m:e>
                                  <m:r>
                                    <a:rPr lang="en-US" sz="2400" b="0" i="1" smtClean="0">
                                      <a:solidFill>
                                        <a:schemeClr val="tx2"/>
                                      </a:solidFill>
                                      <a:latin typeface="Cambria Math" panose="02040503050406030204" pitchFamily="18" charset="0"/>
                                    </a:rPr>
                                    <m:t>𝑜</m:t>
                                  </m:r>
                                </m:e>
                                <m:sup>
                                  <m:r>
                                    <a:rPr lang="en-US" sz="2400" b="0" i="1" smtClean="0">
                                      <a:solidFill>
                                        <a:schemeClr val="tx2"/>
                                      </a:solidFill>
                                      <a:latin typeface="Cambria Math" panose="02040503050406030204" pitchFamily="18" charset="0"/>
                                    </a:rPr>
                                    <m:t>𝑖𝑛</m:t>
                                  </m:r>
                                </m:sup>
                              </m:sSup>
                            </m:sup>
                          </m:sSup>
                        </m:den>
                      </m:f>
                      <m:r>
                        <a:rPr lang="en-US" sz="2400" b="0" i="1" smtClean="0">
                          <a:solidFill>
                            <a:schemeClr val="tx2"/>
                          </a:solidFill>
                          <a:latin typeface="Cambria Math" panose="02040503050406030204" pitchFamily="18" charset="0"/>
                        </a:rPr>
                        <m:t>=</m:t>
                      </m:r>
                      <m:f>
                        <m:fPr>
                          <m:ctrlPr>
                            <a:rPr lang="en-US" sz="2400" b="0" i="1" smtClean="0">
                              <a:solidFill>
                                <a:schemeClr val="tx2"/>
                              </a:solidFill>
                              <a:latin typeface="Cambria Math" panose="02040503050406030204" pitchFamily="18" charset="0"/>
                            </a:rPr>
                          </m:ctrlPr>
                        </m:fPr>
                        <m:num>
                          <m:r>
                            <a:rPr lang="en-US" sz="2400" b="0" i="1" smtClean="0">
                              <a:solidFill>
                                <a:schemeClr val="tx2"/>
                              </a:solidFill>
                              <a:latin typeface="Cambria Math" panose="02040503050406030204" pitchFamily="18" charset="0"/>
                            </a:rPr>
                            <m:t>1</m:t>
                          </m:r>
                        </m:num>
                        <m:den>
                          <m:r>
                            <a:rPr lang="en-US" sz="2400" b="0" i="1" smtClean="0">
                              <a:solidFill>
                                <a:schemeClr val="tx2"/>
                              </a:solidFill>
                              <a:latin typeface="Cambria Math" panose="02040503050406030204" pitchFamily="18" charset="0"/>
                            </a:rPr>
                            <m:t>1+</m:t>
                          </m:r>
                          <m:sSup>
                            <m:sSupPr>
                              <m:ctrlPr>
                                <a:rPr lang="en-US" sz="2400" b="0" i="1" smtClean="0">
                                  <a:solidFill>
                                    <a:schemeClr val="tx2"/>
                                  </a:solidFill>
                                  <a:latin typeface="Cambria Math" panose="02040503050406030204" pitchFamily="18" charset="0"/>
                                </a:rPr>
                              </m:ctrlPr>
                            </m:sSupPr>
                            <m:e>
                              <m:r>
                                <a:rPr lang="en-US" sz="2400" b="0" i="1" smtClean="0">
                                  <a:solidFill>
                                    <a:schemeClr val="tx2"/>
                                  </a:solidFill>
                                  <a:latin typeface="Cambria Math" panose="02040503050406030204" pitchFamily="18" charset="0"/>
                                </a:rPr>
                                <m:t>𝑒</m:t>
                              </m:r>
                            </m:e>
                            <m:sup>
                              <m:r>
                                <a:rPr lang="en-US" sz="2400" b="0" i="1" smtClean="0">
                                  <a:solidFill>
                                    <a:schemeClr val="tx2"/>
                                  </a:solidFill>
                                  <a:latin typeface="Cambria Math" panose="02040503050406030204" pitchFamily="18" charset="0"/>
                                </a:rPr>
                                <m:t>−0.44</m:t>
                              </m:r>
                            </m:sup>
                          </m:sSup>
                        </m:den>
                      </m:f>
                      <m:r>
                        <a:rPr lang="en-US" sz="2400" b="0" i="1" smtClean="0">
                          <a:solidFill>
                            <a:schemeClr val="tx2"/>
                          </a:solidFill>
                          <a:latin typeface="Cambria Math" panose="02040503050406030204" pitchFamily="18" charset="0"/>
                        </a:rPr>
                        <m:t>=0.61</m:t>
                      </m:r>
                    </m:oMath>
                  </m:oMathPara>
                </a14:m>
                <a:endParaRPr lang="en-US" sz="2400" b="0" dirty="0">
                  <a:solidFill>
                    <a:schemeClr val="tx2"/>
                  </a:solidFill>
                </a:endParaRPr>
              </a:p>
            </p:txBody>
          </p:sp>
        </mc:Choice>
        <mc:Fallback xmlns="">
          <p:sp>
            <p:nvSpPr>
              <p:cNvPr id="46" name="TextBox 45">
                <a:extLst>
                  <a:ext uri="{FF2B5EF4-FFF2-40B4-BE49-F238E27FC236}">
                    <a16:creationId xmlns:a16="http://schemas.microsoft.com/office/drawing/2014/main" id="{54DC4DDF-1F08-06D4-32B9-CE5FA2DBD4E3}"/>
                  </a:ext>
                </a:extLst>
              </p:cNvPr>
              <p:cNvSpPr txBox="1">
                <a:spLocks noRot="1" noChangeAspect="1" noMove="1" noResize="1" noEditPoints="1" noAdjustHandles="1" noChangeArrowheads="1" noChangeShapeType="1" noTextEdit="1"/>
              </p:cNvSpPr>
              <p:nvPr/>
            </p:nvSpPr>
            <p:spPr>
              <a:xfrm>
                <a:off x="6364224" y="3939080"/>
                <a:ext cx="5142113" cy="746551"/>
              </a:xfrm>
              <a:prstGeom prst="rect">
                <a:avLst/>
              </a:prstGeom>
              <a:blipFill>
                <a:blip r:embed="rId8"/>
                <a:stretch>
                  <a:fillRect/>
                </a:stretch>
              </a:blipFill>
            </p:spPr>
            <p:txBody>
              <a:bodyPr/>
              <a:lstStyle/>
              <a:p>
                <a:r>
                  <a:rPr lang="en-US">
                    <a:noFill/>
                  </a:rPr>
                  <a:t> </a:t>
                </a:r>
              </a:p>
            </p:txBody>
          </p:sp>
        </mc:Fallback>
      </mc:AlternateContent>
      <p:sp>
        <p:nvSpPr>
          <p:cNvPr id="43" name="Rectangle 42">
            <a:extLst>
              <a:ext uri="{FF2B5EF4-FFF2-40B4-BE49-F238E27FC236}">
                <a16:creationId xmlns:a16="http://schemas.microsoft.com/office/drawing/2014/main" id="{5DE55CF6-2DCB-C382-344A-C443E48D5E5A}"/>
              </a:ext>
            </a:extLst>
          </p:cNvPr>
          <p:cNvSpPr/>
          <p:nvPr/>
        </p:nvSpPr>
        <p:spPr>
          <a:xfrm>
            <a:off x="6364224" y="4891235"/>
            <a:ext cx="5462016" cy="1200329"/>
          </a:xfrm>
          <a:prstGeom prst="rect">
            <a:avLst/>
          </a:prstGeom>
        </p:spPr>
        <p:txBody>
          <a:bodyPr wrap="square">
            <a:spAutoFit/>
          </a:bodyPr>
          <a:lstStyle/>
          <a:p>
            <a:r>
              <a:rPr lang="en-US" sz="2400" dirty="0">
                <a:solidFill>
                  <a:schemeClr val="tx2"/>
                </a:solidFill>
                <a:ea typeface="Amazon Ember Light" panose="020B0403020204020204" pitchFamily="34" charset="0"/>
                <a:cs typeface="Amazon Ember Light" panose="020B0403020204020204" pitchFamily="34" charset="0"/>
              </a:rPr>
              <a:t>For binary classification, you would classify this (0.5, 0.1) input data point as class 1 (as 0.61 &gt; 0.5).</a:t>
            </a:r>
          </a:p>
        </p:txBody>
      </p:sp>
      <p:pic>
        <p:nvPicPr>
          <p:cNvPr id="12" name="Picture 11" descr="It is the same neural network diagram from the previous slide ">
            <a:extLst>
              <a:ext uri="{FF2B5EF4-FFF2-40B4-BE49-F238E27FC236}">
                <a16:creationId xmlns:a16="http://schemas.microsoft.com/office/drawing/2014/main" id="{A25092F5-61C8-4C10-871F-93483A4A7259}"/>
              </a:ext>
              <a:ext uri="{C183D7F6-B498-43B3-948B-1728B52AA6E4}">
                <adec:decorative xmlns:adec="http://schemas.microsoft.com/office/drawing/2017/decorative" val="0"/>
              </a:ext>
            </a:extLst>
          </p:cNvPr>
          <p:cNvPicPr>
            <a:picLocks noChangeAspect="1"/>
          </p:cNvPicPr>
          <p:nvPr/>
        </p:nvPicPr>
        <p:blipFill>
          <a:blip r:embed="rId9"/>
          <a:stretch>
            <a:fillRect/>
          </a:stretch>
        </p:blipFill>
        <p:spPr>
          <a:xfrm>
            <a:off x="365760" y="1280160"/>
            <a:ext cx="5663675" cy="4602879"/>
          </a:xfrm>
          <a:prstGeom prst="rect">
            <a:avLst/>
          </a:prstGeom>
        </p:spPr>
      </p:pic>
    </p:spTree>
    <p:custDataLst>
      <p:tags r:id="rId1"/>
    </p:custDataLst>
    <p:extLst>
      <p:ext uri="{BB962C8B-B14F-4D97-AF65-F5344CB8AC3E}">
        <p14:creationId xmlns:p14="http://schemas.microsoft.com/office/powerpoint/2010/main" val="1205911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2B71160-6419-4BBB-81D7-22260E22407B}"/>
              </a:ext>
            </a:extLst>
          </p:cNvPr>
          <p:cNvSpPr>
            <a:spLocks noGrp="1"/>
          </p:cNvSpPr>
          <p:nvPr>
            <p:ph type="sldNum" idx="97"/>
          </p:nvPr>
        </p:nvSpPr>
        <p:spPr/>
        <p:txBody>
          <a:bodyPr/>
          <a:lstStyle/>
          <a:p>
            <a:fld id="{86A8BF56-6CB3-514C-9A64-F39D95C9E25B}" type="slidenum">
              <a:rPr lang="en-US" smtClean="0"/>
              <a:pPr/>
              <a:t>3</a:t>
            </a:fld>
            <a:endParaRPr lang="en-US" dirty="0"/>
          </a:p>
        </p:txBody>
      </p:sp>
      <p:sp>
        <p:nvSpPr>
          <p:cNvPr id="2" name="Title 1">
            <a:extLst>
              <a:ext uri="{FF2B5EF4-FFF2-40B4-BE49-F238E27FC236}">
                <a16:creationId xmlns:a16="http://schemas.microsoft.com/office/drawing/2014/main" id="{C506E617-B183-98CA-235F-C917887272DD}"/>
              </a:ext>
            </a:extLst>
          </p:cNvPr>
          <p:cNvSpPr>
            <a:spLocks noGrp="1"/>
          </p:cNvSpPr>
          <p:nvPr>
            <p:ph type="title" idx="1"/>
          </p:nvPr>
        </p:nvSpPr>
        <p:spPr/>
        <p:txBody>
          <a:bodyPr/>
          <a:lstStyle/>
          <a:p>
            <a:r>
              <a:rPr lang="en-US" dirty="0"/>
              <a:t>Single-layer network (perceptron) recall</a:t>
            </a:r>
          </a:p>
        </p:txBody>
      </p:sp>
      <p:sp>
        <p:nvSpPr>
          <p:cNvPr id="4" name="Text Placeholder 3">
            <a:extLst>
              <a:ext uri="{FF2B5EF4-FFF2-40B4-BE49-F238E27FC236}">
                <a16:creationId xmlns:a16="http://schemas.microsoft.com/office/drawing/2014/main" id="{F18581B8-9BAE-C8FC-8227-E121D11BA4D2}"/>
              </a:ext>
            </a:extLst>
          </p:cNvPr>
          <p:cNvSpPr>
            <a:spLocks noGrp="1"/>
          </p:cNvSpPr>
          <p:nvPr>
            <p:ph type="body" idx="2"/>
          </p:nvPr>
        </p:nvSpPr>
        <p:spPr/>
        <p:txBody>
          <a:bodyPr/>
          <a:lstStyle/>
          <a:p>
            <a:endParaRPr lang="en-US"/>
          </a:p>
        </p:txBody>
      </p:sp>
    </p:spTree>
    <p:custDataLst>
      <p:tags r:id="rId1"/>
    </p:custDataLst>
    <p:extLst>
      <p:ext uri="{BB962C8B-B14F-4D97-AF65-F5344CB8AC3E}">
        <p14:creationId xmlns:p14="http://schemas.microsoft.com/office/powerpoint/2010/main" val="29781006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15">
            <a:extLst>
              <a:ext uri="{FF2B5EF4-FFF2-40B4-BE49-F238E27FC236}">
                <a16:creationId xmlns:a16="http://schemas.microsoft.com/office/drawing/2014/main" id="{EF66CB44-6635-40AA-BCF4-21C5A50E5716}"/>
              </a:ext>
            </a:extLst>
          </p:cNvPr>
          <p:cNvSpPr>
            <a:spLocks noGrp="1"/>
          </p:cNvSpPr>
          <p:nvPr>
            <p:ph type="sldNum" idx="97"/>
          </p:nvPr>
        </p:nvSpPr>
        <p:spPr/>
        <p:txBody>
          <a:bodyPr/>
          <a:lstStyle/>
          <a:p>
            <a:fld id="{86A8BF56-6CB3-514C-9A64-F39D95C9E25B}" type="slidenum">
              <a:rPr lang="en-US" smtClean="0"/>
              <a:t>30</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Calculating the loss function</a:t>
            </a:r>
            <a:endParaRPr lang="en-US" dirty="0">
              <a:solidFill>
                <a:srgbClr val="FF0000"/>
              </a:solidFill>
            </a:endParaRPr>
          </a:p>
        </p:txBody>
      </p:sp>
      <p:sp>
        <p:nvSpPr>
          <p:cNvPr id="3" name="Content Placeholder 2">
            <a:extLst>
              <a:ext uri="{FF2B5EF4-FFF2-40B4-BE49-F238E27FC236}">
                <a16:creationId xmlns:a16="http://schemas.microsoft.com/office/drawing/2014/main" id="{69868748-166B-8ECC-8747-E234CB2B2C2B}"/>
              </a:ext>
            </a:extLst>
          </p:cNvPr>
          <p:cNvSpPr>
            <a:spLocks noGrp="1"/>
          </p:cNvSpPr>
          <p:nvPr>
            <p:ph idx="2"/>
          </p:nvPr>
        </p:nvSpPr>
        <p:spPr/>
        <p:txBody>
          <a:bodyPr/>
          <a:lstStyle/>
          <a:p>
            <a:endParaRPr lang="en-US"/>
          </a:p>
        </p:txBody>
      </p:sp>
      <p:sp>
        <p:nvSpPr>
          <p:cNvPr id="73" name="TextBox 72">
            <a:extLst>
              <a:ext uri="{FF2B5EF4-FFF2-40B4-BE49-F238E27FC236}">
                <a16:creationId xmlns:a16="http://schemas.microsoft.com/office/drawing/2014/main" id="{F13A793C-227B-3455-4517-51F61482EFA6}"/>
              </a:ext>
            </a:extLst>
          </p:cNvPr>
          <p:cNvSpPr txBox="1"/>
          <p:nvPr/>
        </p:nvSpPr>
        <p:spPr>
          <a:xfrm>
            <a:off x="6289888" y="1280160"/>
            <a:ext cx="5303520" cy="369332"/>
          </a:xfrm>
          <a:prstGeom prst="rect">
            <a:avLst/>
          </a:prstGeom>
          <a:noFill/>
        </p:spPr>
        <p:txBody>
          <a:bodyPr wrap="square" rtlCol="0">
            <a:spAutoFit/>
          </a:bodyPr>
          <a:lstStyle/>
          <a:p>
            <a:r>
              <a:rPr lang="en-US" dirty="0">
                <a:solidFill>
                  <a:schemeClr val="tx2"/>
                </a:solidFill>
                <a:ea typeface="Amazon Ember Light" panose="020B0403020204020204" pitchFamily="34" charset="0"/>
                <a:cs typeface="Amazon Ember Light" panose="020B0403020204020204" pitchFamily="34" charset="0"/>
              </a:rPr>
              <a:t>The loss function can be expressed as:</a:t>
            </a:r>
          </a:p>
        </p:txBody>
      </p:sp>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60FB7279-5AC6-49A2-4395-D934EB2F06A3}"/>
                  </a:ext>
                </a:extLst>
              </p:cNvPr>
              <p:cNvSpPr txBox="1"/>
              <p:nvPr/>
            </p:nvSpPr>
            <p:spPr>
              <a:xfrm>
                <a:off x="5937296" y="1711714"/>
                <a:ext cx="264118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solidFill>
                            <a:schemeClr val="tx2"/>
                          </a:solidFill>
                          <a:latin typeface="Cambria Math" panose="02040503050406030204" pitchFamily="18" charset="0"/>
                        </a:rPr>
                        <m:t>𝐿</m:t>
                      </m:r>
                      <m:d>
                        <m:dPr>
                          <m:ctrlPr>
                            <a:rPr lang="en-US" i="1" smtClean="0">
                              <a:solidFill>
                                <a:schemeClr val="tx2"/>
                              </a:solidFill>
                              <a:latin typeface="Cambria Math" panose="02040503050406030204" pitchFamily="18" charset="0"/>
                            </a:rPr>
                          </m:ctrlPr>
                        </m:dPr>
                        <m:e>
                          <m:r>
                            <a:rPr lang="en-US" b="0" i="1" smtClean="0">
                              <a:solidFill>
                                <a:schemeClr val="tx2"/>
                              </a:solidFill>
                              <a:latin typeface="Cambria Math" panose="02040503050406030204" pitchFamily="18" charset="0"/>
                            </a:rPr>
                            <m:t>𝑤</m:t>
                          </m:r>
                        </m:e>
                      </m:d>
                      <m:r>
                        <m:rPr>
                          <m:aln/>
                        </m:rPr>
                        <a:rPr lang="en-US" b="0" i="1" smtClean="0">
                          <a:solidFill>
                            <a:schemeClr val="tx2"/>
                          </a:solidFill>
                          <a:latin typeface="Cambria Math" panose="02040503050406030204" pitchFamily="18" charset="0"/>
                        </a:rPr>
                        <m:t>=</m:t>
                      </m:r>
                      <m:r>
                        <a:rPr lang="en-US" b="0" i="1" smtClean="0">
                          <a:solidFill>
                            <a:schemeClr val="tx2"/>
                          </a:solidFill>
                          <a:latin typeface="Cambria Math" panose="02040503050406030204" pitchFamily="18" charset="0"/>
                        </a:rPr>
                        <m:t>𝑙𝑜𝑠𝑠</m:t>
                      </m:r>
                      <m:r>
                        <a:rPr lang="en-US" b="0" i="1" smtClean="0">
                          <a:solidFill>
                            <a:schemeClr val="tx2"/>
                          </a:solidFill>
                          <a:latin typeface="Cambria Math" panose="02040503050406030204" pitchFamily="18" charset="0"/>
                        </a:rPr>
                        <m:t>(</m:t>
                      </m:r>
                      <m:r>
                        <a:rPr lang="en-US" b="0" i="1" smtClean="0">
                          <a:solidFill>
                            <a:schemeClr val="tx2"/>
                          </a:solidFill>
                          <a:latin typeface="Cambria Math" panose="02040503050406030204" pitchFamily="18" charset="0"/>
                        </a:rPr>
                        <m:t>𝑦</m:t>
                      </m:r>
                      <m:r>
                        <a:rPr lang="en-US" b="0" i="1" smtClean="0">
                          <a:solidFill>
                            <a:schemeClr val="tx2"/>
                          </a:solidFill>
                          <a:latin typeface="Cambria Math" panose="02040503050406030204" pitchFamily="18" charset="0"/>
                        </a:rPr>
                        <m:t>,</m:t>
                      </m:r>
                      <m:r>
                        <a:rPr lang="en-US" b="0" i="1" smtClean="0">
                          <a:solidFill>
                            <a:schemeClr val="tx2"/>
                          </a:solidFill>
                          <a:latin typeface="Cambria Math" panose="02040503050406030204" pitchFamily="18" charset="0"/>
                        </a:rPr>
                        <m:t>𝑜</m:t>
                      </m:r>
                      <m:r>
                        <a:rPr lang="en-US" b="0" i="1" smtClean="0">
                          <a:solidFill>
                            <a:schemeClr val="tx2"/>
                          </a:solidFill>
                          <a:latin typeface="Cambria Math" panose="02040503050406030204" pitchFamily="18" charset="0"/>
                        </a:rPr>
                        <m:t>)</m:t>
                      </m:r>
                    </m:oMath>
                  </m:oMathPara>
                </a14:m>
                <a:endParaRPr lang="en-US" dirty="0">
                  <a:solidFill>
                    <a:schemeClr val="tx2"/>
                  </a:solidFill>
                </a:endParaRPr>
              </a:p>
            </p:txBody>
          </p:sp>
        </mc:Choice>
        <mc:Fallback xmlns="">
          <p:sp>
            <p:nvSpPr>
              <p:cNvPr id="77" name="TextBox 76">
                <a:extLst>
                  <a:ext uri="{FF2B5EF4-FFF2-40B4-BE49-F238E27FC236}">
                    <a16:creationId xmlns:a16="http://schemas.microsoft.com/office/drawing/2014/main" id="{60FB7279-5AC6-49A2-4395-D934EB2F06A3}"/>
                  </a:ext>
                </a:extLst>
              </p:cNvPr>
              <p:cNvSpPr txBox="1">
                <a:spLocks noRot="1" noChangeAspect="1" noMove="1" noResize="1" noEditPoints="1" noAdjustHandles="1" noChangeArrowheads="1" noChangeShapeType="1" noTextEdit="1"/>
              </p:cNvSpPr>
              <p:nvPr/>
            </p:nvSpPr>
            <p:spPr>
              <a:xfrm>
                <a:off x="5937296" y="1711714"/>
                <a:ext cx="2641187" cy="369332"/>
              </a:xfrm>
              <a:prstGeom prst="rect">
                <a:avLst/>
              </a:prstGeom>
              <a:blipFill>
                <a:blip r:embed="rId4"/>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TextBox 77">
                <a:extLst>
                  <a:ext uri="{FF2B5EF4-FFF2-40B4-BE49-F238E27FC236}">
                    <a16:creationId xmlns:a16="http://schemas.microsoft.com/office/drawing/2014/main" id="{48384F5B-81A9-CEF7-7301-4CFAE847C3D3}"/>
                  </a:ext>
                </a:extLst>
              </p:cNvPr>
              <p:cNvSpPr txBox="1"/>
              <p:nvPr/>
            </p:nvSpPr>
            <p:spPr>
              <a:xfrm>
                <a:off x="8359022" y="1705975"/>
                <a:ext cx="1725537" cy="380810"/>
              </a:xfrm>
              <a:prstGeom prst="rect">
                <a:avLst/>
              </a:prstGeom>
              <a:noFill/>
            </p:spPr>
            <p:txBody>
              <a:bodyPr wrap="none" rtlCol="0">
                <a:spAutoFit/>
              </a:bodyPr>
              <a:lstStyle/>
              <a:p>
                <a:r>
                  <a:rPr lang="en-US" dirty="0">
                    <a:solidFill>
                      <a:schemeClr val="tx2"/>
                    </a:solidFill>
                    <a:ea typeface="Amazon Ember Light" panose="020B0403020204020204" pitchFamily="34" charset="0"/>
                    <a:cs typeface="Amazon Ember Light" panose="020B0403020204020204" pitchFamily="34" charset="0"/>
                  </a:rPr>
                  <a:t>with</a:t>
                </a:r>
                <a:r>
                  <a:rPr lang="en-US" dirty="0">
                    <a:solidFill>
                      <a:schemeClr val="tx2"/>
                    </a:solidFill>
                  </a:rPr>
                  <a:t> </a:t>
                </a:r>
                <a14:m>
                  <m:oMath xmlns:m="http://schemas.openxmlformats.org/officeDocument/2006/math">
                    <m:r>
                      <a:rPr lang="en-US" b="0" i="1" smtClean="0">
                        <a:solidFill>
                          <a:schemeClr val="tx2"/>
                        </a:solidFill>
                        <a:latin typeface="Cambria Math" panose="02040503050406030204" pitchFamily="18" charset="0"/>
                      </a:rPr>
                      <m:t>𝑜</m:t>
                    </m:r>
                    <m:r>
                      <a:rPr lang="en-US" b="0" i="1" smtClean="0">
                        <a:solidFill>
                          <a:schemeClr val="tx2"/>
                        </a:solidFill>
                        <a:latin typeface="Cambria Math" panose="02040503050406030204" pitchFamily="18" charset="0"/>
                      </a:rPr>
                      <m:t>= </m:t>
                    </m:r>
                    <m:sSup>
                      <m:sSupPr>
                        <m:ctrlPr>
                          <a:rPr lang="en-US" i="1" smtClean="0">
                            <a:solidFill>
                              <a:schemeClr val="tx2"/>
                            </a:solidFill>
                            <a:latin typeface="Cambria Math" panose="02040503050406030204" pitchFamily="18" charset="0"/>
                          </a:rPr>
                        </m:ctrlPr>
                      </m:sSupPr>
                      <m:e>
                        <m:r>
                          <a:rPr lang="en-US" b="0" i="1">
                            <a:solidFill>
                              <a:schemeClr val="tx2"/>
                            </a:solidFill>
                            <a:latin typeface="Cambria Math" panose="02040503050406030204" pitchFamily="18" charset="0"/>
                          </a:rPr>
                          <m:t>𝑜</m:t>
                        </m:r>
                      </m:e>
                      <m:sup>
                        <m:r>
                          <a:rPr lang="en-US" b="0" i="1" smtClean="0">
                            <a:solidFill>
                              <a:schemeClr val="tx2"/>
                            </a:solidFill>
                            <a:latin typeface="Cambria Math" panose="02040503050406030204" pitchFamily="18" charset="0"/>
                          </a:rPr>
                          <m:t>(</m:t>
                        </m:r>
                        <m:r>
                          <a:rPr lang="en-US" b="0" i="1" smtClean="0">
                            <a:solidFill>
                              <a:schemeClr val="tx2"/>
                            </a:solidFill>
                            <a:latin typeface="Cambria Math" panose="02040503050406030204" pitchFamily="18" charset="0"/>
                          </a:rPr>
                          <m:t>𝑜𝑢𝑡</m:t>
                        </m:r>
                        <m:r>
                          <a:rPr lang="en-US" b="0" i="1" smtClean="0">
                            <a:solidFill>
                              <a:schemeClr val="tx2"/>
                            </a:solidFill>
                            <a:latin typeface="Cambria Math" panose="02040503050406030204" pitchFamily="18" charset="0"/>
                          </a:rPr>
                          <m:t>)</m:t>
                        </m:r>
                      </m:sup>
                    </m:sSup>
                  </m:oMath>
                </a14:m>
                <a:endParaRPr lang="en-US" dirty="0">
                  <a:solidFill>
                    <a:schemeClr val="tx2"/>
                  </a:solidFill>
                </a:endParaRPr>
              </a:p>
            </p:txBody>
          </p:sp>
        </mc:Choice>
        <mc:Fallback xmlns="">
          <p:sp>
            <p:nvSpPr>
              <p:cNvPr id="78" name="TextBox 77">
                <a:extLst>
                  <a:ext uri="{FF2B5EF4-FFF2-40B4-BE49-F238E27FC236}">
                    <a16:creationId xmlns:a16="http://schemas.microsoft.com/office/drawing/2014/main" id="{48384F5B-81A9-CEF7-7301-4CFAE847C3D3}"/>
                  </a:ext>
                </a:extLst>
              </p:cNvPr>
              <p:cNvSpPr txBox="1">
                <a:spLocks noRot="1" noChangeAspect="1" noMove="1" noResize="1" noEditPoints="1" noAdjustHandles="1" noChangeArrowheads="1" noChangeShapeType="1" noTextEdit="1"/>
              </p:cNvSpPr>
              <p:nvPr/>
            </p:nvSpPr>
            <p:spPr>
              <a:xfrm>
                <a:off x="8359022" y="1705975"/>
                <a:ext cx="1725537" cy="380810"/>
              </a:xfrm>
              <a:prstGeom prst="rect">
                <a:avLst/>
              </a:prstGeom>
              <a:blipFill>
                <a:blip r:embed="rId5"/>
                <a:stretch>
                  <a:fillRect l="-2827" t="-4839" b="-27419"/>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A1E14169-74DC-97CB-BB8D-2D047B3CA3E3}"/>
              </a:ext>
            </a:extLst>
          </p:cNvPr>
          <p:cNvSpPr txBox="1"/>
          <p:nvPr/>
        </p:nvSpPr>
        <p:spPr>
          <a:xfrm>
            <a:off x="6289888" y="2367723"/>
            <a:ext cx="5303520" cy="923330"/>
          </a:xfrm>
          <a:prstGeom prst="rect">
            <a:avLst/>
          </a:prstGeom>
          <a:noFill/>
        </p:spPr>
        <p:txBody>
          <a:bodyPr wrap="square" rtlCol="0">
            <a:spAutoFit/>
          </a:bodyPr>
          <a:lstStyle/>
          <a:p>
            <a:r>
              <a:rPr lang="en-US" dirty="0">
                <a:solidFill>
                  <a:schemeClr val="tx2"/>
                </a:solidFill>
                <a:ea typeface="Amazon Ember Light" panose="020B0403020204020204" pitchFamily="34" charset="0"/>
                <a:cs typeface="Amazon Ember Light" panose="020B0403020204020204" pitchFamily="34" charset="0"/>
              </a:rPr>
              <a:t>More specifically, using the </a:t>
            </a:r>
            <a:r>
              <a:rPr lang="en-US" dirty="0">
                <a:solidFill>
                  <a:schemeClr val="tx2"/>
                </a:solidFill>
                <a:ea typeface="Amazon Ember" panose="020B0603020204020204" pitchFamily="34" charset="0"/>
                <a:cs typeface="Amazon Ember" panose="020B0603020204020204" pitchFamily="34" charset="0"/>
              </a:rPr>
              <a:t>cross</a:t>
            </a:r>
            <a:r>
              <a:rPr lang="en-US" dirty="0">
                <a:solidFill>
                  <a:schemeClr val="tx2"/>
                </a:solidFill>
                <a:ea typeface="Amazon Ember Light" panose="020B0403020204020204" pitchFamily="34" charset="0"/>
                <a:cs typeface="Amazon Ember Light" panose="020B0403020204020204" pitchFamily="34" charset="0"/>
              </a:rPr>
              <a:t>-</a:t>
            </a:r>
            <a:r>
              <a:rPr lang="en-US" dirty="0">
                <a:solidFill>
                  <a:schemeClr val="tx2"/>
                </a:solidFill>
                <a:ea typeface="Amazon Ember" panose="020B0603020204020204" pitchFamily="34" charset="0"/>
                <a:cs typeface="Amazon Ember" panose="020B0603020204020204" pitchFamily="34" charset="0"/>
              </a:rPr>
              <a:t>entropy</a:t>
            </a:r>
            <a:r>
              <a:rPr lang="en-US" dirty="0">
                <a:solidFill>
                  <a:schemeClr val="tx2"/>
                </a:solidFill>
                <a:ea typeface="Amazon Ember Light" panose="020B0403020204020204" pitchFamily="34" charset="0"/>
                <a:cs typeface="Amazon Ember Light" panose="020B0403020204020204" pitchFamily="34" charset="0"/>
              </a:rPr>
              <a:t> </a:t>
            </a:r>
            <a:r>
              <a:rPr lang="en-US" dirty="0">
                <a:solidFill>
                  <a:schemeClr val="tx2"/>
                </a:solidFill>
                <a:ea typeface="Amazon Ember" panose="020B0603020204020204" pitchFamily="34" charset="0"/>
                <a:cs typeface="Amazon Ember" panose="020B0603020204020204" pitchFamily="34" charset="0"/>
              </a:rPr>
              <a:t>loss</a:t>
            </a:r>
            <a:r>
              <a:rPr lang="en-US" dirty="0">
                <a:solidFill>
                  <a:schemeClr val="tx2"/>
                </a:solidFill>
                <a:ea typeface="Amazon Ember Light" panose="020B0403020204020204" pitchFamily="34" charset="0"/>
                <a:cs typeface="Amazon Ember Light" panose="020B0403020204020204" pitchFamily="34" charset="0"/>
              </a:rPr>
              <a:t> f</a:t>
            </a:r>
            <a:r>
              <a:rPr lang="en-US" dirty="0">
                <a:solidFill>
                  <a:schemeClr val="tx2"/>
                </a:solidFill>
                <a:ea typeface="Amazon Ember" panose="020B0603020204020204" pitchFamily="34" charset="0"/>
                <a:cs typeface="Amazon Ember" panose="020B0603020204020204" pitchFamily="34" charset="0"/>
              </a:rPr>
              <a:t>unction</a:t>
            </a:r>
            <a:r>
              <a:rPr lang="en-US" dirty="0">
                <a:solidFill>
                  <a:schemeClr val="tx2"/>
                </a:solidFill>
                <a:ea typeface="Amazon Ember Light" panose="020B0403020204020204" pitchFamily="34" charset="0"/>
                <a:cs typeface="Amazon Ember Light" panose="020B0403020204020204" pitchFamily="34" charset="0"/>
              </a:rPr>
              <a:t> for binary classification for the single sample:</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BBCE7B2-554E-43AB-69F5-6CA11F36EC3E}"/>
                  </a:ext>
                </a:extLst>
              </p:cNvPr>
              <p:cNvSpPr txBox="1"/>
              <p:nvPr/>
            </p:nvSpPr>
            <p:spPr>
              <a:xfrm>
                <a:off x="6027609" y="3529112"/>
                <a:ext cx="6259216" cy="79836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solidFill>
                            <a:schemeClr val="tx2"/>
                          </a:solidFill>
                          <a:latin typeface="Cambria Math" panose="02040503050406030204" pitchFamily="18" charset="0"/>
                        </a:rPr>
                        <m:t>𝐿</m:t>
                      </m:r>
                      <m:d>
                        <m:dPr>
                          <m:ctrlPr>
                            <a:rPr lang="en-US" i="1">
                              <a:solidFill>
                                <a:schemeClr val="tx2"/>
                              </a:solidFill>
                              <a:latin typeface="Cambria Math" panose="02040503050406030204" pitchFamily="18" charset="0"/>
                            </a:rPr>
                          </m:ctrlPr>
                        </m:dPr>
                        <m:e>
                          <m:r>
                            <a:rPr lang="en-US" b="0" i="1">
                              <a:solidFill>
                                <a:schemeClr val="tx2"/>
                              </a:solidFill>
                              <a:latin typeface="Cambria Math" panose="02040503050406030204" pitchFamily="18" charset="0"/>
                            </a:rPr>
                            <m:t>𝑤</m:t>
                          </m:r>
                        </m:e>
                      </m:d>
                      <m:r>
                        <a:rPr lang="en-US" b="0" i="1" smtClean="0">
                          <a:solidFill>
                            <a:schemeClr val="tx2"/>
                          </a:solidFill>
                          <a:latin typeface="Cambria Math" panose="02040503050406030204" pitchFamily="18" charset="0"/>
                        </a:rPr>
                        <m:t>=−</m:t>
                      </m:r>
                      <m:f>
                        <m:fPr>
                          <m:ctrlPr>
                            <a:rPr lang="en-US" i="1" smtClean="0">
                              <a:solidFill>
                                <a:schemeClr val="tx2"/>
                              </a:solidFill>
                              <a:latin typeface="Cambria Math" panose="02040503050406030204" pitchFamily="18" charset="0"/>
                            </a:rPr>
                          </m:ctrlPr>
                        </m:fPr>
                        <m:num>
                          <m:r>
                            <a:rPr lang="en-US" b="0" i="1" smtClean="0">
                              <a:solidFill>
                                <a:schemeClr val="tx2"/>
                              </a:solidFill>
                              <a:latin typeface="Cambria Math" panose="02040503050406030204" pitchFamily="18" charset="0"/>
                            </a:rPr>
                            <m:t>1</m:t>
                          </m:r>
                        </m:num>
                        <m:den>
                          <m:r>
                            <a:rPr lang="en-US" b="0" i="1" smtClean="0">
                              <a:solidFill>
                                <a:schemeClr val="tx2"/>
                              </a:solidFill>
                              <a:latin typeface="Cambria Math" panose="02040503050406030204" pitchFamily="18" charset="0"/>
                            </a:rPr>
                            <m:t>𝑛</m:t>
                          </m:r>
                        </m:den>
                      </m:f>
                      <m:nary>
                        <m:naryPr>
                          <m:chr m:val="∑"/>
                          <m:supHide m:val="on"/>
                          <m:ctrlPr>
                            <a:rPr lang="en-US" i="1" smtClean="0">
                              <a:solidFill>
                                <a:schemeClr val="tx2"/>
                              </a:solidFill>
                              <a:latin typeface="Cambria Math" panose="02040503050406030204" pitchFamily="18" charset="0"/>
                            </a:rPr>
                          </m:ctrlPr>
                        </m:naryPr>
                        <m:sub>
                          <m:r>
                            <m:rPr>
                              <m:brk m:alnAt="7"/>
                            </m:rPr>
                            <a:rPr lang="en-US" b="0" i="1" smtClean="0">
                              <a:solidFill>
                                <a:schemeClr val="tx2"/>
                              </a:solidFill>
                              <a:latin typeface="Cambria Math" panose="02040503050406030204" pitchFamily="18" charset="0"/>
                            </a:rPr>
                            <m:t>𝑒</m:t>
                          </m:r>
                          <m:r>
                            <a:rPr lang="en-US" b="0" i="1" smtClean="0">
                              <a:solidFill>
                                <a:schemeClr val="tx2"/>
                              </a:solidFill>
                              <a:latin typeface="Cambria Math" panose="02040503050406030204" pitchFamily="18" charset="0"/>
                            </a:rPr>
                            <m:t>𝑥𝑎𝑚𝑝𝑙𝑒𝑠</m:t>
                          </m:r>
                        </m:sub>
                        <m:sup/>
                        <m:e>
                          <m:r>
                            <a:rPr lang="en-US" b="0" i="1" smtClean="0">
                              <a:solidFill>
                                <a:schemeClr val="tx2"/>
                              </a:solidFill>
                              <a:latin typeface="Cambria Math" panose="02040503050406030204" pitchFamily="18" charset="0"/>
                            </a:rPr>
                            <m:t>𝑦𝑙𝑛</m:t>
                          </m:r>
                          <m:d>
                            <m:dPr>
                              <m:ctrlPr>
                                <a:rPr lang="en-US" i="1" smtClean="0">
                                  <a:solidFill>
                                    <a:schemeClr val="tx2"/>
                                  </a:solidFill>
                                  <a:latin typeface="Cambria Math" panose="02040503050406030204" pitchFamily="18" charset="0"/>
                                </a:rPr>
                              </m:ctrlPr>
                            </m:dPr>
                            <m:e>
                              <m:sSup>
                                <m:sSupPr>
                                  <m:ctrlPr>
                                    <a:rPr lang="en-US" i="1">
                                      <a:solidFill>
                                        <a:schemeClr val="tx2"/>
                                      </a:solidFill>
                                      <a:latin typeface="Cambria Math" panose="02040503050406030204" pitchFamily="18" charset="0"/>
                                    </a:rPr>
                                  </m:ctrlPr>
                                </m:sSupPr>
                                <m:e>
                                  <m:r>
                                    <a:rPr lang="en-US" b="0" i="1">
                                      <a:solidFill>
                                        <a:schemeClr val="tx2"/>
                                      </a:solidFill>
                                      <a:latin typeface="Cambria Math" panose="02040503050406030204" pitchFamily="18" charset="0"/>
                                    </a:rPr>
                                    <m:t>𝑜</m:t>
                                  </m:r>
                                </m:e>
                                <m:sup>
                                  <m:r>
                                    <a:rPr lang="en-US" b="0" i="1">
                                      <a:solidFill>
                                        <a:schemeClr val="tx2"/>
                                      </a:solidFill>
                                      <a:latin typeface="Cambria Math" panose="02040503050406030204" pitchFamily="18" charset="0"/>
                                    </a:rPr>
                                    <m:t>(</m:t>
                                  </m:r>
                                  <m:r>
                                    <a:rPr lang="en-US" b="0" i="1">
                                      <a:solidFill>
                                        <a:schemeClr val="tx2"/>
                                      </a:solidFill>
                                      <a:latin typeface="Cambria Math" panose="02040503050406030204" pitchFamily="18" charset="0"/>
                                    </a:rPr>
                                    <m:t>𝑜𝑢𝑡</m:t>
                                  </m:r>
                                  <m:r>
                                    <a:rPr lang="en-US" b="0" i="1">
                                      <a:solidFill>
                                        <a:schemeClr val="tx2"/>
                                      </a:solidFill>
                                      <a:latin typeface="Cambria Math" panose="02040503050406030204" pitchFamily="18" charset="0"/>
                                    </a:rPr>
                                    <m:t>)</m:t>
                                  </m:r>
                                </m:sup>
                              </m:sSup>
                            </m:e>
                          </m:d>
                          <m:r>
                            <a:rPr lang="en-US" b="0" i="1" smtClean="0">
                              <a:solidFill>
                                <a:schemeClr val="tx2"/>
                              </a:solidFill>
                              <a:latin typeface="Cambria Math" panose="02040503050406030204" pitchFamily="18" charset="0"/>
                            </a:rPr>
                            <m:t>+</m:t>
                          </m:r>
                          <m:d>
                            <m:dPr>
                              <m:ctrlPr>
                                <a:rPr lang="en-US" i="1" smtClean="0">
                                  <a:solidFill>
                                    <a:schemeClr val="tx2"/>
                                  </a:solidFill>
                                  <a:latin typeface="Cambria Math" panose="02040503050406030204" pitchFamily="18" charset="0"/>
                                </a:rPr>
                              </m:ctrlPr>
                            </m:dPr>
                            <m:e>
                              <m:r>
                                <a:rPr lang="en-US" b="0" i="1" smtClean="0">
                                  <a:solidFill>
                                    <a:schemeClr val="tx2"/>
                                  </a:solidFill>
                                  <a:latin typeface="Cambria Math" panose="02040503050406030204" pitchFamily="18" charset="0"/>
                                </a:rPr>
                                <m:t>1−</m:t>
                              </m:r>
                              <m:r>
                                <a:rPr lang="en-US" b="0" i="1">
                                  <a:solidFill>
                                    <a:schemeClr val="tx2"/>
                                  </a:solidFill>
                                  <a:latin typeface="Cambria Math" panose="02040503050406030204" pitchFamily="18" charset="0"/>
                                </a:rPr>
                                <m:t>𝑦</m:t>
                              </m:r>
                            </m:e>
                          </m:d>
                          <m:r>
                            <m:rPr>
                              <m:sty m:val="p"/>
                            </m:rPr>
                            <a:rPr lang="en-US" b="0" i="0" smtClean="0">
                              <a:solidFill>
                                <a:schemeClr val="tx2"/>
                              </a:solidFill>
                              <a:latin typeface="Cambria Math" panose="02040503050406030204" pitchFamily="18" charset="0"/>
                            </a:rPr>
                            <m:t>ln</m:t>
                          </m:r>
                          <m:r>
                            <a:rPr lang="en-US" b="0" i="1" smtClean="0">
                              <a:solidFill>
                                <a:schemeClr val="tx2"/>
                              </a:solidFill>
                              <a:latin typeface="Cambria Math" panose="02040503050406030204" pitchFamily="18" charset="0"/>
                            </a:rPr>
                            <m:t>⁡(1−</m:t>
                          </m:r>
                          <m:sSup>
                            <m:sSupPr>
                              <m:ctrlPr>
                                <a:rPr lang="en-US" i="1">
                                  <a:solidFill>
                                    <a:schemeClr val="tx2"/>
                                  </a:solidFill>
                                  <a:latin typeface="Cambria Math" panose="02040503050406030204" pitchFamily="18" charset="0"/>
                                </a:rPr>
                              </m:ctrlPr>
                            </m:sSupPr>
                            <m:e>
                              <m:r>
                                <a:rPr lang="en-US" b="0" i="1">
                                  <a:solidFill>
                                    <a:schemeClr val="tx2"/>
                                  </a:solidFill>
                                  <a:latin typeface="Cambria Math" panose="02040503050406030204" pitchFamily="18" charset="0"/>
                                </a:rPr>
                                <m:t>𝑜</m:t>
                              </m:r>
                            </m:e>
                            <m:sup>
                              <m:r>
                                <a:rPr lang="en-US" b="0" i="1">
                                  <a:solidFill>
                                    <a:schemeClr val="tx2"/>
                                  </a:solidFill>
                                  <a:latin typeface="Cambria Math" panose="02040503050406030204" pitchFamily="18" charset="0"/>
                                </a:rPr>
                                <m:t>(</m:t>
                              </m:r>
                              <m:r>
                                <a:rPr lang="en-US" b="0" i="1">
                                  <a:solidFill>
                                    <a:schemeClr val="tx2"/>
                                  </a:solidFill>
                                  <a:latin typeface="Cambria Math" panose="02040503050406030204" pitchFamily="18" charset="0"/>
                                </a:rPr>
                                <m:t>𝑜𝑢𝑡</m:t>
                              </m:r>
                              <m:r>
                                <a:rPr lang="en-US" b="0" i="1">
                                  <a:solidFill>
                                    <a:schemeClr val="tx2"/>
                                  </a:solidFill>
                                  <a:latin typeface="Cambria Math" panose="02040503050406030204" pitchFamily="18" charset="0"/>
                                </a:rPr>
                                <m:t>)</m:t>
                              </m:r>
                            </m:sup>
                          </m:sSup>
                          <m:r>
                            <a:rPr lang="en-US" b="0" i="1" smtClean="0">
                              <a:solidFill>
                                <a:schemeClr val="tx2"/>
                              </a:solidFill>
                              <a:latin typeface="Cambria Math" panose="02040503050406030204" pitchFamily="18" charset="0"/>
                            </a:rPr>
                            <m:t>)</m:t>
                          </m:r>
                        </m:e>
                      </m:nary>
                    </m:oMath>
                  </m:oMathPara>
                </a14:m>
                <a:endParaRPr lang="en-US" dirty="0">
                  <a:solidFill>
                    <a:schemeClr val="tx2"/>
                  </a:solidFill>
                </a:endParaRPr>
              </a:p>
            </p:txBody>
          </p:sp>
        </mc:Choice>
        <mc:Fallback xmlns="">
          <p:sp>
            <p:nvSpPr>
              <p:cNvPr id="8" name="TextBox 7">
                <a:extLst>
                  <a:ext uri="{FF2B5EF4-FFF2-40B4-BE49-F238E27FC236}">
                    <a16:creationId xmlns:a16="http://schemas.microsoft.com/office/drawing/2014/main" id="{0BBCE7B2-554E-43AB-69F5-6CA11F36EC3E}"/>
                  </a:ext>
                </a:extLst>
              </p:cNvPr>
              <p:cNvSpPr txBox="1">
                <a:spLocks noRot="1" noChangeAspect="1" noMove="1" noResize="1" noEditPoints="1" noAdjustHandles="1" noChangeArrowheads="1" noChangeShapeType="1" noTextEdit="1"/>
              </p:cNvSpPr>
              <p:nvPr/>
            </p:nvSpPr>
            <p:spPr>
              <a:xfrm>
                <a:off x="6027609" y="3529112"/>
                <a:ext cx="6259216" cy="79836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2ACBA9E-7508-1FF8-76E6-6B2026576CED}"/>
                  </a:ext>
                </a:extLst>
              </p:cNvPr>
              <p:cNvSpPr txBox="1"/>
              <p:nvPr/>
            </p:nvSpPr>
            <p:spPr>
              <a:xfrm>
                <a:off x="6289888" y="4652674"/>
                <a:ext cx="3697038" cy="934808"/>
              </a:xfrm>
              <a:prstGeom prst="rect">
                <a:avLst/>
              </a:prstGeom>
              <a:noFill/>
            </p:spPr>
            <p:txBody>
              <a:bodyPr wrap="none" rtlCol="0">
                <a:spAutoFit/>
              </a:bodyPr>
              <a:lstStyle/>
              <a:p>
                <a:r>
                  <a:rPr lang="en-US" dirty="0">
                    <a:solidFill>
                      <a:schemeClr val="tx2"/>
                    </a:solidFill>
                    <a:ea typeface="Amazon Ember Light" panose="020B0403020204020204" pitchFamily="34" charset="0"/>
                    <a:cs typeface="Amazon Ember Light" panose="020B0403020204020204" pitchFamily="34" charset="0"/>
                  </a:rPr>
                  <a:t>with</a:t>
                </a:r>
                <a:r>
                  <a:rPr lang="en-US" dirty="0">
                    <a:solidFill>
                      <a:schemeClr val="tx2"/>
                    </a:solidFill>
                  </a:rPr>
                  <a:t> </a:t>
                </a:r>
                <a:endParaRPr lang="en-US" i="1" dirty="0">
                  <a:solidFill>
                    <a:schemeClr val="tx2"/>
                  </a:solidFill>
                </a:endParaRPr>
              </a:p>
              <a:p>
                <a:pPr marL="274320"/>
                <a14:m>
                  <m:oMath xmlns:m="http://schemas.openxmlformats.org/officeDocument/2006/math">
                    <m:sSup>
                      <m:sSupPr>
                        <m:ctrlPr>
                          <a:rPr lang="en-US" i="1">
                            <a:solidFill>
                              <a:schemeClr val="tx2"/>
                            </a:solidFill>
                            <a:latin typeface="Cambria Math" panose="02040503050406030204" pitchFamily="18" charset="0"/>
                          </a:rPr>
                        </m:ctrlPr>
                      </m:sSupPr>
                      <m:e>
                        <m:r>
                          <a:rPr lang="en-US" b="0" i="1">
                            <a:solidFill>
                              <a:schemeClr val="tx2"/>
                            </a:solidFill>
                            <a:latin typeface="Cambria Math" panose="02040503050406030204" pitchFamily="18" charset="0"/>
                          </a:rPr>
                          <m:t>𝑜</m:t>
                        </m:r>
                      </m:e>
                      <m:sup>
                        <m:r>
                          <a:rPr lang="en-US" b="0" i="1">
                            <a:solidFill>
                              <a:schemeClr val="tx2"/>
                            </a:solidFill>
                            <a:latin typeface="Cambria Math" panose="02040503050406030204" pitchFamily="18" charset="0"/>
                          </a:rPr>
                          <m:t>(</m:t>
                        </m:r>
                        <m:r>
                          <a:rPr lang="en-US" b="0" i="1">
                            <a:solidFill>
                              <a:schemeClr val="tx2"/>
                            </a:solidFill>
                            <a:latin typeface="Cambria Math" panose="02040503050406030204" pitchFamily="18" charset="0"/>
                          </a:rPr>
                          <m:t>𝑜𝑢𝑡</m:t>
                        </m:r>
                        <m:r>
                          <a:rPr lang="en-US" b="0" i="1">
                            <a:solidFill>
                              <a:schemeClr val="tx2"/>
                            </a:solidFill>
                            <a:latin typeface="Cambria Math" panose="02040503050406030204" pitchFamily="18" charset="0"/>
                          </a:rPr>
                          <m:t>)</m:t>
                        </m:r>
                      </m:sup>
                    </m:sSup>
                  </m:oMath>
                </a14:m>
                <a:r>
                  <a:rPr lang="en-US" dirty="0">
                    <a:solidFill>
                      <a:schemeClr val="tx2"/>
                    </a:solidFill>
                    <a:ea typeface="Amazon Ember Light" panose="020B0403020204020204" pitchFamily="34" charset="0"/>
                    <a:cs typeface="Amazon Ember Light" panose="020B0403020204020204" pitchFamily="34" charset="0"/>
                  </a:rPr>
                  <a:t>=</a:t>
                </a:r>
                <a:r>
                  <a:rPr lang="en-US" dirty="0">
                    <a:solidFill>
                      <a:schemeClr val="tx2"/>
                    </a:solidFill>
                  </a:rPr>
                  <a:t> </a:t>
                </a:r>
                <a:r>
                  <a:rPr lang="en-US" dirty="0">
                    <a:solidFill>
                      <a:schemeClr val="tx2"/>
                    </a:solidFill>
                    <a:ea typeface="Amazon Ember Light" panose="020B0403020204020204" pitchFamily="34" charset="0"/>
                    <a:cs typeface="Amazon Ember Light" panose="020B0403020204020204" pitchFamily="34" charset="0"/>
                  </a:rPr>
                  <a:t>prediction</a:t>
                </a:r>
                <a:r>
                  <a:rPr lang="en-US" dirty="0">
                    <a:solidFill>
                      <a:schemeClr val="tx2"/>
                    </a:solidFill>
                  </a:rPr>
                  <a:t> </a:t>
                </a:r>
                <a:r>
                  <a:rPr lang="en-US" dirty="0">
                    <a:solidFill>
                      <a:schemeClr val="tx2"/>
                    </a:solidFill>
                    <a:ea typeface="Amazon Ember Light" panose="020B0403020204020204" pitchFamily="34" charset="0"/>
                    <a:cs typeface="Amazon Ember Light" panose="020B0403020204020204" pitchFamily="34" charset="0"/>
                  </a:rPr>
                  <a:t>(probability)</a:t>
                </a:r>
              </a:p>
              <a:p>
                <a:pPr marL="274320"/>
                <a14:m>
                  <m:oMath xmlns:m="http://schemas.openxmlformats.org/officeDocument/2006/math">
                    <m:r>
                      <a:rPr lang="en-US" b="0" i="1" smtClean="0">
                        <a:solidFill>
                          <a:schemeClr val="tx2"/>
                        </a:solidFill>
                        <a:latin typeface="Cambria Math" panose="02040503050406030204" pitchFamily="18" charset="0"/>
                      </a:rPr>
                      <m:t>𝑦</m:t>
                    </m:r>
                  </m:oMath>
                </a14:m>
                <a:r>
                  <a:rPr lang="en-US" dirty="0">
                    <a:solidFill>
                      <a:schemeClr val="tx2"/>
                    </a:solidFill>
                  </a:rPr>
                  <a:t> = </a:t>
                </a:r>
                <a:r>
                  <a:rPr lang="en-US" dirty="0">
                    <a:solidFill>
                      <a:schemeClr val="tx2"/>
                    </a:solidFill>
                    <a:ea typeface="Amazon Ember Light" panose="020B0403020204020204" pitchFamily="34" charset="0"/>
                    <a:cs typeface="Amazon Ember Light" panose="020B0403020204020204" pitchFamily="34" charset="0"/>
                  </a:rPr>
                  <a:t>true label (1=true, 0=false)</a:t>
                </a:r>
                <a:endParaRPr lang="en-US" dirty="0">
                  <a:solidFill>
                    <a:schemeClr val="tx2"/>
                  </a:solidFill>
                </a:endParaRPr>
              </a:p>
            </p:txBody>
          </p:sp>
        </mc:Choice>
        <mc:Fallback xmlns="">
          <p:sp>
            <p:nvSpPr>
              <p:cNvPr id="10" name="TextBox 9">
                <a:extLst>
                  <a:ext uri="{FF2B5EF4-FFF2-40B4-BE49-F238E27FC236}">
                    <a16:creationId xmlns:a16="http://schemas.microsoft.com/office/drawing/2014/main" id="{72ACBA9E-7508-1FF8-76E6-6B2026576CED}"/>
                  </a:ext>
                </a:extLst>
              </p:cNvPr>
              <p:cNvSpPr txBox="1">
                <a:spLocks noRot="1" noChangeAspect="1" noMove="1" noResize="1" noEditPoints="1" noAdjustHandles="1" noChangeArrowheads="1" noChangeShapeType="1" noTextEdit="1"/>
              </p:cNvSpPr>
              <p:nvPr/>
            </p:nvSpPr>
            <p:spPr>
              <a:xfrm>
                <a:off x="6289888" y="4652674"/>
                <a:ext cx="3697038" cy="934808"/>
              </a:xfrm>
              <a:prstGeom prst="rect">
                <a:avLst/>
              </a:prstGeom>
              <a:blipFill>
                <a:blip r:embed="rId7"/>
                <a:stretch>
                  <a:fillRect l="-1485" t="-2597" b="-974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97CC9DB4-8D59-849C-CAC5-A790252063A2}"/>
                  </a:ext>
                </a:extLst>
              </p:cNvPr>
              <p:cNvSpPr txBox="1"/>
              <p:nvPr/>
            </p:nvSpPr>
            <p:spPr>
              <a:xfrm>
                <a:off x="5741161" y="5736805"/>
                <a:ext cx="62124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solidFill>
                            <a:schemeClr val="tx2"/>
                          </a:solidFill>
                          <a:latin typeface="Cambria Math" panose="02040503050406030204" pitchFamily="18" charset="0"/>
                        </a:rPr>
                        <m:t>𝐿</m:t>
                      </m:r>
                      <m:d>
                        <m:dPr>
                          <m:ctrlPr>
                            <a:rPr lang="en-US" i="1">
                              <a:solidFill>
                                <a:schemeClr val="tx2"/>
                              </a:solidFill>
                              <a:latin typeface="Cambria Math" panose="02040503050406030204" pitchFamily="18" charset="0"/>
                            </a:rPr>
                          </m:ctrlPr>
                        </m:dPr>
                        <m:e>
                          <m:r>
                            <a:rPr lang="en-US" b="0" i="1">
                              <a:solidFill>
                                <a:schemeClr val="tx2"/>
                              </a:solidFill>
                              <a:latin typeface="Cambria Math" panose="02040503050406030204" pitchFamily="18" charset="0"/>
                            </a:rPr>
                            <m:t>𝑤</m:t>
                          </m:r>
                        </m:e>
                      </m:d>
                      <m:r>
                        <a:rPr lang="en-US" b="0" i="1">
                          <a:solidFill>
                            <a:schemeClr val="tx2"/>
                          </a:solidFill>
                          <a:latin typeface="Cambria Math" panose="02040503050406030204" pitchFamily="18" charset="0"/>
                        </a:rPr>
                        <m:t>=</m:t>
                      </m:r>
                      <m:r>
                        <a:rPr lang="en-US" b="0" i="1" smtClean="0">
                          <a:solidFill>
                            <a:schemeClr val="tx2"/>
                          </a:solidFill>
                          <a:latin typeface="Cambria Math" panose="02040503050406030204" pitchFamily="18" charset="0"/>
                        </a:rPr>
                        <m:t>1</m:t>
                      </m:r>
                      <m:r>
                        <a:rPr lang="en-US" b="0" i="1" smtClean="0">
                          <a:solidFill>
                            <a:schemeClr val="tx2"/>
                          </a:solidFill>
                          <a:latin typeface="Cambria Math" panose="02040503050406030204" pitchFamily="18" charset="0"/>
                        </a:rPr>
                        <m:t>𝑙𝑛</m:t>
                      </m:r>
                      <m:d>
                        <m:dPr>
                          <m:ctrlPr>
                            <a:rPr lang="en-US" i="1" smtClean="0">
                              <a:solidFill>
                                <a:schemeClr val="tx2"/>
                              </a:solidFill>
                              <a:latin typeface="Cambria Math" panose="02040503050406030204" pitchFamily="18" charset="0"/>
                            </a:rPr>
                          </m:ctrlPr>
                        </m:dPr>
                        <m:e>
                          <m:r>
                            <a:rPr lang="en-US" b="0" i="1" smtClean="0">
                              <a:solidFill>
                                <a:schemeClr val="tx2"/>
                              </a:solidFill>
                              <a:latin typeface="Cambria Math" panose="02040503050406030204" pitchFamily="18" charset="0"/>
                            </a:rPr>
                            <m:t>0.61</m:t>
                          </m:r>
                        </m:e>
                      </m:d>
                      <m:r>
                        <a:rPr lang="en-US" b="0" i="1" smtClean="0">
                          <a:solidFill>
                            <a:schemeClr val="tx2"/>
                          </a:solidFill>
                          <a:latin typeface="Cambria Math" panose="02040503050406030204" pitchFamily="18" charset="0"/>
                        </a:rPr>
                        <m:t>+</m:t>
                      </m:r>
                      <m:d>
                        <m:dPr>
                          <m:ctrlPr>
                            <a:rPr lang="en-US" i="1" smtClean="0">
                              <a:solidFill>
                                <a:schemeClr val="tx2"/>
                              </a:solidFill>
                              <a:latin typeface="Cambria Math" panose="02040503050406030204" pitchFamily="18" charset="0"/>
                            </a:rPr>
                          </m:ctrlPr>
                        </m:dPr>
                        <m:e>
                          <m:r>
                            <a:rPr lang="en-US" b="0" i="1" smtClean="0">
                              <a:solidFill>
                                <a:schemeClr val="tx2"/>
                              </a:solidFill>
                              <a:latin typeface="Cambria Math" panose="02040503050406030204" pitchFamily="18" charset="0"/>
                            </a:rPr>
                            <m:t>1−1</m:t>
                          </m:r>
                        </m:e>
                      </m:d>
                      <m:func>
                        <m:funcPr>
                          <m:ctrlPr>
                            <a:rPr lang="en-US" i="1" smtClean="0">
                              <a:solidFill>
                                <a:schemeClr val="tx2"/>
                              </a:solidFill>
                              <a:latin typeface="Cambria Math" panose="02040503050406030204" pitchFamily="18" charset="0"/>
                            </a:rPr>
                          </m:ctrlPr>
                        </m:funcPr>
                        <m:fName>
                          <m:r>
                            <m:rPr>
                              <m:sty m:val="p"/>
                            </m:rPr>
                            <a:rPr lang="en-US" b="0" i="0" smtClean="0">
                              <a:solidFill>
                                <a:schemeClr val="tx2"/>
                              </a:solidFill>
                              <a:latin typeface="Cambria Math" panose="02040503050406030204" pitchFamily="18" charset="0"/>
                            </a:rPr>
                            <m:t>ln</m:t>
                          </m:r>
                        </m:fName>
                        <m:e>
                          <m:d>
                            <m:dPr>
                              <m:ctrlPr>
                                <a:rPr lang="en-US" i="1" smtClean="0">
                                  <a:solidFill>
                                    <a:schemeClr val="tx2"/>
                                  </a:solidFill>
                                  <a:latin typeface="Cambria Math" panose="02040503050406030204" pitchFamily="18" charset="0"/>
                                </a:rPr>
                              </m:ctrlPr>
                            </m:dPr>
                            <m:e>
                              <m:r>
                                <a:rPr lang="en-US" b="0" i="1" smtClean="0">
                                  <a:solidFill>
                                    <a:schemeClr val="tx2"/>
                                  </a:solidFill>
                                  <a:latin typeface="Cambria Math" panose="02040503050406030204" pitchFamily="18" charset="0"/>
                                </a:rPr>
                                <m:t>1−0.61</m:t>
                              </m:r>
                            </m:e>
                          </m:d>
                          <m:r>
                            <a:rPr lang="en-US" b="0" i="1" smtClean="0">
                              <a:solidFill>
                                <a:schemeClr val="tx2"/>
                              </a:solidFill>
                              <a:latin typeface="Cambria Math" panose="02040503050406030204" pitchFamily="18" charset="0"/>
                            </a:rPr>
                            <m:t>=−0.494</m:t>
                          </m:r>
                        </m:e>
                      </m:func>
                    </m:oMath>
                  </m:oMathPara>
                </a14:m>
                <a:endParaRPr lang="en-US" dirty="0">
                  <a:solidFill>
                    <a:schemeClr val="tx2"/>
                  </a:solidFill>
                </a:endParaRPr>
              </a:p>
            </p:txBody>
          </p:sp>
        </mc:Choice>
        <mc:Fallback xmlns="">
          <p:sp>
            <p:nvSpPr>
              <p:cNvPr id="12" name="TextBox 11">
                <a:extLst>
                  <a:ext uri="{FF2B5EF4-FFF2-40B4-BE49-F238E27FC236}">
                    <a16:creationId xmlns:a16="http://schemas.microsoft.com/office/drawing/2014/main" id="{97CC9DB4-8D59-849C-CAC5-A790252063A2}"/>
                  </a:ext>
                </a:extLst>
              </p:cNvPr>
              <p:cNvSpPr txBox="1">
                <a:spLocks noRot="1" noChangeAspect="1" noMove="1" noResize="1" noEditPoints="1" noAdjustHandles="1" noChangeArrowheads="1" noChangeShapeType="1" noTextEdit="1"/>
              </p:cNvSpPr>
              <p:nvPr/>
            </p:nvSpPr>
            <p:spPr>
              <a:xfrm>
                <a:off x="5741161" y="5736805"/>
                <a:ext cx="6212400" cy="369332"/>
              </a:xfrm>
              <a:prstGeom prst="rect">
                <a:avLst/>
              </a:prstGeom>
              <a:blipFill>
                <a:blip r:embed="rId8"/>
                <a:stretch>
                  <a:fillRect/>
                </a:stretch>
              </a:blipFill>
            </p:spPr>
            <p:txBody>
              <a:bodyPr/>
              <a:lstStyle/>
              <a:p>
                <a:r>
                  <a:rPr lang="en-US">
                    <a:noFill/>
                  </a:rPr>
                  <a:t> </a:t>
                </a:r>
              </a:p>
            </p:txBody>
          </p:sp>
        </mc:Fallback>
      </mc:AlternateContent>
      <p:pic>
        <p:nvPicPr>
          <p:cNvPr id="13" name="Picture 12" descr="It is the same neural network diagram from the previous slide ">
            <a:extLst>
              <a:ext uri="{FF2B5EF4-FFF2-40B4-BE49-F238E27FC236}">
                <a16:creationId xmlns:a16="http://schemas.microsoft.com/office/drawing/2014/main" id="{3AC51830-0309-4BFC-910D-3B69B9DEA627}"/>
              </a:ext>
            </a:extLst>
          </p:cNvPr>
          <p:cNvPicPr>
            <a:picLocks noChangeAspect="1"/>
          </p:cNvPicPr>
          <p:nvPr/>
        </p:nvPicPr>
        <p:blipFill>
          <a:blip r:embed="rId9"/>
          <a:stretch>
            <a:fillRect/>
          </a:stretch>
        </p:blipFill>
        <p:spPr>
          <a:xfrm>
            <a:off x="365760" y="1280160"/>
            <a:ext cx="5663675" cy="4602879"/>
          </a:xfrm>
          <a:prstGeom prst="rect">
            <a:avLst/>
          </a:prstGeom>
        </p:spPr>
      </p:pic>
    </p:spTree>
    <p:custDataLst>
      <p:tags r:id="rId1"/>
    </p:custDataLst>
    <p:extLst>
      <p:ext uri="{BB962C8B-B14F-4D97-AF65-F5344CB8AC3E}">
        <p14:creationId xmlns:p14="http://schemas.microsoft.com/office/powerpoint/2010/main" val="18992175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595633C-6C52-43E5-8A7E-F75DCA96CBA7}"/>
              </a:ext>
            </a:extLst>
          </p:cNvPr>
          <p:cNvSpPr>
            <a:spLocks noGrp="1"/>
          </p:cNvSpPr>
          <p:nvPr>
            <p:ph type="sldNum" idx="97"/>
          </p:nvPr>
        </p:nvSpPr>
        <p:spPr/>
        <p:txBody>
          <a:bodyPr/>
          <a:lstStyle/>
          <a:p>
            <a:fld id="{86A8BF56-6CB3-514C-9A64-F39D95C9E25B}" type="slidenum">
              <a:rPr lang="en-US" smtClean="0"/>
              <a:t>31</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Backpropagation</a:t>
            </a:r>
            <a:endParaRPr lang="en-US" dirty="0">
              <a:solidFill>
                <a:srgbClr val="FF0000"/>
              </a:solidFill>
            </a:endParaRPr>
          </a:p>
        </p:txBody>
      </p:sp>
      <p:sp>
        <p:nvSpPr>
          <p:cNvPr id="5" name="Content Placeholder 4">
            <a:extLst>
              <a:ext uri="{FF2B5EF4-FFF2-40B4-BE49-F238E27FC236}">
                <a16:creationId xmlns:a16="http://schemas.microsoft.com/office/drawing/2014/main" id="{268B3118-3AD4-DD31-35D7-E5EFCD3C60F9}"/>
              </a:ext>
            </a:extLst>
          </p:cNvPr>
          <p:cNvSpPr>
            <a:spLocks noGrp="1"/>
          </p:cNvSpPr>
          <p:nvPr>
            <p:ph idx="2"/>
          </p:nvPr>
        </p:nvSpPr>
        <p:spPr/>
        <p:txBody>
          <a:bodyPr/>
          <a:lstStyle/>
          <a:p>
            <a:endParaRPr lang="en-US"/>
          </a:p>
        </p:txBody>
      </p:sp>
      <p:sp>
        <p:nvSpPr>
          <p:cNvPr id="73" name="TextBox 72">
            <a:extLst>
              <a:ext uri="{FF2B5EF4-FFF2-40B4-BE49-F238E27FC236}">
                <a16:creationId xmlns:a16="http://schemas.microsoft.com/office/drawing/2014/main" id="{F13A793C-227B-3455-4517-51F61482EFA6}"/>
              </a:ext>
            </a:extLst>
          </p:cNvPr>
          <p:cNvSpPr txBox="1"/>
          <p:nvPr/>
        </p:nvSpPr>
        <p:spPr>
          <a:xfrm>
            <a:off x="6522720" y="1280160"/>
            <a:ext cx="5303520" cy="3354765"/>
          </a:xfrm>
          <a:prstGeom prst="rect">
            <a:avLst/>
          </a:prstGeom>
          <a:noFill/>
        </p:spPr>
        <p:txBody>
          <a:bodyPr wrap="square" rtlCol="0">
            <a:spAutoFit/>
          </a:bodyPr>
          <a:lstStyle/>
          <a:p>
            <a:pPr marL="342900" indent="-342900">
              <a:spcAft>
                <a:spcPts val="1200"/>
              </a:spcAft>
              <a:buFont typeface="Arial" panose="020B0604020202020204" pitchFamily="34" charset="0"/>
              <a:buChar char="•"/>
            </a:pPr>
            <a:r>
              <a:rPr lang="en-US" sz="2400" dirty="0">
                <a:solidFill>
                  <a:schemeClr val="tx2"/>
                </a:solidFill>
                <a:ea typeface="Amazon Ember Light" panose="020B0403020204020204" pitchFamily="34" charset="0"/>
                <a:cs typeface="Amazon Ember Light" panose="020B0403020204020204" pitchFamily="34" charset="0"/>
              </a:rPr>
              <a:t>The backpropagation is quite complex, even for an example as simple as this.</a:t>
            </a:r>
          </a:p>
          <a:p>
            <a:pPr marL="342900" indent="-342900">
              <a:spcAft>
                <a:spcPts val="1200"/>
              </a:spcAft>
              <a:buFont typeface="Arial" panose="020B0604020202020204" pitchFamily="34" charset="0"/>
              <a:buChar char="•"/>
            </a:pPr>
            <a:r>
              <a:rPr lang="en-US" sz="2400" dirty="0">
                <a:solidFill>
                  <a:schemeClr val="tx2"/>
                </a:solidFill>
                <a:ea typeface="Amazon Ember Light" panose="020B0403020204020204" pitchFamily="34" charset="0"/>
                <a:cs typeface="Amazon Ember Light" panose="020B0403020204020204" pitchFamily="34" charset="0"/>
              </a:rPr>
              <a:t>It happens because of the application of </a:t>
            </a:r>
            <a:r>
              <a:rPr lang="en-US" sz="2400" dirty="0">
                <a:solidFill>
                  <a:schemeClr val="tx2"/>
                </a:solidFill>
                <a:ea typeface="Amazon Ember" panose="020B0603020204020204" pitchFamily="34" charset="0"/>
                <a:cs typeface="Amazon Ember" panose="020B0603020204020204" pitchFamily="34" charset="0"/>
              </a:rPr>
              <a:t>gradient</a:t>
            </a:r>
            <a:r>
              <a:rPr lang="en-US" sz="2400" dirty="0">
                <a:solidFill>
                  <a:schemeClr val="tx2"/>
                </a:solidFill>
                <a:ea typeface="Amazon Ember Light" panose="020B0403020204020204" pitchFamily="34" charset="0"/>
                <a:cs typeface="Amazon Ember Light" panose="020B0403020204020204" pitchFamily="34" charset="0"/>
              </a:rPr>
              <a:t> </a:t>
            </a:r>
            <a:r>
              <a:rPr lang="en-US" sz="2400" dirty="0">
                <a:solidFill>
                  <a:schemeClr val="tx2"/>
                </a:solidFill>
                <a:ea typeface="Amazon Ember" panose="020B0603020204020204" pitchFamily="34" charset="0"/>
                <a:cs typeface="Amazon Ember" panose="020B0603020204020204" pitchFamily="34" charset="0"/>
              </a:rPr>
              <a:t>descent</a:t>
            </a:r>
            <a:r>
              <a:rPr lang="en-US" sz="2400" dirty="0">
                <a:solidFill>
                  <a:schemeClr val="tx2"/>
                </a:solidFill>
                <a:ea typeface="Amazon Ember Light" panose="020B0403020204020204" pitchFamily="34" charset="0"/>
                <a:cs typeface="Amazon Ember Light" panose="020B0403020204020204" pitchFamily="34" charset="0"/>
              </a:rPr>
              <a:t> over the derivative of </a:t>
            </a:r>
            <a:r>
              <a:rPr lang="en-US" sz="2400" dirty="0">
                <a:solidFill>
                  <a:schemeClr val="tx2"/>
                </a:solidFill>
                <a:ea typeface="Amazon Ember" panose="020B0603020204020204" pitchFamily="34" charset="0"/>
                <a:cs typeface="Amazon Ember" panose="020B0603020204020204" pitchFamily="34" charset="0"/>
              </a:rPr>
              <a:t>chained</a:t>
            </a:r>
            <a:r>
              <a:rPr lang="en-US" sz="2400" dirty="0">
                <a:solidFill>
                  <a:schemeClr val="tx2"/>
                </a:solidFill>
                <a:ea typeface="Amazon Ember Light" panose="020B0403020204020204" pitchFamily="34" charset="0"/>
                <a:cs typeface="Amazon Ember Light" panose="020B0403020204020204" pitchFamily="34" charset="0"/>
              </a:rPr>
              <a:t> </a:t>
            </a:r>
            <a:r>
              <a:rPr lang="en-US" sz="2400" dirty="0">
                <a:solidFill>
                  <a:schemeClr val="tx2"/>
                </a:solidFill>
                <a:ea typeface="Amazon Ember" panose="020B0603020204020204" pitchFamily="34" charset="0"/>
                <a:cs typeface="Amazon Ember" panose="020B0603020204020204" pitchFamily="34" charset="0"/>
              </a:rPr>
              <a:t>activation</a:t>
            </a:r>
            <a:r>
              <a:rPr lang="en-US" sz="2400" dirty="0">
                <a:solidFill>
                  <a:schemeClr val="tx2"/>
                </a:solidFill>
                <a:ea typeface="Amazon Ember Light" panose="020B0403020204020204" pitchFamily="34" charset="0"/>
                <a:cs typeface="Amazon Ember Light" panose="020B0403020204020204" pitchFamily="34" charset="0"/>
              </a:rPr>
              <a:t> </a:t>
            </a:r>
            <a:r>
              <a:rPr lang="en-US" sz="2400" dirty="0">
                <a:solidFill>
                  <a:schemeClr val="tx2"/>
                </a:solidFill>
                <a:ea typeface="Amazon Ember" panose="020B0603020204020204" pitchFamily="34" charset="0"/>
                <a:cs typeface="Amazon Ember" panose="020B0603020204020204" pitchFamily="34" charset="0"/>
              </a:rPr>
              <a:t>functions</a:t>
            </a:r>
            <a:r>
              <a:rPr lang="en-US" sz="2400" dirty="0">
                <a:solidFill>
                  <a:schemeClr val="tx2"/>
                </a:solidFill>
                <a:ea typeface="Amazon Ember Light" panose="020B0403020204020204" pitchFamily="34" charset="0"/>
                <a:cs typeface="Amazon Ember Light" panose="020B0403020204020204" pitchFamily="34" charset="0"/>
              </a:rPr>
              <a:t> related to each weight.</a:t>
            </a:r>
          </a:p>
          <a:p>
            <a:pPr marL="342900" indent="-342900">
              <a:spcAft>
                <a:spcPts val="1200"/>
              </a:spcAft>
              <a:buFont typeface="Arial" panose="020B0604020202020204" pitchFamily="34" charset="0"/>
              <a:buChar char="•"/>
            </a:pPr>
            <a:r>
              <a:rPr lang="en-US" sz="2400" dirty="0">
                <a:solidFill>
                  <a:schemeClr val="tx2"/>
                </a:solidFill>
                <a:ea typeface="Amazon Ember Light" panose="020B0403020204020204" pitchFamily="34" charset="0"/>
                <a:cs typeface="Amazon Ember Light" panose="020B0403020204020204" pitchFamily="34" charset="0"/>
              </a:rPr>
              <a:t>Just for weight w</a:t>
            </a:r>
            <a:r>
              <a:rPr lang="en-US" sz="2400" baseline="-25000" dirty="0">
                <a:solidFill>
                  <a:schemeClr val="tx2"/>
                </a:solidFill>
                <a:ea typeface="Amazon Ember Light" panose="020B0403020204020204" pitchFamily="34" charset="0"/>
                <a:cs typeface="Amazon Ember Light" panose="020B0403020204020204" pitchFamily="34" charset="0"/>
              </a:rPr>
              <a:t>5</a:t>
            </a:r>
            <a:r>
              <a:rPr lang="en-US" sz="2400" dirty="0">
                <a:solidFill>
                  <a:schemeClr val="tx2"/>
                </a:solidFill>
                <a:ea typeface="Amazon Ember Light" panose="020B0403020204020204" pitchFamily="34" charset="0"/>
                <a:cs typeface="Amazon Ember Light" panose="020B0403020204020204" pitchFamily="34" charset="0"/>
              </a:rPr>
              <a:t>:</a:t>
            </a:r>
            <a:endParaRPr lang="en-US" sz="2400" baseline="-25000" dirty="0">
              <a:solidFill>
                <a:schemeClr val="tx2"/>
              </a:solidFill>
              <a:ea typeface="Amazon Ember Light" panose="020B0403020204020204" pitchFamily="34" charset="0"/>
              <a:cs typeface="Amazon Ember Light" panose="020B0403020204020204" pitchFamily="34" charset="0"/>
            </a:endParaRPr>
          </a:p>
        </p:txBody>
      </p:sp>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60FB7279-5AC6-49A2-4395-D934EB2F06A3}"/>
                  </a:ext>
                </a:extLst>
              </p:cNvPr>
              <p:cNvSpPr txBox="1"/>
              <p:nvPr/>
            </p:nvSpPr>
            <p:spPr>
              <a:xfrm>
                <a:off x="6859000" y="5016925"/>
                <a:ext cx="4967240" cy="1047594"/>
              </a:xfrm>
              <a:prstGeom prst="rect">
                <a:avLst/>
              </a:prstGeom>
              <a:noFill/>
            </p:spPr>
            <p:txBody>
              <a:bodyPr wrap="square">
                <a:spAutoFit/>
              </a:bodyPr>
              <a:lstStyle/>
              <a:p>
                <a14:m>
                  <m:oMath xmlns:m="http://schemas.openxmlformats.org/officeDocument/2006/math">
                    <m:f>
                      <m:fPr>
                        <m:ctrlPr>
                          <a:rPr lang="en-US" sz="3200" b="0" i="1" smtClean="0">
                            <a:solidFill>
                              <a:schemeClr val="tx2"/>
                            </a:solidFill>
                            <a:latin typeface="Cambria Math" panose="02040503050406030204" pitchFamily="18" charset="0"/>
                            <a:ea typeface="Cambria Math" panose="02040503050406030204" pitchFamily="18" charset="0"/>
                          </a:rPr>
                        </m:ctrlPr>
                      </m:fPr>
                      <m:num>
                        <m:r>
                          <a:rPr lang="en-US" sz="3200" i="1">
                            <a:solidFill>
                              <a:schemeClr val="tx2"/>
                            </a:solidFill>
                            <a:latin typeface="Cambria Math" panose="02040503050406030204" pitchFamily="18" charset="0"/>
                            <a:ea typeface="Cambria Math" panose="02040503050406030204" pitchFamily="18" charset="0"/>
                          </a:rPr>
                          <m:t>𝜕</m:t>
                        </m:r>
                        <m:r>
                          <a:rPr lang="en-US" sz="3200" i="1">
                            <a:solidFill>
                              <a:schemeClr val="tx2"/>
                            </a:solidFill>
                            <a:latin typeface="Cambria Math" panose="02040503050406030204" pitchFamily="18" charset="0"/>
                          </a:rPr>
                          <m:t>𝐿</m:t>
                        </m:r>
                        <m:d>
                          <m:dPr>
                            <m:ctrlPr>
                              <a:rPr lang="en-US" sz="3200" i="1">
                                <a:solidFill>
                                  <a:schemeClr val="tx2"/>
                                </a:solidFill>
                                <a:latin typeface="Cambria Math" panose="02040503050406030204" pitchFamily="18" charset="0"/>
                              </a:rPr>
                            </m:ctrlPr>
                          </m:dPr>
                          <m:e>
                            <m:r>
                              <a:rPr lang="en-US" sz="3200" b="0" i="1" smtClean="0">
                                <a:solidFill>
                                  <a:schemeClr val="tx2"/>
                                </a:solidFill>
                                <a:latin typeface="Cambria Math" panose="02040503050406030204" pitchFamily="18" charset="0"/>
                              </a:rPr>
                              <m:t>𝑤</m:t>
                            </m:r>
                          </m:e>
                        </m:d>
                      </m:num>
                      <m:den>
                        <m:r>
                          <a:rPr lang="en-US" sz="3200" i="1">
                            <a:solidFill>
                              <a:schemeClr val="tx2"/>
                            </a:solidFill>
                            <a:latin typeface="Cambria Math" panose="02040503050406030204" pitchFamily="18" charset="0"/>
                            <a:ea typeface="Cambria Math" panose="02040503050406030204" pitchFamily="18" charset="0"/>
                          </a:rPr>
                          <m:t>𝜕</m:t>
                        </m:r>
                        <m:sSub>
                          <m:sSubPr>
                            <m:ctrlPr>
                              <a:rPr lang="en-US" sz="3200" i="1" smtClean="0">
                                <a:solidFill>
                                  <a:schemeClr val="tx2"/>
                                </a:solidFill>
                                <a:latin typeface="Cambria Math" panose="02040503050406030204" pitchFamily="18" charset="0"/>
                              </a:rPr>
                            </m:ctrlPr>
                          </m:sSubPr>
                          <m:e>
                            <m:r>
                              <a:rPr lang="en-US" sz="3200" b="0" i="1" smtClean="0">
                                <a:solidFill>
                                  <a:schemeClr val="tx2"/>
                                </a:solidFill>
                                <a:latin typeface="Cambria Math" panose="02040503050406030204" pitchFamily="18" charset="0"/>
                              </a:rPr>
                              <m:t>𝑤</m:t>
                            </m:r>
                          </m:e>
                          <m:sub>
                            <m:r>
                              <a:rPr lang="en-US" sz="3200" b="0" i="1" smtClean="0">
                                <a:solidFill>
                                  <a:schemeClr val="tx2"/>
                                </a:solidFill>
                                <a:latin typeface="Cambria Math" panose="02040503050406030204" pitchFamily="18" charset="0"/>
                              </a:rPr>
                              <m:t>5</m:t>
                            </m:r>
                          </m:sub>
                        </m:sSub>
                      </m:den>
                    </m:f>
                    <m:r>
                      <m:rPr>
                        <m:aln/>
                      </m:rPr>
                      <a:rPr lang="en-US" sz="3200" b="0" i="1" smtClean="0">
                        <a:solidFill>
                          <a:schemeClr val="tx2"/>
                        </a:solidFill>
                        <a:latin typeface="Cambria Math" panose="02040503050406030204" pitchFamily="18" charset="0"/>
                      </a:rPr>
                      <m:t>=</m:t>
                    </m:r>
                  </m:oMath>
                </a14:m>
                <a:r>
                  <a:rPr lang="en-US" sz="3200" dirty="0">
                    <a:solidFill>
                      <a:schemeClr val="tx2"/>
                    </a:solidFill>
                  </a:rPr>
                  <a:t> </a:t>
                </a:r>
                <a14:m>
                  <m:oMath xmlns:m="http://schemas.openxmlformats.org/officeDocument/2006/math">
                    <m:f>
                      <m:fPr>
                        <m:ctrlPr>
                          <a:rPr lang="en-US" sz="3200" i="1">
                            <a:solidFill>
                              <a:schemeClr val="tx2"/>
                            </a:solidFill>
                            <a:latin typeface="Cambria Math" panose="02040503050406030204" pitchFamily="18" charset="0"/>
                            <a:ea typeface="Cambria Math" panose="02040503050406030204" pitchFamily="18" charset="0"/>
                          </a:rPr>
                        </m:ctrlPr>
                      </m:fPr>
                      <m:num>
                        <m:r>
                          <a:rPr lang="en-US" sz="3200" i="1">
                            <a:solidFill>
                              <a:schemeClr val="tx2"/>
                            </a:solidFill>
                            <a:latin typeface="Cambria Math" panose="02040503050406030204" pitchFamily="18" charset="0"/>
                            <a:ea typeface="Cambria Math" panose="02040503050406030204" pitchFamily="18" charset="0"/>
                          </a:rPr>
                          <m:t>𝜕</m:t>
                        </m:r>
                        <m:r>
                          <a:rPr lang="en-US" sz="3200" i="1">
                            <a:solidFill>
                              <a:schemeClr val="tx2"/>
                            </a:solidFill>
                            <a:latin typeface="Cambria Math" panose="02040503050406030204" pitchFamily="18" charset="0"/>
                          </a:rPr>
                          <m:t>𝐿</m:t>
                        </m:r>
                        <m:d>
                          <m:dPr>
                            <m:ctrlPr>
                              <a:rPr lang="en-US" sz="3200" i="1">
                                <a:solidFill>
                                  <a:schemeClr val="tx2"/>
                                </a:solidFill>
                                <a:latin typeface="Cambria Math" panose="02040503050406030204" pitchFamily="18" charset="0"/>
                              </a:rPr>
                            </m:ctrlPr>
                          </m:dPr>
                          <m:e>
                            <m:r>
                              <a:rPr lang="en-US" sz="3200" i="1">
                                <a:solidFill>
                                  <a:schemeClr val="tx2"/>
                                </a:solidFill>
                                <a:latin typeface="Cambria Math" panose="02040503050406030204" pitchFamily="18" charset="0"/>
                              </a:rPr>
                              <m:t>𝑤</m:t>
                            </m:r>
                          </m:e>
                        </m:d>
                      </m:num>
                      <m:den>
                        <m:r>
                          <a:rPr lang="en-US" sz="3200" i="1">
                            <a:solidFill>
                              <a:schemeClr val="tx2"/>
                            </a:solidFill>
                            <a:latin typeface="Cambria Math" panose="02040503050406030204" pitchFamily="18" charset="0"/>
                            <a:ea typeface="Cambria Math" panose="02040503050406030204" pitchFamily="18" charset="0"/>
                          </a:rPr>
                          <m:t>𝜕</m:t>
                        </m:r>
                        <m:sSup>
                          <m:sSupPr>
                            <m:ctrlPr>
                              <a:rPr lang="en-US" sz="3200" i="1">
                                <a:solidFill>
                                  <a:schemeClr val="tx2"/>
                                </a:solidFill>
                                <a:latin typeface="Cambria Math" panose="02040503050406030204" pitchFamily="18" charset="0"/>
                              </a:rPr>
                            </m:ctrlPr>
                          </m:sSupPr>
                          <m:e>
                            <m:r>
                              <a:rPr lang="en-US" sz="3200" i="1">
                                <a:solidFill>
                                  <a:schemeClr val="tx2"/>
                                </a:solidFill>
                                <a:latin typeface="Cambria Math" panose="02040503050406030204" pitchFamily="18" charset="0"/>
                              </a:rPr>
                              <m:t>𝑜</m:t>
                            </m:r>
                          </m:e>
                          <m:sup>
                            <m:r>
                              <a:rPr lang="en-US" sz="3200" i="1">
                                <a:solidFill>
                                  <a:schemeClr val="tx2"/>
                                </a:solidFill>
                                <a:latin typeface="Cambria Math" panose="02040503050406030204" pitchFamily="18" charset="0"/>
                              </a:rPr>
                              <m:t>(</m:t>
                            </m:r>
                            <m:r>
                              <a:rPr lang="en-US" sz="3200" i="1">
                                <a:solidFill>
                                  <a:schemeClr val="tx2"/>
                                </a:solidFill>
                                <a:latin typeface="Cambria Math" panose="02040503050406030204" pitchFamily="18" charset="0"/>
                              </a:rPr>
                              <m:t>𝑜𝑢𝑡</m:t>
                            </m:r>
                            <m:r>
                              <a:rPr lang="en-US" sz="3200" i="1">
                                <a:solidFill>
                                  <a:schemeClr val="tx2"/>
                                </a:solidFill>
                                <a:latin typeface="Cambria Math" panose="02040503050406030204" pitchFamily="18" charset="0"/>
                              </a:rPr>
                              <m:t>)</m:t>
                            </m:r>
                          </m:sup>
                        </m:sSup>
                      </m:den>
                    </m:f>
                  </m:oMath>
                </a14:m>
                <a:r>
                  <a:rPr lang="en-US" sz="3200" dirty="0">
                    <a:solidFill>
                      <a:schemeClr val="tx2"/>
                    </a:solidFill>
                    <a:ea typeface="Cambria Math" panose="02040503050406030204" pitchFamily="18" charset="0"/>
                  </a:rPr>
                  <a:t> </a:t>
                </a:r>
                <a14:m>
                  <m:oMath xmlns:m="http://schemas.openxmlformats.org/officeDocument/2006/math">
                    <m:f>
                      <m:fPr>
                        <m:ctrlPr>
                          <a:rPr lang="en-US" sz="3200" i="1">
                            <a:solidFill>
                              <a:schemeClr val="tx2"/>
                            </a:solidFill>
                            <a:latin typeface="Cambria Math" panose="02040503050406030204" pitchFamily="18" charset="0"/>
                            <a:ea typeface="Cambria Math" panose="02040503050406030204" pitchFamily="18" charset="0"/>
                          </a:rPr>
                        </m:ctrlPr>
                      </m:fPr>
                      <m:num>
                        <m:r>
                          <a:rPr lang="en-US" sz="3200" i="1">
                            <a:solidFill>
                              <a:schemeClr val="tx2"/>
                            </a:solidFill>
                            <a:latin typeface="Cambria Math" panose="02040503050406030204" pitchFamily="18" charset="0"/>
                            <a:ea typeface="Cambria Math" panose="02040503050406030204" pitchFamily="18" charset="0"/>
                          </a:rPr>
                          <m:t>𝜕</m:t>
                        </m:r>
                        <m:sSup>
                          <m:sSupPr>
                            <m:ctrlPr>
                              <a:rPr lang="en-US" sz="3200" i="1">
                                <a:solidFill>
                                  <a:schemeClr val="tx2"/>
                                </a:solidFill>
                                <a:latin typeface="Cambria Math" panose="02040503050406030204" pitchFamily="18" charset="0"/>
                              </a:rPr>
                            </m:ctrlPr>
                          </m:sSupPr>
                          <m:e>
                            <m:r>
                              <a:rPr lang="en-US" sz="3200" i="1">
                                <a:solidFill>
                                  <a:schemeClr val="tx2"/>
                                </a:solidFill>
                                <a:latin typeface="Cambria Math" panose="02040503050406030204" pitchFamily="18" charset="0"/>
                              </a:rPr>
                              <m:t>𝑜</m:t>
                            </m:r>
                          </m:e>
                          <m:sup>
                            <m:r>
                              <a:rPr lang="en-US" sz="3200" i="1">
                                <a:solidFill>
                                  <a:schemeClr val="tx2"/>
                                </a:solidFill>
                                <a:latin typeface="Cambria Math" panose="02040503050406030204" pitchFamily="18" charset="0"/>
                              </a:rPr>
                              <m:t>(</m:t>
                            </m:r>
                            <m:r>
                              <a:rPr lang="en-US" sz="3200" i="1">
                                <a:solidFill>
                                  <a:schemeClr val="tx2"/>
                                </a:solidFill>
                                <a:latin typeface="Cambria Math" panose="02040503050406030204" pitchFamily="18" charset="0"/>
                              </a:rPr>
                              <m:t>𝑜𝑢𝑡</m:t>
                            </m:r>
                            <m:r>
                              <a:rPr lang="en-US" sz="3200" i="1">
                                <a:solidFill>
                                  <a:schemeClr val="tx2"/>
                                </a:solidFill>
                                <a:latin typeface="Cambria Math" panose="02040503050406030204" pitchFamily="18" charset="0"/>
                              </a:rPr>
                              <m:t>)</m:t>
                            </m:r>
                          </m:sup>
                        </m:sSup>
                      </m:num>
                      <m:den>
                        <m:r>
                          <a:rPr lang="en-US" sz="3200" i="1">
                            <a:solidFill>
                              <a:schemeClr val="tx2"/>
                            </a:solidFill>
                            <a:latin typeface="Cambria Math" panose="02040503050406030204" pitchFamily="18" charset="0"/>
                            <a:ea typeface="Cambria Math" panose="02040503050406030204" pitchFamily="18" charset="0"/>
                          </a:rPr>
                          <m:t>𝜕</m:t>
                        </m:r>
                        <m:sSubSup>
                          <m:sSubSupPr>
                            <m:ctrlPr>
                              <a:rPr lang="en-US" sz="3200" i="1">
                                <a:solidFill>
                                  <a:schemeClr val="tx2"/>
                                </a:solidFill>
                                <a:latin typeface="Cambria Math" panose="02040503050406030204" pitchFamily="18" charset="0"/>
                              </a:rPr>
                            </m:ctrlPr>
                          </m:sSubSupPr>
                          <m:e>
                            <m:r>
                              <a:rPr lang="en-US" sz="3200" i="1">
                                <a:solidFill>
                                  <a:schemeClr val="tx2"/>
                                </a:solidFill>
                                <a:latin typeface="Cambria Math" panose="02040503050406030204" pitchFamily="18" charset="0"/>
                              </a:rPr>
                              <m:t>h</m:t>
                            </m:r>
                          </m:e>
                          <m:sub>
                            <m:r>
                              <a:rPr lang="en-US" sz="3200" i="1">
                                <a:solidFill>
                                  <a:schemeClr val="tx2"/>
                                </a:solidFill>
                                <a:latin typeface="Cambria Math" panose="02040503050406030204" pitchFamily="18" charset="0"/>
                              </a:rPr>
                              <m:t>1</m:t>
                            </m:r>
                          </m:sub>
                          <m:sup>
                            <m:r>
                              <a:rPr lang="en-US" sz="3200" i="1">
                                <a:solidFill>
                                  <a:schemeClr val="tx2"/>
                                </a:solidFill>
                                <a:latin typeface="Cambria Math" panose="02040503050406030204" pitchFamily="18" charset="0"/>
                              </a:rPr>
                              <m:t>(</m:t>
                            </m:r>
                            <m:r>
                              <a:rPr lang="en-US" sz="3200" i="1">
                                <a:solidFill>
                                  <a:schemeClr val="tx2"/>
                                </a:solidFill>
                                <a:latin typeface="Cambria Math" panose="02040503050406030204" pitchFamily="18" charset="0"/>
                              </a:rPr>
                              <m:t>𝑜𝑢𝑡</m:t>
                            </m:r>
                            <m:r>
                              <a:rPr lang="en-US" sz="3200" i="1">
                                <a:solidFill>
                                  <a:schemeClr val="tx2"/>
                                </a:solidFill>
                                <a:latin typeface="Cambria Math" panose="02040503050406030204" pitchFamily="18" charset="0"/>
                              </a:rPr>
                              <m:t>)</m:t>
                            </m:r>
                          </m:sup>
                        </m:sSubSup>
                      </m:den>
                    </m:f>
                  </m:oMath>
                </a14:m>
                <a:r>
                  <a:rPr lang="en-US" sz="3200" dirty="0">
                    <a:solidFill>
                      <a:schemeClr val="tx2"/>
                    </a:solidFill>
                    <a:ea typeface="Cambria Math" panose="02040503050406030204" pitchFamily="18" charset="0"/>
                  </a:rPr>
                  <a:t> </a:t>
                </a:r>
                <a14:m>
                  <m:oMath xmlns:m="http://schemas.openxmlformats.org/officeDocument/2006/math">
                    <m:f>
                      <m:fPr>
                        <m:ctrlPr>
                          <a:rPr lang="en-US" sz="3200" i="1">
                            <a:solidFill>
                              <a:schemeClr val="tx2"/>
                            </a:solidFill>
                            <a:latin typeface="Cambria Math" panose="02040503050406030204" pitchFamily="18" charset="0"/>
                            <a:ea typeface="Cambria Math" panose="02040503050406030204" pitchFamily="18" charset="0"/>
                          </a:rPr>
                        </m:ctrlPr>
                      </m:fPr>
                      <m:num>
                        <m:r>
                          <a:rPr lang="en-US" sz="3200" i="1">
                            <a:solidFill>
                              <a:schemeClr val="tx2"/>
                            </a:solidFill>
                            <a:latin typeface="Cambria Math" panose="02040503050406030204" pitchFamily="18" charset="0"/>
                            <a:ea typeface="Cambria Math" panose="02040503050406030204" pitchFamily="18" charset="0"/>
                          </a:rPr>
                          <m:t>𝜕</m:t>
                        </m:r>
                        <m:sSubSup>
                          <m:sSubSupPr>
                            <m:ctrlPr>
                              <a:rPr lang="en-US" sz="3200" i="1">
                                <a:solidFill>
                                  <a:schemeClr val="tx2"/>
                                </a:solidFill>
                                <a:latin typeface="Cambria Math" panose="02040503050406030204" pitchFamily="18" charset="0"/>
                              </a:rPr>
                            </m:ctrlPr>
                          </m:sSubSupPr>
                          <m:e>
                            <m:r>
                              <a:rPr lang="en-US" sz="3200" i="1">
                                <a:solidFill>
                                  <a:schemeClr val="tx2"/>
                                </a:solidFill>
                                <a:latin typeface="Cambria Math" panose="02040503050406030204" pitchFamily="18" charset="0"/>
                              </a:rPr>
                              <m:t>h</m:t>
                            </m:r>
                          </m:e>
                          <m:sub>
                            <m:r>
                              <a:rPr lang="en-US" sz="3200" i="1">
                                <a:solidFill>
                                  <a:schemeClr val="tx2"/>
                                </a:solidFill>
                                <a:latin typeface="Cambria Math" panose="02040503050406030204" pitchFamily="18" charset="0"/>
                              </a:rPr>
                              <m:t>1</m:t>
                            </m:r>
                          </m:sub>
                          <m:sup>
                            <m:r>
                              <a:rPr lang="en-US" sz="3200" i="1">
                                <a:solidFill>
                                  <a:schemeClr val="tx2"/>
                                </a:solidFill>
                                <a:latin typeface="Cambria Math" panose="02040503050406030204" pitchFamily="18" charset="0"/>
                              </a:rPr>
                              <m:t>(</m:t>
                            </m:r>
                            <m:r>
                              <a:rPr lang="en-US" sz="3200" i="1">
                                <a:solidFill>
                                  <a:schemeClr val="tx2"/>
                                </a:solidFill>
                                <a:latin typeface="Cambria Math" panose="02040503050406030204" pitchFamily="18" charset="0"/>
                              </a:rPr>
                              <m:t>𝑜𝑢𝑡</m:t>
                            </m:r>
                            <m:r>
                              <a:rPr lang="en-US" sz="3200" i="1">
                                <a:solidFill>
                                  <a:schemeClr val="tx2"/>
                                </a:solidFill>
                                <a:latin typeface="Cambria Math" panose="02040503050406030204" pitchFamily="18" charset="0"/>
                              </a:rPr>
                              <m:t>)</m:t>
                            </m:r>
                          </m:sup>
                        </m:sSubSup>
                      </m:num>
                      <m:den>
                        <m:r>
                          <a:rPr lang="en-US" sz="3200" i="1">
                            <a:solidFill>
                              <a:schemeClr val="tx2"/>
                            </a:solidFill>
                            <a:latin typeface="Cambria Math" panose="02040503050406030204" pitchFamily="18" charset="0"/>
                            <a:ea typeface="Cambria Math" panose="02040503050406030204" pitchFamily="18" charset="0"/>
                          </a:rPr>
                          <m:t>𝜕</m:t>
                        </m:r>
                        <m:sSub>
                          <m:sSubPr>
                            <m:ctrlPr>
                              <a:rPr lang="en-US" sz="3200" i="1">
                                <a:solidFill>
                                  <a:schemeClr val="tx2"/>
                                </a:solidFill>
                                <a:latin typeface="Cambria Math" panose="02040503050406030204" pitchFamily="18" charset="0"/>
                              </a:rPr>
                            </m:ctrlPr>
                          </m:sSubPr>
                          <m:e>
                            <m:r>
                              <a:rPr lang="en-US" sz="3200" i="1">
                                <a:solidFill>
                                  <a:schemeClr val="tx2"/>
                                </a:solidFill>
                                <a:latin typeface="Cambria Math" panose="02040503050406030204" pitchFamily="18" charset="0"/>
                              </a:rPr>
                              <m:t>𝑤</m:t>
                            </m:r>
                          </m:e>
                          <m:sub>
                            <m:r>
                              <a:rPr lang="en-US" sz="3200" i="1">
                                <a:solidFill>
                                  <a:schemeClr val="tx2"/>
                                </a:solidFill>
                                <a:latin typeface="Cambria Math" panose="02040503050406030204" pitchFamily="18" charset="0"/>
                              </a:rPr>
                              <m:t>5</m:t>
                            </m:r>
                          </m:sub>
                        </m:sSub>
                      </m:den>
                    </m:f>
                  </m:oMath>
                </a14:m>
                <a:endParaRPr lang="en-US" sz="3200" dirty="0">
                  <a:solidFill>
                    <a:schemeClr val="tx2"/>
                  </a:solidFill>
                </a:endParaRPr>
              </a:p>
            </p:txBody>
          </p:sp>
        </mc:Choice>
        <mc:Fallback xmlns="">
          <p:sp>
            <p:nvSpPr>
              <p:cNvPr id="77" name="TextBox 76">
                <a:extLst>
                  <a:ext uri="{FF2B5EF4-FFF2-40B4-BE49-F238E27FC236}">
                    <a16:creationId xmlns:a16="http://schemas.microsoft.com/office/drawing/2014/main" id="{60FB7279-5AC6-49A2-4395-D934EB2F06A3}"/>
                  </a:ext>
                </a:extLst>
              </p:cNvPr>
              <p:cNvSpPr txBox="1">
                <a:spLocks noRot="1" noChangeAspect="1" noMove="1" noResize="1" noEditPoints="1" noAdjustHandles="1" noChangeArrowheads="1" noChangeShapeType="1" noTextEdit="1"/>
              </p:cNvSpPr>
              <p:nvPr/>
            </p:nvSpPr>
            <p:spPr>
              <a:xfrm>
                <a:off x="6859000" y="5016925"/>
                <a:ext cx="4967240" cy="1047594"/>
              </a:xfrm>
              <a:prstGeom prst="rect">
                <a:avLst/>
              </a:prstGeom>
              <a:blipFill>
                <a:blip r:embed="rId4"/>
                <a:stretch>
                  <a:fillRect/>
                </a:stretch>
              </a:blipFill>
            </p:spPr>
            <p:txBody>
              <a:bodyPr/>
              <a:lstStyle/>
              <a:p>
                <a:r>
                  <a:rPr lang="en-US">
                    <a:noFill/>
                  </a:rPr>
                  <a:t> </a:t>
                </a:r>
              </a:p>
            </p:txBody>
          </p:sp>
        </mc:Fallback>
      </mc:AlternateContent>
      <p:pic>
        <p:nvPicPr>
          <p:cNvPr id="3" name="Picture 2" descr="Neural network from previous slides with weight w5 highlighted.">
            <a:extLst>
              <a:ext uri="{FF2B5EF4-FFF2-40B4-BE49-F238E27FC236}">
                <a16:creationId xmlns:a16="http://schemas.microsoft.com/office/drawing/2014/main" id="{E36748CE-36E9-44B4-9071-D4C3A9D37E06}"/>
              </a:ext>
            </a:extLst>
          </p:cNvPr>
          <p:cNvPicPr>
            <a:picLocks noChangeAspect="1"/>
          </p:cNvPicPr>
          <p:nvPr/>
        </p:nvPicPr>
        <p:blipFill>
          <a:blip r:embed="rId5"/>
          <a:stretch>
            <a:fillRect/>
          </a:stretch>
        </p:blipFill>
        <p:spPr>
          <a:xfrm>
            <a:off x="365760" y="1280160"/>
            <a:ext cx="5663675" cy="4602879"/>
          </a:xfrm>
          <a:prstGeom prst="rect">
            <a:avLst/>
          </a:prstGeom>
        </p:spPr>
      </p:pic>
    </p:spTree>
    <p:custDataLst>
      <p:tags r:id="rId1"/>
    </p:custDataLst>
    <p:extLst>
      <p:ext uri="{BB962C8B-B14F-4D97-AF65-F5344CB8AC3E}">
        <p14:creationId xmlns:p14="http://schemas.microsoft.com/office/powerpoint/2010/main" val="33770578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3760888-CB3A-4A44-8064-3A0961A9E191}"/>
              </a:ext>
            </a:extLst>
          </p:cNvPr>
          <p:cNvSpPr>
            <a:spLocks noGrp="1"/>
          </p:cNvSpPr>
          <p:nvPr>
            <p:ph type="sldNum" idx="97"/>
          </p:nvPr>
        </p:nvSpPr>
        <p:spPr/>
        <p:txBody>
          <a:bodyPr/>
          <a:lstStyle/>
          <a:p>
            <a:fld id="{86A8BF56-6CB3-514C-9A64-F39D95C9E25B}" type="slidenum">
              <a:rPr lang="en-US" smtClean="0"/>
              <a:pPr/>
              <a:t>32</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Backpropagation: Gradient descent (1 of 2)</a:t>
            </a:r>
          </a:p>
        </p:txBody>
      </p:sp>
      <p:sp>
        <p:nvSpPr>
          <p:cNvPr id="7" name="Content Placeholder 6">
            <a:extLst>
              <a:ext uri="{FF2B5EF4-FFF2-40B4-BE49-F238E27FC236}">
                <a16:creationId xmlns:a16="http://schemas.microsoft.com/office/drawing/2014/main" id="{0ED4D159-002A-4048-9AB0-B5C9F19689D8}"/>
              </a:ext>
            </a:extLst>
          </p:cNvPr>
          <p:cNvSpPr>
            <a:spLocks noGrp="1"/>
          </p:cNvSpPr>
          <p:nvPr>
            <p:ph idx="2"/>
          </p:nvPr>
        </p:nvSpPr>
        <p:spPr/>
        <p:txBody>
          <a:bodyPr/>
          <a:lstStyle/>
          <a:p>
            <a:endParaRPr lang="en-US"/>
          </a:p>
        </p:txBody>
      </p:sp>
      <p:sp>
        <p:nvSpPr>
          <p:cNvPr id="73" name="TextBox 72">
            <a:extLst>
              <a:ext uri="{FF2B5EF4-FFF2-40B4-BE49-F238E27FC236}">
                <a16:creationId xmlns:a16="http://schemas.microsoft.com/office/drawing/2014/main" id="{F13A793C-227B-3455-4517-51F61482EFA6}"/>
              </a:ext>
            </a:extLst>
          </p:cNvPr>
          <p:cNvSpPr txBox="1"/>
          <p:nvPr/>
        </p:nvSpPr>
        <p:spPr>
          <a:xfrm>
            <a:off x="6339840" y="1294578"/>
            <a:ext cx="5486400" cy="830997"/>
          </a:xfrm>
          <a:prstGeom prst="rect">
            <a:avLst/>
          </a:prstGeom>
          <a:noFill/>
        </p:spPr>
        <p:txBody>
          <a:bodyPr wrap="square" rtlCol="0">
            <a:spAutoFit/>
          </a:bodyPr>
          <a:lstStyle/>
          <a:p>
            <a:r>
              <a:rPr lang="en-US" sz="2400" dirty="0">
                <a:solidFill>
                  <a:schemeClr val="tx2"/>
                </a:solidFill>
                <a:ea typeface="Amazon Ember Light" panose="020B0403020204020204" pitchFamily="34" charset="0"/>
                <a:cs typeface="Amazon Ember Light" panose="020B0403020204020204" pitchFamily="34" charset="0"/>
              </a:rPr>
              <a:t>For the example with sigmoid, skipping detailed derivations leads to:</a:t>
            </a:r>
          </a:p>
        </p:txBody>
      </p:sp>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60FB7279-5AC6-49A2-4395-D934EB2F06A3}"/>
                  </a:ext>
                </a:extLst>
              </p:cNvPr>
              <p:cNvSpPr txBox="1"/>
              <p:nvPr/>
            </p:nvSpPr>
            <p:spPr>
              <a:xfrm>
                <a:off x="6339840" y="2247403"/>
                <a:ext cx="4967240" cy="948145"/>
              </a:xfrm>
              <a:prstGeom prst="rect">
                <a:avLst/>
              </a:prstGeom>
              <a:noFill/>
            </p:spPr>
            <p:txBody>
              <a:bodyPr wrap="square">
                <a:spAutoFit/>
              </a:bodyPr>
              <a:lstStyle/>
              <a:p>
                <a14:m>
                  <m:oMath xmlns:m="http://schemas.openxmlformats.org/officeDocument/2006/math">
                    <m:f>
                      <m:fPr>
                        <m:ctrlPr>
                          <a:rPr lang="en-US" sz="3200" b="0" i="1" smtClean="0">
                            <a:solidFill>
                              <a:schemeClr val="tx2"/>
                            </a:solidFill>
                            <a:latin typeface="Cambria Math" panose="02040503050406030204" pitchFamily="18" charset="0"/>
                            <a:ea typeface="Cambria Math" panose="02040503050406030204" pitchFamily="18" charset="0"/>
                          </a:rPr>
                        </m:ctrlPr>
                      </m:fPr>
                      <m:num>
                        <m:r>
                          <a:rPr lang="en-US" sz="3200" i="1">
                            <a:solidFill>
                              <a:schemeClr val="tx2"/>
                            </a:solidFill>
                            <a:latin typeface="Cambria Math" panose="02040503050406030204" pitchFamily="18" charset="0"/>
                            <a:ea typeface="Cambria Math" panose="02040503050406030204" pitchFamily="18" charset="0"/>
                          </a:rPr>
                          <m:t>𝜕</m:t>
                        </m:r>
                        <m:r>
                          <a:rPr lang="en-US" sz="3200" i="1">
                            <a:solidFill>
                              <a:schemeClr val="tx2"/>
                            </a:solidFill>
                            <a:latin typeface="Cambria Math" panose="02040503050406030204" pitchFamily="18" charset="0"/>
                          </a:rPr>
                          <m:t>𝐿</m:t>
                        </m:r>
                        <m:d>
                          <m:dPr>
                            <m:ctrlPr>
                              <a:rPr lang="en-US" sz="3200" i="1">
                                <a:solidFill>
                                  <a:schemeClr val="tx2"/>
                                </a:solidFill>
                                <a:latin typeface="Cambria Math" panose="02040503050406030204" pitchFamily="18" charset="0"/>
                              </a:rPr>
                            </m:ctrlPr>
                          </m:dPr>
                          <m:e>
                            <m:r>
                              <a:rPr lang="en-US" sz="3200" b="0" i="1" smtClean="0">
                                <a:solidFill>
                                  <a:schemeClr val="tx2"/>
                                </a:solidFill>
                                <a:latin typeface="Cambria Math" panose="02040503050406030204" pitchFamily="18" charset="0"/>
                              </a:rPr>
                              <m:t>𝑤</m:t>
                            </m:r>
                          </m:e>
                        </m:d>
                      </m:num>
                      <m:den>
                        <m:r>
                          <a:rPr lang="en-US" sz="3200" i="1">
                            <a:solidFill>
                              <a:schemeClr val="tx2"/>
                            </a:solidFill>
                            <a:latin typeface="Cambria Math" panose="02040503050406030204" pitchFamily="18" charset="0"/>
                            <a:ea typeface="Cambria Math" panose="02040503050406030204" pitchFamily="18" charset="0"/>
                          </a:rPr>
                          <m:t>𝜕</m:t>
                        </m:r>
                        <m:sSub>
                          <m:sSubPr>
                            <m:ctrlPr>
                              <a:rPr lang="en-US" sz="3200" i="1" smtClean="0">
                                <a:solidFill>
                                  <a:schemeClr val="tx2"/>
                                </a:solidFill>
                                <a:latin typeface="Cambria Math" panose="02040503050406030204" pitchFamily="18" charset="0"/>
                              </a:rPr>
                            </m:ctrlPr>
                          </m:sSubPr>
                          <m:e>
                            <m:r>
                              <a:rPr lang="en-US" sz="3200" b="0" i="1" smtClean="0">
                                <a:solidFill>
                                  <a:schemeClr val="tx2"/>
                                </a:solidFill>
                                <a:latin typeface="Cambria Math" panose="02040503050406030204" pitchFamily="18" charset="0"/>
                              </a:rPr>
                              <m:t>𝑤</m:t>
                            </m:r>
                          </m:e>
                          <m:sub>
                            <m:r>
                              <a:rPr lang="en-US" sz="3200" b="0" i="1" smtClean="0">
                                <a:solidFill>
                                  <a:schemeClr val="tx2"/>
                                </a:solidFill>
                                <a:latin typeface="Cambria Math" panose="02040503050406030204" pitchFamily="18" charset="0"/>
                              </a:rPr>
                              <m:t>5</m:t>
                            </m:r>
                          </m:sub>
                        </m:sSub>
                      </m:den>
                    </m:f>
                    <m:r>
                      <m:rPr>
                        <m:aln/>
                      </m:rPr>
                      <a:rPr lang="en-US" sz="3200" b="0" i="1" smtClean="0">
                        <a:solidFill>
                          <a:schemeClr val="tx2"/>
                        </a:solidFill>
                        <a:latin typeface="Cambria Math" panose="02040503050406030204" pitchFamily="18" charset="0"/>
                      </a:rPr>
                      <m:t>=</m:t>
                    </m:r>
                  </m:oMath>
                </a14:m>
                <a:r>
                  <a:rPr lang="en-US" sz="3200" dirty="0">
                    <a:solidFill>
                      <a:schemeClr val="tx2"/>
                    </a:solidFill>
                  </a:rPr>
                  <a:t> </a:t>
                </a:r>
                <a14:m>
                  <m:oMath xmlns:m="http://schemas.openxmlformats.org/officeDocument/2006/math">
                    <m:f>
                      <m:fPr>
                        <m:ctrlPr>
                          <a:rPr lang="en-US" sz="3200" i="1">
                            <a:solidFill>
                              <a:schemeClr val="tx2"/>
                            </a:solidFill>
                            <a:latin typeface="Cambria Math" panose="02040503050406030204" pitchFamily="18" charset="0"/>
                            <a:ea typeface="Cambria Math" panose="02040503050406030204" pitchFamily="18" charset="0"/>
                          </a:rPr>
                        </m:ctrlPr>
                      </m:fPr>
                      <m:num>
                        <m:r>
                          <a:rPr lang="en-US" sz="3200" i="1">
                            <a:solidFill>
                              <a:schemeClr val="tx2"/>
                            </a:solidFill>
                            <a:latin typeface="Cambria Math" panose="02040503050406030204" pitchFamily="18" charset="0"/>
                            <a:ea typeface="Cambria Math" panose="02040503050406030204" pitchFamily="18" charset="0"/>
                          </a:rPr>
                          <m:t>𝜕</m:t>
                        </m:r>
                        <m:r>
                          <a:rPr lang="en-US" sz="3200" i="1">
                            <a:solidFill>
                              <a:schemeClr val="tx2"/>
                            </a:solidFill>
                            <a:latin typeface="Cambria Math" panose="02040503050406030204" pitchFamily="18" charset="0"/>
                          </a:rPr>
                          <m:t>𝐿</m:t>
                        </m:r>
                        <m:d>
                          <m:dPr>
                            <m:ctrlPr>
                              <a:rPr lang="en-US" sz="3200" i="1">
                                <a:solidFill>
                                  <a:schemeClr val="tx2"/>
                                </a:solidFill>
                                <a:latin typeface="Cambria Math" panose="02040503050406030204" pitchFamily="18" charset="0"/>
                              </a:rPr>
                            </m:ctrlPr>
                          </m:dPr>
                          <m:e>
                            <m:r>
                              <a:rPr lang="en-US" sz="3200" i="1">
                                <a:solidFill>
                                  <a:schemeClr val="tx2"/>
                                </a:solidFill>
                                <a:latin typeface="Cambria Math" panose="02040503050406030204" pitchFamily="18" charset="0"/>
                              </a:rPr>
                              <m:t>𝑤</m:t>
                            </m:r>
                          </m:e>
                        </m:d>
                      </m:num>
                      <m:den>
                        <m:r>
                          <a:rPr lang="en-US" sz="3200" i="1">
                            <a:solidFill>
                              <a:schemeClr val="tx2"/>
                            </a:solidFill>
                            <a:latin typeface="Cambria Math" panose="02040503050406030204" pitchFamily="18" charset="0"/>
                            <a:ea typeface="Cambria Math" panose="02040503050406030204" pitchFamily="18" charset="0"/>
                          </a:rPr>
                          <m:t>𝜕</m:t>
                        </m:r>
                        <m:sSup>
                          <m:sSupPr>
                            <m:ctrlPr>
                              <a:rPr lang="en-US" sz="3200" i="1">
                                <a:solidFill>
                                  <a:schemeClr val="tx2"/>
                                </a:solidFill>
                                <a:latin typeface="Cambria Math" panose="02040503050406030204" pitchFamily="18" charset="0"/>
                              </a:rPr>
                            </m:ctrlPr>
                          </m:sSupPr>
                          <m:e>
                            <m:r>
                              <a:rPr lang="en-US" sz="3200" i="1">
                                <a:solidFill>
                                  <a:schemeClr val="tx2"/>
                                </a:solidFill>
                                <a:latin typeface="Cambria Math" panose="02040503050406030204" pitchFamily="18" charset="0"/>
                              </a:rPr>
                              <m:t>𝑜</m:t>
                            </m:r>
                          </m:e>
                          <m:sup>
                            <m:r>
                              <a:rPr lang="en-US" sz="3200" i="1">
                                <a:solidFill>
                                  <a:schemeClr val="tx2"/>
                                </a:solidFill>
                                <a:latin typeface="Cambria Math" panose="02040503050406030204" pitchFamily="18" charset="0"/>
                              </a:rPr>
                              <m:t>(</m:t>
                            </m:r>
                            <m:r>
                              <a:rPr lang="en-US" sz="3200" i="1">
                                <a:solidFill>
                                  <a:schemeClr val="tx2"/>
                                </a:solidFill>
                                <a:latin typeface="Cambria Math" panose="02040503050406030204" pitchFamily="18" charset="0"/>
                              </a:rPr>
                              <m:t>𝑜𝑢𝑡</m:t>
                            </m:r>
                            <m:r>
                              <a:rPr lang="en-US" sz="3200" i="1">
                                <a:solidFill>
                                  <a:schemeClr val="tx2"/>
                                </a:solidFill>
                                <a:latin typeface="Cambria Math" panose="02040503050406030204" pitchFamily="18" charset="0"/>
                              </a:rPr>
                              <m:t>)</m:t>
                            </m:r>
                          </m:sup>
                        </m:sSup>
                      </m:den>
                    </m:f>
                  </m:oMath>
                </a14:m>
                <a:r>
                  <a:rPr lang="en-US" sz="3200" dirty="0">
                    <a:solidFill>
                      <a:schemeClr val="tx2"/>
                    </a:solidFill>
                    <a:ea typeface="Cambria Math" panose="02040503050406030204" pitchFamily="18" charset="0"/>
                  </a:rPr>
                  <a:t> </a:t>
                </a:r>
                <a14:m>
                  <m:oMath xmlns:m="http://schemas.openxmlformats.org/officeDocument/2006/math">
                    <m:f>
                      <m:fPr>
                        <m:ctrlPr>
                          <a:rPr lang="en-US" sz="3200" i="1">
                            <a:solidFill>
                              <a:schemeClr val="tx2"/>
                            </a:solidFill>
                            <a:latin typeface="Cambria Math" panose="02040503050406030204" pitchFamily="18" charset="0"/>
                            <a:ea typeface="Cambria Math" panose="02040503050406030204" pitchFamily="18" charset="0"/>
                          </a:rPr>
                        </m:ctrlPr>
                      </m:fPr>
                      <m:num>
                        <m:r>
                          <a:rPr lang="en-US" sz="3200" i="1">
                            <a:solidFill>
                              <a:schemeClr val="tx2"/>
                            </a:solidFill>
                            <a:latin typeface="Cambria Math" panose="02040503050406030204" pitchFamily="18" charset="0"/>
                            <a:ea typeface="Cambria Math" panose="02040503050406030204" pitchFamily="18" charset="0"/>
                          </a:rPr>
                          <m:t>𝜕</m:t>
                        </m:r>
                        <m:sSup>
                          <m:sSupPr>
                            <m:ctrlPr>
                              <a:rPr lang="en-US" sz="3200" i="1">
                                <a:solidFill>
                                  <a:schemeClr val="tx2"/>
                                </a:solidFill>
                                <a:latin typeface="Cambria Math" panose="02040503050406030204" pitchFamily="18" charset="0"/>
                              </a:rPr>
                            </m:ctrlPr>
                          </m:sSupPr>
                          <m:e>
                            <m:r>
                              <a:rPr lang="en-US" sz="3200" i="1">
                                <a:solidFill>
                                  <a:schemeClr val="tx2"/>
                                </a:solidFill>
                                <a:latin typeface="Cambria Math" panose="02040503050406030204" pitchFamily="18" charset="0"/>
                              </a:rPr>
                              <m:t>𝑜</m:t>
                            </m:r>
                          </m:e>
                          <m:sup>
                            <m:r>
                              <a:rPr lang="en-US" sz="3200" i="1">
                                <a:solidFill>
                                  <a:schemeClr val="tx2"/>
                                </a:solidFill>
                                <a:latin typeface="Cambria Math" panose="02040503050406030204" pitchFamily="18" charset="0"/>
                              </a:rPr>
                              <m:t>(</m:t>
                            </m:r>
                            <m:r>
                              <a:rPr lang="en-US" sz="3200" i="1">
                                <a:solidFill>
                                  <a:schemeClr val="tx2"/>
                                </a:solidFill>
                                <a:latin typeface="Cambria Math" panose="02040503050406030204" pitchFamily="18" charset="0"/>
                              </a:rPr>
                              <m:t>𝑜𝑢𝑡</m:t>
                            </m:r>
                            <m:r>
                              <a:rPr lang="en-US" sz="3200" i="1">
                                <a:solidFill>
                                  <a:schemeClr val="tx2"/>
                                </a:solidFill>
                                <a:latin typeface="Cambria Math" panose="02040503050406030204" pitchFamily="18" charset="0"/>
                              </a:rPr>
                              <m:t>)</m:t>
                            </m:r>
                          </m:sup>
                        </m:sSup>
                      </m:num>
                      <m:den>
                        <m:r>
                          <a:rPr lang="en-US" sz="3200" i="1">
                            <a:solidFill>
                              <a:schemeClr val="tx2"/>
                            </a:solidFill>
                            <a:latin typeface="Cambria Math" panose="02040503050406030204" pitchFamily="18" charset="0"/>
                            <a:ea typeface="Cambria Math" panose="02040503050406030204" pitchFamily="18" charset="0"/>
                          </a:rPr>
                          <m:t>𝜕</m:t>
                        </m:r>
                        <m:sSup>
                          <m:sSupPr>
                            <m:ctrlPr>
                              <a:rPr lang="en-US" sz="3200" i="1">
                                <a:solidFill>
                                  <a:schemeClr val="tx2"/>
                                </a:solidFill>
                                <a:latin typeface="Cambria Math" panose="02040503050406030204" pitchFamily="18" charset="0"/>
                              </a:rPr>
                            </m:ctrlPr>
                          </m:sSupPr>
                          <m:e>
                            <m:r>
                              <a:rPr lang="en-US" sz="3200" i="1">
                                <a:solidFill>
                                  <a:schemeClr val="tx2"/>
                                </a:solidFill>
                                <a:latin typeface="Cambria Math" panose="02040503050406030204" pitchFamily="18" charset="0"/>
                              </a:rPr>
                              <m:t>𝑜</m:t>
                            </m:r>
                          </m:e>
                          <m:sup>
                            <m:r>
                              <a:rPr lang="en-US" sz="3200" i="1">
                                <a:solidFill>
                                  <a:schemeClr val="tx2"/>
                                </a:solidFill>
                                <a:latin typeface="Cambria Math" panose="02040503050406030204" pitchFamily="18" charset="0"/>
                              </a:rPr>
                              <m:t>(</m:t>
                            </m:r>
                            <m:r>
                              <a:rPr lang="en-US" sz="3200" b="0" i="1" smtClean="0">
                                <a:solidFill>
                                  <a:schemeClr val="tx2"/>
                                </a:solidFill>
                                <a:latin typeface="Cambria Math" panose="02040503050406030204" pitchFamily="18" charset="0"/>
                              </a:rPr>
                              <m:t>𝑖𝑛</m:t>
                            </m:r>
                            <m:r>
                              <a:rPr lang="en-US" sz="3200" i="1">
                                <a:solidFill>
                                  <a:schemeClr val="tx2"/>
                                </a:solidFill>
                                <a:latin typeface="Cambria Math" panose="02040503050406030204" pitchFamily="18" charset="0"/>
                              </a:rPr>
                              <m:t>)</m:t>
                            </m:r>
                          </m:sup>
                        </m:sSup>
                      </m:den>
                    </m:f>
                  </m:oMath>
                </a14:m>
                <a:r>
                  <a:rPr lang="en-US" sz="3200" dirty="0">
                    <a:solidFill>
                      <a:schemeClr val="tx2"/>
                    </a:solidFill>
                    <a:ea typeface="Cambria Math" panose="02040503050406030204" pitchFamily="18" charset="0"/>
                  </a:rPr>
                  <a:t> </a:t>
                </a:r>
                <a14:m>
                  <m:oMath xmlns:m="http://schemas.openxmlformats.org/officeDocument/2006/math">
                    <m:f>
                      <m:fPr>
                        <m:ctrlPr>
                          <a:rPr lang="en-US" sz="3200" i="1">
                            <a:solidFill>
                              <a:schemeClr val="tx2"/>
                            </a:solidFill>
                            <a:latin typeface="Cambria Math" panose="02040503050406030204" pitchFamily="18" charset="0"/>
                            <a:ea typeface="Cambria Math" panose="02040503050406030204" pitchFamily="18" charset="0"/>
                          </a:rPr>
                        </m:ctrlPr>
                      </m:fPr>
                      <m:num>
                        <m:r>
                          <a:rPr lang="en-US" sz="3200" i="1">
                            <a:solidFill>
                              <a:schemeClr val="tx2"/>
                            </a:solidFill>
                            <a:latin typeface="Cambria Math" panose="02040503050406030204" pitchFamily="18" charset="0"/>
                            <a:ea typeface="Cambria Math" panose="02040503050406030204" pitchFamily="18" charset="0"/>
                          </a:rPr>
                          <m:t>𝜕</m:t>
                        </m:r>
                        <m:sSup>
                          <m:sSupPr>
                            <m:ctrlPr>
                              <a:rPr lang="en-US" sz="3200" i="1">
                                <a:solidFill>
                                  <a:schemeClr val="tx2"/>
                                </a:solidFill>
                                <a:latin typeface="Cambria Math" panose="02040503050406030204" pitchFamily="18" charset="0"/>
                              </a:rPr>
                            </m:ctrlPr>
                          </m:sSupPr>
                          <m:e>
                            <m:r>
                              <a:rPr lang="en-US" sz="3200" i="1">
                                <a:solidFill>
                                  <a:schemeClr val="tx2"/>
                                </a:solidFill>
                                <a:latin typeface="Cambria Math" panose="02040503050406030204" pitchFamily="18" charset="0"/>
                              </a:rPr>
                              <m:t>𝑜</m:t>
                            </m:r>
                          </m:e>
                          <m:sup>
                            <m:r>
                              <a:rPr lang="en-US" sz="3200" i="1">
                                <a:solidFill>
                                  <a:schemeClr val="tx2"/>
                                </a:solidFill>
                                <a:latin typeface="Cambria Math" panose="02040503050406030204" pitchFamily="18" charset="0"/>
                              </a:rPr>
                              <m:t>(</m:t>
                            </m:r>
                            <m:r>
                              <a:rPr lang="en-US" sz="3200" i="1">
                                <a:solidFill>
                                  <a:schemeClr val="tx2"/>
                                </a:solidFill>
                                <a:latin typeface="Cambria Math" panose="02040503050406030204" pitchFamily="18" charset="0"/>
                              </a:rPr>
                              <m:t>𝑖𝑛</m:t>
                            </m:r>
                            <m:r>
                              <a:rPr lang="en-US" sz="3200" i="1">
                                <a:solidFill>
                                  <a:schemeClr val="tx2"/>
                                </a:solidFill>
                                <a:latin typeface="Cambria Math" panose="02040503050406030204" pitchFamily="18" charset="0"/>
                              </a:rPr>
                              <m:t>)</m:t>
                            </m:r>
                          </m:sup>
                        </m:sSup>
                      </m:num>
                      <m:den>
                        <m:r>
                          <a:rPr lang="en-US" sz="3200" i="1">
                            <a:solidFill>
                              <a:schemeClr val="tx2"/>
                            </a:solidFill>
                            <a:latin typeface="Cambria Math" panose="02040503050406030204" pitchFamily="18" charset="0"/>
                            <a:ea typeface="Cambria Math" panose="02040503050406030204" pitchFamily="18" charset="0"/>
                          </a:rPr>
                          <m:t>𝜕</m:t>
                        </m:r>
                        <m:sSub>
                          <m:sSubPr>
                            <m:ctrlPr>
                              <a:rPr lang="en-US" sz="3200" i="1">
                                <a:solidFill>
                                  <a:schemeClr val="tx2"/>
                                </a:solidFill>
                                <a:latin typeface="Cambria Math" panose="02040503050406030204" pitchFamily="18" charset="0"/>
                              </a:rPr>
                            </m:ctrlPr>
                          </m:sSubPr>
                          <m:e>
                            <m:r>
                              <a:rPr lang="en-US" sz="3200" i="1">
                                <a:solidFill>
                                  <a:schemeClr val="tx2"/>
                                </a:solidFill>
                                <a:latin typeface="Cambria Math" panose="02040503050406030204" pitchFamily="18" charset="0"/>
                              </a:rPr>
                              <m:t>𝑤</m:t>
                            </m:r>
                          </m:e>
                          <m:sub>
                            <m:r>
                              <a:rPr lang="en-US" sz="3200" i="1">
                                <a:solidFill>
                                  <a:schemeClr val="tx2"/>
                                </a:solidFill>
                                <a:latin typeface="Cambria Math" panose="02040503050406030204" pitchFamily="18" charset="0"/>
                              </a:rPr>
                              <m:t>5</m:t>
                            </m:r>
                          </m:sub>
                        </m:sSub>
                      </m:den>
                    </m:f>
                  </m:oMath>
                </a14:m>
                <a:endParaRPr lang="en-US" sz="3200" dirty="0">
                  <a:solidFill>
                    <a:schemeClr val="tx2"/>
                  </a:solidFill>
                </a:endParaRPr>
              </a:p>
            </p:txBody>
          </p:sp>
        </mc:Choice>
        <mc:Fallback xmlns="">
          <p:sp>
            <p:nvSpPr>
              <p:cNvPr id="77" name="TextBox 76">
                <a:extLst>
                  <a:ext uri="{FF2B5EF4-FFF2-40B4-BE49-F238E27FC236}">
                    <a16:creationId xmlns:a16="http://schemas.microsoft.com/office/drawing/2014/main" id="{60FB7279-5AC6-49A2-4395-D934EB2F06A3}"/>
                  </a:ext>
                </a:extLst>
              </p:cNvPr>
              <p:cNvSpPr txBox="1">
                <a:spLocks noRot="1" noChangeAspect="1" noMove="1" noResize="1" noEditPoints="1" noAdjustHandles="1" noChangeArrowheads="1" noChangeShapeType="1" noTextEdit="1"/>
              </p:cNvSpPr>
              <p:nvPr/>
            </p:nvSpPr>
            <p:spPr>
              <a:xfrm>
                <a:off x="6339840" y="2247403"/>
                <a:ext cx="4967240" cy="94814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F6F0E36-8049-B992-6BEC-D5E8A9CF8100}"/>
                  </a:ext>
                </a:extLst>
              </p:cNvPr>
              <p:cNvSpPr txBox="1"/>
              <p:nvPr/>
            </p:nvSpPr>
            <p:spPr>
              <a:xfrm>
                <a:off x="6339840" y="3317376"/>
                <a:ext cx="4967240" cy="826252"/>
              </a:xfrm>
              <a:prstGeom prst="rect">
                <a:avLst/>
              </a:prstGeom>
              <a:noFill/>
            </p:spPr>
            <p:txBody>
              <a:bodyPr wrap="square">
                <a:spAutoFit/>
              </a:bodyPr>
              <a:lstStyle/>
              <a:p>
                <a14:m>
                  <m:oMath xmlns:m="http://schemas.openxmlformats.org/officeDocument/2006/math">
                    <m:f>
                      <m:fPr>
                        <m:ctrlPr>
                          <a:rPr lang="en-US" sz="3200" i="1" smtClean="0">
                            <a:solidFill>
                              <a:schemeClr val="tx2"/>
                            </a:solidFill>
                            <a:latin typeface="Cambria Math" panose="02040503050406030204" pitchFamily="18" charset="0"/>
                            <a:ea typeface="Cambria Math" panose="02040503050406030204" pitchFamily="18" charset="0"/>
                          </a:rPr>
                        </m:ctrlPr>
                      </m:fPr>
                      <m:num>
                        <m:r>
                          <a:rPr lang="en-US" sz="3200" i="1">
                            <a:solidFill>
                              <a:schemeClr val="tx2"/>
                            </a:solidFill>
                            <a:latin typeface="Cambria Math" panose="02040503050406030204" pitchFamily="18" charset="0"/>
                            <a:ea typeface="Cambria Math" panose="02040503050406030204" pitchFamily="18" charset="0"/>
                          </a:rPr>
                          <m:t>𝜕</m:t>
                        </m:r>
                        <m:r>
                          <a:rPr lang="en-US" sz="3200" i="1">
                            <a:solidFill>
                              <a:schemeClr val="tx2"/>
                            </a:solidFill>
                            <a:latin typeface="Cambria Math" panose="02040503050406030204" pitchFamily="18" charset="0"/>
                          </a:rPr>
                          <m:t>𝐿</m:t>
                        </m:r>
                        <m:d>
                          <m:dPr>
                            <m:ctrlPr>
                              <a:rPr lang="en-US" sz="3200" i="1">
                                <a:solidFill>
                                  <a:schemeClr val="tx2"/>
                                </a:solidFill>
                                <a:latin typeface="Cambria Math" panose="02040503050406030204" pitchFamily="18" charset="0"/>
                              </a:rPr>
                            </m:ctrlPr>
                          </m:dPr>
                          <m:e>
                            <m:r>
                              <a:rPr lang="en-US" sz="3200" i="1">
                                <a:solidFill>
                                  <a:schemeClr val="tx2"/>
                                </a:solidFill>
                                <a:latin typeface="Cambria Math" panose="02040503050406030204" pitchFamily="18" charset="0"/>
                              </a:rPr>
                              <m:t>𝑤</m:t>
                            </m:r>
                          </m:e>
                        </m:d>
                      </m:num>
                      <m:den>
                        <m:r>
                          <a:rPr lang="en-US" sz="3200" i="1">
                            <a:solidFill>
                              <a:schemeClr val="tx2"/>
                            </a:solidFill>
                            <a:latin typeface="Cambria Math" panose="02040503050406030204" pitchFamily="18" charset="0"/>
                            <a:ea typeface="Cambria Math" panose="02040503050406030204" pitchFamily="18" charset="0"/>
                          </a:rPr>
                          <m:t>𝜕</m:t>
                        </m:r>
                        <m:sSup>
                          <m:sSupPr>
                            <m:ctrlPr>
                              <a:rPr lang="en-US" sz="3200" i="1">
                                <a:solidFill>
                                  <a:schemeClr val="tx2"/>
                                </a:solidFill>
                                <a:latin typeface="Cambria Math" panose="02040503050406030204" pitchFamily="18" charset="0"/>
                              </a:rPr>
                            </m:ctrlPr>
                          </m:sSupPr>
                          <m:e>
                            <m:r>
                              <a:rPr lang="en-US" sz="3200" i="1">
                                <a:solidFill>
                                  <a:schemeClr val="tx2"/>
                                </a:solidFill>
                                <a:latin typeface="Cambria Math" panose="02040503050406030204" pitchFamily="18" charset="0"/>
                              </a:rPr>
                              <m:t>𝑜</m:t>
                            </m:r>
                          </m:e>
                          <m:sup>
                            <m:r>
                              <a:rPr lang="en-US" sz="3200" i="1">
                                <a:solidFill>
                                  <a:schemeClr val="tx2"/>
                                </a:solidFill>
                                <a:latin typeface="Cambria Math" panose="02040503050406030204" pitchFamily="18" charset="0"/>
                              </a:rPr>
                              <m:t>(</m:t>
                            </m:r>
                            <m:r>
                              <a:rPr lang="en-US" sz="3200" i="1">
                                <a:solidFill>
                                  <a:schemeClr val="tx2"/>
                                </a:solidFill>
                                <a:latin typeface="Cambria Math" panose="02040503050406030204" pitchFamily="18" charset="0"/>
                              </a:rPr>
                              <m:t>𝑜𝑢𝑡</m:t>
                            </m:r>
                            <m:r>
                              <a:rPr lang="en-US" sz="3200" i="1">
                                <a:solidFill>
                                  <a:schemeClr val="tx2"/>
                                </a:solidFill>
                                <a:latin typeface="Cambria Math" panose="02040503050406030204" pitchFamily="18" charset="0"/>
                              </a:rPr>
                              <m:t>)</m:t>
                            </m:r>
                          </m:sup>
                        </m:sSup>
                      </m:den>
                    </m:f>
                    <m:r>
                      <a:rPr lang="en-US" sz="3200" b="0" i="1" smtClean="0">
                        <a:solidFill>
                          <a:schemeClr val="tx2"/>
                        </a:solidFill>
                        <a:latin typeface="Cambria Math" panose="02040503050406030204" pitchFamily="18" charset="0"/>
                      </a:rPr>
                      <m:t>=</m:t>
                    </m:r>
                  </m:oMath>
                </a14:m>
                <a:r>
                  <a:rPr lang="en-US" sz="3200" dirty="0">
                    <a:solidFill>
                      <a:schemeClr val="tx2"/>
                    </a:solidFill>
                    <a:ea typeface="Cambria Math" panose="02040503050406030204" pitchFamily="18" charset="0"/>
                  </a:rPr>
                  <a:t> </a:t>
                </a:r>
                <a14:m>
                  <m:oMath xmlns:m="http://schemas.openxmlformats.org/officeDocument/2006/math">
                    <m:f>
                      <m:fPr>
                        <m:ctrlPr>
                          <a:rPr lang="en-US" sz="3200" i="1">
                            <a:solidFill>
                              <a:schemeClr val="tx2"/>
                            </a:solidFill>
                            <a:latin typeface="Cambria Math" panose="02040503050406030204" pitchFamily="18" charset="0"/>
                            <a:ea typeface="Cambria Math" panose="02040503050406030204" pitchFamily="18" charset="0"/>
                          </a:rPr>
                        </m:ctrlPr>
                      </m:fPr>
                      <m:num>
                        <m:r>
                          <a:rPr lang="en-US" sz="3200" b="0" i="1" smtClean="0">
                            <a:solidFill>
                              <a:schemeClr val="tx2"/>
                            </a:solidFill>
                            <a:latin typeface="Cambria Math" panose="02040503050406030204" pitchFamily="18" charset="0"/>
                            <a:ea typeface="Cambria Math" panose="02040503050406030204" pitchFamily="18" charset="0"/>
                          </a:rPr>
                          <m:t>𝑦</m:t>
                        </m:r>
                      </m:num>
                      <m:den>
                        <m:sSup>
                          <m:sSupPr>
                            <m:ctrlPr>
                              <a:rPr lang="en-US" sz="3200" i="1">
                                <a:solidFill>
                                  <a:schemeClr val="tx2"/>
                                </a:solidFill>
                                <a:latin typeface="Cambria Math" panose="02040503050406030204" pitchFamily="18" charset="0"/>
                              </a:rPr>
                            </m:ctrlPr>
                          </m:sSupPr>
                          <m:e>
                            <m:r>
                              <a:rPr lang="en-US" sz="3200" i="1">
                                <a:solidFill>
                                  <a:schemeClr val="tx2"/>
                                </a:solidFill>
                                <a:latin typeface="Cambria Math" panose="02040503050406030204" pitchFamily="18" charset="0"/>
                              </a:rPr>
                              <m:t>𝑜</m:t>
                            </m:r>
                          </m:e>
                          <m:sup>
                            <m:r>
                              <a:rPr lang="en-US" sz="3200" i="1">
                                <a:solidFill>
                                  <a:schemeClr val="tx2"/>
                                </a:solidFill>
                                <a:latin typeface="Cambria Math" panose="02040503050406030204" pitchFamily="18" charset="0"/>
                              </a:rPr>
                              <m:t>(</m:t>
                            </m:r>
                            <m:r>
                              <a:rPr lang="en-US" sz="3200" i="1">
                                <a:solidFill>
                                  <a:schemeClr val="tx2"/>
                                </a:solidFill>
                                <a:latin typeface="Cambria Math" panose="02040503050406030204" pitchFamily="18" charset="0"/>
                              </a:rPr>
                              <m:t>𝑜𝑢𝑡</m:t>
                            </m:r>
                            <m:r>
                              <a:rPr lang="en-US" sz="3200" i="1">
                                <a:solidFill>
                                  <a:schemeClr val="tx2"/>
                                </a:solidFill>
                                <a:latin typeface="Cambria Math" panose="02040503050406030204" pitchFamily="18" charset="0"/>
                              </a:rPr>
                              <m:t>)</m:t>
                            </m:r>
                          </m:sup>
                        </m:sSup>
                      </m:den>
                    </m:f>
                    <m:r>
                      <a:rPr lang="en-US" sz="3200" b="0" i="1" smtClean="0">
                        <a:solidFill>
                          <a:schemeClr val="tx2"/>
                        </a:solidFill>
                        <a:latin typeface="Cambria Math" panose="02040503050406030204" pitchFamily="18" charset="0"/>
                      </a:rPr>
                      <m:t>+</m:t>
                    </m:r>
                    <m:f>
                      <m:fPr>
                        <m:ctrlPr>
                          <a:rPr lang="en-US" sz="3200" i="1">
                            <a:solidFill>
                              <a:schemeClr val="tx2"/>
                            </a:solidFill>
                            <a:latin typeface="Cambria Math" panose="02040503050406030204" pitchFamily="18" charset="0"/>
                            <a:ea typeface="Cambria Math" panose="02040503050406030204" pitchFamily="18" charset="0"/>
                          </a:rPr>
                        </m:ctrlPr>
                      </m:fPr>
                      <m:num>
                        <m:r>
                          <a:rPr lang="en-US" sz="3200" b="0" i="1" smtClean="0">
                            <a:solidFill>
                              <a:schemeClr val="tx2"/>
                            </a:solidFill>
                            <a:latin typeface="Cambria Math" panose="02040503050406030204" pitchFamily="18" charset="0"/>
                            <a:ea typeface="Cambria Math" panose="02040503050406030204" pitchFamily="18" charset="0"/>
                          </a:rPr>
                          <m:t>1−</m:t>
                        </m:r>
                        <m:r>
                          <a:rPr lang="en-US" sz="3200" i="1">
                            <a:solidFill>
                              <a:schemeClr val="tx2"/>
                            </a:solidFill>
                            <a:latin typeface="Cambria Math" panose="02040503050406030204" pitchFamily="18" charset="0"/>
                            <a:ea typeface="Cambria Math" panose="02040503050406030204" pitchFamily="18" charset="0"/>
                          </a:rPr>
                          <m:t>𝑦</m:t>
                        </m:r>
                      </m:num>
                      <m:den>
                        <m:sSup>
                          <m:sSupPr>
                            <m:ctrlPr>
                              <a:rPr lang="en-US" sz="3200" i="1">
                                <a:solidFill>
                                  <a:schemeClr val="tx2"/>
                                </a:solidFill>
                                <a:latin typeface="Cambria Math" panose="02040503050406030204" pitchFamily="18" charset="0"/>
                              </a:rPr>
                            </m:ctrlPr>
                          </m:sSupPr>
                          <m:e>
                            <m:r>
                              <a:rPr lang="en-US" sz="3200" b="0" i="1" smtClean="0">
                                <a:solidFill>
                                  <a:schemeClr val="tx2"/>
                                </a:solidFill>
                                <a:latin typeface="Cambria Math" panose="02040503050406030204" pitchFamily="18" charset="0"/>
                              </a:rPr>
                              <m:t>1−</m:t>
                            </m:r>
                            <m:r>
                              <a:rPr lang="en-US" sz="3200" i="1">
                                <a:solidFill>
                                  <a:schemeClr val="tx2"/>
                                </a:solidFill>
                                <a:latin typeface="Cambria Math" panose="02040503050406030204" pitchFamily="18" charset="0"/>
                              </a:rPr>
                              <m:t>𝑜</m:t>
                            </m:r>
                          </m:e>
                          <m:sup>
                            <m:r>
                              <a:rPr lang="en-US" sz="3200" i="1">
                                <a:solidFill>
                                  <a:schemeClr val="tx2"/>
                                </a:solidFill>
                                <a:latin typeface="Cambria Math" panose="02040503050406030204" pitchFamily="18" charset="0"/>
                              </a:rPr>
                              <m:t>(</m:t>
                            </m:r>
                            <m:r>
                              <a:rPr lang="en-US" sz="3200" i="1">
                                <a:solidFill>
                                  <a:schemeClr val="tx2"/>
                                </a:solidFill>
                                <a:latin typeface="Cambria Math" panose="02040503050406030204" pitchFamily="18" charset="0"/>
                              </a:rPr>
                              <m:t>𝑜𝑢𝑡</m:t>
                            </m:r>
                            <m:r>
                              <a:rPr lang="en-US" sz="3200" i="1">
                                <a:solidFill>
                                  <a:schemeClr val="tx2"/>
                                </a:solidFill>
                                <a:latin typeface="Cambria Math" panose="02040503050406030204" pitchFamily="18" charset="0"/>
                              </a:rPr>
                              <m:t>)</m:t>
                            </m:r>
                          </m:sup>
                        </m:sSup>
                      </m:den>
                    </m:f>
                  </m:oMath>
                </a14:m>
                <a:endParaRPr lang="en-US" sz="3200" dirty="0">
                  <a:solidFill>
                    <a:schemeClr val="tx2"/>
                  </a:solidFill>
                </a:endParaRPr>
              </a:p>
            </p:txBody>
          </p:sp>
        </mc:Choice>
        <mc:Fallback xmlns="">
          <p:sp>
            <p:nvSpPr>
              <p:cNvPr id="3" name="TextBox 2">
                <a:extLst>
                  <a:ext uri="{FF2B5EF4-FFF2-40B4-BE49-F238E27FC236}">
                    <a16:creationId xmlns:a16="http://schemas.microsoft.com/office/drawing/2014/main" id="{BF6F0E36-8049-B992-6BEC-D5E8A9CF8100}"/>
                  </a:ext>
                </a:extLst>
              </p:cNvPr>
              <p:cNvSpPr txBox="1">
                <a:spLocks noRot="1" noChangeAspect="1" noMove="1" noResize="1" noEditPoints="1" noAdjustHandles="1" noChangeArrowheads="1" noChangeShapeType="1" noTextEdit="1"/>
              </p:cNvSpPr>
              <p:nvPr/>
            </p:nvSpPr>
            <p:spPr>
              <a:xfrm>
                <a:off x="6339840" y="3317376"/>
                <a:ext cx="4967240" cy="82625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11D5CD5-F287-FD13-4658-A9E448716613}"/>
                  </a:ext>
                </a:extLst>
              </p:cNvPr>
              <p:cNvSpPr txBox="1"/>
              <p:nvPr/>
            </p:nvSpPr>
            <p:spPr>
              <a:xfrm>
                <a:off x="6339840" y="4265456"/>
                <a:ext cx="5474274" cy="885307"/>
              </a:xfrm>
              <a:prstGeom prst="rect">
                <a:avLst/>
              </a:prstGeom>
              <a:noFill/>
            </p:spPr>
            <p:txBody>
              <a:bodyPr wrap="square">
                <a:spAutoFit/>
              </a:bodyPr>
              <a:lstStyle/>
              <a:p>
                <a14:m>
                  <m:oMath xmlns:m="http://schemas.openxmlformats.org/officeDocument/2006/math">
                    <m:f>
                      <m:fPr>
                        <m:ctrlPr>
                          <a:rPr lang="en-US" sz="3200" i="1" smtClean="0">
                            <a:solidFill>
                              <a:schemeClr val="tx2"/>
                            </a:solidFill>
                            <a:latin typeface="Cambria Math" panose="02040503050406030204" pitchFamily="18" charset="0"/>
                            <a:ea typeface="Cambria Math" panose="02040503050406030204" pitchFamily="18" charset="0"/>
                          </a:rPr>
                        </m:ctrlPr>
                      </m:fPr>
                      <m:num>
                        <m:r>
                          <a:rPr lang="en-US" sz="3200" i="1">
                            <a:solidFill>
                              <a:schemeClr val="tx2"/>
                            </a:solidFill>
                            <a:latin typeface="Cambria Math" panose="02040503050406030204" pitchFamily="18" charset="0"/>
                            <a:ea typeface="Cambria Math" panose="02040503050406030204" pitchFamily="18" charset="0"/>
                          </a:rPr>
                          <m:t>𝜕</m:t>
                        </m:r>
                        <m:sSup>
                          <m:sSupPr>
                            <m:ctrlPr>
                              <a:rPr lang="en-US" sz="3200" i="1">
                                <a:solidFill>
                                  <a:schemeClr val="tx2"/>
                                </a:solidFill>
                                <a:latin typeface="Cambria Math" panose="02040503050406030204" pitchFamily="18" charset="0"/>
                              </a:rPr>
                            </m:ctrlPr>
                          </m:sSupPr>
                          <m:e>
                            <m:r>
                              <a:rPr lang="en-US" sz="3200" i="1">
                                <a:solidFill>
                                  <a:schemeClr val="tx2"/>
                                </a:solidFill>
                                <a:latin typeface="Cambria Math" panose="02040503050406030204" pitchFamily="18" charset="0"/>
                              </a:rPr>
                              <m:t>𝑜</m:t>
                            </m:r>
                          </m:e>
                          <m:sup>
                            <m:r>
                              <a:rPr lang="en-US" sz="3200" i="1">
                                <a:solidFill>
                                  <a:schemeClr val="tx2"/>
                                </a:solidFill>
                                <a:latin typeface="Cambria Math" panose="02040503050406030204" pitchFamily="18" charset="0"/>
                              </a:rPr>
                              <m:t>(</m:t>
                            </m:r>
                            <m:r>
                              <a:rPr lang="en-US" sz="3200" i="1">
                                <a:solidFill>
                                  <a:schemeClr val="tx2"/>
                                </a:solidFill>
                                <a:latin typeface="Cambria Math" panose="02040503050406030204" pitchFamily="18" charset="0"/>
                              </a:rPr>
                              <m:t>𝑜𝑢𝑡</m:t>
                            </m:r>
                            <m:r>
                              <a:rPr lang="en-US" sz="3200" i="1">
                                <a:solidFill>
                                  <a:schemeClr val="tx2"/>
                                </a:solidFill>
                                <a:latin typeface="Cambria Math" panose="02040503050406030204" pitchFamily="18" charset="0"/>
                              </a:rPr>
                              <m:t>)</m:t>
                            </m:r>
                          </m:sup>
                        </m:sSup>
                      </m:num>
                      <m:den>
                        <m:r>
                          <a:rPr lang="en-US" sz="3200" i="1">
                            <a:solidFill>
                              <a:schemeClr val="tx2"/>
                            </a:solidFill>
                            <a:latin typeface="Cambria Math" panose="02040503050406030204" pitchFamily="18" charset="0"/>
                            <a:ea typeface="Cambria Math" panose="02040503050406030204" pitchFamily="18" charset="0"/>
                          </a:rPr>
                          <m:t>𝜕</m:t>
                        </m:r>
                        <m:sSup>
                          <m:sSupPr>
                            <m:ctrlPr>
                              <a:rPr lang="en-US" sz="3200" i="1">
                                <a:solidFill>
                                  <a:schemeClr val="tx2"/>
                                </a:solidFill>
                                <a:latin typeface="Cambria Math" panose="02040503050406030204" pitchFamily="18" charset="0"/>
                              </a:rPr>
                            </m:ctrlPr>
                          </m:sSupPr>
                          <m:e>
                            <m:r>
                              <a:rPr lang="en-US" sz="3200" i="1">
                                <a:solidFill>
                                  <a:schemeClr val="tx2"/>
                                </a:solidFill>
                                <a:latin typeface="Cambria Math" panose="02040503050406030204" pitchFamily="18" charset="0"/>
                              </a:rPr>
                              <m:t>𝑜</m:t>
                            </m:r>
                          </m:e>
                          <m:sup>
                            <m:r>
                              <a:rPr lang="en-US" sz="3200" i="1">
                                <a:solidFill>
                                  <a:schemeClr val="tx2"/>
                                </a:solidFill>
                                <a:latin typeface="Cambria Math" panose="02040503050406030204" pitchFamily="18" charset="0"/>
                              </a:rPr>
                              <m:t>(</m:t>
                            </m:r>
                            <m:r>
                              <a:rPr lang="en-US" sz="3200" i="1">
                                <a:solidFill>
                                  <a:schemeClr val="tx2"/>
                                </a:solidFill>
                                <a:latin typeface="Cambria Math" panose="02040503050406030204" pitchFamily="18" charset="0"/>
                              </a:rPr>
                              <m:t>𝑖𝑛</m:t>
                            </m:r>
                            <m:r>
                              <a:rPr lang="en-US" sz="3200" i="1">
                                <a:solidFill>
                                  <a:schemeClr val="tx2"/>
                                </a:solidFill>
                                <a:latin typeface="Cambria Math" panose="02040503050406030204" pitchFamily="18" charset="0"/>
                              </a:rPr>
                              <m:t>)</m:t>
                            </m:r>
                          </m:sup>
                        </m:sSup>
                      </m:den>
                    </m:f>
                    <m:r>
                      <a:rPr lang="en-US" sz="3200" b="0" i="1" smtClean="0">
                        <a:solidFill>
                          <a:schemeClr val="tx2"/>
                        </a:solidFill>
                        <a:latin typeface="Cambria Math" panose="02040503050406030204" pitchFamily="18" charset="0"/>
                      </a:rPr>
                      <m:t>=</m:t>
                    </m:r>
                  </m:oMath>
                </a14:m>
                <a:r>
                  <a:rPr lang="en-US" sz="3200" dirty="0">
                    <a:solidFill>
                      <a:schemeClr val="tx2"/>
                    </a:solidFill>
                    <a:ea typeface="Cambria Math" panose="02040503050406030204" pitchFamily="18" charset="0"/>
                  </a:rPr>
                  <a:t> </a:t>
                </a:r>
                <a14:m>
                  <m:oMath xmlns:m="http://schemas.openxmlformats.org/officeDocument/2006/math">
                    <m:f>
                      <m:fPr>
                        <m:ctrlPr>
                          <a:rPr lang="en-US" sz="3200" i="1">
                            <a:solidFill>
                              <a:schemeClr val="tx2"/>
                            </a:solidFill>
                            <a:latin typeface="Cambria Math" panose="02040503050406030204" pitchFamily="18" charset="0"/>
                            <a:ea typeface="Cambria Math" panose="02040503050406030204" pitchFamily="18" charset="0"/>
                          </a:rPr>
                        </m:ctrlPr>
                      </m:fPr>
                      <m:num>
                        <m:r>
                          <a:rPr lang="en-US" sz="3200" b="0" i="1" smtClean="0">
                            <a:solidFill>
                              <a:schemeClr val="tx2"/>
                            </a:solidFill>
                            <a:latin typeface="Cambria Math" panose="02040503050406030204" pitchFamily="18" charset="0"/>
                            <a:ea typeface="Cambria Math" panose="02040503050406030204" pitchFamily="18" charset="0"/>
                          </a:rPr>
                          <m:t>1</m:t>
                        </m:r>
                      </m:num>
                      <m:den>
                        <m:sSup>
                          <m:sSupPr>
                            <m:ctrlPr>
                              <a:rPr lang="en-US" sz="3200" i="1">
                                <a:solidFill>
                                  <a:schemeClr val="tx2"/>
                                </a:solidFill>
                                <a:latin typeface="Cambria Math" panose="02040503050406030204" pitchFamily="18" charset="0"/>
                              </a:rPr>
                            </m:ctrlPr>
                          </m:sSupPr>
                          <m:e>
                            <m:r>
                              <a:rPr lang="en-US" sz="3200" b="0" i="1" smtClean="0">
                                <a:solidFill>
                                  <a:schemeClr val="tx2"/>
                                </a:solidFill>
                                <a:latin typeface="Cambria Math" panose="02040503050406030204" pitchFamily="18" charset="0"/>
                              </a:rPr>
                              <m:t>1+</m:t>
                            </m:r>
                            <m:r>
                              <a:rPr lang="en-US" sz="3200" b="0" i="1" smtClean="0">
                                <a:solidFill>
                                  <a:schemeClr val="tx2"/>
                                </a:solidFill>
                                <a:latin typeface="Cambria Math" panose="02040503050406030204" pitchFamily="18" charset="0"/>
                              </a:rPr>
                              <m:t>𝑒</m:t>
                            </m:r>
                          </m:e>
                          <m:sup>
                            <m:sSup>
                              <m:sSupPr>
                                <m:ctrlPr>
                                  <a:rPr lang="en-US" sz="3200" i="1">
                                    <a:solidFill>
                                      <a:schemeClr val="tx2"/>
                                    </a:solidFill>
                                    <a:latin typeface="Cambria Math" panose="02040503050406030204" pitchFamily="18" charset="0"/>
                                  </a:rPr>
                                </m:ctrlPr>
                              </m:sSupPr>
                              <m:e>
                                <m:r>
                                  <a:rPr lang="en-US" sz="3200" i="1">
                                    <a:solidFill>
                                      <a:schemeClr val="tx2"/>
                                    </a:solidFill>
                                    <a:latin typeface="Cambria Math" panose="02040503050406030204" pitchFamily="18" charset="0"/>
                                  </a:rPr>
                                  <m:t>𝑜</m:t>
                                </m:r>
                              </m:e>
                              <m:sup>
                                <m:r>
                                  <a:rPr lang="en-US" sz="3200" i="1">
                                    <a:solidFill>
                                      <a:schemeClr val="tx2"/>
                                    </a:solidFill>
                                    <a:latin typeface="Cambria Math" panose="02040503050406030204" pitchFamily="18" charset="0"/>
                                  </a:rPr>
                                  <m:t>(</m:t>
                                </m:r>
                                <m:r>
                                  <a:rPr lang="en-US" sz="3200" i="1">
                                    <a:solidFill>
                                      <a:schemeClr val="tx2"/>
                                    </a:solidFill>
                                    <a:latin typeface="Cambria Math" panose="02040503050406030204" pitchFamily="18" charset="0"/>
                                  </a:rPr>
                                  <m:t>𝑖𝑛</m:t>
                                </m:r>
                                <m:r>
                                  <a:rPr lang="en-US" sz="3200" i="1">
                                    <a:solidFill>
                                      <a:schemeClr val="tx2"/>
                                    </a:solidFill>
                                    <a:latin typeface="Cambria Math" panose="02040503050406030204" pitchFamily="18" charset="0"/>
                                  </a:rPr>
                                  <m:t>)</m:t>
                                </m:r>
                              </m:sup>
                            </m:sSup>
                          </m:sup>
                        </m:sSup>
                      </m:den>
                    </m:f>
                    <m:d>
                      <m:dPr>
                        <m:ctrlPr>
                          <a:rPr lang="en-US" sz="3200" i="1" smtClean="0">
                            <a:solidFill>
                              <a:schemeClr val="tx2"/>
                            </a:solidFill>
                            <a:latin typeface="Cambria Math" panose="02040503050406030204" pitchFamily="18" charset="0"/>
                          </a:rPr>
                        </m:ctrlPr>
                      </m:dPr>
                      <m:e>
                        <m:r>
                          <a:rPr lang="en-US" sz="3200" b="0" i="1" smtClean="0">
                            <a:solidFill>
                              <a:schemeClr val="tx2"/>
                            </a:solidFill>
                            <a:latin typeface="Cambria Math" panose="02040503050406030204" pitchFamily="18" charset="0"/>
                          </a:rPr>
                          <m:t>1−</m:t>
                        </m:r>
                        <m:f>
                          <m:fPr>
                            <m:ctrlPr>
                              <a:rPr lang="en-US" sz="3200" i="1">
                                <a:solidFill>
                                  <a:schemeClr val="tx2"/>
                                </a:solidFill>
                                <a:latin typeface="Cambria Math" panose="02040503050406030204" pitchFamily="18" charset="0"/>
                                <a:ea typeface="Cambria Math" panose="02040503050406030204" pitchFamily="18" charset="0"/>
                              </a:rPr>
                            </m:ctrlPr>
                          </m:fPr>
                          <m:num>
                            <m:r>
                              <a:rPr lang="en-US" sz="3200" i="1">
                                <a:solidFill>
                                  <a:schemeClr val="tx2"/>
                                </a:solidFill>
                                <a:latin typeface="Cambria Math" panose="02040503050406030204" pitchFamily="18" charset="0"/>
                                <a:ea typeface="Cambria Math" panose="02040503050406030204" pitchFamily="18" charset="0"/>
                              </a:rPr>
                              <m:t>1</m:t>
                            </m:r>
                          </m:num>
                          <m:den>
                            <m:sSup>
                              <m:sSupPr>
                                <m:ctrlPr>
                                  <a:rPr lang="en-US" sz="3200" i="1">
                                    <a:solidFill>
                                      <a:schemeClr val="tx2"/>
                                    </a:solidFill>
                                    <a:latin typeface="Cambria Math" panose="02040503050406030204" pitchFamily="18" charset="0"/>
                                  </a:rPr>
                                </m:ctrlPr>
                              </m:sSupPr>
                              <m:e>
                                <m:r>
                                  <a:rPr lang="en-US" sz="3200" i="1">
                                    <a:solidFill>
                                      <a:schemeClr val="tx2"/>
                                    </a:solidFill>
                                    <a:latin typeface="Cambria Math" panose="02040503050406030204" pitchFamily="18" charset="0"/>
                                  </a:rPr>
                                  <m:t>1</m:t>
                                </m:r>
                                <m:r>
                                  <a:rPr lang="en-US" sz="3200" i="1" smtClean="0">
                                    <a:solidFill>
                                      <a:schemeClr val="tx2"/>
                                    </a:solidFill>
                                    <a:latin typeface="Cambria Math" panose="02040503050406030204" pitchFamily="18" charset="0"/>
                                  </a:rPr>
                                  <m:t>+</m:t>
                                </m:r>
                                <m:r>
                                  <a:rPr lang="en-US" sz="3200" i="1">
                                    <a:solidFill>
                                      <a:schemeClr val="tx2"/>
                                    </a:solidFill>
                                    <a:latin typeface="Cambria Math" panose="02040503050406030204" pitchFamily="18" charset="0"/>
                                  </a:rPr>
                                  <m:t>𝑒</m:t>
                                </m:r>
                              </m:e>
                              <m:sup>
                                <m:sSup>
                                  <m:sSupPr>
                                    <m:ctrlPr>
                                      <a:rPr lang="en-US" sz="3200" i="1">
                                        <a:solidFill>
                                          <a:schemeClr val="tx2"/>
                                        </a:solidFill>
                                        <a:latin typeface="Cambria Math" panose="02040503050406030204" pitchFamily="18" charset="0"/>
                                      </a:rPr>
                                    </m:ctrlPr>
                                  </m:sSupPr>
                                  <m:e>
                                    <m:r>
                                      <a:rPr lang="en-US" sz="3200" i="1">
                                        <a:solidFill>
                                          <a:schemeClr val="tx2"/>
                                        </a:solidFill>
                                        <a:latin typeface="Cambria Math" panose="02040503050406030204" pitchFamily="18" charset="0"/>
                                      </a:rPr>
                                      <m:t>𝑜</m:t>
                                    </m:r>
                                  </m:e>
                                  <m:sup>
                                    <m:r>
                                      <a:rPr lang="en-US" sz="3200" i="1">
                                        <a:solidFill>
                                          <a:schemeClr val="tx2"/>
                                        </a:solidFill>
                                        <a:latin typeface="Cambria Math" panose="02040503050406030204" pitchFamily="18" charset="0"/>
                                      </a:rPr>
                                      <m:t>(</m:t>
                                    </m:r>
                                    <m:r>
                                      <a:rPr lang="en-US" sz="3200" i="1">
                                        <a:solidFill>
                                          <a:schemeClr val="tx2"/>
                                        </a:solidFill>
                                        <a:latin typeface="Cambria Math" panose="02040503050406030204" pitchFamily="18" charset="0"/>
                                      </a:rPr>
                                      <m:t>𝑖𝑛</m:t>
                                    </m:r>
                                    <m:r>
                                      <a:rPr lang="en-US" sz="3200" i="1">
                                        <a:solidFill>
                                          <a:schemeClr val="tx2"/>
                                        </a:solidFill>
                                        <a:latin typeface="Cambria Math" panose="02040503050406030204" pitchFamily="18" charset="0"/>
                                      </a:rPr>
                                      <m:t>)</m:t>
                                    </m:r>
                                  </m:sup>
                                </m:sSup>
                              </m:sup>
                            </m:sSup>
                          </m:den>
                        </m:f>
                      </m:e>
                    </m:d>
                  </m:oMath>
                </a14:m>
                <a:endParaRPr lang="en-US" sz="3200" dirty="0">
                  <a:solidFill>
                    <a:schemeClr val="tx2"/>
                  </a:solidFill>
                </a:endParaRPr>
              </a:p>
            </p:txBody>
          </p:sp>
        </mc:Choice>
        <mc:Fallback xmlns="">
          <p:sp>
            <p:nvSpPr>
              <p:cNvPr id="5" name="TextBox 4">
                <a:extLst>
                  <a:ext uri="{FF2B5EF4-FFF2-40B4-BE49-F238E27FC236}">
                    <a16:creationId xmlns:a16="http://schemas.microsoft.com/office/drawing/2014/main" id="{111D5CD5-F287-FD13-4658-A9E448716613}"/>
                  </a:ext>
                </a:extLst>
              </p:cNvPr>
              <p:cNvSpPr txBox="1">
                <a:spLocks noRot="1" noChangeAspect="1" noMove="1" noResize="1" noEditPoints="1" noAdjustHandles="1" noChangeArrowheads="1" noChangeShapeType="1" noTextEdit="1"/>
              </p:cNvSpPr>
              <p:nvPr/>
            </p:nvSpPr>
            <p:spPr>
              <a:xfrm>
                <a:off x="6339840" y="4265456"/>
                <a:ext cx="5474274" cy="88530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7BD5978-0C9B-EB94-F38F-50706DAD3D28}"/>
                  </a:ext>
                </a:extLst>
              </p:cNvPr>
              <p:cNvSpPr txBox="1"/>
              <p:nvPr/>
            </p:nvSpPr>
            <p:spPr>
              <a:xfrm>
                <a:off x="6339840" y="5272591"/>
                <a:ext cx="3606558" cy="91262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f>
                        <m:fPr>
                          <m:ctrlPr>
                            <a:rPr lang="en-US" sz="2400" i="1" smtClean="0">
                              <a:solidFill>
                                <a:schemeClr val="tx2"/>
                              </a:solidFill>
                              <a:latin typeface="Cambria Math" panose="02040503050406030204" pitchFamily="18" charset="0"/>
                              <a:ea typeface="Cambria Math" panose="02040503050406030204" pitchFamily="18" charset="0"/>
                            </a:rPr>
                          </m:ctrlPr>
                        </m:fPr>
                        <m:num>
                          <m:r>
                            <a:rPr lang="en-US" sz="2400" i="1">
                              <a:solidFill>
                                <a:schemeClr val="tx2"/>
                              </a:solidFill>
                              <a:latin typeface="Cambria Math" panose="02040503050406030204" pitchFamily="18" charset="0"/>
                              <a:ea typeface="Cambria Math" panose="02040503050406030204" pitchFamily="18" charset="0"/>
                            </a:rPr>
                            <m:t>𝜕</m:t>
                          </m:r>
                          <m:sSup>
                            <m:sSupPr>
                              <m:ctrlPr>
                                <a:rPr lang="en-US" sz="2400" i="1">
                                  <a:solidFill>
                                    <a:schemeClr val="tx2"/>
                                  </a:solidFill>
                                  <a:latin typeface="Cambria Math" panose="02040503050406030204" pitchFamily="18" charset="0"/>
                                </a:rPr>
                              </m:ctrlPr>
                            </m:sSupPr>
                            <m:e>
                              <m:r>
                                <a:rPr lang="en-US" sz="2400" i="1">
                                  <a:solidFill>
                                    <a:schemeClr val="tx2"/>
                                  </a:solidFill>
                                  <a:latin typeface="Cambria Math" panose="02040503050406030204" pitchFamily="18" charset="0"/>
                                </a:rPr>
                                <m:t>𝑜</m:t>
                              </m:r>
                            </m:e>
                            <m:sup>
                              <m:r>
                                <a:rPr lang="en-US" sz="2400" i="1">
                                  <a:solidFill>
                                    <a:schemeClr val="tx2"/>
                                  </a:solidFill>
                                  <a:latin typeface="Cambria Math" panose="02040503050406030204" pitchFamily="18" charset="0"/>
                                </a:rPr>
                                <m:t>(</m:t>
                              </m:r>
                              <m:r>
                                <a:rPr lang="en-US" sz="2400" i="1">
                                  <a:solidFill>
                                    <a:schemeClr val="tx2"/>
                                  </a:solidFill>
                                  <a:latin typeface="Cambria Math" panose="02040503050406030204" pitchFamily="18" charset="0"/>
                                </a:rPr>
                                <m:t>𝑖𝑛</m:t>
                              </m:r>
                              <m:r>
                                <a:rPr lang="en-US" sz="2400" i="1">
                                  <a:solidFill>
                                    <a:schemeClr val="tx2"/>
                                  </a:solidFill>
                                  <a:latin typeface="Cambria Math" panose="02040503050406030204" pitchFamily="18" charset="0"/>
                                </a:rPr>
                                <m:t>)</m:t>
                              </m:r>
                            </m:sup>
                          </m:sSup>
                        </m:num>
                        <m:den>
                          <m:r>
                            <a:rPr lang="en-US" sz="2400" i="1">
                              <a:solidFill>
                                <a:schemeClr val="tx2"/>
                              </a:solidFill>
                              <a:latin typeface="Cambria Math" panose="02040503050406030204" pitchFamily="18" charset="0"/>
                              <a:ea typeface="Cambria Math" panose="02040503050406030204" pitchFamily="18" charset="0"/>
                            </a:rPr>
                            <m:t>𝜕</m:t>
                          </m:r>
                          <m:sSub>
                            <m:sSubPr>
                              <m:ctrlPr>
                                <a:rPr lang="en-US" sz="2400" i="1">
                                  <a:solidFill>
                                    <a:schemeClr val="tx2"/>
                                  </a:solidFill>
                                  <a:latin typeface="Cambria Math" panose="02040503050406030204" pitchFamily="18" charset="0"/>
                                </a:rPr>
                              </m:ctrlPr>
                            </m:sSubPr>
                            <m:e>
                              <m:r>
                                <a:rPr lang="en-US" sz="2400" i="1">
                                  <a:solidFill>
                                    <a:schemeClr val="tx2"/>
                                  </a:solidFill>
                                  <a:latin typeface="Cambria Math" panose="02040503050406030204" pitchFamily="18" charset="0"/>
                                </a:rPr>
                                <m:t>𝑤</m:t>
                              </m:r>
                            </m:e>
                            <m:sub>
                              <m:r>
                                <a:rPr lang="en-US" sz="2400" i="1">
                                  <a:solidFill>
                                    <a:schemeClr val="tx2"/>
                                  </a:solidFill>
                                  <a:latin typeface="Cambria Math" panose="02040503050406030204" pitchFamily="18" charset="0"/>
                                </a:rPr>
                                <m:t>5</m:t>
                              </m:r>
                            </m:sub>
                          </m:sSub>
                        </m:den>
                      </m:f>
                      <m:r>
                        <a:rPr lang="en-US" sz="2400" b="0" i="1" smtClean="0">
                          <a:solidFill>
                            <a:schemeClr val="tx2"/>
                          </a:solidFill>
                          <a:latin typeface="Cambria Math" panose="02040503050406030204" pitchFamily="18" charset="0"/>
                        </a:rPr>
                        <m:t>=</m:t>
                      </m:r>
                      <m:sSubSup>
                        <m:sSubSupPr>
                          <m:ctrlPr>
                            <a:rPr lang="en-US" sz="2400" b="0" i="1" smtClean="0">
                              <a:solidFill>
                                <a:schemeClr val="tx2"/>
                              </a:solidFill>
                              <a:latin typeface="Cambria Math" panose="02040503050406030204" pitchFamily="18" charset="0"/>
                            </a:rPr>
                          </m:ctrlPr>
                        </m:sSubSupPr>
                        <m:e>
                          <m:r>
                            <a:rPr lang="en-US" sz="2400" b="0" i="1" smtClean="0">
                              <a:solidFill>
                                <a:schemeClr val="tx2"/>
                              </a:solidFill>
                              <a:latin typeface="Cambria Math" panose="02040503050406030204" pitchFamily="18" charset="0"/>
                            </a:rPr>
                            <m:t>h</m:t>
                          </m:r>
                        </m:e>
                        <m:sub>
                          <m:r>
                            <a:rPr lang="en-US" sz="2400" b="0" i="1" smtClean="0">
                              <a:solidFill>
                                <a:schemeClr val="tx2"/>
                              </a:solidFill>
                              <a:latin typeface="Cambria Math" panose="02040503050406030204" pitchFamily="18" charset="0"/>
                            </a:rPr>
                            <m:t>1</m:t>
                          </m:r>
                        </m:sub>
                        <m:sup>
                          <m:r>
                            <a:rPr lang="en-US" sz="2400" b="0" i="1" smtClean="0">
                              <a:solidFill>
                                <a:schemeClr val="tx2"/>
                              </a:solidFill>
                              <a:latin typeface="Cambria Math" panose="02040503050406030204" pitchFamily="18" charset="0"/>
                            </a:rPr>
                            <m:t>(</m:t>
                          </m:r>
                          <m:r>
                            <a:rPr lang="en-US" sz="2400" b="0" i="1" smtClean="0">
                              <a:solidFill>
                                <a:schemeClr val="tx2"/>
                              </a:solidFill>
                              <a:latin typeface="Cambria Math" panose="02040503050406030204" pitchFamily="18" charset="0"/>
                            </a:rPr>
                            <m:t>𝑜𝑢𝑡</m:t>
                          </m:r>
                          <m:r>
                            <a:rPr lang="en-US" sz="2400" b="0" i="1" smtClean="0">
                              <a:solidFill>
                                <a:schemeClr val="tx2"/>
                              </a:solidFill>
                              <a:latin typeface="Cambria Math" panose="02040503050406030204" pitchFamily="18" charset="0"/>
                            </a:rPr>
                            <m:t>)</m:t>
                          </m:r>
                        </m:sup>
                      </m:sSubSup>
                    </m:oMath>
                  </m:oMathPara>
                </a14:m>
                <a:endParaRPr lang="en-US" sz="2400" dirty="0">
                  <a:solidFill>
                    <a:schemeClr val="tx2"/>
                  </a:solidFill>
                </a:endParaRPr>
              </a:p>
            </p:txBody>
          </p:sp>
        </mc:Choice>
        <mc:Fallback xmlns="">
          <p:sp>
            <p:nvSpPr>
              <p:cNvPr id="6" name="TextBox 5">
                <a:extLst>
                  <a:ext uri="{FF2B5EF4-FFF2-40B4-BE49-F238E27FC236}">
                    <a16:creationId xmlns:a16="http://schemas.microsoft.com/office/drawing/2014/main" id="{87BD5978-0C9B-EB94-F38F-50706DAD3D28}"/>
                  </a:ext>
                </a:extLst>
              </p:cNvPr>
              <p:cNvSpPr txBox="1">
                <a:spLocks noRot="1" noChangeAspect="1" noMove="1" noResize="1" noEditPoints="1" noAdjustHandles="1" noChangeArrowheads="1" noChangeShapeType="1" noTextEdit="1"/>
              </p:cNvSpPr>
              <p:nvPr/>
            </p:nvSpPr>
            <p:spPr>
              <a:xfrm>
                <a:off x="6339840" y="5272591"/>
                <a:ext cx="3606558" cy="912622"/>
              </a:xfrm>
              <a:prstGeom prst="rect">
                <a:avLst/>
              </a:prstGeom>
              <a:blipFill>
                <a:blip r:embed="rId7"/>
                <a:stretch>
                  <a:fillRect/>
                </a:stretch>
              </a:blipFill>
            </p:spPr>
            <p:txBody>
              <a:bodyPr/>
              <a:lstStyle/>
              <a:p>
                <a:r>
                  <a:rPr lang="en-US">
                    <a:noFill/>
                  </a:rPr>
                  <a:t> </a:t>
                </a:r>
              </a:p>
            </p:txBody>
          </p:sp>
        </mc:Fallback>
      </mc:AlternateContent>
      <p:pic>
        <p:nvPicPr>
          <p:cNvPr id="11" name="Picture 10">
            <a:extLst>
              <a:ext uri="{FF2B5EF4-FFF2-40B4-BE49-F238E27FC236}">
                <a16:creationId xmlns:a16="http://schemas.microsoft.com/office/drawing/2014/main" id="{02A91244-71E4-4B98-B805-19408FDE974A}"/>
              </a:ext>
              <a:ext uri="{C183D7F6-B498-43B3-948B-1728B52AA6E4}">
                <adec:decorative xmlns:adec="http://schemas.microsoft.com/office/drawing/2017/decorative" val="1"/>
              </a:ext>
            </a:extLst>
          </p:cNvPr>
          <p:cNvPicPr>
            <a:picLocks noChangeAspect="1"/>
          </p:cNvPicPr>
          <p:nvPr/>
        </p:nvPicPr>
        <p:blipFill>
          <a:blip r:embed="rId8"/>
          <a:stretch>
            <a:fillRect/>
          </a:stretch>
        </p:blipFill>
        <p:spPr>
          <a:xfrm>
            <a:off x="365760" y="1280160"/>
            <a:ext cx="5663675" cy="4602879"/>
          </a:xfrm>
          <a:prstGeom prst="rect">
            <a:avLst/>
          </a:prstGeom>
        </p:spPr>
      </p:pic>
    </p:spTree>
    <p:custDataLst>
      <p:tags r:id="rId1"/>
    </p:custDataLst>
    <p:extLst>
      <p:ext uri="{BB962C8B-B14F-4D97-AF65-F5344CB8AC3E}">
        <p14:creationId xmlns:p14="http://schemas.microsoft.com/office/powerpoint/2010/main" val="30535886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B9A5582-0F9B-4917-A458-551F288602F2}"/>
              </a:ext>
            </a:extLst>
          </p:cNvPr>
          <p:cNvSpPr>
            <a:spLocks noGrp="1"/>
          </p:cNvSpPr>
          <p:nvPr>
            <p:ph type="sldNum" idx="97"/>
          </p:nvPr>
        </p:nvSpPr>
        <p:spPr/>
        <p:txBody>
          <a:bodyPr/>
          <a:lstStyle/>
          <a:p>
            <a:fld id="{86A8BF56-6CB3-514C-9A64-F39D95C9E25B}" type="slidenum">
              <a:rPr lang="en-US" smtClean="0"/>
              <a:t>33</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Backpropagation: Gradient descent (2 of 2)</a:t>
            </a:r>
            <a:endParaRPr lang="en-US" dirty="0">
              <a:solidFill>
                <a:srgbClr val="FF0000"/>
              </a:solidFill>
            </a:endParaRPr>
          </a:p>
        </p:txBody>
      </p:sp>
      <p:sp>
        <p:nvSpPr>
          <p:cNvPr id="9" name="Content Placeholder 8">
            <a:extLst>
              <a:ext uri="{FF2B5EF4-FFF2-40B4-BE49-F238E27FC236}">
                <a16:creationId xmlns:a16="http://schemas.microsoft.com/office/drawing/2014/main" id="{3F594DFB-FF14-7BC9-CCFE-28E10131E198}"/>
              </a:ext>
            </a:extLst>
          </p:cNvPr>
          <p:cNvSpPr>
            <a:spLocks noGrp="1"/>
          </p:cNvSpPr>
          <p:nvPr>
            <p:ph idx="2"/>
          </p:nvPr>
        </p:nvSpPr>
        <p:spPr/>
        <p:txBody>
          <a:bodyPr/>
          <a:lstStyle/>
          <a:p>
            <a:endParaRPr lang="en-US"/>
          </a:p>
        </p:txBody>
      </p:sp>
      <p:sp>
        <p:nvSpPr>
          <p:cNvPr id="8" name="TextBox 7">
            <a:extLst>
              <a:ext uri="{FF2B5EF4-FFF2-40B4-BE49-F238E27FC236}">
                <a16:creationId xmlns:a16="http://schemas.microsoft.com/office/drawing/2014/main" id="{2C162D7F-F718-8CA0-1757-B9F0C5ACAC2F}"/>
              </a:ext>
            </a:extLst>
          </p:cNvPr>
          <p:cNvSpPr txBox="1"/>
          <p:nvPr/>
        </p:nvSpPr>
        <p:spPr>
          <a:xfrm>
            <a:off x="5907427" y="1374909"/>
            <a:ext cx="5303520" cy="707886"/>
          </a:xfrm>
          <a:prstGeom prst="rect">
            <a:avLst/>
          </a:prstGeom>
          <a:noFill/>
        </p:spPr>
        <p:txBody>
          <a:bodyPr wrap="square" rtlCol="0">
            <a:spAutoFit/>
          </a:bodyPr>
          <a:lstStyle/>
          <a:p>
            <a:r>
              <a:rPr lang="en-US" sz="2000" dirty="0">
                <a:solidFill>
                  <a:schemeClr val="tx2"/>
                </a:solidFill>
                <a:ea typeface="Amazon Ember Light" panose="020B0403020204020204" pitchFamily="34" charset="0"/>
                <a:cs typeface="Amazon Ember Light" panose="020B0403020204020204" pitchFamily="34" charset="0"/>
              </a:rPr>
              <a:t>Calculating for only the sample used in this example:</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F6F0E36-8049-B992-6BEC-D5E8A9CF8100}"/>
                  </a:ext>
                </a:extLst>
              </p:cNvPr>
              <p:cNvSpPr txBox="1"/>
              <p:nvPr/>
            </p:nvSpPr>
            <p:spPr>
              <a:xfrm>
                <a:off x="5907427" y="2313176"/>
                <a:ext cx="5707460" cy="734240"/>
              </a:xfrm>
              <a:prstGeom prst="rect">
                <a:avLst/>
              </a:prstGeom>
              <a:noFill/>
            </p:spPr>
            <p:txBody>
              <a:bodyPr wrap="square">
                <a:spAutoFit/>
              </a:bodyPr>
              <a:lstStyle/>
              <a:p>
                <a14:m>
                  <m:oMath xmlns:m="http://schemas.openxmlformats.org/officeDocument/2006/math">
                    <m:f>
                      <m:fPr>
                        <m:ctrlPr>
                          <a:rPr lang="en-US" sz="2800" i="1" smtClean="0">
                            <a:solidFill>
                              <a:schemeClr val="tx2"/>
                            </a:solidFill>
                            <a:latin typeface="Cambria Math" panose="02040503050406030204" pitchFamily="18" charset="0"/>
                            <a:ea typeface="Cambria Math" panose="02040503050406030204" pitchFamily="18" charset="0"/>
                          </a:rPr>
                        </m:ctrlPr>
                      </m:fPr>
                      <m:num>
                        <m:r>
                          <a:rPr lang="en-US" sz="2800" i="1">
                            <a:solidFill>
                              <a:schemeClr val="tx2"/>
                            </a:solidFill>
                            <a:latin typeface="Cambria Math" panose="02040503050406030204" pitchFamily="18" charset="0"/>
                            <a:ea typeface="Cambria Math" panose="02040503050406030204" pitchFamily="18" charset="0"/>
                          </a:rPr>
                          <m:t>𝜕</m:t>
                        </m:r>
                        <m:r>
                          <a:rPr lang="en-US" sz="2800" i="1">
                            <a:solidFill>
                              <a:schemeClr val="tx2"/>
                            </a:solidFill>
                            <a:latin typeface="Cambria Math" panose="02040503050406030204" pitchFamily="18" charset="0"/>
                          </a:rPr>
                          <m:t>𝐿</m:t>
                        </m:r>
                        <m:d>
                          <m:dPr>
                            <m:ctrlPr>
                              <a:rPr lang="en-US" sz="2800" i="1">
                                <a:solidFill>
                                  <a:schemeClr val="tx2"/>
                                </a:solidFill>
                                <a:latin typeface="Cambria Math" panose="02040503050406030204" pitchFamily="18" charset="0"/>
                              </a:rPr>
                            </m:ctrlPr>
                          </m:dPr>
                          <m:e>
                            <m:r>
                              <a:rPr lang="en-US" sz="2800" i="1">
                                <a:solidFill>
                                  <a:schemeClr val="tx2"/>
                                </a:solidFill>
                                <a:latin typeface="Cambria Math" panose="02040503050406030204" pitchFamily="18" charset="0"/>
                              </a:rPr>
                              <m:t>𝑤</m:t>
                            </m:r>
                          </m:e>
                        </m:d>
                      </m:num>
                      <m:den>
                        <m:r>
                          <a:rPr lang="en-US" sz="2800" i="1">
                            <a:solidFill>
                              <a:schemeClr val="tx2"/>
                            </a:solidFill>
                            <a:latin typeface="Cambria Math" panose="02040503050406030204" pitchFamily="18" charset="0"/>
                            <a:ea typeface="Cambria Math" panose="02040503050406030204" pitchFamily="18" charset="0"/>
                          </a:rPr>
                          <m:t>𝜕</m:t>
                        </m:r>
                        <m:sSup>
                          <m:sSupPr>
                            <m:ctrlPr>
                              <a:rPr lang="en-US" sz="2800" i="1">
                                <a:solidFill>
                                  <a:schemeClr val="tx2"/>
                                </a:solidFill>
                                <a:latin typeface="Cambria Math" panose="02040503050406030204" pitchFamily="18" charset="0"/>
                              </a:rPr>
                            </m:ctrlPr>
                          </m:sSupPr>
                          <m:e>
                            <m:r>
                              <a:rPr lang="en-US" sz="2800" i="1">
                                <a:solidFill>
                                  <a:schemeClr val="tx2"/>
                                </a:solidFill>
                                <a:latin typeface="Cambria Math" panose="02040503050406030204" pitchFamily="18" charset="0"/>
                              </a:rPr>
                              <m:t>𝑜</m:t>
                            </m:r>
                          </m:e>
                          <m:sup>
                            <m:r>
                              <a:rPr lang="en-US" sz="2800" i="1">
                                <a:solidFill>
                                  <a:schemeClr val="tx2"/>
                                </a:solidFill>
                                <a:latin typeface="Cambria Math" panose="02040503050406030204" pitchFamily="18" charset="0"/>
                              </a:rPr>
                              <m:t>(</m:t>
                            </m:r>
                            <m:r>
                              <a:rPr lang="en-US" sz="2800" i="1">
                                <a:solidFill>
                                  <a:schemeClr val="tx2"/>
                                </a:solidFill>
                                <a:latin typeface="Cambria Math" panose="02040503050406030204" pitchFamily="18" charset="0"/>
                              </a:rPr>
                              <m:t>𝑜𝑢𝑡</m:t>
                            </m:r>
                            <m:r>
                              <a:rPr lang="en-US" sz="2800" i="1">
                                <a:solidFill>
                                  <a:schemeClr val="tx2"/>
                                </a:solidFill>
                                <a:latin typeface="Cambria Math" panose="02040503050406030204" pitchFamily="18" charset="0"/>
                              </a:rPr>
                              <m:t>)</m:t>
                            </m:r>
                          </m:sup>
                        </m:sSup>
                      </m:den>
                    </m:f>
                    <m:r>
                      <a:rPr lang="en-US" sz="2800" b="0" i="1" smtClean="0">
                        <a:solidFill>
                          <a:schemeClr val="tx2"/>
                        </a:solidFill>
                        <a:latin typeface="Cambria Math" panose="02040503050406030204" pitchFamily="18" charset="0"/>
                      </a:rPr>
                      <m:t>=</m:t>
                    </m:r>
                  </m:oMath>
                </a14:m>
                <a:r>
                  <a:rPr lang="en-US" sz="2800" dirty="0">
                    <a:solidFill>
                      <a:schemeClr val="tx2"/>
                    </a:solidFill>
                    <a:ea typeface="Cambria Math" panose="02040503050406030204" pitchFamily="18" charset="0"/>
                  </a:rPr>
                  <a:t> </a:t>
                </a:r>
                <a14:m>
                  <m:oMath xmlns:m="http://schemas.openxmlformats.org/officeDocument/2006/math">
                    <m:f>
                      <m:fPr>
                        <m:ctrlPr>
                          <a:rPr lang="en-US" sz="2800" i="1">
                            <a:solidFill>
                              <a:schemeClr val="tx2"/>
                            </a:solidFill>
                            <a:latin typeface="Cambria Math" panose="02040503050406030204" pitchFamily="18" charset="0"/>
                            <a:ea typeface="Cambria Math" panose="02040503050406030204" pitchFamily="18" charset="0"/>
                          </a:rPr>
                        </m:ctrlPr>
                      </m:fPr>
                      <m:num>
                        <m:r>
                          <a:rPr lang="en-US" sz="2800" b="0" i="1" smtClean="0">
                            <a:solidFill>
                              <a:schemeClr val="tx2"/>
                            </a:solidFill>
                            <a:latin typeface="Cambria Math" panose="02040503050406030204" pitchFamily="18" charset="0"/>
                            <a:ea typeface="Cambria Math" panose="02040503050406030204" pitchFamily="18" charset="0"/>
                          </a:rPr>
                          <m:t>1</m:t>
                        </m:r>
                      </m:num>
                      <m:den>
                        <m:r>
                          <a:rPr lang="en-US" sz="2800" b="0" i="1" smtClean="0">
                            <a:solidFill>
                              <a:schemeClr val="tx2"/>
                            </a:solidFill>
                            <a:latin typeface="Cambria Math" panose="02040503050406030204" pitchFamily="18" charset="0"/>
                            <a:ea typeface="Cambria Math" panose="02040503050406030204" pitchFamily="18" charset="0"/>
                          </a:rPr>
                          <m:t>0.61</m:t>
                        </m:r>
                      </m:den>
                    </m:f>
                    <m:r>
                      <a:rPr lang="en-US" sz="2800" b="0" i="1" smtClean="0">
                        <a:solidFill>
                          <a:schemeClr val="tx2"/>
                        </a:solidFill>
                        <a:latin typeface="Cambria Math" panose="02040503050406030204" pitchFamily="18" charset="0"/>
                      </a:rPr>
                      <m:t>+</m:t>
                    </m:r>
                    <m:f>
                      <m:fPr>
                        <m:ctrlPr>
                          <a:rPr lang="en-US" sz="2800" i="1">
                            <a:solidFill>
                              <a:schemeClr val="tx2"/>
                            </a:solidFill>
                            <a:latin typeface="Cambria Math" panose="02040503050406030204" pitchFamily="18" charset="0"/>
                            <a:ea typeface="Cambria Math" panose="02040503050406030204" pitchFamily="18" charset="0"/>
                          </a:rPr>
                        </m:ctrlPr>
                      </m:fPr>
                      <m:num>
                        <m:r>
                          <a:rPr lang="en-US" sz="2800" b="0" i="1" smtClean="0">
                            <a:solidFill>
                              <a:schemeClr val="tx2"/>
                            </a:solidFill>
                            <a:latin typeface="Cambria Math" panose="02040503050406030204" pitchFamily="18" charset="0"/>
                            <a:ea typeface="Cambria Math" panose="02040503050406030204" pitchFamily="18" charset="0"/>
                          </a:rPr>
                          <m:t>1−1</m:t>
                        </m:r>
                      </m:num>
                      <m:den>
                        <m:r>
                          <a:rPr lang="en-US" sz="2800" b="0" i="1" smtClean="0">
                            <a:solidFill>
                              <a:schemeClr val="tx2"/>
                            </a:solidFill>
                            <a:latin typeface="Cambria Math" panose="02040503050406030204" pitchFamily="18" charset="0"/>
                            <a:ea typeface="Cambria Math" panose="02040503050406030204" pitchFamily="18" charset="0"/>
                          </a:rPr>
                          <m:t>1−0.61</m:t>
                        </m:r>
                      </m:den>
                    </m:f>
                    <m:r>
                      <a:rPr lang="en-US" sz="2800" b="0" i="1" smtClean="0">
                        <a:solidFill>
                          <a:schemeClr val="tx2"/>
                        </a:solidFill>
                        <a:latin typeface="Cambria Math" panose="02040503050406030204" pitchFamily="18" charset="0"/>
                      </a:rPr>
                      <m:t>=1.639</m:t>
                    </m:r>
                  </m:oMath>
                </a14:m>
                <a:endParaRPr lang="en-US" sz="2800" dirty="0">
                  <a:solidFill>
                    <a:schemeClr val="tx2"/>
                  </a:solidFill>
                </a:endParaRPr>
              </a:p>
            </p:txBody>
          </p:sp>
        </mc:Choice>
        <mc:Fallback xmlns="">
          <p:sp>
            <p:nvSpPr>
              <p:cNvPr id="3" name="TextBox 2">
                <a:extLst>
                  <a:ext uri="{FF2B5EF4-FFF2-40B4-BE49-F238E27FC236}">
                    <a16:creationId xmlns:a16="http://schemas.microsoft.com/office/drawing/2014/main" id="{BF6F0E36-8049-B992-6BEC-D5E8A9CF8100}"/>
                  </a:ext>
                </a:extLst>
              </p:cNvPr>
              <p:cNvSpPr txBox="1">
                <a:spLocks noRot="1" noChangeAspect="1" noMove="1" noResize="1" noEditPoints="1" noAdjustHandles="1" noChangeArrowheads="1" noChangeShapeType="1" noTextEdit="1"/>
              </p:cNvSpPr>
              <p:nvPr/>
            </p:nvSpPr>
            <p:spPr>
              <a:xfrm>
                <a:off x="5907427" y="2313176"/>
                <a:ext cx="5707460" cy="73424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11D5CD5-F287-FD13-4658-A9E448716613}"/>
                  </a:ext>
                </a:extLst>
              </p:cNvPr>
              <p:cNvSpPr txBox="1"/>
              <p:nvPr/>
            </p:nvSpPr>
            <p:spPr>
              <a:xfrm>
                <a:off x="5907427" y="3277797"/>
                <a:ext cx="6191126" cy="785984"/>
              </a:xfrm>
              <a:prstGeom prst="rect">
                <a:avLst/>
              </a:prstGeom>
              <a:noFill/>
            </p:spPr>
            <p:txBody>
              <a:bodyPr wrap="square">
                <a:spAutoFit/>
              </a:bodyPr>
              <a:lstStyle/>
              <a:p>
                <a14:m>
                  <m:oMath xmlns:m="http://schemas.openxmlformats.org/officeDocument/2006/math">
                    <m:f>
                      <m:fPr>
                        <m:ctrlPr>
                          <a:rPr lang="en-US" sz="2800" i="1" smtClean="0">
                            <a:solidFill>
                              <a:schemeClr val="tx2"/>
                            </a:solidFill>
                            <a:latin typeface="Cambria Math" panose="02040503050406030204" pitchFamily="18" charset="0"/>
                            <a:ea typeface="Cambria Math" panose="02040503050406030204" pitchFamily="18" charset="0"/>
                          </a:rPr>
                        </m:ctrlPr>
                      </m:fPr>
                      <m:num>
                        <m:r>
                          <a:rPr lang="en-US" sz="2800" i="1">
                            <a:solidFill>
                              <a:schemeClr val="tx2"/>
                            </a:solidFill>
                            <a:latin typeface="Cambria Math" panose="02040503050406030204" pitchFamily="18" charset="0"/>
                            <a:ea typeface="Cambria Math" panose="02040503050406030204" pitchFamily="18" charset="0"/>
                          </a:rPr>
                          <m:t>𝜕</m:t>
                        </m:r>
                        <m:sSup>
                          <m:sSupPr>
                            <m:ctrlPr>
                              <a:rPr lang="en-US" sz="2800" i="1">
                                <a:solidFill>
                                  <a:schemeClr val="tx2"/>
                                </a:solidFill>
                                <a:latin typeface="Cambria Math" panose="02040503050406030204" pitchFamily="18" charset="0"/>
                              </a:rPr>
                            </m:ctrlPr>
                          </m:sSupPr>
                          <m:e>
                            <m:r>
                              <a:rPr lang="en-US" sz="2800" i="1">
                                <a:solidFill>
                                  <a:schemeClr val="tx2"/>
                                </a:solidFill>
                                <a:latin typeface="Cambria Math" panose="02040503050406030204" pitchFamily="18" charset="0"/>
                              </a:rPr>
                              <m:t>𝑜</m:t>
                            </m:r>
                          </m:e>
                          <m:sup>
                            <m:r>
                              <a:rPr lang="en-US" sz="2800" i="1">
                                <a:solidFill>
                                  <a:schemeClr val="tx2"/>
                                </a:solidFill>
                                <a:latin typeface="Cambria Math" panose="02040503050406030204" pitchFamily="18" charset="0"/>
                              </a:rPr>
                              <m:t>(</m:t>
                            </m:r>
                            <m:r>
                              <a:rPr lang="en-US" sz="2800" i="1">
                                <a:solidFill>
                                  <a:schemeClr val="tx2"/>
                                </a:solidFill>
                                <a:latin typeface="Cambria Math" panose="02040503050406030204" pitchFamily="18" charset="0"/>
                              </a:rPr>
                              <m:t>𝑜𝑢𝑡</m:t>
                            </m:r>
                            <m:r>
                              <a:rPr lang="en-US" sz="2800" i="1">
                                <a:solidFill>
                                  <a:schemeClr val="tx2"/>
                                </a:solidFill>
                                <a:latin typeface="Cambria Math" panose="02040503050406030204" pitchFamily="18" charset="0"/>
                              </a:rPr>
                              <m:t>)</m:t>
                            </m:r>
                          </m:sup>
                        </m:sSup>
                      </m:num>
                      <m:den>
                        <m:r>
                          <a:rPr lang="en-US" sz="2800" i="1">
                            <a:solidFill>
                              <a:schemeClr val="tx2"/>
                            </a:solidFill>
                            <a:latin typeface="Cambria Math" panose="02040503050406030204" pitchFamily="18" charset="0"/>
                            <a:ea typeface="Cambria Math" panose="02040503050406030204" pitchFamily="18" charset="0"/>
                          </a:rPr>
                          <m:t>𝜕</m:t>
                        </m:r>
                        <m:sSup>
                          <m:sSupPr>
                            <m:ctrlPr>
                              <a:rPr lang="en-US" sz="2800" i="1">
                                <a:solidFill>
                                  <a:schemeClr val="tx2"/>
                                </a:solidFill>
                                <a:latin typeface="Cambria Math" panose="02040503050406030204" pitchFamily="18" charset="0"/>
                              </a:rPr>
                            </m:ctrlPr>
                          </m:sSupPr>
                          <m:e>
                            <m:r>
                              <a:rPr lang="en-US" sz="2800" i="1">
                                <a:solidFill>
                                  <a:schemeClr val="tx2"/>
                                </a:solidFill>
                                <a:latin typeface="Cambria Math" panose="02040503050406030204" pitchFamily="18" charset="0"/>
                              </a:rPr>
                              <m:t>𝑜</m:t>
                            </m:r>
                          </m:e>
                          <m:sup>
                            <m:r>
                              <a:rPr lang="en-US" sz="2800" i="1">
                                <a:solidFill>
                                  <a:schemeClr val="tx2"/>
                                </a:solidFill>
                                <a:latin typeface="Cambria Math" panose="02040503050406030204" pitchFamily="18" charset="0"/>
                              </a:rPr>
                              <m:t>(</m:t>
                            </m:r>
                            <m:r>
                              <a:rPr lang="en-US" sz="2800" i="1">
                                <a:solidFill>
                                  <a:schemeClr val="tx2"/>
                                </a:solidFill>
                                <a:latin typeface="Cambria Math" panose="02040503050406030204" pitchFamily="18" charset="0"/>
                              </a:rPr>
                              <m:t>𝑖𝑛</m:t>
                            </m:r>
                            <m:r>
                              <a:rPr lang="en-US" sz="2800" i="1">
                                <a:solidFill>
                                  <a:schemeClr val="tx2"/>
                                </a:solidFill>
                                <a:latin typeface="Cambria Math" panose="02040503050406030204" pitchFamily="18" charset="0"/>
                              </a:rPr>
                              <m:t>)</m:t>
                            </m:r>
                          </m:sup>
                        </m:sSup>
                      </m:den>
                    </m:f>
                    <m:r>
                      <a:rPr lang="en-US" sz="2800" b="0" i="1" smtClean="0">
                        <a:solidFill>
                          <a:schemeClr val="tx2"/>
                        </a:solidFill>
                        <a:latin typeface="Cambria Math" panose="02040503050406030204" pitchFamily="18" charset="0"/>
                      </a:rPr>
                      <m:t>=</m:t>
                    </m:r>
                  </m:oMath>
                </a14:m>
                <a:r>
                  <a:rPr lang="en-US" sz="2800" dirty="0">
                    <a:solidFill>
                      <a:schemeClr val="tx2"/>
                    </a:solidFill>
                    <a:ea typeface="Cambria Math" panose="02040503050406030204" pitchFamily="18" charset="0"/>
                  </a:rPr>
                  <a:t> </a:t>
                </a:r>
                <a14:m>
                  <m:oMath xmlns:m="http://schemas.openxmlformats.org/officeDocument/2006/math">
                    <m:f>
                      <m:fPr>
                        <m:ctrlPr>
                          <a:rPr lang="en-US" sz="2800" i="1">
                            <a:solidFill>
                              <a:schemeClr val="tx2"/>
                            </a:solidFill>
                            <a:latin typeface="Cambria Math" panose="02040503050406030204" pitchFamily="18" charset="0"/>
                            <a:ea typeface="Cambria Math" panose="02040503050406030204" pitchFamily="18" charset="0"/>
                          </a:rPr>
                        </m:ctrlPr>
                      </m:fPr>
                      <m:num>
                        <m:r>
                          <a:rPr lang="en-US" sz="2800" b="0" i="1" smtClean="0">
                            <a:solidFill>
                              <a:schemeClr val="tx2"/>
                            </a:solidFill>
                            <a:latin typeface="Cambria Math" panose="02040503050406030204" pitchFamily="18" charset="0"/>
                            <a:ea typeface="Cambria Math" panose="02040503050406030204" pitchFamily="18" charset="0"/>
                          </a:rPr>
                          <m:t>1</m:t>
                        </m:r>
                      </m:num>
                      <m:den>
                        <m:sSup>
                          <m:sSupPr>
                            <m:ctrlPr>
                              <a:rPr lang="en-US" sz="2800" i="1">
                                <a:solidFill>
                                  <a:schemeClr val="tx2"/>
                                </a:solidFill>
                                <a:latin typeface="Cambria Math" panose="02040503050406030204" pitchFamily="18" charset="0"/>
                              </a:rPr>
                            </m:ctrlPr>
                          </m:sSupPr>
                          <m:e>
                            <m:r>
                              <a:rPr lang="en-US" sz="2800" b="0" i="1" smtClean="0">
                                <a:solidFill>
                                  <a:schemeClr val="tx2"/>
                                </a:solidFill>
                                <a:latin typeface="Cambria Math" panose="02040503050406030204" pitchFamily="18" charset="0"/>
                              </a:rPr>
                              <m:t>1+</m:t>
                            </m:r>
                            <m:r>
                              <a:rPr lang="en-US" sz="2800" b="0" i="1" smtClean="0">
                                <a:solidFill>
                                  <a:schemeClr val="tx2"/>
                                </a:solidFill>
                                <a:latin typeface="Cambria Math" panose="02040503050406030204" pitchFamily="18" charset="0"/>
                              </a:rPr>
                              <m:t>𝑒</m:t>
                            </m:r>
                          </m:e>
                          <m:sup>
                            <m:r>
                              <a:rPr lang="en-US" sz="2800" b="0" i="1" smtClean="0">
                                <a:solidFill>
                                  <a:schemeClr val="tx2"/>
                                </a:solidFill>
                                <a:latin typeface="Cambria Math" panose="02040503050406030204" pitchFamily="18" charset="0"/>
                              </a:rPr>
                              <m:t>0.44</m:t>
                            </m:r>
                          </m:sup>
                        </m:sSup>
                      </m:den>
                    </m:f>
                    <m:d>
                      <m:dPr>
                        <m:ctrlPr>
                          <a:rPr lang="en-US" sz="2800" i="1" smtClean="0">
                            <a:solidFill>
                              <a:schemeClr val="tx2"/>
                            </a:solidFill>
                            <a:latin typeface="Cambria Math" panose="02040503050406030204" pitchFamily="18" charset="0"/>
                          </a:rPr>
                        </m:ctrlPr>
                      </m:dPr>
                      <m:e>
                        <m:r>
                          <a:rPr lang="en-US" sz="2800" b="0" i="1" smtClean="0">
                            <a:solidFill>
                              <a:schemeClr val="tx2"/>
                            </a:solidFill>
                            <a:latin typeface="Cambria Math" panose="02040503050406030204" pitchFamily="18" charset="0"/>
                          </a:rPr>
                          <m:t>1−</m:t>
                        </m:r>
                        <m:f>
                          <m:fPr>
                            <m:ctrlPr>
                              <a:rPr lang="en-US" sz="2800" i="1">
                                <a:solidFill>
                                  <a:schemeClr val="tx2"/>
                                </a:solidFill>
                                <a:latin typeface="Cambria Math" panose="02040503050406030204" pitchFamily="18" charset="0"/>
                                <a:ea typeface="Cambria Math" panose="02040503050406030204" pitchFamily="18" charset="0"/>
                              </a:rPr>
                            </m:ctrlPr>
                          </m:fPr>
                          <m:num>
                            <m:r>
                              <a:rPr lang="en-US" sz="2800" i="1">
                                <a:solidFill>
                                  <a:schemeClr val="tx2"/>
                                </a:solidFill>
                                <a:latin typeface="Cambria Math" panose="02040503050406030204" pitchFamily="18" charset="0"/>
                                <a:ea typeface="Cambria Math" panose="02040503050406030204" pitchFamily="18" charset="0"/>
                              </a:rPr>
                              <m:t>1</m:t>
                            </m:r>
                          </m:num>
                          <m:den>
                            <m:sSup>
                              <m:sSupPr>
                                <m:ctrlPr>
                                  <a:rPr lang="en-US" sz="2800" i="1">
                                    <a:solidFill>
                                      <a:schemeClr val="tx2"/>
                                    </a:solidFill>
                                    <a:latin typeface="Cambria Math" panose="02040503050406030204" pitchFamily="18" charset="0"/>
                                  </a:rPr>
                                </m:ctrlPr>
                              </m:sSupPr>
                              <m:e>
                                <m:r>
                                  <a:rPr lang="en-US" sz="2800" i="1">
                                    <a:solidFill>
                                      <a:schemeClr val="tx2"/>
                                    </a:solidFill>
                                    <a:latin typeface="Cambria Math" panose="02040503050406030204" pitchFamily="18" charset="0"/>
                                  </a:rPr>
                                  <m:t>1</m:t>
                                </m:r>
                                <m:r>
                                  <a:rPr lang="en-US" sz="2800" i="1" smtClean="0">
                                    <a:solidFill>
                                      <a:schemeClr val="tx2"/>
                                    </a:solidFill>
                                    <a:latin typeface="Cambria Math" panose="02040503050406030204" pitchFamily="18" charset="0"/>
                                  </a:rPr>
                                  <m:t>+</m:t>
                                </m:r>
                                <m:r>
                                  <a:rPr lang="en-US" sz="2800" i="1">
                                    <a:solidFill>
                                      <a:schemeClr val="tx2"/>
                                    </a:solidFill>
                                    <a:latin typeface="Cambria Math" panose="02040503050406030204" pitchFamily="18" charset="0"/>
                                  </a:rPr>
                                  <m:t>𝑒</m:t>
                                </m:r>
                              </m:e>
                              <m:sup>
                                <m:r>
                                  <a:rPr lang="en-US" sz="2800" b="0" i="1" smtClean="0">
                                    <a:solidFill>
                                      <a:schemeClr val="tx2"/>
                                    </a:solidFill>
                                    <a:latin typeface="Cambria Math" panose="02040503050406030204" pitchFamily="18" charset="0"/>
                                  </a:rPr>
                                  <m:t>0.44</m:t>
                                </m:r>
                              </m:sup>
                            </m:sSup>
                          </m:den>
                        </m:f>
                      </m:e>
                    </m:d>
                    <m:r>
                      <a:rPr lang="en-US" sz="2800" b="0" i="1" smtClean="0">
                        <a:solidFill>
                          <a:schemeClr val="tx2"/>
                        </a:solidFill>
                        <a:latin typeface="Cambria Math" panose="02040503050406030204" pitchFamily="18" charset="0"/>
                      </a:rPr>
                      <m:t>=0.2383</m:t>
                    </m:r>
                  </m:oMath>
                </a14:m>
                <a:endParaRPr lang="en-US" sz="2800" dirty="0">
                  <a:solidFill>
                    <a:schemeClr val="tx2"/>
                  </a:solidFill>
                </a:endParaRPr>
              </a:p>
            </p:txBody>
          </p:sp>
        </mc:Choice>
        <mc:Fallback xmlns="">
          <p:sp>
            <p:nvSpPr>
              <p:cNvPr id="5" name="TextBox 4">
                <a:extLst>
                  <a:ext uri="{FF2B5EF4-FFF2-40B4-BE49-F238E27FC236}">
                    <a16:creationId xmlns:a16="http://schemas.microsoft.com/office/drawing/2014/main" id="{111D5CD5-F287-FD13-4658-A9E448716613}"/>
                  </a:ext>
                </a:extLst>
              </p:cNvPr>
              <p:cNvSpPr txBox="1">
                <a:spLocks noRot="1" noChangeAspect="1" noMove="1" noResize="1" noEditPoints="1" noAdjustHandles="1" noChangeArrowheads="1" noChangeShapeType="1" noTextEdit="1"/>
              </p:cNvSpPr>
              <p:nvPr/>
            </p:nvSpPr>
            <p:spPr>
              <a:xfrm>
                <a:off x="5907427" y="3277797"/>
                <a:ext cx="6191126" cy="78598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7BD5978-0C9B-EB94-F38F-50706DAD3D28}"/>
                  </a:ext>
                </a:extLst>
              </p:cNvPr>
              <p:cNvSpPr txBox="1"/>
              <p:nvPr/>
            </p:nvSpPr>
            <p:spPr>
              <a:xfrm>
                <a:off x="5907427" y="4294162"/>
                <a:ext cx="3629467" cy="91262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f>
                        <m:fPr>
                          <m:ctrlPr>
                            <a:rPr lang="en-US" sz="2400" i="1" smtClean="0">
                              <a:solidFill>
                                <a:schemeClr val="tx2"/>
                              </a:solidFill>
                              <a:latin typeface="Cambria Math" panose="02040503050406030204" pitchFamily="18" charset="0"/>
                              <a:ea typeface="Cambria Math" panose="02040503050406030204" pitchFamily="18" charset="0"/>
                            </a:rPr>
                          </m:ctrlPr>
                        </m:fPr>
                        <m:num>
                          <m:r>
                            <a:rPr lang="en-US" sz="2400" i="1">
                              <a:solidFill>
                                <a:schemeClr val="tx2"/>
                              </a:solidFill>
                              <a:latin typeface="Cambria Math" panose="02040503050406030204" pitchFamily="18" charset="0"/>
                              <a:ea typeface="Cambria Math" panose="02040503050406030204" pitchFamily="18" charset="0"/>
                            </a:rPr>
                            <m:t>𝜕</m:t>
                          </m:r>
                          <m:sSup>
                            <m:sSupPr>
                              <m:ctrlPr>
                                <a:rPr lang="en-US" sz="2400" i="1">
                                  <a:solidFill>
                                    <a:schemeClr val="tx2"/>
                                  </a:solidFill>
                                  <a:latin typeface="Cambria Math" panose="02040503050406030204" pitchFamily="18" charset="0"/>
                                </a:rPr>
                              </m:ctrlPr>
                            </m:sSupPr>
                            <m:e>
                              <m:r>
                                <a:rPr lang="en-US" sz="2400" i="1">
                                  <a:solidFill>
                                    <a:schemeClr val="tx2"/>
                                  </a:solidFill>
                                  <a:latin typeface="Cambria Math" panose="02040503050406030204" pitchFamily="18" charset="0"/>
                                </a:rPr>
                                <m:t>𝑜</m:t>
                              </m:r>
                            </m:e>
                            <m:sup>
                              <m:r>
                                <a:rPr lang="en-US" sz="2400" i="1">
                                  <a:solidFill>
                                    <a:schemeClr val="tx2"/>
                                  </a:solidFill>
                                  <a:latin typeface="Cambria Math" panose="02040503050406030204" pitchFamily="18" charset="0"/>
                                </a:rPr>
                                <m:t>(</m:t>
                              </m:r>
                              <m:r>
                                <a:rPr lang="en-US" sz="2400" i="1">
                                  <a:solidFill>
                                    <a:schemeClr val="tx2"/>
                                  </a:solidFill>
                                  <a:latin typeface="Cambria Math" panose="02040503050406030204" pitchFamily="18" charset="0"/>
                                </a:rPr>
                                <m:t>𝑖𝑛</m:t>
                              </m:r>
                              <m:r>
                                <a:rPr lang="en-US" sz="2400" i="1">
                                  <a:solidFill>
                                    <a:schemeClr val="tx2"/>
                                  </a:solidFill>
                                  <a:latin typeface="Cambria Math" panose="02040503050406030204" pitchFamily="18" charset="0"/>
                                </a:rPr>
                                <m:t>)</m:t>
                              </m:r>
                            </m:sup>
                          </m:sSup>
                        </m:num>
                        <m:den>
                          <m:r>
                            <a:rPr lang="en-US" sz="2400" i="1">
                              <a:solidFill>
                                <a:schemeClr val="tx2"/>
                              </a:solidFill>
                              <a:latin typeface="Cambria Math" panose="02040503050406030204" pitchFamily="18" charset="0"/>
                              <a:ea typeface="Cambria Math" panose="02040503050406030204" pitchFamily="18" charset="0"/>
                            </a:rPr>
                            <m:t>𝜕</m:t>
                          </m:r>
                          <m:sSub>
                            <m:sSubPr>
                              <m:ctrlPr>
                                <a:rPr lang="en-US" sz="2400" i="1">
                                  <a:solidFill>
                                    <a:schemeClr val="tx2"/>
                                  </a:solidFill>
                                  <a:latin typeface="Cambria Math" panose="02040503050406030204" pitchFamily="18" charset="0"/>
                                </a:rPr>
                              </m:ctrlPr>
                            </m:sSubPr>
                            <m:e>
                              <m:r>
                                <a:rPr lang="en-US" sz="2400" i="1">
                                  <a:solidFill>
                                    <a:schemeClr val="tx2"/>
                                  </a:solidFill>
                                  <a:latin typeface="Cambria Math" panose="02040503050406030204" pitchFamily="18" charset="0"/>
                                </a:rPr>
                                <m:t>𝑤</m:t>
                              </m:r>
                            </m:e>
                            <m:sub>
                              <m:r>
                                <a:rPr lang="en-US" sz="2400" i="1">
                                  <a:solidFill>
                                    <a:schemeClr val="tx2"/>
                                  </a:solidFill>
                                  <a:latin typeface="Cambria Math" panose="02040503050406030204" pitchFamily="18" charset="0"/>
                                </a:rPr>
                                <m:t>5</m:t>
                              </m:r>
                            </m:sub>
                          </m:sSub>
                        </m:den>
                      </m:f>
                      <m:r>
                        <a:rPr lang="en-US" sz="2400" b="0" i="1" smtClean="0">
                          <a:solidFill>
                            <a:schemeClr val="tx2"/>
                          </a:solidFill>
                          <a:latin typeface="Cambria Math" panose="02040503050406030204" pitchFamily="18" charset="0"/>
                        </a:rPr>
                        <m:t>=0.52</m:t>
                      </m:r>
                    </m:oMath>
                  </m:oMathPara>
                </a14:m>
                <a:endParaRPr lang="en-US" sz="2000" dirty="0">
                  <a:solidFill>
                    <a:schemeClr val="tx2"/>
                  </a:solidFill>
                </a:endParaRPr>
              </a:p>
            </p:txBody>
          </p:sp>
        </mc:Choice>
        <mc:Fallback xmlns="">
          <p:sp>
            <p:nvSpPr>
              <p:cNvPr id="6" name="TextBox 5">
                <a:extLst>
                  <a:ext uri="{FF2B5EF4-FFF2-40B4-BE49-F238E27FC236}">
                    <a16:creationId xmlns:a16="http://schemas.microsoft.com/office/drawing/2014/main" id="{87BD5978-0C9B-EB94-F38F-50706DAD3D28}"/>
                  </a:ext>
                </a:extLst>
              </p:cNvPr>
              <p:cNvSpPr txBox="1">
                <a:spLocks noRot="1" noChangeAspect="1" noMove="1" noResize="1" noEditPoints="1" noAdjustHandles="1" noChangeArrowheads="1" noChangeShapeType="1" noTextEdit="1"/>
              </p:cNvSpPr>
              <p:nvPr/>
            </p:nvSpPr>
            <p:spPr>
              <a:xfrm>
                <a:off x="5907427" y="4294162"/>
                <a:ext cx="3629467" cy="91262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60FB7279-5AC6-49A2-4395-D934EB2F06A3}"/>
                  </a:ext>
                </a:extLst>
              </p:cNvPr>
              <p:cNvSpPr txBox="1"/>
              <p:nvPr/>
            </p:nvSpPr>
            <p:spPr>
              <a:xfrm>
                <a:off x="5907427" y="5437166"/>
                <a:ext cx="6411173" cy="787780"/>
              </a:xfrm>
              <a:prstGeom prst="rect">
                <a:avLst/>
              </a:prstGeom>
              <a:noFill/>
            </p:spPr>
            <p:txBody>
              <a:bodyPr wrap="square">
                <a:spAutoFit/>
              </a:bodyPr>
              <a:lstStyle/>
              <a:p>
                <a14:m>
                  <m:oMath xmlns:m="http://schemas.openxmlformats.org/officeDocument/2006/math">
                    <m:f>
                      <m:fPr>
                        <m:ctrlPr>
                          <a:rPr lang="en-US" sz="2800" b="0" i="1" smtClean="0">
                            <a:solidFill>
                              <a:schemeClr val="tx2"/>
                            </a:solidFill>
                            <a:latin typeface="Cambria Math" panose="02040503050406030204" pitchFamily="18" charset="0"/>
                            <a:ea typeface="Cambria Math" panose="02040503050406030204" pitchFamily="18" charset="0"/>
                          </a:rPr>
                        </m:ctrlPr>
                      </m:fPr>
                      <m:num>
                        <m:r>
                          <a:rPr lang="en-US" sz="2800" i="1">
                            <a:solidFill>
                              <a:schemeClr val="tx2"/>
                            </a:solidFill>
                            <a:latin typeface="Cambria Math" panose="02040503050406030204" pitchFamily="18" charset="0"/>
                            <a:ea typeface="Cambria Math" panose="02040503050406030204" pitchFamily="18" charset="0"/>
                          </a:rPr>
                          <m:t>𝜕</m:t>
                        </m:r>
                        <m:r>
                          <a:rPr lang="en-US" sz="2800" i="1">
                            <a:solidFill>
                              <a:schemeClr val="tx2"/>
                            </a:solidFill>
                            <a:latin typeface="Cambria Math" panose="02040503050406030204" pitchFamily="18" charset="0"/>
                          </a:rPr>
                          <m:t>𝐿</m:t>
                        </m:r>
                        <m:d>
                          <m:dPr>
                            <m:ctrlPr>
                              <a:rPr lang="en-US" sz="2800" i="1">
                                <a:solidFill>
                                  <a:schemeClr val="tx2"/>
                                </a:solidFill>
                                <a:latin typeface="Cambria Math" panose="02040503050406030204" pitchFamily="18" charset="0"/>
                              </a:rPr>
                            </m:ctrlPr>
                          </m:dPr>
                          <m:e>
                            <m:r>
                              <a:rPr lang="en-US" sz="2800" b="0" i="1" smtClean="0">
                                <a:solidFill>
                                  <a:schemeClr val="tx2"/>
                                </a:solidFill>
                                <a:latin typeface="Cambria Math" panose="02040503050406030204" pitchFamily="18" charset="0"/>
                              </a:rPr>
                              <m:t>𝑤</m:t>
                            </m:r>
                          </m:e>
                        </m:d>
                      </m:num>
                      <m:den>
                        <m:r>
                          <a:rPr lang="en-US" sz="2800" i="1">
                            <a:solidFill>
                              <a:schemeClr val="tx2"/>
                            </a:solidFill>
                            <a:latin typeface="Cambria Math" panose="02040503050406030204" pitchFamily="18" charset="0"/>
                            <a:ea typeface="Cambria Math" panose="02040503050406030204" pitchFamily="18" charset="0"/>
                          </a:rPr>
                          <m:t>𝜕</m:t>
                        </m:r>
                        <m:sSub>
                          <m:sSubPr>
                            <m:ctrlPr>
                              <a:rPr lang="en-US" sz="2800" i="1" smtClean="0">
                                <a:solidFill>
                                  <a:schemeClr val="tx2"/>
                                </a:solidFill>
                                <a:latin typeface="Cambria Math" panose="02040503050406030204" pitchFamily="18" charset="0"/>
                              </a:rPr>
                            </m:ctrlPr>
                          </m:sSubPr>
                          <m:e>
                            <m:r>
                              <a:rPr lang="en-US" sz="2800" b="0" i="1" smtClean="0">
                                <a:solidFill>
                                  <a:schemeClr val="tx2"/>
                                </a:solidFill>
                                <a:latin typeface="Cambria Math" panose="02040503050406030204" pitchFamily="18" charset="0"/>
                              </a:rPr>
                              <m:t>𝑤</m:t>
                            </m:r>
                          </m:e>
                          <m:sub>
                            <m:r>
                              <a:rPr lang="en-US" sz="2800" b="0" i="1" smtClean="0">
                                <a:solidFill>
                                  <a:schemeClr val="tx2"/>
                                </a:solidFill>
                                <a:latin typeface="Cambria Math" panose="02040503050406030204" pitchFamily="18" charset="0"/>
                              </a:rPr>
                              <m:t>5</m:t>
                            </m:r>
                          </m:sub>
                        </m:sSub>
                      </m:den>
                    </m:f>
                    <m:r>
                      <m:rPr>
                        <m:aln/>
                      </m:rPr>
                      <a:rPr lang="en-US" sz="2800" b="0" i="1" smtClean="0">
                        <a:solidFill>
                          <a:schemeClr val="tx2"/>
                        </a:solidFill>
                        <a:latin typeface="Cambria Math" panose="02040503050406030204" pitchFamily="18" charset="0"/>
                      </a:rPr>
                      <m:t>=</m:t>
                    </m:r>
                  </m:oMath>
                </a14:m>
                <a:r>
                  <a:rPr lang="en-US" sz="2800" dirty="0">
                    <a:solidFill>
                      <a:schemeClr val="tx2"/>
                    </a:solidFill>
                  </a:rPr>
                  <a:t> </a:t>
                </a:r>
                <a14:m>
                  <m:oMath xmlns:m="http://schemas.openxmlformats.org/officeDocument/2006/math">
                    <m:r>
                      <a:rPr lang="en-US" sz="2800" b="0" i="1" smtClean="0">
                        <a:solidFill>
                          <a:schemeClr val="tx2"/>
                        </a:solidFill>
                        <a:latin typeface="Cambria Math" panose="02040503050406030204" pitchFamily="18" charset="0"/>
                        <a:ea typeface="Cambria Math" panose="02040503050406030204" pitchFamily="18" charset="0"/>
                      </a:rPr>
                      <m:t>1.639∗0.2383∗0.52=0.203</m:t>
                    </m:r>
                  </m:oMath>
                </a14:m>
                <a:endParaRPr lang="en-US" sz="2800" dirty="0">
                  <a:solidFill>
                    <a:schemeClr val="tx2"/>
                  </a:solidFill>
                </a:endParaRPr>
              </a:p>
            </p:txBody>
          </p:sp>
        </mc:Choice>
        <mc:Fallback xmlns="">
          <p:sp>
            <p:nvSpPr>
              <p:cNvPr id="77" name="TextBox 76">
                <a:extLst>
                  <a:ext uri="{FF2B5EF4-FFF2-40B4-BE49-F238E27FC236}">
                    <a16:creationId xmlns:a16="http://schemas.microsoft.com/office/drawing/2014/main" id="{60FB7279-5AC6-49A2-4395-D934EB2F06A3}"/>
                  </a:ext>
                </a:extLst>
              </p:cNvPr>
              <p:cNvSpPr txBox="1">
                <a:spLocks noRot="1" noChangeAspect="1" noMove="1" noResize="1" noEditPoints="1" noAdjustHandles="1" noChangeArrowheads="1" noChangeShapeType="1" noTextEdit="1"/>
              </p:cNvSpPr>
              <p:nvPr/>
            </p:nvSpPr>
            <p:spPr>
              <a:xfrm>
                <a:off x="5907427" y="5437166"/>
                <a:ext cx="6411173" cy="787780"/>
              </a:xfrm>
              <a:prstGeom prst="rect">
                <a:avLst/>
              </a:prstGeom>
              <a:blipFill>
                <a:blip r:embed="rId7"/>
                <a:stretch>
                  <a:fillRect/>
                </a:stretch>
              </a:blipFill>
            </p:spPr>
            <p:txBody>
              <a:bodyPr/>
              <a:lstStyle/>
              <a:p>
                <a:r>
                  <a:rPr lang="en-US">
                    <a:noFill/>
                  </a:rPr>
                  <a:t> </a:t>
                </a:r>
              </a:p>
            </p:txBody>
          </p:sp>
        </mc:Fallback>
      </mc:AlternateContent>
      <p:pic>
        <p:nvPicPr>
          <p:cNvPr id="7" name="Picture 6" descr="Neural network from previous slides with values computed given weights and features.">
            <a:extLst>
              <a:ext uri="{FF2B5EF4-FFF2-40B4-BE49-F238E27FC236}">
                <a16:creationId xmlns:a16="http://schemas.microsoft.com/office/drawing/2014/main" id="{300348D1-E44A-472E-BCBD-44B41DC1F333}"/>
              </a:ext>
            </a:extLst>
          </p:cNvPr>
          <p:cNvPicPr>
            <a:picLocks noChangeAspect="1"/>
          </p:cNvPicPr>
          <p:nvPr/>
        </p:nvPicPr>
        <p:blipFill>
          <a:blip r:embed="rId8"/>
          <a:stretch>
            <a:fillRect/>
          </a:stretch>
        </p:blipFill>
        <p:spPr>
          <a:xfrm>
            <a:off x="365760" y="1280160"/>
            <a:ext cx="5663675" cy="4602879"/>
          </a:xfrm>
          <a:prstGeom prst="rect">
            <a:avLst/>
          </a:prstGeom>
        </p:spPr>
      </p:pic>
    </p:spTree>
    <p:custDataLst>
      <p:tags r:id="rId1"/>
    </p:custDataLst>
    <p:extLst>
      <p:ext uri="{BB962C8B-B14F-4D97-AF65-F5344CB8AC3E}">
        <p14:creationId xmlns:p14="http://schemas.microsoft.com/office/powerpoint/2010/main" val="25839754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15">
            <a:extLst>
              <a:ext uri="{FF2B5EF4-FFF2-40B4-BE49-F238E27FC236}">
                <a16:creationId xmlns:a16="http://schemas.microsoft.com/office/drawing/2014/main" id="{000AEF3E-6ED1-4721-A70E-68218A495901}"/>
              </a:ext>
            </a:extLst>
          </p:cNvPr>
          <p:cNvSpPr>
            <a:spLocks noGrp="1"/>
          </p:cNvSpPr>
          <p:nvPr>
            <p:ph type="sldNum" idx="97"/>
          </p:nvPr>
        </p:nvSpPr>
        <p:spPr/>
        <p:txBody>
          <a:bodyPr/>
          <a:lstStyle/>
          <a:p>
            <a:fld id="{86A8BF56-6CB3-514C-9A64-F39D95C9E25B}" type="slidenum">
              <a:rPr lang="en-US" smtClean="0"/>
              <a:t>34</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Backpropagation: The update rule</a:t>
            </a:r>
            <a:endParaRPr lang="en-US" dirty="0">
              <a:solidFill>
                <a:srgbClr val="FF0000"/>
              </a:solidFill>
            </a:endParaRPr>
          </a:p>
        </p:txBody>
      </p:sp>
      <p:sp>
        <p:nvSpPr>
          <p:cNvPr id="5" name="Content Placeholder 4">
            <a:extLst>
              <a:ext uri="{FF2B5EF4-FFF2-40B4-BE49-F238E27FC236}">
                <a16:creationId xmlns:a16="http://schemas.microsoft.com/office/drawing/2014/main" id="{F5096CB6-7B45-F0C6-1655-5CFADD1AED90}"/>
              </a:ext>
            </a:extLst>
          </p:cNvPr>
          <p:cNvSpPr>
            <a:spLocks noGrp="1"/>
          </p:cNvSpPr>
          <p:nvPr>
            <p:ph idx="2"/>
          </p:nvPr>
        </p:nvSpPr>
        <p:spPr/>
        <p:txBody>
          <a:bodyPr/>
          <a:lstStyle/>
          <a:p>
            <a:endParaRPr lang="en-US"/>
          </a:p>
        </p:txBody>
      </p:sp>
      <p:sp>
        <p:nvSpPr>
          <p:cNvPr id="8" name="TextBox 7">
            <a:extLst>
              <a:ext uri="{FF2B5EF4-FFF2-40B4-BE49-F238E27FC236}">
                <a16:creationId xmlns:a16="http://schemas.microsoft.com/office/drawing/2014/main" id="{2C162D7F-F718-8CA0-1757-B9F0C5ACAC2F}"/>
              </a:ext>
            </a:extLst>
          </p:cNvPr>
          <p:cNvSpPr txBox="1"/>
          <p:nvPr/>
        </p:nvSpPr>
        <p:spPr>
          <a:xfrm>
            <a:off x="6096000" y="1243859"/>
            <a:ext cx="5486400" cy="830997"/>
          </a:xfrm>
          <a:prstGeom prst="rect">
            <a:avLst/>
          </a:prstGeom>
          <a:noFill/>
        </p:spPr>
        <p:txBody>
          <a:bodyPr wrap="square" rtlCol="0">
            <a:spAutoFit/>
          </a:bodyPr>
          <a:lstStyle/>
          <a:p>
            <a:r>
              <a:rPr lang="en-US" sz="2400" dirty="0">
                <a:solidFill>
                  <a:schemeClr val="tx2"/>
                </a:solidFill>
                <a:ea typeface="Amazon Ember Light" panose="020B0403020204020204" pitchFamily="34" charset="0"/>
                <a:cs typeface="Amazon Ember Light" panose="020B0403020204020204" pitchFamily="34" charset="0"/>
              </a:rPr>
              <a:t>Finally, applying the </a:t>
            </a:r>
            <a:r>
              <a:rPr lang="en-US" sz="2400" dirty="0">
                <a:solidFill>
                  <a:schemeClr val="tx2"/>
                </a:solidFill>
                <a:ea typeface="Amazon Ember" panose="020B0603020204020204" pitchFamily="34" charset="0"/>
                <a:cs typeface="Amazon Ember" panose="020B0603020204020204" pitchFamily="34" charset="0"/>
              </a:rPr>
              <a:t>update</a:t>
            </a:r>
            <a:r>
              <a:rPr lang="en-US" sz="2400" dirty="0">
                <a:solidFill>
                  <a:schemeClr val="tx2"/>
                </a:solidFill>
                <a:ea typeface="Amazon Ember Light" panose="020B0403020204020204" pitchFamily="34" charset="0"/>
                <a:cs typeface="Amazon Ember Light" panose="020B0403020204020204" pitchFamily="34" charset="0"/>
              </a:rPr>
              <a:t> </a:t>
            </a:r>
            <a:r>
              <a:rPr lang="en-US" sz="2400" dirty="0">
                <a:solidFill>
                  <a:schemeClr val="tx2"/>
                </a:solidFill>
                <a:ea typeface="Amazon Ember" panose="020B0603020204020204" pitchFamily="34" charset="0"/>
                <a:cs typeface="Amazon Ember" panose="020B0603020204020204" pitchFamily="34" charset="0"/>
              </a:rPr>
              <a:t>rule</a:t>
            </a:r>
            <a:r>
              <a:rPr lang="en-US" sz="2400" dirty="0">
                <a:solidFill>
                  <a:schemeClr val="tx2"/>
                </a:solidFill>
                <a:ea typeface="Amazon Ember Light" panose="020B0403020204020204" pitchFamily="34" charset="0"/>
                <a:cs typeface="Amazon Ember Light" panose="020B0403020204020204" pitchFamily="34" charset="0"/>
              </a:rPr>
              <a:t> leads to the new value for weight w</a:t>
            </a:r>
            <a:r>
              <a:rPr lang="en-US" sz="2400" baseline="-25000" dirty="0">
                <a:solidFill>
                  <a:schemeClr val="tx2"/>
                </a:solidFill>
                <a:ea typeface="Amazon Ember Light" panose="020B0403020204020204" pitchFamily="34" charset="0"/>
                <a:cs typeface="Amazon Ember Light" panose="020B0403020204020204" pitchFamily="34" charset="0"/>
              </a:rPr>
              <a:t>5</a:t>
            </a:r>
            <a:r>
              <a:rPr lang="en-US" sz="2400" dirty="0">
                <a:solidFill>
                  <a:schemeClr val="tx2"/>
                </a:solidFill>
                <a:ea typeface="Amazon Ember Light" panose="020B0403020204020204" pitchFamily="34" charset="0"/>
                <a:cs typeface="Amazon Ember Light" panose="020B0403020204020204" pitchFamily="34" charset="0"/>
              </a:rPr>
              <a:t>:</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7BD5978-0C9B-EB94-F38F-50706DAD3D28}"/>
                  </a:ext>
                </a:extLst>
              </p:cNvPr>
              <p:cNvSpPr txBox="1"/>
              <p:nvPr/>
            </p:nvSpPr>
            <p:spPr>
              <a:xfrm>
                <a:off x="6096000" y="2200971"/>
                <a:ext cx="6213038" cy="977575"/>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Sup>
                        <m:sSubSupPr>
                          <m:ctrlPr>
                            <a:rPr lang="en-US" sz="2800" b="0" i="1" smtClean="0">
                              <a:solidFill>
                                <a:schemeClr val="tx2"/>
                              </a:solidFill>
                              <a:latin typeface="Cambria Math" panose="02040503050406030204" pitchFamily="18" charset="0"/>
                            </a:rPr>
                          </m:ctrlPr>
                        </m:sSubSupPr>
                        <m:e>
                          <m:r>
                            <a:rPr lang="en-US" sz="2800" b="0" i="1" smtClean="0">
                              <a:solidFill>
                                <a:schemeClr val="tx2"/>
                              </a:solidFill>
                              <a:latin typeface="Cambria Math" panose="02040503050406030204" pitchFamily="18" charset="0"/>
                            </a:rPr>
                            <m:t>𝑤</m:t>
                          </m:r>
                        </m:e>
                        <m:sub>
                          <m:r>
                            <a:rPr lang="en-US" sz="2800" b="0" i="1" smtClean="0">
                              <a:solidFill>
                                <a:schemeClr val="tx2"/>
                              </a:solidFill>
                              <a:latin typeface="Cambria Math" panose="02040503050406030204" pitchFamily="18" charset="0"/>
                            </a:rPr>
                            <m:t>5</m:t>
                          </m:r>
                        </m:sub>
                        <m:sup>
                          <m:r>
                            <a:rPr lang="en-US" sz="2800" b="0" i="1" smtClean="0">
                              <a:solidFill>
                                <a:schemeClr val="tx2"/>
                              </a:solidFill>
                              <a:latin typeface="Cambria Math" panose="02040503050406030204" pitchFamily="18" charset="0"/>
                            </a:rPr>
                            <m:t>(</m:t>
                          </m:r>
                          <m:r>
                            <a:rPr lang="en-US" sz="2800" b="0" i="1" smtClean="0">
                              <a:solidFill>
                                <a:schemeClr val="tx2"/>
                              </a:solidFill>
                              <a:latin typeface="Cambria Math" panose="02040503050406030204" pitchFamily="18" charset="0"/>
                            </a:rPr>
                            <m:t>𝑛𝑒𝑤</m:t>
                          </m:r>
                          <m:r>
                            <a:rPr lang="en-US" sz="2800" b="0" i="1" smtClean="0">
                              <a:solidFill>
                                <a:schemeClr val="tx2"/>
                              </a:solidFill>
                              <a:latin typeface="Cambria Math" panose="02040503050406030204" pitchFamily="18" charset="0"/>
                            </a:rPr>
                            <m:t>)</m:t>
                          </m:r>
                        </m:sup>
                      </m:sSubSup>
                      <m:r>
                        <a:rPr lang="en-US" sz="2800" b="0" i="1" smtClean="0">
                          <a:solidFill>
                            <a:schemeClr val="tx2"/>
                          </a:solidFill>
                          <a:latin typeface="Cambria Math" panose="02040503050406030204" pitchFamily="18" charset="0"/>
                        </a:rPr>
                        <m:t>=</m:t>
                      </m:r>
                      <m:sSubSup>
                        <m:sSubSupPr>
                          <m:ctrlPr>
                            <a:rPr lang="en-US" sz="2400" i="1">
                              <a:solidFill>
                                <a:schemeClr val="tx2"/>
                              </a:solidFill>
                              <a:latin typeface="Cambria Math" panose="02040503050406030204" pitchFamily="18" charset="0"/>
                            </a:rPr>
                          </m:ctrlPr>
                        </m:sSubSupPr>
                        <m:e>
                          <m:r>
                            <a:rPr lang="en-US" sz="2400" i="1">
                              <a:solidFill>
                                <a:schemeClr val="tx2"/>
                              </a:solidFill>
                              <a:latin typeface="Cambria Math" panose="02040503050406030204" pitchFamily="18" charset="0"/>
                            </a:rPr>
                            <m:t>𝑤</m:t>
                          </m:r>
                        </m:e>
                        <m:sub>
                          <m:r>
                            <a:rPr lang="en-US" sz="2400" i="1">
                              <a:solidFill>
                                <a:schemeClr val="tx2"/>
                              </a:solidFill>
                              <a:latin typeface="Cambria Math" panose="02040503050406030204" pitchFamily="18" charset="0"/>
                            </a:rPr>
                            <m:t>5</m:t>
                          </m:r>
                        </m:sub>
                        <m:sup>
                          <m:r>
                            <a:rPr lang="en-US" sz="2400" i="1">
                              <a:solidFill>
                                <a:schemeClr val="tx2"/>
                              </a:solidFill>
                              <a:latin typeface="Cambria Math" panose="02040503050406030204" pitchFamily="18" charset="0"/>
                            </a:rPr>
                            <m:t>(</m:t>
                          </m:r>
                          <m:r>
                            <a:rPr lang="en-US" sz="2400" b="0" i="1" smtClean="0">
                              <a:solidFill>
                                <a:schemeClr val="tx2"/>
                              </a:solidFill>
                              <a:latin typeface="Cambria Math" panose="02040503050406030204" pitchFamily="18" charset="0"/>
                            </a:rPr>
                            <m:t>𝑜𝑙𝑑</m:t>
                          </m:r>
                          <m:r>
                            <a:rPr lang="en-US" sz="2400" i="1">
                              <a:solidFill>
                                <a:schemeClr val="tx2"/>
                              </a:solidFill>
                              <a:latin typeface="Cambria Math" panose="02040503050406030204" pitchFamily="18" charset="0"/>
                            </a:rPr>
                            <m:t>)</m:t>
                          </m:r>
                        </m:sup>
                      </m:sSubSup>
                      <m:r>
                        <a:rPr lang="en-US" sz="2400" b="0" i="1" smtClean="0">
                          <a:solidFill>
                            <a:schemeClr val="tx2"/>
                          </a:solidFill>
                          <a:latin typeface="Cambria Math" panose="02040503050406030204" pitchFamily="18" charset="0"/>
                        </a:rPr>
                        <m:t>−</m:t>
                      </m:r>
                      <m:r>
                        <a:rPr lang="en-US" sz="2400" b="0" i="1" smtClean="0">
                          <a:solidFill>
                            <a:schemeClr val="tx2"/>
                          </a:solidFill>
                          <a:latin typeface="Cambria Math" panose="02040503050406030204" pitchFamily="18" charset="0"/>
                        </a:rPr>
                        <m:t>𝑠𝑡𝑒𝑝</m:t>
                      </m:r>
                      <m:r>
                        <a:rPr lang="en-US" sz="2400" b="0" i="1" smtClean="0">
                          <a:solidFill>
                            <a:schemeClr val="tx2"/>
                          </a:solidFill>
                          <a:latin typeface="Cambria Math" panose="02040503050406030204" pitchFamily="18" charset="0"/>
                        </a:rPr>
                        <m:t> </m:t>
                      </m:r>
                      <m:r>
                        <a:rPr lang="en-US" sz="2400" b="0" i="1" smtClean="0">
                          <a:solidFill>
                            <a:schemeClr val="tx2"/>
                          </a:solidFill>
                          <a:latin typeface="Cambria Math" panose="02040503050406030204" pitchFamily="18" charset="0"/>
                        </a:rPr>
                        <m:t>𝑠𝑖𝑧𝑒</m:t>
                      </m:r>
                      <m:r>
                        <a:rPr lang="en-US" sz="2400" b="0" i="1" smtClean="0">
                          <a:solidFill>
                            <a:schemeClr val="tx2"/>
                          </a:solidFill>
                          <a:latin typeface="Cambria Math" panose="02040503050406030204" pitchFamily="18" charset="0"/>
                        </a:rPr>
                        <m:t> ∗</m:t>
                      </m:r>
                      <m:f>
                        <m:fPr>
                          <m:ctrlPr>
                            <a:rPr lang="en-US" sz="2400" i="1">
                              <a:solidFill>
                                <a:schemeClr val="tx2"/>
                              </a:solidFill>
                              <a:latin typeface="Cambria Math" panose="02040503050406030204" pitchFamily="18" charset="0"/>
                              <a:ea typeface="Cambria Math" panose="02040503050406030204" pitchFamily="18" charset="0"/>
                            </a:rPr>
                          </m:ctrlPr>
                        </m:fPr>
                        <m:num>
                          <m:r>
                            <a:rPr lang="en-US" sz="2400" i="1">
                              <a:solidFill>
                                <a:schemeClr val="tx2"/>
                              </a:solidFill>
                              <a:latin typeface="Cambria Math" panose="02040503050406030204" pitchFamily="18" charset="0"/>
                              <a:ea typeface="Cambria Math" panose="02040503050406030204" pitchFamily="18" charset="0"/>
                            </a:rPr>
                            <m:t>𝜕</m:t>
                          </m:r>
                          <m:r>
                            <a:rPr lang="en-US" sz="2400" i="1">
                              <a:solidFill>
                                <a:schemeClr val="tx2"/>
                              </a:solidFill>
                              <a:latin typeface="Cambria Math" panose="02040503050406030204" pitchFamily="18" charset="0"/>
                            </a:rPr>
                            <m:t>𝐿</m:t>
                          </m:r>
                          <m:d>
                            <m:dPr>
                              <m:ctrlPr>
                                <a:rPr lang="en-US" sz="2400" i="1">
                                  <a:solidFill>
                                    <a:schemeClr val="tx2"/>
                                  </a:solidFill>
                                  <a:latin typeface="Cambria Math" panose="02040503050406030204" pitchFamily="18" charset="0"/>
                                </a:rPr>
                              </m:ctrlPr>
                            </m:dPr>
                            <m:e>
                              <m:r>
                                <a:rPr lang="en-US" sz="2400" i="1">
                                  <a:solidFill>
                                    <a:schemeClr val="tx2"/>
                                  </a:solidFill>
                                  <a:latin typeface="Cambria Math" panose="02040503050406030204" pitchFamily="18" charset="0"/>
                                </a:rPr>
                                <m:t>𝑤</m:t>
                              </m:r>
                            </m:e>
                          </m:d>
                        </m:num>
                        <m:den>
                          <m:r>
                            <a:rPr lang="en-US" sz="2400" i="1">
                              <a:solidFill>
                                <a:schemeClr val="tx2"/>
                              </a:solidFill>
                              <a:latin typeface="Cambria Math" panose="02040503050406030204" pitchFamily="18" charset="0"/>
                              <a:ea typeface="Cambria Math" panose="02040503050406030204" pitchFamily="18" charset="0"/>
                            </a:rPr>
                            <m:t>𝜕</m:t>
                          </m:r>
                          <m:sSub>
                            <m:sSubPr>
                              <m:ctrlPr>
                                <a:rPr lang="en-US" sz="2400" i="1">
                                  <a:solidFill>
                                    <a:schemeClr val="tx2"/>
                                  </a:solidFill>
                                  <a:latin typeface="Cambria Math" panose="02040503050406030204" pitchFamily="18" charset="0"/>
                                </a:rPr>
                              </m:ctrlPr>
                            </m:sSubPr>
                            <m:e>
                              <m:r>
                                <a:rPr lang="en-US" sz="2400" i="1">
                                  <a:solidFill>
                                    <a:schemeClr val="tx2"/>
                                  </a:solidFill>
                                  <a:latin typeface="Cambria Math" panose="02040503050406030204" pitchFamily="18" charset="0"/>
                                </a:rPr>
                                <m:t>𝑤</m:t>
                              </m:r>
                            </m:e>
                            <m:sub>
                              <m:r>
                                <a:rPr lang="en-US" sz="2400" i="1">
                                  <a:solidFill>
                                    <a:schemeClr val="tx2"/>
                                  </a:solidFill>
                                  <a:latin typeface="Cambria Math" panose="02040503050406030204" pitchFamily="18" charset="0"/>
                                </a:rPr>
                                <m:t>5</m:t>
                              </m:r>
                            </m:sub>
                          </m:sSub>
                        </m:den>
                      </m:f>
                    </m:oMath>
                  </m:oMathPara>
                </a14:m>
                <a:endParaRPr lang="en-US" sz="2400" dirty="0">
                  <a:solidFill>
                    <a:schemeClr val="tx2"/>
                  </a:solidFill>
                </a:endParaRPr>
              </a:p>
            </p:txBody>
          </p:sp>
        </mc:Choice>
        <mc:Fallback xmlns="">
          <p:sp>
            <p:nvSpPr>
              <p:cNvPr id="6" name="TextBox 5">
                <a:extLst>
                  <a:ext uri="{FF2B5EF4-FFF2-40B4-BE49-F238E27FC236}">
                    <a16:creationId xmlns:a16="http://schemas.microsoft.com/office/drawing/2014/main" id="{87BD5978-0C9B-EB94-F38F-50706DAD3D28}"/>
                  </a:ext>
                </a:extLst>
              </p:cNvPr>
              <p:cNvSpPr txBox="1">
                <a:spLocks noRot="1" noChangeAspect="1" noMove="1" noResize="1" noEditPoints="1" noAdjustHandles="1" noChangeArrowheads="1" noChangeShapeType="1" noTextEdit="1"/>
              </p:cNvSpPr>
              <p:nvPr/>
            </p:nvSpPr>
            <p:spPr>
              <a:xfrm>
                <a:off x="6096000" y="2200971"/>
                <a:ext cx="6213038" cy="97757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85B0944-0AEE-AAA9-64E1-A8C3F3B2DAFD}"/>
                  </a:ext>
                </a:extLst>
              </p:cNvPr>
              <p:cNvSpPr txBox="1"/>
              <p:nvPr/>
            </p:nvSpPr>
            <p:spPr>
              <a:xfrm>
                <a:off x="6096000" y="3304661"/>
                <a:ext cx="4226157" cy="461665"/>
              </a:xfrm>
              <a:prstGeom prst="rect">
                <a:avLst/>
              </a:prstGeom>
              <a:noFill/>
            </p:spPr>
            <p:txBody>
              <a:bodyPr wrap="none" rtlCol="0">
                <a:spAutoFit/>
              </a:bodyPr>
              <a:lstStyle/>
              <a:p>
                <a:r>
                  <a:rPr lang="en-US" sz="2400" dirty="0">
                    <a:solidFill>
                      <a:schemeClr val="tx2"/>
                    </a:solidFill>
                    <a:ea typeface="Amazon Ember Light" panose="020B0403020204020204" pitchFamily="34" charset="0"/>
                    <a:cs typeface="Amazon Ember Light" panose="020B0403020204020204" pitchFamily="34" charset="0"/>
                  </a:rPr>
                  <a:t>considering</a:t>
                </a:r>
                <a:r>
                  <a:rPr lang="en-US" sz="2400" b="1" dirty="0">
                    <a:solidFill>
                      <a:schemeClr val="tx2"/>
                    </a:solidFill>
                  </a:rPr>
                  <a:t> </a:t>
                </a:r>
                <a14:m>
                  <m:oMath xmlns:m="http://schemas.openxmlformats.org/officeDocument/2006/math">
                    <m:r>
                      <a:rPr lang="en-US" sz="2400" b="0" i="1" smtClean="0">
                        <a:solidFill>
                          <a:schemeClr val="tx2"/>
                        </a:solidFill>
                        <a:latin typeface="Cambria Math" panose="02040503050406030204" pitchFamily="18" charset="0"/>
                      </a:rPr>
                      <m:t>𝑠𝑡𝑒𝑝</m:t>
                    </m:r>
                    <m:r>
                      <a:rPr lang="en-US" sz="2400" b="0" i="1" smtClean="0">
                        <a:solidFill>
                          <a:schemeClr val="tx2"/>
                        </a:solidFill>
                        <a:latin typeface="Cambria Math" panose="02040503050406030204" pitchFamily="18" charset="0"/>
                      </a:rPr>
                      <m:t> </m:t>
                    </m:r>
                    <m:r>
                      <a:rPr lang="en-US" sz="2400" b="0" i="1" smtClean="0">
                        <a:solidFill>
                          <a:schemeClr val="tx2"/>
                        </a:solidFill>
                        <a:latin typeface="Cambria Math" panose="02040503050406030204" pitchFamily="18" charset="0"/>
                      </a:rPr>
                      <m:t>𝑠𝑖𝑧𝑒</m:t>
                    </m:r>
                    <m:r>
                      <a:rPr lang="en-US" sz="2400" b="0" i="1" smtClean="0">
                        <a:solidFill>
                          <a:schemeClr val="tx2"/>
                        </a:solidFill>
                        <a:latin typeface="Cambria Math" panose="02040503050406030204" pitchFamily="18" charset="0"/>
                      </a:rPr>
                      <m:t>=0.010</m:t>
                    </m:r>
                  </m:oMath>
                </a14:m>
                <a:endParaRPr lang="en-US" sz="2400" dirty="0">
                  <a:solidFill>
                    <a:schemeClr val="tx2"/>
                  </a:solidFill>
                </a:endParaRPr>
              </a:p>
            </p:txBody>
          </p:sp>
        </mc:Choice>
        <mc:Fallback xmlns="">
          <p:sp>
            <p:nvSpPr>
              <p:cNvPr id="7" name="TextBox 6">
                <a:extLst>
                  <a:ext uri="{FF2B5EF4-FFF2-40B4-BE49-F238E27FC236}">
                    <a16:creationId xmlns:a16="http://schemas.microsoft.com/office/drawing/2014/main" id="{685B0944-0AEE-AAA9-64E1-A8C3F3B2DAFD}"/>
                  </a:ext>
                </a:extLst>
              </p:cNvPr>
              <p:cNvSpPr txBox="1">
                <a:spLocks noRot="1" noChangeAspect="1" noMove="1" noResize="1" noEditPoints="1" noAdjustHandles="1" noChangeArrowheads="1" noChangeShapeType="1" noTextEdit="1"/>
              </p:cNvSpPr>
              <p:nvPr/>
            </p:nvSpPr>
            <p:spPr>
              <a:xfrm>
                <a:off x="6096000" y="3304661"/>
                <a:ext cx="4226157" cy="461665"/>
              </a:xfrm>
              <a:prstGeom prst="rect">
                <a:avLst/>
              </a:prstGeom>
              <a:blipFill>
                <a:blip r:embed="rId5"/>
                <a:stretch>
                  <a:fillRect l="-2165" t="-1052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63DB44C-8A43-3626-C1A9-450BB0F25425}"/>
                  </a:ext>
                </a:extLst>
              </p:cNvPr>
              <p:cNvSpPr txBox="1"/>
              <p:nvPr/>
            </p:nvSpPr>
            <p:spPr>
              <a:xfrm>
                <a:off x="6096000" y="3892441"/>
                <a:ext cx="6213038" cy="636649"/>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Sup>
                        <m:sSubSupPr>
                          <m:ctrlPr>
                            <a:rPr lang="en-US" sz="2800" b="0" i="1" smtClean="0">
                              <a:solidFill>
                                <a:schemeClr val="tx2"/>
                              </a:solidFill>
                              <a:latin typeface="Cambria Math" panose="02040503050406030204" pitchFamily="18" charset="0"/>
                            </a:rPr>
                          </m:ctrlPr>
                        </m:sSubSupPr>
                        <m:e>
                          <m:r>
                            <a:rPr lang="en-US" sz="2800" b="0" i="1" smtClean="0">
                              <a:solidFill>
                                <a:schemeClr val="tx2"/>
                              </a:solidFill>
                              <a:latin typeface="Cambria Math" panose="02040503050406030204" pitchFamily="18" charset="0"/>
                            </a:rPr>
                            <m:t>𝑤</m:t>
                          </m:r>
                        </m:e>
                        <m:sub>
                          <m:r>
                            <a:rPr lang="en-US" sz="2800" b="0" i="1" smtClean="0">
                              <a:solidFill>
                                <a:schemeClr val="tx2"/>
                              </a:solidFill>
                              <a:latin typeface="Cambria Math" panose="02040503050406030204" pitchFamily="18" charset="0"/>
                            </a:rPr>
                            <m:t>5</m:t>
                          </m:r>
                        </m:sub>
                        <m:sup>
                          <m:r>
                            <a:rPr lang="en-US" sz="2800" b="0" i="1" smtClean="0">
                              <a:solidFill>
                                <a:schemeClr val="tx2"/>
                              </a:solidFill>
                              <a:latin typeface="Cambria Math" panose="02040503050406030204" pitchFamily="18" charset="0"/>
                            </a:rPr>
                            <m:t>(</m:t>
                          </m:r>
                          <m:r>
                            <a:rPr lang="en-US" sz="2800" b="0" i="1" smtClean="0">
                              <a:solidFill>
                                <a:schemeClr val="tx2"/>
                              </a:solidFill>
                              <a:latin typeface="Cambria Math" panose="02040503050406030204" pitchFamily="18" charset="0"/>
                            </a:rPr>
                            <m:t>𝑛𝑒𝑤</m:t>
                          </m:r>
                          <m:r>
                            <a:rPr lang="en-US" sz="2800" b="0" i="1" smtClean="0">
                              <a:solidFill>
                                <a:schemeClr val="tx2"/>
                              </a:solidFill>
                              <a:latin typeface="Cambria Math" panose="02040503050406030204" pitchFamily="18" charset="0"/>
                            </a:rPr>
                            <m:t>)</m:t>
                          </m:r>
                        </m:sup>
                      </m:sSubSup>
                      <m:r>
                        <a:rPr lang="en-US" sz="2800" b="0" i="1" smtClean="0">
                          <a:solidFill>
                            <a:schemeClr val="tx2"/>
                          </a:solidFill>
                          <a:latin typeface="Cambria Math" panose="02040503050406030204" pitchFamily="18" charset="0"/>
                        </a:rPr>
                        <m:t>=</m:t>
                      </m:r>
                      <m:r>
                        <a:rPr lang="en-US" sz="2400" b="0" i="1" smtClean="0">
                          <a:solidFill>
                            <a:schemeClr val="tx2"/>
                          </a:solidFill>
                          <a:latin typeface="Cambria Math" panose="02040503050406030204" pitchFamily="18" charset="0"/>
                        </a:rPr>
                        <m:t>0.40−0.010∗0.2031</m:t>
                      </m:r>
                    </m:oMath>
                  </m:oMathPara>
                </a14:m>
                <a:endParaRPr lang="en-US" sz="2400" dirty="0">
                  <a:solidFill>
                    <a:schemeClr val="tx2"/>
                  </a:solidFill>
                </a:endParaRPr>
              </a:p>
            </p:txBody>
          </p:sp>
        </mc:Choice>
        <mc:Fallback xmlns="">
          <p:sp>
            <p:nvSpPr>
              <p:cNvPr id="4" name="TextBox 3">
                <a:extLst>
                  <a:ext uri="{FF2B5EF4-FFF2-40B4-BE49-F238E27FC236}">
                    <a16:creationId xmlns:a16="http://schemas.microsoft.com/office/drawing/2014/main" id="{463DB44C-8A43-3626-C1A9-450BB0F25425}"/>
                  </a:ext>
                </a:extLst>
              </p:cNvPr>
              <p:cNvSpPr txBox="1">
                <a:spLocks noRot="1" noChangeAspect="1" noMove="1" noResize="1" noEditPoints="1" noAdjustHandles="1" noChangeArrowheads="1" noChangeShapeType="1" noTextEdit="1"/>
              </p:cNvSpPr>
              <p:nvPr/>
            </p:nvSpPr>
            <p:spPr>
              <a:xfrm>
                <a:off x="6096000" y="3892441"/>
                <a:ext cx="6213038" cy="636649"/>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2F6A6B8-7B7E-5A89-7962-C2381181E827}"/>
                  </a:ext>
                </a:extLst>
              </p:cNvPr>
              <p:cNvSpPr txBox="1"/>
              <p:nvPr/>
            </p:nvSpPr>
            <p:spPr>
              <a:xfrm>
                <a:off x="6096000" y="4655205"/>
                <a:ext cx="2930841" cy="636649"/>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Sup>
                        <m:sSubSupPr>
                          <m:ctrlPr>
                            <a:rPr lang="en-US" sz="2800" b="0" i="1" smtClean="0">
                              <a:solidFill>
                                <a:schemeClr val="tx2"/>
                              </a:solidFill>
                              <a:latin typeface="Cambria Math" panose="02040503050406030204" pitchFamily="18" charset="0"/>
                            </a:rPr>
                          </m:ctrlPr>
                        </m:sSubSupPr>
                        <m:e>
                          <m:r>
                            <a:rPr lang="en-US" sz="2800" b="0" i="1" smtClean="0">
                              <a:solidFill>
                                <a:schemeClr val="tx2"/>
                              </a:solidFill>
                              <a:latin typeface="Cambria Math" panose="02040503050406030204" pitchFamily="18" charset="0"/>
                            </a:rPr>
                            <m:t>𝑤</m:t>
                          </m:r>
                        </m:e>
                        <m:sub>
                          <m:r>
                            <a:rPr lang="en-US" sz="2800" b="0" i="1" smtClean="0">
                              <a:solidFill>
                                <a:schemeClr val="tx2"/>
                              </a:solidFill>
                              <a:latin typeface="Cambria Math" panose="02040503050406030204" pitchFamily="18" charset="0"/>
                            </a:rPr>
                            <m:t>5</m:t>
                          </m:r>
                        </m:sub>
                        <m:sup>
                          <m:r>
                            <a:rPr lang="en-US" sz="2800" b="0" i="1" smtClean="0">
                              <a:solidFill>
                                <a:schemeClr val="tx2"/>
                              </a:solidFill>
                              <a:latin typeface="Cambria Math" panose="02040503050406030204" pitchFamily="18" charset="0"/>
                            </a:rPr>
                            <m:t>(</m:t>
                          </m:r>
                          <m:r>
                            <a:rPr lang="en-US" sz="2800" b="0" i="1" smtClean="0">
                              <a:solidFill>
                                <a:schemeClr val="tx2"/>
                              </a:solidFill>
                              <a:latin typeface="Cambria Math" panose="02040503050406030204" pitchFamily="18" charset="0"/>
                            </a:rPr>
                            <m:t>𝑛𝑒𝑤</m:t>
                          </m:r>
                          <m:r>
                            <a:rPr lang="en-US" sz="2800" b="0" i="1" smtClean="0">
                              <a:solidFill>
                                <a:schemeClr val="tx2"/>
                              </a:solidFill>
                              <a:latin typeface="Cambria Math" panose="02040503050406030204" pitchFamily="18" charset="0"/>
                            </a:rPr>
                            <m:t>)</m:t>
                          </m:r>
                        </m:sup>
                      </m:sSubSup>
                      <m:r>
                        <a:rPr lang="en-US" sz="2800" b="0" i="1" smtClean="0">
                          <a:solidFill>
                            <a:schemeClr val="tx2"/>
                          </a:solidFill>
                          <a:latin typeface="Cambria Math" panose="02040503050406030204" pitchFamily="18" charset="0"/>
                        </a:rPr>
                        <m:t>=</m:t>
                      </m:r>
                      <m:r>
                        <a:rPr lang="en-US" sz="2400" b="0" i="1" smtClean="0">
                          <a:solidFill>
                            <a:schemeClr val="tx2"/>
                          </a:solidFill>
                          <a:latin typeface="Cambria Math" panose="02040503050406030204" pitchFamily="18" charset="0"/>
                        </a:rPr>
                        <m:t>0.3979</m:t>
                      </m:r>
                    </m:oMath>
                  </m:oMathPara>
                </a14:m>
                <a:endParaRPr lang="en-US" sz="2400" dirty="0">
                  <a:solidFill>
                    <a:schemeClr val="tx2"/>
                  </a:solidFill>
                </a:endParaRPr>
              </a:p>
            </p:txBody>
          </p:sp>
        </mc:Choice>
        <mc:Fallback xmlns="">
          <p:sp>
            <p:nvSpPr>
              <p:cNvPr id="9" name="TextBox 8">
                <a:extLst>
                  <a:ext uri="{FF2B5EF4-FFF2-40B4-BE49-F238E27FC236}">
                    <a16:creationId xmlns:a16="http://schemas.microsoft.com/office/drawing/2014/main" id="{62F6A6B8-7B7E-5A89-7962-C2381181E827}"/>
                  </a:ext>
                </a:extLst>
              </p:cNvPr>
              <p:cNvSpPr txBox="1">
                <a:spLocks noRot="1" noChangeAspect="1" noMove="1" noResize="1" noEditPoints="1" noAdjustHandles="1" noChangeArrowheads="1" noChangeShapeType="1" noTextEdit="1"/>
              </p:cNvSpPr>
              <p:nvPr/>
            </p:nvSpPr>
            <p:spPr>
              <a:xfrm>
                <a:off x="6096000" y="4655205"/>
                <a:ext cx="2930841" cy="636649"/>
              </a:xfrm>
              <a:prstGeom prst="rect">
                <a:avLst/>
              </a:prstGeom>
              <a:blipFill>
                <a:blip r:embed="rId7"/>
                <a:stretch>
                  <a:fillRect/>
                </a:stretch>
              </a:blipFill>
            </p:spPr>
            <p:txBody>
              <a:bodyPr/>
              <a:lstStyle/>
              <a:p>
                <a:r>
                  <a:rPr lang="en-US">
                    <a:noFill/>
                  </a:rPr>
                  <a:t> </a:t>
                </a:r>
              </a:p>
            </p:txBody>
          </p:sp>
        </mc:Fallback>
      </mc:AlternateContent>
      <p:sp>
        <p:nvSpPr>
          <p:cNvPr id="22" name="TextBox 21">
            <a:extLst>
              <a:ext uri="{FF2B5EF4-FFF2-40B4-BE49-F238E27FC236}">
                <a16:creationId xmlns:a16="http://schemas.microsoft.com/office/drawing/2014/main" id="{8E6C6E0F-3D41-B67E-E9F3-54B66C6700A8}"/>
              </a:ext>
            </a:extLst>
          </p:cNvPr>
          <p:cNvSpPr txBox="1"/>
          <p:nvPr/>
        </p:nvSpPr>
        <p:spPr>
          <a:xfrm>
            <a:off x="6096000" y="5417971"/>
            <a:ext cx="5486400" cy="830997"/>
          </a:xfrm>
          <a:prstGeom prst="rect">
            <a:avLst/>
          </a:prstGeom>
          <a:noFill/>
        </p:spPr>
        <p:txBody>
          <a:bodyPr wrap="square" rtlCol="0">
            <a:spAutoFit/>
          </a:bodyPr>
          <a:lstStyle/>
          <a:p>
            <a:r>
              <a:rPr lang="en-US" sz="2400" dirty="0">
                <a:solidFill>
                  <a:schemeClr val="tx2"/>
                </a:solidFill>
                <a:ea typeface="Amazon Ember Light" panose="020B0403020204020204" pitchFamily="34" charset="0"/>
                <a:cs typeface="Amazon Ember Light" panose="020B0403020204020204" pitchFamily="34" charset="0"/>
              </a:rPr>
              <a:t>And similar happens to update all weights for each </a:t>
            </a:r>
            <a:r>
              <a:rPr lang="en-US" sz="2400" dirty="0">
                <a:solidFill>
                  <a:schemeClr val="tx2"/>
                </a:solidFill>
                <a:ea typeface="Amazon Ember" panose="020B0603020204020204" pitchFamily="34" charset="0"/>
                <a:cs typeface="Amazon Ember" panose="020B0603020204020204" pitchFamily="34" charset="0"/>
              </a:rPr>
              <a:t>backpropagation</a:t>
            </a:r>
            <a:endParaRPr lang="en-US" sz="2400" dirty="0">
              <a:solidFill>
                <a:schemeClr val="tx2"/>
              </a:solidFill>
              <a:ea typeface="Amazon Ember Light" panose="020B0403020204020204" pitchFamily="34" charset="0"/>
              <a:cs typeface="Amazon Ember Light" panose="020B0403020204020204" pitchFamily="34" charset="0"/>
            </a:endParaRPr>
          </a:p>
        </p:txBody>
      </p:sp>
      <p:pic>
        <p:nvPicPr>
          <p:cNvPr id="3" name="Picture 2" descr="Neural network from previous slides with backpropagation values computed.">
            <a:extLst>
              <a:ext uri="{FF2B5EF4-FFF2-40B4-BE49-F238E27FC236}">
                <a16:creationId xmlns:a16="http://schemas.microsoft.com/office/drawing/2014/main" id="{B46E0921-65E1-4E9F-A5DC-8E4F77ADD3BD}"/>
              </a:ext>
            </a:extLst>
          </p:cNvPr>
          <p:cNvPicPr>
            <a:picLocks noChangeAspect="1"/>
          </p:cNvPicPr>
          <p:nvPr/>
        </p:nvPicPr>
        <p:blipFill>
          <a:blip r:embed="rId8"/>
          <a:stretch>
            <a:fillRect/>
          </a:stretch>
        </p:blipFill>
        <p:spPr>
          <a:xfrm>
            <a:off x="182880" y="1188720"/>
            <a:ext cx="5974598" cy="4919898"/>
          </a:xfrm>
          <a:prstGeom prst="rect">
            <a:avLst/>
          </a:prstGeom>
        </p:spPr>
      </p:pic>
    </p:spTree>
    <p:custDataLst>
      <p:tags r:id="rId1"/>
    </p:custDataLst>
    <p:extLst>
      <p:ext uri="{BB962C8B-B14F-4D97-AF65-F5344CB8AC3E}">
        <p14:creationId xmlns:p14="http://schemas.microsoft.com/office/powerpoint/2010/main" val="5303762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F877C8D-4DD5-40B4-B90F-9EAF0AC9EEE5}"/>
              </a:ext>
            </a:extLst>
          </p:cNvPr>
          <p:cNvSpPr>
            <a:spLocks noGrp="1"/>
          </p:cNvSpPr>
          <p:nvPr>
            <p:ph type="sldNum" idx="97"/>
          </p:nvPr>
        </p:nvSpPr>
        <p:spPr/>
        <p:txBody>
          <a:bodyPr/>
          <a:lstStyle/>
          <a:p>
            <a:fld id="{86A8BF56-6CB3-514C-9A64-F39D95C9E25B}" type="slidenum">
              <a:rPr lang="en-US" smtClean="0"/>
              <a:pPr/>
              <a:t>35</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Putting everything together</a:t>
            </a:r>
          </a:p>
        </p:txBody>
      </p:sp>
      <p:sp>
        <p:nvSpPr>
          <p:cNvPr id="4" name="Content Placeholder 5">
            <a:extLst>
              <a:ext uri="{FF2B5EF4-FFF2-40B4-BE49-F238E27FC236}">
                <a16:creationId xmlns:a16="http://schemas.microsoft.com/office/drawing/2014/main" id="{0FFF8176-240D-94A8-6114-62857B0123DF}"/>
              </a:ext>
            </a:extLst>
          </p:cNvPr>
          <p:cNvSpPr>
            <a:spLocks noGrp="1"/>
          </p:cNvSpPr>
          <p:nvPr>
            <p:ph idx="2"/>
          </p:nvPr>
        </p:nvSpPr>
        <p:spPr/>
        <p:txBody>
          <a:bodyPr/>
          <a:lstStyle/>
          <a:p>
            <a:r>
              <a:rPr lang="en-US" sz="2400" dirty="0"/>
              <a:t>During the forward pass, the activation functions propagate the data through all layers until the output layer.</a:t>
            </a:r>
          </a:p>
          <a:p>
            <a:r>
              <a:rPr lang="en-US" sz="2400" dirty="0"/>
              <a:t>The appropriate loss function is used to measure the error between the predictions and the true labels.</a:t>
            </a:r>
          </a:p>
          <a:p>
            <a:r>
              <a:rPr lang="en-US" sz="2400" dirty="0"/>
              <a:t>Then, backpropagation uses this result and applies gradient descent to update the weights with new values that minimize the error.</a:t>
            </a:r>
          </a:p>
          <a:p>
            <a:r>
              <a:rPr lang="en-US" sz="2400" dirty="0"/>
              <a:t>The dataset is passed several times through this process to optimize the model predictions. Each pass is called an epoch.</a:t>
            </a:r>
          </a:p>
          <a:p>
            <a:r>
              <a:rPr lang="en-US" sz="2400" dirty="0"/>
              <a:t>The training finishes when the model reaches the agreed-upon performance between the data science team and the business team.</a:t>
            </a:r>
          </a:p>
        </p:txBody>
      </p:sp>
    </p:spTree>
    <p:custDataLst>
      <p:tags r:id="rId1"/>
    </p:custDataLst>
    <p:extLst>
      <p:ext uri="{BB962C8B-B14F-4D97-AF65-F5344CB8AC3E}">
        <p14:creationId xmlns:p14="http://schemas.microsoft.com/office/powerpoint/2010/main" val="26805055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14B4946-A8A8-45BB-9EEF-2B3A5FC88FDB}"/>
              </a:ext>
            </a:extLst>
          </p:cNvPr>
          <p:cNvSpPr>
            <a:spLocks noGrp="1"/>
          </p:cNvSpPr>
          <p:nvPr>
            <p:ph type="sldNum" idx="97"/>
          </p:nvPr>
        </p:nvSpPr>
        <p:spPr/>
        <p:txBody>
          <a:bodyPr/>
          <a:lstStyle/>
          <a:p>
            <a:fld id="{86A8BF56-6CB3-514C-9A64-F39D95C9E25B}" type="slidenum">
              <a:rPr lang="en-US" smtClean="0"/>
              <a:pPr/>
              <a:t>36</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Next lesson</a:t>
            </a:r>
          </a:p>
        </p:txBody>
      </p:sp>
      <p:sp>
        <p:nvSpPr>
          <p:cNvPr id="4" name="Content Placeholder 5">
            <a:extLst>
              <a:ext uri="{FF2B5EF4-FFF2-40B4-BE49-F238E27FC236}">
                <a16:creationId xmlns:a16="http://schemas.microsoft.com/office/drawing/2014/main" id="{0FFF8176-240D-94A8-6114-62857B0123DF}"/>
              </a:ext>
            </a:extLst>
          </p:cNvPr>
          <p:cNvSpPr>
            <a:spLocks noGrp="1"/>
          </p:cNvSpPr>
          <p:nvPr>
            <p:ph idx="2"/>
          </p:nvPr>
        </p:nvSpPr>
        <p:spPr/>
        <p:txBody>
          <a:bodyPr/>
          <a:lstStyle/>
          <a:p>
            <a:pPr marL="0" indent="0">
              <a:buNone/>
            </a:pPr>
            <a:r>
              <a:rPr lang="en-US" dirty="0"/>
              <a:t>Explore neural network examples.</a:t>
            </a:r>
          </a:p>
        </p:txBody>
      </p:sp>
      <p:pic>
        <p:nvPicPr>
          <p:cNvPr id="13" name="Picture 12">
            <a:extLst>
              <a:ext uri="{FF2B5EF4-FFF2-40B4-BE49-F238E27FC236}">
                <a16:creationId xmlns:a16="http://schemas.microsoft.com/office/drawing/2014/main" id="{5F568506-655E-40EA-A79A-E85CAAB3625D}"/>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4590158" y="3024001"/>
            <a:ext cx="3011685" cy="2731245"/>
          </a:xfrm>
          <a:prstGeom prst="rect">
            <a:avLst/>
          </a:prstGeom>
        </p:spPr>
      </p:pic>
    </p:spTree>
    <p:custDataLst>
      <p:tags r:id="rId1"/>
    </p:custDataLst>
    <p:extLst>
      <p:ext uri="{BB962C8B-B14F-4D97-AF65-F5344CB8AC3E}">
        <p14:creationId xmlns:p14="http://schemas.microsoft.com/office/powerpoint/2010/main" val="40428662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0CD6CB7-B378-499C-87A2-C0C91449EE4D}"/>
              </a:ext>
            </a:extLst>
          </p:cNvPr>
          <p:cNvSpPr>
            <a:spLocks noGrp="1"/>
          </p:cNvSpPr>
          <p:nvPr>
            <p:ph type="sldNum" idx="97"/>
          </p:nvPr>
        </p:nvSpPr>
        <p:spPr/>
        <p:txBody>
          <a:bodyPr/>
          <a:lstStyle/>
          <a:p>
            <a:fld id="{86A8BF56-6CB3-514C-9A64-F39D95C9E25B}" type="slidenum">
              <a:rPr lang="en-US" smtClean="0"/>
              <a:pPr/>
              <a:t>37</a:t>
            </a:fld>
            <a:endParaRPr lang="en-US" dirty="0"/>
          </a:p>
        </p:txBody>
      </p:sp>
    </p:spTree>
    <p:custDataLst>
      <p:tags r:id="rId1"/>
    </p:custDataLst>
    <p:extLst>
      <p:ext uri="{BB962C8B-B14F-4D97-AF65-F5344CB8AC3E}">
        <p14:creationId xmlns:p14="http://schemas.microsoft.com/office/powerpoint/2010/main" val="9810831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1890D37-2D2B-4FB4-9F93-8257617023CD}"/>
              </a:ext>
            </a:extLst>
          </p:cNvPr>
          <p:cNvSpPr>
            <a:spLocks noGrp="1"/>
          </p:cNvSpPr>
          <p:nvPr>
            <p:ph type="sldNum" idx="97"/>
          </p:nvPr>
        </p:nvSpPr>
        <p:spPr/>
        <p:txBody>
          <a:bodyPr/>
          <a:lstStyle/>
          <a:p>
            <a:fld id="{86A8BF56-6CB3-514C-9A64-F39D95C9E25B}" type="slidenum">
              <a:rPr lang="en-US" smtClean="0"/>
              <a:pPr/>
              <a:t>38</a:t>
            </a:fld>
            <a:endParaRPr lang="en-US" dirty="0"/>
          </a:p>
        </p:txBody>
      </p:sp>
      <p:sp>
        <p:nvSpPr>
          <p:cNvPr id="4" name="Title 3">
            <a:extLst>
              <a:ext uri="{FF2B5EF4-FFF2-40B4-BE49-F238E27FC236}">
                <a16:creationId xmlns:a16="http://schemas.microsoft.com/office/drawing/2014/main" id="{53AD62EA-372D-46EA-BF23-94E6C98C1B3D}"/>
              </a:ext>
            </a:extLst>
          </p:cNvPr>
          <p:cNvSpPr>
            <a:spLocks noGrp="1"/>
          </p:cNvSpPr>
          <p:nvPr>
            <p:ph type="title" idx="1"/>
          </p:nvPr>
        </p:nvSpPr>
        <p:spPr/>
        <p:txBody>
          <a:bodyPr/>
          <a:lstStyle/>
          <a:p>
            <a:r>
              <a:rPr lang="en-US" dirty="0"/>
              <a:t>Image source slide (for curriculum development use only)</a:t>
            </a:r>
          </a:p>
        </p:txBody>
      </p:sp>
      <p:sp>
        <p:nvSpPr>
          <p:cNvPr id="3" name="Text Placeholder 2">
            <a:extLst>
              <a:ext uri="{FF2B5EF4-FFF2-40B4-BE49-F238E27FC236}">
                <a16:creationId xmlns:a16="http://schemas.microsoft.com/office/drawing/2014/main" id="{A7BCA313-FF2A-3574-D0B5-EFAD2D03ACE9}"/>
              </a:ext>
            </a:extLst>
          </p:cNvPr>
          <p:cNvSpPr>
            <a:spLocks noGrp="1"/>
          </p:cNvSpPr>
          <p:nvPr>
            <p:ph type="body" idx="2"/>
          </p:nvPr>
        </p:nvSpPr>
        <p:spPr/>
        <p:txBody>
          <a:bodyPr/>
          <a:lstStyle/>
          <a:p>
            <a:endParaRPr lang="en-US"/>
          </a:p>
        </p:txBody>
      </p:sp>
    </p:spTree>
    <p:extLst>
      <p:ext uri="{BB962C8B-B14F-4D97-AF65-F5344CB8AC3E}">
        <p14:creationId xmlns:p14="http://schemas.microsoft.com/office/powerpoint/2010/main" val="157125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F877C8D-4DD5-40B4-B90F-9EAF0AC9EEE5}"/>
              </a:ext>
            </a:extLst>
          </p:cNvPr>
          <p:cNvSpPr>
            <a:spLocks noGrp="1"/>
          </p:cNvSpPr>
          <p:nvPr>
            <p:ph type="sldNum" idx="97"/>
          </p:nvPr>
        </p:nvSpPr>
        <p:spPr/>
        <p:txBody>
          <a:bodyPr/>
          <a:lstStyle/>
          <a:p>
            <a:fld id="{86A8BF56-6CB3-514C-9A64-F39D95C9E25B}" type="slidenum">
              <a:rPr lang="en-US" smtClean="0"/>
              <a:t>39</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Source graphic: Slides 4, 5, and 7</a:t>
            </a:r>
          </a:p>
        </p:txBody>
      </p:sp>
      <p:sp>
        <p:nvSpPr>
          <p:cNvPr id="4" name="Content Placeholder 3">
            <a:extLst>
              <a:ext uri="{FF2B5EF4-FFF2-40B4-BE49-F238E27FC236}">
                <a16:creationId xmlns:a16="http://schemas.microsoft.com/office/drawing/2014/main" id="{B508CB1D-7D7E-A74C-68E5-91683D967CFA}"/>
              </a:ext>
            </a:extLst>
          </p:cNvPr>
          <p:cNvSpPr>
            <a:spLocks noGrp="1"/>
          </p:cNvSpPr>
          <p:nvPr>
            <p:ph idx="2"/>
          </p:nvPr>
        </p:nvSpPr>
        <p:spPr/>
        <p:txBody>
          <a:bodyPr/>
          <a:lstStyle/>
          <a:p>
            <a:endParaRPr lang="en-US"/>
          </a:p>
        </p:txBody>
      </p:sp>
      <p:grpSp>
        <p:nvGrpSpPr>
          <p:cNvPr id="3" name="Group 2">
            <a:extLst>
              <a:ext uri="{FF2B5EF4-FFF2-40B4-BE49-F238E27FC236}">
                <a16:creationId xmlns:a16="http://schemas.microsoft.com/office/drawing/2014/main" id="{F6F987BB-AEA9-4923-972C-5AF6B35908E0}"/>
              </a:ext>
            </a:extLst>
          </p:cNvPr>
          <p:cNvGrpSpPr/>
          <p:nvPr/>
        </p:nvGrpSpPr>
        <p:grpSpPr>
          <a:xfrm>
            <a:off x="647347" y="1262646"/>
            <a:ext cx="4949286" cy="4891334"/>
            <a:chOff x="647347" y="1262646"/>
            <a:chExt cx="4949286" cy="4891334"/>
          </a:xfrm>
        </p:grpSpPr>
        <p:sp>
          <p:nvSpPr>
            <p:cNvPr id="15" name="TextBox 14">
              <a:extLst>
                <a:ext uri="{FF2B5EF4-FFF2-40B4-BE49-F238E27FC236}">
                  <a16:creationId xmlns:a16="http://schemas.microsoft.com/office/drawing/2014/main" id="{5F5CD258-76F2-1AD1-3704-725A7B85450C}"/>
                </a:ext>
              </a:extLst>
            </p:cNvPr>
            <p:cNvSpPr txBox="1"/>
            <p:nvPr/>
          </p:nvSpPr>
          <p:spPr>
            <a:xfrm>
              <a:off x="2932375" y="3675811"/>
              <a:ext cx="2664258" cy="369332"/>
            </a:xfrm>
            <a:prstGeom prst="rect">
              <a:avLst/>
            </a:prstGeom>
            <a:noFill/>
          </p:spPr>
          <p:txBody>
            <a:bodyPr wrap="square" rtlCol="0">
              <a:spAutoFit/>
            </a:bodyPr>
            <a:lstStyle/>
            <a:p>
              <a:r>
                <a:rPr lang="en-US" b="1" dirty="0">
                  <a:solidFill>
                    <a:schemeClr val="tx2"/>
                  </a:solidFill>
                  <a:ea typeface="Amazon Ember Light" panose="020B0403020204020204" pitchFamily="34" charset="0"/>
                  <a:cs typeface="Amazon Ember Light" panose="020B0403020204020204" pitchFamily="34" charset="0"/>
                </a:rPr>
                <a:t>Activation function</a:t>
              </a:r>
            </a:p>
          </p:txBody>
        </p:sp>
        <p:sp>
          <p:nvSpPr>
            <p:cNvPr id="16" name="TextBox 15">
              <a:extLst>
                <a:ext uri="{FF2B5EF4-FFF2-40B4-BE49-F238E27FC236}">
                  <a16:creationId xmlns:a16="http://schemas.microsoft.com/office/drawing/2014/main" id="{4DEEB8A5-D542-AF73-5A13-3E0C45FF12E9}"/>
                </a:ext>
              </a:extLst>
            </p:cNvPr>
            <p:cNvSpPr txBox="1"/>
            <p:nvPr/>
          </p:nvSpPr>
          <p:spPr>
            <a:xfrm>
              <a:off x="2932375" y="4348060"/>
              <a:ext cx="1020336" cy="369332"/>
            </a:xfrm>
            <a:prstGeom prst="rect">
              <a:avLst/>
            </a:prstGeom>
            <a:noFill/>
          </p:spPr>
          <p:txBody>
            <a:bodyPr wrap="square" rtlCol="0">
              <a:spAutoFit/>
            </a:bodyPr>
            <a:lstStyle/>
            <a:p>
              <a:r>
                <a:rPr lang="en-US" dirty="0">
                  <a:solidFill>
                    <a:schemeClr val="tx2"/>
                  </a:solidFill>
                  <a:ea typeface="Amazon Ember Light" panose="020B0403020204020204" pitchFamily="34" charset="0"/>
                  <a:cs typeface="Amazon Ember Light" panose="020B0403020204020204" pitchFamily="34" charset="0"/>
                </a:rPr>
                <a:t>(sum)</a:t>
              </a:r>
            </a:p>
          </p:txBody>
        </p:sp>
        <p:sp>
          <p:nvSpPr>
            <p:cNvPr id="17" name="TextBox 16">
              <a:extLst>
                <a:ext uri="{FF2B5EF4-FFF2-40B4-BE49-F238E27FC236}">
                  <a16:creationId xmlns:a16="http://schemas.microsoft.com/office/drawing/2014/main" id="{8AC33FAB-10A9-7480-3CAD-D570331D527E}"/>
                </a:ext>
              </a:extLst>
            </p:cNvPr>
            <p:cNvSpPr txBox="1"/>
            <p:nvPr/>
          </p:nvSpPr>
          <p:spPr>
            <a:xfrm>
              <a:off x="3304758" y="5259528"/>
              <a:ext cx="1447092" cy="369332"/>
            </a:xfrm>
            <a:prstGeom prst="rect">
              <a:avLst/>
            </a:prstGeom>
            <a:noFill/>
          </p:spPr>
          <p:txBody>
            <a:bodyPr wrap="square" rtlCol="0">
              <a:spAutoFit/>
            </a:bodyPr>
            <a:lstStyle/>
            <a:p>
              <a:r>
                <a:rPr lang="en-US" dirty="0">
                  <a:solidFill>
                    <a:schemeClr val="tx2"/>
                  </a:solidFill>
                  <a:ea typeface="Amazon Ember Light" panose="020B0403020204020204" pitchFamily="34" charset="0"/>
                  <a:cs typeface="Amazon Ember Light" panose="020B0403020204020204" pitchFamily="34" charset="0"/>
                </a:rPr>
                <a:t>(weights)</a:t>
              </a:r>
            </a:p>
          </p:txBody>
        </p:sp>
        <p:sp>
          <p:nvSpPr>
            <p:cNvPr id="29" name="TextBox 28">
              <a:extLst>
                <a:ext uri="{FF2B5EF4-FFF2-40B4-BE49-F238E27FC236}">
                  <a16:creationId xmlns:a16="http://schemas.microsoft.com/office/drawing/2014/main" id="{D50284D8-E28F-34F7-B128-7197ACB6E592}"/>
                </a:ext>
              </a:extLst>
            </p:cNvPr>
            <p:cNvSpPr txBox="1"/>
            <p:nvPr/>
          </p:nvSpPr>
          <p:spPr>
            <a:xfrm>
              <a:off x="2083335" y="1314427"/>
              <a:ext cx="2288377" cy="369332"/>
            </a:xfrm>
            <a:prstGeom prst="rect">
              <a:avLst/>
            </a:prstGeom>
            <a:noFill/>
          </p:spPr>
          <p:txBody>
            <a:bodyPr wrap="square" rtlCol="0">
              <a:spAutoFit/>
            </a:bodyPr>
            <a:lstStyle/>
            <a:p>
              <a:r>
                <a:rPr lang="en-US" b="1" dirty="0">
                  <a:solidFill>
                    <a:schemeClr val="accent4"/>
                  </a:solidFill>
                  <a:ea typeface="Amazon Ember Light" panose="020B0403020204020204" pitchFamily="34" charset="0"/>
                  <a:cs typeface="Amazon Ember Light" panose="020B0403020204020204" pitchFamily="34" charset="0"/>
                </a:rPr>
                <a:t>Output</a:t>
              </a:r>
            </a:p>
          </p:txBody>
        </p:sp>
        <p:sp>
          <p:nvSpPr>
            <p:cNvPr id="30" name="TextBox 29">
              <a:extLst>
                <a:ext uri="{FF2B5EF4-FFF2-40B4-BE49-F238E27FC236}">
                  <a16:creationId xmlns:a16="http://schemas.microsoft.com/office/drawing/2014/main" id="{84D0DB81-58D7-89F2-3142-2E697EE4020D}"/>
                </a:ext>
              </a:extLst>
            </p:cNvPr>
            <p:cNvSpPr txBox="1"/>
            <p:nvPr/>
          </p:nvSpPr>
          <p:spPr>
            <a:xfrm>
              <a:off x="2818847" y="5694908"/>
              <a:ext cx="1955581" cy="369332"/>
            </a:xfrm>
            <a:prstGeom prst="rect">
              <a:avLst/>
            </a:prstGeom>
            <a:noFill/>
          </p:spPr>
          <p:txBody>
            <a:bodyPr wrap="square" rtlCol="0">
              <a:spAutoFit/>
            </a:bodyPr>
            <a:lstStyle/>
            <a:p>
              <a:r>
                <a:rPr lang="en-US" b="1" dirty="0">
                  <a:solidFill>
                    <a:schemeClr val="accent4"/>
                  </a:solidFill>
                  <a:ea typeface="Amazon Ember Light" panose="020B0403020204020204" pitchFamily="34" charset="0"/>
                  <a:cs typeface="Amazon Ember Light" panose="020B0403020204020204" pitchFamily="34" charset="0"/>
                </a:rPr>
                <a:t>Input </a:t>
              </a:r>
            </a:p>
          </p:txBody>
        </p:sp>
        <p:cxnSp>
          <p:nvCxnSpPr>
            <p:cNvPr id="11" name="Straight Arrow Connector 10">
              <a:extLst>
                <a:ext uri="{FF2B5EF4-FFF2-40B4-BE49-F238E27FC236}">
                  <a16:creationId xmlns:a16="http://schemas.microsoft.com/office/drawing/2014/main" id="{50AFB110-DAE0-A72B-63BD-4597F3B2A7CB}"/>
                </a:ext>
              </a:extLst>
            </p:cNvPr>
            <p:cNvCxnSpPr>
              <a:cxnSpLocks/>
            </p:cNvCxnSpPr>
            <p:nvPr/>
          </p:nvCxnSpPr>
          <p:spPr>
            <a:xfrm flipH="1">
              <a:off x="2479985" y="3868947"/>
              <a:ext cx="457200" cy="0"/>
            </a:xfrm>
            <a:prstGeom prst="straightConnector1">
              <a:avLst/>
            </a:prstGeom>
            <a:ln w="19050" cmpd="sng">
              <a:solidFill>
                <a:schemeClr val="tx2"/>
              </a:solidFill>
              <a:prstDash val="solid"/>
              <a:headEnd w="lg" len="med"/>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3893BF98-B44D-1523-4C27-ECEF77FC312E}"/>
                </a:ext>
              </a:extLst>
            </p:cNvPr>
            <p:cNvCxnSpPr>
              <a:cxnSpLocks/>
            </p:cNvCxnSpPr>
            <p:nvPr/>
          </p:nvCxnSpPr>
          <p:spPr>
            <a:xfrm flipH="1">
              <a:off x="2479985" y="4547409"/>
              <a:ext cx="457200" cy="0"/>
            </a:xfrm>
            <a:prstGeom prst="straightConnector1">
              <a:avLst/>
            </a:prstGeom>
            <a:ln w="19050" cmpd="sng">
              <a:solidFill>
                <a:schemeClr val="tx2"/>
              </a:solidFill>
              <a:prstDash val="solid"/>
              <a:headEnd w="lg" len="med"/>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498B64B7-3A44-7D9A-5D30-ECA6C95C71F4}"/>
                </a:ext>
              </a:extLst>
            </p:cNvPr>
            <p:cNvCxnSpPr>
              <a:cxnSpLocks/>
            </p:cNvCxnSpPr>
            <p:nvPr/>
          </p:nvCxnSpPr>
          <p:spPr>
            <a:xfrm flipH="1">
              <a:off x="2845057" y="5451596"/>
              <a:ext cx="457200" cy="0"/>
            </a:xfrm>
            <a:prstGeom prst="straightConnector1">
              <a:avLst/>
            </a:prstGeom>
            <a:ln w="19050" cmpd="sng">
              <a:solidFill>
                <a:schemeClr val="tx2"/>
              </a:solidFill>
              <a:prstDash val="solid"/>
              <a:headEnd w="lg" len="med"/>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30B3E556-9C00-D7B7-410F-9B4D75FE885A}"/>
                </a:ext>
              </a:extLst>
            </p:cNvPr>
            <p:cNvSpPr/>
            <p:nvPr/>
          </p:nvSpPr>
          <p:spPr>
            <a:xfrm>
              <a:off x="958136" y="3442268"/>
              <a:ext cx="1463040" cy="1463041"/>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mc:AlternateContent xmlns:mc="http://schemas.openxmlformats.org/markup-compatibility/2006" xmlns:a14="http://schemas.microsoft.com/office/drawing/2010/main">
          <mc:Choice Requires="a14">
            <p:sp>
              <p:nvSpPr>
                <p:cNvPr id="19" name="Oval 18">
                  <a:extLst>
                    <a:ext uri="{FF2B5EF4-FFF2-40B4-BE49-F238E27FC236}">
                      <a16:creationId xmlns:a16="http://schemas.microsoft.com/office/drawing/2014/main" id="{1933FE1B-79CA-5245-10BB-0CF6885E449B}"/>
                    </a:ext>
                  </a:extLst>
                </p:cNvPr>
                <p:cNvSpPr/>
                <p:nvPr/>
              </p:nvSpPr>
              <p:spPr>
                <a:xfrm>
                  <a:off x="1414543" y="1262646"/>
                  <a:ext cx="550226" cy="556968"/>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14:m>
                    <m:oMathPara xmlns:m="http://schemas.openxmlformats.org/officeDocument/2006/math">
                      <m:oMathParaPr>
                        <m:jc m:val="centerGroup"/>
                      </m:oMathParaPr>
                      <m:oMath xmlns:m="http://schemas.openxmlformats.org/officeDocument/2006/math">
                        <m:r>
                          <a:rPr lang="en-US" sz="2000" b="1" i="1" dirty="0" smtClean="0">
                            <a:solidFill>
                              <a:schemeClr val="tx2"/>
                            </a:solidFill>
                            <a:latin typeface="Cambria Math" panose="02040503050406030204" pitchFamily="18" charset="0"/>
                            <a:ea typeface="Cambria Math" panose="02040503050406030204" pitchFamily="18" charset="0"/>
                            <a:cs typeface="Amazon Ember Light" panose="020B0403020204020204" pitchFamily="34" charset="0"/>
                          </a:rPr>
                          <m:t>𝑶</m:t>
                        </m:r>
                      </m:oMath>
                    </m:oMathPara>
                  </a14:m>
                  <a:endParaRPr lang="en-US" sz="2000" b="1" i="1" dirty="0">
                    <a:solidFill>
                      <a:schemeClr val="tx2"/>
                    </a:solidFill>
                    <a:latin typeface="Cambria Math" panose="02040503050406030204" pitchFamily="18" charset="0"/>
                    <a:ea typeface="Cambria Math" panose="02040503050406030204" pitchFamily="18" charset="0"/>
                    <a:cs typeface="Amazon Ember Light" panose="020B0403020204020204" pitchFamily="34" charset="0"/>
                  </a:endParaRPr>
                </a:p>
              </p:txBody>
            </p:sp>
          </mc:Choice>
          <mc:Fallback xmlns="">
            <p:sp>
              <p:nvSpPr>
                <p:cNvPr id="19" name="Oval 18">
                  <a:extLst>
                    <a:ext uri="{FF2B5EF4-FFF2-40B4-BE49-F238E27FC236}">
                      <a16:creationId xmlns:a16="http://schemas.microsoft.com/office/drawing/2014/main" id="{1933FE1B-79CA-5245-10BB-0CF6885E449B}"/>
                    </a:ext>
                  </a:extLst>
                </p:cNvPr>
                <p:cNvSpPr>
                  <a:spLocks noRot="1" noChangeAspect="1" noMove="1" noResize="1" noEditPoints="1" noAdjustHandles="1" noChangeArrowheads="1" noChangeShapeType="1" noTextEdit="1"/>
                </p:cNvSpPr>
                <p:nvPr/>
              </p:nvSpPr>
              <p:spPr>
                <a:xfrm>
                  <a:off x="1414543" y="1262646"/>
                  <a:ext cx="550226" cy="556968"/>
                </a:xfrm>
                <a:prstGeom prst="ellipse">
                  <a:avLst/>
                </a:prstGeom>
                <a:blipFill>
                  <a:blip r:embed="rId4"/>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Oval 19">
                  <a:extLst>
                    <a:ext uri="{FF2B5EF4-FFF2-40B4-BE49-F238E27FC236}">
                      <a16:creationId xmlns:a16="http://schemas.microsoft.com/office/drawing/2014/main" id="{EEB7554F-A728-6BF9-7521-11E0BBFA6903}"/>
                    </a:ext>
                  </a:extLst>
                </p:cNvPr>
                <p:cNvSpPr/>
                <p:nvPr/>
              </p:nvSpPr>
              <p:spPr>
                <a:xfrm>
                  <a:off x="1414543" y="5597011"/>
                  <a:ext cx="550226" cy="556968"/>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14:m>
                    <m:oMathPara xmlns:m="http://schemas.openxmlformats.org/officeDocument/2006/math">
                      <m:oMathParaPr>
                        <m:jc m:val="centerGroup"/>
                      </m:oMathParaPr>
                      <m:oMath xmlns:m="http://schemas.openxmlformats.org/officeDocument/2006/math">
                        <m:r>
                          <a:rPr lang="en-US" sz="2000" b="1" i="1" dirty="0" smtClean="0">
                            <a:solidFill>
                              <a:schemeClr val="tx2"/>
                            </a:solidFill>
                            <a:latin typeface="Cambria Math" panose="02040503050406030204" pitchFamily="18" charset="0"/>
                            <a:ea typeface="Cambria Math" panose="02040503050406030204" pitchFamily="18" charset="0"/>
                            <a:cs typeface="Amazon Ember Light" panose="020B0403020204020204" pitchFamily="34" charset="0"/>
                          </a:rPr>
                          <m:t>𝒙</m:t>
                        </m:r>
                        <m:r>
                          <a:rPr lang="en-US" sz="2000" b="1" i="1" baseline="-25000" dirty="0" smtClean="0">
                            <a:solidFill>
                              <a:schemeClr val="tx2"/>
                            </a:solidFill>
                            <a:latin typeface="Cambria Math" panose="02040503050406030204" pitchFamily="18" charset="0"/>
                            <a:ea typeface="Cambria Math" panose="02040503050406030204" pitchFamily="18" charset="0"/>
                            <a:cs typeface="Amazon Ember Light" panose="020B0403020204020204" pitchFamily="34" charset="0"/>
                          </a:rPr>
                          <m:t>𝟐</m:t>
                        </m:r>
                      </m:oMath>
                    </m:oMathPara>
                  </a14:m>
                  <a:endParaRPr lang="en-US" sz="2000" b="1" i="1" baseline="-25000" dirty="0">
                    <a:solidFill>
                      <a:schemeClr val="tx2"/>
                    </a:solidFill>
                    <a:latin typeface="Cambria Math" panose="02040503050406030204" pitchFamily="18" charset="0"/>
                    <a:ea typeface="Cambria Math" panose="02040503050406030204" pitchFamily="18" charset="0"/>
                    <a:cs typeface="Amazon Ember Light" panose="020B0403020204020204" pitchFamily="34" charset="0"/>
                  </a:endParaRPr>
                </a:p>
              </p:txBody>
            </p:sp>
          </mc:Choice>
          <mc:Fallback xmlns="">
            <p:sp>
              <p:nvSpPr>
                <p:cNvPr id="20" name="Oval 19">
                  <a:extLst>
                    <a:ext uri="{FF2B5EF4-FFF2-40B4-BE49-F238E27FC236}">
                      <a16:creationId xmlns:a16="http://schemas.microsoft.com/office/drawing/2014/main" id="{EEB7554F-A728-6BF9-7521-11E0BBFA6903}"/>
                    </a:ext>
                  </a:extLst>
                </p:cNvPr>
                <p:cNvSpPr>
                  <a:spLocks noRot="1" noChangeAspect="1" noMove="1" noResize="1" noEditPoints="1" noAdjustHandles="1" noChangeArrowheads="1" noChangeShapeType="1" noTextEdit="1"/>
                </p:cNvSpPr>
                <p:nvPr/>
              </p:nvSpPr>
              <p:spPr>
                <a:xfrm>
                  <a:off x="1414543" y="5597011"/>
                  <a:ext cx="550226" cy="556968"/>
                </a:xfrm>
                <a:prstGeom prst="ellipse">
                  <a:avLst/>
                </a:prstGeom>
                <a:blipFill>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Oval 20">
                  <a:extLst>
                    <a:ext uri="{FF2B5EF4-FFF2-40B4-BE49-F238E27FC236}">
                      <a16:creationId xmlns:a16="http://schemas.microsoft.com/office/drawing/2014/main" id="{12F0C23E-634E-8D95-39C6-D3C7B1839392}"/>
                    </a:ext>
                  </a:extLst>
                </p:cNvPr>
                <p:cNvSpPr/>
                <p:nvPr/>
              </p:nvSpPr>
              <p:spPr>
                <a:xfrm>
                  <a:off x="2133021" y="5597011"/>
                  <a:ext cx="550226" cy="556969"/>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14:m>
                    <m:oMathPara xmlns:m="http://schemas.openxmlformats.org/officeDocument/2006/math">
                      <m:oMathParaPr>
                        <m:jc m:val="centerGroup"/>
                      </m:oMathParaPr>
                      <m:oMath xmlns:m="http://schemas.openxmlformats.org/officeDocument/2006/math">
                        <m:r>
                          <a:rPr lang="en-US" sz="2000" b="1" i="1" dirty="0" smtClean="0">
                            <a:solidFill>
                              <a:schemeClr val="tx2"/>
                            </a:solidFill>
                            <a:latin typeface="Cambria Math" panose="02040503050406030204" pitchFamily="18" charset="0"/>
                            <a:ea typeface="Cambria Math" panose="02040503050406030204" pitchFamily="18" charset="0"/>
                            <a:cs typeface="Amazon Ember Light" panose="020B0403020204020204" pitchFamily="34" charset="0"/>
                          </a:rPr>
                          <m:t>𝒙</m:t>
                        </m:r>
                        <m:r>
                          <a:rPr lang="en-US" sz="2000" b="1" i="1" baseline="-25000" dirty="0" smtClean="0">
                            <a:solidFill>
                              <a:schemeClr val="tx2"/>
                            </a:solidFill>
                            <a:latin typeface="Cambria Math" panose="02040503050406030204" pitchFamily="18" charset="0"/>
                            <a:ea typeface="Cambria Math" panose="02040503050406030204" pitchFamily="18" charset="0"/>
                            <a:cs typeface="Amazon Ember Light" panose="020B0403020204020204" pitchFamily="34" charset="0"/>
                          </a:rPr>
                          <m:t>𝟏</m:t>
                        </m:r>
                      </m:oMath>
                    </m:oMathPara>
                  </a14:m>
                  <a:endParaRPr lang="en-US" sz="2000" b="1" i="1" baseline="-25000" dirty="0">
                    <a:solidFill>
                      <a:schemeClr val="tx2"/>
                    </a:solidFill>
                    <a:latin typeface="Cambria Math" panose="02040503050406030204" pitchFamily="18" charset="0"/>
                    <a:ea typeface="Cambria Math" panose="02040503050406030204" pitchFamily="18" charset="0"/>
                    <a:cs typeface="Amazon Ember Light" panose="020B0403020204020204" pitchFamily="34" charset="0"/>
                  </a:endParaRPr>
                </a:p>
              </p:txBody>
            </p:sp>
          </mc:Choice>
          <mc:Fallback xmlns="">
            <p:sp>
              <p:nvSpPr>
                <p:cNvPr id="21" name="Oval 20">
                  <a:extLst>
                    <a:ext uri="{FF2B5EF4-FFF2-40B4-BE49-F238E27FC236}">
                      <a16:creationId xmlns:a16="http://schemas.microsoft.com/office/drawing/2014/main" id="{12F0C23E-634E-8D95-39C6-D3C7B1839392}"/>
                    </a:ext>
                  </a:extLst>
                </p:cNvPr>
                <p:cNvSpPr>
                  <a:spLocks noRot="1" noChangeAspect="1" noMove="1" noResize="1" noEditPoints="1" noAdjustHandles="1" noChangeArrowheads="1" noChangeShapeType="1" noTextEdit="1"/>
                </p:cNvSpPr>
                <p:nvPr/>
              </p:nvSpPr>
              <p:spPr>
                <a:xfrm>
                  <a:off x="2133021" y="5597011"/>
                  <a:ext cx="550226" cy="556969"/>
                </a:xfrm>
                <a:prstGeom prst="ellipse">
                  <a:avLst/>
                </a:prstGeom>
                <a:blipFill>
                  <a:blip r:embed="rId6"/>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Oval 21">
                  <a:extLst>
                    <a:ext uri="{FF2B5EF4-FFF2-40B4-BE49-F238E27FC236}">
                      <a16:creationId xmlns:a16="http://schemas.microsoft.com/office/drawing/2014/main" id="{AF026903-990B-D0DD-F2ED-24E6D2540AB4}"/>
                    </a:ext>
                  </a:extLst>
                </p:cNvPr>
                <p:cNvSpPr/>
                <p:nvPr/>
              </p:nvSpPr>
              <p:spPr>
                <a:xfrm>
                  <a:off x="696065" y="5597011"/>
                  <a:ext cx="550226" cy="556968"/>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14:m>
                    <m:oMathPara xmlns:m="http://schemas.openxmlformats.org/officeDocument/2006/math">
                      <m:oMathParaPr>
                        <m:jc m:val="centerGroup"/>
                      </m:oMathParaPr>
                      <m:oMath xmlns:m="http://schemas.openxmlformats.org/officeDocument/2006/math">
                        <m:r>
                          <a:rPr lang="en-US" sz="2000" b="1" i="1" dirty="0" smtClean="0">
                            <a:solidFill>
                              <a:schemeClr val="tx2"/>
                            </a:solidFill>
                            <a:latin typeface="Cambria Math" panose="02040503050406030204" pitchFamily="18" charset="0"/>
                            <a:ea typeface="Cambria Math" panose="02040503050406030204" pitchFamily="18" charset="0"/>
                            <a:cs typeface="Amazon Ember Light" panose="020B0403020204020204" pitchFamily="34" charset="0"/>
                          </a:rPr>
                          <m:t>𝟏</m:t>
                        </m:r>
                      </m:oMath>
                    </m:oMathPara>
                  </a14:m>
                  <a:endParaRPr lang="en-US" sz="2000" b="1" i="1" dirty="0">
                    <a:solidFill>
                      <a:schemeClr val="tx2"/>
                    </a:solidFill>
                    <a:latin typeface="Cambria Math" panose="02040503050406030204" pitchFamily="18" charset="0"/>
                    <a:ea typeface="Cambria Math" panose="02040503050406030204" pitchFamily="18" charset="0"/>
                    <a:cs typeface="Amazon Ember Light" panose="020B0403020204020204" pitchFamily="34" charset="0"/>
                  </a:endParaRPr>
                </a:p>
              </p:txBody>
            </p:sp>
          </mc:Choice>
          <mc:Fallback xmlns="">
            <p:sp>
              <p:nvSpPr>
                <p:cNvPr id="22" name="Oval 21">
                  <a:extLst>
                    <a:ext uri="{FF2B5EF4-FFF2-40B4-BE49-F238E27FC236}">
                      <a16:creationId xmlns:a16="http://schemas.microsoft.com/office/drawing/2014/main" id="{AF026903-990B-D0DD-F2ED-24E6D2540AB4}"/>
                    </a:ext>
                  </a:extLst>
                </p:cNvPr>
                <p:cNvSpPr>
                  <a:spLocks noRot="1" noChangeAspect="1" noMove="1" noResize="1" noEditPoints="1" noAdjustHandles="1" noChangeArrowheads="1" noChangeShapeType="1" noTextEdit="1"/>
                </p:cNvSpPr>
                <p:nvPr/>
              </p:nvSpPr>
              <p:spPr>
                <a:xfrm>
                  <a:off x="696065" y="5597011"/>
                  <a:ext cx="550226" cy="556968"/>
                </a:xfrm>
                <a:prstGeom prst="ellipse">
                  <a:avLst/>
                </a:prstGeom>
                <a:blipFill>
                  <a:blip r:embed="rId7"/>
                  <a:stretch>
                    <a:fillRect/>
                  </a:stretch>
                </a:blipFill>
                <a:ln>
                  <a:solidFill>
                    <a:schemeClr val="tx1"/>
                  </a:solidFill>
                </a:ln>
              </p:spPr>
              <p:txBody>
                <a:bodyPr/>
                <a:lstStyle/>
                <a:p>
                  <a:r>
                    <a:rPr lang="en-US">
                      <a:noFill/>
                    </a:rPr>
                    <a:t> </a:t>
                  </a:r>
                </a:p>
              </p:txBody>
            </p:sp>
          </mc:Fallback>
        </mc:AlternateContent>
        <p:cxnSp>
          <p:nvCxnSpPr>
            <p:cNvPr id="23" name="Straight Arrow Connector 22">
              <a:extLst>
                <a:ext uri="{FF2B5EF4-FFF2-40B4-BE49-F238E27FC236}">
                  <a16:creationId xmlns:a16="http://schemas.microsoft.com/office/drawing/2014/main" id="{D1CF5024-77F0-1C2B-19BA-E562174E10A5}"/>
                </a:ext>
              </a:extLst>
            </p:cNvPr>
            <p:cNvCxnSpPr>
              <a:cxnSpLocks/>
              <a:stCxn id="21" idx="0"/>
              <a:endCxn id="18" idx="4"/>
            </p:cNvCxnSpPr>
            <p:nvPr/>
          </p:nvCxnSpPr>
          <p:spPr>
            <a:xfrm flipH="1" flipV="1">
              <a:off x="1689656" y="4905309"/>
              <a:ext cx="718478" cy="69170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31850FE-2242-47A7-45D2-C6160CBAFC91}"/>
                </a:ext>
              </a:extLst>
            </p:cNvPr>
            <p:cNvCxnSpPr>
              <a:cxnSpLocks/>
              <a:stCxn id="22" idx="0"/>
              <a:endCxn id="18" idx="4"/>
            </p:cNvCxnSpPr>
            <p:nvPr/>
          </p:nvCxnSpPr>
          <p:spPr>
            <a:xfrm flipV="1">
              <a:off x="971178" y="4905309"/>
              <a:ext cx="718478" cy="69170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0EC5939-2D24-6813-BCD9-4BA57CD51749}"/>
                </a:ext>
              </a:extLst>
            </p:cNvPr>
            <p:cNvCxnSpPr>
              <a:cxnSpLocks/>
              <a:stCxn id="20" idx="0"/>
              <a:endCxn id="18" idx="4"/>
            </p:cNvCxnSpPr>
            <p:nvPr/>
          </p:nvCxnSpPr>
          <p:spPr>
            <a:xfrm flipV="1">
              <a:off x="1689656" y="4905309"/>
              <a:ext cx="0" cy="69170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ED5FDD2-FFD9-DBE9-78BF-32342EEA8BF8}"/>
                </a:ext>
              </a:extLst>
            </p:cNvPr>
            <p:cNvCxnSpPr>
              <a:cxnSpLocks/>
              <a:stCxn id="18" idx="0"/>
              <a:endCxn id="19" idx="4"/>
            </p:cNvCxnSpPr>
            <p:nvPr/>
          </p:nvCxnSpPr>
          <p:spPr>
            <a:xfrm flipV="1">
              <a:off x="1689656" y="1819614"/>
              <a:ext cx="0" cy="162265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B351510-7D15-F638-9540-CC9459BF743A}"/>
                </a:ext>
              </a:extLst>
            </p:cNvPr>
            <p:cNvCxnSpPr>
              <a:cxnSpLocks/>
            </p:cNvCxnSpPr>
            <p:nvPr/>
          </p:nvCxnSpPr>
          <p:spPr>
            <a:xfrm>
              <a:off x="1080828" y="4173788"/>
              <a:ext cx="1225982"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938AC505-4185-400C-9569-64DCC5AEC800}"/>
                    </a:ext>
                  </a:extLst>
                </p:cNvPr>
                <p:cNvSpPr txBox="1"/>
                <p:nvPr/>
              </p:nvSpPr>
              <p:spPr>
                <a:xfrm>
                  <a:off x="1098624" y="3605572"/>
                  <a:ext cx="1190390" cy="5121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𝑓</m:t>
                        </m:r>
                        <m:r>
                          <a:rPr lang="en-US" b="0" i="1" smtClean="0">
                            <a:solidFill>
                              <a:schemeClr val="bg1"/>
                            </a:solidFill>
                            <a:latin typeface="Cambria Math" panose="02040503050406030204" pitchFamily="18" charset="0"/>
                          </a:rPr>
                          <m:t>(</m:t>
                        </m:r>
                        <m:nary>
                          <m:naryPr>
                            <m:chr m:val="∑"/>
                            <m:limLoc m:val="subSup"/>
                            <m:supHide m:val="on"/>
                            <m:ctrlPr>
                              <a:rPr lang="en-US" b="0" i="1" smtClean="0">
                                <a:solidFill>
                                  <a:schemeClr val="bg1"/>
                                </a:solidFill>
                                <a:latin typeface="Cambria Math" panose="02040503050406030204" pitchFamily="18" charset="0"/>
                              </a:rPr>
                            </m:ctrlPr>
                          </m:naryPr>
                          <m:sub>
                            <m:r>
                              <m:rPr>
                                <m:brk m:alnAt="9"/>
                              </m:rPr>
                              <a:rPr lang="en-US" b="0" i="1" smtClean="0">
                                <a:solidFill>
                                  <a:schemeClr val="bg1"/>
                                </a:solidFill>
                                <a:latin typeface="Cambria Math" panose="02040503050406030204" pitchFamily="18" charset="0"/>
                              </a:rPr>
                              <m:t>𝑖</m:t>
                            </m:r>
                          </m:sub>
                          <m:sup/>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𝑤</m:t>
                                </m:r>
                              </m:e>
                              <m:sub>
                                <m:r>
                                  <a:rPr lang="en-US" b="0" i="1" smtClean="0">
                                    <a:solidFill>
                                      <a:schemeClr val="bg1"/>
                                    </a:solidFill>
                                    <a:latin typeface="Cambria Math" panose="02040503050406030204" pitchFamily="18" charset="0"/>
                                  </a:rPr>
                                  <m:t>𝑖</m:t>
                                </m:r>
                              </m:sub>
                            </m:sSub>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𝑖</m:t>
                                </m:r>
                              </m:sub>
                            </m:sSub>
                          </m:e>
                        </m:nary>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37" name="TextBox 36">
                  <a:extLst>
                    <a:ext uri="{FF2B5EF4-FFF2-40B4-BE49-F238E27FC236}">
                      <a16:creationId xmlns:a16="http://schemas.microsoft.com/office/drawing/2014/main" id="{938AC505-4185-400C-9569-64DCC5AEC800}"/>
                    </a:ext>
                  </a:extLst>
                </p:cNvPr>
                <p:cNvSpPr txBox="1">
                  <a:spLocks noRot="1" noChangeAspect="1" noMove="1" noResize="1" noEditPoints="1" noAdjustHandles="1" noChangeArrowheads="1" noChangeShapeType="1" noTextEdit="1"/>
                </p:cNvSpPr>
                <p:nvPr/>
              </p:nvSpPr>
              <p:spPr>
                <a:xfrm>
                  <a:off x="1098624" y="3605572"/>
                  <a:ext cx="1190390" cy="512128"/>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2B371A50-E396-4BA1-B31C-3B98C8C974F3}"/>
                    </a:ext>
                  </a:extLst>
                </p:cNvPr>
                <p:cNvSpPr txBox="1"/>
                <p:nvPr/>
              </p:nvSpPr>
              <p:spPr>
                <a:xfrm>
                  <a:off x="1261489" y="4261061"/>
                  <a:ext cx="864660" cy="5121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limLoc m:val="subSup"/>
                            <m:supHide m:val="on"/>
                            <m:ctrlPr>
                              <a:rPr lang="en-US" b="0" i="1" smtClean="0">
                                <a:solidFill>
                                  <a:schemeClr val="bg1"/>
                                </a:solidFill>
                                <a:latin typeface="Cambria Math" panose="02040503050406030204" pitchFamily="18" charset="0"/>
                              </a:rPr>
                            </m:ctrlPr>
                          </m:naryPr>
                          <m:sub>
                            <m:r>
                              <m:rPr>
                                <m:brk m:alnAt="9"/>
                              </m:rPr>
                              <a:rPr lang="en-US" b="0" i="1" smtClean="0">
                                <a:solidFill>
                                  <a:schemeClr val="bg1"/>
                                </a:solidFill>
                                <a:latin typeface="Cambria Math" panose="02040503050406030204" pitchFamily="18" charset="0"/>
                              </a:rPr>
                              <m:t>𝑖</m:t>
                            </m:r>
                          </m:sub>
                          <m:sup/>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𝑤</m:t>
                                </m:r>
                              </m:e>
                              <m:sub>
                                <m:r>
                                  <a:rPr lang="en-US" b="0" i="1" smtClean="0">
                                    <a:solidFill>
                                      <a:schemeClr val="bg1"/>
                                    </a:solidFill>
                                    <a:latin typeface="Cambria Math" panose="02040503050406030204" pitchFamily="18" charset="0"/>
                                  </a:rPr>
                                  <m:t>𝑖</m:t>
                                </m:r>
                              </m:sub>
                            </m:sSub>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𝑖</m:t>
                                </m:r>
                              </m:sub>
                            </m:sSub>
                          </m:e>
                        </m:nary>
                      </m:oMath>
                    </m:oMathPara>
                  </a14:m>
                  <a:endParaRPr lang="en-US" dirty="0">
                    <a:solidFill>
                      <a:schemeClr val="bg1"/>
                    </a:solidFill>
                  </a:endParaRPr>
                </a:p>
              </p:txBody>
            </p:sp>
          </mc:Choice>
          <mc:Fallback xmlns="">
            <p:sp>
              <p:nvSpPr>
                <p:cNvPr id="38" name="TextBox 37">
                  <a:extLst>
                    <a:ext uri="{FF2B5EF4-FFF2-40B4-BE49-F238E27FC236}">
                      <a16:creationId xmlns:a16="http://schemas.microsoft.com/office/drawing/2014/main" id="{2B371A50-E396-4BA1-B31C-3B98C8C974F3}"/>
                    </a:ext>
                  </a:extLst>
                </p:cNvPr>
                <p:cNvSpPr txBox="1">
                  <a:spLocks noRot="1" noChangeAspect="1" noMove="1" noResize="1" noEditPoints="1" noAdjustHandles="1" noChangeArrowheads="1" noChangeShapeType="1" noTextEdit="1"/>
                </p:cNvSpPr>
                <p:nvPr/>
              </p:nvSpPr>
              <p:spPr>
                <a:xfrm>
                  <a:off x="1261489" y="4261061"/>
                  <a:ext cx="864660" cy="512128"/>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0C3CF2C0-E821-40AC-99D0-BCA71C6D4DEE}"/>
                    </a:ext>
                  </a:extLst>
                </p:cNvPr>
                <p:cNvSpPr txBox="1"/>
                <p:nvPr/>
              </p:nvSpPr>
              <p:spPr>
                <a:xfrm>
                  <a:off x="1265561" y="5155688"/>
                  <a:ext cx="576825" cy="400110"/>
                </a:xfrm>
                <a:prstGeom prst="rect">
                  <a:avLst/>
                </a:prstGeom>
                <a:noFill/>
              </p:spPr>
              <p:txBody>
                <a:bodyPr wrap="none" lIns="91440" tIns="45720" rIns="91440" bIns="45720" rtlCol="0" anchor="ctr">
                  <a:spAutoFit/>
                </a:bodyPr>
                <a:lstStyle/>
                <a:p>
                  <a:pPr algn="ctr"/>
                  <a14:m>
                    <m:oMathPara xmlns:m="http://schemas.openxmlformats.org/officeDocument/2006/math">
                      <m:oMathParaPr>
                        <m:jc m:val="centerGroup"/>
                      </m:oMathParaPr>
                      <m:oMath xmlns:m="http://schemas.openxmlformats.org/officeDocument/2006/math">
                        <m:sSub>
                          <m:sSubPr>
                            <m:ctrlPr>
                              <a:rPr lang="en-US" sz="2000" b="1" i="1" smtClean="0">
                                <a:solidFill>
                                  <a:schemeClr val="tx2"/>
                                </a:solidFill>
                                <a:latin typeface="Cambria Math" panose="02040503050406030204" pitchFamily="18" charset="0"/>
                              </a:rPr>
                            </m:ctrlPr>
                          </m:sSubPr>
                          <m:e>
                            <m:r>
                              <a:rPr lang="en-US" sz="2000" b="1" i="1" smtClean="0">
                                <a:solidFill>
                                  <a:schemeClr val="tx2"/>
                                </a:solidFill>
                                <a:latin typeface="Cambria Math" panose="02040503050406030204" pitchFamily="18" charset="0"/>
                              </a:rPr>
                              <m:t>𝒘</m:t>
                            </m:r>
                          </m:e>
                          <m:sub>
                            <m:r>
                              <a:rPr lang="en-US" sz="2000" b="1" i="1" smtClean="0">
                                <a:solidFill>
                                  <a:schemeClr val="tx2"/>
                                </a:solidFill>
                                <a:latin typeface="Cambria Math" panose="02040503050406030204" pitchFamily="18" charset="0"/>
                              </a:rPr>
                              <m:t>𝟏</m:t>
                            </m:r>
                          </m:sub>
                        </m:sSub>
                      </m:oMath>
                    </m:oMathPara>
                  </a14:m>
                  <a:endParaRPr lang="en-US" sz="2000" b="1" i="1" dirty="0">
                    <a:solidFill>
                      <a:schemeClr val="tx2"/>
                    </a:solidFill>
                  </a:endParaRPr>
                </a:p>
              </p:txBody>
            </p:sp>
          </mc:Choice>
          <mc:Fallback xmlns="">
            <p:sp>
              <p:nvSpPr>
                <p:cNvPr id="51" name="TextBox 50">
                  <a:extLst>
                    <a:ext uri="{FF2B5EF4-FFF2-40B4-BE49-F238E27FC236}">
                      <a16:creationId xmlns:a16="http://schemas.microsoft.com/office/drawing/2014/main" id="{0C3CF2C0-E821-40AC-99D0-BCA71C6D4DEE}"/>
                    </a:ext>
                  </a:extLst>
                </p:cNvPr>
                <p:cNvSpPr txBox="1">
                  <a:spLocks noRot="1" noChangeAspect="1" noMove="1" noResize="1" noEditPoints="1" noAdjustHandles="1" noChangeArrowheads="1" noChangeShapeType="1" noTextEdit="1"/>
                </p:cNvSpPr>
                <p:nvPr/>
              </p:nvSpPr>
              <p:spPr>
                <a:xfrm>
                  <a:off x="1265561" y="5155688"/>
                  <a:ext cx="576825" cy="400110"/>
                </a:xfrm>
                <a:prstGeom prst="rect">
                  <a:avLst/>
                </a:prstGeom>
                <a:blipFill>
                  <a:blip r:embed="rId10"/>
                  <a:stretch>
                    <a:fillRect b="-30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E3767D80-1ACC-4C52-B349-921CC743E268}"/>
                    </a:ext>
                  </a:extLst>
                </p:cNvPr>
                <p:cNvSpPr txBox="1"/>
                <p:nvPr/>
              </p:nvSpPr>
              <p:spPr>
                <a:xfrm>
                  <a:off x="2211405" y="5155688"/>
                  <a:ext cx="576825" cy="400110"/>
                </a:xfrm>
                <a:prstGeom prst="rect">
                  <a:avLst/>
                </a:prstGeom>
                <a:noFill/>
              </p:spPr>
              <p:txBody>
                <a:bodyPr wrap="none" lIns="91440" tIns="45720" rIns="91440" bIns="45720" rtlCol="0" anchor="ctr">
                  <a:spAutoFit/>
                </a:bodyPr>
                <a:lstStyle/>
                <a:p>
                  <a:pPr algn="ctr"/>
                  <a14:m>
                    <m:oMathPara xmlns:m="http://schemas.openxmlformats.org/officeDocument/2006/math">
                      <m:oMathParaPr>
                        <m:jc m:val="centerGroup"/>
                      </m:oMathParaPr>
                      <m:oMath xmlns:m="http://schemas.openxmlformats.org/officeDocument/2006/math">
                        <m:sSub>
                          <m:sSubPr>
                            <m:ctrlPr>
                              <a:rPr lang="en-US" sz="2000" b="1" i="1" smtClean="0">
                                <a:solidFill>
                                  <a:schemeClr val="tx2"/>
                                </a:solidFill>
                                <a:latin typeface="Cambria Math" panose="02040503050406030204" pitchFamily="18" charset="0"/>
                              </a:rPr>
                            </m:ctrlPr>
                          </m:sSubPr>
                          <m:e>
                            <m:r>
                              <a:rPr lang="en-US" sz="2000" b="1" i="1" smtClean="0">
                                <a:solidFill>
                                  <a:schemeClr val="tx2"/>
                                </a:solidFill>
                                <a:latin typeface="Cambria Math" panose="02040503050406030204" pitchFamily="18" charset="0"/>
                              </a:rPr>
                              <m:t>𝒘</m:t>
                            </m:r>
                          </m:e>
                          <m:sub>
                            <m:r>
                              <a:rPr lang="en-US" sz="2000" b="1" i="1" smtClean="0">
                                <a:solidFill>
                                  <a:schemeClr val="tx2"/>
                                </a:solidFill>
                                <a:latin typeface="Cambria Math" panose="02040503050406030204" pitchFamily="18" charset="0"/>
                              </a:rPr>
                              <m:t>𝟐</m:t>
                            </m:r>
                          </m:sub>
                        </m:sSub>
                      </m:oMath>
                    </m:oMathPara>
                  </a14:m>
                  <a:endParaRPr lang="en-US" sz="2000" b="1" i="1" dirty="0">
                    <a:solidFill>
                      <a:schemeClr val="tx2"/>
                    </a:solidFill>
                  </a:endParaRPr>
                </a:p>
              </p:txBody>
            </p:sp>
          </mc:Choice>
          <mc:Fallback xmlns="">
            <p:sp>
              <p:nvSpPr>
                <p:cNvPr id="52" name="TextBox 51">
                  <a:extLst>
                    <a:ext uri="{FF2B5EF4-FFF2-40B4-BE49-F238E27FC236}">
                      <a16:creationId xmlns:a16="http://schemas.microsoft.com/office/drawing/2014/main" id="{E3767D80-1ACC-4C52-B349-921CC743E268}"/>
                    </a:ext>
                  </a:extLst>
                </p:cNvPr>
                <p:cNvSpPr txBox="1">
                  <a:spLocks noRot="1" noChangeAspect="1" noMove="1" noResize="1" noEditPoints="1" noAdjustHandles="1" noChangeArrowheads="1" noChangeShapeType="1" noTextEdit="1"/>
                </p:cNvSpPr>
                <p:nvPr/>
              </p:nvSpPr>
              <p:spPr>
                <a:xfrm>
                  <a:off x="2211405" y="5155688"/>
                  <a:ext cx="576825" cy="400110"/>
                </a:xfrm>
                <a:prstGeom prst="rect">
                  <a:avLst/>
                </a:prstGeom>
                <a:blipFill>
                  <a:blip r:embed="rId11"/>
                  <a:stretch>
                    <a:fillRect b="-30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A5DD6078-F51F-48F7-8ABC-515D82E9AC6E}"/>
                    </a:ext>
                  </a:extLst>
                </p:cNvPr>
                <p:cNvSpPr txBox="1"/>
                <p:nvPr/>
              </p:nvSpPr>
              <p:spPr>
                <a:xfrm>
                  <a:off x="647347" y="5159246"/>
                  <a:ext cx="411480" cy="392993"/>
                </a:xfrm>
                <a:prstGeom prst="rect">
                  <a:avLst/>
                </a:prstGeom>
                <a:noFill/>
              </p:spPr>
              <p:txBody>
                <a:bodyPr wrap="square" lIns="91440" tIns="45720" rIns="91440" bIns="45720" rtlCol="0" anchor="ctr">
                  <a:spAutoFit/>
                </a:bodyPr>
                <a:lstStyle/>
                <a:p>
                  <a:pPr algn="ctr"/>
                  <a14:m>
                    <m:oMathPara xmlns:m="http://schemas.openxmlformats.org/officeDocument/2006/math">
                      <m:oMathParaPr>
                        <m:jc m:val="centerGroup"/>
                      </m:oMathParaPr>
                      <m:oMath xmlns:m="http://schemas.openxmlformats.org/officeDocument/2006/math">
                        <m:r>
                          <a:rPr lang="en-US" sz="2000" b="1" i="1" dirty="0" smtClean="0">
                            <a:solidFill>
                              <a:schemeClr val="tx2"/>
                            </a:solidFill>
                            <a:latin typeface="Cambria Math" panose="02040503050406030204" pitchFamily="18" charset="0"/>
                            <a:ea typeface="Cambria Math" panose="02040503050406030204" pitchFamily="18" charset="0"/>
                          </a:rPr>
                          <m:t>𝒘</m:t>
                        </m:r>
                        <m:r>
                          <a:rPr lang="en-US" sz="2000" b="1" i="1" baseline="-25000" dirty="0" smtClean="0">
                            <a:solidFill>
                              <a:schemeClr val="tx2"/>
                            </a:solidFill>
                            <a:latin typeface="Cambria Math" panose="02040503050406030204" pitchFamily="18" charset="0"/>
                            <a:ea typeface="Cambria Math" panose="02040503050406030204" pitchFamily="18" charset="0"/>
                          </a:rPr>
                          <m:t>𝟎</m:t>
                        </m:r>
                      </m:oMath>
                    </m:oMathPara>
                  </a14:m>
                  <a:endParaRPr lang="en-US" sz="2000" b="1" i="1" baseline="-25000" dirty="0">
                    <a:solidFill>
                      <a:schemeClr val="tx2"/>
                    </a:solidFill>
                    <a:latin typeface="Cambria Math" panose="02040503050406030204" pitchFamily="18" charset="0"/>
                    <a:ea typeface="Cambria Math" panose="02040503050406030204" pitchFamily="18" charset="0"/>
                  </a:endParaRPr>
                </a:p>
              </p:txBody>
            </p:sp>
          </mc:Choice>
          <mc:Fallback xmlns="">
            <p:sp>
              <p:nvSpPr>
                <p:cNvPr id="36" name="TextBox 35">
                  <a:extLst>
                    <a:ext uri="{FF2B5EF4-FFF2-40B4-BE49-F238E27FC236}">
                      <a16:creationId xmlns:a16="http://schemas.microsoft.com/office/drawing/2014/main" id="{A5DD6078-F51F-48F7-8ABC-515D82E9AC6E}"/>
                    </a:ext>
                  </a:extLst>
                </p:cNvPr>
                <p:cNvSpPr txBox="1">
                  <a:spLocks noRot="1" noChangeAspect="1" noMove="1" noResize="1" noEditPoints="1" noAdjustHandles="1" noChangeArrowheads="1" noChangeShapeType="1" noTextEdit="1"/>
                </p:cNvSpPr>
                <p:nvPr/>
              </p:nvSpPr>
              <p:spPr>
                <a:xfrm>
                  <a:off x="647347" y="5159246"/>
                  <a:ext cx="411480" cy="392993"/>
                </a:xfrm>
                <a:prstGeom prst="rect">
                  <a:avLst/>
                </a:prstGeom>
                <a:blipFill>
                  <a:blip r:embed="rId12"/>
                  <a:stretch>
                    <a:fillRect l="-7353" b="-3077"/>
                  </a:stretch>
                </a:blipFill>
              </p:spPr>
              <p:txBody>
                <a:bodyPr/>
                <a:lstStyle/>
                <a:p>
                  <a:r>
                    <a:rPr lang="en-US">
                      <a:noFill/>
                    </a:rPr>
                    <a:t> </a:t>
                  </a:r>
                </a:p>
              </p:txBody>
            </p:sp>
          </mc:Fallback>
        </mc:AlternateContent>
      </p:grpSp>
      <p:grpSp>
        <p:nvGrpSpPr>
          <p:cNvPr id="40" name="Group 39">
            <a:extLst>
              <a:ext uri="{FF2B5EF4-FFF2-40B4-BE49-F238E27FC236}">
                <a16:creationId xmlns:a16="http://schemas.microsoft.com/office/drawing/2014/main" id="{8A8D0530-4DD1-4F00-A3B1-82CC00882238}"/>
              </a:ext>
            </a:extLst>
          </p:cNvPr>
          <p:cNvGrpSpPr/>
          <p:nvPr/>
        </p:nvGrpSpPr>
        <p:grpSpPr>
          <a:xfrm>
            <a:off x="6670661" y="4515585"/>
            <a:ext cx="1406772" cy="1062255"/>
            <a:chOff x="6670661" y="4515585"/>
            <a:chExt cx="1406772" cy="1062255"/>
          </a:xfrm>
        </p:grpSpPr>
        <p:grpSp>
          <p:nvGrpSpPr>
            <p:cNvPr id="41" name="Group 40">
              <a:extLst>
                <a:ext uri="{FF2B5EF4-FFF2-40B4-BE49-F238E27FC236}">
                  <a16:creationId xmlns:a16="http://schemas.microsoft.com/office/drawing/2014/main" id="{E826DA91-B068-4200-98D0-ACB39A545857}"/>
                </a:ext>
              </a:extLst>
            </p:cNvPr>
            <p:cNvGrpSpPr/>
            <p:nvPr/>
          </p:nvGrpSpPr>
          <p:grpSpPr>
            <a:xfrm>
              <a:off x="6670661" y="4515585"/>
              <a:ext cx="1351909" cy="228600"/>
              <a:chOff x="6670661" y="4515585"/>
              <a:chExt cx="1351909" cy="228600"/>
            </a:xfrm>
          </p:grpSpPr>
          <p:sp>
            <p:nvSpPr>
              <p:cNvPr id="48" name="Oval 47">
                <a:extLst>
                  <a:ext uri="{FF2B5EF4-FFF2-40B4-BE49-F238E27FC236}">
                    <a16:creationId xmlns:a16="http://schemas.microsoft.com/office/drawing/2014/main" id="{BCAACC19-9E6C-47EB-8989-426E641E9E56}"/>
                  </a:ext>
                </a:extLst>
              </p:cNvPr>
              <p:cNvSpPr/>
              <p:nvPr/>
            </p:nvSpPr>
            <p:spPr>
              <a:xfrm>
                <a:off x="7793970" y="4515585"/>
                <a:ext cx="228600" cy="228600"/>
              </a:xfrm>
              <a:prstGeom prst="ellipse">
                <a:avLst/>
              </a:prstGeom>
              <a:solidFill>
                <a:srgbClr val="007C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49" name="Triangle 36">
                <a:extLst>
                  <a:ext uri="{FF2B5EF4-FFF2-40B4-BE49-F238E27FC236}">
                    <a16:creationId xmlns:a16="http://schemas.microsoft.com/office/drawing/2014/main" id="{5B42D840-A876-4A10-96A9-05A1518C9E78}"/>
                  </a:ext>
                </a:extLst>
              </p:cNvPr>
              <p:cNvSpPr/>
              <p:nvPr/>
            </p:nvSpPr>
            <p:spPr>
              <a:xfrm>
                <a:off x="6670661" y="4515585"/>
                <a:ext cx="320040" cy="228600"/>
              </a:xfrm>
              <a:prstGeom prst="triangle">
                <a:avLst/>
              </a:prstGeom>
              <a:solidFill>
                <a:srgbClr val="BD5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grpSp>
          <p:nvGrpSpPr>
            <p:cNvPr id="44" name="Group 43">
              <a:extLst>
                <a:ext uri="{FF2B5EF4-FFF2-40B4-BE49-F238E27FC236}">
                  <a16:creationId xmlns:a16="http://schemas.microsoft.com/office/drawing/2014/main" id="{367337C7-9BB4-4AA8-B470-AECE4DFA87C5}"/>
                </a:ext>
              </a:extLst>
            </p:cNvPr>
            <p:cNvGrpSpPr/>
            <p:nvPr/>
          </p:nvGrpSpPr>
          <p:grpSpPr>
            <a:xfrm>
              <a:off x="6716381" y="5349240"/>
              <a:ext cx="1351909" cy="228600"/>
              <a:chOff x="6716381" y="5349240"/>
              <a:chExt cx="1351909" cy="228600"/>
            </a:xfrm>
          </p:grpSpPr>
          <p:sp>
            <p:nvSpPr>
              <p:cNvPr id="46" name="Oval 45">
                <a:extLst>
                  <a:ext uri="{FF2B5EF4-FFF2-40B4-BE49-F238E27FC236}">
                    <a16:creationId xmlns:a16="http://schemas.microsoft.com/office/drawing/2014/main" id="{4508C2E3-36FD-4084-A0DB-4531B80DCD3D}"/>
                  </a:ext>
                </a:extLst>
              </p:cNvPr>
              <p:cNvSpPr/>
              <p:nvPr/>
            </p:nvSpPr>
            <p:spPr>
              <a:xfrm>
                <a:off x="6716381" y="5349240"/>
                <a:ext cx="228600" cy="228600"/>
              </a:xfrm>
              <a:prstGeom prst="ellipse">
                <a:avLst/>
              </a:prstGeom>
              <a:solidFill>
                <a:srgbClr val="007C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47" name="Triangle 37">
                <a:extLst>
                  <a:ext uri="{FF2B5EF4-FFF2-40B4-BE49-F238E27FC236}">
                    <a16:creationId xmlns:a16="http://schemas.microsoft.com/office/drawing/2014/main" id="{DB868845-5416-49A1-83FF-DCCE2EB6258C}"/>
                  </a:ext>
                </a:extLst>
              </p:cNvPr>
              <p:cNvSpPr/>
              <p:nvPr/>
            </p:nvSpPr>
            <p:spPr>
              <a:xfrm>
                <a:off x="7748250" y="5349240"/>
                <a:ext cx="320040" cy="228600"/>
              </a:xfrm>
              <a:prstGeom prst="triangle">
                <a:avLst/>
              </a:prstGeom>
              <a:solidFill>
                <a:srgbClr val="BD5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cxnSp>
          <p:nvCxnSpPr>
            <p:cNvPr id="45" name="Straight Connector 44">
              <a:extLst>
                <a:ext uri="{FF2B5EF4-FFF2-40B4-BE49-F238E27FC236}">
                  <a16:creationId xmlns:a16="http://schemas.microsoft.com/office/drawing/2014/main" id="{D2F7D440-4D9A-4E50-985B-6D4AC815B802}"/>
                </a:ext>
              </a:extLst>
            </p:cNvPr>
            <p:cNvCxnSpPr>
              <a:cxnSpLocks/>
            </p:cNvCxnSpPr>
            <p:nvPr/>
          </p:nvCxnSpPr>
          <p:spPr>
            <a:xfrm flipV="1">
              <a:off x="6670661" y="5046712"/>
              <a:ext cx="1406772"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4240282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F877C8D-4DD5-40B4-B90F-9EAF0AC9EEE5}"/>
              </a:ext>
            </a:extLst>
          </p:cNvPr>
          <p:cNvSpPr>
            <a:spLocks noGrp="1"/>
          </p:cNvSpPr>
          <p:nvPr>
            <p:ph type="sldNum" idx="97"/>
          </p:nvPr>
        </p:nvSpPr>
        <p:spPr/>
        <p:txBody>
          <a:bodyPr/>
          <a:lstStyle/>
          <a:p>
            <a:fld id="{86A8BF56-6CB3-514C-9A64-F39D95C9E25B}" type="slidenum">
              <a:rPr lang="en-US" smtClean="0"/>
              <a:pPr/>
              <a:t>4</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Looking back at regression models (1 of 2)</a:t>
            </a:r>
          </a:p>
        </p:txBody>
      </p:sp>
      <p:sp>
        <p:nvSpPr>
          <p:cNvPr id="8" name="Content Placeholder 7">
            <a:extLst>
              <a:ext uri="{FF2B5EF4-FFF2-40B4-BE49-F238E27FC236}">
                <a16:creationId xmlns:a16="http://schemas.microsoft.com/office/drawing/2014/main" id="{0F95955E-5809-9FEF-0321-A34B02AA47D7}"/>
              </a:ext>
            </a:extLst>
          </p:cNvPr>
          <p:cNvSpPr>
            <a:spLocks noGrp="1"/>
          </p:cNvSpPr>
          <p:nvPr>
            <p:ph idx="2"/>
          </p:nvPr>
        </p:nvSpPr>
        <p:spPr/>
        <p:txBody>
          <a:bodyPr/>
          <a:lstStyle/>
          <a:p>
            <a:endParaRPr lang="en-US"/>
          </a:p>
        </p:txBody>
      </p:sp>
      <mc:AlternateContent xmlns:mc="http://schemas.openxmlformats.org/markup-compatibility/2006" xmlns:a14="http://schemas.microsoft.com/office/drawing/2010/main">
        <mc:Choice Requires="a14">
          <p:sp>
            <p:nvSpPr>
              <p:cNvPr id="7" name="Text Placeholder 2">
                <a:extLst>
                  <a:ext uri="{FF2B5EF4-FFF2-40B4-BE49-F238E27FC236}">
                    <a16:creationId xmlns:a16="http://schemas.microsoft.com/office/drawing/2014/main" id="{0ADB2F65-14DA-A949-F683-A6B87BCB7F4D}"/>
                  </a:ext>
                </a:extLst>
              </p:cNvPr>
              <p:cNvSpPr txBox="1">
                <a:spLocks/>
              </p:cNvSpPr>
              <p:nvPr/>
            </p:nvSpPr>
            <p:spPr>
              <a:xfrm>
                <a:off x="6522720" y="1280160"/>
                <a:ext cx="5303520" cy="5166360"/>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3600" kern="1200">
                    <a:solidFill>
                      <a:srgbClr val="232F3E"/>
                    </a:solidFill>
                    <a:latin typeface="Amazon Ember Display Heavy"/>
                  </a:defRPr>
                </a:lvl1pPr>
              </a:lstStyle>
              <a:p>
                <a:r>
                  <a:rPr lang="en-US" sz="2400" dirty="0">
                    <a:solidFill>
                      <a:schemeClr val="tx2"/>
                    </a:solidFill>
                    <a:latin typeface="+mn-lt"/>
                  </a:rPr>
                  <a:t>Linear regression*: Given </a:t>
                </a:r>
                <a14:m>
                  <m:oMath xmlns:m="http://schemas.openxmlformats.org/officeDocument/2006/math">
                    <m:r>
                      <a:rPr lang="en-US" sz="2400" b="0" i="0" smtClean="0">
                        <a:solidFill>
                          <a:schemeClr val="tx2"/>
                        </a:solidFill>
                        <a:latin typeface="Cambria Math" panose="02040503050406030204" pitchFamily="18" charset="0"/>
                      </a:rPr>
                      <m:t>{</m:t>
                    </m:r>
                    <m:sSub>
                      <m:sSubPr>
                        <m:ctrlPr>
                          <a:rPr lang="en-US" sz="2400" i="1" smtClean="0">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𝑥</m:t>
                        </m:r>
                      </m:e>
                      <m:sub>
                        <m:r>
                          <a:rPr lang="en-US" sz="2400" b="0" i="1" smtClean="0">
                            <a:solidFill>
                              <a:schemeClr val="tx2"/>
                            </a:solidFill>
                            <a:latin typeface="Cambria Math" panose="02040503050406030204" pitchFamily="18" charset="0"/>
                          </a:rPr>
                          <m:t>𝑖</m:t>
                        </m:r>
                      </m:sub>
                    </m:sSub>
                    <m:r>
                      <a:rPr lang="en-US" sz="2400" b="0" i="1" smtClean="0">
                        <a:solidFill>
                          <a:schemeClr val="tx2"/>
                        </a:solidFill>
                        <a:latin typeface="Cambria Math" panose="02040503050406030204" pitchFamily="18" charset="0"/>
                      </a:rPr>
                      <m:t>}</m:t>
                    </m:r>
                  </m:oMath>
                </a14:m>
                <a:r>
                  <a:rPr lang="en-US" sz="2400" dirty="0">
                    <a:solidFill>
                      <a:schemeClr val="tx2"/>
                    </a:solidFill>
                    <a:latin typeface="+mn-lt"/>
                  </a:rPr>
                  <a:t>,</a:t>
                </a:r>
              </a:p>
              <a:p>
                <a:r>
                  <a:rPr lang="en-US" sz="2400" dirty="0">
                    <a:solidFill>
                      <a:schemeClr val="tx2"/>
                    </a:solidFill>
                    <a:latin typeface="+mn-lt"/>
                  </a:rPr>
                  <a:t>predict </a:t>
                </a:r>
                <a14:m>
                  <m:oMath xmlns:m="http://schemas.openxmlformats.org/officeDocument/2006/math">
                    <m:r>
                      <a:rPr lang="en-US" sz="2400" b="0" i="1" smtClean="0">
                        <a:solidFill>
                          <a:schemeClr val="tx2"/>
                        </a:solidFill>
                        <a:latin typeface="Cambria Math" panose="02040503050406030204" pitchFamily="18" charset="0"/>
                      </a:rPr>
                      <m:t>𝑦</m:t>
                    </m:r>
                  </m:oMath>
                </a14:m>
                <a:r>
                  <a:rPr lang="en-US" sz="2400" dirty="0">
                    <a:solidFill>
                      <a:schemeClr val="tx2"/>
                    </a:solidFill>
                    <a:latin typeface="+mn-lt"/>
                  </a:rPr>
                  <a:t>:</a:t>
                </a:r>
              </a:p>
              <a:p>
                <a:endParaRPr lang="en-US" sz="2400" dirty="0">
                  <a:solidFill>
                    <a:schemeClr val="tx2"/>
                  </a:solidFill>
                  <a:latin typeface="+mn-lt"/>
                </a:endParaRPr>
              </a:p>
              <a:p>
                <a:pPr algn="ctr"/>
                <a14:m>
                  <m:oMathPara xmlns:m="http://schemas.openxmlformats.org/officeDocument/2006/math">
                    <m:oMathParaPr>
                      <m:jc m:val="centerGroup"/>
                    </m:oMathParaPr>
                    <m:oMath xmlns:m="http://schemas.openxmlformats.org/officeDocument/2006/math">
                      <m:r>
                        <a:rPr lang="en-US" sz="2400" b="0" i="1" smtClean="0">
                          <a:solidFill>
                            <a:schemeClr val="tx2"/>
                          </a:solidFill>
                          <a:latin typeface="Cambria Math" panose="02040503050406030204" pitchFamily="18" charset="0"/>
                        </a:rPr>
                        <m:t>𝑦</m:t>
                      </m:r>
                      <m:r>
                        <a:rPr lang="en-US" sz="2400" b="0" i="1" smtClean="0">
                          <a:solidFill>
                            <a:schemeClr val="tx2"/>
                          </a:solidFill>
                          <a:latin typeface="Cambria Math" panose="02040503050406030204" pitchFamily="18" charset="0"/>
                        </a:rPr>
                        <m:t>=</m:t>
                      </m:r>
                      <m:sSub>
                        <m:sSubPr>
                          <m:ctrlPr>
                            <a:rPr lang="en-US" sz="2400" b="0" i="1" smtClean="0">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𝑤</m:t>
                          </m:r>
                        </m:e>
                        <m:sub>
                          <m:r>
                            <a:rPr lang="en-US" sz="2400" b="0" i="1" smtClean="0">
                              <a:solidFill>
                                <a:schemeClr val="tx2"/>
                              </a:solidFill>
                              <a:latin typeface="Cambria Math" panose="02040503050406030204" pitchFamily="18" charset="0"/>
                            </a:rPr>
                            <m:t>0</m:t>
                          </m:r>
                        </m:sub>
                      </m:sSub>
                      <m:r>
                        <a:rPr lang="en-US" sz="2400" b="0" i="1" smtClean="0">
                          <a:solidFill>
                            <a:schemeClr val="tx2"/>
                          </a:solidFill>
                          <a:latin typeface="Cambria Math" panose="02040503050406030204" pitchFamily="18" charset="0"/>
                        </a:rPr>
                        <m:t>+</m:t>
                      </m:r>
                      <m:sSub>
                        <m:sSubPr>
                          <m:ctrlPr>
                            <a:rPr lang="en-US" sz="2400" b="0" i="1" smtClean="0">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𝑤</m:t>
                          </m:r>
                        </m:e>
                        <m:sub>
                          <m:r>
                            <a:rPr lang="en-US" sz="2400" b="0" i="1" smtClean="0">
                              <a:solidFill>
                                <a:schemeClr val="tx2"/>
                              </a:solidFill>
                              <a:latin typeface="Cambria Math" panose="02040503050406030204" pitchFamily="18" charset="0"/>
                            </a:rPr>
                            <m:t>1</m:t>
                          </m:r>
                        </m:sub>
                      </m:sSub>
                      <m:sSub>
                        <m:sSubPr>
                          <m:ctrlPr>
                            <a:rPr lang="en-US" sz="2400" b="0" i="1" smtClean="0">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𝑥</m:t>
                          </m:r>
                        </m:e>
                        <m:sub>
                          <m:r>
                            <a:rPr lang="en-US" sz="2400" b="0" i="1" smtClean="0">
                              <a:solidFill>
                                <a:schemeClr val="tx2"/>
                              </a:solidFill>
                              <a:latin typeface="Cambria Math" panose="02040503050406030204" pitchFamily="18" charset="0"/>
                            </a:rPr>
                            <m:t>1</m:t>
                          </m:r>
                        </m:sub>
                      </m:sSub>
                      <m:r>
                        <a:rPr lang="en-US" sz="2400" b="0" i="1" smtClean="0">
                          <a:solidFill>
                            <a:schemeClr val="tx2"/>
                          </a:solidFill>
                          <a:latin typeface="Cambria Math" panose="02040503050406030204" pitchFamily="18" charset="0"/>
                        </a:rPr>
                        <m:t>+…+</m:t>
                      </m:r>
                      <m:sSub>
                        <m:sSubPr>
                          <m:ctrlPr>
                            <a:rPr lang="en-US" sz="2400" b="0" i="1" smtClean="0">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𝑤</m:t>
                          </m:r>
                        </m:e>
                        <m:sub>
                          <m:r>
                            <a:rPr lang="en-US" sz="2400" b="0" i="1" smtClean="0">
                              <a:solidFill>
                                <a:schemeClr val="tx2"/>
                              </a:solidFill>
                              <a:latin typeface="Cambria Math" panose="02040503050406030204" pitchFamily="18" charset="0"/>
                            </a:rPr>
                            <m:t>𝑞</m:t>
                          </m:r>
                        </m:sub>
                      </m:sSub>
                      <m:sSub>
                        <m:sSubPr>
                          <m:ctrlPr>
                            <a:rPr lang="en-US" sz="2400" b="0" i="1" smtClean="0">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𝑥</m:t>
                          </m:r>
                        </m:e>
                        <m:sub>
                          <m:r>
                            <a:rPr lang="en-US" sz="2400" b="0" i="1" smtClean="0">
                              <a:solidFill>
                                <a:schemeClr val="tx2"/>
                              </a:solidFill>
                              <a:latin typeface="Cambria Math" panose="02040503050406030204" pitchFamily="18" charset="0"/>
                            </a:rPr>
                            <m:t>𝑞</m:t>
                          </m:r>
                        </m:sub>
                      </m:sSub>
                    </m:oMath>
                  </m:oMathPara>
                </a14:m>
                <a:endParaRPr lang="en-US" sz="2400" dirty="0">
                  <a:solidFill>
                    <a:schemeClr val="tx2"/>
                  </a:solidFill>
                  <a:latin typeface="+mn-lt"/>
                </a:endParaRPr>
              </a:p>
              <a:p>
                <a:endParaRPr lang="en-US" sz="2400" dirty="0">
                  <a:solidFill>
                    <a:schemeClr val="tx2"/>
                  </a:solidFill>
                  <a:latin typeface="+mn-lt"/>
                </a:endParaRPr>
              </a:p>
              <a:p>
                <a:r>
                  <a:rPr lang="en-US" sz="2400" dirty="0">
                    <a:solidFill>
                      <a:schemeClr val="tx2"/>
                    </a:solidFill>
                    <a:latin typeface="+mn-lt"/>
                  </a:rPr>
                  <a:t>Where </a:t>
                </a:r>
                <a14:m>
                  <m:oMath xmlns:m="http://schemas.openxmlformats.org/officeDocument/2006/math">
                    <m:r>
                      <a:rPr lang="en-US" sz="2400" b="0" i="1" smtClean="0">
                        <a:solidFill>
                          <a:schemeClr val="tx2"/>
                        </a:solidFill>
                        <a:latin typeface="Cambria Math" panose="02040503050406030204" pitchFamily="18" charset="0"/>
                      </a:rPr>
                      <m:t>𝑓</m:t>
                    </m:r>
                  </m:oMath>
                </a14:m>
                <a:r>
                  <a:rPr lang="en-US" sz="2400" dirty="0">
                    <a:solidFill>
                      <a:schemeClr val="tx2"/>
                    </a:solidFill>
                    <a:latin typeface="+mn-lt"/>
                  </a:rPr>
                  <a:t> is the linear function:</a:t>
                </a:r>
              </a:p>
              <a:p>
                <a:endParaRPr lang="en-US" sz="2400" dirty="0">
                  <a:solidFill>
                    <a:schemeClr val="tx2"/>
                  </a:solidFill>
                  <a:latin typeface="+mn-lt"/>
                </a:endParaRPr>
              </a:p>
              <a:p>
                <a:pPr algn="ctr"/>
                <a14:m>
                  <m:oMathPara xmlns:m="http://schemas.openxmlformats.org/officeDocument/2006/math">
                    <m:oMathParaPr>
                      <m:jc m:val="centerGroup"/>
                    </m:oMathParaPr>
                    <m:oMath xmlns:m="http://schemas.openxmlformats.org/officeDocument/2006/math">
                      <m:r>
                        <a:rPr lang="en-US" sz="2400" b="0" i="1" smtClean="0">
                          <a:solidFill>
                            <a:schemeClr val="tx2"/>
                          </a:solidFill>
                          <a:latin typeface="Cambria Math" panose="02040503050406030204" pitchFamily="18" charset="0"/>
                        </a:rPr>
                        <m:t>𝑦</m:t>
                      </m:r>
                      <m:r>
                        <a:rPr lang="en-US" sz="2400" b="0" i="1" smtClean="0">
                          <a:solidFill>
                            <a:schemeClr val="tx2"/>
                          </a:solidFill>
                          <a:latin typeface="Cambria Math" panose="02040503050406030204" pitchFamily="18" charset="0"/>
                        </a:rPr>
                        <m:t>=</m:t>
                      </m:r>
                      <m:r>
                        <a:rPr lang="en-US" sz="2400" b="0" i="1" smtClean="0">
                          <a:solidFill>
                            <a:schemeClr val="tx2"/>
                          </a:solidFill>
                          <a:latin typeface="Cambria Math" panose="02040503050406030204" pitchFamily="18" charset="0"/>
                        </a:rPr>
                        <m:t>𝑓</m:t>
                      </m:r>
                      <m:r>
                        <a:rPr lang="en-US" sz="2400" b="0" i="1" smtClean="0">
                          <a:solidFill>
                            <a:schemeClr val="tx2"/>
                          </a:solidFill>
                          <a:latin typeface="Cambria Math" panose="02040503050406030204" pitchFamily="18" charset="0"/>
                        </a:rPr>
                        <m:t>(</m:t>
                      </m:r>
                      <m:r>
                        <a:rPr lang="en-US" sz="2400" b="0" i="1" smtClean="0">
                          <a:solidFill>
                            <a:schemeClr val="tx2"/>
                          </a:solidFill>
                          <a:latin typeface="Cambria Math" panose="02040503050406030204" pitchFamily="18" charset="0"/>
                        </a:rPr>
                        <m:t>𝑥</m:t>
                      </m:r>
                      <m:r>
                        <a:rPr lang="en-US" sz="2400" b="0" i="1" smtClean="0">
                          <a:solidFill>
                            <a:schemeClr val="tx2"/>
                          </a:solidFill>
                          <a:latin typeface="Cambria Math" panose="02040503050406030204" pitchFamily="18" charset="0"/>
                        </a:rPr>
                        <m:t>)</m:t>
                      </m:r>
                    </m:oMath>
                  </m:oMathPara>
                </a14:m>
                <a:endParaRPr lang="en-US" sz="2400" dirty="0">
                  <a:solidFill>
                    <a:schemeClr val="tx2"/>
                  </a:solidFill>
                  <a:latin typeface="+mn-lt"/>
                </a:endParaRPr>
              </a:p>
              <a:p>
                <a:pPr algn="ctr"/>
                <a:endParaRPr lang="en-US" sz="2400" dirty="0">
                  <a:solidFill>
                    <a:schemeClr val="tx2"/>
                  </a:solidFill>
                  <a:latin typeface="+mn-lt"/>
                </a:endParaRPr>
              </a:p>
              <a:p>
                <a:r>
                  <a:rPr lang="en-US" sz="1600" dirty="0">
                    <a:solidFill>
                      <a:schemeClr val="tx2"/>
                    </a:solidFill>
                    <a:latin typeface="+mn-lt"/>
                    <a:ea typeface="Amazon Ember Light" panose="020B0403020204020204" pitchFamily="34" charset="0"/>
                    <a:cs typeface="Amazon Ember Light" panose="020B0403020204020204" pitchFamily="34" charset="0"/>
                  </a:rPr>
                  <a:t>*</a:t>
                </a:r>
                <a:r>
                  <a:rPr lang="en-US" sz="1600" i="1" dirty="0">
                    <a:solidFill>
                      <a:schemeClr val="tx2"/>
                    </a:solidFill>
                    <a:latin typeface="+mn-lt"/>
                  </a:rPr>
                  <a:t> </a:t>
                </a:r>
                <a:r>
                  <a:rPr lang="en-US" sz="1600" dirty="0">
                    <a:solidFill>
                      <a:schemeClr val="tx2"/>
                    </a:solidFill>
                    <a:latin typeface="+mn-lt"/>
                    <a:ea typeface="Amazon Ember Light" panose="020B0403020204020204" pitchFamily="34" charset="0"/>
                    <a:cs typeface="Amazon Ember Light" panose="020B0403020204020204" pitchFamily="34" charset="0"/>
                  </a:rPr>
                  <a:t>Linear activation function</a:t>
                </a:r>
              </a:p>
            </p:txBody>
          </p:sp>
        </mc:Choice>
        <mc:Fallback xmlns="">
          <p:sp>
            <p:nvSpPr>
              <p:cNvPr id="7" name="Text Placeholder 2">
                <a:extLst>
                  <a:ext uri="{FF2B5EF4-FFF2-40B4-BE49-F238E27FC236}">
                    <a16:creationId xmlns:a16="http://schemas.microsoft.com/office/drawing/2014/main" id="{0ADB2F65-14DA-A949-F683-A6B87BCB7F4D}"/>
                  </a:ext>
                </a:extLst>
              </p:cNvPr>
              <p:cNvSpPr txBox="1">
                <a:spLocks noRot="1" noChangeAspect="1" noMove="1" noResize="1" noEditPoints="1" noAdjustHandles="1" noChangeArrowheads="1" noChangeShapeType="1" noTextEdit="1"/>
              </p:cNvSpPr>
              <p:nvPr/>
            </p:nvSpPr>
            <p:spPr>
              <a:xfrm>
                <a:off x="6522720" y="1280160"/>
                <a:ext cx="5303520" cy="5166360"/>
              </a:xfrm>
              <a:prstGeom prst="rect">
                <a:avLst/>
              </a:prstGeom>
              <a:blipFill>
                <a:blip r:embed="rId4"/>
                <a:stretch>
                  <a:fillRect l="-1724" t="-943"/>
                </a:stretch>
              </a:blipFill>
            </p:spPr>
            <p:txBody>
              <a:bodyPr/>
              <a:lstStyle/>
              <a:p>
                <a:r>
                  <a:rPr lang="en-US">
                    <a:noFill/>
                  </a:rPr>
                  <a:t> </a:t>
                </a:r>
              </a:p>
            </p:txBody>
          </p:sp>
        </mc:Fallback>
      </mc:AlternateContent>
      <p:pic>
        <p:nvPicPr>
          <p:cNvPr id="3" name="Picture 2" descr="Neuron for a linear regression task. The neuron takes two features as inputs and produces one output value.">
            <a:extLst>
              <a:ext uri="{FF2B5EF4-FFF2-40B4-BE49-F238E27FC236}">
                <a16:creationId xmlns:a16="http://schemas.microsoft.com/office/drawing/2014/main" id="{A874036B-BFFD-44AF-850F-9D95CF023759}"/>
              </a:ext>
            </a:extLst>
          </p:cNvPr>
          <p:cNvPicPr>
            <a:picLocks noChangeAspect="1"/>
          </p:cNvPicPr>
          <p:nvPr/>
        </p:nvPicPr>
        <p:blipFill>
          <a:blip r:embed="rId5"/>
          <a:stretch>
            <a:fillRect/>
          </a:stretch>
        </p:blipFill>
        <p:spPr>
          <a:xfrm>
            <a:off x="365760" y="1280160"/>
            <a:ext cx="4980864" cy="4907705"/>
          </a:xfrm>
          <a:prstGeom prst="rect">
            <a:avLst/>
          </a:prstGeom>
        </p:spPr>
      </p:pic>
    </p:spTree>
    <p:custDataLst>
      <p:tags r:id="rId1"/>
    </p:custDataLst>
    <p:extLst>
      <p:ext uri="{BB962C8B-B14F-4D97-AF65-F5344CB8AC3E}">
        <p14:creationId xmlns:p14="http://schemas.microsoft.com/office/powerpoint/2010/main" val="12496600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F877C8D-4DD5-40B4-B90F-9EAF0AC9EEE5}"/>
              </a:ext>
            </a:extLst>
          </p:cNvPr>
          <p:cNvSpPr>
            <a:spLocks noGrp="1"/>
          </p:cNvSpPr>
          <p:nvPr>
            <p:ph type="sldNum" idx="97"/>
          </p:nvPr>
        </p:nvSpPr>
        <p:spPr/>
        <p:txBody>
          <a:bodyPr/>
          <a:lstStyle/>
          <a:p>
            <a:fld id="{86A8BF56-6CB3-514C-9A64-F39D95C9E25B}" type="slidenum">
              <a:rPr lang="en-US" smtClean="0"/>
              <a:t>40</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Source graphic: </a:t>
            </a:r>
            <a:r>
              <a:rPr lang="en-US" dirty="0">
                <a:ea typeface="Amazon Ember Light" panose="020B0403020204020204" pitchFamily="34" charset="0"/>
                <a:cs typeface="Amazon Ember Light" panose="020B0403020204020204" pitchFamily="34" charset="0"/>
              </a:rPr>
              <a:t>Slides 8 and 9</a:t>
            </a:r>
            <a:endParaRPr lang="en-US" dirty="0"/>
          </a:p>
        </p:txBody>
      </p:sp>
      <p:sp>
        <p:nvSpPr>
          <p:cNvPr id="4" name="Content Placeholder 3">
            <a:extLst>
              <a:ext uri="{FF2B5EF4-FFF2-40B4-BE49-F238E27FC236}">
                <a16:creationId xmlns:a16="http://schemas.microsoft.com/office/drawing/2014/main" id="{FF7CC9B3-5F6A-C02E-4707-3CBE8AB7C817}"/>
              </a:ext>
            </a:extLst>
          </p:cNvPr>
          <p:cNvSpPr>
            <a:spLocks noGrp="1"/>
          </p:cNvSpPr>
          <p:nvPr>
            <p:ph idx="2"/>
          </p:nvPr>
        </p:nvSpPr>
        <p:spPr/>
        <p:txBody>
          <a:bodyPr/>
          <a:lstStyle/>
          <a:p>
            <a:endParaRPr lang="en-US"/>
          </a:p>
        </p:txBody>
      </p:sp>
      <p:grpSp>
        <p:nvGrpSpPr>
          <p:cNvPr id="3" name="Group 2">
            <a:extLst>
              <a:ext uri="{FF2B5EF4-FFF2-40B4-BE49-F238E27FC236}">
                <a16:creationId xmlns:a16="http://schemas.microsoft.com/office/drawing/2014/main" id="{BF89BB60-6D4B-E5FA-D8EB-613CD9705759}"/>
              </a:ext>
            </a:extLst>
          </p:cNvPr>
          <p:cNvGrpSpPr/>
          <p:nvPr/>
        </p:nvGrpSpPr>
        <p:grpSpPr>
          <a:xfrm>
            <a:off x="7018956" y="4562404"/>
            <a:ext cx="2103346" cy="1552004"/>
            <a:chOff x="7757935" y="4480175"/>
            <a:chExt cx="2103346" cy="1552004"/>
          </a:xfrm>
        </p:grpSpPr>
        <p:sp>
          <p:nvSpPr>
            <p:cNvPr id="8" name="Oval 7">
              <a:extLst>
                <a:ext uri="{FF2B5EF4-FFF2-40B4-BE49-F238E27FC236}">
                  <a16:creationId xmlns:a16="http://schemas.microsoft.com/office/drawing/2014/main" id="{805DE0AC-C36B-FC9C-0460-A3E6DB9FD9EA}"/>
                </a:ext>
              </a:extLst>
            </p:cNvPr>
            <p:cNvSpPr/>
            <p:nvPr/>
          </p:nvSpPr>
          <p:spPr>
            <a:xfrm>
              <a:off x="8168807" y="5525902"/>
              <a:ext cx="228600" cy="228600"/>
            </a:xfrm>
            <a:prstGeom prst="ellipse">
              <a:avLst/>
            </a:prstGeom>
            <a:solidFill>
              <a:srgbClr val="007C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Oval 40">
              <a:extLst>
                <a:ext uri="{FF2B5EF4-FFF2-40B4-BE49-F238E27FC236}">
                  <a16:creationId xmlns:a16="http://schemas.microsoft.com/office/drawing/2014/main" id="{CE5A8E3C-2BD6-0853-E131-F76A1E22ABC2}"/>
                </a:ext>
              </a:extLst>
            </p:cNvPr>
            <p:cNvSpPr/>
            <p:nvPr/>
          </p:nvSpPr>
          <p:spPr>
            <a:xfrm>
              <a:off x="9160472" y="4707511"/>
              <a:ext cx="228600" cy="228600"/>
            </a:xfrm>
            <a:prstGeom prst="ellipse">
              <a:avLst/>
            </a:prstGeom>
            <a:solidFill>
              <a:srgbClr val="007C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riangle 43">
              <a:extLst>
                <a:ext uri="{FF2B5EF4-FFF2-40B4-BE49-F238E27FC236}">
                  <a16:creationId xmlns:a16="http://schemas.microsoft.com/office/drawing/2014/main" id="{857C2F40-6D12-B670-4B41-E8AB5A73AEA6}"/>
                </a:ext>
              </a:extLst>
            </p:cNvPr>
            <p:cNvSpPr/>
            <p:nvPr/>
          </p:nvSpPr>
          <p:spPr>
            <a:xfrm>
              <a:off x="8092026" y="4676983"/>
              <a:ext cx="320040" cy="228600"/>
            </a:xfrm>
            <a:prstGeom prst="triangle">
              <a:avLst/>
            </a:prstGeom>
            <a:solidFill>
              <a:srgbClr val="BD5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riangle 44">
              <a:extLst>
                <a:ext uri="{FF2B5EF4-FFF2-40B4-BE49-F238E27FC236}">
                  <a16:creationId xmlns:a16="http://schemas.microsoft.com/office/drawing/2014/main" id="{094283B2-9518-E756-E8E9-8208F0083249}"/>
                </a:ext>
              </a:extLst>
            </p:cNvPr>
            <p:cNvSpPr/>
            <p:nvPr/>
          </p:nvSpPr>
          <p:spPr>
            <a:xfrm>
              <a:off x="9178758" y="5525902"/>
              <a:ext cx="320040" cy="228600"/>
            </a:xfrm>
            <a:prstGeom prst="triangle">
              <a:avLst/>
            </a:prstGeom>
            <a:solidFill>
              <a:srgbClr val="BD5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6" name="Straight Connector 45">
              <a:extLst>
                <a:ext uri="{FF2B5EF4-FFF2-40B4-BE49-F238E27FC236}">
                  <a16:creationId xmlns:a16="http://schemas.microsoft.com/office/drawing/2014/main" id="{4F27AB93-9F9A-8EDB-7312-2344EB89A9FF}"/>
                </a:ext>
              </a:extLst>
            </p:cNvPr>
            <p:cNvCxnSpPr>
              <a:cxnSpLocks/>
            </p:cNvCxnSpPr>
            <p:nvPr/>
          </p:nvCxnSpPr>
          <p:spPr>
            <a:xfrm>
              <a:off x="8287552" y="4480175"/>
              <a:ext cx="1573729" cy="112659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F69C88F9-2F67-4084-B7F5-7EE7F3D4C83A}"/>
                </a:ext>
              </a:extLst>
            </p:cNvPr>
            <p:cNvCxnSpPr>
              <a:cxnSpLocks/>
            </p:cNvCxnSpPr>
            <p:nvPr/>
          </p:nvCxnSpPr>
          <p:spPr>
            <a:xfrm>
              <a:off x="7757935" y="4905583"/>
              <a:ext cx="1573729" cy="112659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 name="Group 17">
            <a:extLst>
              <a:ext uri="{FF2B5EF4-FFF2-40B4-BE49-F238E27FC236}">
                <a16:creationId xmlns:a16="http://schemas.microsoft.com/office/drawing/2014/main" id="{3289BC25-518F-416B-9E18-10E75D0B6DF7}"/>
              </a:ext>
            </a:extLst>
          </p:cNvPr>
          <p:cNvGrpSpPr/>
          <p:nvPr/>
        </p:nvGrpSpPr>
        <p:grpSpPr>
          <a:xfrm>
            <a:off x="227257" y="1159918"/>
            <a:ext cx="5797111" cy="5444188"/>
            <a:chOff x="227257" y="1159918"/>
            <a:chExt cx="5797111" cy="5444188"/>
          </a:xfrm>
        </p:grpSpPr>
        <p:sp>
          <p:nvSpPr>
            <p:cNvPr id="93" name="TextBox 92">
              <a:extLst>
                <a:ext uri="{FF2B5EF4-FFF2-40B4-BE49-F238E27FC236}">
                  <a16:creationId xmlns:a16="http://schemas.microsoft.com/office/drawing/2014/main" id="{3A72EB12-2A9E-4DDF-9A43-7B5C8CC3D259}"/>
                </a:ext>
              </a:extLst>
            </p:cNvPr>
            <p:cNvSpPr txBox="1"/>
            <p:nvPr/>
          </p:nvSpPr>
          <p:spPr>
            <a:xfrm>
              <a:off x="2789077" y="1245672"/>
              <a:ext cx="1186372" cy="400110"/>
            </a:xfrm>
            <a:prstGeom prst="rect">
              <a:avLst/>
            </a:prstGeom>
            <a:noFill/>
          </p:spPr>
          <p:txBody>
            <a:bodyPr wrap="square" rtlCol="0">
              <a:spAutoFit/>
            </a:bodyPr>
            <a:lstStyle/>
            <a:p>
              <a:r>
                <a:rPr lang="en-US" sz="2000" b="1" dirty="0">
                  <a:solidFill>
                    <a:schemeClr val="accent4"/>
                  </a:solidFill>
                  <a:ea typeface="Amazon Ember Light" panose="020B0403020204020204" pitchFamily="34" charset="0"/>
                  <a:cs typeface="Amazon Ember Light" panose="020B0403020204020204" pitchFamily="34" charset="0"/>
                </a:rPr>
                <a:t>Output</a:t>
              </a:r>
            </a:p>
          </p:txBody>
        </p:sp>
        <p:sp>
          <p:nvSpPr>
            <p:cNvPr id="94" name="TextBox 93">
              <a:extLst>
                <a:ext uri="{FF2B5EF4-FFF2-40B4-BE49-F238E27FC236}">
                  <a16:creationId xmlns:a16="http://schemas.microsoft.com/office/drawing/2014/main" id="{70847857-E57F-4CEB-B4D5-D24271ABC9B9}"/>
                </a:ext>
              </a:extLst>
            </p:cNvPr>
            <p:cNvSpPr txBox="1"/>
            <p:nvPr/>
          </p:nvSpPr>
          <p:spPr>
            <a:xfrm>
              <a:off x="3543903" y="5914353"/>
              <a:ext cx="847750" cy="400110"/>
            </a:xfrm>
            <a:prstGeom prst="rect">
              <a:avLst/>
            </a:prstGeom>
            <a:noFill/>
          </p:spPr>
          <p:txBody>
            <a:bodyPr wrap="square" rtlCol="0">
              <a:spAutoFit/>
            </a:bodyPr>
            <a:lstStyle/>
            <a:p>
              <a:r>
                <a:rPr lang="en-US" sz="2000" b="1" dirty="0">
                  <a:solidFill>
                    <a:schemeClr val="accent4"/>
                  </a:solidFill>
                  <a:ea typeface="Amazon Ember Light" panose="020B0403020204020204" pitchFamily="34" charset="0"/>
                  <a:cs typeface="Amazon Ember Light" panose="020B0403020204020204" pitchFamily="34" charset="0"/>
                </a:rPr>
                <a:t>Input </a:t>
              </a:r>
            </a:p>
          </p:txBody>
        </p:sp>
        <mc:AlternateContent xmlns:mc="http://schemas.openxmlformats.org/markup-compatibility/2006" xmlns:a14="http://schemas.microsoft.com/office/drawing/2010/main">
          <mc:Choice Requires="a14">
            <p:sp>
              <p:nvSpPr>
                <p:cNvPr id="100" name="Oval 99">
                  <a:extLst>
                    <a:ext uri="{FF2B5EF4-FFF2-40B4-BE49-F238E27FC236}">
                      <a16:creationId xmlns:a16="http://schemas.microsoft.com/office/drawing/2014/main" id="{C2CBEBCB-396D-49EC-9B61-634F47DD29A8}"/>
                    </a:ext>
                  </a:extLst>
                </p:cNvPr>
                <p:cNvSpPr/>
                <p:nvPr/>
              </p:nvSpPr>
              <p:spPr>
                <a:xfrm>
                  <a:off x="2255709" y="1159918"/>
                  <a:ext cx="550226" cy="556968"/>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14:m>
                    <m:oMathPara xmlns:m="http://schemas.openxmlformats.org/officeDocument/2006/math">
                      <m:oMathParaPr>
                        <m:jc m:val="centerGroup"/>
                      </m:oMathParaPr>
                      <m:oMath xmlns:m="http://schemas.openxmlformats.org/officeDocument/2006/math">
                        <m:r>
                          <a:rPr lang="en-US" sz="2000" b="1" i="1" dirty="0" smtClean="0">
                            <a:solidFill>
                              <a:schemeClr val="tx2"/>
                            </a:solidFill>
                            <a:latin typeface="Cambria Math" panose="02040503050406030204" pitchFamily="18" charset="0"/>
                            <a:ea typeface="Amazon Ember Light" panose="020B0403020204020204" pitchFamily="34" charset="0"/>
                            <a:cs typeface="Amazon Ember Light" panose="020B0403020204020204" pitchFamily="34" charset="0"/>
                          </a:rPr>
                          <m:t>𝑶</m:t>
                        </m:r>
                      </m:oMath>
                    </m:oMathPara>
                  </a14:m>
                  <a:endParaRPr lang="en-US" sz="2000" b="1"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mc:Choice>
          <mc:Fallback xmlns="">
            <p:sp>
              <p:nvSpPr>
                <p:cNvPr id="100" name="Oval 99">
                  <a:extLst>
                    <a:ext uri="{FF2B5EF4-FFF2-40B4-BE49-F238E27FC236}">
                      <a16:creationId xmlns:a16="http://schemas.microsoft.com/office/drawing/2014/main" id="{C2CBEBCB-396D-49EC-9B61-634F47DD29A8}"/>
                    </a:ext>
                  </a:extLst>
                </p:cNvPr>
                <p:cNvSpPr>
                  <a:spLocks noRot="1" noChangeAspect="1" noMove="1" noResize="1" noEditPoints="1" noAdjustHandles="1" noChangeArrowheads="1" noChangeShapeType="1" noTextEdit="1"/>
                </p:cNvSpPr>
                <p:nvPr/>
              </p:nvSpPr>
              <p:spPr>
                <a:xfrm>
                  <a:off x="2255709" y="1159918"/>
                  <a:ext cx="550226" cy="556968"/>
                </a:xfrm>
                <a:prstGeom prst="ellipse">
                  <a:avLst/>
                </a:prstGeom>
                <a:blipFill>
                  <a:blip r:embed="rId4"/>
                  <a:stretch>
                    <a:fillRect/>
                  </a:stretch>
                </a:blipFill>
                <a:ln>
                  <a:solidFill>
                    <a:schemeClr val="tx1"/>
                  </a:solidFill>
                </a:ln>
              </p:spPr>
              <p:txBody>
                <a:bodyPr/>
                <a:lstStyle/>
                <a:p>
                  <a:r>
                    <a:rPr lang="en-US">
                      <a:noFill/>
                    </a:rPr>
                    <a:t> </a:t>
                  </a:r>
                </a:p>
              </p:txBody>
            </p:sp>
          </mc:Fallback>
        </mc:AlternateContent>
        <p:grpSp>
          <p:nvGrpSpPr>
            <p:cNvPr id="17" name="Group 16">
              <a:extLst>
                <a:ext uri="{FF2B5EF4-FFF2-40B4-BE49-F238E27FC236}">
                  <a16:creationId xmlns:a16="http://schemas.microsoft.com/office/drawing/2014/main" id="{5E302085-78C2-40F9-8F5D-99FC12DF54BA}"/>
                </a:ext>
              </a:extLst>
            </p:cNvPr>
            <p:cNvGrpSpPr/>
            <p:nvPr/>
          </p:nvGrpSpPr>
          <p:grpSpPr>
            <a:xfrm>
              <a:off x="1537231" y="6047137"/>
              <a:ext cx="1987182" cy="556969"/>
              <a:chOff x="1542440" y="6047137"/>
              <a:chExt cx="1987182" cy="556969"/>
            </a:xfrm>
          </p:grpSpPr>
          <mc:AlternateContent xmlns:mc="http://schemas.openxmlformats.org/markup-compatibility/2006" xmlns:a14="http://schemas.microsoft.com/office/drawing/2010/main">
            <mc:Choice Requires="a14">
              <p:sp>
                <p:nvSpPr>
                  <p:cNvPr id="101" name="Oval 100">
                    <a:extLst>
                      <a:ext uri="{FF2B5EF4-FFF2-40B4-BE49-F238E27FC236}">
                        <a16:creationId xmlns:a16="http://schemas.microsoft.com/office/drawing/2014/main" id="{C7840419-132D-4E91-BAAC-638EF1BC9E5A}"/>
                      </a:ext>
                    </a:extLst>
                  </p:cNvPr>
                  <p:cNvSpPr/>
                  <p:nvPr/>
                </p:nvSpPr>
                <p:spPr>
                  <a:xfrm>
                    <a:off x="2260918" y="6047137"/>
                    <a:ext cx="550226" cy="556968"/>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14:m>
                      <m:oMathPara xmlns:m="http://schemas.openxmlformats.org/officeDocument/2006/math">
                        <m:oMathParaPr>
                          <m:jc m:val="centerGroup"/>
                        </m:oMathParaPr>
                        <m:oMath xmlns:m="http://schemas.openxmlformats.org/officeDocument/2006/math">
                          <m:r>
                            <a:rPr lang="en-US" sz="2000" b="1" i="1" dirty="0" smtClean="0">
                              <a:solidFill>
                                <a:schemeClr val="tx2"/>
                              </a:solidFill>
                              <a:latin typeface="Cambria Math" panose="02040503050406030204" pitchFamily="18" charset="0"/>
                              <a:ea typeface="Amazon Ember Light" panose="020B0403020204020204" pitchFamily="34" charset="0"/>
                              <a:cs typeface="Amazon Ember Light" panose="020B0403020204020204" pitchFamily="34" charset="0"/>
                            </a:rPr>
                            <m:t>𝒙</m:t>
                          </m:r>
                          <m:r>
                            <a:rPr lang="en-US" sz="2000" b="1" i="1" baseline="-25000" dirty="0" smtClean="0">
                              <a:solidFill>
                                <a:schemeClr val="tx2"/>
                              </a:solidFill>
                              <a:latin typeface="Cambria Math" panose="02040503050406030204" pitchFamily="18" charset="0"/>
                              <a:ea typeface="Amazon Ember Light" panose="020B0403020204020204" pitchFamily="34" charset="0"/>
                              <a:cs typeface="Amazon Ember Light" panose="020B0403020204020204" pitchFamily="34" charset="0"/>
                            </a:rPr>
                            <m:t>𝟐</m:t>
                          </m:r>
                        </m:oMath>
                      </m:oMathPara>
                    </a14:m>
                    <a:endParaRPr lang="en-US" sz="2000" b="1" baseline="-25000"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mc:Choice>
            <mc:Fallback xmlns="">
              <p:sp>
                <p:nvSpPr>
                  <p:cNvPr id="101" name="Oval 100">
                    <a:extLst>
                      <a:ext uri="{FF2B5EF4-FFF2-40B4-BE49-F238E27FC236}">
                        <a16:creationId xmlns:a16="http://schemas.microsoft.com/office/drawing/2014/main" id="{C7840419-132D-4E91-BAAC-638EF1BC9E5A}"/>
                      </a:ext>
                    </a:extLst>
                  </p:cNvPr>
                  <p:cNvSpPr>
                    <a:spLocks noRot="1" noChangeAspect="1" noMove="1" noResize="1" noEditPoints="1" noAdjustHandles="1" noChangeArrowheads="1" noChangeShapeType="1" noTextEdit="1"/>
                  </p:cNvSpPr>
                  <p:nvPr/>
                </p:nvSpPr>
                <p:spPr>
                  <a:xfrm>
                    <a:off x="2260918" y="6047137"/>
                    <a:ext cx="550226" cy="556968"/>
                  </a:xfrm>
                  <a:prstGeom prst="ellipse">
                    <a:avLst/>
                  </a:prstGeom>
                  <a:blipFill>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2" name="Oval 101">
                    <a:extLst>
                      <a:ext uri="{FF2B5EF4-FFF2-40B4-BE49-F238E27FC236}">
                        <a16:creationId xmlns:a16="http://schemas.microsoft.com/office/drawing/2014/main" id="{4D77F2CC-91F5-4B9D-BBEC-AEFED0E4C0C3}"/>
                      </a:ext>
                    </a:extLst>
                  </p:cNvPr>
                  <p:cNvSpPr/>
                  <p:nvPr/>
                </p:nvSpPr>
                <p:spPr>
                  <a:xfrm>
                    <a:off x="2979396" y="6047137"/>
                    <a:ext cx="550226" cy="556969"/>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14:m>
                      <m:oMathPara xmlns:m="http://schemas.openxmlformats.org/officeDocument/2006/math">
                        <m:oMathParaPr>
                          <m:jc m:val="centerGroup"/>
                        </m:oMathParaPr>
                        <m:oMath xmlns:m="http://schemas.openxmlformats.org/officeDocument/2006/math">
                          <m:r>
                            <a:rPr lang="en-US" sz="2000" b="1" i="1" dirty="0" smtClean="0">
                              <a:solidFill>
                                <a:schemeClr val="tx2"/>
                              </a:solidFill>
                              <a:latin typeface="Cambria Math" panose="02040503050406030204" pitchFamily="18" charset="0"/>
                              <a:ea typeface="Amazon Ember Light" panose="020B0403020204020204" pitchFamily="34" charset="0"/>
                              <a:cs typeface="Amazon Ember Light" panose="020B0403020204020204" pitchFamily="34" charset="0"/>
                            </a:rPr>
                            <m:t>𝒙</m:t>
                          </m:r>
                          <m:r>
                            <a:rPr lang="en-US" sz="2000" b="1" i="1" baseline="-25000" dirty="0" smtClean="0">
                              <a:solidFill>
                                <a:schemeClr val="tx2"/>
                              </a:solidFill>
                              <a:latin typeface="Cambria Math" panose="02040503050406030204" pitchFamily="18" charset="0"/>
                              <a:ea typeface="Amazon Ember Light" panose="020B0403020204020204" pitchFamily="34" charset="0"/>
                              <a:cs typeface="Amazon Ember Light" panose="020B0403020204020204" pitchFamily="34" charset="0"/>
                            </a:rPr>
                            <m:t>𝟏</m:t>
                          </m:r>
                        </m:oMath>
                      </m:oMathPara>
                    </a14:m>
                    <a:endParaRPr lang="en-US" sz="2000" b="1" baseline="-25000"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mc:Choice>
            <mc:Fallback xmlns="">
              <p:sp>
                <p:nvSpPr>
                  <p:cNvPr id="102" name="Oval 101">
                    <a:extLst>
                      <a:ext uri="{FF2B5EF4-FFF2-40B4-BE49-F238E27FC236}">
                        <a16:creationId xmlns:a16="http://schemas.microsoft.com/office/drawing/2014/main" id="{4D77F2CC-91F5-4B9D-BBEC-AEFED0E4C0C3}"/>
                      </a:ext>
                    </a:extLst>
                  </p:cNvPr>
                  <p:cNvSpPr>
                    <a:spLocks noRot="1" noChangeAspect="1" noMove="1" noResize="1" noEditPoints="1" noAdjustHandles="1" noChangeArrowheads="1" noChangeShapeType="1" noTextEdit="1"/>
                  </p:cNvSpPr>
                  <p:nvPr/>
                </p:nvSpPr>
                <p:spPr>
                  <a:xfrm>
                    <a:off x="2979396" y="6047137"/>
                    <a:ext cx="550226" cy="556969"/>
                  </a:xfrm>
                  <a:prstGeom prst="ellipse">
                    <a:avLst/>
                  </a:prstGeom>
                  <a:blipFill>
                    <a:blip r:embed="rId6"/>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3" name="Oval 102">
                    <a:extLst>
                      <a:ext uri="{FF2B5EF4-FFF2-40B4-BE49-F238E27FC236}">
                        <a16:creationId xmlns:a16="http://schemas.microsoft.com/office/drawing/2014/main" id="{73567C01-C65E-41DF-B424-FB66EB8B8D40}"/>
                      </a:ext>
                    </a:extLst>
                  </p:cNvPr>
                  <p:cNvSpPr/>
                  <p:nvPr/>
                </p:nvSpPr>
                <p:spPr>
                  <a:xfrm>
                    <a:off x="1542440" y="6047137"/>
                    <a:ext cx="550226" cy="556968"/>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14:m>
                      <m:oMathPara xmlns:m="http://schemas.openxmlformats.org/officeDocument/2006/math">
                        <m:oMathParaPr>
                          <m:jc m:val="centerGroup"/>
                        </m:oMathParaPr>
                        <m:oMath xmlns:m="http://schemas.openxmlformats.org/officeDocument/2006/math">
                          <m:r>
                            <a:rPr lang="en-US" sz="2000" b="1" i="1" dirty="0" smtClean="0">
                              <a:solidFill>
                                <a:schemeClr val="tx2"/>
                              </a:solidFill>
                              <a:latin typeface="Cambria Math" panose="02040503050406030204" pitchFamily="18" charset="0"/>
                              <a:ea typeface="Amazon Ember Light" panose="020B0403020204020204" pitchFamily="34" charset="0"/>
                              <a:cs typeface="Amazon Ember Light" panose="020B0403020204020204" pitchFamily="34" charset="0"/>
                            </a:rPr>
                            <m:t>𝟏</m:t>
                          </m:r>
                        </m:oMath>
                      </m:oMathPara>
                    </a14:m>
                    <a:endParaRPr lang="en-US" sz="2000" b="1"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mc:Choice>
            <mc:Fallback xmlns="">
              <p:sp>
                <p:nvSpPr>
                  <p:cNvPr id="103" name="Oval 102">
                    <a:extLst>
                      <a:ext uri="{FF2B5EF4-FFF2-40B4-BE49-F238E27FC236}">
                        <a16:creationId xmlns:a16="http://schemas.microsoft.com/office/drawing/2014/main" id="{73567C01-C65E-41DF-B424-FB66EB8B8D40}"/>
                      </a:ext>
                    </a:extLst>
                  </p:cNvPr>
                  <p:cNvSpPr>
                    <a:spLocks noRot="1" noChangeAspect="1" noMove="1" noResize="1" noEditPoints="1" noAdjustHandles="1" noChangeArrowheads="1" noChangeShapeType="1" noTextEdit="1"/>
                  </p:cNvSpPr>
                  <p:nvPr/>
                </p:nvSpPr>
                <p:spPr>
                  <a:xfrm>
                    <a:off x="1542440" y="6047137"/>
                    <a:ext cx="550226" cy="556968"/>
                  </a:xfrm>
                  <a:prstGeom prst="ellipse">
                    <a:avLst/>
                  </a:prstGeom>
                  <a:blipFill>
                    <a:blip r:embed="rId7"/>
                    <a:stretch>
                      <a:fillRect/>
                    </a:stretch>
                  </a:blipFill>
                  <a:ln>
                    <a:solidFill>
                      <a:schemeClr val="tx1"/>
                    </a:solidFill>
                  </a:ln>
                </p:spPr>
                <p:txBody>
                  <a:bodyPr/>
                  <a:lstStyle/>
                  <a:p>
                    <a:r>
                      <a:rPr lang="en-US">
                        <a:noFill/>
                      </a:rPr>
                      <a:t> </a:t>
                    </a:r>
                  </a:p>
                </p:txBody>
              </p:sp>
            </mc:Fallback>
          </mc:AlternateContent>
        </p:grpSp>
        <p:cxnSp>
          <p:nvCxnSpPr>
            <p:cNvPr id="104" name="Straight Arrow Connector 103">
              <a:extLst>
                <a:ext uri="{FF2B5EF4-FFF2-40B4-BE49-F238E27FC236}">
                  <a16:creationId xmlns:a16="http://schemas.microsoft.com/office/drawing/2014/main" id="{4984E9F5-628F-4D27-B97A-8A269ECCECDC}"/>
                </a:ext>
              </a:extLst>
            </p:cNvPr>
            <p:cNvCxnSpPr>
              <a:cxnSpLocks/>
              <a:stCxn id="102" idx="0"/>
              <a:endCxn id="99" idx="2"/>
            </p:cNvCxnSpPr>
            <p:nvPr/>
          </p:nvCxnSpPr>
          <p:spPr>
            <a:xfrm flipH="1" flipV="1">
              <a:off x="1728602" y="5388768"/>
              <a:ext cx="1520698" cy="65836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142EDD73-46C0-442D-9DBA-1E32A43E11BE}"/>
                </a:ext>
              </a:extLst>
            </p:cNvPr>
            <p:cNvCxnSpPr>
              <a:cxnSpLocks/>
              <a:stCxn id="103" idx="0"/>
              <a:endCxn id="99" idx="2"/>
            </p:cNvCxnSpPr>
            <p:nvPr/>
          </p:nvCxnSpPr>
          <p:spPr>
            <a:xfrm flipH="1" flipV="1">
              <a:off x="1728602" y="5388768"/>
              <a:ext cx="83742" cy="65836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851AADE7-ADB7-4A8D-B256-42D1731C2B2A}"/>
                </a:ext>
              </a:extLst>
            </p:cNvPr>
            <p:cNvCxnSpPr>
              <a:cxnSpLocks/>
              <a:stCxn id="101" idx="0"/>
              <a:endCxn id="99" idx="2"/>
            </p:cNvCxnSpPr>
            <p:nvPr/>
          </p:nvCxnSpPr>
          <p:spPr>
            <a:xfrm flipH="1" flipV="1">
              <a:off x="1728602" y="5388768"/>
              <a:ext cx="802220" cy="65836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BABA8AE5-F0B3-4214-84D2-611C9545B0B2}"/>
                </a:ext>
              </a:extLst>
            </p:cNvPr>
            <p:cNvCxnSpPr>
              <a:cxnSpLocks/>
              <a:stCxn id="99" idx="6"/>
              <a:endCxn id="129" idx="2"/>
            </p:cNvCxnSpPr>
            <p:nvPr/>
          </p:nvCxnSpPr>
          <p:spPr>
            <a:xfrm flipV="1">
              <a:off x="1728602" y="3470722"/>
              <a:ext cx="802221" cy="4550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6" name="Oval 125">
                  <a:extLst>
                    <a:ext uri="{FF2B5EF4-FFF2-40B4-BE49-F238E27FC236}">
                      <a16:creationId xmlns:a16="http://schemas.microsoft.com/office/drawing/2014/main" id="{2AB89EC8-DAD5-4386-BC12-AAC83B430510}"/>
                    </a:ext>
                  </a:extLst>
                </p:cNvPr>
                <p:cNvSpPr/>
                <p:nvPr/>
              </p:nvSpPr>
              <p:spPr>
                <a:xfrm>
                  <a:off x="227257" y="4360026"/>
                  <a:ext cx="550226" cy="556968"/>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14:m>
                    <m:oMathPara xmlns:m="http://schemas.openxmlformats.org/officeDocument/2006/math">
                      <m:oMathParaPr>
                        <m:jc m:val="centerGroup"/>
                      </m:oMathParaPr>
                      <m:oMath xmlns:m="http://schemas.openxmlformats.org/officeDocument/2006/math">
                        <m:r>
                          <a:rPr lang="en-US" sz="2000" b="1" i="1" dirty="0" smtClean="0">
                            <a:solidFill>
                              <a:schemeClr val="tx2"/>
                            </a:solidFill>
                            <a:latin typeface="Cambria Math" panose="02040503050406030204" pitchFamily="18" charset="0"/>
                            <a:ea typeface="Amazon Ember Light" panose="020B0403020204020204" pitchFamily="34" charset="0"/>
                            <a:cs typeface="Amazon Ember Light" panose="020B0403020204020204" pitchFamily="34" charset="0"/>
                          </a:rPr>
                          <m:t>𝟏</m:t>
                        </m:r>
                      </m:oMath>
                    </m:oMathPara>
                  </a14:m>
                  <a:endParaRPr lang="en-US" sz="2000" b="1"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mc:Choice>
          <mc:Fallback xmlns="">
            <p:sp>
              <p:nvSpPr>
                <p:cNvPr id="126" name="Oval 125">
                  <a:extLst>
                    <a:ext uri="{FF2B5EF4-FFF2-40B4-BE49-F238E27FC236}">
                      <a16:creationId xmlns:a16="http://schemas.microsoft.com/office/drawing/2014/main" id="{2AB89EC8-DAD5-4386-BC12-AAC83B430510}"/>
                    </a:ext>
                  </a:extLst>
                </p:cNvPr>
                <p:cNvSpPr>
                  <a:spLocks noRot="1" noChangeAspect="1" noMove="1" noResize="1" noEditPoints="1" noAdjustHandles="1" noChangeArrowheads="1" noChangeShapeType="1" noTextEdit="1"/>
                </p:cNvSpPr>
                <p:nvPr/>
              </p:nvSpPr>
              <p:spPr>
                <a:xfrm>
                  <a:off x="227257" y="4360026"/>
                  <a:ext cx="550226" cy="556968"/>
                </a:xfrm>
                <a:prstGeom prst="ellipse">
                  <a:avLst/>
                </a:prstGeom>
                <a:blipFill>
                  <a:blip r:embed="rId8"/>
                  <a:stretch>
                    <a:fillRect/>
                  </a:stretch>
                </a:blipFill>
                <a:ln>
                  <a:solidFill>
                    <a:schemeClr val="tx1"/>
                  </a:solidFill>
                </a:ln>
              </p:spPr>
              <p:txBody>
                <a:bodyPr/>
                <a:lstStyle/>
                <a:p>
                  <a:r>
                    <a:rPr lang="en-US">
                      <a:noFill/>
                    </a:rPr>
                    <a:t> </a:t>
                  </a:r>
                </a:p>
              </p:txBody>
            </p:sp>
          </mc:Fallback>
        </mc:AlternateContent>
        <p:cxnSp>
          <p:nvCxnSpPr>
            <p:cNvPr id="127" name="Straight Arrow Connector 126">
              <a:extLst>
                <a:ext uri="{FF2B5EF4-FFF2-40B4-BE49-F238E27FC236}">
                  <a16:creationId xmlns:a16="http://schemas.microsoft.com/office/drawing/2014/main" id="{D55D0949-036D-448B-8941-E381B81121E5}"/>
                </a:ext>
              </a:extLst>
            </p:cNvPr>
            <p:cNvCxnSpPr>
              <a:cxnSpLocks/>
              <a:stCxn id="126" idx="0"/>
              <a:endCxn id="129" idx="2"/>
            </p:cNvCxnSpPr>
            <p:nvPr/>
          </p:nvCxnSpPr>
          <p:spPr>
            <a:xfrm flipV="1">
              <a:off x="502370" y="3470722"/>
              <a:ext cx="2028453" cy="88930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9" name="Oval 128">
              <a:extLst>
                <a:ext uri="{FF2B5EF4-FFF2-40B4-BE49-F238E27FC236}">
                  <a16:creationId xmlns:a16="http://schemas.microsoft.com/office/drawing/2014/main" id="{644458AC-FF49-4B4A-AEBF-87CAC3AB4313}"/>
                </a:ext>
              </a:extLst>
            </p:cNvPr>
            <p:cNvSpPr/>
            <p:nvPr/>
          </p:nvSpPr>
          <p:spPr>
            <a:xfrm rot="16200000">
              <a:off x="1799302" y="2007681"/>
              <a:ext cx="1463040" cy="1463041"/>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cxnSp>
          <p:nvCxnSpPr>
            <p:cNvPr id="130" name="Straight Connector 129">
              <a:extLst>
                <a:ext uri="{FF2B5EF4-FFF2-40B4-BE49-F238E27FC236}">
                  <a16:creationId xmlns:a16="http://schemas.microsoft.com/office/drawing/2014/main" id="{51A5CD16-3D1B-4DA5-A42F-EC05D3623317}"/>
                </a:ext>
              </a:extLst>
            </p:cNvPr>
            <p:cNvCxnSpPr>
              <a:cxnSpLocks/>
              <a:stCxn id="129" idx="0"/>
              <a:endCxn id="129" idx="4"/>
            </p:cNvCxnSpPr>
            <p:nvPr/>
          </p:nvCxnSpPr>
          <p:spPr>
            <a:xfrm>
              <a:off x="1799301" y="2739202"/>
              <a:ext cx="1463042"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1" name="TextBox 130">
                  <a:extLst>
                    <a:ext uri="{FF2B5EF4-FFF2-40B4-BE49-F238E27FC236}">
                      <a16:creationId xmlns:a16="http://schemas.microsoft.com/office/drawing/2014/main" id="{041E0C76-3928-4CA9-B6AC-213833ABDD08}"/>
                    </a:ext>
                  </a:extLst>
                </p:cNvPr>
                <p:cNvSpPr txBox="1"/>
                <p:nvPr/>
              </p:nvSpPr>
              <p:spPr>
                <a:xfrm>
                  <a:off x="1884909" y="2227132"/>
                  <a:ext cx="1291827" cy="4549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solidFill>
                              <a:schemeClr val="bg1"/>
                            </a:solidFill>
                            <a:latin typeface="Cambria Math" panose="02040503050406030204" pitchFamily="18" charset="0"/>
                          </a:rPr>
                          <m:t>𝑓</m:t>
                        </m:r>
                        <m:r>
                          <a:rPr lang="en-US" sz="1600" b="0" i="1" smtClean="0">
                            <a:solidFill>
                              <a:schemeClr val="bg1"/>
                            </a:solidFill>
                            <a:latin typeface="Cambria Math" panose="02040503050406030204" pitchFamily="18" charset="0"/>
                          </a:rPr>
                          <m:t>(</m:t>
                        </m:r>
                        <m:nary>
                          <m:naryPr>
                            <m:chr m:val="∑"/>
                            <m:limLoc m:val="subSup"/>
                            <m:supHide m:val="on"/>
                            <m:ctrlPr>
                              <a:rPr lang="en-US" sz="1600" b="0" i="1" smtClean="0">
                                <a:solidFill>
                                  <a:schemeClr val="bg1"/>
                                </a:solidFill>
                                <a:latin typeface="Cambria Math" panose="02040503050406030204" pitchFamily="18" charset="0"/>
                              </a:rPr>
                            </m:ctrlPr>
                          </m:naryPr>
                          <m:sub>
                            <m:r>
                              <m:rPr>
                                <m:brk m:alnAt="9"/>
                              </m:rPr>
                              <a:rPr lang="en-US" sz="1600" b="0" i="1" smtClean="0">
                                <a:solidFill>
                                  <a:schemeClr val="bg1"/>
                                </a:solidFill>
                                <a:latin typeface="Cambria Math" panose="02040503050406030204" pitchFamily="18" charset="0"/>
                              </a:rPr>
                              <m:t>𝑖</m:t>
                            </m:r>
                          </m:sub>
                          <m:sup/>
                          <m:e>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𝑤</m:t>
                                </m:r>
                                <m:r>
                                  <a:rPr lang="en-US" sz="1600" b="0" i="1" smtClean="0">
                                    <a:solidFill>
                                      <a:schemeClr val="bg1"/>
                                    </a:solidFill>
                                    <a:latin typeface="Cambria Math" panose="02040503050406030204" pitchFamily="18" charset="0"/>
                                  </a:rPr>
                                  <m:t>2</m:t>
                                </m:r>
                              </m:e>
                              <m:sub>
                                <m:r>
                                  <a:rPr lang="en-US" sz="1600" b="0" i="1" smtClean="0">
                                    <a:solidFill>
                                      <a:schemeClr val="bg1"/>
                                    </a:solidFill>
                                    <a:latin typeface="Cambria Math" panose="02040503050406030204" pitchFamily="18" charset="0"/>
                                  </a:rPr>
                                  <m:t>𝑖</m:t>
                                </m:r>
                                <m:r>
                                  <a:rPr lang="en-US" sz="1600" b="0" i="1" smtClean="0">
                                    <a:solidFill>
                                      <a:schemeClr val="bg1"/>
                                    </a:solidFill>
                                    <a:latin typeface="Cambria Math" panose="02040503050406030204" pitchFamily="18" charset="0"/>
                                  </a:rPr>
                                  <m:t>,</m:t>
                                </m:r>
                                <m:r>
                                  <a:rPr lang="en-US" sz="1600" b="0" i="1" smtClean="0">
                                    <a:solidFill>
                                      <a:schemeClr val="bg1"/>
                                    </a:solidFill>
                                    <a:latin typeface="Cambria Math" panose="02040503050406030204" pitchFamily="18" charset="0"/>
                                  </a:rPr>
                                  <m:t>𝑗</m:t>
                                </m:r>
                              </m:sub>
                            </m:sSub>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h</m:t>
                                </m:r>
                              </m:e>
                              <m:sub>
                                <m:r>
                                  <a:rPr lang="en-US" sz="1600" b="0" i="1" smtClean="0">
                                    <a:solidFill>
                                      <a:schemeClr val="bg1"/>
                                    </a:solidFill>
                                    <a:latin typeface="Cambria Math" panose="02040503050406030204" pitchFamily="18" charset="0"/>
                                  </a:rPr>
                                  <m:t>𝑖</m:t>
                                </m:r>
                              </m:sub>
                            </m:sSub>
                          </m:e>
                        </m:nary>
                        <m:r>
                          <a:rPr lang="en-US" sz="1600" b="0" i="1" smtClean="0">
                            <a:solidFill>
                              <a:schemeClr val="bg1"/>
                            </a:solidFill>
                            <a:latin typeface="Cambria Math" panose="02040503050406030204" pitchFamily="18" charset="0"/>
                          </a:rPr>
                          <m:t>)</m:t>
                        </m:r>
                      </m:oMath>
                    </m:oMathPara>
                  </a14:m>
                  <a:endParaRPr lang="en-US" sz="1600" dirty="0">
                    <a:solidFill>
                      <a:schemeClr val="bg1"/>
                    </a:solidFill>
                  </a:endParaRPr>
                </a:p>
              </p:txBody>
            </p:sp>
          </mc:Choice>
          <mc:Fallback xmlns="">
            <p:sp>
              <p:nvSpPr>
                <p:cNvPr id="131" name="TextBox 130">
                  <a:extLst>
                    <a:ext uri="{FF2B5EF4-FFF2-40B4-BE49-F238E27FC236}">
                      <a16:creationId xmlns:a16="http://schemas.microsoft.com/office/drawing/2014/main" id="{041E0C76-3928-4CA9-B6AC-213833ABDD08}"/>
                    </a:ext>
                  </a:extLst>
                </p:cNvPr>
                <p:cNvSpPr txBox="1">
                  <a:spLocks noRot="1" noChangeAspect="1" noMove="1" noResize="1" noEditPoints="1" noAdjustHandles="1" noChangeArrowheads="1" noChangeShapeType="1" noTextEdit="1"/>
                </p:cNvSpPr>
                <p:nvPr/>
              </p:nvSpPr>
              <p:spPr>
                <a:xfrm>
                  <a:off x="1884909" y="2227132"/>
                  <a:ext cx="1291827" cy="454996"/>
                </a:xfrm>
                <a:prstGeom prst="rect">
                  <a:avLst/>
                </a:prstGeom>
                <a:blipFill>
                  <a:blip r:embed="rId9"/>
                  <a:stretch>
                    <a:fillRect l="-41038" t="-201333" r="-55660" b="-28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2" name="TextBox 131">
                  <a:extLst>
                    <a:ext uri="{FF2B5EF4-FFF2-40B4-BE49-F238E27FC236}">
                      <a16:creationId xmlns:a16="http://schemas.microsoft.com/office/drawing/2014/main" id="{A8A72072-4636-443D-B6BA-7A6203FE79CC}"/>
                    </a:ext>
                  </a:extLst>
                </p:cNvPr>
                <p:cNvSpPr txBox="1"/>
                <p:nvPr/>
              </p:nvSpPr>
              <p:spPr>
                <a:xfrm>
                  <a:off x="2028986" y="2777051"/>
                  <a:ext cx="1003672" cy="4549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limLoc m:val="subSup"/>
                            <m:supHide m:val="on"/>
                            <m:ctrlPr>
                              <a:rPr lang="en-US" sz="1600" i="1">
                                <a:solidFill>
                                  <a:schemeClr val="bg1"/>
                                </a:solidFill>
                                <a:latin typeface="Cambria Math" panose="02040503050406030204" pitchFamily="18" charset="0"/>
                              </a:rPr>
                            </m:ctrlPr>
                          </m:naryPr>
                          <m:sub>
                            <m:r>
                              <m:rPr>
                                <m:brk m:alnAt="9"/>
                              </m:rPr>
                              <a:rPr lang="en-US" sz="1600" i="1">
                                <a:solidFill>
                                  <a:schemeClr val="bg1"/>
                                </a:solidFill>
                                <a:latin typeface="Cambria Math" panose="02040503050406030204" pitchFamily="18" charset="0"/>
                              </a:rPr>
                              <m:t>𝑖</m:t>
                            </m:r>
                          </m:sub>
                          <m:sup/>
                          <m:e>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𝑤</m:t>
                                </m:r>
                                <m:r>
                                  <a:rPr lang="en-US" sz="1600" i="1">
                                    <a:solidFill>
                                      <a:schemeClr val="bg1"/>
                                    </a:solidFill>
                                    <a:latin typeface="Cambria Math" panose="02040503050406030204" pitchFamily="18" charset="0"/>
                                  </a:rPr>
                                  <m:t>2</m:t>
                                </m:r>
                              </m:e>
                              <m:sub>
                                <m:r>
                                  <a:rPr lang="en-US" sz="1600" i="1">
                                    <a:solidFill>
                                      <a:schemeClr val="bg1"/>
                                    </a:solidFill>
                                    <a:latin typeface="Cambria Math" panose="02040503050406030204" pitchFamily="18" charset="0"/>
                                  </a:rPr>
                                  <m:t>𝑖</m:t>
                                </m:r>
                                <m:r>
                                  <a:rPr lang="en-US" sz="1600" i="1">
                                    <a:solidFill>
                                      <a:schemeClr val="bg1"/>
                                    </a:solidFill>
                                    <a:latin typeface="Cambria Math" panose="02040503050406030204" pitchFamily="18" charset="0"/>
                                  </a:rPr>
                                  <m:t>,</m:t>
                                </m:r>
                                <m:r>
                                  <a:rPr lang="en-US" sz="1600" i="1">
                                    <a:solidFill>
                                      <a:schemeClr val="bg1"/>
                                    </a:solidFill>
                                    <a:latin typeface="Cambria Math" panose="02040503050406030204" pitchFamily="18" charset="0"/>
                                  </a:rPr>
                                  <m:t>𝑗</m:t>
                                </m:r>
                              </m:sub>
                            </m:sSub>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h</m:t>
                                </m:r>
                              </m:e>
                              <m:sub>
                                <m:r>
                                  <a:rPr lang="en-US" sz="1600" i="1">
                                    <a:solidFill>
                                      <a:schemeClr val="bg1"/>
                                    </a:solidFill>
                                    <a:latin typeface="Cambria Math" panose="02040503050406030204" pitchFamily="18" charset="0"/>
                                  </a:rPr>
                                  <m:t>𝑖</m:t>
                                </m:r>
                              </m:sub>
                            </m:sSub>
                          </m:e>
                        </m:nary>
                      </m:oMath>
                    </m:oMathPara>
                  </a14:m>
                  <a:endParaRPr lang="en-US" sz="1600" dirty="0">
                    <a:solidFill>
                      <a:schemeClr val="bg1"/>
                    </a:solidFill>
                  </a:endParaRPr>
                </a:p>
              </p:txBody>
            </p:sp>
          </mc:Choice>
          <mc:Fallback xmlns="">
            <p:sp>
              <p:nvSpPr>
                <p:cNvPr id="132" name="TextBox 131">
                  <a:extLst>
                    <a:ext uri="{FF2B5EF4-FFF2-40B4-BE49-F238E27FC236}">
                      <a16:creationId xmlns:a16="http://schemas.microsoft.com/office/drawing/2014/main" id="{A8A72072-4636-443D-B6BA-7A6203FE79CC}"/>
                    </a:ext>
                  </a:extLst>
                </p:cNvPr>
                <p:cNvSpPr txBox="1">
                  <a:spLocks noRot="1" noChangeAspect="1" noMove="1" noResize="1" noEditPoints="1" noAdjustHandles="1" noChangeArrowheads="1" noChangeShapeType="1" noTextEdit="1"/>
                </p:cNvSpPr>
                <p:nvPr/>
              </p:nvSpPr>
              <p:spPr>
                <a:xfrm>
                  <a:off x="2028986" y="2777051"/>
                  <a:ext cx="1003672" cy="454996"/>
                </a:xfrm>
                <a:prstGeom prst="rect">
                  <a:avLst/>
                </a:prstGeom>
                <a:blipFill>
                  <a:blip r:embed="rId10"/>
                  <a:stretch>
                    <a:fillRect l="-74390" t="-205405" r="-79878" b="-291892"/>
                  </a:stretch>
                </a:blipFill>
              </p:spPr>
              <p:txBody>
                <a:bodyPr/>
                <a:lstStyle/>
                <a:p>
                  <a:r>
                    <a:rPr lang="en-US">
                      <a:noFill/>
                    </a:rPr>
                    <a:t> </a:t>
                  </a:r>
                </a:p>
              </p:txBody>
            </p:sp>
          </mc:Fallback>
        </mc:AlternateContent>
        <p:cxnSp>
          <p:nvCxnSpPr>
            <p:cNvPr id="133" name="Straight Arrow Connector 132">
              <a:extLst>
                <a:ext uri="{FF2B5EF4-FFF2-40B4-BE49-F238E27FC236}">
                  <a16:creationId xmlns:a16="http://schemas.microsoft.com/office/drawing/2014/main" id="{A3C69217-4631-45B2-A1E3-FC117B5C6536}"/>
                </a:ext>
              </a:extLst>
            </p:cNvPr>
            <p:cNvCxnSpPr>
              <a:cxnSpLocks/>
              <a:stCxn id="122" idx="6"/>
              <a:endCxn id="129" idx="2"/>
            </p:cNvCxnSpPr>
            <p:nvPr/>
          </p:nvCxnSpPr>
          <p:spPr>
            <a:xfrm flipH="1" flipV="1">
              <a:off x="2530823" y="3470722"/>
              <a:ext cx="802221" cy="4550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A11911C6-323F-4530-B136-335FD501A433}"/>
                </a:ext>
              </a:extLst>
            </p:cNvPr>
            <p:cNvCxnSpPr>
              <a:cxnSpLocks/>
              <a:stCxn id="102" idx="0"/>
              <a:endCxn id="122" idx="2"/>
            </p:cNvCxnSpPr>
            <p:nvPr/>
          </p:nvCxnSpPr>
          <p:spPr>
            <a:xfrm flipV="1">
              <a:off x="3249300" y="5388768"/>
              <a:ext cx="83744" cy="65836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99A4D45B-8CBD-4174-9E7A-3B03E374C9E0}"/>
                </a:ext>
              </a:extLst>
            </p:cNvPr>
            <p:cNvCxnSpPr>
              <a:cxnSpLocks/>
              <a:stCxn id="103" idx="0"/>
              <a:endCxn id="122" idx="2"/>
            </p:cNvCxnSpPr>
            <p:nvPr/>
          </p:nvCxnSpPr>
          <p:spPr>
            <a:xfrm flipV="1">
              <a:off x="1812344" y="5388768"/>
              <a:ext cx="1520700" cy="65836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33777A63-13B0-48FF-A4C1-D14C9CD0E749}"/>
                </a:ext>
              </a:extLst>
            </p:cNvPr>
            <p:cNvCxnSpPr>
              <a:cxnSpLocks/>
              <a:stCxn id="101" idx="0"/>
              <a:endCxn id="122" idx="2"/>
            </p:cNvCxnSpPr>
            <p:nvPr/>
          </p:nvCxnSpPr>
          <p:spPr>
            <a:xfrm flipV="1">
              <a:off x="2530822" y="5388768"/>
              <a:ext cx="802222" cy="65836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16149A09-9B82-47CF-AD04-54E9021CDEF3}"/>
                </a:ext>
              </a:extLst>
            </p:cNvPr>
            <p:cNvCxnSpPr>
              <a:cxnSpLocks/>
              <a:stCxn id="129" idx="6"/>
              <a:endCxn id="100" idx="4"/>
            </p:cNvCxnSpPr>
            <p:nvPr/>
          </p:nvCxnSpPr>
          <p:spPr>
            <a:xfrm flipH="1" flipV="1">
              <a:off x="2530822" y="1716886"/>
              <a:ext cx="1" cy="29079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2" name="TextBox 141">
              <a:extLst>
                <a:ext uri="{FF2B5EF4-FFF2-40B4-BE49-F238E27FC236}">
                  <a16:creationId xmlns:a16="http://schemas.microsoft.com/office/drawing/2014/main" id="{CE9FABE0-0C3B-422A-8203-254D68F11DA1}"/>
                </a:ext>
              </a:extLst>
            </p:cNvPr>
            <p:cNvSpPr txBox="1"/>
            <p:nvPr/>
          </p:nvSpPr>
          <p:spPr>
            <a:xfrm>
              <a:off x="4200499" y="4454059"/>
              <a:ext cx="1823869" cy="400110"/>
            </a:xfrm>
            <a:prstGeom prst="rect">
              <a:avLst/>
            </a:prstGeom>
            <a:noFill/>
          </p:spPr>
          <p:txBody>
            <a:bodyPr wrap="square" rtlCol="0">
              <a:spAutoFit/>
            </a:bodyPr>
            <a:lstStyle/>
            <a:p>
              <a:r>
                <a:rPr lang="en-US" sz="2000" b="1" dirty="0">
                  <a:solidFill>
                    <a:schemeClr val="accent6"/>
                  </a:solidFill>
                </a:rPr>
                <a:t>Hidden layer</a:t>
              </a:r>
            </a:p>
          </p:txBody>
        </p:sp>
        <p:grpSp>
          <p:nvGrpSpPr>
            <p:cNvPr id="16" name="Group 15">
              <a:extLst>
                <a:ext uri="{FF2B5EF4-FFF2-40B4-BE49-F238E27FC236}">
                  <a16:creationId xmlns:a16="http://schemas.microsoft.com/office/drawing/2014/main" id="{66A277B8-3588-4BDC-9020-7186F55DD1FB}"/>
                </a:ext>
              </a:extLst>
            </p:cNvPr>
            <p:cNvGrpSpPr/>
            <p:nvPr/>
          </p:nvGrpSpPr>
          <p:grpSpPr>
            <a:xfrm>
              <a:off x="997080" y="3925728"/>
              <a:ext cx="3067484" cy="1463040"/>
              <a:chOff x="997080" y="3925728"/>
              <a:chExt cx="3067484" cy="1463040"/>
            </a:xfrm>
          </p:grpSpPr>
          <p:sp>
            <p:nvSpPr>
              <p:cNvPr id="99" name="Oval 98">
                <a:extLst>
                  <a:ext uri="{FF2B5EF4-FFF2-40B4-BE49-F238E27FC236}">
                    <a16:creationId xmlns:a16="http://schemas.microsoft.com/office/drawing/2014/main" id="{0251072D-C9B0-4C7A-9DC2-6B4A3F7FA7F1}"/>
                  </a:ext>
                </a:extLst>
              </p:cNvPr>
              <p:cNvSpPr/>
              <p:nvPr/>
            </p:nvSpPr>
            <p:spPr>
              <a:xfrm rot="16200000">
                <a:off x="997081" y="3925727"/>
                <a:ext cx="1463040" cy="1463041"/>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ea typeface="Amazon Ember Light" panose="020B0403020204020204" pitchFamily="34" charset="0"/>
                  <a:cs typeface="Amazon Ember Light" panose="020B0403020204020204" pitchFamily="34" charset="0"/>
                </a:endParaRPr>
              </a:p>
            </p:txBody>
          </p:sp>
          <p:cxnSp>
            <p:nvCxnSpPr>
              <p:cNvPr id="108" name="Straight Connector 107">
                <a:extLst>
                  <a:ext uri="{FF2B5EF4-FFF2-40B4-BE49-F238E27FC236}">
                    <a16:creationId xmlns:a16="http://schemas.microsoft.com/office/drawing/2014/main" id="{8C5CCD81-03FA-46E8-A1C8-57B4379C74D8}"/>
                  </a:ext>
                </a:extLst>
              </p:cNvPr>
              <p:cNvCxnSpPr>
                <a:cxnSpLocks/>
                <a:stCxn id="99" idx="0"/>
                <a:endCxn id="99" idx="4"/>
              </p:cNvCxnSpPr>
              <p:nvPr/>
            </p:nvCxnSpPr>
            <p:spPr>
              <a:xfrm>
                <a:off x="997081" y="4657248"/>
                <a:ext cx="146304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9" name="TextBox 108">
                    <a:extLst>
                      <a:ext uri="{FF2B5EF4-FFF2-40B4-BE49-F238E27FC236}">
                        <a16:creationId xmlns:a16="http://schemas.microsoft.com/office/drawing/2014/main" id="{5CEC6095-EBF6-48E3-A93A-76C1C503C2DB}"/>
                      </a:ext>
                    </a:extLst>
                  </p:cNvPr>
                  <p:cNvSpPr txBox="1"/>
                  <p:nvPr/>
                </p:nvSpPr>
                <p:spPr>
                  <a:xfrm>
                    <a:off x="1086327" y="4135260"/>
                    <a:ext cx="1319207" cy="45512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solidFill>
                                <a:schemeClr val="bg1"/>
                              </a:solidFill>
                              <a:latin typeface="Cambria Math" panose="02040503050406030204" pitchFamily="18" charset="0"/>
                            </a:rPr>
                            <m:t>𝑓</m:t>
                          </m:r>
                          <m:r>
                            <a:rPr lang="en-US" sz="1600" b="0" i="1" smtClean="0">
                              <a:solidFill>
                                <a:schemeClr val="bg1"/>
                              </a:solidFill>
                              <a:latin typeface="Cambria Math" panose="02040503050406030204" pitchFamily="18" charset="0"/>
                            </a:rPr>
                            <m:t>(</m:t>
                          </m:r>
                          <m:nary>
                            <m:naryPr>
                              <m:chr m:val="∑"/>
                              <m:limLoc m:val="subSup"/>
                              <m:supHide m:val="on"/>
                              <m:ctrlPr>
                                <a:rPr lang="en-US" sz="1600" b="0" i="1" smtClean="0">
                                  <a:solidFill>
                                    <a:schemeClr val="bg1"/>
                                  </a:solidFill>
                                  <a:latin typeface="Cambria Math" panose="02040503050406030204" pitchFamily="18" charset="0"/>
                                </a:rPr>
                              </m:ctrlPr>
                            </m:naryPr>
                            <m:sub>
                              <m:r>
                                <m:rPr>
                                  <m:brk m:alnAt="9"/>
                                </m:rPr>
                                <a:rPr lang="en-US" sz="1600" b="0" i="1" smtClean="0">
                                  <a:solidFill>
                                    <a:schemeClr val="bg1"/>
                                  </a:solidFill>
                                  <a:latin typeface="Cambria Math" panose="02040503050406030204" pitchFamily="18" charset="0"/>
                                </a:rPr>
                                <m:t>𝑖</m:t>
                              </m:r>
                            </m:sub>
                            <m:sup/>
                            <m:e>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𝑤</m:t>
                                  </m:r>
                                  <m:r>
                                    <a:rPr lang="en-US" sz="1600" b="0" i="1" smtClean="0">
                                      <a:solidFill>
                                        <a:schemeClr val="bg1"/>
                                      </a:solidFill>
                                      <a:latin typeface="Cambria Math" panose="02040503050406030204" pitchFamily="18" charset="0"/>
                                    </a:rPr>
                                    <m:t>1</m:t>
                                  </m:r>
                                </m:e>
                                <m:sub>
                                  <m:r>
                                    <a:rPr lang="en-US" sz="1600" b="0" i="1" smtClean="0">
                                      <a:solidFill>
                                        <a:schemeClr val="bg1"/>
                                      </a:solidFill>
                                      <a:latin typeface="Cambria Math" panose="02040503050406030204" pitchFamily="18" charset="0"/>
                                    </a:rPr>
                                    <m:t>𝑖</m:t>
                                  </m:r>
                                  <m:r>
                                    <a:rPr lang="en-US" sz="1600" b="0" i="1" smtClean="0">
                                      <a:solidFill>
                                        <a:schemeClr val="bg1"/>
                                      </a:solidFill>
                                      <a:latin typeface="Cambria Math" panose="02040503050406030204" pitchFamily="18" charset="0"/>
                                    </a:rPr>
                                    <m:t>,</m:t>
                                  </m:r>
                                  <m:r>
                                    <a:rPr lang="en-US" sz="1600" b="0" i="1" smtClean="0">
                                      <a:solidFill>
                                        <a:schemeClr val="bg1"/>
                                      </a:solidFill>
                                      <a:latin typeface="Cambria Math" panose="02040503050406030204" pitchFamily="18" charset="0"/>
                                    </a:rPr>
                                    <m:t>𝑗</m:t>
                                  </m:r>
                                </m:sub>
                              </m:sSub>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𝑥</m:t>
                                  </m:r>
                                </m:e>
                                <m:sub>
                                  <m:r>
                                    <a:rPr lang="en-US" sz="1600" b="0" i="1" smtClean="0">
                                      <a:solidFill>
                                        <a:schemeClr val="bg1"/>
                                      </a:solidFill>
                                      <a:latin typeface="Cambria Math" panose="02040503050406030204" pitchFamily="18" charset="0"/>
                                    </a:rPr>
                                    <m:t>𝑖</m:t>
                                  </m:r>
                                </m:sub>
                              </m:sSub>
                            </m:e>
                          </m:nary>
                          <m:r>
                            <a:rPr lang="en-US" sz="1600" b="0" i="1" smtClean="0">
                              <a:solidFill>
                                <a:schemeClr val="bg1"/>
                              </a:solidFill>
                              <a:latin typeface="Cambria Math" panose="02040503050406030204" pitchFamily="18" charset="0"/>
                            </a:rPr>
                            <m:t>)</m:t>
                          </m:r>
                        </m:oMath>
                      </m:oMathPara>
                    </a14:m>
                    <a:endParaRPr lang="en-US" sz="1600" dirty="0">
                      <a:solidFill>
                        <a:schemeClr val="bg1"/>
                      </a:solidFill>
                    </a:endParaRPr>
                  </a:p>
                </p:txBody>
              </p:sp>
            </mc:Choice>
            <mc:Fallback xmlns="">
              <p:sp>
                <p:nvSpPr>
                  <p:cNvPr id="109" name="TextBox 108">
                    <a:extLst>
                      <a:ext uri="{FF2B5EF4-FFF2-40B4-BE49-F238E27FC236}">
                        <a16:creationId xmlns:a16="http://schemas.microsoft.com/office/drawing/2014/main" id="{5CEC6095-EBF6-48E3-A93A-76C1C503C2DB}"/>
                      </a:ext>
                    </a:extLst>
                  </p:cNvPr>
                  <p:cNvSpPr txBox="1">
                    <a:spLocks noRot="1" noChangeAspect="1" noMove="1" noResize="1" noEditPoints="1" noAdjustHandles="1" noChangeArrowheads="1" noChangeShapeType="1" noTextEdit="1"/>
                  </p:cNvSpPr>
                  <p:nvPr/>
                </p:nvSpPr>
                <p:spPr>
                  <a:xfrm>
                    <a:off x="1086327" y="4135260"/>
                    <a:ext cx="1319207" cy="455125"/>
                  </a:xfrm>
                  <a:prstGeom prst="rect">
                    <a:avLst/>
                  </a:prstGeom>
                  <a:blipFill>
                    <a:blip r:embed="rId11"/>
                    <a:stretch>
                      <a:fillRect l="-39171" t="-201333" r="-52995" b="-28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0" name="TextBox 109">
                    <a:extLst>
                      <a:ext uri="{FF2B5EF4-FFF2-40B4-BE49-F238E27FC236}">
                        <a16:creationId xmlns:a16="http://schemas.microsoft.com/office/drawing/2014/main" id="{86648998-1408-464C-854C-22212B60055D}"/>
                      </a:ext>
                    </a:extLst>
                  </p:cNvPr>
                  <p:cNvSpPr txBox="1"/>
                  <p:nvPr/>
                </p:nvSpPr>
                <p:spPr>
                  <a:xfrm>
                    <a:off x="1212445" y="4719688"/>
                    <a:ext cx="996876" cy="4549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limLoc m:val="subSup"/>
                              <m:supHide m:val="on"/>
                              <m:ctrlPr>
                                <a:rPr lang="en-US" sz="1600" b="0" i="1" smtClean="0">
                                  <a:solidFill>
                                    <a:schemeClr val="bg1"/>
                                  </a:solidFill>
                                  <a:latin typeface="Cambria Math" panose="02040503050406030204" pitchFamily="18" charset="0"/>
                                </a:rPr>
                              </m:ctrlPr>
                            </m:naryPr>
                            <m:sub>
                              <m:r>
                                <m:rPr>
                                  <m:brk m:alnAt="9"/>
                                </m:rPr>
                                <a:rPr lang="en-US" sz="1600" b="0" i="1" smtClean="0">
                                  <a:solidFill>
                                    <a:schemeClr val="bg1"/>
                                  </a:solidFill>
                                  <a:latin typeface="Cambria Math" panose="02040503050406030204" pitchFamily="18" charset="0"/>
                                </a:rPr>
                                <m:t>𝑖</m:t>
                              </m:r>
                            </m:sub>
                            <m:sup/>
                            <m:e>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𝑤</m:t>
                                  </m:r>
                                  <m:r>
                                    <a:rPr lang="en-US" sz="1600" b="0" i="1" smtClean="0">
                                      <a:solidFill>
                                        <a:schemeClr val="bg1"/>
                                      </a:solidFill>
                                      <a:latin typeface="Cambria Math" panose="02040503050406030204" pitchFamily="18" charset="0"/>
                                    </a:rPr>
                                    <m:t>1</m:t>
                                  </m:r>
                                </m:e>
                                <m:sub>
                                  <m:r>
                                    <a:rPr lang="en-US" sz="1600" b="0" i="1" smtClean="0">
                                      <a:solidFill>
                                        <a:schemeClr val="bg1"/>
                                      </a:solidFill>
                                      <a:latin typeface="Cambria Math" panose="02040503050406030204" pitchFamily="18" charset="0"/>
                                    </a:rPr>
                                    <m:t>𝑖</m:t>
                                  </m:r>
                                  <m:r>
                                    <a:rPr lang="en-US" sz="1600" b="0" i="1" smtClean="0">
                                      <a:solidFill>
                                        <a:schemeClr val="bg1"/>
                                      </a:solidFill>
                                      <a:latin typeface="Cambria Math" panose="02040503050406030204" pitchFamily="18" charset="0"/>
                                    </a:rPr>
                                    <m:t>,</m:t>
                                  </m:r>
                                  <m:r>
                                    <a:rPr lang="en-US" sz="1600" b="0" i="1" smtClean="0">
                                      <a:solidFill>
                                        <a:schemeClr val="bg1"/>
                                      </a:solidFill>
                                      <a:latin typeface="Cambria Math" panose="02040503050406030204" pitchFamily="18" charset="0"/>
                                    </a:rPr>
                                    <m:t>𝑗</m:t>
                                  </m:r>
                                </m:sub>
                              </m:sSub>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𝑥</m:t>
                                  </m:r>
                                </m:e>
                                <m:sub>
                                  <m:r>
                                    <a:rPr lang="en-US" sz="1600" b="0" i="1" smtClean="0">
                                      <a:solidFill>
                                        <a:schemeClr val="bg1"/>
                                      </a:solidFill>
                                      <a:latin typeface="Cambria Math" panose="02040503050406030204" pitchFamily="18" charset="0"/>
                                    </a:rPr>
                                    <m:t>𝑖</m:t>
                                  </m:r>
                                </m:sub>
                              </m:sSub>
                            </m:e>
                          </m:nary>
                        </m:oMath>
                      </m:oMathPara>
                    </a14:m>
                    <a:endParaRPr lang="en-US" sz="1600" dirty="0">
                      <a:solidFill>
                        <a:schemeClr val="bg1"/>
                      </a:solidFill>
                    </a:endParaRPr>
                  </a:p>
                </p:txBody>
              </p:sp>
            </mc:Choice>
            <mc:Fallback xmlns="">
              <p:sp>
                <p:nvSpPr>
                  <p:cNvPr id="110" name="TextBox 109">
                    <a:extLst>
                      <a:ext uri="{FF2B5EF4-FFF2-40B4-BE49-F238E27FC236}">
                        <a16:creationId xmlns:a16="http://schemas.microsoft.com/office/drawing/2014/main" id="{86648998-1408-464C-854C-22212B60055D}"/>
                      </a:ext>
                    </a:extLst>
                  </p:cNvPr>
                  <p:cNvSpPr txBox="1">
                    <a:spLocks noRot="1" noChangeAspect="1" noMove="1" noResize="1" noEditPoints="1" noAdjustHandles="1" noChangeArrowheads="1" noChangeShapeType="1" noTextEdit="1"/>
                  </p:cNvSpPr>
                  <p:nvPr/>
                </p:nvSpPr>
                <p:spPr>
                  <a:xfrm>
                    <a:off x="1212445" y="4719688"/>
                    <a:ext cx="996876" cy="454996"/>
                  </a:xfrm>
                  <a:prstGeom prst="rect">
                    <a:avLst/>
                  </a:prstGeom>
                  <a:blipFill>
                    <a:blip r:embed="rId12"/>
                    <a:stretch>
                      <a:fillRect l="-74847" t="-201333" r="-80368" b="-288000"/>
                    </a:stretch>
                  </a:blipFill>
                </p:spPr>
                <p:txBody>
                  <a:bodyPr/>
                  <a:lstStyle/>
                  <a:p>
                    <a:r>
                      <a:rPr lang="en-US">
                        <a:noFill/>
                      </a:rPr>
                      <a:t> </a:t>
                    </a:r>
                  </a:p>
                </p:txBody>
              </p:sp>
            </mc:Fallback>
          </mc:AlternateContent>
          <p:sp>
            <p:nvSpPr>
              <p:cNvPr id="122" name="Oval 121">
                <a:extLst>
                  <a:ext uri="{FF2B5EF4-FFF2-40B4-BE49-F238E27FC236}">
                    <a16:creationId xmlns:a16="http://schemas.microsoft.com/office/drawing/2014/main" id="{9B57C672-CB4B-4D4F-A755-09EDA0BF385E}"/>
                  </a:ext>
                </a:extLst>
              </p:cNvPr>
              <p:cNvSpPr/>
              <p:nvPr/>
            </p:nvSpPr>
            <p:spPr>
              <a:xfrm rot="16200000">
                <a:off x="2601523" y="3925727"/>
                <a:ext cx="1463040" cy="1463041"/>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ea typeface="Amazon Ember Light" panose="020B0403020204020204" pitchFamily="34" charset="0"/>
                  <a:cs typeface="Amazon Ember Light" panose="020B0403020204020204" pitchFamily="34" charset="0"/>
                </a:endParaRPr>
              </a:p>
            </p:txBody>
          </p:sp>
          <p:cxnSp>
            <p:nvCxnSpPr>
              <p:cNvPr id="123" name="Straight Connector 122">
                <a:extLst>
                  <a:ext uri="{FF2B5EF4-FFF2-40B4-BE49-F238E27FC236}">
                    <a16:creationId xmlns:a16="http://schemas.microsoft.com/office/drawing/2014/main" id="{FACBEA26-79D7-47A4-A287-CC6D2AFA7198}"/>
                  </a:ext>
                </a:extLst>
              </p:cNvPr>
              <p:cNvCxnSpPr>
                <a:cxnSpLocks/>
                <a:stCxn id="122" idx="0"/>
                <a:endCxn id="122" idx="4"/>
              </p:cNvCxnSpPr>
              <p:nvPr/>
            </p:nvCxnSpPr>
            <p:spPr>
              <a:xfrm>
                <a:off x="2601523" y="4657248"/>
                <a:ext cx="146304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4" name="TextBox 123">
                    <a:extLst>
                      <a:ext uri="{FF2B5EF4-FFF2-40B4-BE49-F238E27FC236}">
                        <a16:creationId xmlns:a16="http://schemas.microsoft.com/office/drawing/2014/main" id="{5345439A-E01F-4914-BA38-791BD6D8D95E}"/>
                      </a:ext>
                    </a:extLst>
                  </p:cNvPr>
                  <p:cNvSpPr txBox="1"/>
                  <p:nvPr/>
                </p:nvSpPr>
                <p:spPr>
                  <a:xfrm>
                    <a:off x="2690895" y="4135260"/>
                    <a:ext cx="1319207" cy="45512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solidFill>
                                <a:schemeClr val="bg1"/>
                              </a:solidFill>
                              <a:latin typeface="Cambria Math" panose="02040503050406030204" pitchFamily="18" charset="0"/>
                            </a:rPr>
                            <m:t>𝑓</m:t>
                          </m:r>
                          <m:r>
                            <a:rPr lang="en-US" sz="1600" b="0" i="1" smtClean="0">
                              <a:solidFill>
                                <a:schemeClr val="bg1"/>
                              </a:solidFill>
                              <a:latin typeface="Cambria Math" panose="02040503050406030204" pitchFamily="18" charset="0"/>
                            </a:rPr>
                            <m:t>(</m:t>
                          </m:r>
                          <m:nary>
                            <m:naryPr>
                              <m:chr m:val="∑"/>
                              <m:limLoc m:val="subSup"/>
                              <m:supHide m:val="on"/>
                              <m:ctrlPr>
                                <a:rPr lang="en-US" sz="1600" b="0" i="1" smtClean="0">
                                  <a:solidFill>
                                    <a:schemeClr val="bg1"/>
                                  </a:solidFill>
                                  <a:latin typeface="Cambria Math" panose="02040503050406030204" pitchFamily="18" charset="0"/>
                                </a:rPr>
                              </m:ctrlPr>
                            </m:naryPr>
                            <m:sub>
                              <m:r>
                                <m:rPr>
                                  <m:brk m:alnAt="9"/>
                                </m:rPr>
                                <a:rPr lang="en-US" sz="1600" b="0" i="1" smtClean="0">
                                  <a:solidFill>
                                    <a:schemeClr val="bg1"/>
                                  </a:solidFill>
                                  <a:latin typeface="Cambria Math" panose="02040503050406030204" pitchFamily="18" charset="0"/>
                                </a:rPr>
                                <m:t>𝑖</m:t>
                              </m:r>
                            </m:sub>
                            <m:sup/>
                            <m:e>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𝑤</m:t>
                                  </m:r>
                                  <m:r>
                                    <a:rPr lang="en-US" sz="1600" b="0" i="1" smtClean="0">
                                      <a:solidFill>
                                        <a:schemeClr val="bg1"/>
                                      </a:solidFill>
                                      <a:latin typeface="Cambria Math" panose="02040503050406030204" pitchFamily="18" charset="0"/>
                                    </a:rPr>
                                    <m:t>1</m:t>
                                  </m:r>
                                </m:e>
                                <m:sub>
                                  <m:r>
                                    <a:rPr lang="en-US" sz="1600" b="0" i="1" smtClean="0">
                                      <a:solidFill>
                                        <a:schemeClr val="bg1"/>
                                      </a:solidFill>
                                      <a:latin typeface="Cambria Math" panose="02040503050406030204" pitchFamily="18" charset="0"/>
                                    </a:rPr>
                                    <m:t>𝑖</m:t>
                                  </m:r>
                                  <m:r>
                                    <a:rPr lang="en-US" sz="1600" b="0" i="1" smtClean="0">
                                      <a:solidFill>
                                        <a:schemeClr val="bg1"/>
                                      </a:solidFill>
                                      <a:latin typeface="Cambria Math" panose="02040503050406030204" pitchFamily="18" charset="0"/>
                                    </a:rPr>
                                    <m:t>,</m:t>
                                  </m:r>
                                  <m:r>
                                    <a:rPr lang="en-US" sz="1600" b="0" i="1" smtClean="0">
                                      <a:solidFill>
                                        <a:schemeClr val="bg1"/>
                                      </a:solidFill>
                                      <a:latin typeface="Cambria Math" panose="02040503050406030204" pitchFamily="18" charset="0"/>
                                    </a:rPr>
                                    <m:t>𝑗</m:t>
                                  </m:r>
                                </m:sub>
                              </m:sSub>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𝑥</m:t>
                                  </m:r>
                                </m:e>
                                <m:sub>
                                  <m:r>
                                    <a:rPr lang="en-US" sz="1600" b="0" i="1" smtClean="0">
                                      <a:solidFill>
                                        <a:schemeClr val="bg1"/>
                                      </a:solidFill>
                                      <a:latin typeface="Cambria Math" panose="02040503050406030204" pitchFamily="18" charset="0"/>
                                    </a:rPr>
                                    <m:t>𝑖</m:t>
                                  </m:r>
                                </m:sub>
                              </m:sSub>
                            </m:e>
                          </m:nary>
                          <m:r>
                            <a:rPr lang="en-US" sz="1600" b="0" i="1" smtClean="0">
                              <a:solidFill>
                                <a:schemeClr val="bg1"/>
                              </a:solidFill>
                              <a:latin typeface="Cambria Math" panose="02040503050406030204" pitchFamily="18" charset="0"/>
                            </a:rPr>
                            <m:t>)</m:t>
                          </m:r>
                        </m:oMath>
                      </m:oMathPara>
                    </a14:m>
                    <a:endParaRPr lang="en-US" sz="1600" dirty="0">
                      <a:solidFill>
                        <a:schemeClr val="bg1"/>
                      </a:solidFill>
                    </a:endParaRPr>
                  </a:p>
                </p:txBody>
              </p:sp>
            </mc:Choice>
            <mc:Fallback xmlns="">
              <p:sp>
                <p:nvSpPr>
                  <p:cNvPr id="124" name="TextBox 123">
                    <a:extLst>
                      <a:ext uri="{FF2B5EF4-FFF2-40B4-BE49-F238E27FC236}">
                        <a16:creationId xmlns:a16="http://schemas.microsoft.com/office/drawing/2014/main" id="{5345439A-E01F-4914-BA38-791BD6D8D95E}"/>
                      </a:ext>
                    </a:extLst>
                  </p:cNvPr>
                  <p:cNvSpPr txBox="1">
                    <a:spLocks noRot="1" noChangeAspect="1" noMove="1" noResize="1" noEditPoints="1" noAdjustHandles="1" noChangeArrowheads="1" noChangeShapeType="1" noTextEdit="1"/>
                  </p:cNvSpPr>
                  <p:nvPr/>
                </p:nvSpPr>
                <p:spPr>
                  <a:xfrm>
                    <a:off x="2690895" y="4135260"/>
                    <a:ext cx="1319207" cy="455125"/>
                  </a:xfrm>
                  <a:prstGeom prst="rect">
                    <a:avLst/>
                  </a:prstGeom>
                  <a:blipFill>
                    <a:blip r:embed="rId13"/>
                    <a:stretch>
                      <a:fillRect l="-39171" t="-201333" r="-52995" b="-28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83B384AF-4B18-4E10-A9DE-4698BD7E1A51}"/>
                      </a:ext>
                    </a:extLst>
                  </p:cNvPr>
                  <p:cNvSpPr txBox="1"/>
                  <p:nvPr/>
                </p:nvSpPr>
                <p:spPr>
                  <a:xfrm>
                    <a:off x="2827518" y="4733535"/>
                    <a:ext cx="996876" cy="4549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limLoc m:val="subSup"/>
                              <m:supHide m:val="on"/>
                              <m:ctrlPr>
                                <a:rPr lang="en-US" sz="1600" b="0" i="1" smtClean="0">
                                  <a:solidFill>
                                    <a:schemeClr val="bg1"/>
                                  </a:solidFill>
                                  <a:latin typeface="Cambria Math" panose="02040503050406030204" pitchFamily="18" charset="0"/>
                                </a:rPr>
                              </m:ctrlPr>
                            </m:naryPr>
                            <m:sub>
                              <m:r>
                                <m:rPr>
                                  <m:brk m:alnAt="9"/>
                                </m:rPr>
                                <a:rPr lang="en-US" sz="1600" b="0" i="1" smtClean="0">
                                  <a:solidFill>
                                    <a:schemeClr val="bg1"/>
                                  </a:solidFill>
                                  <a:latin typeface="Cambria Math" panose="02040503050406030204" pitchFamily="18" charset="0"/>
                                </a:rPr>
                                <m:t>𝑖</m:t>
                              </m:r>
                            </m:sub>
                            <m:sup/>
                            <m:e>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𝑤</m:t>
                                  </m:r>
                                  <m:r>
                                    <a:rPr lang="en-US" sz="1600" b="0" i="1" smtClean="0">
                                      <a:solidFill>
                                        <a:schemeClr val="bg1"/>
                                      </a:solidFill>
                                      <a:latin typeface="Cambria Math" panose="02040503050406030204" pitchFamily="18" charset="0"/>
                                    </a:rPr>
                                    <m:t>1</m:t>
                                  </m:r>
                                </m:e>
                                <m:sub>
                                  <m:r>
                                    <a:rPr lang="en-US" sz="1600" b="0" i="1" smtClean="0">
                                      <a:solidFill>
                                        <a:schemeClr val="bg1"/>
                                      </a:solidFill>
                                      <a:latin typeface="Cambria Math" panose="02040503050406030204" pitchFamily="18" charset="0"/>
                                    </a:rPr>
                                    <m:t>𝑖</m:t>
                                  </m:r>
                                  <m:r>
                                    <a:rPr lang="en-US" sz="1600" b="0" i="1" smtClean="0">
                                      <a:solidFill>
                                        <a:schemeClr val="bg1"/>
                                      </a:solidFill>
                                      <a:latin typeface="Cambria Math" panose="02040503050406030204" pitchFamily="18" charset="0"/>
                                    </a:rPr>
                                    <m:t>,</m:t>
                                  </m:r>
                                  <m:r>
                                    <a:rPr lang="en-US" sz="1600" b="0" i="1" smtClean="0">
                                      <a:solidFill>
                                        <a:schemeClr val="bg1"/>
                                      </a:solidFill>
                                      <a:latin typeface="Cambria Math" panose="02040503050406030204" pitchFamily="18" charset="0"/>
                                    </a:rPr>
                                    <m:t>𝑗</m:t>
                                  </m:r>
                                </m:sub>
                              </m:sSub>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𝑥</m:t>
                                  </m:r>
                                </m:e>
                                <m:sub>
                                  <m:r>
                                    <a:rPr lang="en-US" sz="1600" b="0" i="1" smtClean="0">
                                      <a:solidFill>
                                        <a:schemeClr val="bg1"/>
                                      </a:solidFill>
                                      <a:latin typeface="Cambria Math" panose="02040503050406030204" pitchFamily="18" charset="0"/>
                                    </a:rPr>
                                    <m:t>𝑖</m:t>
                                  </m:r>
                                </m:sub>
                              </m:sSub>
                            </m:e>
                          </m:nary>
                        </m:oMath>
                      </m:oMathPara>
                    </a14:m>
                    <a:endParaRPr lang="en-US" sz="1600" dirty="0">
                      <a:solidFill>
                        <a:schemeClr val="bg1"/>
                      </a:solidFill>
                    </a:endParaRPr>
                  </a:p>
                </p:txBody>
              </p:sp>
            </mc:Choice>
            <mc:Fallback xmlns="">
              <p:sp>
                <p:nvSpPr>
                  <p:cNvPr id="51" name="TextBox 50">
                    <a:extLst>
                      <a:ext uri="{FF2B5EF4-FFF2-40B4-BE49-F238E27FC236}">
                        <a16:creationId xmlns:a16="http://schemas.microsoft.com/office/drawing/2014/main" id="{83B384AF-4B18-4E10-A9DE-4698BD7E1A51}"/>
                      </a:ext>
                    </a:extLst>
                  </p:cNvPr>
                  <p:cNvSpPr txBox="1">
                    <a:spLocks noRot="1" noChangeAspect="1" noMove="1" noResize="1" noEditPoints="1" noAdjustHandles="1" noChangeArrowheads="1" noChangeShapeType="1" noTextEdit="1"/>
                  </p:cNvSpPr>
                  <p:nvPr/>
                </p:nvSpPr>
                <p:spPr>
                  <a:xfrm>
                    <a:off x="2827518" y="4733535"/>
                    <a:ext cx="996876" cy="454996"/>
                  </a:xfrm>
                  <a:prstGeom prst="rect">
                    <a:avLst/>
                  </a:prstGeom>
                  <a:blipFill>
                    <a:blip r:embed="rId14"/>
                    <a:stretch>
                      <a:fillRect l="-74847" t="-201333" r="-80368" b="-288000"/>
                    </a:stretch>
                  </a:blipFill>
                </p:spPr>
                <p:txBody>
                  <a:bodyPr/>
                  <a:lstStyle/>
                  <a:p>
                    <a:r>
                      <a:rPr lang="en-US">
                        <a:noFill/>
                      </a:rPr>
                      <a:t> </a:t>
                    </a:r>
                  </a:p>
                </p:txBody>
              </p:sp>
            </mc:Fallback>
          </mc:AlternateContent>
        </p:grpSp>
      </p:grpSp>
    </p:spTree>
    <p:custDataLst>
      <p:tags r:id="rId1"/>
    </p:custDataLst>
    <p:extLst>
      <p:ext uri="{BB962C8B-B14F-4D97-AF65-F5344CB8AC3E}">
        <p14:creationId xmlns:p14="http://schemas.microsoft.com/office/powerpoint/2010/main" val="33057548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F877C8D-4DD5-40B4-B90F-9EAF0AC9EEE5}"/>
              </a:ext>
            </a:extLst>
          </p:cNvPr>
          <p:cNvSpPr>
            <a:spLocks noGrp="1"/>
          </p:cNvSpPr>
          <p:nvPr>
            <p:ph type="sldNum" idx="97"/>
          </p:nvPr>
        </p:nvSpPr>
        <p:spPr/>
        <p:txBody>
          <a:bodyPr/>
          <a:lstStyle/>
          <a:p>
            <a:fld id="{86A8BF56-6CB3-514C-9A64-F39D95C9E25B}" type="slidenum">
              <a:rPr lang="en-US" smtClean="0"/>
              <a:t>41</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Autofit/>
          </a:bodyPr>
          <a:lstStyle/>
          <a:p>
            <a:r>
              <a:rPr lang="en-US" sz="3200" dirty="0"/>
              <a:t>Source graphic: </a:t>
            </a:r>
            <a:r>
              <a:rPr lang="en-US" sz="3200" dirty="0">
                <a:ea typeface="Amazon Ember Light" panose="020B0403020204020204" pitchFamily="34" charset="0"/>
                <a:cs typeface="Amazon Ember Light" panose="020B0403020204020204" pitchFamily="34" charset="0"/>
              </a:rPr>
              <a:t>Weights in a multilayer perceptron</a:t>
            </a:r>
            <a:endParaRPr lang="en-US" sz="3200" dirty="0"/>
          </a:p>
        </p:txBody>
      </p:sp>
      <p:sp>
        <p:nvSpPr>
          <p:cNvPr id="3" name="Content Placeholder 2">
            <a:extLst>
              <a:ext uri="{FF2B5EF4-FFF2-40B4-BE49-F238E27FC236}">
                <a16:creationId xmlns:a16="http://schemas.microsoft.com/office/drawing/2014/main" id="{7519082C-7851-79F8-B335-B90E5E800F75}"/>
              </a:ext>
            </a:extLst>
          </p:cNvPr>
          <p:cNvSpPr>
            <a:spLocks noGrp="1"/>
          </p:cNvSpPr>
          <p:nvPr>
            <p:ph idx="2"/>
          </p:nvPr>
        </p:nvSpPr>
        <p:spPr/>
        <p:txBody>
          <a:bodyPr/>
          <a:lstStyle/>
          <a:p>
            <a:endParaRPr lang="en-US"/>
          </a:p>
        </p:txBody>
      </p:sp>
      <p:grpSp>
        <p:nvGrpSpPr>
          <p:cNvPr id="22" name="Group 21">
            <a:extLst>
              <a:ext uri="{FF2B5EF4-FFF2-40B4-BE49-F238E27FC236}">
                <a16:creationId xmlns:a16="http://schemas.microsoft.com/office/drawing/2014/main" id="{94A5871D-90DF-4803-B7F0-D5CB7DC703C6}"/>
              </a:ext>
            </a:extLst>
          </p:cNvPr>
          <p:cNvGrpSpPr/>
          <p:nvPr/>
        </p:nvGrpSpPr>
        <p:grpSpPr>
          <a:xfrm>
            <a:off x="233509" y="1163289"/>
            <a:ext cx="8632239" cy="5276262"/>
            <a:chOff x="233509" y="1163289"/>
            <a:chExt cx="8632239" cy="5276262"/>
          </a:xfrm>
        </p:grpSpPr>
        <p:sp>
          <p:nvSpPr>
            <p:cNvPr id="92" name="TextBox 91">
              <a:extLst>
                <a:ext uri="{FF2B5EF4-FFF2-40B4-BE49-F238E27FC236}">
                  <a16:creationId xmlns:a16="http://schemas.microsoft.com/office/drawing/2014/main" id="{B3A0CC3C-A13B-4223-8E73-9850A6090D99}"/>
                </a:ext>
              </a:extLst>
            </p:cNvPr>
            <p:cNvSpPr txBox="1"/>
            <p:nvPr/>
          </p:nvSpPr>
          <p:spPr>
            <a:xfrm>
              <a:off x="7405552" y="2533676"/>
              <a:ext cx="1236269" cy="707886"/>
            </a:xfrm>
            <a:prstGeom prst="rect">
              <a:avLst/>
            </a:prstGeom>
            <a:noFill/>
          </p:spPr>
          <p:txBody>
            <a:bodyPr wrap="square" rtlCol="0">
              <a:spAutoFit/>
            </a:bodyPr>
            <a:lstStyle/>
            <a:p>
              <a:r>
                <a:rPr lang="en-US" sz="2000" b="1" dirty="0">
                  <a:solidFill>
                    <a:schemeClr val="accent4"/>
                  </a:solidFill>
                  <a:ea typeface="Amazon Ember Light" panose="020B0403020204020204" pitchFamily="34" charset="0"/>
                  <a:cs typeface="Amazon Ember Light" panose="020B0403020204020204" pitchFamily="34" charset="0"/>
                </a:rPr>
                <a:t>Output layer</a:t>
              </a:r>
            </a:p>
          </p:txBody>
        </p:sp>
        <p:sp>
          <p:nvSpPr>
            <p:cNvPr id="93" name="TextBox 92">
              <a:extLst>
                <a:ext uri="{FF2B5EF4-FFF2-40B4-BE49-F238E27FC236}">
                  <a16:creationId xmlns:a16="http://schemas.microsoft.com/office/drawing/2014/main" id="{E9981D9C-9D13-45E2-A201-BC5896C9F2ED}"/>
                </a:ext>
              </a:extLst>
            </p:cNvPr>
            <p:cNvSpPr txBox="1"/>
            <p:nvPr/>
          </p:nvSpPr>
          <p:spPr>
            <a:xfrm>
              <a:off x="7405552" y="5711085"/>
              <a:ext cx="847750" cy="707886"/>
            </a:xfrm>
            <a:prstGeom prst="rect">
              <a:avLst/>
            </a:prstGeom>
            <a:noFill/>
          </p:spPr>
          <p:txBody>
            <a:bodyPr wrap="square" rtlCol="0">
              <a:spAutoFit/>
            </a:bodyPr>
            <a:lstStyle/>
            <a:p>
              <a:r>
                <a:rPr lang="en-US" sz="2000" b="1" dirty="0">
                  <a:solidFill>
                    <a:schemeClr val="accent4"/>
                  </a:solidFill>
                  <a:ea typeface="Amazon Ember Light" panose="020B0403020204020204" pitchFamily="34" charset="0"/>
                  <a:cs typeface="Amazon Ember Light" panose="020B0403020204020204" pitchFamily="34" charset="0"/>
                </a:rPr>
                <a:t>Input layer </a:t>
              </a:r>
            </a:p>
          </p:txBody>
        </p:sp>
        <p:sp>
          <p:nvSpPr>
            <p:cNvPr id="126" name="TextBox 125">
              <a:extLst>
                <a:ext uri="{FF2B5EF4-FFF2-40B4-BE49-F238E27FC236}">
                  <a16:creationId xmlns:a16="http://schemas.microsoft.com/office/drawing/2014/main" id="{A13FE6C5-BE0E-41B4-A1E9-8AE08B188243}"/>
                </a:ext>
              </a:extLst>
            </p:cNvPr>
            <p:cNvSpPr txBox="1"/>
            <p:nvPr/>
          </p:nvSpPr>
          <p:spPr>
            <a:xfrm>
              <a:off x="7405552" y="4327245"/>
              <a:ext cx="1460196" cy="707886"/>
            </a:xfrm>
            <a:prstGeom prst="rect">
              <a:avLst/>
            </a:prstGeom>
            <a:noFill/>
          </p:spPr>
          <p:txBody>
            <a:bodyPr wrap="square" rtlCol="0">
              <a:spAutoFit/>
            </a:bodyPr>
            <a:lstStyle/>
            <a:p>
              <a:r>
                <a:rPr lang="en-US" sz="2000" b="1" dirty="0">
                  <a:solidFill>
                    <a:schemeClr val="accent6"/>
                  </a:solidFill>
                  <a:latin typeface="Amazon Ember display"/>
                </a:rPr>
                <a:t>Hidden layer</a:t>
              </a:r>
            </a:p>
          </p:txBody>
        </p:sp>
        <p:grpSp>
          <p:nvGrpSpPr>
            <p:cNvPr id="21" name="Group 20">
              <a:extLst>
                <a:ext uri="{FF2B5EF4-FFF2-40B4-BE49-F238E27FC236}">
                  <a16:creationId xmlns:a16="http://schemas.microsoft.com/office/drawing/2014/main" id="{346C4335-4A2E-42F7-B204-FF6BFE982626}"/>
                </a:ext>
              </a:extLst>
            </p:cNvPr>
            <p:cNvGrpSpPr/>
            <p:nvPr/>
          </p:nvGrpSpPr>
          <p:grpSpPr>
            <a:xfrm>
              <a:off x="233509" y="1163289"/>
              <a:ext cx="7036670" cy="5276262"/>
              <a:chOff x="233509" y="1163289"/>
              <a:chExt cx="7036670" cy="5276262"/>
            </a:xfrm>
          </p:grpSpPr>
          <mc:AlternateContent xmlns:mc="http://schemas.openxmlformats.org/markup-compatibility/2006" xmlns:a14="http://schemas.microsoft.com/office/drawing/2010/main">
            <mc:Choice Requires="a14">
              <p:sp>
                <p:nvSpPr>
                  <p:cNvPr id="95" name="Oval 94">
                    <a:extLst>
                      <a:ext uri="{FF2B5EF4-FFF2-40B4-BE49-F238E27FC236}">
                        <a16:creationId xmlns:a16="http://schemas.microsoft.com/office/drawing/2014/main" id="{DF03625C-D3CC-40AE-8734-9D25DF4F1D60}"/>
                      </a:ext>
                    </a:extLst>
                  </p:cNvPr>
                  <p:cNvSpPr/>
                  <p:nvPr/>
                </p:nvSpPr>
                <p:spPr>
                  <a:xfrm rot="16200000">
                    <a:off x="3858516" y="1159918"/>
                    <a:ext cx="550226" cy="556968"/>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lIns="0" tIns="0" rIns="0" bIns="0" rtlCol="0" anchor="ctr"/>
                  <a:lstStyle/>
                  <a:p>
                    <a:pPr algn="ctr"/>
                    <a14:m>
                      <m:oMathPara xmlns:m="http://schemas.openxmlformats.org/officeDocument/2006/math">
                        <m:oMathParaPr>
                          <m:jc m:val="centerGroup"/>
                        </m:oMathParaPr>
                        <m:oMath xmlns:m="http://schemas.openxmlformats.org/officeDocument/2006/math">
                          <m:r>
                            <a:rPr lang="en-US" sz="2000" b="1" i="1" dirty="0" smtClean="0">
                              <a:solidFill>
                                <a:schemeClr val="tx2"/>
                              </a:solidFill>
                              <a:latin typeface="Cambria Math" panose="02040503050406030204" pitchFamily="18" charset="0"/>
                              <a:ea typeface="Amazon Ember Light" panose="020B0403020204020204" pitchFamily="34" charset="0"/>
                              <a:cs typeface="Amazon Ember Light" panose="020B0403020204020204" pitchFamily="34" charset="0"/>
                            </a:rPr>
                            <m:t>𝑶</m:t>
                          </m:r>
                        </m:oMath>
                      </m:oMathPara>
                    </a14:m>
                    <a:endParaRPr lang="en-US" sz="2000" b="1"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mc:Choice>
            <mc:Fallback xmlns="">
              <p:sp>
                <p:nvSpPr>
                  <p:cNvPr id="95" name="Oval 94">
                    <a:extLst>
                      <a:ext uri="{FF2B5EF4-FFF2-40B4-BE49-F238E27FC236}">
                        <a16:creationId xmlns:a16="http://schemas.microsoft.com/office/drawing/2014/main" id="{DF03625C-D3CC-40AE-8734-9D25DF4F1D60}"/>
                      </a:ext>
                    </a:extLst>
                  </p:cNvPr>
                  <p:cNvSpPr>
                    <a:spLocks noRot="1" noChangeAspect="1" noMove="1" noResize="1" noEditPoints="1" noAdjustHandles="1" noChangeArrowheads="1" noChangeShapeType="1" noTextEdit="1"/>
                  </p:cNvSpPr>
                  <p:nvPr/>
                </p:nvSpPr>
                <p:spPr>
                  <a:xfrm rot="16200000">
                    <a:off x="3858516" y="1159918"/>
                    <a:ext cx="550226" cy="556968"/>
                  </a:xfrm>
                  <a:prstGeom prst="ellipse">
                    <a:avLst/>
                  </a:prstGeom>
                  <a:blipFill>
                    <a:blip r:embed="rId4"/>
                    <a:stretch>
                      <a:fillRect/>
                    </a:stretch>
                  </a:blipFill>
                  <a:ln>
                    <a:solidFill>
                      <a:schemeClr val="tx1"/>
                    </a:solidFill>
                  </a:ln>
                </p:spPr>
                <p:txBody>
                  <a:bodyPr/>
                  <a:lstStyle/>
                  <a:p>
                    <a:r>
                      <a:rPr lang="en-US">
                        <a:noFill/>
                      </a:rPr>
                      <a:t> </a:t>
                    </a:r>
                  </a:p>
                </p:txBody>
              </p:sp>
            </mc:Fallback>
          </mc:AlternateContent>
          <p:grpSp>
            <p:nvGrpSpPr>
              <p:cNvPr id="16" name="Group 15">
                <a:extLst>
                  <a:ext uri="{FF2B5EF4-FFF2-40B4-BE49-F238E27FC236}">
                    <a16:creationId xmlns:a16="http://schemas.microsoft.com/office/drawing/2014/main" id="{3F016B47-BA20-4889-8CF8-6AFA5B93627F}"/>
                  </a:ext>
                </a:extLst>
              </p:cNvPr>
              <p:cNvGrpSpPr/>
              <p:nvPr/>
            </p:nvGrpSpPr>
            <p:grpSpPr>
              <a:xfrm>
                <a:off x="3136667" y="5889325"/>
                <a:ext cx="1993924" cy="550226"/>
                <a:chOff x="3187666" y="5889325"/>
                <a:chExt cx="1993924" cy="550226"/>
              </a:xfrm>
            </p:grpSpPr>
            <mc:AlternateContent xmlns:mc="http://schemas.openxmlformats.org/markup-compatibility/2006" xmlns:a14="http://schemas.microsoft.com/office/drawing/2010/main">
              <mc:Choice Requires="a14">
                <p:sp>
                  <p:nvSpPr>
                    <p:cNvPr id="96" name="Oval 95">
                      <a:extLst>
                        <a:ext uri="{FF2B5EF4-FFF2-40B4-BE49-F238E27FC236}">
                          <a16:creationId xmlns:a16="http://schemas.microsoft.com/office/drawing/2014/main" id="{1B921D01-4183-4DCC-A9C8-09B35EE49522}"/>
                        </a:ext>
                      </a:extLst>
                    </p:cNvPr>
                    <p:cNvSpPr/>
                    <p:nvPr/>
                  </p:nvSpPr>
                  <p:spPr>
                    <a:xfrm rot="16200000">
                      <a:off x="3909514" y="5885954"/>
                      <a:ext cx="550226" cy="556968"/>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lIns="0" tIns="0" rIns="0" bIns="0" rtlCol="0" anchor="ctr"/>
                    <a:lstStyle/>
                    <a:p>
                      <a:pPr algn="ctr"/>
                      <a14:m>
                        <m:oMathPara xmlns:m="http://schemas.openxmlformats.org/officeDocument/2006/math">
                          <m:oMathParaPr>
                            <m:jc m:val="centerGroup"/>
                          </m:oMathParaPr>
                          <m:oMath xmlns:m="http://schemas.openxmlformats.org/officeDocument/2006/math">
                            <m:r>
                              <a:rPr lang="en-US" sz="2000" b="1" i="1" dirty="0" smtClean="0">
                                <a:solidFill>
                                  <a:schemeClr val="tx2"/>
                                </a:solidFill>
                                <a:latin typeface="Cambria Math" panose="02040503050406030204" pitchFamily="18" charset="0"/>
                                <a:ea typeface="Amazon Ember Light" panose="020B0403020204020204" pitchFamily="34" charset="0"/>
                                <a:cs typeface="Amazon Ember Light" panose="020B0403020204020204" pitchFamily="34" charset="0"/>
                              </a:rPr>
                              <m:t>𝒙</m:t>
                            </m:r>
                            <m:r>
                              <a:rPr lang="en-US" sz="2000" b="1" i="1" baseline="-25000" dirty="0" smtClean="0">
                                <a:solidFill>
                                  <a:schemeClr val="tx2"/>
                                </a:solidFill>
                                <a:latin typeface="Cambria Math" panose="02040503050406030204" pitchFamily="18" charset="0"/>
                                <a:ea typeface="Amazon Ember Light" panose="020B0403020204020204" pitchFamily="34" charset="0"/>
                                <a:cs typeface="Amazon Ember Light" panose="020B0403020204020204" pitchFamily="34" charset="0"/>
                              </a:rPr>
                              <m:t>𝟐</m:t>
                            </m:r>
                          </m:oMath>
                        </m:oMathPara>
                      </a14:m>
                      <a:endParaRPr lang="en-US" sz="2000" b="1" baseline="-25000"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mc:Choice>
              <mc:Fallback xmlns="">
                <p:sp>
                  <p:nvSpPr>
                    <p:cNvPr id="96" name="Oval 95">
                      <a:extLst>
                        <a:ext uri="{FF2B5EF4-FFF2-40B4-BE49-F238E27FC236}">
                          <a16:creationId xmlns:a16="http://schemas.microsoft.com/office/drawing/2014/main" id="{1B921D01-4183-4DCC-A9C8-09B35EE49522}"/>
                        </a:ext>
                      </a:extLst>
                    </p:cNvPr>
                    <p:cNvSpPr>
                      <a:spLocks noRot="1" noChangeAspect="1" noMove="1" noResize="1" noEditPoints="1" noAdjustHandles="1" noChangeArrowheads="1" noChangeShapeType="1" noTextEdit="1"/>
                    </p:cNvSpPr>
                    <p:nvPr/>
                  </p:nvSpPr>
                  <p:spPr>
                    <a:xfrm rot="16200000">
                      <a:off x="3909514" y="5885954"/>
                      <a:ext cx="550226" cy="556968"/>
                    </a:xfrm>
                    <a:prstGeom prst="ellipse">
                      <a:avLst/>
                    </a:prstGeom>
                    <a:blipFill>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7" name="Oval 96">
                      <a:extLst>
                        <a:ext uri="{FF2B5EF4-FFF2-40B4-BE49-F238E27FC236}">
                          <a16:creationId xmlns:a16="http://schemas.microsoft.com/office/drawing/2014/main" id="{923806B8-BC20-40B5-8885-647DC1286BE6}"/>
                        </a:ext>
                      </a:extLst>
                    </p:cNvPr>
                    <p:cNvSpPr/>
                    <p:nvPr/>
                  </p:nvSpPr>
                  <p:spPr>
                    <a:xfrm rot="16200000">
                      <a:off x="4627993" y="5885953"/>
                      <a:ext cx="550226" cy="556969"/>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lIns="0" tIns="0" rIns="0" bIns="0" rtlCol="0" anchor="ctr"/>
                    <a:lstStyle/>
                    <a:p>
                      <a:pPr algn="ctr"/>
                      <a14:m>
                        <m:oMathPara xmlns:m="http://schemas.openxmlformats.org/officeDocument/2006/math">
                          <m:oMathParaPr>
                            <m:jc m:val="centerGroup"/>
                          </m:oMathParaPr>
                          <m:oMath xmlns:m="http://schemas.openxmlformats.org/officeDocument/2006/math">
                            <m:r>
                              <a:rPr lang="en-US" sz="2000" b="1" i="1" dirty="0" smtClean="0">
                                <a:solidFill>
                                  <a:schemeClr val="tx2"/>
                                </a:solidFill>
                                <a:latin typeface="Cambria Math" panose="02040503050406030204" pitchFamily="18" charset="0"/>
                                <a:ea typeface="Amazon Ember Light" panose="020B0403020204020204" pitchFamily="34" charset="0"/>
                                <a:cs typeface="Amazon Ember Light" panose="020B0403020204020204" pitchFamily="34" charset="0"/>
                              </a:rPr>
                              <m:t>𝒙</m:t>
                            </m:r>
                            <m:r>
                              <a:rPr lang="en-US" sz="2000" b="1" i="1" baseline="-25000" dirty="0" smtClean="0">
                                <a:solidFill>
                                  <a:schemeClr val="tx2"/>
                                </a:solidFill>
                                <a:latin typeface="Cambria Math" panose="02040503050406030204" pitchFamily="18" charset="0"/>
                                <a:ea typeface="Amazon Ember Light" panose="020B0403020204020204" pitchFamily="34" charset="0"/>
                                <a:cs typeface="Amazon Ember Light" panose="020B0403020204020204" pitchFamily="34" charset="0"/>
                              </a:rPr>
                              <m:t>𝟏</m:t>
                            </m:r>
                          </m:oMath>
                        </m:oMathPara>
                      </a14:m>
                      <a:endParaRPr lang="en-US" sz="2000" b="1" baseline="-25000"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mc:Choice>
              <mc:Fallback xmlns="">
                <p:sp>
                  <p:nvSpPr>
                    <p:cNvPr id="97" name="Oval 96">
                      <a:extLst>
                        <a:ext uri="{FF2B5EF4-FFF2-40B4-BE49-F238E27FC236}">
                          <a16:creationId xmlns:a16="http://schemas.microsoft.com/office/drawing/2014/main" id="{923806B8-BC20-40B5-8885-647DC1286BE6}"/>
                        </a:ext>
                      </a:extLst>
                    </p:cNvPr>
                    <p:cNvSpPr>
                      <a:spLocks noRot="1" noChangeAspect="1" noMove="1" noResize="1" noEditPoints="1" noAdjustHandles="1" noChangeArrowheads="1" noChangeShapeType="1" noTextEdit="1"/>
                    </p:cNvSpPr>
                    <p:nvPr/>
                  </p:nvSpPr>
                  <p:spPr>
                    <a:xfrm rot="16200000">
                      <a:off x="4627993" y="5885953"/>
                      <a:ext cx="550226" cy="556969"/>
                    </a:xfrm>
                    <a:prstGeom prst="ellipse">
                      <a:avLst/>
                    </a:prstGeom>
                    <a:blipFill>
                      <a:blip r:embed="rId6"/>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8" name="Oval 97">
                      <a:extLst>
                        <a:ext uri="{FF2B5EF4-FFF2-40B4-BE49-F238E27FC236}">
                          <a16:creationId xmlns:a16="http://schemas.microsoft.com/office/drawing/2014/main" id="{389D4745-6D01-4F05-B8A4-759794AEA88F}"/>
                        </a:ext>
                      </a:extLst>
                    </p:cNvPr>
                    <p:cNvSpPr/>
                    <p:nvPr/>
                  </p:nvSpPr>
                  <p:spPr>
                    <a:xfrm rot="16200000">
                      <a:off x="3191037" y="5885954"/>
                      <a:ext cx="550226" cy="556968"/>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lIns="0" tIns="0" rIns="0" bIns="0" rtlCol="0" anchor="ctr"/>
                    <a:lstStyle/>
                    <a:p>
                      <a:pPr algn="ctr"/>
                      <a14:m>
                        <m:oMathPara xmlns:m="http://schemas.openxmlformats.org/officeDocument/2006/math">
                          <m:oMathParaPr>
                            <m:jc m:val="centerGroup"/>
                          </m:oMathParaPr>
                          <m:oMath xmlns:m="http://schemas.openxmlformats.org/officeDocument/2006/math">
                            <m:r>
                              <a:rPr lang="en-US" sz="2000" b="1" i="1" dirty="0" smtClean="0">
                                <a:solidFill>
                                  <a:schemeClr val="tx2"/>
                                </a:solidFill>
                                <a:latin typeface="Cambria Math" panose="02040503050406030204" pitchFamily="18" charset="0"/>
                                <a:ea typeface="Amazon Ember Light" panose="020B0403020204020204" pitchFamily="34" charset="0"/>
                                <a:cs typeface="Amazon Ember Light" panose="020B0403020204020204" pitchFamily="34" charset="0"/>
                              </a:rPr>
                              <m:t>𝟏</m:t>
                            </m:r>
                          </m:oMath>
                        </m:oMathPara>
                      </a14:m>
                      <a:endParaRPr lang="en-US" sz="2000" b="1"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mc:Choice>
              <mc:Fallback xmlns="">
                <p:sp>
                  <p:nvSpPr>
                    <p:cNvPr id="98" name="Oval 97">
                      <a:extLst>
                        <a:ext uri="{FF2B5EF4-FFF2-40B4-BE49-F238E27FC236}">
                          <a16:creationId xmlns:a16="http://schemas.microsoft.com/office/drawing/2014/main" id="{389D4745-6D01-4F05-B8A4-759794AEA88F}"/>
                        </a:ext>
                      </a:extLst>
                    </p:cNvPr>
                    <p:cNvSpPr>
                      <a:spLocks noRot="1" noChangeAspect="1" noMove="1" noResize="1" noEditPoints="1" noAdjustHandles="1" noChangeArrowheads="1" noChangeShapeType="1" noTextEdit="1"/>
                    </p:cNvSpPr>
                    <p:nvPr/>
                  </p:nvSpPr>
                  <p:spPr>
                    <a:xfrm rot="16200000">
                      <a:off x="3191037" y="5885954"/>
                      <a:ext cx="550226" cy="556968"/>
                    </a:xfrm>
                    <a:prstGeom prst="ellipse">
                      <a:avLst/>
                    </a:prstGeom>
                    <a:blipFill>
                      <a:blip r:embed="rId7"/>
                      <a:stretch>
                        <a:fillRect/>
                      </a:stretch>
                    </a:blipFill>
                    <a:ln>
                      <a:solidFill>
                        <a:schemeClr val="tx1"/>
                      </a:solidFill>
                    </a:ln>
                  </p:spPr>
                  <p:txBody>
                    <a:bodyPr/>
                    <a:lstStyle/>
                    <a:p>
                      <a:r>
                        <a:rPr lang="en-US">
                          <a:noFill/>
                        </a:rPr>
                        <a:t> </a:t>
                      </a:r>
                    </a:p>
                  </p:txBody>
                </p:sp>
              </mc:Fallback>
            </mc:AlternateContent>
          </p:grpSp>
          <p:cxnSp>
            <p:nvCxnSpPr>
              <p:cNvPr id="99" name="Straight Arrow Connector 98">
                <a:extLst>
                  <a:ext uri="{FF2B5EF4-FFF2-40B4-BE49-F238E27FC236}">
                    <a16:creationId xmlns:a16="http://schemas.microsoft.com/office/drawing/2014/main" id="{4D003A30-B1BD-4DFE-A15C-44E17D9F572E}"/>
                  </a:ext>
                </a:extLst>
              </p:cNvPr>
              <p:cNvCxnSpPr>
                <a:cxnSpLocks/>
                <a:stCxn id="97" idx="6"/>
                <a:endCxn id="94" idx="2"/>
              </p:cNvCxnSpPr>
              <p:nvPr/>
            </p:nvCxnSpPr>
            <p:spPr>
              <a:xfrm flipH="1" flipV="1">
                <a:off x="1728602" y="5388768"/>
                <a:ext cx="3123506" cy="50055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0C76EBB8-C217-4A58-AC36-37ED2E0215C9}"/>
                  </a:ext>
                </a:extLst>
              </p:cNvPr>
              <p:cNvCxnSpPr>
                <a:cxnSpLocks/>
                <a:stCxn id="98" idx="6"/>
                <a:endCxn id="94" idx="2"/>
              </p:cNvCxnSpPr>
              <p:nvPr/>
            </p:nvCxnSpPr>
            <p:spPr>
              <a:xfrm flipH="1" flipV="1">
                <a:off x="1728602" y="5388768"/>
                <a:ext cx="1686549" cy="50055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47A359A8-0490-4B8F-B99B-F03677E8301F}"/>
                  </a:ext>
                </a:extLst>
              </p:cNvPr>
              <p:cNvCxnSpPr>
                <a:cxnSpLocks/>
                <a:stCxn id="96" idx="6"/>
                <a:endCxn id="94" idx="2"/>
              </p:cNvCxnSpPr>
              <p:nvPr/>
            </p:nvCxnSpPr>
            <p:spPr>
              <a:xfrm flipH="1" flipV="1">
                <a:off x="1728602" y="5388768"/>
                <a:ext cx="2405026" cy="50055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25D28EC0-B94A-463A-AC48-D8B2499301FC}"/>
                  </a:ext>
                </a:extLst>
              </p:cNvPr>
              <p:cNvCxnSpPr>
                <a:cxnSpLocks/>
                <a:stCxn id="94" idx="6"/>
                <a:endCxn id="117" idx="2"/>
              </p:cNvCxnSpPr>
              <p:nvPr/>
            </p:nvCxnSpPr>
            <p:spPr>
              <a:xfrm flipV="1">
                <a:off x="1728602" y="3470722"/>
                <a:ext cx="2405028" cy="4550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4" name="Oval 113">
                    <a:extLst>
                      <a:ext uri="{FF2B5EF4-FFF2-40B4-BE49-F238E27FC236}">
                        <a16:creationId xmlns:a16="http://schemas.microsoft.com/office/drawing/2014/main" id="{8C685CD9-B87D-4DEE-8FE5-37CF0D7A5ADC}"/>
                      </a:ext>
                    </a:extLst>
                  </p:cNvPr>
                  <p:cNvSpPr/>
                  <p:nvPr/>
                </p:nvSpPr>
                <p:spPr>
                  <a:xfrm rot="16200000">
                    <a:off x="236880" y="4031341"/>
                    <a:ext cx="550226" cy="556968"/>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lIns="0" tIns="0" rIns="0" bIns="0" rtlCol="0" anchor="ctr"/>
                  <a:lstStyle/>
                  <a:p>
                    <a:pPr algn="ctr"/>
                    <a14:m>
                      <m:oMathPara xmlns:m="http://schemas.openxmlformats.org/officeDocument/2006/math">
                        <m:oMathParaPr>
                          <m:jc m:val="centerGroup"/>
                        </m:oMathParaPr>
                        <m:oMath xmlns:m="http://schemas.openxmlformats.org/officeDocument/2006/math">
                          <m:r>
                            <a:rPr lang="en-US" sz="2000" b="1" i="1" dirty="0" smtClean="0">
                              <a:solidFill>
                                <a:schemeClr val="tx2"/>
                              </a:solidFill>
                              <a:latin typeface="Cambria Math" panose="02040503050406030204" pitchFamily="18" charset="0"/>
                              <a:ea typeface="Amazon Ember Light" panose="020B0403020204020204" pitchFamily="34" charset="0"/>
                              <a:cs typeface="Amazon Ember Light" panose="020B0403020204020204" pitchFamily="34" charset="0"/>
                            </a:rPr>
                            <m:t>𝟏</m:t>
                          </m:r>
                        </m:oMath>
                      </m:oMathPara>
                    </a14:m>
                    <a:endParaRPr lang="en-US" sz="2000" b="1"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mc:Choice>
            <mc:Fallback xmlns="">
              <p:sp>
                <p:nvSpPr>
                  <p:cNvPr id="114" name="Oval 113">
                    <a:extLst>
                      <a:ext uri="{FF2B5EF4-FFF2-40B4-BE49-F238E27FC236}">
                        <a16:creationId xmlns:a16="http://schemas.microsoft.com/office/drawing/2014/main" id="{8C685CD9-B87D-4DEE-8FE5-37CF0D7A5ADC}"/>
                      </a:ext>
                    </a:extLst>
                  </p:cNvPr>
                  <p:cNvSpPr>
                    <a:spLocks noRot="1" noChangeAspect="1" noMove="1" noResize="1" noEditPoints="1" noAdjustHandles="1" noChangeArrowheads="1" noChangeShapeType="1" noTextEdit="1"/>
                  </p:cNvSpPr>
                  <p:nvPr/>
                </p:nvSpPr>
                <p:spPr>
                  <a:xfrm rot="16200000">
                    <a:off x="236880" y="4031341"/>
                    <a:ext cx="550226" cy="556968"/>
                  </a:xfrm>
                  <a:prstGeom prst="ellipse">
                    <a:avLst/>
                  </a:prstGeom>
                  <a:blipFill>
                    <a:blip r:embed="rId8"/>
                    <a:stretch>
                      <a:fillRect/>
                    </a:stretch>
                  </a:blipFill>
                  <a:ln>
                    <a:solidFill>
                      <a:schemeClr val="tx1"/>
                    </a:solidFill>
                  </a:ln>
                </p:spPr>
                <p:txBody>
                  <a:bodyPr/>
                  <a:lstStyle/>
                  <a:p>
                    <a:r>
                      <a:rPr lang="en-US">
                        <a:noFill/>
                      </a:rPr>
                      <a:t> </a:t>
                    </a:r>
                  </a:p>
                </p:txBody>
              </p:sp>
            </mc:Fallback>
          </mc:AlternateContent>
          <p:cxnSp>
            <p:nvCxnSpPr>
              <p:cNvPr id="115" name="Straight Arrow Connector 114">
                <a:extLst>
                  <a:ext uri="{FF2B5EF4-FFF2-40B4-BE49-F238E27FC236}">
                    <a16:creationId xmlns:a16="http://schemas.microsoft.com/office/drawing/2014/main" id="{9167C3FB-164D-43F6-A37C-87B60B48C567}"/>
                  </a:ext>
                </a:extLst>
              </p:cNvPr>
              <p:cNvCxnSpPr>
                <a:cxnSpLocks/>
                <a:stCxn id="114" idx="6"/>
                <a:endCxn id="117" idx="2"/>
              </p:cNvCxnSpPr>
              <p:nvPr/>
            </p:nvCxnSpPr>
            <p:spPr>
              <a:xfrm flipV="1">
                <a:off x="511993" y="3470722"/>
                <a:ext cx="3621637" cy="56399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91F07C4C-90E9-41E2-BE1A-BE6383F8AB0B}"/>
                  </a:ext>
                </a:extLst>
              </p:cNvPr>
              <p:cNvGrpSpPr/>
              <p:nvPr/>
            </p:nvGrpSpPr>
            <p:grpSpPr>
              <a:xfrm>
                <a:off x="3402108" y="2007682"/>
                <a:ext cx="1463042" cy="1463040"/>
                <a:chOff x="3396410" y="2007682"/>
                <a:chExt cx="1463042" cy="1463040"/>
              </a:xfrm>
            </p:grpSpPr>
            <p:sp>
              <p:nvSpPr>
                <p:cNvPr id="117" name="Oval 116">
                  <a:extLst>
                    <a:ext uri="{FF2B5EF4-FFF2-40B4-BE49-F238E27FC236}">
                      <a16:creationId xmlns:a16="http://schemas.microsoft.com/office/drawing/2014/main" id="{6E61D684-8853-48A5-9FDF-BC1E4459A1C9}"/>
                    </a:ext>
                  </a:extLst>
                </p:cNvPr>
                <p:cNvSpPr/>
                <p:nvPr/>
              </p:nvSpPr>
              <p:spPr>
                <a:xfrm rot="16200000">
                  <a:off x="3396411" y="2007681"/>
                  <a:ext cx="1463040" cy="1463041"/>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cxnSp>
              <p:nvCxnSpPr>
                <p:cNvPr id="118" name="Straight Connector 117">
                  <a:extLst>
                    <a:ext uri="{FF2B5EF4-FFF2-40B4-BE49-F238E27FC236}">
                      <a16:creationId xmlns:a16="http://schemas.microsoft.com/office/drawing/2014/main" id="{45533887-D63B-4D15-AA9F-8D5C8390C132}"/>
                    </a:ext>
                  </a:extLst>
                </p:cNvPr>
                <p:cNvCxnSpPr>
                  <a:cxnSpLocks/>
                  <a:stCxn id="117" idx="0"/>
                  <a:endCxn id="117" idx="4"/>
                </p:cNvCxnSpPr>
                <p:nvPr/>
              </p:nvCxnSpPr>
              <p:spPr>
                <a:xfrm>
                  <a:off x="3396411" y="2739202"/>
                  <a:ext cx="146304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0" name="TextBox 119">
                      <a:extLst>
                        <a:ext uri="{FF2B5EF4-FFF2-40B4-BE49-F238E27FC236}">
                          <a16:creationId xmlns:a16="http://schemas.microsoft.com/office/drawing/2014/main" id="{3574CDEC-7D0A-46C3-9F18-12F69A7D439A}"/>
                        </a:ext>
                      </a:extLst>
                    </p:cNvPr>
                    <p:cNvSpPr txBox="1"/>
                    <p:nvPr/>
                  </p:nvSpPr>
                  <p:spPr>
                    <a:xfrm>
                      <a:off x="3609007" y="2777051"/>
                      <a:ext cx="1037848" cy="45512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limLoc m:val="subSup"/>
                                <m:supHide m:val="on"/>
                                <m:ctrlPr>
                                  <a:rPr lang="en-US" sz="1600" i="1">
                                    <a:solidFill>
                                      <a:schemeClr val="bg1"/>
                                    </a:solidFill>
                                    <a:latin typeface="Cambria Math" panose="02040503050406030204" pitchFamily="18" charset="0"/>
                                  </a:rPr>
                                </m:ctrlPr>
                              </m:naryPr>
                              <m:sub>
                                <m:r>
                                  <m:rPr>
                                    <m:brk m:alnAt="9"/>
                                  </m:rPr>
                                  <a:rPr lang="en-US" sz="1600" i="1">
                                    <a:solidFill>
                                      <a:schemeClr val="bg1"/>
                                    </a:solidFill>
                                    <a:latin typeface="Cambria Math" panose="02040503050406030204" pitchFamily="18" charset="0"/>
                                  </a:rPr>
                                  <m:t>𝑖</m:t>
                                </m:r>
                              </m:sub>
                              <m:sup/>
                              <m:e>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𝑤</m:t>
                                    </m:r>
                                    <m:r>
                                      <a:rPr lang="en-US" sz="1600" i="1">
                                        <a:solidFill>
                                          <a:schemeClr val="bg1"/>
                                        </a:solidFill>
                                        <a:latin typeface="Cambria Math" panose="02040503050406030204" pitchFamily="18" charset="0"/>
                                      </a:rPr>
                                      <m:t>2</m:t>
                                    </m:r>
                                  </m:e>
                                  <m:sub>
                                    <m:r>
                                      <a:rPr lang="en-US" sz="1600" i="1">
                                        <a:solidFill>
                                          <a:schemeClr val="bg1"/>
                                        </a:solidFill>
                                        <a:latin typeface="Cambria Math" panose="02040503050406030204" pitchFamily="18" charset="0"/>
                                      </a:rPr>
                                      <m:t>𝑖</m:t>
                                    </m:r>
                                    <m:r>
                                      <a:rPr lang="en-US" sz="1600" i="1">
                                        <a:solidFill>
                                          <a:schemeClr val="bg1"/>
                                        </a:solidFill>
                                        <a:latin typeface="Cambria Math" panose="02040503050406030204" pitchFamily="18" charset="0"/>
                                      </a:rPr>
                                      <m:t>,</m:t>
                                    </m:r>
                                    <m:r>
                                      <a:rPr lang="en-US" sz="1600" i="1">
                                        <a:solidFill>
                                          <a:schemeClr val="bg1"/>
                                        </a:solidFill>
                                        <a:latin typeface="Cambria Math" panose="02040503050406030204" pitchFamily="18" charset="0"/>
                                      </a:rPr>
                                      <m:t>𝑗</m:t>
                                    </m:r>
                                  </m:sub>
                                </m:sSub>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h</m:t>
                                    </m:r>
                                  </m:e>
                                  <m:sub>
                                    <m:r>
                                      <a:rPr lang="en-US" sz="1600" i="1">
                                        <a:solidFill>
                                          <a:schemeClr val="bg1"/>
                                        </a:solidFill>
                                        <a:latin typeface="Cambria Math" panose="02040503050406030204" pitchFamily="18" charset="0"/>
                                      </a:rPr>
                                      <m:t>𝑖</m:t>
                                    </m:r>
                                  </m:sub>
                                </m:sSub>
                              </m:e>
                            </m:nary>
                          </m:oMath>
                        </m:oMathPara>
                      </a14:m>
                      <a:endParaRPr lang="en-US" sz="1600" dirty="0">
                        <a:solidFill>
                          <a:schemeClr val="bg1"/>
                        </a:solidFill>
                      </a:endParaRPr>
                    </a:p>
                  </p:txBody>
                </p:sp>
              </mc:Choice>
              <mc:Fallback xmlns="">
                <p:sp>
                  <p:nvSpPr>
                    <p:cNvPr id="120" name="TextBox 119">
                      <a:extLst>
                        <a:ext uri="{FF2B5EF4-FFF2-40B4-BE49-F238E27FC236}">
                          <a16:creationId xmlns:a16="http://schemas.microsoft.com/office/drawing/2014/main" id="{3574CDEC-7D0A-46C3-9F18-12F69A7D439A}"/>
                        </a:ext>
                      </a:extLst>
                    </p:cNvPr>
                    <p:cNvSpPr txBox="1">
                      <a:spLocks noRot="1" noChangeAspect="1" noMove="1" noResize="1" noEditPoints="1" noAdjustHandles="1" noChangeArrowheads="1" noChangeShapeType="1" noTextEdit="1"/>
                    </p:cNvSpPr>
                    <p:nvPr/>
                  </p:nvSpPr>
                  <p:spPr>
                    <a:xfrm>
                      <a:off x="3609007" y="2777051"/>
                      <a:ext cx="1037848" cy="455125"/>
                    </a:xfrm>
                    <a:prstGeom prst="rect">
                      <a:avLst/>
                    </a:prstGeom>
                    <a:blipFill>
                      <a:blip r:embed="rId9"/>
                      <a:stretch>
                        <a:fillRect l="-71765" t="-205405" r="-73529" b="-291892"/>
                      </a:stretch>
                    </a:blipFill>
                  </p:spPr>
                  <p:txBody>
                    <a:bodyPr/>
                    <a:lstStyle/>
                    <a:p>
                      <a:r>
                        <a:rPr lang="en-US">
                          <a:noFill/>
                        </a:rPr>
                        <a:t> </a:t>
                      </a:r>
                    </a:p>
                  </p:txBody>
                </p:sp>
              </mc:Fallback>
            </mc:AlternateContent>
          </p:grpSp>
          <p:cxnSp>
            <p:nvCxnSpPr>
              <p:cNvPr id="121" name="Straight Arrow Connector 120">
                <a:extLst>
                  <a:ext uri="{FF2B5EF4-FFF2-40B4-BE49-F238E27FC236}">
                    <a16:creationId xmlns:a16="http://schemas.microsoft.com/office/drawing/2014/main" id="{99746EA2-9704-427C-8CED-D8849395C21B}"/>
                  </a:ext>
                </a:extLst>
              </p:cNvPr>
              <p:cNvCxnSpPr>
                <a:cxnSpLocks/>
                <a:stCxn id="111" idx="6"/>
                <a:endCxn id="117" idx="2"/>
              </p:cNvCxnSpPr>
              <p:nvPr/>
            </p:nvCxnSpPr>
            <p:spPr>
              <a:xfrm flipV="1">
                <a:off x="3333044" y="3470722"/>
                <a:ext cx="800586" cy="4550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AC4683D3-8D1F-43E4-8B1B-39D47ED168CE}"/>
                  </a:ext>
                </a:extLst>
              </p:cNvPr>
              <p:cNvCxnSpPr>
                <a:cxnSpLocks/>
                <a:stCxn id="97" idx="6"/>
                <a:endCxn id="111" idx="2"/>
              </p:cNvCxnSpPr>
              <p:nvPr/>
            </p:nvCxnSpPr>
            <p:spPr>
              <a:xfrm flipH="1" flipV="1">
                <a:off x="3333044" y="5388768"/>
                <a:ext cx="1519064" cy="50055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20EC769C-1A81-4346-AAE4-89F29B682DD2}"/>
                  </a:ext>
                </a:extLst>
              </p:cNvPr>
              <p:cNvCxnSpPr>
                <a:cxnSpLocks/>
                <a:stCxn id="98" idx="6"/>
                <a:endCxn id="111" idx="2"/>
              </p:cNvCxnSpPr>
              <p:nvPr/>
            </p:nvCxnSpPr>
            <p:spPr>
              <a:xfrm flipH="1" flipV="1">
                <a:off x="3333044" y="5388768"/>
                <a:ext cx="82107" cy="50055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0BE5E2BC-1776-4871-A983-ADA5FBAA91F0}"/>
                  </a:ext>
                </a:extLst>
              </p:cNvPr>
              <p:cNvCxnSpPr>
                <a:cxnSpLocks/>
                <a:stCxn id="96" idx="6"/>
                <a:endCxn id="111" idx="2"/>
              </p:cNvCxnSpPr>
              <p:nvPr/>
            </p:nvCxnSpPr>
            <p:spPr>
              <a:xfrm flipH="1" flipV="1">
                <a:off x="3333044" y="5388768"/>
                <a:ext cx="800584" cy="50055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B8DA80EA-C8EE-4360-8326-14737BDC5536}"/>
                  </a:ext>
                </a:extLst>
              </p:cNvPr>
              <p:cNvCxnSpPr>
                <a:cxnSpLocks/>
                <a:stCxn id="117" idx="6"/>
                <a:endCxn id="95" idx="2"/>
              </p:cNvCxnSpPr>
              <p:nvPr/>
            </p:nvCxnSpPr>
            <p:spPr>
              <a:xfrm flipH="1" flipV="1">
                <a:off x="4133629" y="1713515"/>
                <a:ext cx="1" cy="29416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EB4D44E5-D47C-4EB1-A986-DAAAAEBCF942}"/>
                  </a:ext>
                </a:extLst>
              </p:cNvPr>
              <p:cNvGrpSpPr/>
              <p:nvPr/>
            </p:nvGrpSpPr>
            <p:grpSpPr>
              <a:xfrm>
                <a:off x="997080" y="3915950"/>
                <a:ext cx="6273099" cy="1472818"/>
                <a:chOff x="997080" y="3915950"/>
                <a:chExt cx="6273099" cy="1472818"/>
              </a:xfrm>
            </p:grpSpPr>
            <p:sp>
              <p:nvSpPr>
                <p:cNvPr id="94" name="Oval 93">
                  <a:extLst>
                    <a:ext uri="{FF2B5EF4-FFF2-40B4-BE49-F238E27FC236}">
                      <a16:creationId xmlns:a16="http://schemas.microsoft.com/office/drawing/2014/main" id="{829609B0-CCCF-48BB-AAD6-8F676E74B652}"/>
                    </a:ext>
                  </a:extLst>
                </p:cNvPr>
                <p:cNvSpPr/>
                <p:nvPr/>
              </p:nvSpPr>
              <p:spPr>
                <a:xfrm rot="16200000">
                  <a:off x="997081" y="3925727"/>
                  <a:ext cx="1463040" cy="1463041"/>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cxnSp>
              <p:nvCxnSpPr>
                <p:cNvPr id="104" name="Straight Connector 103">
                  <a:extLst>
                    <a:ext uri="{FF2B5EF4-FFF2-40B4-BE49-F238E27FC236}">
                      <a16:creationId xmlns:a16="http://schemas.microsoft.com/office/drawing/2014/main" id="{AB0F0CDF-5284-4E89-8716-F461DC3444D3}"/>
                    </a:ext>
                  </a:extLst>
                </p:cNvPr>
                <p:cNvCxnSpPr>
                  <a:cxnSpLocks/>
                  <a:stCxn id="94" idx="0"/>
                  <a:endCxn id="94" idx="4"/>
                </p:cNvCxnSpPr>
                <p:nvPr/>
              </p:nvCxnSpPr>
              <p:spPr>
                <a:xfrm>
                  <a:off x="997081" y="4657248"/>
                  <a:ext cx="146304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6" name="TextBox 105">
                      <a:extLst>
                        <a:ext uri="{FF2B5EF4-FFF2-40B4-BE49-F238E27FC236}">
                          <a16:creationId xmlns:a16="http://schemas.microsoft.com/office/drawing/2014/main" id="{3AD60BA8-BD82-4D02-99FB-BDC023E76352}"/>
                        </a:ext>
                      </a:extLst>
                    </p:cNvPr>
                    <p:cNvSpPr txBox="1"/>
                    <p:nvPr/>
                  </p:nvSpPr>
                  <p:spPr>
                    <a:xfrm>
                      <a:off x="1213076" y="4719688"/>
                      <a:ext cx="1031051" cy="45512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limLoc m:val="subSup"/>
                                <m:supHide m:val="on"/>
                                <m:ctrlPr>
                                  <a:rPr lang="en-US" sz="1600" b="0" i="1" smtClean="0">
                                    <a:solidFill>
                                      <a:schemeClr val="bg1"/>
                                    </a:solidFill>
                                    <a:latin typeface="Cambria Math" panose="02040503050406030204" pitchFamily="18" charset="0"/>
                                  </a:rPr>
                                </m:ctrlPr>
                              </m:naryPr>
                              <m:sub>
                                <m:r>
                                  <m:rPr>
                                    <m:brk m:alnAt="9"/>
                                  </m:rPr>
                                  <a:rPr lang="en-US" sz="1600" b="0" i="1" smtClean="0">
                                    <a:solidFill>
                                      <a:schemeClr val="bg1"/>
                                    </a:solidFill>
                                    <a:latin typeface="Cambria Math" panose="02040503050406030204" pitchFamily="18" charset="0"/>
                                  </a:rPr>
                                  <m:t>𝑖</m:t>
                                </m:r>
                              </m:sub>
                              <m:sup/>
                              <m:e>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𝑤</m:t>
                                    </m:r>
                                    <m:r>
                                      <a:rPr lang="en-US" sz="1600" b="0" i="1" smtClean="0">
                                        <a:solidFill>
                                          <a:schemeClr val="bg1"/>
                                        </a:solidFill>
                                        <a:latin typeface="Cambria Math" panose="02040503050406030204" pitchFamily="18" charset="0"/>
                                      </a:rPr>
                                      <m:t>1</m:t>
                                    </m:r>
                                  </m:e>
                                  <m:sub>
                                    <m:r>
                                      <a:rPr lang="en-US" sz="1600" b="0" i="1" smtClean="0">
                                        <a:solidFill>
                                          <a:schemeClr val="bg1"/>
                                        </a:solidFill>
                                        <a:latin typeface="Cambria Math" panose="02040503050406030204" pitchFamily="18" charset="0"/>
                                      </a:rPr>
                                      <m:t>𝑖</m:t>
                                    </m:r>
                                    <m:r>
                                      <a:rPr lang="en-US" sz="1600" b="0" i="1" smtClean="0">
                                        <a:solidFill>
                                          <a:schemeClr val="bg1"/>
                                        </a:solidFill>
                                        <a:latin typeface="Cambria Math" panose="02040503050406030204" pitchFamily="18" charset="0"/>
                                      </a:rPr>
                                      <m:t>,</m:t>
                                    </m:r>
                                    <m:r>
                                      <a:rPr lang="en-US" sz="1600" b="0" i="1" smtClean="0">
                                        <a:solidFill>
                                          <a:schemeClr val="bg1"/>
                                        </a:solidFill>
                                        <a:latin typeface="Cambria Math" panose="02040503050406030204" pitchFamily="18" charset="0"/>
                                      </a:rPr>
                                      <m:t>𝑗</m:t>
                                    </m:r>
                                  </m:sub>
                                </m:sSub>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𝑥</m:t>
                                    </m:r>
                                  </m:e>
                                  <m:sub>
                                    <m:r>
                                      <a:rPr lang="en-US" sz="1600" b="0" i="1" smtClean="0">
                                        <a:solidFill>
                                          <a:schemeClr val="bg1"/>
                                        </a:solidFill>
                                        <a:latin typeface="Cambria Math" panose="02040503050406030204" pitchFamily="18" charset="0"/>
                                      </a:rPr>
                                      <m:t>𝑖</m:t>
                                    </m:r>
                                  </m:sub>
                                </m:sSub>
                              </m:e>
                            </m:nary>
                          </m:oMath>
                        </m:oMathPara>
                      </a14:m>
                      <a:endParaRPr lang="en-US" sz="1600" dirty="0">
                        <a:solidFill>
                          <a:schemeClr val="bg1"/>
                        </a:solidFill>
                      </a:endParaRPr>
                    </a:p>
                  </p:txBody>
                </p:sp>
              </mc:Choice>
              <mc:Fallback xmlns="">
                <p:sp>
                  <p:nvSpPr>
                    <p:cNvPr id="106" name="TextBox 105">
                      <a:extLst>
                        <a:ext uri="{FF2B5EF4-FFF2-40B4-BE49-F238E27FC236}">
                          <a16:creationId xmlns:a16="http://schemas.microsoft.com/office/drawing/2014/main" id="{3AD60BA8-BD82-4D02-99FB-BDC023E76352}"/>
                        </a:ext>
                      </a:extLst>
                    </p:cNvPr>
                    <p:cNvSpPr txBox="1">
                      <a:spLocks noRot="1" noChangeAspect="1" noMove="1" noResize="1" noEditPoints="1" noAdjustHandles="1" noChangeArrowheads="1" noChangeShapeType="1" noTextEdit="1"/>
                    </p:cNvSpPr>
                    <p:nvPr/>
                  </p:nvSpPr>
                  <p:spPr>
                    <a:xfrm>
                      <a:off x="1213076" y="4719688"/>
                      <a:ext cx="1031051" cy="455125"/>
                    </a:xfrm>
                    <a:prstGeom prst="rect">
                      <a:avLst/>
                    </a:prstGeom>
                    <a:blipFill>
                      <a:blip r:embed="rId10"/>
                      <a:stretch>
                        <a:fillRect l="-72189" t="-201333" r="-74556" b="-288000"/>
                      </a:stretch>
                    </a:blipFill>
                  </p:spPr>
                  <p:txBody>
                    <a:bodyPr/>
                    <a:lstStyle/>
                    <a:p>
                      <a:r>
                        <a:rPr lang="en-US">
                          <a:noFill/>
                        </a:rPr>
                        <a:t> </a:t>
                      </a:r>
                    </a:p>
                  </p:txBody>
                </p:sp>
              </mc:Fallback>
            </mc:AlternateContent>
            <p:sp>
              <p:nvSpPr>
                <p:cNvPr id="111" name="Oval 110">
                  <a:extLst>
                    <a:ext uri="{FF2B5EF4-FFF2-40B4-BE49-F238E27FC236}">
                      <a16:creationId xmlns:a16="http://schemas.microsoft.com/office/drawing/2014/main" id="{39D343FC-7F2F-4F36-842C-7815D2C4DDB0}"/>
                    </a:ext>
                  </a:extLst>
                </p:cNvPr>
                <p:cNvSpPr/>
                <p:nvPr/>
              </p:nvSpPr>
              <p:spPr>
                <a:xfrm rot="16200000">
                  <a:off x="2601523" y="3925727"/>
                  <a:ext cx="1463040" cy="1463041"/>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cxnSp>
              <p:nvCxnSpPr>
                <p:cNvPr id="112" name="Straight Connector 111">
                  <a:extLst>
                    <a:ext uri="{FF2B5EF4-FFF2-40B4-BE49-F238E27FC236}">
                      <a16:creationId xmlns:a16="http://schemas.microsoft.com/office/drawing/2014/main" id="{E935AE7D-06AB-4C10-911F-D87D7F38576D}"/>
                    </a:ext>
                  </a:extLst>
                </p:cNvPr>
                <p:cNvCxnSpPr>
                  <a:cxnSpLocks/>
                  <a:stCxn id="111" idx="0"/>
                  <a:endCxn id="111" idx="4"/>
                </p:cNvCxnSpPr>
                <p:nvPr/>
              </p:nvCxnSpPr>
              <p:spPr>
                <a:xfrm>
                  <a:off x="2601523" y="4657248"/>
                  <a:ext cx="146304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7" name="TextBox 126">
                      <a:extLst>
                        <a:ext uri="{FF2B5EF4-FFF2-40B4-BE49-F238E27FC236}">
                          <a16:creationId xmlns:a16="http://schemas.microsoft.com/office/drawing/2014/main" id="{03D32007-2371-41EF-98D9-83E685FF2FE0}"/>
                        </a:ext>
                      </a:extLst>
                    </p:cNvPr>
                    <p:cNvSpPr txBox="1"/>
                    <p:nvPr/>
                  </p:nvSpPr>
                  <p:spPr>
                    <a:xfrm>
                      <a:off x="2817518" y="4719688"/>
                      <a:ext cx="1031051" cy="45512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limLoc m:val="subSup"/>
                                <m:supHide m:val="on"/>
                                <m:ctrlPr>
                                  <a:rPr lang="en-US" sz="1600" b="0" i="1" smtClean="0">
                                    <a:solidFill>
                                      <a:schemeClr val="bg1"/>
                                    </a:solidFill>
                                    <a:latin typeface="Cambria Math" panose="02040503050406030204" pitchFamily="18" charset="0"/>
                                  </a:rPr>
                                </m:ctrlPr>
                              </m:naryPr>
                              <m:sub>
                                <m:r>
                                  <m:rPr>
                                    <m:brk m:alnAt="9"/>
                                  </m:rPr>
                                  <a:rPr lang="en-US" sz="1600" b="0" i="1" smtClean="0">
                                    <a:solidFill>
                                      <a:schemeClr val="bg1"/>
                                    </a:solidFill>
                                    <a:latin typeface="Cambria Math" panose="02040503050406030204" pitchFamily="18" charset="0"/>
                                  </a:rPr>
                                  <m:t>𝑖</m:t>
                                </m:r>
                              </m:sub>
                              <m:sup/>
                              <m:e>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𝑤</m:t>
                                    </m:r>
                                    <m:r>
                                      <a:rPr lang="en-US" sz="1600" b="0" i="1" smtClean="0">
                                        <a:solidFill>
                                          <a:schemeClr val="bg1"/>
                                        </a:solidFill>
                                        <a:latin typeface="Cambria Math" panose="02040503050406030204" pitchFamily="18" charset="0"/>
                                      </a:rPr>
                                      <m:t>1</m:t>
                                    </m:r>
                                  </m:e>
                                  <m:sub>
                                    <m:r>
                                      <a:rPr lang="en-US" sz="1600" b="0" i="1" smtClean="0">
                                        <a:solidFill>
                                          <a:schemeClr val="bg1"/>
                                        </a:solidFill>
                                        <a:latin typeface="Cambria Math" panose="02040503050406030204" pitchFamily="18" charset="0"/>
                                      </a:rPr>
                                      <m:t>𝑖</m:t>
                                    </m:r>
                                    <m:r>
                                      <a:rPr lang="en-US" sz="1600" b="0" i="1" smtClean="0">
                                        <a:solidFill>
                                          <a:schemeClr val="bg1"/>
                                        </a:solidFill>
                                        <a:latin typeface="Cambria Math" panose="02040503050406030204" pitchFamily="18" charset="0"/>
                                      </a:rPr>
                                      <m:t>,</m:t>
                                    </m:r>
                                    <m:r>
                                      <a:rPr lang="en-US" sz="1600" b="0" i="1" smtClean="0">
                                        <a:solidFill>
                                          <a:schemeClr val="bg1"/>
                                        </a:solidFill>
                                        <a:latin typeface="Cambria Math" panose="02040503050406030204" pitchFamily="18" charset="0"/>
                                      </a:rPr>
                                      <m:t>𝑗</m:t>
                                    </m:r>
                                  </m:sub>
                                </m:sSub>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𝑥</m:t>
                                    </m:r>
                                  </m:e>
                                  <m:sub>
                                    <m:r>
                                      <a:rPr lang="en-US" sz="1600" b="0" i="1" smtClean="0">
                                        <a:solidFill>
                                          <a:schemeClr val="bg1"/>
                                        </a:solidFill>
                                        <a:latin typeface="Cambria Math" panose="02040503050406030204" pitchFamily="18" charset="0"/>
                                      </a:rPr>
                                      <m:t>𝑖</m:t>
                                    </m:r>
                                  </m:sub>
                                </m:sSub>
                              </m:e>
                            </m:nary>
                          </m:oMath>
                        </m:oMathPara>
                      </a14:m>
                      <a:endParaRPr lang="en-US" sz="1600" dirty="0">
                        <a:solidFill>
                          <a:schemeClr val="bg1"/>
                        </a:solidFill>
                      </a:endParaRPr>
                    </a:p>
                  </p:txBody>
                </p:sp>
              </mc:Choice>
              <mc:Fallback xmlns="">
                <p:sp>
                  <p:nvSpPr>
                    <p:cNvPr id="127" name="TextBox 126">
                      <a:extLst>
                        <a:ext uri="{FF2B5EF4-FFF2-40B4-BE49-F238E27FC236}">
                          <a16:creationId xmlns:a16="http://schemas.microsoft.com/office/drawing/2014/main" id="{03D32007-2371-41EF-98D9-83E685FF2FE0}"/>
                        </a:ext>
                      </a:extLst>
                    </p:cNvPr>
                    <p:cNvSpPr txBox="1">
                      <a:spLocks noRot="1" noChangeAspect="1" noMove="1" noResize="1" noEditPoints="1" noAdjustHandles="1" noChangeArrowheads="1" noChangeShapeType="1" noTextEdit="1"/>
                    </p:cNvSpPr>
                    <p:nvPr/>
                  </p:nvSpPr>
                  <p:spPr>
                    <a:xfrm>
                      <a:off x="2817518" y="4719688"/>
                      <a:ext cx="1031051" cy="455125"/>
                    </a:xfrm>
                    <a:prstGeom prst="rect">
                      <a:avLst/>
                    </a:prstGeom>
                    <a:blipFill>
                      <a:blip r:embed="rId11"/>
                      <a:stretch>
                        <a:fillRect l="-71598" t="-201333" r="-75148" b="-288000"/>
                      </a:stretch>
                    </a:blipFill>
                  </p:spPr>
                  <p:txBody>
                    <a:bodyPr/>
                    <a:lstStyle/>
                    <a:p>
                      <a:r>
                        <a:rPr lang="en-US">
                          <a:noFill/>
                        </a:rPr>
                        <a:t> </a:t>
                      </a:r>
                    </a:p>
                  </p:txBody>
                </p:sp>
              </mc:Fallback>
            </mc:AlternateContent>
            <p:sp>
              <p:nvSpPr>
                <p:cNvPr id="130" name="Oval 129">
                  <a:extLst>
                    <a:ext uri="{FF2B5EF4-FFF2-40B4-BE49-F238E27FC236}">
                      <a16:creationId xmlns:a16="http://schemas.microsoft.com/office/drawing/2014/main" id="{14E8680B-94F6-42E0-8227-74E5F4089D94}"/>
                    </a:ext>
                  </a:extLst>
                </p:cNvPr>
                <p:cNvSpPr/>
                <p:nvPr/>
              </p:nvSpPr>
              <p:spPr>
                <a:xfrm rot="16200000">
                  <a:off x="4204331" y="3915949"/>
                  <a:ext cx="1463040" cy="1463041"/>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cxnSp>
              <p:nvCxnSpPr>
                <p:cNvPr id="131" name="Straight Connector 130">
                  <a:extLst>
                    <a:ext uri="{FF2B5EF4-FFF2-40B4-BE49-F238E27FC236}">
                      <a16:creationId xmlns:a16="http://schemas.microsoft.com/office/drawing/2014/main" id="{F9BCBC36-A4E4-4330-B000-652A4F2F8B14}"/>
                    </a:ext>
                  </a:extLst>
                </p:cNvPr>
                <p:cNvCxnSpPr>
                  <a:cxnSpLocks/>
                  <a:stCxn id="130" idx="0"/>
                  <a:endCxn id="130" idx="4"/>
                </p:cNvCxnSpPr>
                <p:nvPr/>
              </p:nvCxnSpPr>
              <p:spPr>
                <a:xfrm>
                  <a:off x="4204331" y="4647470"/>
                  <a:ext cx="146304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2" name="TextBox 131">
                      <a:extLst>
                        <a:ext uri="{FF2B5EF4-FFF2-40B4-BE49-F238E27FC236}">
                          <a16:creationId xmlns:a16="http://schemas.microsoft.com/office/drawing/2014/main" id="{1CB4FA56-F5F6-4701-8F5F-77126561F924}"/>
                        </a:ext>
                      </a:extLst>
                    </p:cNvPr>
                    <p:cNvSpPr txBox="1"/>
                    <p:nvPr/>
                  </p:nvSpPr>
                  <p:spPr>
                    <a:xfrm>
                      <a:off x="4420326" y="4719688"/>
                      <a:ext cx="1031051" cy="45512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limLoc m:val="subSup"/>
                                <m:supHide m:val="on"/>
                                <m:ctrlPr>
                                  <a:rPr lang="en-US" sz="1600" b="0" i="1" smtClean="0">
                                    <a:solidFill>
                                      <a:schemeClr val="bg1"/>
                                    </a:solidFill>
                                    <a:latin typeface="Cambria Math" panose="02040503050406030204" pitchFamily="18" charset="0"/>
                                  </a:rPr>
                                </m:ctrlPr>
                              </m:naryPr>
                              <m:sub>
                                <m:r>
                                  <m:rPr>
                                    <m:brk m:alnAt="9"/>
                                  </m:rPr>
                                  <a:rPr lang="en-US" sz="1600" b="0" i="1" smtClean="0">
                                    <a:solidFill>
                                      <a:schemeClr val="bg1"/>
                                    </a:solidFill>
                                    <a:latin typeface="Cambria Math" panose="02040503050406030204" pitchFamily="18" charset="0"/>
                                  </a:rPr>
                                  <m:t>𝑖</m:t>
                                </m:r>
                              </m:sub>
                              <m:sup/>
                              <m:e>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𝑤</m:t>
                                    </m:r>
                                    <m:r>
                                      <a:rPr lang="en-US" sz="1600" b="0" i="1" smtClean="0">
                                        <a:solidFill>
                                          <a:schemeClr val="bg1"/>
                                        </a:solidFill>
                                        <a:latin typeface="Cambria Math" panose="02040503050406030204" pitchFamily="18" charset="0"/>
                                      </a:rPr>
                                      <m:t>1</m:t>
                                    </m:r>
                                  </m:e>
                                  <m:sub>
                                    <m:r>
                                      <a:rPr lang="en-US" sz="1600" b="0" i="1" smtClean="0">
                                        <a:solidFill>
                                          <a:schemeClr val="bg1"/>
                                        </a:solidFill>
                                        <a:latin typeface="Cambria Math" panose="02040503050406030204" pitchFamily="18" charset="0"/>
                                      </a:rPr>
                                      <m:t>𝑖</m:t>
                                    </m:r>
                                    <m:r>
                                      <a:rPr lang="en-US" sz="1600" b="0" i="1" smtClean="0">
                                        <a:solidFill>
                                          <a:schemeClr val="bg1"/>
                                        </a:solidFill>
                                        <a:latin typeface="Cambria Math" panose="02040503050406030204" pitchFamily="18" charset="0"/>
                                      </a:rPr>
                                      <m:t>,</m:t>
                                    </m:r>
                                    <m:r>
                                      <a:rPr lang="en-US" sz="1600" b="0" i="1" smtClean="0">
                                        <a:solidFill>
                                          <a:schemeClr val="bg1"/>
                                        </a:solidFill>
                                        <a:latin typeface="Cambria Math" panose="02040503050406030204" pitchFamily="18" charset="0"/>
                                      </a:rPr>
                                      <m:t>𝑗</m:t>
                                    </m:r>
                                  </m:sub>
                                </m:sSub>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𝑥</m:t>
                                    </m:r>
                                  </m:e>
                                  <m:sub>
                                    <m:r>
                                      <a:rPr lang="en-US" sz="1600" b="0" i="1" smtClean="0">
                                        <a:solidFill>
                                          <a:schemeClr val="bg1"/>
                                        </a:solidFill>
                                        <a:latin typeface="Cambria Math" panose="02040503050406030204" pitchFamily="18" charset="0"/>
                                      </a:rPr>
                                      <m:t>𝑖</m:t>
                                    </m:r>
                                  </m:sub>
                                </m:sSub>
                              </m:e>
                            </m:nary>
                          </m:oMath>
                        </m:oMathPara>
                      </a14:m>
                      <a:endParaRPr lang="en-US" sz="1600" dirty="0">
                        <a:solidFill>
                          <a:schemeClr val="bg1"/>
                        </a:solidFill>
                      </a:endParaRPr>
                    </a:p>
                  </p:txBody>
                </p:sp>
              </mc:Choice>
              <mc:Fallback xmlns="">
                <p:sp>
                  <p:nvSpPr>
                    <p:cNvPr id="132" name="TextBox 131">
                      <a:extLst>
                        <a:ext uri="{FF2B5EF4-FFF2-40B4-BE49-F238E27FC236}">
                          <a16:creationId xmlns:a16="http://schemas.microsoft.com/office/drawing/2014/main" id="{1CB4FA56-F5F6-4701-8F5F-77126561F924}"/>
                        </a:ext>
                      </a:extLst>
                    </p:cNvPr>
                    <p:cNvSpPr txBox="1">
                      <a:spLocks noRot="1" noChangeAspect="1" noMove="1" noResize="1" noEditPoints="1" noAdjustHandles="1" noChangeArrowheads="1" noChangeShapeType="1" noTextEdit="1"/>
                    </p:cNvSpPr>
                    <p:nvPr/>
                  </p:nvSpPr>
                  <p:spPr>
                    <a:xfrm>
                      <a:off x="4420326" y="4719688"/>
                      <a:ext cx="1031051" cy="455125"/>
                    </a:xfrm>
                    <a:prstGeom prst="rect">
                      <a:avLst/>
                    </a:prstGeom>
                    <a:blipFill>
                      <a:blip r:embed="rId12"/>
                      <a:stretch>
                        <a:fillRect l="-71598" t="-201333" r="-75148" b="-288000"/>
                      </a:stretch>
                    </a:blipFill>
                  </p:spPr>
                  <p:txBody>
                    <a:bodyPr/>
                    <a:lstStyle/>
                    <a:p>
                      <a:r>
                        <a:rPr lang="en-US">
                          <a:noFill/>
                        </a:rPr>
                        <a:t> </a:t>
                      </a:r>
                    </a:p>
                  </p:txBody>
                </p:sp>
              </mc:Fallback>
            </mc:AlternateContent>
            <p:sp>
              <p:nvSpPr>
                <p:cNvPr id="134" name="Oval 133">
                  <a:extLst>
                    <a:ext uri="{FF2B5EF4-FFF2-40B4-BE49-F238E27FC236}">
                      <a16:creationId xmlns:a16="http://schemas.microsoft.com/office/drawing/2014/main" id="{8E9ACAC3-F499-4C7A-8081-EEAD6D2C33B0}"/>
                    </a:ext>
                  </a:extLst>
                </p:cNvPr>
                <p:cNvSpPr/>
                <p:nvPr/>
              </p:nvSpPr>
              <p:spPr>
                <a:xfrm rot="16200000">
                  <a:off x="5807138" y="3915949"/>
                  <a:ext cx="1463040" cy="1463041"/>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cxnSp>
              <p:nvCxnSpPr>
                <p:cNvPr id="135" name="Straight Connector 134">
                  <a:extLst>
                    <a:ext uri="{FF2B5EF4-FFF2-40B4-BE49-F238E27FC236}">
                      <a16:creationId xmlns:a16="http://schemas.microsoft.com/office/drawing/2014/main" id="{6183E5A0-8A92-4247-A7E8-643787C5C782}"/>
                    </a:ext>
                  </a:extLst>
                </p:cNvPr>
                <p:cNvCxnSpPr>
                  <a:cxnSpLocks/>
                  <a:stCxn id="134" idx="0"/>
                  <a:endCxn id="134" idx="4"/>
                </p:cNvCxnSpPr>
                <p:nvPr/>
              </p:nvCxnSpPr>
              <p:spPr>
                <a:xfrm>
                  <a:off x="5807138" y="4647470"/>
                  <a:ext cx="146304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6" name="TextBox 135">
                      <a:extLst>
                        <a:ext uri="{FF2B5EF4-FFF2-40B4-BE49-F238E27FC236}">
                          <a16:creationId xmlns:a16="http://schemas.microsoft.com/office/drawing/2014/main" id="{0B788B27-9936-4E53-9A54-D1182BF9EC05}"/>
                        </a:ext>
                      </a:extLst>
                    </p:cNvPr>
                    <p:cNvSpPr txBox="1"/>
                    <p:nvPr/>
                  </p:nvSpPr>
                  <p:spPr>
                    <a:xfrm>
                      <a:off x="6023133" y="4719688"/>
                      <a:ext cx="1031051" cy="45512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limLoc m:val="subSup"/>
                                <m:supHide m:val="on"/>
                                <m:ctrlPr>
                                  <a:rPr lang="en-US" sz="1600" b="0" i="1" smtClean="0">
                                    <a:solidFill>
                                      <a:schemeClr val="bg1"/>
                                    </a:solidFill>
                                    <a:latin typeface="Cambria Math" panose="02040503050406030204" pitchFamily="18" charset="0"/>
                                  </a:rPr>
                                </m:ctrlPr>
                              </m:naryPr>
                              <m:sub>
                                <m:r>
                                  <m:rPr>
                                    <m:brk m:alnAt="9"/>
                                  </m:rPr>
                                  <a:rPr lang="en-US" sz="1600" b="0" i="1" smtClean="0">
                                    <a:solidFill>
                                      <a:schemeClr val="bg1"/>
                                    </a:solidFill>
                                    <a:latin typeface="Cambria Math" panose="02040503050406030204" pitchFamily="18" charset="0"/>
                                  </a:rPr>
                                  <m:t>𝑖</m:t>
                                </m:r>
                              </m:sub>
                              <m:sup/>
                              <m:e>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𝑤</m:t>
                                    </m:r>
                                    <m:r>
                                      <a:rPr lang="en-US" sz="1600" b="0" i="1" smtClean="0">
                                        <a:solidFill>
                                          <a:schemeClr val="bg1"/>
                                        </a:solidFill>
                                        <a:latin typeface="Cambria Math" panose="02040503050406030204" pitchFamily="18" charset="0"/>
                                      </a:rPr>
                                      <m:t>1</m:t>
                                    </m:r>
                                  </m:e>
                                  <m:sub>
                                    <m:r>
                                      <a:rPr lang="en-US" sz="1600" b="0" i="1" smtClean="0">
                                        <a:solidFill>
                                          <a:schemeClr val="bg1"/>
                                        </a:solidFill>
                                        <a:latin typeface="Cambria Math" panose="02040503050406030204" pitchFamily="18" charset="0"/>
                                      </a:rPr>
                                      <m:t>𝑖</m:t>
                                    </m:r>
                                    <m:r>
                                      <a:rPr lang="en-US" sz="1600" b="0" i="1" smtClean="0">
                                        <a:solidFill>
                                          <a:schemeClr val="bg1"/>
                                        </a:solidFill>
                                        <a:latin typeface="Cambria Math" panose="02040503050406030204" pitchFamily="18" charset="0"/>
                                      </a:rPr>
                                      <m:t>,</m:t>
                                    </m:r>
                                    <m:r>
                                      <a:rPr lang="en-US" sz="1600" b="0" i="1" smtClean="0">
                                        <a:solidFill>
                                          <a:schemeClr val="bg1"/>
                                        </a:solidFill>
                                        <a:latin typeface="Cambria Math" panose="02040503050406030204" pitchFamily="18" charset="0"/>
                                      </a:rPr>
                                      <m:t>𝑗</m:t>
                                    </m:r>
                                  </m:sub>
                                </m:sSub>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𝑥</m:t>
                                    </m:r>
                                  </m:e>
                                  <m:sub>
                                    <m:r>
                                      <a:rPr lang="en-US" sz="1600" b="0" i="1" smtClean="0">
                                        <a:solidFill>
                                          <a:schemeClr val="bg1"/>
                                        </a:solidFill>
                                        <a:latin typeface="Cambria Math" panose="02040503050406030204" pitchFamily="18" charset="0"/>
                                      </a:rPr>
                                      <m:t>𝑖</m:t>
                                    </m:r>
                                  </m:sub>
                                </m:sSub>
                              </m:e>
                            </m:nary>
                          </m:oMath>
                        </m:oMathPara>
                      </a14:m>
                      <a:endParaRPr lang="en-US" sz="1600" dirty="0">
                        <a:solidFill>
                          <a:schemeClr val="bg1"/>
                        </a:solidFill>
                      </a:endParaRPr>
                    </a:p>
                  </p:txBody>
                </p:sp>
              </mc:Choice>
              <mc:Fallback xmlns="">
                <p:sp>
                  <p:nvSpPr>
                    <p:cNvPr id="136" name="TextBox 135">
                      <a:extLst>
                        <a:ext uri="{FF2B5EF4-FFF2-40B4-BE49-F238E27FC236}">
                          <a16:creationId xmlns:a16="http://schemas.microsoft.com/office/drawing/2014/main" id="{0B788B27-9936-4E53-9A54-D1182BF9EC05}"/>
                        </a:ext>
                      </a:extLst>
                    </p:cNvPr>
                    <p:cNvSpPr txBox="1">
                      <a:spLocks noRot="1" noChangeAspect="1" noMove="1" noResize="1" noEditPoints="1" noAdjustHandles="1" noChangeArrowheads="1" noChangeShapeType="1" noTextEdit="1"/>
                    </p:cNvSpPr>
                    <p:nvPr/>
                  </p:nvSpPr>
                  <p:spPr>
                    <a:xfrm>
                      <a:off x="6023133" y="4719688"/>
                      <a:ext cx="1031051" cy="455125"/>
                    </a:xfrm>
                    <a:prstGeom prst="rect">
                      <a:avLst/>
                    </a:prstGeom>
                    <a:blipFill>
                      <a:blip r:embed="rId13"/>
                      <a:stretch>
                        <a:fillRect l="-71598" t="-201333" r="-75148" b="-288000"/>
                      </a:stretch>
                    </a:blipFill>
                  </p:spPr>
                  <p:txBody>
                    <a:bodyPr/>
                    <a:lstStyle/>
                    <a:p>
                      <a:r>
                        <a:rPr lang="en-US">
                          <a:noFill/>
                        </a:rPr>
                        <a:t> </a:t>
                      </a:r>
                    </a:p>
                  </p:txBody>
                </p:sp>
              </mc:Fallback>
            </mc:AlternateContent>
          </p:grpSp>
          <p:cxnSp>
            <p:nvCxnSpPr>
              <p:cNvPr id="137" name="Straight Arrow Connector 136">
                <a:extLst>
                  <a:ext uri="{FF2B5EF4-FFF2-40B4-BE49-F238E27FC236}">
                    <a16:creationId xmlns:a16="http://schemas.microsoft.com/office/drawing/2014/main" id="{10A939D8-F573-4BDB-80A5-5649E093CE61}"/>
                  </a:ext>
                </a:extLst>
              </p:cNvPr>
              <p:cNvCxnSpPr>
                <a:cxnSpLocks/>
                <a:stCxn id="96" idx="6"/>
                <a:endCxn id="134" idx="2"/>
              </p:cNvCxnSpPr>
              <p:nvPr/>
            </p:nvCxnSpPr>
            <p:spPr>
              <a:xfrm flipV="1">
                <a:off x="4133628" y="5378990"/>
                <a:ext cx="2405031" cy="51033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EECE14A6-FB9C-4765-B150-EBF68E52FB4B}"/>
                  </a:ext>
                </a:extLst>
              </p:cNvPr>
              <p:cNvCxnSpPr>
                <a:cxnSpLocks/>
                <a:stCxn id="98" idx="6"/>
                <a:endCxn id="130" idx="2"/>
              </p:cNvCxnSpPr>
              <p:nvPr/>
            </p:nvCxnSpPr>
            <p:spPr>
              <a:xfrm flipV="1">
                <a:off x="3415151" y="5378990"/>
                <a:ext cx="1520701" cy="51033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8310EABA-80AB-4C2D-B713-7215B0AA339D}"/>
                  </a:ext>
                </a:extLst>
              </p:cNvPr>
              <p:cNvCxnSpPr>
                <a:cxnSpLocks/>
                <a:stCxn id="96" idx="6"/>
                <a:endCxn id="130" idx="2"/>
              </p:cNvCxnSpPr>
              <p:nvPr/>
            </p:nvCxnSpPr>
            <p:spPr>
              <a:xfrm flipV="1">
                <a:off x="4133628" y="5378990"/>
                <a:ext cx="802224" cy="51033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1A41AB25-8625-4616-AA53-A38911336B1B}"/>
                  </a:ext>
                </a:extLst>
              </p:cNvPr>
              <p:cNvCxnSpPr>
                <a:cxnSpLocks/>
                <a:stCxn id="97" idx="6"/>
                <a:endCxn id="130" idx="2"/>
              </p:cNvCxnSpPr>
              <p:nvPr/>
            </p:nvCxnSpPr>
            <p:spPr>
              <a:xfrm flipV="1">
                <a:off x="4852108" y="5378990"/>
                <a:ext cx="83744" cy="51033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C3A74111-AB8F-4973-B9E9-688643C21DAC}"/>
                  </a:ext>
                </a:extLst>
              </p:cNvPr>
              <p:cNvCxnSpPr>
                <a:cxnSpLocks/>
                <a:stCxn id="98" idx="6"/>
                <a:endCxn id="134" idx="2"/>
              </p:cNvCxnSpPr>
              <p:nvPr/>
            </p:nvCxnSpPr>
            <p:spPr>
              <a:xfrm flipV="1">
                <a:off x="3415151" y="5378990"/>
                <a:ext cx="3123508" cy="51033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6E64D116-0E27-42C3-927F-66B93B0FD2F7}"/>
                  </a:ext>
                </a:extLst>
              </p:cNvPr>
              <p:cNvCxnSpPr>
                <a:cxnSpLocks/>
                <a:stCxn id="97" idx="6"/>
                <a:endCxn id="134" idx="2"/>
              </p:cNvCxnSpPr>
              <p:nvPr/>
            </p:nvCxnSpPr>
            <p:spPr>
              <a:xfrm flipV="1">
                <a:off x="4852108" y="5378990"/>
                <a:ext cx="1686551" cy="51033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B96059A4-8BAA-4E0A-A229-3EE62BF637DA}"/>
                  </a:ext>
                </a:extLst>
              </p:cNvPr>
              <p:cNvCxnSpPr>
                <a:cxnSpLocks/>
                <a:stCxn id="130" idx="6"/>
                <a:endCxn id="117" idx="2"/>
              </p:cNvCxnSpPr>
              <p:nvPr/>
            </p:nvCxnSpPr>
            <p:spPr>
              <a:xfrm flipH="1" flipV="1">
                <a:off x="4133630" y="3470722"/>
                <a:ext cx="802222" cy="44522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0BE80189-63C6-4CBB-80E6-3E2D6A1E7098}"/>
                  </a:ext>
                </a:extLst>
              </p:cNvPr>
              <p:cNvCxnSpPr>
                <a:cxnSpLocks/>
                <a:stCxn id="134" idx="6"/>
                <a:endCxn id="117" idx="2"/>
              </p:cNvCxnSpPr>
              <p:nvPr/>
            </p:nvCxnSpPr>
            <p:spPr>
              <a:xfrm flipH="1" flipV="1">
                <a:off x="4133630" y="3470722"/>
                <a:ext cx="2405029" cy="44522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custDataLst>
      <p:tags r:id="rId1"/>
    </p:custDataLst>
    <p:extLst>
      <p:ext uri="{BB962C8B-B14F-4D97-AF65-F5344CB8AC3E}">
        <p14:creationId xmlns:p14="http://schemas.microsoft.com/office/powerpoint/2010/main" val="32571962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F877C8D-4DD5-40B4-B90F-9EAF0AC9EEE5}"/>
              </a:ext>
            </a:extLst>
          </p:cNvPr>
          <p:cNvSpPr>
            <a:spLocks noGrp="1"/>
          </p:cNvSpPr>
          <p:nvPr>
            <p:ph type="sldNum" idx="97"/>
          </p:nvPr>
        </p:nvSpPr>
        <p:spPr/>
        <p:txBody>
          <a:bodyPr/>
          <a:lstStyle/>
          <a:p>
            <a:fld id="{86A8BF56-6CB3-514C-9A64-F39D95C9E25B}" type="slidenum">
              <a:rPr lang="en-US" smtClean="0"/>
              <a:t>42</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Autofit/>
          </a:bodyPr>
          <a:lstStyle/>
          <a:p>
            <a:r>
              <a:rPr lang="en-US" sz="2400" dirty="0"/>
              <a:t>Source graphic: </a:t>
            </a:r>
            <a:r>
              <a:rPr lang="en-US" sz="2400" dirty="0">
                <a:ea typeface="Amazon Ember Light" panose="020B0403020204020204" pitchFamily="34" charset="0"/>
                <a:cs typeface="Amazon Ember Light" panose="020B0403020204020204" pitchFamily="34" charset="0"/>
              </a:rPr>
              <a:t>Examples of neural network architectures (2 of 2)</a:t>
            </a:r>
            <a:endParaRPr lang="en-US" sz="2400" dirty="0"/>
          </a:p>
        </p:txBody>
      </p:sp>
      <p:sp>
        <p:nvSpPr>
          <p:cNvPr id="7" name="Content Placeholder 6">
            <a:extLst>
              <a:ext uri="{FF2B5EF4-FFF2-40B4-BE49-F238E27FC236}">
                <a16:creationId xmlns:a16="http://schemas.microsoft.com/office/drawing/2014/main" id="{30C5CD8C-0DD5-BDAD-7E19-7194A0139FE5}"/>
              </a:ext>
            </a:extLst>
          </p:cNvPr>
          <p:cNvSpPr>
            <a:spLocks noGrp="1"/>
          </p:cNvSpPr>
          <p:nvPr>
            <p:ph idx="2"/>
          </p:nvPr>
        </p:nvSpPr>
        <p:spPr/>
        <p:txBody>
          <a:bodyPr/>
          <a:lstStyle/>
          <a:p>
            <a:endParaRPr lang="en-US"/>
          </a:p>
        </p:txBody>
      </p:sp>
      <p:grpSp>
        <p:nvGrpSpPr>
          <p:cNvPr id="4" name="Group 3">
            <a:extLst>
              <a:ext uri="{FF2B5EF4-FFF2-40B4-BE49-F238E27FC236}">
                <a16:creationId xmlns:a16="http://schemas.microsoft.com/office/drawing/2014/main" id="{0FF40D9A-7827-4707-AA5A-BD430550816C}"/>
              </a:ext>
            </a:extLst>
          </p:cNvPr>
          <p:cNvGrpSpPr/>
          <p:nvPr/>
        </p:nvGrpSpPr>
        <p:grpSpPr>
          <a:xfrm>
            <a:off x="6291640" y="1844344"/>
            <a:ext cx="5056065" cy="4520644"/>
            <a:chOff x="6291640" y="1844344"/>
            <a:chExt cx="5056065" cy="4520644"/>
          </a:xfrm>
        </p:grpSpPr>
        <p:pic>
          <p:nvPicPr>
            <p:cNvPr id="9" name="Picture 8">
              <a:extLst>
                <a:ext uri="{FF2B5EF4-FFF2-40B4-BE49-F238E27FC236}">
                  <a16:creationId xmlns:a16="http://schemas.microsoft.com/office/drawing/2014/main" id="{ED43F4D7-AC10-48FF-27BC-FFBF28A938FB}"/>
                </a:ext>
              </a:extLst>
            </p:cNvPr>
            <p:cNvPicPr>
              <a:picLocks noChangeAspect="1"/>
            </p:cNvPicPr>
            <p:nvPr/>
          </p:nvPicPr>
          <p:blipFill rotWithShape="1">
            <a:blip r:embed="rId4">
              <a:extLst>
                <a:ext uri="{28A0092B-C50C-407E-A947-70E740481C1C}">
                  <a14:useLocalDpi xmlns:a14="http://schemas.microsoft.com/office/drawing/2010/main" val="0"/>
                </a:ext>
              </a:extLst>
            </a:blip>
            <a:srcRect l="21954"/>
            <a:stretch/>
          </p:blipFill>
          <p:spPr>
            <a:xfrm>
              <a:off x="7817327" y="1992595"/>
              <a:ext cx="3389117" cy="4262849"/>
            </a:xfrm>
            <a:prstGeom prst="rect">
              <a:avLst/>
            </a:prstGeom>
          </p:spPr>
        </p:pic>
        <p:sp>
          <p:nvSpPr>
            <p:cNvPr id="3" name="Rounded Rectangle 2">
              <a:extLst>
                <a:ext uri="{FF2B5EF4-FFF2-40B4-BE49-F238E27FC236}">
                  <a16:creationId xmlns:a16="http://schemas.microsoft.com/office/drawing/2014/main" id="{E0EDC2D3-BD24-CED2-0044-A2351EBFFBD7}"/>
                </a:ext>
              </a:extLst>
            </p:cNvPr>
            <p:cNvSpPr/>
            <p:nvPr/>
          </p:nvSpPr>
          <p:spPr>
            <a:xfrm>
              <a:off x="8805627" y="1844344"/>
              <a:ext cx="1609234" cy="664930"/>
            </a:xfrm>
            <a:prstGeom prst="roundRect">
              <a:avLst/>
            </a:prstGeom>
            <a:noFill/>
            <a:ln w="222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EDE48AB0-F35F-E927-7958-12897F3D1623}"/>
                </a:ext>
              </a:extLst>
            </p:cNvPr>
            <p:cNvSpPr txBox="1"/>
            <p:nvPr/>
          </p:nvSpPr>
          <p:spPr>
            <a:xfrm>
              <a:off x="6291640" y="5845347"/>
              <a:ext cx="1375698" cy="369332"/>
            </a:xfrm>
            <a:prstGeom prst="rect">
              <a:avLst/>
            </a:prstGeom>
            <a:noFill/>
          </p:spPr>
          <p:txBody>
            <a:bodyPr wrap="none" rtlCol="0">
              <a:spAutoFit/>
            </a:bodyPr>
            <a:lstStyle/>
            <a:p>
              <a:r>
                <a:rPr lang="en-US" b="1" dirty="0">
                  <a:solidFill>
                    <a:schemeClr val="accent4"/>
                  </a:solidFill>
                </a:rPr>
                <a:t>Input</a:t>
              </a:r>
              <a:r>
                <a:rPr lang="en-US" dirty="0">
                  <a:solidFill>
                    <a:schemeClr val="accent4"/>
                  </a:solidFill>
                </a:rPr>
                <a:t> </a:t>
              </a:r>
              <a:r>
                <a:rPr lang="en-US" b="1" dirty="0">
                  <a:solidFill>
                    <a:schemeClr val="accent4"/>
                  </a:solidFill>
                </a:rPr>
                <a:t>layer</a:t>
              </a:r>
            </a:p>
          </p:txBody>
        </p:sp>
        <p:sp>
          <p:nvSpPr>
            <p:cNvPr id="8" name="TextBox 7">
              <a:extLst>
                <a:ext uri="{FF2B5EF4-FFF2-40B4-BE49-F238E27FC236}">
                  <a16:creationId xmlns:a16="http://schemas.microsoft.com/office/drawing/2014/main" id="{96D73F40-9E03-D37F-42C5-4FA0DF888B7E}"/>
                </a:ext>
              </a:extLst>
            </p:cNvPr>
            <p:cNvSpPr txBox="1"/>
            <p:nvPr/>
          </p:nvSpPr>
          <p:spPr>
            <a:xfrm>
              <a:off x="6530109" y="3868947"/>
              <a:ext cx="1677062" cy="369332"/>
            </a:xfrm>
            <a:prstGeom prst="rect">
              <a:avLst/>
            </a:prstGeom>
            <a:noFill/>
          </p:spPr>
          <p:txBody>
            <a:bodyPr wrap="none" rtlCol="0">
              <a:spAutoFit/>
            </a:bodyPr>
            <a:lstStyle/>
            <a:p>
              <a:r>
                <a:rPr lang="en-US" b="1" dirty="0">
                  <a:solidFill>
                    <a:schemeClr val="accent6"/>
                  </a:solidFill>
                </a:rPr>
                <a:t>Hidden</a:t>
              </a:r>
              <a:r>
                <a:rPr lang="en-US" dirty="0">
                  <a:solidFill>
                    <a:schemeClr val="accent6"/>
                  </a:solidFill>
                </a:rPr>
                <a:t> </a:t>
              </a:r>
              <a:r>
                <a:rPr lang="en-US" b="1" dirty="0">
                  <a:solidFill>
                    <a:schemeClr val="accent6"/>
                  </a:solidFill>
                </a:rPr>
                <a:t>layers</a:t>
              </a:r>
            </a:p>
          </p:txBody>
        </p:sp>
        <p:sp>
          <p:nvSpPr>
            <p:cNvPr id="13" name="TextBox 12">
              <a:extLst>
                <a:ext uri="{FF2B5EF4-FFF2-40B4-BE49-F238E27FC236}">
                  <a16:creationId xmlns:a16="http://schemas.microsoft.com/office/drawing/2014/main" id="{9FE83B5C-8627-324A-21C5-219850396064}"/>
                </a:ext>
              </a:extLst>
            </p:cNvPr>
            <p:cNvSpPr txBox="1"/>
            <p:nvPr/>
          </p:nvSpPr>
          <p:spPr>
            <a:xfrm>
              <a:off x="7053336" y="1992143"/>
              <a:ext cx="1574470" cy="369332"/>
            </a:xfrm>
            <a:prstGeom prst="rect">
              <a:avLst/>
            </a:prstGeom>
            <a:noFill/>
          </p:spPr>
          <p:txBody>
            <a:bodyPr wrap="none" rtlCol="0">
              <a:spAutoFit/>
            </a:bodyPr>
            <a:lstStyle/>
            <a:p>
              <a:r>
                <a:rPr lang="en-US" b="1" dirty="0">
                  <a:solidFill>
                    <a:schemeClr val="accent4"/>
                  </a:solidFill>
                </a:rPr>
                <a:t>Output</a:t>
              </a:r>
              <a:r>
                <a:rPr lang="en-US" dirty="0">
                  <a:solidFill>
                    <a:schemeClr val="accent4"/>
                  </a:solidFill>
                </a:rPr>
                <a:t> </a:t>
              </a:r>
              <a:r>
                <a:rPr lang="en-US" b="1" dirty="0">
                  <a:solidFill>
                    <a:schemeClr val="accent4"/>
                  </a:solidFill>
                </a:rPr>
                <a:t>layer</a:t>
              </a:r>
            </a:p>
          </p:txBody>
        </p:sp>
        <p:sp>
          <p:nvSpPr>
            <p:cNvPr id="14" name="Rounded Rectangle 13">
              <a:extLst>
                <a:ext uri="{FF2B5EF4-FFF2-40B4-BE49-F238E27FC236}">
                  <a16:creationId xmlns:a16="http://schemas.microsoft.com/office/drawing/2014/main" id="{62BAD75C-8248-CA1E-0818-93CA5F38DF3C}"/>
                </a:ext>
              </a:extLst>
            </p:cNvPr>
            <p:cNvSpPr/>
            <p:nvPr/>
          </p:nvSpPr>
          <p:spPr>
            <a:xfrm>
              <a:off x="7817327" y="5700058"/>
              <a:ext cx="3389116" cy="664930"/>
            </a:xfrm>
            <a:prstGeom prst="roundRect">
              <a:avLst/>
            </a:prstGeom>
            <a:noFill/>
            <a:ln w="222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ounded Rectangle 14">
              <a:extLst>
                <a:ext uri="{FF2B5EF4-FFF2-40B4-BE49-F238E27FC236}">
                  <a16:creationId xmlns:a16="http://schemas.microsoft.com/office/drawing/2014/main" id="{F9F33AFD-3AC5-F7EA-A0E3-4D3637570735}"/>
                </a:ext>
              </a:extLst>
            </p:cNvPr>
            <p:cNvSpPr/>
            <p:nvPr/>
          </p:nvSpPr>
          <p:spPr>
            <a:xfrm>
              <a:off x="8805627" y="2787152"/>
              <a:ext cx="1609234" cy="664930"/>
            </a:xfrm>
            <a:prstGeom prst="roundRect">
              <a:avLst/>
            </a:prstGeom>
            <a:noFill/>
            <a:ln w="222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ed Rectangle 16">
              <a:extLst>
                <a:ext uri="{FF2B5EF4-FFF2-40B4-BE49-F238E27FC236}">
                  <a16:creationId xmlns:a16="http://schemas.microsoft.com/office/drawing/2014/main" id="{9242E727-C08B-925E-16E4-0400954FB5A3}"/>
                </a:ext>
              </a:extLst>
            </p:cNvPr>
            <p:cNvSpPr/>
            <p:nvPr/>
          </p:nvSpPr>
          <p:spPr>
            <a:xfrm>
              <a:off x="8253311" y="3761512"/>
              <a:ext cx="2580003" cy="664930"/>
            </a:xfrm>
            <a:prstGeom prst="roundRect">
              <a:avLst/>
            </a:prstGeom>
            <a:noFill/>
            <a:ln w="222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ounded Rectangle 17">
              <a:extLst>
                <a:ext uri="{FF2B5EF4-FFF2-40B4-BE49-F238E27FC236}">
                  <a16:creationId xmlns:a16="http://schemas.microsoft.com/office/drawing/2014/main" id="{6DAE46E6-35DC-25CE-5EC6-B08E9E8A4927}"/>
                </a:ext>
              </a:extLst>
            </p:cNvPr>
            <p:cNvSpPr/>
            <p:nvPr/>
          </p:nvSpPr>
          <p:spPr>
            <a:xfrm>
              <a:off x="7667339" y="4715002"/>
              <a:ext cx="3680366" cy="664930"/>
            </a:xfrm>
            <a:prstGeom prst="roundRect">
              <a:avLst/>
            </a:prstGeom>
            <a:noFill/>
            <a:ln w="222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17175491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0F45737-D74E-4D40-A7E4-2CF40FF3C1C1}"/>
              </a:ext>
            </a:extLst>
          </p:cNvPr>
          <p:cNvSpPr>
            <a:spLocks noGrp="1"/>
          </p:cNvSpPr>
          <p:nvPr>
            <p:ph type="sldNum" idx="97"/>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A8BF56-6CB3-514C-9A64-F39D95C9E25B}" type="slidenum">
              <a:rPr kumimoji="0" lang="en-US" sz="1200" b="0" i="0" u="none" strike="noStrike" kern="1200" cap="none" spc="0" normalizeH="0" baseline="0" noProof="0" smtClean="0">
                <a:ln>
                  <a:noFill/>
                </a:ln>
                <a:solidFill>
                  <a:srgbClr val="232F3E"/>
                </a:solidFill>
                <a:effectLst/>
                <a:uLnTx/>
                <a:uFillTx/>
                <a:latin typeface="Amazon Ember Display"/>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dirty="0">
              <a:ln>
                <a:noFill/>
              </a:ln>
              <a:solidFill>
                <a:srgbClr val="232F3E"/>
              </a:solidFill>
              <a:effectLst/>
              <a:uLnTx/>
              <a:uFillTx/>
              <a:latin typeface="Amazon Ember Display"/>
              <a:ea typeface="+mn-ea"/>
              <a:cs typeface="+mn-cs"/>
            </a:endParaRPr>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Source graphic: Review: Optimization in ML</a:t>
            </a:r>
          </a:p>
        </p:txBody>
      </p:sp>
      <p:sp>
        <p:nvSpPr>
          <p:cNvPr id="4" name="Content Placeholder 3">
            <a:extLst>
              <a:ext uri="{FF2B5EF4-FFF2-40B4-BE49-F238E27FC236}">
                <a16:creationId xmlns:a16="http://schemas.microsoft.com/office/drawing/2014/main" id="{6E36971E-7FB4-8240-40BF-B6B729B3E3FF}"/>
              </a:ext>
            </a:extLst>
          </p:cNvPr>
          <p:cNvSpPr>
            <a:spLocks noGrp="1"/>
          </p:cNvSpPr>
          <p:nvPr>
            <p:ph idx="2"/>
          </p:nvPr>
        </p:nvSpPr>
        <p:spPr/>
        <p:txBody>
          <a:bodyPr/>
          <a:lstStyle/>
          <a:p>
            <a:endParaRPr lang="en-US"/>
          </a:p>
        </p:txBody>
      </p:sp>
      <p:grpSp>
        <p:nvGrpSpPr>
          <p:cNvPr id="7" name="Group 6">
            <a:extLst>
              <a:ext uri="{FF2B5EF4-FFF2-40B4-BE49-F238E27FC236}">
                <a16:creationId xmlns:a16="http://schemas.microsoft.com/office/drawing/2014/main" id="{3A1E3053-05FE-004B-9C97-4B3151E4B3CB}"/>
              </a:ext>
            </a:extLst>
          </p:cNvPr>
          <p:cNvGrpSpPr/>
          <p:nvPr/>
        </p:nvGrpSpPr>
        <p:grpSpPr>
          <a:xfrm>
            <a:off x="727525" y="2032549"/>
            <a:ext cx="9989636" cy="572161"/>
            <a:chOff x="537367" y="1727080"/>
            <a:chExt cx="9989636" cy="634252"/>
          </a:xfrm>
        </p:grpSpPr>
        <p:grpSp>
          <p:nvGrpSpPr>
            <p:cNvPr id="8" name="Group 7">
              <a:extLst>
                <a:ext uri="{FF2B5EF4-FFF2-40B4-BE49-F238E27FC236}">
                  <a16:creationId xmlns:a16="http://schemas.microsoft.com/office/drawing/2014/main" id="{C56E1231-F712-5442-A7B1-DF70FDCA3861}"/>
                </a:ext>
              </a:extLst>
            </p:cNvPr>
            <p:cNvGrpSpPr/>
            <p:nvPr/>
          </p:nvGrpSpPr>
          <p:grpSpPr>
            <a:xfrm>
              <a:off x="3446136" y="1727081"/>
              <a:ext cx="5875262" cy="634251"/>
              <a:chOff x="4226387" y="1717032"/>
              <a:chExt cx="5875262" cy="634251"/>
            </a:xfrm>
          </p:grpSpPr>
          <p:grpSp>
            <p:nvGrpSpPr>
              <p:cNvPr id="11" name="Group 10">
                <a:extLst>
                  <a:ext uri="{FF2B5EF4-FFF2-40B4-BE49-F238E27FC236}">
                    <a16:creationId xmlns:a16="http://schemas.microsoft.com/office/drawing/2014/main" id="{1C3743EB-8EF9-C641-BFEC-F3C71A48245D}"/>
                  </a:ext>
                </a:extLst>
              </p:cNvPr>
              <p:cNvGrpSpPr/>
              <p:nvPr/>
            </p:nvGrpSpPr>
            <p:grpSpPr>
              <a:xfrm>
                <a:off x="4226387" y="1810749"/>
                <a:ext cx="5875262" cy="388034"/>
                <a:chOff x="5461349" y="2974301"/>
                <a:chExt cx="5875262" cy="388034"/>
              </a:xfrm>
            </p:grpSpPr>
            <p:sp>
              <p:nvSpPr>
                <p:cNvPr id="14" name="Text Placeholder 4">
                  <a:extLst>
                    <a:ext uri="{FF2B5EF4-FFF2-40B4-BE49-F238E27FC236}">
                      <a16:creationId xmlns:a16="http://schemas.microsoft.com/office/drawing/2014/main" id="{D4105EA1-FE3A-8347-90B7-B7FE6A69BC02}"/>
                    </a:ext>
                  </a:extLst>
                </p:cNvPr>
                <p:cNvSpPr txBox="1">
                  <a:spLocks/>
                </p:cNvSpPr>
                <p:nvPr/>
              </p:nvSpPr>
              <p:spPr>
                <a:xfrm>
                  <a:off x="9886450" y="2974301"/>
                  <a:ext cx="1450161" cy="388034"/>
                </a:xfrm>
                <a:prstGeom prst="rect">
                  <a:avLst/>
                </a:prstGeom>
              </p:spPr>
              <p:txBody>
                <a:bodyPr vert="horz"/>
                <a:lstStyle>
                  <a:lvl1pPr marL="249500" indent="-249500" algn="l" defTabSz="997999" rtl="0" eaLnBrk="1" latinLnBrk="0" hangingPunct="1">
                    <a:lnSpc>
                      <a:spcPct val="100000"/>
                    </a:lnSpc>
                    <a:spcBef>
                      <a:spcPts val="800"/>
                    </a:spcBef>
                    <a:buFont typeface="Arial" panose="020B0604020202020204" pitchFamily="34" charset="0"/>
                    <a:buChar char="•"/>
                    <a:defRPr sz="3000" kern="1200">
                      <a:solidFill>
                        <a:schemeClr val="tx1"/>
                      </a:solidFill>
                      <a:latin typeface="+mn-lt"/>
                      <a:ea typeface="+mn-ea"/>
                      <a:cs typeface="+mn-cs"/>
                    </a:defRPr>
                  </a:lvl1pPr>
                  <a:lvl2pPr marL="685457" indent="-228486" algn="l" defTabSz="997999" rtl="0" eaLnBrk="1" latinLnBrk="0" hangingPunct="1">
                    <a:lnSpc>
                      <a:spcPct val="100000"/>
                    </a:lnSpc>
                    <a:spcBef>
                      <a:spcPts val="800"/>
                    </a:spcBef>
                    <a:buFont typeface="Wingdings" charset="2"/>
                    <a:buChar char="§"/>
                    <a:defRPr sz="2600" kern="1200">
                      <a:solidFill>
                        <a:schemeClr val="tx1"/>
                      </a:solidFill>
                      <a:latin typeface="+mn-lt"/>
                      <a:ea typeface="+mn-ea"/>
                      <a:cs typeface="+mn-cs"/>
                    </a:defRPr>
                  </a:lvl2pPr>
                  <a:lvl3pPr marL="1142428" indent="-228486" algn="l" defTabSz="997999" rtl="0" eaLnBrk="1" latinLnBrk="0" hangingPunct="1">
                    <a:lnSpc>
                      <a:spcPct val="100000"/>
                    </a:lnSpc>
                    <a:spcBef>
                      <a:spcPts val="800"/>
                    </a:spcBef>
                    <a:buFont typeface="Lucida Grande"/>
                    <a:buChar char="-"/>
                    <a:defRPr sz="2200" kern="1200">
                      <a:solidFill>
                        <a:schemeClr val="tx1"/>
                      </a:solidFill>
                      <a:latin typeface="+mn-lt"/>
                      <a:ea typeface="+mn-ea"/>
                      <a:cs typeface="+mn-cs"/>
                    </a:defRPr>
                  </a:lvl3pPr>
                  <a:lvl4pPr marL="1599399" indent="-228486" algn="l" defTabSz="997999" rtl="0" eaLnBrk="1" latinLnBrk="0" hangingPunct="1">
                    <a:lnSpc>
                      <a:spcPct val="90000"/>
                    </a:lnSpc>
                    <a:spcBef>
                      <a:spcPts val="545"/>
                    </a:spcBef>
                    <a:buFont typeface="Lucida Grande"/>
                    <a:buChar char="-"/>
                    <a:defRPr sz="1900" kern="1200">
                      <a:solidFill>
                        <a:schemeClr val="tx1"/>
                      </a:solidFill>
                      <a:latin typeface="+mn-lt"/>
                      <a:ea typeface="+mn-ea"/>
                      <a:cs typeface="+mn-cs"/>
                    </a:defRPr>
                  </a:lvl4pPr>
                  <a:lvl5pPr marL="2056370" indent="-228486" algn="l" defTabSz="997999" rtl="0" eaLnBrk="1" latinLnBrk="0" hangingPunct="1">
                    <a:lnSpc>
                      <a:spcPct val="90000"/>
                    </a:lnSpc>
                    <a:spcBef>
                      <a:spcPts val="545"/>
                    </a:spcBef>
                    <a:buFont typeface="Lucida Grande"/>
                    <a:buChar char="-"/>
                    <a:defRPr sz="1900" kern="1200">
                      <a:solidFill>
                        <a:schemeClr val="tx1"/>
                      </a:solidFill>
                      <a:latin typeface="+mn-lt"/>
                      <a:ea typeface="+mn-ea"/>
                      <a:cs typeface="+mn-cs"/>
                    </a:defRPr>
                  </a:lvl5pPr>
                  <a:lvl6pPr marL="2744500"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6pPr>
                  <a:lvl7pPr marL="3243499"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7pPr>
                  <a:lvl8pPr marL="3742499"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8pPr>
                  <a:lvl9pPr marL="4241499"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9pPr>
                </a:lstStyle>
                <a:p>
                  <a:pPr marL="0" marR="0" lvl="0" indent="0" algn="l" defTabSz="997999" rtl="0" eaLnBrk="1" fontAlgn="auto" latinLnBrk="0" hangingPunct="1">
                    <a:lnSpc>
                      <a:spcPct val="100000"/>
                    </a:lnSpc>
                    <a:spcBef>
                      <a:spcPts val="800"/>
                    </a:spcBef>
                    <a:spcAft>
                      <a:spcPts val="0"/>
                    </a:spcAft>
                    <a:buClrTx/>
                    <a:buSzTx/>
                    <a:buFont typeface="Arial" panose="020B0604020202020204" pitchFamily="34" charset="0"/>
                    <a:buNone/>
                    <a:tabLst/>
                    <a:defRPr/>
                  </a:pPr>
                  <a:endParaRPr kumimoji="0" lang="en-US" sz="1999" b="1" i="0" u="none" strike="noStrike" kern="1200" cap="none" spc="0" normalizeH="0" baseline="0" noProof="0" dirty="0">
                    <a:ln>
                      <a:noFill/>
                    </a:ln>
                    <a:solidFill>
                      <a:srgbClr val="232F3E"/>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5" name="Chevron 14">
                  <a:extLst>
                    <a:ext uri="{FF2B5EF4-FFF2-40B4-BE49-F238E27FC236}">
                      <a16:creationId xmlns:a16="http://schemas.microsoft.com/office/drawing/2014/main" id="{97D056E2-65B2-AA4C-AF2B-E2B497612767}"/>
                    </a:ext>
                  </a:extLst>
                </p:cNvPr>
                <p:cNvSpPr/>
                <p:nvPr/>
              </p:nvSpPr>
              <p:spPr>
                <a:xfrm>
                  <a:off x="5461349" y="3075588"/>
                  <a:ext cx="383059" cy="244243"/>
                </a:xfrm>
                <a:prstGeom prst="chevron">
                  <a:avLst/>
                </a:pr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401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03942"/>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endParaRPr>
                </a:p>
              </p:txBody>
            </p:sp>
          </p:grpSp>
          <p:sp>
            <p:nvSpPr>
              <p:cNvPr id="12" name="Rounded Rectangle 11">
                <a:extLst>
                  <a:ext uri="{FF2B5EF4-FFF2-40B4-BE49-F238E27FC236}">
                    <a16:creationId xmlns:a16="http://schemas.microsoft.com/office/drawing/2014/main" id="{CBB1ADBB-6B3B-C54F-88BE-42F2619819B7}"/>
                  </a:ext>
                </a:extLst>
              </p:cNvPr>
              <p:cNvSpPr/>
              <p:nvPr/>
            </p:nvSpPr>
            <p:spPr>
              <a:xfrm>
                <a:off x="4742568" y="1717032"/>
                <a:ext cx="3260212" cy="634251"/>
              </a:xfrm>
              <a:prstGeom prst="roundRect">
                <a:avLst/>
              </a:prstGeom>
              <a:solidFill>
                <a:schemeClr val="tx2"/>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340117"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Rules</a:t>
                </a:r>
              </a:p>
            </p:txBody>
          </p:sp>
          <p:sp>
            <p:nvSpPr>
              <p:cNvPr id="13" name="Chevron 12">
                <a:extLst>
                  <a:ext uri="{FF2B5EF4-FFF2-40B4-BE49-F238E27FC236}">
                    <a16:creationId xmlns:a16="http://schemas.microsoft.com/office/drawing/2014/main" id="{619AAB00-4B56-8B4D-A875-527FBD75DAE5}"/>
                  </a:ext>
                </a:extLst>
              </p:cNvPr>
              <p:cNvSpPr/>
              <p:nvPr/>
            </p:nvSpPr>
            <p:spPr>
              <a:xfrm>
                <a:off x="8135902" y="1912035"/>
                <a:ext cx="383059" cy="244243"/>
              </a:xfrm>
              <a:prstGeom prst="chevron">
                <a:avLst/>
              </a:pr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401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03942"/>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endParaRPr>
              </a:p>
            </p:txBody>
          </p:sp>
        </p:grpSp>
        <p:sp>
          <p:nvSpPr>
            <p:cNvPr id="9" name="Rounded Rectangle 8">
              <a:extLst>
                <a:ext uri="{FF2B5EF4-FFF2-40B4-BE49-F238E27FC236}">
                  <a16:creationId xmlns:a16="http://schemas.microsoft.com/office/drawing/2014/main" id="{1729D9D1-BF1A-504F-9015-721817FE09DA}"/>
                </a:ext>
              </a:extLst>
            </p:cNvPr>
            <p:cNvSpPr/>
            <p:nvPr/>
          </p:nvSpPr>
          <p:spPr>
            <a:xfrm>
              <a:off x="537367" y="1727081"/>
              <a:ext cx="2775648" cy="634251"/>
            </a:xfrm>
            <a:prstGeom prst="roundRect">
              <a:avLst/>
            </a:prstGeom>
            <a:solidFill>
              <a:schemeClr val="bg1"/>
            </a:solidFill>
            <a:ln w="28575">
              <a:solidFill>
                <a:schemeClr val="tx1"/>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340117"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232F3E"/>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Features</a:t>
              </a:r>
            </a:p>
          </p:txBody>
        </p:sp>
        <p:sp>
          <p:nvSpPr>
            <p:cNvPr id="10" name="Rounded Rectangle 9">
              <a:extLst>
                <a:ext uri="{FF2B5EF4-FFF2-40B4-BE49-F238E27FC236}">
                  <a16:creationId xmlns:a16="http://schemas.microsoft.com/office/drawing/2014/main" id="{090B39EE-2783-9D45-BED4-995804E87438}"/>
                </a:ext>
              </a:extLst>
            </p:cNvPr>
            <p:cNvSpPr/>
            <p:nvPr/>
          </p:nvSpPr>
          <p:spPr>
            <a:xfrm>
              <a:off x="7871237" y="1727080"/>
              <a:ext cx="2655766" cy="634251"/>
            </a:xfrm>
            <a:prstGeom prst="roundRect">
              <a:avLst/>
            </a:prstGeom>
            <a:solidFill>
              <a:schemeClr val="bg1"/>
            </a:solidFill>
            <a:ln w="28575">
              <a:solidFill>
                <a:schemeClr val="tx1"/>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232F3E"/>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Target</a:t>
              </a:r>
            </a:p>
          </p:txBody>
        </p:sp>
      </p:grpSp>
      <p:grpSp>
        <p:nvGrpSpPr>
          <p:cNvPr id="16" name="Group 15">
            <a:extLst>
              <a:ext uri="{FF2B5EF4-FFF2-40B4-BE49-F238E27FC236}">
                <a16:creationId xmlns:a16="http://schemas.microsoft.com/office/drawing/2014/main" id="{5316DC97-F89C-CF43-B620-54ABF3C15943}"/>
              </a:ext>
            </a:extLst>
          </p:cNvPr>
          <p:cNvGrpSpPr/>
          <p:nvPr/>
        </p:nvGrpSpPr>
        <p:grpSpPr>
          <a:xfrm>
            <a:off x="727525" y="3895611"/>
            <a:ext cx="9989636" cy="572162"/>
            <a:chOff x="537367" y="1727079"/>
            <a:chExt cx="9989636" cy="634253"/>
          </a:xfrm>
        </p:grpSpPr>
        <p:grpSp>
          <p:nvGrpSpPr>
            <p:cNvPr id="17" name="Group 16">
              <a:extLst>
                <a:ext uri="{FF2B5EF4-FFF2-40B4-BE49-F238E27FC236}">
                  <a16:creationId xmlns:a16="http://schemas.microsoft.com/office/drawing/2014/main" id="{AFC41A83-2530-8B40-A262-54CEF8A9BDB2}"/>
                </a:ext>
              </a:extLst>
            </p:cNvPr>
            <p:cNvGrpSpPr/>
            <p:nvPr/>
          </p:nvGrpSpPr>
          <p:grpSpPr>
            <a:xfrm>
              <a:off x="3446136" y="1727080"/>
              <a:ext cx="5875262" cy="634251"/>
              <a:chOff x="4226387" y="1717031"/>
              <a:chExt cx="5875262" cy="634251"/>
            </a:xfrm>
          </p:grpSpPr>
          <p:grpSp>
            <p:nvGrpSpPr>
              <p:cNvPr id="20" name="Group 19">
                <a:extLst>
                  <a:ext uri="{FF2B5EF4-FFF2-40B4-BE49-F238E27FC236}">
                    <a16:creationId xmlns:a16="http://schemas.microsoft.com/office/drawing/2014/main" id="{214E8D63-CBED-2B4C-AE60-FFBD5688E1A3}"/>
                  </a:ext>
                </a:extLst>
              </p:cNvPr>
              <p:cNvGrpSpPr/>
              <p:nvPr/>
            </p:nvGrpSpPr>
            <p:grpSpPr>
              <a:xfrm>
                <a:off x="4226387" y="1810749"/>
                <a:ext cx="5875262" cy="388034"/>
                <a:chOff x="5461349" y="2974301"/>
                <a:chExt cx="5875262" cy="388034"/>
              </a:xfrm>
            </p:grpSpPr>
            <p:sp>
              <p:nvSpPr>
                <p:cNvPr id="23" name="Text Placeholder 4">
                  <a:extLst>
                    <a:ext uri="{FF2B5EF4-FFF2-40B4-BE49-F238E27FC236}">
                      <a16:creationId xmlns:a16="http://schemas.microsoft.com/office/drawing/2014/main" id="{3987748F-AAD6-184D-B3B6-154509680B8F}"/>
                    </a:ext>
                  </a:extLst>
                </p:cNvPr>
                <p:cNvSpPr txBox="1">
                  <a:spLocks/>
                </p:cNvSpPr>
                <p:nvPr/>
              </p:nvSpPr>
              <p:spPr>
                <a:xfrm>
                  <a:off x="9886450" y="2974301"/>
                  <a:ext cx="1450161" cy="388034"/>
                </a:xfrm>
                <a:prstGeom prst="rect">
                  <a:avLst/>
                </a:prstGeom>
              </p:spPr>
              <p:txBody>
                <a:bodyPr vert="horz"/>
                <a:lstStyle>
                  <a:lvl1pPr marL="249500" indent="-249500" algn="l" defTabSz="997999" rtl="0" eaLnBrk="1" latinLnBrk="0" hangingPunct="1">
                    <a:lnSpc>
                      <a:spcPct val="100000"/>
                    </a:lnSpc>
                    <a:spcBef>
                      <a:spcPts val="800"/>
                    </a:spcBef>
                    <a:buFont typeface="Arial" panose="020B0604020202020204" pitchFamily="34" charset="0"/>
                    <a:buChar char="•"/>
                    <a:defRPr sz="3000" kern="1200">
                      <a:solidFill>
                        <a:schemeClr val="tx1"/>
                      </a:solidFill>
                      <a:latin typeface="+mn-lt"/>
                      <a:ea typeface="+mn-ea"/>
                      <a:cs typeface="+mn-cs"/>
                    </a:defRPr>
                  </a:lvl1pPr>
                  <a:lvl2pPr marL="685457" indent="-228486" algn="l" defTabSz="997999" rtl="0" eaLnBrk="1" latinLnBrk="0" hangingPunct="1">
                    <a:lnSpc>
                      <a:spcPct val="100000"/>
                    </a:lnSpc>
                    <a:spcBef>
                      <a:spcPts val="800"/>
                    </a:spcBef>
                    <a:buFont typeface="Wingdings" charset="2"/>
                    <a:buChar char="§"/>
                    <a:defRPr sz="2600" kern="1200">
                      <a:solidFill>
                        <a:schemeClr val="tx1"/>
                      </a:solidFill>
                      <a:latin typeface="+mn-lt"/>
                      <a:ea typeface="+mn-ea"/>
                      <a:cs typeface="+mn-cs"/>
                    </a:defRPr>
                  </a:lvl2pPr>
                  <a:lvl3pPr marL="1142428" indent="-228486" algn="l" defTabSz="997999" rtl="0" eaLnBrk="1" latinLnBrk="0" hangingPunct="1">
                    <a:lnSpc>
                      <a:spcPct val="100000"/>
                    </a:lnSpc>
                    <a:spcBef>
                      <a:spcPts val="800"/>
                    </a:spcBef>
                    <a:buFont typeface="Lucida Grande"/>
                    <a:buChar char="-"/>
                    <a:defRPr sz="2200" kern="1200">
                      <a:solidFill>
                        <a:schemeClr val="tx1"/>
                      </a:solidFill>
                      <a:latin typeface="+mn-lt"/>
                      <a:ea typeface="+mn-ea"/>
                      <a:cs typeface="+mn-cs"/>
                    </a:defRPr>
                  </a:lvl3pPr>
                  <a:lvl4pPr marL="1599399" indent="-228486" algn="l" defTabSz="997999" rtl="0" eaLnBrk="1" latinLnBrk="0" hangingPunct="1">
                    <a:lnSpc>
                      <a:spcPct val="90000"/>
                    </a:lnSpc>
                    <a:spcBef>
                      <a:spcPts val="545"/>
                    </a:spcBef>
                    <a:buFont typeface="Lucida Grande"/>
                    <a:buChar char="-"/>
                    <a:defRPr sz="1900" kern="1200">
                      <a:solidFill>
                        <a:schemeClr val="tx1"/>
                      </a:solidFill>
                      <a:latin typeface="+mn-lt"/>
                      <a:ea typeface="+mn-ea"/>
                      <a:cs typeface="+mn-cs"/>
                    </a:defRPr>
                  </a:lvl4pPr>
                  <a:lvl5pPr marL="2056370" indent="-228486" algn="l" defTabSz="997999" rtl="0" eaLnBrk="1" latinLnBrk="0" hangingPunct="1">
                    <a:lnSpc>
                      <a:spcPct val="90000"/>
                    </a:lnSpc>
                    <a:spcBef>
                      <a:spcPts val="545"/>
                    </a:spcBef>
                    <a:buFont typeface="Lucida Grande"/>
                    <a:buChar char="-"/>
                    <a:defRPr sz="1900" kern="1200">
                      <a:solidFill>
                        <a:schemeClr val="tx1"/>
                      </a:solidFill>
                      <a:latin typeface="+mn-lt"/>
                      <a:ea typeface="+mn-ea"/>
                      <a:cs typeface="+mn-cs"/>
                    </a:defRPr>
                  </a:lvl5pPr>
                  <a:lvl6pPr marL="2744500"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6pPr>
                  <a:lvl7pPr marL="3243499"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7pPr>
                  <a:lvl8pPr marL="3742499"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8pPr>
                  <a:lvl9pPr marL="4241499"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9pPr>
                </a:lstStyle>
                <a:p>
                  <a:pPr marL="0" marR="0" lvl="0" indent="0" algn="l" defTabSz="997999" rtl="0" eaLnBrk="1" fontAlgn="auto" latinLnBrk="0" hangingPunct="1">
                    <a:lnSpc>
                      <a:spcPct val="100000"/>
                    </a:lnSpc>
                    <a:spcBef>
                      <a:spcPts val="800"/>
                    </a:spcBef>
                    <a:spcAft>
                      <a:spcPts val="0"/>
                    </a:spcAft>
                    <a:buClrTx/>
                    <a:buSzTx/>
                    <a:buFont typeface="Arial" panose="020B0604020202020204" pitchFamily="34" charset="0"/>
                    <a:buNone/>
                    <a:tabLst/>
                    <a:defRPr/>
                  </a:pPr>
                  <a:endParaRPr kumimoji="0" lang="en-US" sz="1999" b="1" i="0" u="none" strike="noStrike" kern="1200" cap="none" spc="0" normalizeH="0" baseline="0" noProof="0" dirty="0">
                    <a:ln>
                      <a:noFill/>
                    </a:ln>
                    <a:solidFill>
                      <a:srgbClr val="232F3E"/>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24" name="Chevron 23">
                  <a:extLst>
                    <a:ext uri="{FF2B5EF4-FFF2-40B4-BE49-F238E27FC236}">
                      <a16:creationId xmlns:a16="http://schemas.microsoft.com/office/drawing/2014/main" id="{5A20A3E3-3CE5-8540-9929-1118CD5F3ED5}"/>
                    </a:ext>
                  </a:extLst>
                </p:cNvPr>
                <p:cNvSpPr/>
                <p:nvPr/>
              </p:nvSpPr>
              <p:spPr>
                <a:xfrm>
                  <a:off x="5461349" y="3075586"/>
                  <a:ext cx="383059" cy="244243"/>
                </a:xfrm>
                <a:prstGeom prst="chevron">
                  <a:avLst/>
                </a:pr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401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03942"/>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endParaRPr>
                </a:p>
              </p:txBody>
            </p:sp>
          </p:grpSp>
          <p:sp>
            <p:nvSpPr>
              <p:cNvPr id="21" name="Rounded Rectangle 20">
                <a:extLst>
                  <a:ext uri="{FF2B5EF4-FFF2-40B4-BE49-F238E27FC236}">
                    <a16:creationId xmlns:a16="http://schemas.microsoft.com/office/drawing/2014/main" id="{AFEE420E-2B83-1E43-BC3B-BD0C7C0DCCC3}"/>
                  </a:ext>
                </a:extLst>
              </p:cNvPr>
              <p:cNvSpPr/>
              <p:nvPr/>
            </p:nvSpPr>
            <p:spPr>
              <a:xfrm>
                <a:off x="4742568" y="1717031"/>
                <a:ext cx="3260212" cy="634251"/>
              </a:xfrm>
              <a:prstGeom prst="roundRect">
                <a:avLst/>
              </a:prstGeom>
              <a:solidFill>
                <a:schemeClr val="tx2"/>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340117"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Rules</a:t>
                </a:r>
              </a:p>
            </p:txBody>
          </p:sp>
          <p:sp>
            <p:nvSpPr>
              <p:cNvPr id="22" name="Chevron 21">
                <a:extLst>
                  <a:ext uri="{FF2B5EF4-FFF2-40B4-BE49-F238E27FC236}">
                    <a16:creationId xmlns:a16="http://schemas.microsoft.com/office/drawing/2014/main" id="{B1846423-A531-9441-B876-34620E97F762}"/>
                  </a:ext>
                </a:extLst>
              </p:cNvPr>
              <p:cNvSpPr/>
              <p:nvPr/>
            </p:nvSpPr>
            <p:spPr>
              <a:xfrm>
                <a:off x="8135902" y="1912035"/>
                <a:ext cx="383059" cy="244243"/>
              </a:xfrm>
              <a:prstGeom prst="chevron">
                <a:avLst/>
              </a:pr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401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03942"/>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endParaRPr>
              </a:p>
            </p:txBody>
          </p:sp>
        </p:grpSp>
        <p:sp>
          <p:nvSpPr>
            <p:cNvPr id="18" name="Rounded Rectangle 17">
              <a:extLst>
                <a:ext uri="{FF2B5EF4-FFF2-40B4-BE49-F238E27FC236}">
                  <a16:creationId xmlns:a16="http://schemas.microsoft.com/office/drawing/2014/main" id="{62719CD0-36B5-A046-96D4-CEFB19B52834}"/>
                </a:ext>
              </a:extLst>
            </p:cNvPr>
            <p:cNvSpPr/>
            <p:nvPr/>
          </p:nvSpPr>
          <p:spPr>
            <a:xfrm>
              <a:off x="537367" y="1727079"/>
              <a:ext cx="2775648" cy="634251"/>
            </a:xfrm>
            <a:prstGeom prst="roundRect">
              <a:avLst/>
            </a:prstGeom>
            <a:solidFill>
              <a:schemeClr val="bg1"/>
            </a:solidFill>
            <a:ln w="28575">
              <a:solidFill>
                <a:schemeClr val="tx1"/>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340117"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232F3E"/>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Features</a:t>
              </a:r>
            </a:p>
          </p:txBody>
        </p:sp>
        <p:sp>
          <p:nvSpPr>
            <p:cNvPr id="19" name="Rounded Rectangle 18">
              <a:extLst>
                <a:ext uri="{FF2B5EF4-FFF2-40B4-BE49-F238E27FC236}">
                  <a16:creationId xmlns:a16="http://schemas.microsoft.com/office/drawing/2014/main" id="{A96D704D-4588-DF42-AFEF-8EED5E7AFF9A}"/>
                </a:ext>
              </a:extLst>
            </p:cNvPr>
            <p:cNvSpPr/>
            <p:nvPr/>
          </p:nvSpPr>
          <p:spPr>
            <a:xfrm>
              <a:off x="7871236" y="1727081"/>
              <a:ext cx="2655767" cy="634251"/>
            </a:xfrm>
            <a:prstGeom prst="roundRect">
              <a:avLst/>
            </a:prstGeom>
            <a:solidFill>
              <a:schemeClr val="bg1"/>
            </a:solidFill>
            <a:ln w="28575">
              <a:solidFill>
                <a:schemeClr val="tx1"/>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232F3E"/>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Prediction</a:t>
              </a:r>
            </a:p>
          </p:txBody>
        </p:sp>
      </p:grpSp>
      <p:sp>
        <p:nvSpPr>
          <p:cNvPr id="25" name="Up-Down Arrow 24">
            <a:extLst>
              <a:ext uri="{FF2B5EF4-FFF2-40B4-BE49-F238E27FC236}">
                <a16:creationId xmlns:a16="http://schemas.microsoft.com/office/drawing/2014/main" id="{1A230973-8AF6-B04A-AF70-AF20DA7C134D}"/>
              </a:ext>
            </a:extLst>
          </p:cNvPr>
          <p:cNvSpPr/>
          <p:nvPr/>
        </p:nvSpPr>
        <p:spPr>
          <a:xfrm>
            <a:off x="9202994" y="2736974"/>
            <a:ext cx="400627" cy="1105610"/>
          </a:xfrm>
          <a:prstGeom prst="upDownArrow">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mazon Ember Light"/>
              <a:ea typeface="+mn-ea"/>
              <a:cs typeface="+mn-cs"/>
            </a:endParaRPr>
          </a:p>
        </p:txBody>
      </p:sp>
      <p:sp>
        <p:nvSpPr>
          <p:cNvPr id="26" name="TextBox 25">
            <a:extLst>
              <a:ext uri="{FF2B5EF4-FFF2-40B4-BE49-F238E27FC236}">
                <a16:creationId xmlns:a16="http://schemas.microsoft.com/office/drawing/2014/main" id="{3A78F8E1-B20E-4A4B-9EB1-254CF7060E22}"/>
              </a:ext>
            </a:extLst>
          </p:cNvPr>
          <p:cNvSpPr txBox="1"/>
          <p:nvPr/>
        </p:nvSpPr>
        <p:spPr>
          <a:xfrm>
            <a:off x="9603621" y="3087215"/>
            <a:ext cx="2391734"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232F3E"/>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Difference = error</a:t>
            </a:r>
          </a:p>
        </p:txBody>
      </p:sp>
    </p:spTree>
    <p:extLst>
      <p:ext uri="{BB962C8B-B14F-4D97-AF65-F5344CB8AC3E}">
        <p14:creationId xmlns:p14="http://schemas.microsoft.com/office/powerpoint/2010/main" val="31748866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26D5B19-A49E-469A-AA82-482C7C97C5B0}"/>
              </a:ext>
            </a:extLst>
          </p:cNvPr>
          <p:cNvSpPr>
            <a:spLocks noGrp="1"/>
          </p:cNvSpPr>
          <p:nvPr>
            <p:ph type="sldNum" idx="97"/>
          </p:nvPr>
        </p:nvSpPr>
        <p:spPr/>
        <p:txBody>
          <a:bodyPr/>
          <a:lstStyle/>
          <a:p>
            <a:fld id="{86A8BF56-6CB3-514C-9A64-F39D95C9E25B}" type="slidenum">
              <a:rPr lang="en-US" smtClean="0"/>
              <a:pPr/>
              <a:t>44</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Autofit/>
          </a:bodyPr>
          <a:lstStyle/>
          <a:p>
            <a:r>
              <a:rPr lang="en-US" sz="2400" dirty="0"/>
              <a:t>Source graphic: Review: Gradient descent as an optimization method</a:t>
            </a:r>
          </a:p>
        </p:txBody>
      </p:sp>
      <p:sp>
        <p:nvSpPr>
          <p:cNvPr id="5" name="Content Placeholder 4">
            <a:extLst>
              <a:ext uri="{FF2B5EF4-FFF2-40B4-BE49-F238E27FC236}">
                <a16:creationId xmlns:a16="http://schemas.microsoft.com/office/drawing/2014/main" id="{B32B2C1D-4571-E0BA-958B-2DF1DF1C2371}"/>
              </a:ext>
            </a:extLst>
          </p:cNvPr>
          <p:cNvSpPr>
            <a:spLocks noGrp="1"/>
          </p:cNvSpPr>
          <p:nvPr>
            <p:ph idx="2"/>
          </p:nvPr>
        </p:nvSpPr>
        <p:spPr/>
        <p:txBody>
          <a:bodyPr/>
          <a:lstStyle/>
          <a:p>
            <a:endParaRPr lang="en-US"/>
          </a:p>
        </p:txBody>
      </p:sp>
      <p:grpSp>
        <p:nvGrpSpPr>
          <p:cNvPr id="3" name="Group 2">
            <a:extLst>
              <a:ext uri="{FF2B5EF4-FFF2-40B4-BE49-F238E27FC236}">
                <a16:creationId xmlns:a16="http://schemas.microsoft.com/office/drawing/2014/main" id="{EB4F8CA2-C282-4166-8DF4-5752E49AD1C9}"/>
              </a:ext>
            </a:extLst>
          </p:cNvPr>
          <p:cNvGrpSpPr/>
          <p:nvPr/>
        </p:nvGrpSpPr>
        <p:grpSpPr>
          <a:xfrm>
            <a:off x="8749855" y="3328388"/>
            <a:ext cx="3186183" cy="3171424"/>
            <a:chOff x="8749855" y="3328388"/>
            <a:chExt cx="3186183" cy="3171424"/>
          </a:xfrm>
        </p:grpSpPr>
        <p:cxnSp>
          <p:nvCxnSpPr>
            <p:cNvPr id="32" name="Straight Arrow Connector 31" descr="Diagram showing the iterative gradient descent algorithm. The initial weight value is marked and the weights are updated iteratively towards the optimal value.">
              <a:extLst>
                <a:ext uri="{FF2B5EF4-FFF2-40B4-BE49-F238E27FC236}">
                  <a16:creationId xmlns:a16="http://schemas.microsoft.com/office/drawing/2014/main" id="{9FA9D7AC-471C-E549-ABD7-AE0874965E12}"/>
                </a:ext>
              </a:extLst>
            </p:cNvPr>
            <p:cNvCxnSpPr>
              <a:cxnSpLocks/>
            </p:cNvCxnSpPr>
            <p:nvPr/>
          </p:nvCxnSpPr>
          <p:spPr>
            <a:xfrm>
              <a:off x="9467158" y="6066786"/>
              <a:ext cx="246888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descr="Diagram showing the iterative gradient descent algorithm. The initial weight value is marked and the weights are updated iteratively towards the optimal value.">
              <a:extLst>
                <a:ext uri="{FF2B5EF4-FFF2-40B4-BE49-F238E27FC236}">
                  <a16:creationId xmlns:a16="http://schemas.microsoft.com/office/drawing/2014/main" id="{4DB29A63-D2B6-6940-9E16-00B474216695}"/>
                </a:ext>
              </a:extLst>
            </p:cNvPr>
            <p:cNvCxnSpPr>
              <a:cxnSpLocks/>
            </p:cNvCxnSpPr>
            <p:nvPr/>
          </p:nvCxnSpPr>
          <p:spPr>
            <a:xfrm flipV="1">
              <a:off x="9467158" y="3601890"/>
              <a:ext cx="0" cy="24688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Arc 33" descr="Diagram showing the iterative gradient descent algorithm. The initial weight value is marked and the weights are updated iteratively towards the optimal value.">
              <a:extLst>
                <a:ext uri="{FF2B5EF4-FFF2-40B4-BE49-F238E27FC236}">
                  <a16:creationId xmlns:a16="http://schemas.microsoft.com/office/drawing/2014/main" id="{7ADFEBB9-A5FA-184E-8012-A29C49A2695C}"/>
                </a:ext>
              </a:extLst>
            </p:cNvPr>
            <p:cNvSpPr/>
            <p:nvPr/>
          </p:nvSpPr>
          <p:spPr>
            <a:xfrm rot="5400000">
              <a:off x="9420569" y="3643531"/>
              <a:ext cx="2720814" cy="2090527"/>
            </a:xfrm>
            <a:prstGeom prst="arc">
              <a:avLst>
                <a:gd name="adj1" fmla="val 16165107"/>
                <a:gd name="adj2" fmla="val 548463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mazon Ember Light"/>
                <a:ea typeface="+mn-ea"/>
                <a:cs typeface="+mn-cs"/>
              </a:endParaRPr>
            </a:p>
          </p:txBody>
        </p:sp>
        <p:sp>
          <p:nvSpPr>
            <p:cNvPr id="35" name="Oval 34" descr="Diagram showing the iterative gradient descent algorithm. The initial weight value is marked and the weights are updated iteratively towards the optimal value.">
              <a:extLst>
                <a:ext uri="{FF2B5EF4-FFF2-40B4-BE49-F238E27FC236}">
                  <a16:creationId xmlns:a16="http://schemas.microsoft.com/office/drawing/2014/main" id="{B80AAB35-D5EE-3347-B2B1-8E899CFE479B}"/>
                </a:ext>
              </a:extLst>
            </p:cNvPr>
            <p:cNvSpPr/>
            <p:nvPr/>
          </p:nvSpPr>
          <p:spPr>
            <a:xfrm>
              <a:off x="9771296" y="4861071"/>
              <a:ext cx="182880" cy="18288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mazon Ember Light"/>
                <a:ea typeface="+mn-ea"/>
                <a:cs typeface="+mn-cs"/>
              </a:endParaRPr>
            </a:p>
          </p:txBody>
        </p:sp>
        <p:cxnSp>
          <p:nvCxnSpPr>
            <p:cNvPr id="36" name="Straight Arrow Connector 35" descr="Diagram showing the iterative gradient descent algorithm. The initial weight value is marked and the weights are updated iteratively towards the optimal value.">
              <a:extLst>
                <a:ext uri="{FF2B5EF4-FFF2-40B4-BE49-F238E27FC236}">
                  <a16:creationId xmlns:a16="http://schemas.microsoft.com/office/drawing/2014/main" id="{F634A171-5A4D-D940-BC1E-3421C7F2AB38}"/>
                </a:ext>
              </a:extLst>
            </p:cNvPr>
            <p:cNvCxnSpPr>
              <a:cxnSpLocks/>
            </p:cNvCxnSpPr>
            <p:nvPr/>
          </p:nvCxnSpPr>
          <p:spPr>
            <a:xfrm>
              <a:off x="9868088" y="5041291"/>
              <a:ext cx="46794" cy="252901"/>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descr="Diagram showing the iterative gradient descent algorithm. The initial weight value is marked and the weights are updated iteratively towards the optimal value.">
              <a:extLst>
                <a:ext uri="{FF2B5EF4-FFF2-40B4-BE49-F238E27FC236}">
                  <a16:creationId xmlns:a16="http://schemas.microsoft.com/office/drawing/2014/main" id="{E3F53A75-DC7C-024D-BA20-B2C598B7786D}"/>
                </a:ext>
              </a:extLst>
            </p:cNvPr>
            <p:cNvCxnSpPr>
              <a:cxnSpLocks/>
            </p:cNvCxnSpPr>
            <p:nvPr/>
          </p:nvCxnSpPr>
          <p:spPr>
            <a:xfrm>
              <a:off x="9913299" y="5288935"/>
              <a:ext cx="81754" cy="172497"/>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descr="Diagram showing the iterative gradient descent algorithm. The initial weight value is marked and the weights are updated iteratively towards the optimal value.">
              <a:extLst>
                <a:ext uri="{FF2B5EF4-FFF2-40B4-BE49-F238E27FC236}">
                  <a16:creationId xmlns:a16="http://schemas.microsoft.com/office/drawing/2014/main" id="{FC6B3D5A-D967-9F44-AA1D-672BE34C1242}"/>
                </a:ext>
              </a:extLst>
            </p:cNvPr>
            <p:cNvCxnSpPr>
              <a:cxnSpLocks/>
            </p:cNvCxnSpPr>
            <p:nvPr/>
          </p:nvCxnSpPr>
          <p:spPr>
            <a:xfrm>
              <a:off x="10002596" y="5465338"/>
              <a:ext cx="87668" cy="14086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descr="Diagram showing the iterative gradient descent algorithm. The initial weight value is marked and the weights are updated iteratively towards the optimal value.">
              <a:extLst>
                <a:ext uri="{FF2B5EF4-FFF2-40B4-BE49-F238E27FC236}">
                  <a16:creationId xmlns:a16="http://schemas.microsoft.com/office/drawing/2014/main" id="{5548E523-345C-5A4F-979B-7284F9C432A1}"/>
                </a:ext>
              </a:extLst>
            </p:cNvPr>
            <p:cNvCxnSpPr>
              <a:cxnSpLocks/>
            </p:cNvCxnSpPr>
            <p:nvPr/>
          </p:nvCxnSpPr>
          <p:spPr>
            <a:xfrm>
              <a:off x="10107264" y="5606203"/>
              <a:ext cx="92639" cy="96199"/>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descr="Diagram showing the iterative gradient descent algorithm. The initial weight value is marked and the weights are updated iteratively towards the optimal value.">
              <a:extLst>
                <a:ext uri="{FF2B5EF4-FFF2-40B4-BE49-F238E27FC236}">
                  <a16:creationId xmlns:a16="http://schemas.microsoft.com/office/drawing/2014/main" id="{7571796B-18E2-AF4F-A86E-E7C105F81976}"/>
                </a:ext>
              </a:extLst>
            </p:cNvPr>
            <p:cNvCxnSpPr>
              <a:cxnSpLocks/>
            </p:cNvCxnSpPr>
            <p:nvPr/>
          </p:nvCxnSpPr>
          <p:spPr>
            <a:xfrm>
              <a:off x="10216120" y="5715059"/>
              <a:ext cx="92639" cy="96199"/>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TextBox 40" descr="Diagram showing the iterative gradient descent algorithm. The initial weight value is marked and the weights are updated iteratively towards the optimal value.">
                  <a:extLst>
                    <a:ext uri="{FF2B5EF4-FFF2-40B4-BE49-F238E27FC236}">
                      <a16:creationId xmlns:a16="http://schemas.microsoft.com/office/drawing/2014/main" id="{C4713C13-9B36-EA47-8FC5-010EFF2D3B8B}"/>
                    </a:ext>
                  </a:extLst>
                </p:cNvPr>
                <p:cNvSpPr txBox="1"/>
                <p:nvPr/>
              </p:nvSpPr>
              <p:spPr>
                <a:xfrm>
                  <a:off x="8749855" y="4510523"/>
                  <a:ext cx="741037" cy="369332"/>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𝑓</m:t>
                        </m:r>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m:t>
                        </m:r>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𝑤</m:t>
                        </m:r>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m:t>
                        </m:r>
                      </m:oMath>
                    </m:oMathPara>
                  </a14:m>
                  <a:endParaRPr kumimoji="0" lang="en-US" sz="2400" b="0" i="0" u="none" strike="noStrike" kern="1200" cap="none" spc="0" normalizeH="0" baseline="0" noProof="0" dirty="0">
                    <a:ln>
                      <a:noFill/>
                    </a:ln>
                    <a:solidFill>
                      <a:srgbClr val="232F3E"/>
                    </a:solidFill>
                    <a:effectLst/>
                    <a:uLnTx/>
                    <a:uFillTx/>
                    <a:latin typeface="Amazon Ember Light"/>
                    <a:ea typeface="+mn-ea"/>
                    <a:cs typeface="+mn-cs"/>
                  </a:endParaRPr>
                </a:p>
              </p:txBody>
            </p:sp>
          </mc:Choice>
          <mc:Fallback xmlns="">
            <p:sp>
              <p:nvSpPr>
                <p:cNvPr id="41" name="TextBox 40" descr="Diagram showing the iterative gradient descent algorithm. The initial weight value is marked and the weights are updated iteratively towards the optimal value.">
                  <a:extLst>
                    <a:ext uri="{FF2B5EF4-FFF2-40B4-BE49-F238E27FC236}">
                      <a16:creationId xmlns:a16="http://schemas.microsoft.com/office/drawing/2014/main" id="{C4713C13-9B36-EA47-8FC5-010EFF2D3B8B}"/>
                    </a:ext>
                  </a:extLst>
                </p:cNvPr>
                <p:cNvSpPr txBox="1">
                  <a:spLocks noRot="1" noChangeAspect="1" noMove="1" noResize="1" noEditPoints="1" noAdjustHandles="1" noChangeArrowheads="1" noChangeShapeType="1" noTextEdit="1"/>
                </p:cNvSpPr>
                <p:nvPr/>
              </p:nvSpPr>
              <p:spPr>
                <a:xfrm>
                  <a:off x="8749855" y="4510523"/>
                  <a:ext cx="741037" cy="369332"/>
                </a:xfrm>
                <a:prstGeom prst="rect">
                  <a:avLst/>
                </a:prstGeom>
                <a:blipFill>
                  <a:blip r:embed="rId3"/>
                  <a:stretch>
                    <a:fillRect l="-13934" r="-13934" b="-327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descr="Diagram showing the iterative gradient descent algorithm. The initial weight value is marked and the weights are updated iteratively towards the optimal value.">
                  <a:extLst>
                    <a:ext uri="{FF2B5EF4-FFF2-40B4-BE49-F238E27FC236}">
                      <a16:creationId xmlns:a16="http://schemas.microsoft.com/office/drawing/2014/main" id="{A59C4110-7B46-CD44-BB29-BED85472E108}"/>
                    </a:ext>
                  </a:extLst>
                </p:cNvPr>
                <p:cNvSpPr txBox="1"/>
                <p:nvPr/>
              </p:nvSpPr>
              <p:spPr>
                <a:xfrm>
                  <a:off x="10622862" y="6130480"/>
                  <a:ext cx="305596" cy="369332"/>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𝑤</m:t>
                        </m:r>
                      </m:oMath>
                    </m:oMathPara>
                  </a14:m>
                  <a:endParaRPr kumimoji="0" lang="en-US" sz="2400" b="0" i="0" u="none" strike="noStrike" kern="1200" cap="none" spc="0" normalizeH="0" baseline="0" noProof="0" dirty="0">
                    <a:ln>
                      <a:noFill/>
                    </a:ln>
                    <a:solidFill>
                      <a:srgbClr val="232F3E"/>
                    </a:solidFill>
                    <a:effectLst/>
                    <a:uLnTx/>
                    <a:uFillTx/>
                    <a:latin typeface="Amazon Ember Light"/>
                    <a:ea typeface="+mn-ea"/>
                    <a:cs typeface="+mn-cs"/>
                  </a:endParaRPr>
                </a:p>
              </p:txBody>
            </p:sp>
          </mc:Choice>
          <mc:Fallback xmlns="">
            <p:sp>
              <p:nvSpPr>
                <p:cNvPr id="42" name="TextBox 41" descr="Diagram showing the iterative gradient descent algorithm. The initial weight value is marked and the weights are updated iteratively towards the optimal value.">
                  <a:extLst>
                    <a:ext uri="{FF2B5EF4-FFF2-40B4-BE49-F238E27FC236}">
                      <a16:creationId xmlns:a16="http://schemas.microsoft.com/office/drawing/2014/main" id="{A59C4110-7B46-CD44-BB29-BED85472E108}"/>
                    </a:ext>
                  </a:extLst>
                </p:cNvPr>
                <p:cNvSpPr txBox="1">
                  <a:spLocks noRot="1" noChangeAspect="1" noMove="1" noResize="1" noEditPoints="1" noAdjustHandles="1" noChangeArrowheads="1" noChangeShapeType="1" noTextEdit="1"/>
                </p:cNvSpPr>
                <p:nvPr/>
              </p:nvSpPr>
              <p:spPr>
                <a:xfrm>
                  <a:off x="10622862" y="6130480"/>
                  <a:ext cx="305596" cy="369332"/>
                </a:xfrm>
                <a:prstGeom prst="rect">
                  <a:avLst/>
                </a:prstGeom>
                <a:blipFill>
                  <a:blip r:embed="rId4"/>
                  <a:stretch>
                    <a:fillRect l="-14000" r="-10000"/>
                  </a:stretch>
                </a:blipFill>
              </p:spPr>
              <p:txBody>
                <a:bodyPr/>
                <a:lstStyle/>
                <a:p>
                  <a:r>
                    <a:rPr lang="en-US">
                      <a:noFill/>
                    </a:rPr>
                    <a:t> </a:t>
                  </a:r>
                </a:p>
              </p:txBody>
            </p:sp>
          </mc:Fallback>
        </mc:AlternateContent>
      </p:grpSp>
    </p:spTree>
    <p:extLst>
      <p:ext uri="{BB962C8B-B14F-4D97-AF65-F5344CB8AC3E}">
        <p14:creationId xmlns:p14="http://schemas.microsoft.com/office/powerpoint/2010/main" val="4094115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781B8E5-BDEB-4A60-8C1A-1DD8F6ED8B99}"/>
              </a:ext>
            </a:extLst>
          </p:cNvPr>
          <p:cNvSpPr>
            <a:spLocks noGrp="1"/>
          </p:cNvSpPr>
          <p:nvPr>
            <p:ph type="sldNum" idx="97"/>
          </p:nvPr>
        </p:nvSpPr>
        <p:spPr/>
        <p:txBody>
          <a:bodyPr/>
          <a:lstStyle/>
          <a:p>
            <a:fld id="{86A8BF56-6CB3-514C-9A64-F39D95C9E25B}" type="slidenum">
              <a:rPr lang="en-US" smtClean="0"/>
              <a:t>45</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Autofit/>
          </a:bodyPr>
          <a:lstStyle/>
          <a:p>
            <a:r>
              <a:rPr lang="en-US" sz="3200" dirty="0"/>
              <a:t>Source graphic: Activation functions for hidden layers</a:t>
            </a:r>
          </a:p>
        </p:txBody>
      </p:sp>
      <p:sp>
        <p:nvSpPr>
          <p:cNvPr id="4" name="Content Placeholder 3">
            <a:extLst>
              <a:ext uri="{FF2B5EF4-FFF2-40B4-BE49-F238E27FC236}">
                <a16:creationId xmlns:a16="http://schemas.microsoft.com/office/drawing/2014/main" id="{269ACE5F-556F-B0B7-0954-D58D92E7D4A1}"/>
              </a:ext>
            </a:extLst>
          </p:cNvPr>
          <p:cNvSpPr>
            <a:spLocks noGrp="1"/>
          </p:cNvSpPr>
          <p:nvPr>
            <p:ph idx="2"/>
          </p:nvPr>
        </p:nvSpPr>
        <p:spPr/>
        <p:txBody>
          <a:bodyPr/>
          <a:lstStyle/>
          <a:p>
            <a:endParaRPr lang="en-US"/>
          </a:p>
        </p:txBody>
      </p:sp>
      <p:grpSp>
        <p:nvGrpSpPr>
          <p:cNvPr id="5" name="Group 4">
            <a:extLst>
              <a:ext uri="{FF2B5EF4-FFF2-40B4-BE49-F238E27FC236}">
                <a16:creationId xmlns:a16="http://schemas.microsoft.com/office/drawing/2014/main" id="{BAEA0D9F-34D3-435E-9E62-5173F3E1CDB6}"/>
              </a:ext>
            </a:extLst>
          </p:cNvPr>
          <p:cNvGrpSpPr/>
          <p:nvPr/>
        </p:nvGrpSpPr>
        <p:grpSpPr>
          <a:xfrm>
            <a:off x="3296369" y="2541010"/>
            <a:ext cx="2531458" cy="1004372"/>
            <a:chOff x="3296369" y="2541010"/>
            <a:chExt cx="2531458" cy="1004372"/>
          </a:xfrm>
        </p:grpSpPr>
        <p:pic>
          <p:nvPicPr>
            <p:cNvPr id="32" name="Picture 2" descr="Activation logistic.svg">
              <a:extLst>
                <a:ext uri="{FF2B5EF4-FFF2-40B4-BE49-F238E27FC236}">
                  <a16:creationId xmlns:a16="http://schemas.microsoft.com/office/drawing/2014/main" id="{77E08249-41C8-63CD-BFA5-DE52DA1468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11601" y="2541010"/>
              <a:ext cx="2008745" cy="1004372"/>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a:extLst>
                <a:ext uri="{FF2B5EF4-FFF2-40B4-BE49-F238E27FC236}">
                  <a16:creationId xmlns:a16="http://schemas.microsoft.com/office/drawing/2014/main" id="{821331FC-5591-EF3F-6705-891285188A92}"/>
                </a:ext>
              </a:extLst>
            </p:cNvPr>
            <p:cNvSpPr txBox="1"/>
            <p:nvPr/>
          </p:nvSpPr>
          <p:spPr>
            <a:xfrm>
              <a:off x="3296369" y="3067543"/>
              <a:ext cx="184521" cy="338554"/>
            </a:xfrm>
            <a:prstGeom prst="rect">
              <a:avLst/>
            </a:prstGeom>
            <a:noFill/>
          </p:spPr>
          <p:txBody>
            <a:bodyPr wrap="square" rtlCol="0">
              <a:spAutoFit/>
            </a:bodyPr>
            <a:lstStyle/>
            <a:p>
              <a:r>
                <a:rPr lang="en-US" sz="1600" dirty="0"/>
                <a:t>0</a:t>
              </a:r>
            </a:p>
          </p:txBody>
        </p:sp>
        <p:sp>
          <p:nvSpPr>
            <p:cNvPr id="37" name="TextBox 36">
              <a:extLst>
                <a:ext uri="{FF2B5EF4-FFF2-40B4-BE49-F238E27FC236}">
                  <a16:creationId xmlns:a16="http://schemas.microsoft.com/office/drawing/2014/main" id="{EBF4D479-EA42-2783-69A6-65AA07E99531}"/>
                </a:ext>
              </a:extLst>
            </p:cNvPr>
            <p:cNvSpPr txBox="1"/>
            <p:nvPr/>
          </p:nvSpPr>
          <p:spPr>
            <a:xfrm>
              <a:off x="5607596" y="2712804"/>
              <a:ext cx="184521" cy="338554"/>
            </a:xfrm>
            <a:prstGeom prst="rect">
              <a:avLst/>
            </a:prstGeom>
            <a:noFill/>
          </p:spPr>
          <p:txBody>
            <a:bodyPr wrap="square" rtlCol="0">
              <a:spAutoFit/>
            </a:bodyPr>
            <a:lstStyle/>
            <a:p>
              <a:r>
                <a:rPr lang="en-US" sz="1600" dirty="0"/>
                <a:t>1</a:t>
              </a:r>
            </a:p>
          </p:txBody>
        </p:sp>
        <p:sp>
          <p:nvSpPr>
            <p:cNvPr id="40" name="Rectangle 39">
              <a:extLst>
                <a:ext uri="{FF2B5EF4-FFF2-40B4-BE49-F238E27FC236}">
                  <a16:creationId xmlns:a16="http://schemas.microsoft.com/office/drawing/2014/main" id="{A1000BB6-45B0-A918-CFB1-0541D3FC8C28}"/>
                </a:ext>
              </a:extLst>
            </p:cNvPr>
            <p:cNvSpPr/>
            <p:nvPr/>
          </p:nvSpPr>
          <p:spPr>
            <a:xfrm>
              <a:off x="5548583" y="3093751"/>
              <a:ext cx="279244" cy="338554"/>
            </a:xfrm>
            <a:prstGeom prst="rect">
              <a:avLst/>
            </a:prstGeom>
          </p:spPr>
          <p:txBody>
            <a:bodyPr wrap="none">
              <a:spAutoFit/>
            </a:bodyPr>
            <a:lstStyle/>
            <a:p>
              <a:r>
                <a:rPr lang="en-US" sz="1600" dirty="0"/>
                <a:t>x</a:t>
              </a:r>
            </a:p>
          </p:txBody>
        </p:sp>
      </p:grpSp>
      <p:grpSp>
        <p:nvGrpSpPr>
          <p:cNvPr id="6" name="Group 5">
            <a:extLst>
              <a:ext uri="{FF2B5EF4-FFF2-40B4-BE49-F238E27FC236}">
                <a16:creationId xmlns:a16="http://schemas.microsoft.com/office/drawing/2014/main" id="{3DAAB8E2-19BB-4672-9993-07EA6AC1A6DD}"/>
              </a:ext>
            </a:extLst>
          </p:cNvPr>
          <p:cNvGrpSpPr/>
          <p:nvPr/>
        </p:nvGrpSpPr>
        <p:grpSpPr>
          <a:xfrm>
            <a:off x="3198440" y="3765199"/>
            <a:ext cx="2640546" cy="1012503"/>
            <a:chOff x="3198440" y="3765199"/>
            <a:chExt cx="2640546" cy="1012503"/>
          </a:xfrm>
        </p:grpSpPr>
        <p:pic>
          <p:nvPicPr>
            <p:cNvPr id="33" name="Picture 4" descr="Activation tanh.svg">
              <a:extLst>
                <a:ext uri="{FF2B5EF4-FFF2-40B4-BE49-F238E27FC236}">
                  <a16:creationId xmlns:a16="http://schemas.microsoft.com/office/drawing/2014/main" id="{EE23B1D6-8A20-E120-65EF-7C53125BF06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5145" y="3765199"/>
              <a:ext cx="2025005" cy="1012503"/>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208CCD2C-4579-5D28-F23E-B643977C478E}"/>
                </a:ext>
              </a:extLst>
            </p:cNvPr>
            <p:cNvSpPr txBox="1"/>
            <p:nvPr/>
          </p:nvSpPr>
          <p:spPr>
            <a:xfrm>
              <a:off x="3258600" y="4122420"/>
              <a:ext cx="184521" cy="338554"/>
            </a:xfrm>
            <a:prstGeom prst="rect">
              <a:avLst/>
            </a:prstGeom>
            <a:noFill/>
          </p:spPr>
          <p:txBody>
            <a:bodyPr wrap="square" rtlCol="0">
              <a:spAutoFit/>
            </a:bodyPr>
            <a:lstStyle/>
            <a:p>
              <a:r>
                <a:rPr lang="en-US" sz="1600" dirty="0"/>
                <a:t>0</a:t>
              </a:r>
            </a:p>
          </p:txBody>
        </p:sp>
        <p:sp>
          <p:nvSpPr>
            <p:cNvPr id="38" name="TextBox 37">
              <a:extLst>
                <a:ext uri="{FF2B5EF4-FFF2-40B4-BE49-F238E27FC236}">
                  <a16:creationId xmlns:a16="http://schemas.microsoft.com/office/drawing/2014/main" id="{B3918095-36F8-859F-411F-B5AED3F78197}"/>
                </a:ext>
              </a:extLst>
            </p:cNvPr>
            <p:cNvSpPr txBox="1"/>
            <p:nvPr/>
          </p:nvSpPr>
          <p:spPr>
            <a:xfrm>
              <a:off x="5631317" y="3776287"/>
              <a:ext cx="184521" cy="338554"/>
            </a:xfrm>
            <a:prstGeom prst="rect">
              <a:avLst/>
            </a:prstGeom>
            <a:noFill/>
          </p:spPr>
          <p:txBody>
            <a:bodyPr wrap="square" rtlCol="0">
              <a:spAutoFit/>
            </a:bodyPr>
            <a:lstStyle/>
            <a:p>
              <a:r>
                <a:rPr lang="en-US" sz="1600" dirty="0"/>
                <a:t>1</a:t>
              </a:r>
            </a:p>
          </p:txBody>
        </p:sp>
        <p:sp>
          <p:nvSpPr>
            <p:cNvPr id="39" name="TextBox 38">
              <a:extLst>
                <a:ext uri="{FF2B5EF4-FFF2-40B4-BE49-F238E27FC236}">
                  <a16:creationId xmlns:a16="http://schemas.microsoft.com/office/drawing/2014/main" id="{43983227-6FD9-4B89-8C88-E0A5801AED5B}"/>
                </a:ext>
              </a:extLst>
            </p:cNvPr>
            <p:cNvSpPr txBox="1"/>
            <p:nvPr/>
          </p:nvSpPr>
          <p:spPr>
            <a:xfrm>
              <a:off x="3198440" y="4439147"/>
              <a:ext cx="380376" cy="338554"/>
            </a:xfrm>
            <a:prstGeom prst="rect">
              <a:avLst/>
            </a:prstGeom>
            <a:noFill/>
          </p:spPr>
          <p:txBody>
            <a:bodyPr wrap="square" rtlCol="0">
              <a:spAutoFit/>
            </a:bodyPr>
            <a:lstStyle/>
            <a:p>
              <a:r>
                <a:rPr lang="en-US" sz="1600" dirty="0"/>
                <a:t>-1</a:t>
              </a:r>
            </a:p>
          </p:txBody>
        </p:sp>
        <p:sp>
          <p:nvSpPr>
            <p:cNvPr id="41" name="Rectangle 40">
              <a:extLst>
                <a:ext uri="{FF2B5EF4-FFF2-40B4-BE49-F238E27FC236}">
                  <a16:creationId xmlns:a16="http://schemas.microsoft.com/office/drawing/2014/main" id="{EF80694D-48BA-22AC-3238-D28E152EA761}"/>
                </a:ext>
              </a:extLst>
            </p:cNvPr>
            <p:cNvSpPr/>
            <p:nvPr/>
          </p:nvSpPr>
          <p:spPr>
            <a:xfrm>
              <a:off x="5559742" y="4185045"/>
              <a:ext cx="279244" cy="338554"/>
            </a:xfrm>
            <a:prstGeom prst="rect">
              <a:avLst/>
            </a:prstGeom>
          </p:spPr>
          <p:txBody>
            <a:bodyPr wrap="none">
              <a:spAutoFit/>
            </a:bodyPr>
            <a:lstStyle/>
            <a:p>
              <a:r>
                <a:rPr lang="en-US" sz="1600" dirty="0"/>
                <a:t>x</a:t>
              </a:r>
            </a:p>
          </p:txBody>
        </p:sp>
      </p:grpSp>
      <p:grpSp>
        <p:nvGrpSpPr>
          <p:cNvPr id="7" name="Group 6">
            <a:extLst>
              <a:ext uri="{FF2B5EF4-FFF2-40B4-BE49-F238E27FC236}">
                <a16:creationId xmlns:a16="http://schemas.microsoft.com/office/drawing/2014/main" id="{4EC96614-5B83-429A-B81F-FE8D377DC237}"/>
              </a:ext>
            </a:extLst>
          </p:cNvPr>
          <p:cNvGrpSpPr/>
          <p:nvPr/>
        </p:nvGrpSpPr>
        <p:grpSpPr>
          <a:xfrm>
            <a:off x="3318441" y="5008878"/>
            <a:ext cx="2576565" cy="1111444"/>
            <a:chOff x="3318441" y="5008878"/>
            <a:chExt cx="2576565" cy="1111444"/>
          </a:xfrm>
        </p:grpSpPr>
        <p:pic>
          <p:nvPicPr>
            <p:cNvPr id="31" name="Picture 30" descr="Activation rectified linear.svg">
              <a:extLst>
                <a:ext uri="{FF2B5EF4-FFF2-40B4-BE49-F238E27FC236}">
                  <a16:creationId xmlns:a16="http://schemas.microsoft.com/office/drawing/2014/main" id="{6BD2540D-8766-9B3F-951E-0FFE9BEA46E5}"/>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3607472" y="5008878"/>
              <a:ext cx="2068828" cy="1034415"/>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a:extLst>
                <a:ext uri="{FF2B5EF4-FFF2-40B4-BE49-F238E27FC236}">
                  <a16:creationId xmlns:a16="http://schemas.microsoft.com/office/drawing/2014/main" id="{14191289-BB55-2DD1-5FA7-BF82C55CE123}"/>
                </a:ext>
              </a:extLst>
            </p:cNvPr>
            <p:cNvSpPr txBox="1"/>
            <p:nvPr/>
          </p:nvSpPr>
          <p:spPr>
            <a:xfrm>
              <a:off x="3318441" y="5683539"/>
              <a:ext cx="184521" cy="338554"/>
            </a:xfrm>
            <a:prstGeom prst="rect">
              <a:avLst/>
            </a:prstGeom>
            <a:noFill/>
          </p:spPr>
          <p:txBody>
            <a:bodyPr wrap="square" rtlCol="0">
              <a:spAutoFit/>
            </a:bodyPr>
            <a:lstStyle/>
            <a:p>
              <a:r>
                <a:rPr lang="en-US" sz="1600" dirty="0"/>
                <a:t>0</a:t>
              </a:r>
            </a:p>
          </p:txBody>
        </p:sp>
        <p:sp>
          <p:nvSpPr>
            <p:cNvPr id="42" name="Rectangle 41">
              <a:extLst>
                <a:ext uri="{FF2B5EF4-FFF2-40B4-BE49-F238E27FC236}">
                  <a16:creationId xmlns:a16="http://schemas.microsoft.com/office/drawing/2014/main" id="{F65BAD1B-B33E-A83A-FF4C-22E1C4033E11}"/>
                </a:ext>
              </a:extLst>
            </p:cNvPr>
            <p:cNvSpPr/>
            <p:nvPr/>
          </p:nvSpPr>
          <p:spPr>
            <a:xfrm>
              <a:off x="5615762" y="5781768"/>
              <a:ext cx="279244" cy="338554"/>
            </a:xfrm>
            <a:prstGeom prst="rect">
              <a:avLst/>
            </a:prstGeom>
          </p:spPr>
          <p:txBody>
            <a:bodyPr wrap="none">
              <a:spAutoFit/>
            </a:bodyPr>
            <a:lstStyle/>
            <a:p>
              <a:r>
                <a:rPr lang="en-US" sz="1600" dirty="0"/>
                <a:t>x</a:t>
              </a:r>
            </a:p>
          </p:txBody>
        </p:sp>
      </p:grpSp>
    </p:spTree>
    <p:custDataLst>
      <p:tags r:id="rId1"/>
    </p:custDataLst>
    <p:extLst>
      <p:ext uri="{BB962C8B-B14F-4D97-AF65-F5344CB8AC3E}">
        <p14:creationId xmlns:p14="http://schemas.microsoft.com/office/powerpoint/2010/main" val="41351023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F877C8D-4DD5-40B4-B90F-9EAF0AC9EEE5}"/>
              </a:ext>
            </a:extLst>
          </p:cNvPr>
          <p:cNvSpPr>
            <a:spLocks noGrp="1"/>
          </p:cNvSpPr>
          <p:nvPr>
            <p:ph type="sldNum" idx="97"/>
          </p:nvPr>
        </p:nvSpPr>
        <p:spPr/>
        <p:txBody>
          <a:bodyPr/>
          <a:lstStyle/>
          <a:p>
            <a:fld id="{86A8BF56-6CB3-514C-9A64-F39D95C9E25B}" type="slidenum">
              <a:rPr lang="en-US" smtClean="0"/>
              <a:t>46</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Source graphic: Slides 22–25</a:t>
            </a:r>
          </a:p>
        </p:txBody>
      </p:sp>
      <p:sp>
        <p:nvSpPr>
          <p:cNvPr id="4" name="Content Placeholder 3">
            <a:extLst>
              <a:ext uri="{FF2B5EF4-FFF2-40B4-BE49-F238E27FC236}">
                <a16:creationId xmlns:a16="http://schemas.microsoft.com/office/drawing/2014/main" id="{5FFF7577-5CDB-50C9-D653-28C8EE5E3BD8}"/>
              </a:ext>
            </a:extLst>
          </p:cNvPr>
          <p:cNvSpPr>
            <a:spLocks noGrp="1"/>
          </p:cNvSpPr>
          <p:nvPr>
            <p:ph idx="2"/>
          </p:nvPr>
        </p:nvSpPr>
        <p:spPr/>
        <p:txBody>
          <a:bodyPr/>
          <a:lstStyle/>
          <a:p>
            <a:endParaRPr lang="en-US"/>
          </a:p>
        </p:txBody>
      </p:sp>
      <p:grpSp>
        <p:nvGrpSpPr>
          <p:cNvPr id="9" name="Group 8">
            <a:extLst>
              <a:ext uri="{FF2B5EF4-FFF2-40B4-BE49-F238E27FC236}">
                <a16:creationId xmlns:a16="http://schemas.microsoft.com/office/drawing/2014/main" id="{D01ECF8F-4EB9-47B7-8D0F-8C2231310F83}"/>
              </a:ext>
            </a:extLst>
          </p:cNvPr>
          <p:cNvGrpSpPr/>
          <p:nvPr/>
        </p:nvGrpSpPr>
        <p:grpSpPr>
          <a:xfrm>
            <a:off x="5451437" y="1430712"/>
            <a:ext cx="5207372" cy="4739223"/>
            <a:chOff x="5451437" y="1430712"/>
            <a:chExt cx="5207372" cy="4739223"/>
          </a:xfrm>
        </p:grpSpPr>
        <p:sp>
          <p:nvSpPr>
            <p:cNvPr id="6" name="TextBox 5">
              <a:extLst>
                <a:ext uri="{FF2B5EF4-FFF2-40B4-BE49-F238E27FC236}">
                  <a16:creationId xmlns:a16="http://schemas.microsoft.com/office/drawing/2014/main" id="{0BE599D8-6511-4C70-E404-B8EF2381899A}"/>
                </a:ext>
              </a:extLst>
            </p:cNvPr>
            <p:cNvSpPr txBox="1"/>
            <p:nvPr/>
          </p:nvSpPr>
          <p:spPr>
            <a:xfrm>
              <a:off x="8254259" y="2090829"/>
              <a:ext cx="1684789" cy="369332"/>
            </a:xfrm>
            <a:prstGeom prst="rect">
              <a:avLst/>
            </a:prstGeom>
            <a:noFill/>
          </p:spPr>
          <p:txBody>
            <a:bodyPr wrap="square" rtlCol="0">
              <a:spAutoFit/>
            </a:bodyPr>
            <a:lstStyle/>
            <a:p>
              <a:r>
                <a:rPr lang="en-US" b="1" dirty="0">
                  <a:solidFill>
                    <a:srgbClr val="0070C0"/>
                  </a:solidFill>
                  <a:ea typeface="Amazon Ember Light" panose="020B0403020204020204" pitchFamily="34" charset="0"/>
                  <a:cs typeface="Amazon Ember Light" panose="020B0403020204020204" pitchFamily="34" charset="0"/>
                </a:rPr>
                <a:t>Output layer</a:t>
              </a:r>
            </a:p>
          </p:txBody>
        </p:sp>
        <p:pic>
          <p:nvPicPr>
            <p:cNvPr id="3" name="Picture 2" descr="Image of a neural network">
              <a:extLst>
                <a:ext uri="{FF2B5EF4-FFF2-40B4-BE49-F238E27FC236}">
                  <a16:creationId xmlns:a16="http://schemas.microsoft.com/office/drawing/2014/main" id="{ABF1CCEB-D9D8-747D-8AB8-E3AB844D228C}"/>
                </a:ext>
              </a:extLst>
            </p:cNvPr>
            <p:cNvPicPr>
              <a:picLocks noChangeAspect="1"/>
            </p:cNvPicPr>
            <p:nvPr/>
          </p:nvPicPr>
          <p:blipFill rotWithShape="1">
            <a:blip r:embed="rId4">
              <a:extLst>
                <a:ext uri="{28A0092B-C50C-407E-A947-70E740481C1C}">
                  <a14:useLocalDpi xmlns:a14="http://schemas.microsoft.com/office/drawing/2010/main" val="0"/>
                </a:ext>
              </a:extLst>
            </a:blip>
            <a:srcRect l="21954"/>
            <a:stretch/>
          </p:blipFill>
          <p:spPr>
            <a:xfrm>
              <a:off x="5451437" y="1430712"/>
              <a:ext cx="3767851" cy="4739223"/>
            </a:xfrm>
            <a:prstGeom prst="rect">
              <a:avLst/>
            </a:prstGeom>
          </p:spPr>
        </p:pic>
        <p:sp>
          <p:nvSpPr>
            <p:cNvPr id="8" name="TextBox 7">
              <a:extLst>
                <a:ext uri="{FF2B5EF4-FFF2-40B4-BE49-F238E27FC236}">
                  <a16:creationId xmlns:a16="http://schemas.microsoft.com/office/drawing/2014/main" id="{884054DA-3182-BF49-0A8C-40FA5CF779AB}"/>
                </a:ext>
              </a:extLst>
            </p:cNvPr>
            <p:cNvSpPr txBox="1"/>
            <p:nvPr/>
          </p:nvSpPr>
          <p:spPr>
            <a:xfrm>
              <a:off x="8738693" y="3466478"/>
              <a:ext cx="1140803" cy="646331"/>
            </a:xfrm>
            <a:prstGeom prst="rect">
              <a:avLst/>
            </a:prstGeom>
            <a:noFill/>
          </p:spPr>
          <p:txBody>
            <a:bodyPr wrap="square" rtlCol="0">
              <a:spAutoFit/>
            </a:bodyPr>
            <a:lstStyle/>
            <a:p>
              <a:r>
                <a:rPr lang="en-US" b="1" dirty="0">
                  <a:solidFill>
                    <a:srgbClr val="C00000"/>
                  </a:solidFill>
                  <a:ea typeface="Amazon Ember Light" panose="020B0403020204020204" pitchFamily="34" charset="0"/>
                  <a:cs typeface="Amazon Ember Light" panose="020B0403020204020204" pitchFamily="34" charset="0"/>
                </a:rPr>
                <a:t>Hidden layers</a:t>
              </a:r>
            </a:p>
          </p:txBody>
        </p:sp>
        <p:sp>
          <p:nvSpPr>
            <p:cNvPr id="7" name="TextBox 6">
              <a:extLst>
                <a:ext uri="{FF2B5EF4-FFF2-40B4-BE49-F238E27FC236}">
                  <a16:creationId xmlns:a16="http://schemas.microsoft.com/office/drawing/2014/main" id="{C43467F5-C4B6-66DB-E80A-840AE4C69037}"/>
                </a:ext>
              </a:extLst>
            </p:cNvPr>
            <p:cNvSpPr txBox="1"/>
            <p:nvPr/>
          </p:nvSpPr>
          <p:spPr>
            <a:xfrm>
              <a:off x="9100183" y="5756112"/>
              <a:ext cx="1558626" cy="369332"/>
            </a:xfrm>
            <a:prstGeom prst="rect">
              <a:avLst/>
            </a:prstGeom>
            <a:noFill/>
          </p:spPr>
          <p:txBody>
            <a:bodyPr wrap="square" rtlCol="0">
              <a:spAutoFit/>
            </a:bodyPr>
            <a:lstStyle/>
            <a:p>
              <a:r>
                <a:rPr lang="en-US" b="1" dirty="0">
                  <a:solidFill>
                    <a:srgbClr val="0070C0"/>
                  </a:solidFill>
                  <a:ea typeface="Amazon Ember Light" panose="020B0403020204020204" pitchFamily="34" charset="0"/>
                  <a:cs typeface="Amazon Ember Light" panose="020B0403020204020204" pitchFamily="34" charset="0"/>
                </a:rPr>
                <a:t>Input layer</a:t>
              </a:r>
            </a:p>
          </p:txBody>
        </p:sp>
      </p:grpSp>
    </p:spTree>
    <p:custDataLst>
      <p:tags r:id="rId1"/>
    </p:custDataLst>
    <p:extLst>
      <p:ext uri="{BB962C8B-B14F-4D97-AF65-F5344CB8AC3E}">
        <p14:creationId xmlns:p14="http://schemas.microsoft.com/office/powerpoint/2010/main" val="28032190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F877C8D-4DD5-40B4-B90F-9EAF0AC9EEE5}"/>
              </a:ext>
            </a:extLst>
          </p:cNvPr>
          <p:cNvSpPr>
            <a:spLocks noGrp="1"/>
          </p:cNvSpPr>
          <p:nvPr>
            <p:ph type="sldNum" idx="97"/>
          </p:nvPr>
        </p:nvSpPr>
        <p:spPr/>
        <p:txBody>
          <a:bodyPr/>
          <a:lstStyle/>
          <a:p>
            <a:fld id="{86A8BF56-6CB3-514C-9A64-F39D95C9E25B}" type="slidenum">
              <a:rPr lang="en-US" smtClean="0"/>
              <a:t>47</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Autofit/>
          </a:bodyPr>
          <a:lstStyle/>
          <a:p>
            <a:r>
              <a:rPr lang="en-US" sz="3200" dirty="0"/>
              <a:t>Source graphic: Forward pass: Input to output layer</a:t>
            </a:r>
          </a:p>
        </p:txBody>
      </p:sp>
      <p:sp>
        <p:nvSpPr>
          <p:cNvPr id="3" name="Content Placeholder 2">
            <a:extLst>
              <a:ext uri="{FF2B5EF4-FFF2-40B4-BE49-F238E27FC236}">
                <a16:creationId xmlns:a16="http://schemas.microsoft.com/office/drawing/2014/main" id="{04F3BF29-8F6D-A1B0-0C0C-43D750F27184}"/>
              </a:ext>
            </a:extLst>
          </p:cNvPr>
          <p:cNvSpPr>
            <a:spLocks noGrp="1"/>
          </p:cNvSpPr>
          <p:nvPr>
            <p:ph idx="2"/>
          </p:nvPr>
        </p:nvSpPr>
        <p:spPr/>
        <p:txBody>
          <a:bodyPr/>
          <a:lstStyle/>
          <a:p>
            <a:endParaRPr lang="en-US"/>
          </a:p>
        </p:txBody>
      </p:sp>
      <p:grpSp>
        <p:nvGrpSpPr>
          <p:cNvPr id="6" name="Group 5">
            <a:extLst>
              <a:ext uri="{FF2B5EF4-FFF2-40B4-BE49-F238E27FC236}">
                <a16:creationId xmlns:a16="http://schemas.microsoft.com/office/drawing/2014/main" id="{ED70B43F-A126-49EB-87D8-93447739656D}"/>
              </a:ext>
            </a:extLst>
          </p:cNvPr>
          <p:cNvGrpSpPr/>
          <p:nvPr/>
        </p:nvGrpSpPr>
        <p:grpSpPr>
          <a:xfrm>
            <a:off x="1218746" y="1398380"/>
            <a:ext cx="9297696" cy="4791871"/>
            <a:chOff x="1218746" y="1398380"/>
            <a:chExt cx="9297696" cy="4791871"/>
          </a:xfrm>
        </p:grpSpPr>
        <p:sp>
          <p:nvSpPr>
            <p:cNvPr id="9" name="TextBox 8">
              <a:extLst>
                <a:ext uri="{FF2B5EF4-FFF2-40B4-BE49-F238E27FC236}">
                  <a16:creationId xmlns:a16="http://schemas.microsoft.com/office/drawing/2014/main" id="{1AB00555-9225-B938-2981-A6ADFE4F158A}"/>
                </a:ext>
              </a:extLst>
            </p:cNvPr>
            <p:cNvSpPr txBox="1"/>
            <p:nvPr/>
          </p:nvSpPr>
          <p:spPr>
            <a:xfrm>
              <a:off x="1218746" y="3903166"/>
              <a:ext cx="1684789" cy="646331"/>
            </a:xfrm>
            <a:prstGeom prst="rect">
              <a:avLst/>
            </a:prstGeom>
            <a:noFill/>
          </p:spPr>
          <p:txBody>
            <a:bodyPr wrap="square" rtlCol="0">
              <a:spAutoFit/>
            </a:bodyPr>
            <a:lstStyle/>
            <a:p>
              <a:pPr algn="ctr"/>
              <a:r>
                <a:rPr lang="en-US" b="1" dirty="0">
                  <a:solidFill>
                    <a:schemeClr val="accent6"/>
                  </a:solidFill>
                  <a:ea typeface="Amazon Ember" panose="020B0603020204020204" pitchFamily="34" charset="0"/>
                  <a:cs typeface="Amazon Ember" panose="020B0603020204020204" pitchFamily="34" charset="0"/>
                </a:rPr>
                <a:t>Forward</a:t>
              </a:r>
              <a:r>
                <a:rPr lang="en-US" b="1" dirty="0">
                  <a:solidFill>
                    <a:schemeClr val="accent6"/>
                  </a:solidFill>
                  <a:ea typeface="Amazon Ember Light" panose="020B0403020204020204" pitchFamily="34" charset="0"/>
                  <a:cs typeface="Amazon Ember Light" panose="020B0403020204020204" pitchFamily="34" charset="0"/>
                </a:rPr>
                <a:t> </a:t>
              </a:r>
              <a:r>
                <a:rPr lang="en-US" b="1" dirty="0">
                  <a:solidFill>
                    <a:schemeClr val="accent6"/>
                  </a:solidFill>
                  <a:ea typeface="Amazon Ember" panose="020B0603020204020204" pitchFamily="34" charset="0"/>
                  <a:cs typeface="Amazon Ember" panose="020B0603020204020204" pitchFamily="34" charset="0"/>
                </a:rPr>
                <a:t>propagation</a:t>
              </a:r>
            </a:p>
          </p:txBody>
        </p:sp>
        <p:sp>
          <p:nvSpPr>
            <p:cNvPr id="13" name="Up Arrow deco">
              <a:extLst>
                <a:ext uri="{FF2B5EF4-FFF2-40B4-BE49-F238E27FC236}">
                  <a16:creationId xmlns:a16="http://schemas.microsoft.com/office/drawing/2014/main" id="{0ACE96D2-675B-67BD-D17A-7F28B12485CF}"/>
                </a:ext>
                <a:ext uri="{C183D7F6-B498-43B3-948B-1728B52AA6E4}">
                  <adec:decorative xmlns:adec="http://schemas.microsoft.com/office/drawing/2017/decorative" val="1"/>
                </a:ext>
              </a:extLst>
            </p:cNvPr>
            <p:cNvSpPr/>
            <p:nvPr/>
          </p:nvSpPr>
          <p:spPr>
            <a:xfrm rot="10800000">
              <a:off x="3162833" y="2612927"/>
              <a:ext cx="583096" cy="3577324"/>
            </a:xfrm>
            <a:prstGeom prst="downArrow">
              <a:avLst/>
            </a:prstGeom>
            <a:solidFill>
              <a:srgbClr val="66B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3C756CE3-9960-47DB-9F3C-15E8E78F3C2B}"/>
                </a:ext>
              </a:extLst>
            </p:cNvPr>
            <p:cNvPicPr>
              <a:picLocks noChangeAspect="1"/>
            </p:cNvPicPr>
            <p:nvPr/>
          </p:nvPicPr>
          <p:blipFill>
            <a:blip r:embed="rId4"/>
            <a:stretch>
              <a:fillRect/>
            </a:stretch>
          </p:blipFill>
          <p:spPr>
            <a:xfrm>
              <a:off x="5310007" y="1398380"/>
              <a:ext cx="5206435" cy="4791871"/>
            </a:xfrm>
            <a:prstGeom prst="rect">
              <a:avLst/>
            </a:prstGeom>
          </p:spPr>
        </p:pic>
      </p:grpSp>
    </p:spTree>
    <p:custDataLst>
      <p:tags r:id="rId1"/>
    </p:custDataLst>
    <p:extLst>
      <p:ext uri="{BB962C8B-B14F-4D97-AF65-F5344CB8AC3E}">
        <p14:creationId xmlns:p14="http://schemas.microsoft.com/office/powerpoint/2010/main" val="20186028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F877C8D-4DD5-40B4-B90F-9EAF0AC9EEE5}"/>
              </a:ext>
            </a:extLst>
          </p:cNvPr>
          <p:cNvSpPr>
            <a:spLocks noGrp="1"/>
          </p:cNvSpPr>
          <p:nvPr>
            <p:ph type="sldNum" idx="97"/>
          </p:nvPr>
        </p:nvSpPr>
        <p:spPr/>
        <p:txBody>
          <a:bodyPr/>
          <a:lstStyle/>
          <a:p>
            <a:fld id="{86A8BF56-6CB3-514C-9A64-F39D95C9E25B}" type="slidenum">
              <a:rPr lang="en-US" smtClean="0"/>
              <a:t>48</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Autofit/>
          </a:bodyPr>
          <a:lstStyle/>
          <a:p>
            <a:r>
              <a:rPr lang="en-US" sz="2800" dirty="0"/>
              <a:t>Source graphic: Backpropagation: Output layer to input layer</a:t>
            </a:r>
          </a:p>
        </p:txBody>
      </p:sp>
      <p:sp>
        <p:nvSpPr>
          <p:cNvPr id="3" name="Content Placeholder 2">
            <a:extLst>
              <a:ext uri="{FF2B5EF4-FFF2-40B4-BE49-F238E27FC236}">
                <a16:creationId xmlns:a16="http://schemas.microsoft.com/office/drawing/2014/main" id="{1C876EFA-6C23-4E32-DF20-59F294D309B1}"/>
              </a:ext>
            </a:extLst>
          </p:cNvPr>
          <p:cNvSpPr>
            <a:spLocks noGrp="1"/>
          </p:cNvSpPr>
          <p:nvPr>
            <p:ph idx="2"/>
          </p:nvPr>
        </p:nvSpPr>
        <p:spPr/>
        <p:txBody>
          <a:bodyPr/>
          <a:lstStyle/>
          <a:p>
            <a:endParaRPr lang="en-US"/>
          </a:p>
        </p:txBody>
      </p:sp>
      <p:grpSp>
        <p:nvGrpSpPr>
          <p:cNvPr id="4" name="Group 3">
            <a:extLst>
              <a:ext uri="{FF2B5EF4-FFF2-40B4-BE49-F238E27FC236}">
                <a16:creationId xmlns:a16="http://schemas.microsoft.com/office/drawing/2014/main" id="{2E57790A-23D0-43D3-9260-92CC86BBBD26}"/>
              </a:ext>
            </a:extLst>
          </p:cNvPr>
          <p:cNvGrpSpPr/>
          <p:nvPr/>
        </p:nvGrpSpPr>
        <p:grpSpPr>
          <a:xfrm>
            <a:off x="1218746" y="1398380"/>
            <a:ext cx="9297696" cy="4791871"/>
            <a:chOff x="1218746" y="1398380"/>
            <a:chExt cx="9297696" cy="4791871"/>
          </a:xfrm>
        </p:grpSpPr>
        <p:sp>
          <p:nvSpPr>
            <p:cNvPr id="9" name="TextBox 8">
              <a:extLst>
                <a:ext uri="{FF2B5EF4-FFF2-40B4-BE49-F238E27FC236}">
                  <a16:creationId xmlns:a16="http://schemas.microsoft.com/office/drawing/2014/main" id="{AC2FE654-B88D-DC9B-EB68-B945D8DA7D55}"/>
                </a:ext>
              </a:extLst>
            </p:cNvPr>
            <p:cNvSpPr txBox="1"/>
            <p:nvPr/>
          </p:nvSpPr>
          <p:spPr>
            <a:xfrm>
              <a:off x="1218746" y="3903166"/>
              <a:ext cx="1684789" cy="646331"/>
            </a:xfrm>
            <a:prstGeom prst="rect">
              <a:avLst/>
            </a:prstGeom>
            <a:noFill/>
          </p:spPr>
          <p:txBody>
            <a:bodyPr wrap="square" rtlCol="0">
              <a:spAutoFit/>
            </a:bodyPr>
            <a:lstStyle/>
            <a:p>
              <a:pPr algn="ctr"/>
              <a:r>
                <a:rPr lang="en-US" b="1" dirty="0">
                  <a:solidFill>
                    <a:schemeClr val="accent6"/>
                  </a:solidFill>
                  <a:ea typeface="Amazon Ember" panose="020B0603020204020204" pitchFamily="34" charset="0"/>
                  <a:cs typeface="Amazon Ember" panose="020B0603020204020204" pitchFamily="34" charset="0"/>
                </a:rPr>
                <a:t>Backward</a:t>
              </a:r>
              <a:r>
                <a:rPr lang="en-US" sz="1200" b="1" dirty="0">
                  <a:solidFill>
                    <a:schemeClr val="accent6"/>
                  </a:solidFill>
                  <a:ea typeface="Amazon Ember Light" panose="020B0403020204020204" pitchFamily="34" charset="0"/>
                  <a:cs typeface="Amazon Ember Light" panose="020B0403020204020204" pitchFamily="34" charset="0"/>
                </a:rPr>
                <a:t> </a:t>
              </a:r>
              <a:r>
                <a:rPr lang="en-US" b="1" dirty="0">
                  <a:solidFill>
                    <a:schemeClr val="accent6"/>
                  </a:solidFill>
                  <a:ea typeface="Amazon Ember" panose="020B0603020204020204" pitchFamily="34" charset="0"/>
                  <a:cs typeface="Amazon Ember" panose="020B0603020204020204" pitchFamily="34" charset="0"/>
                </a:rPr>
                <a:t>propagation</a:t>
              </a:r>
            </a:p>
          </p:txBody>
        </p:sp>
        <p:sp>
          <p:nvSpPr>
            <p:cNvPr id="13" name="Down Arrow 12">
              <a:extLst>
                <a:ext uri="{FF2B5EF4-FFF2-40B4-BE49-F238E27FC236}">
                  <a16:creationId xmlns:a16="http://schemas.microsoft.com/office/drawing/2014/main" id="{0ACE96D2-675B-67BD-D17A-7F28B12485CF}"/>
                </a:ext>
                <a:ext uri="{C183D7F6-B498-43B3-948B-1728B52AA6E4}">
                  <adec:decorative xmlns:adec="http://schemas.microsoft.com/office/drawing/2017/decorative" val="1"/>
                </a:ext>
              </a:extLst>
            </p:cNvPr>
            <p:cNvSpPr/>
            <p:nvPr/>
          </p:nvSpPr>
          <p:spPr>
            <a:xfrm>
              <a:off x="3260925" y="2550090"/>
              <a:ext cx="583096" cy="3577324"/>
            </a:xfrm>
            <a:prstGeom prst="downArrow">
              <a:avLst/>
            </a:prstGeom>
            <a:solidFill>
              <a:srgbClr val="66B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Picture 14">
              <a:extLst>
                <a:ext uri="{FF2B5EF4-FFF2-40B4-BE49-F238E27FC236}">
                  <a16:creationId xmlns:a16="http://schemas.microsoft.com/office/drawing/2014/main" id="{D6367493-E388-429E-80EE-DA932988A5A8}"/>
                </a:ext>
              </a:extLst>
            </p:cNvPr>
            <p:cNvPicPr>
              <a:picLocks noChangeAspect="1"/>
            </p:cNvPicPr>
            <p:nvPr/>
          </p:nvPicPr>
          <p:blipFill>
            <a:blip r:embed="rId4"/>
            <a:stretch>
              <a:fillRect/>
            </a:stretch>
          </p:blipFill>
          <p:spPr>
            <a:xfrm>
              <a:off x="5310007" y="1398380"/>
              <a:ext cx="5206435" cy="4791871"/>
            </a:xfrm>
            <a:prstGeom prst="rect">
              <a:avLst/>
            </a:prstGeom>
          </p:spPr>
        </p:pic>
      </p:grpSp>
    </p:spTree>
    <p:custDataLst>
      <p:tags r:id="rId1"/>
    </p:custDataLst>
    <p:extLst>
      <p:ext uri="{BB962C8B-B14F-4D97-AF65-F5344CB8AC3E}">
        <p14:creationId xmlns:p14="http://schemas.microsoft.com/office/powerpoint/2010/main" val="22162457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65C4248-47B2-45BB-9FC6-D27BA28F45E7}"/>
              </a:ext>
            </a:extLst>
          </p:cNvPr>
          <p:cNvSpPr>
            <a:spLocks noGrp="1"/>
          </p:cNvSpPr>
          <p:nvPr>
            <p:ph type="sldNum" idx="97"/>
          </p:nvPr>
        </p:nvSpPr>
        <p:spPr/>
        <p:txBody>
          <a:bodyPr/>
          <a:lstStyle/>
          <a:p>
            <a:fld id="{86A8BF56-6CB3-514C-9A64-F39D95C9E25B}" type="slidenum">
              <a:rPr lang="en-US" smtClean="0"/>
              <a:t>49</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Autofit/>
          </a:bodyPr>
          <a:lstStyle/>
          <a:p>
            <a:r>
              <a:rPr lang="en-US" sz="2800" dirty="0"/>
              <a:t>Source graphic: Build and train a neural network: An example</a:t>
            </a:r>
          </a:p>
        </p:txBody>
      </p:sp>
      <p:sp>
        <p:nvSpPr>
          <p:cNvPr id="5" name="Content Placeholder 4">
            <a:extLst>
              <a:ext uri="{FF2B5EF4-FFF2-40B4-BE49-F238E27FC236}">
                <a16:creationId xmlns:a16="http://schemas.microsoft.com/office/drawing/2014/main" id="{392DF5B0-CD71-E7AB-4D86-CF173CCEE593}"/>
              </a:ext>
            </a:extLst>
          </p:cNvPr>
          <p:cNvSpPr>
            <a:spLocks noGrp="1"/>
          </p:cNvSpPr>
          <p:nvPr>
            <p:ph idx="2"/>
          </p:nvPr>
        </p:nvSpPr>
        <p:spPr/>
        <p:txBody>
          <a:bodyPr/>
          <a:lstStyle/>
          <a:p>
            <a:endParaRPr lang="en-US"/>
          </a:p>
        </p:txBody>
      </p:sp>
      <p:grpSp>
        <p:nvGrpSpPr>
          <p:cNvPr id="4" name="Group 3">
            <a:extLst>
              <a:ext uri="{FF2B5EF4-FFF2-40B4-BE49-F238E27FC236}">
                <a16:creationId xmlns:a16="http://schemas.microsoft.com/office/drawing/2014/main" id="{BADB3616-94CE-4E32-AFE3-D7D5E0F500EF}"/>
              </a:ext>
            </a:extLst>
          </p:cNvPr>
          <p:cNvGrpSpPr/>
          <p:nvPr/>
        </p:nvGrpSpPr>
        <p:grpSpPr>
          <a:xfrm>
            <a:off x="1005559" y="1469268"/>
            <a:ext cx="4766901" cy="4591738"/>
            <a:chOff x="1005559" y="1469268"/>
            <a:chExt cx="4766901" cy="4591738"/>
          </a:xfrm>
        </p:grpSpPr>
        <p:sp>
          <p:nvSpPr>
            <p:cNvPr id="59" name="TextBox 58">
              <a:extLst>
                <a:ext uri="{FF2B5EF4-FFF2-40B4-BE49-F238E27FC236}">
                  <a16:creationId xmlns:a16="http://schemas.microsoft.com/office/drawing/2014/main" id="{4F2C04E6-149C-0F91-D656-D2AA20F9018E}"/>
                </a:ext>
              </a:extLst>
            </p:cNvPr>
            <p:cNvSpPr txBox="1"/>
            <p:nvPr/>
          </p:nvSpPr>
          <p:spPr>
            <a:xfrm>
              <a:off x="3445347" y="1993765"/>
              <a:ext cx="2249136" cy="400110"/>
            </a:xfrm>
            <a:prstGeom prst="rect">
              <a:avLst/>
            </a:prstGeom>
            <a:noFill/>
          </p:spPr>
          <p:txBody>
            <a:bodyPr wrap="square" rtlCol="0">
              <a:spAutoFit/>
            </a:bodyPr>
            <a:lstStyle/>
            <a:p>
              <a:r>
                <a:rPr lang="en-US" sz="2000" b="1" dirty="0">
                  <a:solidFill>
                    <a:schemeClr val="accent4"/>
                  </a:solidFill>
                  <a:ea typeface="Amazon Ember Light" panose="020B0403020204020204" pitchFamily="34" charset="0"/>
                  <a:cs typeface="Amazon Ember Light" panose="020B0403020204020204" pitchFamily="34" charset="0"/>
                </a:rPr>
                <a:t>Output layer</a:t>
              </a:r>
            </a:p>
          </p:txBody>
        </p:sp>
        <p:sp>
          <p:nvSpPr>
            <p:cNvPr id="39" name="TextBox 38">
              <a:extLst>
                <a:ext uri="{FF2B5EF4-FFF2-40B4-BE49-F238E27FC236}">
                  <a16:creationId xmlns:a16="http://schemas.microsoft.com/office/drawing/2014/main" id="{F1A26BCA-EC0C-4A61-ACB2-6C83DED1F7F0}"/>
                </a:ext>
              </a:extLst>
            </p:cNvPr>
            <p:cNvSpPr txBox="1"/>
            <p:nvPr/>
          </p:nvSpPr>
          <p:spPr>
            <a:xfrm>
              <a:off x="3719028" y="5555070"/>
              <a:ext cx="2053432" cy="400110"/>
            </a:xfrm>
            <a:prstGeom prst="rect">
              <a:avLst/>
            </a:prstGeom>
            <a:noFill/>
          </p:spPr>
          <p:txBody>
            <a:bodyPr wrap="square" rtlCol="0">
              <a:spAutoFit/>
            </a:bodyPr>
            <a:lstStyle/>
            <a:p>
              <a:r>
                <a:rPr lang="en-US" sz="2000" b="1" dirty="0">
                  <a:solidFill>
                    <a:schemeClr val="accent4"/>
                  </a:solidFill>
                  <a:ea typeface="Amazon Ember Light" panose="020B0403020204020204" pitchFamily="34" charset="0"/>
                  <a:cs typeface="Amazon Ember Light" panose="020B0403020204020204" pitchFamily="34" charset="0"/>
                </a:rPr>
                <a:t>Input layer </a:t>
              </a:r>
            </a:p>
          </p:txBody>
        </p:sp>
        <p:sp>
          <p:nvSpPr>
            <p:cNvPr id="40" name="Oval 39">
              <a:extLst>
                <a:ext uri="{FF2B5EF4-FFF2-40B4-BE49-F238E27FC236}">
                  <a16:creationId xmlns:a16="http://schemas.microsoft.com/office/drawing/2014/main" id="{AC0734CD-D035-490C-BFD1-591F807C863B}"/>
                </a:ext>
              </a:extLst>
            </p:cNvPr>
            <p:cNvSpPr/>
            <p:nvPr/>
          </p:nvSpPr>
          <p:spPr>
            <a:xfrm rot="16200000">
              <a:off x="1014784" y="3387313"/>
              <a:ext cx="1463040" cy="1463041"/>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mc:AlternateContent xmlns:mc="http://schemas.openxmlformats.org/markup-compatibility/2006" xmlns:a14="http://schemas.microsoft.com/office/drawing/2010/main">
          <mc:Choice Requires="a14">
            <p:sp>
              <p:nvSpPr>
                <p:cNvPr id="71" name="Oval 70">
                  <a:extLst>
                    <a:ext uri="{FF2B5EF4-FFF2-40B4-BE49-F238E27FC236}">
                      <a16:creationId xmlns:a16="http://schemas.microsoft.com/office/drawing/2014/main" id="{1BEE2670-0D61-42D0-A166-0CAB5682CEA4}"/>
                    </a:ext>
                  </a:extLst>
                </p:cNvPr>
                <p:cNvSpPr/>
                <p:nvPr/>
              </p:nvSpPr>
              <p:spPr>
                <a:xfrm rot="16200000">
                  <a:off x="3075634" y="5507408"/>
                  <a:ext cx="550226" cy="556969"/>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14:m>
                    <m:oMathPara xmlns:m="http://schemas.openxmlformats.org/officeDocument/2006/math">
                      <m:oMathParaPr>
                        <m:jc m:val="centerGroup"/>
                      </m:oMathParaPr>
                      <m:oMath xmlns:m="http://schemas.openxmlformats.org/officeDocument/2006/math">
                        <m:r>
                          <a:rPr lang="en-US" sz="2000" b="1" i="1" dirty="0" smtClean="0">
                            <a:solidFill>
                              <a:schemeClr val="tx2"/>
                            </a:solidFill>
                            <a:latin typeface="Cambria Math" panose="02040503050406030204" pitchFamily="18" charset="0"/>
                            <a:ea typeface="Amazon Ember Light" panose="020B0403020204020204" pitchFamily="34" charset="0"/>
                            <a:cs typeface="Amazon Ember Light" panose="020B0403020204020204" pitchFamily="34" charset="0"/>
                          </a:rPr>
                          <m:t>𝒙</m:t>
                        </m:r>
                        <m:r>
                          <a:rPr lang="en-US" sz="2000" b="1" i="1" baseline="-25000" dirty="0" smtClean="0">
                            <a:solidFill>
                              <a:schemeClr val="tx2"/>
                            </a:solidFill>
                            <a:latin typeface="Cambria Math" panose="02040503050406030204" pitchFamily="18" charset="0"/>
                            <a:ea typeface="Amazon Ember Light" panose="020B0403020204020204" pitchFamily="34" charset="0"/>
                            <a:cs typeface="Amazon Ember Light" panose="020B0403020204020204" pitchFamily="34" charset="0"/>
                          </a:rPr>
                          <m:t>𝟐</m:t>
                        </m:r>
                      </m:oMath>
                    </m:oMathPara>
                  </a14:m>
                  <a:endParaRPr lang="en-US" sz="2000" b="1" baseline="-25000"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mc:Choice>
          <mc:Fallback xmlns="">
            <p:sp>
              <p:nvSpPr>
                <p:cNvPr id="71" name="Oval 70">
                  <a:extLst>
                    <a:ext uri="{FF2B5EF4-FFF2-40B4-BE49-F238E27FC236}">
                      <a16:creationId xmlns:a16="http://schemas.microsoft.com/office/drawing/2014/main" id="{1BEE2670-0D61-42D0-A166-0CAB5682CEA4}"/>
                    </a:ext>
                  </a:extLst>
                </p:cNvPr>
                <p:cNvSpPr>
                  <a:spLocks noRot="1" noChangeAspect="1" noMove="1" noResize="1" noEditPoints="1" noAdjustHandles="1" noChangeArrowheads="1" noChangeShapeType="1" noTextEdit="1"/>
                </p:cNvSpPr>
                <p:nvPr/>
              </p:nvSpPr>
              <p:spPr>
                <a:xfrm rot="16200000">
                  <a:off x="3075634" y="5507408"/>
                  <a:ext cx="550226" cy="556969"/>
                </a:xfrm>
                <a:prstGeom prst="ellipse">
                  <a:avLst/>
                </a:prstGeom>
                <a:blipFill>
                  <a:blip r:embed="rId4"/>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Oval 71">
                  <a:extLst>
                    <a:ext uri="{FF2B5EF4-FFF2-40B4-BE49-F238E27FC236}">
                      <a16:creationId xmlns:a16="http://schemas.microsoft.com/office/drawing/2014/main" id="{76144C9D-D847-425E-A9EB-E8E40AC02207}"/>
                    </a:ext>
                  </a:extLst>
                </p:cNvPr>
                <p:cNvSpPr/>
                <p:nvPr/>
              </p:nvSpPr>
              <p:spPr>
                <a:xfrm rot="16200000">
                  <a:off x="1471192" y="5507409"/>
                  <a:ext cx="550226" cy="556968"/>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14:m>
                    <m:oMathPara xmlns:m="http://schemas.openxmlformats.org/officeDocument/2006/math">
                      <m:oMathParaPr>
                        <m:jc m:val="centerGroup"/>
                      </m:oMathParaPr>
                      <m:oMath xmlns:m="http://schemas.openxmlformats.org/officeDocument/2006/math">
                        <m:r>
                          <a:rPr lang="en-US" sz="2000" b="1" i="1" dirty="0" smtClean="0">
                            <a:solidFill>
                              <a:schemeClr val="tx2"/>
                            </a:solidFill>
                            <a:latin typeface="Cambria Math" panose="02040503050406030204" pitchFamily="18" charset="0"/>
                            <a:ea typeface="Amazon Ember Light" panose="020B0403020204020204" pitchFamily="34" charset="0"/>
                            <a:cs typeface="Amazon Ember Light" panose="020B0403020204020204" pitchFamily="34" charset="0"/>
                          </a:rPr>
                          <m:t>𝒙</m:t>
                        </m:r>
                        <m:r>
                          <a:rPr lang="en-US" sz="2000" b="1" i="1" baseline="-25000" dirty="0" smtClean="0">
                            <a:solidFill>
                              <a:schemeClr val="tx2"/>
                            </a:solidFill>
                            <a:latin typeface="Cambria Math" panose="02040503050406030204" pitchFamily="18" charset="0"/>
                            <a:ea typeface="Amazon Ember Light" panose="020B0403020204020204" pitchFamily="34" charset="0"/>
                            <a:cs typeface="Amazon Ember Light" panose="020B0403020204020204" pitchFamily="34" charset="0"/>
                          </a:rPr>
                          <m:t>𝟏</m:t>
                        </m:r>
                      </m:oMath>
                    </m:oMathPara>
                  </a14:m>
                  <a:endParaRPr lang="en-US" sz="2000" b="1" baseline="-25000"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mc:Choice>
          <mc:Fallback xmlns="">
            <p:sp>
              <p:nvSpPr>
                <p:cNvPr id="72" name="Oval 71">
                  <a:extLst>
                    <a:ext uri="{FF2B5EF4-FFF2-40B4-BE49-F238E27FC236}">
                      <a16:creationId xmlns:a16="http://schemas.microsoft.com/office/drawing/2014/main" id="{76144C9D-D847-425E-A9EB-E8E40AC02207}"/>
                    </a:ext>
                  </a:extLst>
                </p:cNvPr>
                <p:cNvSpPr>
                  <a:spLocks noRot="1" noChangeAspect="1" noMove="1" noResize="1" noEditPoints="1" noAdjustHandles="1" noChangeArrowheads="1" noChangeShapeType="1" noTextEdit="1"/>
                </p:cNvSpPr>
                <p:nvPr/>
              </p:nvSpPr>
              <p:spPr>
                <a:xfrm rot="16200000">
                  <a:off x="1471192" y="5507409"/>
                  <a:ext cx="550226" cy="556968"/>
                </a:xfrm>
                <a:prstGeom prst="ellipse">
                  <a:avLst/>
                </a:prstGeom>
                <a:blipFill>
                  <a:blip r:embed="rId5"/>
                  <a:stretch>
                    <a:fillRect/>
                  </a:stretch>
                </a:blipFill>
                <a:ln>
                  <a:solidFill>
                    <a:schemeClr val="tx1"/>
                  </a:solidFill>
                </a:ln>
              </p:spPr>
              <p:txBody>
                <a:bodyPr/>
                <a:lstStyle/>
                <a:p>
                  <a:r>
                    <a:rPr lang="en-US">
                      <a:noFill/>
                    </a:rPr>
                    <a:t> </a:t>
                  </a:r>
                </a:p>
              </p:txBody>
            </p:sp>
          </mc:Fallback>
        </mc:AlternateContent>
        <p:cxnSp>
          <p:nvCxnSpPr>
            <p:cNvPr id="73" name="Straight Arrow Connector 72">
              <a:extLst>
                <a:ext uri="{FF2B5EF4-FFF2-40B4-BE49-F238E27FC236}">
                  <a16:creationId xmlns:a16="http://schemas.microsoft.com/office/drawing/2014/main" id="{8F4828E6-EF52-4318-A636-03795C76D2D0}"/>
                </a:ext>
              </a:extLst>
            </p:cNvPr>
            <p:cNvCxnSpPr>
              <a:cxnSpLocks/>
              <a:stCxn id="71" idx="6"/>
              <a:endCxn id="40" idx="2"/>
            </p:cNvCxnSpPr>
            <p:nvPr/>
          </p:nvCxnSpPr>
          <p:spPr>
            <a:xfrm flipH="1" flipV="1">
              <a:off x="1746305" y="4850354"/>
              <a:ext cx="1604443" cy="66042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99D165C9-71B5-41AB-9158-57E7E950E8DE}"/>
                </a:ext>
              </a:extLst>
            </p:cNvPr>
            <p:cNvCxnSpPr>
              <a:cxnSpLocks/>
              <a:stCxn id="72" idx="6"/>
              <a:endCxn id="40" idx="2"/>
            </p:cNvCxnSpPr>
            <p:nvPr/>
          </p:nvCxnSpPr>
          <p:spPr>
            <a:xfrm flipV="1">
              <a:off x="1746305" y="4850354"/>
              <a:ext cx="0" cy="66042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C8FC2D55-7597-4916-8622-E39F6A80DE56}"/>
                </a:ext>
              </a:extLst>
            </p:cNvPr>
            <p:cNvCxnSpPr>
              <a:cxnSpLocks/>
              <a:stCxn id="40" idx="6"/>
              <a:endCxn id="90" idx="2"/>
            </p:cNvCxnSpPr>
            <p:nvPr/>
          </p:nvCxnSpPr>
          <p:spPr>
            <a:xfrm flipV="1">
              <a:off x="1746305" y="2932308"/>
              <a:ext cx="731522" cy="4550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9805C349-2625-462E-92E5-A9BD7E3D806E}"/>
                </a:ext>
              </a:extLst>
            </p:cNvPr>
            <p:cNvCxnSpPr>
              <a:cxnSpLocks/>
              <a:stCxn id="40" idx="0"/>
              <a:endCxn id="40" idx="4"/>
            </p:cNvCxnSpPr>
            <p:nvPr/>
          </p:nvCxnSpPr>
          <p:spPr>
            <a:xfrm>
              <a:off x="1014784" y="4118834"/>
              <a:ext cx="146304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84" name="Oval 83">
              <a:extLst>
                <a:ext uri="{FF2B5EF4-FFF2-40B4-BE49-F238E27FC236}">
                  <a16:creationId xmlns:a16="http://schemas.microsoft.com/office/drawing/2014/main" id="{643AD405-4D26-41E7-9193-D682D5CD2FDE}"/>
                </a:ext>
              </a:extLst>
            </p:cNvPr>
            <p:cNvSpPr/>
            <p:nvPr/>
          </p:nvSpPr>
          <p:spPr>
            <a:xfrm rot="16200000">
              <a:off x="2619226" y="3387313"/>
              <a:ext cx="1463040" cy="1463041"/>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cxnSp>
          <p:nvCxnSpPr>
            <p:cNvPr id="85" name="Straight Connector 84">
              <a:extLst>
                <a:ext uri="{FF2B5EF4-FFF2-40B4-BE49-F238E27FC236}">
                  <a16:creationId xmlns:a16="http://schemas.microsoft.com/office/drawing/2014/main" id="{FEFF2A69-5C65-4004-98B9-D25B5B7FA851}"/>
                </a:ext>
              </a:extLst>
            </p:cNvPr>
            <p:cNvCxnSpPr>
              <a:cxnSpLocks/>
              <a:stCxn id="84" idx="0"/>
              <a:endCxn id="84" idx="4"/>
            </p:cNvCxnSpPr>
            <p:nvPr/>
          </p:nvCxnSpPr>
          <p:spPr>
            <a:xfrm>
              <a:off x="2619226" y="4118834"/>
              <a:ext cx="146304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90" name="Oval 89">
              <a:extLst>
                <a:ext uri="{FF2B5EF4-FFF2-40B4-BE49-F238E27FC236}">
                  <a16:creationId xmlns:a16="http://schemas.microsoft.com/office/drawing/2014/main" id="{9B49C2E7-0466-4C9A-9495-ECD4BCD2F449}"/>
                </a:ext>
              </a:extLst>
            </p:cNvPr>
            <p:cNvSpPr/>
            <p:nvPr/>
          </p:nvSpPr>
          <p:spPr>
            <a:xfrm rot="16200000">
              <a:off x="1746306" y="1469267"/>
              <a:ext cx="1463040" cy="1463041"/>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cxnSp>
          <p:nvCxnSpPr>
            <p:cNvPr id="91" name="Straight Connector 90">
              <a:extLst>
                <a:ext uri="{FF2B5EF4-FFF2-40B4-BE49-F238E27FC236}">
                  <a16:creationId xmlns:a16="http://schemas.microsoft.com/office/drawing/2014/main" id="{834B0833-D653-4D0B-A9E3-8E1C8A622D97}"/>
                </a:ext>
              </a:extLst>
            </p:cNvPr>
            <p:cNvCxnSpPr>
              <a:cxnSpLocks/>
              <a:stCxn id="90" idx="0"/>
              <a:endCxn id="90" idx="4"/>
            </p:cNvCxnSpPr>
            <p:nvPr/>
          </p:nvCxnSpPr>
          <p:spPr>
            <a:xfrm>
              <a:off x="1746306" y="2200788"/>
              <a:ext cx="146304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TextBox 91">
                  <a:extLst>
                    <a:ext uri="{FF2B5EF4-FFF2-40B4-BE49-F238E27FC236}">
                      <a16:creationId xmlns:a16="http://schemas.microsoft.com/office/drawing/2014/main" id="{AB20743A-8C71-40ED-9A20-440470A1D519}"/>
                    </a:ext>
                  </a:extLst>
                </p:cNvPr>
                <p:cNvSpPr txBox="1"/>
                <p:nvPr/>
              </p:nvSpPr>
              <p:spPr>
                <a:xfrm>
                  <a:off x="2028627" y="1677977"/>
                  <a:ext cx="975908" cy="448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800" b="0" i="1" smtClean="0">
                                <a:solidFill>
                                  <a:schemeClr val="bg1"/>
                                </a:solidFill>
                                <a:latin typeface="Cambria Math" panose="02040503050406030204" pitchFamily="18" charset="0"/>
                              </a:rPr>
                            </m:ctrlPr>
                          </m:sSupPr>
                          <m:e>
                            <m:r>
                              <a:rPr lang="en-US" sz="2800" b="0" i="1" smtClean="0">
                                <a:solidFill>
                                  <a:schemeClr val="bg1"/>
                                </a:solidFill>
                                <a:latin typeface="Cambria Math" panose="02040503050406030204" pitchFamily="18" charset="0"/>
                              </a:rPr>
                              <m:t>𝑜</m:t>
                            </m:r>
                          </m:e>
                          <m:sup>
                            <m:r>
                              <a:rPr lang="en-US" sz="2800" b="0" i="1" smtClean="0">
                                <a:solidFill>
                                  <a:schemeClr val="bg1"/>
                                </a:solidFill>
                                <a:latin typeface="Cambria Math" panose="02040503050406030204" pitchFamily="18" charset="0"/>
                              </a:rPr>
                              <m:t>(</m:t>
                            </m:r>
                            <m:r>
                              <a:rPr lang="en-US" sz="2800" b="0" i="1" smtClean="0">
                                <a:solidFill>
                                  <a:schemeClr val="bg1"/>
                                </a:solidFill>
                                <a:latin typeface="Cambria Math" panose="02040503050406030204" pitchFamily="18" charset="0"/>
                              </a:rPr>
                              <m:t>𝑜𝑢𝑡</m:t>
                            </m:r>
                            <m:r>
                              <a:rPr lang="en-US" sz="2800" b="0" i="1" smtClean="0">
                                <a:solidFill>
                                  <a:schemeClr val="bg1"/>
                                </a:solidFill>
                                <a:latin typeface="Cambria Math" panose="02040503050406030204" pitchFamily="18" charset="0"/>
                              </a:rPr>
                              <m:t>)</m:t>
                            </m:r>
                          </m:sup>
                        </m:sSup>
                      </m:oMath>
                    </m:oMathPara>
                  </a14:m>
                  <a:endParaRPr lang="en-US" sz="2800" dirty="0">
                    <a:solidFill>
                      <a:schemeClr val="bg1"/>
                    </a:solidFill>
                  </a:endParaRPr>
                </a:p>
              </p:txBody>
            </p:sp>
          </mc:Choice>
          <mc:Fallback xmlns="">
            <p:sp>
              <p:nvSpPr>
                <p:cNvPr id="92" name="TextBox 91">
                  <a:extLst>
                    <a:ext uri="{FF2B5EF4-FFF2-40B4-BE49-F238E27FC236}">
                      <a16:creationId xmlns:a16="http://schemas.microsoft.com/office/drawing/2014/main" id="{AB20743A-8C71-40ED-9A20-440470A1D519}"/>
                    </a:ext>
                  </a:extLst>
                </p:cNvPr>
                <p:cNvSpPr txBox="1">
                  <a:spLocks noRot="1" noChangeAspect="1" noMove="1" noResize="1" noEditPoints="1" noAdjustHandles="1" noChangeArrowheads="1" noChangeShapeType="1" noTextEdit="1"/>
                </p:cNvSpPr>
                <p:nvPr/>
              </p:nvSpPr>
              <p:spPr>
                <a:xfrm>
                  <a:off x="2028627" y="1677977"/>
                  <a:ext cx="975908" cy="448777"/>
                </a:xfrm>
                <a:prstGeom prst="rect">
                  <a:avLst/>
                </a:prstGeom>
                <a:blipFill>
                  <a:blip r:embed="rId6"/>
                  <a:stretch>
                    <a:fillRect/>
                  </a:stretch>
                </a:blipFill>
              </p:spPr>
              <p:txBody>
                <a:bodyPr/>
                <a:lstStyle/>
                <a:p>
                  <a:r>
                    <a:rPr lang="en-US">
                      <a:noFill/>
                    </a:rPr>
                    <a:t> </a:t>
                  </a:r>
                </a:p>
              </p:txBody>
            </p:sp>
          </mc:Fallback>
        </mc:AlternateContent>
        <p:cxnSp>
          <p:nvCxnSpPr>
            <p:cNvPr id="94" name="Straight Arrow Connector 93">
              <a:extLst>
                <a:ext uri="{FF2B5EF4-FFF2-40B4-BE49-F238E27FC236}">
                  <a16:creationId xmlns:a16="http://schemas.microsoft.com/office/drawing/2014/main" id="{5B149ACE-C244-45A5-9802-4E84C355C0CD}"/>
                </a:ext>
              </a:extLst>
            </p:cNvPr>
            <p:cNvCxnSpPr>
              <a:cxnSpLocks/>
              <a:stCxn id="84" idx="6"/>
              <a:endCxn id="90" idx="2"/>
            </p:cNvCxnSpPr>
            <p:nvPr/>
          </p:nvCxnSpPr>
          <p:spPr>
            <a:xfrm flipH="1" flipV="1">
              <a:off x="2477827" y="2932308"/>
              <a:ext cx="872920" cy="4550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8820A830-303C-4E61-9F55-44750B7D2E3D}"/>
                </a:ext>
              </a:extLst>
            </p:cNvPr>
            <p:cNvCxnSpPr>
              <a:cxnSpLocks/>
              <a:stCxn id="71" idx="6"/>
              <a:endCxn id="84" idx="2"/>
            </p:cNvCxnSpPr>
            <p:nvPr/>
          </p:nvCxnSpPr>
          <p:spPr>
            <a:xfrm flipH="1" flipV="1">
              <a:off x="3350747" y="4850354"/>
              <a:ext cx="1" cy="66042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AA7C521B-888C-43E9-A9F4-04D11D5907A6}"/>
                </a:ext>
              </a:extLst>
            </p:cNvPr>
            <p:cNvCxnSpPr>
              <a:cxnSpLocks/>
              <a:stCxn id="72" idx="6"/>
              <a:endCxn id="84" idx="2"/>
            </p:cNvCxnSpPr>
            <p:nvPr/>
          </p:nvCxnSpPr>
          <p:spPr>
            <a:xfrm flipV="1">
              <a:off x="1746305" y="4850354"/>
              <a:ext cx="1604442" cy="66042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1" name="TextBox 100">
                  <a:extLst>
                    <a:ext uri="{FF2B5EF4-FFF2-40B4-BE49-F238E27FC236}">
                      <a16:creationId xmlns:a16="http://schemas.microsoft.com/office/drawing/2014/main" id="{39D51D29-BBB6-4126-ABC0-DB2A9C087820}"/>
                    </a:ext>
                  </a:extLst>
                </p:cNvPr>
                <p:cNvSpPr txBox="1"/>
                <p:nvPr/>
              </p:nvSpPr>
              <p:spPr>
                <a:xfrm>
                  <a:off x="2118876" y="2319407"/>
                  <a:ext cx="795411" cy="448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800" b="0" i="1" smtClean="0">
                                <a:solidFill>
                                  <a:schemeClr val="bg1"/>
                                </a:solidFill>
                                <a:latin typeface="Cambria Math" panose="02040503050406030204" pitchFamily="18" charset="0"/>
                              </a:rPr>
                            </m:ctrlPr>
                          </m:sSupPr>
                          <m:e>
                            <m:r>
                              <a:rPr lang="en-US" sz="2800" b="0" i="1" smtClean="0">
                                <a:solidFill>
                                  <a:schemeClr val="bg1"/>
                                </a:solidFill>
                                <a:latin typeface="Cambria Math" panose="02040503050406030204" pitchFamily="18" charset="0"/>
                              </a:rPr>
                              <m:t>𝑜</m:t>
                            </m:r>
                          </m:e>
                          <m:sup>
                            <m:r>
                              <a:rPr lang="en-US" sz="2800" b="0" i="1" smtClean="0">
                                <a:solidFill>
                                  <a:schemeClr val="bg1"/>
                                </a:solidFill>
                                <a:latin typeface="Cambria Math" panose="02040503050406030204" pitchFamily="18" charset="0"/>
                              </a:rPr>
                              <m:t>(</m:t>
                            </m:r>
                            <m:r>
                              <a:rPr lang="en-US" sz="2800" b="0" i="1" smtClean="0">
                                <a:solidFill>
                                  <a:schemeClr val="bg1"/>
                                </a:solidFill>
                                <a:latin typeface="Cambria Math" panose="02040503050406030204" pitchFamily="18" charset="0"/>
                              </a:rPr>
                              <m:t>𝑖𝑛</m:t>
                            </m:r>
                            <m:r>
                              <a:rPr lang="en-US" sz="2800" b="0" i="1" smtClean="0">
                                <a:solidFill>
                                  <a:schemeClr val="bg1"/>
                                </a:solidFill>
                                <a:latin typeface="Cambria Math" panose="02040503050406030204" pitchFamily="18" charset="0"/>
                              </a:rPr>
                              <m:t>)</m:t>
                            </m:r>
                          </m:sup>
                        </m:sSup>
                      </m:oMath>
                    </m:oMathPara>
                  </a14:m>
                  <a:endParaRPr lang="en-US" sz="2800" dirty="0">
                    <a:solidFill>
                      <a:schemeClr val="bg1"/>
                    </a:solidFill>
                  </a:endParaRPr>
                </a:p>
              </p:txBody>
            </p:sp>
          </mc:Choice>
          <mc:Fallback xmlns="">
            <p:sp>
              <p:nvSpPr>
                <p:cNvPr id="101" name="TextBox 100">
                  <a:extLst>
                    <a:ext uri="{FF2B5EF4-FFF2-40B4-BE49-F238E27FC236}">
                      <a16:creationId xmlns:a16="http://schemas.microsoft.com/office/drawing/2014/main" id="{39D51D29-BBB6-4126-ABC0-DB2A9C087820}"/>
                    </a:ext>
                  </a:extLst>
                </p:cNvPr>
                <p:cNvSpPr txBox="1">
                  <a:spLocks noRot="1" noChangeAspect="1" noMove="1" noResize="1" noEditPoints="1" noAdjustHandles="1" noChangeArrowheads="1" noChangeShapeType="1" noTextEdit="1"/>
                </p:cNvSpPr>
                <p:nvPr/>
              </p:nvSpPr>
              <p:spPr>
                <a:xfrm>
                  <a:off x="2118876" y="2319407"/>
                  <a:ext cx="795411" cy="448777"/>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3" name="TextBox 102">
                  <a:extLst>
                    <a:ext uri="{FF2B5EF4-FFF2-40B4-BE49-F238E27FC236}">
                      <a16:creationId xmlns:a16="http://schemas.microsoft.com/office/drawing/2014/main" id="{24AD740D-C230-4D58-B22F-F4F574D4CEB9}"/>
                    </a:ext>
                  </a:extLst>
                </p:cNvPr>
                <p:cNvSpPr txBox="1"/>
                <p:nvPr/>
              </p:nvSpPr>
              <p:spPr>
                <a:xfrm>
                  <a:off x="1014130" y="3473408"/>
                  <a:ext cx="1463042" cy="63042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800" b="0" i="1" smtClean="0">
                                <a:solidFill>
                                  <a:schemeClr val="bg1"/>
                                </a:solidFill>
                                <a:latin typeface="Cambria Math" panose="02040503050406030204" pitchFamily="18" charset="0"/>
                              </a:rPr>
                            </m:ctrlPr>
                          </m:sSubSupPr>
                          <m:e>
                            <m:r>
                              <a:rPr lang="en-US" sz="2800" b="0" i="1" smtClean="0">
                                <a:solidFill>
                                  <a:schemeClr val="bg1"/>
                                </a:solidFill>
                                <a:latin typeface="Cambria Math" panose="02040503050406030204" pitchFamily="18" charset="0"/>
                              </a:rPr>
                              <m:t>h</m:t>
                            </m:r>
                          </m:e>
                          <m:sub>
                            <m:r>
                              <a:rPr lang="en-US" sz="2800" b="0" i="1" smtClean="0">
                                <a:solidFill>
                                  <a:schemeClr val="bg1"/>
                                </a:solidFill>
                                <a:latin typeface="Cambria Math" panose="02040503050406030204" pitchFamily="18" charset="0"/>
                              </a:rPr>
                              <m:t>1</m:t>
                            </m:r>
                          </m:sub>
                          <m:sup>
                            <m:r>
                              <a:rPr lang="en-US" sz="2800" b="0" i="1" smtClean="0">
                                <a:solidFill>
                                  <a:schemeClr val="bg1"/>
                                </a:solidFill>
                                <a:latin typeface="Cambria Math" panose="02040503050406030204" pitchFamily="18" charset="0"/>
                              </a:rPr>
                              <m:t>(</m:t>
                            </m:r>
                            <m:r>
                              <a:rPr lang="en-US" sz="2800" b="0" i="1" smtClean="0">
                                <a:solidFill>
                                  <a:schemeClr val="bg1"/>
                                </a:solidFill>
                                <a:latin typeface="Cambria Math" panose="02040503050406030204" pitchFamily="18" charset="0"/>
                              </a:rPr>
                              <m:t>𝑜𝑢𝑡</m:t>
                            </m:r>
                            <m:r>
                              <a:rPr lang="en-US" sz="2800" b="0" i="1" smtClean="0">
                                <a:solidFill>
                                  <a:schemeClr val="bg1"/>
                                </a:solidFill>
                                <a:latin typeface="Cambria Math" panose="02040503050406030204" pitchFamily="18" charset="0"/>
                              </a:rPr>
                              <m:t>)</m:t>
                            </m:r>
                          </m:sup>
                        </m:sSubSup>
                      </m:oMath>
                    </m:oMathPara>
                  </a14:m>
                  <a:endParaRPr lang="en-US" dirty="0"/>
                </a:p>
              </p:txBody>
            </p:sp>
          </mc:Choice>
          <mc:Fallback xmlns="">
            <p:sp>
              <p:nvSpPr>
                <p:cNvPr id="103" name="TextBox 102">
                  <a:extLst>
                    <a:ext uri="{FF2B5EF4-FFF2-40B4-BE49-F238E27FC236}">
                      <a16:creationId xmlns:a16="http://schemas.microsoft.com/office/drawing/2014/main" id="{24AD740D-C230-4D58-B22F-F4F574D4CEB9}"/>
                    </a:ext>
                  </a:extLst>
                </p:cNvPr>
                <p:cNvSpPr txBox="1">
                  <a:spLocks noRot="1" noChangeAspect="1" noMove="1" noResize="1" noEditPoints="1" noAdjustHandles="1" noChangeArrowheads="1" noChangeShapeType="1" noTextEdit="1"/>
                </p:cNvSpPr>
                <p:nvPr/>
              </p:nvSpPr>
              <p:spPr>
                <a:xfrm>
                  <a:off x="1014130" y="3473408"/>
                  <a:ext cx="1463042" cy="630429"/>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4" name="TextBox 103">
                  <a:extLst>
                    <a:ext uri="{FF2B5EF4-FFF2-40B4-BE49-F238E27FC236}">
                      <a16:creationId xmlns:a16="http://schemas.microsoft.com/office/drawing/2014/main" id="{5A53C1C1-0111-40B2-BE7D-77976212F242}"/>
                    </a:ext>
                  </a:extLst>
                </p:cNvPr>
                <p:cNvSpPr txBox="1"/>
                <p:nvPr/>
              </p:nvSpPr>
              <p:spPr>
                <a:xfrm>
                  <a:off x="2680398" y="3463629"/>
                  <a:ext cx="1463042" cy="6499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800" b="0" i="1" smtClean="0">
                                <a:solidFill>
                                  <a:schemeClr val="bg1"/>
                                </a:solidFill>
                                <a:latin typeface="Cambria Math" panose="02040503050406030204" pitchFamily="18" charset="0"/>
                              </a:rPr>
                            </m:ctrlPr>
                          </m:sSubSupPr>
                          <m:e>
                            <m:r>
                              <a:rPr lang="en-US" sz="2800" b="0" i="1" smtClean="0">
                                <a:solidFill>
                                  <a:schemeClr val="bg1"/>
                                </a:solidFill>
                                <a:latin typeface="Cambria Math" panose="02040503050406030204" pitchFamily="18" charset="0"/>
                              </a:rPr>
                              <m:t>h</m:t>
                            </m:r>
                          </m:e>
                          <m:sub>
                            <m:r>
                              <a:rPr lang="en-US" sz="2800" b="0" i="1" smtClean="0">
                                <a:solidFill>
                                  <a:schemeClr val="bg1"/>
                                </a:solidFill>
                                <a:latin typeface="Cambria Math" panose="02040503050406030204" pitchFamily="18" charset="0"/>
                              </a:rPr>
                              <m:t>2</m:t>
                            </m:r>
                          </m:sub>
                          <m:sup>
                            <m:r>
                              <a:rPr lang="en-US" sz="2800" b="0" i="1" smtClean="0">
                                <a:solidFill>
                                  <a:schemeClr val="bg1"/>
                                </a:solidFill>
                                <a:latin typeface="Cambria Math" panose="02040503050406030204" pitchFamily="18" charset="0"/>
                              </a:rPr>
                              <m:t>(</m:t>
                            </m:r>
                            <m:r>
                              <a:rPr lang="en-US" sz="2800" b="0" i="1" smtClean="0">
                                <a:solidFill>
                                  <a:schemeClr val="bg1"/>
                                </a:solidFill>
                                <a:latin typeface="Cambria Math" panose="02040503050406030204" pitchFamily="18" charset="0"/>
                              </a:rPr>
                              <m:t>𝑜𝑢𝑡</m:t>
                            </m:r>
                            <m:r>
                              <a:rPr lang="en-US" sz="2800" b="0" i="1" smtClean="0">
                                <a:solidFill>
                                  <a:schemeClr val="bg1"/>
                                </a:solidFill>
                                <a:latin typeface="Cambria Math" panose="02040503050406030204" pitchFamily="18" charset="0"/>
                              </a:rPr>
                              <m:t>)</m:t>
                            </m:r>
                          </m:sup>
                        </m:sSubSup>
                      </m:oMath>
                    </m:oMathPara>
                  </a14:m>
                  <a:endParaRPr lang="en-US" dirty="0"/>
                </a:p>
              </p:txBody>
            </p:sp>
          </mc:Choice>
          <mc:Fallback xmlns="">
            <p:sp>
              <p:nvSpPr>
                <p:cNvPr id="104" name="TextBox 103">
                  <a:extLst>
                    <a:ext uri="{FF2B5EF4-FFF2-40B4-BE49-F238E27FC236}">
                      <a16:creationId xmlns:a16="http://schemas.microsoft.com/office/drawing/2014/main" id="{5A53C1C1-0111-40B2-BE7D-77976212F242}"/>
                    </a:ext>
                  </a:extLst>
                </p:cNvPr>
                <p:cNvSpPr txBox="1">
                  <a:spLocks noRot="1" noChangeAspect="1" noMove="1" noResize="1" noEditPoints="1" noAdjustHandles="1" noChangeArrowheads="1" noChangeShapeType="1" noTextEdit="1"/>
                </p:cNvSpPr>
                <p:nvPr/>
              </p:nvSpPr>
              <p:spPr>
                <a:xfrm>
                  <a:off x="2680398" y="3463629"/>
                  <a:ext cx="1463042" cy="649986"/>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5" name="TextBox 104">
                  <a:extLst>
                    <a:ext uri="{FF2B5EF4-FFF2-40B4-BE49-F238E27FC236}">
                      <a16:creationId xmlns:a16="http://schemas.microsoft.com/office/drawing/2014/main" id="{20D7FE77-5BF9-4A8D-964E-0B885A2BDE70}"/>
                    </a:ext>
                  </a:extLst>
                </p:cNvPr>
                <p:cNvSpPr txBox="1"/>
                <p:nvPr/>
              </p:nvSpPr>
              <p:spPr>
                <a:xfrm>
                  <a:off x="1005559" y="4130146"/>
                  <a:ext cx="1463042" cy="63042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800" b="0" i="1" smtClean="0">
                                <a:solidFill>
                                  <a:schemeClr val="bg1"/>
                                </a:solidFill>
                                <a:latin typeface="Cambria Math" panose="02040503050406030204" pitchFamily="18" charset="0"/>
                              </a:rPr>
                            </m:ctrlPr>
                          </m:sSubSupPr>
                          <m:e>
                            <m:r>
                              <a:rPr lang="en-US" sz="2800" b="0" i="1" smtClean="0">
                                <a:solidFill>
                                  <a:schemeClr val="bg1"/>
                                </a:solidFill>
                                <a:latin typeface="Cambria Math" panose="02040503050406030204" pitchFamily="18" charset="0"/>
                              </a:rPr>
                              <m:t>h</m:t>
                            </m:r>
                          </m:e>
                          <m:sub>
                            <m:r>
                              <a:rPr lang="en-US" sz="2800" b="0" i="1" smtClean="0">
                                <a:solidFill>
                                  <a:schemeClr val="bg1"/>
                                </a:solidFill>
                                <a:latin typeface="Cambria Math" panose="02040503050406030204" pitchFamily="18" charset="0"/>
                              </a:rPr>
                              <m:t>1</m:t>
                            </m:r>
                          </m:sub>
                          <m:sup>
                            <m:r>
                              <a:rPr lang="en-US" sz="2800" b="0" i="1" smtClean="0">
                                <a:solidFill>
                                  <a:schemeClr val="bg1"/>
                                </a:solidFill>
                                <a:latin typeface="Cambria Math" panose="02040503050406030204" pitchFamily="18" charset="0"/>
                              </a:rPr>
                              <m:t>(</m:t>
                            </m:r>
                            <m:r>
                              <a:rPr lang="en-US" sz="2800" b="0" i="1" smtClean="0">
                                <a:solidFill>
                                  <a:schemeClr val="bg1"/>
                                </a:solidFill>
                                <a:latin typeface="Cambria Math" panose="02040503050406030204" pitchFamily="18" charset="0"/>
                              </a:rPr>
                              <m:t>𝑖𝑛</m:t>
                            </m:r>
                            <m:r>
                              <a:rPr lang="en-US" sz="2800" b="0" i="1" smtClean="0">
                                <a:solidFill>
                                  <a:schemeClr val="bg1"/>
                                </a:solidFill>
                                <a:latin typeface="Cambria Math" panose="02040503050406030204" pitchFamily="18" charset="0"/>
                              </a:rPr>
                              <m:t>)</m:t>
                            </m:r>
                          </m:sup>
                        </m:sSubSup>
                      </m:oMath>
                    </m:oMathPara>
                  </a14:m>
                  <a:endParaRPr lang="en-US" dirty="0"/>
                </a:p>
              </p:txBody>
            </p:sp>
          </mc:Choice>
          <mc:Fallback xmlns="">
            <p:sp>
              <p:nvSpPr>
                <p:cNvPr id="105" name="TextBox 104">
                  <a:extLst>
                    <a:ext uri="{FF2B5EF4-FFF2-40B4-BE49-F238E27FC236}">
                      <a16:creationId xmlns:a16="http://schemas.microsoft.com/office/drawing/2014/main" id="{20D7FE77-5BF9-4A8D-964E-0B885A2BDE70}"/>
                    </a:ext>
                  </a:extLst>
                </p:cNvPr>
                <p:cNvSpPr txBox="1">
                  <a:spLocks noRot="1" noChangeAspect="1" noMove="1" noResize="1" noEditPoints="1" noAdjustHandles="1" noChangeArrowheads="1" noChangeShapeType="1" noTextEdit="1"/>
                </p:cNvSpPr>
                <p:nvPr/>
              </p:nvSpPr>
              <p:spPr>
                <a:xfrm>
                  <a:off x="1005559" y="4130146"/>
                  <a:ext cx="1463042" cy="630429"/>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6" name="TextBox 105">
                  <a:extLst>
                    <a:ext uri="{FF2B5EF4-FFF2-40B4-BE49-F238E27FC236}">
                      <a16:creationId xmlns:a16="http://schemas.microsoft.com/office/drawing/2014/main" id="{67B153E7-7FAF-4D42-9EB4-D38983A7273A}"/>
                    </a:ext>
                  </a:extLst>
                </p:cNvPr>
                <p:cNvSpPr txBox="1"/>
                <p:nvPr/>
              </p:nvSpPr>
              <p:spPr>
                <a:xfrm>
                  <a:off x="2936857" y="4120367"/>
                  <a:ext cx="950125" cy="6499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800" b="0" i="1" smtClean="0">
                                <a:solidFill>
                                  <a:schemeClr val="bg1"/>
                                </a:solidFill>
                                <a:latin typeface="Cambria Math" panose="02040503050406030204" pitchFamily="18" charset="0"/>
                              </a:rPr>
                            </m:ctrlPr>
                          </m:sSubSupPr>
                          <m:e>
                            <m:r>
                              <a:rPr lang="en-US" sz="2800" b="0" i="1" smtClean="0">
                                <a:solidFill>
                                  <a:schemeClr val="bg1"/>
                                </a:solidFill>
                                <a:latin typeface="Cambria Math" panose="02040503050406030204" pitchFamily="18" charset="0"/>
                              </a:rPr>
                              <m:t>h</m:t>
                            </m:r>
                          </m:e>
                          <m:sub>
                            <m:r>
                              <a:rPr lang="en-US" sz="2800" b="0" i="1" smtClean="0">
                                <a:solidFill>
                                  <a:schemeClr val="bg1"/>
                                </a:solidFill>
                                <a:latin typeface="Cambria Math" panose="02040503050406030204" pitchFamily="18" charset="0"/>
                              </a:rPr>
                              <m:t>2</m:t>
                            </m:r>
                          </m:sub>
                          <m:sup>
                            <m:r>
                              <a:rPr lang="en-US" sz="2800" b="0" i="1" smtClean="0">
                                <a:solidFill>
                                  <a:schemeClr val="bg1"/>
                                </a:solidFill>
                                <a:latin typeface="Cambria Math" panose="02040503050406030204" pitchFamily="18" charset="0"/>
                              </a:rPr>
                              <m:t>(</m:t>
                            </m:r>
                            <m:r>
                              <a:rPr lang="en-US" sz="2800" b="0" i="1" smtClean="0">
                                <a:solidFill>
                                  <a:schemeClr val="bg1"/>
                                </a:solidFill>
                                <a:latin typeface="Cambria Math" panose="02040503050406030204" pitchFamily="18" charset="0"/>
                              </a:rPr>
                              <m:t>𝑖𝑛</m:t>
                            </m:r>
                            <m:r>
                              <a:rPr lang="en-US" sz="2800" b="0" i="1" smtClean="0">
                                <a:solidFill>
                                  <a:schemeClr val="bg1"/>
                                </a:solidFill>
                                <a:latin typeface="Cambria Math" panose="02040503050406030204" pitchFamily="18" charset="0"/>
                              </a:rPr>
                              <m:t>)</m:t>
                            </m:r>
                          </m:sup>
                        </m:sSubSup>
                      </m:oMath>
                    </m:oMathPara>
                  </a14:m>
                  <a:endParaRPr lang="en-US" dirty="0"/>
                </a:p>
              </p:txBody>
            </p:sp>
          </mc:Choice>
          <mc:Fallback xmlns="">
            <p:sp>
              <p:nvSpPr>
                <p:cNvPr id="106" name="TextBox 105">
                  <a:extLst>
                    <a:ext uri="{FF2B5EF4-FFF2-40B4-BE49-F238E27FC236}">
                      <a16:creationId xmlns:a16="http://schemas.microsoft.com/office/drawing/2014/main" id="{67B153E7-7FAF-4D42-9EB4-D38983A7273A}"/>
                    </a:ext>
                  </a:extLst>
                </p:cNvPr>
                <p:cNvSpPr txBox="1">
                  <a:spLocks noRot="1" noChangeAspect="1" noMove="1" noResize="1" noEditPoints="1" noAdjustHandles="1" noChangeArrowheads="1" noChangeShapeType="1" noTextEdit="1"/>
                </p:cNvSpPr>
                <p:nvPr/>
              </p:nvSpPr>
              <p:spPr>
                <a:xfrm>
                  <a:off x="2936857" y="4120367"/>
                  <a:ext cx="950125" cy="649986"/>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8" name="TextBox 107">
                  <a:extLst>
                    <a:ext uri="{FF2B5EF4-FFF2-40B4-BE49-F238E27FC236}">
                      <a16:creationId xmlns:a16="http://schemas.microsoft.com/office/drawing/2014/main" id="{BA345821-0B78-472E-B803-EE23DBFEFF26}"/>
                    </a:ext>
                  </a:extLst>
                </p:cNvPr>
                <p:cNvSpPr txBox="1"/>
                <p:nvPr/>
              </p:nvSpPr>
              <p:spPr>
                <a:xfrm>
                  <a:off x="1330400" y="5096559"/>
                  <a:ext cx="43306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1</m:t>
                            </m:r>
                          </m:sub>
                        </m:sSub>
                      </m:oMath>
                    </m:oMathPara>
                  </a14:m>
                  <a:endParaRPr lang="en-US" sz="2400" dirty="0"/>
                </a:p>
              </p:txBody>
            </p:sp>
          </mc:Choice>
          <mc:Fallback xmlns="">
            <p:sp>
              <p:nvSpPr>
                <p:cNvPr id="108" name="TextBox 107">
                  <a:extLst>
                    <a:ext uri="{FF2B5EF4-FFF2-40B4-BE49-F238E27FC236}">
                      <a16:creationId xmlns:a16="http://schemas.microsoft.com/office/drawing/2014/main" id="{BA345821-0B78-472E-B803-EE23DBFEFF26}"/>
                    </a:ext>
                  </a:extLst>
                </p:cNvPr>
                <p:cNvSpPr txBox="1">
                  <a:spLocks noRot="1" noChangeAspect="1" noMove="1" noResize="1" noEditPoints="1" noAdjustHandles="1" noChangeArrowheads="1" noChangeShapeType="1" noTextEdit="1"/>
                </p:cNvSpPr>
                <p:nvPr/>
              </p:nvSpPr>
              <p:spPr>
                <a:xfrm>
                  <a:off x="1330400" y="5096559"/>
                  <a:ext cx="433067" cy="369332"/>
                </a:xfrm>
                <a:prstGeom prst="rect">
                  <a:avLst/>
                </a:prstGeom>
                <a:blipFill>
                  <a:blip r:embed="rId12"/>
                  <a:stretch>
                    <a:fillRect l="-7042" r="-4225"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9" name="TextBox 108">
                  <a:extLst>
                    <a:ext uri="{FF2B5EF4-FFF2-40B4-BE49-F238E27FC236}">
                      <a16:creationId xmlns:a16="http://schemas.microsoft.com/office/drawing/2014/main" id="{C9033117-3B29-41E9-BC75-CD0A2BF327A7}"/>
                    </a:ext>
                  </a:extLst>
                </p:cNvPr>
                <p:cNvSpPr txBox="1"/>
                <p:nvPr/>
              </p:nvSpPr>
              <p:spPr>
                <a:xfrm>
                  <a:off x="3369484" y="5114323"/>
                  <a:ext cx="43082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4</m:t>
                            </m:r>
                          </m:sub>
                        </m:sSub>
                      </m:oMath>
                    </m:oMathPara>
                  </a14:m>
                  <a:endParaRPr lang="en-US" sz="2400" dirty="0"/>
                </a:p>
              </p:txBody>
            </p:sp>
          </mc:Choice>
          <mc:Fallback xmlns="">
            <p:sp>
              <p:nvSpPr>
                <p:cNvPr id="109" name="TextBox 108">
                  <a:extLst>
                    <a:ext uri="{FF2B5EF4-FFF2-40B4-BE49-F238E27FC236}">
                      <a16:creationId xmlns:a16="http://schemas.microsoft.com/office/drawing/2014/main" id="{C9033117-3B29-41E9-BC75-CD0A2BF327A7}"/>
                    </a:ext>
                  </a:extLst>
                </p:cNvPr>
                <p:cNvSpPr txBox="1">
                  <a:spLocks noRot="1" noChangeAspect="1" noMove="1" noResize="1" noEditPoints="1" noAdjustHandles="1" noChangeArrowheads="1" noChangeShapeType="1" noTextEdit="1"/>
                </p:cNvSpPr>
                <p:nvPr/>
              </p:nvSpPr>
              <p:spPr>
                <a:xfrm>
                  <a:off x="3369484" y="5114323"/>
                  <a:ext cx="430823" cy="369332"/>
                </a:xfrm>
                <a:prstGeom prst="rect">
                  <a:avLst/>
                </a:prstGeom>
                <a:blipFill>
                  <a:blip r:embed="rId13"/>
                  <a:stretch>
                    <a:fillRect l="-8571" r="-5714"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0" name="TextBox 109">
                  <a:extLst>
                    <a:ext uri="{FF2B5EF4-FFF2-40B4-BE49-F238E27FC236}">
                      <a16:creationId xmlns:a16="http://schemas.microsoft.com/office/drawing/2014/main" id="{83733300-BC96-43C8-B9B7-ADDEE923CF4C}"/>
                    </a:ext>
                  </a:extLst>
                </p:cNvPr>
                <p:cNvSpPr txBox="1"/>
                <p:nvPr/>
              </p:nvSpPr>
              <p:spPr>
                <a:xfrm>
                  <a:off x="1349566" y="2959883"/>
                  <a:ext cx="44018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5</m:t>
                            </m:r>
                          </m:sub>
                        </m:sSub>
                      </m:oMath>
                    </m:oMathPara>
                  </a14:m>
                  <a:endParaRPr lang="en-US" sz="2400" dirty="0"/>
                </a:p>
              </p:txBody>
            </p:sp>
          </mc:Choice>
          <mc:Fallback xmlns="">
            <p:sp>
              <p:nvSpPr>
                <p:cNvPr id="110" name="TextBox 109">
                  <a:extLst>
                    <a:ext uri="{FF2B5EF4-FFF2-40B4-BE49-F238E27FC236}">
                      <a16:creationId xmlns:a16="http://schemas.microsoft.com/office/drawing/2014/main" id="{83733300-BC96-43C8-B9B7-ADDEE923CF4C}"/>
                    </a:ext>
                  </a:extLst>
                </p:cNvPr>
                <p:cNvSpPr txBox="1">
                  <a:spLocks noRot="1" noChangeAspect="1" noMove="1" noResize="1" noEditPoints="1" noAdjustHandles="1" noChangeArrowheads="1" noChangeShapeType="1" noTextEdit="1"/>
                </p:cNvSpPr>
                <p:nvPr/>
              </p:nvSpPr>
              <p:spPr>
                <a:xfrm>
                  <a:off x="1349566" y="2959883"/>
                  <a:ext cx="440185" cy="369332"/>
                </a:xfrm>
                <a:prstGeom prst="rect">
                  <a:avLst/>
                </a:prstGeom>
                <a:blipFill>
                  <a:blip r:embed="rId14"/>
                  <a:stretch>
                    <a:fillRect l="-6849" r="-4110"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1" name="TextBox 110">
                  <a:extLst>
                    <a:ext uri="{FF2B5EF4-FFF2-40B4-BE49-F238E27FC236}">
                      <a16:creationId xmlns:a16="http://schemas.microsoft.com/office/drawing/2014/main" id="{1F5C180B-6E03-4B2A-B353-0E706DE7CD4A}"/>
                    </a:ext>
                  </a:extLst>
                </p:cNvPr>
                <p:cNvSpPr txBox="1"/>
                <p:nvPr/>
              </p:nvSpPr>
              <p:spPr>
                <a:xfrm>
                  <a:off x="3356248" y="2962130"/>
                  <a:ext cx="44018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6</m:t>
                            </m:r>
                          </m:sub>
                        </m:sSub>
                      </m:oMath>
                    </m:oMathPara>
                  </a14:m>
                  <a:endParaRPr lang="en-US" sz="2400" dirty="0"/>
                </a:p>
              </p:txBody>
            </p:sp>
          </mc:Choice>
          <mc:Fallback xmlns="">
            <p:sp>
              <p:nvSpPr>
                <p:cNvPr id="111" name="TextBox 110">
                  <a:extLst>
                    <a:ext uri="{FF2B5EF4-FFF2-40B4-BE49-F238E27FC236}">
                      <a16:creationId xmlns:a16="http://schemas.microsoft.com/office/drawing/2014/main" id="{1F5C180B-6E03-4B2A-B353-0E706DE7CD4A}"/>
                    </a:ext>
                  </a:extLst>
                </p:cNvPr>
                <p:cNvSpPr txBox="1">
                  <a:spLocks noRot="1" noChangeAspect="1" noMove="1" noResize="1" noEditPoints="1" noAdjustHandles="1" noChangeArrowheads="1" noChangeShapeType="1" noTextEdit="1"/>
                </p:cNvSpPr>
                <p:nvPr/>
              </p:nvSpPr>
              <p:spPr>
                <a:xfrm>
                  <a:off x="3356248" y="2962130"/>
                  <a:ext cx="440185" cy="369332"/>
                </a:xfrm>
                <a:prstGeom prst="rect">
                  <a:avLst/>
                </a:prstGeom>
                <a:blipFill>
                  <a:blip r:embed="rId15"/>
                  <a:stretch>
                    <a:fillRect l="-8333" r="-4167"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2" name="TextBox 111">
                  <a:extLst>
                    <a:ext uri="{FF2B5EF4-FFF2-40B4-BE49-F238E27FC236}">
                      <a16:creationId xmlns:a16="http://schemas.microsoft.com/office/drawing/2014/main" id="{72AE640C-BB73-47E7-9F36-19CC8ED6C4F8}"/>
                    </a:ext>
                  </a:extLst>
                </p:cNvPr>
                <p:cNvSpPr txBox="1"/>
                <p:nvPr/>
              </p:nvSpPr>
              <p:spPr>
                <a:xfrm>
                  <a:off x="2039690" y="4655910"/>
                  <a:ext cx="44018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2</m:t>
                            </m:r>
                          </m:sub>
                        </m:sSub>
                      </m:oMath>
                    </m:oMathPara>
                  </a14:m>
                  <a:endParaRPr lang="en-US" sz="2400" dirty="0"/>
                </a:p>
              </p:txBody>
            </p:sp>
          </mc:Choice>
          <mc:Fallback xmlns="">
            <p:sp>
              <p:nvSpPr>
                <p:cNvPr id="112" name="TextBox 111">
                  <a:extLst>
                    <a:ext uri="{FF2B5EF4-FFF2-40B4-BE49-F238E27FC236}">
                      <a16:creationId xmlns:a16="http://schemas.microsoft.com/office/drawing/2014/main" id="{72AE640C-BB73-47E7-9F36-19CC8ED6C4F8}"/>
                    </a:ext>
                  </a:extLst>
                </p:cNvPr>
                <p:cNvSpPr txBox="1">
                  <a:spLocks noRot="1" noChangeAspect="1" noMove="1" noResize="1" noEditPoints="1" noAdjustHandles="1" noChangeArrowheads="1" noChangeShapeType="1" noTextEdit="1"/>
                </p:cNvSpPr>
                <p:nvPr/>
              </p:nvSpPr>
              <p:spPr>
                <a:xfrm>
                  <a:off x="2039690" y="4655910"/>
                  <a:ext cx="440185" cy="369332"/>
                </a:xfrm>
                <a:prstGeom prst="rect">
                  <a:avLst/>
                </a:prstGeom>
                <a:blipFill>
                  <a:blip r:embed="rId16"/>
                  <a:stretch>
                    <a:fillRect l="-8333" r="-4167"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3" name="TextBox 112">
                  <a:extLst>
                    <a:ext uri="{FF2B5EF4-FFF2-40B4-BE49-F238E27FC236}">
                      <a16:creationId xmlns:a16="http://schemas.microsoft.com/office/drawing/2014/main" id="{72CE4C1F-3225-43EA-9EB0-E5D502619285}"/>
                    </a:ext>
                  </a:extLst>
                </p:cNvPr>
                <p:cNvSpPr txBox="1"/>
                <p:nvPr/>
              </p:nvSpPr>
              <p:spPr>
                <a:xfrm>
                  <a:off x="2636388" y="4646678"/>
                  <a:ext cx="44018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3</m:t>
                            </m:r>
                          </m:sub>
                        </m:sSub>
                      </m:oMath>
                    </m:oMathPara>
                  </a14:m>
                  <a:endParaRPr lang="en-US" sz="2400" dirty="0"/>
                </a:p>
              </p:txBody>
            </p:sp>
          </mc:Choice>
          <mc:Fallback xmlns="">
            <p:sp>
              <p:nvSpPr>
                <p:cNvPr id="113" name="TextBox 112">
                  <a:extLst>
                    <a:ext uri="{FF2B5EF4-FFF2-40B4-BE49-F238E27FC236}">
                      <a16:creationId xmlns:a16="http://schemas.microsoft.com/office/drawing/2014/main" id="{72CE4C1F-3225-43EA-9EB0-E5D502619285}"/>
                    </a:ext>
                  </a:extLst>
                </p:cNvPr>
                <p:cNvSpPr txBox="1">
                  <a:spLocks noRot="1" noChangeAspect="1" noMove="1" noResize="1" noEditPoints="1" noAdjustHandles="1" noChangeArrowheads="1" noChangeShapeType="1" noTextEdit="1"/>
                </p:cNvSpPr>
                <p:nvPr/>
              </p:nvSpPr>
              <p:spPr>
                <a:xfrm>
                  <a:off x="2636388" y="4646678"/>
                  <a:ext cx="440185" cy="369332"/>
                </a:xfrm>
                <a:prstGeom prst="rect">
                  <a:avLst/>
                </a:prstGeom>
                <a:blipFill>
                  <a:blip r:embed="rId17"/>
                  <a:stretch>
                    <a:fillRect l="-6849" r="-2740" b="-13115"/>
                  </a:stretch>
                </a:blipFill>
              </p:spPr>
              <p:txBody>
                <a:bodyPr/>
                <a:lstStyle/>
                <a:p>
                  <a:r>
                    <a:rPr lang="en-US">
                      <a:noFill/>
                    </a:rPr>
                    <a:t> </a:t>
                  </a:r>
                </a:p>
              </p:txBody>
            </p:sp>
          </mc:Fallback>
        </mc:AlternateContent>
      </p:grpSp>
    </p:spTree>
    <p:custDataLst>
      <p:tags r:id="rId1"/>
    </p:custDataLst>
    <p:extLst>
      <p:ext uri="{BB962C8B-B14F-4D97-AF65-F5344CB8AC3E}">
        <p14:creationId xmlns:p14="http://schemas.microsoft.com/office/powerpoint/2010/main" val="3190650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F877C8D-4DD5-40B4-B90F-9EAF0AC9EEE5}"/>
              </a:ext>
            </a:extLst>
          </p:cNvPr>
          <p:cNvSpPr>
            <a:spLocks noGrp="1"/>
          </p:cNvSpPr>
          <p:nvPr>
            <p:ph type="sldNum" idx="97"/>
          </p:nvPr>
        </p:nvSpPr>
        <p:spPr/>
        <p:txBody>
          <a:bodyPr/>
          <a:lstStyle/>
          <a:p>
            <a:fld id="{86A8BF56-6CB3-514C-9A64-F39D95C9E25B}" type="slidenum">
              <a:rPr lang="en-US" smtClean="0"/>
              <a:pPr/>
              <a:t>5</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Looking back at regression models (2 of 2)</a:t>
            </a:r>
          </a:p>
        </p:txBody>
      </p:sp>
      <p:sp>
        <p:nvSpPr>
          <p:cNvPr id="8" name="Content Placeholder 7">
            <a:extLst>
              <a:ext uri="{FF2B5EF4-FFF2-40B4-BE49-F238E27FC236}">
                <a16:creationId xmlns:a16="http://schemas.microsoft.com/office/drawing/2014/main" id="{DB3CF7EC-9701-483E-E810-52B60F53A507}"/>
              </a:ext>
            </a:extLst>
          </p:cNvPr>
          <p:cNvSpPr>
            <a:spLocks noGrp="1"/>
          </p:cNvSpPr>
          <p:nvPr>
            <p:ph idx="2"/>
          </p:nvPr>
        </p:nvSpPr>
        <p:spPr/>
        <p:txBody>
          <a:bodyPr/>
          <a:lstStyle/>
          <a:p>
            <a:endParaRPr lang="en-US"/>
          </a:p>
        </p:txBody>
      </p:sp>
      <mc:AlternateContent xmlns:mc="http://schemas.openxmlformats.org/markup-compatibility/2006" xmlns:a14="http://schemas.microsoft.com/office/drawing/2010/main">
        <mc:Choice Requires="a14">
          <p:sp>
            <p:nvSpPr>
              <p:cNvPr id="7" name="Text Placeholder 2">
                <a:extLst>
                  <a:ext uri="{FF2B5EF4-FFF2-40B4-BE49-F238E27FC236}">
                    <a16:creationId xmlns:a16="http://schemas.microsoft.com/office/drawing/2014/main" id="{0ADB2F65-14DA-A949-F683-A6B87BCB7F4D}"/>
                  </a:ext>
                </a:extLst>
              </p:cNvPr>
              <p:cNvSpPr txBox="1">
                <a:spLocks/>
              </p:cNvSpPr>
              <p:nvPr/>
            </p:nvSpPr>
            <p:spPr>
              <a:xfrm>
                <a:off x="6528816" y="1280160"/>
                <a:ext cx="5303520" cy="5166360"/>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3600" kern="1200">
                    <a:solidFill>
                      <a:srgbClr val="232F3E"/>
                    </a:solidFill>
                    <a:latin typeface="Amazon Ember Display Heavy"/>
                  </a:defRPr>
                </a:lvl1pPr>
              </a:lstStyle>
              <a:p>
                <a:r>
                  <a:rPr lang="en-US" sz="2400" dirty="0">
                    <a:solidFill>
                      <a:schemeClr val="tx2"/>
                    </a:solidFill>
                    <a:latin typeface="+mn-lt"/>
                  </a:rPr>
                  <a:t>Logistic regression*: Given </a:t>
                </a:r>
                <a14:m>
                  <m:oMath xmlns:m="http://schemas.openxmlformats.org/officeDocument/2006/math">
                    <m:r>
                      <a:rPr lang="en-US" sz="2400" b="0" i="0" smtClean="0">
                        <a:solidFill>
                          <a:schemeClr val="tx2"/>
                        </a:solidFill>
                        <a:latin typeface="Cambria Math" panose="02040503050406030204" pitchFamily="18" charset="0"/>
                      </a:rPr>
                      <m:t>{</m:t>
                    </m:r>
                    <m:sSub>
                      <m:sSubPr>
                        <m:ctrlPr>
                          <a:rPr lang="en-US" sz="2400" i="1" smtClean="0">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𝑥</m:t>
                        </m:r>
                      </m:e>
                      <m:sub>
                        <m:r>
                          <a:rPr lang="en-US" sz="2400" b="0" i="1" smtClean="0">
                            <a:solidFill>
                              <a:schemeClr val="tx2"/>
                            </a:solidFill>
                            <a:latin typeface="Cambria Math" panose="02040503050406030204" pitchFamily="18" charset="0"/>
                          </a:rPr>
                          <m:t>𝑖</m:t>
                        </m:r>
                      </m:sub>
                    </m:sSub>
                    <m:r>
                      <a:rPr lang="en-US" sz="2400" b="0" i="1" smtClean="0">
                        <a:solidFill>
                          <a:schemeClr val="tx2"/>
                        </a:solidFill>
                        <a:latin typeface="Cambria Math" panose="02040503050406030204" pitchFamily="18" charset="0"/>
                      </a:rPr>
                      <m:t>}</m:t>
                    </m:r>
                  </m:oMath>
                </a14:m>
                <a:r>
                  <a:rPr lang="en-US" sz="2400" dirty="0">
                    <a:solidFill>
                      <a:schemeClr val="tx2"/>
                    </a:solidFill>
                    <a:latin typeface="+mn-lt"/>
                  </a:rPr>
                  <a:t>, predict </a:t>
                </a:r>
                <a14:m>
                  <m:oMath xmlns:m="http://schemas.openxmlformats.org/officeDocument/2006/math">
                    <m:r>
                      <a:rPr lang="en-US" sz="2400" b="0" i="1" smtClean="0">
                        <a:solidFill>
                          <a:schemeClr val="tx2"/>
                        </a:solidFill>
                        <a:latin typeface="Cambria Math" panose="02040503050406030204" pitchFamily="18" charset="0"/>
                      </a:rPr>
                      <m:t>𝑦</m:t>
                    </m:r>
                  </m:oMath>
                </a14:m>
                <a:r>
                  <a:rPr lang="en-US" sz="2400" dirty="0">
                    <a:solidFill>
                      <a:schemeClr val="tx2"/>
                    </a:solidFill>
                    <a:latin typeface="+mn-lt"/>
                  </a:rPr>
                  <a:t>, where </a:t>
                </a:r>
                <a14:m>
                  <m:oMath xmlns:m="http://schemas.openxmlformats.org/officeDocument/2006/math">
                    <m:r>
                      <a:rPr lang="en-US" sz="2400" b="0" i="1">
                        <a:solidFill>
                          <a:schemeClr val="tx2"/>
                        </a:solidFill>
                        <a:latin typeface="Cambria Math" panose="02040503050406030204" pitchFamily="18" charset="0"/>
                      </a:rPr>
                      <m:t>𝑦</m:t>
                    </m:r>
                    <m:r>
                      <a:rPr lang="en-US" sz="2400" b="0" i="1" smtClean="0">
                        <a:solidFill>
                          <a:schemeClr val="tx2"/>
                        </a:solidFill>
                        <a:latin typeface="Cambria Math" panose="02040503050406030204" pitchFamily="18" charset="0"/>
                      </a:rPr>
                      <m:t>={0,1}</m:t>
                    </m:r>
                  </m:oMath>
                </a14:m>
                <a:r>
                  <a:rPr lang="en-US" sz="2400" dirty="0">
                    <a:solidFill>
                      <a:schemeClr val="tx2"/>
                    </a:solidFill>
                    <a:latin typeface="+mn-lt"/>
                  </a:rPr>
                  <a:t>:</a:t>
                </a:r>
              </a:p>
              <a:p>
                <a:endParaRPr lang="en-US" sz="2400" dirty="0">
                  <a:solidFill>
                    <a:schemeClr val="tx2"/>
                  </a:solidFill>
                  <a:latin typeface="+mn-lt"/>
                </a:endParaRPr>
              </a:p>
              <a:p>
                <a:pPr/>
                <a14:m>
                  <m:oMathPara xmlns:m="http://schemas.openxmlformats.org/officeDocument/2006/math">
                    <m:oMathParaPr>
                      <m:jc m:val="centerGroup"/>
                    </m:oMathParaPr>
                    <m:oMath xmlns:m="http://schemas.openxmlformats.org/officeDocument/2006/math">
                      <m:r>
                        <a:rPr lang="en-US" sz="2400" b="0" i="1" smtClean="0">
                          <a:solidFill>
                            <a:schemeClr val="tx2"/>
                          </a:solidFill>
                          <a:latin typeface="Cambria Math" panose="02040503050406030204" pitchFamily="18" charset="0"/>
                        </a:rPr>
                        <m:t>𝑦</m:t>
                      </m:r>
                      <m:r>
                        <a:rPr lang="en-US" sz="2400" b="0" i="1" smtClean="0">
                          <a:solidFill>
                            <a:schemeClr val="tx2"/>
                          </a:solidFill>
                          <a:latin typeface="Cambria Math" panose="02040503050406030204" pitchFamily="18" charset="0"/>
                        </a:rPr>
                        <m:t>=</m:t>
                      </m:r>
                      <m:sSub>
                        <m:sSubPr>
                          <m:ctrlPr>
                            <a:rPr lang="en-US" sz="2400" b="0" i="1" smtClean="0">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𝑤</m:t>
                          </m:r>
                        </m:e>
                        <m:sub>
                          <m:r>
                            <a:rPr lang="en-US" sz="2400" b="0" i="1" smtClean="0">
                              <a:solidFill>
                                <a:schemeClr val="tx2"/>
                              </a:solidFill>
                              <a:latin typeface="Cambria Math" panose="02040503050406030204" pitchFamily="18" charset="0"/>
                            </a:rPr>
                            <m:t>0</m:t>
                          </m:r>
                        </m:sub>
                      </m:sSub>
                      <m:r>
                        <a:rPr lang="en-US" sz="2400" b="0" i="1" smtClean="0">
                          <a:solidFill>
                            <a:schemeClr val="tx2"/>
                          </a:solidFill>
                          <a:latin typeface="Cambria Math" panose="02040503050406030204" pitchFamily="18" charset="0"/>
                        </a:rPr>
                        <m:t>+</m:t>
                      </m:r>
                      <m:sSub>
                        <m:sSubPr>
                          <m:ctrlPr>
                            <a:rPr lang="en-US" sz="2400" b="0" i="1" smtClean="0">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𝑤</m:t>
                          </m:r>
                        </m:e>
                        <m:sub>
                          <m:r>
                            <a:rPr lang="en-US" sz="2400" b="0" i="1" smtClean="0">
                              <a:solidFill>
                                <a:schemeClr val="tx2"/>
                              </a:solidFill>
                              <a:latin typeface="Cambria Math" panose="02040503050406030204" pitchFamily="18" charset="0"/>
                            </a:rPr>
                            <m:t>1</m:t>
                          </m:r>
                        </m:sub>
                      </m:sSub>
                      <m:sSub>
                        <m:sSubPr>
                          <m:ctrlPr>
                            <a:rPr lang="en-US" sz="2400" b="0" i="1" smtClean="0">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𝑥</m:t>
                          </m:r>
                        </m:e>
                        <m:sub>
                          <m:r>
                            <a:rPr lang="en-US" sz="2400" b="0" i="1" smtClean="0">
                              <a:solidFill>
                                <a:schemeClr val="tx2"/>
                              </a:solidFill>
                              <a:latin typeface="Cambria Math" panose="02040503050406030204" pitchFamily="18" charset="0"/>
                            </a:rPr>
                            <m:t>1</m:t>
                          </m:r>
                        </m:sub>
                      </m:sSub>
                      <m:r>
                        <a:rPr lang="en-US" sz="2400" b="0" i="1" smtClean="0">
                          <a:solidFill>
                            <a:schemeClr val="tx2"/>
                          </a:solidFill>
                          <a:latin typeface="Cambria Math" panose="02040503050406030204" pitchFamily="18" charset="0"/>
                        </a:rPr>
                        <m:t>+…+</m:t>
                      </m:r>
                      <m:sSub>
                        <m:sSubPr>
                          <m:ctrlPr>
                            <a:rPr lang="en-US" sz="2400" b="0" i="1" smtClean="0">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𝑤</m:t>
                          </m:r>
                        </m:e>
                        <m:sub>
                          <m:r>
                            <a:rPr lang="en-US" sz="2400" b="0" i="1" smtClean="0">
                              <a:solidFill>
                                <a:schemeClr val="tx2"/>
                              </a:solidFill>
                              <a:latin typeface="Cambria Math" panose="02040503050406030204" pitchFamily="18" charset="0"/>
                            </a:rPr>
                            <m:t>𝑞</m:t>
                          </m:r>
                        </m:sub>
                      </m:sSub>
                      <m:sSub>
                        <m:sSubPr>
                          <m:ctrlPr>
                            <a:rPr lang="en-US" sz="2400" b="0" i="1" smtClean="0">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𝑥</m:t>
                          </m:r>
                        </m:e>
                        <m:sub>
                          <m:r>
                            <a:rPr lang="en-US" sz="2400" b="0" i="1" smtClean="0">
                              <a:solidFill>
                                <a:schemeClr val="tx2"/>
                              </a:solidFill>
                              <a:latin typeface="Cambria Math" panose="02040503050406030204" pitchFamily="18" charset="0"/>
                            </a:rPr>
                            <m:t>𝑞</m:t>
                          </m:r>
                        </m:sub>
                      </m:sSub>
                    </m:oMath>
                  </m:oMathPara>
                </a14:m>
                <a:endParaRPr lang="en-US" sz="2400" dirty="0">
                  <a:solidFill>
                    <a:schemeClr val="tx2"/>
                  </a:solidFill>
                  <a:latin typeface="+mn-lt"/>
                </a:endParaRPr>
              </a:p>
              <a:p>
                <a:endParaRPr lang="en-US" sz="2400" dirty="0">
                  <a:solidFill>
                    <a:schemeClr val="tx2"/>
                  </a:solidFill>
                  <a:latin typeface="+mn-lt"/>
                </a:endParaRPr>
              </a:p>
              <a:p>
                <a:r>
                  <a:rPr lang="en-US" sz="2400" dirty="0">
                    <a:solidFill>
                      <a:schemeClr val="tx2"/>
                    </a:solidFill>
                    <a:latin typeface="+mn-lt"/>
                  </a:rPr>
                  <a:t>Where </a:t>
                </a:r>
                <a14:m>
                  <m:oMath xmlns:m="http://schemas.openxmlformats.org/officeDocument/2006/math">
                    <m:r>
                      <a:rPr lang="en-US" sz="2400" b="0" i="1" smtClean="0">
                        <a:solidFill>
                          <a:schemeClr val="tx2"/>
                        </a:solidFill>
                        <a:latin typeface="Cambria Math" panose="02040503050406030204" pitchFamily="18" charset="0"/>
                      </a:rPr>
                      <m:t>𝑓</m:t>
                    </m:r>
                  </m:oMath>
                </a14:m>
                <a:r>
                  <a:rPr lang="en-US" sz="2400" dirty="0">
                    <a:solidFill>
                      <a:schemeClr val="tx2"/>
                    </a:solidFill>
                    <a:latin typeface="+mn-lt"/>
                  </a:rPr>
                  <a:t> is the logistic function:</a:t>
                </a:r>
              </a:p>
              <a:p>
                <a:endParaRPr lang="en-US" sz="2400" dirty="0">
                  <a:solidFill>
                    <a:schemeClr val="tx2"/>
                  </a:solidFill>
                  <a:latin typeface="+mn-lt"/>
                </a:endParaRPr>
              </a:p>
              <a:p>
                <a:pPr algn="ctr"/>
                <a14:m>
                  <m:oMathPara xmlns:m="http://schemas.openxmlformats.org/officeDocument/2006/math">
                    <m:oMathParaPr>
                      <m:jc m:val="centerGroup"/>
                    </m:oMathParaPr>
                    <m:oMath xmlns:m="http://schemas.openxmlformats.org/officeDocument/2006/math">
                      <m:r>
                        <a:rPr lang="en-US" sz="2400" b="0" i="1" smtClean="0">
                          <a:solidFill>
                            <a:schemeClr val="tx2"/>
                          </a:solidFill>
                          <a:latin typeface="Cambria Math" panose="02040503050406030204" pitchFamily="18" charset="0"/>
                        </a:rPr>
                        <m:t>𝑓</m:t>
                      </m:r>
                      <m:d>
                        <m:dPr>
                          <m:ctrlPr>
                            <a:rPr lang="en-US" sz="2400" b="0" i="1" smtClean="0">
                              <a:solidFill>
                                <a:schemeClr val="tx2"/>
                              </a:solidFill>
                              <a:latin typeface="Cambria Math" panose="02040503050406030204" pitchFamily="18" charset="0"/>
                            </a:rPr>
                          </m:ctrlPr>
                        </m:dPr>
                        <m:e>
                          <m:r>
                            <a:rPr lang="en-US" sz="2400" b="0" i="1" smtClean="0">
                              <a:solidFill>
                                <a:schemeClr val="tx2"/>
                              </a:solidFill>
                              <a:latin typeface="Cambria Math" panose="02040503050406030204" pitchFamily="18" charset="0"/>
                            </a:rPr>
                            <m:t>𝑥</m:t>
                          </m:r>
                        </m:e>
                      </m:d>
                      <m:r>
                        <a:rPr lang="en-US" sz="2400" b="0" i="1" smtClean="0">
                          <a:solidFill>
                            <a:schemeClr val="tx2"/>
                          </a:solidFill>
                          <a:latin typeface="Cambria Math" panose="02040503050406030204" pitchFamily="18" charset="0"/>
                        </a:rPr>
                        <m:t>=</m:t>
                      </m:r>
                      <m:r>
                        <a:rPr lang="en-US" sz="2400" b="0" i="1" smtClean="0">
                          <a:solidFill>
                            <a:schemeClr val="tx2"/>
                          </a:solidFill>
                          <a:latin typeface="Cambria Math" panose="02040503050406030204" pitchFamily="18" charset="0"/>
                        </a:rPr>
                        <m:t>𝑠𝑖𝑔𝑚𝑜𝑖𝑑</m:t>
                      </m:r>
                      <m:d>
                        <m:dPr>
                          <m:ctrlPr>
                            <a:rPr lang="en-US" sz="2400" b="0" i="1" smtClean="0">
                              <a:solidFill>
                                <a:schemeClr val="tx2"/>
                              </a:solidFill>
                              <a:latin typeface="Cambria Math" panose="02040503050406030204" pitchFamily="18" charset="0"/>
                            </a:rPr>
                          </m:ctrlPr>
                        </m:dPr>
                        <m:e>
                          <m:r>
                            <a:rPr lang="en-US" sz="2400" b="0" i="1" smtClean="0">
                              <a:solidFill>
                                <a:schemeClr val="tx2"/>
                              </a:solidFill>
                              <a:latin typeface="Cambria Math" panose="02040503050406030204" pitchFamily="18" charset="0"/>
                            </a:rPr>
                            <m:t>𝑥</m:t>
                          </m:r>
                        </m:e>
                      </m:d>
                      <m:r>
                        <a:rPr lang="en-US" sz="2400" b="0" i="1" smtClean="0">
                          <a:solidFill>
                            <a:schemeClr val="tx2"/>
                          </a:solidFill>
                          <a:latin typeface="Cambria Math" panose="02040503050406030204" pitchFamily="18" charset="0"/>
                        </a:rPr>
                        <m:t>=</m:t>
                      </m:r>
                      <m:f>
                        <m:fPr>
                          <m:ctrlPr>
                            <a:rPr lang="en-US" sz="2400" b="0" i="1" smtClean="0">
                              <a:solidFill>
                                <a:schemeClr val="tx2"/>
                              </a:solidFill>
                              <a:latin typeface="Cambria Math" panose="02040503050406030204" pitchFamily="18" charset="0"/>
                            </a:rPr>
                          </m:ctrlPr>
                        </m:fPr>
                        <m:num>
                          <m:r>
                            <a:rPr lang="en-US" sz="2400" b="0" i="1" smtClean="0">
                              <a:solidFill>
                                <a:schemeClr val="tx2"/>
                              </a:solidFill>
                              <a:latin typeface="Cambria Math" panose="02040503050406030204" pitchFamily="18" charset="0"/>
                            </a:rPr>
                            <m:t>1</m:t>
                          </m:r>
                        </m:num>
                        <m:den>
                          <m:r>
                            <a:rPr lang="en-US" sz="2400" b="0" i="1" smtClean="0">
                              <a:solidFill>
                                <a:schemeClr val="tx2"/>
                              </a:solidFill>
                              <a:latin typeface="Cambria Math" panose="02040503050406030204" pitchFamily="18" charset="0"/>
                            </a:rPr>
                            <m:t>1+</m:t>
                          </m:r>
                          <m:sSup>
                            <m:sSupPr>
                              <m:ctrlPr>
                                <a:rPr lang="en-US" sz="2400" b="0" i="1" smtClean="0">
                                  <a:solidFill>
                                    <a:schemeClr val="tx2"/>
                                  </a:solidFill>
                                  <a:latin typeface="Cambria Math" panose="02040503050406030204" pitchFamily="18" charset="0"/>
                                </a:rPr>
                              </m:ctrlPr>
                            </m:sSupPr>
                            <m:e>
                              <m:r>
                                <a:rPr lang="en-US" sz="2400" b="0" i="1" smtClean="0">
                                  <a:solidFill>
                                    <a:schemeClr val="tx2"/>
                                  </a:solidFill>
                                  <a:latin typeface="Cambria Math" panose="02040503050406030204" pitchFamily="18" charset="0"/>
                                </a:rPr>
                                <m:t>𝑒</m:t>
                              </m:r>
                            </m:e>
                            <m:sup>
                              <m:r>
                                <a:rPr lang="en-US" sz="2400" b="0" i="1" smtClean="0">
                                  <a:solidFill>
                                    <a:schemeClr val="tx2"/>
                                  </a:solidFill>
                                  <a:latin typeface="Cambria Math" panose="02040503050406030204" pitchFamily="18" charset="0"/>
                                </a:rPr>
                                <m:t>−</m:t>
                              </m:r>
                              <m:r>
                                <a:rPr lang="en-US" sz="2400" b="0" i="1" smtClean="0">
                                  <a:solidFill>
                                    <a:schemeClr val="tx2"/>
                                  </a:solidFill>
                                  <a:latin typeface="Cambria Math" panose="02040503050406030204" pitchFamily="18" charset="0"/>
                                </a:rPr>
                                <m:t>𝑥</m:t>
                              </m:r>
                            </m:sup>
                          </m:sSup>
                        </m:den>
                      </m:f>
                    </m:oMath>
                  </m:oMathPara>
                </a14:m>
                <a:endParaRPr lang="en-US" sz="2400" dirty="0">
                  <a:solidFill>
                    <a:schemeClr val="tx2"/>
                  </a:solidFill>
                  <a:latin typeface="+mn-lt"/>
                </a:endParaRPr>
              </a:p>
              <a:p>
                <a:pPr algn="ctr"/>
                <a:endParaRPr lang="en-US" sz="2400" dirty="0">
                  <a:solidFill>
                    <a:schemeClr val="tx2"/>
                  </a:solidFill>
                  <a:latin typeface="+mn-lt"/>
                </a:endParaRPr>
              </a:p>
              <a:p>
                <a:r>
                  <a:rPr lang="en-US" sz="1600" dirty="0">
                    <a:solidFill>
                      <a:schemeClr val="tx2"/>
                    </a:solidFill>
                    <a:latin typeface="+mn-lt"/>
                    <a:ea typeface="Amazon Ember Light" panose="020B0403020204020204" pitchFamily="34" charset="0"/>
                    <a:cs typeface="Amazon Ember Light" panose="020B0403020204020204" pitchFamily="34" charset="0"/>
                  </a:rPr>
                  <a:t>*</a:t>
                </a:r>
                <a:r>
                  <a:rPr lang="en-US" sz="1600" i="1" dirty="0">
                    <a:solidFill>
                      <a:schemeClr val="tx2"/>
                    </a:solidFill>
                    <a:latin typeface="+mn-lt"/>
                  </a:rPr>
                  <a:t> </a:t>
                </a:r>
                <a:r>
                  <a:rPr lang="en-US" sz="1600" dirty="0">
                    <a:solidFill>
                      <a:schemeClr val="tx2"/>
                    </a:solidFill>
                    <a:latin typeface="+mn-lt"/>
                    <a:ea typeface="Amazon Ember Light" panose="020B0403020204020204" pitchFamily="34" charset="0"/>
                    <a:cs typeface="Amazon Ember Light" panose="020B0403020204020204" pitchFamily="34" charset="0"/>
                  </a:rPr>
                  <a:t>Nonlinear activation function</a:t>
                </a:r>
              </a:p>
            </p:txBody>
          </p:sp>
        </mc:Choice>
        <mc:Fallback xmlns="">
          <p:sp>
            <p:nvSpPr>
              <p:cNvPr id="7" name="Text Placeholder 2">
                <a:extLst>
                  <a:ext uri="{FF2B5EF4-FFF2-40B4-BE49-F238E27FC236}">
                    <a16:creationId xmlns:a16="http://schemas.microsoft.com/office/drawing/2014/main" id="{0ADB2F65-14DA-A949-F683-A6B87BCB7F4D}"/>
                  </a:ext>
                </a:extLst>
              </p:cNvPr>
              <p:cNvSpPr txBox="1">
                <a:spLocks noRot="1" noChangeAspect="1" noMove="1" noResize="1" noEditPoints="1" noAdjustHandles="1" noChangeArrowheads="1" noChangeShapeType="1" noTextEdit="1"/>
              </p:cNvSpPr>
              <p:nvPr/>
            </p:nvSpPr>
            <p:spPr>
              <a:xfrm>
                <a:off x="6528816" y="1280160"/>
                <a:ext cx="5303520" cy="5166360"/>
              </a:xfrm>
              <a:prstGeom prst="rect">
                <a:avLst/>
              </a:prstGeom>
              <a:blipFill>
                <a:blip r:embed="rId4"/>
                <a:stretch>
                  <a:fillRect l="-1724" t="-943"/>
                </a:stretch>
              </a:blipFill>
            </p:spPr>
            <p:txBody>
              <a:bodyPr/>
              <a:lstStyle/>
              <a:p>
                <a:r>
                  <a:rPr lang="en-US">
                    <a:noFill/>
                  </a:rPr>
                  <a:t> </a:t>
                </a:r>
              </a:p>
            </p:txBody>
          </p:sp>
        </mc:Fallback>
      </mc:AlternateContent>
      <p:pic>
        <p:nvPicPr>
          <p:cNvPr id="6" name="Picture 5" descr="Neuron from the previous slide.">
            <a:extLst>
              <a:ext uri="{FF2B5EF4-FFF2-40B4-BE49-F238E27FC236}">
                <a16:creationId xmlns:a16="http://schemas.microsoft.com/office/drawing/2014/main" id="{93A4D4B5-33F2-46C0-92D6-63CDB345B7A6}"/>
              </a:ext>
            </a:extLst>
          </p:cNvPr>
          <p:cNvPicPr>
            <a:picLocks noChangeAspect="1"/>
          </p:cNvPicPr>
          <p:nvPr/>
        </p:nvPicPr>
        <p:blipFill>
          <a:blip r:embed="rId5"/>
          <a:stretch>
            <a:fillRect/>
          </a:stretch>
        </p:blipFill>
        <p:spPr>
          <a:xfrm>
            <a:off x="365760" y="1280160"/>
            <a:ext cx="4980864" cy="4907705"/>
          </a:xfrm>
          <a:prstGeom prst="rect">
            <a:avLst/>
          </a:prstGeom>
        </p:spPr>
      </p:pic>
    </p:spTree>
    <p:custDataLst>
      <p:tags r:id="rId1"/>
    </p:custDataLst>
    <p:extLst>
      <p:ext uri="{BB962C8B-B14F-4D97-AF65-F5344CB8AC3E}">
        <p14:creationId xmlns:p14="http://schemas.microsoft.com/office/powerpoint/2010/main" val="155466179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DF2CAAD-A0A9-475C-9BC9-349D7A663FA9}"/>
              </a:ext>
            </a:extLst>
          </p:cNvPr>
          <p:cNvSpPr>
            <a:spLocks noGrp="1"/>
          </p:cNvSpPr>
          <p:nvPr>
            <p:ph type="sldNum" idx="97"/>
          </p:nvPr>
        </p:nvSpPr>
        <p:spPr/>
        <p:txBody>
          <a:bodyPr/>
          <a:lstStyle/>
          <a:p>
            <a:fld id="{86A8BF56-6CB3-514C-9A64-F39D95C9E25B}" type="slidenum">
              <a:rPr lang="en-US" smtClean="0"/>
              <a:t>50</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Source graphic: Slides 27 and 32</a:t>
            </a:r>
          </a:p>
        </p:txBody>
      </p:sp>
      <p:sp>
        <p:nvSpPr>
          <p:cNvPr id="9" name="Content Placeholder 8">
            <a:extLst>
              <a:ext uri="{FF2B5EF4-FFF2-40B4-BE49-F238E27FC236}">
                <a16:creationId xmlns:a16="http://schemas.microsoft.com/office/drawing/2014/main" id="{EBFDB48D-25A0-DB77-D084-3ADCB73A996A}"/>
              </a:ext>
            </a:extLst>
          </p:cNvPr>
          <p:cNvSpPr>
            <a:spLocks noGrp="1"/>
          </p:cNvSpPr>
          <p:nvPr>
            <p:ph idx="2"/>
          </p:nvPr>
        </p:nvSpPr>
        <p:spPr/>
        <p:txBody>
          <a:bodyPr/>
          <a:lstStyle/>
          <a:p>
            <a:endParaRPr lang="en-US"/>
          </a:p>
        </p:txBody>
      </p:sp>
      <p:sp>
        <p:nvSpPr>
          <p:cNvPr id="3" name="Text Placeholder 2">
            <a:extLst>
              <a:ext uri="{FF2B5EF4-FFF2-40B4-BE49-F238E27FC236}">
                <a16:creationId xmlns:a16="http://schemas.microsoft.com/office/drawing/2014/main" id="{D15002E1-6C9D-9FFF-5D63-9AE1DFFC13FA}"/>
              </a:ext>
            </a:extLst>
          </p:cNvPr>
          <p:cNvSpPr txBox="1">
            <a:spLocks/>
          </p:cNvSpPr>
          <p:nvPr/>
        </p:nvSpPr>
        <p:spPr>
          <a:xfrm>
            <a:off x="590598" y="2314345"/>
            <a:ext cx="10928422" cy="4390845"/>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3600" kern="1200">
                <a:solidFill>
                  <a:srgbClr val="232F3E"/>
                </a:solidFill>
                <a:latin typeface="Amazon Ember Display Heavy"/>
              </a:defRPr>
            </a:lvl1pPr>
          </a:lstStyle>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00" dirty="0"/>
          </a:p>
        </p:txBody>
      </p:sp>
      <p:grpSp>
        <p:nvGrpSpPr>
          <p:cNvPr id="8" name="Group 7">
            <a:extLst>
              <a:ext uri="{FF2B5EF4-FFF2-40B4-BE49-F238E27FC236}">
                <a16:creationId xmlns:a16="http://schemas.microsoft.com/office/drawing/2014/main" id="{03FB43C3-BB80-4FD7-B9B7-D47A631D021F}"/>
              </a:ext>
            </a:extLst>
          </p:cNvPr>
          <p:cNvGrpSpPr/>
          <p:nvPr/>
        </p:nvGrpSpPr>
        <p:grpSpPr>
          <a:xfrm>
            <a:off x="1005559" y="1469268"/>
            <a:ext cx="5665526" cy="4591738"/>
            <a:chOff x="1005559" y="1469268"/>
            <a:chExt cx="5665526" cy="4591738"/>
          </a:xfrm>
        </p:grpSpPr>
        <p:cxnSp>
          <p:nvCxnSpPr>
            <p:cNvPr id="4" name="Straight Arrow Connector 3">
              <a:extLst>
                <a:ext uri="{FF2B5EF4-FFF2-40B4-BE49-F238E27FC236}">
                  <a16:creationId xmlns:a16="http://schemas.microsoft.com/office/drawing/2014/main" id="{A7123E56-4A1D-230D-A0A3-4677F573BEBD}"/>
                </a:ext>
              </a:extLst>
            </p:cNvPr>
            <p:cNvCxnSpPr>
              <a:cxnSpLocks/>
            </p:cNvCxnSpPr>
            <p:nvPr/>
          </p:nvCxnSpPr>
          <p:spPr>
            <a:xfrm flipH="1" flipV="1">
              <a:off x="3328540" y="2539548"/>
              <a:ext cx="1394877" cy="59000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DCA10609-97D5-D939-EAF5-9255827BB7F8}"/>
                </a:ext>
              </a:extLst>
            </p:cNvPr>
            <p:cNvCxnSpPr>
              <a:cxnSpLocks/>
            </p:cNvCxnSpPr>
            <p:nvPr/>
          </p:nvCxnSpPr>
          <p:spPr>
            <a:xfrm flipH="1">
              <a:off x="4260761" y="3471722"/>
              <a:ext cx="488784" cy="38501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D3AB864-9277-0B9D-66BB-E004BA8BD61A}"/>
                    </a:ext>
                  </a:extLst>
                </p:cNvPr>
                <p:cNvSpPr txBox="1"/>
                <p:nvPr/>
              </p:nvSpPr>
              <p:spPr>
                <a:xfrm>
                  <a:off x="4817226" y="2973349"/>
                  <a:ext cx="1759584" cy="5833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e>
                        </m:d>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1+</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𝑒</m:t>
                                </m:r>
                              </m:e>
                              <m:sup>
                                <m:r>
                                  <a:rPr lang="en-US" sz="2000" b="0" i="1" smtClean="0">
                                    <a:latin typeface="Cambria Math" panose="02040503050406030204" pitchFamily="18" charset="0"/>
                                  </a:rPr>
                                  <m:t>−</m:t>
                                </m:r>
                                <m:r>
                                  <a:rPr lang="en-US" sz="2000" b="0" i="1" smtClean="0">
                                    <a:latin typeface="Cambria Math" panose="02040503050406030204" pitchFamily="18" charset="0"/>
                                  </a:rPr>
                                  <m:t>𝑥</m:t>
                                </m:r>
                              </m:sup>
                            </m:sSup>
                          </m:den>
                        </m:f>
                      </m:oMath>
                    </m:oMathPara>
                  </a14:m>
                  <a:endParaRPr lang="en-US" sz="2000" dirty="0"/>
                </a:p>
              </p:txBody>
            </p:sp>
          </mc:Choice>
          <mc:Fallback xmlns="">
            <p:sp>
              <p:nvSpPr>
                <p:cNvPr id="7" name="TextBox 6">
                  <a:extLst>
                    <a:ext uri="{FF2B5EF4-FFF2-40B4-BE49-F238E27FC236}">
                      <a16:creationId xmlns:a16="http://schemas.microsoft.com/office/drawing/2014/main" id="{7D3AB864-9277-0B9D-66BB-E004BA8BD61A}"/>
                    </a:ext>
                  </a:extLst>
                </p:cNvPr>
                <p:cNvSpPr txBox="1">
                  <a:spLocks noRot="1" noChangeAspect="1" noMove="1" noResize="1" noEditPoints="1" noAdjustHandles="1" noChangeArrowheads="1" noChangeShapeType="1" noTextEdit="1"/>
                </p:cNvSpPr>
                <p:nvPr/>
              </p:nvSpPr>
              <p:spPr>
                <a:xfrm>
                  <a:off x="4817226" y="2973349"/>
                  <a:ext cx="1759584" cy="583365"/>
                </a:xfrm>
                <a:prstGeom prst="rect">
                  <a:avLst/>
                </a:prstGeom>
                <a:blipFill>
                  <a:blip r:embed="rId4"/>
                  <a:stretch>
                    <a:fillRect/>
                  </a:stretch>
                </a:blipFill>
              </p:spPr>
              <p:txBody>
                <a:bodyPr/>
                <a:lstStyle/>
                <a:p>
                  <a:r>
                    <a:rPr lang="en-US">
                      <a:noFill/>
                    </a:rPr>
                    <a:t> </a:t>
                  </a:r>
                </a:p>
              </p:txBody>
            </p:sp>
          </mc:Fallback>
        </mc:AlternateContent>
        <p:sp>
          <p:nvSpPr>
            <p:cNvPr id="61" name="TextBox 60">
              <a:extLst>
                <a:ext uri="{FF2B5EF4-FFF2-40B4-BE49-F238E27FC236}">
                  <a16:creationId xmlns:a16="http://schemas.microsoft.com/office/drawing/2014/main" id="{D8E936E0-6EE1-11D2-CC6B-D1AACA726D69}"/>
                </a:ext>
              </a:extLst>
            </p:cNvPr>
            <p:cNvSpPr txBox="1"/>
            <p:nvPr/>
          </p:nvSpPr>
          <p:spPr>
            <a:xfrm>
              <a:off x="4658150" y="4064908"/>
              <a:ext cx="2012935" cy="400110"/>
            </a:xfrm>
            <a:prstGeom prst="rect">
              <a:avLst/>
            </a:prstGeom>
            <a:noFill/>
          </p:spPr>
          <p:txBody>
            <a:bodyPr wrap="square" rtlCol="0">
              <a:spAutoFit/>
            </a:bodyPr>
            <a:lstStyle/>
            <a:p>
              <a:r>
                <a:rPr lang="en-US" sz="2000" b="1" dirty="0">
                  <a:solidFill>
                    <a:schemeClr val="accent4"/>
                  </a:solidFill>
                  <a:ea typeface="Amazon Ember Light" panose="020B0403020204020204" pitchFamily="34" charset="0"/>
                  <a:cs typeface="Amazon Ember Light" panose="020B0403020204020204" pitchFamily="34" charset="0"/>
                </a:rPr>
                <a:t>Hidden layer</a:t>
              </a:r>
            </a:p>
          </p:txBody>
        </p:sp>
        <p:grpSp>
          <p:nvGrpSpPr>
            <p:cNvPr id="39" name="Group 38">
              <a:extLst>
                <a:ext uri="{FF2B5EF4-FFF2-40B4-BE49-F238E27FC236}">
                  <a16:creationId xmlns:a16="http://schemas.microsoft.com/office/drawing/2014/main" id="{B8E3BA49-7027-499B-8089-950D132CAB9B}"/>
                </a:ext>
              </a:extLst>
            </p:cNvPr>
            <p:cNvGrpSpPr/>
            <p:nvPr/>
          </p:nvGrpSpPr>
          <p:grpSpPr>
            <a:xfrm>
              <a:off x="1005559" y="1469268"/>
              <a:ext cx="4766901" cy="4591738"/>
              <a:chOff x="1005559" y="1469268"/>
              <a:chExt cx="4766901" cy="4591738"/>
            </a:xfrm>
          </p:grpSpPr>
          <p:sp>
            <p:nvSpPr>
              <p:cNvPr id="40" name="TextBox 39">
                <a:extLst>
                  <a:ext uri="{FF2B5EF4-FFF2-40B4-BE49-F238E27FC236}">
                    <a16:creationId xmlns:a16="http://schemas.microsoft.com/office/drawing/2014/main" id="{02969B12-FF62-49F8-BEC7-3F7F03EAA487}"/>
                  </a:ext>
                </a:extLst>
              </p:cNvPr>
              <p:cNvSpPr txBox="1"/>
              <p:nvPr/>
            </p:nvSpPr>
            <p:spPr>
              <a:xfrm>
                <a:off x="3445347" y="1993765"/>
                <a:ext cx="2249136" cy="400110"/>
              </a:xfrm>
              <a:prstGeom prst="rect">
                <a:avLst/>
              </a:prstGeom>
              <a:noFill/>
            </p:spPr>
            <p:txBody>
              <a:bodyPr wrap="square" rtlCol="0">
                <a:spAutoFit/>
              </a:bodyPr>
              <a:lstStyle/>
              <a:p>
                <a:r>
                  <a:rPr lang="en-US" sz="2000" b="1" dirty="0">
                    <a:solidFill>
                      <a:schemeClr val="accent4"/>
                    </a:solidFill>
                    <a:ea typeface="Amazon Ember Light" panose="020B0403020204020204" pitchFamily="34" charset="0"/>
                    <a:cs typeface="Amazon Ember Light" panose="020B0403020204020204" pitchFamily="34" charset="0"/>
                  </a:rPr>
                  <a:t>Output layer</a:t>
                </a:r>
              </a:p>
            </p:txBody>
          </p:sp>
          <p:sp>
            <p:nvSpPr>
              <p:cNvPr id="41" name="TextBox 40">
                <a:extLst>
                  <a:ext uri="{FF2B5EF4-FFF2-40B4-BE49-F238E27FC236}">
                    <a16:creationId xmlns:a16="http://schemas.microsoft.com/office/drawing/2014/main" id="{F5D97ACF-5DED-4892-A49E-86E313B2C2C3}"/>
                  </a:ext>
                </a:extLst>
              </p:cNvPr>
              <p:cNvSpPr txBox="1"/>
              <p:nvPr/>
            </p:nvSpPr>
            <p:spPr>
              <a:xfrm>
                <a:off x="3719028" y="5555070"/>
                <a:ext cx="2053432" cy="400110"/>
              </a:xfrm>
              <a:prstGeom prst="rect">
                <a:avLst/>
              </a:prstGeom>
              <a:noFill/>
            </p:spPr>
            <p:txBody>
              <a:bodyPr wrap="square" rtlCol="0">
                <a:spAutoFit/>
              </a:bodyPr>
              <a:lstStyle/>
              <a:p>
                <a:r>
                  <a:rPr lang="en-US" sz="2000" b="1" dirty="0">
                    <a:solidFill>
                      <a:schemeClr val="accent4"/>
                    </a:solidFill>
                    <a:ea typeface="Amazon Ember Light" panose="020B0403020204020204" pitchFamily="34" charset="0"/>
                    <a:cs typeface="Amazon Ember Light" panose="020B0403020204020204" pitchFamily="34" charset="0"/>
                  </a:rPr>
                  <a:t>Input layer </a:t>
                </a:r>
              </a:p>
            </p:txBody>
          </p:sp>
          <p:sp>
            <p:nvSpPr>
              <p:cNvPr id="42" name="Oval 41">
                <a:extLst>
                  <a:ext uri="{FF2B5EF4-FFF2-40B4-BE49-F238E27FC236}">
                    <a16:creationId xmlns:a16="http://schemas.microsoft.com/office/drawing/2014/main" id="{05366F7B-E803-4C5D-B81B-CF001F6822E5}"/>
                  </a:ext>
                </a:extLst>
              </p:cNvPr>
              <p:cNvSpPr/>
              <p:nvPr/>
            </p:nvSpPr>
            <p:spPr>
              <a:xfrm rot="16200000">
                <a:off x="1014784" y="3387313"/>
                <a:ext cx="1463040" cy="1463041"/>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mc:AlternateContent xmlns:mc="http://schemas.openxmlformats.org/markup-compatibility/2006" xmlns:a14="http://schemas.microsoft.com/office/drawing/2010/main">
            <mc:Choice Requires="a14">
              <p:sp>
                <p:nvSpPr>
                  <p:cNvPr id="43" name="Oval 42">
                    <a:extLst>
                      <a:ext uri="{FF2B5EF4-FFF2-40B4-BE49-F238E27FC236}">
                        <a16:creationId xmlns:a16="http://schemas.microsoft.com/office/drawing/2014/main" id="{B131A627-3F4D-40BF-BCA0-00E2568EE6C0}"/>
                      </a:ext>
                    </a:extLst>
                  </p:cNvPr>
                  <p:cNvSpPr/>
                  <p:nvPr/>
                </p:nvSpPr>
                <p:spPr>
                  <a:xfrm rot="16200000">
                    <a:off x="3075634" y="5507408"/>
                    <a:ext cx="550226" cy="556969"/>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14:m>
                      <m:oMathPara xmlns:m="http://schemas.openxmlformats.org/officeDocument/2006/math">
                        <m:oMathParaPr>
                          <m:jc m:val="centerGroup"/>
                        </m:oMathParaPr>
                        <m:oMath xmlns:m="http://schemas.openxmlformats.org/officeDocument/2006/math">
                          <m:r>
                            <a:rPr lang="en-US" sz="2000" b="1" i="1" dirty="0" smtClean="0">
                              <a:solidFill>
                                <a:schemeClr val="tx2"/>
                              </a:solidFill>
                              <a:latin typeface="Cambria Math" panose="02040503050406030204" pitchFamily="18" charset="0"/>
                              <a:ea typeface="Amazon Ember Light" panose="020B0403020204020204" pitchFamily="34" charset="0"/>
                              <a:cs typeface="Amazon Ember Light" panose="020B0403020204020204" pitchFamily="34" charset="0"/>
                            </a:rPr>
                            <m:t>𝒙</m:t>
                          </m:r>
                          <m:r>
                            <a:rPr lang="en-US" sz="2000" b="1" i="1" baseline="-25000" dirty="0" smtClean="0">
                              <a:solidFill>
                                <a:schemeClr val="tx2"/>
                              </a:solidFill>
                              <a:latin typeface="Cambria Math" panose="02040503050406030204" pitchFamily="18" charset="0"/>
                              <a:ea typeface="Amazon Ember Light" panose="020B0403020204020204" pitchFamily="34" charset="0"/>
                              <a:cs typeface="Amazon Ember Light" panose="020B0403020204020204" pitchFamily="34" charset="0"/>
                            </a:rPr>
                            <m:t>𝟐</m:t>
                          </m:r>
                        </m:oMath>
                      </m:oMathPara>
                    </a14:m>
                    <a:endParaRPr lang="en-US" sz="2000" b="1" baseline="-25000"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mc:Choice>
            <mc:Fallback xmlns="">
              <p:sp>
                <p:nvSpPr>
                  <p:cNvPr id="43" name="Oval 42">
                    <a:extLst>
                      <a:ext uri="{FF2B5EF4-FFF2-40B4-BE49-F238E27FC236}">
                        <a16:creationId xmlns:a16="http://schemas.microsoft.com/office/drawing/2014/main" id="{B131A627-3F4D-40BF-BCA0-00E2568EE6C0}"/>
                      </a:ext>
                    </a:extLst>
                  </p:cNvPr>
                  <p:cNvSpPr>
                    <a:spLocks noRot="1" noChangeAspect="1" noMove="1" noResize="1" noEditPoints="1" noAdjustHandles="1" noChangeArrowheads="1" noChangeShapeType="1" noTextEdit="1"/>
                  </p:cNvSpPr>
                  <p:nvPr/>
                </p:nvSpPr>
                <p:spPr>
                  <a:xfrm rot="16200000">
                    <a:off x="3075634" y="5507408"/>
                    <a:ext cx="550226" cy="556969"/>
                  </a:xfrm>
                  <a:prstGeom prst="ellipse">
                    <a:avLst/>
                  </a:prstGeom>
                  <a:blipFill>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Oval 45">
                    <a:extLst>
                      <a:ext uri="{FF2B5EF4-FFF2-40B4-BE49-F238E27FC236}">
                        <a16:creationId xmlns:a16="http://schemas.microsoft.com/office/drawing/2014/main" id="{9E559F98-2DFF-493F-BC7F-E82B480FAEF9}"/>
                      </a:ext>
                    </a:extLst>
                  </p:cNvPr>
                  <p:cNvSpPr/>
                  <p:nvPr/>
                </p:nvSpPr>
                <p:spPr>
                  <a:xfrm rot="16200000">
                    <a:off x="1471192" y="5507409"/>
                    <a:ext cx="550226" cy="556968"/>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14:m>
                      <m:oMathPara xmlns:m="http://schemas.openxmlformats.org/officeDocument/2006/math">
                        <m:oMathParaPr>
                          <m:jc m:val="centerGroup"/>
                        </m:oMathParaPr>
                        <m:oMath xmlns:m="http://schemas.openxmlformats.org/officeDocument/2006/math">
                          <m:r>
                            <a:rPr lang="en-US" sz="2000" b="1" i="1" dirty="0" smtClean="0">
                              <a:solidFill>
                                <a:schemeClr val="tx2"/>
                              </a:solidFill>
                              <a:latin typeface="Cambria Math" panose="02040503050406030204" pitchFamily="18" charset="0"/>
                              <a:ea typeface="Amazon Ember Light" panose="020B0403020204020204" pitchFamily="34" charset="0"/>
                              <a:cs typeface="Amazon Ember Light" panose="020B0403020204020204" pitchFamily="34" charset="0"/>
                            </a:rPr>
                            <m:t>𝒙</m:t>
                          </m:r>
                          <m:r>
                            <a:rPr lang="en-US" sz="2000" b="1" i="1" baseline="-25000" dirty="0" smtClean="0">
                              <a:solidFill>
                                <a:schemeClr val="tx2"/>
                              </a:solidFill>
                              <a:latin typeface="Cambria Math" panose="02040503050406030204" pitchFamily="18" charset="0"/>
                              <a:ea typeface="Amazon Ember Light" panose="020B0403020204020204" pitchFamily="34" charset="0"/>
                              <a:cs typeface="Amazon Ember Light" panose="020B0403020204020204" pitchFamily="34" charset="0"/>
                            </a:rPr>
                            <m:t>𝟏</m:t>
                          </m:r>
                        </m:oMath>
                      </m:oMathPara>
                    </a14:m>
                    <a:endParaRPr lang="en-US" sz="2000" b="1" baseline="-25000"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mc:Choice>
            <mc:Fallback xmlns="">
              <p:sp>
                <p:nvSpPr>
                  <p:cNvPr id="46" name="Oval 45">
                    <a:extLst>
                      <a:ext uri="{FF2B5EF4-FFF2-40B4-BE49-F238E27FC236}">
                        <a16:creationId xmlns:a16="http://schemas.microsoft.com/office/drawing/2014/main" id="{9E559F98-2DFF-493F-BC7F-E82B480FAEF9}"/>
                      </a:ext>
                    </a:extLst>
                  </p:cNvPr>
                  <p:cNvSpPr>
                    <a:spLocks noRot="1" noChangeAspect="1" noMove="1" noResize="1" noEditPoints="1" noAdjustHandles="1" noChangeArrowheads="1" noChangeShapeType="1" noTextEdit="1"/>
                  </p:cNvSpPr>
                  <p:nvPr/>
                </p:nvSpPr>
                <p:spPr>
                  <a:xfrm rot="16200000">
                    <a:off x="1471192" y="5507409"/>
                    <a:ext cx="550226" cy="556968"/>
                  </a:xfrm>
                  <a:prstGeom prst="ellipse">
                    <a:avLst/>
                  </a:prstGeom>
                  <a:blipFill>
                    <a:blip r:embed="rId6"/>
                    <a:stretch>
                      <a:fillRect/>
                    </a:stretch>
                  </a:blipFill>
                  <a:ln>
                    <a:solidFill>
                      <a:schemeClr val="tx1"/>
                    </a:solidFill>
                  </a:ln>
                </p:spPr>
                <p:txBody>
                  <a:bodyPr/>
                  <a:lstStyle/>
                  <a:p>
                    <a:r>
                      <a:rPr lang="en-US">
                        <a:noFill/>
                      </a:rPr>
                      <a:t> </a:t>
                    </a:r>
                  </a:p>
                </p:txBody>
              </p:sp>
            </mc:Fallback>
          </mc:AlternateContent>
          <p:cxnSp>
            <p:nvCxnSpPr>
              <p:cNvPr id="47" name="Straight Arrow Connector 46">
                <a:extLst>
                  <a:ext uri="{FF2B5EF4-FFF2-40B4-BE49-F238E27FC236}">
                    <a16:creationId xmlns:a16="http://schemas.microsoft.com/office/drawing/2014/main" id="{F31B7463-4376-4735-B933-FA1D7AFD336D}"/>
                  </a:ext>
                </a:extLst>
              </p:cNvPr>
              <p:cNvCxnSpPr>
                <a:cxnSpLocks/>
                <a:stCxn id="43" idx="6"/>
                <a:endCxn id="42" idx="2"/>
              </p:cNvCxnSpPr>
              <p:nvPr/>
            </p:nvCxnSpPr>
            <p:spPr>
              <a:xfrm flipH="1" flipV="1">
                <a:off x="1746305" y="4850354"/>
                <a:ext cx="1604443" cy="66042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C6E3AD28-6D0C-4A27-B8B9-14D9AE67B829}"/>
                  </a:ext>
                </a:extLst>
              </p:cNvPr>
              <p:cNvCxnSpPr>
                <a:cxnSpLocks/>
                <a:stCxn id="46" idx="6"/>
                <a:endCxn id="42" idx="2"/>
              </p:cNvCxnSpPr>
              <p:nvPr/>
            </p:nvCxnSpPr>
            <p:spPr>
              <a:xfrm flipV="1">
                <a:off x="1746305" y="4850354"/>
                <a:ext cx="0" cy="66042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22BC6DBD-2621-433B-ABE7-4FA07D549A7E}"/>
                  </a:ext>
                </a:extLst>
              </p:cNvPr>
              <p:cNvCxnSpPr>
                <a:cxnSpLocks/>
                <a:stCxn id="42" idx="6"/>
                <a:endCxn id="53" idx="2"/>
              </p:cNvCxnSpPr>
              <p:nvPr/>
            </p:nvCxnSpPr>
            <p:spPr>
              <a:xfrm flipV="1">
                <a:off x="1746305" y="2932308"/>
                <a:ext cx="731522" cy="4550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F19E64A5-5471-49CC-BB30-8274AA573C71}"/>
                  </a:ext>
                </a:extLst>
              </p:cNvPr>
              <p:cNvCxnSpPr>
                <a:cxnSpLocks/>
                <a:stCxn id="42" idx="0"/>
                <a:endCxn id="42" idx="4"/>
              </p:cNvCxnSpPr>
              <p:nvPr/>
            </p:nvCxnSpPr>
            <p:spPr>
              <a:xfrm>
                <a:off x="1014784" y="4118834"/>
                <a:ext cx="146304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064C6F25-8806-4B67-9194-482448CE82AB}"/>
                  </a:ext>
                </a:extLst>
              </p:cNvPr>
              <p:cNvSpPr/>
              <p:nvPr/>
            </p:nvSpPr>
            <p:spPr>
              <a:xfrm rot="16200000">
                <a:off x="2619226" y="3387313"/>
                <a:ext cx="1463040" cy="1463041"/>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cxnSp>
            <p:nvCxnSpPr>
              <p:cNvPr id="52" name="Straight Connector 51">
                <a:extLst>
                  <a:ext uri="{FF2B5EF4-FFF2-40B4-BE49-F238E27FC236}">
                    <a16:creationId xmlns:a16="http://schemas.microsoft.com/office/drawing/2014/main" id="{A80BA41C-4E54-45E3-B450-0FC93176A961}"/>
                  </a:ext>
                </a:extLst>
              </p:cNvPr>
              <p:cNvCxnSpPr>
                <a:cxnSpLocks/>
                <a:stCxn id="51" idx="0"/>
                <a:endCxn id="51" idx="4"/>
              </p:cNvCxnSpPr>
              <p:nvPr/>
            </p:nvCxnSpPr>
            <p:spPr>
              <a:xfrm>
                <a:off x="2619226" y="4118834"/>
                <a:ext cx="146304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1A51233B-2FD4-4AB7-A66C-C292DD033244}"/>
                  </a:ext>
                </a:extLst>
              </p:cNvPr>
              <p:cNvSpPr/>
              <p:nvPr/>
            </p:nvSpPr>
            <p:spPr>
              <a:xfrm rot="16200000">
                <a:off x="1746306" y="1469267"/>
                <a:ext cx="1463040" cy="1463041"/>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cxnSp>
            <p:nvCxnSpPr>
              <p:cNvPr id="54" name="Straight Connector 53">
                <a:extLst>
                  <a:ext uri="{FF2B5EF4-FFF2-40B4-BE49-F238E27FC236}">
                    <a16:creationId xmlns:a16="http://schemas.microsoft.com/office/drawing/2014/main" id="{65A16A52-E9DA-4431-B84B-CCFD4F773B92}"/>
                  </a:ext>
                </a:extLst>
              </p:cNvPr>
              <p:cNvCxnSpPr>
                <a:cxnSpLocks/>
                <a:stCxn id="53" idx="0"/>
                <a:endCxn id="53" idx="4"/>
              </p:cNvCxnSpPr>
              <p:nvPr/>
            </p:nvCxnSpPr>
            <p:spPr>
              <a:xfrm>
                <a:off x="1746306" y="2200788"/>
                <a:ext cx="146304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A3D4F319-0D32-47ED-89F8-F5FA1DB9AE9B}"/>
                      </a:ext>
                    </a:extLst>
                  </p:cNvPr>
                  <p:cNvSpPr txBox="1"/>
                  <p:nvPr/>
                </p:nvSpPr>
                <p:spPr>
                  <a:xfrm>
                    <a:off x="2028627" y="1677977"/>
                    <a:ext cx="975908" cy="448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800" b="0" i="1" smtClean="0">
                                  <a:solidFill>
                                    <a:schemeClr val="bg1"/>
                                  </a:solidFill>
                                  <a:latin typeface="Cambria Math" panose="02040503050406030204" pitchFamily="18" charset="0"/>
                                </a:rPr>
                              </m:ctrlPr>
                            </m:sSupPr>
                            <m:e>
                              <m:r>
                                <a:rPr lang="en-US" sz="2800" b="0" i="1" smtClean="0">
                                  <a:solidFill>
                                    <a:schemeClr val="bg1"/>
                                  </a:solidFill>
                                  <a:latin typeface="Cambria Math" panose="02040503050406030204" pitchFamily="18" charset="0"/>
                                </a:rPr>
                                <m:t>𝑜</m:t>
                              </m:r>
                            </m:e>
                            <m:sup>
                              <m:r>
                                <a:rPr lang="en-US" sz="2800" b="0" i="1" smtClean="0">
                                  <a:solidFill>
                                    <a:schemeClr val="bg1"/>
                                  </a:solidFill>
                                  <a:latin typeface="Cambria Math" panose="02040503050406030204" pitchFamily="18" charset="0"/>
                                </a:rPr>
                                <m:t>(</m:t>
                              </m:r>
                              <m:r>
                                <a:rPr lang="en-US" sz="2800" b="0" i="1" smtClean="0">
                                  <a:solidFill>
                                    <a:schemeClr val="bg1"/>
                                  </a:solidFill>
                                  <a:latin typeface="Cambria Math" panose="02040503050406030204" pitchFamily="18" charset="0"/>
                                </a:rPr>
                                <m:t>𝑜𝑢𝑡</m:t>
                              </m:r>
                              <m:r>
                                <a:rPr lang="en-US" sz="2800" b="0" i="1" smtClean="0">
                                  <a:solidFill>
                                    <a:schemeClr val="bg1"/>
                                  </a:solidFill>
                                  <a:latin typeface="Cambria Math" panose="02040503050406030204" pitchFamily="18" charset="0"/>
                                </a:rPr>
                                <m:t>)</m:t>
                              </m:r>
                            </m:sup>
                          </m:sSup>
                        </m:oMath>
                      </m:oMathPara>
                    </a14:m>
                    <a:endParaRPr lang="en-US" sz="2800" dirty="0">
                      <a:solidFill>
                        <a:schemeClr val="bg1"/>
                      </a:solidFill>
                    </a:endParaRPr>
                  </a:p>
                </p:txBody>
              </p:sp>
            </mc:Choice>
            <mc:Fallback xmlns="">
              <p:sp>
                <p:nvSpPr>
                  <p:cNvPr id="55" name="TextBox 54">
                    <a:extLst>
                      <a:ext uri="{FF2B5EF4-FFF2-40B4-BE49-F238E27FC236}">
                        <a16:creationId xmlns:a16="http://schemas.microsoft.com/office/drawing/2014/main" id="{A3D4F319-0D32-47ED-89F8-F5FA1DB9AE9B}"/>
                      </a:ext>
                    </a:extLst>
                  </p:cNvPr>
                  <p:cNvSpPr txBox="1">
                    <a:spLocks noRot="1" noChangeAspect="1" noMove="1" noResize="1" noEditPoints="1" noAdjustHandles="1" noChangeArrowheads="1" noChangeShapeType="1" noTextEdit="1"/>
                  </p:cNvSpPr>
                  <p:nvPr/>
                </p:nvSpPr>
                <p:spPr>
                  <a:xfrm>
                    <a:off x="2028627" y="1677977"/>
                    <a:ext cx="975908" cy="448777"/>
                  </a:xfrm>
                  <a:prstGeom prst="rect">
                    <a:avLst/>
                  </a:prstGeom>
                  <a:blipFill>
                    <a:blip r:embed="rId7"/>
                    <a:stretch>
                      <a:fillRect/>
                    </a:stretch>
                  </a:blipFill>
                </p:spPr>
                <p:txBody>
                  <a:bodyPr/>
                  <a:lstStyle/>
                  <a:p>
                    <a:r>
                      <a:rPr lang="en-US">
                        <a:noFill/>
                      </a:rPr>
                      <a:t> </a:t>
                    </a:r>
                  </a:p>
                </p:txBody>
              </p:sp>
            </mc:Fallback>
          </mc:AlternateContent>
          <p:cxnSp>
            <p:nvCxnSpPr>
              <p:cNvPr id="56" name="Straight Arrow Connector 55">
                <a:extLst>
                  <a:ext uri="{FF2B5EF4-FFF2-40B4-BE49-F238E27FC236}">
                    <a16:creationId xmlns:a16="http://schemas.microsoft.com/office/drawing/2014/main" id="{B6CF9FD4-B8A2-41D5-9CBC-057F85557218}"/>
                  </a:ext>
                </a:extLst>
              </p:cNvPr>
              <p:cNvCxnSpPr>
                <a:cxnSpLocks/>
                <a:stCxn id="51" idx="6"/>
                <a:endCxn id="53" idx="2"/>
              </p:cNvCxnSpPr>
              <p:nvPr/>
            </p:nvCxnSpPr>
            <p:spPr>
              <a:xfrm flipH="1" flipV="1">
                <a:off x="2477827" y="2932308"/>
                <a:ext cx="872920" cy="4550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0123F286-B6F1-4183-9A3F-A788DF95E642}"/>
                  </a:ext>
                </a:extLst>
              </p:cNvPr>
              <p:cNvCxnSpPr>
                <a:cxnSpLocks/>
                <a:stCxn id="43" idx="6"/>
                <a:endCxn id="51" idx="2"/>
              </p:cNvCxnSpPr>
              <p:nvPr/>
            </p:nvCxnSpPr>
            <p:spPr>
              <a:xfrm flipH="1" flipV="1">
                <a:off x="3350747" y="4850354"/>
                <a:ext cx="1" cy="66042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9100DFAC-3F36-4A05-83A9-845EFB8A2DDF}"/>
                  </a:ext>
                </a:extLst>
              </p:cNvPr>
              <p:cNvCxnSpPr>
                <a:cxnSpLocks/>
                <a:stCxn id="46" idx="6"/>
                <a:endCxn id="51" idx="2"/>
              </p:cNvCxnSpPr>
              <p:nvPr/>
            </p:nvCxnSpPr>
            <p:spPr>
              <a:xfrm flipV="1">
                <a:off x="1746305" y="4850354"/>
                <a:ext cx="1604442" cy="66042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95EDE533-C47B-4AE3-BFBA-7525C1E2556D}"/>
                      </a:ext>
                    </a:extLst>
                  </p:cNvPr>
                  <p:cNvSpPr txBox="1"/>
                  <p:nvPr/>
                </p:nvSpPr>
                <p:spPr>
                  <a:xfrm>
                    <a:off x="2118876" y="2319407"/>
                    <a:ext cx="795411" cy="448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800" b="0" i="1" smtClean="0">
                                  <a:solidFill>
                                    <a:schemeClr val="bg1"/>
                                  </a:solidFill>
                                  <a:latin typeface="Cambria Math" panose="02040503050406030204" pitchFamily="18" charset="0"/>
                                </a:rPr>
                              </m:ctrlPr>
                            </m:sSupPr>
                            <m:e>
                              <m:r>
                                <a:rPr lang="en-US" sz="2800" b="0" i="1" smtClean="0">
                                  <a:solidFill>
                                    <a:schemeClr val="bg1"/>
                                  </a:solidFill>
                                  <a:latin typeface="Cambria Math" panose="02040503050406030204" pitchFamily="18" charset="0"/>
                                </a:rPr>
                                <m:t>𝑜</m:t>
                              </m:r>
                            </m:e>
                            <m:sup>
                              <m:r>
                                <a:rPr lang="en-US" sz="2800" b="0" i="1" smtClean="0">
                                  <a:solidFill>
                                    <a:schemeClr val="bg1"/>
                                  </a:solidFill>
                                  <a:latin typeface="Cambria Math" panose="02040503050406030204" pitchFamily="18" charset="0"/>
                                </a:rPr>
                                <m:t>(</m:t>
                              </m:r>
                              <m:r>
                                <a:rPr lang="en-US" sz="2800" b="0" i="1" smtClean="0">
                                  <a:solidFill>
                                    <a:schemeClr val="bg1"/>
                                  </a:solidFill>
                                  <a:latin typeface="Cambria Math" panose="02040503050406030204" pitchFamily="18" charset="0"/>
                                </a:rPr>
                                <m:t>𝑖𝑛</m:t>
                              </m:r>
                              <m:r>
                                <a:rPr lang="en-US" sz="2800" b="0" i="1" smtClean="0">
                                  <a:solidFill>
                                    <a:schemeClr val="bg1"/>
                                  </a:solidFill>
                                  <a:latin typeface="Cambria Math" panose="02040503050406030204" pitchFamily="18" charset="0"/>
                                </a:rPr>
                                <m:t>)</m:t>
                              </m:r>
                            </m:sup>
                          </m:sSup>
                        </m:oMath>
                      </m:oMathPara>
                    </a14:m>
                    <a:endParaRPr lang="en-US" sz="2800" dirty="0">
                      <a:solidFill>
                        <a:schemeClr val="bg1"/>
                      </a:solidFill>
                    </a:endParaRPr>
                  </a:p>
                </p:txBody>
              </p:sp>
            </mc:Choice>
            <mc:Fallback xmlns="">
              <p:sp>
                <p:nvSpPr>
                  <p:cNvPr id="59" name="TextBox 58">
                    <a:extLst>
                      <a:ext uri="{FF2B5EF4-FFF2-40B4-BE49-F238E27FC236}">
                        <a16:creationId xmlns:a16="http://schemas.microsoft.com/office/drawing/2014/main" id="{95EDE533-C47B-4AE3-BFBA-7525C1E2556D}"/>
                      </a:ext>
                    </a:extLst>
                  </p:cNvPr>
                  <p:cNvSpPr txBox="1">
                    <a:spLocks noRot="1" noChangeAspect="1" noMove="1" noResize="1" noEditPoints="1" noAdjustHandles="1" noChangeArrowheads="1" noChangeShapeType="1" noTextEdit="1"/>
                  </p:cNvSpPr>
                  <p:nvPr/>
                </p:nvSpPr>
                <p:spPr>
                  <a:xfrm>
                    <a:off x="2118876" y="2319407"/>
                    <a:ext cx="795411" cy="448777"/>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BA821DB2-7724-458D-B9E2-B00CB2AE3340}"/>
                      </a:ext>
                    </a:extLst>
                  </p:cNvPr>
                  <p:cNvSpPr txBox="1"/>
                  <p:nvPr/>
                </p:nvSpPr>
                <p:spPr>
                  <a:xfrm>
                    <a:off x="1014130" y="3473408"/>
                    <a:ext cx="1463042" cy="63042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800" b="0" i="1" smtClean="0">
                                  <a:solidFill>
                                    <a:schemeClr val="bg1"/>
                                  </a:solidFill>
                                  <a:latin typeface="Cambria Math" panose="02040503050406030204" pitchFamily="18" charset="0"/>
                                </a:rPr>
                              </m:ctrlPr>
                            </m:sSubSupPr>
                            <m:e>
                              <m:r>
                                <a:rPr lang="en-US" sz="2800" b="0" i="1" smtClean="0">
                                  <a:solidFill>
                                    <a:schemeClr val="bg1"/>
                                  </a:solidFill>
                                  <a:latin typeface="Cambria Math" panose="02040503050406030204" pitchFamily="18" charset="0"/>
                                </a:rPr>
                                <m:t>h</m:t>
                              </m:r>
                            </m:e>
                            <m:sub>
                              <m:r>
                                <a:rPr lang="en-US" sz="2800" b="0" i="1" smtClean="0">
                                  <a:solidFill>
                                    <a:schemeClr val="bg1"/>
                                  </a:solidFill>
                                  <a:latin typeface="Cambria Math" panose="02040503050406030204" pitchFamily="18" charset="0"/>
                                </a:rPr>
                                <m:t>1</m:t>
                              </m:r>
                            </m:sub>
                            <m:sup>
                              <m:r>
                                <a:rPr lang="en-US" sz="2800" b="0" i="1" smtClean="0">
                                  <a:solidFill>
                                    <a:schemeClr val="bg1"/>
                                  </a:solidFill>
                                  <a:latin typeface="Cambria Math" panose="02040503050406030204" pitchFamily="18" charset="0"/>
                                </a:rPr>
                                <m:t>(</m:t>
                              </m:r>
                              <m:r>
                                <a:rPr lang="en-US" sz="2800" b="0" i="1" smtClean="0">
                                  <a:solidFill>
                                    <a:schemeClr val="bg1"/>
                                  </a:solidFill>
                                  <a:latin typeface="Cambria Math" panose="02040503050406030204" pitchFamily="18" charset="0"/>
                                </a:rPr>
                                <m:t>𝑜𝑢𝑡</m:t>
                              </m:r>
                              <m:r>
                                <a:rPr lang="en-US" sz="2800" b="0" i="1" smtClean="0">
                                  <a:solidFill>
                                    <a:schemeClr val="bg1"/>
                                  </a:solidFill>
                                  <a:latin typeface="Cambria Math" panose="02040503050406030204" pitchFamily="18" charset="0"/>
                                </a:rPr>
                                <m:t>)</m:t>
                              </m:r>
                            </m:sup>
                          </m:sSubSup>
                        </m:oMath>
                      </m:oMathPara>
                    </a14:m>
                    <a:endParaRPr lang="en-US" dirty="0"/>
                  </a:p>
                </p:txBody>
              </p:sp>
            </mc:Choice>
            <mc:Fallback xmlns="">
              <p:sp>
                <p:nvSpPr>
                  <p:cNvPr id="60" name="TextBox 59">
                    <a:extLst>
                      <a:ext uri="{FF2B5EF4-FFF2-40B4-BE49-F238E27FC236}">
                        <a16:creationId xmlns:a16="http://schemas.microsoft.com/office/drawing/2014/main" id="{BA821DB2-7724-458D-B9E2-B00CB2AE3340}"/>
                      </a:ext>
                    </a:extLst>
                  </p:cNvPr>
                  <p:cNvSpPr txBox="1">
                    <a:spLocks noRot="1" noChangeAspect="1" noMove="1" noResize="1" noEditPoints="1" noAdjustHandles="1" noChangeArrowheads="1" noChangeShapeType="1" noTextEdit="1"/>
                  </p:cNvSpPr>
                  <p:nvPr/>
                </p:nvSpPr>
                <p:spPr>
                  <a:xfrm>
                    <a:off x="1014130" y="3473408"/>
                    <a:ext cx="1463042" cy="630429"/>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BC0A332E-9CA5-4911-A9F6-27F5E073C596}"/>
                      </a:ext>
                    </a:extLst>
                  </p:cNvPr>
                  <p:cNvSpPr txBox="1"/>
                  <p:nvPr/>
                </p:nvSpPr>
                <p:spPr>
                  <a:xfrm>
                    <a:off x="2680398" y="3463629"/>
                    <a:ext cx="1463042" cy="6499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800" b="0" i="1" smtClean="0">
                                  <a:solidFill>
                                    <a:schemeClr val="bg1"/>
                                  </a:solidFill>
                                  <a:latin typeface="Cambria Math" panose="02040503050406030204" pitchFamily="18" charset="0"/>
                                </a:rPr>
                              </m:ctrlPr>
                            </m:sSubSupPr>
                            <m:e>
                              <m:r>
                                <a:rPr lang="en-US" sz="2800" b="0" i="1" smtClean="0">
                                  <a:solidFill>
                                    <a:schemeClr val="bg1"/>
                                  </a:solidFill>
                                  <a:latin typeface="Cambria Math" panose="02040503050406030204" pitchFamily="18" charset="0"/>
                                </a:rPr>
                                <m:t>h</m:t>
                              </m:r>
                            </m:e>
                            <m:sub>
                              <m:r>
                                <a:rPr lang="en-US" sz="2800" b="0" i="1" smtClean="0">
                                  <a:solidFill>
                                    <a:schemeClr val="bg1"/>
                                  </a:solidFill>
                                  <a:latin typeface="Cambria Math" panose="02040503050406030204" pitchFamily="18" charset="0"/>
                                </a:rPr>
                                <m:t>2</m:t>
                              </m:r>
                            </m:sub>
                            <m:sup>
                              <m:r>
                                <a:rPr lang="en-US" sz="2800" b="0" i="1" smtClean="0">
                                  <a:solidFill>
                                    <a:schemeClr val="bg1"/>
                                  </a:solidFill>
                                  <a:latin typeface="Cambria Math" panose="02040503050406030204" pitchFamily="18" charset="0"/>
                                </a:rPr>
                                <m:t>(</m:t>
                              </m:r>
                              <m:r>
                                <a:rPr lang="en-US" sz="2800" b="0" i="1" smtClean="0">
                                  <a:solidFill>
                                    <a:schemeClr val="bg1"/>
                                  </a:solidFill>
                                  <a:latin typeface="Cambria Math" panose="02040503050406030204" pitchFamily="18" charset="0"/>
                                </a:rPr>
                                <m:t>𝑜𝑢𝑡</m:t>
                              </m:r>
                              <m:r>
                                <a:rPr lang="en-US" sz="2800" b="0" i="1" smtClean="0">
                                  <a:solidFill>
                                    <a:schemeClr val="bg1"/>
                                  </a:solidFill>
                                  <a:latin typeface="Cambria Math" panose="02040503050406030204" pitchFamily="18" charset="0"/>
                                </a:rPr>
                                <m:t>)</m:t>
                              </m:r>
                            </m:sup>
                          </m:sSubSup>
                        </m:oMath>
                      </m:oMathPara>
                    </a14:m>
                    <a:endParaRPr lang="en-US" dirty="0"/>
                  </a:p>
                </p:txBody>
              </p:sp>
            </mc:Choice>
            <mc:Fallback xmlns="">
              <p:sp>
                <p:nvSpPr>
                  <p:cNvPr id="62" name="TextBox 61">
                    <a:extLst>
                      <a:ext uri="{FF2B5EF4-FFF2-40B4-BE49-F238E27FC236}">
                        <a16:creationId xmlns:a16="http://schemas.microsoft.com/office/drawing/2014/main" id="{BC0A332E-9CA5-4911-A9F6-27F5E073C596}"/>
                      </a:ext>
                    </a:extLst>
                  </p:cNvPr>
                  <p:cNvSpPr txBox="1">
                    <a:spLocks noRot="1" noChangeAspect="1" noMove="1" noResize="1" noEditPoints="1" noAdjustHandles="1" noChangeArrowheads="1" noChangeShapeType="1" noTextEdit="1"/>
                  </p:cNvSpPr>
                  <p:nvPr/>
                </p:nvSpPr>
                <p:spPr>
                  <a:xfrm>
                    <a:off x="2680398" y="3463629"/>
                    <a:ext cx="1463042" cy="649986"/>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B206C032-F5A6-467F-AF6F-B08467F0C4F3}"/>
                      </a:ext>
                    </a:extLst>
                  </p:cNvPr>
                  <p:cNvSpPr txBox="1"/>
                  <p:nvPr/>
                </p:nvSpPr>
                <p:spPr>
                  <a:xfrm>
                    <a:off x="1005559" y="4130146"/>
                    <a:ext cx="1463042" cy="63042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800" b="0" i="1" smtClean="0">
                                  <a:solidFill>
                                    <a:schemeClr val="bg1"/>
                                  </a:solidFill>
                                  <a:latin typeface="Cambria Math" panose="02040503050406030204" pitchFamily="18" charset="0"/>
                                </a:rPr>
                              </m:ctrlPr>
                            </m:sSubSupPr>
                            <m:e>
                              <m:r>
                                <a:rPr lang="en-US" sz="2800" b="0" i="1" smtClean="0">
                                  <a:solidFill>
                                    <a:schemeClr val="bg1"/>
                                  </a:solidFill>
                                  <a:latin typeface="Cambria Math" panose="02040503050406030204" pitchFamily="18" charset="0"/>
                                </a:rPr>
                                <m:t>h</m:t>
                              </m:r>
                            </m:e>
                            <m:sub>
                              <m:r>
                                <a:rPr lang="en-US" sz="2800" b="0" i="1" smtClean="0">
                                  <a:solidFill>
                                    <a:schemeClr val="bg1"/>
                                  </a:solidFill>
                                  <a:latin typeface="Cambria Math" panose="02040503050406030204" pitchFamily="18" charset="0"/>
                                </a:rPr>
                                <m:t>1</m:t>
                              </m:r>
                            </m:sub>
                            <m:sup>
                              <m:r>
                                <a:rPr lang="en-US" sz="2800" b="0" i="1" smtClean="0">
                                  <a:solidFill>
                                    <a:schemeClr val="bg1"/>
                                  </a:solidFill>
                                  <a:latin typeface="Cambria Math" panose="02040503050406030204" pitchFamily="18" charset="0"/>
                                </a:rPr>
                                <m:t>(</m:t>
                              </m:r>
                              <m:r>
                                <a:rPr lang="en-US" sz="2800" b="0" i="1" smtClean="0">
                                  <a:solidFill>
                                    <a:schemeClr val="bg1"/>
                                  </a:solidFill>
                                  <a:latin typeface="Cambria Math" panose="02040503050406030204" pitchFamily="18" charset="0"/>
                                </a:rPr>
                                <m:t>𝑖𝑛</m:t>
                              </m:r>
                              <m:r>
                                <a:rPr lang="en-US" sz="2800" b="0" i="1" smtClean="0">
                                  <a:solidFill>
                                    <a:schemeClr val="bg1"/>
                                  </a:solidFill>
                                  <a:latin typeface="Cambria Math" panose="02040503050406030204" pitchFamily="18" charset="0"/>
                                </a:rPr>
                                <m:t>)</m:t>
                              </m:r>
                            </m:sup>
                          </m:sSubSup>
                        </m:oMath>
                      </m:oMathPara>
                    </a14:m>
                    <a:endParaRPr lang="en-US" dirty="0"/>
                  </a:p>
                </p:txBody>
              </p:sp>
            </mc:Choice>
            <mc:Fallback xmlns="">
              <p:sp>
                <p:nvSpPr>
                  <p:cNvPr id="63" name="TextBox 62">
                    <a:extLst>
                      <a:ext uri="{FF2B5EF4-FFF2-40B4-BE49-F238E27FC236}">
                        <a16:creationId xmlns:a16="http://schemas.microsoft.com/office/drawing/2014/main" id="{B206C032-F5A6-467F-AF6F-B08467F0C4F3}"/>
                      </a:ext>
                    </a:extLst>
                  </p:cNvPr>
                  <p:cNvSpPr txBox="1">
                    <a:spLocks noRot="1" noChangeAspect="1" noMove="1" noResize="1" noEditPoints="1" noAdjustHandles="1" noChangeArrowheads="1" noChangeShapeType="1" noTextEdit="1"/>
                  </p:cNvSpPr>
                  <p:nvPr/>
                </p:nvSpPr>
                <p:spPr>
                  <a:xfrm>
                    <a:off x="1005559" y="4130146"/>
                    <a:ext cx="1463042" cy="630429"/>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B9C67A0F-A9FB-43FE-BFCB-8B62327EEEC4}"/>
                      </a:ext>
                    </a:extLst>
                  </p:cNvPr>
                  <p:cNvSpPr txBox="1"/>
                  <p:nvPr/>
                </p:nvSpPr>
                <p:spPr>
                  <a:xfrm>
                    <a:off x="2936857" y="4120367"/>
                    <a:ext cx="950125" cy="6499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800" b="0" i="1" smtClean="0">
                                  <a:solidFill>
                                    <a:schemeClr val="bg1"/>
                                  </a:solidFill>
                                  <a:latin typeface="Cambria Math" panose="02040503050406030204" pitchFamily="18" charset="0"/>
                                </a:rPr>
                              </m:ctrlPr>
                            </m:sSubSupPr>
                            <m:e>
                              <m:r>
                                <a:rPr lang="en-US" sz="2800" b="0" i="1" smtClean="0">
                                  <a:solidFill>
                                    <a:schemeClr val="bg1"/>
                                  </a:solidFill>
                                  <a:latin typeface="Cambria Math" panose="02040503050406030204" pitchFamily="18" charset="0"/>
                                </a:rPr>
                                <m:t>h</m:t>
                              </m:r>
                            </m:e>
                            <m:sub>
                              <m:r>
                                <a:rPr lang="en-US" sz="2800" b="0" i="1" smtClean="0">
                                  <a:solidFill>
                                    <a:schemeClr val="bg1"/>
                                  </a:solidFill>
                                  <a:latin typeface="Cambria Math" panose="02040503050406030204" pitchFamily="18" charset="0"/>
                                </a:rPr>
                                <m:t>2</m:t>
                              </m:r>
                            </m:sub>
                            <m:sup>
                              <m:r>
                                <a:rPr lang="en-US" sz="2800" b="0" i="1" smtClean="0">
                                  <a:solidFill>
                                    <a:schemeClr val="bg1"/>
                                  </a:solidFill>
                                  <a:latin typeface="Cambria Math" panose="02040503050406030204" pitchFamily="18" charset="0"/>
                                </a:rPr>
                                <m:t>(</m:t>
                              </m:r>
                              <m:r>
                                <a:rPr lang="en-US" sz="2800" b="0" i="1" smtClean="0">
                                  <a:solidFill>
                                    <a:schemeClr val="bg1"/>
                                  </a:solidFill>
                                  <a:latin typeface="Cambria Math" panose="02040503050406030204" pitchFamily="18" charset="0"/>
                                </a:rPr>
                                <m:t>𝑖𝑛</m:t>
                              </m:r>
                              <m:r>
                                <a:rPr lang="en-US" sz="2800" b="0" i="1" smtClean="0">
                                  <a:solidFill>
                                    <a:schemeClr val="bg1"/>
                                  </a:solidFill>
                                  <a:latin typeface="Cambria Math" panose="02040503050406030204" pitchFamily="18" charset="0"/>
                                </a:rPr>
                                <m:t>)</m:t>
                              </m:r>
                            </m:sup>
                          </m:sSubSup>
                        </m:oMath>
                      </m:oMathPara>
                    </a14:m>
                    <a:endParaRPr lang="en-US" dirty="0"/>
                  </a:p>
                </p:txBody>
              </p:sp>
            </mc:Choice>
            <mc:Fallback xmlns="">
              <p:sp>
                <p:nvSpPr>
                  <p:cNvPr id="64" name="TextBox 63">
                    <a:extLst>
                      <a:ext uri="{FF2B5EF4-FFF2-40B4-BE49-F238E27FC236}">
                        <a16:creationId xmlns:a16="http://schemas.microsoft.com/office/drawing/2014/main" id="{B9C67A0F-A9FB-43FE-BFCB-8B62327EEEC4}"/>
                      </a:ext>
                    </a:extLst>
                  </p:cNvPr>
                  <p:cNvSpPr txBox="1">
                    <a:spLocks noRot="1" noChangeAspect="1" noMove="1" noResize="1" noEditPoints="1" noAdjustHandles="1" noChangeArrowheads="1" noChangeShapeType="1" noTextEdit="1"/>
                  </p:cNvSpPr>
                  <p:nvPr/>
                </p:nvSpPr>
                <p:spPr>
                  <a:xfrm>
                    <a:off x="2936857" y="4120367"/>
                    <a:ext cx="950125" cy="649986"/>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58155718-756A-4F22-82EB-3DD5CDE4F858}"/>
                      </a:ext>
                    </a:extLst>
                  </p:cNvPr>
                  <p:cNvSpPr txBox="1"/>
                  <p:nvPr/>
                </p:nvSpPr>
                <p:spPr>
                  <a:xfrm>
                    <a:off x="1330400" y="5096559"/>
                    <a:ext cx="43306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1</m:t>
                              </m:r>
                            </m:sub>
                          </m:sSub>
                        </m:oMath>
                      </m:oMathPara>
                    </a14:m>
                    <a:endParaRPr lang="en-US" sz="2400" dirty="0"/>
                  </a:p>
                </p:txBody>
              </p:sp>
            </mc:Choice>
            <mc:Fallback xmlns="">
              <p:sp>
                <p:nvSpPr>
                  <p:cNvPr id="65" name="TextBox 64">
                    <a:extLst>
                      <a:ext uri="{FF2B5EF4-FFF2-40B4-BE49-F238E27FC236}">
                        <a16:creationId xmlns:a16="http://schemas.microsoft.com/office/drawing/2014/main" id="{58155718-756A-4F22-82EB-3DD5CDE4F858}"/>
                      </a:ext>
                    </a:extLst>
                  </p:cNvPr>
                  <p:cNvSpPr txBox="1">
                    <a:spLocks noRot="1" noChangeAspect="1" noMove="1" noResize="1" noEditPoints="1" noAdjustHandles="1" noChangeArrowheads="1" noChangeShapeType="1" noTextEdit="1"/>
                  </p:cNvSpPr>
                  <p:nvPr/>
                </p:nvSpPr>
                <p:spPr>
                  <a:xfrm>
                    <a:off x="1330400" y="5096559"/>
                    <a:ext cx="433067" cy="369332"/>
                  </a:xfrm>
                  <a:prstGeom prst="rect">
                    <a:avLst/>
                  </a:prstGeom>
                  <a:blipFill>
                    <a:blip r:embed="rId13"/>
                    <a:stretch>
                      <a:fillRect l="-7042" r="-4225"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7206FC54-D868-4FC4-8C22-78C40395107D}"/>
                      </a:ext>
                    </a:extLst>
                  </p:cNvPr>
                  <p:cNvSpPr txBox="1"/>
                  <p:nvPr/>
                </p:nvSpPr>
                <p:spPr>
                  <a:xfrm>
                    <a:off x="3369484" y="5114323"/>
                    <a:ext cx="43082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4</m:t>
                              </m:r>
                            </m:sub>
                          </m:sSub>
                        </m:oMath>
                      </m:oMathPara>
                    </a14:m>
                    <a:endParaRPr lang="en-US" sz="2400" dirty="0"/>
                  </a:p>
                </p:txBody>
              </p:sp>
            </mc:Choice>
            <mc:Fallback xmlns="">
              <p:sp>
                <p:nvSpPr>
                  <p:cNvPr id="66" name="TextBox 65">
                    <a:extLst>
                      <a:ext uri="{FF2B5EF4-FFF2-40B4-BE49-F238E27FC236}">
                        <a16:creationId xmlns:a16="http://schemas.microsoft.com/office/drawing/2014/main" id="{7206FC54-D868-4FC4-8C22-78C40395107D}"/>
                      </a:ext>
                    </a:extLst>
                  </p:cNvPr>
                  <p:cNvSpPr txBox="1">
                    <a:spLocks noRot="1" noChangeAspect="1" noMove="1" noResize="1" noEditPoints="1" noAdjustHandles="1" noChangeArrowheads="1" noChangeShapeType="1" noTextEdit="1"/>
                  </p:cNvSpPr>
                  <p:nvPr/>
                </p:nvSpPr>
                <p:spPr>
                  <a:xfrm>
                    <a:off x="3369484" y="5114323"/>
                    <a:ext cx="430823" cy="369332"/>
                  </a:xfrm>
                  <a:prstGeom prst="rect">
                    <a:avLst/>
                  </a:prstGeom>
                  <a:blipFill>
                    <a:blip r:embed="rId14"/>
                    <a:stretch>
                      <a:fillRect l="-8571" r="-5714"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79BF716E-682A-4586-93CD-C5B70C88A01D}"/>
                      </a:ext>
                    </a:extLst>
                  </p:cNvPr>
                  <p:cNvSpPr txBox="1"/>
                  <p:nvPr/>
                </p:nvSpPr>
                <p:spPr>
                  <a:xfrm>
                    <a:off x="1349566" y="2959883"/>
                    <a:ext cx="44018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5</m:t>
                              </m:r>
                            </m:sub>
                          </m:sSub>
                        </m:oMath>
                      </m:oMathPara>
                    </a14:m>
                    <a:endParaRPr lang="en-US" sz="2400" dirty="0"/>
                  </a:p>
                </p:txBody>
              </p:sp>
            </mc:Choice>
            <mc:Fallback xmlns="">
              <p:sp>
                <p:nvSpPr>
                  <p:cNvPr id="67" name="TextBox 66">
                    <a:extLst>
                      <a:ext uri="{FF2B5EF4-FFF2-40B4-BE49-F238E27FC236}">
                        <a16:creationId xmlns:a16="http://schemas.microsoft.com/office/drawing/2014/main" id="{79BF716E-682A-4586-93CD-C5B70C88A01D}"/>
                      </a:ext>
                    </a:extLst>
                  </p:cNvPr>
                  <p:cNvSpPr txBox="1">
                    <a:spLocks noRot="1" noChangeAspect="1" noMove="1" noResize="1" noEditPoints="1" noAdjustHandles="1" noChangeArrowheads="1" noChangeShapeType="1" noTextEdit="1"/>
                  </p:cNvSpPr>
                  <p:nvPr/>
                </p:nvSpPr>
                <p:spPr>
                  <a:xfrm>
                    <a:off x="1349566" y="2959883"/>
                    <a:ext cx="440185" cy="369332"/>
                  </a:xfrm>
                  <a:prstGeom prst="rect">
                    <a:avLst/>
                  </a:prstGeom>
                  <a:blipFill>
                    <a:blip r:embed="rId15"/>
                    <a:stretch>
                      <a:fillRect l="-6849" r="-4110"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851B149F-F01E-462B-8C24-CACABBF3FC72}"/>
                      </a:ext>
                    </a:extLst>
                  </p:cNvPr>
                  <p:cNvSpPr txBox="1"/>
                  <p:nvPr/>
                </p:nvSpPr>
                <p:spPr>
                  <a:xfrm>
                    <a:off x="3356248" y="2962130"/>
                    <a:ext cx="44018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6</m:t>
                              </m:r>
                            </m:sub>
                          </m:sSub>
                        </m:oMath>
                      </m:oMathPara>
                    </a14:m>
                    <a:endParaRPr lang="en-US" sz="2400" dirty="0"/>
                  </a:p>
                </p:txBody>
              </p:sp>
            </mc:Choice>
            <mc:Fallback xmlns="">
              <p:sp>
                <p:nvSpPr>
                  <p:cNvPr id="68" name="TextBox 67">
                    <a:extLst>
                      <a:ext uri="{FF2B5EF4-FFF2-40B4-BE49-F238E27FC236}">
                        <a16:creationId xmlns:a16="http://schemas.microsoft.com/office/drawing/2014/main" id="{851B149F-F01E-462B-8C24-CACABBF3FC72}"/>
                      </a:ext>
                    </a:extLst>
                  </p:cNvPr>
                  <p:cNvSpPr txBox="1">
                    <a:spLocks noRot="1" noChangeAspect="1" noMove="1" noResize="1" noEditPoints="1" noAdjustHandles="1" noChangeArrowheads="1" noChangeShapeType="1" noTextEdit="1"/>
                  </p:cNvSpPr>
                  <p:nvPr/>
                </p:nvSpPr>
                <p:spPr>
                  <a:xfrm>
                    <a:off x="3356248" y="2962130"/>
                    <a:ext cx="440185" cy="369332"/>
                  </a:xfrm>
                  <a:prstGeom prst="rect">
                    <a:avLst/>
                  </a:prstGeom>
                  <a:blipFill>
                    <a:blip r:embed="rId16"/>
                    <a:stretch>
                      <a:fillRect l="-8333" r="-4167"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506267B4-900C-4BF7-9FBB-9BE7DC795E3F}"/>
                      </a:ext>
                    </a:extLst>
                  </p:cNvPr>
                  <p:cNvSpPr txBox="1"/>
                  <p:nvPr/>
                </p:nvSpPr>
                <p:spPr>
                  <a:xfrm>
                    <a:off x="2039690" y="4655910"/>
                    <a:ext cx="44018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2</m:t>
                              </m:r>
                            </m:sub>
                          </m:sSub>
                        </m:oMath>
                      </m:oMathPara>
                    </a14:m>
                    <a:endParaRPr lang="en-US" sz="2400" dirty="0"/>
                  </a:p>
                </p:txBody>
              </p:sp>
            </mc:Choice>
            <mc:Fallback xmlns="">
              <p:sp>
                <p:nvSpPr>
                  <p:cNvPr id="69" name="TextBox 68">
                    <a:extLst>
                      <a:ext uri="{FF2B5EF4-FFF2-40B4-BE49-F238E27FC236}">
                        <a16:creationId xmlns:a16="http://schemas.microsoft.com/office/drawing/2014/main" id="{506267B4-900C-4BF7-9FBB-9BE7DC795E3F}"/>
                      </a:ext>
                    </a:extLst>
                  </p:cNvPr>
                  <p:cNvSpPr txBox="1">
                    <a:spLocks noRot="1" noChangeAspect="1" noMove="1" noResize="1" noEditPoints="1" noAdjustHandles="1" noChangeArrowheads="1" noChangeShapeType="1" noTextEdit="1"/>
                  </p:cNvSpPr>
                  <p:nvPr/>
                </p:nvSpPr>
                <p:spPr>
                  <a:xfrm>
                    <a:off x="2039690" y="4655910"/>
                    <a:ext cx="440185" cy="369332"/>
                  </a:xfrm>
                  <a:prstGeom prst="rect">
                    <a:avLst/>
                  </a:prstGeom>
                  <a:blipFill>
                    <a:blip r:embed="rId17"/>
                    <a:stretch>
                      <a:fillRect l="-8333" r="-4167"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DE6B1574-9B54-4FAE-8756-B789FE2ABE83}"/>
                      </a:ext>
                    </a:extLst>
                  </p:cNvPr>
                  <p:cNvSpPr txBox="1"/>
                  <p:nvPr/>
                </p:nvSpPr>
                <p:spPr>
                  <a:xfrm>
                    <a:off x="2636388" y="4646678"/>
                    <a:ext cx="44018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3</m:t>
                              </m:r>
                            </m:sub>
                          </m:sSub>
                        </m:oMath>
                      </m:oMathPara>
                    </a14:m>
                    <a:endParaRPr lang="en-US" sz="2400" dirty="0"/>
                  </a:p>
                </p:txBody>
              </p:sp>
            </mc:Choice>
            <mc:Fallback xmlns="">
              <p:sp>
                <p:nvSpPr>
                  <p:cNvPr id="70" name="TextBox 69">
                    <a:extLst>
                      <a:ext uri="{FF2B5EF4-FFF2-40B4-BE49-F238E27FC236}">
                        <a16:creationId xmlns:a16="http://schemas.microsoft.com/office/drawing/2014/main" id="{DE6B1574-9B54-4FAE-8756-B789FE2ABE83}"/>
                      </a:ext>
                    </a:extLst>
                  </p:cNvPr>
                  <p:cNvSpPr txBox="1">
                    <a:spLocks noRot="1" noChangeAspect="1" noMove="1" noResize="1" noEditPoints="1" noAdjustHandles="1" noChangeArrowheads="1" noChangeShapeType="1" noTextEdit="1"/>
                  </p:cNvSpPr>
                  <p:nvPr/>
                </p:nvSpPr>
                <p:spPr>
                  <a:xfrm>
                    <a:off x="2636388" y="4646678"/>
                    <a:ext cx="440185" cy="369332"/>
                  </a:xfrm>
                  <a:prstGeom prst="rect">
                    <a:avLst/>
                  </a:prstGeom>
                  <a:blipFill>
                    <a:blip r:embed="rId18"/>
                    <a:stretch>
                      <a:fillRect l="-6849" r="-2740" b="-13115"/>
                    </a:stretch>
                  </a:blipFill>
                </p:spPr>
                <p:txBody>
                  <a:bodyPr/>
                  <a:lstStyle/>
                  <a:p>
                    <a:r>
                      <a:rPr lang="en-US">
                        <a:noFill/>
                      </a:rPr>
                      <a:t> </a:t>
                    </a:r>
                  </a:p>
                </p:txBody>
              </p:sp>
            </mc:Fallback>
          </mc:AlternateContent>
        </p:grpSp>
      </p:grpSp>
    </p:spTree>
    <p:custDataLst>
      <p:tags r:id="rId1"/>
    </p:custDataLst>
    <p:extLst>
      <p:ext uri="{BB962C8B-B14F-4D97-AF65-F5344CB8AC3E}">
        <p14:creationId xmlns:p14="http://schemas.microsoft.com/office/powerpoint/2010/main" val="16519125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DF2CAAD-A0A9-475C-9BC9-349D7A663FA9}"/>
              </a:ext>
            </a:extLst>
          </p:cNvPr>
          <p:cNvSpPr>
            <a:spLocks noGrp="1"/>
          </p:cNvSpPr>
          <p:nvPr>
            <p:ph type="sldNum" idx="97"/>
          </p:nvPr>
        </p:nvSpPr>
        <p:spPr/>
        <p:txBody>
          <a:bodyPr/>
          <a:lstStyle/>
          <a:p>
            <a:fld id="{86A8BF56-6CB3-514C-9A64-F39D95C9E25B}" type="slidenum">
              <a:rPr lang="en-US" smtClean="0"/>
              <a:t>51</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Source graphic: Slides 28–20</a:t>
            </a:r>
          </a:p>
        </p:txBody>
      </p:sp>
      <p:sp>
        <p:nvSpPr>
          <p:cNvPr id="14" name="Content Placeholder 13">
            <a:extLst>
              <a:ext uri="{FF2B5EF4-FFF2-40B4-BE49-F238E27FC236}">
                <a16:creationId xmlns:a16="http://schemas.microsoft.com/office/drawing/2014/main" id="{5657E81D-52E1-66BB-1C15-78BA5B4BAE54}"/>
              </a:ext>
            </a:extLst>
          </p:cNvPr>
          <p:cNvSpPr>
            <a:spLocks noGrp="1"/>
          </p:cNvSpPr>
          <p:nvPr>
            <p:ph idx="2"/>
          </p:nvPr>
        </p:nvSpPr>
        <p:spPr/>
        <p:txBody>
          <a:bodyPr/>
          <a:lstStyle/>
          <a:p>
            <a:endParaRPr lang="en-US"/>
          </a:p>
        </p:txBody>
      </p:sp>
      <p:sp>
        <p:nvSpPr>
          <p:cNvPr id="3" name="Text Placeholder 2">
            <a:extLst>
              <a:ext uri="{FF2B5EF4-FFF2-40B4-BE49-F238E27FC236}">
                <a16:creationId xmlns:a16="http://schemas.microsoft.com/office/drawing/2014/main" id="{D15002E1-6C9D-9FFF-5D63-9AE1DFFC13FA}"/>
              </a:ext>
            </a:extLst>
          </p:cNvPr>
          <p:cNvSpPr txBox="1">
            <a:spLocks/>
          </p:cNvSpPr>
          <p:nvPr/>
        </p:nvSpPr>
        <p:spPr>
          <a:xfrm>
            <a:off x="590598" y="2314345"/>
            <a:ext cx="10928422" cy="4390845"/>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3600" kern="1200">
                <a:solidFill>
                  <a:srgbClr val="232F3E"/>
                </a:solidFill>
                <a:latin typeface="Amazon Ember Display Heavy"/>
              </a:defRPr>
            </a:lvl1pPr>
          </a:lstStyle>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00" dirty="0"/>
          </a:p>
        </p:txBody>
      </p:sp>
      <p:grpSp>
        <p:nvGrpSpPr>
          <p:cNvPr id="10" name="Group 9">
            <a:extLst>
              <a:ext uri="{FF2B5EF4-FFF2-40B4-BE49-F238E27FC236}">
                <a16:creationId xmlns:a16="http://schemas.microsoft.com/office/drawing/2014/main" id="{D37DA46B-7151-4D17-84B7-C44403A1AAC9}"/>
              </a:ext>
            </a:extLst>
          </p:cNvPr>
          <p:cNvGrpSpPr/>
          <p:nvPr/>
        </p:nvGrpSpPr>
        <p:grpSpPr>
          <a:xfrm>
            <a:off x="1014783" y="1469268"/>
            <a:ext cx="5656302" cy="4591738"/>
            <a:chOff x="1014783" y="1469268"/>
            <a:chExt cx="5656302" cy="4591738"/>
          </a:xfrm>
        </p:grpSpPr>
        <p:cxnSp>
          <p:nvCxnSpPr>
            <p:cNvPr id="4" name="Straight Arrow Connector 3">
              <a:extLst>
                <a:ext uri="{FF2B5EF4-FFF2-40B4-BE49-F238E27FC236}">
                  <a16:creationId xmlns:a16="http://schemas.microsoft.com/office/drawing/2014/main" id="{A7123E56-4A1D-230D-A0A3-4677F573BEBD}"/>
                </a:ext>
              </a:extLst>
            </p:cNvPr>
            <p:cNvCxnSpPr>
              <a:cxnSpLocks/>
            </p:cNvCxnSpPr>
            <p:nvPr/>
          </p:nvCxnSpPr>
          <p:spPr>
            <a:xfrm flipH="1" flipV="1">
              <a:off x="3328540" y="2539548"/>
              <a:ext cx="1394877" cy="59000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DCA10609-97D5-D939-EAF5-9255827BB7F8}"/>
                </a:ext>
              </a:extLst>
            </p:cNvPr>
            <p:cNvCxnSpPr>
              <a:cxnSpLocks/>
            </p:cNvCxnSpPr>
            <p:nvPr/>
          </p:nvCxnSpPr>
          <p:spPr>
            <a:xfrm flipH="1">
              <a:off x="4260761" y="3471722"/>
              <a:ext cx="488784" cy="38501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D3AB864-9277-0B9D-66BB-E004BA8BD61A}"/>
                    </a:ext>
                  </a:extLst>
                </p:cNvPr>
                <p:cNvSpPr txBox="1"/>
                <p:nvPr/>
              </p:nvSpPr>
              <p:spPr>
                <a:xfrm>
                  <a:off x="4817226" y="2973349"/>
                  <a:ext cx="1759584" cy="5833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e>
                        </m:d>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1+</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𝑒</m:t>
                                </m:r>
                              </m:e>
                              <m:sup>
                                <m:r>
                                  <a:rPr lang="en-US" sz="2000" b="0" i="1" smtClean="0">
                                    <a:latin typeface="Cambria Math" panose="02040503050406030204" pitchFamily="18" charset="0"/>
                                  </a:rPr>
                                  <m:t>−</m:t>
                                </m:r>
                                <m:r>
                                  <a:rPr lang="en-US" sz="2000" b="0" i="1" smtClean="0">
                                    <a:latin typeface="Cambria Math" panose="02040503050406030204" pitchFamily="18" charset="0"/>
                                  </a:rPr>
                                  <m:t>𝑥</m:t>
                                </m:r>
                              </m:sup>
                            </m:sSup>
                          </m:den>
                        </m:f>
                      </m:oMath>
                    </m:oMathPara>
                  </a14:m>
                  <a:endParaRPr lang="en-US" sz="2000" dirty="0"/>
                </a:p>
              </p:txBody>
            </p:sp>
          </mc:Choice>
          <mc:Fallback xmlns="">
            <p:sp>
              <p:nvSpPr>
                <p:cNvPr id="7" name="TextBox 6">
                  <a:extLst>
                    <a:ext uri="{FF2B5EF4-FFF2-40B4-BE49-F238E27FC236}">
                      <a16:creationId xmlns:a16="http://schemas.microsoft.com/office/drawing/2014/main" id="{7D3AB864-9277-0B9D-66BB-E004BA8BD61A}"/>
                    </a:ext>
                  </a:extLst>
                </p:cNvPr>
                <p:cNvSpPr txBox="1">
                  <a:spLocks noRot="1" noChangeAspect="1" noMove="1" noResize="1" noEditPoints="1" noAdjustHandles="1" noChangeArrowheads="1" noChangeShapeType="1" noTextEdit="1"/>
                </p:cNvSpPr>
                <p:nvPr/>
              </p:nvSpPr>
              <p:spPr>
                <a:xfrm>
                  <a:off x="4817226" y="2973349"/>
                  <a:ext cx="1759584" cy="583365"/>
                </a:xfrm>
                <a:prstGeom prst="rect">
                  <a:avLst/>
                </a:prstGeom>
                <a:blipFill>
                  <a:blip r:embed="rId4"/>
                  <a:stretch>
                    <a:fillRect/>
                  </a:stretch>
                </a:blipFill>
              </p:spPr>
              <p:txBody>
                <a:bodyPr/>
                <a:lstStyle/>
                <a:p>
                  <a:r>
                    <a:rPr lang="en-US">
                      <a:noFill/>
                    </a:rPr>
                    <a:t> </a:t>
                  </a:r>
                </a:p>
              </p:txBody>
            </p:sp>
          </mc:Fallback>
        </mc:AlternateContent>
        <p:sp>
          <p:nvSpPr>
            <p:cNvPr id="61" name="TextBox 60">
              <a:extLst>
                <a:ext uri="{FF2B5EF4-FFF2-40B4-BE49-F238E27FC236}">
                  <a16:creationId xmlns:a16="http://schemas.microsoft.com/office/drawing/2014/main" id="{D8E936E0-6EE1-11D2-CC6B-D1AACA726D69}"/>
                </a:ext>
              </a:extLst>
            </p:cNvPr>
            <p:cNvSpPr txBox="1"/>
            <p:nvPr/>
          </p:nvSpPr>
          <p:spPr>
            <a:xfrm>
              <a:off x="4658150" y="4064908"/>
              <a:ext cx="2012935" cy="400110"/>
            </a:xfrm>
            <a:prstGeom prst="rect">
              <a:avLst/>
            </a:prstGeom>
            <a:noFill/>
          </p:spPr>
          <p:txBody>
            <a:bodyPr wrap="square" rtlCol="0">
              <a:spAutoFit/>
            </a:bodyPr>
            <a:lstStyle/>
            <a:p>
              <a:r>
                <a:rPr lang="en-US" sz="2000" b="1" dirty="0">
                  <a:solidFill>
                    <a:schemeClr val="accent4"/>
                  </a:solidFill>
                  <a:ea typeface="Amazon Ember Light" panose="020B0403020204020204" pitchFamily="34" charset="0"/>
                  <a:cs typeface="Amazon Ember Light" panose="020B0403020204020204" pitchFamily="34" charset="0"/>
                </a:rPr>
                <a:t>Hidden layer</a:t>
              </a:r>
            </a:p>
          </p:txBody>
        </p:sp>
        <p:sp>
          <p:nvSpPr>
            <p:cNvPr id="44" name="TextBox 43">
              <a:extLst>
                <a:ext uri="{FF2B5EF4-FFF2-40B4-BE49-F238E27FC236}">
                  <a16:creationId xmlns:a16="http://schemas.microsoft.com/office/drawing/2014/main" id="{68F47460-1AE1-4526-AF80-63A82C4334EF}"/>
                </a:ext>
              </a:extLst>
            </p:cNvPr>
            <p:cNvSpPr txBox="1"/>
            <p:nvPr/>
          </p:nvSpPr>
          <p:spPr>
            <a:xfrm>
              <a:off x="3445347" y="1993765"/>
              <a:ext cx="2249136" cy="400110"/>
            </a:xfrm>
            <a:prstGeom prst="rect">
              <a:avLst/>
            </a:prstGeom>
            <a:noFill/>
          </p:spPr>
          <p:txBody>
            <a:bodyPr wrap="square" rtlCol="0">
              <a:spAutoFit/>
            </a:bodyPr>
            <a:lstStyle/>
            <a:p>
              <a:r>
                <a:rPr lang="en-US" sz="2000" b="1" dirty="0">
                  <a:solidFill>
                    <a:schemeClr val="accent4"/>
                  </a:solidFill>
                  <a:ea typeface="Amazon Ember Light" panose="020B0403020204020204" pitchFamily="34" charset="0"/>
                  <a:cs typeface="Amazon Ember Light" panose="020B0403020204020204" pitchFamily="34" charset="0"/>
                </a:rPr>
                <a:t>Output layer</a:t>
              </a:r>
            </a:p>
          </p:txBody>
        </p:sp>
        <p:sp>
          <p:nvSpPr>
            <p:cNvPr id="45" name="TextBox 44">
              <a:extLst>
                <a:ext uri="{FF2B5EF4-FFF2-40B4-BE49-F238E27FC236}">
                  <a16:creationId xmlns:a16="http://schemas.microsoft.com/office/drawing/2014/main" id="{1E9E5840-527C-4B3E-AC28-CF06B11387A8}"/>
                </a:ext>
              </a:extLst>
            </p:cNvPr>
            <p:cNvSpPr txBox="1"/>
            <p:nvPr/>
          </p:nvSpPr>
          <p:spPr>
            <a:xfrm>
              <a:off x="3719028" y="5555070"/>
              <a:ext cx="2053432" cy="400110"/>
            </a:xfrm>
            <a:prstGeom prst="rect">
              <a:avLst/>
            </a:prstGeom>
            <a:noFill/>
          </p:spPr>
          <p:txBody>
            <a:bodyPr wrap="square" rtlCol="0">
              <a:spAutoFit/>
            </a:bodyPr>
            <a:lstStyle/>
            <a:p>
              <a:r>
                <a:rPr lang="en-US" sz="2000" b="1" dirty="0">
                  <a:solidFill>
                    <a:schemeClr val="accent4"/>
                  </a:solidFill>
                  <a:ea typeface="Amazon Ember Light" panose="020B0403020204020204" pitchFamily="34" charset="0"/>
                  <a:cs typeface="Amazon Ember Light" panose="020B0403020204020204" pitchFamily="34" charset="0"/>
                </a:rPr>
                <a:t>Input layer </a:t>
              </a:r>
            </a:p>
          </p:txBody>
        </p:sp>
        <p:sp>
          <p:nvSpPr>
            <p:cNvPr id="77" name="Oval 76">
              <a:extLst>
                <a:ext uri="{FF2B5EF4-FFF2-40B4-BE49-F238E27FC236}">
                  <a16:creationId xmlns:a16="http://schemas.microsoft.com/office/drawing/2014/main" id="{FDFDD3D1-443B-4382-920F-E0000CAF3D3F}"/>
                </a:ext>
              </a:extLst>
            </p:cNvPr>
            <p:cNvSpPr/>
            <p:nvPr/>
          </p:nvSpPr>
          <p:spPr>
            <a:xfrm rot="16200000">
              <a:off x="1014784" y="3387313"/>
              <a:ext cx="1463040" cy="1463041"/>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78" name="Oval 77">
              <a:extLst>
                <a:ext uri="{FF2B5EF4-FFF2-40B4-BE49-F238E27FC236}">
                  <a16:creationId xmlns:a16="http://schemas.microsoft.com/office/drawing/2014/main" id="{D784BE21-072C-42F6-A55C-66947F94F7D9}"/>
                </a:ext>
              </a:extLst>
            </p:cNvPr>
            <p:cNvSpPr/>
            <p:nvPr/>
          </p:nvSpPr>
          <p:spPr>
            <a:xfrm rot="16200000">
              <a:off x="3075634" y="5507408"/>
              <a:ext cx="550226" cy="556969"/>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lIns="0" tIns="0" rIns="0" bIns="0" rtlCol="0" anchor="ctr"/>
            <a:lstStyle/>
            <a:p>
              <a:pPr algn="ctr"/>
              <a:endParaRPr lang="en-US" sz="2000" b="1"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79" name="Oval 78">
              <a:extLst>
                <a:ext uri="{FF2B5EF4-FFF2-40B4-BE49-F238E27FC236}">
                  <a16:creationId xmlns:a16="http://schemas.microsoft.com/office/drawing/2014/main" id="{EF4946BD-74A0-4580-B549-9D8C3DD5DEE3}"/>
                </a:ext>
              </a:extLst>
            </p:cNvPr>
            <p:cNvSpPr/>
            <p:nvPr/>
          </p:nvSpPr>
          <p:spPr>
            <a:xfrm rot="16200000">
              <a:off x="1471192" y="5507409"/>
              <a:ext cx="550226" cy="556968"/>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lIns="0" tIns="0" rIns="0" bIns="0" rtlCol="0" anchor="ctr"/>
            <a:lstStyle/>
            <a:p>
              <a:pPr algn="ctr"/>
              <a:endParaRPr lang="en-US" sz="2000" b="1"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cxnSp>
          <p:nvCxnSpPr>
            <p:cNvPr id="80" name="Straight Arrow Connector 79">
              <a:extLst>
                <a:ext uri="{FF2B5EF4-FFF2-40B4-BE49-F238E27FC236}">
                  <a16:creationId xmlns:a16="http://schemas.microsoft.com/office/drawing/2014/main" id="{33155E9A-F0F7-4943-9A24-146B63C1E175}"/>
                </a:ext>
              </a:extLst>
            </p:cNvPr>
            <p:cNvCxnSpPr>
              <a:cxnSpLocks/>
              <a:stCxn id="78" idx="6"/>
              <a:endCxn id="77" idx="2"/>
            </p:cNvCxnSpPr>
            <p:nvPr/>
          </p:nvCxnSpPr>
          <p:spPr>
            <a:xfrm flipH="1" flipV="1">
              <a:off x="1746305" y="4850354"/>
              <a:ext cx="1604443" cy="66042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FA9AEF4F-0E9F-4CCD-8B29-2C3421C9C955}"/>
                </a:ext>
              </a:extLst>
            </p:cNvPr>
            <p:cNvCxnSpPr>
              <a:cxnSpLocks/>
              <a:stCxn id="79" idx="6"/>
              <a:endCxn id="77" idx="2"/>
            </p:cNvCxnSpPr>
            <p:nvPr/>
          </p:nvCxnSpPr>
          <p:spPr>
            <a:xfrm flipV="1">
              <a:off x="1746305" y="4850354"/>
              <a:ext cx="0" cy="66042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EF1C7AD0-02CF-4DF2-B456-E6F5237C1E7F}"/>
                </a:ext>
              </a:extLst>
            </p:cNvPr>
            <p:cNvCxnSpPr>
              <a:cxnSpLocks/>
              <a:stCxn id="77" idx="6"/>
              <a:endCxn id="87" idx="2"/>
            </p:cNvCxnSpPr>
            <p:nvPr/>
          </p:nvCxnSpPr>
          <p:spPr>
            <a:xfrm flipV="1">
              <a:off x="1746305" y="2932308"/>
              <a:ext cx="731522" cy="4550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DAAFBE59-BF21-4005-BF59-28FA018562BB}"/>
                </a:ext>
              </a:extLst>
            </p:cNvPr>
            <p:cNvCxnSpPr>
              <a:cxnSpLocks/>
              <a:stCxn id="77" idx="0"/>
              <a:endCxn id="77" idx="4"/>
            </p:cNvCxnSpPr>
            <p:nvPr/>
          </p:nvCxnSpPr>
          <p:spPr>
            <a:xfrm>
              <a:off x="1014784" y="4118834"/>
              <a:ext cx="146304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85" name="Oval 84">
              <a:extLst>
                <a:ext uri="{FF2B5EF4-FFF2-40B4-BE49-F238E27FC236}">
                  <a16:creationId xmlns:a16="http://schemas.microsoft.com/office/drawing/2014/main" id="{722AAACA-0733-4B6B-ACA5-9561A249DBE5}"/>
                </a:ext>
              </a:extLst>
            </p:cNvPr>
            <p:cNvSpPr/>
            <p:nvPr/>
          </p:nvSpPr>
          <p:spPr>
            <a:xfrm rot="16200000">
              <a:off x="2619226" y="3387313"/>
              <a:ext cx="1463040" cy="1463041"/>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cxnSp>
          <p:nvCxnSpPr>
            <p:cNvPr id="86" name="Straight Connector 85">
              <a:extLst>
                <a:ext uri="{FF2B5EF4-FFF2-40B4-BE49-F238E27FC236}">
                  <a16:creationId xmlns:a16="http://schemas.microsoft.com/office/drawing/2014/main" id="{8727066C-81C1-45DB-92B3-53D08FDB829C}"/>
                </a:ext>
              </a:extLst>
            </p:cNvPr>
            <p:cNvCxnSpPr>
              <a:cxnSpLocks/>
            </p:cNvCxnSpPr>
            <p:nvPr/>
          </p:nvCxnSpPr>
          <p:spPr>
            <a:xfrm>
              <a:off x="2619226" y="4118834"/>
              <a:ext cx="146304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87" name="Oval 86">
              <a:extLst>
                <a:ext uri="{FF2B5EF4-FFF2-40B4-BE49-F238E27FC236}">
                  <a16:creationId xmlns:a16="http://schemas.microsoft.com/office/drawing/2014/main" id="{7794D06A-229D-4704-BA0E-0118FEBAB676}"/>
                </a:ext>
              </a:extLst>
            </p:cNvPr>
            <p:cNvSpPr/>
            <p:nvPr/>
          </p:nvSpPr>
          <p:spPr>
            <a:xfrm rot="16200000">
              <a:off x="1746306" y="1469267"/>
              <a:ext cx="1463040" cy="1463041"/>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cxnSp>
          <p:nvCxnSpPr>
            <p:cNvPr id="88" name="Straight Connector 87">
              <a:extLst>
                <a:ext uri="{FF2B5EF4-FFF2-40B4-BE49-F238E27FC236}">
                  <a16:creationId xmlns:a16="http://schemas.microsoft.com/office/drawing/2014/main" id="{9188FBAA-DDED-461D-BDB0-76C6A7159814}"/>
                </a:ext>
              </a:extLst>
            </p:cNvPr>
            <p:cNvCxnSpPr>
              <a:cxnSpLocks/>
              <a:stCxn id="87" idx="0"/>
              <a:endCxn id="87" idx="4"/>
            </p:cNvCxnSpPr>
            <p:nvPr/>
          </p:nvCxnSpPr>
          <p:spPr>
            <a:xfrm>
              <a:off x="1746306" y="2200788"/>
              <a:ext cx="146304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CC6EE3DA-1404-4E4A-B2D4-D00C771A7A4F}"/>
                </a:ext>
              </a:extLst>
            </p:cNvPr>
            <p:cNvSpPr txBox="1"/>
            <p:nvPr/>
          </p:nvSpPr>
          <p:spPr>
            <a:xfrm>
              <a:off x="2028627" y="1677977"/>
              <a:ext cx="65" cy="430887"/>
            </a:xfrm>
            <a:prstGeom prst="rect">
              <a:avLst/>
            </a:prstGeom>
            <a:noFill/>
          </p:spPr>
          <p:txBody>
            <a:bodyPr wrap="none" lIns="0" tIns="0" rIns="0" bIns="0" rtlCol="0">
              <a:spAutoFit/>
            </a:bodyPr>
            <a:lstStyle/>
            <a:p>
              <a:endParaRPr lang="en-US" sz="2800" dirty="0">
                <a:solidFill>
                  <a:schemeClr val="bg1"/>
                </a:solidFill>
              </a:endParaRPr>
            </a:p>
          </p:txBody>
        </p:sp>
        <p:cxnSp>
          <p:nvCxnSpPr>
            <p:cNvPr id="90" name="Straight Arrow Connector 89">
              <a:extLst>
                <a:ext uri="{FF2B5EF4-FFF2-40B4-BE49-F238E27FC236}">
                  <a16:creationId xmlns:a16="http://schemas.microsoft.com/office/drawing/2014/main" id="{7AEB4C0B-C77D-4E50-A4E8-21873F4F70C2}"/>
                </a:ext>
              </a:extLst>
            </p:cNvPr>
            <p:cNvCxnSpPr>
              <a:cxnSpLocks/>
              <a:stCxn id="85" idx="6"/>
              <a:endCxn id="87" idx="2"/>
            </p:cNvCxnSpPr>
            <p:nvPr/>
          </p:nvCxnSpPr>
          <p:spPr>
            <a:xfrm flipH="1" flipV="1">
              <a:off x="2477827" y="2932308"/>
              <a:ext cx="872920" cy="4550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9095A5A7-6841-4EBC-B278-AACBB32ED6F8}"/>
                </a:ext>
              </a:extLst>
            </p:cNvPr>
            <p:cNvCxnSpPr>
              <a:cxnSpLocks/>
              <a:stCxn id="78" idx="6"/>
              <a:endCxn id="85" idx="2"/>
            </p:cNvCxnSpPr>
            <p:nvPr/>
          </p:nvCxnSpPr>
          <p:spPr>
            <a:xfrm flipH="1" flipV="1">
              <a:off x="3350747" y="4850354"/>
              <a:ext cx="1" cy="66042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81140E82-4468-42D0-9B02-D0F5EF9C63EF}"/>
                </a:ext>
              </a:extLst>
            </p:cNvPr>
            <p:cNvCxnSpPr>
              <a:cxnSpLocks/>
              <a:stCxn id="79" idx="6"/>
              <a:endCxn id="85" idx="2"/>
            </p:cNvCxnSpPr>
            <p:nvPr/>
          </p:nvCxnSpPr>
          <p:spPr>
            <a:xfrm flipV="1">
              <a:off x="1746305" y="4850354"/>
              <a:ext cx="1604442" cy="66042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0E780CFF-905F-4AEC-AE2A-0D9EEF4879AF}"/>
                </a:ext>
              </a:extLst>
            </p:cNvPr>
            <p:cNvSpPr txBox="1"/>
            <p:nvPr/>
          </p:nvSpPr>
          <p:spPr>
            <a:xfrm>
              <a:off x="2118876" y="2319407"/>
              <a:ext cx="65" cy="430887"/>
            </a:xfrm>
            <a:prstGeom prst="rect">
              <a:avLst/>
            </a:prstGeom>
            <a:noFill/>
          </p:spPr>
          <p:txBody>
            <a:bodyPr wrap="none" lIns="0" tIns="0" rIns="0" bIns="0" rtlCol="0">
              <a:spAutoFit/>
            </a:bodyPr>
            <a:lstStyle/>
            <a:p>
              <a:endParaRPr lang="en-US" sz="2800" dirty="0">
                <a:solidFill>
                  <a:schemeClr val="bg1"/>
                </a:solidFill>
              </a:endParaRPr>
            </a:p>
          </p:txBody>
        </p:sp>
        <p:sp>
          <p:nvSpPr>
            <p:cNvPr id="97" name="TextBox 96">
              <a:extLst>
                <a:ext uri="{FF2B5EF4-FFF2-40B4-BE49-F238E27FC236}">
                  <a16:creationId xmlns:a16="http://schemas.microsoft.com/office/drawing/2014/main" id="{E3CFCC5B-BDDE-4A48-B9C0-AD3CC679F765}"/>
                </a:ext>
              </a:extLst>
            </p:cNvPr>
            <p:cNvSpPr txBox="1"/>
            <p:nvPr/>
          </p:nvSpPr>
          <p:spPr>
            <a:xfrm>
              <a:off x="2936857" y="4120367"/>
              <a:ext cx="950125" cy="369332"/>
            </a:xfrm>
            <a:prstGeom prst="rect">
              <a:avLst/>
            </a:prstGeom>
            <a:noFill/>
          </p:spPr>
          <p:txBody>
            <a:bodyPr wrap="square">
              <a:spAutoFit/>
            </a:bodyPr>
            <a:lstStyle/>
            <a:p>
              <a:endParaRPr lang="en-US" dirty="0"/>
            </a:p>
          </p:txBody>
        </p:sp>
        <mc:AlternateContent xmlns:mc="http://schemas.openxmlformats.org/markup-compatibility/2006" xmlns:a14="http://schemas.microsoft.com/office/drawing/2010/main">
          <mc:Choice Requires="a14">
            <p:sp>
              <p:nvSpPr>
                <p:cNvPr id="99" name="TextBox 98">
                  <a:extLst>
                    <a:ext uri="{FF2B5EF4-FFF2-40B4-BE49-F238E27FC236}">
                      <a16:creationId xmlns:a16="http://schemas.microsoft.com/office/drawing/2014/main" id="{5DF3D9C9-E9C5-4359-9A33-93D9DDEFF732}"/>
                    </a:ext>
                  </a:extLst>
                </p:cNvPr>
                <p:cNvSpPr txBox="1"/>
                <p:nvPr/>
              </p:nvSpPr>
              <p:spPr>
                <a:xfrm>
                  <a:off x="1198652" y="5057934"/>
                  <a:ext cx="53700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i="1" dirty="0">
                            <a:latin typeface="Cambria Math" panose="02040503050406030204" pitchFamily="18" charset="0"/>
                            <a:ea typeface="Cambria Math" panose="02040503050406030204" pitchFamily="18" charset="0"/>
                          </a:rPr>
                          <m:t>0.15</m:t>
                        </m:r>
                      </m:oMath>
                    </m:oMathPara>
                  </a14:m>
                  <a:endParaRPr lang="en-US" sz="2000" dirty="0">
                    <a:latin typeface="Cambria Math" panose="02040503050406030204" pitchFamily="18" charset="0"/>
                    <a:ea typeface="Cambria Math" panose="02040503050406030204" pitchFamily="18" charset="0"/>
                  </a:endParaRPr>
                </a:p>
              </p:txBody>
            </p:sp>
          </mc:Choice>
          <mc:Fallback xmlns="">
            <p:sp>
              <p:nvSpPr>
                <p:cNvPr id="99" name="TextBox 98">
                  <a:extLst>
                    <a:ext uri="{FF2B5EF4-FFF2-40B4-BE49-F238E27FC236}">
                      <a16:creationId xmlns:a16="http://schemas.microsoft.com/office/drawing/2014/main" id="{5DF3D9C9-E9C5-4359-9A33-93D9DDEFF732}"/>
                    </a:ext>
                  </a:extLst>
                </p:cNvPr>
                <p:cNvSpPr txBox="1">
                  <a:spLocks noRot="1" noChangeAspect="1" noMove="1" noResize="1" noEditPoints="1" noAdjustHandles="1" noChangeArrowheads="1" noChangeShapeType="1" noTextEdit="1"/>
                </p:cNvSpPr>
                <p:nvPr/>
              </p:nvSpPr>
              <p:spPr>
                <a:xfrm>
                  <a:off x="1198652" y="5057934"/>
                  <a:ext cx="537005" cy="307777"/>
                </a:xfrm>
                <a:prstGeom prst="rect">
                  <a:avLst/>
                </a:prstGeom>
                <a:blipFill>
                  <a:blip r:embed="rId5"/>
                  <a:stretch>
                    <a:fillRect l="-11364" r="-11364" b="-1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0" name="TextBox 99">
                  <a:extLst>
                    <a:ext uri="{FF2B5EF4-FFF2-40B4-BE49-F238E27FC236}">
                      <a16:creationId xmlns:a16="http://schemas.microsoft.com/office/drawing/2014/main" id="{A5A75711-2EFE-4C22-AEE3-413478FA1303}"/>
                    </a:ext>
                  </a:extLst>
                </p:cNvPr>
                <p:cNvSpPr txBox="1"/>
                <p:nvPr/>
              </p:nvSpPr>
              <p:spPr>
                <a:xfrm>
                  <a:off x="3386539" y="5057934"/>
                  <a:ext cx="39433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i="1" dirty="0">
                            <a:latin typeface="Cambria Math" panose="02040503050406030204" pitchFamily="18" charset="0"/>
                            <a:ea typeface="Cambria Math" panose="02040503050406030204" pitchFamily="18" charset="0"/>
                          </a:rPr>
                          <m:t>0.3</m:t>
                        </m:r>
                      </m:oMath>
                    </m:oMathPara>
                  </a14:m>
                  <a:endParaRPr lang="en-US" sz="2000" dirty="0">
                    <a:latin typeface="Cambria Math" panose="02040503050406030204" pitchFamily="18" charset="0"/>
                    <a:ea typeface="Cambria Math" panose="02040503050406030204" pitchFamily="18" charset="0"/>
                  </a:endParaRPr>
                </a:p>
              </p:txBody>
            </p:sp>
          </mc:Choice>
          <mc:Fallback xmlns="">
            <p:sp>
              <p:nvSpPr>
                <p:cNvPr id="100" name="TextBox 99">
                  <a:extLst>
                    <a:ext uri="{FF2B5EF4-FFF2-40B4-BE49-F238E27FC236}">
                      <a16:creationId xmlns:a16="http://schemas.microsoft.com/office/drawing/2014/main" id="{A5A75711-2EFE-4C22-AEE3-413478FA1303}"/>
                    </a:ext>
                  </a:extLst>
                </p:cNvPr>
                <p:cNvSpPr txBox="1">
                  <a:spLocks noRot="1" noChangeAspect="1" noMove="1" noResize="1" noEditPoints="1" noAdjustHandles="1" noChangeArrowheads="1" noChangeShapeType="1" noTextEdit="1"/>
                </p:cNvSpPr>
                <p:nvPr/>
              </p:nvSpPr>
              <p:spPr>
                <a:xfrm>
                  <a:off x="3386539" y="5057934"/>
                  <a:ext cx="394339" cy="307777"/>
                </a:xfrm>
                <a:prstGeom prst="rect">
                  <a:avLst/>
                </a:prstGeom>
                <a:blipFill>
                  <a:blip r:embed="rId6"/>
                  <a:stretch>
                    <a:fillRect l="-15625" r="-15625"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2" name="TextBox 101">
                  <a:extLst>
                    <a:ext uri="{FF2B5EF4-FFF2-40B4-BE49-F238E27FC236}">
                      <a16:creationId xmlns:a16="http://schemas.microsoft.com/office/drawing/2014/main" id="{AE65CDCA-E682-4EDA-872A-4016ABECB4A7}"/>
                    </a:ext>
                  </a:extLst>
                </p:cNvPr>
                <p:cNvSpPr txBox="1"/>
                <p:nvPr/>
              </p:nvSpPr>
              <p:spPr>
                <a:xfrm>
                  <a:off x="3034653" y="2859684"/>
                  <a:ext cx="53700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i="1" dirty="0">
                            <a:latin typeface="Cambria Math" panose="02040503050406030204" pitchFamily="18" charset="0"/>
                            <a:ea typeface="Cambria Math" panose="02040503050406030204" pitchFamily="18" charset="0"/>
                          </a:rPr>
                          <m:t>0.</m:t>
                        </m:r>
                        <m:r>
                          <m:rPr>
                            <m:nor/>
                          </m:rPr>
                          <a:rPr lang="en-US" sz="2000" dirty="0">
                            <a:latin typeface="Cambria Math" panose="02040503050406030204" pitchFamily="18" charset="0"/>
                            <a:ea typeface="Cambria Math" panose="02040503050406030204" pitchFamily="18" charset="0"/>
                          </a:rPr>
                          <m:t>45</m:t>
                        </m:r>
                      </m:oMath>
                    </m:oMathPara>
                  </a14:m>
                  <a:endParaRPr lang="en-US" sz="2000" dirty="0">
                    <a:latin typeface="Cambria Math" panose="02040503050406030204" pitchFamily="18" charset="0"/>
                    <a:ea typeface="Cambria Math" panose="02040503050406030204" pitchFamily="18" charset="0"/>
                  </a:endParaRPr>
                </a:p>
              </p:txBody>
            </p:sp>
          </mc:Choice>
          <mc:Fallback xmlns="">
            <p:sp>
              <p:nvSpPr>
                <p:cNvPr id="102" name="TextBox 101">
                  <a:extLst>
                    <a:ext uri="{FF2B5EF4-FFF2-40B4-BE49-F238E27FC236}">
                      <a16:creationId xmlns:a16="http://schemas.microsoft.com/office/drawing/2014/main" id="{AE65CDCA-E682-4EDA-872A-4016ABECB4A7}"/>
                    </a:ext>
                  </a:extLst>
                </p:cNvPr>
                <p:cNvSpPr txBox="1">
                  <a:spLocks noRot="1" noChangeAspect="1" noMove="1" noResize="1" noEditPoints="1" noAdjustHandles="1" noChangeArrowheads="1" noChangeShapeType="1" noTextEdit="1"/>
                </p:cNvSpPr>
                <p:nvPr/>
              </p:nvSpPr>
              <p:spPr>
                <a:xfrm>
                  <a:off x="3034653" y="2859684"/>
                  <a:ext cx="537005" cy="307777"/>
                </a:xfrm>
                <a:prstGeom prst="rect">
                  <a:avLst/>
                </a:prstGeom>
                <a:blipFill>
                  <a:blip r:embed="rId7"/>
                  <a:stretch>
                    <a:fillRect l="-11364" r="-11364" b="-98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3" name="TextBox 102">
                  <a:extLst>
                    <a:ext uri="{FF2B5EF4-FFF2-40B4-BE49-F238E27FC236}">
                      <a16:creationId xmlns:a16="http://schemas.microsoft.com/office/drawing/2014/main" id="{CB29FC2E-6EA8-45E8-A39F-77741128447C}"/>
                    </a:ext>
                  </a:extLst>
                </p:cNvPr>
                <p:cNvSpPr txBox="1"/>
                <p:nvPr/>
              </p:nvSpPr>
              <p:spPr>
                <a:xfrm>
                  <a:off x="2043342" y="4719248"/>
                  <a:ext cx="53700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i="1" dirty="0">
                            <a:latin typeface="Cambria Math" panose="02040503050406030204" pitchFamily="18" charset="0"/>
                            <a:ea typeface="Cambria Math" panose="02040503050406030204" pitchFamily="18" charset="0"/>
                          </a:rPr>
                          <m:t>0.</m:t>
                        </m:r>
                        <m:r>
                          <m:rPr>
                            <m:nor/>
                          </m:rPr>
                          <a:rPr lang="en-US" sz="2000" dirty="0">
                            <a:latin typeface="Cambria Math" panose="02040503050406030204" pitchFamily="18" charset="0"/>
                            <a:ea typeface="Cambria Math" panose="02040503050406030204" pitchFamily="18" charset="0"/>
                          </a:rPr>
                          <m:t>25</m:t>
                        </m:r>
                      </m:oMath>
                    </m:oMathPara>
                  </a14:m>
                  <a:endParaRPr lang="en-US" sz="2000" dirty="0">
                    <a:latin typeface="Cambria Math" panose="02040503050406030204" pitchFamily="18" charset="0"/>
                    <a:ea typeface="Cambria Math" panose="02040503050406030204" pitchFamily="18" charset="0"/>
                  </a:endParaRPr>
                </a:p>
              </p:txBody>
            </p:sp>
          </mc:Choice>
          <mc:Fallback xmlns="">
            <p:sp>
              <p:nvSpPr>
                <p:cNvPr id="103" name="TextBox 102">
                  <a:extLst>
                    <a:ext uri="{FF2B5EF4-FFF2-40B4-BE49-F238E27FC236}">
                      <a16:creationId xmlns:a16="http://schemas.microsoft.com/office/drawing/2014/main" id="{CB29FC2E-6EA8-45E8-A39F-77741128447C}"/>
                    </a:ext>
                  </a:extLst>
                </p:cNvPr>
                <p:cNvSpPr txBox="1">
                  <a:spLocks noRot="1" noChangeAspect="1" noMove="1" noResize="1" noEditPoints="1" noAdjustHandles="1" noChangeArrowheads="1" noChangeShapeType="1" noTextEdit="1"/>
                </p:cNvSpPr>
                <p:nvPr/>
              </p:nvSpPr>
              <p:spPr>
                <a:xfrm>
                  <a:off x="2043342" y="4719248"/>
                  <a:ext cx="537005" cy="307777"/>
                </a:xfrm>
                <a:prstGeom prst="rect">
                  <a:avLst/>
                </a:prstGeom>
                <a:blipFill>
                  <a:blip r:embed="rId8"/>
                  <a:stretch>
                    <a:fillRect l="-10227" r="-11364" b="-98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4" name="TextBox 103">
                  <a:extLst>
                    <a:ext uri="{FF2B5EF4-FFF2-40B4-BE49-F238E27FC236}">
                      <a16:creationId xmlns:a16="http://schemas.microsoft.com/office/drawing/2014/main" id="{512E8A07-A73F-42A0-977A-7D800DC3E16B}"/>
                    </a:ext>
                  </a:extLst>
                </p:cNvPr>
                <p:cNvSpPr txBox="1"/>
                <p:nvPr/>
              </p:nvSpPr>
              <p:spPr>
                <a:xfrm>
                  <a:off x="2640598" y="4719248"/>
                  <a:ext cx="39433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i="1" dirty="0">
                            <a:latin typeface="Cambria Math" panose="02040503050406030204" pitchFamily="18" charset="0"/>
                            <a:ea typeface="Cambria Math" panose="02040503050406030204" pitchFamily="18" charset="0"/>
                          </a:rPr>
                          <m:t>0.</m:t>
                        </m:r>
                        <m:r>
                          <a:rPr lang="en-US" sz="2000" dirty="0">
                            <a:latin typeface="Cambria Math" panose="02040503050406030204" pitchFamily="18" charset="0"/>
                            <a:ea typeface="Cambria Math" panose="02040503050406030204" pitchFamily="18" charset="0"/>
                          </a:rPr>
                          <m:t>2</m:t>
                        </m:r>
                      </m:oMath>
                    </m:oMathPara>
                  </a14:m>
                  <a:endParaRPr lang="en-US" sz="2000" dirty="0">
                    <a:latin typeface="Cambria Math" panose="02040503050406030204" pitchFamily="18" charset="0"/>
                    <a:ea typeface="Cambria Math" panose="02040503050406030204" pitchFamily="18" charset="0"/>
                  </a:endParaRPr>
                </a:p>
              </p:txBody>
            </p:sp>
          </mc:Choice>
          <mc:Fallback xmlns="">
            <p:sp>
              <p:nvSpPr>
                <p:cNvPr id="104" name="TextBox 103">
                  <a:extLst>
                    <a:ext uri="{FF2B5EF4-FFF2-40B4-BE49-F238E27FC236}">
                      <a16:creationId xmlns:a16="http://schemas.microsoft.com/office/drawing/2014/main" id="{512E8A07-A73F-42A0-977A-7D800DC3E16B}"/>
                    </a:ext>
                  </a:extLst>
                </p:cNvPr>
                <p:cNvSpPr txBox="1">
                  <a:spLocks noRot="1" noChangeAspect="1" noMove="1" noResize="1" noEditPoints="1" noAdjustHandles="1" noChangeArrowheads="1" noChangeShapeType="1" noTextEdit="1"/>
                </p:cNvSpPr>
                <p:nvPr/>
              </p:nvSpPr>
              <p:spPr>
                <a:xfrm>
                  <a:off x="2640598" y="4719248"/>
                  <a:ext cx="394339" cy="307777"/>
                </a:xfrm>
                <a:prstGeom prst="rect">
                  <a:avLst/>
                </a:prstGeom>
                <a:blipFill>
                  <a:blip r:embed="rId9"/>
                  <a:stretch>
                    <a:fillRect l="-13846" r="-15385" b="-98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4C476FAF-335E-4B6F-8E40-0C04E160D556}"/>
                    </a:ext>
                  </a:extLst>
                </p:cNvPr>
                <p:cNvSpPr/>
                <p:nvPr/>
              </p:nvSpPr>
              <p:spPr>
                <a:xfrm>
                  <a:off x="2024789" y="1677065"/>
                  <a:ext cx="1010148" cy="47699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b="1" i="1" dirty="0" smtClean="0">
                                <a:solidFill>
                                  <a:schemeClr val="bg1"/>
                                </a:solidFill>
                                <a:latin typeface="Cambria Math" panose="02040503050406030204" pitchFamily="18" charset="0"/>
                                <a:ea typeface="Cambria Math" panose="02040503050406030204" pitchFamily="18" charset="0"/>
                              </a:rPr>
                            </m:ctrlPr>
                          </m:sSupPr>
                          <m:e>
                            <m:r>
                              <a:rPr lang="en-US" sz="2400" b="1" i="1" dirty="0">
                                <a:solidFill>
                                  <a:schemeClr val="bg1"/>
                                </a:solidFill>
                                <a:latin typeface="Cambria Math" panose="02040503050406030204" pitchFamily="18" charset="0"/>
                                <a:ea typeface="Cambria Math" panose="02040503050406030204" pitchFamily="18" charset="0"/>
                              </a:rPr>
                              <m:t>𝒐</m:t>
                            </m:r>
                          </m:e>
                          <m:sup>
                            <m:r>
                              <a:rPr lang="en-US" sz="2400" b="1" i="1" dirty="0">
                                <a:solidFill>
                                  <a:schemeClr val="bg1"/>
                                </a:solidFill>
                                <a:latin typeface="Cambria Math" panose="02040503050406030204" pitchFamily="18" charset="0"/>
                                <a:ea typeface="Cambria Math" panose="02040503050406030204" pitchFamily="18" charset="0"/>
                              </a:rPr>
                              <m:t>(</m:t>
                            </m:r>
                            <m:r>
                              <a:rPr lang="en-US" sz="2400" b="1" i="1" dirty="0">
                                <a:solidFill>
                                  <a:schemeClr val="bg1"/>
                                </a:solidFill>
                                <a:latin typeface="Cambria Math" panose="02040503050406030204" pitchFamily="18" charset="0"/>
                                <a:ea typeface="Cambria Math" panose="02040503050406030204" pitchFamily="18" charset="0"/>
                              </a:rPr>
                              <m:t>𝒐𝒖𝒕</m:t>
                            </m:r>
                            <m:r>
                              <a:rPr lang="en-US" sz="2400" b="1" i="1" dirty="0">
                                <a:solidFill>
                                  <a:schemeClr val="bg1"/>
                                </a:solidFill>
                                <a:latin typeface="Cambria Math" panose="02040503050406030204" pitchFamily="18" charset="0"/>
                                <a:ea typeface="Cambria Math" panose="02040503050406030204" pitchFamily="18" charset="0"/>
                              </a:rPr>
                              <m:t>)</m:t>
                            </m:r>
                          </m:sup>
                        </m:sSup>
                      </m:oMath>
                    </m:oMathPara>
                  </a14:m>
                  <a:endParaRPr lang="en-US" sz="2400" dirty="0">
                    <a:solidFill>
                      <a:schemeClr val="bg1"/>
                    </a:solidFill>
                  </a:endParaRPr>
                </a:p>
              </p:txBody>
            </p:sp>
          </mc:Choice>
          <mc:Fallback xmlns="">
            <p:sp>
              <p:nvSpPr>
                <p:cNvPr id="8" name="Rectangle 7">
                  <a:extLst>
                    <a:ext uri="{FF2B5EF4-FFF2-40B4-BE49-F238E27FC236}">
                      <a16:creationId xmlns:a16="http://schemas.microsoft.com/office/drawing/2014/main" id="{4C476FAF-335E-4B6F-8E40-0C04E160D556}"/>
                    </a:ext>
                  </a:extLst>
                </p:cNvPr>
                <p:cNvSpPr>
                  <a:spLocks noRot="1" noChangeAspect="1" noMove="1" noResize="1" noEditPoints="1" noAdjustHandles="1" noChangeArrowheads="1" noChangeShapeType="1" noTextEdit="1"/>
                </p:cNvSpPr>
                <p:nvPr/>
              </p:nvSpPr>
              <p:spPr>
                <a:xfrm>
                  <a:off x="2024789" y="1677065"/>
                  <a:ext cx="1010148" cy="476990"/>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73A2EDEF-C90F-4177-B624-3BDC0439CE5D}"/>
                    </a:ext>
                  </a:extLst>
                </p:cNvPr>
                <p:cNvSpPr/>
                <p:nvPr/>
              </p:nvSpPr>
              <p:spPr>
                <a:xfrm>
                  <a:off x="2094519" y="2260874"/>
                  <a:ext cx="870688" cy="47699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b="1" i="1" dirty="0" smtClean="0">
                                <a:solidFill>
                                  <a:schemeClr val="bg1"/>
                                </a:solidFill>
                                <a:latin typeface="Cambria Math" panose="02040503050406030204" pitchFamily="18" charset="0"/>
                                <a:ea typeface="Cambria Math" panose="02040503050406030204" pitchFamily="18" charset="0"/>
                              </a:rPr>
                            </m:ctrlPr>
                          </m:sSupPr>
                          <m:e>
                            <m:r>
                              <a:rPr lang="en-US" sz="2400" b="1" i="1" dirty="0">
                                <a:solidFill>
                                  <a:schemeClr val="bg1"/>
                                </a:solidFill>
                                <a:latin typeface="Cambria Math" panose="02040503050406030204" pitchFamily="18" charset="0"/>
                                <a:ea typeface="Cambria Math" panose="02040503050406030204" pitchFamily="18" charset="0"/>
                              </a:rPr>
                              <m:t>𝒐</m:t>
                            </m:r>
                          </m:e>
                          <m:sup>
                            <m:r>
                              <a:rPr lang="en-US" sz="2400" b="1" i="1" dirty="0">
                                <a:solidFill>
                                  <a:schemeClr val="bg1"/>
                                </a:solidFill>
                                <a:latin typeface="Cambria Math" panose="02040503050406030204" pitchFamily="18" charset="0"/>
                                <a:ea typeface="Cambria Math" panose="02040503050406030204" pitchFamily="18" charset="0"/>
                              </a:rPr>
                              <m:t>(</m:t>
                            </m:r>
                            <m:r>
                              <a:rPr lang="en-US" sz="2400" b="1" i="1" dirty="0">
                                <a:solidFill>
                                  <a:schemeClr val="bg1"/>
                                </a:solidFill>
                                <a:latin typeface="Cambria Math" panose="02040503050406030204" pitchFamily="18" charset="0"/>
                                <a:ea typeface="Cambria Math" panose="02040503050406030204" pitchFamily="18" charset="0"/>
                              </a:rPr>
                              <m:t>𝒊𝒏</m:t>
                            </m:r>
                            <m:r>
                              <a:rPr lang="en-US" sz="2400" b="1" i="1" dirty="0">
                                <a:solidFill>
                                  <a:schemeClr val="bg1"/>
                                </a:solidFill>
                                <a:latin typeface="Cambria Math" panose="02040503050406030204" pitchFamily="18" charset="0"/>
                                <a:ea typeface="Cambria Math" panose="02040503050406030204" pitchFamily="18" charset="0"/>
                              </a:rPr>
                              <m:t>)</m:t>
                            </m:r>
                          </m:sup>
                        </m:sSup>
                      </m:oMath>
                    </m:oMathPara>
                  </a14:m>
                  <a:endParaRPr lang="en-US" sz="2400" dirty="0">
                    <a:solidFill>
                      <a:schemeClr val="bg1"/>
                    </a:solidFill>
                  </a:endParaRPr>
                </a:p>
              </p:txBody>
            </p:sp>
          </mc:Choice>
          <mc:Fallback xmlns="">
            <p:sp>
              <p:nvSpPr>
                <p:cNvPr id="9" name="Rectangle 8">
                  <a:extLst>
                    <a:ext uri="{FF2B5EF4-FFF2-40B4-BE49-F238E27FC236}">
                      <a16:creationId xmlns:a16="http://schemas.microsoft.com/office/drawing/2014/main" id="{73A2EDEF-C90F-4177-B624-3BDC0439CE5D}"/>
                    </a:ext>
                  </a:extLst>
                </p:cNvPr>
                <p:cNvSpPr>
                  <a:spLocks noRot="1" noChangeAspect="1" noMove="1" noResize="1" noEditPoints="1" noAdjustHandles="1" noChangeArrowheads="1" noChangeShapeType="1" noTextEdit="1"/>
                </p:cNvSpPr>
                <p:nvPr/>
              </p:nvSpPr>
              <p:spPr>
                <a:xfrm>
                  <a:off x="2094519" y="2260874"/>
                  <a:ext cx="870688" cy="476990"/>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37B47373-08E0-4061-9BC1-E09933A7DE46}"/>
                    </a:ext>
                  </a:extLst>
                </p:cNvPr>
                <p:cNvSpPr txBox="1"/>
                <p:nvPr/>
              </p:nvSpPr>
              <p:spPr>
                <a:xfrm>
                  <a:off x="1307133" y="3611605"/>
                  <a:ext cx="87834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0" dirty="0" smtClean="0">
                            <a:solidFill>
                              <a:schemeClr val="bg1"/>
                            </a:solidFill>
                            <a:latin typeface="Cambria Math" panose="02040503050406030204" pitchFamily="18" charset="0"/>
                            <a:ea typeface="Cambria Math" panose="02040503050406030204" pitchFamily="18" charset="0"/>
                          </a:rPr>
                          <m:t>0.52</m:t>
                        </m:r>
                      </m:oMath>
                    </m:oMathPara>
                  </a14:m>
                  <a:endParaRPr lang="en-US" sz="2400" dirty="0">
                    <a:solidFill>
                      <a:schemeClr val="bg1"/>
                    </a:solidFill>
                    <a:latin typeface="Cambria Math" panose="02040503050406030204" pitchFamily="18" charset="0"/>
                    <a:ea typeface="Cambria Math" panose="02040503050406030204" pitchFamily="18" charset="0"/>
                  </a:endParaRPr>
                </a:p>
              </p:txBody>
            </p:sp>
          </mc:Choice>
          <mc:Fallback xmlns="">
            <p:sp>
              <p:nvSpPr>
                <p:cNvPr id="47" name="TextBox 46">
                  <a:extLst>
                    <a:ext uri="{FF2B5EF4-FFF2-40B4-BE49-F238E27FC236}">
                      <a16:creationId xmlns:a16="http://schemas.microsoft.com/office/drawing/2014/main" id="{37B47373-08E0-4061-9BC1-E09933A7DE46}"/>
                    </a:ext>
                  </a:extLst>
                </p:cNvPr>
                <p:cNvSpPr txBox="1">
                  <a:spLocks noRot="1" noChangeAspect="1" noMove="1" noResize="1" noEditPoints="1" noAdjustHandles="1" noChangeArrowheads="1" noChangeShapeType="1" noTextEdit="1"/>
                </p:cNvSpPr>
                <p:nvPr/>
              </p:nvSpPr>
              <p:spPr>
                <a:xfrm>
                  <a:off x="1307133" y="3611605"/>
                  <a:ext cx="878342" cy="461665"/>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9C3EFD5C-3A0D-4814-A28A-24F82B3EB596}"/>
                    </a:ext>
                  </a:extLst>
                </p:cNvPr>
                <p:cNvSpPr/>
                <p:nvPr/>
              </p:nvSpPr>
              <p:spPr>
                <a:xfrm>
                  <a:off x="1419131" y="4185013"/>
                  <a:ext cx="65434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dirty="0" smtClean="0">
                            <a:solidFill>
                              <a:schemeClr val="bg1"/>
                            </a:solidFill>
                            <a:latin typeface="Cambria Math" panose="02040503050406030204" pitchFamily="18" charset="0"/>
                            <a:ea typeface="Cambria Math" panose="02040503050406030204" pitchFamily="18" charset="0"/>
                          </a:rPr>
                          <m:t>0.1</m:t>
                        </m:r>
                      </m:oMath>
                    </m:oMathPara>
                  </a14:m>
                  <a:endParaRPr lang="en-US" sz="2400" dirty="0">
                    <a:solidFill>
                      <a:schemeClr val="bg1"/>
                    </a:solidFill>
                    <a:latin typeface="Cambria Math" panose="02040503050406030204" pitchFamily="18" charset="0"/>
                    <a:ea typeface="Cambria Math" panose="02040503050406030204" pitchFamily="18" charset="0"/>
                  </a:endParaRPr>
                </a:p>
              </p:txBody>
            </p:sp>
          </mc:Choice>
          <mc:Fallback xmlns="">
            <p:sp>
              <p:nvSpPr>
                <p:cNvPr id="11" name="Rectangle 10">
                  <a:extLst>
                    <a:ext uri="{FF2B5EF4-FFF2-40B4-BE49-F238E27FC236}">
                      <a16:creationId xmlns:a16="http://schemas.microsoft.com/office/drawing/2014/main" id="{9C3EFD5C-3A0D-4814-A28A-24F82B3EB596}"/>
                    </a:ext>
                  </a:extLst>
                </p:cNvPr>
                <p:cNvSpPr>
                  <a:spLocks noRot="1" noChangeAspect="1" noMove="1" noResize="1" noEditPoints="1" noAdjustHandles="1" noChangeArrowheads="1" noChangeShapeType="1" noTextEdit="1"/>
                </p:cNvSpPr>
                <p:nvPr/>
              </p:nvSpPr>
              <p:spPr>
                <a:xfrm>
                  <a:off x="1419131" y="4185013"/>
                  <a:ext cx="654346" cy="461665"/>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CDAD4E13-4AA5-452A-9634-0DDBDF9548CE}"/>
                    </a:ext>
                  </a:extLst>
                </p:cNvPr>
                <p:cNvSpPr/>
                <p:nvPr/>
              </p:nvSpPr>
              <p:spPr>
                <a:xfrm>
                  <a:off x="2938614" y="3626235"/>
                  <a:ext cx="82426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dirty="0" smtClean="0">
                            <a:solidFill>
                              <a:schemeClr val="bg1"/>
                            </a:solidFill>
                            <a:latin typeface="Cambria Math" panose="02040503050406030204" pitchFamily="18" charset="0"/>
                            <a:ea typeface="Cambria Math" panose="02040503050406030204" pitchFamily="18" charset="0"/>
                          </a:rPr>
                          <m:t>0.53</m:t>
                        </m:r>
                      </m:oMath>
                    </m:oMathPara>
                  </a14:m>
                  <a:endParaRPr lang="en-US" sz="2400" dirty="0">
                    <a:solidFill>
                      <a:schemeClr val="bg1"/>
                    </a:solidFill>
                    <a:latin typeface="Cambria Math" panose="02040503050406030204" pitchFamily="18" charset="0"/>
                    <a:ea typeface="Cambria Math" panose="02040503050406030204" pitchFamily="18" charset="0"/>
                  </a:endParaRPr>
                </a:p>
              </p:txBody>
            </p:sp>
          </mc:Choice>
          <mc:Fallback xmlns="">
            <p:sp>
              <p:nvSpPr>
                <p:cNvPr id="12" name="Rectangle 11">
                  <a:extLst>
                    <a:ext uri="{FF2B5EF4-FFF2-40B4-BE49-F238E27FC236}">
                      <a16:creationId xmlns:a16="http://schemas.microsoft.com/office/drawing/2014/main" id="{CDAD4E13-4AA5-452A-9634-0DDBDF9548CE}"/>
                    </a:ext>
                  </a:extLst>
                </p:cNvPr>
                <p:cNvSpPr>
                  <a:spLocks noRot="1" noChangeAspect="1" noMove="1" noResize="1" noEditPoints="1" noAdjustHandles="1" noChangeArrowheads="1" noChangeShapeType="1" noTextEdit="1"/>
                </p:cNvSpPr>
                <p:nvPr/>
              </p:nvSpPr>
              <p:spPr>
                <a:xfrm>
                  <a:off x="2938614" y="3626235"/>
                  <a:ext cx="824265" cy="461665"/>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F0D8CF5D-60EC-460D-9884-D9247B88A89E}"/>
                    </a:ext>
                  </a:extLst>
                </p:cNvPr>
                <p:cNvSpPr/>
                <p:nvPr/>
              </p:nvSpPr>
              <p:spPr>
                <a:xfrm>
                  <a:off x="2938614" y="4122149"/>
                  <a:ext cx="82426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dirty="0" smtClean="0">
                            <a:solidFill>
                              <a:schemeClr val="bg1"/>
                            </a:solidFill>
                            <a:latin typeface="Cambria Math" panose="02040503050406030204" pitchFamily="18" charset="0"/>
                            <a:ea typeface="Cambria Math" panose="02040503050406030204" pitchFamily="18" charset="0"/>
                          </a:rPr>
                          <m:t>0.13</m:t>
                        </m:r>
                      </m:oMath>
                    </m:oMathPara>
                  </a14:m>
                  <a:endParaRPr lang="en-US" sz="2400" dirty="0">
                    <a:solidFill>
                      <a:schemeClr val="bg1"/>
                    </a:solidFill>
                    <a:latin typeface="Cambria Math" panose="02040503050406030204" pitchFamily="18" charset="0"/>
                    <a:ea typeface="Cambria Math" panose="02040503050406030204" pitchFamily="18" charset="0"/>
                  </a:endParaRPr>
                </a:p>
              </p:txBody>
            </p:sp>
          </mc:Choice>
          <mc:Fallback xmlns="">
            <p:sp>
              <p:nvSpPr>
                <p:cNvPr id="13" name="Rectangle 12">
                  <a:extLst>
                    <a:ext uri="{FF2B5EF4-FFF2-40B4-BE49-F238E27FC236}">
                      <a16:creationId xmlns:a16="http://schemas.microsoft.com/office/drawing/2014/main" id="{F0D8CF5D-60EC-460D-9884-D9247B88A89E}"/>
                    </a:ext>
                  </a:extLst>
                </p:cNvPr>
                <p:cNvSpPr>
                  <a:spLocks noRot="1" noChangeAspect="1" noMove="1" noResize="1" noEditPoints="1" noAdjustHandles="1" noChangeArrowheads="1" noChangeShapeType="1" noTextEdit="1"/>
                </p:cNvSpPr>
                <p:nvPr/>
              </p:nvSpPr>
              <p:spPr>
                <a:xfrm>
                  <a:off x="2938614" y="4122149"/>
                  <a:ext cx="824265" cy="461665"/>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43B518E0-1B9C-40DB-892B-48A9AFDD2DFF}"/>
                    </a:ext>
                  </a:extLst>
                </p:cNvPr>
                <p:cNvSpPr txBox="1"/>
                <p:nvPr/>
              </p:nvSpPr>
              <p:spPr>
                <a:xfrm>
                  <a:off x="1426708" y="2859684"/>
                  <a:ext cx="595407" cy="400110"/>
                </a:xfrm>
                <a:prstGeom prst="rect">
                  <a:avLst/>
                </a:prstGeom>
                <a:noFill/>
              </p:spPr>
              <p:txBody>
                <a:bodyPr wrap="square" rtlCol="0">
                  <a:spAutoFit/>
                </a:bodyPr>
                <a:lstStyle/>
                <a:p>
                  <a:pPr algn="ctr"/>
                  <a14:m>
                    <m:oMath xmlns:m="http://schemas.openxmlformats.org/officeDocument/2006/math">
                      <m:r>
                        <a:rPr lang="en-US" sz="2000" b="0" i="1" dirty="0" smtClean="0">
                          <a:latin typeface="Cambria Math" panose="02040503050406030204" pitchFamily="18" charset="0"/>
                          <a:ea typeface="Cambria Math" panose="02040503050406030204" pitchFamily="18" charset="0"/>
                        </a:rPr>
                        <m:t>0.</m:t>
                      </m:r>
                    </m:oMath>
                  </a14:m>
                  <a:r>
                    <a:rPr lang="en-US" sz="2000" dirty="0">
                      <a:latin typeface="Cambria Math" panose="02040503050406030204" pitchFamily="18" charset="0"/>
                      <a:ea typeface="Cambria Math" panose="02040503050406030204" pitchFamily="18" charset="0"/>
                    </a:rPr>
                    <a:t>4</a:t>
                  </a:r>
                </a:p>
              </p:txBody>
            </p:sp>
          </mc:Choice>
          <mc:Fallback xmlns="">
            <p:sp>
              <p:nvSpPr>
                <p:cNvPr id="49" name="TextBox 48">
                  <a:extLst>
                    <a:ext uri="{FF2B5EF4-FFF2-40B4-BE49-F238E27FC236}">
                      <a16:creationId xmlns:a16="http://schemas.microsoft.com/office/drawing/2014/main" id="{43B518E0-1B9C-40DB-892B-48A9AFDD2DFF}"/>
                    </a:ext>
                  </a:extLst>
                </p:cNvPr>
                <p:cNvSpPr txBox="1">
                  <a:spLocks noRot="1" noChangeAspect="1" noMove="1" noResize="1" noEditPoints="1" noAdjustHandles="1" noChangeArrowheads="1" noChangeShapeType="1" noTextEdit="1"/>
                </p:cNvSpPr>
                <p:nvPr/>
              </p:nvSpPr>
              <p:spPr>
                <a:xfrm>
                  <a:off x="1426708" y="2859684"/>
                  <a:ext cx="595407" cy="400110"/>
                </a:xfrm>
                <a:prstGeom prst="rect">
                  <a:avLst/>
                </a:prstGeom>
                <a:blipFill>
                  <a:blip r:embed="rId16"/>
                  <a:stretch>
                    <a:fillRect t="-7576" r="-4082" b="-25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E924223A-6223-4496-A279-36E0642E3900}"/>
                    </a:ext>
                  </a:extLst>
                </p:cNvPr>
                <p:cNvSpPr txBox="1"/>
                <p:nvPr/>
              </p:nvSpPr>
              <p:spPr>
                <a:xfrm>
                  <a:off x="1520053" y="5616615"/>
                  <a:ext cx="431207"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i="1" dirty="0">
                            <a:latin typeface="Cambria Math" panose="02040503050406030204" pitchFamily="18" charset="0"/>
                            <a:ea typeface="Cambria Math" panose="02040503050406030204" pitchFamily="18" charset="0"/>
                          </a:rPr>
                          <m:t>0.</m:t>
                        </m:r>
                        <m:r>
                          <m:rPr>
                            <m:nor/>
                          </m:rPr>
                          <a:rPr lang="en-US" sz="2200" dirty="0">
                            <a:latin typeface="Cambria Math" panose="02040503050406030204" pitchFamily="18" charset="0"/>
                            <a:ea typeface="Cambria Math" panose="02040503050406030204" pitchFamily="18" charset="0"/>
                          </a:rPr>
                          <m:t>5</m:t>
                        </m:r>
                      </m:oMath>
                    </m:oMathPara>
                  </a14:m>
                  <a:endParaRPr lang="en-US" sz="2200" dirty="0">
                    <a:latin typeface="Cambria Math" panose="02040503050406030204" pitchFamily="18" charset="0"/>
                    <a:ea typeface="Cambria Math" panose="02040503050406030204" pitchFamily="18" charset="0"/>
                  </a:endParaRPr>
                </a:p>
              </p:txBody>
            </p:sp>
          </mc:Choice>
          <mc:Fallback xmlns="">
            <p:sp>
              <p:nvSpPr>
                <p:cNvPr id="41" name="TextBox 40">
                  <a:extLst>
                    <a:ext uri="{FF2B5EF4-FFF2-40B4-BE49-F238E27FC236}">
                      <a16:creationId xmlns:a16="http://schemas.microsoft.com/office/drawing/2014/main" id="{E924223A-6223-4496-A279-36E0642E3900}"/>
                    </a:ext>
                  </a:extLst>
                </p:cNvPr>
                <p:cNvSpPr txBox="1">
                  <a:spLocks noRot="1" noChangeAspect="1" noMove="1" noResize="1" noEditPoints="1" noAdjustHandles="1" noChangeArrowheads="1" noChangeShapeType="1" noTextEdit="1"/>
                </p:cNvSpPr>
                <p:nvPr/>
              </p:nvSpPr>
              <p:spPr>
                <a:xfrm>
                  <a:off x="1520053" y="5616615"/>
                  <a:ext cx="431207" cy="338554"/>
                </a:xfrm>
                <a:prstGeom prst="rect">
                  <a:avLst/>
                </a:prstGeom>
                <a:blipFill>
                  <a:blip r:embed="rId17"/>
                  <a:stretch>
                    <a:fillRect l="-15493" r="-15493" b="-107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D1288DE7-E4BC-4BC4-AAA4-C3C8BA0870D2}"/>
                    </a:ext>
                  </a:extLst>
                </p:cNvPr>
                <p:cNvSpPr txBox="1"/>
                <p:nvPr/>
              </p:nvSpPr>
              <p:spPr>
                <a:xfrm>
                  <a:off x="3134237" y="5608042"/>
                  <a:ext cx="431207"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i="1" dirty="0" smtClean="0">
                            <a:latin typeface="Cambria Math" panose="02040503050406030204" pitchFamily="18" charset="0"/>
                            <a:ea typeface="Cambria Math" panose="02040503050406030204" pitchFamily="18" charset="0"/>
                          </a:rPr>
                          <m:t>0.</m:t>
                        </m:r>
                        <m:r>
                          <a:rPr lang="en-US" sz="2200" dirty="0">
                            <a:latin typeface="Cambria Math" panose="02040503050406030204" pitchFamily="18" charset="0"/>
                            <a:ea typeface="Cambria Math" panose="02040503050406030204" pitchFamily="18" charset="0"/>
                          </a:rPr>
                          <m:t>1</m:t>
                        </m:r>
                      </m:oMath>
                    </m:oMathPara>
                  </a14:m>
                  <a:endParaRPr lang="en-US" sz="2200" dirty="0">
                    <a:latin typeface="Cambria Math" panose="02040503050406030204" pitchFamily="18" charset="0"/>
                    <a:ea typeface="Cambria Math" panose="02040503050406030204" pitchFamily="18" charset="0"/>
                  </a:endParaRPr>
                </a:p>
              </p:txBody>
            </p:sp>
          </mc:Choice>
          <mc:Fallback xmlns="">
            <p:sp>
              <p:nvSpPr>
                <p:cNvPr id="42" name="TextBox 41">
                  <a:extLst>
                    <a:ext uri="{FF2B5EF4-FFF2-40B4-BE49-F238E27FC236}">
                      <a16:creationId xmlns:a16="http://schemas.microsoft.com/office/drawing/2014/main" id="{D1288DE7-E4BC-4BC4-AAA4-C3C8BA0870D2}"/>
                    </a:ext>
                  </a:extLst>
                </p:cNvPr>
                <p:cNvSpPr txBox="1">
                  <a:spLocks noRot="1" noChangeAspect="1" noMove="1" noResize="1" noEditPoints="1" noAdjustHandles="1" noChangeArrowheads="1" noChangeShapeType="1" noTextEdit="1"/>
                </p:cNvSpPr>
                <p:nvPr/>
              </p:nvSpPr>
              <p:spPr>
                <a:xfrm>
                  <a:off x="3134237" y="5608042"/>
                  <a:ext cx="431207" cy="338554"/>
                </a:xfrm>
                <a:prstGeom prst="rect">
                  <a:avLst/>
                </a:prstGeom>
                <a:blipFill>
                  <a:blip r:embed="rId18"/>
                  <a:stretch>
                    <a:fillRect l="-15493" r="-14085" b="-10909"/>
                  </a:stretch>
                </a:blipFill>
              </p:spPr>
              <p:txBody>
                <a:bodyPr/>
                <a:lstStyle/>
                <a:p>
                  <a:r>
                    <a:rPr lang="en-US">
                      <a:noFill/>
                    </a:rPr>
                    <a:t> </a:t>
                  </a:r>
                </a:p>
              </p:txBody>
            </p:sp>
          </mc:Fallback>
        </mc:AlternateContent>
      </p:grpSp>
    </p:spTree>
    <p:custDataLst>
      <p:tags r:id="rId1"/>
    </p:custDataLst>
    <p:extLst>
      <p:ext uri="{BB962C8B-B14F-4D97-AF65-F5344CB8AC3E}">
        <p14:creationId xmlns:p14="http://schemas.microsoft.com/office/powerpoint/2010/main" val="17316897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DF2CAAD-A0A9-475C-9BC9-349D7A663FA9}"/>
              </a:ext>
            </a:extLst>
          </p:cNvPr>
          <p:cNvSpPr>
            <a:spLocks noGrp="1"/>
          </p:cNvSpPr>
          <p:nvPr>
            <p:ph type="sldNum" idx="97"/>
          </p:nvPr>
        </p:nvSpPr>
        <p:spPr/>
        <p:txBody>
          <a:bodyPr/>
          <a:lstStyle/>
          <a:p>
            <a:fld id="{86A8BF56-6CB3-514C-9A64-F39D95C9E25B}" type="slidenum">
              <a:rPr lang="en-US" smtClean="0"/>
              <a:t>52</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Source graphic: Backpropagation</a:t>
            </a:r>
          </a:p>
        </p:txBody>
      </p:sp>
      <p:sp>
        <p:nvSpPr>
          <p:cNvPr id="10" name="Content Placeholder 9">
            <a:extLst>
              <a:ext uri="{FF2B5EF4-FFF2-40B4-BE49-F238E27FC236}">
                <a16:creationId xmlns:a16="http://schemas.microsoft.com/office/drawing/2014/main" id="{E16C7F7F-556E-3233-20CC-616B4ED4E999}"/>
              </a:ext>
            </a:extLst>
          </p:cNvPr>
          <p:cNvSpPr>
            <a:spLocks noGrp="1"/>
          </p:cNvSpPr>
          <p:nvPr>
            <p:ph idx="2"/>
          </p:nvPr>
        </p:nvSpPr>
        <p:spPr/>
        <p:txBody>
          <a:bodyPr/>
          <a:lstStyle/>
          <a:p>
            <a:endParaRPr lang="en-US"/>
          </a:p>
        </p:txBody>
      </p:sp>
      <p:sp>
        <p:nvSpPr>
          <p:cNvPr id="3" name="Text Placeholder 2">
            <a:extLst>
              <a:ext uri="{FF2B5EF4-FFF2-40B4-BE49-F238E27FC236}">
                <a16:creationId xmlns:a16="http://schemas.microsoft.com/office/drawing/2014/main" id="{D15002E1-6C9D-9FFF-5D63-9AE1DFFC13FA}"/>
              </a:ext>
            </a:extLst>
          </p:cNvPr>
          <p:cNvSpPr txBox="1">
            <a:spLocks/>
          </p:cNvSpPr>
          <p:nvPr/>
        </p:nvSpPr>
        <p:spPr>
          <a:xfrm>
            <a:off x="590598" y="2314345"/>
            <a:ext cx="10928422" cy="4390845"/>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3600" kern="1200">
                <a:solidFill>
                  <a:srgbClr val="232F3E"/>
                </a:solidFill>
                <a:latin typeface="Amazon Ember Display Heavy"/>
              </a:defRPr>
            </a:lvl1pPr>
          </a:lstStyle>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00" dirty="0"/>
          </a:p>
        </p:txBody>
      </p:sp>
      <p:grpSp>
        <p:nvGrpSpPr>
          <p:cNvPr id="9" name="Group 8">
            <a:extLst>
              <a:ext uri="{FF2B5EF4-FFF2-40B4-BE49-F238E27FC236}">
                <a16:creationId xmlns:a16="http://schemas.microsoft.com/office/drawing/2014/main" id="{89FD89A0-AF90-4C25-AA42-355A9503D84F}"/>
              </a:ext>
            </a:extLst>
          </p:cNvPr>
          <p:cNvGrpSpPr/>
          <p:nvPr/>
        </p:nvGrpSpPr>
        <p:grpSpPr>
          <a:xfrm>
            <a:off x="1005559" y="1469268"/>
            <a:ext cx="5665526" cy="4591738"/>
            <a:chOff x="1005559" y="1469268"/>
            <a:chExt cx="5665526" cy="4591738"/>
          </a:xfrm>
        </p:grpSpPr>
        <p:grpSp>
          <p:nvGrpSpPr>
            <p:cNvPr id="8" name="Group 7">
              <a:extLst>
                <a:ext uri="{FF2B5EF4-FFF2-40B4-BE49-F238E27FC236}">
                  <a16:creationId xmlns:a16="http://schemas.microsoft.com/office/drawing/2014/main" id="{03FB43C3-BB80-4FD7-B9B7-D47A631D021F}"/>
                </a:ext>
              </a:extLst>
            </p:cNvPr>
            <p:cNvGrpSpPr/>
            <p:nvPr/>
          </p:nvGrpSpPr>
          <p:grpSpPr>
            <a:xfrm>
              <a:off x="1005559" y="1469268"/>
              <a:ext cx="5665526" cy="4591738"/>
              <a:chOff x="1005559" y="1469268"/>
              <a:chExt cx="5665526" cy="4591738"/>
            </a:xfrm>
          </p:grpSpPr>
          <p:cxnSp>
            <p:nvCxnSpPr>
              <p:cNvPr id="4" name="Straight Arrow Connector 3">
                <a:extLst>
                  <a:ext uri="{FF2B5EF4-FFF2-40B4-BE49-F238E27FC236}">
                    <a16:creationId xmlns:a16="http://schemas.microsoft.com/office/drawing/2014/main" id="{A7123E56-4A1D-230D-A0A3-4677F573BEBD}"/>
                  </a:ext>
                </a:extLst>
              </p:cNvPr>
              <p:cNvCxnSpPr>
                <a:cxnSpLocks/>
              </p:cNvCxnSpPr>
              <p:nvPr/>
            </p:nvCxnSpPr>
            <p:spPr>
              <a:xfrm flipH="1" flipV="1">
                <a:off x="3328540" y="2539548"/>
                <a:ext cx="1394877" cy="59000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DCA10609-97D5-D939-EAF5-9255827BB7F8}"/>
                  </a:ext>
                </a:extLst>
              </p:cNvPr>
              <p:cNvCxnSpPr>
                <a:cxnSpLocks/>
              </p:cNvCxnSpPr>
              <p:nvPr/>
            </p:nvCxnSpPr>
            <p:spPr>
              <a:xfrm flipH="1">
                <a:off x="4260761" y="3471722"/>
                <a:ext cx="488784" cy="38501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D3AB864-9277-0B9D-66BB-E004BA8BD61A}"/>
                      </a:ext>
                    </a:extLst>
                  </p:cNvPr>
                  <p:cNvSpPr txBox="1"/>
                  <p:nvPr/>
                </p:nvSpPr>
                <p:spPr>
                  <a:xfrm>
                    <a:off x="4817226" y="2973349"/>
                    <a:ext cx="1759584" cy="5833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e>
                          </m:d>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1+</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𝑒</m:t>
                                  </m:r>
                                </m:e>
                                <m:sup>
                                  <m:r>
                                    <a:rPr lang="en-US" sz="2000" b="0" i="1" smtClean="0">
                                      <a:latin typeface="Cambria Math" panose="02040503050406030204" pitchFamily="18" charset="0"/>
                                    </a:rPr>
                                    <m:t>−</m:t>
                                  </m:r>
                                  <m:r>
                                    <a:rPr lang="en-US" sz="2000" b="0" i="1" smtClean="0">
                                      <a:latin typeface="Cambria Math" panose="02040503050406030204" pitchFamily="18" charset="0"/>
                                    </a:rPr>
                                    <m:t>𝑥</m:t>
                                  </m:r>
                                </m:sup>
                              </m:sSup>
                            </m:den>
                          </m:f>
                        </m:oMath>
                      </m:oMathPara>
                    </a14:m>
                    <a:endParaRPr lang="en-US" sz="2000" dirty="0"/>
                  </a:p>
                </p:txBody>
              </p:sp>
            </mc:Choice>
            <mc:Fallback xmlns="">
              <p:sp>
                <p:nvSpPr>
                  <p:cNvPr id="7" name="TextBox 6">
                    <a:extLst>
                      <a:ext uri="{FF2B5EF4-FFF2-40B4-BE49-F238E27FC236}">
                        <a16:creationId xmlns:a16="http://schemas.microsoft.com/office/drawing/2014/main" id="{7D3AB864-9277-0B9D-66BB-E004BA8BD61A}"/>
                      </a:ext>
                    </a:extLst>
                  </p:cNvPr>
                  <p:cNvSpPr txBox="1">
                    <a:spLocks noRot="1" noChangeAspect="1" noMove="1" noResize="1" noEditPoints="1" noAdjustHandles="1" noChangeArrowheads="1" noChangeShapeType="1" noTextEdit="1"/>
                  </p:cNvSpPr>
                  <p:nvPr/>
                </p:nvSpPr>
                <p:spPr>
                  <a:xfrm>
                    <a:off x="4817226" y="2973349"/>
                    <a:ext cx="1759584" cy="583365"/>
                  </a:xfrm>
                  <a:prstGeom prst="rect">
                    <a:avLst/>
                  </a:prstGeom>
                  <a:blipFill>
                    <a:blip r:embed="rId4"/>
                    <a:stretch>
                      <a:fillRect/>
                    </a:stretch>
                  </a:blipFill>
                </p:spPr>
                <p:txBody>
                  <a:bodyPr/>
                  <a:lstStyle/>
                  <a:p>
                    <a:r>
                      <a:rPr lang="en-US">
                        <a:noFill/>
                      </a:rPr>
                      <a:t> </a:t>
                    </a:r>
                  </a:p>
                </p:txBody>
              </p:sp>
            </mc:Fallback>
          </mc:AlternateContent>
          <p:sp>
            <p:nvSpPr>
              <p:cNvPr id="61" name="TextBox 60">
                <a:extLst>
                  <a:ext uri="{FF2B5EF4-FFF2-40B4-BE49-F238E27FC236}">
                    <a16:creationId xmlns:a16="http://schemas.microsoft.com/office/drawing/2014/main" id="{D8E936E0-6EE1-11D2-CC6B-D1AACA726D69}"/>
                  </a:ext>
                </a:extLst>
              </p:cNvPr>
              <p:cNvSpPr txBox="1"/>
              <p:nvPr/>
            </p:nvSpPr>
            <p:spPr>
              <a:xfrm>
                <a:off x="4658150" y="4064908"/>
                <a:ext cx="2012935" cy="400110"/>
              </a:xfrm>
              <a:prstGeom prst="rect">
                <a:avLst/>
              </a:prstGeom>
              <a:noFill/>
            </p:spPr>
            <p:txBody>
              <a:bodyPr wrap="square" rtlCol="0">
                <a:spAutoFit/>
              </a:bodyPr>
              <a:lstStyle/>
              <a:p>
                <a:r>
                  <a:rPr lang="en-US" sz="2000" b="1" dirty="0">
                    <a:solidFill>
                      <a:schemeClr val="accent4"/>
                    </a:solidFill>
                    <a:ea typeface="Amazon Ember Light" panose="020B0403020204020204" pitchFamily="34" charset="0"/>
                    <a:cs typeface="Amazon Ember Light" panose="020B0403020204020204" pitchFamily="34" charset="0"/>
                  </a:rPr>
                  <a:t>Hidden layer</a:t>
                </a:r>
              </a:p>
            </p:txBody>
          </p:sp>
          <p:grpSp>
            <p:nvGrpSpPr>
              <p:cNvPr id="39" name="Group 38">
                <a:extLst>
                  <a:ext uri="{FF2B5EF4-FFF2-40B4-BE49-F238E27FC236}">
                    <a16:creationId xmlns:a16="http://schemas.microsoft.com/office/drawing/2014/main" id="{B8E3BA49-7027-499B-8089-950D132CAB9B}"/>
                  </a:ext>
                </a:extLst>
              </p:cNvPr>
              <p:cNvGrpSpPr/>
              <p:nvPr/>
            </p:nvGrpSpPr>
            <p:grpSpPr>
              <a:xfrm>
                <a:off x="1005559" y="1469268"/>
                <a:ext cx="4766901" cy="4591738"/>
                <a:chOff x="1005559" y="1469268"/>
                <a:chExt cx="4766901" cy="4591738"/>
              </a:xfrm>
            </p:grpSpPr>
            <p:sp>
              <p:nvSpPr>
                <p:cNvPr id="40" name="TextBox 39">
                  <a:extLst>
                    <a:ext uri="{FF2B5EF4-FFF2-40B4-BE49-F238E27FC236}">
                      <a16:creationId xmlns:a16="http://schemas.microsoft.com/office/drawing/2014/main" id="{02969B12-FF62-49F8-BEC7-3F7F03EAA487}"/>
                    </a:ext>
                  </a:extLst>
                </p:cNvPr>
                <p:cNvSpPr txBox="1"/>
                <p:nvPr/>
              </p:nvSpPr>
              <p:spPr>
                <a:xfrm>
                  <a:off x="3445347" y="1993765"/>
                  <a:ext cx="2249136" cy="400110"/>
                </a:xfrm>
                <a:prstGeom prst="rect">
                  <a:avLst/>
                </a:prstGeom>
                <a:noFill/>
              </p:spPr>
              <p:txBody>
                <a:bodyPr wrap="square" rtlCol="0">
                  <a:spAutoFit/>
                </a:bodyPr>
                <a:lstStyle/>
                <a:p>
                  <a:r>
                    <a:rPr lang="en-US" sz="2000" b="1" dirty="0">
                      <a:solidFill>
                        <a:schemeClr val="accent4"/>
                      </a:solidFill>
                      <a:ea typeface="Amazon Ember Light" panose="020B0403020204020204" pitchFamily="34" charset="0"/>
                      <a:cs typeface="Amazon Ember Light" panose="020B0403020204020204" pitchFamily="34" charset="0"/>
                    </a:rPr>
                    <a:t>Output layer</a:t>
                  </a:r>
                </a:p>
              </p:txBody>
            </p:sp>
            <p:sp>
              <p:nvSpPr>
                <p:cNvPr id="41" name="TextBox 40">
                  <a:extLst>
                    <a:ext uri="{FF2B5EF4-FFF2-40B4-BE49-F238E27FC236}">
                      <a16:creationId xmlns:a16="http://schemas.microsoft.com/office/drawing/2014/main" id="{F5D97ACF-5DED-4892-A49E-86E313B2C2C3}"/>
                    </a:ext>
                  </a:extLst>
                </p:cNvPr>
                <p:cNvSpPr txBox="1"/>
                <p:nvPr/>
              </p:nvSpPr>
              <p:spPr>
                <a:xfrm>
                  <a:off x="3719028" y="5555070"/>
                  <a:ext cx="2053432" cy="400110"/>
                </a:xfrm>
                <a:prstGeom prst="rect">
                  <a:avLst/>
                </a:prstGeom>
                <a:noFill/>
              </p:spPr>
              <p:txBody>
                <a:bodyPr wrap="square" rtlCol="0">
                  <a:spAutoFit/>
                </a:bodyPr>
                <a:lstStyle/>
                <a:p>
                  <a:r>
                    <a:rPr lang="en-US" sz="2000" b="1" dirty="0">
                      <a:solidFill>
                        <a:schemeClr val="accent4"/>
                      </a:solidFill>
                      <a:ea typeface="Amazon Ember Light" panose="020B0403020204020204" pitchFamily="34" charset="0"/>
                      <a:cs typeface="Amazon Ember Light" panose="020B0403020204020204" pitchFamily="34" charset="0"/>
                    </a:rPr>
                    <a:t>Input layer </a:t>
                  </a:r>
                </a:p>
              </p:txBody>
            </p:sp>
            <p:sp>
              <p:nvSpPr>
                <p:cNvPr id="42" name="Oval 41">
                  <a:extLst>
                    <a:ext uri="{FF2B5EF4-FFF2-40B4-BE49-F238E27FC236}">
                      <a16:creationId xmlns:a16="http://schemas.microsoft.com/office/drawing/2014/main" id="{05366F7B-E803-4C5D-B81B-CF001F6822E5}"/>
                    </a:ext>
                  </a:extLst>
                </p:cNvPr>
                <p:cNvSpPr/>
                <p:nvPr/>
              </p:nvSpPr>
              <p:spPr>
                <a:xfrm rot="16200000">
                  <a:off x="1014784" y="3387313"/>
                  <a:ext cx="1463040" cy="1463041"/>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mc:AlternateContent xmlns:mc="http://schemas.openxmlformats.org/markup-compatibility/2006" xmlns:a14="http://schemas.microsoft.com/office/drawing/2010/main">
              <mc:Choice Requires="a14">
                <p:sp>
                  <p:nvSpPr>
                    <p:cNvPr id="43" name="Oval 42">
                      <a:extLst>
                        <a:ext uri="{FF2B5EF4-FFF2-40B4-BE49-F238E27FC236}">
                          <a16:creationId xmlns:a16="http://schemas.microsoft.com/office/drawing/2014/main" id="{B131A627-3F4D-40BF-BCA0-00E2568EE6C0}"/>
                        </a:ext>
                      </a:extLst>
                    </p:cNvPr>
                    <p:cNvSpPr/>
                    <p:nvPr/>
                  </p:nvSpPr>
                  <p:spPr>
                    <a:xfrm rot="16200000">
                      <a:off x="3075634" y="5507408"/>
                      <a:ext cx="550226" cy="556969"/>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14:m>
                        <m:oMathPara xmlns:m="http://schemas.openxmlformats.org/officeDocument/2006/math">
                          <m:oMathParaPr>
                            <m:jc m:val="centerGroup"/>
                          </m:oMathParaPr>
                          <m:oMath xmlns:m="http://schemas.openxmlformats.org/officeDocument/2006/math">
                            <m:r>
                              <a:rPr lang="en-US" sz="2000" b="1" i="1" dirty="0" smtClean="0">
                                <a:solidFill>
                                  <a:schemeClr val="tx2"/>
                                </a:solidFill>
                                <a:latin typeface="Cambria Math" panose="02040503050406030204" pitchFamily="18" charset="0"/>
                                <a:ea typeface="Amazon Ember Light" panose="020B0403020204020204" pitchFamily="34" charset="0"/>
                                <a:cs typeface="Amazon Ember Light" panose="020B0403020204020204" pitchFamily="34" charset="0"/>
                              </a:rPr>
                              <m:t>𝒙</m:t>
                            </m:r>
                            <m:r>
                              <a:rPr lang="en-US" sz="2000" b="1" i="1" baseline="-25000" dirty="0" smtClean="0">
                                <a:solidFill>
                                  <a:schemeClr val="tx2"/>
                                </a:solidFill>
                                <a:latin typeface="Cambria Math" panose="02040503050406030204" pitchFamily="18" charset="0"/>
                                <a:ea typeface="Amazon Ember Light" panose="020B0403020204020204" pitchFamily="34" charset="0"/>
                                <a:cs typeface="Amazon Ember Light" panose="020B0403020204020204" pitchFamily="34" charset="0"/>
                              </a:rPr>
                              <m:t>𝟐</m:t>
                            </m:r>
                          </m:oMath>
                        </m:oMathPara>
                      </a14:m>
                      <a:endParaRPr lang="en-US" sz="2000" b="1" baseline="-25000"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mc:Choice>
              <mc:Fallback xmlns="">
                <p:sp>
                  <p:nvSpPr>
                    <p:cNvPr id="43" name="Oval 42">
                      <a:extLst>
                        <a:ext uri="{FF2B5EF4-FFF2-40B4-BE49-F238E27FC236}">
                          <a16:creationId xmlns:a16="http://schemas.microsoft.com/office/drawing/2014/main" id="{B131A627-3F4D-40BF-BCA0-00E2568EE6C0}"/>
                        </a:ext>
                      </a:extLst>
                    </p:cNvPr>
                    <p:cNvSpPr>
                      <a:spLocks noRot="1" noChangeAspect="1" noMove="1" noResize="1" noEditPoints="1" noAdjustHandles="1" noChangeArrowheads="1" noChangeShapeType="1" noTextEdit="1"/>
                    </p:cNvSpPr>
                    <p:nvPr/>
                  </p:nvSpPr>
                  <p:spPr>
                    <a:xfrm rot="16200000">
                      <a:off x="3075634" y="5507408"/>
                      <a:ext cx="550226" cy="556969"/>
                    </a:xfrm>
                    <a:prstGeom prst="ellipse">
                      <a:avLst/>
                    </a:prstGeom>
                    <a:blipFill>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Oval 45">
                      <a:extLst>
                        <a:ext uri="{FF2B5EF4-FFF2-40B4-BE49-F238E27FC236}">
                          <a16:creationId xmlns:a16="http://schemas.microsoft.com/office/drawing/2014/main" id="{9E559F98-2DFF-493F-BC7F-E82B480FAEF9}"/>
                        </a:ext>
                      </a:extLst>
                    </p:cNvPr>
                    <p:cNvSpPr/>
                    <p:nvPr/>
                  </p:nvSpPr>
                  <p:spPr>
                    <a:xfrm rot="16200000">
                      <a:off x="1471192" y="5507409"/>
                      <a:ext cx="550226" cy="556968"/>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14:m>
                        <m:oMathPara xmlns:m="http://schemas.openxmlformats.org/officeDocument/2006/math">
                          <m:oMathParaPr>
                            <m:jc m:val="centerGroup"/>
                          </m:oMathParaPr>
                          <m:oMath xmlns:m="http://schemas.openxmlformats.org/officeDocument/2006/math">
                            <m:r>
                              <a:rPr lang="en-US" sz="2000" b="1" i="1" dirty="0" smtClean="0">
                                <a:solidFill>
                                  <a:schemeClr val="tx2"/>
                                </a:solidFill>
                                <a:latin typeface="Cambria Math" panose="02040503050406030204" pitchFamily="18" charset="0"/>
                                <a:ea typeface="Amazon Ember Light" panose="020B0403020204020204" pitchFamily="34" charset="0"/>
                                <a:cs typeface="Amazon Ember Light" panose="020B0403020204020204" pitchFamily="34" charset="0"/>
                              </a:rPr>
                              <m:t>𝒙</m:t>
                            </m:r>
                            <m:r>
                              <a:rPr lang="en-US" sz="2000" b="1" i="1" baseline="-25000" dirty="0" smtClean="0">
                                <a:solidFill>
                                  <a:schemeClr val="tx2"/>
                                </a:solidFill>
                                <a:latin typeface="Cambria Math" panose="02040503050406030204" pitchFamily="18" charset="0"/>
                                <a:ea typeface="Amazon Ember Light" panose="020B0403020204020204" pitchFamily="34" charset="0"/>
                                <a:cs typeface="Amazon Ember Light" panose="020B0403020204020204" pitchFamily="34" charset="0"/>
                              </a:rPr>
                              <m:t>𝟏</m:t>
                            </m:r>
                          </m:oMath>
                        </m:oMathPara>
                      </a14:m>
                      <a:endParaRPr lang="en-US" sz="2000" b="1" baseline="-25000" dirty="0">
                        <a:solidFill>
                          <a:schemeClr val="tx2"/>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mc:Choice>
              <mc:Fallback xmlns="">
                <p:sp>
                  <p:nvSpPr>
                    <p:cNvPr id="46" name="Oval 45">
                      <a:extLst>
                        <a:ext uri="{FF2B5EF4-FFF2-40B4-BE49-F238E27FC236}">
                          <a16:creationId xmlns:a16="http://schemas.microsoft.com/office/drawing/2014/main" id="{9E559F98-2DFF-493F-BC7F-E82B480FAEF9}"/>
                        </a:ext>
                      </a:extLst>
                    </p:cNvPr>
                    <p:cNvSpPr>
                      <a:spLocks noRot="1" noChangeAspect="1" noMove="1" noResize="1" noEditPoints="1" noAdjustHandles="1" noChangeArrowheads="1" noChangeShapeType="1" noTextEdit="1"/>
                    </p:cNvSpPr>
                    <p:nvPr/>
                  </p:nvSpPr>
                  <p:spPr>
                    <a:xfrm rot="16200000">
                      <a:off x="1471192" y="5507409"/>
                      <a:ext cx="550226" cy="556968"/>
                    </a:xfrm>
                    <a:prstGeom prst="ellipse">
                      <a:avLst/>
                    </a:prstGeom>
                    <a:blipFill>
                      <a:blip r:embed="rId6"/>
                      <a:stretch>
                        <a:fillRect/>
                      </a:stretch>
                    </a:blipFill>
                    <a:ln>
                      <a:solidFill>
                        <a:schemeClr val="tx1"/>
                      </a:solidFill>
                    </a:ln>
                  </p:spPr>
                  <p:txBody>
                    <a:bodyPr/>
                    <a:lstStyle/>
                    <a:p>
                      <a:r>
                        <a:rPr lang="en-US">
                          <a:noFill/>
                        </a:rPr>
                        <a:t> </a:t>
                      </a:r>
                    </a:p>
                  </p:txBody>
                </p:sp>
              </mc:Fallback>
            </mc:AlternateContent>
            <p:cxnSp>
              <p:nvCxnSpPr>
                <p:cNvPr id="47" name="Straight Arrow Connector 46">
                  <a:extLst>
                    <a:ext uri="{FF2B5EF4-FFF2-40B4-BE49-F238E27FC236}">
                      <a16:creationId xmlns:a16="http://schemas.microsoft.com/office/drawing/2014/main" id="{F31B7463-4376-4735-B933-FA1D7AFD336D}"/>
                    </a:ext>
                  </a:extLst>
                </p:cNvPr>
                <p:cNvCxnSpPr>
                  <a:cxnSpLocks/>
                  <a:stCxn id="43" idx="6"/>
                  <a:endCxn id="42" idx="2"/>
                </p:cNvCxnSpPr>
                <p:nvPr/>
              </p:nvCxnSpPr>
              <p:spPr>
                <a:xfrm flipH="1" flipV="1">
                  <a:off x="1746305" y="4850354"/>
                  <a:ext cx="1604443" cy="66042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C6E3AD28-6D0C-4A27-B8B9-14D9AE67B829}"/>
                    </a:ext>
                  </a:extLst>
                </p:cNvPr>
                <p:cNvCxnSpPr>
                  <a:cxnSpLocks/>
                  <a:stCxn id="46" idx="6"/>
                  <a:endCxn id="42" idx="2"/>
                </p:cNvCxnSpPr>
                <p:nvPr/>
              </p:nvCxnSpPr>
              <p:spPr>
                <a:xfrm flipV="1">
                  <a:off x="1746305" y="4850354"/>
                  <a:ext cx="0" cy="66042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22BC6DBD-2621-433B-ABE7-4FA07D549A7E}"/>
                    </a:ext>
                  </a:extLst>
                </p:cNvPr>
                <p:cNvCxnSpPr>
                  <a:cxnSpLocks/>
                  <a:stCxn id="42" idx="6"/>
                  <a:endCxn id="53" idx="2"/>
                </p:cNvCxnSpPr>
                <p:nvPr/>
              </p:nvCxnSpPr>
              <p:spPr>
                <a:xfrm flipV="1">
                  <a:off x="1746305" y="2932308"/>
                  <a:ext cx="731522" cy="4550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F19E64A5-5471-49CC-BB30-8274AA573C71}"/>
                    </a:ext>
                  </a:extLst>
                </p:cNvPr>
                <p:cNvCxnSpPr>
                  <a:cxnSpLocks/>
                  <a:stCxn id="42" idx="0"/>
                  <a:endCxn id="42" idx="4"/>
                </p:cNvCxnSpPr>
                <p:nvPr/>
              </p:nvCxnSpPr>
              <p:spPr>
                <a:xfrm>
                  <a:off x="1014784" y="4118834"/>
                  <a:ext cx="146304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064C6F25-8806-4B67-9194-482448CE82AB}"/>
                    </a:ext>
                  </a:extLst>
                </p:cNvPr>
                <p:cNvSpPr/>
                <p:nvPr/>
              </p:nvSpPr>
              <p:spPr>
                <a:xfrm rot="16200000">
                  <a:off x="2619226" y="3387313"/>
                  <a:ext cx="1463040" cy="1463041"/>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cxnSp>
              <p:nvCxnSpPr>
                <p:cNvPr id="52" name="Straight Connector 51">
                  <a:extLst>
                    <a:ext uri="{FF2B5EF4-FFF2-40B4-BE49-F238E27FC236}">
                      <a16:creationId xmlns:a16="http://schemas.microsoft.com/office/drawing/2014/main" id="{A80BA41C-4E54-45E3-B450-0FC93176A961}"/>
                    </a:ext>
                  </a:extLst>
                </p:cNvPr>
                <p:cNvCxnSpPr>
                  <a:cxnSpLocks/>
                  <a:stCxn id="51" idx="0"/>
                  <a:endCxn id="51" idx="4"/>
                </p:cNvCxnSpPr>
                <p:nvPr/>
              </p:nvCxnSpPr>
              <p:spPr>
                <a:xfrm>
                  <a:off x="2619226" y="4118834"/>
                  <a:ext cx="146304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1A51233B-2FD4-4AB7-A66C-C292DD033244}"/>
                    </a:ext>
                  </a:extLst>
                </p:cNvPr>
                <p:cNvSpPr/>
                <p:nvPr/>
              </p:nvSpPr>
              <p:spPr>
                <a:xfrm rot="16200000">
                  <a:off x="1746306" y="1469267"/>
                  <a:ext cx="1463040" cy="1463041"/>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cxnSp>
              <p:nvCxnSpPr>
                <p:cNvPr id="54" name="Straight Connector 53">
                  <a:extLst>
                    <a:ext uri="{FF2B5EF4-FFF2-40B4-BE49-F238E27FC236}">
                      <a16:creationId xmlns:a16="http://schemas.microsoft.com/office/drawing/2014/main" id="{65A16A52-E9DA-4431-B84B-CCFD4F773B92}"/>
                    </a:ext>
                  </a:extLst>
                </p:cNvPr>
                <p:cNvCxnSpPr>
                  <a:cxnSpLocks/>
                  <a:stCxn id="53" idx="0"/>
                  <a:endCxn id="53" idx="4"/>
                </p:cNvCxnSpPr>
                <p:nvPr/>
              </p:nvCxnSpPr>
              <p:spPr>
                <a:xfrm>
                  <a:off x="1746306" y="2200788"/>
                  <a:ext cx="146304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A3D4F319-0D32-47ED-89F8-F5FA1DB9AE9B}"/>
                        </a:ext>
                      </a:extLst>
                    </p:cNvPr>
                    <p:cNvSpPr txBox="1"/>
                    <p:nvPr/>
                  </p:nvSpPr>
                  <p:spPr>
                    <a:xfrm>
                      <a:off x="2028627" y="1677977"/>
                      <a:ext cx="975908" cy="448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800" b="0" i="1" smtClean="0">
                                    <a:solidFill>
                                      <a:schemeClr val="bg1"/>
                                    </a:solidFill>
                                    <a:latin typeface="Cambria Math" panose="02040503050406030204" pitchFamily="18" charset="0"/>
                                  </a:rPr>
                                </m:ctrlPr>
                              </m:sSupPr>
                              <m:e>
                                <m:r>
                                  <a:rPr lang="en-US" sz="2800" b="0" i="1" smtClean="0">
                                    <a:solidFill>
                                      <a:schemeClr val="bg1"/>
                                    </a:solidFill>
                                    <a:latin typeface="Cambria Math" panose="02040503050406030204" pitchFamily="18" charset="0"/>
                                  </a:rPr>
                                  <m:t>𝑜</m:t>
                                </m:r>
                              </m:e>
                              <m:sup>
                                <m:r>
                                  <a:rPr lang="en-US" sz="2800" b="0" i="1" smtClean="0">
                                    <a:solidFill>
                                      <a:schemeClr val="bg1"/>
                                    </a:solidFill>
                                    <a:latin typeface="Cambria Math" panose="02040503050406030204" pitchFamily="18" charset="0"/>
                                  </a:rPr>
                                  <m:t>(</m:t>
                                </m:r>
                                <m:r>
                                  <a:rPr lang="en-US" sz="2800" b="0" i="1" smtClean="0">
                                    <a:solidFill>
                                      <a:schemeClr val="bg1"/>
                                    </a:solidFill>
                                    <a:latin typeface="Cambria Math" panose="02040503050406030204" pitchFamily="18" charset="0"/>
                                  </a:rPr>
                                  <m:t>𝑜𝑢𝑡</m:t>
                                </m:r>
                                <m:r>
                                  <a:rPr lang="en-US" sz="2800" b="0" i="1" smtClean="0">
                                    <a:solidFill>
                                      <a:schemeClr val="bg1"/>
                                    </a:solidFill>
                                    <a:latin typeface="Cambria Math" panose="02040503050406030204" pitchFamily="18" charset="0"/>
                                  </a:rPr>
                                  <m:t>)</m:t>
                                </m:r>
                              </m:sup>
                            </m:sSup>
                          </m:oMath>
                        </m:oMathPara>
                      </a14:m>
                      <a:endParaRPr lang="en-US" sz="2800" dirty="0">
                        <a:solidFill>
                          <a:schemeClr val="bg1"/>
                        </a:solidFill>
                      </a:endParaRPr>
                    </a:p>
                  </p:txBody>
                </p:sp>
              </mc:Choice>
              <mc:Fallback xmlns="">
                <p:sp>
                  <p:nvSpPr>
                    <p:cNvPr id="55" name="TextBox 54">
                      <a:extLst>
                        <a:ext uri="{FF2B5EF4-FFF2-40B4-BE49-F238E27FC236}">
                          <a16:creationId xmlns:a16="http://schemas.microsoft.com/office/drawing/2014/main" id="{A3D4F319-0D32-47ED-89F8-F5FA1DB9AE9B}"/>
                        </a:ext>
                      </a:extLst>
                    </p:cNvPr>
                    <p:cNvSpPr txBox="1">
                      <a:spLocks noRot="1" noChangeAspect="1" noMove="1" noResize="1" noEditPoints="1" noAdjustHandles="1" noChangeArrowheads="1" noChangeShapeType="1" noTextEdit="1"/>
                    </p:cNvSpPr>
                    <p:nvPr/>
                  </p:nvSpPr>
                  <p:spPr>
                    <a:xfrm>
                      <a:off x="2028627" y="1677977"/>
                      <a:ext cx="975908" cy="448777"/>
                    </a:xfrm>
                    <a:prstGeom prst="rect">
                      <a:avLst/>
                    </a:prstGeom>
                    <a:blipFill>
                      <a:blip r:embed="rId7"/>
                      <a:stretch>
                        <a:fillRect/>
                      </a:stretch>
                    </a:blipFill>
                  </p:spPr>
                  <p:txBody>
                    <a:bodyPr/>
                    <a:lstStyle/>
                    <a:p>
                      <a:r>
                        <a:rPr lang="en-US">
                          <a:noFill/>
                        </a:rPr>
                        <a:t> </a:t>
                      </a:r>
                    </a:p>
                  </p:txBody>
                </p:sp>
              </mc:Fallback>
            </mc:AlternateContent>
            <p:cxnSp>
              <p:nvCxnSpPr>
                <p:cNvPr id="56" name="Straight Arrow Connector 55">
                  <a:extLst>
                    <a:ext uri="{FF2B5EF4-FFF2-40B4-BE49-F238E27FC236}">
                      <a16:creationId xmlns:a16="http://schemas.microsoft.com/office/drawing/2014/main" id="{B6CF9FD4-B8A2-41D5-9CBC-057F85557218}"/>
                    </a:ext>
                  </a:extLst>
                </p:cNvPr>
                <p:cNvCxnSpPr>
                  <a:cxnSpLocks/>
                  <a:stCxn id="51" idx="6"/>
                  <a:endCxn id="53" idx="2"/>
                </p:cNvCxnSpPr>
                <p:nvPr/>
              </p:nvCxnSpPr>
              <p:spPr>
                <a:xfrm flipH="1" flipV="1">
                  <a:off x="2477827" y="2932308"/>
                  <a:ext cx="872920" cy="4550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0123F286-B6F1-4183-9A3F-A788DF95E642}"/>
                    </a:ext>
                  </a:extLst>
                </p:cNvPr>
                <p:cNvCxnSpPr>
                  <a:cxnSpLocks/>
                  <a:stCxn id="43" idx="6"/>
                  <a:endCxn id="51" idx="2"/>
                </p:cNvCxnSpPr>
                <p:nvPr/>
              </p:nvCxnSpPr>
              <p:spPr>
                <a:xfrm flipH="1" flipV="1">
                  <a:off x="3350747" y="4850354"/>
                  <a:ext cx="1" cy="66042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9100DFAC-3F36-4A05-83A9-845EFB8A2DDF}"/>
                    </a:ext>
                  </a:extLst>
                </p:cNvPr>
                <p:cNvCxnSpPr>
                  <a:cxnSpLocks/>
                  <a:stCxn id="46" idx="6"/>
                  <a:endCxn id="51" idx="2"/>
                </p:cNvCxnSpPr>
                <p:nvPr/>
              </p:nvCxnSpPr>
              <p:spPr>
                <a:xfrm flipV="1">
                  <a:off x="1746305" y="4850354"/>
                  <a:ext cx="1604442" cy="66042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95EDE533-C47B-4AE3-BFBA-7525C1E2556D}"/>
                        </a:ext>
                      </a:extLst>
                    </p:cNvPr>
                    <p:cNvSpPr txBox="1"/>
                    <p:nvPr/>
                  </p:nvSpPr>
                  <p:spPr>
                    <a:xfrm>
                      <a:off x="2118876" y="2319407"/>
                      <a:ext cx="795411" cy="448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800" b="0" i="1" smtClean="0">
                                    <a:solidFill>
                                      <a:schemeClr val="bg1"/>
                                    </a:solidFill>
                                    <a:latin typeface="Cambria Math" panose="02040503050406030204" pitchFamily="18" charset="0"/>
                                  </a:rPr>
                                </m:ctrlPr>
                              </m:sSupPr>
                              <m:e>
                                <m:r>
                                  <a:rPr lang="en-US" sz="2800" b="0" i="1" smtClean="0">
                                    <a:solidFill>
                                      <a:schemeClr val="bg1"/>
                                    </a:solidFill>
                                    <a:latin typeface="Cambria Math" panose="02040503050406030204" pitchFamily="18" charset="0"/>
                                  </a:rPr>
                                  <m:t>𝑜</m:t>
                                </m:r>
                              </m:e>
                              <m:sup>
                                <m:r>
                                  <a:rPr lang="en-US" sz="2800" b="0" i="1" smtClean="0">
                                    <a:solidFill>
                                      <a:schemeClr val="bg1"/>
                                    </a:solidFill>
                                    <a:latin typeface="Cambria Math" panose="02040503050406030204" pitchFamily="18" charset="0"/>
                                  </a:rPr>
                                  <m:t>(</m:t>
                                </m:r>
                                <m:r>
                                  <a:rPr lang="en-US" sz="2800" b="0" i="1" smtClean="0">
                                    <a:solidFill>
                                      <a:schemeClr val="bg1"/>
                                    </a:solidFill>
                                    <a:latin typeface="Cambria Math" panose="02040503050406030204" pitchFamily="18" charset="0"/>
                                  </a:rPr>
                                  <m:t>𝑖𝑛</m:t>
                                </m:r>
                                <m:r>
                                  <a:rPr lang="en-US" sz="2800" b="0" i="1" smtClean="0">
                                    <a:solidFill>
                                      <a:schemeClr val="bg1"/>
                                    </a:solidFill>
                                    <a:latin typeface="Cambria Math" panose="02040503050406030204" pitchFamily="18" charset="0"/>
                                  </a:rPr>
                                  <m:t>)</m:t>
                                </m:r>
                              </m:sup>
                            </m:sSup>
                          </m:oMath>
                        </m:oMathPara>
                      </a14:m>
                      <a:endParaRPr lang="en-US" sz="2800" dirty="0">
                        <a:solidFill>
                          <a:schemeClr val="bg1"/>
                        </a:solidFill>
                      </a:endParaRPr>
                    </a:p>
                  </p:txBody>
                </p:sp>
              </mc:Choice>
              <mc:Fallback xmlns="">
                <p:sp>
                  <p:nvSpPr>
                    <p:cNvPr id="59" name="TextBox 58">
                      <a:extLst>
                        <a:ext uri="{FF2B5EF4-FFF2-40B4-BE49-F238E27FC236}">
                          <a16:creationId xmlns:a16="http://schemas.microsoft.com/office/drawing/2014/main" id="{95EDE533-C47B-4AE3-BFBA-7525C1E2556D}"/>
                        </a:ext>
                      </a:extLst>
                    </p:cNvPr>
                    <p:cNvSpPr txBox="1">
                      <a:spLocks noRot="1" noChangeAspect="1" noMove="1" noResize="1" noEditPoints="1" noAdjustHandles="1" noChangeArrowheads="1" noChangeShapeType="1" noTextEdit="1"/>
                    </p:cNvSpPr>
                    <p:nvPr/>
                  </p:nvSpPr>
                  <p:spPr>
                    <a:xfrm>
                      <a:off x="2118876" y="2319407"/>
                      <a:ext cx="795411" cy="448777"/>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BA821DB2-7724-458D-B9E2-B00CB2AE3340}"/>
                        </a:ext>
                      </a:extLst>
                    </p:cNvPr>
                    <p:cNvSpPr txBox="1"/>
                    <p:nvPr/>
                  </p:nvSpPr>
                  <p:spPr>
                    <a:xfrm>
                      <a:off x="1014130" y="3473408"/>
                      <a:ext cx="1463042" cy="63042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800" b="0" i="1" smtClean="0">
                                    <a:solidFill>
                                      <a:schemeClr val="bg1"/>
                                    </a:solidFill>
                                    <a:latin typeface="Cambria Math" panose="02040503050406030204" pitchFamily="18" charset="0"/>
                                  </a:rPr>
                                </m:ctrlPr>
                              </m:sSubSupPr>
                              <m:e>
                                <m:r>
                                  <a:rPr lang="en-US" sz="2800" b="0" i="1" smtClean="0">
                                    <a:solidFill>
                                      <a:schemeClr val="bg1"/>
                                    </a:solidFill>
                                    <a:latin typeface="Cambria Math" panose="02040503050406030204" pitchFamily="18" charset="0"/>
                                  </a:rPr>
                                  <m:t>h</m:t>
                                </m:r>
                              </m:e>
                              <m:sub>
                                <m:r>
                                  <a:rPr lang="en-US" sz="2800" b="0" i="1" smtClean="0">
                                    <a:solidFill>
                                      <a:schemeClr val="bg1"/>
                                    </a:solidFill>
                                    <a:latin typeface="Cambria Math" panose="02040503050406030204" pitchFamily="18" charset="0"/>
                                  </a:rPr>
                                  <m:t>1</m:t>
                                </m:r>
                              </m:sub>
                              <m:sup>
                                <m:r>
                                  <a:rPr lang="en-US" sz="2800" b="0" i="1" smtClean="0">
                                    <a:solidFill>
                                      <a:schemeClr val="bg1"/>
                                    </a:solidFill>
                                    <a:latin typeface="Cambria Math" panose="02040503050406030204" pitchFamily="18" charset="0"/>
                                  </a:rPr>
                                  <m:t>(</m:t>
                                </m:r>
                                <m:r>
                                  <a:rPr lang="en-US" sz="2800" b="0" i="1" smtClean="0">
                                    <a:solidFill>
                                      <a:schemeClr val="bg1"/>
                                    </a:solidFill>
                                    <a:latin typeface="Cambria Math" panose="02040503050406030204" pitchFamily="18" charset="0"/>
                                  </a:rPr>
                                  <m:t>𝑜𝑢𝑡</m:t>
                                </m:r>
                                <m:r>
                                  <a:rPr lang="en-US" sz="2800" b="0" i="1" smtClean="0">
                                    <a:solidFill>
                                      <a:schemeClr val="bg1"/>
                                    </a:solidFill>
                                    <a:latin typeface="Cambria Math" panose="02040503050406030204" pitchFamily="18" charset="0"/>
                                  </a:rPr>
                                  <m:t>)</m:t>
                                </m:r>
                              </m:sup>
                            </m:sSubSup>
                          </m:oMath>
                        </m:oMathPara>
                      </a14:m>
                      <a:endParaRPr lang="en-US" dirty="0"/>
                    </a:p>
                  </p:txBody>
                </p:sp>
              </mc:Choice>
              <mc:Fallback xmlns="">
                <p:sp>
                  <p:nvSpPr>
                    <p:cNvPr id="60" name="TextBox 59">
                      <a:extLst>
                        <a:ext uri="{FF2B5EF4-FFF2-40B4-BE49-F238E27FC236}">
                          <a16:creationId xmlns:a16="http://schemas.microsoft.com/office/drawing/2014/main" id="{BA821DB2-7724-458D-B9E2-B00CB2AE3340}"/>
                        </a:ext>
                      </a:extLst>
                    </p:cNvPr>
                    <p:cNvSpPr txBox="1">
                      <a:spLocks noRot="1" noChangeAspect="1" noMove="1" noResize="1" noEditPoints="1" noAdjustHandles="1" noChangeArrowheads="1" noChangeShapeType="1" noTextEdit="1"/>
                    </p:cNvSpPr>
                    <p:nvPr/>
                  </p:nvSpPr>
                  <p:spPr>
                    <a:xfrm>
                      <a:off x="1014130" y="3473408"/>
                      <a:ext cx="1463042" cy="630429"/>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BC0A332E-9CA5-4911-A9F6-27F5E073C596}"/>
                        </a:ext>
                      </a:extLst>
                    </p:cNvPr>
                    <p:cNvSpPr txBox="1"/>
                    <p:nvPr/>
                  </p:nvSpPr>
                  <p:spPr>
                    <a:xfrm>
                      <a:off x="2680398" y="3463629"/>
                      <a:ext cx="1463042" cy="6499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800" b="0" i="1" smtClean="0">
                                    <a:solidFill>
                                      <a:schemeClr val="bg1"/>
                                    </a:solidFill>
                                    <a:latin typeface="Cambria Math" panose="02040503050406030204" pitchFamily="18" charset="0"/>
                                  </a:rPr>
                                </m:ctrlPr>
                              </m:sSubSupPr>
                              <m:e>
                                <m:r>
                                  <a:rPr lang="en-US" sz="2800" b="0" i="1" smtClean="0">
                                    <a:solidFill>
                                      <a:schemeClr val="bg1"/>
                                    </a:solidFill>
                                    <a:latin typeface="Cambria Math" panose="02040503050406030204" pitchFamily="18" charset="0"/>
                                  </a:rPr>
                                  <m:t>h</m:t>
                                </m:r>
                              </m:e>
                              <m:sub>
                                <m:r>
                                  <a:rPr lang="en-US" sz="2800" b="0" i="1" smtClean="0">
                                    <a:solidFill>
                                      <a:schemeClr val="bg1"/>
                                    </a:solidFill>
                                    <a:latin typeface="Cambria Math" panose="02040503050406030204" pitchFamily="18" charset="0"/>
                                  </a:rPr>
                                  <m:t>2</m:t>
                                </m:r>
                              </m:sub>
                              <m:sup>
                                <m:r>
                                  <a:rPr lang="en-US" sz="2800" b="0" i="1" smtClean="0">
                                    <a:solidFill>
                                      <a:schemeClr val="bg1"/>
                                    </a:solidFill>
                                    <a:latin typeface="Cambria Math" panose="02040503050406030204" pitchFamily="18" charset="0"/>
                                  </a:rPr>
                                  <m:t>(</m:t>
                                </m:r>
                                <m:r>
                                  <a:rPr lang="en-US" sz="2800" b="0" i="1" smtClean="0">
                                    <a:solidFill>
                                      <a:schemeClr val="bg1"/>
                                    </a:solidFill>
                                    <a:latin typeface="Cambria Math" panose="02040503050406030204" pitchFamily="18" charset="0"/>
                                  </a:rPr>
                                  <m:t>𝑜𝑢𝑡</m:t>
                                </m:r>
                                <m:r>
                                  <a:rPr lang="en-US" sz="2800" b="0" i="1" smtClean="0">
                                    <a:solidFill>
                                      <a:schemeClr val="bg1"/>
                                    </a:solidFill>
                                    <a:latin typeface="Cambria Math" panose="02040503050406030204" pitchFamily="18" charset="0"/>
                                  </a:rPr>
                                  <m:t>)</m:t>
                                </m:r>
                              </m:sup>
                            </m:sSubSup>
                          </m:oMath>
                        </m:oMathPara>
                      </a14:m>
                      <a:endParaRPr lang="en-US" dirty="0"/>
                    </a:p>
                  </p:txBody>
                </p:sp>
              </mc:Choice>
              <mc:Fallback xmlns="">
                <p:sp>
                  <p:nvSpPr>
                    <p:cNvPr id="62" name="TextBox 61">
                      <a:extLst>
                        <a:ext uri="{FF2B5EF4-FFF2-40B4-BE49-F238E27FC236}">
                          <a16:creationId xmlns:a16="http://schemas.microsoft.com/office/drawing/2014/main" id="{BC0A332E-9CA5-4911-A9F6-27F5E073C596}"/>
                        </a:ext>
                      </a:extLst>
                    </p:cNvPr>
                    <p:cNvSpPr txBox="1">
                      <a:spLocks noRot="1" noChangeAspect="1" noMove="1" noResize="1" noEditPoints="1" noAdjustHandles="1" noChangeArrowheads="1" noChangeShapeType="1" noTextEdit="1"/>
                    </p:cNvSpPr>
                    <p:nvPr/>
                  </p:nvSpPr>
                  <p:spPr>
                    <a:xfrm>
                      <a:off x="2680398" y="3463629"/>
                      <a:ext cx="1463042" cy="649986"/>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B206C032-F5A6-467F-AF6F-B08467F0C4F3}"/>
                        </a:ext>
                      </a:extLst>
                    </p:cNvPr>
                    <p:cNvSpPr txBox="1"/>
                    <p:nvPr/>
                  </p:nvSpPr>
                  <p:spPr>
                    <a:xfrm>
                      <a:off x="1005559" y="4130146"/>
                      <a:ext cx="1463042" cy="63042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800" b="0" i="1" smtClean="0">
                                    <a:solidFill>
                                      <a:schemeClr val="bg1"/>
                                    </a:solidFill>
                                    <a:latin typeface="Cambria Math" panose="02040503050406030204" pitchFamily="18" charset="0"/>
                                  </a:rPr>
                                </m:ctrlPr>
                              </m:sSubSupPr>
                              <m:e>
                                <m:r>
                                  <a:rPr lang="en-US" sz="2800" b="0" i="1" smtClean="0">
                                    <a:solidFill>
                                      <a:schemeClr val="bg1"/>
                                    </a:solidFill>
                                    <a:latin typeface="Cambria Math" panose="02040503050406030204" pitchFamily="18" charset="0"/>
                                  </a:rPr>
                                  <m:t>h</m:t>
                                </m:r>
                              </m:e>
                              <m:sub>
                                <m:r>
                                  <a:rPr lang="en-US" sz="2800" b="0" i="1" smtClean="0">
                                    <a:solidFill>
                                      <a:schemeClr val="bg1"/>
                                    </a:solidFill>
                                    <a:latin typeface="Cambria Math" panose="02040503050406030204" pitchFamily="18" charset="0"/>
                                  </a:rPr>
                                  <m:t>1</m:t>
                                </m:r>
                              </m:sub>
                              <m:sup>
                                <m:r>
                                  <a:rPr lang="en-US" sz="2800" b="0" i="1" smtClean="0">
                                    <a:solidFill>
                                      <a:schemeClr val="bg1"/>
                                    </a:solidFill>
                                    <a:latin typeface="Cambria Math" panose="02040503050406030204" pitchFamily="18" charset="0"/>
                                  </a:rPr>
                                  <m:t>(</m:t>
                                </m:r>
                                <m:r>
                                  <a:rPr lang="en-US" sz="2800" b="0" i="1" smtClean="0">
                                    <a:solidFill>
                                      <a:schemeClr val="bg1"/>
                                    </a:solidFill>
                                    <a:latin typeface="Cambria Math" panose="02040503050406030204" pitchFamily="18" charset="0"/>
                                  </a:rPr>
                                  <m:t>𝑖𝑛</m:t>
                                </m:r>
                                <m:r>
                                  <a:rPr lang="en-US" sz="2800" b="0" i="1" smtClean="0">
                                    <a:solidFill>
                                      <a:schemeClr val="bg1"/>
                                    </a:solidFill>
                                    <a:latin typeface="Cambria Math" panose="02040503050406030204" pitchFamily="18" charset="0"/>
                                  </a:rPr>
                                  <m:t>)</m:t>
                                </m:r>
                              </m:sup>
                            </m:sSubSup>
                          </m:oMath>
                        </m:oMathPara>
                      </a14:m>
                      <a:endParaRPr lang="en-US" dirty="0"/>
                    </a:p>
                  </p:txBody>
                </p:sp>
              </mc:Choice>
              <mc:Fallback xmlns="">
                <p:sp>
                  <p:nvSpPr>
                    <p:cNvPr id="63" name="TextBox 62">
                      <a:extLst>
                        <a:ext uri="{FF2B5EF4-FFF2-40B4-BE49-F238E27FC236}">
                          <a16:creationId xmlns:a16="http://schemas.microsoft.com/office/drawing/2014/main" id="{B206C032-F5A6-467F-AF6F-B08467F0C4F3}"/>
                        </a:ext>
                      </a:extLst>
                    </p:cNvPr>
                    <p:cNvSpPr txBox="1">
                      <a:spLocks noRot="1" noChangeAspect="1" noMove="1" noResize="1" noEditPoints="1" noAdjustHandles="1" noChangeArrowheads="1" noChangeShapeType="1" noTextEdit="1"/>
                    </p:cNvSpPr>
                    <p:nvPr/>
                  </p:nvSpPr>
                  <p:spPr>
                    <a:xfrm>
                      <a:off x="1005559" y="4130146"/>
                      <a:ext cx="1463042" cy="630429"/>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B9C67A0F-A9FB-43FE-BFCB-8B62327EEEC4}"/>
                        </a:ext>
                      </a:extLst>
                    </p:cNvPr>
                    <p:cNvSpPr txBox="1"/>
                    <p:nvPr/>
                  </p:nvSpPr>
                  <p:spPr>
                    <a:xfrm>
                      <a:off x="2936857" y="4120367"/>
                      <a:ext cx="950125" cy="6499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800" b="0" i="1" smtClean="0">
                                    <a:solidFill>
                                      <a:schemeClr val="bg1"/>
                                    </a:solidFill>
                                    <a:latin typeface="Cambria Math" panose="02040503050406030204" pitchFamily="18" charset="0"/>
                                  </a:rPr>
                                </m:ctrlPr>
                              </m:sSubSupPr>
                              <m:e>
                                <m:r>
                                  <a:rPr lang="en-US" sz="2800" b="0" i="1" smtClean="0">
                                    <a:solidFill>
                                      <a:schemeClr val="bg1"/>
                                    </a:solidFill>
                                    <a:latin typeface="Cambria Math" panose="02040503050406030204" pitchFamily="18" charset="0"/>
                                  </a:rPr>
                                  <m:t>h</m:t>
                                </m:r>
                              </m:e>
                              <m:sub>
                                <m:r>
                                  <a:rPr lang="en-US" sz="2800" b="0" i="1" smtClean="0">
                                    <a:solidFill>
                                      <a:schemeClr val="bg1"/>
                                    </a:solidFill>
                                    <a:latin typeface="Cambria Math" panose="02040503050406030204" pitchFamily="18" charset="0"/>
                                  </a:rPr>
                                  <m:t>2</m:t>
                                </m:r>
                              </m:sub>
                              <m:sup>
                                <m:r>
                                  <a:rPr lang="en-US" sz="2800" b="0" i="1" smtClean="0">
                                    <a:solidFill>
                                      <a:schemeClr val="bg1"/>
                                    </a:solidFill>
                                    <a:latin typeface="Cambria Math" panose="02040503050406030204" pitchFamily="18" charset="0"/>
                                  </a:rPr>
                                  <m:t>(</m:t>
                                </m:r>
                                <m:r>
                                  <a:rPr lang="en-US" sz="2800" b="0" i="1" smtClean="0">
                                    <a:solidFill>
                                      <a:schemeClr val="bg1"/>
                                    </a:solidFill>
                                    <a:latin typeface="Cambria Math" panose="02040503050406030204" pitchFamily="18" charset="0"/>
                                  </a:rPr>
                                  <m:t>𝑖𝑛</m:t>
                                </m:r>
                                <m:r>
                                  <a:rPr lang="en-US" sz="2800" b="0" i="1" smtClean="0">
                                    <a:solidFill>
                                      <a:schemeClr val="bg1"/>
                                    </a:solidFill>
                                    <a:latin typeface="Cambria Math" panose="02040503050406030204" pitchFamily="18" charset="0"/>
                                  </a:rPr>
                                  <m:t>)</m:t>
                                </m:r>
                              </m:sup>
                            </m:sSubSup>
                          </m:oMath>
                        </m:oMathPara>
                      </a14:m>
                      <a:endParaRPr lang="en-US" dirty="0"/>
                    </a:p>
                  </p:txBody>
                </p:sp>
              </mc:Choice>
              <mc:Fallback xmlns="">
                <p:sp>
                  <p:nvSpPr>
                    <p:cNvPr id="64" name="TextBox 63">
                      <a:extLst>
                        <a:ext uri="{FF2B5EF4-FFF2-40B4-BE49-F238E27FC236}">
                          <a16:creationId xmlns:a16="http://schemas.microsoft.com/office/drawing/2014/main" id="{B9C67A0F-A9FB-43FE-BFCB-8B62327EEEC4}"/>
                        </a:ext>
                      </a:extLst>
                    </p:cNvPr>
                    <p:cNvSpPr txBox="1">
                      <a:spLocks noRot="1" noChangeAspect="1" noMove="1" noResize="1" noEditPoints="1" noAdjustHandles="1" noChangeArrowheads="1" noChangeShapeType="1" noTextEdit="1"/>
                    </p:cNvSpPr>
                    <p:nvPr/>
                  </p:nvSpPr>
                  <p:spPr>
                    <a:xfrm>
                      <a:off x="2936857" y="4120367"/>
                      <a:ext cx="950125" cy="649986"/>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58155718-756A-4F22-82EB-3DD5CDE4F858}"/>
                        </a:ext>
                      </a:extLst>
                    </p:cNvPr>
                    <p:cNvSpPr txBox="1"/>
                    <p:nvPr/>
                  </p:nvSpPr>
                  <p:spPr>
                    <a:xfrm>
                      <a:off x="1330400" y="5096559"/>
                      <a:ext cx="43306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1</m:t>
                                </m:r>
                              </m:sub>
                            </m:sSub>
                          </m:oMath>
                        </m:oMathPara>
                      </a14:m>
                      <a:endParaRPr lang="en-US" sz="2400" dirty="0"/>
                    </a:p>
                  </p:txBody>
                </p:sp>
              </mc:Choice>
              <mc:Fallback xmlns="">
                <p:sp>
                  <p:nvSpPr>
                    <p:cNvPr id="65" name="TextBox 64">
                      <a:extLst>
                        <a:ext uri="{FF2B5EF4-FFF2-40B4-BE49-F238E27FC236}">
                          <a16:creationId xmlns:a16="http://schemas.microsoft.com/office/drawing/2014/main" id="{58155718-756A-4F22-82EB-3DD5CDE4F858}"/>
                        </a:ext>
                      </a:extLst>
                    </p:cNvPr>
                    <p:cNvSpPr txBox="1">
                      <a:spLocks noRot="1" noChangeAspect="1" noMove="1" noResize="1" noEditPoints="1" noAdjustHandles="1" noChangeArrowheads="1" noChangeShapeType="1" noTextEdit="1"/>
                    </p:cNvSpPr>
                    <p:nvPr/>
                  </p:nvSpPr>
                  <p:spPr>
                    <a:xfrm>
                      <a:off x="1330400" y="5096559"/>
                      <a:ext cx="433067" cy="369332"/>
                    </a:xfrm>
                    <a:prstGeom prst="rect">
                      <a:avLst/>
                    </a:prstGeom>
                    <a:blipFill>
                      <a:blip r:embed="rId13"/>
                      <a:stretch>
                        <a:fillRect l="-7042" r="-4225"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7206FC54-D868-4FC4-8C22-78C40395107D}"/>
                        </a:ext>
                      </a:extLst>
                    </p:cNvPr>
                    <p:cNvSpPr txBox="1"/>
                    <p:nvPr/>
                  </p:nvSpPr>
                  <p:spPr>
                    <a:xfrm>
                      <a:off x="3369484" y="5114323"/>
                      <a:ext cx="43082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4</m:t>
                                </m:r>
                              </m:sub>
                            </m:sSub>
                          </m:oMath>
                        </m:oMathPara>
                      </a14:m>
                      <a:endParaRPr lang="en-US" sz="2400" dirty="0"/>
                    </a:p>
                  </p:txBody>
                </p:sp>
              </mc:Choice>
              <mc:Fallback xmlns="">
                <p:sp>
                  <p:nvSpPr>
                    <p:cNvPr id="66" name="TextBox 65">
                      <a:extLst>
                        <a:ext uri="{FF2B5EF4-FFF2-40B4-BE49-F238E27FC236}">
                          <a16:creationId xmlns:a16="http://schemas.microsoft.com/office/drawing/2014/main" id="{7206FC54-D868-4FC4-8C22-78C40395107D}"/>
                        </a:ext>
                      </a:extLst>
                    </p:cNvPr>
                    <p:cNvSpPr txBox="1">
                      <a:spLocks noRot="1" noChangeAspect="1" noMove="1" noResize="1" noEditPoints="1" noAdjustHandles="1" noChangeArrowheads="1" noChangeShapeType="1" noTextEdit="1"/>
                    </p:cNvSpPr>
                    <p:nvPr/>
                  </p:nvSpPr>
                  <p:spPr>
                    <a:xfrm>
                      <a:off x="3369484" y="5114323"/>
                      <a:ext cx="430823" cy="369332"/>
                    </a:xfrm>
                    <a:prstGeom prst="rect">
                      <a:avLst/>
                    </a:prstGeom>
                    <a:blipFill>
                      <a:blip r:embed="rId14"/>
                      <a:stretch>
                        <a:fillRect l="-8571" r="-5714"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79BF716E-682A-4586-93CD-C5B70C88A01D}"/>
                        </a:ext>
                      </a:extLst>
                    </p:cNvPr>
                    <p:cNvSpPr txBox="1"/>
                    <p:nvPr/>
                  </p:nvSpPr>
                  <p:spPr>
                    <a:xfrm>
                      <a:off x="1349566" y="2959883"/>
                      <a:ext cx="44018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5</m:t>
                                </m:r>
                              </m:sub>
                            </m:sSub>
                          </m:oMath>
                        </m:oMathPara>
                      </a14:m>
                      <a:endParaRPr lang="en-US" sz="2400" dirty="0"/>
                    </a:p>
                  </p:txBody>
                </p:sp>
              </mc:Choice>
              <mc:Fallback xmlns="">
                <p:sp>
                  <p:nvSpPr>
                    <p:cNvPr id="67" name="TextBox 66">
                      <a:extLst>
                        <a:ext uri="{FF2B5EF4-FFF2-40B4-BE49-F238E27FC236}">
                          <a16:creationId xmlns:a16="http://schemas.microsoft.com/office/drawing/2014/main" id="{79BF716E-682A-4586-93CD-C5B70C88A01D}"/>
                        </a:ext>
                      </a:extLst>
                    </p:cNvPr>
                    <p:cNvSpPr txBox="1">
                      <a:spLocks noRot="1" noChangeAspect="1" noMove="1" noResize="1" noEditPoints="1" noAdjustHandles="1" noChangeArrowheads="1" noChangeShapeType="1" noTextEdit="1"/>
                    </p:cNvSpPr>
                    <p:nvPr/>
                  </p:nvSpPr>
                  <p:spPr>
                    <a:xfrm>
                      <a:off x="1349566" y="2959883"/>
                      <a:ext cx="440185" cy="369332"/>
                    </a:xfrm>
                    <a:prstGeom prst="rect">
                      <a:avLst/>
                    </a:prstGeom>
                    <a:blipFill>
                      <a:blip r:embed="rId15"/>
                      <a:stretch>
                        <a:fillRect l="-6849" r="-4110"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851B149F-F01E-462B-8C24-CACABBF3FC72}"/>
                        </a:ext>
                      </a:extLst>
                    </p:cNvPr>
                    <p:cNvSpPr txBox="1"/>
                    <p:nvPr/>
                  </p:nvSpPr>
                  <p:spPr>
                    <a:xfrm>
                      <a:off x="3356248" y="2962130"/>
                      <a:ext cx="44018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6</m:t>
                                </m:r>
                              </m:sub>
                            </m:sSub>
                          </m:oMath>
                        </m:oMathPara>
                      </a14:m>
                      <a:endParaRPr lang="en-US" sz="2400" dirty="0"/>
                    </a:p>
                  </p:txBody>
                </p:sp>
              </mc:Choice>
              <mc:Fallback xmlns="">
                <p:sp>
                  <p:nvSpPr>
                    <p:cNvPr id="68" name="TextBox 67">
                      <a:extLst>
                        <a:ext uri="{FF2B5EF4-FFF2-40B4-BE49-F238E27FC236}">
                          <a16:creationId xmlns:a16="http://schemas.microsoft.com/office/drawing/2014/main" id="{851B149F-F01E-462B-8C24-CACABBF3FC72}"/>
                        </a:ext>
                      </a:extLst>
                    </p:cNvPr>
                    <p:cNvSpPr txBox="1">
                      <a:spLocks noRot="1" noChangeAspect="1" noMove="1" noResize="1" noEditPoints="1" noAdjustHandles="1" noChangeArrowheads="1" noChangeShapeType="1" noTextEdit="1"/>
                    </p:cNvSpPr>
                    <p:nvPr/>
                  </p:nvSpPr>
                  <p:spPr>
                    <a:xfrm>
                      <a:off x="3356248" y="2962130"/>
                      <a:ext cx="440185" cy="369332"/>
                    </a:xfrm>
                    <a:prstGeom prst="rect">
                      <a:avLst/>
                    </a:prstGeom>
                    <a:blipFill>
                      <a:blip r:embed="rId16"/>
                      <a:stretch>
                        <a:fillRect l="-8333" r="-4167"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506267B4-900C-4BF7-9FBB-9BE7DC795E3F}"/>
                        </a:ext>
                      </a:extLst>
                    </p:cNvPr>
                    <p:cNvSpPr txBox="1"/>
                    <p:nvPr/>
                  </p:nvSpPr>
                  <p:spPr>
                    <a:xfrm>
                      <a:off x="2039690" y="4655910"/>
                      <a:ext cx="44018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2</m:t>
                                </m:r>
                              </m:sub>
                            </m:sSub>
                          </m:oMath>
                        </m:oMathPara>
                      </a14:m>
                      <a:endParaRPr lang="en-US" sz="2400" dirty="0"/>
                    </a:p>
                  </p:txBody>
                </p:sp>
              </mc:Choice>
              <mc:Fallback xmlns="">
                <p:sp>
                  <p:nvSpPr>
                    <p:cNvPr id="69" name="TextBox 68">
                      <a:extLst>
                        <a:ext uri="{FF2B5EF4-FFF2-40B4-BE49-F238E27FC236}">
                          <a16:creationId xmlns:a16="http://schemas.microsoft.com/office/drawing/2014/main" id="{506267B4-900C-4BF7-9FBB-9BE7DC795E3F}"/>
                        </a:ext>
                      </a:extLst>
                    </p:cNvPr>
                    <p:cNvSpPr txBox="1">
                      <a:spLocks noRot="1" noChangeAspect="1" noMove="1" noResize="1" noEditPoints="1" noAdjustHandles="1" noChangeArrowheads="1" noChangeShapeType="1" noTextEdit="1"/>
                    </p:cNvSpPr>
                    <p:nvPr/>
                  </p:nvSpPr>
                  <p:spPr>
                    <a:xfrm>
                      <a:off x="2039690" y="4655910"/>
                      <a:ext cx="440185" cy="369332"/>
                    </a:xfrm>
                    <a:prstGeom prst="rect">
                      <a:avLst/>
                    </a:prstGeom>
                    <a:blipFill>
                      <a:blip r:embed="rId17"/>
                      <a:stretch>
                        <a:fillRect l="-8333" r="-4167"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DE6B1574-9B54-4FAE-8756-B789FE2ABE83}"/>
                        </a:ext>
                      </a:extLst>
                    </p:cNvPr>
                    <p:cNvSpPr txBox="1"/>
                    <p:nvPr/>
                  </p:nvSpPr>
                  <p:spPr>
                    <a:xfrm>
                      <a:off x="2636388" y="4646678"/>
                      <a:ext cx="44018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3</m:t>
                                </m:r>
                              </m:sub>
                            </m:sSub>
                          </m:oMath>
                        </m:oMathPara>
                      </a14:m>
                      <a:endParaRPr lang="en-US" sz="2400" dirty="0"/>
                    </a:p>
                  </p:txBody>
                </p:sp>
              </mc:Choice>
              <mc:Fallback xmlns="">
                <p:sp>
                  <p:nvSpPr>
                    <p:cNvPr id="70" name="TextBox 69">
                      <a:extLst>
                        <a:ext uri="{FF2B5EF4-FFF2-40B4-BE49-F238E27FC236}">
                          <a16:creationId xmlns:a16="http://schemas.microsoft.com/office/drawing/2014/main" id="{DE6B1574-9B54-4FAE-8756-B789FE2ABE83}"/>
                        </a:ext>
                      </a:extLst>
                    </p:cNvPr>
                    <p:cNvSpPr txBox="1">
                      <a:spLocks noRot="1" noChangeAspect="1" noMove="1" noResize="1" noEditPoints="1" noAdjustHandles="1" noChangeArrowheads="1" noChangeShapeType="1" noTextEdit="1"/>
                    </p:cNvSpPr>
                    <p:nvPr/>
                  </p:nvSpPr>
                  <p:spPr>
                    <a:xfrm>
                      <a:off x="2636388" y="4646678"/>
                      <a:ext cx="440185" cy="369332"/>
                    </a:xfrm>
                    <a:prstGeom prst="rect">
                      <a:avLst/>
                    </a:prstGeom>
                    <a:blipFill>
                      <a:blip r:embed="rId18"/>
                      <a:stretch>
                        <a:fillRect l="-6849" r="-2740" b="-13115"/>
                      </a:stretch>
                    </a:blipFill>
                  </p:spPr>
                  <p:txBody>
                    <a:bodyPr/>
                    <a:lstStyle/>
                    <a:p>
                      <a:r>
                        <a:rPr lang="en-US">
                          <a:noFill/>
                        </a:rPr>
                        <a:t> </a:t>
                      </a:r>
                    </a:p>
                  </p:txBody>
                </p:sp>
              </mc:Fallback>
            </mc:AlternateContent>
          </p:grpSp>
        </p:grpSp>
        <p:sp>
          <p:nvSpPr>
            <p:cNvPr id="44" name="Oval 43">
              <a:extLst>
                <a:ext uri="{FF2B5EF4-FFF2-40B4-BE49-F238E27FC236}">
                  <a16:creationId xmlns:a16="http://schemas.microsoft.com/office/drawing/2014/main" id="{6385C3C6-49E1-4CAA-8A44-A56D1D495BAF}"/>
                </a:ext>
              </a:extLst>
            </p:cNvPr>
            <p:cNvSpPr>
              <a:spLocks noChangeAspect="1"/>
            </p:cNvSpPr>
            <p:nvPr/>
          </p:nvSpPr>
          <p:spPr>
            <a:xfrm>
              <a:off x="1285869" y="2893908"/>
              <a:ext cx="548640" cy="548640"/>
            </a:xfrm>
            <a:prstGeom prst="ellipse">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20400968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DF2CAAD-A0A9-475C-9BC9-349D7A663FA9}"/>
              </a:ext>
            </a:extLst>
          </p:cNvPr>
          <p:cNvSpPr>
            <a:spLocks noGrp="1"/>
          </p:cNvSpPr>
          <p:nvPr>
            <p:ph type="sldNum" idx="97"/>
          </p:nvPr>
        </p:nvSpPr>
        <p:spPr/>
        <p:txBody>
          <a:bodyPr/>
          <a:lstStyle/>
          <a:p>
            <a:fld id="{86A8BF56-6CB3-514C-9A64-F39D95C9E25B}" type="slidenum">
              <a:rPr lang="en-US" smtClean="0"/>
              <a:t>53</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Autofit/>
          </a:bodyPr>
          <a:lstStyle/>
          <a:p>
            <a:r>
              <a:rPr lang="en-US" sz="2800" dirty="0"/>
              <a:t>Source graphic: Backpropagation: Gradient descent (2 of 2)</a:t>
            </a:r>
          </a:p>
        </p:txBody>
      </p:sp>
      <p:sp>
        <p:nvSpPr>
          <p:cNvPr id="5" name="Content Placeholder 4">
            <a:extLst>
              <a:ext uri="{FF2B5EF4-FFF2-40B4-BE49-F238E27FC236}">
                <a16:creationId xmlns:a16="http://schemas.microsoft.com/office/drawing/2014/main" id="{FA0ECDEF-3800-9017-9443-D1CB02F69C0D}"/>
              </a:ext>
            </a:extLst>
          </p:cNvPr>
          <p:cNvSpPr>
            <a:spLocks noGrp="1"/>
          </p:cNvSpPr>
          <p:nvPr>
            <p:ph idx="2"/>
          </p:nvPr>
        </p:nvSpPr>
        <p:spPr/>
        <p:txBody>
          <a:bodyPr/>
          <a:lstStyle/>
          <a:p>
            <a:endParaRPr lang="en-US"/>
          </a:p>
        </p:txBody>
      </p:sp>
      <p:sp>
        <p:nvSpPr>
          <p:cNvPr id="3" name="Text Placeholder 2">
            <a:extLst>
              <a:ext uri="{FF2B5EF4-FFF2-40B4-BE49-F238E27FC236}">
                <a16:creationId xmlns:a16="http://schemas.microsoft.com/office/drawing/2014/main" id="{D15002E1-6C9D-9FFF-5D63-9AE1DFFC13FA}"/>
              </a:ext>
            </a:extLst>
          </p:cNvPr>
          <p:cNvSpPr txBox="1">
            <a:spLocks/>
          </p:cNvSpPr>
          <p:nvPr/>
        </p:nvSpPr>
        <p:spPr>
          <a:xfrm>
            <a:off x="590598" y="2314345"/>
            <a:ext cx="10928422" cy="4390845"/>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3600" kern="1200">
                <a:solidFill>
                  <a:srgbClr val="232F3E"/>
                </a:solidFill>
                <a:latin typeface="Amazon Ember Display Heavy"/>
              </a:defRPr>
            </a:lvl1pPr>
          </a:lstStyle>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00" dirty="0"/>
          </a:p>
        </p:txBody>
      </p:sp>
      <p:grpSp>
        <p:nvGrpSpPr>
          <p:cNvPr id="4" name="Group 3">
            <a:extLst>
              <a:ext uri="{FF2B5EF4-FFF2-40B4-BE49-F238E27FC236}">
                <a16:creationId xmlns:a16="http://schemas.microsoft.com/office/drawing/2014/main" id="{B0FB4D7B-E5DD-4B37-AE26-117711904843}"/>
              </a:ext>
            </a:extLst>
          </p:cNvPr>
          <p:cNvGrpSpPr/>
          <p:nvPr/>
        </p:nvGrpSpPr>
        <p:grpSpPr>
          <a:xfrm>
            <a:off x="1014783" y="1469268"/>
            <a:ext cx="5656302" cy="4591738"/>
            <a:chOff x="1014783" y="1469268"/>
            <a:chExt cx="5656302" cy="4591738"/>
          </a:xfrm>
        </p:grpSpPr>
        <p:sp>
          <p:nvSpPr>
            <p:cNvPr id="61" name="TextBox 60">
              <a:extLst>
                <a:ext uri="{FF2B5EF4-FFF2-40B4-BE49-F238E27FC236}">
                  <a16:creationId xmlns:a16="http://schemas.microsoft.com/office/drawing/2014/main" id="{D8E936E0-6EE1-11D2-CC6B-D1AACA726D69}"/>
                </a:ext>
              </a:extLst>
            </p:cNvPr>
            <p:cNvSpPr txBox="1"/>
            <p:nvPr/>
          </p:nvSpPr>
          <p:spPr>
            <a:xfrm>
              <a:off x="4658150" y="4064908"/>
              <a:ext cx="2012935" cy="400110"/>
            </a:xfrm>
            <a:prstGeom prst="rect">
              <a:avLst/>
            </a:prstGeom>
            <a:noFill/>
          </p:spPr>
          <p:txBody>
            <a:bodyPr wrap="square" rtlCol="0">
              <a:spAutoFit/>
            </a:bodyPr>
            <a:lstStyle/>
            <a:p>
              <a:r>
                <a:rPr lang="en-US" sz="2000" b="1" dirty="0">
                  <a:solidFill>
                    <a:schemeClr val="accent4"/>
                  </a:solidFill>
                  <a:ea typeface="Amazon Ember Light" panose="020B0403020204020204" pitchFamily="34" charset="0"/>
                  <a:cs typeface="Amazon Ember Light" panose="020B0403020204020204" pitchFamily="34" charset="0"/>
                </a:rPr>
                <a:t>Hidden layer</a:t>
              </a:r>
            </a:p>
          </p:txBody>
        </p:sp>
        <p:sp>
          <p:nvSpPr>
            <p:cNvPr id="44" name="TextBox 43">
              <a:extLst>
                <a:ext uri="{FF2B5EF4-FFF2-40B4-BE49-F238E27FC236}">
                  <a16:creationId xmlns:a16="http://schemas.microsoft.com/office/drawing/2014/main" id="{68F47460-1AE1-4526-AF80-63A82C4334EF}"/>
                </a:ext>
              </a:extLst>
            </p:cNvPr>
            <p:cNvSpPr txBox="1"/>
            <p:nvPr/>
          </p:nvSpPr>
          <p:spPr>
            <a:xfrm>
              <a:off x="3445347" y="1993765"/>
              <a:ext cx="2249136" cy="400110"/>
            </a:xfrm>
            <a:prstGeom prst="rect">
              <a:avLst/>
            </a:prstGeom>
            <a:noFill/>
          </p:spPr>
          <p:txBody>
            <a:bodyPr wrap="square" rtlCol="0">
              <a:spAutoFit/>
            </a:bodyPr>
            <a:lstStyle/>
            <a:p>
              <a:r>
                <a:rPr lang="en-US" sz="2000" b="1" dirty="0">
                  <a:solidFill>
                    <a:schemeClr val="accent4"/>
                  </a:solidFill>
                  <a:ea typeface="Amazon Ember Light" panose="020B0403020204020204" pitchFamily="34" charset="0"/>
                  <a:cs typeface="Amazon Ember Light" panose="020B0403020204020204" pitchFamily="34" charset="0"/>
                </a:rPr>
                <a:t>Output layer</a:t>
              </a:r>
            </a:p>
          </p:txBody>
        </p:sp>
        <p:sp>
          <p:nvSpPr>
            <p:cNvPr id="45" name="TextBox 44">
              <a:extLst>
                <a:ext uri="{FF2B5EF4-FFF2-40B4-BE49-F238E27FC236}">
                  <a16:creationId xmlns:a16="http://schemas.microsoft.com/office/drawing/2014/main" id="{1E9E5840-527C-4B3E-AC28-CF06B11387A8}"/>
                </a:ext>
              </a:extLst>
            </p:cNvPr>
            <p:cNvSpPr txBox="1"/>
            <p:nvPr/>
          </p:nvSpPr>
          <p:spPr>
            <a:xfrm>
              <a:off x="3719028" y="5555070"/>
              <a:ext cx="2053432" cy="400110"/>
            </a:xfrm>
            <a:prstGeom prst="rect">
              <a:avLst/>
            </a:prstGeom>
            <a:noFill/>
          </p:spPr>
          <p:txBody>
            <a:bodyPr wrap="square" rtlCol="0">
              <a:spAutoFit/>
            </a:bodyPr>
            <a:lstStyle/>
            <a:p>
              <a:r>
                <a:rPr lang="en-US" sz="2000" b="1" dirty="0">
                  <a:solidFill>
                    <a:schemeClr val="accent4"/>
                  </a:solidFill>
                  <a:ea typeface="Amazon Ember Light" panose="020B0403020204020204" pitchFamily="34" charset="0"/>
                  <a:cs typeface="Amazon Ember Light" panose="020B0403020204020204" pitchFamily="34" charset="0"/>
                </a:rPr>
                <a:t>Input layer </a:t>
              </a:r>
            </a:p>
          </p:txBody>
        </p:sp>
        <p:sp>
          <p:nvSpPr>
            <p:cNvPr id="77" name="Oval 76">
              <a:extLst>
                <a:ext uri="{FF2B5EF4-FFF2-40B4-BE49-F238E27FC236}">
                  <a16:creationId xmlns:a16="http://schemas.microsoft.com/office/drawing/2014/main" id="{FDFDD3D1-443B-4382-920F-E0000CAF3D3F}"/>
                </a:ext>
              </a:extLst>
            </p:cNvPr>
            <p:cNvSpPr/>
            <p:nvPr/>
          </p:nvSpPr>
          <p:spPr>
            <a:xfrm rot="16200000">
              <a:off x="1014784" y="3387313"/>
              <a:ext cx="1463040" cy="1463041"/>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78" name="Oval 77">
              <a:extLst>
                <a:ext uri="{FF2B5EF4-FFF2-40B4-BE49-F238E27FC236}">
                  <a16:creationId xmlns:a16="http://schemas.microsoft.com/office/drawing/2014/main" id="{D784BE21-072C-42F6-A55C-66947F94F7D9}"/>
                </a:ext>
              </a:extLst>
            </p:cNvPr>
            <p:cNvSpPr/>
            <p:nvPr/>
          </p:nvSpPr>
          <p:spPr>
            <a:xfrm rot="16200000">
              <a:off x="3075634" y="5507408"/>
              <a:ext cx="550226" cy="556969"/>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79" name="Oval 78">
              <a:extLst>
                <a:ext uri="{FF2B5EF4-FFF2-40B4-BE49-F238E27FC236}">
                  <a16:creationId xmlns:a16="http://schemas.microsoft.com/office/drawing/2014/main" id="{EF4946BD-74A0-4580-B549-9D8C3DD5DEE3}"/>
                </a:ext>
              </a:extLst>
            </p:cNvPr>
            <p:cNvSpPr/>
            <p:nvPr/>
          </p:nvSpPr>
          <p:spPr>
            <a:xfrm rot="16200000">
              <a:off x="1471192" y="5507408"/>
              <a:ext cx="550226" cy="556968"/>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cxnSp>
          <p:nvCxnSpPr>
            <p:cNvPr id="80" name="Straight Arrow Connector 79">
              <a:extLst>
                <a:ext uri="{FF2B5EF4-FFF2-40B4-BE49-F238E27FC236}">
                  <a16:creationId xmlns:a16="http://schemas.microsoft.com/office/drawing/2014/main" id="{33155E9A-F0F7-4943-9A24-146B63C1E175}"/>
                </a:ext>
              </a:extLst>
            </p:cNvPr>
            <p:cNvCxnSpPr>
              <a:cxnSpLocks/>
              <a:stCxn id="78" idx="6"/>
              <a:endCxn id="77" idx="2"/>
            </p:cNvCxnSpPr>
            <p:nvPr/>
          </p:nvCxnSpPr>
          <p:spPr>
            <a:xfrm flipH="1" flipV="1">
              <a:off x="1746305" y="4850354"/>
              <a:ext cx="1604443" cy="66042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FA9AEF4F-0E9F-4CCD-8B29-2C3421C9C955}"/>
                </a:ext>
              </a:extLst>
            </p:cNvPr>
            <p:cNvCxnSpPr>
              <a:cxnSpLocks/>
              <a:stCxn id="79" idx="6"/>
              <a:endCxn id="77" idx="2"/>
            </p:cNvCxnSpPr>
            <p:nvPr/>
          </p:nvCxnSpPr>
          <p:spPr>
            <a:xfrm flipV="1">
              <a:off x="1746305" y="4850354"/>
              <a:ext cx="0" cy="66042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EF1C7AD0-02CF-4DF2-B456-E6F5237C1E7F}"/>
                </a:ext>
              </a:extLst>
            </p:cNvPr>
            <p:cNvCxnSpPr>
              <a:cxnSpLocks/>
              <a:stCxn id="77" idx="6"/>
              <a:endCxn id="87" idx="2"/>
            </p:cNvCxnSpPr>
            <p:nvPr/>
          </p:nvCxnSpPr>
          <p:spPr>
            <a:xfrm flipV="1">
              <a:off x="1746305" y="2932308"/>
              <a:ext cx="731522" cy="4550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DAAFBE59-BF21-4005-BF59-28FA018562BB}"/>
                </a:ext>
              </a:extLst>
            </p:cNvPr>
            <p:cNvCxnSpPr>
              <a:cxnSpLocks/>
              <a:stCxn id="77" idx="0"/>
              <a:endCxn id="77" idx="4"/>
            </p:cNvCxnSpPr>
            <p:nvPr/>
          </p:nvCxnSpPr>
          <p:spPr>
            <a:xfrm>
              <a:off x="1014784" y="4118834"/>
              <a:ext cx="146304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244B6E8E-8AC2-4677-9FE9-57BA0BFFB8CB}"/>
                    </a:ext>
                  </a:extLst>
                </p:cNvPr>
                <p:cNvSpPr txBox="1"/>
                <p:nvPr/>
              </p:nvSpPr>
              <p:spPr>
                <a:xfrm>
                  <a:off x="1520053" y="5616615"/>
                  <a:ext cx="431207"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i="1" dirty="0">
                            <a:latin typeface="Cambria Math" panose="02040503050406030204" pitchFamily="18" charset="0"/>
                            <a:ea typeface="Cambria Math" panose="02040503050406030204" pitchFamily="18" charset="0"/>
                          </a:rPr>
                          <m:t>0.</m:t>
                        </m:r>
                        <m:r>
                          <m:rPr>
                            <m:nor/>
                          </m:rPr>
                          <a:rPr lang="en-US" sz="2200" dirty="0">
                            <a:latin typeface="Cambria Math" panose="02040503050406030204" pitchFamily="18" charset="0"/>
                            <a:ea typeface="Cambria Math" panose="02040503050406030204" pitchFamily="18" charset="0"/>
                          </a:rPr>
                          <m:t>5</m:t>
                        </m:r>
                      </m:oMath>
                    </m:oMathPara>
                  </a14:m>
                  <a:endParaRPr lang="en-US" sz="2200" dirty="0">
                    <a:latin typeface="Cambria Math" panose="02040503050406030204" pitchFamily="18" charset="0"/>
                    <a:ea typeface="Cambria Math" panose="02040503050406030204" pitchFamily="18" charset="0"/>
                  </a:endParaRPr>
                </a:p>
              </p:txBody>
            </p:sp>
          </mc:Choice>
          <mc:Fallback xmlns="">
            <p:sp>
              <p:nvSpPr>
                <p:cNvPr id="84" name="TextBox 83">
                  <a:extLst>
                    <a:ext uri="{FF2B5EF4-FFF2-40B4-BE49-F238E27FC236}">
                      <a16:creationId xmlns:a16="http://schemas.microsoft.com/office/drawing/2014/main" id="{244B6E8E-8AC2-4677-9FE9-57BA0BFFB8CB}"/>
                    </a:ext>
                  </a:extLst>
                </p:cNvPr>
                <p:cNvSpPr txBox="1">
                  <a:spLocks noRot="1" noChangeAspect="1" noMove="1" noResize="1" noEditPoints="1" noAdjustHandles="1" noChangeArrowheads="1" noChangeShapeType="1" noTextEdit="1"/>
                </p:cNvSpPr>
                <p:nvPr/>
              </p:nvSpPr>
              <p:spPr>
                <a:xfrm>
                  <a:off x="1520053" y="5616615"/>
                  <a:ext cx="431207" cy="338554"/>
                </a:xfrm>
                <a:prstGeom prst="rect">
                  <a:avLst/>
                </a:prstGeom>
                <a:blipFill>
                  <a:blip r:embed="rId4"/>
                  <a:stretch>
                    <a:fillRect l="-15493" r="-15493" b="-10714"/>
                  </a:stretch>
                </a:blipFill>
              </p:spPr>
              <p:txBody>
                <a:bodyPr/>
                <a:lstStyle/>
                <a:p>
                  <a:r>
                    <a:rPr lang="en-US">
                      <a:noFill/>
                    </a:rPr>
                    <a:t> </a:t>
                  </a:r>
                </a:p>
              </p:txBody>
            </p:sp>
          </mc:Fallback>
        </mc:AlternateContent>
        <p:sp>
          <p:nvSpPr>
            <p:cNvPr id="85" name="Oval 84">
              <a:extLst>
                <a:ext uri="{FF2B5EF4-FFF2-40B4-BE49-F238E27FC236}">
                  <a16:creationId xmlns:a16="http://schemas.microsoft.com/office/drawing/2014/main" id="{722AAACA-0733-4B6B-ACA5-9561A249DBE5}"/>
                </a:ext>
              </a:extLst>
            </p:cNvPr>
            <p:cNvSpPr/>
            <p:nvPr/>
          </p:nvSpPr>
          <p:spPr>
            <a:xfrm rot="16200000">
              <a:off x="2619226" y="3387313"/>
              <a:ext cx="1463040" cy="1463041"/>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cxnSp>
          <p:nvCxnSpPr>
            <p:cNvPr id="86" name="Straight Connector 85">
              <a:extLst>
                <a:ext uri="{FF2B5EF4-FFF2-40B4-BE49-F238E27FC236}">
                  <a16:creationId xmlns:a16="http://schemas.microsoft.com/office/drawing/2014/main" id="{8727066C-81C1-45DB-92B3-53D08FDB829C}"/>
                </a:ext>
              </a:extLst>
            </p:cNvPr>
            <p:cNvCxnSpPr>
              <a:cxnSpLocks/>
            </p:cNvCxnSpPr>
            <p:nvPr/>
          </p:nvCxnSpPr>
          <p:spPr>
            <a:xfrm>
              <a:off x="2619226" y="4118834"/>
              <a:ext cx="146304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87" name="Oval 86">
              <a:extLst>
                <a:ext uri="{FF2B5EF4-FFF2-40B4-BE49-F238E27FC236}">
                  <a16:creationId xmlns:a16="http://schemas.microsoft.com/office/drawing/2014/main" id="{7794D06A-229D-4704-BA0E-0118FEBAB676}"/>
                </a:ext>
              </a:extLst>
            </p:cNvPr>
            <p:cNvSpPr/>
            <p:nvPr/>
          </p:nvSpPr>
          <p:spPr>
            <a:xfrm rot="16200000">
              <a:off x="1746306" y="1469267"/>
              <a:ext cx="1463040" cy="1463041"/>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cxnSp>
          <p:nvCxnSpPr>
            <p:cNvPr id="88" name="Straight Connector 87">
              <a:extLst>
                <a:ext uri="{FF2B5EF4-FFF2-40B4-BE49-F238E27FC236}">
                  <a16:creationId xmlns:a16="http://schemas.microsoft.com/office/drawing/2014/main" id="{9188FBAA-DDED-461D-BDB0-76C6A7159814}"/>
                </a:ext>
              </a:extLst>
            </p:cNvPr>
            <p:cNvCxnSpPr>
              <a:cxnSpLocks/>
              <a:stCxn id="87" idx="0"/>
              <a:endCxn id="87" idx="4"/>
            </p:cNvCxnSpPr>
            <p:nvPr/>
          </p:nvCxnSpPr>
          <p:spPr>
            <a:xfrm>
              <a:off x="1746306" y="2200788"/>
              <a:ext cx="146304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CC6EE3DA-1404-4E4A-B2D4-D00C771A7A4F}"/>
                </a:ext>
              </a:extLst>
            </p:cNvPr>
            <p:cNvSpPr txBox="1"/>
            <p:nvPr/>
          </p:nvSpPr>
          <p:spPr>
            <a:xfrm>
              <a:off x="2028627" y="1677977"/>
              <a:ext cx="65" cy="430887"/>
            </a:xfrm>
            <a:prstGeom prst="rect">
              <a:avLst/>
            </a:prstGeom>
            <a:noFill/>
          </p:spPr>
          <p:txBody>
            <a:bodyPr wrap="none" lIns="0" tIns="0" rIns="0" bIns="0" rtlCol="0">
              <a:spAutoFit/>
            </a:bodyPr>
            <a:lstStyle/>
            <a:p>
              <a:endParaRPr lang="en-US" sz="2800" dirty="0">
                <a:solidFill>
                  <a:schemeClr val="bg1"/>
                </a:solidFill>
              </a:endParaRPr>
            </a:p>
          </p:txBody>
        </p:sp>
        <p:cxnSp>
          <p:nvCxnSpPr>
            <p:cNvPr id="90" name="Straight Arrow Connector 89">
              <a:extLst>
                <a:ext uri="{FF2B5EF4-FFF2-40B4-BE49-F238E27FC236}">
                  <a16:creationId xmlns:a16="http://schemas.microsoft.com/office/drawing/2014/main" id="{7AEB4C0B-C77D-4E50-A4E8-21873F4F70C2}"/>
                </a:ext>
              </a:extLst>
            </p:cNvPr>
            <p:cNvCxnSpPr>
              <a:cxnSpLocks/>
              <a:stCxn id="85" idx="6"/>
              <a:endCxn id="87" idx="2"/>
            </p:cNvCxnSpPr>
            <p:nvPr/>
          </p:nvCxnSpPr>
          <p:spPr>
            <a:xfrm flipH="1" flipV="1">
              <a:off x="2477827" y="2932308"/>
              <a:ext cx="872920" cy="4550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9095A5A7-6841-4EBC-B278-AACBB32ED6F8}"/>
                </a:ext>
              </a:extLst>
            </p:cNvPr>
            <p:cNvCxnSpPr>
              <a:cxnSpLocks/>
              <a:stCxn id="78" idx="6"/>
              <a:endCxn id="85" idx="2"/>
            </p:cNvCxnSpPr>
            <p:nvPr/>
          </p:nvCxnSpPr>
          <p:spPr>
            <a:xfrm flipH="1" flipV="1">
              <a:off x="3350747" y="4850354"/>
              <a:ext cx="1" cy="66042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81140E82-4468-42D0-9B02-D0F5EF9C63EF}"/>
                </a:ext>
              </a:extLst>
            </p:cNvPr>
            <p:cNvCxnSpPr>
              <a:cxnSpLocks/>
              <a:stCxn id="79" idx="6"/>
              <a:endCxn id="85" idx="2"/>
            </p:cNvCxnSpPr>
            <p:nvPr/>
          </p:nvCxnSpPr>
          <p:spPr>
            <a:xfrm flipV="1">
              <a:off x="1746305" y="4850354"/>
              <a:ext cx="1604442" cy="66042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0E780CFF-905F-4AEC-AE2A-0D9EEF4879AF}"/>
                </a:ext>
              </a:extLst>
            </p:cNvPr>
            <p:cNvSpPr txBox="1"/>
            <p:nvPr/>
          </p:nvSpPr>
          <p:spPr>
            <a:xfrm>
              <a:off x="2118876" y="2319407"/>
              <a:ext cx="65" cy="430887"/>
            </a:xfrm>
            <a:prstGeom prst="rect">
              <a:avLst/>
            </a:prstGeom>
            <a:noFill/>
          </p:spPr>
          <p:txBody>
            <a:bodyPr wrap="none" lIns="0" tIns="0" rIns="0" bIns="0" rtlCol="0">
              <a:spAutoFit/>
            </a:bodyPr>
            <a:lstStyle/>
            <a:p>
              <a:endParaRPr lang="en-US" sz="2800" dirty="0">
                <a:solidFill>
                  <a:schemeClr val="bg1"/>
                </a:solidFill>
              </a:endParaRPr>
            </a:p>
          </p:txBody>
        </p:sp>
        <p:sp>
          <p:nvSpPr>
            <p:cNvPr id="97" name="TextBox 96">
              <a:extLst>
                <a:ext uri="{FF2B5EF4-FFF2-40B4-BE49-F238E27FC236}">
                  <a16:creationId xmlns:a16="http://schemas.microsoft.com/office/drawing/2014/main" id="{E3CFCC5B-BDDE-4A48-B9C0-AD3CC679F765}"/>
                </a:ext>
              </a:extLst>
            </p:cNvPr>
            <p:cNvSpPr txBox="1"/>
            <p:nvPr/>
          </p:nvSpPr>
          <p:spPr>
            <a:xfrm>
              <a:off x="2936857" y="4120367"/>
              <a:ext cx="950125" cy="369332"/>
            </a:xfrm>
            <a:prstGeom prst="rect">
              <a:avLst/>
            </a:prstGeom>
            <a:noFill/>
          </p:spPr>
          <p:txBody>
            <a:bodyPr wrap="square">
              <a:spAutoFit/>
            </a:bodyPr>
            <a:lstStyle/>
            <a:p>
              <a:endParaRPr lang="en-US" dirty="0"/>
            </a:p>
          </p:txBody>
        </p:sp>
        <mc:AlternateContent xmlns:mc="http://schemas.openxmlformats.org/markup-compatibility/2006" xmlns:a14="http://schemas.microsoft.com/office/drawing/2010/main">
          <mc:Choice Requires="a14">
            <p:sp>
              <p:nvSpPr>
                <p:cNvPr id="98" name="TextBox 97">
                  <a:extLst>
                    <a:ext uri="{FF2B5EF4-FFF2-40B4-BE49-F238E27FC236}">
                      <a16:creationId xmlns:a16="http://schemas.microsoft.com/office/drawing/2014/main" id="{96EF1B6B-A138-4E65-90FD-A10B2A2AB59C}"/>
                    </a:ext>
                  </a:extLst>
                </p:cNvPr>
                <p:cNvSpPr txBox="1"/>
                <p:nvPr/>
              </p:nvSpPr>
              <p:spPr>
                <a:xfrm>
                  <a:off x="3134237" y="5608042"/>
                  <a:ext cx="431207"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i="1" dirty="0" smtClean="0">
                            <a:latin typeface="Cambria Math" panose="02040503050406030204" pitchFamily="18" charset="0"/>
                            <a:ea typeface="Cambria Math" panose="02040503050406030204" pitchFamily="18" charset="0"/>
                          </a:rPr>
                          <m:t>0.</m:t>
                        </m:r>
                        <m:r>
                          <a:rPr lang="en-US" sz="2200" dirty="0">
                            <a:latin typeface="Cambria Math" panose="02040503050406030204" pitchFamily="18" charset="0"/>
                            <a:ea typeface="Cambria Math" panose="02040503050406030204" pitchFamily="18" charset="0"/>
                          </a:rPr>
                          <m:t>1</m:t>
                        </m:r>
                      </m:oMath>
                    </m:oMathPara>
                  </a14:m>
                  <a:endParaRPr lang="en-US" sz="2200" dirty="0">
                    <a:latin typeface="Cambria Math" panose="02040503050406030204" pitchFamily="18" charset="0"/>
                    <a:ea typeface="Cambria Math" panose="02040503050406030204" pitchFamily="18" charset="0"/>
                  </a:endParaRPr>
                </a:p>
              </p:txBody>
            </p:sp>
          </mc:Choice>
          <mc:Fallback xmlns="">
            <p:sp>
              <p:nvSpPr>
                <p:cNvPr id="98" name="TextBox 97">
                  <a:extLst>
                    <a:ext uri="{FF2B5EF4-FFF2-40B4-BE49-F238E27FC236}">
                      <a16:creationId xmlns:a16="http://schemas.microsoft.com/office/drawing/2014/main" id="{96EF1B6B-A138-4E65-90FD-A10B2A2AB59C}"/>
                    </a:ext>
                  </a:extLst>
                </p:cNvPr>
                <p:cNvSpPr txBox="1">
                  <a:spLocks noRot="1" noChangeAspect="1" noMove="1" noResize="1" noEditPoints="1" noAdjustHandles="1" noChangeArrowheads="1" noChangeShapeType="1" noTextEdit="1"/>
                </p:cNvSpPr>
                <p:nvPr/>
              </p:nvSpPr>
              <p:spPr>
                <a:xfrm>
                  <a:off x="3134237" y="5608042"/>
                  <a:ext cx="431207" cy="338554"/>
                </a:xfrm>
                <a:prstGeom prst="rect">
                  <a:avLst/>
                </a:prstGeom>
                <a:blipFill>
                  <a:blip r:embed="rId5"/>
                  <a:stretch>
                    <a:fillRect l="-15493" r="-14085" b="-109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9" name="TextBox 98">
                  <a:extLst>
                    <a:ext uri="{FF2B5EF4-FFF2-40B4-BE49-F238E27FC236}">
                      <a16:creationId xmlns:a16="http://schemas.microsoft.com/office/drawing/2014/main" id="{5DF3D9C9-E9C5-4359-9A33-93D9DDEFF732}"/>
                    </a:ext>
                  </a:extLst>
                </p:cNvPr>
                <p:cNvSpPr txBox="1"/>
                <p:nvPr/>
              </p:nvSpPr>
              <p:spPr>
                <a:xfrm>
                  <a:off x="1198652" y="5057934"/>
                  <a:ext cx="53700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i="1" dirty="0">
                            <a:latin typeface="Cambria Math" panose="02040503050406030204" pitchFamily="18" charset="0"/>
                            <a:ea typeface="Cambria Math" panose="02040503050406030204" pitchFamily="18" charset="0"/>
                          </a:rPr>
                          <m:t>0.15</m:t>
                        </m:r>
                      </m:oMath>
                    </m:oMathPara>
                  </a14:m>
                  <a:endParaRPr lang="en-US" sz="2000" dirty="0">
                    <a:latin typeface="Cambria Math" panose="02040503050406030204" pitchFamily="18" charset="0"/>
                    <a:ea typeface="Cambria Math" panose="02040503050406030204" pitchFamily="18" charset="0"/>
                  </a:endParaRPr>
                </a:p>
              </p:txBody>
            </p:sp>
          </mc:Choice>
          <mc:Fallback xmlns="">
            <p:sp>
              <p:nvSpPr>
                <p:cNvPr id="99" name="TextBox 98">
                  <a:extLst>
                    <a:ext uri="{FF2B5EF4-FFF2-40B4-BE49-F238E27FC236}">
                      <a16:creationId xmlns:a16="http://schemas.microsoft.com/office/drawing/2014/main" id="{5DF3D9C9-E9C5-4359-9A33-93D9DDEFF732}"/>
                    </a:ext>
                  </a:extLst>
                </p:cNvPr>
                <p:cNvSpPr txBox="1">
                  <a:spLocks noRot="1" noChangeAspect="1" noMove="1" noResize="1" noEditPoints="1" noAdjustHandles="1" noChangeArrowheads="1" noChangeShapeType="1" noTextEdit="1"/>
                </p:cNvSpPr>
                <p:nvPr/>
              </p:nvSpPr>
              <p:spPr>
                <a:xfrm>
                  <a:off x="1198652" y="5057934"/>
                  <a:ext cx="537005" cy="307777"/>
                </a:xfrm>
                <a:prstGeom prst="rect">
                  <a:avLst/>
                </a:prstGeom>
                <a:blipFill>
                  <a:blip r:embed="rId6"/>
                  <a:stretch>
                    <a:fillRect l="-11364" r="-11364" b="-1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0" name="TextBox 99">
                  <a:extLst>
                    <a:ext uri="{FF2B5EF4-FFF2-40B4-BE49-F238E27FC236}">
                      <a16:creationId xmlns:a16="http://schemas.microsoft.com/office/drawing/2014/main" id="{A5A75711-2EFE-4C22-AEE3-413478FA1303}"/>
                    </a:ext>
                  </a:extLst>
                </p:cNvPr>
                <p:cNvSpPr txBox="1"/>
                <p:nvPr/>
              </p:nvSpPr>
              <p:spPr>
                <a:xfrm>
                  <a:off x="3386539" y="5057934"/>
                  <a:ext cx="39433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ea typeface="Cambria Math" panose="02040503050406030204" pitchFamily="18" charset="0"/>
                          </a:rPr>
                          <m:t>0.3</m:t>
                        </m:r>
                      </m:oMath>
                    </m:oMathPara>
                  </a14:m>
                  <a:endParaRPr lang="en-US" sz="2000" dirty="0">
                    <a:latin typeface="Cambria Math" panose="02040503050406030204" pitchFamily="18" charset="0"/>
                    <a:ea typeface="Cambria Math" panose="02040503050406030204" pitchFamily="18" charset="0"/>
                  </a:endParaRPr>
                </a:p>
              </p:txBody>
            </p:sp>
          </mc:Choice>
          <mc:Fallback xmlns="">
            <p:sp>
              <p:nvSpPr>
                <p:cNvPr id="100" name="TextBox 99">
                  <a:extLst>
                    <a:ext uri="{FF2B5EF4-FFF2-40B4-BE49-F238E27FC236}">
                      <a16:creationId xmlns:a16="http://schemas.microsoft.com/office/drawing/2014/main" id="{A5A75711-2EFE-4C22-AEE3-413478FA1303}"/>
                    </a:ext>
                  </a:extLst>
                </p:cNvPr>
                <p:cNvSpPr txBox="1">
                  <a:spLocks noRot="1" noChangeAspect="1" noMove="1" noResize="1" noEditPoints="1" noAdjustHandles="1" noChangeArrowheads="1" noChangeShapeType="1" noTextEdit="1"/>
                </p:cNvSpPr>
                <p:nvPr/>
              </p:nvSpPr>
              <p:spPr>
                <a:xfrm>
                  <a:off x="3386539" y="5057934"/>
                  <a:ext cx="394339" cy="307777"/>
                </a:xfrm>
                <a:prstGeom prst="rect">
                  <a:avLst/>
                </a:prstGeom>
                <a:blipFill>
                  <a:blip r:embed="rId6"/>
                  <a:stretch>
                    <a:fillRect l="-15625" r="-15625"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2" name="TextBox 101">
                  <a:extLst>
                    <a:ext uri="{FF2B5EF4-FFF2-40B4-BE49-F238E27FC236}">
                      <a16:creationId xmlns:a16="http://schemas.microsoft.com/office/drawing/2014/main" id="{AE65CDCA-E682-4EDA-872A-4016ABECB4A7}"/>
                    </a:ext>
                  </a:extLst>
                </p:cNvPr>
                <p:cNvSpPr txBox="1"/>
                <p:nvPr/>
              </p:nvSpPr>
              <p:spPr>
                <a:xfrm>
                  <a:off x="3034653" y="2859684"/>
                  <a:ext cx="53700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i="1" dirty="0">
                            <a:latin typeface="Cambria Math" panose="02040503050406030204" pitchFamily="18" charset="0"/>
                            <a:ea typeface="Cambria Math" panose="02040503050406030204" pitchFamily="18" charset="0"/>
                          </a:rPr>
                          <m:t>0.</m:t>
                        </m:r>
                        <m:r>
                          <m:rPr>
                            <m:nor/>
                          </m:rPr>
                          <a:rPr lang="en-US" sz="2000" dirty="0">
                            <a:latin typeface="Cambria Math" panose="02040503050406030204" pitchFamily="18" charset="0"/>
                            <a:ea typeface="Cambria Math" panose="02040503050406030204" pitchFamily="18" charset="0"/>
                          </a:rPr>
                          <m:t>45</m:t>
                        </m:r>
                      </m:oMath>
                    </m:oMathPara>
                  </a14:m>
                  <a:endParaRPr lang="en-US" sz="2000" dirty="0">
                    <a:latin typeface="Cambria Math" panose="02040503050406030204" pitchFamily="18" charset="0"/>
                    <a:ea typeface="Cambria Math" panose="02040503050406030204" pitchFamily="18" charset="0"/>
                  </a:endParaRPr>
                </a:p>
              </p:txBody>
            </p:sp>
          </mc:Choice>
          <mc:Fallback xmlns="">
            <p:sp>
              <p:nvSpPr>
                <p:cNvPr id="102" name="TextBox 101">
                  <a:extLst>
                    <a:ext uri="{FF2B5EF4-FFF2-40B4-BE49-F238E27FC236}">
                      <a16:creationId xmlns:a16="http://schemas.microsoft.com/office/drawing/2014/main" id="{AE65CDCA-E682-4EDA-872A-4016ABECB4A7}"/>
                    </a:ext>
                  </a:extLst>
                </p:cNvPr>
                <p:cNvSpPr txBox="1">
                  <a:spLocks noRot="1" noChangeAspect="1" noMove="1" noResize="1" noEditPoints="1" noAdjustHandles="1" noChangeArrowheads="1" noChangeShapeType="1" noTextEdit="1"/>
                </p:cNvSpPr>
                <p:nvPr/>
              </p:nvSpPr>
              <p:spPr>
                <a:xfrm>
                  <a:off x="3034653" y="2859684"/>
                  <a:ext cx="537005" cy="307777"/>
                </a:xfrm>
                <a:prstGeom prst="rect">
                  <a:avLst/>
                </a:prstGeom>
                <a:blipFill>
                  <a:blip r:embed="rId8"/>
                  <a:stretch>
                    <a:fillRect l="-11364" r="-11364" b="-98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3" name="TextBox 102">
                  <a:extLst>
                    <a:ext uri="{FF2B5EF4-FFF2-40B4-BE49-F238E27FC236}">
                      <a16:creationId xmlns:a16="http://schemas.microsoft.com/office/drawing/2014/main" id="{CB29FC2E-6EA8-45E8-A39F-77741128447C}"/>
                    </a:ext>
                  </a:extLst>
                </p:cNvPr>
                <p:cNvSpPr txBox="1"/>
                <p:nvPr/>
              </p:nvSpPr>
              <p:spPr>
                <a:xfrm>
                  <a:off x="2043342" y="4719248"/>
                  <a:ext cx="53700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i="1" dirty="0">
                            <a:latin typeface="Cambria Math" panose="02040503050406030204" pitchFamily="18" charset="0"/>
                            <a:ea typeface="Cambria Math" panose="02040503050406030204" pitchFamily="18" charset="0"/>
                          </a:rPr>
                          <m:t>0.</m:t>
                        </m:r>
                        <m:r>
                          <m:rPr>
                            <m:nor/>
                          </m:rPr>
                          <a:rPr lang="en-US" sz="2000" dirty="0">
                            <a:latin typeface="Cambria Math" panose="02040503050406030204" pitchFamily="18" charset="0"/>
                            <a:ea typeface="Cambria Math" panose="02040503050406030204" pitchFamily="18" charset="0"/>
                          </a:rPr>
                          <m:t>25</m:t>
                        </m:r>
                      </m:oMath>
                    </m:oMathPara>
                  </a14:m>
                  <a:endParaRPr lang="en-US" sz="2000" dirty="0">
                    <a:latin typeface="Cambria Math" panose="02040503050406030204" pitchFamily="18" charset="0"/>
                    <a:ea typeface="Cambria Math" panose="02040503050406030204" pitchFamily="18" charset="0"/>
                  </a:endParaRPr>
                </a:p>
              </p:txBody>
            </p:sp>
          </mc:Choice>
          <mc:Fallback xmlns="">
            <p:sp>
              <p:nvSpPr>
                <p:cNvPr id="103" name="TextBox 102">
                  <a:extLst>
                    <a:ext uri="{FF2B5EF4-FFF2-40B4-BE49-F238E27FC236}">
                      <a16:creationId xmlns:a16="http://schemas.microsoft.com/office/drawing/2014/main" id="{CB29FC2E-6EA8-45E8-A39F-77741128447C}"/>
                    </a:ext>
                  </a:extLst>
                </p:cNvPr>
                <p:cNvSpPr txBox="1">
                  <a:spLocks noRot="1" noChangeAspect="1" noMove="1" noResize="1" noEditPoints="1" noAdjustHandles="1" noChangeArrowheads="1" noChangeShapeType="1" noTextEdit="1"/>
                </p:cNvSpPr>
                <p:nvPr/>
              </p:nvSpPr>
              <p:spPr>
                <a:xfrm>
                  <a:off x="2043342" y="4719248"/>
                  <a:ext cx="537005" cy="307777"/>
                </a:xfrm>
                <a:prstGeom prst="rect">
                  <a:avLst/>
                </a:prstGeom>
                <a:blipFill>
                  <a:blip r:embed="rId9"/>
                  <a:stretch>
                    <a:fillRect l="-10227" r="-11364" b="-98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4" name="TextBox 103">
                  <a:extLst>
                    <a:ext uri="{FF2B5EF4-FFF2-40B4-BE49-F238E27FC236}">
                      <a16:creationId xmlns:a16="http://schemas.microsoft.com/office/drawing/2014/main" id="{512E8A07-A73F-42A0-977A-7D800DC3E16B}"/>
                    </a:ext>
                  </a:extLst>
                </p:cNvPr>
                <p:cNvSpPr txBox="1"/>
                <p:nvPr/>
              </p:nvSpPr>
              <p:spPr>
                <a:xfrm>
                  <a:off x="2640314" y="4719248"/>
                  <a:ext cx="39433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ea typeface="Cambria Math" panose="02040503050406030204" pitchFamily="18" charset="0"/>
                          </a:rPr>
                          <m:t>0.</m:t>
                        </m:r>
                        <m:r>
                          <a:rPr lang="en-US" sz="2000" dirty="0">
                            <a:latin typeface="Cambria Math" panose="02040503050406030204" pitchFamily="18" charset="0"/>
                            <a:ea typeface="Cambria Math" panose="02040503050406030204" pitchFamily="18" charset="0"/>
                          </a:rPr>
                          <m:t>2</m:t>
                        </m:r>
                      </m:oMath>
                    </m:oMathPara>
                  </a14:m>
                  <a:endParaRPr lang="en-US" sz="2000" dirty="0">
                    <a:latin typeface="Cambria Math" panose="02040503050406030204" pitchFamily="18" charset="0"/>
                    <a:ea typeface="Cambria Math" panose="02040503050406030204" pitchFamily="18" charset="0"/>
                  </a:endParaRPr>
                </a:p>
              </p:txBody>
            </p:sp>
          </mc:Choice>
          <mc:Fallback xmlns="">
            <p:sp>
              <p:nvSpPr>
                <p:cNvPr id="104" name="TextBox 103">
                  <a:extLst>
                    <a:ext uri="{FF2B5EF4-FFF2-40B4-BE49-F238E27FC236}">
                      <a16:creationId xmlns:a16="http://schemas.microsoft.com/office/drawing/2014/main" id="{512E8A07-A73F-42A0-977A-7D800DC3E16B}"/>
                    </a:ext>
                  </a:extLst>
                </p:cNvPr>
                <p:cNvSpPr txBox="1">
                  <a:spLocks noRot="1" noChangeAspect="1" noMove="1" noResize="1" noEditPoints="1" noAdjustHandles="1" noChangeArrowheads="1" noChangeShapeType="1" noTextEdit="1"/>
                </p:cNvSpPr>
                <p:nvPr/>
              </p:nvSpPr>
              <p:spPr>
                <a:xfrm>
                  <a:off x="2640314" y="4719248"/>
                  <a:ext cx="394339" cy="307777"/>
                </a:xfrm>
                <a:prstGeom prst="rect">
                  <a:avLst/>
                </a:prstGeom>
                <a:blipFill>
                  <a:blip r:embed="rId10"/>
                  <a:stretch>
                    <a:fillRect l="-13846" r="-15385" b="-9804"/>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4C476FAF-335E-4B6F-8E40-0C04E160D556}"/>
                </a:ext>
              </a:extLst>
            </p:cNvPr>
            <p:cNvSpPr/>
            <p:nvPr/>
          </p:nvSpPr>
          <p:spPr>
            <a:xfrm>
              <a:off x="2101408" y="1703327"/>
              <a:ext cx="805029" cy="461665"/>
            </a:xfrm>
            <a:prstGeom prst="rect">
              <a:avLst/>
            </a:prstGeom>
          </p:spPr>
          <p:txBody>
            <a:bodyPr wrap="square">
              <a:spAutoFit/>
            </a:bodyPr>
            <a:lstStyle/>
            <a:p>
              <a:r>
                <a:rPr lang="en-US" sz="2400" dirty="0">
                  <a:solidFill>
                    <a:schemeClr val="bg1"/>
                  </a:solidFill>
                  <a:latin typeface="Cambria Math" panose="02040503050406030204" pitchFamily="18" charset="0"/>
                  <a:ea typeface="Cambria Math" panose="02040503050406030204" pitchFamily="18" charset="0"/>
                </a:rPr>
                <a:t>0.61</a:t>
              </a:r>
            </a:p>
          </p:txBody>
        </p:sp>
        <p:sp>
          <p:nvSpPr>
            <p:cNvPr id="9" name="Rectangle 8">
              <a:extLst>
                <a:ext uri="{FF2B5EF4-FFF2-40B4-BE49-F238E27FC236}">
                  <a16:creationId xmlns:a16="http://schemas.microsoft.com/office/drawing/2014/main" id="{73A2EDEF-C90F-4177-B624-3BDC0439CE5D}"/>
                </a:ext>
              </a:extLst>
            </p:cNvPr>
            <p:cNvSpPr/>
            <p:nvPr/>
          </p:nvSpPr>
          <p:spPr>
            <a:xfrm>
              <a:off x="2094519" y="2260874"/>
              <a:ext cx="756938" cy="461665"/>
            </a:xfrm>
            <a:prstGeom prst="rect">
              <a:avLst/>
            </a:prstGeom>
          </p:spPr>
          <p:txBody>
            <a:bodyPr wrap="none">
              <a:spAutoFit/>
            </a:bodyPr>
            <a:lstStyle/>
            <a:p>
              <a:r>
                <a:rPr lang="en-US" sz="2400" dirty="0">
                  <a:solidFill>
                    <a:schemeClr val="bg1"/>
                  </a:solidFill>
                  <a:latin typeface="Cambria Math" panose="02040503050406030204" pitchFamily="18" charset="0"/>
                  <a:ea typeface="Cambria Math" panose="02040503050406030204" pitchFamily="18" charset="0"/>
                </a:rPr>
                <a:t>0.42</a:t>
              </a:r>
            </a:p>
          </p:txBody>
        </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37B47373-08E0-4061-9BC1-E09933A7DE46}"/>
                    </a:ext>
                  </a:extLst>
                </p:cNvPr>
                <p:cNvSpPr txBox="1"/>
                <p:nvPr/>
              </p:nvSpPr>
              <p:spPr>
                <a:xfrm>
                  <a:off x="1307133" y="3611605"/>
                  <a:ext cx="87834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0" dirty="0" smtClean="0">
                            <a:solidFill>
                              <a:schemeClr val="bg1"/>
                            </a:solidFill>
                            <a:latin typeface="Cambria Math" panose="02040503050406030204" pitchFamily="18" charset="0"/>
                            <a:ea typeface="Cambria Math" panose="02040503050406030204" pitchFamily="18" charset="0"/>
                          </a:rPr>
                          <m:t>0.52</m:t>
                        </m:r>
                      </m:oMath>
                    </m:oMathPara>
                  </a14:m>
                  <a:endParaRPr lang="en-US" sz="2400" dirty="0">
                    <a:solidFill>
                      <a:schemeClr val="bg1"/>
                    </a:solidFill>
                    <a:latin typeface="Cambria Math" panose="02040503050406030204" pitchFamily="18" charset="0"/>
                    <a:ea typeface="Cambria Math" panose="02040503050406030204" pitchFamily="18" charset="0"/>
                  </a:endParaRPr>
                </a:p>
              </p:txBody>
            </p:sp>
          </mc:Choice>
          <mc:Fallback xmlns="">
            <p:sp>
              <p:nvSpPr>
                <p:cNvPr id="47" name="TextBox 46">
                  <a:extLst>
                    <a:ext uri="{FF2B5EF4-FFF2-40B4-BE49-F238E27FC236}">
                      <a16:creationId xmlns:a16="http://schemas.microsoft.com/office/drawing/2014/main" id="{37B47373-08E0-4061-9BC1-E09933A7DE46}"/>
                    </a:ext>
                  </a:extLst>
                </p:cNvPr>
                <p:cNvSpPr txBox="1">
                  <a:spLocks noRot="1" noChangeAspect="1" noMove="1" noResize="1" noEditPoints="1" noAdjustHandles="1" noChangeArrowheads="1" noChangeShapeType="1" noTextEdit="1"/>
                </p:cNvSpPr>
                <p:nvPr/>
              </p:nvSpPr>
              <p:spPr>
                <a:xfrm>
                  <a:off x="1307133" y="3611605"/>
                  <a:ext cx="878342" cy="461665"/>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9C3EFD5C-3A0D-4814-A28A-24F82B3EB596}"/>
                    </a:ext>
                  </a:extLst>
                </p:cNvPr>
                <p:cNvSpPr/>
                <p:nvPr/>
              </p:nvSpPr>
              <p:spPr>
                <a:xfrm>
                  <a:off x="1349765" y="4186565"/>
                  <a:ext cx="65434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dirty="0" smtClean="0">
                            <a:solidFill>
                              <a:schemeClr val="bg1"/>
                            </a:solidFill>
                            <a:latin typeface="Cambria Math" panose="02040503050406030204" pitchFamily="18" charset="0"/>
                            <a:ea typeface="Cambria Math" panose="02040503050406030204" pitchFamily="18" charset="0"/>
                          </a:rPr>
                          <m:t>0.1</m:t>
                        </m:r>
                      </m:oMath>
                    </m:oMathPara>
                  </a14:m>
                  <a:endParaRPr lang="en-US" sz="2400" dirty="0">
                    <a:solidFill>
                      <a:schemeClr val="bg1"/>
                    </a:solidFill>
                    <a:latin typeface="Cambria Math" panose="02040503050406030204" pitchFamily="18" charset="0"/>
                    <a:ea typeface="Cambria Math" panose="02040503050406030204" pitchFamily="18" charset="0"/>
                  </a:endParaRPr>
                </a:p>
              </p:txBody>
            </p:sp>
          </mc:Choice>
          <mc:Fallback xmlns="">
            <p:sp>
              <p:nvSpPr>
                <p:cNvPr id="11" name="Rectangle 10">
                  <a:extLst>
                    <a:ext uri="{FF2B5EF4-FFF2-40B4-BE49-F238E27FC236}">
                      <a16:creationId xmlns:a16="http://schemas.microsoft.com/office/drawing/2014/main" id="{9C3EFD5C-3A0D-4814-A28A-24F82B3EB596}"/>
                    </a:ext>
                  </a:extLst>
                </p:cNvPr>
                <p:cNvSpPr>
                  <a:spLocks noRot="1" noChangeAspect="1" noMove="1" noResize="1" noEditPoints="1" noAdjustHandles="1" noChangeArrowheads="1" noChangeShapeType="1" noTextEdit="1"/>
                </p:cNvSpPr>
                <p:nvPr/>
              </p:nvSpPr>
              <p:spPr>
                <a:xfrm>
                  <a:off x="1349765" y="4186565"/>
                  <a:ext cx="654346" cy="461665"/>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CDAD4E13-4AA5-452A-9634-0DDBDF9548CE}"/>
                    </a:ext>
                  </a:extLst>
                </p:cNvPr>
                <p:cNvSpPr/>
                <p:nvPr/>
              </p:nvSpPr>
              <p:spPr>
                <a:xfrm>
                  <a:off x="2938614" y="3626235"/>
                  <a:ext cx="82426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dirty="0" smtClean="0">
                            <a:solidFill>
                              <a:schemeClr val="bg1"/>
                            </a:solidFill>
                            <a:latin typeface="Cambria Math" panose="02040503050406030204" pitchFamily="18" charset="0"/>
                            <a:ea typeface="Cambria Math" panose="02040503050406030204" pitchFamily="18" charset="0"/>
                          </a:rPr>
                          <m:t>0.53</m:t>
                        </m:r>
                      </m:oMath>
                    </m:oMathPara>
                  </a14:m>
                  <a:endParaRPr lang="en-US" sz="2400" dirty="0">
                    <a:solidFill>
                      <a:schemeClr val="bg1"/>
                    </a:solidFill>
                    <a:latin typeface="Cambria Math" panose="02040503050406030204" pitchFamily="18" charset="0"/>
                    <a:ea typeface="Cambria Math" panose="02040503050406030204" pitchFamily="18" charset="0"/>
                  </a:endParaRPr>
                </a:p>
              </p:txBody>
            </p:sp>
          </mc:Choice>
          <mc:Fallback xmlns="">
            <p:sp>
              <p:nvSpPr>
                <p:cNvPr id="12" name="Rectangle 11">
                  <a:extLst>
                    <a:ext uri="{FF2B5EF4-FFF2-40B4-BE49-F238E27FC236}">
                      <a16:creationId xmlns:a16="http://schemas.microsoft.com/office/drawing/2014/main" id="{CDAD4E13-4AA5-452A-9634-0DDBDF9548CE}"/>
                    </a:ext>
                  </a:extLst>
                </p:cNvPr>
                <p:cNvSpPr>
                  <a:spLocks noRot="1" noChangeAspect="1" noMove="1" noResize="1" noEditPoints="1" noAdjustHandles="1" noChangeArrowheads="1" noChangeShapeType="1" noTextEdit="1"/>
                </p:cNvSpPr>
                <p:nvPr/>
              </p:nvSpPr>
              <p:spPr>
                <a:xfrm>
                  <a:off x="2938614" y="3626235"/>
                  <a:ext cx="824265" cy="461665"/>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F0D8CF5D-60EC-460D-9884-D9247B88A89E}"/>
                    </a:ext>
                  </a:extLst>
                </p:cNvPr>
                <p:cNvSpPr/>
                <p:nvPr/>
              </p:nvSpPr>
              <p:spPr>
                <a:xfrm>
                  <a:off x="2938614" y="4122149"/>
                  <a:ext cx="82426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dirty="0" smtClean="0">
                            <a:solidFill>
                              <a:schemeClr val="bg1"/>
                            </a:solidFill>
                            <a:latin typeface="Cambria Math" panose="02040503050406030204" pitchFamily="18" charset="0"/>
                            <a:ea typeface="Cambria Math" panose="02040503050406030204" pitchFamily="18" charset="0"/>
                          </a:rPr>
                          <m:t>0.13</m:t>
                        </m:r>
                      </m:oMath>
                    </m:oMathPara>
                  </a14:m>
                  <a:endParaRPr lang="en-US" sz="2400" dirty="0">
                    <a:solidFill>
                      <a:schemeClr val="bg1"/>
                    </a:solidFill>
                    <a:latin typeface="Cambria Math" panose="02040503050406030204" pitchFamily="18" charset="0"/>
                    <a:ea typeface="Cambria Math" panose="02040503050406030204" pitchFamily="18" charset="0"/>
                  </a:endParaRPr>
                </a:p>
              </p:txBody>
            </p:sp>
          </mc:Choice>
          <mc:Fallback xmlns="">
            <p:sp>
              <p:nvSpPr>
                <p:cNvPr id="13" name="Rectangle 12">
                  <a:extLst>
                    <a:ext uri="{FF2B5EF4-FFF2-40B4-BE49-F238E27FC236}">
                      <a16:creationId xmlns:a16="http://schemas.microsoft.com/office/drawing/2014/main" id="{F0D8CF5D-60EC-460D-9884-D9247B88A89E}"/>
                    </a:ext>
                  </a:extLst>
                </p:cNvPr>
                <p:cNvSpPr>
                  <a:spLocks noRot="1" noChangeAspect="1" noMove="1" noResize="1" noEditPoints="1" noAdjustHandles="1" noChangeArrowheads="1" noChangeShapeType="1" noTextEdit="1"/>
                </p:cNvSpPr>
                <p:nvPr/>
              </p:nvSpPr>
              <p:spPr>
                <a:xfrm>
                  <a:off x="2938614" y="4122149"/>
                  <a:ext cx="824265" cy="461665"/>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43B518E0-1B9C-40DB-892B-48A9AFDD2DFF}"/>
                    </a:ext>
                  </a:extLst>
                </p:cNvPr>
                <p:cNvSpPr txBox="1"/>
                <p:nvPr/>
              </p:nvSpPr>
              <p:spPr>
                <a:xfrm>
                  <a:off x="1334172" y="2859684"/>
                  <a:ext cx="687943" cy="400110"/>
                </a:xfrm>
                <a:prstGeom prst="rect">
                  <a:avLst/>
                </a:prstGeom>
                <a:noFill/>
              </p:spPr>
              <p:txBody>
                <a:bodyPr wrap="square" rtlCol="0">
                  <a:spAutoFit/>
                </a:bodyPr>
                <a:lstStyle/>
                <a:p>
                  <a:pPr algn="ctr"/>
                  <a14:m>
                    <m:oMath xmlns:m="http://schemas.openxmlformats.org/officeDocument/2006/math">
                      <m:r>
                        <a:rPr lang="en-US" sz="2000" b="0" i="1" dirty="0" smtClean="0">
                          <a:latin typeface="Cambria Math" panose="02040503050406030204" pitchFamily="18" charset="0"/>
                          <a:ea typeface="Cambria Math" panose="02040503050406030204" pitchFamily="18" charset="0"/>
                        </a:rPr>
                        <m:t>0.</m:t>
                      </m:r>
                    </m:oMath>
                  </a14:m>
                  <a:r>
                    <a:rPr lang="en-US" sz="2000" dirty="0">
                      <a:latin typeface="Cambria Math" panose="02040503050406030204" pitchFamily="18" charset="0"/>
                      <a:ea typeface="Cambria Math" panose="02040503050406030204" pitchFamily="18" charset="0"/>
                    </a:rPr>
                    <a:t>4</a:t>
                  </a:r>
                </a:p>
              </p:txBody>
            </p:sp>
          </mc:Choice>
          <mc:Fallback xmlns="">
            <p:sp>
              <p:nvSpPr>
                <p:cNvPr id="49" name="TextBox 48">
                  <a:extLst>
                    <a:ext uri="{FF2B5EF4-FFF2-40B4-BE49-F238E27FC236}">
                      <a16:creationId xmlns:a16="http://schemas.microsoft.com/office/drawing/2014/main" id="{43B518E0-1B9C-40DB-892B-48A9AFDD2DFF}"/>
                    </a:ext>
                  </a:extLst>
                </p:cNvPr>
                <p:cNvSpPr txBox="1">
                  <a:spLocks noRot="1" noChangeAspect="1" noMove="1" noResize="1" noEditPoints="1" noAdjustHandles="1" noChangeArrowheads="1" noChangeShapeType="1" noTextEdit="1"/>
                </p:cNvSpPr>
                <p:nvPr/>
              </p:nvSpPr>
              <p:spPr>
                <a:xfrm>
                  <a:off x="1334172" y="2859684"/>
                  <a:ext cx="687943" cy="400110"/>
                </a:xfrm>
                <a:prstGeom prst="rect">
                  <a:avLst/>
                </a:prstGeom>
                <a:blipFill>
                  <a:blip r:embed="rId15"/>
                  <a:stretch>
                    <a:fillRect t="-7576" b="-25758"/>
                  </a:stretch>
                </a:blipFill>
              </p:spPr>
              <p:txBody>
                <a:bodyPr/>
                <a:lstStyle/>
                <a:p>
                  <a:r>
                    <a:rPr lang="en-US">
                      <a:noFill/>
                    </a:rPr>
                    <a:t> </a:t>
                  </a:r>
                </a:p>
              </p:txBody>
            </p:sp>
          </mc:Fallback>
        </mc:AlternateContent>
      </p:grpSp>
    </p:spTree>
    <p:custDataLst>
      <p:tags r:id="rId1"/>
    </p:custDataLst>
    <p:extLst>
      <p:ext uri="{BB962C8B-B14F-4D97-AF65-F5344CB8AC3E}">
        <p14:creationId xmlns:p14="http://schemas.microsoft.com/office/powerpoint/2010/main" val="340464461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DF2CAAD-A0A9-475C-9BC9-349D7A663FA9}"/>
              </a:ext>
            </a:extLst>
          </p:cNvPr>
          <p:cNvSpPr>
            <a:spLocks noGrp="1"/>
          </p:cNvSpPr>
          <p:nvPr>
            <p:ph type="sldNum" idx="97"/>
          </p:nvPr>
        </p:nvSpPr>
        <p:spPr/>
        <p:txBody>
          <a:bodyPr/>
          <a:lstStyle/>
          <a:p>
            <a:fld id="{86A8BF56-6CB3-514C-9A64-F39D95C9E25B}" type="slidenum">
              <a:rPr lang="en-US" smtClean="0"/>
              <a:t>54</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Autofit/>
          </a:bodyPr>
          <a:lstStyle/>
          <a:p>
            <a:r>
              <a:rPr lang="en-US" sz="3600" dirty="0"/>
              <a:t>Source graphic: Backpropagation: The update rule</a:t>
            </a:r>
          </a:p>
        </p:txBody>
      </p:sp>
      <p:sp>
        <p:nvSpPr>
          <p:cNvPr id="15" name="Content Placeholder 14">
            <a:extLst>
              <a:ext uri="{FF2B5EF4-FFF2-40B4-BE49-F238E27FC236}">
                <a16:creationId xmlns:a16="http://schemas.microsoft.com/office/drawing/2014/main" id="{79474888-3815-32CC-75A7-4668913235EA}"/>
              </a:ext>
            </a:extLst>
          </p:cNvPr>
          <p:cNvSpPr>
            <a:spLocks noGrp="1"/>
          </p:cNvSpPr>
          <p:nvPr>
            <p:ph idx="2"/>
          </p:nvPr>
        </p:nvSpPr>
        <p:spPr/>
        <p:txBody>
          <a:bodyPr/>
          <a:lstStyle/>
          <a:p>
            <a:endParaRPr lang="en-US"/>
          </a:p>
        </p:txBody>
      </p:sp>
      <p:sp>
        <p:nvSpPr>
          <p:cNvPr id="3" name="Text Placeholder 2">
            <a:extLst>
              <a:ext uri="{FF2B5EF4-FFF2-40B4-BE49-F238E27FC236}">
                <a16:creationId xmlns:a16="http://schemas.microsoft.com/office/drawing/2014/main" id="{D15002E1-6C9D-9FFF-5D63-9AE1DFFC13FA}"/>
              </a:ext>
            </a:extLst>
          </p:cNvPr>
          <p:cNvSpPr txBox="1">
            <a:spLocks/>
          </p:cNvSpPr>
          <p:nvPr/>
        </p:nvSpPr>
        <p:spPr>
          <a:xfrm>
            <a:off x="590598" y="2314345"/>
            <a:ext cx="10928422" cy="4390845"/>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3600" kern="1200">
                <a:solidFill>
                  <a:srgbClr val="232F3E"/>
                </a:solidFill>
                <a:latin typeface="Amazon Ember Display Heavy"/>
              </a:defRPr>
            </a:lvl1pPr>
          </a:lstStyle>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00" dirty="0"/>
          </a:p>
        </p:txBody>
      </p:sp>
      <p:grpSp>
        <p:nvGrpSpPr>
          <p:cNvPr id="14" name="Group 13">
            <a:extLst>
              <a:ext uri="{FF2B5EF4-FFF2-40B4-BE49-F238E27FC236}">
                <a16:creationId xmlns:a16="http://schemas.microsoft.com/office/drawing/2014/main" id="{DBC6EFD0-0E3C-470F-83C4-43AA3F69C03F}"/>
              </a:ext>
            </a:extLst>
          </p:cNvPr>
          <p:cNvGrpSpPr/>
          <p:nvPr/>
        </p:nvGrpSpPr>
        <p:grpSpPr>
          <a:xfrm>
            <a:off x="746314" y="1171030"/>
            <a:ext cx="5924771" cy="4889976"/>
            <a:chOff x="746314" y="1171030"/>
            <a:chExt cx="5924771" cy="4889976"/>
          </a:xfrm>
        </p:grpSpPr>
        <p:sp>
          <p:nvSpPr>
            <p:cNvPr id="61" name="TextBox 60">
              <a:extLst>
                <a:ext uri="{FF2B5EF4-FFF2-40B4-BE49-F238E27FC236}">
                  <a16:creationId xmlns:a16="http://schemas.microsoft.com/office/drawing/2014/main" id="{D8E936E0-6EE1-11D2-CC6B-D1AACA726D69}"/>
                </a:ext>
              </a:extLst>
            </p:cNvPr>
            <p:cNvSpPr txBox="1"/>
            <p:nvPr/>
          </p:nvSpPr>
          <p:spPr>
            <a:xfrm>
              <a:off x="4658150" y="4064908"/>
              <a:ext cx="2012935" cy="400110"/>
            </a:xfrm>
            <a:prstGeom prst="rect">
              <a:avLst/>
            </a:prstGeom>
            <a:noFill/>
          </p:spPr>
          <p:txBody>
            <a:bodyPr wrap="square" rtlCol="0">
              <a:spAutoFit/>
            </a:bodyPr>
            <a:lstStyle/>
            <a:p>
              <a:r>
                <a:rPr lang="en-US" sz="2000" b="1" dirty="0">
                  <a:solidFill>
                    <a:schemeClr val="accent4"/>
                  </a:solidFill>
                  <a:ea typeface="Amazon Ember Light" panose="020B0403020204020204" pitchFamily="34" charset="0"/>
                  <a:cs typeface="Amazon Ember Light" panose="020B0403020204020204" pitchFamily="34" charset="0"/>
                </a:rPr>
                <a:t>Hidden layer</a:t>
              </a:r>
            </a:p>
          </p:txBody>
        </p:sp>
        <p:sp>
          <p:nvSpPr>
            <p:cNvPr id="44" name="TextBox 43">
              <a:extLst>
                <a:ext uri="{FF2B5EF4-FFF2-40B4-BE49-F238E27FC236}">
                  <a16:creationId xmlns:a16="http://schemas.microsoft.com/office/drawing/2014/main" id="{68F47460-1AE1-4526-AF80-63A82C4334EF}"/>
                </a:ext>
              </a:extLst>
            </p:cNvPr>
            <p:cNvSpPr txBox="1"/>
            <p:nvPr/>
          </p:nvSpPr>
          <p:spPr>
            <a:xfrm>
              <a:off x="3445347" y="1993765"/>
              <a:ext cx="2249136" cy="400110"/>
            </a:xfrm>
            <a:prstGeom prst="rect">
              <a:avLst/>
            </a:prstGeom>
            <a:noFill/>
          </p:spPr>
          <p:txBody>
            <a:bodyPr wrap="square" rtlCol="0">
              <a:spAutoFit/>
            </a:bodyPr>
            <a:lstStyle/>
            <a:p>
              <a:r>
                <a:rPr lang="en-US" sz="2000" b="1" dirty="0">
                  <a:solidFill>
                    <a:schemeClr val="accent4"/>
                  </a:solidFill>
                  <a:ea typeface="Amazon Ember Light" panose="020B0403020204020204" pitchFamily="34" charset="0"/>
                  <a:cs typeface="Amazon Ember Light" panose="020B0403020204020204" pitchFamily="34" charset="0"/>
                </a:rPr>
                <a:t>Output layer</a:t>
              </a:r>
            </a:p>
          </p:txBody>
        </p:sp>
        <p:sp>
          <p:nvSpPr>
            <p:cNvPr id="45" name="TextBox 44">
              <a:extLst>
                <a:ext uri="{FF2B5EF4-FFF2-40B4-BE49-F238E27FC236}">
                  <a16:creationId xmlns:a16="http://schemas.microsoft.com/office/drawing/2014/main" id="{1E9E5840-527C-4B3E-AC28-CF06B11387A8}"/>
                </a:ext>
              </a:extLst>
            </p:cNvPr>
            <p:cNvSpPr txBox="1"/>
            <p:nvPr/>
          </p:nvSpPr>
          <p:spPr>
            <a:xfrm>
              <a:off x="3719028" y="5555070"/>
              <a:ext cx="2053432" cy="400110"/>
            </a:xfrm>
            <a:prstGeom prst="rect">
              <a:avLst/>
            </a:prstGeom>
            <a:noFill/>
          </p:spPr>
          <p:txBody>
            <a:bodyPr wrap="square" rtlCol="0">
              <a:spAutoFit/>
            </a:bodyPr>
            <a:lstStyle/>
            <a:p>
              <a:r>
                <a:rPr lang="en-US" sz="2000" b="1" dirty="0">
                  <a:solidFill>
                    <a:schemeClr val="accent4"/>
                  </a:solidFill>
                  <a:ea typeface="Amazon Ember Light" panose="020B0403020204020204" pitchFamily="34" charset="0"/>
                  <a:cs typeface="Amazon Ember Light" panose="020B0403020204020204" pitchFamily="34" charset="0"/>
                </a:rPr>
                <a:t>Input layer </a:t>
              </a:r>
            </a:p>
          </p:txBody>
        </p:sp>
        <p:sp>
          <p:nvSpPr>
            <p:cNvPr id="77" name="Oval 76">
              <a:extLst>
                <a:ext uri="{FF2B5EF4-FFF2-40B4-BE49-F238E27FC236}">
                  <a16:creationId xmlns:a16="http://schemas.microsoft.com/office/drawing/2014/main" id="{FDFDD3D1-443B-4382-920F-E0000CAF3D3F}"/>
                </a:ext>
              </a:extLst>
            </p:cNvPr>
            <p:cNvSpPr/>
            <p:nvPr/>
          </p:nvSpPr>
          <p:spPr>
            <a:xfrm rot="16200000">
              <a:off x="1014784" y="3387313"/>
              <a:ext cx="1463040" cy="1463041"/>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78" name="Oval 77">
              <a:extLst>
                <a:ext uri="{FF2B5EF4-FFF2-40B4-BE49-F238E27FC236}">
                  <a16:creationId xmlns:a16="http://schemas.microsoft.com/office/drawing/2014/main" id="{D784BE21-072C-42F6-A55C-66947F94F7D9}"/>
                </a:ext>
              </a:extLst>
            </p:cNvPr>
            <p:cNvSpPr/>
            <p:nvPr/>
          </p:nvSpPr>
          <p:spPr>
            <a:xfrm rot="16200000">
              <a:off x="3075634" y="5507408"/>
              <a:ext cx="550226" cy="556969"/>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79" name="Oval 78">
              <a:extLst>
                <a:ext uri="{FF2B5EF4-FFF2-40B4-BE49-F238E27FC236}">
                  <a16:creationId xmlns:a16="http://schemas.microsoft.com/office/drawing/2014/main" id="{EF4946BD-74A0-4580-B549-9D8C3DD5DEE3}"/>
                </a:ext>
              </a:extLst>
            </p:cNvPr>
            <p:cNvSpPr/>
            <p:nvPr/>
          </p:nvSpPr>
          <p:spPr>
            <a:xfrm rot="16200000">
              <a:off x="1471192" y="5507409"/>
              <a:ext cx="550226" cy="556968"/>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cxnSp>
          <p:nvCxnSpPr>
            <p:cNvPr id="80" name="Straight Arrow Connector 79">
              <a:extLst>
                <a:ext uri="{FF2B5EF4-FFF2-40B4-BE49-F238E27FC236}">
                  <a16:creationId xmlns:a16="http://schemas.microsoft.com/office/drawing/2014/main" id="{33155E9A-F0F7-4943-9A24-146B63C1E175}"/>
                </a:ext>
              </a:extLst>
            </p:cNvPr>
            <p:cNvCxnSpPr>
              <a:cxnSpLocks/>
              <a:stCxn id="78" idx="6"/>
              <a:endCxn id="77" idx="2"/>
            </p:cNvCxnSpPr>
            <p:nvPr/>
          </p:nvCxnSpPr>
          <p:spPr>
            <a:xfrm flipH="1" flipV="1">
              <a:off x="1746305" y="4850354"/>
              <a:ext cx="1604443" cy="66042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FA9AEF4F-0E9F-4CCD-8B29-2C3421C9C955}"/>
                </a:ext>
              </a:extLst>
            </p:cNvPr>
            <p:cNvCxnSpPr>
              <a:cxnSpLocks/>
              <a:stCxn id="79" idx="6"/>
              <a:endCxn id="77" idx="2"/>
            </p:cNvCxnSpPr>
            <p:nvPr/>
          </p:nvCxnSpPr>
          <p:spPr>
            <a:xfrm flipV="1">
              <a:off x="1746305" y="4850354"/>
              <a:ext cx="0" cy="66042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EF1C7AD0-02CF-4DF2-B456-E6F5237C1E7F}"/>
                </a:ext>
              </a:extLst>
            </p:cNvPr>
            <p:cNvCxnSpPr>
              <a:cxnSpLocks/>
              <a:stCxn id="77" idx="6"/>
              <a:endCxn id="87" idx="2"/>
            </p:cNvCxnSpPr>
            <p:nvPr/>
          </p:nvCxnSpPr>
          <p:spPr>
            <a:xfrm flipV="1">
              <a:off x="1746305" y="2932308"/>
              <a:ext cx="731522" cy="4550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DAAFBE59-BF21-4005-BF59-28FA018562BB}"/>
                </a:ext>
              </a:extLst>
            </p:cNvPr>
            <p:cNvCxnSpPr>
              <a:cxnSpLocks/>
              <a:stCxn id="77" idx="0"/>
              <a:endCxn id="77" idx="4"/>
            </p:cNvCxnSpPr>
            <p:nvPr/>
          </p:nvCxnSpPr>
          <p:spPr>
            <a:xfrm>
              <a:off x="1014784" y="4118834"/>
              <a:ext cx="146304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85" name="Oval 84">
              <a:extLst>
                <a:ext uri="{FF2B5EF4-FFF2-40B4-BE49-F238E27FC236}">
                  <a16:creationId xmlns:a16="http://schemas.microsoft.com/office/drawing/2014/main" id="{722AAACA-0733-4B6B-ACA5-9561A249DBE5}"/>
                </a:ext>
              </a:extLst>
            </p:cNvPr>
            <p:cNvSpPr/>
            <p:nvPr/>
          </p:nvSpPr>
          <p:spPr>
            <a:xfrm rot="16200000">
              <a:off x="2619226" y="3387313"/>
              <a:ext cx="1463040" cy="1463041"/>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cxnSp>
          <p:nvCxnSpPr>
            <p:cNvPr id="86" name="Straight Connector 85">
              <a:extLst>
                <a:ext uri="{FF2B5EF4-FFF2-40B4-BE49-F238E27FC236}">
                  <a16:creationId xmlns:a16="http://schemas.microsoft.com/office/drawing/2014/main" id="{8727066C-81C1-45DB-92B3-53D08FDB829C}"/>
                </a:ext>
              </a:extLst>
            </p:cNvPr>
            <p:cNvCxnSpPr>
              <a:cxnSpLocks/>
            </p:cNvCxnSpPr>
            <p:nvPr/>
          </p:nvCxnSpPr>
          <p:spPr>
            <a:xfrm>
              <a:off x="2619226" y="4118834"/>
              <a:ext cx="146304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87" name="Oval 86">
              <a:extLst>
                <a:ext uri="{FF2B5EF4-FFF2-40B4-BE49-F238E27FC236}">
                  <a16:creationId xmlns:a16="http://schemas.microsoft.com/office/drawing/2014/main" id="{7794D06A-229D-4704-BA0E-0118FEBAB676}"/>
                </a:ext>
              </a:extLst>
            </p:cNvPr>
            <p:cNvSpPr/>
            <p:nvPr/>
          </p:nvSpPr>
          <p:spPr>
            <a:xfrm rot="16200000">
              <a:off x="1746306" y="1469267"/>
              <a:ext cx="1463040" cy="1463041"/>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cxnSp>
          <p:nvCxnSpPr>
            <p:cNvPr id="88" name="Straight Connector 87">
              <a:extLst>
                <a:ext uri="{FF2B5EF4-FFF2-40B4-BE49-F238E27FC236}">
                  <a16:creationId xmlns:a16="http://schemas.microsoft.com/office/drawing/2014/main" id="{9188FBAA-DDED-461D-BDB0-76C6A7159814}"/>
                </a:ext>
              </a:extLst>
            </p:cNvPr>
            <p:cNvCxnSpPr>
              <a:cxnSpLocks/>
              <a:stCxn id="87" idx="0"/>
              <a:endCxn id="87" idx="4"/>
            </p:cNvCxnSpPr>
            <p:nvPr/>
          </p:nvCxnSpPr>
          <p:spPr>
            <a:xfrm>
              <a:off x="1746306" y="2200788"/>
              <a:ext cx="146304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CC6EE3DA-1404-4E4A-B2D4-D00C771A7A4F}"/>
                </a:ext>
              </a:extLst>
            </p:cNvPr>
            <p:cNvSpPr txBox="1"/>
            <p:nvPr/>
          </p:nvSpPr>
          <p:spPr>
            <a:xfrm>
              <a:off x="2028627" y="1677977"/>
              <a:ext cx="65" cy="430887"/>
            </a:xfrm>
            <a:prstGeom prst="rect">
              <a:avLst/>
            </a:prstGeom>
            <a:noFill/>
          </p:spPr>
          <p:txBody>
            <a:bodyPr wrap="none" lIns="0" tIns="0" rIns="0" bIns="0" rtlCol="0">
              <a:spAutoFit/>
            </a:bodyPr>
            <a:lstStyle/>
            <a:p>
              <a:endParaRPr lang="en-US" sz="2800" dirty="0">
                <a:solidFill>
                  <a:schemeClr val="bg1"/>
                </a:solidFill>
              </a:endParaRPr>
            </a:p>
          </p:txBody>
        </p:sp>
        <p:cxnSp>
          <p:nvCxnSpPr>
            <p:cNvPr id="90" name="Straight Arrow Connector 89">
              <a:extLst>
                <a:ext uri="{FF2B5EF4-FFF2-40B4-BE49-F238E27FC236}">
                  <a16:creationId xmlns:a16="http://schemas.microsoft.com/office/drawing/2014/main" id="{7AEB4C0B-C77D-4E50-A4E8-21873F4F70C2}"/>
                </a:ext>
              </a:extLst>
            </p:cNvPr>
            <p:cNvCxnSpPr>
              <a:cxnSpLocks/>
              <a:stCxn id="85" idx="6"/>
              <a:endCxn id="87" idx="2"/>
            </p:cNvCxnSpPr>
            <p:nvPr/>
          </p:nvCxnSpPr>
          <p:spPr>
            <a:xfrm flipH="1" flipV="1">
              <a:off x="2477827" y="2932308"/>
              <a:ext cx="872920" cy="4550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9095A5A7-6841-4EBC-B278-AACBB32ED6F8}"/>
                </a:ext>
              </a:extLst>
            </p:cNvPr>
            <p:cNvCxnSpPr>
              <a:cxnSpLocks/>
              <a:stCxn id="78" idx="6"/>
              <a:endCxn id="85" idx="2"/>
            </p:cNvCxnSpPr>
            <p:nvPr/>
          </p:nvCxnSpPr>
          <p:spPr>
            <a:xfrm flipH="1" flipV="1">
              <a:off x="3350747" y="4850354"/>
              <a:ext cx="1" cy="66042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81140E82-4468-42D0-9B02-D0F5EF9C63EF}"/>
                </a:ext>
              </a:extLst>
            </p:cNvPr>
            <p:cNvCxnSpPr>
              <a:cxnSpLocks/>
              <a:stCxn id="79" idx="6"/>
              <a:endCxn id="85" idx="2"/>
            </p:cNvCxnSpPr>
            <p:nvPr/>
          </p:nvCxnSpPr>
          <p:spPr>
            <a:xfrm flipV="1">
              <a:off x="1746305" y="4850354"/>
              <a:ext cx="1604442" cy="66042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0E780CFF-905F-4AEC-AE2A-0D9EEF4879AF}"/>
                </a:ext>
              </a:extLst>
            </p:cNvPr>
            <p:cNvSpPr txBox="1"/>
            <p:nvPr/>
          </p:nvSpPr>
          <p:spPr>
            <a:xfrm>
              <a:off x="2118876" y="2319407"/>
              <a:ext cx="65" cy="430887"/>
            </a:xfrm>
            <a:prstGeom prst="rect">
              <a:avLst/>
            </a:prstGeom>
            <a:noFill/>
          </p:spPr>
          <p:txBody>
            <a:bodyPr wrap="none" lIns="0" tIns="0" rIns="0" bIns="0" rtlCol="0">
              <a:spAutoFit/>
            </a:bodyPr>
            <a:lstStyle/>
            <a:p>
              <a:endParaRPr lang="en-US" sz="2800" dirty="0">
                <a:solidFill>
                  <a:schemeClr val="bg1"/>
                </a:solidFill>
              </a:endParaRPr>
            </a:p>
          </p:txBody>
        </p:sp>
        <p:sp>
          <p:nvSpPr>
            <p:cNvPr id="97" name="TextBox 96">
              <a:extLst>
                <a:ext uri="{FF2B5EF4-FFF2-40B4-BE49-F238E27FC236}">
                  <a16:creationId xmlns:a16="http://schemas.microsoft.com/office/drawing/2014/main" id="{E3CFCC5B-BDDE-4A48-B9C0-AD3CC679F765}"/>
                </a:ext>
              </a:extLst>
            </p:cNvPr>
            <p:cNvSpPr txBox="1"/>
            <p:nvPr/>
          </p:nvSpPr>
          <p:spPr>
            <a:xfrm>
              <a:off x="2936857" y="4120367"/>
              <a:ext cx="950125" cy="369332"/>
            </a:xfrm>
            <a:prstGeom prst="rect">
              <a:avLst/>
            </a:prstGeom>
            <a:noFill/>
          </p:spPr>
          <p:txBody>
            <a:bodyPr wrap="square">
              <a:spAutoFit/>
            </a:bodyPr>
            <a:lstStyle/>
            <a:p>
              <a:endParaRPr lang="en-US" dirty="0"/>
            </a:p>
          </p:txBody>
        </p:sp>
        <mc:AlternateContent xmlns:mc="http://schemas.openxmlformats.org/markup-compatibility/2006" xmlns:a14="http://schemas.microsoft.com/office/drawing/2010/main">
          <mc:Choice Requires="a14">
            <p:sp>
              <p:nvSpPr>
                <p:cNvPr id="99" name="TextBox 98">
                  <a:extLst>
                    <a:ext uri="{FF2B5EF4-FFF2-40B4-BE49-F238E27FC236}">
                      <a16:creationId xmlns:a16="http://schemas.microsoft.com/office/drawing/2014/main" id="{5DF3D9C9-E9C5-4359-9A33-93D9DDEFF732}"/>
                    </a:ext>
                  </a:extLst>
                </p:cNvPr>
                <p:cNvSpPr txBox="1"/>
                <p:nvPr/>
              </p:nvSpPr>
              <p:spPr>
                <a:xfrm>
                  <a:off x="1198652" y="5057934"/>
                  <a:ext cx="53700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i="1" dirty="0">
                            <a:latin typeface="Cambria Math" panose="02040503050406030204" pitchFamily="18" charset="0"/>
                            <a:ea typeface="Cambria Math" panose="02040503050406030204" pitchFamily="18" charset="0"/>
                          </a:rPr>
                          <m:t>0.15</m:t>
                        </m:r>
                      </m:oMath>
                    </m:oMathPara>
                  </a14:m>
                  <a:endParaRPr lang="en-US" sz="2000" dirty="0">
                    <a:latin typeface="Cambria Math" panose="02040503050406030204" pitchFamily="18" charset="0"/>
                    <a:ea typeface="Cambria Math" panose="02040503050406030204" pitchFamily="18" charset="0"/>
                  </a:endParaRPr>
                </a:p>
              </p:txBody>
            </p:sp>
          </mc:Choice>
          <mc:Fallback xmlns="">
            <p:sp>
              <p:nvSpPr>
                <p:cNvPr id="99" name="TextBox 98">
                  <a:extLst>
                    <a:ext uri="{FF2B5EF4-FFF2-40B4-BE49-F238E27FC236}">
                      <a16:creationId xmlns:a16="http://schemas.microsoft.com/office/drawing/2014/main" id="{5DF3D9C9-E9C5-4359-9A33-93D9DDEFF732}"/>
                    </a:ext>
                  </a:extLst>
                </p:cNvPr>
                <p:cNvSpPr txBox="1">
                  <a:spLocks noRot="1" noChangeAspect="1" noMove="1" noResize="1" noEditPoints="1" noAdjustHandles="1" noChangeArrowheads="1" noChangeShapeType="1" noTextEdit="1"/>
                </p:cNvSpPr>
                <p:nvPr/>
              </p:nvSpPr>
              <p:spPr>
                <a:xfrm>
                  <a:off x="1198652" y="5057934"/>
                  <a:ext cx="537005" cy="307777"/>
                </a:xfrm>
                <a:prstGeom prst="rect">
                  <a:avLst/>
                </a:prstGeom>
                <a:blipFill>
                  <a:blip r:embed="rId4"/>
                  <a:stretch>
                    <a:fillRect l="-11364" r="-11364" b="-1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0" name="TextBox 99">
                  <a:extLst>
                    <a:ext uri="{FF2B5EF4-FFF2-40B4-BE49-F238E27FC236}">
                      <a16:creationId xmlns:a16="http://schemas.microsoft.com/office/drawing/2014/main" id="{A5A75711-2EFE-4C22-AEE3-413478FA1303}"/>
                    </a:ext>
                  </a:extLst>
                </p:cNvPr>
                <p:cNvSpPr txBox="1"/>
                <p:nvPr/>
              </p:nvSpPr>
              <p:spPr>
                <a:xfrm>
                  <a:off x="3386539" y="5057934"/>
                  <a:ext cx="39433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ea typeface="Cambria Math" panose="02040503050406030204" pitchFamily="18" charset="0"/>
                          </a:rPr>
                          <m:t>0.3</m:t>
                        </m:r>
                      </m:oMath>
                    </m:oMathPara>
                  </a14:m>
                  <a:endParaRPr lang="en-US" sz="2000" dirty="0">
                    <a:latin typeface="Cambria Math" panose="02040503050406030204" pitchFamily="18" charset="0"/>
                    <a:ea typeface="Cambria Math" panose="02040503050406030204" pitchFamily="18" charset="0"/>
                  </a:endParaRPr>
                </a:p>
              </p:txBody>
            </p:sp>
          </mc:Choice>
          <mc:Fallback xmlns="">
            <p:sp>
              <p:nvSpPr>
                <p:cNvPr id="100" name="TextBox 99">
                  <a:extLst>
                    <a:ext uri="{FF2B5EF4-FFF2-40B4-BE49-F238E27FC236}">
                      <a16:creationId xmlns:a16="http://schemas.microsoft.com/office/drawing/2014/main" id="{A5A75711-2EFE-4C22-AEE3-413478FA1303}"/>
                    </a:ext>
                  </a:extLst>
                </p:cNvPr>
                <p:cNvSpPr txBox="1">
                  <a:spLocks noRot="1" noChangeAspect="1" noMove="1" noResize="1" noEditPoints="1" noAdjustHandles="1" noChangeArrowheads="1" noChangeShapeType="1" noTextEdit="1"/>
                </p:cNvSpPr>
                <p:nvPr/>
              </p:nvSpPr>
              <p:spPr>
                <a:xfrm>
                  <a:off x="3386539" y="5057934"/>
                  <a:ext cx="394339" cy="307777"/>
                </a:xfrm>
                <a:prstGeom prst="rect">
                  <a:avLst/>
                </a:prstGeom>
                <a:blipFill>
                  <a:blip r:embed="rId4"/>
                  <a:stretch>
                    <a:fillRect l="-15625" r="-15625"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2" name="TextBox 101">
                  <a:extLst>
                    <a:ext uri="{FF2B5EF4-FFF2-40B4-BE49-F238E27FC236}">
                      <a16:creationId xmlns:a16="http://schemas.microsoft.com/office/drawing/2014/main" id="{AE65CDCA-E682-4EDA-872A-4016ABECB4A7}"/>
                    </a:ext>
                  </a:extLst>
                </p:cNvPr>
                <p:cNvSpPr txBox="1"/>
                <p:nvPr/>
              </p:nvSpPr>
              <p:spPr>
                <a:xfrm>
                  <a:off x="3034653" y="2859684"/>
                  <a:ext cx="53700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i="1" dirty="0">
                            <a:latin typeface="Cambria Math" panose="02040503050406030204" pitchFamily="18" charset="0"/>
                            <a:ea typeface="Cambria Math" panose="02040503050406030204" pitchFamily="18" charset="0"/>
                          </a:rPr>
                          <m:t>0.</m:t>
                        </m:r>
                        <m:r>
                          <m:rPr>
                            <m:nor/>
                          </m:rPr>
                          <a:rPr lang="en-US" sz="2000" dirty="0">
                            <a:latin typeface="Cambria Math" panose="02040503050406030204" pitchFamily="18" charset="0"/>
                            <a:ea typeface="Cambria Math" panose="02040503050406030204" pitchFamily="18" charset="0"/>
                          </a:rPr>
                          <m:t>45</m:t>
                        </m:r>
                      </m:oMath>
                    </m:oMathPara>
                  </a14:m>
                  <a:endParaRPr lang="en-US" sz="2000" dirty="0">
                    <a:latin typeface="Cambria Math" panose="02040503050406030204" pitchFamily="18" charset="0"/>
                    <a:ea typeface="Cambria Math" panose="02040503050406030204" pitchFamily="18" charset="0"/>
                  </a:endParaRPr>
                </a:p>
              </p:txBody>
            </p:sp>
          </mc:Choice>
          <mc:Fallback xmlns="">
            <p:sp>
              <p:nvSpPr>
                <p:cNvPr id="102" name="TextBox 101">
                  <a:extLst>
                    <a:ext uri="{FF2B5EF4-FFF2-40B4-BE49-F238E27FC236}">
                      <a16:creationId xmlns:a16="http://schemas.microsoft.com/office/drawing/2014/main" id="{AE65CDCA-E682-4EDA-872A-4016ABECB4A7}"/>
                    </a:ext>
                  </a:extLst>
                </p:cNvPr>
                <p:cNvSpPr txBox="1">
                  <a:spLocks noRot="1" noChangeAspect="1" noMove="1" noResize="1" noEditPoints="1" noAdjustHandles="1" noChangeArrowheads="1" noChangeShapeType="1" noTextEdit="1"/>
                </p:cNvSpPr>
                <p:nvPr/>
              </p:nvSpPr>
              <p:spPr>
                <a:xfrm>
                  <a:off x="3034653" y="2859684"/>
                  <a:ext cx="537005" cy="307777"/>
                </a:xfrm>
                <a:prstGeom prst="rect">
                  <a:avLst/>
                </a:prstGeom>
                <a:blipFill>
                  <a:blip r:embed="rId6"/>
                  <a:stretch>
                    <a:fillRect l="-11364" r="-11364" b="-98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3" name="TextBox 102">
                  <a:extLst>
                    <a:ext uri="{FF2B5EF4-FFF2-40B4-BE49-F238E27FC236}">
                      <a16:creationId xmlns:a16="http://schemas.microsoft.com/office/drawing/2014/main" id="{CB29FC2E-6EA8-45E8-A39F-77741128447C}"/>
                    </a:ext>
                  </a:extLst>
                </p:cNvPr>
                <p:cNvSpPr txBox="1"/>
                <p:nvPr/>
              </p:nvSpPr>
              <p:spPr>
                <a:xfrm>
                  <a:off x="2043342" y="4719248"/>
                  <a:ext cx="53700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i="1" dirty="0">
                            <a:latin typeface="Cambria Math" panose="02040503050406030204" pitchFamily="18" charset="0"/>
                            <a:ea typeface="Cambria Math" panose="02040503050406030204" pitchFamily="18" charset="0"/>
                          </a:rPr>
                          <m:t>0.</m:t>
                        </m:r>
                        <m:r>
                          <m:rPr>
                            <m:nor/>
                          </m:rPr>
                          <a:rPr lang="en-US" sz="2000" dirty="0">
                            <a:latin typeface="Cambria Math" panose="02040503050406030204" pitchFamily="18" charset="0"/>
                            <a:ea typeface="Cambria Math" panose="02040503050406030204" pitchFamily="18" charset="0"/>
                          </a:rPr>
                          <m:t>25</m:t>
                        </m:r>
                      </m:oMath>
                    </m:oMathPara>
                  </a14:m>
                  <a:endParaRPr lang="en-US" sz="2000" dirty="0">
                    <a:latin typeface="Cambria Math" panose="02040503050406030204" pitchFamily="18" charset="0"/>
                    <a:ea typeface="Cambria Math" panose="02040503050406030204" pitchFamily="18" charset="0"/>
                  </a:endParaRPr>
                </a:p>
              </p:txBody>
            </p:sp>
          </mc:Choice>
          <mc:Fallback xmlns="">
            <p:sp>
              <p:nvSpPr>
                <p:cNvPr id="103" name="TextBox 102">
                  <a:extLst>
                    <a:ext uri="{FF2B5EF4-FFF2-40B4-BE49-F238E27FC236}">
                      <a16:creationId xmlns:a16="http://schemas.microsoft.com/office/drawing/2014/main" id="{CB29FC2E-6EA8-45E8-A39F-77741128447C}"/>
                    </a:ext>
                  </a:extLst>
                </p:cNvPr>
                <p:cNvSpPr txBox="1">
                  <a:spLocks noRot="1" noChangeAspect="1" noMove="1" noResize="1" noEditPoints="1" noAdjustHandles="1" noChangeArrowheads="1" noChangeShapeType="1" noTextEdit="1"/>
                </p:cNvSpPr>
                <p:nvPr/>
              </p:nvSpPr>
              <p:spPr>
                <a:xfrm>
                  <a:off x="2043342" y="4719248"/>
                  <a:ext cx="537005" cy="307777"/>
                </a:xfrm>
                <a:prstGeom prst="rect">
                  <a:avLst/>
                </a:prstGeom>
                <a:blipFill>
                  <a:blip r:embed="rId7"/>
                  <a:stretch>
                    <a:fillRect l="-10227" r="-11364" b="-9804"/>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4C476FAF-335E-4B6F-8E40-0C04E160D556}"/>
                </a:ext>
              </a:extLst>
            </p:cNvPr>
            <p:cNvSpPr/>
            <p:nvPr/>
          </p:nvSpPr>
          <p:spPr>
            <a:xfrm>
              <a:off x="2101408" y="1703327"/>
              <a:ext cx="805029" cy="461665"/>
            </a:xfrm>
            <a:prstGeom prst="rect">
              <a:avLst/>
            </a:prstGeom>
          </p:spPr>
          <p:txBody>
            <a:bodyPr wrap="square">
              <a:spAutoFit/>
            </a:bodyPr>
            <a:lstStyle/>
            <a:p>
              <a:r>
                <a:rPr lang="en-US" sz="2400" dirty="0">
                  <a:solidFill>
                    <a:schemeClr val="bg1"/>
                  </a:solidFill>
                  <a:latin typeface="Cambria Math" panose="02040503050406030204" pitchFamily="18" charset="0"/>
                  <a:ea typeface="Cambria Math" panose="02040503050406030204" pitchFamily="18" charset="0"/>
                </a:rPr>
                <a:t>0.61</a:t>
              </a:r>
            </a:p>
          </p:txBody>
        </p:sp>
        <p:sp>
          <p:nvSpPr>
            <p:cNvPr id="9" name="Rectangle 8">
              <a:extLst>
                <a:ext uri="{FF2B5EF4-FFF2-40B4-BE49-F238E27FC236}">
                  <a16:creationId xmlns:a16="http://schemas.microsoft.com/office/drawing/2014/main" id="{73A2EDEF-C90F-4177-B624-3BDC0439CE5D}"/>
                </a:ext>
              </a:extLst>
            </p:cNvPr>
            <p:cNvSpPr/>
            <p:nvPr/>
          </p:nvSpPr>
          <p:spPr>
            <a:xfrm>
              <a:off x="2094519" y="2260874"/>
              <a:ext cx="756938" cy="461665"/>
            </a:xfrm>
            <a:prstGeom prst="rect">
              <a:avLst/>
            </a:prstGeom>
          </p:spPr>
          <p:txBody>
            <a:bodyPr wrap="none">
              <a:spAutoFit/>
            </a:bodyPr>
            <a:lstStyle/>
            <a:p>
              <a:r>
                <a:rPr lang="en-US" sz="2400" dirty="0">
                  <a:solidFill>
                    <a:schemeClr val="bg1"/>
                  </a:solidFill>
                  <a:latin typeface="Cambria Math" panose="02040503050406030204" pitchFamily="18" charset="0"/>
                  <a:ea typeface="Cambria Math" panose="02040503050406030204" pitchFamily="18" charset="0"/>
                </a:rPr>
                <a:t>0.42</a:t>
              </a:r>
            </a:p>
          </p:txBody>
        </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37B47373-08E0-4061-9BC1-E09933A7DE46}"/>
                    </a:ext>
                  </a:extLst>
                </p:cNvPr>
                <p:cNvSpPr txBox="1"/>
                <p:nvPr/>
              </p:nvSpPr>
              <p:spPr>
                <a:xfrm>
                  <a:off x="1307133" y="3611605"/>
                  <a:ext cx="87834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0" dirty="0" smtClean="0">
                            <a:solidFill>
                              <a:schemeClr val="bg1"/>
                            </a:solidFill>
                            <a:latin typeface="Cambria Math" panose="02040503050406030204" pitchFamily="18" charset="0"/>
                            <a:ea typeface="Cambria Math" panose="02040503050406030204" pitchFamily="18" charset="0"/>
                          </a:rPr>
                          <m:t>0.52</m:t>
                        </m:r>
                      </m:oMath>
                    </m:oMathPara>
                  </a14:m>
                  <a:endParaRPr lang="en-US" sz="2400" dirty="0">
                    <a:solidFill>
                      <a:schemeClr val="bg1"/>
                    </a:solidFill>
                    <a:latin typeface="Cambria Math" panose="02040503050406030204" pitchFamily="18" charset="0"/>
                    <a:ea typeface="Cambria Math" panose="02040503050406030204" pitchFamily="18" charset="0"/>
                  </a:endParaRPr>
                </a:p>
              </p:txBody>
            </p:sp>
          </mc:Choice>
          <mc:Fallback xmlns="">
            <p:sp>
              <p:nvSpPr>
                <p:cNvPr id="47" name="TextBox 46">
                  <a:extLst>
                    <a:ext uri="{FF2B5EF4-FFF2-40B4-BE49-F238E27FC236}">
                      <a16:creationId xmlns:a16="http://schemas.microsoft.com/office/drawing/2014/main" id="{37B47373-08E0-4061-9BC1-E09933A7DE46}"/>
                    </a:ext>
                  </a:extLst>
                </p:cNvPr>
                <p:cNvSpPr txBox="1">
                  <a:spLocks noRot="1" noChangeAspect="1" noMove="1" noResize="1" noEditPoints="1" noAdjustHandles="1" noChangeArrowheads="1" noChangeShapeType="1" noTextEdit="1"/>
                </p:cNvSpPr>
                <p:nvPr/>
              </p:nvSpPr>
              <p:spPr>
                <a:xfrm>
                  <a:off x="1307133" y="3611605"/>
                  <a:ext cx="878342" cy="461665"/>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9C3EFD5C-3A0D-4814-A28A-24F82B3EB596}"/>
                    </a:ext>
                  </a:extLst>
                </p:cNvPr>
                <p:cNvSpPr/>
                <p:nvPr/>
              </p:nvSpPr>
              <p:spPr>
                <a:xfrm>
                  <a:off x="1415550" y="4186565"/>
                  <a:ext cx="65434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dirty="0" smtClean="0">
                            <a:solidFill>
                              <a:schemeClr val="bg1"/>
                            </a:solidFill>
                            <a:latin typeface="Cambria Math" panose="02040503050406030204" pitchFamily="18" charset="0"/>
                            <a:ea typeface="Cambria Math" panose="02040503050406030204" pitchFamily="18" charset="0"/>
                          </a:rPr>
                          <m:t>0.1</m:t>
                        </m:r>
                      </m:oMath>
                    </m:oMathPara>
                  </a14:m>
                  <a:endParaRPr lang="en-US" sz="2400" dirty="0">
                    <a:solidFill>
                      <a:schemeClr val="bg1"/>
                    </a:solidFill>
                    <a:latin typeface="Cambria Math" panose="02040503050406030204" pitchFamily="18" charset="0"/>
                    <a:ea typeface="Cambria Math" panose="02040503050406030204" pitchFamily="18" charset="0"/>
                  </a:endParaRPr>
                </a:p>
              </p:txBody>
            </p:sp>
          </mc:Choice>
          <mc:Fallback xmlns="">
            <p:sp>
              <p:nvSpPr>
                <p:cNvPr id="11" name="Rectangle 10">
                  <a:extLst>
                    <a:ext uri="{FF2B5EF4-FFF2-40B4-BE49-F238E27FC236}">
                      <a16:creationId xmlns:a16="http://schemas.microsoft.com/office/drawing/2014/main" id="{9C3EFD5C-3A0D-4814-A28A-24F82B3EB596}"/>
                    </a:ext>
                  </a:extLst>
                </p:cNvPr>
                <p:cNvSpPr>
                  <a:spLocks noRot="1" noChangeAspect="1" noMove="1" noResize="1" noEditPoints="1" noAdjustHandles="1" noChangeArrowheads="1" noChangeShapeType="1" noTextEdit="1"/>
                </p:cNvSpPr>
                <p:nvPr/>
              </p:nvSpPr>
              <p:spPr>
                <a:xfrm>
                  <a:off x="1415550" y="4186565"/>
                  <a:ext cx="654346" cy="461665"/>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CDAD4E13-4AA5-452A-9634-0DDBDF9548CE}"/>
                    </a:ext>
                  </a:extLst>
                </p:cNvPr>
                <p:cNvSpPr/>
                <p:nvPr/>
              </p:nvSpPr>
              <p:spPr>
                <a:xfrm>
                  <a:off x="2938614" y="3626235"/>
                  <a:ext cx="82426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dirty="0" smtClean="0">
                            <a:solidFill>
                              <a:schemeClr val="bg1"/>
                            </a:solidFill>
                            <a:latin typeface="Cambria Math" panose="02040503050406030204" pitchFamily="18" charset="0"/>
                            <a:ea typeface="Cambria Math" panose="02040503050406030204" pitchFamily="18" charset="0"/>
                          </a:rPr>
                          <m:t>0.53</m:t>
                        </m:r>
                      </m:oMath>
                    </m:oMathPara>
                  </a14:m>
                  <a:endParaRPr lang="en-US" sz="2400" dirty="0">
                    <a:solidFill>
                      <a:schemeClr val="bg1"/>
                    </a:solidFill>
                    <a:latin typeface="Cambria Math" panose="02040503050406030204" pitchFamily="18" charset="0"/>
                    <a:ea typeface="Cambria Math" panose="02040503050406030204" pitchFamily="18" charset="0"/>
                  </a:endParaRPr>
                </a:p>
              </p:txBody>
            </p:sp>
          </mc:Choice>
          <mc:Fallback xmlns="">
            <p:sp>
              <p:nvSpPr>
                <p:cNvPr id="12" name="Rectangle 11">
                  <a:extLst>
                    <a:ext uri="{FF2B5EF4-FFF2-40B4-BE49-F238E27FC236}">
                      <a16:creationId xmlns:a16="http://schemas.microsoft.com/office/drawing/2014/main" id="{CDAD4E13-4AA5-452A-9634-0DDBDF9548CE}"/>
                    </a:ext>
                  </a:extLst>
                </p:cNvPr>
                <p:cNvSpPr>
                  <a:spLocks noRot="1" noChangeAspect="1" noMove="1" noResize="1" noEditPoints="1" noAdjustHandles="1" noChangeArrowheads="1" noChangeShapeType="1" noTextEdit="1"/>
                </p:cNvSpPr>
                <p:nvPr/>
              </p:nvSpPr>
              <p:spPr>
                <a:xfrm>
                  <a:off x="2938614" y="3626235"/>
                  <a:ext cx="824265" cy="461665"/>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F0D8CF5D-60EC-460D-9884-D9247B88A89E}"/>
                    </a:ext>
                  </a:extLst>
                </p:cNvPr>
                <p:cNvSpPr/>
                <p:nvPr/>
              </p:nvSpPr>
              <p:spPr>
                <a:xfrm>
                  <a:off x="2938614" y="4122149"/>
                  <a:ext cx="82426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dirty="0" smtClean="0">
                            <a:solidFill>
                              <a:schemeClr val="bg1"/>
                            </a:solidFill>
                            <a:latin typeface="Cambria Math" panose="02040503050406030204" pitchFamily="18" charset="0"/>
                            <a:ea typeface="Cambria Math" panose="02040503050406030204" pitchFamily="18" charset="0"/>
                          </a:rPr>
                          <m:t>0.13</m:t>
                        </m:r>
                      </m:oMath>
                    </m:oMathPara>
                  </a14:m>
                  <a:endParaRPr lang="en-US" sz="2400" dirty="0">
                    <a:solidFill>
                      <a:schemeClr val="bg1"/>
                    </a:solidFill>
                    <a:latin typeface="Cambria Math" panose="02040503050406030204" pitchFamily="18" charset="0"/>
                    <a:ea typeface="Cambria Math" panose="02040503050406030204" pitchFamily="18" charset="0"/>
                  </a:endParaRPr>
                </a:p>
              </p:txBody>
            </p:sp>
          </mc:Choice>
          <mc:Fallback xmlns="">
            <p:sp>
              <p:nvSpPr>
                <p:cNvPr id="13" name="Rectangle 12">
                  <a:extLst>
                    <a:ext uri="{FF2B5EF4-FFF2-40B4-BE49-F238E27FC236}">
                      <a16:creationId xmlns:a16="http://schemas.microsoft.com/office/drawing/2014/main" id="{F0D8CF5D-60EC-460D-9884-D9247B88A89E}"/>
                    </a:ext>
                  </a:extLst>
                </p:cNvPr>
                <p:cNvSpPr>
                  <a:spLocks noRot="1" noChangeAspect="1" noMove="1" noResize="1" noEditPoints="1" noAdjustHandles="1" noChangeArrowheads="1" noChangeShapeType="1" noTextEdit="1"/>
                </p:cNvSpPr>
                <p:nvPr/>
              </p:nvSpPr>
              <p:spPr>
                <a:xfrm>
                  <a:off x="2938614" y="4122149"/>
                  <a:ext cx="824265" cy="461665"/>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43B518E0-1B9C-40DB-892B-48A9AFDD2DFF}"/>
                    </a:ext>
                  </a:extLst>
                </p:cNvPr>
                <p:cNvSpPr txBox="1"/>
                <p:nvPr/>
              </p:nvSpPr>
              <p:spPr>
                <a:xfrm>
                  <a:off x="793872" y="2859684"/>
                  <a:ext cx="1228243" cy="400110"/>
                </a:xfrm>
                <a:prstGeom prst="rect">
                  <a:avLst/>
                </a:prstGeom>
                <a:noFill/>
              </p:spPr>
              <p:txBody>
                <a:bodyPr wrap="square" rtlCol="0">
                  <a:spAutoFit/>
                </a:bodyPr>
                <a:lstStyle/>
                <a:p>
                  <a:pPr algn="ctr"/>
                  <a14:m>
                    <m:oMath xmlns:m="http://schemas.openxmlformats.org/officeDocument/2006/math">
                      <m:r>
                        <a:rPr lang="en-US" sz="2000" b="1" i="1" dirty="0" smtClean="0">
                          <a:latin typeface="Cambria Math" panose="02040503050406030204" pitchFamily="18" charset="0"/>
                          <a:ea typeface="Cambria Math" panose="02040503050406030204" pitchFamily="18" charset="0"/>
                        </a:rPr>
                        <m:t>𝟎</m:t>
                      </m:r>
                      <m:r>
                        <a:rPr lang="en-US" sz="2000" b="1" i="1" dirty="0" smtClean="0">
                          <a:latin typeface="Cambria Math" panose="02040503050406030204" pitchFamily="18" charset="0"/>
                          <a:ea typeface="Cambria Math" panose="02040503050406030204" pitchFamily="18" charset="0"/>
                        </a:rPr>
                        <m:t>.</m:t>
                      </m:r>
                      <m:r>
                        <a:rPr lang="en-US" sz="2000" b="1" i="1" dirty="0" smtClean="0">
                          <a:latin typeface="Cambria Math" panose="02040503050406030204" pitchFamily="18" charset="0"/>
                          <a:ea typeface="Cambria Math" panose="02040503050406030204" pitchFamily="18" charset="0"/>
                        </a:rPr>
                        <m:t>𝟑𝟗</m:t>
                      </m:r>
                      <m:r>
                        <a:rPr lang="en-US" sz="2000" b="0" i="1" dirty="0" smtClean="0">
                          <a:latin typeface="Cambria Math" panose="02040503050406030204" pitchFamily="18" charset="0"/>
                          <a:ea typeface="Cambria Math" panose="02040503050406030204" pitchFamily="18" charset="0"/>
                        </a:rPr>
                        <m:t> </m:t>
                      </m:r>
                      <m:r>
                        <a:rPr lang="en-US" sz="2000" b="0" i="1" strike="sngStrike" dirty="0" smtClean="0">
                          <a:latin typeface="Cambria Math" panose="02040503050406030204" pitchFamily="18" charset="0"/>
                          <a:ea typeface="Cambria Math" panose="02040503050406030204" pitchFamily="18" charset="0"/>
                        </a:rPr>
                        <m:t>0.</m:t>
                      </m:r>
                    </m:oMath>
                  </a14:m>
                  <a:r>
                    <a:rPr lang="en-US" sz="2000" strike="sngStrike" dirty="0">
                      <a:latin typeface="Cambria Math" panose="02040503050406030204" pitchFamily="18" charset="0"/>
                      <a:ea typeface="Cambria Math" panose="02040503050406030204" pitchFamily="18" charset="0"/>
                    </a:rPr>
                    <a:t>4</a:t>
                  </a:r>
                </a:p>
              </p:txBody>
            </p:sp>
          </mc:Choice>
          <mc:Fallback xmlns="">
            <p:sp>
              <p:nvSpPr>
                <p:cNvPr id="49" name="TextBox 48">
                  <a:extLst>
                    <a:ext uri="{FF2B5EF4-FFF2-40B4-BE49-F238E27FC236}">
                      <a16:creationId xmlns:a16="http://schemas.microsoft.com/office/drawing/2014/main" id="{43B518E0-1B9C-40DB-892B-48A9AFDD2DFF}"/>
                    </a:ext>
                  </a:extLst>
                </p:cNvPr>
                <p:cNvSpPr txBox="1">
                  <a:spLocks noRot="1" noChangeAspect="1" noMove="1" noResize="1" noEditPoints="1" noAdjustHandles="1" noChangeArrowheads="1" noChangeShapeType="1" noTextEdit="1"/>
                </p:cNvSpPr>
                <p:nvPr/>
              </p:nvSpPr>
              <p:spPr>
                <a:xfrm>
                  <a:off x="793872" y="2859684"/>
                  <a:ext cx="1228243" cy="400110"/>
                </a:xfrm>
                <a:prstGeom prst="rect">
                  <a:avLst/>
                </a:prstGeom>
                <a:blipFill>
                  <a:blip r:embed="rId12"/>
                  <a:stretch>
                    <a:fillRect t="-7576" r="-495" b="-25758"/>
                  </a:stretch>
                </a:blipFill>
              </p:spPr>
              <p:txBody>
                <a:bodyPr/>
                <a:lstStyle/>
                <a:p>
                  <a:r>
                    <a:rPr lang="en-US">
                      <a:noFill/>
                    </a:rPr>
                    <a:t> </a:t>
                  </a:r>
                </a:p>
              </p:txBody>
            </p:sp>
          </mc:Fallback>
        </mc:AlternateContent>
        <p:sp>
          <p:nvSpPr>
            <p:cNvPr id="42" name="TextBox 41">
              <a:extLst>
                <a:ext uri="{FF2B5EF4-FFF2-40B4-BE49-F238E27FC236}">
                  <a16:creationId xmlns:a16="http://schemas.microsoft.com/office/drawing/2014/main" id="{545E553D-D668-4F4E-8FD1-B59D10504703}"/>
                </a:ext>
              </a:extLst>
            </p:cNvPr>
            <p:cNvSpPr txBox="1"/>
            <p:nvPr/>
          </p:nvSpPr>
          <p:spPr>
            <a:xfrm>
              <a:off x="746314" y="1171030"/>
              <a:ext cx="1574470" cy="369332"/>
            </a:xfrm>
            <a:prstGeom prst="rect">
              <a:avLst/>
            </a:prstGeom>
            <a:noFill/>
          </p:spPr>
          <p:txBody>
            <a:bodyPr wrap="none" rtlCol="0">
              <a:spAutoFit/>
            </a:bodyPr>
            <a:lstStyle/>
            <a:p>
              <a:r>
                <a:rPr lang="en-US" b="1" dirty="0">
                  <a:solidFill>
                    <a:schemeClr val="accent6"/>
                  </a:solidFill>
                </a:rPr>
                <a:t>New weights</a:t>
              </a:r>
            </a:p>
          </p:txBody>
        </p:sp>
        <p:cxnSp>
          <p:nvCxnSpPr>
            <p:cNvPr id="7" name="Straight Arrow Connector 6">
              <a:extLst>
                <a:ext uri="{FF2B5EF4-FFF2-40B4-BE49-F238E27FC236}">
                  <a16:creationId xmlns:a16="http://schemas.microsoft.com/office/drawing/2014/main" id="{AF56E775-4149-4DC1-8852-8694BD851705}"/>
                </a:ext>
              </a:extLst>
            </p:cNvPr>
            <p:cNvCxnSpPr>
              <a:cxnSpLocks/>
              <a:endCxn id="49" idx="0"/>
            </p:cNvCxnSpPr>
            <p:nvPr/>
          </p:nvCxnSpPr>
          <p:spPr>
            <a:xfrm>
              <a:off x="1383994" y="1550440"/>
              <a:ext cx="0" cy="13092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FE634B2-D805-359B-DC62-897B85502738}"/>
                    </a:ext>
                  </a:extLst>
                </p:cNvPr>
                <p:cNvSpPr txBox="1"/>
                <p:nvPr/>
              </p:nvSpPr>
              <p:spPr>
                <a:xfrm>
                  <a:off x="1463338" y="5616615"/>
                  <a:ext cx="431207"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i="1" dirty="0">
                            <a:latin typeface="Cambria Math" panose="02040503050406030204" pitchFamily="18" charset="0"/>
                            <a:ea typeface="Cambria Math" panose="02040503050406030204" pitchFamily="18" charset="0"/>
                          </a:rPr>
                          <m:t>0.</m:t>
                        </m:r>
                        <m:r>
                          <m:rPr>
                            <m:nor/>
                          </m:rPr>
                          <a:rPr lang="en-US" sz="2200" dirty="0">
                            <a:latin typeface="Cambria Math" panose="02040503050406030204" pitchFamily="18" charset="0"/>
                            <a:ea typeface="Cambria Math" panose="02040503050406030204" pitchFamily="18" charset="0"/>
                          </a:rPr>
                          <m:t>5</m:t>
                        </m:r>
                      </m:oMath>
                    </m:oMathPara>
                  </a14:m>
                  <a:endParaRPr lang="en-US" sz="2200" dirty="0">
                    <a:latin typeface="Cambria Math" panose="02040503050406030204" pitchFamily="18" charset="0"/>
                    <a:ea typeface="Cambria Math" panose="02040503050406030204" pitchFamily="18" charset="0"/>
                  </a:endParaRPr>
                </a:p>
              </p:txBody>
            </p:sp>
          </mc:Choice>
          <mc:Fallback xmlns="">
            <p:sp>
              <p:nvSpPr>
                <p:cNvPr id="4" name="TextBox 3">
                  <a:extLst>
                    <a:ext uri="{FF2B5EF4-FFF2-40B4-BE49-F238E27FC236}">
                      <a16:creationId xmlns:a16="http://schemas.microsoft.com/office/drawing/2014/main" id="{4FE634B2-D805-359B-DC62-897B85502738}"/>
                    </a:ext>
                  </a:extLst>
                </p:cNvPr>
                <p:cNvSpPr txBox="1">
                  <a:spLocks noRot="1" noChangeAspect="1" noMove="1" noResize="1" noEditPoints="1" noAdjustHandles="1" noChangeArrowheads="1" noChangeShapeType="1" noTextEdit="1"/>
                </p:cNvSpPr>
                <p:nvPr/>
              </p:nvSpPr>
              <p:spPr>
                <a:xfrm>
                  <a:off x="1463338" y="5616615"/>
                  <a:ext cx="431207" cy="338554"/>
                </a:xfrm>
                <a:prstGeom prst="rect">
                  <a:avLst/>
                </a:prstGeom>
                <a:blipFill>
                  <a:blip r:embed="rId13"/>
                  <a:stretch>
                    <a:fillRect l="-15493" r="-15493" b="-107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EB720C4-577E-F5DA-C349-485E9DCB794D}"/>
                    </a:ext>
                  </a:extLst>
                </p:cNvPr>
                <p:cNvSpPr txBox="1"/>
                <p:nvPr/>
              </p:nvSpPr>
              <p:spPr>
                <a:xfrm>
                  <a:off x="3067780" y="5616615"/>
                  <a:ext cx="431207"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i="1" dirty="0" smtClean="0">
                            <a:latin typeface="Cambria Math" panose="02040503050406030204" pitchFamily="18" charset="0"/>
                            <a:ea typeface="Cambria Math" panose="02040503050406030204" pitchFamily="18" charset="0"/>
                          </a:rPr>
                          <m:t>0.</m:t>
                        </m:r>
                        <m:r>
                          <a:rPr lang="en-US" sz="2200" dirty="0">
                            <a:latin typeface="Cambria Math" panose="02040503050406030204" pitchFamily="18" charset="0"/>
                            <a:ea typeface="Cambria Math" panose="02040503050406030204" pitchFamily="18" charset="0"/>
                          </a:rPr>
                          <m:t>1</m:t>
                        </m:r>
                      </m:oMath>
                    </m:oMathPara>
                  </a14:m>
                  <a:endParaRPr lang="en-US" sz="2200" dirty="0">
                    <a:latin typeface="Cambria Math" panose="02040503050406030204" pitchFamily="18" charset="0"/>
                    <a:ea typeface="Cambria Math" panose="02040503050406030204" pitchFamily="18" charset="0"/>
                  </a:endParaRPr>
                </a:p>
              </p:txBody>
            </p:sp>
          </mc:Choice>
          <mc:Fallback xmlns="">
            <p:sp>
              <p:nvSpPr>
                <p:cNvPr id="5" name="TextBox 4">
                  <a:extLst>
                    <a:ext uri="{FF2B5EF4-FFF2-40B4-BE49-F238E27FC236}">
                      <a16:creationId xmlns:a16="http://schemas.microsoft.com/office/drawing/2014/main" id="{6EB720C4-577E-F5DA-C349-485E9DCB794D}"/>
                    </a:ext>
                  </a:extLst>
                </p:cNvPr>
                <p:cNvSpPr txBox="1">
                  <a:spLocks noRot="1" noChangeAspect="1" noMove="1" noResize="1" noEditPoints="1" noAdjustHandles="1" noChangeArrowheads="1" noChangeShapeType="1" noTextEdit="1"/>
                </p:cNvSpPr>
                <p:nvPr/>
              </p:nvSpPr>
              <p:spPr>
                <a:xfrm>
                  <a:off x="3067780" y="5616615"/>
                  <a:ext cx="431207" cy="338554"/>
                </a:xfrm>
                <a:prstGeom prst="rect">
                  <a:avLst/>
                </a:prstGeom>
                <a:blipFill>
                  <a:blip r:embed="rId14"/>
                  <a:stretch>
                    <a:fillRect l="-15493" r="-14085" b="-89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E0CA1A6-1BCE-A8F0-3C3C-B32DF6939657}"/>
                    </a:ext>
                  </a:extLst>
                </p:cNvPr>
                <p:cNvSpPr txBox="1"/>
                <p:nvPr/>
              </p:nvSpPr>
              <p:spPr>
                <a:xfrm>
                  <a:off x="2640314" y="4719248"/>
                  <a:ext cx="39433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ea typeface="Cambria Math" panose="02040503050406030204" pitchFamily="18" charset="0"/>
                          </a:rPr>
                          <m:t>0.</m:t>
                        </m:r>
                        <m:r>
                          <a:rPr lang="en-US" sz="2000" dirty="0">
                            <a:latin typeface="Cambria Math" panose="02040503050406030204" pitchFamily="18" charset="0"/>
                            <a:ea typeface="Cambria Math" panose="02040503050406030204" pitchFamily="18" charset="0"/>
                          </a:rPr>
                          <m:t>2</m:t>
                        </m:r>
                      </m:oMath>
                    </m:oMathPara>
                  </a14:m>
                  <a:endParaRPr lang="en-US" sz="2000" dirty="0">
                    <a:latin typeface="Cambria Math" panose="02040503050406030204" pitchFamily="18" charset="0"/>
                    <a:ea typeface="Cambria Math" panose="02040503050406030204" pitchFamily="18" charset="0"/>
                  </a:endParaRPr>
                </a:p>
              </p:txBody>
            </p:sp>
          </mc:Choice>
          <mc:Fallback xmlns="">
            <p:sp>
              <p:nvSpPr>
                <p:cNvPr id="10" name="TextBox 9">
                  <a:extLst>
                    <a:ext uri="{FF2B5EF4-FFF2-40B4-BE49-F238E27FC236}">
                      <a16:creationId xmlns:a16="http://schemas.microsoft.com/office/drawing/2014/main" id="{7E0CA1A6-1BCE-A8F0-3C3C-B32DF6939657}"/>
                    </a:ext>
                  </a:extLst>
                </p:cNvPr>
                <p:cNvSpPr txBox="1">
                  <a:spLocks noRot="1" noChangeAspect="1" noMove="1" noResize="1" noEditPoints="1" noAdjustHandles="1" noChangeArrowheads="1" noChangeShapeType="1" noTextEdit="1"/>
                </p:cNvSpPr>
                <p:nvPr/>
              </p:nvSpPr>
              <p:spPr>
                <a:xfrm>
                  <a:off x="2640314" y="4719248"/>
                  <a:ext cx="394339" cy="307777"/>
                </a:xfrm>
                <a:prstGeom prst="rect">
                  <a:avLst/>
                </a:prstGeom>
                <a:blipFill>
                  <a:blip r:embed="rId15"/>
                  <a:stretch>
                    <a:fillRect l="-13846" r="-15385" b="-9804"/>
                  </a:stretch>
                </a:blipFill>
              </p:spPr>
              <p:txBody>
                <a:bodyPr/>
                <a:lstStyle/>
                <a:p>
                  <a:r>
                    <a:rPr lang="en-US">
                      <a:noFill/>
                    </a:rPr>
                    <a:t> </a:t>
                  </a:r>
                </a:p>
              </p:txBody>
            </p:sp>
          </mc:Fallback>
        </mc:AlternateContent>
      </p:grpSp>
    </p:spTree>
    <p:custDataLst>
      <p:tags r:id="rId1"/>
    </p:custDataLst>
    <p:extLst>
      <p:ext uri="{BB962C8B-B14F-4D97-AF65-F5344CB8AC3E}">
        <p14:creationId xmlns:p14="http://schemas.microsoft.com/office/powerpoint/2010/main" val="1680490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2B71160-6419-4BBB-81D7-22260E22407B}"/>
              </a:ext>
            </a:extLst>
          </p:cNvPr>
          <p:cNvSpPr>
            <a:spLocks noGrp="1"/>
          </p:cNvSpPr>
          <p:nvPr>
            <p:ph type="sldNum" idx="97"/>
          </p:nvPr>
        </p:nvSpPr>
        <p:spPr/>
        <p:txBody>
          <a:bodyPr/>
          <a:lstStyle/>
          <a:p>
            <a:fld id="{86A8BF56-6CB3-514C-9A64-F39D95C9E25B}" type="slidenum">
              <a:rPr lang="en-US" smtClean="0"/>
              <a:t>6</a:t>
            </a:fld>
            <a:endParaRPr lang="en-US" dirty="0"/>
          </a:p>
        </p:txBody>
      </p:sp>
      <p:sp>
        <p:nvSpPr>
          <p:cNvPr id="2" name="Title 1">
            <a:extLst>
              <a:ext uri="{FF2B5EF4-FFF2-40B4-BE49-F238E27FC236}">
                <a16:creationId xmlns:a16="http://schemas.microsoft.com/office/drawing/2014/main" id="{C506E617-B183-98CA-235F-C917887272DD}"/>
              </a:ext>
            </a:extLst>
          </p:cNvPr>
          <p:cNvSpPr>
            <a:spLocks noGrp="1"/>
          </p:cNvSpPr>
          <p:nvPr>
            <p:ph type="title" idx="1"/>
          </p:nvPr>
        </p:nvSpPr>
        <p:spPr/>
        <p:txBody>
          <a:bodyPr>
            <a:normAutofit/>
          </a:bodyPr>
          <a:lstStyle/>
          <a:p>
            <a:r>
              <a:rPr lang="en-US" dirty="0"/>
              <a:t>Multilayer perceptron</a:t>
            </a:r>
          </a:p>
        </p:txBody>
      </p:sp>
      <p:sp>
        <p:nvSpPr>
          <p:cNvPr id="4" name="Text Placeholder 3">
            <a:extLst>
              <a:ext uri="{FF2B5EF4-FFF2-40B4-BE49-F238E27FC236}">
                <a16:creationId xmlns:a16="http://schemas.microsoft.com/office/drawing/2014/main" id="{639592F6-C04C-7427-C4AB-EF9C606B6711}"/>
              </a:ext>
            </a:extLst>
          </p:cNvPr>
          <p:cNvSpPr>
            <a:spLocks noGrp="1"/>
          </p:cNvSpPr>
          <p:nvPr>
            <p:ph type="body" idx="2"/>
          </p:nvPr>
        </p:nvSpPr>
        <p:spPr/>
        <p:txBody>
          <a:bodyPr/>
          <a:lstStyle/>
          <a:p>
            <a:endParaRPr lang="en-US"/>
          </a:p>
        </p:txBody>
      </p:sp>
    </p:spTree>
    <p:custDataLst>
      <p:tags r:id="rId1"/>
    </p:custDataLst>
    <p:extLst>
      <p:ext uri="{BB962C8B-B14F-4D97-AF65-F5344CB8AC3E}">
        <p14:creationId xmlns:p14="http://schemas.microsoft.com/office/powerpoint/2010/main" val="2092011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F877C8D-4DD5-40B4-B90F-9EAF0AC9EEE5}"/>
              </a:ext>
            </a:extLst>
          </p:cNvPr>
          <p:cNvSpPr>
            <a:spLocks noGrp="1"/>
          </p:cNvSpPr>
          <p:nvPr>
            <p:ph type="sldNum" idx="97"/>
          </p:nvPr>
        </p:nvSpPr>
        <p:spPr/>
        <p:txBody>
          <a:bodyPr/>
          <a:lstStyle/>
          <a:p>
            <a:fld id="{86A8BF56-6CB3-514C-9A64-F39D95C9E25B}" type="slidenum">
              <a:rPr lang="en-US" smtClean="0"/>
              <a:t>7</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ea typeface="Amazon Ember Light" panose="020B0403020204020204" pitchFamily="34" charset="0"/>
                <a:cs typeface="Amazon Ember Light" panose="020B0403020204020204" pitchFamily="34" charset="0"/>
              </a:rPr>
              <a:t>A single artificial neuron (perceptron)</a:t>
            </a:r>
            <a:endParaRPr lang="en-US" dirty="0"/>
          </a:p>
        </p:txBody>
      </p:sp>
      <p:sp>
        <p:nvSpPr>
          <p:cNvPr id="3" name="Content Placeholder 2">
            <a:extLst>
              <a:ext uri="{FF2B5EF4-FFF2-40B4-BE49-F238E27FC236}">
                <a16:creationId xmlns:a16="http://schemas.microsoft.com/office/drawing/2014/main" id="{283A9D37-948B-8C9F-4A61-1BE2B736809E}"/>
              </a:ext>
            </a:extLst>
          </p:cNvPr>
          <p:cNvSpPr>
            <a:spLocks noGrp="1"/>
          </p:cNvSpPr>
          <p:nvPr>
            <p:ph idx="2"/>
          </p:nvPr>
        </p:nvSpPr>
        <p:spPr/>
        <p:txBody>
          <a:bodyPr/>
          <a:lstStyle/>
          <a:p>
            <a:endParaRPr lang="en-US"/>
          </a:p>
        </p:txBody>
      </p:sp>
      <p:sp>
        <p:nvSpPr>
          <p:cNvPr id="7" name="Text Placeholder 2">
            <a:extLst>
              <a:ext uri="{FF2B5EF4-FFF2-40B4-BE49-F238E27FC236}">
                <a16:creationId xmlns:a16="http://schemas.microsoft.com/office/drawing/2014/main" id="{0ADB2F65-14DA-A949-F683-A6B87BCB7F4D}"/>
              </a:ext>
            </a:extLst>
          </p:cNvPr>
          <p:cNvSpPr txBox="1">
            <a:spLocks/>
          </p:cNvSpPr>
          <p:nvPr/>
        </p:nvSpPr>
        <p:spPr>
          <a:xfrm>
            <a:off x="6528816" y="1280160"/>
            <a:ext cx="5303520" cy="2735480"/>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3600" kern="1200">
                <a:solidFill>
                  <a:srgbClr val="232F3E"/>
                </a:solidFill>
                <a:latin typeface="Amazon Ember Display Heavy"/>
              </a:defRPr>
            </a:lvl1pPr>
          </a:lstStyle>
          <a:p>
            <a:r>
              <a:rPr lang="en-US" sz="2400" dirty="0">
                <a:solidFill>
                  <a:schemeClr val="tx2"/>
                </a:solidFill>
                <a:latin typeface="+mn-lt"/>
              </a:rPr>
              <a:t>Artificial neuron: Captures mostly linear interactions in the data</a:t>
            </a:r>
          </a:p>
          <a:p>
            <a:endParaRPr lang="en-US" sz="2400" dirty="0">
              <a:solidFill>
                <a:schemeClr val="tx2"/>
              </a:solidFill>
              <a:latin typeface="+mn-lt"/>
            </a:endParaRPr>
          </a:p>
          <a:p>
            <a:r>
              <a:rPr lang="en-US" sz="2400" dirty="0">
                <a:solidFill>
                  <a:schemeClr val="tx2"/>
                </a:solidFill>
                <a:latin typeface="+mn-lt"/>
              </a:rPr>
              <a:t>Can you use a similar approach to capture nonlinear interactions in the data?</a:t>
            </a:r>
          </a:p>
          <a:p>
            <a:endParaRPr lang="en-US" sz="2400" dirty="0">
              <a:solidFill>
                <a:schemeClr val="tx2"/>
              </a:solidFill>
              <a:latin typeface="+mn-lt"/>
            </a:endParaRPr>
          </a:p>
          <a:p>
            <a:endParaRPr lang="en-US" sz="2400" dirty="0">
              <a:solidFill>
                <a:schemeClr val="tx2"/>
              </a:solidFill>
              <a:latin typeface="+mn-lt"/>
            </a:endParaRPr>
          </a:p>
        </p:txBody>
      </p:sp>
      <p:pic>
        <p:nvPicPr>
          <p:cNvPr id="17" name="Picture 16" descr="Line and shape diagram. See detail in notes.">
            <a:extLst>
              <a:ext uri="{FF2B5EF4-FFF2-40B4-BE49-F238E27FC236}">
                <a16:creationId xmlns:a16="http://schemas.microsoft.com/office/drawing/2014/main" id="{0E6448FB-A6E9-4164-9E37-01518DCB98E5}"/>
              </a:ext>
            </a:extLst>
          </p:cNvPr>
          <p:cNvPicPr>
            <a:picLocks noChangeAspect="1"/>
          </p:cNvPicPr>
          <p:nvPr/>
        </p:nvPicPr>
        <p:blipFill>
          <a:blip r:embed="rId4"/>
          <a:stretch>
            <a:fillRect/>
          </a:stretch>
        </p:blipFill>
        <p:spPr>
          <a:xfrm>
            <a:off x="6845378" y="4579199"/>
            <a:ext cx="1420491" cy="1060796"/>
          </a:xfrm>
          <a:prstGeom prst="rect">
            <a:avLst/>
          </a:prstGeom>
        </p:spPr>
      </p:pic>
      <p:sp>
        <p:nvSpPr>
          <p:cNvPr id="40" name="Rectangle 39">
            <a:extLst>
              <a:ext uri="{FF2B5EF4-FFF2-40B4-BE49-F238E27FC236}">
                <a16:creationId xmlns:a16="http://schemas.microsoft.com/office/drawing/2014/main" id="{1A895F7B-DA44-E7A0-909A-772700827037}"/>
              </a:ext>
            </a:extLst>
          </p:cNvPr>
          <p:cNvSpPr/>
          <p:nvPr/>
        </p:nvSpPr>
        <p:spPr>
          <a:xfrm>
            <a:off x="8634941" y="4755654"/>
            <a:ext cx="2845816" cy="707886"/>
          </a:xfrm>
          <a:prstGeom prst="rect">
            <a:avLst/>
          </a:prstGeom>
        </p:spPr>
        <p:txBody>
          <a:bodyPr wrap="square">
            <a:spAutoFit/>
          </a:bodyPr>
          <a:lstStyle/>
          <a:p>
            <a:r>
              <a:rPr lang="en-US" sz="2000" dirty="0">
                <a:solidFill>
                  <a:schemeClr val="tx2"/>
                </a:solidFill>
                <a:ea typeface="Amazon Ember Light" panose="020B0403020204020204" pitchFamily="34" charset="0"/>
                <a:cs typeface="Amazon Ember Light" panose="020B0403020204020204" pitchFamily="34" charset="0"/>
              </a:rPr>
              <a:t>Not a very good classifier</a:t>
            </a:r>
          </a:p>
        </p:txBody>
      </p:sp>
      <p:pic>
        <p:nvPicPr>
          <p:cNvPr id="13" name="Picture 12" descr="Neuron from the previous slides.">
            <a:extLst>
              <a:ext uri="{FF2B5EF4-FFF2-40B4-BE49-F238E27FC236}">
                <a16:creationId xmlns:a16="http://schemas.microsoft.com/office/drawing/2014/main" id="{9AF99201-9211-4C22-866C-4801AF094645}"/>
              </a:ext>
            </a:extLst>
          </p:cNvPr>
          <p:cNvPicPr>
            <a:picLocks noChangeAspect="1"/>
          </p:cNvPicPr>
          <p:nvPr/>
        </p:nvPicPr>
        <p:blipFill>
          <a:blip r:embed="rId5"/>
          <a:stretch>
            <a:fillRect/>
          </a:stretch>
        </p:blipFill>
        <p:spPr>
          <a:xfrm>
            <a:off x="365760" y="1280160"/>
            <a:ext cx="4980864" cy="4907705"/>
          </a:xfrm>
          <a:prstGeom prst="rect">
            <a:avLst/>
          </a:prstGeom>
        </p:spPr>
      </p:pic>
    </p:spTree>
    <p:custDataLst>
      <p:tags r:id="rId1"/>
    </p:custDataLst>
    <p:extLst>
      <p:ext uri="{BB962C8B-B14F-4D97-AF65-F5344CB8AC3E}">
        <p14:creationId xmlns:p14="http://schemas.microsoft.com/office/powerpoint/2010/main" val="464326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F877C8D-4DD5-40B4-B90F-9EAF0AC9EEE5}"/>
              </a:ext>
            </a:extLst>
          </p:cNvPr>
          <p:cNvSpPr>
            <a:spLocks noGrp="1"/>
          </p:cNvSpPr>
          <p:nvPr>
            <p:ph type="sldNum" idx="97"/>
          </p:nvPr>
        </p:nvSpPr>
        <p:spPr/>
        <p:txBody>
          <a:bodyPr/>
          <a:lstStyle/>
          <a:p>
            <a:fld id="{86A8BF56-6CB3-514C-9A64-F39D95C9E25B}" type="slidenum">
              <a:rPr lang="en-US" smtClean="0"/>
              <a:t>8</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ea typeface="Amazon Ember Light" panose="020B0403020204020204" pitchFamily="34" charset="0"/>
                <a:cs typeface="Amazon Ember Light" panose="020B0403020204020204" pitchFamily="34" charset="0"/>
              </a:rPr>
              <a:t>Capturing nonlinear interactions</a:t>
            </a:r>
            <a:endParaRPr lang="en-US" dirty="0"/>
          </a:p>
        </p:txBody>
      </p:sp>
      <p:sp>
        <p:nvSpPr>
          <p:cNvPr id="3" name="Content Placeholder 2">
            <a:extLst>
              <a:ext uri="{FF2B5EF4-FFF2-40B4-BE49-F238E27FC236}">
                <a16:creationId xmlns:a16="http://schemas.microsoft.com/office/drawing/2014/main" id="{C08D96A2-AD59-BD89-F0A6-D1765ED423AA}"/>
              </a:ext>
            </a:extLst>
          </p:cNvPr>
          <p:cNvSpPr>
            <a:spLocks noGrp="1"/>
          </p:cNvSpPr>
          <p:nvPr>
            <p:ph idx="2"/>
          </p:nvPr>
        </p:nvSpPr>
        <p:spPr/>
        <p:txBody>
          <a:bodyPr/>
          <a:lstStyle/>
          <a:p>
            <a:endParaRPr lang="en-US"/>
          </a:p>
        </p:txBody>
      </p:sp>
      <p:sp>
        <p:nvSpPr>
          <p:cNvPr id="16" name="Text Placeholder 2">
            <a:extLst>
              <a:ext uri="{FF2B5EF4-FFF2-40B4-BE49-F238E27FC236}">
                <a16:creationId xmlns:a16="http://schemas.microsoft.com/office/drawing/2014/main" id="{66681D25-E9FC-4A94-A935-3470E3C3454D}"/>
              </a:ext>
            </a:extLst>
          </p:cNvPr>
          <p:cNvSpPr txBox="1">
            <a:spLocks/>
          </p:cNvSpPr>
          <p:nvPr/>
        </p:nvSpPr>
        <p:spPr>
          <a:xfrm>
            <a:off x="6528816" y="1280160"/>
            <a:ext cx="5303520" cy="2735480"/>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3600" kern="1200">
                <a:solidFill>
                  <a:srgbClr val="232F3E"/>
                </a:solidFill>
                <a:latin typeface="Amazon Ember Display Heavy"/>
              </a:defRPr>
            </a:lvl1pPr>
          </a:lstStyle>
          <a:p>
            <a:r>
              <a:rPr lang="en-US" sz="2400" dirty="0">
                <a:solidFill>
                  <a:schemeClr val="tx2"/>
                </a:solidFill>
                <a:latin typeface="+mn-lt"/>
              </a:rPr>
              <a:t>Adding a neuron allows you to capture nonlinear interactions in the data.</a:t>
            </a:r>
          </a:p>
        </p:txBody>
      </p:sp>
      <p:pic>
        <p:nvPicPr>
          <p:cNvPr id="9" name="Picture 8" descr="Line and shape diagram. See detail in notes.">
            <a:extLst>
              <a:ext uri="{FF2B5EF4-FFF2-40B4-BE49-F238E27FC236}">
                <a16:creationId xmlns:a16="http://schemas.microsoft.com/office/drawing/2014/main" id="{462A0A0C-A28E-4106-B5BB-B2481263CE7E}"/>
              </a:ext>
            </a:extLst>
          </p:cNvPr>
          <p:cNvPicPr>
            <a:picLocks noChangeAspect="1"/>
          </p:cNvPicPr>
          <p:nvPr/>
        </p:nvPicPr>
        <p:blipFill>
          <a:blip r:embed="rId4"/>
          <a:stretch>
            <a:fillRect/>
          </a:stretch>
        </p:blipFill>
        <p:spPr>
          <a:xfrm>
            <a:off x="6704246" y="4262528"/>
            <a:ext cx="2133785" cy="1579001"/>
          </a:xfrm>
          <a:prstGeom prst="rect">
            <a:avLst/>
          </a:prstGeom>
        </p:spPr>
      </p:pic>
      <p:sp>
        <p:nvSpPr>
          <p:cNvPr id="48" name="Rectangle 47">
            <a:extLst>
              <a:ext uri="{FF2B5EF4-FFF2-40B4-BE49-F238E27FC236}">
                <a16:creationId xmlns:a16="http://schemas.microsoft.com/office/drawing/2014/main" id="{A163B917-E61E-9790-7F7A-D497C566582D}"/>
              </a:ext>
            </a:extLst>
          </p:cNvPr>
          <p:cNvSpPr/>
          <p:nvPr/>
        </p:nvSpPr>
        <p:spPr>
          <a:xfrm>
            <a:off x="9073999" y="4851973"/>
            <a:ext cx="1726415" cy="400110"/>
          </a:xfrm>
          <a:prstGeom prst="rect">
            <a:avLst/>
          </a:prstGeom>
        </p:spPr>
        <p:txBody>
          <a:bodyPr wrap="square">
            <a:spAutoFit/>
          </a:bodyPr>
          <a:lstStyle/>
          <a:p>
            <a:r>
              <a:rPr lang="en-US" sz="2000" dirty="0">
                <a:solidFill>
                  <a:schemeClr val="tx2"/>
                </a:solidFill>
                <a:ea typeface="Amazon Ember Light" panose="020B0403020204020204" pitchFamily="34" charset="0"/>
                <a:cs typeface="Amazon Ember Light" panose="020B0403020204020204" pitchFamily="34" charset="0"/>
              </a:rPr>
              <a:t>Much better!</a:t>
            </a:r>
          </a:p>
        </p:txBody>
      </p:sp>
      <p:pic>
        <p:nvPicPr>
          <p:cNvPr id="4" name="Picture 3" descr="Neural network with one hidden layer and one output layer.">
            <a:extLst>
              <a:ext uri="{FF2B5EF4-FFF2-40B4-BE49-F238E27FC236}">
                <a16:creationId xmlns:a16="http://schemas.microsoft.com/office/drawing/2014/main" id="{87C14B24-EE0B-4AAE-A8B2-5D0AEB2CF542}"/>
              </a:ext>
            </a:extLst>
          </p:cNvPr>
          <p:cNvPicPr>
            <a:picLocks noChangeAspect="1"/>
          </p:cNvPicPr>
          <p:nvPr/>
        </p:nvPicPr>
        <p:blipFill>
          <a:blip r:embed="rId5"/>
          <a:stretch>
            <a:fillRect/>
          </a:stretch>
        </p:blipFill>
        <p:spPr>
          <a:xfrm>
            <a:off x="364347" y="1147929"/>
            <a:ext cx="5803895" cy="5456393"/>
          </a:xfrm>
          <a:prstGeom prst="rect">
            <a:avLst/>
          </a:prstGeom>
        </p:spPr>
      </p:pic>
    </p:spTree>
    <p:custDataLst>
      <p:tags r:id="rId1"/>
    </p:custDataLst>
    <p:extLst>
      <p:ext uri="{BB962C8B-B14F-4D97-AF65-F5344CB8AC3E}">
        <p14:creationId xmlns:p14="http://schemas.microsoft.com/office/powerpoint/2010/main" val="3553855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F877C8D-4DD5-40B4-B90F-9EAF0AC9EEE5}"/>
              </a:ext>
            </a:extLst>
          </p:cNvPr>
          <p:cNvSpPr>
            <a:spLocks noGrp="1"/>
          </p:cNvSpPr>
          <p:nvPr>
            <p:ph type="sldNum" idx="97"/>
          </p:nvPr>
        </p:nvSpPr>
        <p:spPr/>
        <p:txBody>
          <a:bodyPr/>
          <a:lstStyle/>
          <a:p>
            <a:fld id="{86A8BF56-6CB3-514C-9A64-F39D95C9E25B}" type="slidenum">
              <a:rPr lang="en-US" smtClean="0"/>
              <a:t>9</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ea typeface="Amazon Ember Light" panose="020B0403020204020204" pitchFamily="34" charset="0"/>
                <a:cs typeface="Amazon Ember Light" panose="020B0403020204020204" pitchFamily="34" charset="0"/>
              </a:rPr>
              <a:t>Components of a multilayer perceptron</a:t>
            </a:r>
            <a:endParaRPr lang="en-US" dirty="0"/>
          </a:p>
        </p:txBody>
      </p:sp>
      <p:sp>
        <p:nvSpPr>
          <p:cNvPr id="3" name="Content Placeholder 2">
            <a:extLst>
              <a:ext uri="{FF2B5EF4-FFF2-40B4-BE49-F238E27FC236}">
                <a16:creationId xmlns:a16="http://schemas.microsoft.com/office/drawing/2014/main" id="{366ADF97-4942-F509-D48E-E1086A048358}"/>
              </a:ext>
            </a:extLst>
          </p:cNvPr>
          <p:cNvSpPr>
            <a:spLocks noGrp="1"/>
          </p:cNvSpPr>
          <p:nvPr>
            <p:ph idx="2"/>
          </p:nvPr>
        </p:nvSpPr>
        <p:spPr/>
        <p:txBody>
          <a:bodyPr/>
          <a:lstStyle/>
          <a:p>
            <a:endParaRPr lang="en-US"/>
          </a:p>
        </p:txBody>
      </p:sp>
      <p:sp>
        <p:nvSpPr>
          <p:cNvPr id="7" name="Text Placeholder 2">
            <a:extLst>
              <a:ext uri="{FF2B5EF4-FFF2-40B4-BE49-F238E27FC236}">
                <a16:creationId xmlns:a16="http://schemas.microsoft.com/office/drawing/2014/main" id="{0ADB2F65-14DA-A949-F683-A6B87BCB7F4D}"/>
              </a:ext>
            </a:extLst>
          </p:cNvPr>
          <p:cNvSpPr txBox="1">
            <a:spLocks/>
          </p:cNvSpPr>
          <p:nvPr/>
        </p:nvSpPr>
        <p:spPr>
          <a:xfrm>
            <a:off x="6528816" y="1280160"/>
            <a:ext cx="5303520" cy="4390845"/>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3600" kern="1200">
                <a:solidFill>
                  <a:srgbClr val="232F3E"/>
                </a:solidFill>
                <a:latin typeface="Amazon Ember Display Heavy"/>
              </a:defRPr>
            </a:lvl1pPr>
          </a:lstStyle>
          <a:p>
            <a:r>
              <a:rPr lang="en-US" sz="2400" dirty="0">
                <a:solidFill>
                  <a:schemeClr val="tx2"/>
                </a:solidFill>
                <a:latin typeface="+mn-lt"/>
              </a:rPr>
              <a:t>A multilayer perceptron is a neural network that consists of input, hidden, and output layers.</a:t>
            </a:r>
          </a:p>
          <a:p>
            <a:endParaRPr lang="en-US" sz="2400" dirty="0">
              <a:solidFill>
                <a:schemeClr val="tx2"/>
              </a:solidFill>
              <a:latin typeface="+mn-lt"/>
            </a:endParaRPr>
          </a:p>
          <a:p>
            <a:r>
              <a:rPr lang="en-US" sz="2400" dirty="0">
                <a:solidFill>
                  <a:schemeClr val="tx2"/>
                </a:solidFill>
                <a:latin typeface="+mn-lt"/>
              </a:rPr>
              <a:t>Each layer is connected to the next layer.</a:t>
            </a:r>
          </a:p>
          <a:p>
            <a:endParaRPr lang="en-US" sz="2400" dirty="0">
              <a:solidFill>
                <a:schemeClr val="tx2"/>
              </a:solidFill>
              <a:latin typeface="+mn-lt"/>
            </a:endParaRPr>
          </a:p>
          <a:p>
            <a:r>
              <a:rPr lang="en-US" sz="2400" dirty="0">
                <a:solidFill>
                  <a:schemeClr val="tx2"/>
                </a:solidFill>
                <a:latin typeface="+mn-lt"/>
              </a:rPr>
              <a:t>An activation function is applied on each hidden layer (and output layer).</a:t>
            </a:r>
          </a:p>
        </p:txBody>
      </p:sp>
      <p:pic>
        <p:nvPicPr>
          <p:cNvPr id="6" name="Picture 5" descr="Neural network from the previous slide, with one hidden layer and one output layer.">
            <a:extLst>
              <a:ext uri="{FF2B5EF4-FFF2-40B4-BE49-F238E27FC236}">
                <a16:creationId xmlns:a16="http://schemas.microsoft.com/office/drawing/2014/main" id="{D48C37FB-3851-4763-8F1B-781876A72C82}"/>
              </a:ext>
            </a:extLst>
          </p:cNvPr>
          <p:cNvPicPr>
            <a:picLocks noChangeAspect="1"/>
          </p:cNvPicPr>
          <p:nvPr/>
        </p:nvPicPr>
        <p:blipFill>
          <a:blip r:embed="rId4"/>
          <a:stretch>
            <a:fillRect/>
          </a:stretch>
        </p:blipFill>
        <p:spPr>
          <a:xfrm>
            <a:off x="364347" y="1147929"/>
            <a:ext cx="5803895" cy="5456393"/>
          </a:xfrm>
          <a:prstGeom prst="rect">
            <a:avLst/>
          </a:prstGeom>
        </p:spPr>
      </p:pic>
    </p:spTree>
    <p:custDataLst>
      <p:tags r:id="rId1"/>
    </p:custDataLst>
    <p:extLst>
      <p:ext uri="{BB962C8B-B14F-4D97-AF65-F5344CB8AC3E}">
        <p14:creationId xmlns:p14="http://schemas.microsoft.com/office/powerpoint/2010/main" val="279420673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MLU-ACADEMY-V5" val="07yEcuoH"/>
  <p:tag name="ARTICULATE_PROJECT_OPEN" val="0"/>
  <p:tag name="ARTICULATE_SLIDE_COUNT" val="6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22136</TotalTime>
  <Words>6873</Words>
  <Application>Microsoft Macintosh PowerPoint</Application>
  <PresentationFormat>Widescreen</PresentationFormat>
  <Paragraphs>750</Paragraphs>
  <Slides>54</Slides>
  <Notes>54</Notes>
  <HiddenSlides>17</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54</vt:i4>
      </vt:variant>
    </vt:vector>
  </HeadingPairs>
  <TitlesOfParts>
    <vt:vector size="66" baseType="lpstr">
      <vt:lpstr>Amazon Ember</vt:lpstr>
      <vt:lpstr>Amazon Ember Display</vt:lpstr>
      <vt:lpstr>Amazon Ember Display</vt:lpstr>
      <vt:lpstr>Amazon Ember Display Heavy</vt:lpstr>
      <vt:lpstr>Amazon Ember Heavy</vt:lpstr>
      <vt:lpstr>Amazon Ember Light</vt:lpstr>
      <vt:lpstr>Arial</vt:lpstr>
      <vt:lpstr>Calibri</vt:lpstr>
      <vt:lpstr>Calibri Light</vt:lpstr>
      <vt:lpstr>Cambria Math</vt:lpstr>
      <vt:lpstr>Lucida Console</vt:lpstr>
      <vt:lpstr>Custom Design</vt:lpstr>
      <vt:lpstr>How Neural Networks Learn</vt:lpstr>
      <vt:lpstr>Today’s activities</vt:lpstr>
      <vt:lpstr>Single-layer network (perceptron) recall</vt:lpstr>
      <vt:lpstr>Looking back at regression models (1 of 2)</vt:lpstr>
      <vt:lpstr>Looking back at regression models (2 of 2)</vt:lpstr>
      <vt:lpstr>Multilayer perceptron</vt:lpstr>
      <vt:lpstr>A single artificial neuron (perceptron)</vt:lpstr>
      <vt:lpstr>Capturing nonlinear interactions</vt:lpstr>
      <vt:lpstr>Components of a multilayer perceptron</vt:lpstr>
      <vt:lpstr>Weights in a multilayer perceptron</vt:lpstr>
      <vt:lpstr>Examples of neural network architectures (1 of 2)</vt:lpstr>
      <vt:lpstr>Examples of neural network architectures (2 of 2)</vt:lpstr>
      <vt:lpstr>Optimization review</vt:lpstr>
      <vt:lpstr>Review: Optimization in ML</vt:lpstr>
      <vt:lpstr>Review: Gradient descent as an optimization method</vt:lpstr>
      <vt:lpstr>Review: The role of the loss function in optimization</vt:lpstr>
      <vt:lpstr>Review: Common loss functions</vt:lpstr>
      <vt:lpstr>Training a neural network</vt:lpstr>
      <vt:lpstr>Training a neural network</vt:lpstr>
      <vt:lpstr>Activation functions for hidden layers</vt:lpstr>
      <vt:lpstr>Activation functions for the output layer</vt:lpstr>
      <vt:lpstr>Data flow during training</vt:lpstr>
      <vt:lpstr>Forward pass: Input to output layer</vt:lpstr>
      <vt:lpstr>Loss function is applied</vt:lpstr>
      <vt:lpstr>Backpropagation: Output layer to input layer</vt:lpstr>
      <vt:lpstr>Build and train a neural network: An example</vt:lpstr>
      <vt:lpstr>Sigmoid activation function</vt:lpstr>
      <vt:lpstr>Forward pass: Calculating outputs for hidden layers</vt:lpstr>
      <vt:lpstr>Forward pass: Calculating output for the output layer</vt:lpstr>
      <vt:lpstr>Calculating the loss function</vt:lpstr>
      <vt:lpstr>Backpropagation</vt:lpstr>
      <vt:lpstr>Backpropagation: Gradient descent (1 of 2)</vt:lpstr>
      <vt:lpstr>Backpropagation: Gradient descent (2 of 2)</vt:lpstr>
      <vt:lpstr>Backpropagation: The update rule</vt:lpstr>
      <vt:lpstr>Putting everything together</vt:lpstr>
      <vt:lpstr>Next lesson</vt:lpstr>
      <vt:lpstr>PowerPoint Presentation</vt:lpstr>
      <vt:lpstr>Image source slide (for curriculum development use only)</vt:lpstr>
      <vt:lpstr>Source graphic: Slides 4, 5, and 7</vt:lpstr>
      <vt:lpstr>Source graphic: Slides 8 and 9</vt:lpstr>
      <vt:lpstr>Source graphic: Weights in a multilayer perceptron</vt:lpstr>
      <vt:lpstr>Source graphic: Examples of neural network architectures (2 of 2)</vt:lpstr>
      <vt:lpstr>Source graphic: Review: Optimization in ML</vt:lpstr>
      <vt:lpstr>Source graphic: Review: Gradient descent as an optimization method</vt:lpstr>
      <vt:lpstr>Source graphic: Activation functions for hidden layers</vt:lpstr>
      <vt:lpstr>Source graphic: Slides 22–25</vt:lpstr>
      <vt:lpstr>Source graphic: Forward pass: Input to output layer</vt:lpstr>
      <vt:lpstr>Source graphic: Backpropagation: Output layer to input layer</vt:lpstr>
      <vt:lpstr>Source graphic: Build and train a neural network: An example</vt:lpstr>
      <vt:lpstr>Source graphic: Slides 27 and 32</vt:lpstr>
      <vt:lpstr>Source graphic: Slides 28–20</vt:lpstr>
      <vt:lpstr>Source graphic: Backpropagation</vt:lpstr>
      <vt:lpstr>Source graphic: Backpropagation: Gradient descent (2 of 2)</vt:lpstr>
      <vt:lpstr>Source graphic: Backpropagation: The update rule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Through Application</dc:title>
  <dc:creator>Daniel Blake</dc:creator>
  <cp:lastModifiedBy>Bugbee, Erin</cp:lastModifiedBy>
  <cp:revision>461</cp:revision>
  <dcterms:created xsi:type="dcterms:W3CDTF">2022-11-16T15:46:36Z</dcterms:created>
  <dcterms:modified xsi:type="dcterms:W3CDTF">2025-07-14T20:14:18Z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7AC3542A-F31E-44C3-B2B4-D3BBD81D68AB</vt:lpwstr>
  </property>
  <property fmtid="{D5CDD505-2E9C-101B-9397-08002B2CF9AE}" pid="3" name="ArticulatePath">
    <vt:lpwstr>MLUDTI-EN-M1-L2</vt:lpwstr>
  </property>
  <property fmtid="{D5CDD505-2E9C-101B-9397-08002B2CF9AE}" pid="4" name="MSIP_Label_929eed6f-34eb-4453-9f97-09510b9b219f_Enabled">
    <vt:lpwstr>true</vt:lpwstr>
  </property>
  <property fmtid="{D5CDD505-2E9C-101B-9397-08002B2CF9AE}" pid="5" name="MSIP_Label_929eed6f-34eb-4453-9f97-09510b9b219f_SetDate">
    <vt:lpwstr>2025-07-14T19:40:51Z</vt:lpwstr>
  </property>
  <property fmtid="{D5CDD505-2E9C-101B-9397-08002B2CF9AE}" pid="6" name="MSIP_Label_929eed6f-34eb-4453-9f97-09510b9b219f_Method">
    <vt:lpwstr>Standard</vt:lpwstr>
  </property>
  <property fmtid="{D5CDD505-2E9C-101B-9397-08002B2CF9AE}" pid="7" name="MSIP_Label_929eed6f-34eb-4453-9f97-09510b9b219f_Name">
    <vt:lpwstr>Amazon Pending_Classification</vt:lpwstr>
  </property>
  <property fmtid="{D5CDD505-2E9C-101B-9397-08002B2CF9AE}" pid="8" name="MSIP_Label_929eed6f-34eb-4453-9f97-09510b9b219f_SiteId">
    <vt:lpwstr>5280104a-472d-4538-9ccf-1e1d0efe8b1b</vt:lpwstr>
  </property>
  <property fmtid="{D5CDD505-2E9C-101B-9397-08002B2CF9AE}" pid="9" name="MSIP_Label_929eed6f-34eb-4453-9f97-09510b9b219f_ActionId">
    <vt:lpwstr>40800d6d-f8db-4717-81ad-95a632c2eb66</vt:lpwstr>
  </property>
  <property fmtid="{D5CDD505-2E9C-101B-9397-08002B2CF9AE}" pid="10" name="MSIP_Label_929eed6f-34eb-4453-9f97-09510b9b219f_ContentBits">
    <vt:lpwstr>0</vt:lpwstr>
  </property>
  <property fmtid="{D5CDD505-2E9C-101B-9397-08002B2CF9AE}" pid="11" name="MSIP_Label_929eed6f-34eb-4453-9f97-09510b9b219f_Tag">
    <vt:lpwstr>50, 3, 0, 1</vt:lpwstr>
  </property>
</Properties>
</file>