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9"/>
  </p:notesMasterIdLst>
  <p:handoutMasterIdLst>
    <p:handoutMasterId r:id="rId30"/>
  </p:handoutMasterIdLst>
  <p:sldIdLst>
    <p:sldId id="4062" r:id="rId2"/>
    <p:sldId id="259" r:id="rId3"/>
    <p:sldId id="418" r:id="rId4"/>
    <p:sldId id="2147477358" r:id="rId5"/>
    <p:sldId id="261" r:id="rId6"/>
    <p:sldId id="4057" r:id="rId7"/>
    <p:sldId id="388" r:id="rId8"/>
    <p:sldId id="4044" r:id="rId9"/>
    <p:sldId id="4045" r:id="rId10"/>
    <p:sldId id="2147477360" r:id="rId11"/>
    <p:sldId id="4047" r:id="rId12"/>
    <p:sldId id="4048" r:id="rId13"/>
    <p:sldId id="258" r:id="rId14"/>
    <p:sldId id="389" r:id="rId15"/>
    <p:sldId id="4049" r:id="rId16"/>
    <p:sldId id="4050" r:id="rId17"/>
    <p:sldId id="4051" r:id="rId18"/>
    <p:sldId id="4053" r:id="rId19"/>
    <p:sldId id="4054" r:id="rId20"/>
    <p:sldId id="4055" r:id="rId21"/>
    <p:sldId id="4056" r:id="rId22"/>
    <p:sldId id="4042" r:id="rId23"/>
    <p:sldId id="2147477357" r:id="rId24"/>
    <p:sldId id="2147477359" r:id="rId25"/>
    <p:sldId id="4060" r:id="rId26"/>
    <p:sldId id="4061" r:id="rId27"/>
    <p:sldId id="4058"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1D011-EFEE-42A3-AABB-3C1C231EC706}">
          <p14:sldIdLst>
            <p14:sldId id="4062"/>
            <p14:sldId id="259"/>
            <p14:sldId id="418"/>
            <p14:sldId id="2147477358"/>
            <p14:sldId id="261"/>
            <p14:sldId id="4057"/>
            <p14:sldId id="388"/>
            <p14:sldId id="4044"/>
            <p14:sldId id="4045"/>
            <p14:sldId id="2147477360"/>
            <p14:sldId id="4047"/>
            <p14:sldId id="4048"/>
            <p14:sldId id="258"/>
            <p14:sldId id="389"/>
            <p14:sldId id="4049"/>
            <p14:sldId id="4050"/>
            <p14:sldId id="4051"/>
            <p14:sldId id="4053"/>
            <p14:sldId id="4054"/>
            <p14:sldId id="4055"/>
            <p14:sldId id="4056"/>
            <p14:sldId id="4042"/>
            <p14:sldId id="2147477357"/>
          </p14:sldIdLst>
        </p14:section>
        <p14:section name="Source graphics" id="{7CB6709A-AE41-4E92-8C4A-0363B5431AA3}">
          <p14:sldIdLst>
            <p14:sldId id="2147477359"/>
            <p14:sldId id="4060"/>
            <p14:sldId id="4061"/>
            <p14:sldId id="40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38" clrIdx="0">
    <p:extLst>
      <p:ext uri="{19B8F6BF-5375-455C-9EA6-DF929625EA0E}">
        <p15:presenceInfo xmlns:p15="http://schemas.microsoft.com/office/powerpoint/2012/main" userId="S-1-5-21-1407069837-2091007605-538272213-15390607" providerId="AD"/>
      </p:ext>
    </p:extLst>
  </p:cmAuthor>
  <p:cmAuthor id="2" name="Xin Gao" initials="XG" lastIdx="12" clrIdx="1">
    <p:extLst>
      <p:ext uri="{19B8F6BF-5375-455C-9EA6-DF929625EA0E}">
        <p15:presenceInfo xmlns:p15="http://schemas.microsoft.com/office/powerpoint/2012/main" userId="Xin Gao" providerId="None"/>
      </p:ext>
    </p:extLst>
  </p:cmAuthor>
  <p:cmAuthor id="3" name="Cem Sazara" initials="CS" lastIdx="5" clrIdx="2">
    <p:extLst>
      <p:ext uri="{19B8F6BF-5375-455C-9EA6-DF929625EA0E}">
        <p15:presenceInfo xmlns:p15="http://schemas.microsoft.com/office/powerpoint/2012/main" userId="f88cdc42c98b4bc3" providerId="Windows Live"/>
      </p:ext>
    </p:extLst>
  </p:cmAuthor>
  <p:cmAuthor id="4" name="Anand Kamat" initials="AK" lastIdx="4" clrIdx="3">
    <p:extLst>
      <p:ext uri="{19B8F6BF-5375-455C-9EA6-DF929625EA0E}">
        <p15:presenceInfo xmlns:p15="http://schemas.microsoft.com/office/powerpoint/2012/main" userId="Anand Kamat" providerId="None"/>
      </p:ext>
    </p:extLst>
  </p:cmAuthor>
  <p:cmAuthor id="5" name="Raymond, Patty" initials="RP" lastIdx="39" clrIdx="4">
    <p:extLst>
      <p:ext uri="{19B8F6BF-5375-455C-9EA6-DF929625EA0E}">
        <p15:presenceInfo xmlns:p15="http://schemas.microsoft.com/office/powerpoint/2012/main" userId="S-1-5-21-1407069837-2091007605-538272213-29355854" providerId="AD"/>
      </p:ext>
    </p:extLst>
  </p:cmAuthor>
  <p:cmAuthor id="6" name="Stading, Katrina" initials="SK" lastIdx="29"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A5D"/>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66773" autoAdjust="0"/>
  </p:normalViewPr>
  <p:slideViewPr>
    <p:cSldViewPr snapToGrid="0">
      <p:cViewPr varScale="1">
        <p:scale>
          <a:sx n="70" d="100"/>
          <a:sy n="70" d="100"/>
        </p:scale>
        <p:origin x="568"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7EC39-1505-4C84-B38C-AE412B272E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C3BBD6B-6A4B-44FD-B194-34C39FB81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E0DCE-9084-4D2A-91DF-5F95FFEA5A05}" type="datetimeFigureOut">
              <a:rPr lang="en-US" smtClean="0"/>
              <a:t>7/15/25</a:t>
            </a:fld>
            <a:endParaRPr lang="en-US" dirty="0"/>
          </a:p>
        </p:txBody>
      </p:sp>
      <p:sp>
        <p:nvSpPr>
          <p:cNvPr id="4" name="Footer Placeholder 3">
            <a:extLst>
              <a:ext uri="{FF2B5EF4-FFF2-40B4-BE49-F238E27FC236}">
                <a16:creationId xmlns:a16="http://schemas.microsoft.com/office/drawing/2014/main" id="{61697082-4CA1-4612-A0C9-AE1E49FCD4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449DF6-096F-45B6-A87F-C81A910420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BD2E66-7A0A-40A2-B2CE-A6DCE9B9DCB1}" type="slidenum">
              <a:rPr lang="en-US" smtClean="0"/>
              <a:t>‹#›</a:t>
            </a:fld>
            <a:endParaRPr lang="en-US" dirty="0"/>
          </a:p>
        </p:txBody>
      </p:sp>
    </p:spTree>
    <p:extLst>
      <p:ext uri="{BB962C8B-B14F-4D97-AF65-F5344CB8AC3E}">
        <p14:creationId xmlns:p14="http://schemas.microsoft.com/office/powerpoint/2010/main" val="35977928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Big_O_not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C7098C20-86BE-44AF-9C78-B7C010767042}"/>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Is another option available? The next slide helps to address this.</a:t>
            </a:r>
          </a:p>
        </p:txBody>
      </p:sp>
    </p:spTree>
    <p:extLst>
      <p:ext uri="{BB962C8B-B14F-4D97-AF65-F5344CB8AC3E}">
        <p14:creationId xmlns:p14="http://schemas.microsoft.com/office/powerpoint/2010/main" val="22272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92504D10-6B8F-498E-8C0F-6E38630848E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Mini-batch stochastic gradient descent increases computational efficiency by randomly sampling a mini-batch of training data instances to approximate the loss function at each iteration. A mini-batch is obtained by a random permutation of the training data—in other words, each observation is processed only once, although in random order. The gradient update over a single observation is replaced by one over the mini-batch, which stabilizes the optimization path. </a:t>
            </a:r>
          </a:p>
          <a:p>
            <a:endParaRPr lang="en-US" dirty="0"/>
          </a:p>
          <a:p>
            <a:r>
              <a:rPr lang="en-US" dirty="0"/>
              <a:t>The number of batches is equal to the number of iterations in one epoch. For example, if you have 2,000 training examples, you can divide the dataset of examples into batches of 500. Then, it would take 4 iterations to complete 1 epoch.</a:t>
            </a:r>
          </a:p>
          <a:p>
            <a:endParaRPr lang="en-US" dirty="0"/>
          </a:p>
          <a:p>
            <a:r>
              <a:rPr lang="en-US" dirty="0"/>
              <a:t>Note: Most of the time mini-batch stochastic gradient descent is referred to as mini-batch gradient descent for short.</a:t>
            </a:r>
          </a:p>
        </p:txBody>
      </p:sp>
    </p:spTree>
    <p:extLst>
      <p:ext uri="{BB962C8B-B14F-4D97-AF65-F5344CB8AC3E}">
        <p14:creationId xmlns:p14="http://schemas.microsoft.com/office/powerpoint/2010/main" val="301609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dirty="0">
              <a:solidFill>
                <a:schemeClr val="tx1"/>
              </a:solidFill>
            </a:endParaRPr>
          </a:p>
        </p:txBody>
      </p:sp>
    </p:spTree>
    <p:extLst>
      <p:ext uri="{BB962C8B-B14F-4D97-AF65-F5344CB8AC3E}">
        <p14:creationId xmlns:p14="http://schemas.microsoft.com/office/powerpoint/2010/main" val="144209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prone to overfitting, especially when layers are added and neurons are added to layers.</a:t>
            </a:r>
          </a:p>
        </p:txBody>
      </p:sp>
    </p:spTree>
    <p:extLst>
      <p:ext uri="{BB962C8B-B14F-4D97-AF65-F5344CB8AC3E}">
        <p14:creationId xmlns:p14="http://schemas.microsoft.com/office/powerpoint/2010/main" val="376582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64259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~Alt text – plot: Plot of training and validation against epoch. Over 500 epics, the best fit is reached before the fiftieth epoch.</a:t>
            </a:r>
          </a:p>
          <a:p>
            <a:pPr marL="0" indent="0">
              <a:buNone/>
            </a:pPr>
            <a:r>
              <a:rPr lang="en-US" dirty="0"/>
              <a:t>~Alt text – arrows: Arrow indicating the point where validation loss is the smallest, which indicates the best fit.</a:t>
            </a:r>
          </a:p>
          <a:p>
            <a:pPr marL="0" indent="0">
              <a:buNone/>
            </a:pPr>
            <a:r>
              <a:rPr lang="en-US" dirty="0"/>
              <a:t>~</a:t>
            </a:r>
          </a:p>
          <a:p>
            <a:pPr marL="0" indent="0">
              <a:buNone/>
            </a:pPr>
            <a:r>
              <a:rPr lang="en-US" dirty="0"/>
              <a:t>The figure on the slide shows training and validation loss as a function of epoch for a small example network. Note that the validation loss is minimized before 50 epochs, so training should be stopped at that time. Meanwhile, the training loss continues to decrease.</a:t>
            </a:r>
          </a:p>
        </p:txBody>
      </p:sp>
    </p:spTree>
    <p:extLst>
      <p:ext uri="{BB962C8B-B14F-4D97-AF65-F5344CB8AC3E}">
        <p14:creationId xmlns:p14="http://schemas.microsoft.com/office/powerpoint/2010/main" val="96570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a:t>~Alt text: Loss function with labels. See details in slide notes.</a:t>
                </a:r>
              </a:p>
              <a:p>
                <a:pPr marL="0" indent="0">
                  <a:buNone/>
                </a:pPr>
                <a:r>
                  <a:rPr lang="en-US" dirty="0"/>
                  <a:t>~</a:t>
                </a:r>
              </a:p>
              <a:p>
                <a:pPr marL="0" indent="0">
                  <a:buNone/>
                </a:pPr>
                <a:r>
                  <a:rPr lang="en-US" dirty="0"/>
                  <a:t>Large weights make the network unstable. Although the weight will be specialized to the training dataset, minor variation or statistical noise on the expected inputs will result in large differences in the output. Generally, you can refer to this model as having a large variance and a small bias. In other words, the model is sensitive to the statistical noise in the training dataset.</a:t>
                </a:r>
              </a:p>
              <a:p>
                <a:pPr marL="0" indent="0">
                  <a:buNone/>
                </a:pPr>
                <a:endParaRPr lang="en-US" dirty="0"/>
              </a:p>
              <a:p>
                <a:r>
                  <a:rPr lang="en-US" dirty="0"/>
                  <a:t>A model with large weights is more complex than a model with smaller weights. It’s a sign of a network that might be overly specialized to training data. In practice, it’s preferred to choose the simpler models (models with smaller weights) to solve a problem.</a:t>
                </a:r>
              </a:p>
              <a:p>
                <a:endParaRPr lang="en-US" dirty="0"/>
              </a:p>
              <a:p>
                <a:pPr marL="0" indent="0">
                  <a:buNone/>
                </a:pPr>
                <a:r>
                  <a:rPr lang="en-US" dirty="0"/>
                  <a:t>With weight decay, you can keep the weights under control. The added term has a penalty coefficient and summation of squared weights. When weights change quickly and in large amounts, the model can overfit the data. An added penalty term makes it more difficult to overfit.</a:t>
                </a:r>
              </a:p>
            </p:txBody>
          </p:sp>
        </mc:Choice>
        <mc:Fallback xmlns="">
          <p:sp>
            <p:nvSpPr>
              <p:cNvPr id="3" name="Notes Placeholder 2"/>
              <p:cNvSpPr>
                <a:spLocks noGrp="1"/>
              </p:cNvSpPr>
              <p:nvPr>
                <p:ph type="body" idx="1"/>
              </p:nvPr>
            </p:nvSpPr>
            <p:spPr/>
            <p:txBody>
              <a:bodyPr/>
              <a:lstStyle/>
              <a:p>
                <a:pPr marL="0" indent="0">
                  <a:buNone/>
                </a:pPr>
                <a:r>
                  <a:rPr lang="en-US" dirty="0"/>
                  <a:t>Weight decay enables us to keep the weights under control. The added term has a penalty coefficient and summation of squared weights. When weights change quickly and in large amounts, it gives the model the ability to overfit. Added penalty term makes it more difficult to overfit.</a:t>
                </a:r>
              </a:p>
              <a:p>
                <a:pPr marL="0" indent="0">
                  <a:buNone/>
                </a:pPr>
                <a:r>
                  <a:rPr lang="en-US" i="0">
                    <a:latin typeface="Cambria Math" panose="02040503050406030204" pitchFamily="18" charset="0"/>
                  </a:rPr>
                  <a:t>ℒ(𝑤 ⃗ )⟶ℒ(𝑤 ⃗ )+〖𝛼‖</a:t>
                </a:r>
                <a:r>
                  <a:rPr lang="en-US" i="0" dirty="0">
                    <a:latin typeface="Cambria Math" panose="02040503050406030204" pitchFamily="18" charset="0"/>
                  </a:rPr>
                  <a:t>𝑤 ⃗ ‖</a:t>
                </a:r>
                <a:r>
                  <a:rPr lang="en-US" i="0">
                    <a:latin typeface="Cambria Math" panose="02040503050406030204" pitchFamily="18" charset="0"/>
                  </a:rPr>
                  <a:t>〗^2=ℒ(𝑤 ⃗ )+𝛼∑_𝑖▒𝑤_𝑖^2 </a:t>
                </a:r>
                <a:endParaRPr lang="en-US" dirty="0"/>
              </a:p>
              <a:p>
                <a:r>
                  <a:rPr lang="en-US" i="0">
                    <a:latin typeface="Cambria Math" panose="02040503050406030204" pitchFamily="18" charset="0"/>
                  </a:rPr>
                  <a:t>𝛼</a:t>
                </a:r>
                <a:r>
                  <a:rPr lang="en-US" dirty="0"/>
                  <a:t>: </a:t>
                </a:r>
                <a:r>
                  <a:rPr lang="en-US" dirty="0">
                    <a:latin typeface="Amazon Ember" panose="020B0603020204020204" pitchFamily="34" charset="0"/>
                    <a:ea typeface="Amazon Ember" panose="020B0603020204020204" pitchFamily="34" charset="0"/>
                    <a:cs typeface="Amazon Ember" panose="020B0603020204020204" pitchFamily="34" charset="0"/>
                  </a:rPr>
                  <a:t>penalty coefficient </a:t>
                </a:r>
                <a:endParaRPr lang="en-US" dirty="0">
                  <a:latin typeface="Cambria Math" panose="02040503050406030204" pitchFamily="18" charset="0"/>
                </a:endParaRPr>
              </a:p>
              <a:p>
                <a:r>
                  <a:rPr lang="en-US" i="0">
                    <a:latin typeface="Cambria Math" panose="02040503050406030204" pitchFamily="18" charset="0"/>
                  </a:rPr>
                  <a:t>𝑤</a:t>
                </a:r>
                <a:r>
                  <a:rPr lang="en-US" dirty="0">
                    <a:latin typeface="Amazon Ember" panose="020B0603020204020204" pitchFamily="34" charset="0"/>
                    <a:ea typeface="Amazon Ember" panose="020B0603020204020204" pitchFamily="34" charset="0"/>
                    <a:cs typeface="Amazon Ember" panose="020B0603020204020204" pitchFamily="34" charset="0"/>
                  </a:rPr>
                  <a:t>: weight</a:t>
                </a:r>
              </a:p>
              <a:p>
                <a:r>
                  <a:rPr lang="en-US" i="0">
                    <a:latin typeface="Cambria Math" panose="02040503050406030204" pitchFamily="18" charset="0"/>
                  </a:rPr>
                  <a:t>〖𝛼‖</a:t>
                </a:r>
                <a:r>
                  <a:rPr lang="en-US" i="0" dirty="0">
                    <a:latin typeface="Cambria Math" panose="02040503050406030204" pitchFamily="18" charset="0"/>
                  </a:rPr>
                  <a:t>𝑤 ⃗ ‖</a:t>
                </a:r>
                <a:r>
                  <a:rPr lang="en-US" i="0">
                    <a:latin typeface="Cambria Math" panose="02040503050406030204" pitchFamily="18" charset="0"/>
                  </a:rPr>
                  <a:t>〗^2</a:t>
                </a:r>
                <a:r>
                  <a:rPr lang="en-US" dirty="0">
                    <a:latin typeface="Amazon Ember" panose="020B0603020204020204" pitchFamily="34" charset="0"/>
                    <a:ea typeface="Amazon Ember" panose="020B0603020204020204" pitchFamily="34" charset="0"/>
                    <a:cs typeface="Amazon Ember" panose="020B0603020204020204" pitchFamily="34" charset="0"/>
                  </a:rPr>
                  <a:t> is the penalty coefficient</a:t>
                </a:r>
              </a:p>
              <a:p>
                <a:endParaRPr lang="en-US" dirty="0"/>
              </a:p>
            </p:txBody>
          </p:sp>
        </mc:Fallback>
      </mc:AlternateContent>
    </p:spTree>
    <p:extLst>
      <p:ext uri="{BB962C8B-B14F-4D97-AF65-F5344CB8AC3E}">
        <p14:creationId xmlns:p14="http://schemas.microsoft.com/office/powerpoint/2010/main" val="842027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Dropout is one of the most popular regularization methods when training neural networks. This method randomly disables or removes neurons from a network.</a:t>
            </a:r>
          </a:p>
        </p:txBody>
      </p:sp>
    </p:spTree>
    <p:extLst>
      <p:ext uri="{BB962C8B-B14F-4D97-AF65-F5344CB8AC3E}">
        <p14:creationId xmlns:p14="http://schemas.microsoft.com/office/powerpoint/2010/main" val="74625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A03EEC98-2C35-4B75-A52C-5A3B5AAF4315}"/>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ym typeface="Helvetica Neue"/>
              </a:rPr>
              <a:t>~Alt text: Diagram of a network before an after dropout. See details in slide notes.</a:t>
            </a:r>
          </a:p>
          <a:p>
            <a:pPr lvl="0"/>
            <a:r>
              <a:rPr lang="en-US" dirty="0">
                <a:sym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ym typeface="Helvetica Neue"/>
              </a:rPr>
              <a:t>Image description: </a:t>
            </a:r>
            <a:r>
              <a:rPr lang="en-US" dirty="0">
                <a:sym typeface="Helvetica Neue"/>
              </a:rPr>
              <a:t>Diagram of a multilayer network before and after dropout. Before dropout, the network has an input layer with four features, a hidden layer with five neurons, and an output layer with three neurons. After dropout, the input and output layers are the same, but the hidden layer has only three neurons. </a:t>
            </a:r>
            <a:r>
              <a:rPr lang="en-US" b="1" dirty="0">
                <a:sym typeface="Helvetica Neue"/>
              </a:rPr>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Helvetica Neue"/>
            </a:endParaRPr>
          </a:p>
          <a:p>
            <a:pPr lvl="0"/>
            <a:r>
              <a:rPr lang="en-US" dirty="0">
                <a:sym typeface="Helvetica Neue"/>
              </a:rPr>
              <a:t>See the contrast between the two networks that are shown on the slide. When dropout is used, some neurons are randomly removed.</a:t>
            </a:r>
          </a:p>
        </p:txBody>
      </p:sp>
    </p:spTree>
    <p:extLst>
      <p:ext uri="{BB962C8B-B14F-4D97-AF65-F5344CB8AC3E}">
        <p14:creationId xmlns:p14="http://schemas.microsoft.com/office/powerpoint/2010/main" val="148084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33C8AF28-96CD-470E-9E61-D36E61F835B1}"/>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ym typeface="Helvetica Neue"/>
              </a:rPr>
              <a:t>To apply dropout, you need to set a retention probability for each layer. The retention probability specifies the probability that a unit is not dropped. For example, if you set the retention probability to 0.8, the units in that layer have an 80 percent chance of remaining active and a 20 percent chance of being dropped.</a:t>
            </a:r>
          </a:p>
          <a:p>
            <a:pPr lvl="0"/>
            <a:endParaRPr lang="en-US" dirty="0">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Helvetica Neue"/>
              </a:rPr>
              <a:t>Dropout is only used during training to make the network more robust to fluctuations in the training data. At test time, however, you want to use the full network. You shouldn’t use dropout with the test data or during inference in production because, as </a:t>
            </a:r>
            <a:r>
              <a:rPr lang="en-US" dirty="0"/>
              <a:t>you disable neurons </a:t>
            </a:r>
            <a:r>
              <a:rPr lang="en-US" i="1" dirty="0"/>
              <a:t>randomly</a:t>
            </a:r>
            <a:r>
              <a:rPr lang="en-US" dirty="0"/>
              <a:t>, your network will have different outputs every (sequences of) activation. This undermines consistency.</a:t>
            </a:r>
          </a:p>
          <a:p>
            <a:pPr lvl="0"/>
            <a:endParaRPr lang="en-US" dirty="0"/>
          </a:p>
        </p:txBody>
      </p:sp>
    </p:spTree>
    <p:extLst>
      <p:ext uri="{BB962C8B-B14F-4D97-AF65-F5344CB8AC3E}">
        <p14:creationId xmlns:p14="http://schemas.microsoft.com/office/powerpoint/2010/main" val="329161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1923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l">
              <a:buFont typeface="Arial" panose="020B0604020202020204" pitchFamily="34" charset="0"/>
              <a:buNone/>
            </a:pPr>
            <a:r>
              <a:rPr lang="en-US" dirty="0"/>
              <a:t>~Source for slide 5</a:t>
            </a:r>
          </a:p>
        </p:txBody>
      </p:sp>
    </p:spTree>
    <p:extLst>
      <p:ext uri="{BB962C8B-B14F-4D97-AF65-F5344CB8AC3E}">
        <p14:creationId xmlns:p14="http://schemas.microsoft.com/office/powerpoint/2010/main" val="4152556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l">
              <a:buFont typeface="Arial" panose="020B0604020202020204" pitchFamily="34" charset="0"/>
              <a:buNone/>
            </a:pPr>
            <a:r>
              <a:rPr lang="en-US" dirty="0"/>
              <a:t>~Source for slide 6</a:t>
            </a:r>
          </a:p>
        </p:txBody>
      </p:sp>
    </p:spTree>
    <p:extLst>
      <p:ext uri="{BB962C8B-B14F-4D97-AF65-F5344CB8AC3E}">
        <p14:creationId xmlns:p14="http://schemas.microsoft.com/office/powerpoint/2010/main" val="2627744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~Source for slide 17</a:t>
                </a:r>
              </a:p>
            </p:txBody>
          </p:sp>
        </mc:Choice>
        <mc:Fallback xmlns="">
          <p:sp>
            <p:nvSpPr>
              <p:cNvPr id="3" name="Notes Placeholder 2"/>
              <p:cNvSpPr>
                <a:spLocks noGrp="1"/>
              </p:cNvSpPr>
              <p:nvPr>
                <p:ph type="body" idx="1"/>
              </p:nvPr>
            </p:nvSpPr>
            <p:spPr/>
            <p:txBody>
              <a:bodyPr/>
              <a:lstStyle/>
              <a:p>
                <a:pPr marL="0" indent="0">
                  <a:buNone/>
                </a:pPr>
                <a:r>
                  <a:rPr lang="en-US" dirty="0"/>
                  <a:t>Weight decay enables us to keep the weights under control. The added term has a penalty coefficient and summation of squared weights. When weights change quickly and in large amounts, it gives the model the ability to overfit. Added penalty term makes it more difficult to overfit.</a:t>
                </a:r>
              </a:p>
              <a:p>
                <a:pPr marL="0" indent="0">
                  <a:buNone/>
                </a:pPr>
                <a:r>
                  <a:rPr lang="en-US" i="0">
                    <a:latin typeface="Cambria Math" panose="02040503050406030204" pitchFamily="18" charset="0"/>
                  </a:rPr>
                  <a:t>ℒ(𝑤 ⃗ )⟶ℒ(𝑤 ⃗ )+〖𝛼‖</a:t>
                </a:r>
                <a:r>
                  <a:rPr lang="en-US" i="0" dirty="0">
                    <a:latin typeface="Cambria Math" panose="02040503050406030204" pitchFamily="18" charset="0"/>
                  </a:rPr>
                  <a:t>𝑤 ⃗ ‖</a:t>
                </a:r>
                <a:r>
                  <a:rPr lang="en-US" i="0">
                    <a:latin typeface="Cambria Math" panose="02040503050406030204" pitchFamily="18" charset="0"/>
                  </a:rPr>
                  <a:t>〗^2=ℒ(𝑤 ⃗ )+𝛼∑_𝑖▒𝑤_𝑖^2 </a:t>
                </a:r>
                <a:endParaRPr lang="en-US" dirty="0"/>
              </a:p>
              <a:p>
                <a:r>
                  <a:rPr lang="en-US" i="0">
                    <a:latin typeface="Cambria Math" panose="02040503050406030204" pitchFamily="18" charset="0"/>
                  </a:rPr>
                  <a:t>𝛼</a:t>
                </a:r>
                <a:r>
                  <a:rPr lang="en-US" dirty="0"/>
                  <a:t>: </a:t>
                </a:r>
                <a:r>
                  <a:rPr lang="en-US" dirty="0">
                    <a:latin typeface="Amazon Ember" panose="020B0603020204020204" pitchFamily="34" charset="0"/>
                    <a:ea typeface="Amazon Ember" panose="020B0603020204020204" pitchFamily="34" charset="0"/>
                    <a:cs typeface="Amazon Ember" panose="020B0603020204020204" pitchFamily="34" charset="0"/>
                  </a:rPr>
                  <a:t>penalty coefficient </a:t>
                </a:r>
                <a:endParaRPr lang="en-US" dirty="0">
                  <a:latin typeface="Cambria Math" panose="02040503050406030204" pitchFamily="18" charset="0"/>
                </a:endParaRPr>
              </a:p>
              <a:p>
                <a:r>
                  <a:rPr lang="en-US" i="0">
                    <a:latin typeface="Cambria Math" panose="02040503050406030204" pitchFamily="18" charset="0"/>
                  </a:rPr>
                  <a:t>𝑤</a:t>
                </a:r>
                <a:r>
                  <a:rPr lang="en-US" dirty="0">
                    <a:latin typeface="Amazon Ember" panose="020B0603020204020204" pitchFamily="34" charset="0"/>
                    <a:ea typeface="Amazon Ember" panose="020B0603020204020204" pitchFamily="34" charset="0"/>
                    <a:cs typeface="Amazon Ember" panose="020B0603020204020204" pitchFamily="34" charset="0"/>
                  </a:rPr>
                  <a:t>: weight</a:t>
                </a:r>
              </a:p>
              <a:p>
                <a:r>
                  <a:rPr lang="en-US" i="0">
                    <a:latin typeface="Cambria Math" panose="02040503050406030204" pitchFamily="18" charset="0"/>
                  </a:rPr>
                  <a:t>〖𝛼‖</a:t>
                </a:r>
                <a:r>
                  <a:rPr lang="en-US" i="0" dirty="0">
                    <a:latin typeface="Cambria Math" panose="02040503050406030204" pitchFamily="18" charset="0"/>
                  </a:rPr>
                  <a:t>𝑤 ⃗ ‖</a:t>
                </a:r>
                <a:r>
                  <a:rPr lang="en-US" i="0">
                    <a:latin typeface="Cambria Math" panose="02040503050406030204" pitchFamily="18" charset="0"/>
                  </a:rPr>
                  <a:t>〗^2</a:t>
                </a:r>
                <a:r>
                  <a:rPr lang="en-US" dirty="0">
                    <a:latin typeface="Amazon Ember" panose="020B0603020204020204" pitchFamily="34" charset="0"/>
                    <a:ea typeface="Amazon Ember" panose="020B0603020204020204" pitchFamily="34" charset="0"/>
                    <a:cs typeface="Amazon Ember" panose="020B0603020204020204" pitchFamily="34" charset="0"/>
                  </a:rPr>
                  <a:t> is the penalty coefficient</a:t>
                </a:r>
              </a:p>
              <a:p>
                <a:endParaRPr lang="en-US" dirty="0"/>
              </a:p>
            </p:txBody>
          </p:sp>
        </mc:Fallback>
      </mc:AlternateContent>
    </p:spTree>
    <p:extLst>
      <p:ext uri="{BB962C8B-B14F-4D97-AF65-F5344CB8AC3E}">
        <p14:creationId xmlns:p14="http://schemas.microsoft.com/office/powerpoint/2010/main" val="141890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2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t>
                </a:r>
              </a:p>
              <a:p>
                <a:r>
                  <a:rPr lang="en-US" dirty="0"/>
                  <a:t>Remember: To measure the estimation quality of a network, compare the true values </a:t>
                </a:r>
                <a14:m>
                  <m:oMath xmlns:m="http://schemas.openxmlformats.org/officeDocument/2006/math">
                    <m:r>
                      <a:rPr lang="en-US" i="1">
                        <a:latin typeface="Cambria Math" panose="02040503050406030204" pitchFamily="18" charset="0"/>
                      </a:rPr>
                      <m:t>𝑦</m:t>
                    </m:r>
                  </m:oMath>
                </a14:m>
                <a:r>
                  <a:rPr lang="en-US" dirty="0"/>
                  <a:t> to the predicted values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oMath>
                </a14:m>
                <a:r>
                  <a:rPr lang="en-US" dirty="0"/>
                  <a:t>by defining a loss function L(w).</a:t>
                </a:r>
              </a:p>
            </p:txBody>
          </p:sp>
        </mc:Choice>
        <mc:Fallback xmlns="">
          <p:sp>
            <p:nvSpPr>
              <p:cNvPr id="3" name="Notes Placeholder 2"/>
              <p:cNvSpPr>
                <a:spLocks noGrp="1"/>
              </p:cNvSpPr>
              <p:nvPr>
                <p:ph type="body" idx="1"/>
              </p:nvPr>
            </p:nvSpPr>
            <p:spPr/>
            <p:txBody>
              <a:bodyPr/>
              <a:lstStyle/>
              <a:p>
                <a:r>
                  <a:rPr lang="en-US" dirty="0"/>
                  <a:t>~Equations</a:t>
                </a:r>
              </a:p>
              <a:p>
                <a:r>
                  <a:rPr lang="en-US" dirty="0"/>
                  <a:t>~</a:t>
                </a:r>
              </a:p>
              <a:p>
                <a:r>
                  <a:rPr lang="en-US" dirty="0"/>
                  <a:t>Remember: To measure the estimation quality of a network, compare the true values </a:t>
                </a:r>
                <a:r>
                  <a:rPr lang="en-US" i="0">
                    <a:latin typeface="Cambria Math" panose="02040503050406030204" pitchFamily="18" charset="0"/>
                  </a:rPr>
                  <a:t>𝑦</a:t>
                </a:r>
                <a:r>
                  <a:rPr lang="en-US" dirty="0"/>
                  <a:t> to the predicted values </a:t>
                </a:r>
                <a:r>
                  <a:rPr lang="en-US" i="0">
                    <a:latin typeface="Cambria Math" panose="02040503050406030204" pitchFamily="18" charset="0"/>
                  </a:rPr>
                  <a:t>𝑦 ̂  </a:t>
                </a:r>
                <a:r>
                  <a:rPr lang="en-US" dirty="0"/>
                  <a:t>by defining a loss function L(w)</a:t>
                </a:r>
              </a:p>
            </p:txBody>
          </p:sp>
        </mc:Fallback>
      </mc:AlternateContent>
    </p:spTree>
    <p:extLst>
      <p:ext uri="{BB962C8B-B14F-4D97-AF65-F5344CB8AC3E}">
        <p14:creationId xmlns:p14="http://schemas.microsoft.com/office/powerpoint/2010/main" val="76795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36BDC509-7556-4D9C-8AC1-1E59C761DE8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dirty="0"/>
                  <a:t>~Equations</a:t>
                </a:r>
              </a:p>
              <a:p>
                <a:pPr lvl="0"/>
                <a:r>
                  <a:rPr lang="en-US" dirty="0"/>
                  <a:t>~Alt text: Plot of a gradient descent algorithm with iterative weights being applied to it.</a:t>
                </a:r>
              </a:p>
              <a:p>
                <a:pPr lvl="0"/>
                <a:r>
                  <a:rPr lang="en-US" dirty="0"/>
                  <a:t>~</a:t>
                </a:r>
              </a:p>
              <a:p>
                <a:pPr lvl="0"/>
                <a:r>
                  <a:rPr lang="en-US" dirty="0"/>
                  <a:t>The learning rate hyperparameter </a:t>
                </a:r>
                <a14:m>
                  <m:oMath xmlns:m="http://schemas.openxmlformats.org/officeDocument/2006/math">
                    <m:r>
                      <a:rPr lang="en-US" smtClean="0">
                        <a:latin typeface="Cambria Math" panose="02040503050406030204" pitchFamily="18" charset="0"/>
                      </a:rPr>
                      <m:t>𝜂</m:t>
                    </m:r>
                  </m:oMath>
                </a14:m>
                <a:r>
                  <a:rPr lang="en-US" dirty="0"/>
                  <a:t> specifies the step size. It starts at 1 and increases with each step. After each update, the loss gets smaller and smaller.</a:t>
                </a:r>
              </a:p>
              <a:p>
                <a:pPr lvl="0"/>
                <a:endParaRPr lang="en-US" dirty="0"/>
              </a:p>
              <a:p>
                <a:pPr lvl="0"/>
                <a:r>
                  <a:rPr lang="en-US" dirty="0"/>
                  <a:t>The negative derivative of the loss function will be used in the equation (the negative sign in the weight update equation). This allows it to move in the opposite direction of the increase.</a:t>
                </a:r>
              </a:p>
            </p:txBody>
          </p:sp>
        </mc:Choice>
        <mc:Fallback xmlns="">
          <p:sp>
            <p:nvSpPr>
              <p:cNvPr id="3" name="Notes Placeholder 2"/>
              <p:cNvSpPr>
                <a:spLocks noGrp="1"/>
              </p:cNvSpPr>
              <p:nvPr>
                <p:ph type="body" idx="1"/>
              </p:nvPr>
            </p:nvSpPr>
            <p:spPr/>
            <p:txBody>
              <a:bodyPr/>
              <a:lstStyle/>
              <a:p>
                <a:pPr lvl="0"/>
                <a:r>
                  <a:rPr lang="en-US" i="0"/>
                  <a:t>𝜂</a:t>
                </a:r>
                <a:r>
                  <a:rPr lang="en-US" dirty="0"/>
                  <a:t> is the learning rate hyperparameter (this specifies the step size). t starts at 1 and increases with each step. After each update the loss gets smaller and smaller.</a:t>
                </a:r>
              </a:p>
              <a:p>
                <a:pPr lvl="0"/>
                <a:endParaRPr lang="en-US" dirty="0"/>
              </a:p>
              <a:p>
                <a:pPr lvl="0"/>
                <a:r>
                  <a:rPr lang="en-US" dirty="0"/>
                  <a:t>The negative derivative of the loss function will be used in the equation. This allows it to move in the opposite direction of the increase.</a:t>
                </a:r>
              </a:p>
              <a:p>
                <a:pPr lvl="1"/>
                <a:endParaRPr lang="en-US" dirty="0"/>
              </a:p>
            </p:txBody>
          </p:sp>
        </mc:Fallback>
      </mc:AlternateContent>
    </p:spTree>
    <p:extLst>
      <p:ext uri="{BB962C8B-B14F-4D97-AF65-F5344CB8AC3E}">
        <p14:creationId xmlns:p14="http://schemas.microsoft.com/office/powerpoint/2010/main" val="199434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2972398C-9DEB-4E2C-BD1C-7FC21206A65A}"/>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too small: Plot of gradient descent algorithm with a small learning rate step size. The optimal solution is never reached.</a:t>
            </a:r>
          </a:p>
          <a:p>
            <a:r>
              <a:rPr lang="en-US" dirty="0"/>
              <a:t>~Alt text – too big: Plot of gradient descent algorithm with a large learning rate step size. The optimal solution is missed.</a:t>
            </a:r>
          </a:p>
          <a:p>
            <a:r>
              <a:rPr lang="en-US" dirty="0"/>
              <a:t>~</a:t>
            </a:r>
          </a:p>
          <a:p>
            <a:r>
              <a:rPr lang="en-US" dirty="0"/>
              <a:t>The algorithm designer can set the learning rate 𝜂:</a:t>
            </a:r>
          </a:p>
          <a:p>
            <a:pPr marL="171450" indent="-171450">
              <a:buFont typeface="Arial" panose="020B0604020202020204" pitchFamily="34" charset="0"/>
              <a:buChar char="•"/>
            </a:pPr>
            <a:r>
              <a:rPr lang="en-US" dirty="0"/>
              <a:t>Too small: Updates slowly, requiring more iterations to get a better solution; risk of not getting to the optimal solution</a:t>
            </a:r>
          </a:p>
          <a:p>
            <a:pPr marL="171450" indent="-171450">
              <a:buFont typeface="Arial" panose="020B0604020202020204" pitchFamily="34" charset="0"/>
              <a:buChar char="•"/>
            </a:pPr>
            <a:r>
              <a:rPr lang="en-US" dirty="0"/>
              <a:t>Too large: Might overshoot the optimal solution</a:t>
            </a:r>
          </a:p>
        </p:txBody>
      </p:sp>
    </p:spTree>
    <p:extLst>
      <p:ext uri="{BB962C8B-B14F-4D97-AF65-F5344CB8AC3E}">
        <p14:creationId xmlns:p14="http://schemas.microsoft.com/office/powerpoint/2010/main" val="159208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5A5225AB-9A3F-437F-B977-67381DAA627D}"/>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~Equations</a:t>
            </a:r>
          </a:p>
          <a:p>
            <a:pPr lvl="0"/>
            <a:r>
              <a:rPr lang="en-US" dirty="0"/>
              <a:t>~</a:t>
            </a:r>
          </a:p>
          <a:p>
            <a:pPr lvl="0"/>
            <a:r>
              <a:rPr lang="en-US" dirty="0"/>
              <a:t>The objective function is usually the average of the loss functions for each example in the training dataset. For a dataset with </a:t>
            </a:r>
            <a:r>
              <a:rPr lang="en-US" i="1" dirty="0"/>
              <a:t>n</a:t>
            </a:r>
            <a:r>
              <a:rPr lang="en-US" dirty="0"/>
              <a:t> examples, the computing cost for each gradient descent iteration is </a:t>
            </a:r>
            <a:r>
              <a:rPr lang="en-US" i="0" dirty="0">
                <a:latin typeface="Cambria Math" panose="02040503050406030204" pitchFamily="18" charset="0"/>
                <a:ea typeface="Cambria Math" panose="02040503050406030204" pitchFamily="18" charset="0"/>
              </a:rPr>
              <a:t>O(𝑛)</a:t>
            </a:r>
            <a:r>
              <a:rPr lang="en-US" dirty="0"/>
              <a:t>, which grows linearly with 𝑛. When the training dataset is large, the cost of gradient descent for each iteration is high.</a:t>
            </a:r>
          </a:p>
          <a:p>
            <a:endParaRPr lang="en-US" dirty="0"/>
          </a:p>
          <a:p>
            <a:r>
              <a:rPr lang="en-US" b="1" dirty="0"/>
              <a:t>Big O notation</a:t>
            </a:r>
          </a:p>
          <a:p>
            <a:pPr marL="171450" indent="-171450">
              <a:buFont typeface="Arial" panose="020B0604020202020204" pitchFamily="34" charset="0"/>
              <a:buChar char="•"/>
            </a:pPr>
            <a:r>
              <a:rPr lang="en-US" dirty="0"/>
              <a:t>O(n) is big O notation and refers to the complexity of a given algorithm. The </a:t>
            </a:r>
            <a:r>
              <a:rPr lang="en-US" i="1" dirty="0"/>
              <a:t>n</a:t>
            </a:r>
            <a:r>
              <a:rPr lang="en-US" dirty="0"/>
              <a:t> value refers to the size of the input—in this case, it's the number of items in a list.</a:t>
            </a:r>
          </a:p>
          <a:p>
            <a:pPr marL="171450" indent="-171450">
              <a:buFont typeface="Arial" panose="020B0604020202020204" pitchFamily="34" charset="0"/>
              <a:buChar char="•"/>
            </a:pPr>
            <a:r>
              <a:rPr lang="en-US" dirty="0"/>
              <a:t>O(n) means that the algorithm will take on the order of </a:t>
            </a:r>
            <a:r>
              <a:rPr lang="en-US" i="1" dirty="0"/>
              <a:t>n</a:t>
            </a:r>
            <a:r>
              <a:rPr lang="en-US" dirty="0"/>
              <a:t> operations to insert an item (for example, looping through the list once) (or a constant number of times, such as twice or only looping through half).</a:t>
            </a:r>
          </a:p>
          <a:p>
            <a:pPr marL="171450" indent="-171450">
              <a:buFont typeface="Arial" panose="020B0604020202020204" pitchFamily="34" charset="0"/>
              <a:buChar char="•"/>
            </a:pPr>
            <a:r>
              <a:rPr lang="en-US" dirty="0"/>
              <a:t>O(1) means it takes a constant time, which isn’t dependent on how many items are in the list.</a:t>
            </a:r>
          </a:p>
          <a:p>
            <a:pPr marL="171450" indent="-171450">
              <a:buFont typeface="Arial" panose="020B0604020202020204" pitchFamily="34" charset="0"/>
              <a:buChar char="•"/>
            </a:pPr>
            <a:r>
              <a:rPr lang="en-US" dirty="0"/>
              <a:t>O(n^2) means that, for every insert, it takes n*n operations (for example, 1 operation for 1 item, 4 operations for 2 items, and 9 operations for 3 items). As you can see, O(n^2) algorithms become inefficient to handle large numbers of items.</a:t>
            </a:r>
          </a:p>
          <a:p>
            <a:endParaRPr lang="en-US" dirty="0"/>
          </a:p>
          <a:p>
            <a:r>
              <a:rPr lang="en-US" dirty="0"/>
              <a:t>For more information, see Big O Notation on Wikipedia at </a:t>
            </a:r>
            <a:r>
              <a:rPr lang="en-US" dirty="0">
                <a:hlinkClick r:id="rId3"/>
              </a:rPr>
              <a:t>https://en.wikipedia.org/wiki/Big_O_notation</a:t>
            </a:r>
            <a:r>
              <a:rPr lang="en-US" dirty="0"/>
              <a:t>.</a:t>
            </a:r>
          </a:p>
        </p:txBody>
      </p:sp>
    </p:spTree>
    <p:extLst>
      <p:ext uri="{BB962C8B-B14F-4D97-AF65-F5344CB8AC3E}">
        <p14:creationId xmlns:p14="http://schemas.microsoft.com/office/powerpoint/2010/main" val="351861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E9469D83-2C2A-4965-8AB4-690B7F15178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Stochastic gradient descent, which is sometimes abbreviated as SGD, reduces computational cost by randomly sampling only one training data instance to approximate the loss function at each iteration. In these formulas, the </a:t>
            </a:r>
            <a:r>
              <a:rPr lang="en-US" i="1" dirty="0"/>
              <a:t>i</a:t>
            </a:r>
            <a:r>
              <a:rPr lang="en-US" dirty="0"/>
              <a:t> represents the training data instance.</a:t>
            </a:r>
          </a:p>
          <a:p>
            <a:endParaRPr lang="en-US" dirty="0"/>
          </a:p>
          <a:p>
            <a:r>
              <a:rPr lang="en-US" dirty="0"/>
              <a:t>This approach improves the computational cost, but it requires you to update the weights to consider only a single data point instead of the whole training dataset (and averaging). Therefore, it’s more likely to cause a noisier weight update process (meaning more fluctuations in the loss value while training progress).</a:t>
            </a:r>
          </a:p>
        </p:txBody>
      </p:sp>
    </p:spTree>
    <p:extLst>
      <p:ext uri="{BB962C8B-B14F-4D97-AF65-F5344CB8AC3E}">
        <p14:creationId xmlns:p14="http://schemas.microsoft.com/office/powerpoint/2010/main" val="48559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~Alt text – full-batch: Plot showing full-batch gradient descent as a smooth process.</a:t>
            </a:r>
          </a:p>
          <a:p>
            <a:r>
              <a:rPr lang="en-US" sz="1200" dirty="0">
                <a:solidFill>
                  <a:schemeClr val="tx1"/>
                </a:solidFill>
              </a:rPr>
              <a:t>~Alt text – stochastic: Plot showing stochastic gradient descent as a noisier process than full-batch gradient descent.</a:t>
            </a:r>
          </a:p>
          <a:p>
            <a:r>
              <a:rPr lang="en-US" sz="1200" dirty="0">
                <a:solidFill>
                  <a:schemeClr val="tx1"/>
                </a:solidFill>
              </a:rPr>
              <a:t>~</a:t>
            </a:r>
          </a:p>
          <a:p>
            <a:r>
              <a:rPr lang="en-US" sz="1200" dirty="0">
                <a:solidFill>
                  <a:schemeClr val="tx1"/>
                </a:solidFill>
              </a:rPr>
              <a:t>Stochastic gradient descent is likely to cause a noisier weight update process because of the lack of data points that are considered in the process. Full-batch gradient descent uses a whole dataset and averages the outcome, which removes the noise. Noise here refers to the path that is not too smooth in the stochastic gradient descent compared to the full-batch counterpart.</a:t>
            </a:r>
          </a:p>
          <a:p>
            <a:endParaRPr lang="en-US" sz="1200" dirty="0">
              <a:solidFill>
                <a:schemeClr val="tx1"/>
              </a:solidFill>
            </a:endParaRPr>
          </a:p>
          <a:p>
            <a:r>
              <a:rPr lang="en-US" sz="1200" dirty="0">
                <a:solidFill>
                  <a:schemeClr val="tx1"/>
                </a:solidFill>
              </a:rPr>
              <a:t>In the figures on the slide, x1 and x2 refer to the axes for the two weights that are being updated. Think of each dot as w1 and w2. When moved from one dot to another, both w1 and w2 change.</a:t>
            </a:r>
            <a:endParaRPr lang="en-US" dirty="0"/>
          </a:p>
        </p:txBody>
      </p:sp>
    </p:spTree>
    <p:extLst>
      <p:ext uri="{BB962C8B-B14F-4D97-AF65-F5344CB8AC3E}">
        <p14:creationId xmlns:p14="http://schemas.microsoft.com/office/powerpoint/2010/main" val="283379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4509029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60979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64726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8584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82258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2380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11000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26206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7764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403208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2C757-169F-AC9D-2220-03A333218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8FCD3B-01B6-D8B8-4EF8-498E539DD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2720F-6A7C-3ACD-CEA0-ECA957EEB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3B299-770E-944D-93F4-4C28459DC274}" type="datetimeFigureOut">
              <a:rPr lang="en-US" smtClean="0"/>
              <a:t>7/15/25</a:t>
            </a:fld>
            <a:endParaRPr lang="en-US"/>
          </a:p>
        </p:txBody>
      </p:sp>
      <p:sp>
        <p:nvSpPr>
          <p:cNvPr id="5" name="Footer Placeholder 4">
            <a:extLst>
              <a:ext uri="{FF2B5EF4-FFF2-40B4-BE49-F238E27FC236}">
                <a16:creationId xmlns:a16="http://schemas.microsoft.com/office/drawing/2014/main" id="{9F6101FA-49EE-9F67-8B33-48AD8A2DC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1D368-CF2F-7064-886E-78FFD7BA5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22EA-D44F-E742-9264-9CD7677046BF}" type="slidenum">
              <a:rPr lang="en-US" smtClean="0"/>
              <a:t>‹#›</a:t>
            </a:fld>
            <a:endParaRPr lang="en-US"/>
          </a:p>
        </p:txBody>
      </p:sp>
    </p:spTree>
    <p:extLst>
      <p:ext uri="{BB962C8B-B14F-4D97-AF65-F5344CB8AC3E}">
        <p14:creationId xmlns:p14="http://schemas.microsoft.com/office/powerpoint/2010/main" val="27288092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15.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50.png"/><Relationship Id="rId4" Type="http://schemas.openxmlformats.org/officeDocument/2006/relationships/image" Target="../media/image24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svg"/><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4D2B664-F28D-4D59-A768-DA8F2CA21445}"/>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First Examples of Neural Networks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D4BCF3-A2B3-4714-A421-29882A87240D}"/>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Comparing full-batch and stochastic gradient descent</a:t>
            </a:r>
          </a:p>
        </p:txBody>
      </p:sp>
      <p:graphicFrame>
        <p:nvGraphicFramePr>
          <p:cNvPr id="5" name="Table 5">
            <a:extLst>
              <a:ext uri="{FF2B5EF4-FFF2-40B4-BE49-F238E27FC236}">
                <a16:creationId xmlns:a16="http://schemas.microsoft.com/office/drawing/2014/main" id="{B47BD914-D499-E513-57CD-AA7ED79B8006}"/>
              </a:ext>
            </a:extLst>
          </p:cNvPr>
          <p:cNvGraphicFramePr>
            <a:graphicFrameLocks noGrp="1"/>
          </p:cNvGraphicFramePr>
          <p:nvPr>
            <p:ph idx="2"/>
            <p:extLst>
              <p:ext uri="{D42A27DB-BD31-4B8C-83A1-F6EECF244321}">
                <p14:modId xmlns:p14="http://schemas.microsoft.com/office/powerpoint/2010/main" val="255973590"/>
              </p:ext>
            </p:extLst>
          </p:nvPr>
        </p:nvGraphicFramePr>
        <p:xfrm>
          <a:off x="365125" y="1165225"/>
          <a:ext cx="11466512" cy="3291840"/>
        </p:xfrm>
        <a:graphic>
          <a:graphicData uri="http://schemas.openxmlformats.org/drawingml/2006/table">
            <a:tbl>
              <a:tblPr firstRow="1" bandRow="1">
                <a:tableStyleId>{5C22544A-7EE6-4342-B048-85BDC9FD1C3A}</a:tableStyleId>
              </a:tblPr>
              <a:tblGrid>
                <a:gridCol w="5733256">
                  <a:extLst>
                    <a:ext uri="{9D8B030D-6E8A-4147-A177-3AD203B41FA5}">
                      <a16:colId xmlns:a16="http://schemas.microsoft.com/office/drawing/2014/main" val="3836916421"/>
                    </a:ext>
                  </a:extLst>
                </a:gridCol>
                <a:gridCol w="5733256">
                  <a:extLst>
                    <a:ext uri="{9D8B030D-6E8A-4147-A177-3AD203B41FA5}">
                      <a16:colId xmlns:a16="http://schemas.microsoft.com/office/drawing/2014/main" val="1810220611"/>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Full-Batch Gradient Descent</a:t>
                      </a:r>
                    </a:p>
                  </a:txBody>
                  <a:tcPr marL="137160" marR="137160" marT="137160" marB="1371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Stochastic Gradient Descent </a:t>
                      </a:r>
                    </a:p>
                  </a:txBody>
                  <a:tcPr marL="137160" marR="137160" marT="137160" marB="137160"/>
                </a:tc>
                <a:extLst>
                  <a:ext uri="{0D108BD9-81ED-4DB2-BD59-A6C34878D82A}">
                    <a16:rowId xmlns:a16="http://schemas.microsoft.com/office/drawing/2014/main" val="61629041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rPr>
                        <a:t>Uses the full dataset to compute gradients and update parameters</a:t>
                      </a:r>
                    </a:p>
                  </a:txBody>
                  <a:tcPr marL="137160" marR="137160" marT="137160" marB="137160"/>
                </a:tc>
                <a:tc>
                  <a:txBody>
                    <a:bodyPr/>
                    <a:lstStyle/>
                    <a:p>
                      <a:r>
                        <a:rPr lang="en-US" sz="2400" dirty="0">
                          <a:solidFill>
                            <a:schemeClr val="tx2"/>
                          </a:solidFill>
                        </a:rPr>
                        <a:t>Processes one observation at a time</a:t>
                      </a:r>
                    </a:p>
                  </a:txBody>
                  <a:tcPr marL="137160" marR="137160" marT="137160" marB="137160"/>
                </a:tc>
                <a:extLst>
                  <a:ext uri="{0D108BD9-81ED-4DB2-BD59-A6C34878D82A}">
                    <a16:rowId xmlns:a16="http://schemas.microsoft.com/office/drawing/2014/main" val="3578944128"/>
                  </a:ext>
                </a:extLst>
              </a:tr>
              <a:tr h="0">
                <a:tc>
                  <a:txBody>
                    <a:bodyPr/>
                    <a:lstStyle/>
                    <a:p>
                      <a:r>
                        <a:rPr lang="en-US" sz="2400" b="1" dirty="0">
                          <a:solidFill>
                            <a:schemeClr val="tx2"/>
                          </a:solidFill>
                        </a:rPr>
                        <a:t>Pro: </a:t>
                      </a:r>
                      <a:r>
                        <a:rPr lang="en-US" sz="2400" dirty="0">
                          <a:solidFill>
                            <a:schemeClr val="tx2"/>
                          </a:solidFill>
                        </a:rPr>
                        <a:t>Smooth optimization path</a:t>
                      </a:r>
                    </a:p>
                  </a:txBody>
                  <a:tcPr marL="137160" marR="137160" marT="137160" marB="1371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Pro:</a:t>
                      </a:r>
                      <a:r>
                        <a:rPr lang="en-US" sz="2400" dirty="0">
                          <a:solidFill>
                            <a:schemeClr val="tx2"/>
                          </a:solidFill>
                        </a:rPr>
                        <a:t> Faster computation</a:t>
                      </a:r>
                    </a:p>
                  </a:txBody>
                  <a:tcPr marL="137160" marR="137160" marT="137160" marB="137160"/>
                </a:tc>
                <a:extLst>
                  <a:ext uri="{0D108BD9-81ED-4DB2-BD59-A6C34878D82A}">
                    <a16:rowId xmlns:a16="http://schemas.microsoft.com/office/drawing/2014/main" val="16952429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Drawback:</a:t>
                      </a:r>
                      <a:r>
                        <a:rPr lang="en-US" sz="2400" dirty="0">
                          <a:solidFill>
                            <a:schemeClr val="tx2"/>
                          </a:solidFill>
                        </a:rPr>
                        <a:t> Slow; not efficient when data samples are similar</a:t>
                      </a:r>
                    </a:p>
                  </a:txBody>
                  <a:tcPr marL="137160" marR="137160" marT="137160" marB="1371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Drawback:</a:t>
                      </a:r>
                      <a:r>
                        <a:rPr lang="en-US" sz="2400" dirty="0">
                          <a:solidFill>
                            <a:schemeClr val="tx2"/>
                          </a:solidFill>
                        </a:rPr>
                        <a:t> Not computationally efficient; noisy optimization path</a:t>
                      </a:r>
                    </a:p>
                  </a:txBody>
                  <a:tcPr marL="137160" marR="137160" marT="137160" marB="137160"/>
                </a:tc>
                <a:extLst>
                  <a:ext uri="{0D108BD9-81ED-4DB2-BD59-A6C34878D82A}">
                    <a16:rowId xmlns:a16="http://schemas.microsoft.com/office/drawing/2014/main" val="1230552923"/>
                  </a:ext>
                </a:extLst>
              </a:tr>
            </a:tbl>
          </a:graphicData>
        </a:graphic>
      </p:graphicFrame>
    </p:spTree>
    <p:custDataLst>
      <p:tags r:id="rId1"/>
    </p:custDataLst>
    <p:extLst>
      <p:ext uri="{BB962C8B-B14F-4D97-AF65-F5344CB8AC3E}">
        <p14:creationId xmlns:p14="http://schemas.microsoft.com/office/powerpoint/2010/main" val="427791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A94AF-B13A-4BE5-B9AE-BA3FCDCCDB79}"/>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Mini-batch stochastic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solidFill>
                      <a:schemeClr val="tx2"/>
                    </a:solidFill>
                  </a:rPr>
                  <a:t>Is the most popular alternative to the previous two methods (best of both worlds)</a:t>
                </a:r>
              </a:p>
              <a:p>
                <a:r>
                  <a:rPr lang="en-US" dirty="0">
                    <a:solidFill>
                      <a:schemeClr val="tx2"/>
                    </a:solidFill>
                  </a:rPr>
                  <a:t>Randomly samples* mini-batches of data</a:t>
                </a:r>
              </a:p>
              <a:p>
                <a:r>
                  <a:rPr lang="en-US" dirty="0">
                    <a:solidFill>
                      <a:schemeClr val="tx2"/>
                    </a:solidFill>
                  </a:rPr>
                  <a:t>Uses the mini-batch to approximate the loss function at each iteration:</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a:solidFill>
                                <a:schemeClr val="tx2"/>
                              </a:solidFill>
                              <a:latin typeface="Cambria Math" panose="02040503050406030204" pitchFamily="18" charset="0"/>
                            </a:rPr>
                          </m:ctrlPr>
                        </m:dPr>
                        <m:e>
                          <m:r>
                            <a:rPr lang="en-US" b="0" i="1">
                              <a:solidFill>
                                <a:schemeClr val="tx2"/>
                              </a:solidFill>
                              <a:latin typeface="Cambria Math" panose="02040503050406030204" pitchFamily="18" charset="0"/>
                            </a:rPr>
                            <m:t>𝑤</m:t>
                          </m:r>
                        </m:e>
                      </m:d>
                      <m:r>
                        <a:rPr lang="en-US" b="0">
                          <a:solidFill>
                            <a:schemeClr val="tx2"/>
                          </a:solidFill>
                          <a:latin typeface="Cambria Math" panose="02040503050406030204" pitchFamily="18" charset="0"/>
                        </a:rPr>
                        <m:t>∼</m:t>
                      </m:r>
                      <m:f>
                        <m:fPr>
                          <m:ctrlPr>
                            <a:rPr lang="en-US" i="1">
                              <a:solidFill>
                                <a:schemeClr val="tx2"/>
                              </a:solidFill>
                              <a:latin typeface="Cambria Math" panose="02040503050406030204" pitchFamily="18" charset="0"/>
                            </a:rPr>
                          </m:ctrlPr>
                        </m:fPr>
                        <m:num>
                          <m:r>
                            <a:rPr lang="en-US" b="0" i="1">
                              <a:solidFill>
                                <a:schemeClr val="tx2"/>
                              </a:solidFill>
                              <a:latin typeface="Cambria Math" panose="02040503050406030204" pitchFamily="18" charset="0"/>
                            </a:rPr>
                            <m:t>1</m:t>
                          </m:r>
                        </m:num>
                        <m:den>
                          <m:r>
                            <a:rPr lang="en-US" b="0" i="1">
                              <a:solidFill>
                                <a:schemeClr val="tx2"/>
                              </a:solidFill>
                              <a:latin typeface="Cambria Math" panose="02040503050406030204" pitchFamily="18" charset="0"/>
                            </a:rPr>
                            <m:t>𝑏</m:t>
                          </m:r>
                        </m:den>
                      </m:f>
                      <m:nary>
                        <m:naryPr>
                          <m:chr m:val="∑"/>
                          <m:ctrlPr>
                            <a:rPr lang="en-US" i="1">
                              <a:solidFill>
                                <a:schemeClr val="tx2"/>
                              </a:solidFill>
                              <a:latin typeface="Cambria Math" panose="02040503050406030204" pitchFamily="18" charset="0"/>
                            </a:rPr>
                          </m:ctrlPr>
                        </m:naryPr>
                        <m:sub>
                          <m:r>
                            <a:rPr lang="en-US" b="0" i="1">
                              <a:solidFill>
                                <a:schemeClr val="tx2"/>
                              </a:solidFill>
                              <a:latin typeface="Cambria Math" panose="02040503050406030204" pitchFamily="18" charset="0"/>
                            </a:rPr>
                            <m:t>𝑖</m:t>
                          </m:r>
                          <m:r>
                            <a:rPr lang="en-US" b="0">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1</m:t>
                          </m:r>
                        </m:sub>
                        <m:sup>
                          <m:r>
                            <a:rPr lang="en-US" b="0" i="1">
                              <a:solidFill>
                                <a:schemeClr val="tx2"/>
                              </a:solidFill>
                              <a:latin typeface="Cambria Math" panose="02040503050406030204" pitchFamily="18" charset="0"/>
                            </a:rPr>
                            <m:t>𝑏</m:t>
                          </m:r>
                        </m:sup>
                        <m:e>
                          <m:sSup>
                            <m:sSupPr>
                              <m:ctrlPr>
                                <a:rPr lang="en-US" i="1">
                                  <a:solidFill>
                                    <a:schemeClr val="tx2"/>
                                  </a:solidFill>
                                  <a:latin typeface="Cambria Math" panose="02040503050406030204" pitchFamily="18" charset="0"/>
                                </a:rPr>
                              </m:ctrlPr>
                            </m:sSupPr>
                            <m:e>
                              <m:d>
                                <m:dPr>
                                  <m:ctrlPr>
                                    <a:rPr lang="en-US" i="1">
                                      <a:solidFill>
                                        <a:schemeClr val="tx2"/>
                                      </a:solidFill>
                                      <a:latin typeface="Cambria Math" panose="02040503050406030204" pitchFamily="18" charset="0"/>
                                    </a:rPr>
                                  </m:ctrlPr>
                                </m:dPr>
                                <m:e>
                                  <m:sSub>
                                    <m:sSubPr>
                                      <m:ctrlPr>
                                        <a:rPr lang="en-US" i="1">
                                          <a:solidFill>
                                            <a:schemeClr val="tx2"/>
                                          </a:solidFill>
                                          <a:latin typeface="Cambria Math" panose="02040503050406030204" pitchFamily="18" charset="0"/>
                                        </a:rPr>
                                      </m:ctrlPr>
                                    </m:sSubPr>
                                    <m:e>
                                      <m:r>
                                        <a:rPr lang="en-US" b="0" i="1">
                                          <a:solidFill>
                                            <a:schemeClr val="tx2"/>
                                          </a:solidFill>
                                          <a:latin typeface="Cambria Math" panose="02040503050406030204" pitchFamily="18" charset="0"/>
                                        </a:rPr>
                                        <m:t>𝑦</m:t>
                                      </m:r>
                                    </m:e>
                                    <m:sub>
                                      <m:r>
                                        <a:rPr lang="en-US" b="0" i="1">
                                          <a:solidFill>
                                            <a:schemeClr val="tx2"/>
                                          </a:solidFill>
                                          <a:latin typeface="Cambria Math" panose="02040503050406030204" pitchFamily="18" charset="0"/>
                                        </a:rPr>
                                        <m:t>𝑖</m:t>
                                      </m:r>
                                    </m:sub>
                                  </m:sSub>
                                  <m:r>
                                    <a:rPr lang="en-US" b="0">
                                      <a:solidFill>
                                        <a:schemeClr val="tx2"/>
                                      </a:solidFill>
                                      <a:latin typeface="Cambria Math" panose="02040503050406030204" pitchFamily="18" charset="0"/>
                                    </a:rPr>
                                    <m:t>−</m:t>
                                  </m:r>
                                  <m:acc>
                                    <m:accPr>
                                      <m:chr m:val="̂"/>
                                      <m:ctrlPr>
                                        <a:rPr lang="en-US" i="1">
                                          <a:solidFill>
                                            <a:schemeClr val="tx2"/>
                                          </a:solidFill>
                                          <a:latin typeface="Cambria Math" panose="02040503050406030204" pitchFamily="18" charset="0"/>
                                        </a:rPr>
                                      </m:ctrlPr>
                                    </m:accPr>
                                    <m:e>
                                      <m:sSub>
                                        <m:sSubPr>
                                          <m:ctrlPr>
                                            <a:rPr lang="en-US" i="1">
                                              <a:solidFill>
                                                <a:schemeClr val="tx2"/>
                                              </a:solidFill>
                                              <a:latin typeface="Cambria Math" panose="02040503050406030204" pitchFamily="18" charset="0"/>
                                            </a:rPr>
                                          </m:ctrlPr>
                                        </m:sSubPr>
                                        <m:e>
                                          <m:r>
                                            <a:rPr lang="en-US" b="0" i="1">
                                              <a:solidFill>
                                                <a:schemeClr val="tx2"/>
                                              </a:solidFill>
                                              <a:latin typeface="Cambria Math" panose="02040503050406030204" pitchFamily="18" charset="0"/>
                                            </a:rPr>
                                            <m:t>𝑦</m:t>
                                          </m:r>
                                        </m:e>
                                        <m:sub>
                                          <m:r>
                                            <a:rPr lang="en-US" b="0" i="1">
                                              <a:solidFill>
                                                <a:schemeClr val="tx2"/>
                                              </a:solidFill>
                                              <a:latin typeface="Cambria Math" panose="02040503050406030204" pitchFamily="18" charset="0"/>
                                            </a:rPr>
                                            <m:t>𝑖</m:t>
                                          </m:r>
                                        </m:sub>
                                      </m:sSub>
                                    </m:e>
                                  </m:acc>
                                </m:e>
                              </m:d>
                            </m:e>
                            <m:sup>
                              <m:r>
                                <a:rPr lang="en-US" b="0" i="1">
                                  <a:solidFill>
                                    <a:schemeClr val="tx2"/>
                                  </a:solidFill>
                                  <a:latin typeface="Cambria Math" panose="02040503050406030204" pitchFamily="18" charset="0"/>
                                </a:rPr>
                                <m:t>2</m:t>
                              </m:r>
                            </m:sup>
                          </m:sSup>
                        </m:e>
                      </m:nary>
                    </m:oMath>
                  </m:oMathPara>
                </a14:m>
                <a:endParaRPr lang="en-US" dirty="0">
                  <a:solidFill>
                    <a:schemeClr val="tx2"/>
                  </a:solidFill>
                </a:endParaRPr>
              </a:p>
              <a:p>
                <a:pPr lvl="8"/>
                <a:endParaRPr lang="en-US" dirty="0">
                  <a:solidFill>
                    <a:schemeClr val="tx2"/>
                  </a:solidFill>
                </a:endParaRPr>
              </a:p>
              <a:p>
                <a:pPr marL="0" lvl="8" indent="0" algn="ctr">
                  <a:buNone/>
                </a:pPr>
                <a:r>
                  <a:rPr lang="en-US" dirty="0">
                    <a:solidFill>
                      <a:schemeClr val="tx2"/>
                    </a:solidFill>
                  </a:rPr>
                  <a:t>Hyperparameter: </a:t>
                </a:r>
                <a14:m>
                  <m:oMath xmlns:m="http://schemas.openxmlformats.org/officeDocument/2006/math">
                    <m:r>
                      <a:rPr lang="en-US" smtClean="0">
                        <a:solidFill>
                          <a:schemeClr val="tx2"/>
                        </a:solidFill>
                        <a:latin typeface="Cambria Math" panose="02040503050406030204" pitchFamily="18" charset="0"/>
                      </a:rPr>
                      <m:t>𝑏</m:t>
                    </m:r>
                  </m:oMath>
                </a14:m>
                <a:r>
                  <a:rPr lang="en-US" dirty="0">
                    <a:solidFill>
                      <a:schemeClr val="tx2"/>
                    </a:solidFill>
                  </a:rPr>
                  <a:t>, mini-batch size</a:t>
                </a:r>
              </a:p>
              <a:p>
                <a:pPr marL="0" indent="0">
                  <a:buNone/>
                </a:pPr>
                <a:r>
                  <a:rPr lang="en-US" sz="1800" dirty="0">
                    <a:solidFill>
                      <a:schemeClr val="tx2"/>
                    </a:solidFill>
                  </a:rPr>
                  <a:t>* A mini-batch is obtained from a random group of training data that is only processed once.</a:t>
                </a:r>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4"/>
                <a:stretch>
                  <a:fillRect l="-885" t="-1202" b="-601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8352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7AA613-5F7B-492B-8582-55C25F7F82ED}"/>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Mini-batch size </a:t>
            </a:r>
            <a:r>
              <a:rPr lang="en-US" b="1" i="1" dirty="0">
                <a:latin typeface="+mj-lt"/>
              </a:rPr>
              <a:t>(</a:t>
            </a:r>
            <a:r>
              <a:rPr lang="en-US" b="1" i="1" dirty="0">
                <a:latin typeface="+mj-lt"/>
                <a:cs typeface="Times New Roman" panose="02020603050405020304" pitchFamily="18" charset="0"/>
              </a:rPr>
              <a:t>b)</a:t>
            </a:r>
            <a:endParaRPr lang="en-US" b="1" i="1" dirty="0">
              <a:latin typeface="+mj-lt"/>
            </a:endParaRP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Can be manually set</a:t>
            </a:r>
          </a:p>
          <a:p>
            <a:pPr lvl="1"/>
            <a:r>
              <a:rPr lang="en-US" dirty="0"/>
              <a:t>Too small: Small workload, </a:t>
            </a:r>
            <a:r>
              <a:rPr lang="en-US" dirty="0">
                <a:solidFill>
                  <a:schemeClr val="tx2"/>
                </a:solidFill>
              </a:rPr>
              <a:t>won’t fully utilize compute resources (such as fast matrix multiplications in weight calculations)</a:t>
            </a:r>
          </a:p>
          <a:p>
            <a:pPr lvl="1"/>
            <a:r>
              <a:rPr lang="en-US" dirty="0">
                <a:solidFill>
                  <a:schemeClr val="tx2"/>
                </a:solidFill>
              </a:rPr>
              <a:t>Too large: Large workload, memory issues</a:t>
            </a:r>
            <a:r>
              <a:rPr lang="en-US" dirty="0"/>
              <a:t>, wastes compute resources when the samples in the batch are identical</a:t>
            </a:r>
          </a:p>
          <a:p>
            <a:r>
              <a:rPr lang="en-US" dirty="0"/>
              <a:t>Should be set large enough to offer good compute efficiency without causing memory issues</a:t>
            </a:r>
          </a:p>
        </p:txBody>
      </p:sp>
    </p:spTree>
    <p:custDataLst>
      <p:tags r:id="rId1"/>
    </p:custDataLst>
    <p:extLst>
      <p:ext uri="{BB962C8B-B14F-4D97-AF65-F5344CB8AC3E}">
        <p14:creationId xmlns:p14="http://schemas.microsoft.com/office/powerpoint/2010/main" val="51870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077A97-50E2-4138-9ED0-9D525028F623}"/>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Using regularization methods to prevent overfitting</a:t>
            </a:r>
          </a:p>
        </p:txBody>
      </p:sp>
      <p:sp>
        <p:nvSpPr>
          <p:cNvPr id="4" name="Text Placeholder 3">
            <a:extLst>
              <a:ext uri="{FF2B5EF4-FFF2-40B4-BE49-F238E27FC236}">
                <a16:creationId xmlns:a16="http://schemas.microsoft.com/office/drawing/2014/main" id="{A299FCBD-B197-C41D-CEF1-47DE5B7AC6C1}"/>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9586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41EF10-A750-4AF0-B283-CC12DCF8A1C0}"/>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Regularization helps train ML models that generalize better beyond their training datasets.</a:t>
            </a:r>
          </a:p>
          <a:p>
            <a:r>
              <a:rPr lang="en-US" dirty="0"/>
              <a:t>The following are the three main methods:</a:t>
            </a:r>
          </a:p>
          <a:p>
            <a:pPr lvl="1"/>
            <a:r>
              <a:rPr lang="en-US" dirty="0"/>
              <a:t>Early stopping</a:t>
            </a:r>
          </a:p>
          <a:p>
            <a:pPr lvl="1"/>
            <a:r>
              <a:rPr lang="en-US" dirty="0"/>
              <a:t>Weight decay</a:t>
            </a:r>
          </a:p>
          <a:p>
            <a:pPr lvl="1"/>
            <a:r>
              <a:rPr lang="en-US" dirty="0"/>
              <a:t>Dropout</a:t>
            </a:r>
          </a:p>
        </p:txBody>
      </p:sp>
    </p:spTree>
    <p:custDataLst>
      <p:tags r:id="rId1"/>
    </p:custDataLst>
    <p:extLst>
      <p:ext uri="{BB962C8B-B14F-4D97-AF65-F5344CB8AC3E}">
        <p14:creationId xmlns:p14="http://schemas.microsoft.com/office/powerpoint/2010/main" val="77098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18B62F-23DE-4B8C-8F62-715F3312AF7B}"/>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 method: Early stopping</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ML models pass through phases during training:</a:t>
            </a:r>
          </a:p>
          <a:p>
            <a:pPr lvl="1"/>
            <a:r>
              <a:rPr lang="en-US" dirty="0"/>
              <a:t>If training stops too early, the model will be unchanged from random initialization (underfit).</a:t>
            </a:r>
          </a:p>
          <a:p>
            <a:pPr lvl="1"/>
            <a:r>
              <a:rPr lang="en-US" dirty="0"/>
              <a:t>If training doesn’t stop too early or too late, the model will learn patterns that generalize (good fit).</a:t>
            </a:r>
          </a:p>
          <a:p>
            <a:pPr lvl="1"/>
            <a:r>
              <a:rPr lang="en-US" dirty="0"/>
              <a:t>If training takes too long, the model will start to learn the noise in the training set (overfit).</a:t>
            </a:r>
          </a:p>
          <a:p>
            <a:r>
              <a:rPr lang="en-US" dirty="0"/>
              <a:t>When trained too long, the performance (accuracy, average errors) on the unseen sets, such as validation or test sets, might start to degrade.</a:t>
            </a:r>
          </a:p>
        </p:txBody>
      </p:sp>
    </p:spTree>
    <p:custDataLst>
      <p:tags r:id="rId1"/>
    </p:custDataLst>
    <p:extLst>
      <p:ext uri="{BB962C8B-B14F-4D97-AF65-F5344CB8AC3E}">
        <p14:creationId xmlns:p14="http://schemas.microsoft.com/office/powerpoint/2010/main" val="33108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730BA5-9150-4D41-81F5-A1E1526F4482}"/>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Early stopping example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a:xfrm>
            <a:off x="365760" y="1165536"/>
            <a:ext cx="5358382" cy="5262696"/>
          </a:xfrm>
        </p:spPr>
        <p:txBody>
          <a:bodyPr/>
          <a:lstStyle/>
          <a:p>
            <a:pPr marL="0" indent="0">
              <a:buNone/>
            </a:pPr>
            <a:r>
              <a:rPr lang="en-US" dirty="0"/>
              <a:t>Assume that you trained an ML model for 500 epochs:</a:t>
            </a:r>
          </a:p>
          <a:p>
            <a:r>
              <a:rPr lang="en-US" dirty="0"/>
              <a:t>Validation loss is minimized before 50 epochs.</a:t>
            </a:r>
          </a:p>
          <a:p>
            <a:r>
              <a:rPr lang="en-US" dirty="0"/>
              <a:t>Training should be stopped at that time.</a:t>
            </a:r>
          </a:p>
          <a:p>
            <a:r>
              <a:rPr lang="en-US" dirty="0"/>
              <a:t>Training loss continues to decrease while validation loss increases (overfit).</a:t>
            </a:r>
          </a:p>
        </p:txBody>
      </p:sp>
      <p:grpSp>
        <p:nvGrpSpPr>
          <p:cNvPr id="9" name="Group 8">
            <a:extLst>
              <a:ext uri="{FF2B5EF4-FFF2-40B4-BE49-F238E27FC236}">
                <a16:creationId xmlns:a16="http://schemas.microsoft.com/office/drawing/2014/main" id="{8D581017-80B5-E001-CB22-5ACE120B7D38}"/>
              </a:ext>
            </a:extLst>
          </p:cNvPr>
          <p:cNvGrpSpPr/>
          <p:nvPr/>
        </p:nvGrpSpPr>
        <p:grpSpPr>
          <a:xfrm>
            <a:off x="5724142" y="1565447"/>
            <a:ext cx="6467858" cy="4462874"/>
            <a:chOff x="5497689" y="1565447"/>
            <a:chExt cx="6694311" cy="4462874"/>
          </a:xfrm>
        </p:grpSpPr>
        <p:pic>
          <p:nvPicPr>
            <p:cNvPr id="4" name="Graphic 3" descr="Plot of training and validation against epoch. Over 500 epics, the best fit is reached before the fiftieth epoch.">
              <a:extLst>
                <a:ext uri="{FF2B5EF4-FFF2-40B4-BE49-F238E27FC236}">
                  <a16:creationId xmlns:a16="http://schemas.microsoft.com/office/drawing/2014/main" id="{F4FAB574-05D8-A657-A244-B076DB38BC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689" y="1565447"/>
              <a:ext cx="6694311" cy="4462874"/>
            </a:xfrm>
            <a:prstGeom prst="rect">
              <a:avLst/>
            </a:prstGeom>
            <a:effectLst/>
          </p:spPr>
        </p:pic>
        <p:cxnSp>
          <p:nvCxnSpPr>
            <p:cNvPr id="7" name="Straight Arrow Connector 6" descr="Arrow indicating the point where validation loss is the smallest, which indicates the best fit.">
              <a:extLst>
                <a:ext uri="{FF2B5EF4-FFF2-40B4-BE49-F238E27FC236}">
                  <a16:creationId xmlns:a16="http://schemas.microsoft.com/office/drawing/2014/main" id="{4C626BB2-240B-11C0-236B-54A52C3EB1A5}"/>
                </a:ext>
              </a:extLst>
            </p:cNvPr>
            <p:cNvCxnSpPr>
              <a:cxnSpLocks/>
            </p:cNvCxnSpPr>
            <p:nvPr/>
          </p:nvCxnSpPr>
          <p:spPr>
            <a:xfrm flipV="1">
              <a:off x="6813260" y="3736467"/>
              <a:ext cx="0" cy="89206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969F0682-FB65-93E6-4A82-34441396AB4A}"/>
                </a:ext>
              </a:extLst>
            </p:cNvPr>
            <p:cNvSpPr txBox="1"/>
            <p:nvPr/>
          </p:nvSpPr>
          <p:spPr>
            <a:xfrm>
              <a:off x="6333068" y="4605449"/>
              <a:ext cx="922283"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8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Best fit</a:t>
              </a:r>
            </a:p>
          </p:txBody>
        </p:sp>
      </p:grpSp>
    </p:spTree>
    <p:custDataLst>
      <p:tags r:id="rId1"/>
    </p:custDataLst>
    <p:extLst>
      <p:ext uri="{BB962C8B-B14F-4D97-AF65-F5344CB8AC3E}">
        <p14:creationId xmlns:p14="http://schemas.microsoft.com/office/powerpoint/2010/main" val="410081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248AB-AB1D-4235-881F-1FA1D3547754}"/>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 method: Weight decay</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Overfitting sometimes can be associated with rapidly shifting values in predictions.</a:t>
            </a:r>
          </a:p>
          <a:p>
            <a:r>
              <a:rPr lang="en-US" dirty="0"/>
              <a:t>Large weights can lead to these rapid output changes in the network.</a:t>
            </a:r>
          </a:p>
          <a:p>
            <a:r>
              <a:rPr lang="en-US" dirty="0"/>
              <a:t>You can partially control overfitting by penalizing large values. Add a large term to the loss function when the weights are large:</a:t>
            </a:r>
          </a:p>
        </p:txBody>
      </p:sp>
      <p:pic>
        <p:nvPicPr>
          <p:cNvPr id="13" name="Picture 12" descr="Loss function with labels. See details in slide notes.">
            <a:extLst>
              <a:ext uri="{FF2B5EF4-FFF2-40B4-BE49-F238E27FC236}">
                <a16:creationId xmlns:a16="http://schemas.microsoft.com/office/drawing/2014/main" id="{40E86772-B05E-49F9-8199-95A9D387FDAD}"/>
              </a:ext>
            </a:extLst>
          </p:cNvPr>
          <p:cNvPicPr>
            <a:picLocks noChangeAspect="1"/>
          </p:cNvPicPr>
          <p:nvPr/>
        </p:nvPicPr>
        <p:blipFill>
          <a:blip r:embed="rId4"/>
          <a:stretch>
            <a:fillRect/>
          </a:stretch>
        </p:blipFill>
        <p:spPr>
          <a:xfrm>
            <a:off x="2510409" y="4224229"/>
            <a:ext cx="7171182" cy="2222291"/>
          </a:xfrm>
          <a:prstGeom prst="rect">
            <a:avLst/>
          </a:prstGeom>
        </p:spPr>
      </p:pic>
    </p:spTree>
    <p:custDataLst>
      <p:tags r:id="rId1"/>
    </p:custDataLst>
    <p:extLst>
      <p:ext uri="{BB962C8B-B14F-4D97-AF65-F5344CB8AC3E}">
        <p14:creationId xmlns:p14="http://schemas.microsoft.com/office/powerpoint/2010/main" val="311276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B367CD-24FB-4C48-AF61-ECDAE12A5DBF}"/>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 method: Dropout</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The classical generalization theory suggests that simple models can help reduce overfitting. Therefore, aim for simple models.</a:t>
            </a:r>
          </a:p>
          <a:p>
            <a:r>
              <a:rPr lang="en-US" dirty="0"/>
              <a:t>One way to achieve simple models is to simplify a given architecture by randomly removing some neurons from it.</a:t>
            </a:r>
          </a:p>
          <a:p>
            <a:r>
              <a:rPr lang="en-US" dirty="0"/>
              <a:t>Due to its randomness, this process also forces the network to not easily memorize the training samples.</a:t>
            </a:r>
          </a:p>
        </p:txBody>
      </p:sp>
    </p:spTree>
    <p:custDataLst>
      <p:tags r:id="rId1"/>
    </p:custDataLst>
    <p:extLst>
      <p:ext uri="{BB962C8B-B14F-4D97-AF65-F5344CB8AC3E}">
        <p14:creationId xmlns:p14="http://schemas.microsoft.com/office/powerpoint/2010/main" val="198993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146374-0654-4BC3-8763-0A5F4FB78DEB}"/>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Dropout example</a:t>
            </a:r>
          </a:p>
        </p:txBody>
      </p:sp>
      <p:sp>
        <p:nvSpPr>
          <p:cNvPr id="5" name="Content Placeholder 4">
            <a:extLst>
              <a:ext uri="{FF2B5EF4-FFF2-40B4-BE49-F238E27FC236}">
                <a16:creationId xmlns:a16="http://schemas.microsoft.com/office/drawing/2014/main" id="{FD965D1A-B479-EAA5-71F7-1B753A0F9336}"/>
              </a:ext>
            </a:extLst>
          </p:cNvPr>
          <p:cNvSpPr>
            <a:spLocks noGrp="1"/>
          </p:cNvSpPr>
          <p:nvPr>
            <p:ph idx="2"/>
          </p:nvPr>
        </p:nvSpPr>
        <p:spPr/>
        <p:txBody>
          <a:bodyPr/>
          <a:lstStyle/>
          <a:p>
            <a:endParaRPr lang="en-US"/>
          </a:p>
        </p:txBody>
      </p:sp>
      <p:pic>
        <p:nvPicPr>
          <p:cNvPr id="4" name="Graphic 3" descr="Diagram of a network before an after dropout. See details in slide notes.">
            <a:extLst>
              <a:ext uri="{FF2B5EF4-FFF2-40B4-BE49-F238E27FC236}">
                <a16:creationId xmlns:a16="http://schemas.microsoft.com/office/drawing/2014/main" id="{ECA53272-A383-FD3E-20B7-F567934DC3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939" y="1391573"/>
            <a:ext cx="10796123" cy="4476964"/>
          </a:xfrm>
          <a:prstGeom prst="rect">
            <a:avLst/>
          </a:prstGeom>
        </p:spPr>
      </p:pic>
    </p:spTree>
    <p:custDataLst>
      <p:tags r:id="rId1"/>
    </p:custDataLst>
    <p:extLst>
      <p:ext uri="{BB962C8B-B14F-4D97-AF65-F5344CB8AC3E}">
        <p14:creationId xmlns:p14="http://schemas.microsoft.com/office/powerpoint/2010/main" val="158524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F06B2-CBD7-4C68-815E-FFE5CFD89F46}"/>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617056B7-2B2A-3BAF-BBA1-7D2DAAA3B38A}"/>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Applying the gradient descent method in different ways</a:t>
            </a:r>
          </a:p>
          <a:p>
            <a:pPr lvl="1"/>
            <a:r>
              <a:rPr lang="en-US" dirty="0"/>
              <a:t>Full-batch</a:t>
            </a:r>
          </a:p>
          <a:p>
            <a:pPr lvl="1"/>
            <a:r>
              <a:rPr lang="en-US" dirty="0"/>
              <a:t>Stochastic</a:t>
            </a:r>
          </a:p>
          <a:p>
            <a:pPr lvl="1"/>
            <a:r>
              <a:rPr lang="en-US" dirty="0"/>
              <a:t>Mini-batch</a:t>
            </a:r>
          </a:p>
          <a:p>
            <a:r>
              <a:rPr lang="en-US" dirty="0"/>
              <a:t>Using regularization methods to prevent overfitting</a:t>
            </a:r>
          </a:p>
          <a:p>
            <a:pPr lvl="1"/>
            <a:r>
              <a:rPr lang="en-US" dirty="0"/>
              <a:t>Early stopping</a:t>
            </a:r>
          </a:p>
          <a:p>
            <a:pPr lvl="1"/>
            <a:r>
              <a:rPr lang="en-US" dirty="0"/>
              <a:t>Weight decay</a:t>
            </a:r>
          </a:p>
          <a:p>
            <a:pPr lvl="1"/>
            <a:r>
              <a:rPr lang="en-US" dirty="0"/>
              <a:t>Dropout</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FB7DF1-B40D-433C-9064-09B65A952F21}"/>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Dropout in practice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During training: Set a </a:t>
            </a:r>
            <a:r>
              <a:rPr lang="en-US" dirty="0">
                <a:sym typeface="Helvetica Neue"/>
              </a:rPr>
              <a:t>retention probability for your layer to specify the probability that a unit (neuron) </a:t>
            </a:r>
            <a:r>
              <a:rPr lang="en-US" i="1" dirty="0">
                <a:sym typeface="Helvetica Neue"/>
              </a:rPr>
              <a:t>isn’t</a:t>
            </a:r>
            <a:r>
              <a:rPr lang="en-US" dirty="0">
                <a:sym typeface="Helvetica Neue"/>
              </a:rPr>
              <a:t> dropped.</a:t>
            </a:r>
          </a:p>
          <a:p>
            <a:r>
              <a:rPr lang="en-US" dirty="0">
                <a:sym typeface="Helvetica Neue"/>
              </a:rPr>
              <a:t>For example: If you set the retention probability to 0.8, the units (neurons) in that layer have an 80 percent chance of remaining active and a 20 percent chance of being dropped.</a:t>
            </a:r>
            <a:endParaRPr lang="en-US" dirty="0"/>
          </a:p>
          <a:p>
            <a:r>
              <a:rPr lang="en-US" dirty="0"/>
              <a:t>During validation and test: Don’t apply dropout. Use the whole neural network.</a:t>
            </a:r>
          </a:p>
        </p:txBody>
      </p:sp>
    </p:spTree>
    <p:custDataLst>
      <p:tags r:id="rId1"/>
    </p:custDataLst>
    <p:extLst>
      <p:ext uri="{BB962C8B-B14F-4D97-AF65-F5344CB8AC3E}">
        <p14:creationId xmlns:p14="http://schemas.microsoft.com/office/powerpoint/2010/main" val="234993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3A21F8-0BC3-4476-96E2-6FF5A646986D}"/>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83AAB62A-1E63-4F43-7EBA-BBDC9CADEB99}"/>
              </a:ext>
            </a:extLst>
          </p:cNvPr>
          <p:cNvSpPr>
            <a:spLocks noGrp="1"/>
          </p:cNvSpPr>
          <p:nvPr>
            <p:ph type="title" idx="1"/>
          </p:nvPr>
        </p:nvSpPr>
        <p:spPr/>
        <p:txBody>
          <a:bodyPr>
            <a:normAutofit fontScale="90000"/>
          </a:bodyPr>
          <a:lstStyle/>
          <a:p>
            <a:r>
              <a:rPr lang="en-US" dirty="0"/>
              <a:t>Regularization: Review</a:t>
            </a:r>
          </a:p>
        </p:txBody>
      </p:sp>
      <p:sp>
        <p:nvSpPr>
          <p:cNvPr id="3" name="Content Placeholder 2">
            <a:extLst>
              <a:ext uri="{FF2B5EF4-FFF2-40B4-BE49-F238E27FC236}">
                <a16:creationId xmlns:a16="http://schemas.microsoft.com/office/drawing/2014/main" id="{25C9A4EF-BAD8-AC82-233A-85A02178554F}"/>
              </a:ext>
            </a:extLst>
          </p:cNvPr>
          <p:cNvSpPr>
            <a:spLocks noGrp="1"/>
          </p:cNvSpPr>
          <p:nvPr>
            <p:ph idx="2"/>
          </p:nvPr>
        </p:nvSpPr>
        <p:spPr/>
        <p:txBody>
          <a:bodyPr/>
          <a:lstStyle/>
          <a:p>
            <a:r>
              <a:rPr lang="en-US" b="1" dirty="0">
                <a:solidFill>
                  <a:schemeClr val="accent6"/>
                </a:solidFill>
              </a:rPr>
              <a:t>Early stopping</a:t>
            </a:r>
          </a:p>
          <a:p>
            <a:pPr lvl="1"/>
            <a:r>
              <a:rPr lang="en-US" dirty="0"/>
              <a:t>Stops training when performance degrades on the validation set</a:t>
            </a:r>
          </a:p>
          <a:p>
            <a:pPr lvl="1"/>
            <a:r>
              <a:rPr lang="en-US" dirty="0"/>
              <a:t>Mitigates memorization</a:t>
            </a:r>
          </a:p>
          <a:p>
            <a:r>
              <a:rPr lang="en-US" b="1" dirty="0">
                <a:solidFill>
                  <a:schemeClr val="accent6"/>
                </a:solidFill>
              </a:rPr>
              <a:t>Weight decay</a:t>
            </a:r>
          </a:p>
          <a:p>
            <a:pPr lvl="1"/>
            <a:r>
              <a:rPr lang="en-US" dirty="0"/>
              <a:t>Penalizes weights for becoming too large</a:t>
            </a:r>
          </a:p>
          <a:p>
            <a:pPr lvl="1"/>
            <a:r>
              <a:rPr lang="en-US" dirty="0"/>
              <a:t>Mitigates overfitting by controlling how quickly the loss function changes</a:t>
            </a:r>
          </a:p>
          <a:p>
            <a:r>
              <a:rPr lang="en-US" b="1" dirty="0">
                <a:solidFill>
                  <a:schemeClr val="accent6"/>
                </a:solidFill>
              </a:rPr>
              <a:t>Dropout</a:t>
            </a:r>
          </a:p>
          <a:p>
            <a:pPr lvl="1"/>
            <a:r>
              <a:rPr lang="en-US" dirty="0"/>
              <a:t>Randomly removes neurons or input features</a:t>
            </a:r>
          </a:p>
          <a:p>
            <a:pPr lvl="1"/>
            <a:r>
              <a:rPr lang="en-US" dirty="0"/>
              <a:t>Mitigates overfitting from false correlations</a:t>
            </a:r>
          </a:p>
        </p:txBody>
      </p:sp>
    </p:spTree>
    <p:custDataLst>
      <p:tags r:id="rId1"/>
    </p:custDataLst>
    <p:extLst>
      <p:ext uri="{BB962C8B-B14F-4D97-AF65-F5344CB8AC3E}">
        <p14:creationId xmlns:p14="http://schemas.microsoft.com/office/powerpoint/2010/main" val="72301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F4B2BC-4A3C-4D9D-9A45-15BDB0A09A11}"/>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You will learn about different neural network architectures, such as the following:</a:t>
            </a:r>
          </a:p>
          <a:p>
            <a:pPr lvl="1"/>
            <a:r>
              <a:rPr lang="en-US" dirty="0"/>
              <a:t>Convolutional neural networks (CNNs)</a:t>
            </a:r>
          </a:p>
          <a:p>
            <a:pPr lvl="1"/>
            <a:r>
              <a:rPr lang="en-US" dirty="0"/>
              <a:t>Recurrent neural networks (RNNs)</a:t>
            </a:r>
          </a:p>
        </p:txBody>
      </p:sp>
      <p:pic>
        <p:nvPicPr>
          <p:cNvPr id="5" name="Picture 4">
            <a:extLst>
              <a:ext uri="{FF2B5EF4-FFF2-40B4-BE49-F238E27FC236}">
                <a16:creationId xmlns:a16="http://schemas.microsoft.com/office/drawing/2014/main" id="{DDA736E3-D44C-1AF7-D262-5571CF6FDA8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4233" y="3983985"/>
            <a:ext cx="1803535" cy="1635594"/>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custDataLst>
      <p:tags r:id="rId1"/>
    </p:custDataLst>
    <p:extLst>
      <p:ext uri="{BB962C8B-B14F-4D97-AF65-F5344CB8AC3E}">
        <p14:creationId xmlns:p14="http://schemas.microsoft.com/office/powerpoint/2010/main" val="98108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0D56B3F6-EF09-0044-9588-30F2E4AEC398}"/>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6D4B4A-DDE7-4F8D-BA34-8BB9685FCB62}"/>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How gradient descent works</a:t>
            </a:r>
          </a:p>
        </p:txBody>
      </p:sp>
      <p:sp>
        <p:nvSpPr>
          <p:cNvPr id="3" name="Content Placeholder 2">
            <a:extLst>
              <a:ext uri="{FF2B5EF4-FFF2-40B4-BE49-F238E27FC236}">
                <a16:creationId xmlns:a16="http://schemas.microsoft.com/office/drawing/2014/main" id="{D77F930E-F2AE-6EE7-16BE-8B36FFC3FEB2}"/>
              </a:ext>
            </a:extLst>
          </p:cNvPr>
          <p:cNvSpPr>
            <a:spLocks noGrp="1"/>
          </p:cNvSpPr>
          <p:nvPr>
            <p:ph idx="2"/>
          </p:nvPr>
        </p:nvSpPr>
        <p:spPr/>
        <p:txBody>
          <a:bodyPr/>
          <a:lstStyle/>
          <a:p>
            <a:endParaRPr lang="en-US"/>
          </a:p>
        </p:txBody>
      </p:sp>
      <p:grpSp>
        <p:nvGrpSpPr>
          <p:cNvPr id="16" name="Group 15">
            <a:extLst>
              <a:ext uri="{FF2B5EF4-FFF2-40B4-BE49-F238E27FC236}">
                <a16:creationId xmlns:a16="http://schemas.microsoft.com/office/drawing/2014/main" id="{61EC3264-F8CB-3F52-8780-9CCFC39E06D3}"/>
              </a:ext>
            </a:extLst>
          </p:cNvPr>
          <p:cNvGrpSpPr/>
          <p:nvPr/>
        </p:nvGrpSpPr>
        <p:grpSpPr>
          <a:xfrm>
            <a:off x="7347069" y="1724154"/>
            <a:ext cx="3597215" cy="2374066"/>
            <a:chOff x="7224066" y="1792856"/>
            <a:chExt cx="3597215" cy="2374066"/>
          </a:xfrm>
        </p:grpSpPr>
        <p:sp>
          <p:nvSpPr>
            <p:cNvPr id="17" name="Oval 16">
              <a:extLst>
                <a:ext uri="{FF2B5EF4-FFF2-40B4-BE49-F238E27FC236}">
                  <a16:creationId xmlns:a16="http://schemas.microsoft.com/office/drawing/2014/main" id="{FAC49695-1197-1D6D-8F7D-E877A804912A}"/>
                </a:ext>
              </a:extLst>
            </p:cNvPr>
            <p:cNvSpPr>
              <a:spLocks noChangeAspect="1"/>
            </p:cNvSpPr>
            <p:nvPr/>
          </p:nvSpPr>
          <p:spPr>
            <a:xfrm rot="4549152">
              <a:off x="8084405" y="1430045"/>
              <a:ext cx="1876538" cy="3597215"/>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Oval 17">
              <a:extLst>
                <a:ext uri="{FF2B5EF4-FFF2-40B4-BE49-F238E27FC236}">
                  <a16:creationId xmlns:a16="http://schemas.microsoft.com/office/drawing/2014/main" id="{2F07FCD9-7D49-2A04-3DDB-5F26D676948C}"/>
                </a:ext>
              </a:extLst>
            </p:cNvPr>
            <p:cNvSpPr>
              <a:spLocks noChangeAspect="1"/>
            </p:cNvSpPr>
            <p:nvPr/>
          </p:nvSpPr>
          <p:spPr>
            <a:xfrm rot="4549152">
              <a:off x="8296817" y="1901756"/>
              <a:ext cx="1385238" cy="2655418"/>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FD3599D2-1B1E-A28E-5A4C-E2D317FFED86}"/>
                </a:ext>
              </a:extLst>
            </p:cNvPr>
            <p:cNvSpPr>
              <a:spLocks noChangeAspect="1"/>
            </p:cNvSpPr>
            <p:nvPr/>
          </p:nvSpPr>
          <p:spPr>
            <a:xfrm rot="4549152">
              <a:off x="8542379" y="2371678"/>
              <a:ext cx="894109" cy="1713951"/>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TextBox 19">
              <a:extLst>
                <a:ext uri="{FF2B5EF4-FFF2-40B4-BE49-F238E27FC236}">
                  <a16:creationId xmlns:a16="http://schemas.microsoft.com/office/drawing/2014/main" id="{9D13F857-8374-8929-6829-DD4301828667}"/>
                </a:ext>
              </a:extLst>
            </p:cNvPr>
            <p:cNvSpPr txBox="1"/>
            <p:nvPr/>
          </p:nvSpPr>
          <p:spPr>
            <a:xfrm>
              <a:off x="9400948" y="1792856"/>
              <a:ext cx="657225" cy="430887"/>
            </a:xfrm>
            <a:prstGeom prst="rect">
              <a:avLst/>
            </a:prstGeom>
            <a:noFill/>
          </p:spPr>
          <p:txBody>
            <a:bodyPr wrap="square" rtlCol="0">
              <a:spAutoFit/>
            </a:bodyPr>
            <a:lstStyle/>
            <a:p>
              <a:r>
                <a:rPr lang="en-US" sz="2200" b="1" dirty="0"/>
                <a:t>w</a:t>
              </a:r>
              <a:r>
                <a:rPr lang="en-US" sz="2200" b="1" baseline="-25000" dirty="0"/>
                <a:t>0</a:t>
              </a:r>
            </a:p>
          </p:txBody>
        </p:sp>
        <p:sp>
          <p:nvSpPr>
            <p:cNvPr id="21" name="TextBox 20">
              <a:extLst>
                <a:ext uri="{FF2B5EF4-FFF2-40B4-BE49-F238E27FC236}">
                  <a16:creationId xmlns:a16="http://schemas.microsoft.com/office/drawing/2014/main" id="{431EED8A-0238-DA30-4596-BB9FA5EB5CD5}"/>
                </a:ext>
              </a:extLst>
            </p:cNvPr>
            <p:cNvSpPr txBox="1"/>
            <p:nvPr/>
          </p:nvSpPr>
          <p:spPr>
            <a:xfrm>
              <a:off x="9472155" y="2477568"/>
              <a:ext cx="657225" cy="430887"/>
            </a:xfrm>
            <a:prstGeom prst="rect">
              <a:avLst/>
            </a:prstGeom>
            <a:noFill/>
          </p:spPr>
          <p:txBody>
            <a:bodyPr wrap="square" rtlCol="0">
              <a:spAutoFit/>
            </a:bodyPr>
            <a:lstStyle/>
            <a:p>
              <a:r>
                <a:rPr lang="en-US" sz="2200" b="1" dirty="0"/>
                <a:t>w</a:t>
              </a:r>
              <a:r>
                <a:rPr lang="en-US" sz="2200" b="1" baseline="-25000" dirty="0"/>
                <a:t>1</a:t>
              </a:r>
            </a:p>
          </p:txBody>
        </p:sp>
        <p:sp>
          <p:nvSpPr>
            <p:cNvPr id="22" name="TextBox 21">
              <a:extLst>
                <a:ext uri="{FF2B5EF4-FFF2-40B4-BE49-F238E27FC236}">
                  <a16:creationId xmlns:a16="http://schemas.microsoft.com/office/drawing/2014/main" id="{64993549-EE37-9050-F8E6-542211A15819}"/>
                </a:ext>
              </a:extLst>
            </p:cNvPr>
            <p:cNvSpPr txBox="1"/>
            <p:nvPr/>
          </p:nvSpPr>
          <p:spPr>
            <a:xfrm>
              <a:off x="9272591" y="2929046"/>
              <a:ext cx="657225" cy="430887"/>
            </a:xfrm>
            <a:prstGeom prst="rect">
              <a:avLst/>
            </a:prstGeom>
            <a:noFill/>
          </p:spPr>
          <p:txBody>
            <a:bodyPr wrap="square" rtlCol="0">
              <a:spAutoFit/>
            </a:bodyPr>
            <a:lstStyle/>
            <a:p>
              <a:r>
                <a:rPr lang="en-US" sz="2200" b="1" dirty="0"/>
                <a:t>w</a:t>
              </a:r>
              <a:r>
                <a:rPr lang="en-US" sz="2200" b="1" baseline="-25000" dirty="0"/>
                <a:t>2</a:t>
              </a:r>
            </a:p>
          </p:txBody>
        </p:sp>
        <p:cxnSp>
          <p:nvCxnSpPr>
            <p:cNvPr id="23" name="Straight Arrow Connector 22">
              <a:extLst>
                <a:ext uri="{FF2B5EF4-FFF2-40B4-BE49-F238E27FC236}">
                  <a16:creationId xmlns:a16="http://schemas.microsoft.com/office/drawing/2014/main" id="{89C4EFA5-1B96-1CC2-3512-4B2F6A8F2E1E}"/>
                </a:ext>
              </a:extLst>
            </p:cNvPr>
            <p:cNvCxnSpPr>
              <a:cxnSpLocks/>
            </p:cNvCxnSpPr>
            <p:nvPr/>
          </p:nvCxnSpPr>
          <p:spPr>
            <a:xfrm flipH="1">
              <a:off x="9472155" y="2223880"/>
              <a:ext cx="128587" cy="418613"/>
            </a:xfrm>
            <a:prstGeom prst="straightConnector1">
              <a:avLst/>
            </a:prstGeom>
            <a:ln w="38100">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E6A3F5-43B5-4083-677A-D1C1DA48D85C}"/>
                </a:ext>
              </a:extLst>
            </p:cNvPr>
            <p:cNvCxnSpPr>
              <a:cxnSpLocks/>
            </p:cNvCxnSpPr>
            <p:nvPr/>
          </p:nvCxnSpPr>
          <p:spPr>
            <a:xfrm flipH="1">
              <a:off x="9261165" y="2656781"/>
              <a:ext cx="196702" cy="324245"/>
            </a:xfrm>
            <a:prstGeom prst="straightConnector1">
              <a:avLst/>
            </a:prstGeom>
            <a:ln w="38100">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0462F8F-D49D-5B70-E90E-F9B2B3D917FD}"/>
                </a:ext>
              </a:extLst>
            </p:cNvPr>
            <p:cNvSpPr/>
            <p:nvPr/>
          </p:nvSpPr>
          <p:spPr>
            <a:xfrm>
              <a:off x="9179167" y="2971422"/>
              <a:ext cx="109728"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8454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2B68AC-6E81-4A25-BDD6-6489310D6B36}"/>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Learning rate</a:t>
            </a:r>
          </a:p>
        </p:txBody>
      </p:sp>
      <p:sp>
        <p:nvSpPr>
          <p:cNvPr id="3" name="Content Placeholder 2">
            <a:extLst>
              <a:ext uri="{FF2B5EF4-FFF2-40B4-BE49-F238E27FC236}">
                <a16:creationId xmlns:a16="http://schemas.microsoft.com/office/drawing/2014/main" id="{D8E3FA55-E27D-C6A8-D3AA-064CD65CDA65}"/>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2822A1E0-E06B-4188-B8DD-92D170BA2966}"/>
              </a:ext>
            </a:extLst>
          </p:cNvPr>
          <p:cNvGrpSpPr/>
          <p:nvPr/>
        </p:nvGrpSpPr>
        <p:grpSpPr>
          <a:xfrm>
            <a:off x="1340053" y="3611880"/>
            <a:ext cx="3597215" cy="2525824"/>
            <a:chOff x="1340053" y="3611880"/>
            <a:chExt cx="3597215" cy="2525824"/>
          </a:xfrm>
        </p:grpSpPr>
        <p:sp>
          <p:nvSpPr>
            <p:cNvPr id="7" name="TextBox 6">
              <a:extLst>
                <a:ext uri="{FF2B5EF4-FFF2-40B4-BE49-F238E27FC236}">
                  <a16:creationId xmlns:a16="http://schemas.microsoft.com/office/drawing/2014/main" id="{EC1A19B8-9BF0-3D92-570B-7F70F21F8D75}"/>
                </a:ext>
              </a:extLst>
            </p:cNvPr>
            <p:cNvSpPr txBox="1"/>
            <p:nvPr/>
          </p:nvSpPr>
          <p:spPr>
            <a:xfrm>
              <a:off x="2275641" y="5737594"/>
              <a:ext cx="1726040" cy="400110"/>
            </a:xfrm>
            <a:prstGeom prst="rect">
              <a:avLst/>
            </a:prstGeom>
            <a:noFill/>
          </p:spPr>
          <p:txBody>
            <a:bodyPr wrap="square" rtlCol="0">
              <a:spAutoFit/>
            </a:bodyPr>
            <a:lstStyle/>
            <a:p>
              <a:pPr algn="ctr">
                <a:spcBef>
                  <a:spcPts val="600"/>
                </a:spcBef>
                <a:spcAft>
                  <a:spcPts val="600"/>
                </a:spcAft>
              </a:pPr>
              <a:r>
                <a:rPr lang="en-US" sz="2000" dirty="0"/>
                <a:t>Too small</a:t>
              </a:r>
            </a:p>
          </p:txBody>
        </p:sp>
        <p:sp>
          <p:nvSpPr>
            <p:cNvPr id="9" name="Oval 8">
              <a:extLst>
                <a:ext uri="{FF2B5EF4-FFF2-40B4-BE49-F238E27FC236}">
                  <a16:creationId xmlns:a16="http://schemas.microsoft.com/office/drawing/2014/main" id="{3F781DDA-4D79-B8EB-D3D2-569E35C30DE2}"/>
                </a:ext>
              </a:extLst>
            </p:cNvPr>
            <p:cNvSpPr>
              <a:spLocks noChangeAspect="1"/>
            </p:cNvSpPr>
            <p:nvPr/>
          </p:nvSpPr>
          <p:spPr>
            <a:xfrm rot="4982063">
              <a:off x="2200392" y="2866526"/>
              <a:ext cx="1876538" cy="3597215"/>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8EAB26EF-3673-A02E-176A-4C749AD4568E}"/>
                </a:ext>
              </a:extLst>
            </p:cNvPr>
            <p:cNvSpPr>
              <a:spLocks noChangeAspect="1"/>
            </p:cNvSpPr>
            <p:nvPr/>
          </p:nvSpPr>
          <p:spPr>
            <a:xfrm rot="4982063">
              <a:off x="2412804" y="3338237"/>
              <a:ext cx="1385238" cy="2655418"/>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EAB21C5A-02FD-DE8E-9582-B92BC334A46E}"/>
                </a:ext>
              </a:extLst>
            </p:cNvPr>
            <p:cNvSpPr>
              <a:spLocks noChangeAspect="1"/>
            </p:cNvSpPr>
            <p:nvPr/>
          </p:nvSpPr>
          <p:spPr>
            <a:xfrm rot="4982063">
              <a:off x="2735296" y="3783655"/>
              <a:ext cx="782639" cy="1713951"/>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385F71D0-936C-8D0D-626B-047132C94DF9}"/>
                </a:ext>
              </a:extLst>
            </p:cNvPr>
            <p:cNvCxnSpPr>
              <a:cxnSpLocks/>
            </p:cNvCxnSpPr>
            <p:nvPr/>
          </p:nvCxnSpPr>
          <p:spPr>
            <a:xfrm flipH="1">
              <a:off x="3782651" y="3611880"/>
              <a:ext cx="64887" cy="276366"/>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19C34D-7AF0-9C12-B0C1-A59336752112}"/>
                </a:ext>
              </a:extLst>
            </p:cNvPr>
            <p:cNvCxnSpPr>
              <a:cxnSpLocks/>
            </p:cNvCxnSpPr>
            <p:nvPr/>
          </p:nvCxnSpPr>
          <p:spPr>
            <a:xfrm flipH="1">
              <a:off x="3666373" y="3908578"/>
              <a:ext cx="103002" cy="239692"/>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C5E2E2-1A66-579F-BA80-2D4D3132FADC}"/>
                </a:ext>
              </a:extLst>
            </p:cNvPr>
            <p:cNvCxnSpPr>
              <a:cxnSpLocks/>
            </p:cNvCxnSpPr>
            <p:nvPr/>
          </p:nvCxnSpPr>
          <p:spPr>
            <a:xfrm flipH="1">
              <a:off x="3550385" y="4148270"/>
              <a:ext cx="110844" cy="249385"/>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7D6C4F01-B7D3-4086-6B3E-C7CEFE880CE1}"/>
                </a:ext>
              </a:extLst>
            </p:cNvPr>
            <p:cNvSpPr/>
            <p:nvPr/>
          </p:nvSpPr>
          <p:spPr>
            <a:xfrm>
              <a:off x="3091334" y="4496374"/>
              <a:ext cx="109728"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8DC441DD-ECC7-40F5-AE51-2C630B2121DB}"/>
              </a:ext>
            </a:extLst>
          </p:cNvPr>
          <p:cNvGrpSpPr/>
          <p:nvPr/>
        </p:nvGrpSpPr>
        <p:grpSpPr>
          <a:xfrm>
            <a:off x="6490487" y="3611880"/>
            <a:ext cx="3597215" cy="2525824"/>
            <a:chOff x="6490487" y="3611880"/>
            <a:chExt cx="3597215" cy="2525824"/>
          </a:xfrm>
        </p:grpSpPr>
        <p:sp>
          <p:nvSpPr>
            <p:cNvPr id="8" name="TextBox 7">
              <a:extLst>
                <a:ext uri="{FF2B5EF4-FFF2-40B4-BE49-F238E27FC236}">
                  <a16:creationId xmlns:a16="http://schemas.microsoft.com/office/drawing/2014/main" id="{961031E8-1AF3-BBFE-3392-65FB0D39C2E4}"/>
                </a:ext>
              </a:extLst>
            </p:cNvPr>
            <p:cNvSpPr txBox="1"/>
            <p:nvPr/>
          </p:nvSpPr>
          <p:spPr>
            <a:xfrm>
              <a:off x="7753777" y="5737594"/>
              <a:ext cx="1534790" cy="400110"/>
            </a:xfrm>
            <a:prstGeom prst="rect">
              <a:avLst/>
            </a:prstGeom>
            <a:noFill/>
          </p:spPr>
          <p:txBody>
            <a:bodyPr wrap="square" rtlCol="0">
              <a:spAutoFit/>
            </a:bodyPr>
            <a:lstStyle/>
            <a:p>
              <a:pPr algn="ctr">
                <a:spcBef>
                  <a:spcPts val="600"/>
                </a:spcBef>
                <a:spcAft>
                  <a:spcPts val="600"/>
                </a:spcAft>
              </a:pPr>
              <a:r>
                <a:rPr lang="en-US" sz="2000" dirty="0"/>
                <a:t>Too big</a:t>
              </a:r>
            </a:p>
          </p:txBody>
        </p:sp>
        <p:sp>
          <p:nvSpPr>
            <p:cNvPr id="35" name="Oval 34">
              <a:extLst>
                <a:ext uri="{FF2B5EF4-FFF2-40B4-BE49-F238E27FC236}">
                  <a16:creationId xmlns:a16="http://schemas.microsoft.com/office/drawing/2014/main" id="{A19FB8A4-C131-9DB6-A5A4-45ABB6EB3E13}"/>
                </a:ext>
              </a:extLst>
            </p:cNvPr>
            <p:cNvSpPr>
              <a:spLocks noChangeAspect="1"/>
            </p:cNvSpPr>
            <p:nvPr/>
          </p:nvSpPr>
          <p:spPr>
            <a:xfrm rot="4982063">
              <a:off x="7350826" y="2866527"/>
              <a:ext cx="1876538" cy="3597215"/>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6" name="Oval 35">
              <a:extLst>
                <a:ext uri="{FF2B5EF4-FFF2-40B4-BE49-F238E27FC236}">
                  <a16:creationId xmlns:a16="http://schemas.microsoft.com/office/drawing/2014/main" id="{FF9F619A-5029-EB98-F976-275C231C054F}"/>
                </a:ext>
              </a:extLst>
            </p:cNvPr>
            <p:cNvSpPr>
              <a:spLocks noChangeAspect="1"/>
            </p:cNvSpPr>
            <p:nvPr/>
          </p:nvSpPr>
          <p:spPr>
            <a:xfrm rot="4982063">
              <a:off x="7563238" y="3338238"/>
              <a:ext cx="1385238" cy="2655418"/>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F542CB7A-2A7C-43A6-BE4D-55EF1BFBCB19}"/>
                </a:ext>
              </a:extLst>
            </p:cNvPr>
            <p:cNvSpPr>
              <a:spLocks noChangeAspect="1"/>
            </p:cNvSpPr>
            <p:nvPr/>
          </p:nvSpPr>
          <p:spPr>
            <a:xfrm rot="4982063">
              <a:off x="7885730" y="3783656"/>
              <a:ext cx="782639" cy="1713951"/>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47715F5F-A633-ED45-D6D2-6BF20AE1EE6C}"/>
                </a:ext>
              </a:extLst>
            </p:cNvPr>
            <p:cNvCxnSpPr>
              <a:cxnSpLocks/>
            </p:cNvCxnSpPr>
            <p:nvPr/>
          </p:nvCxnSpPr>
          <p:spPr>
            <a:xfrm>
              <a:off x="9110133" y="3611880"/>
              <a:ext cx="152401" cy="1603587"/>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7C8E6F3-27CA-0E14-5C5E-0171C5ED08C7}"/>
                </a:ext>
              </a:extLst>
            </p:cNvPr>
            <p:cNvCxnSpPr>
              <a:cxnSpLocks/>
            </p:cNvCxnSpPr>
            <p:nvPr/>
          </p:nvCxnSpPr>
          <p:spPr>
            <a:xfrm>
              <a:off x="8763000" y="3964974"/>
              <a:ext cx="0" cy="1286594"/>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47E261E-9799-D7E4-16FF-C05150297FF4}"/>
                </a:ext>
              </a:extLst>
            </p:cNvPr>
            <p:cNvCxnSpPr>
              <a:cxnSpLocks/>
            </p:cNvCxnSpPr>
            <p:nvPr/>
          </p:nvCxnSpPr>
          <p:spPr>
            <a:xfrm flipH="1" flipV="1">
              <a:off x="8779934" y="3968021"/>
              <a:ext cx="474133" cy="1283547"/>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AF9317-B36C-EC8A-B4DC-B6A1F9F111AF}"/>
                </a:ext>
              </a:extLst>
            </p:cNvPr>
            <p:cNvCxnSpPr>
              <a:cxnSpLocks/>
              <a:endCxn id="37" idx="3"/>
            </p:cNvCxnSpPr>
            <p:nvPr/>
          </p:nvCxnSpPr>
          <p:spPr>
            <a:xfrm flipH="1" flipV="1">
              <a:off x="7641992" y="4439458"/>
              <a:ext cx="1121009" cy="855018"/>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A590FA9-CE6F-60DC-379B-9881CEF9DBC4}"/>
                </a:ext>
              </a:extLst>
            </p:cNvPr>
            <p:cNvSpPr/>
            <p:nvPr/>
          </p:nvSpPr>
          <p:spPr>
            <a:xfrm>
              <a:off x="8386403" y="4521078"/>
              <a:ext cx="109728"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Arrow Connector 12">
            <a:extLst>
              <a:ext uri="{FF2B5EF4-FFF2-40B4-BE49-F238E27FC236}">
                <a16:creationId xmlns:a16="http://schemas.microsoft.com/office/drawing/2014/main" id="{29B34374-5A74-FAFE-1856-DE0FA5630C14}"/>
              </a:ext>
            </a:extLst>
          </p:cNvPr>
          <p:cNvCxnSpPr>
            <a:cxnSpLocks/>
            <a:stCxn id="37" idx="3"/>
          </p:cNvCxnSpPr>
          <p:nvPr/>
        </p:nvCxnSpPr>
        <p:spPr>
          <a:xfrm flipH="1">
            <a:off x="7378942" y="4439458"/>
            <a:ext cx="263050" cy="1375144"/>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E318CC-CCF0-3198-ABEB-0E12C74A11BB}"/>
              </a:ext>
            </a:extLst>
          </p:cNvPr>
          <p:cNvCxnSpPr>
            <a:cxnSpLocks/>
          </p:cNvCxnSpPr>
          <p:nvPr/>
        </p:nvCxnSpPr>
        <p:spPr>
          <a:xfrm flipH="1">
            <a:off x="3366655" y="4397655"/>
            <a:ext cx="183730" cy="123423"/>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2239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248AB-AB1D-4235-881F-1FA1D3547754}"/>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Source graphic: Regularization method: Weight decay</a:t>
            </a:r>
          </a:p>
        </p:txBody>
      </p:sp>
      <p:sp>
        <p:nvSpPr>
          <p:cNvPr id="3" name="Content Placeholder 2">
            <a:extLst>
              <a:ext uri="{FF2B5EF4-FFF2-40B4-BE49-F238E27FC236}">
                <a16:creationId xmlns:a16="http://schemas.microsoft.com/office/drawing/2014/main" id="{1863265E-7EB7-C377-C892-87FD7DE0025C}"/>
              </a:ext>
            </a:extLst>
          </p:cNvPr>
          <p:cNvSpPr>
            <a:spLocks noGrp="1"/>
          </p:cNvSpPr>
          <p:nvPr>
            <p:ph idx="2"/>
          </p:nvPr>
        </p:nvSpPr>
        <p:spPr/>
        <p:txBody>
          <a:bodyPr/>
          <a:lstStyle/>
          <a:p>
            <a:endParaRPr lang="en-US"/>
          </a:p>
        </p:txBody>
      </p:sp>
      <p:sp>
        <p:nvSpPr>
          <p:cNvPr id="5" name="Right Brace 4">
            <a:extLst>
              <a:ext uri="{FF2B5EF4-FFF2-40B4-BE49-F238E27FC236}">
                <a16:creationId xmlns:a16="http://schemas.microsoft.com/office/drawing/2014/main" id="{B5C5B0FF-3044-0249-A112-19A809892430}"/>
              </a:ext>
            </a:extLst>
          </p:cNvPr>
          <p:cNvSpPr/>
          <p:nvPr/>
        </p:nvSpPr>
        <p:spPr>
          <a:xfrm rot="5400000">
            <a:off x="5719319" y="4643135"/>
            <a:ext cx="300625" cy="1037399"/>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91FA2476-7FD3-B839-7064-8262B32E078C}"/>
              </a:ext>
            </a:extLst>
          </p:cNvPr>
          <p:cNvSpPr txBox="1"/>
          <p:nvPr/>
        </p:nvSpPr>
        <p:spPr>
          <a:xfrm>
            <a:off x="5113275" y="5395081"/>
            <a:ext cx="1603023" cy="369332"/>
          </a:xfrm>
          <a:prstGeom prst="rect">
            <a:avLst/>
          </a:prstGeom>
          <a:noFill/>
        </p:spPr>
        <p:txBody>
          <a:bodyPr wrap="squar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penalty term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D0F3EED-A4AF-83F7-BFC8-D5FA2A67C03C}"/>
                  </a:ext>
                </a:extLst>
              </p:cNvPr>
              <p:cNvSpPr txBox="1"/>
              <p:nvPr/>
            </p:nvSpPr>
            <p:spPr>
              <a:xfrm>
                <a:off x="4299360" y="5784453"/>
                <a:ext cx="3593280" cy="646331"/>
              </a:xfrm>
              <a:prstGeom prst="rect">
                <a:avLst/>
              </a:prstGeom>
              <a:noFill/>
            </p:spPr>
            <p:txBody>
              <a:bodyPr wrap="square">
                <a:spAutoFit/>
              </a:bodyPr>
              <a:lstStyle/>
              <a:p>
                <a14:m>
                  <m:oMath xmlns:m="http://schemas.openxmlformats.org/officeDocument/2006/math">
                    <m:r>
                      <a:rPr lang="en-US" smtClean="0">
                        <a:latin typeface="Cambria Math" panose="02040503050406030204" pitchFamily="18" charset="0"/>
                      </a:rPr>
                      <m:t>𝛼</m:t>
                    </m:r>
                  </m:oMath>
                </a14:m>
                <a:r>
                  <a:rPr lang="en-US" dirty="0"/>
                  <a:t>: </a:t>
                </a:r>
                <a:r>
                  <a:rPr lang="en-US" dirty="0">
                    <a:latin typeface="Amazon Ember" panose="020B0603020204020204" pitchFamily="34" charset="0"/>
                    <a:ea typeface="Amazon Ember" panose="020B0603020204020204" pitchFamily="34" charset="0"/>
                    <a:cs typeface="Amazon Ember" panose="020B0603020204020204" pitchFamily="34" charset="0"/>
                  </a:rPr>
                  <a:t>penalty coefficient </a:t>
                </a:r>
                <a:endParaRPr lang="en-US" dirty="0">
                  <a:latin typeface="Cambria Math" panose="02040503050406030204" pitchFamily="18" charset="0"/>
                </a:endParaRPr>
              </a:p>
              <a:p>
                <a14:m>
                  <m:oMath xmlns:m="http://schemas.openxmlformats.org/officeDocument/2006/math">
                    <m:r>
                      <a:rPr lang="en-US">
                        <a:latin typeface="Cambria Math" panose="02040503050406030204" pitchFamily="18" charset="0"/>
                      </a:rPr>
                      <m:t>𝑤</m:t>
                    </m:r>
                  </m:oMath>
                </a14:m>
                <a:r>
                  <a:rPr lang="en-US" dirty="0">
                    <a:latin typeface="Amazon Ember" panose="020B0603020204020204" pitchFamily="34" charset="0"/>
                    <a:ea typeface="Amazon Ember" panose="020B0603020204020204" pitchFamily="34" charset="0"/>
                    <a:cs typeface="Amazon Ember" panose="020B0603020204020204" pitchFamily="34" charset="0"/>
                  </a:rPr>
                  <a:t>: weight </a:t>
                </a:r>
              </a:p>
            </p:txBody>
          </p:sp>
        </mc:Choice>
        <mc:Fallback xmlns="">
          <p:sp>
            <p:nvSpPr>
              <p:cNvPr id="10" name="TextBox 9">
                <a:extLst>
                  <a:ext uri="{FF2B5EF4-FFF2-40B4-BE49-F238E27FC236}">
                    <a16:creationId xmlns:a16="http://schemas.microsoft.com/office/drawing/2014/main" id="{DD0F3EED-A4AF-83F7-BFC8-D5FA2A67C03C}"/>
                  </a:ext>
                </a:extLst>
              </p:cNvPr>
              <p:cNvSpPr txBox="1">
                <a:spLocks noRot="1" noChangeAspect="1" noMove="1" noResize="1" noEditPoints="1" noAdjustHandles="1" noChangeArrowheads="1" noChangeShapeType="1" noTextEdit="1"/>
              </p:cNvSpPr>
              <p:nvPr/>
            </p:nvSpPr>
            <p:spPr>
              <a:xfrm>
                <a:off x="4299360" y="5784453"/>
                <a:ext cx="3593280" cy="646331"/>
              </a:xfrm>
              <a:prstGeom prst="rect">
                <a:avLst/>
              </a:prstGeom>
              <a:blipFill>
                <a:blip r:embed="rId4"/>
                <a:stretch>
                  <a:fillRect t="-471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D20102-5BA0-40B2-8116-2B07C57A316D}"/>
                  </a:ext>
                </a:extLst>
              </p:cNvPr>
              <p:cNvSpPr txBox="1"/>
              <p:nvPr/>
            </p:nvSpPr>
            <p:spPr>
              <a:xfrm>
                <a:off x="2511266" y="4296121"/>
                <a:ext cx="7169467" cy="1214820"/>
              </a:xfrm>
              <a:prstGeom prst="rect">
                <a:avLst/>
              </a:prstGeom>
              <a:noFill/>
            </p:spPr>
            <p:txBody>
              <a:bodyPr wrap="square">
                <a:spAutoFit/>
              </a:bodyPr>
              <a:lstStyle/>
              <a:p>
                <a:pPr marL="4762"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ℒ</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𝑤</m:t>
                              </m:r>
                            </m:e>
                          </m:acc>
                        </m:e>
                      </m:d>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ℒ</m:t>
                      </m:r>
                      <m:d>
                        <m:dPr>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𝑤</m:t>
                              </m:r>
                            </m:e>
                          </m:acc>
                        </m:e>
                      </m:d>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m:t>
                      </m:r>
                      <m:sSup>
                        <m:s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𝛼</m:t>
                          </m:r>
                          <m:d>
                            <m:dPr>
                              <m:begChr m:val="‖"/>
                              <m:endChr m:val="‖"/>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dirty="0" smtClean="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dirty="0" smtClean="0">
                                      <a:ln>
                                        <a:noFill/>
                                      </a:ln>
                                      <a:solidFill>
                                        <a:srgbClr val="232F3E"/>
                                      </a:solidFill>
                                      <a:effectLst/>
                                      <a:uLnTx/>
                                      <a:uFillTx/>
                                      <a:latin typeface="Cambria Math" panose="02040503050406030204" pitchFamily="18" charset="0"/>
                                    </a:rPr>
                                    <m:t>𝑤</m:t>
                                  </m:r>
                                </m:e>
                              </m:acc>
                            </m:e>
                          </m:d>
                        </m:e>
                        <m:sup>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2</m:t>
                          </m:r>
                        </m:sup>
                      </m:sSup>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ℒ</m:t>
                      </m:r>
                      <m:d>
                        <m:dPr>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𝑤</m:t>
                              </m:r>
                            </m:e>
                          </m:acc>
                        </m:e>
                      </m:d>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m:t>
                      </m:r>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𝛼</m:t>
                      </m:r>
                      <m:nary>
                        <m:naryPr>
                          <m:chr m:val="∑"/>
                          <m:supHide m:val="on"/>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naryPr>
                        <m:sub>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𝑖</m:t>
                          </m:r>
                        </m:sub>
                        <m:sup/>
                        <m:e>
                          <m:sSubSup>
                            <m:sSub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sSubSupPr>
                            <m:e>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𝑤</m:t>
                              </m:r>
                            </m:e>
                            <m:sub>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𝑖</m:t>
                              </m:r>
                            </m:sub>
                            <m:sup>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2</m:t>
                              </m:r>
                            </m:sup>
                          </m:sSubSup>
                        </m:e>
                      </m:nary>
                    </m:oMath>
                  </m:oMathPara>
                </a14:m>
                <a:endParaRPr kumimoji="0" lang="en-US" sz="2800" b="0" i="0" u="none" strike="noStrike" kern="1200" cap="none" spc="0" normalizeH="0" baseline="0" noProof="0" dirty="0">
                  <a:ln>
                    <a:noFill/>
                  </a:ln>
                  <a:solidFill>
                    <a:srgbClr val="232F3E"/>
                  </a:solidFill>
                  <a:effectLst/>
                  <a:uLnTx/>
                  <a:uFillTx/>
                  <a:latin typeface="Amazon Ember display"/>
                </a:endParaRPr>
              </a:p>
            </p:txBody>
          </p:sp>
        </mc:Choice>
        <mc:Fallback xmlns="">
          <p:sp>
            <p:nvSpPr>
              <p:cNvPr id="11" name="TextBox 10">
                <a:extLst>
                  <a:ext uri="{FF2B5EF4-FFF2-40B4-BE49-F238E27FC236}">
                    <a16:creationId xmlns:a16="http://schemas.microsoft.com/office/drawing/2014/main" id="{D0D20102-5BA0-40B2-8116-2B07C57A316D}"/>
                  </a:ext>
                </a:extLst>
              </p:cNvPr>
              <p:cNvSpPr txBox="1">
                <a:spLocks noRot="1" noChangeAspect="1" noMove="1" noResize="1" noEditPoints="1" noAdjustHandles="1" noChangeArrowheads="1" noChangeShapeType="1" noTextEdit="1"/>
              </p:cNvSpPr>
              <p:nvPr/>
            </p:nvSpPr>
            <p:spPr>
              <a:xfrm>
                <a:off x="2511266" y="4296121"/>
                <a:ext cx="7169467" cy="121482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2997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ED1B12-D998-4FD9-BE01-C76DA3B1F4F0}"/>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1554CB7E-1895-48B9-BA19-D14171BB4341}"/>
              </a:ext>
            </a:extLst>
          </p:cNvPr>
          <p:cNvSpPr>
            <a:spLocks noGrp="1"/>
          </p:cNvSpPr>
          <p:nvPr>
            <p:ph type="title" idx="1"/>
          </p:nvPr>
        </p:nvSpPr>
        <p:spPr/>
        <p:txBody>
          <a:bodyPr/>
          <a:lstStyle/>
          <a:p>
            <a:r>
              <a:rPr lang="en-US" dirty="0"/>
              <a:t>Applying the gradient descent method in different ways</a:t>
            </a:r>
          </a:p>
        </p:txBody>
      </p:sp>
      <p:sp>
        <p:nvSpPr>
          <p:cNvPr id="3" name="Text Placeholder 2">
            <a:extLst>
              <a:ext uri="{FF2B5EF4-FFF2-40B4-BE49-F238E27FC236}">
                <a16:creationId xmlns:a16="http://schemas.microsoft.com/office/drawing/2014/main" id="{AA8D5536-F35E-AD71-77BA-B37F25E6B62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73607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6ECD-E4D5-4819-B5BA-D57D14758D9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Loss functions and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Measure estimation quality with a loss function, </a:t>
                </a:r>
                <a14:m>
                  <m:oMath xmlns:m="http://schemas.openxmlformats.org/officeDocument/2006/math">
                    <m:r>
                      <a:rPr lang="en-US" i="1" dirty="0" smtClean="0">
                        <a:latin typeface="Cambria Math" panose="02040503050406030204" pitchFamily="18" charset="0"/>
                      </a:rPr>
                      <m:t>𝐿</m:t>
                    </m:r>
                    <m:r>
                      <a:rPr lang="en-US"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Compare true values </a:t>
                </a:r>
                <a14:m>
                  <m:oMath xmlns:m="http://schemas.openxmlformats.org/officeDocument/2006/math">
                    <m:r>
                      <a:rPr lang="en-US" b="0" i="1" smtClean="0">
                        <a:latin typeface="Cambria Math" panose="02040503050406030204" pitchFamily="18" charset="0"/>
                      </a:rPr>
                      <m:t>𝑦</m:t>
                    </m:r>
                  </m:oMath>
                </a14:m>
                <a:r>
                  <a:rPr lang="en-US" dirty="0"/>
                  <a:t> to predicted values </a:t>
                </a:r>
                <a14:m>
                  <m:oMath xmlns:m="http://schemas.openxmlformats.org/officeDocument/2006/math">
                    <m:acc>
                      <m:accPr>
                        <m:chr m:val="̂"/>
                        <m:ctrlPr>
                          <a:rPr lang="en-US" i="1" smtClean="0">
                            <a:latin typeface="Cambria Math" panose="02040503050406030204" pitchFamily="18" charset="0"/>
                          </a:rPr>
                        </m:ctrlPr>
                      </m:accPr>
                      <m:e>
                        <m:r>
                          <a:rPr lang="en-US" b="0" i="1">
                            <a:latin typeface="Cambria Math" panose="02040503050406030204" pitchFamily="18" charset="0"/>
                          </a:rPr>
                          <m:t>𝑦</m:t>
                        </m:r>
                      </m:e>
                    </m:acc>
                  </m:oMath>
                </a14:m>
                <a:endParaRPr lang="en-US" dirty="0"/>
              </a:p>
              <a:p>
                <a:pPr lvl="1"/>
                <a14:m>
                  <m:oMath xmlns:m="http://schemas.openxmlformats.org/officeDocument/2006/math">
                    <m:r>
                      <a:rPr lang="en-US" b="0" i="1" smtClean="0">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r>
                      <a:rPr lang="en-US" b="0">
                        <a:latin typeface="Cambria Math" panose="02040503050406030204" pitchFamily="18" charset="0"/>
                      </a:rPr>
                      <m:t>=</m:t>
                    </m:r>
                    <m:nary>
                      <m:naryPr>
                        <m:chr m:val="∑"/>
                        <m:ctrlPr>
                          <a:rPr lang="en-US" i="1">
                            <a:latin typeface="Cambria Math" panose="02040503050406030204" pitchFamily="18" charset="0"/>
                          </a:rPr>
                        </m:ctrlPr>
                      </m:naryPr>
                      <m:sub>
                        <m:r>
                          <a:rPr lang="en-US" b="0" i="1">
                            <a:latin typeface="Cambria Math" panose="02040503050406030204" pitchFamily="18" charset="0"/>
                          </a:rPr>
                          <m:t>𝑖</m:t>
                        </m:r>
                        <m:r>
                          <a:rPr lang="en-US" b="0">
                            <a:latin typeface="Cambria Math" panose="02040503050406030204" pitchFamily="18" charset="0"/>
                          </a:rPr>
                          <m:t>=</m:t>
                        </m:r>
                        <m:r>
                          <a:rPr lang="en-US" b="0" i="1">
                            <a:latin typeface="Cambria Math" panose="02040503050406030204" pitchFamily="18" charset="0"/>
                          </a:rPr>
                          <m:t>1</m:t>
                        </m:r>
                      </m:sub>
                      <m:sup>
                        <m:r>
                          <a:rPr lang="en-US" b="0" i="1">
                            <a:latin typeface="Cambria Math" panose="02040503050406030204" pitchFamily="18" charset="0"/>
                          </a:rPr>
                          <m:t>𝑛</m:t>
                        </m:r>
                      </m:sup>
                      <m:e>
                        <m:r>
                          <a:rPr lang="en-US" b="0">
                            <a:latin typeface="Cambria Math" panose="02040503050406030204" pitchFamily="18" charset="0"/>
                          </a:rPr>
                          <m:t> </m:t>
                        </m:r>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a14:m>
                <a:endParaRPr lang="en-US" dirty="0"/>
              </a:p>
              <a:p>
                <a:pPr lvl="1"/>
                <a14:m>
                  <m:oMath xmlns:m="http://schemas.openxmlformats.org/officeDocument/2006/math">
                    <m:r>
                      <a:rPr lang="en-US" b="0" i="1">
                        <a:latin typeface="Cambria Math" panose="02040503050406030204" pitchFamily="18" charset="0"/>
                      </a:rPr>
                      <m:t>𝑤</m:t>
                    </m:r>
                  </m:oMath>
                </a14:m>
                <a:r>
                  <a:rPr lang="en-US" dirty="0"/>
                  <a:t> refers to weights (coefficients) of the model, and </a:t>
                </a:r>
                <a14:m>
                  <m:oMath xmlns:m="http://schemas.openxmlformats.org/officeDocument/2006/math">
                    <m:r>
                      <a:rPr lang="en-US" i="1" dirty="0" smtClean="0">
                        <a:latin typeface="Cambria Math" panose="02040503050406030204" pitchFamily="18" charset="0"/>
                      </a:rPr>
                      <m:t>𝑛</m:t>
                    </m:r>
                  </m:oMath>
                </a14:m>
                <a:r>
                  <a:rPr lang="en-US" dirty="0"/>
                  <a:t> is the number of data points</a:t>
                </a:r>
              </a:p>
              <a:p>
                <a:r>
                  <a:rPr lang="en-US" dirty="0"/>
                  <a:t>Gradient descent: Optimization algorithm that searches for weights to minimize the loss function</a:t>
                </a:r>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466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6D4B4A-DDE7-4F8D-BA34-8BB9685FCB62}"/>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gradient descent 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Choose a starting point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0</m:t>
                        </m:r>
                      </m:sub>
                    </m:sSub>
                  </m:oMath>
                </a14:m>
                <a:r>
                  <a:rPr lang="en-US" dirty="0"/>
                  <a:t>.</a:t>
                </a:r>
              </a:p>
              <a:p>
                <a:r>
                  <a:rPr lang="en-US" dirty="0"/>
                  <a:t>Update weights by moving in the direction of the steepest descent:</a:t>
                </a:r>
              </a:p>
              <a:p>
                <a:pPr lvl="1"/>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𝑡</m:t>
                        </m:r>
                        <m:r>
                          <a:rPr lang="en-US">
                            <a:latin typeface="Cambria Math" panose="02040503050406030204" pitchFamily="18" charset="0"/>
                          </a:rPr>
                          <m:t>−1</m:t>
                        </m:r>
                      </m:sub>
                    </m:sSub>
                    <m:r>
                      <a:rPr lang="en-US" smtClean="0">
                        <a:latin typeface="Cambria Math" panose="02040503050406030204" pitchFamily="18" charset="0"/>
                      </a:rPr>
                      <m:t>−</m:t>
                    </m:r>
                    <m:r>
                      <a:rPr lang="en-US">
                        <a:latin typeface="Cambria Math" panose="02040503050406030204" pitchFamily="18" charset="0"/>
                      </a:rPr>
                      <m:t>𝜂</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𝐿</m:t>
                        </m:r>
                        <m:d>
                          <m:dPr>
                            <m:ctrlPr>
                              <a:rPr lang="en-US" i="1">
                                <a:latin typeface="Cambria Math" panose="02040503050406030204" pitchFamily="18" charset="0"/>
                              </a:rPr>
                            </m:ctrlPr>
                          </m:dPr>
                          <m:e>
                            <m:r>
                              <a:rPr lang="en-US">
                                <a:latin typeface="Cambria Math" panose="02040503050406030204" pitchFamily="18" charset="0"/>
                              </a:rPr>
                              <m:t>𝑤</m:t>
                            </m:r>
                          </m:e>
                        </m:d>
                      </m:num>
                      <m:den>
                        <m:r>
                          <a:rPr lang="en-US">
                            <a:latin typeface="Cambria Math" panose="02040503050406030204" pitchFamily="18" charset="0"/>
                          </a:rPr>
                          <m:t>𝜕</m:t>
                        </m:r>
                        <m:r>
                          <a:rPr lang="en-US">
                            <a:latin typeface="Cambria Math" panose="02040503050406030204" pitchFamily="18" charset="0"/>
                          </a:rPr>
                          <m:t>𝑤</m:t>
                        </m:r>
                      </m:den>
                    </m:f>
                  </m:oMath>
                </a14:m>
                <a:endParaRPr lang="en-US" dirty="0"/>
              </a:p>
              <a:p>
                <a:pPr lvl="1"/>
                <a14:m>
                  <m:oMath xmlns:m="http://schemas.openxmlformats.org/officeDocument/2006/math">
                    <m:r>
                      <a:rPr lang="en-US">
                        <a:latin typeface="Cambria Math" panose="02040503050406030204" pitchFamily="18" charset="0"/>
                      </a:rPr>
                      <m:t>𝜂</m:t>
                    </m:r>
                  </m:oMath>
                </a14:m>
                <a:r>
                  <a:rPr lang="en-US" dirty="0"/>
                  <a:t>: learning rate (step size)</a:t>
                </a:r>
              </a:p>
              <a:p>
                <a:pPr lvl="1"/>
                <a14:m>
                  <m:oMath xmlns:m="http://schemas.openxmlformats.org/officeDocument/2006/math">
                    <m:r>
                      <a:rPr lang="en-US">
                        <a:latin typeface="Cambria Math" panose="02040503050406030204" pitchFamily="18" charset="0"/>
                      </a:rPr>
                      <m:t>𝑡</m:t>
                    </m:r>
                  </m:oMath>
                </a14:m>
                <a:r>
                  <a:rPr lang="en-US" dirty="0"/>
                  <a:t>: step number</a:t>
                </a:r>
              </a:p>
              <a:p>
                <a:r>
                  <a:rPr lang="en-US" dirty="0"/>
                  <a:t>Use the negative derivative of the loss function.</a:t>
                </a:r>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6" name="Picture 5" descr="Plot of a gradient descent algorithm with iterative weights being applied to it.">
            <a:extLst>
              <a:ext uri="{FF2B5EF4-FFF2-40B4-BE49-F238E27FC236}">
                <a16:creationId xmlns:a16="http://schemas.microsoft.com/office/drawing/2014/main" id="{CE3A87C0-E7E1-9C9D-E332-4E576EC43374}"/>
              </a:ext>
            </a:extLst>
          </p:cNvPr>
          <p:cNvPicPr>
            <a:picLocks noChangeAspect="1"/>
          </p:cNvPicPr>
          <p:nvPr/>
        </p:nvPicPr>
        <p:blipFill>
          <a:blip r:embed="rId5"/>
          <a:stretch>
            <a:fillRect/>
          </a:stretch>
        </p:blipFill>
        <p:spPr>
          <a:xfrm>
            <a:off x="7791704" y="2178050"/>
            <a:ext cx="3556000" cy="2501900"/>
          </a:xfrm>
          <a:prstGeom prst="rect">
            <a:avLst/>
          </a:prstGeom>
        </p:spPr>
      </p:pic>
    </p:spTree>
    <p:custDataLst>
      <p:tags r:id="rId1"/>
    </p:custDataLst>
    <p:extLst>
      <p:ext uri="{BB962C8B-B14F-4D97-AF65-F5344CB8AC3E}">
        <p14:creationId xmlns:p14="http://schemas.microsoft.com/office/powerpoint/2010/main" val="10212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2B68AC-6E81-4A25-BDD6-6489310D6B36}"/>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Learning rate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You can manually set the learning rate 𝜂:</a:t>
            </a:r>
          </a:p>
          <a:p>
            <a:r>
              <a:rPr lang="en-US" dirty="0"/>
              <a:t>Too small: Might not get to the optimal solution within the training time that is available</a:t>
            </a:r>
          </a:p>
          <a:p>
            <a:r>
              <a:rPr lang="en-US" dirty="0"/>
              <a:t>Too large: Might overshoot the optimal solution</a:t>
            </a:r>
          </a:p>
        </p:txBody>
      </p:sp>
      <p:pic>
        <p:nvPicPr>
          <p:cNvPr id="5" name="Picture 4" descr="Plot of gradient descent algorithm with a small learning rate step size. The optimal solution is never reached.">
            <a:extLst>
              <a:ext uri="{FF2B5EF4-FFF2-40B4-BE49-F238E27FC236}">
                <a16:creationId xmlns:a16="http://schemas.microsoft.com/office/drawing/2014/main" id="{F839FBB2-7D7D-4EF7-94A0-5043BA116497}"/>
              </a:ext>
            </a:extLst>
          </p:cNvPr>
          <p:cNvPicPr>
            <a:picLocks noChangeAspect="1"/>
          </p:cNvPicPr>
          <p:nvPr/>
        </p:nvPicPr>
        <p:blipFill>
          <a:blip r:embed="rId4"/>
          <a:stretch>
            <a:fillRect/>
          </a:stretch>
        </p:blipFill>
        <p:spPr>
          <a:xfrm>
            <a:off x="1921576" y="3764048"/>
            <a:ext cx="3615241" cy="2682472"/>
          </a:xfrm>
          <a:prstGeom prst="rect">
            <a:avLst/>
          </a:prstGeom>
        </p:spPr>
      </p:pic>
      <p:pic>
        <p:nvPicPr>
          <p:cNvPr id="6" name="Picture 5" descr="Plot of gradient descent algorithm with a large learning rate step size. The optimal solution is missed.">
            <a:extLst>
              <a:ext uri="{FF2B5EF4-FFF2-40B4-BE49-F238E27FC236}">
                <a16:creationId xmlns:a16="http://schemas.microsoft.com/office/drawing/2014/main" id="{FA9C398C-5940-4666-8AC7-0F81CA9F8BDE}"/>
              </a:ext>
            </a:extLst>
          </p:cNvPr>
          <p:cNvPicPr>
            <a:picLocks noChangeAspect="1"/>
          </p:cNvPicPr>
          <p:nvPr/>
        </p:nvPicPr>
        <p:blipFill>
          <a:blip r:embed="rId5"/>
          <a:stretch>
            <a:fillRect/>
          </a:stretch>
        </p:blipFill>
        <p:spPr>
          <a:xfrm>
            <a:off x="6655183" y="3764048"/>
            <a:ext cx="3615241" cy="2682472"/>
          </a:xfrm>
          <a:prstGeom prst="rect">
            <a:avLst/>
          </a:prstGeom>
        </p:spPr>
      </p:pic>
    </p:spTree>
    <p:custDataLst>
      <p:tags r:id="rId1"/>
    </p:custDataLst>
    <p:extLst>
      <p:ext uri="{BB962C8B-B14F-4D97-AF65-F5344CB8AC3E}">
        <p14:creationId xmlns:p14="http://schemas.microsoft.com/office/powerpoint/2010/main" val="61610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A25967-3C35-41F0-9821-DE2F809BA429}"/>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Full-batch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The loss function is usually the average of the loss over all </a:t>
                </a:r>
                <a14:m>
                  <m:oMath xmlns:m="http://schemas.openxmlformats.org/officeDocument/2006/math">
                    <m:r>
                      <a:rPr lang="en-US" i="1" dirty="0" smtClean="0">
                        <a:latin typeface="Cambria Math" panose="02040503050406030204" pitchFamily="18" charset="0"/>
                        <a:ea typeface="Cambria Math" panose="02040503050406030204" pitchFamily="18" charset="0"/>
                      </a:rPr>
                      <m:t>𝑛</m:t>
                    </m:r>
                  </m:oMath>
                </a14:m>
                <a:r>
                  <a:rPr lang="en-US" dirty="0"/>
                  <a:t> samples: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r>
                        <a:rPr lang="en-US" b="0">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e>
                      </m:nary>
                    </m:oMath>
                  </m:oMathPara>
                </a14:m>
                <a:endParaRPr lang="en-US" dirty="0"/>
              </a:p>
              <a:p>
                <a:r>
                  <a:rPr lang="en-US" dirty="0"/>
                  <a:t>Compute the gradient (slope) of the loss function:</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a:latin typeface="Cambria Math" panose="02040503050406030204" pitchFamily="18" charset="0"/>
                            </a:rPr>
                            <m:t>𝜕</m:t>
                          </m:r>
                          <m:r>
                            <a:rPr lang="en-US" b="0" i="1">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num>
                        <m:den>
                          <m:r>
                            <a:rPr lang="en-US" b="0" i="1">
                              <a:latin typeface="Cambria Math" panose="02040503050406030204" pitchFamily="18" charset="0"/>
                            </a:rPr>
                            <m:t>𝜕</m:t>
                          </m:r>
                          <m:r>
                            <a:rPr lang="en-US" b="0" i="1">
                              <a:latin typeface="Cambria Math" panose="02040503050406030204" pitchFamily="18" charset="0"/>
                            </a:rPr>
                            <m:t>𝑤</m:t>
                          </m:r>
                        </m:den>
                      </m:f>
                      <m:r>
                        <a:rPr lang="en-US" b="0">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𝑛</m:t>
                          </m:r>
                        </m:den>
                      </m:f>
                      <m:nary>
                        <m:naryPr>
                          <m:chr m:val="∑"/>
                          <m:ctrlPr>
                            <a:rPr lang="en-US" i="1">
                              <a:latin typeface="Cambria Math" panose="02040503050406030204" pitchFamily="18" charset="0"/>
                            </a:rPr>
                          </m:ctrlPr>
                        </m:naryPr>
                        <m:sub>
                          <m:r>
                            <a:rPr lang="en-US" b="0" i="1">
                              <a:latin typeface="Cambria Math" panose="02040503050406030204" pitchFamily="18" charset="0"/>
                            </a:rPr>
                            <m:t>𝑖</m:t>
                          </m:r>
                          <m:r>
                            <a:rPr lang="en-US" b="0">
                              <a:latin typeface="Cambria Math" panose="02040503050406030204" pitchFamily="18" charset="0"/>
                            </a:rPr>
                            <m:t>=</m:t>
                          </m:r>
                          <m:r>
                            <a:rPr lang="en-US" b="0" i="1">
                              <a:latin typeface="Cambria Math" panose="02040503050406030204" pitchFamily="18" charset="0"/>
                            </a:rPr>
                            <m:t>1</m:t>
                          </m:r>
                        </m:sub>
                        <m:sup>
                          <m:r>
                            <a:rPr lang="en-US" b="0" i="1">
                              <a:latin typeface="Cambria Math" panose="02040503050406030204" pitchFamily="18" charset="0"/>
                            </a:rPr>
                            <m:t>𝑛</m:t>
                          </m:r>
                        </m:sup>
                        <m:e>
                          <m:f>
                            <m:fPr>
                              <m:ctrlPr>
                                <a:rPr lang="en-US" i="1">
                                  <a:latin typeface="Cambria Math" panose="02040503050406030204" pitchFamily="18" charset="0"/>
                                </a:rPr>
                              </m:ctrlPr>
                            </m:fPr>
                            <m:num>
                              <m:r>
                                <a:rPr lang="en-US" b="0" i="1">
                                  <a:latin typeface="Cambria Math" panose="02040503050406030204" pitchFamily="18" charset="0"/>
                                </a:rPr>
                                <m:t>𝜕</m:t>
                              </m:r>
                            </m:num>
                            <m:den>
                              <m:r>
                                <a:rPr lang="en-US" b="0" i="1">
                                  <a:latin typeface="Cambria Math" panose="02040503050406030204" pitchFamily="18" charset="0"/>
                                </a:rPr>
                                <m:t>𝜕</m:t>
                              </m:r>
                              <m:r>
                                <a:rPr lang="en-US" b="0" i="1">
                                  <a:latin typeface="Cambria Math" panose="02040503050406030204" pitchFamily="18" charset="0"/>
                                </a:rPr>
                                <m:t>𝑤</m:t>
                              </m:r>
                            </m:den>
                          </m:f>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m:oMathPara>
                </a14:m>
                <a:endParaRPr lang="en-US" dirty="0"/>
              </a:p>
              <a:p>
                <a:pPr lvl="1"/>
                <a:r>
                  <a:rPr lang="en-US" dirty="0"/>
                  <a:t>Computing cost (time) complexity grows linearly with 𝑛, </a:t>
                </a:r>
                <a14:m>
                  <m:oMath xmlns:m="http://schemas.openxmlformats.org/officeDocument/2006/math">
                    <m:r>
                      <a:rPr lang="en-US">
                        <a:latin typeface="Cambria Math" panose="02040503050406030204" pitchFamily="18" charset="0"/>
                      </a:rPr>
                      <m:t>𝑂</m:t>
                    </m:r>
                    <m:d>
                      <m:dPr>
                        <m:ctrlPr>
                          <a:rPr lang="en-US" i="1">
                            <a:latin typeface="Cambria Math" panose="02040503050406030204" pitchFamily="18" charset="0"/>
                          </a:rPr>
                        </m:ctrlPr>
                      </m:dPr>
                      <m:e>
                        <m:r>
                          <a:rPr lang="en-US">
                            <a:latin typeface="Cambria Math" panose="02040503050406030204" pitchFamily="18" charset="0"/>
                          </a:rPr>
                          <m:t>𝑛</m:t>
                        </m:r>
                      </m:e>
                    </m:d>
                    <m:r>
                      <a:rPr lang="en-US">
                        <a:latin typeface="Cambria Math" panose="02040503050406030204" pitchFamily="18" charset="0"/>
                      </a:rPr>
                      <m:t>=</m:t>
                    </m:r>
                  </m:oMath>
                </a14:m>
                <a:r>
                  <a:rPr lang="en-US" dirty="0"/>
                  <a:t> 𝑛.</a:t>
                </a:r>
              </a:p>
              <a:p>
                <a:pPr lvl="1"/>
                <a:r>
                  <a:rPr lang="en-US" dirty="0"/>
                  <a:t>A large dataset has a high cost for each gradient descent iteration.</a:t>
                </a:r>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4"/>
                <a:stretch>
                  <a:fillRect l="-885" t="-16346" b="-865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7480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128ECA-8F09-4A9E-A24D-8063C0BA8D4B}"/>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Stochastic gradient descent (1 of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solidFill>
                      <a:schemeClr val="tx2"/>
                    </a:solidFill>
                  </a:rPr>
                  <a:t>Reduces the computational cost compared to full-batch gradient descent</a:t>
                </a:r>
              </a:p>
              <a:p>
                <a:r>
                  <a:rPr lang="en-US" dirty="0">
                    <a:solidFill>
                      <a:schemeClr val="tx2"/>
                    </a:solidFill>
                  </a:rPr>
                  <a:t>Approximates loss at each iteration by sampling one</a:t>
                </a:r>
                <a:r>
                  <a:rPr lang="en-US" dirty="0"/>
                  <a:t> training data point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r>
                        <a:rPr lang="en-US" b="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m:oMathPara>
                </a14:m>
                <a:endParaRPr lang="en-US" dirty="0">
                  <a:solidFill>
                    <a:schemeClr val="accent6"/>
                  </a:solidFill>
                </a:endParaRPr>
              </a:p>
              <a:p>
                <a:r>
                  <a:rPr lang="en-US" dirty="0"/>
                  <a:t>Drops the computing cost for each gradient descent from </a:t>
                </a:r>
                <a14:m>
                  <m:oMath xmlns:m="http://schemas.openxmlformats.org/officeDocument/2006/math">
                    <m:r>
                      <a:rPr lang="en-US" b="0" i="1">
                        <a:latin typeface="Cambria Math" panose="02040503050406030204" pitchFamily="18" charset="0"/>
                      </a:rPr>
                      <m:t>𝑂</m:t>
                    </m:r>
                    <m:r>
                      <a:rPr lang="en-US" b="0" i="1">
                        <a:latin typeface="Cambria Math" panose="02040503050406030204" pitchFamily="18" charset="0"/>
                      </a:rPr>
                      <m:t>(</m:t>
                    </m:r>
                    <m:r>
                      <a:rPr lang="en-US" b="0" i="1">
                        <a:latin typeface="Cambria Math" panose="02040503050406030204" pitchFamily="18" charset="0"/>
                      </a:rPr>
                      <m:t>𝑛</m:t>
                    </m:r>
                    <m:r>
                      <a:rPr lang="en-US" b="0" i="1">
                        <a:latin typeface="Cambria Math" panose="02040503050406030204" pitchFamily="18" charset="0"/>
                      </a:rPr>
                      <m:t>)</m:t>
                    </m:r>
                  </m:oMath>
                </a14:m>
                <a:r>
                  <a:rPr lang="en-US" dirty="0"/>
                  <a:t> to a constant</a:t>
                </a:r>
              </a:p>
              <a:p>
                <a:pPr marL="233362"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f>
                        <m:fPr>
                          <m:ctrlPr>
                            <a:rPr lang="en-US" i="1" smtClean="0">
                              <a:latin typeface="Cambria Math" panose="02040503050406030204" pitchFamily="18" charset="0"/>
                            </a:rPr>
                          </m:ctrlPr>
                        </m:fPr>
                        <m:num>
                          <m:r>
                            <a:rPr lang="en-US" b="0" i="1">
                              <a:latin typeface="Cambria Math" panose="02040503050406030204" pitchFamily="18" charset="0"/>
                            </a:rPr>
                            <m:t>𝜕</m:t>
                          </m:r>
                        </m:num>
                        <m:den>
                          <m:r>
                            <a:rPr lang="en-US" b="0" i="1">
                              <a:latin typeface="Cambria Math" panose="02040503050406030204" pitchFamily="18" charset="0"/>
                            </a:rPr>
                            <m:t>𝜕</m:t>
                          </m:r>
                          <m:r>
                            <a:rPr lang="en-US" b="0" i="1">
                              <a:latin typeface="Cambria Math" panose="02040503050406030204" pitchFamily="18" charset="0"/>
                            </a:rPr>
                            <m:t>𝑤</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m:oMathPara>
                </a14:m>
                <a:endParaRPr lang="en-US" dirty="0"/>
              </a:p>
            </p:txBody>
          </p:sp>
        </mc:Choice>
        <mc:Fallback xmlns="">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4"/>
                <a:stretch>
                  <a:fillRect l="-885" t="-1202" r="-99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61087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28D0F2D-DBF4-45AD-8F63-A14EC14DB0C5}"/>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38307AC1-D7B9-2135-14B3-5E142D88B06F}"/>
              </a:ext>
            </a:extLst>
          </p:cNvPr>
          <p:cNvSpPr>
            <a:spLocks noGrp="1"/>
          </p:cNvSpPr>
          <p:nvPr>
            <p:ph type="title" idx="1"/>
          </p:nvPr>
        </p:nvSpPr>
        <p:spPr/>
        <p:txBody>
          <a:bodyPr>
            <a:normAutofit fontScale="90000"/>
          </a:bodyPr>
          <a:lstStyle/>
          <a:p>
            <a:r>
              <a:rPr lang="en-US" dirty="0"/>
              <a:t>Stochastic gradient descent (2 of 2)</a:t>
            </a:r>
          </a:p>
        </p:txBody>
      </p:sp>
      <p:sp>
        <p:nvSpPr>
          <p:cNvPr id="3" name="Content Placeholder 2">
            <a:extLst>
              <a:ext uri="{FF2B5EF4-FFF2-40B4-BE49-F238E27FC236}">
                <a16:creationId xmlns:a16="http://schemas.microsoft.com/office/drawing/2014/main" id="{069E5787-B329-F9DB-E020-B5C977136526}"/>
              </a:ext>
            </a:extLst>
          </p:cNvPr>
          <p:cNvSpPr>
            <a:spLocks noGrp="1"/>
          </p:cNvSpPr>
          <p:nvPr>
            <p:ph idx="2"/>
          </p:nvPr>
        </p:nvSpPr>
        <p:spPr/>
        <p:txBody>
          <a:bodyPr/>
          <a:lstStyle/>
          <a:p>
            <a:pPr marL="0" indent="0">
              <a:buNone/>
            </a:pPr>
            <a:r>
              <a:rPr lang="en-US" dirty="0"/>
              <a:t>Much noisier than full-batch gradient descent</a:t>
            </a:r>
          </a:p>
        </p:txBody>
      </p:sp>
      <p:sp>
        <p:nvSpPr>
          <p:cNvPr id="6" name="Rectangle 5">
            <a:extLst>
              <a:ext uri="{FF2B5EF4-FFF2-40B4-BE49-F238E27FC236}">
                <a16:creationId xmlns:a16="http://schemas.microsoft.com/office/drawing/2014/main" id="{63DB4522-887D-B002-CA7F-83BC654C8277}"/>
              </a:ext>
            </a:extLst>
          </p:cNvPr>
          <p:cNvSpPr/>
          <p:nvPr/>
        </p:nvSpPr>
        <p:spPr>
          <a:xfrm>
            <a:off x="2368768" y="2246489"/>
            <a:ext cx="3404123" cy="369332"/>
          </a:xfrm>
          <a:prstGeom prst="rect">
            <a:avLst/>
          </a:prstGeom>
        </p:spPr>
        <p:txBody>
          <a:bodyPr wrap="square">
            <a:spAutoFit/>
          </a:bodyPr>
          <a:lstStyle/>
          <a:p>
            <a:pPr algn="ctr"/>
            <a:r>
              <a:rPr lang="en-US" sz="1800" dirty="0">
                <a:solidFill>
                  <a:schemeClr val="tx2"/>
                </a:solidFill>
              </a:rPr>
              <a:t>Full-batch gradient descent </a:t>
            </a:r>
          </a:p>
        </p:txBody>
      </p:sp>
      <p:pic>
        <p:nvPicPr>
          <p:cNvPr id="9" name="Graphic 8" descr="Plot showing full-batch gradient descent as a smooth process.">
            <a:extLst>
              <a:ext uri="{FF2B5EF4-FFF2-40B4-BE49-F238E27FC236}">
                <a16:creationId xmlns:a16="http://schemas.microsoft.com/office/drawing/2014/main" id="{23C10BFC-EDE7-61D8-7A49-52FC35254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5422" y="2517092"/>
            <a:ext cx="4256121" cy="3286183"/>
          </a:xfrm>
          <a:prstGeom prst="rect">
            <a:avLst/>
          </a:prstGeom>
        </p:spPr>
      </p:pic>
      <p:sp>
        <p:nvSpPr>
          <p:cNvPr id="7" name="Rectangle 6">
            <a:extLst>
              <a:ext uri="{FF2B5EF4-FFF2-40B4-BE49-F238E27FC236}">
                <a16:creationId xmlns:a16="http://schemas.microsoft.com/office/drawing/2014/main" id="{B9E31AB7-66DD-FE1F-B36E-8519146243A2}"/>
              </a:ext>
            </a:extLst>
          </p:cNvPr>
          <p:cNvSpPr/>
          <p:nvPr/>
        </p:nvSpPr>
        <p:spPr>
          <a:xfrm>
            <a:off x="7012020" y="2246489"/>
            <a:ext cx="3404122" cy="369332"/>
          </a:xfrm>
          <a:prstGeom prst="rect">
            <a:avLst/>
          </a:prstGeom>
        </p:spPr>
        <p:txBody>
          <a:bodyPr wrap="square">
            <a:spAutoFit/>
          </a:bodyPr>
          <a:lstStyle/>
          <a:p>
            <a:pPr algn="ctr"/>
            <a:r>
              <a:rPr lang="en-US" sz="1800" dirty="0">
                <a:solidFill>
                  <a:schemeClr val="tx2"/>
                </a:solidFill>
              </a:rPr>
              <a:t>Stochastic gradient descent</a:t>
            </a:r>
          </a:p>
        </p:txBody>
      </p:sp>
      <p:pic>
        <p:nvPicPr>
          <p:cNvPr id="8" name="Graphic 7" descr="Plot showing stochastic gradient descent as a noisier process than full-batch gradient descent.">
            <a:extLst>
              <a:ext uri="{FF2B5EF4-FFF2-40B4-BE49-F238E27FC236}">
                <a16:creationId xmlns:a16="http://schemas.microsoft.com/office/drawing/2014/main" id="{D047E30D-1878-B65A-393D-DC8E02E633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90458" y="2517092"/>
            <a:ext cx="4256121" cy="3286183"/>
          </a:xfrm>
          <a:prstGeom prst="rect">
            <a:avLst/>
          </a:prstGeom>
        </p:spPr>
      </p:pic>
    </p:spTree>
    <p:custDataLst>
      <p:tags r:id="rId1"/>
    </p:custDataLst>
    <p:extLst>
      <p:ext uri="{BB962C8B-B14F-4D97-AF65-F5344CB8AC3E}">
        <p14:creationId xmlns:p14="http://schemas.microsoft.com/office/powerpoint/2010/main" val="3671603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10978</TotalTime>
  <Words>2558</Words>
  <Application>Microsoft Macintosh PowerPoint</Application>
  <PresentationFormat>Widescreen</PresentationFormat>
  <Paragraphs>224</Paragraphs>
  <Slides>27</Slides>
  <Notes>27</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Amazon Ember</vt:lpstr>
      <vt:lpstr>Amazon Ember Display</vt:lpstr>
      <vt:lpstr>Amazon Ember Display</vt:lpstr>
      <vt:lpstr>Amazon Ember Display Heavy</vt:lpstr>
      <vt:lpstr>Amazon Ember Heavy</vt:lpstr>
      <vt:lpstr>Arial</vt:lpstr>
      <vt:lpstr>Calibri</vt:lpstr>
      <vt:lpstr>Calibri Light</vt:lpstr>
      <vt:lpstr>Cambria Math</vt:lpstr>
      <vt:lpstr>Helvetica Neue</vt:lpstr>
      <vt:lpstr>Lucida Console</vt:lpstr>
      <vt:lpstr>Custom Design</vt:lpstr>
      <vt:lpstr>First Examples of Neural Networks</vt:lpstr>
      <vt:lpstr>Today’s activities</vt:lpstr>
      <vt:lpstr>Applying the gradient descent method in different ways</vt:lpstr>
      <vt:lpstr>Review: Loss functions and gradient descent</vt:lpstr>
      <vt:lpstr>How gradient descent works</vt:lpstr>
      <vt:lpstr>Learning rate</vt:lpstr>
      <vt:lpstr>Full-batch gradient descent</vt:lpstr>
      <vt:lpstr>Stochastic gradient descent (1 of 2)</vt:lpstr>
      <vt:lpstr>Stochastic gradient descent (2 of 2)</vt:lpstr>
      <vt:lpstr>Comparing full-batch and stochastic gradient descent</vt:lpstr>
      <vt:lpstr>Mini-batch stochastic gradient descent</vt:lpstr>
      <vt:lpstr>Mini-batch size (b)</vt:lpstr>
      <vt:lpstr>Using regularization methods to prevent overfitting</vt:lpstr>
      <vt:lpstr>Regularization</vt:lpstr>
      <vt:lpstr>Regularization method: Early stopping</vt:lpstr>
      <vt:lpstr>Early stopping example</vt:lpstr>
      <vt:lpstr>Regularization method: Weight decay</vt:lpstr>
      <vt:lpstr>Regularization method: Dropout</vt:lpstr>
      <vt:lpstr>Dropout example</vt:lpstr>
      <vt:lpstr>Dropout in practice</vt:lpstr>
      <vt:lpstr>Regularization: Review</vt:lpstr>
      <vt:lpstr>Next lesson</vt:lpstr>
      <vt:lpstr>PowerPoint Presentation</vt:lpstr>
      <vt:lpstr>Image source slide (for curriculum development use only)</vt:lpstr>
      <vt:lpstr>Source graphic: How gradient descent works</vt:lpstr>
      <vt:lpstr>Source graphic: Learning rate</vt:lpstr>
      <vt:lpstr>Source graphic: Regularization method: Weight decay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587</cp:revision>
  <dcterms:created xsi:type="dcterms:W3CDTF">2022-11-16T15:46:36Z</dcterms:created>
  <dcterms:modified xsi:type="dcterms:W3CDTF">2025-07-15T23:02:47Z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CED5F22F-B042-45CB-8563-63794B2A2F2E</vt:lpwstr>
  </property>
  <property fmtid="{D5CDD505-2E9C-101B-9397-08002B2CF9AE}" pid="3" name="ArticulatePath">
    <vt:lpwstr>MLUDTI-EN-M1-L3</vt:lpwstr>
  </property>
  <property fmtid="{D5CDD505-2E9C-101B-9397-08002B2CF9AE}" pid="4" name="MSIP_Label_929eed6f-34eb-4453-9f97-09510b9b219f_Enabled">
    <vt:lpwstr>true</vt:lpwstr>
  </property>
  <property fmtid="{D5CDD505-2E9C-101B-9397-08002B2CF9AE}" pid="5" name="MSIP_Label_929eed6f-34eb-4453-9f97-09510b9b219f_SetDate">
    <vt:lpwstr>2025-07-15T23:02:20Z</vt:lpwstr>
  </property>
  <property fmtid="{D5CDD505-2E9C-101B-9397-08002B2CF9AE}" pid="6" name="MSIP_Label_929eed6f-34eb-4453-9f97-09510b9b219f_Method">
    <vt:lpwstr>Standard</vt:lpwstr>
  </property>
  <property fmtid="{D5CDD505-2E9C-101B-9397-08002B2CF9AE}" pid="7" name="MSIP_Label_929eed6f-34eb-4453-9f97-09510b9b219f_Name">
    <vt:lpwstr>Amazon Pending_Classification</vt:lpwstr>
  </property>
  <property fmtid="{D5CDD505-2E9C-101B-9397-08002B2CF9AE}" pid="8" name="MSIP_Label_929eed6f-34eb-4453-9f97-09510b9b219f_SiteId">
    <vt:lpwstr>5280104a-472d-4538-9ccf-1e1d0efe8b1b</vt:lpwstr>
  </property>
  <property fmtid="{D5CDD505-2E9C-101B-9397-08002B2CF9AE}" pid="9" name="MSIP_Label_929eed6f-34eb-4453-9f97-09510b9b219f_ActionId">
    <vt:lpwstr>111435c1-4b03-4c49-bb47-f69731f74826</vt:lpwstr>
  </property>
  <property fmtid="{D5CDD505-2E9C-101B-9397-08002B2CF9AE}" pid="10" name="MSIP_Label_929eed6f-34eb-4453-9f97-09510b9b219f_ContentBits">
    <vt:lpwstr>0</vt:lpwstr>
  </property>
  <property fmtid="{D5CDD505-2E9C-101B-9397-08002B2CF9AE}" pid="11" name="MSIP_Label_929eed6f-34eb-4453-9f97-09510b9b219f_Tag">
    <vt:lpwstr>50, 3, 0, 1</vt:lpwstr>
  </property>
</Properties>
</file>