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notesSlides/notesSlide13.xml" ContentType="application/vnd.openxmlformats-officedocument.presentationml.notesSlide+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notesSlides/notesSlide16.xml" ContentType="application/vnd.openxmlformats-officedocument.presentationml.notesSlide+xml"/>
  <Override PartName="/ppt/tags/tag26.xml" ContentType="application/vnd.openxmlformats-officedocument.presentationml.tags+xml"/>
  <Override PartName="/ppt/notesSlides/notesSlide17.xml" ContentType="application/vnd.openxmlformats-officedocument.presentationml.notesSlide+xml"/>
  <Override PartName="/ppt/tags/tag27.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28.xml" ContentType="application/vnd.openxmlformats-officedocument.presentationml.tags+xml"/>
  <Override PartName="/ppt/notesSlides/notesSlide21.xml" ContentType="application/vnd.openxmlformats-officedocument.presentationml.notesSlide+xml"/>
  <Override PartName="/ppt/tags/tag29.xml" ContentType="application/vnd.openxmlformats-officedocument.presentationml.tags+xml"/>
  <Override PartName="/ppt/notesSlides/notesSlide22.xml" ContentType="application/vnd.openxmlformats-officedocument.presentationml.notesSlide+xml"/>
  <Override PartName="/ppt/tags/tag30.xml" ContentType="application/vnd.openxmlformats-officedocument.presentationml.tags+xml"/>
  <Override PartName="/ppt/notesSlides/notesSlide23.xml" ContentType="application/vnd.openxmlformats-officedocument.presentationml.notesSlide+xml"/>
  <Override PartName="/ppt/tags/tag31.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notesMasterIdLst>
    <p:notesMasterId r:id="rId26"/>
  </p:notesMasterIdLst>
  <p:handoutMasterIdLst>
    <p:handoutMasterId r:id="rId27"/>
  </p:handoutMasterIdLst>
  <p:sldIdLst>
    <p:sldId id="4050" r:id="rId2"/>
    <p:sldId id="259" r:id="rId3"/>
    <p:sldId id="4011" r:id="rId4"/>
    <p:sldId id="4161" r:id="rId5"/>
    <p:sldId id="4164" r:id="rId6"/>
    <p:sldId id="4165" r:id="rId7"/>
    <p:sldId id="4167" r:id="rId8"/>
    <p:sldId id="4168" r:id="rId9"/>
    <p:sldId id="4170" r:id="rId10"/>
    <p:sldId id="4174" r:id="rId11"/>
    <p:sldId id="4169" r:id="rId12"/>
    <p:sldId id="4173" r:id="rId13"/>
    <p:sldId id="4171" r:id="rId14"/>
    <p:sldId id="4012" r:id="rId15"/>
    <p:sldId id="4166" r:id="rId16"/>
    <p:sldId id="4175" r:id="rId17"/>
    <p:sldId id="4042" r:id="rId18"/>
    <p:sldId id="4176" r:id="rId19"/>
    <p:sldId id="2147477357" r:id="rId20"/>
    <p:sldId id="2147477358" r:id="rId21"/>
    <p:sldId id="4178" r:id="rId22"/>
    <p:sldId id="4179" r:id="rId23"/>
    <p:sldId id="4177" r:id="rId24"/>
    <p:sldId id="4181" r:id="rId25"/>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AA7101-581E-49F9-8A68-E2C319D5C502}">
          <p14:sldIdLst>
            <p14:sldId id="4050"/>
            <p14:sldId id="259"/>
            <p14:sldId id="4011"/>
            <p14:sldId id="4161"/>
            <p14:sldId id="4164"/>
            <p14:sldId id="4165"/>
            <p14:sldId id="4167"/>
            <p14:sldId id="4168"/>
            <p14:sldId id="4170"/>
            <p14:sldId id="4174"/>
            <p14:sldId id="4169"/>
            <p14:sldId id="4173"/>
            <p14:sldId id="4171"/>
            <p14:sldId id="4012"/>
            <p14:sldId id="4166"/>
            <p14:sldId id="4175"/>
            <p14:sldId id="4042"/>
            <p14:sldId id="4176"/>
            <p14:sldId id="2147477357"/>
          </p14:sldIdLst>
        </p14:section>
        <p14:section name="Source graphics" id="{66CBB291-CBD3-4C4C-A252-408FAF11AAE2}">
          <p14:sldIdLst>
            <p14:sldId id="2147477358"/>
            <p14:sldId id="4178"/>
            <p14:sldId id="4179"/>
            <p14:sldId id="4177"/>
            <p14:sldId id="418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19" clrIdx="0">
    <p:extLst>
      <p:ext uri="{19B8F6BF-5375-455C-9EA6-DF929625EA0E}">
        <p15:presenceInfo xmlns:p15="http://schemas.microsoft.com/office/powerpoint/2012/main" userId="S-1-5-21-1407069837-2091007605-538272213-15390607" providerId="AD"/>
      </p:ext>
    </p:extLst>
  </p:cmAuthor>
  <p:cmAuthor id="2" name="Microsoft Office User" initials="MOU" lastIdx="5" clrIdx="1">
    <p:extLst>
      <p:ext uri="{19B8F6BF-5375-455C-9EA6-DF929625EA0E}">
        <p15:presenceInfo xmlns:p15="http://schemas.microsoft.com/office/powerpoint/2012/main" userId="Microsoft Office User" providerId="None"/>
      </p:ext>
    </p:extLst>
  </p:cmAuthor>
  <p:cmAuthor id="3" name="Xin Gao" initials="XG" lastIdx="10" clrIdx="2">
    <p:extLst>
      <p:ext uri="{19B8F6BF-5375-455C-9EA6-DF929625EA0E}">
        <p15:presenceInfo xmlns:p15="http://schemas.microsoft.com/office/powerpoint/2012/main" userId="Xin Gao" providerId="None"/>
      </p:ext>
    </p:extLst>
  </p:cmAuthor>
  <p:cmAuthor id="4" name="Raymond, Patty" initials="RP" lastIdx="17" clrIdx="3">
    <p:extLst>
      <p:ext uri="{19B8F6BF-5375-455C-9EA6-DF929625EA0E}">
        <p15:presenceInfo xmlns:p15="http://schemas.microsoft.com/office/powerpoint/2012/main" userId="S-1-5-21-1407069837-2091007605-538272213-29355854" providerId="AD"/>
      </p:ext>
    </p:extLst>
  </p:cmAuthor>
  <p:cmAuthor id="5" name="Stading, Katrina" initials="SK" lastIdx="12" clrIdx="4">
    <p:extLst>
      <p:ext uri="{19B8F6BF-5375-455C-9EA6-DF929625EA0E}">
        <p15:presenceInfo xmlns:p15="http://schemas.microsoft.com/office/powerpoint/2012/main" userId="S-1-5-21-1407069837-2091007605-538272213-318135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1F4F"/>
    <a:srgbClr val="CBCDD8"/>
    <a:srgbClr val="E7E8EF"/>
    <a:srgbClr val="E7E8EE"/>
    <a:srgbClr val="0B3181"/>
    <a:srgbClr val="B11B45"/>
    <a:srgbClr val="CD1F50"/>
    <a:srgbClr val="74112D"/>
    <a:srgbClr val="77122E"/>
    <a:srgbClr val="7311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89"/>
    <p:restoredTop sz="73946" autoAdjust="0"/>
  </p:normalViewPr>
  <p:slideViewPr>
    <p:cSldViewPr snapToGrid="0">
      <p:cViewPr varScale="1">
        <p:scale>
          <a:sx n="93" d="100"/>
          <a:sy n="93" d="100"/>
        </p:scale>
        <p:origin x="696"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84" d="100"/>
          <a:sy n="84" d="100"/>
        </p:scale>
        <p:origin x="382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00E0DEA-9B70-41AB-A970-C4985D70C7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DD41F0-07B5-44A3-8C5A-E292C30F14B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60A0C7-3A55-441E-8D22-8884C64FD8C2}" type="datetimeFigureOut">
              <a:rPr lang="en-US" smtClean="0"/>
              <a:t>6/16/25</a:t>
            </a:fld>
            <a:endParaRPr lang="en-US" dirty="0"/>
          </a:p>
        </p:txBody>
      </p:sp>
      <p:sp>
        <p:nvSpPr>
          <p:cNvPr id="4" name="Footer Placeholder 3">
            <a:extLst>
              <a:ext uri="{FF2B5EF4-FFF2-40B4-BE49-F238E27FC236}">
                <a16:creationId xmlns:a16="http://schemas.microsoft.com/office/drawing/2014/main" id="{FE45B120-B1C7-45A3-9A63-8B2E734AE4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03BD0EA-6F07-444F-A783-B525F13514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65505A-8032-43C7-9E02-4832DB0318F7}" type="slidenum">
              <a:rPr lang="en-US" smtClean="0"/>
              <a:t>‹#›</a:t>
            </a:fld>
            <a:endParaRPr lang="en-US" dirty="0"/>
          </a:p>
        </p:txBody>
      </p:sp>
    </p:spTree>
    <p:extLst>
      <p:ext uri="{BB962C8B-B14F-4D97-AF65-F5344CB8AC3E}">
        <p14:creationId xmlns:p14="http://schemas.microsoft.com/office/powerpoint/2010/main" val="276711213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aws.amazon.com/pm/sagemaker"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jupyter.org/"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www.dataquest.io/blog/tutorial-getting-started-with-r-and-rstudio" TargetMode="External"/><Relationship Id="rId5" Type="http://schemas.openxmlformats.org/officeDocument/2006/relationships/hyperlink" Target="https://www.anaconda.com/products/distribution" TargetMode="External"/><Relationship Id="rId4" Type="http://schemas.openxmlformats.org/officeDocument/2006/relationships/hyperlink" Target="https://jupyter.org/install"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6933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~Alt text: Screenshot of the New menu, which displays a dropdown list of kernel types. conda_python3 is highlighted.</a:t>
            </a:r>
          </a:p>
          <a:p>
            <a:r>
              <a:rPr lang="en-US" b="0" dirty="0"/>
              <a:t>~</a:t>
            </a:r>
          </a:p>
          <a:p>
            <a:r>
              <a:rPr lang="en-US" b="0" dirty="0"/>
              <a:t>After you choose </a:t>
            </a:r>
            <a:r>
              <a:rPr lang="en-US" b="1" dirty="0"/>
              <a:t>New</a:t>
            </a:r>
            <a:r>
              <a:rPr lang="en-US" b="0" dirty="0"/>
              <a:t>, select the kernel that you need. A new, empty notebook opens.</a:t>
            </a:r>
          </a:p>
        </p:txBody>
      </p:sp>
    </p:spTree>
    <p:extLst>
      <p:ext uri="{BB962C8B-B14F-4D97-AF65-F5344CB8AC3E}">
        <p14:creationId xmlns:p14="http://schemas.microsoft.com/office/powerpoint/2010/main" val="3848394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Screenshot of notebooks listed on dashboard. The Shutdown button is highlighted. One notebooks shows the “Running" status.</a:t>
            </a:r>
          </a:p>
          <a:p>
            <a:r>
              <a:rPr lang="en-US" dirty="0"/>
              <a:t>~</a:t>
            </a:r>
          </a:p>
          <a:p>
            <a:r>
              <a:rPr lang="en-US" dirty="0"/>
              <a:t>On the dashboard, you can also manage the kernels of existing notebooks. You can see which ones are running and shut them down if necessary.</a:t>
            </a:r>
          </a:p>
        </p:txBody>
      </p:sp>
    </p:spTree>
    <p:extLst>
      <p:ext uri="{BB962C8B-B14F-4D97-AF65-F5344CB8AC3E}">
        <p14:creationId xmlns:p14="http://schemas.microsoft.com/office/powerpoint/2010/main" val="1506550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0" dirty="0"/>
              <a:t>~Alt text: Screenshot of the dashboard with a highlight on the name link for a notebook.</a:t>
            </a:r>
          </a:p>
          <a:p>
            <a:pPr marL="0" indent="0">
              <a:buNone/>
            </a:pPr>
            <a:r>
              <a:rPr lang="en-US" b="0" dirty="0"/>
              <a:t>~</a:t>
            </a:r>
          </a:p>
          <a:p>
            <a:pPr marL="0" indent="0">
              <a:buNone/>
            </a:pPr>
            <a:r>
              <a:rPr lang="en-US" b="0" dirty="0"/>
              <a:t>To open an existing Jupyter notebook from the dashboard, choose the link for the notebook name.</a:t>
            </a:r>
          </a:p>
        </p:txBody>
      </p:sp>
    </p:spTree>
    <p:extLst>
      <p:ext uri="{BB962C8B-B14F-4D97-AF65-F5344CB8AC3E}">
        <p14:creationId xmlns:p14="http://schemas.microsoft.com/office/powerpoint/2010/main" val="1186061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you open a notebook, you can start to build! In the next two labs for this module, you will learn how a Jupyter notebook works.</a:t>
            </a:r>
          </a:p>
        </p:txBody>
      </p:sp>
    </p:spTree>
    <p:extLst>
      <p:ext uri="{BB962C8B-B14F-4D97-AF65-F5344CB8AC3E}">
        <p14:creationId xmlns:p14="http://schemas.microsoft.com/office/powerpoint/2010/main" val="3166067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6112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Amazon SageMaker is a fully managed service that is based on Jupyter notebooks. For more information, see the Amazon SageMaker page at </a:t>
            </a:r>
            <a:r>
              <a:rPr lang="en-US" dirty="0">
                <a:hlinkClick r:id="rId3"/>
              </a:rPr>
              <a:t>https://aws.amazon.com/pm/sagemaker</a:t>
            </a:r>
            <a:r>
              <a:rPr lang="en-US" dirty="0"/>
              <a:t>. With the service, you can prepare data and build, train, and deploy ML models for any use case with fully managed infrastructure, tools, and workflows.</a:t>
            </a:r>
          </a:p>
        </p:txBody>
      </p:sp>
    </p:spTree>
    <p:extLst>
      <p:ext uri="{BB962C8B-B14F-4D97-AF65-F5344CB8AC3E}">
        <p14:creationId xmlns:p14="http://schemas.microsoft.com/office/powerpoint/2010/main" val="1979503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SageMaker is serverless, you can focus on developing, training, and deploying ML models.</a:t>
            </a:r>
          </a:p>
        </p:txBody>
      </p:sp>
    </p:spTree>
    <p:extLst>
      <p:ext uri="{BB962C8B-B14F-4D97-AF65-F5344CB8AC3E}">
        <p14:creationId xmlns:p14="http://schemas.microsoft.com/office/powerpoint/2010/main" val="2607962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0284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next lesson, you will learn what AutoML is. You will also learn how to use Jupyter notebooks with SageMaker to implement an AutoML tool that is called AutoGluon to solve an ML problem.</a:t>
            </a:r>
          </a:p>
        </p:txBody>
      </p:sp>
    </p:spTree>
    <p:extLst>
      <p:ext uri="{BB962C8B-B14F-4D97-AF65-F5344CB8AC3E}">
        <p14:creationId xmlns:p14="http://schemas.microsoft.com/office/powerpoint/2010/main" val="547717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Notes Placeholder 4">
            <a:extLst>
              <a:ext uri="{FF2B5EF4-FFF2-40B4-BE49-F238E27FC236}">
                <a16:creationId xmlns:a16="http://schemas.microsoft.com/office/drawing/2014/main" id="{1D9FE2D0-F2FC-4C13-9EDD-4FCA81580F6E}"/>
              </a:ext>
            </a:extLst>
          </p:cNvPr>
          <p:cNvSpPr>
            <a:spLocks noGrp="1"/>
          </p:cNvSpPr>
          <p:nvPr>
            <p:ph type="body" sz="quarter" idx="3"/>
          </p:nvPr>
        </p:nvSpPr>
        <p:spPr/>
        <p:txBody>
          <a:bodyPr/>
          <a:lstStyle/>
          <a:p>
            <a:endParaRPr lang="en-US" dirty="0"/>
          </a:p>
        </p:txBody>
      </p:sp>
    </p:spTree>
    <p:extLst>
      <p:ext uri="{BB962C8B-B14F-4D97-AF65-F5344CB8AC3E}">
        <p14:creationId xmlns:p14="http://schemas.microsoft.com/office/powerpoint/2010/main" val="2510957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~Source graphic for slide 9</a:t>
            </a:r>
          </a:p>
        </p:txBody>
      </p:sp>
    </p:spTree>
    <p:extLst>
      <p:ext uri="{BB962C8B-B14F-4D97-AF65-F5344CB8AC3E}">
        <p14:creationId xmlns:p14="http://schemas.microsoft.com/office/powerpoint/2010/main" val="4357272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~Source graphic for slide 10</a:t>
            </a:r>
          </a:p>
        </p:txBody>
      </p:sp>
    </p:spTree>
    <p:extLst>
      <p:ext uri="{BB962C8B-B14F-4D97-AF65-F5344CB8AC3E}">
        <p14:creationId xmlns:p14="http://schemas.microsoft.com/office/powerpoint/2010/main" val="38483944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6" name="Notes Placeholder 5">
            <a:extLst>
              <a:ext uri="{FF2B5EF4-FFF2-40B4-BE49-F238E27FC236}">
                <a16:creationId xmlns:a16="http://schemas.microsoft.com/office/drawing/2014/main" id="{E38D4B1D-944A-47D6-A0AA-A623FD4258B1}"/>
              </a:ext>
            </a:extLst>
          </p:cNvPr>
          <p:cNvSpPr>
            <a:spLocks noGrp="1"/>
          </p:cNvSpPr>
          <p:nvPr>
            <p:ph type="body" sz="quarter" idx="3"/>
          </p:nvPr>
        </p:nvSpPr>
        <p:spPr/>
        <p:txBody>
          <a:bodyPr/>
          <a:lstStyle/>
          <a:p>
            <a:r>
              <a:rPr lang="en-US" dirty="0"/>
              <a:t>~Source graphic for slide 11</a:t>
            </a:r>
          </a:p>
        </p:txBody>
      </p:sp>
    </p:spTree>
    <p:extLst>
      <p:ext uri="{BB962C8B-B14F-4D97-AF65-F5344CB8AC3E}">
        <p14:creationId xmlns:p14="http://schemas.microsoft.com/office/powerpoint/2010/main" val="3110147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~Source graphic for slide 12</a:t>
            </a:r>
          </a:p>
        </p:txBody>
      </p:sp>
    </p:spTree>
    <p:extLst>
      <p:ext uri="{BB962C8B-B14F-4D97-AF65-F5344CB8AC3E}">
        <p14:creationId xmlns:p14="http://schemas.microsoft.com/office/powerpoint/2010/main" val="3368974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910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notebook is a software development environment (SDE).</a:t>
            </a:r>
          </a:p>
        </p:txBody>
      </p:sp>
    </p:spTree>
    <p:extLst>
      <p:ext uri="{BB962C8B-B14F-4D97-AF65-F5344CB8AC3E}">
        <p14:creationId xmlns:p14="http://schemas.microsoft.com/office/powerpoint/2010/main" val="3098757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notebooks is now a major part of the data science workflow at companies across the globe.</a:t>
            </a:r>
          </a:p>
        </p:txBody>
      </p:sp>
    </p:spTree>
    <p:extLst>
      <p:ext uri="{BB962C8B-B14F-4D97-AF65-F5344CB8AC3E}">
        <p14:creationId xmlns:p14="http://schemas.microsoft.com/office/powerpoint/2010/main" val="2639130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more information about Project Jupyter, see the Jupyter website at </a:t>
            </a:r>
            <a:r>
              <a:rPr lang="en-US" dirty="0">
                <a:hlinkClick r:id="rId3"/>
              </a:rPr>
              <a:t>https://jupyter.org</a:t>
            </a:r>
            <a:r>
              <a:rPr lang="en-US" dirty="0"/>
              <a:t>. You can download the Jupyter Notebook application from the Jupyter website at </a:t>
            </a:r>
            <a:r>
              <a:rPr lang="en-US" dirty="0">
                <a:hlinkClick r:id="rId4"/>
              </a:rPr>
              <a:t>https://jupyter.org/install</a:t>
            </a:r>
            <a:r>
              <a:rPr lang="en-US" dirty="0"/>
              <a:t>. You can also download the application as part of the Anaconda data science toolkit from the Anaconda website at </a:t>
            </a:r>
            <a:r>
              <a:rPr lang="en-US" dirty="0">
                <a:hlinkClick r:id="rId5"/>
              </a:rPr>
              <a:t>https://www.anaconda.com/products/distribution</a:t>
            </a:r>
            <a:r>
              <a:rPr lang="en-US" dirty="0"/>
              <a:t>.</a:t>
            </a:r>
          </a:p>
          <a:p>
            <a:endParaRPr lang="en-US" dirty="0"/>
          </a:p>
          <a:p>
            <a:r>
              <a:rPr lang="en-US" dirty="0"/>
              <a:t>Although you can use many programming languages in Jupyter Notebook, this course will focus on Python, which is the most common use case.</a:t>
            </a:r>
          </a:p>
          <a:p>
            <a:endParaRPr lang="en-US" dirty="0"/>
          </a:p>
          <a:p>
            <a:r>
              <a:rPr lang="en-US" dirty="0"/>
              <a:t>Among R users, RStudio is a more popular choice. For more information, see Tutorial: Getting Started with R and RStudio at </a:t>
            </a:r>
            <a:r>
              <a:rPr lang="en-US" dirty="0">
                <a:hlinkClick r:id="rId6"/>
              </a:rPr>
              <a:t>https://www.dataquest.io/blog/tutorial-getting-started-with-r-and-rstudio</a:t>
            </a:r>
            <a:r>
              <a:rPr lang="en-US" dirty="0"/>
              <a:t>.</a:t>
            </a:r>
          </a:p>
        </p:txBody>
      </p:sp>
    </p:spTree>
    <p:extLst>
      <p:ext uri="{BB962C8B-B14F-4D97-AF65-F5344CB8AC3E}">
        <p14:creationId xmlns:p14="http://schemas.microsoft.com/office/powerpoint/2010/main" val="2692749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Tree>
    <p:extLst>
      <p:ext uri="{BB962C8B-B14F-4D97-AF65-F5344CB8AC3E}">
        <p14:creationId xmlns:p14="http://schemas.microsoft.com/office/powerpoint/2010/main" val="3067888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 kernel is a program that runs and inspects the user’s code. The Jupyter Notebook application has a kernel for Python code, but kernels are also available for other programming languages.</a:t>
            </a:r>
          </a:p>
          <a:p>
            <a:pPr algn="l"/>
            <a:endParaRPr lang="en-US" dirty="0"/>
          </a:p>
          <a:p>
            <a:pPr algn="l"/>
            <a:r>
              <a:rPr lang="en-US" dirty="0"/>
              <a:t>The dashboard shows you the notebooks that you have made and can open, and you can also use the dashboard to manage your kernels. You can see which notebooks are running and shut them down if necessary.</a:t>
            </a:r>
          </a:p>
        </p:txBody>
      </p:sp>
    </p:spTree>
    <p:extLst>
      <p:ext uri="{BB962C8B-B14F-4D97-AF65-F5344CB8AC3E}">
        <p14:creationId xmlns:p14="http://schemas.microsoft.com/office/powerpoint/2010/main" val="3889328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pPr marL="0" indent="0">
              <a:buNone/>
            </a:pPr>
            <a:r>
              <a:rPr lang="en-US" b="0" dirty="0"/>
              <a:t>~Alt text: Screenshot of the Jupyter Notebook dashboard. The New button is highlighted in the upper-right corner.</a:t>
            </a:r>
          </a:p>
          <a:p>
            <a:pPr marL="0" indent="0">
              <a:buNone/>
            </a:pPr>
            <a:r>
              <a:rPr lang="en-US" dirty="0"/>
              <a:t>~</a:t>
            </a:r>
            <a:endParaRPr lang="en-US" b="0" dirty="0"/>
          </a:p>
          <a:p>
            <a:pPr marL="0" indent="0">
              <a:buNone/>
            </a:pPr>
            <a:r>
              <a:rPr lang="en-US" b="0" dirty="0"/>
              <a:t>To create a new Jupyter notebook and select a kernel, choose </a:t>
            </a:r>
            <a:r>
              <a:rPr lang="en-US" b="1" dirty="0"/>
              <a:t>New</a:t>
            </a:r>
            <a:r>
              <a:rPr lang="en-US" b="0" dirty="0"/>
              <a:t> in the upper-right corner of the dashboard.</a:t>
            </a:r>
          </a:p>
        </p:txBody>
      </p:sp>
    </p:spTree>
    <p:extLst>
      <p:ext uri="{BB962C8B-B14F-4D97-AF65-F5344CB8AC3E}">
        <p14:creationId xmlns:p14="http://schemas.microsoft.com/office/powerpoint/2010/main" val="1665446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303274150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1298932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470165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876488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574334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2039026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3005452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32392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1930577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2112258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2F3F93-24EB-7FC8-46C8-E096ACF6FC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EFEB3C-18FD-CD87-5C1D-B3CECA3852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08B20-9840-6D85-D735-97BCD8413F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45AB84-D2CF-C74D-AC10-3AD67EDEA135}" type="datetimeFigureOut">
              <a:rPr lang="en-US" smtClean="0"/>
              <a:t>6/16/25</a:t>
            </a:fld>
            <a:endParaRPr lang="en-US"/>
          </a:p>
        </p:txBody>
      </p:sp>
      <p:sp>
        <p:nvSpPr>
          <p:cNvPr id="5" name="Footer Placeholder 4">
            <a:extLst>
              <a:ext uri="{FF2B5EF4-FFF2-40B4-BE49-F238E27FC236}">
                <a16:creationId xmlns:a16="http://schemas.microsoft.com/office/drawing/2014/main" id="{68B5C500-130C-697B-E296-489E67C501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0F74D6-D4F9-3C49-523C-57543E59F7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08497E-AE3F-6046-9245-81CB1CED4948}" type="slidenum">
              <a:rPr lang="en-US" smtClean="0"/>
              <a:t>‹#›</a:t>
            </a:fld>
            <a:endParaRPr lang="en-US"/>
          </a:p>
        </p:txBody>
      </p:sp>
    </p:spTree>
    <p:extLst>
      <p:ext uri="{BB962C8B-B14F-4D97-AF65-F5344CB8AC3E}">
        <p14:creationId xmlns:p14="http://schemas.microsoft.com/office/powerpoint/2010/main" val="187778664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24.xml"/><Relationship Id="rId5" Type="http://schemas.openxmlformats.org/officeDocument/2006/relationships/image" Target="../media/image9.sv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25.xml"/><Relationship Id="rId5" Type="http://schemas.openxmlformats.org/officeDocument/2006/relationships/image" Target="../media/image9.sv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26.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7.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28.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29.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0.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1.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8.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BBD1DE-D73A-4ECB-9AF3-947A6878ADBA}"/>
              </a:ext>
            </a:extLst>
          </p:cNvPr>
          <p:cNvSpPr>
            <a:spLocks noGrp="1"/>
          </p:cNvSpPr>
          <p:nvPr>
            <p:ph type="sldNum" idx="97"/>
          </p:nvPr>
        </p:nvSpPr>
        <p:spPr/>
        <p:txBody>
          <a:bodyPr/>
          <a:lstStyle/>
          <a:p>
            <a:fld id="{86A8BF56-6CB3-514C-9A64-F39D95C9E25B}" type="slidenum">
              <a:rPr lang="en-US" smtClean="0"/>
              <a:pPr/>
              <a:t>1</a:t>
            </a:fld>
            <a:endParaRPr lang="en-US" dirty="0"/>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lstStyle/>
          <a:p>
            <a:r>
              <a:rPr lang="en-US" dirty="0"/>
              <a:t>Jupyter and SageMaker</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a:bodyPr>
          <a:lstStyle/>
          <a:p>
            <a:r>
              <a:rPr lang="en-US" dirty="0"/>
              <a:t>Machine Learning through Application</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1 – Lesson 1</a:t>
            </a:r>
          </a:p>
        </p:txBody>
      </p:sp>
    </p:spTree>
    <p:custDataLst>
      <p:tags r:id="rId1"/>
    </p:custDataLst>
    <p:extLst>
      <p:ext uri="{BB962C8B-B14F-4D97-AF65-F5344CB8AC3E}">
        <p14:creationId xmlns:p14="http://schemas.microsoft.com/office/powerpoint/2010/main" val="747373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2C081E87-6062-4D01-9C69-C14C32A4A7E0}"/>
              </a:ext>
            </a:extLst>
          </p:cNvPr>
          <p:cNvSpPr>
            <a:spLocks noGrp="1"/>
          </p:cNvSpPr>
          <p:nvPr>
            <p:ph type="sldNum" idx="97"/>
          </p:nvPr>
        </p:nvSpPr>
        <p:spPr/>
        <p:txBody>
          <a:bodyPr/>
          <a:lstStyle/>
          <a:p>
            <a:fld id="{86A8BF56-6CB3-514C-9A64-F39D95C9E25B}" type="slidenum">
              <a:rPr lang="en-US" smtClean="0"/>
              <a:pPr/>
              <a:t>10</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Selecting the kernel</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pPr marL="0" indent="0">
              <a:buNone/>
            </a:pPr>
            <a:r>
              <a:rPr lang="en-US" dirty="0"/>
              <a:t>Select the kernel that you need. A new, empty notebook opens.</a:t>
            </a:r>
          </a:p>
        </p:txBody>
      </p:sp>
      <p:sp>
        <p:nvSpPr>
          <p:cNvPr id="3" name="TextBox 2">
            <a:extLst>
              <a:ext uri="{FF2B5EF4-FFF2-40B4-BE49-F238E27FC236}">
                <a16:creationId xmlns:a16="http://schemas.microsoft.com/office/drawing/2014/main" id="{2DBCF297-642E-1405-50F3-180E5BBE15CD}"/>
              </a:ext>
            </a:extLst>
          </p:cNvPr>
          <p:cNvSpPr txBox="1"/>
          <p:nvPr/>
        </p:nvSpPr>
        <p:spPr>
          <a:xfrm>
            <a:off x="5466981" y="3405116"/>
            <a:ext cx="2985932" cy="646331"/>
          </a:xfrm>
          <a:prstGeom prst="rect">
            <a:avLst/>
          </a:prstGeom>
          <a:noFill/>
        </p:spPr>
        <p:txBody>
          <a:bodyPr wrap="square" rtlCol="0">
            <a:spAutoFit/>
          </a:bodyPr>
          <a:lstStyle/>
          <a:p>
            <a:pPr algn="r"/>
            <a:r>
              <a:rPr lang="en-US" b="1" dirty="0">
                <a:solidFill>
                  <a:srgbClr val="232F3E"/>
                </a:solidFill>
              </a:rPr>
              <a:t>For example, you can select a Python 3 kernel.</a:t>
            </a:r>
          </a:p>
        </p:txBody>
      </p:sp>
      <p:pic>
        <p:nvPicPr>
          <p:cNvPr id="7" name="Picture 6" descr="Screenshot of the New menu, which displays a dropdown list of kernel types. conda_python3 is highlighted.">
            <a:extLst>
              <a:ext uri="{FF2B5EF4-FFF2-40B4-BE49-F238E27FC236}">
                <a16:creationId xmlns:a16="http://schemas.microsoft.com/office/drawing/2014/main" id="{03CB06A1-79FB-4D52-B8E7-96AF9C404B59}"/>
              </a:ext>
            </a:extLst>
          </p:cNvPr>
          <p:cNvPicPr>
            <a:picLocks noChangeAspect="1"/>
          </p:cNvPicPr>
          <p:nvPr/>
        </p:nvPicPr>
        <p:blipFill>
          <a:blip r:embed="rId4"/>
          <a:stretch>
            <a:fillRect/>
          </a:stretch>
        </p:blipFill>
        <p:spPr>
          <a:xfrm>
            <a:off x="8674335" y="1642690"/>
            <a:ext cx="3151905" cy="4194412"/>
          </a:xfrm>
          <a:prstGeom prst="rect">
            <a:avLst/>
          </a:prstGeom>
        </p:spPr>
      </p:pic>
    </p:spTree>
    <p:custDataLst>
      <p:tags r:id="rId1"/>
    </p:custDataLst>
    <p:extLst>
      <p:ext uri="{BB962C8B-B14F-4D97-AF65-F5344CB8AC3E}">
        <p14:creationId xmlns:p14="http://schemas.microsoft.com/office/powerpoint/2010/main" val="3120185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8F632825-72A0-4BBB-A0BF-F48CF8EAAE83}"/>
              </a:ext>
            </a:extLst>
          </p:cNvPr>
          <p:cNvSpPr>
            <a:spLocks noGrp="1"/>
          </p:cNvSpPr>
          <p:nvPr>
            <p:ph type="sldNum" idx="97"/>
          </p:nvPr>
        </p:nvSpPr>
        <p:spPr/>
        <p:txBody>
          <a:bodyPr/>
          <a:lstStyle/>
          <a:p>
            <a:fld id="{86A8BF56-6CB3-514C-9A64-F39D95C9E25B}" type="slidenum">
              <a:rPr lang="en-US" smtClean="0"/>
              <a:pPr/>
              <a:t>11</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Managing a Jupyter notebook kernel</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pPr marL="0" indent="0">
              <a:buNone/>
            </a:pPr>
            <a:r>
              <a:rPr lang="en-US" sz="2400" dirty="0"/>
              <a:t>On the dashboard, you can also manage the kernels of existing notebooks.</a:t>
            </a:r>
            <a:endParaRPr lang="en-US" dirty="0"/>
          </a:p>
        </p:txBody>
      </p:sp>
      <p:sp>
        <p:nvSpPr>
          <p:cNvPr id="9" name="TextBox 8">
            <a:extLst>
              <a:ext uri="{FF2B5EF4-FFF2-40B4-BE49-F238E27FC236}">
                <a16:creationId xmlns:a16="http://schemas.microsoft.com/office/drawing/2014/main" id="{C94C05C6-7BC4-54DD-E23D-414ADB2279D3}"/>
              </a:ext>
            </a:extLst>
          </p:cNvPr>
          <p:cNvSpPr txBox="1"/>
          <p:nvPr/>
        </p:nvSpPr>
        <p:spPr>
          <a:xfrm>
            <a:off x="1210063" y="1875486"/>
            <a:ext cx="1419953" cy="646331"/>
          </a:xfrm>
          <a:prstGeom prst="rect">
            <a:avLst/>
          </a:prstGeom>
          <a:noFill/>
        </p:spPr>
        <p:txBody>
          <a:bodyPr wrap="square" rtlCol="0">
            <a:spAutoFit/>
          </a:bodyPr>
          <a:lstStyle/>
          <a:p>
            <a:pPr algn="r"/>
            <a:r>
              <a:rPr lang="en-US" b="1" dirty="0">
                <a:solidFill>
                  <a:srgbClr val="232F3E"/>
                </a:solidFill>
              </a:rPr>
              <a:t>Shut down the kernel.</a:t>
            </a:r>
          </a:p>
        </p:txBody>
      </p:sp>
      <p:sp>
        <p:nvSpPr>
          <p:cNvPr id="7" name="TextBox 6">
            <a:extLst>
              <a:ext uri="{FF2B5EF4-FFF2-40B4-BE49-F238E27FC236}">
                <a16:creationId xmlns:a16="http://schemas.microsoft.com/office/drawing/2014/main" id="{46AEAE67-DAE4-0814-1A87-71C036D3BA90}"/>
              </a:ext>
            </a:extLst>
          </p:cNvPr>
          <p:cNvSpPr txBox="1"/>
          <p:nvPr/>
        </p:nvSpPr>
        <p:spPr>
          <a:xfrm>
            <a:off x="9046417" y="5359574"/>
            <a:ext cx="1544334" cy="923330"/>
          </a:xfrm>
          <a:prstGeom prst="rect">
            <a:avLst/>
          </a:prstGeom>
          <a:noFill/>
        </p:spPr>
        <p:txBody>
          <a:bodyPr wrap="square" rtlCol="0">
            <a:spAutoFit/>
          </a:bodyPr>
          <a:lstStyle/>
          <a:p>
            <a:r>
              <a:rPr lang="en-US" b="1" dirty="0">
                <a:solidFill>
                  <a:srgbClr val="232F3E"/>
                </a:solidFill>
              </a:rPr>
              <a:t>See which notebooks are running.</a:t>
            </a:r>
          </a:p>
        </p:txBody>
      </p:sp>
      <p:pic>
        <p:nvPicPr>
          <p:cNvPr id="15" name="Picture 14">
            <a:extLst>
              <a:ext uri="{FF2B5EF4-FFF2-40B4-BE49-F238E27FC236}">
                <a16:creationId xmlns:a16="http://schemas.microsoft.com/office/drawing/2014/main" id="{C89C41E6-C769-FEC8-C569-9E5AB9142401}"/>
              </a:ext>
            </a:extLst>
          </p:cNvPr>
          <p:cNvPicPr>
            <a:picLocks noChangeAspect="1"/>
          </p:cNvPicPr>
          <p:nvPr/>
        </p:nvPicPr>
        <p:blipFill>
          <a:blip r:embed="rId4"/>
          <a:stretch>
            <a:fillRect/>
          </a:stretch>
        </p:blipFill>
        <p:spPr>
          <a:xfrm>
            <a:off x="1006807" y="2467109"/>
            <a:ext cx="10151491" cy="2905912"/>
          </a:xfrm>
          <a:prstGeom prst="rect">
            <a:avLst/>
          </a:prstGeom>
        </p:spPr>
      </p:pic>
    </p:spTree>
    <p:custDataLst>
      <p:tags r:id="rId1"/>
    </p:custDataLst>
    <p:extLst>
      <p:ext uri="{BB962C8B-B14F-4D97-AF65-F5344CB8AC3E}">
        <p14:creationId xmlns:p14="http://schemas.microsoft.com/office/powerpoint/2010/main" val="4121459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EBC1D5-DA0A-4860-B487-9CDADC57677C}"/>
              </a:ext>
            </a:extLst>
          </p:cNvPr>
          <p:cNvSpPr>
            <a:spLocks noGrp="1"/>
          </p:cNvSpPr>
          <p:nvPr>
            <p:ph type="sldNum" idx="97"/>
          </p:nvPr>
        </p:nvSpPr>
        <p:spPr/>
        <p:txBody>
          <a:bodyPr/>
          <a:lstStyle/>
          <a:p>
            <a:fld id="{86A8BF56-6CB3-514C-9A64-F39D95C9E25B}" type="slidenum">
              <a:rPr lang="en-US" smtClean="0"/>
              <a:pPr/>
              <a:t>12</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Opening an existing Jupyter notebook</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pPr marL="0" indent="0">
              <a:buNone/>
            </a:pPr>
            <a:r>
              <a:rPr lang="en-US" sz="2400" dirty="0"/>
              <a:t>On the dashboard, choose the link for the notebook name.</a:t>
            </a:r>
            <a:endParaRPr lang="en-US" dirty="0"/>
          </a:p>
        </p:txBody>
      </p:sp>
      <p:pic>
        <p:nvPicPr>
          <p:cNvPr id="5" name="Picture 4" descr="Screenshot of the dashboard with a highlight on the name link for a notebook.">
            <a:extLst>
              <a:ext uri="{FF2B5EF4-FFF2-40B4-BE49-F238E27FC236}">
                <a16:creationId xmlns:a16="http://schemas.microsoft.com/office/drawing/2014/main" id="{E035707B-B70E-46A4-BEED-79CA97A4AFE1}"/>
              </a:ext>
            </a:extLst>
          </p:cNvPr>
          <p:cNvPicPr>
            <a:picLocks noChangeAspect="1"/>
          </p:cNvPicPr>
          <p:nvPr/>
        </p:nvPicPr>
        <p:blipFill>
          <a:blip r:embed="rId4"/>
          <a:stretch>
            <a:fillRect/>
          </a:stretch>
        </p:blipFill>
        <p:spPr>
          <a:xfrm>
            <a:off x="557304" y="2011680"/>
            <a:ext cx="11077392" cy="3560373"/>
          </a:xfrm>
          <a:prstGeom prst="rect">
            <a:avLst/>
          </a:prstGeom>
        </p:spPr>
      </p:pic>
    </p:spTree>
    <p:custDataLst>
      <p:tags r:id="rId1"/>
    </p:custDataLst>
    <p:extLst>
      <p:ext uri="{BB962C8B-B14F-4D97-AF65-F5344CB8AC3E}">
        <p14:creationId xmlns:p14="http://schemas.microsoft.com/office/powerpoint/2010/main" val="3126363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F247E69-3303-418A-BFC8-3C1CFB095F9F}"/>
              </a:ext>
            </a:extLst>
          </p:cNvPr>
          <p:cNvSpPr>
            <a:spLocks noGrp="1"/>
          </p:cNvSpPr>
          <p:nvPr>
            <p:ph type="sldNum" idx="97"/>
          </p:nvPr>
        </p:nvSpPr>
        <p:spPr/>
        <p:txBody>
          <a:bodyPr/>
          <a:lstStyle/>
          <a:p>
            <a:fld id="{86A8BF56-6CB3-514C-9A64-F39D95C9E25B}" type="slidenum">
              <a:rPr lang="en-US" smtClean="0"/>
              <a:pPr/>
              <a:t>13</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Inside a Jupyter notebook</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pPr marL="0" indent="0">
              <a:buNone/>
            </a:pPr>
            <a:r>
              <a:rPr lang="en-US" dirty="0"/>
              <a:t>In the next two labs, you will learn how a Jupyter notebook works.</a:t>
            </a:r>
          </a:p>
        </p:txBody>
      </p:sp>
      <p:pic>
        <p:nvPicPr>
          <p:cNvPr id="5" name="Picture 4">
            <a:extLst>
              <a:ext uri="{FF2B5EF4-FFF2-40B4-BE49-F238E27FC236}">
                <a16:creationId xmlns:a16="http://schemas.microsoft.com/office/drawing/2014/main" id="{868F41E2-93A1-8ED9-9A84-D5442DD743A1}"/>
              </a:ext>
              <a:ext uri="{C183D7F6-B498-43B3-948B-1728B52AA6E4}">
                <adec:decorative xmlns:adec="http://schemas.microsoft.com/office/drawing/2017/decorative" val="1"/>
              </a:ext>
            </a:extLst>
          </p:cNvPr>
          <p:cNvPicPr>
            <a:picLocks noChangeAspect="1"/>
          </p:cNvPicPr>
          <p:nvPr/>
        </p:nvPicPr>
        <p:blipFill>
          <a:blip r:embed="rId4"/>
          <a:srcRect/>
          <a:stretch/>
        </p:blipFill>
        <p:spPr>
          <a:xfrm>
            <a:off x="381000" y="2011680"/>
            <a:ext cx="11430000" cy="3793856"/>
          </a:xfrm>
          <a:prstGeom prst="rect">
            <a:avLst/>
          </a:prstGeom>
          <a:ln w="12700">
            <a:solidFill>
              <a:schemeClr val="tx1"/>
            </a:solidFill>
          </a:ln>
          <a:effectLst>
            <a:outerShdw blurRad="50800" dist="38100" dir="2700000" algn="tl" rotWithShape="0">
              <a:prstClr val="black">
                <a:alpha val="40000"/>
              </a:prstClr>
            </a:outerShdw>
          </a:effectLst>
        </p:spPr>
      </p:pic>
    </p:spTree>
    <p:custDataLst>
      <p:tags r:id="rId1"/>
    </p:custDataLst>
    <p:extLst>
      <p:ext uri="{BB962C8B-B14F-4D97-AF65-F5344CB8AC3E}">
        <p14:creationId xmlns:p14="http://schemas.microsoft.com/office/powerpoint/2010/main" val="1373262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DF879AD-82DF-41C7-BD88-30F5D1020EC8}"/>
              </a:ext>
            </a:extLst>
          </p:cNvPr>
          <p:cNvSpPr>
            <a:spLocks noGrp="1"/>
          </p:cNvSpPr>
          <p:nvPr>
            <p:ph type="sldNum" idx="97"/>
          </p:nvPr>
        </p:nvSpPr>
        <p:spPr/>
        <p:txBody>
          <a:bodyPr/>
          <a:lstStyle/>
          <a:p>
            <a:fld id="{86A8BF56-6CB3-514C-9A64-F39D95C9E25B}" type="slidenum">
              <a:rPr lang="en-US" smtClean="0"/>
              <a:pPr/>
              <a:t>14</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Using SageMaker to host and manage Jupyter notebooks</a:t>
            </a:r>
          </a:p>
        </p:txBody>
      </p:sp>
      <p:sp>
        <p:nvSpPr>
          <p:cNvPr id="4" name="Text Placeholder 3">
            <a:extLst>
              <a:ext uri="{FF2B5EF4-FFF2-40B4-BE49-F238E27FC236}">
                <a16:creationId xmlns:a16="http://schemas.microsoft.com/office/drawing/2014/main" id="{195FD89B-8EBD-EA09-C1D9-1A774E177FE8}"/>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425198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7C7DE1-BA7D-44DA-9B1D-A9E4315C340B}"/>
              </a:ext>
            </a:extLst>
          </p:cNvPr>
          <p:cNvSpPr>
            <a:spLocks noGrp="1"/>
          </p:cNvSpPr>
          <p:nvPr>
            <p:ph type="sldNum" idx="97"/>
          </p:nvPr>
        </p:nvSpPr>
        <p:spPr/>
        <p:txBody>
          <a:bodyPr/>
          <a:lstStyle/>
          <a:p>
            <a:fld id="{86A8BF56-6CB3-514C-9A64-F39D95C9E25B}" type="slidenum">
              <a:rPr lang="en-US" smtClean="0"/>
              <a:pPr/>
              <a:t>15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Introduction to SageMaker</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pPr marL="0" indent="0">
              <a:buNone/>
            </a:pPr>
            <a:r>
              <a:rPr lang="en-US" dirty="0"/>
              <a:t>Amazon SageMaker is a fully managed service for Jupyter notebooks:</a:t>
            </a:r>
          </a:p>
          <a:p>
            <a:r>
              <a:rPr lang="en-US" dirty="0"/>
              <a:t>Handles provisioning and hosting of notebooks and their required compute resources (instances) for you</a:t>
            </a:r>
          </a:p>
          <a:p>
            <a:r>
              <a:rPr lang="en-US" dirty="0"/>
              <a:t>Uses instances that are optimized for ML</a:t>
            </a:r>
          </a:p>
          <a:p>
            <a:r>
              <a:rPr lang="en-US" dirty="0"/>
              <a:t>Replaces failed hardware automatically</a:t>
            </a:r>
          </a:p>
        </p:txBody>
      </p:sp>
      <p:pic>
        <p:nvPicPr>
          <p:cNvPr id="6" name="Graphic 5">
            <a:extLst>
              <a:ext uri="{FF2B5EF4-FFF2-40B4-BE49-F238E27FC236}">
                <a16:creationId xmlns:a16="http://schemas.microsoft.com/office/drawing/2014/main" id="{9DB180F6-4325-4519-BF4E-900280621A72}"/>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59007" y="3697216"/>
            <a:ext cx="1995248" cy="1995248"/>
          </a:xfrm>
          <a:prstGeom prst="rect">
            <a:avLst/>
          </a:prstGeom>
          <a:effectLst>
            <a:outerShdw blurRad="50800" dist="38100" dir="2700000" algn="tl" rotWithShape="0">
              <a:prstClr val="black">
                <a:alpha val="40000"/>
              </a:prstClr>
            </a:outerShdw>
          </a:effectLst>
        </p:spPr>
      </p:pic>
    </p:spTree>
    <p:custDataLst>
      <p:tags r:id="rId1"/>
    </p:custDataLst>
    <p:extLst>
      <p:ext uri="{BB962C8B-B14F-4D97-AF65-F5344CB8AC3E}">
        <p14:creationId xmlns:p14="http://schemas.microsoft.com/office/powerpoint/2010/main" val="1859259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95F06ED-D114-43F7-BA63-F5380391E386}"/>
              </a:ext>
            </a:extLst>
          </p:cNvPr>
          <p:cNvSpPr>
            <a:spLocks noGrp="1"/>
          </p:cNvSpPr>
          <p:nvPr>
            <p:ph type="sldNum" idx="97"/>
          </p:nvPr>
        </p:nvSpPr>
        <p:spPr/>
        <p:txBody>
          <a:bodyPr/>
          <a:lstStyle/>
          <a:p>
            <a:fld id="{86A8BF56-6CB3-514C-9A64-F39D95C9E25B}" type="slidenum">
              <a:rPr lang="en-US" smtClean="0"/>
              <a:pPr/>
              <a:t>16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SageMaker is serverless</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Data scientists don’t need to handle low-level environment setups.</a:t>
            </a:r>
          </a:p>
          <a:p>
            <a:r>
              <a:rPr lang="en-US" dirty="0"/>
              <a:t>You can focus on the fun part: developing, training, and deploying ML models.</a:t>
            </a:r>
          </a:p>
          <a:p>
            <a:r>
              <a:rPr lang="en-US" dirty="0"/>
              <a:t>In the labs of this course, you will learn how to use this great tool to manage your ML projects.</a:t>
            </a:r>
          </a:p>
        </p:txBody>
      </p:sp>
      <p:pic>
        <p:nvPicPr>
          <p:cNvPr id="6" name="Graphic 5">
            <a:extLst>
              <a:ext uri="{FF2B5EF4-FFF2-40B4-BE49-F238E27FC236}">
                <a16:creationId xmlns:a16="http://schemas.microsoft.com/office/drawing/2014/main" id="{1AB263DF-056E-465F-BB15-52E218AF3F6C}"/>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59007" y="3697216"/>
            <a:ext cx="1995248" cy="1995248"/>
          </a:xfrm>
          <a:prstGeom prst="rect">
            <a:avLst/>
          </a:prstGeom>
          <a:effectLst>
            <a:outerShdw blurRad="50800" dist="38100" dir="2700000" algn="tl" rotWithShape="0">
              <a:prstClr val="black">
                <a:alpha val="40000"/>
              </a:prstClr>
            </a:outerShdw>
          </a:effectLst>
        </p:spPr>
      </p:pic>
    </p:spTree>
    <p:custDataLst>
      <p:tags r:id="rId1"/>
    </p:custDataLst>
    <p:extLst>
      <p:ext uri="{BB962C8B-B14F-4D97-AF65-F5344CB8AC3E}">
        <p14:creationId xmlns:p14="http://schemas.microsoft.com/office/powerpoint/2010/main" val="3867404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1EBD69C-3106-42DE-98B4-F8021EEADBF5}"/>
              </a:ext>
            </a:extLst>
          </p:cNvPr>
          <p:cNvSpPr>
            <a:spLocks noGrp="1"/>
          </p:cNvSpPr>
          <p:nvPr>
            <p:ph type="sldNum" idx="97"/>
          </p:nvPr>
        </p:nvSpPr>
        <p:spPr/>
        <p:txBody>
          <a:bodyPr/>
          <a:lstStyle/>
          <a:p>
            <a:fld id="{86A8BF56-6CB3-514C-9A64-F39D95C9E25B}" type="slidenum">
              <a:rPr lang="en-US" smtClean="0"/>
              <a:pPr/>
              <a:t>17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Labs</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Lab 1: Review fundamental skills for using Jupyter</a:t>
            </a:r>
          </a:p>
          <a:p>
            <a:r>
              <a:rPr lang="en-US" dirty="0"/>
              <a:t>Lab 2: Learn more advanced skills for Jupyter</a:t>
            </a:r>
          </a:p>
        </p:txBody>
      </p:sp>
      <p:pic>
        <p:nvPicPr>
          <p:cNvPr id="13" name="Picture 12">
            <a:extLst>
              <a:ext uri="{FF2B5EF4-FFF2-40B4-BE49-F238E27FC236}">
                <a16:creationId xmlns:a16="http://schemas.microsoft.com/office/drawing/2014/main" id="{A8B2FD09-BA17-47DF-8A45-31C58A4B44C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876827" y="3429000"/>
            <a:ext cx="2438346" cy="2211294"/>
          </a:xfrm>
          <a:prstGeom prst="rect">
            <a:avLst/>
          </a:prstGeom>
        </p:spPr>
      </p:pic>
    </p:spTree>
    <p:custDataLst>
      <p:tags r:id="rId1"/>
    </p:custDataLst>
    <p:extLst>
      <p:ext uri="{BB962C8B-B14F-4D97-AF65-F5344CB8AC3E}">
        <p14:creationId xmlns:p14="http://schemas.microsoft.com/office/powerpoint/2010/main" val="563027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C8F20B-96BF-46EC-8EE7-128D8A7E3197}"/>
              </a:ext>
            </a:extLst>
          </p:cNvPr>
          <p:cNvSpPr>
            <a:spLocks noGrp="1"/>
          </p:cNvSpPr>
          <p:nvPr>
            <p:ph type="sldNum" idx="97"/>
          </p:nvPr>
        </p:nvSpPr>
        <p:spPr/>
        <p:txBody>
          <a:bodyPr/>
          <a:lstStyle/>
          <a:p>
            <a:fld id="{86A8BF56-6CB3-514C-9A64-F39D95C9E25B}" type="slidenum">
              <a:rPr lang="en-US" smtClean="0"/>
              <a:pPr/>
              <a:t>18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What are the different types of ML</a:t>
            </a:r>
          </a:p>
          <a:p>
            <a:r>
              <a:rPr lang="en-US" dirty="0"/>
              <a:t>What kinds of problems is ML best used for</a:t>
            </a:r>
          </a:p>
        </p:txBody>
      </p:sp>
      <p:pic>
        <p:nvPicPr>
          <p:cNvPr id="7" name="Picture 6">
            <a:extLst>
              <a:ext uri="{FF2B5EF4-FFF2-40B4-BE49-F238E27FC236}">
                <a16:creationId xmlns:a16="http://schemas.microsoft.com/office/drawing/2014/main" id="{E7AB67F0-7DF0-45B8-81D8-01B8305A97F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876827" y="3429000"/>
            <a:ext cx="2438346" cy="2211294"/>
          </a:xfrm>
          <a:prstGeom prst="rect">
            <a:avLst/>
          </a:prstGeom>
        </p:spPr>
      </p:pic>
    </p:spTree>
    <p:custDataLst>
      <p:tags r:id="rId1"/>
    </p:custDataLst>
    <p:extLst>
      <p:ext uri="{BB962C8B-B14F-4D97-AF65-F5344CB8AC3E}">
        <p14:creationId xmlns:p14="http://schemas.microsoft.com/office/powerpoint/2010/main" val="320923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19</a:t>
            </a:fld>
            <a:endParaRPr lang="en-US" dirty="0"/>
          </a:p>
        </p:txBody>
      </p:sp>
    </p:spTree>
    <p:extLst>
      <p:ext uri="{BB962C8B-B14F-4D97-AF65-F5344CB8AC3E}">
        <p14:creationId xmlns:p14="http://schemas.microsoft.com/office/powerpoint/2010/main" val="981083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0B5BBEA6-8750-4285-B3C3-82D1811A1E06}"/>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3" name="Content Placeholder 2">
            <a:extLst>
              <a:ext uri="{FF2B5EF4-FFF2-40B4-BE49-F238E27FC236}">
                <a16:creationId xmlns:a16="http://schemas.microsoft.com/office/drawing/2014/main" id="{50901486-3DB2-D3B7-B6C0-9A7E41CD52EA}"/>
              </a:ext>
            </a:extLst>
          </p:cNvPr>
          <p:cNvSpPr>
            <a:spLocks noGrp="1"/>
          </p:cNvSpPr>
          <p:nvPr>
            <p:ph idx="2"/>
          </p:nvPr>
        </p:nvSpPr>
        <p:spPr/>
        <p:txBody>
          <a:bodyPr/>
          <a:lstStyle/>
          <a:p>
            <a:endParaRPr lang="en-US"/>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p:txBody>
          <a:bodyPr/>
          <a:lstStyle/>
          <a:p>
            <a:r>
              <a:rPr lang="en-US" dirty="0"/>
              <a:t>Introduction to Jupyter notebooks</a:t>
            </a:r>
          </a:p>
          <a:p>
            <a:r>
              <a:rPr lang="en-US" dirty="0"/>
              <a:t>Using SageMaker to host and manage Jupyter notebooks</a:t>
            </a:r>
          </a:p>
        </p:txBody>
      </p:sp>
    </p:spTree>
    <p:custDataLst>
      <p:tags r:id="rId1"/>
    </p:custDataLst>
    <p:extLst>
      <p:ext uri="{BB962C8B-B14F-4D97-AF65-F5344CB8AC3E}">
        <p14:creationId xmlns:p14="http://schemas.microsoft.com/office/powerpoint/2010/main" val="321637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AD62EA-372D-46EA-BF23-94E6C98C1B3D}"/>
              </a:ext>
            </a:extLst>
          </p:cNvPr>
          <p:cNvSpPr>
            <a:spLocks noGrp="1"/>
          </p:cNvSpPr>
          <p:nvPr>
            <p:ph type="title" idx="1"/>
          </p:nvPr>
        </p:nvSpPr>
        <p:spPr/>
        <p:txBody>
          <a:bodyPr/>
          <a:lstStyle/>
          <a:p>
            <a:r>
              <a:rPr lang="en-US" dirty="0"/>
              <a:t>Image source slide (for curriculum development use only)</a:t>
            </a:r>
          </a:p>
        </p:txBody>
      </p:sp>
      <p:sp>
        <p:nvSpPr>
          <p:cNvPr id="2" name="Text Placeholder 1">
            <a:extLst>
              <a:ext uri="{FF2B5EF4-FFF2-40B4-BE49-F238E27FC236}">
                <a16:creationId xmlns:a16="http://schemas.microsoft.com/office/drawing/2014/main" id="{F45F7561-D80A-F736-08E4-8CA07AA124E3}"/>
              </a:ext>
            </a:extLst>
          </p:cNvPr>
          <p:cNvSpPr>
            <a:spLocks noGrp="1"/>
          </p:cNvSpPr>
          <p:nvPr>
            <p:ph type="body" idx="2"/>
          </p:nvPr>
        </p:nvSpPr>
        <p:spPr/>
        <p:txBody>
          <a:bodyPr/>
          <a:lstStyle/>
          <a:p>
            <a:endParaRPr lang="en-US"/>
          </a:p>
        </p:txBody>
      </p:sp>
      <p:sp>
        <p:nvSpPr>
          <p:cNvPr id="3" name="Text Placeholder 2">
            <a:extLst>
              <a:ext uri="{FF2B5EF4-FFF2-40B4-BE49-F238E27FC236}">
                <a16:creationId xmlns:a16="http://schemas.microsoft.com/office/drawing/2014/main" id="{15944EFB-D797-E8D4-B632-A4016C616D46}"/>
              </a:ext>
            </a:extLst>
          </p:cNvPr>
          <p:cNvSpPr>
            <a:spLocks noGrp="1"/>
          </p:cNvSpPr>
          <p:nvPr>
            <p:ph type="body" idx="98"/>
          </p:nvPr>
        </p:nvSpPr>
        <p:spPr/>
        <p:txBody>
          <a:bodyPr/>
          <a:lstStyle/>
          <a:p>
            <a:endParaRPr lang="en-US"/>
          </a:p>
        </p:txBody>
      </p:sp>
    </p:spTree>
    <p:extLst>
      <p:ext uri="{BB962C8B-B14F-4D97-AF65-F5344CB8AC3E}">
        <p14:creationId xmlns:p14="http://schemas.microsoft.com/office/powerpoint/2010/main" val="15712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409C61A1-4818-48B1-A34E-EA920303E259}"/>
              </a:ext>
            </a:extLst>
          </p:cNvPr>
          <p:cNvSpPr>
            <a:spLocks noGrp="1"/>
          </p:cNvSpPr>
          <p:nvPr>
            <p:ph type="sldNum" idx="97"/>
          </p:nvPr>
        </p:nvSpPr>
        <p:spPr/>
        <p:txBody>
          <a:bodyPr/>
          <a:lstStyle/>
          <a:p>
            <a:fld id="{86A8BF56-6CB3-514C-9A64-F39D95C9E25B}" type="slidenum">
              <a:rPr lang="en-US" smtClean="0"/>
              <a:t>21</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Creating a Jupyter notebook</a:t>
            </a:r>
          </a:p>
        </p:txBody>
      </p:sp>
      <p:sp>
        <p:nvSpPr>
          <p:cNvPr id="3" name="Content Placeholder 2">
            <a:extLst>
              <a:ext uri="{FF2B5EF4-FFF2-40B4-BE49-F238E27FC236}">
                <a16:creationId xmlns:a16="http://schemas.microsoft.com/office/drawing/2014/main" id="{F5349DA8-CC48-3E45-160F-86FA4A157EA7}"/>
              </a:ext>
            </a:extLst>
          </p:cNvPr>
          <p:cNvSpPr>
            <a:spLocks noGrp="1"/>
          </p:cNvSpPr>
          <p:nvPr>
            <p:ph idx="2"/>
          </p:nvPr>
        </p:nvSpPr>
        <p:spPr/>
        <p:txBody>
          <a:bodyPr/>
          <a:lstStyle/>
          <a:p>
            <a:endParaRPr lang="en-US"/>
          </a:p>
        </p:txBody>
      </p:sp>
      <p:grpSp>
        <p:nvGrpSpPr>
          <p:cNvPr id="4" name="Group 3">
            <a:extLst>
              <a:ext uri="{FF2B5EF4-FFF2-40B4-BE49-F238E27FC236}">
                <a16:creationId xmlns:a16="http://schemas.microsoft.com/office/drawing/2014/main" id="{FF1B6E3A-EA74-48F3-83DF-D1B3FB1A4062}"/>
              </a:ext>
            </a:extLst>
          </p:cNvPr>
          <p:cNvGrpSpPr/>
          <p:nvPr/>
        </p:nvGrpSpPr>
        <p:grpSpPr>
          <a:xfrm>
            <a:off x="619125" y="2282828"/>
            <a:ext cx="10953750" cy="3429000"/>
            <a:chOff x="381001" y="2282828"/>
            <a:chExt cx="10953750" cy="3429000"/>
          </a:xfrm>
        </p:grpSpPr>
        <p:pic>
          <p:nvPicPr>
            <p:cNvPr id="5" name="Picture 4">
              <a:extLst>
                <a:ext uri="{FF2B5EF4-FFF2-40B4-BE49-F238E27FC236}">
                  <a16:creationId xmlns:a16="http://schemas.microsoft.com/office/drawing/2014/main" id="{868F41E2-93A1-8ED9-9A84-D5442DD743A1}"/>
                </a:ext>
              </a:extLst>
            </p:cNvPr>
            <p:cNvPicPr>
              <a:picLocks noChangeAspect="1"/>
            </p:cNvPicPr>
            <p:nvPr/>
          </p:nvPicPr>
          <p:blipFill>
            <a:blip r:embed="rId4"/>
            <a:srcRect/>
            <a:stretch/>
          </p:blipFill>
          <p:spPr>
            <a:xfrm>
              <a:off x="381001" y="2282828"/>
              <a:ext cx="10953750" cy="3429000"/>
            </a:xfrm>
            <a:prstGeom prst="rect">
              <a:avLst/>
            </a:prstGeom>
            <a:ln w="12700">
              <a:solidFill>
                <a:schemeClr val="tx1"/>
              </a:solidFill>
            </a:ln>
            <a:effectLst>
              <a:outerShdw blurRad="50800" dist="38100" dir="2700000" algn="tl" rotWithShape="0">
                <a:prstClr val="black">
                  <a:alpha val="40000"/>
                </a:prstClr>
              </a:outerShdw>
            </a:effectLst>
          </p:spPr>
        </p:pic>
        <p:sp>
          <p:nvSpPr>
            <p:cNvPr id="8" name="Rectangle: Rounded Corners 7">
              <a:extLst>
                <a:ext uri="{FF2B5EF4-FFF2-40B4-BE49-F238E27FC236}">
                  <a16:creationId xmlns:a16="http://schemas.microsoft.com/office/drawing/2014/main" id="{2C17EA7A-373C-2FB1-C9CC-0D7B1BCD8EE3}"/>
                </a:ext>
              </a:extLst>
            </p:cNvPr>
            <p:cNvSpPr/>
            <p:nvPr/>
          </p:nvSpPr>
          <p:spPr>
            <a:xfrm>
              <a:off x="10535809" y="3197552"/>
              <a:ext cx="594360" cy="320040"/>
            </a:xfrm>
            <a:prstGeom prst="roundRect">
              <a:avLst>
                <a:gd name="adj" fmla="val 6831"/>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3452374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E9952A-621B-4314-8AF2-581DCAD191DE}"/>
              </a:ext>
            </a:extLst>
          </p:cNvPr>
          <p:cNvSpPr>
            <a:spLocks noGrp="1"/>
          </p:cNvSpPr>
          <p:nvPr>
            <p:ph type="sldNum" idx="97"/>
          </p:nvPr>
        </p:nvSpPr>
        <p:spPr/>
        <p:txBody>
          <a:bodyPr/>
          <a:lstStyle/>
          <a:p>
            <a:fld id="{86A8BF56-6CB3-514C-9A64-F39D95C9E25B}" type="slidenum">
              <a:rPr lang="en-US" smtClean="0"/>
              <a:t>22</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Selecting the kernel</a:t>
            </a:r>
          </a:p>
        </p:txBody>
      </p:sp>
      <p:sp>
        <p:nvSpPr>
          <p:cNvPr id="4" name="Content Placeholder 3">
            <a:extLst>
              <a:ext uri="{FF2B5EF4-FFF2-40B4-BE49-F238E27FC236}">
                <a16:creationId xmlns:a16="http://schemas.microsoft.com/office/drawing/2014/main" id="{716E592F-4A11-6D91-EF31-A66706FADCC7}"/>
              </a:ext>
            </a:extLst>
          </p:cNvPr>
          <p:cNvSpPr>
            <a:spLocks noGrp="1"/>
          </p:cNvSpPr>
          <p:nvPr>
            <p:ph idx="2"/>
          </p:nvPr>
        </p:nvSpPr>
        <p:spPr/>
        <p:txBody>
          <a:bodyPr/>
          <a:lstStyle/>
          <a:p>
            <a:endParaRPr lang="en-US"/>
          </a:p>
        </p:txBody>
      </p:sp>
      <p:grpSp>
        <p:nvGrpSpPr>
          <p:cNvPr id="3" name="Group 2">
            <a:extLst>
              <a:ext uri="{FF2B5EF4-FFF2-40B4-BE49-F238E27FC236}">
                <a16:creationId xmlns:a16="http://schemas.microsoft.com/office/drawing/2014/main" id="{DBCADE19-50E8-4D37-8F84-230AF64FA1AD}"/>
              </a:ext>
            </a:extLst>
          </p:cNvPr>
          <p:cNvGrpSpPr/>
          <p:nvPr/>
        </p:nvGrpSpPr>
        <p:grpSpPr>
          <a:xfrm>
            <a:off x="8533377" y="1880763"/>
            <a:ext cx="3024188" cy="4071938"/>
            <a:chOff x="8533377" y="1880763"/>
            <a:chExt cx="3024188" cy="4071938"/>
          </a:xfrm>
        </p:grpSpPr>
        <p:pic>
          <p:nvPicPr>
            <p:cNvPr id="5" name="Picture 4">
              <a:extLst>
                <a:ext uri="{FF2B5EF4-FFF2-40B4-BE49-F238E27FC236}">
                  <a16:creationId xmlns:a16="http://schemas.microsoft.com/office/drawing/2014/main" id="{868F41E2-93A1-8ED9-9A84-D5442DD743A1}"/>
                </a:ext>
              </a:extLst>
            </p:cNvPr>
            <p:cNvPicPr>
              <a:picLocks noChangeAspect="1"/>
            </p:cNvPicPr>
            <p:nvPr/>
          </p:nvPicPr>
          <p:blipFill>
            <a:blip r:embed="rId4"/>
            <a:srcRect/>
            <a:stretch/>
          </p:blipFill>
          <p:spPr>
            <a:xfrm>
              <a:off x="8533377" y="1880763"/>
              <a:ext cx="3024188" cy="4071938"/>
            </a:xfrm>
            <a:prstGeom prst="rect">
              <a:avLst/>
            </a:prstGeom>
            <a:ln w="12700">
              <a:solidFill>
                <a:schemeClr val="tx1"/>
              </a:solidFill>
            </a:ln>
            <a:effectLst>
              <a:outerShdw blurRad="50800" dist="38100" dir="2700000" algn="tl" rotWithShape="0">
                <a:prstClr val="black">
                  <a:alpha val="40000"/>
                </a:prstClr>
              </a:outerShdw>
            </a:effectLst>
          </p:spPr>
        </p:pic>
        <p:sp>
          <p:nvSpPr>
            <p:cNvPr id="7" name="Rectangle: Rounded Corners 6">
              <a:extLst>
                <a:ext uri="{FF2B5EF4-FFF2-40B4-BE49-F238E27FC236}">
                  <a16:creationId xmlns:a16="http://schemas.microsoft.com/office/drawing/2014/main" id="{A2705FCB-3528-47C3-B303-FB36B25B4ED4}"/>
                </a:ext>
              </a:extLst>
            </p:cNvPr>
            <p:cNvSpPr/>
            <p:nvPr/>
          </p:nvSpPr>
          <p:spPr>
            <a:xfrm>
              <a:off x="8833468" y="3861882"/>
              <a:ext cx="1040105" cy="263509"/>
            </a:xfrm>
            <a:prstGeom prst="roundRect">
              <a:avLst>
                <a:gd name="adj" fmla="val 6831"/>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415109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4932CF7-5E09-4DFF-8778-C6947AB58AB0}"/>
              </a:ext>
            </a:extLst>
          </p:cNvPr>
          <p:cNvSpPr>
            <a:spLocks noGrp="1"/>
          </p:cNvSpPr>
          <p:nvPr>
            <p:ph type="sldNum" idx="97"/>
          </p:nvPr>
        </p:nvSpPr>
        <p:spPr/>
        <p:txBody>
          <a:bodyPr/>
          <a:lstStyle/>
          <a:p>
            <a:fld id="{86A8BF56-6CB3-514C-9A64-F39D95C9E25B}" type="slidenum">
              <a:rPr lang="en-US" smtClean="0"/>
              <a:t>23</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200" dirty="0"/>
              <a:t>Source graphic: Managing a Jupyter notebook kernel</a:t>
            </a:r>
          </a:p>
        </p:txBody>
      </p:sp>
      <p:sp>
        <p:nvSpPr>
          <p:cNvPr id="4" name="Content Placeholder 3">
            <a:extLst>
              <a:ext uri="{FF2B5EF4-FFF2-40B4-BE49-F238E27FC236}">
                <a16:creationId xmlns:a16="http://schemas.microsoft.com/office/drawing/2014/main" id="{703C8460-436F-03F1-89F2-9022DC355E62}"/>
              </a:ext>
            </a:extLst>
          </p:cNvPr>
          <p:cNvSpPr>
            <a:spLocks noGrp="1"/>
          </p:cNvSpPr>
          <p:nvPr>
            <p:ph idx="2"/>
          </p:nvPr>
        </p:nvSpPr>
        <p:spPr/>
        <p:txBody>
          <a:bodyPr/>
          <a:lstStyle/>
          <a:p>
            <a:endParaRPr lang="en-US"/>
          </a:p>
        </p:txBody>
      </p:sp>
      <p:grpSp>
        <p:nvGrpSpPr>
          <p:cNvPr id="11" name="Group 10">
            <a:extLst>
              <a:ext uri="{FF2B5EF4-FFF2-40B4-BE49-F238E27FC236}">
                <a16:creationId xmlns:a16="http://schemas.microsoft.com/office/drawing/2014/main" id="{0015CBFA-2A70-4EC9-9A6A-4A10117F5A8A}"/>
              </a:ext>
            </a:extLst>
          </p:cNvPr>
          <p:cNvGrpSpPr/>
          <p:nvPr/>
        </p:nvGrpSpPr>
        <p:grpSpPr>
          <a:xfrm>
            <a:off x="576263" y="2825753"/>
            <a:ext cx="11039475" cy="2886075"/>
            <a:chOff x="308229" y="2825753"/>
            <a:chExt cx="11039475" cy="2886075"/>
          </a:xfrm>
        </p:grpSpPr>
        <p:pic>
          <p:nvPicPr>
            <p:cNvPr id="15" name="Picture 14" descr="Screenshot from Jupyter dashboard, showing a button on the upper left that says &quot;Shutdown&quot; and on the right one of the notebooks says &quot;Running&quot; on it.">
              <a:extLst>
                <a:ext uri="{FF2B5EF4-FFF2-40B4-BE49-F238E27FC236}">
                  <a16:creationId xmlns:a16="http://schemas.microsoft.com/office/drawing/2014/main" id="{84BF57FA-D16B-45D8-BB13-47109C2BA7C2}"/>
                </a:ext>
              </a:extLst>
            </p:cNvPr>
            <p:cNvPicPr>
              <a:picLocks noChangeAspect="1"/>
            </p:cNvPicPr>
            <p:nvPr/>
          </p:nvPicPr>
          <p:blipFill>
            <a:blip r:embed="rId4"/>
            <a:stretch>
              <a:fillRect/>
            </a:stretch>
          </p:blipFill>
          <p:spPr>
            <a:xfrm>
              <a:off x="308229" y="2825753"/>
              <a:ext cx="11039475" cy="2886075"/>
            </a:xfrm>
            <a:prstGeom prst="rect">
              <a:avLst/>
            </a:prstGeom>
            <a:ln w="12700">
              <a:solidFill>
                <a:schemeClr val="tx1"/>
              </a:solidFill>
            </a:ln>
            <a:effectLst>
              <a:outerShdw blurRad="50800" dist="38100" dir="2700000" algn="tl" rotWithShape="0">
                <a:prstClr val="black">
                  <a:alpha val="40000"/>
                </a:prstClr>
              </a:outerShdw>
            </a:effectLst>
          </p:spPr>
        </p:pic>
        <p:sp>
          <p:nvSpPr>
            <p:cNvPr id="8" name="Rectangle: Rounded Corners 7">
              <a:extLst>
                <a:ext uri="{FF2B5EF4-FFF2-40B4-BE49-F238E27FC236}">
                  <a16:creationId xmlns:a16="http://schemas.microsoft.com/office/drawing/2014/main" id="{2C17EA7A-373C-2FB1-C9CC-0D7B1BCD8EE3}"/>
                </a:ext>
                <a:ext uri="{C183D7F6-B498-43B3-948B-1728B52AA6E4}">
                  <adec:decorative xmlns:adec="http://schemas.microsoft.com/office/drawing/2017/decorative" val="1"/>
                </a:ext>
              </a:extLst>
            </p:cNvPr>
            <p:cNvSpPr/>
            <p:nvPr/>
          </p:nvSpPr>
          <p:spPr>
            <a:xfrm>
              <a:off x="914959" y="3728211"/>
              <a:ext cx="748471" cy="347678"/>
            </a:xfrm>
            <a:prstGeom prst="roundRect">
              <a:avLst>
                <a:gd name="adj" fmla="val 6831"/>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7">
              <a:extLst>
                <a:ext uri="{FF2B5EF4-FFF2-40B4-BE49-F238E27FC236}">
                  <a16:creationId xmlns:a16="http://schemas.microsoft.com/office/drawing/2014/main" id="{37503A8B-5956-88D9-9A41-6E2E998B70F6}"/>
                </a:ext>
                <a:ext uri="{C183D7F6-B498-43B3-948B-1728B52AA6E4}">
                  <adec:decorative xmlns:adec="http://schemas.microsoft.com/office/drawing/2017/decorative" val="1"/>
                </a:ext>
              </a:extLst>
            </p:cNvPr>
            <p:cNvSpPr/>
            <p:nvPr/>
          </p:nvSpPr>
          <p:spPr>
            <a:xfrm>
              <a:off x="8817428" y="5000695"/>
              <a:ext cx="1844262" cy="283833"/>
            </a:xfrm>
            <a:prstGeom prst="roundRect">
              <a:avLst>
                <a:gd name="adj" fmla="val 6831"/>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2406119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EBC1D5-DA0A-4860-B487-9CDADC57677C}"/>
              </a:ext>
            </a:extLst>
          </p:cNvPr>
          <p:cNvSpPr>
            <a:spLocks noGrp="1"/>
          </p:cNvSpPr>
          <p:nvPr>
            <p:ph type="sldNum" idx="97"/>
          </p:nvPr>
        </p:nvSpPr>
        <p:spPr/>
        <p:txBody>
          <a:bodyPr/>
          <a:lstStyle/>
          <a:p>
            <a:fld id="{86A8BF56-6CB3-514C-9A64-F39D95C9E25B}" type="slidenum">
              <a:rPr lang="en-US" smtClean="0"/>
              <a:t>24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200" dirty="0"/>
              <a:t>Source graphic: Opening an existing Jupyter notebook</a:t>
            </a:r>
          </a:p>
        </p:txBody>
      </p:sp>
      <p:sp>
        <p:nvSpPr>
          <p:cNvPr id="6" name="Content Placeholder 5">
            <a:extLst>
              <a:ext uri="{FF2B5EF4-FFF2-40B4-BE49-F238E27FC236}">
                <a16:creationId xmlns:a16="http://schemas.microsoft.com/office/drawing/2014/main" id="{B7C2DBE0-5374-4209-C20E-A695BC3B9C93}"/>
              </a:ext>
            </a:extLst>
          </p:cNvPr>
          <p:cNvSpPr>
            <a:spLocks noGrp="1"/>
          </p:cNvSpPr>
          <p:nvPr>
            <p:ph idx="2"/>
          </p:nvPr>
        </p:nvSpPr>
        <p:spPr/>
        <p:txBody>
          <a:bodyPr/>
          <a:lstStyle/>
          <a:p>
            <a:endParaRPr lang="en-US"/>
          </a:p>
        </p:txBody>
      </p:sp>
      <p:grpSp>
        <p:nvGrpSpPr>
          <p:cNvPr id="4" name="Group 3">
            <a:extLst>
              <a:ext uri="{FF2B5EF4-FFF2-40B4-BE49-F238E27FC236}">
                <a16:creationId xmlns:a16="http://schemas.microsoft.com/office/drawing/2014/main" id="{D1DF48D4-447F-4DB3-B52C-65C4B1B5DCC8}"/>
              </a:ext>
            </a:extLst>
          </p:cNvPr>
          <p:cNvGrpSpPr/>
          <p:nvPr/>
        </p:nvGrpSpPr>
        <p:grpSpPr>
          <a:xfrm>
            <a:off x="619125" y="2457230"/>
            <a:ext cx="10953750" cy="3429000"/>
            <a:chOff x="381000" y="2457230"/>
            <a:chExt cx="10953750" cy="3429000"/>
          </a:xfrm>
        </p:grpSpPr>
        <p:pic>
          <p:nvPicPr>
            <p:cNvPr id="5" name="Picture 4">
              <a:extLst>
                <a:ext uri="{FF2B5EF4-FFF2-40B4-BE49-F238E27FC236}">
                  <a16:creationId xmlns:a16="http://schemas.microsoft.com/office/drawing/2014/main" id="{868F41E2-93A1-8ED9-9A84-D5442DD743A1}"/>
                </a:ext>
              </a:extLst>
            </p:cNvPr>
            <p:cNvPicPr>
              <a:picLocks noChangeAspect="1"/>
            </p:cNvPicPr>
            <p:nvPr/>
          </p:nvPicPr>
          <p:blipFill>
            <a:blip r:embed="rId4"/>
            <a:srcRect/>
            <a:stretch/>
          </p:blipFill>
          <p:spPr>
            <a:xfrm>
              <a:off x="381000" y="2457230"/>
              <a:ext cx="10953750" cy="3429000"/>
            </a:xfrm>
            <a:prstGeom prst="rect">
              <a:avLst/>
            </a:prstGeom>
            <a:ln w="12700">
              <a:solidFill>
                <a:schemeClr val="tx1"/>
              </a:solidFill>
            </a:ln>
            <a:effectLst>
              <a:outerShdw blurRad="50800" dist="38100" dir="2700000" algn="tl" rotWithShape="0">
                <a:prstClr val="black">
                  <a:alpha val="40000"/>
                </a:prstClr>
              </a:outerShdw>
            </a:effectLst>
          </p:spPr>
        </p:pic>
        <p:sp>
          <p:nvSpPr>
            <p:cNvPr id="8" name="Rectangle: Rounded Corners 7">
              <a:extLst>
                <a:ext uri="{FF2B5EF4-FFF2-40B4-BE49-F238E27FC236}">
                  <a16:creationId xmlns:a16="http://schemas.microsoft.com/office/drawing/2014/main" id="{2C17EA7A-373C-2FB1-C9CC-0D7B1BCD8EE3}"/>
                </a:ext>
              </a:extLst>
            </p:cNvPr>
            <p:cNvSpPr/>
            <p:nvPr/>
          </p:nvSpPr>
          <p:spPr>
            <a:xfrm>
              <a:off x="828066" y="5225371"/>
              <a:ext cx="2051321" cy="319394"/>
            </a:xfrm>
            <a:prstGeom prst="roundRect">
              <a:avLst>
                <a:gd name="adj" fmla="val 6831"/>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3575729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05042E-282B-42BE-B740-61721BB2DC82}"/>
              </a:ext>
            </a:extLst>
          </p:cNvPr>
          <p:cNvSpPr>
            <a:spLocks noGrp="1"/>
          </p:cNvSpPr>
          <p:nvPr>
            <p:ph type="sldNum" idx="97"/>
          </p:nvPr>
        </p:nvSpPr>
        <p:spPr/>
        <p:txBody>
          <a:bodyPr/>
          <a:lstStyle/>
          <a:p>
            <a:fld id="{86A8BF56-6CB3-514C-9A64-F39D95C9E25B}" type="slidenum">
              <a:rPr lang="en-US" smtClean="0"/>
              <a:pPr/>
              <a:t>3</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Introduction to Jupyter notebooks</a:t>
            </a:r>
          </a:p>
        </p:txBody>
      </p:sp>
      <p:sp>
        <p:nvSpPr>
          <p:cNvPr id="4" name="Text Placeholder 3">
            <a:extLst>
              <a:ext uri="{FF2B5EF4-FFF2-40B4-BE49-F238E27FC236}">
                <a16:creationId xmlns:a16="http://schemas.microsoft.com/office/drawing/2014/main" id="{97451568-F6B4-4C6E-020D-C24384301ED5}"/>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2978100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ED9FFC-F6C6-45CB-8778-EB8408003AFA}"/>
              </a:ext>
            </a:extLst>
          </p:cNvPr>
          <p:cNvSpPr>
            <a:spLocks noGrp="1"/>
          </p:cNvSpPr>
          <p:nvPr>
            <p:ph type="sldNum" idx="97"/>
          </p:nvPr>
        </p:nvSpPr>
        <p:spPr/>
        <p:txBody>
          <a:bodyPr/>
          <a:lstStyle/>
          <a:p>
            <a:fld id="{86A8BF56-6CB3-514C-9A64-F39D95C9E25B}" type="slidenum">
              <a:rPr lang="en-US" smtClean="0"/>
              <a:pPr/>
              <a:t>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What is a notebook?</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A notebook integrates code and its output into a single document.</a:t>
            </a:r>
          </a:p>
          <a:p>
            <a:r>
              <a:rPr lang="en-US" dirty="0"/>
              <a:t>A notebook combines the following:</a:t>
            </a:r>
          </a:p>
          <a:p>
            <a:pPr lvl="1"/>
            <a:r>
              <a:rPr lang="en-US" dirty="0"/>
              <a:t>Visualizations</a:t>
            </a:r>
          </a:p>
          <a:p>
            <a:pPr lvl="1"/>
            <a:r>
              <a:rPr lang="en-US" dirty="0"/>
              <a:t>Narrative text</a:t>
            </a:r>
          </a:p>
          <a:p>
            <a:pPr lvl="1"/>
            <a:r>
              <a:rPr lang="en-US" dirty="0"/>
              <a:t>Mathematical equations</a:t>
            </a:r>
          </a:p>
          <a:p>
            <a:pPr lvl="1"/>
            <a:r>
              <a:rPr lang="en-US" dirty="0"/>
              <a:t>Charts and plots</a:t>
            </a:r>
          </a:p>
          <a:p>
            <a:pPr lvl="1"/>
            <a:r>
              <a:rPr lang="en-US" dirty="0"/>
              <a:t>Other rich media</a:t>
            </a:r>
          </a:p>
        </p:txBody>
      </p:sp>
      <p:pic>
        <p:nvPicPr>
          <p:cNvPr id="16" name="Picture 15">
            <a:extLst>
              <a:ext uri="{FF2B5EF4-FFF2-40B4-BE49-F238E27FC236}">
                <a16:creationId xmlns:a16="http://schemas.microsoft.com/office/drawing/2014/main" id="{A642F107-A883-38AA-2049-1E2E22AA1A3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489836" y="3097480"/>
            <a:ext cx="7515297" cy="2934733"/>
          </a:xfrm>
          <a:prstGeom prst="rect">
            <a:avLst/>
          </a:prstGeom>
          <a:ln>
            <a:solidFill>
              <a:schemeClr val="tx1"/>
            </a:solidFill>
          </a:ln>
          <a:effectLst>
            <a:outerShdw blurRad="50800" dist="38100" dir="2700000" algn="tl" rotWithShape="0">
              <a:prstClr val="black">
                <a:alpha val="40000"/>
              </a:prstClr>
            </a:outerShdw>
          </a:effectLst>
        </p:spPr>
      </p:pic>
      <p:sp>
        <p:nvSpPr>
          <p:cNvPr id="8" name="TextBox 7">
            <a:extLst>
              <a:ext uri="{FF2B5EF4-FFF2-40B4-BE49-F238E27FC236}">
                <a16:creationId xmlns:a16="http://schemas.microsoft.com/office/drawing/2014/main" id="{5F234CDF-0CA3-4033-A6EC-C2D6F927E790}"/>
              </a:ext>
            </a:extLst>
          </p:cNvPr>
          <p:cNvSpPr txBox="1"/>
          <p:nvPr/>
        </p:nvSpPr>
        <p:spPr>
          <a:xfrm>
            <a:off x="5383968" y="6107966"/>
            <a:ext cx="5727032" cy="338554"/>
          </a:xfrm>
          <a:prstGeom prst="rect">
            <a:avLst/>
          </a:prstGeom>
          <a:noFill/>
        </p:spPr>
        <p:txBody>
          <a:bodyPr wrap="square" rtlCol="0">
            <a:spAutoFit/>
          </a:bodyPr>
          <a:lstStyle/>
          <a:p>
            <a:pPr algn="ctr"/>
            <a:r>
              <a:rPr lang="en-US" sz="1600" dirty="0">
                <a:solidFill>
                  <a:srgbClr val="232F3E"/>
                </a:solidFill>
              </a:rPr>
              <a:t>Screenshot from a notebook that you will use later in a lab</a:t>
            </a:r>
          </a:p>
        </p:txBody>
      </p:sp>
    </p:spTree>
    <p:custDataLst>
      <p:tags r:id="rId1"/>
    </p:custDataLst>
    <p:extLst>
      <p:ext uri="{BB962C8B-B14F-4D97-AF65-F5344CB8AC3E}">
        <p14:creationId xmlns:p14="http://schemas.microsoft.com/office/powerpoint/2010/main" val="3461564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3962FFC-A1E0-4A15-AB97-10CD9672865A}"/>
              </a:ext>
            </a:extLst>
          </p:cNvPr>
          <p:cNvSpPr>
            <a:spLocks noGrp="1"/>
          </p:cNvSpPr>
          <p:nvPr>
            <p:ph type="sldNum" idx="97"/>
          </p:nvPr>
        </p:nvSpPr>
        <p:spPr/>
        <p:txBody>
          <a:bodyPr/>
          <a:lstStyle/>
          <a:p>
            <a:fld id="{86A8BF56-6CB3-514C-9A64-F39D95C9E25B}" type="slidenum">
              <a:rPr lang="en-US" smtClean="0"/>
              <a:pPr/>
              <a:t>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Why are notebooks important for ML?</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If you want to work in data science, notebooks are critical tools to learn and be able to use.</a:t>
            </a:r>
          </a:p>
          <a:p>
            <a:r>
              <a:rPr lang="en-US" dirty="0"/>
              <a:t>A notebook can do the following:</a:t>
            </a:r>
          </a:p>
          <a:p>
            <a:pPr lvl="1"/>
            <a:r>
              <a:rPr lang="en-US" dirty="0"/>
              <a:t>Accelerate your workflow to work with data because it offers great tools to explore and prepare data</a:t>
            </a:r>
          </a:p>
          <a:p>
            <a:pPr lvl="1"/>
            <a:r>
              <a:rPr lang="en-US" dirty="0"/>
              <a:t>Make it easier to communicate and share your results</a:t>
            </a:r>
          </a:p>
        </p:txBody>
      </p:sp>
    </p:spTree>
    <p:custDataLst>
      <p:tags r:id="rId1"/>
    </p:custDataLst>
    <p:extLst>
      <p:ext uri="{BB962C8B-B14F-4D97-AF65-F5344CB8AC3E}">
        <p14:creationId xmlns:p14="http://schemas.microsoft.com/office/powerpoint/2010/main" val="2993382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C7D1A7D-2E66-4779-938E-4F70CC21DD47}"/>
              </a:ext>
            </a:extLst>
          </p:cNvPr>
          <p:cNvSpPr>
            <a:spLocks noGrp="1"/>
          </p:cNvSpPr>
          <p:nvPr>
            <p:ph type="sldNum" idx="97"/>
          </p:nvPr>
        </p:nvSpPr>
        <p:spPr/>
        <p:txBody>
          <a:bodyPr/>
          <a:lstStyle/>
          <a:p>
            <a:fld id="{86A8BF56-6CB3-514C-9A64-F39D95C9E25B}" type="slidenum">
              <a:rPr lang="en-US" smtClean="0"/>
              <a:pPr/>
              <a:t>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Introduction to Jupyter Notebook</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Jupyter Notebook is an open-source project that implements notebooks.</a:t>
            </a:r>
          </a:p>
          <a:p>
            <a:r>
              <a:rPr lang="en-US" dirty="0"/>
              <a:t>Jupyter is a reference to the three core languages that the project supports: </a:t>
            </a:r>
            <a:r>
              <a:rPr lang="en-US" b="1" dirty="0"/>
              <a:t>Ju</a:t>
            </a:r>
            <a:r>
              <a:rPr lang="en-US" dirty="0"/>
              <a:t>lia, </a:t>
            </a:r>
            <a:r>
              <a:rPr lang="en-US" b="1" dirty="0"/>
              <a:t>Pyt</a:t>
            </a:r>
            <a:r>
              <a:rPr lang="en-US" dirty="0"/>
              <a:t>hon, and </a:t>
            </a:r>
            <a:r>
              <a:rPr lang="en-US" b="1" dirty="0"/>
              <a:t>R</a:t>
            </a:r>
            <a:r>
              <a:rPr lang="en-US" dirty="0"/>
              <a:t>.</a:t>
            </a:r>
          </a:p>
          <a:p>
            <a:r>
              <a:rPr lang="en-US" dirty="0"/>
              <a:t>Kernels are available that make Jupyter compatible with dozens of languages, including Ruby, PHP, JavaScript, SQL, and Node.js.</a:t>
            </a:r>
          </a:p>
        </p:txBody>
      </p:sp>
    </p:spTree>
    <p:custDataLst>
      <p:tags r:id="rId1"/>
    </p:custDataLst>
    <p:extLst>
      <p:ext uri="{BB962C8B-B14F-4D97-AF65-F5344CB8AC3E}">
        <p14:creationId xmlns:p14="http://schemas.microsoft.com/office/powerpoint/2010/main" val="2530280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D500CA7-150E-4110-8048-BAA9BCE197F0}"/>
              </a:ext>
            </a:extLst>
          </p:cNvPr>
          <p:cNvSpPr>
            <a:spLocks noGrp="1"/>
          </p:cNvSpPr>
          <p:nvPr>
            <p:ph type="sldNum" idx="97"/>
          </p:nvPr>
        </p:nvSpPr>
        <p:spPr/>
        <p:txBody>
          <a:bodyPr/>
          <a:lstStyle/>
          <a:p>
            <a:fld id="{86A8BF56-6CB3-514C-9A64-F39D95C9E25B}" type="slidenum">
              <a:rPr lang="en-US" smtClean="0"/>
              <a:pPr/>
              <a:t>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What is the Jupyter Notebook application?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Jupyter Notebook is a server-client application.</a:t>
            </a:r>
          </a:p>
          <a:p>
            <a:r>
              <a:rPr lang="en-US" dirty="0"/>
              <a:t>You can edit and run your notebook by using a web browser.</a:t>
            </a:r>
          </a:p>
          <a:p>
            <a:r>
              <a:rPr lang="en-US" dirty="0"/>
              <a:t>You can run the application on a PC without internet access.</a:t>
            </a:r>
          </a:p>
          <a:p>
            <a:r>
              <a:rPr lang="en-US" dirty="0"/>
              <a:t>You can install Jupyter Notebook on a remote server and access it through the internet.</a:t>
            </a:r>
          </a:p>
        </p:txBody>
      </p:sp>
    </p:spTree>
    <p:custDataLst>
      <p:tags r:id="rId1"/>
    </p:custDataLst>
    <p:extLst>
      <p:ext uri="{BB962C8B-B14F-4D97-AF65-F5344CB8AC3E}">
        <p14:creationId xmlns:p14="http://schemas.microsoft.com/office/powerpoint/2010/main" val="756643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36B59C6-B398-46DA-8A96-E4FB6CD38773}"/>
              </a:ext>
            </a:extLst>
          </p:cNvPr>
          <p:cNvSpPr>
            <a:spLocks noGrp="1"/>
          </p:cNvSpPr>
          <p:nvPr>
            <p:ph type="sldNum" idx="97"/>
          </p:nvPr>
        </p:nvSpPr>
        <p:spPr/>
        <p:txBody>
          <a:bodyPr/>
          <a:lstStyle/>
          <a:p>
            <a:fld id="{86A8BF56-6CB3-514C-9A64-F39D95C9E25B}" type="slidenum">
              <a:rPr lang="en-US" smtClean="0"/>
              <a:pPr/>
              <a:t>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Main components of Jupyter Notebook</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b="1" dirty="0">
                <a:solidFill>
                  <a:schemeClr val="accent6"/>
                </a:solidFill>
              </a:rPr>
              <a:t>Kernel:</a:t>
            </a:r>
          </a:p>
          <a:p>
            <a:pPr lvl="1"/>
            <a:r>
              <a:rPr lang="en-US" dirty="0"/>
              <a:t>A kernel is a program that runs and inspects the user’s code.</a:t>
            </a:r>
          </a:p>
          <a:p>
            <a:pPr lvl="1"/>
            <a:r>
              <a:rPr lang="en-US" dirty="0"/>
              <a:t>The Jupyter Notebook application has a kernel for Python code.</a:t>
            </a:r>
          </a:p>
          <a:p>
            <a:r>
              <a:rPr lang="en-US" b="1" dirty="0">
                <a:solidFill>
                  <a:schemeClr val="accent6"/>
                </a:solidFill>
              </a:rPr>
              <a:t>Dashboard:</a:t>
            </a:r>
            <a:r>
              <a:rPr lang="en-US" dirty="0"/>
              <a:t> Use the dashboard to manage both the notebooks and the kernels.</a:t>
            </a:r>
          </a:p>
        </p:txBody>
      </p:sp>
    </p:spTree>
    <p:custDataLst>
      <p:tags r:id="rId1"/>
    </p:custDataLst>
    <p:extLst>
      <p:ext uri="{BB962C8B-B14F-4D97-AF65-F5344CB8AC3E}">
        <p14:creationId xmlns:p14="http://schemas.microsoft.com/office/powerpoint/2010/main" val="529968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4EA51E7-8C8B-4E98-9B01-07D6BD262532}"/>
              </a:ext>
            </a:extLst>
          </p:cNvPr>
          <p:cNvSpPr>
            <a:spLocks noGrp="1"/>
          </p:cNvSpPr>
          <p:nvPr>
            <p:ph type="sldNum" idx="97"/>
          </p:nvPr>
        </p:nvSpPr>
        <p:spPr/>
        <p:txBody>
          <a:bodyPr/>
          <a:lstStyle/>
          <a:p>
            <a:fld id="{86A8BF56-6CB3-514C-9A64-F39D95C9E25B}" type="slidenum">
              <a:rPr lang="en-US" smtClean="0"/>
              <a:pPr/>
              <a:t>9</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Creating a Jupyter notebook</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pPr marL="0" indent="0">
              <a:buNone/>
            </a:pPr>
            <a:r>
              <a:rPr lang="en-US" dirty="0"/>
              <a:t>On the dashboard, choose </a:t>
            </a:r>
            <a:r>
              <a:rPr lang="en-US" b="1" dirty="0"/>
              <a:t>New</a:t>
            </a:r>
            <a:r>
              <a:rPr lang="en-US" dirty="0"/>
              <a:t>.</a:t>
            </a:r>
          </a:p>
        </p:txBody>
      </p:sp>
      <p:pic>
        <p:nvPicPr>
          <p:cNvPr id="8" name="Picture 7" descr="Screenshot of the Jupyter Notebook dashboard. The New button is highlighted in the upper-right corner.">
            <a:extLst>
              <a:ext uri="{FF2B5EF4-FFF2-40B4-BE49-F238E27FC236}">
                <a16:creationId xmlns:a16="http://schemas.microsoft.com/office/drawing/2014/main" id="{F92FC698-1CC3-4319-B99E-D2BF2F45E79E}"/>
              </a:ext>
            </a:extLst>
          </p:cNvPr>
          <p:cNvPicPr>
            <a:picLocks noChangeAspect="1"/>
          </p:cNvPicPr>
          <p:nvPr/>
        </p:nvPicPr>
        <p:blipFill>
          <a:blip r:embed="rId4"/>
          <a:stretch>
            <a:fillRect/>
          </a:stretch>
        </p:blipFill>
        <p:spPr>
          <a:xfrm>
            <a:off x="557304" y="2011680"/>
            <a:ext cx="11077392" cy="3560373"/>
          </a:xfrm>
          <a:prstGeom prst="rect">
            <a:avLst/>
          </a:prstGeom>
        </p:spPr>
      </p:pic>
    </p:spTree>
    <p:custDataLst>
      <p:tags r:id="rId1"/>
    </p:custDataLst>
    <p:extLst>
      <p:ext uri="{BB962C8B-B14F-4D97-AF65-F5344CB8AC3E}">
        <p14:creationId xmlns:p14="http://schemas.microsoft.com/office/powerpoint/2010/main" val="19074072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5"/>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MLU-Academy-v5</Template>
  <TotalTime>13962</TotalTime>
  <Words>1197</Words>
  <Application>Microsoft Macintosh PowerPoint</Application>
  <PresentationFormat>Widescreen</PresentationFormat>
  <Paragraphs>122</Paragraphs>
  <Slides>24</Slides>
  <Notes>24</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Amazon Ember Display</vt:lpstr>
      <vt:lpstr>Amazon Ember Display Heavy</vt:lpstr>
      <vt:lpstr>Amazon Ember Heavy</vt:lpstr>
      <vt:lpstr>Arial</vt:lpstr>
      <vt:lpstr>Calibri</vt:lpstr>
      <vt:lpstr>Calibri Light</vt:lpstr>
      <vt:lpstr>Lucida Console</vt:lpstr>
      <vt:lpstr>Custom Design</vt:lpstr>
      <vt:lpstr>Jupyter and SageMaker</vt:lpstr>
      <vt:lpstr>Today’s activities</vt:lpstr>
      <vt:lpstr>Introduction to Jupyter notebooks</vt:lpstr>
      <vt:lpstr>What is a notebook?</vt:lpstr>
      <vt:lpstr>Why are notebooks important for ML?</vt:lpstr>
      <vt:lpstr>Introduction to Jupyter Notebook</vt:lpstr>
      <vt:lpstr>What is the Jupyter Notebook application?</vt:lpstr>
      <vt:lpstr>Main components of Jupyter Notebook</vt:lpstr>
      <vt:lpstr>Creating a Jupyter notebook</vt:lpstr>
      <vt:lpstr>Selecting the kernel</vt:lpstr>
      <vt:lpstr>Managing a Jupyter notebook kernel</vt:lpstr>
      <vt:lpstr>Opening an existing Jupyter notebook</vt:lpstr>
      <vt:lpstr>Inside a Jupyter notebook</vt:lpstr>
      <vt:lpstr>Using SageMaker to host and manage Jupyter notebooks</vt:lpstr>
      <vt:lpstr>Introduction to SageMaker</vt:lpstr>
      <vt:lpstr>SageMaker is serverless</vt:lpstr>
      <vt:lpstr>Next: Labs</vt:lpstr>
      <vt:lpstr>Next lesson</vt:lpstr>
      <vt:lpstr>PowerPoint Presentation</vt:lpstr>
      <vt:lpstr>Image source slide (for curriculum development use only)</vt:lpstr>
      <vt:lpstr>Source graphic: Creating a Jupyter notebook</vt:lpstr>
      <vt:lpstr>Source graphic: Selecting the kernel</vt:lpstr>
      <vt:lpstr>Source graphic: Managing a Jupyter notebook kernel</vt:lpstr>
      <vt:lpstr>Source graphic: Opening an existing Jupyter notebook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Bugbee, Erin</cp:lastModifiedBy>
  <cp:revision>203</cp:revision>
  <dcterms:created xsi:type="dcterms:W3CDTF">2022-11-16T15:46:36Z</dcterms:created>
  <dcterms:modified xsi:type="dcterms:W3CDTF">2025-06-16T19:23:35Z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C91B831D-FD2B-4D77-8F0F-A4022C8829CB</vt:lpwstr>
  </property>
  <property fmtid="{D5CDD505-2E9C-101B-9397-08002B2CF9AE}" pid="3" name="ArticulatePath">
    <vt:lpwstr>psr_MLUMLA-EN-M1-L1</vt:lpwstr>
  </property>
  <property fmtid="{D5CDD505-2E9C-101B-9397-08002B2CF9AE}" pid="4" name="MSIP_Label_929eed6f-34eb-4453-9f97-09510b9b219f_Enabled">
    <vt:lpwstr>true</vt:lpwstr>
  </property>
  <property fmtid="{D5CDD505-2E9C-101B-9397-08002B2CF9AE}" pid="5" name="MSIP_Label_929eed6f-34eb-4453-9f97-09510b9b219f_SetDate">
    <vt:lpwstr>2025-06-16T19:23:35Z</vt:lpwstr>
  </property>
  <property fmtid="{D5CDD505-2E9C-101B-9397-08002B2CF9AE}" pid="6" name="MSIP_Label_929eed6f-34eb-4453-9f97-09510b9b219f_Method">
    <vt:lpwstr>Standard</vt:lpwstr>
  </property>
  <property fmtid="{D5CDD505-2E9C-101B-9397-08002B2CF9AE}" pid="7" name="MSIP_Label_929eed6f-34eb-4453-9f97-09510b9b219f_Name">
    <vt:lpwstr>Amazon Pending_Classification</vt:lpwstr>
  </property>
  <property fmtid="{D5CDD505-2E9C-101B-9397-08002B2CF9AE}" pid="8" name="MSIP_Label_929eed6f-34eb-4453-9f97-09510b9b219f_SiteId">
    <vt:lpwstr>5280104a-472d-4538-9ccf-1e1d0efe8b1b</vt:lpwstr>
  </property>
  <property fmtid="{D5CDD505-2E9C-101B-9397-08002B2CF9AE}" pid="9" name="MSIP_Label_929eed6f-34eb-4453-9f97-09510b9b219f_ActionId">
    <vt:lpwstr>3025c9da-3fd5-45a3-9c3b-ff928255e8e8</vt:lpwstr>
  </property>
  <property fmtid="{D5CDD505-2E9C-101B-9397-08002B2CF9AE}" pid="10" name="MSIP_Label_929eed6f-34eb-4453-9f97-09510b9b219f_ContentBits">
    <vt:lpwstr>0</vt:lpwstr>
  </property>
  <property fmtid="{D5CDD505-2E9C-101B-9397-08002B2CF9AE}" pid="11" name="MSIP_Label_929eed6f-34eb-4453-9f97-09510b9b219f_Tag">
    <vt:lpwstr>50, 3, 0, 1</vt:lpwstr>
  </property>
</Properties>
</file>