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0.xml" ContentType="application/vnd.openxmlformats-officedocument.presentationml.tags+xml"/>
  <Override PartName="/ppt/notesSlides/notesSlide1.xml" ContentType="application/vnd.openxmlformats-officedocument.presentationml.notesSlide+xml"/>
  <Override PartName="/ppt/tags/tag11.xml" ContentType="application/vnd.openxmlformats-officedocument.presentationml.tags+xml"/>
  <Override PartName="/ppt/notesSlides/notesSlide2.xml" ContentType="application/vnd.openxmlformats-officedocument.presentationml.notesSlide+xml"/>
  <Override PartName="/ppt/tags/tag12.xml" ContentType="application/vnd.openxmlformats-officedocument.presentationml.tags+xml"/>
  <Override PartName="/ppt/notesSlides/notesSlide3.xml" ContentType="application/vnd.openxmlformats-officedocument.presentationml.notesSlide+xml"/>
  <Override PartName="/ppt/tags/tag13.xml" ContentType="application/vnd.openxmlformats-officedocument.presentationml.tags+xml"/>
  <Override PartName="/ppt/notesSlides/notesSlide4.xml" ContentType="application/vnd.openxmlformats-officedocument.presentationml.notesSlide+xml"/>
  <Override PartName="/ppt/tags/tag14.xml" ContentType="application/vnd.openxmlformats-officedocument.presentationml.tags+xml"/>
  <Override PartName="/ppt/notesSlides/notesSlide5.xml" ContentType="application/vnd.openxmlformats-officedocument.presentationml.notesSlide+xml"/>
  <Override PartName="/ppt/tags/tag15.xml" ContentType="application/vnd.openxmlformats-officedocument.presentationml.tags+xml"/>
  <Override PartName="/ppt/notesSlides/notesSlide6.xml" ContentType="application/vnd.openxmlformats-officedocument.presentationml.notesSlide+xml"/>
  <Override PartName="/ppt/tags/tag16.xml" ContentType="application/vnd.openxmlformats-officedocument.presentationml.tags+xml"/>
  <Override PartName="/ppt/notesSlides/notesSlide7.xml" ContentType="application/vnd.openxmlformats-officedocument.presentationml.notesSlide+xml"/>
  <Override PartName="/ppt/tags/tag17.xml" ContentType="application/vnd.openxmlformats-officedocument.presentationml.tags+xml"/>
  <Override PartName="/ppt/notesSlides/notesSlide8.xml" ContentType="application/vnd.openxmlformats-officedocument.presentationml.notesSlide+xml"/>
  <Override PartName="/ppt/tags/tag18.xml" ContentType="application/vnd.openxmlformats-officedocument.presentationml.tags+xml"/>
  <Override PartName="/ppt/notesSlides/notesSlide9.xml" ContentType="application/vnd.openxmlformats-officedocument.presentationml.notesSlide+xml"/>
  <Override PartName="/ppt/tags/tag19.xml" ContentType="application/vnd.openxmlformats-officedocument.presentationml.tags+xml"/>
  <Override PartName="/ppt/notesSlides/notesSlide10.xml" ContentType="application/vnd.openxmlformats-officedocument.presentationml.notesSlide+xml"/>
  <Override PartName="/ppt/tags/tag20.xml" ContentType="application/vnd.openxmlformats-officedocument.presentationml.tags+xml"/>
  <Override PartName="/ppt/notesSlides/notesSlide11.xml" ContentType="application/vnd.openxmlformats-officedocument.presentationml.notesSlide+xml"/>
  <Override PartName="/ppt/theme/themeOverride1.xml" ContentType="application/vnd.openxmlformats-officedocument.themeOverride+xml"/>
  <Override PartName="/ppt/tags/tag21.xml" ContentType="application/vnd.openxmlformats-officedocument.presentationml.tags+xml"/>
  <Override PartName="/ppt/notesSlides/notesSlide12.xml" ContentType="application/vnd.openxmlformats-officedocument.presentationml.notesSlide+xml"/>
  <Override PartName="/ppt/tags/tag22.xml" ContentType="application/vnd.openxmlformats-officedocument.presentationml.tags+xml"/>
  <Override PartName="/ppt/notesSlides/notesSlide13.xml" ContentType="application/vnd.openxmlformats-officedocument.presentationml.notesSlide+xml"/>
  <Override PartName="/ppt/tags/tag23.xml" ContentType="application/vnd.openxmlformats-officedocument.presentationml.tags+xml"/>
  <Override PartName="/ppt/notesSlides/notesSlide14.xml" ContentType="application/vnd.openxmlformats-officedocument.presentationml.notesSlide+xml"/>
  <Override PartName="/ppt/tags/tag24.xml" ContentType="application/vnd.openxmlformats-officedocument.presentationml.tags+xml"/>
  <Override PartName="/ppt/notesSlides/notesSlide15.xml" ContentType="application/vnd.openxmlformats-officedocument.presentationml.notesSlide+xml"/>
  <Override PartName="/ppt/tags/tag25.xml" ContentType="application/vnd.openxmlformats-officedocument.presentationml.tags+xml"/>
  <Override PartName="/ppt/notesSlides/notesSlide16.xml" ContentType="application/vnd.openxmlformats-officedocument.presentationml.notesSlide+xml"/>
  <Override PartName="/ppt/tags/tag26.xml" ContentType="application/vnd.openxmlformats-officedocument.presentationml.tags+xml"/>
  <Override PartName="/ppt/notesSlides/notesSlide17.xml" ContentType="application/vnd.openxmlformats-officedocument.presentationml.notesSlide+xml"/>
  <Override PartName="/ppt/tags/tag27.xml" ContentType="application/vnd.openxmlformats-officedocument.presentationml.tags+xml"/>
  <Override PartName="/ppt/notesSlides/notesSlide18.xml" ContentType="application/vnd.openxmlformats-officedocument.presentationml.notesSlide+xml"/>
  <Override PartName="/ppt/tags/tag28.xml" ContentType="application/vnd.openxmlformats-officedocument.presentationml.tags+xml"/>
  <Override PartName="/ppt/notesSlides/notesSlide19.xml" ContentType="application/vnd.openxmlformats-officedocument.presentationml.notesSlide+xml"/>
  <Override PartName="/ppt/tags/tag29.xml" ContentType="application/vnd.openxmlformats-officedocument.presentationml.tags+xml"/>
  <Override PartName="/ppt/notesSlides/notesSlide20.xml" ContentType="application/vnd.openxmlformats-officedocument.presentationml.notesSlide+xml"/>
  <Override PartName="/ppt/tags/tag30.xml" ContentType="application/vnd.openxmlformats-officedocument.presentationml.tags+xml"/>
  <Override PartName="/ppt/notesSlides/notesSlide21.xml" ContentType="application/vnd.openxmlformats-officedocument.presentationml.notesSlide+xml"/>
  <Override PartName="/ppt/tags/tag31.xml" ContentType="application/vnd.openxmlformats-officedocument.presentationml.tags+xml"/>
  <Override PartName="/ppt/notesSlides/notesSlide22.xml" ContentType="application/vnd.openxmlformats-officedocument.presentationml.notesSlide+xml"/>
  <Override PartName="/ppt/tags/tag32.xml" ContentType="application/vnd.openxmlformats-officedocument.presentationml.tags+xml"/>
  <Override PartName="/ppt/notesSlides/notesSlide23.xml" ContentType="application/vnd.openxmlformats-officedocument.presentationml.notesSlide+xml"/>
  <Override PartName="/ppt/tags/tag33.xml" ContentType="application/vnd.openxmlformats-officedocument.presentationml.tags+xml"/>
  <Override PartName="/ppt/notesSlides/notesSlide24.xml" ContentType="application/vnd.openxmlformats-officedocument.presentationml.notesSlide+xml"/>
  <Override PartName="/ppt/tags/tag34.xml" ContentType="application/vnd.openxmlformats-officedocument.presentationml.tags+xml"/>
  <Override PartName="/ppt/notesSlides/notesSlide25.xml" ContentType="application/vnd.openxmlformats-officedocument.presentationml.notesSlide+xml"/>
  <Override PartName="/ppt/tags/tag35.xml" ContentType="application/vnd.openxmlformats-officedocument.presentationml.tags+xml"/>
  <Override PartName="/ppt/notesSlides/notesSlide26.xml" ContentType="application/vnd.openxmlformats-officedocument.presentationml.notesSlide+xml"/>
  <Override PartName="/ppt/tags/tag36.xml" ContentType="application/vnd.openxmlformats-officedocument.presentationml.tags+xml"/>
  <Override PartName="/ppt/notesSlides/notesSlide27.xml" ContentType="application/vnd.openxmlformats-officedocument.presentationml.notesSlide+xml"/>
  <Override PartName="/ppt/tags/tag37.xml" ContentType="application/vnd.openxmlformats-officedocument.presentationml.tags+xml"/>
  <Override PartName="/ppt/notesSlides/notesSlide28.xml" ContentType="application/vnd.openxmlformats-officedocument.presentationml.notesSlide+xml"/>
  <Override PartName="/ppt/tags/tag38.xml" ContentType="application/vnd.openxmlformats-officedocument.presentationml.tags+xml"/>
  <Override PartName="/ppt/notesSlides/notesSlide29.xml" ContentType="application/vnd.openxmlformats-officedocument.presentationml.notesSlide+xml"/>
  <Override PartName="/ppt/tags/tag39.xml" ContentType="application/vnd.openxmlformats-officedocument.presentationml.tags+xml"/>
  <Override PartName="/ppt/notesSlides/notesSlide30.xml" ContentType="application/vnd.openxmlformats-officedocument.presentationml.notesSlide+xml"/>
  <Override PartName="/ppt/tags/tag40.xml" ContentType="application/vnd.openxmlformats-officedocument.presentationml.tags+xml"/>
  <Override PartName="/ppt/notesSlides/notesSlide31.xml" ContentType="application/vnd.openxmlformats-officedocument.presentationml.notesSlide+xml"/>
  <Override PartName="/ppt/ink/ink1.xml" ContentType="application/inkml+xml"/>
  <Override PartName="/ppt/ink/ink2.xml" ContentType="application/inkml+xml"/>
  <Override PartName="/ppt/tags/tag41.xml" ContentType="application/vnd.openxmlformats-officedocument.presentationml.tags+xml"/>
  <Override PartName="/ppt/notesSlides/notesSlide32.xml" ContentType="application/vnd.openxmlformats-officedocument.presentationml.notesSlide+xml"/>
  <Override PartName="/ppt/tags/tag42.xml" ContentType="application/vnd.openxmlformats-officedocument.presentationml.tags+xml"/>
  <Override PartName="/ppt/notesSlides/notesSlide33.xml" ContentType="application/vnd.openxmlformats-officedocument.presentationml.notesSlide+xml"/>
  <Override PartName="/ppt/tags/tag43.xml" ContentType="application/vnd.openxmlformats-officedocument.presentationml.tags+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Lst>
  <p:notesMasterIdLst>
    <p:notesMasterId r:id="rId36"/>
  </p:notesMasterIdLst>
  <p:handoutMasterIdLst>
    <p:handoutMasterId r:id="rId37"/>
  </p:handoutMasterIdLst>
  <p:sldIdLst>
    <p:sldId id="4052" r:id="rId2"/>
    <p:sldId id="259" r:id="rId3"/>
    <p:sldId id="3809" r:id="rId4"/>
    <p:sldId id="4050" r:id="rId5"/>
    <p:sldId id="3791" r:id="rId6"/>
    <p:sldId id="4013" r:id="rId7"/>
    <p:sldId id="4014" r:id="rId8"/>
    <p:sldId id="3867" r:id="rId9"/>
    <p:sldId id="860" r:id="rId10"/>
    <p:sldId id="4016" r:id="rId11"/>
    <p:sldId id="4054" r:id="rId12"/>
    <p:sldId id="4055" r:id="rId13"/>
    <p:sldId id="4006" r:id="rId14"/>
    <p:sldId id="4021" r:id="rId15"/>
    <p:sldId id="952" r:id="rId16"/>
    <p:sldId id="953" r:id="rId17"/>
    <p:sldId id="954" r:id="rId18"/>
    <p:sldId id="3897" r:id="rId19"/>
    <p:sldId id="3906" r:id="rId20"/>
    <p:sldId id="3816" r:id="rId21"/>
    <p:sldId id="3931" r:id="rId22"/>
    <p:sldId id="4048" r:id="rId23"/>
    <p:sldId id="4049" r:id="rId24"/>
    <p:sldId id="4042" r:id="rId25"/>
    <p:sldId id="2147477356" r:id="rId26"/>
    <p:sldId id="2147477357" r:id="rId27"/>
    <p:sldId id="4053" r:id="rId28"/>
    <p:sldId id="4043" r:id="rId29"/>
    <p:sldId id="4051" r:id="rId30"/>
    <p:sldId id="2147477358" r:id="rId31"/>
    <p:sldId id="4056" r:id="rId32"/>
    <p:sldId id="4057" r:id="rId33"/>
    <p:sldId id="4047" r:id="rId34"/>
    <p:sldId id="4058" r:id="rId35"/>
  </p:sldIdLst>
  <p:sldSz cx="12192000" cy="6858000"/>
  <p:notesSz cx="6858000" cy="9144000"/>
  <p:custDataLst>
    <p:tags r:id="rId3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3AA8AF2-CCAE-4E34-BDC0-4A8D5935A602}">
          <p14:sldIdLst>
            <p14:sldId id="4052"/>
            <p14:sldId id="259"/>
            <p14:sldId id="3809"/>
            <p14:sldId id="4050"/>
            <p14:sldId id="3791"/>
            <p14:sldId id="4013"/>
            <p14:sldId id="4014"/>
            <p14:sldId id="3867"/>
            <p14:sldId id="860"/>
            <p14:sldId id="4016"/>
            <p14:sldId id="4054"/>
            <p14:sldId id="4055"/>
            <p14:sldId id="4006"/>
            <p14:sldId id="4021"/>
            <p14:sldId id="952"/>
            <p14:sldId id="953"/>
            <p14:sldId id="954"/>
            <p14:sldId id="3897"/>
            <p14:sldId id="3906"/>
            <p14:sldId id="3816"/>
            <p14:sldId id="3931"/>
            <p14:sldId id="4048"/>
            <p14:sldId id="4049"/>
            <p14:sldId id="4042"/>
            <p14:sldId id="2147477356"/>
          </p14:sldIdLst>
        </p14:section>
        <p14:section name="source graphics" id="{BE81DDEF-AE00-48B4-96F1-3DDCD598257D}">
          <p14:sldIdLst>
            <p14:sldId id="2147477357"/>
            <p14:sldId id="4053"/>
            <p14:sldId id="4043"/>
            <p14:sldId id="4051"/>
            <p14:sldId id="2147477358"/>
            <p14:sldId id="4056"/>
            <p14:sldId id="4057"/>
            <p14:sldId id="4047"/>
            <p14:sldId id="4058"/>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bik, Gabriel" initials="KG" lastIdx="18" clrIdx="0">
    <p:extLst>
      <p:ext uri="{19B8F6BF-5375-455C-9EA6-DF929625EA0E}">
        <p15:presenceInfo xmlns:p15="http://schemas.microsoft.com/office/powerpoint/2012/main" userId="S-1-5-21-1407069837-2091007605-538272213-15390607" providerId="AD"/>
      </p:ext>
    </p:extLst>
  </p:cmAuthor>
  <p:cmAuthor id="2" name="Xin Gao" initials="XG" lastIdx="12" clrIdx="1">
    <p:extLst>
      <p:ext uri="{19B8F6BF-5375-455C-9EA6-DF929625EA0E}">
        <p15:presenceInfo xmlns:p15="http://schemas.microsoft.com/office/powerpoint/2012/main" userId="Xin Gao" providerId="None"/>
      </p:ext>
    </p:extLst>
  </p:cmAuthor>
  <p:cmAuthor id="3" name="Raymond, Patty" initials="RP" lastIdx="34" clrIdx="2">
    <p:extLst>
      <p:ext uri="{19B8F6BF-5375-455C-9EA6-DF929625EA0E}">
        <p15:presenceInfo xmlns:p15="http://schemas.microsoft.com/office/powerpoint/2012/main" userId="S-1-5-21-1407069837-2091007605-538272213-29355854" providerId="AD"/>
      </p:ext>
    </p:extLst>
  </p:cmAuthor>
  <p:cmAuthor id="4" name="Stading, Katrina" initials="SK" lastIdx="26" clrIdx="3">
    <p:extLst>
      <p:ext uri="{19B8F6BF-5375-455C-9EA6-DF929625EA0E}">
        <p15:presenceInfo xmlns:p15="http://schemas.microsoft.com/office/powerpoint/2012/main" userId="S-1-5-21-1407069837-2091007605-538272213-3181350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4A76"/>
    <a:srgbClr val="237AE2"/>
    <a:srgbClr val="ECEAF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038" autoAdjust="0"/>
    <p:restoredTop sz="68980" autoAdjust="0"/>
  </p:normalViewPr>
  <p:slideViewPr>
    <p:cSldViewPr snapToGrid="0">
      <p:cViewPr varScale="1">
        <p:scale>
          <a:sx n="86" d="100"/>
          <a:sy n="86" d="100"/>
        </p:scale>
        <p:origin x="2360" y="19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84" d="100"/>
          <a:sy n="84" d="100"/>
        </p:scale>
        <p:origin x="3828" y="10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0E6325C-DEE4-48A2-ADB0-A1448FC4F36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7606DF6-A6F6-4B3C-99A5-5A43103C723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8F8C94C-88CD-4A78-8DB2-92A41F10F434}" type="datetimeFigureOut">
              <a:rPr lang="en-US" smtClean="0"/>
              <a:t>7/22/25</a:t>
            </a:fld>
            <a:endParaRPr lang="en-US" dirty="0"/>
          </a:p>
        </p:txBody>
      </p:sp>
      <p:sp>
        <p:nvSpPr>
          <p:cNvPr id="4" name="Footer Placeholder 3">
            <a:extLst>
              <a:ext uri="{FF2B5EF4-FFF2-40B4-BE49-F238E27FC236}">
                <a16:creationId xmlns:a16="http://schemas.microsoft.com/office/drawing/2014/main" id="{2026CF14-5F59-475A-9B28-65DC8EB7A3B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DDB8491-9E47-4C49-8982-3D002CD7699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9176F3-D6C3-472B-8673-530F11554CA2}" type="slidenum">
              <a:rPr lang="en-US" smtClean="0"/>
              <a:t>‹#›</a:t>
            </a:fld>
            <a:endParaRPr lang="en-US" dirty="0"/>
          </a:p>
        </p:txBody>
      </p:sp>
    </p:spTree>
    <p:extLst>
      <p:ext uri="{BB962C8B-B14F-4D97-AF65-F5344CB8AC3E}">
        <p14:creationId xmlns:p14="http://schemas.microsoft.com/office/powerpoint/2010/main" val="3918761809"/>
      </p:ext>
    </p:extLst>
  </p:cSld>
  <p:clrMap bg1="lt1" tx1="dk1" bg2="lt2" tx2="dk2" accent1="accent1" accent2="accent2" accent3="accent3" accent4="accent4" accent5="accent5" accent6="accent6" hlink="hlink" folHlink="folHlink"/>
  <p:hf sldNum="0" hdr="0" ftr="0" dt="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7T14:23:01.567"/>
    </inkml:context>
    <inkml:brush xml:id="br0">
      <inkml:brushProperty name="width" value="0.07056" units="cm"/>
      <inkml:brushProperty name="height" value="0.07056" units="cm"/>
      <inkml:brushProperty name="color" value="#DF2A5D"/>
    </inkml:brush>
  </inkml:definitions>
  <inkml:trace contextRef="#ctx0" brushRef="#br0">457 7764 24575,'29'0'0,"0"0"0,8 0 0,5 0 0,6 0 0,8 0 0,-3 0 0,0 0 0,-3-7 0,-11 3 0,3-3 0,-19 1 0,0 6 0,-8-3 0,-1 1 0,3-1 0,-3-3 0,0 0 0,3 0 0,-3 1 0,1 2 0,-2-5 0,-2 5 0,-3-3 0,2 1 0,1 2 0,1-5 0,8-1 0,-5-5 0,13 3 0,-8-3 0,16-4 0,-12 7 0,13-11 0,-12 14 0,11-11 0,-9 8 0,13-9 0,-13 7 0,13-7 0,-17 9 0,12-5 0,-12 4 0,3-2 0,3-6 0,-12 10 0,11-10 0,-15 11 0,4-6 0,-6 4 0,3-3 0,-2 4 0,2-3 0,-3 4 0,-1-1 0,-1 1 0,4-4 0,-4 4 0,3-3 0,1-1 0,-6 1 0,14-8 0,-14 6 0,8 2 0,-7 1 0,-3 3 0,6-6 0,-8 3 0,11-6 0,-10 5 0,7 0 0,-3-1 0,-2 4 0,0-7 0,1 4 0,-6-4 0,9 1 0,-6-6 0,2 3 0,-1 0 0,-5 2 0,3 4 0,-1-4 0,-1 4 0,2-5 0,-3 6 0,0-6 0,0 6 0,0-6 0,0 5 0,0 1 0,0-2 0,-3-1 0,-2-1 0,-1 2 0,-2 0 0,2 4 0,-2-5 0,2 3 0,-1 3 0,1-5 0,-5 1 0,1-6 0,-4 3 0,3 1 0,3 6 0,-3-5 0,3 4 0,-1-2 0,-1 3 0,-2-3 0,1 4 0,-1-4 0,2 3 0,4 3 0,-4-5 0,5 6 0,-6-5 0,6 5 0,-5-3 0,2 1 0,-1 3 0,2-1 0,2 1 0,0-2 0,0 0 0,0 0 0,-3-2 0,0 1 0,-3-2 0,3 3 0,-2-3 0,2 2 0,-6-2 0,5 3 0,-7-3 0,7 2 0,-4-5 0,2 3 0,3 2 0,-3-2 0,0 5 0,2-2 0,-4-3 0,2 2 0,2-2 0,-7 3 0,10 2 0,-7-5 0,7 5 0,-4-5 0,4 5 0,-1-1 0,-4 1 0,5-2 0,-5-1 0,4 1 0,1 2 0,-1-1 0,2 1 0,0-2 0,-3 0 0,0 0 0,-3 2 0,3-2 0,1 4 0,-1-6 0,2 6 0,-1-4 0,2 3 0,-3 2 0,3-5 0,-3 5 0,-2-5 0,3 4 0,-3-1 0,5 2 0,-3-5 0,3 4 0,-3-4 0,3 5 0,-2 0 0,-2 0 0,1 0 0,-2-3 0,2 3 0,0-3 0,-5 3 0,6 0 0,-3 0 0,-4-2 0,1 1 0,-7-4 0,5 4 0,-1-2 0,1 3 0,1 0 0,-3 0 0,8 0 0,-7 0 0,10 0 0,-7 0 0,4 0 0,1 0 0,1 0 0,2 0 0,-6 0 0,5 0 0,-10 0 0,9 3 0,-6 0 0,8 1 0,-5-1 0,4 2 0,-2-3 0,1 4 0,-1-1 0,0 0 0,-6 6 0,7-2 0,-4 3 0,8-5 0,-1 0 0,-2 2 0,0-1 0,-2 5 0,3-4 0,-3 4 0,2 1 0,-2 0 0,5 1 0,-2-2 0,4-5 0,-1 2 0,-3-1 0,4 1 0,-6-2 0,6 2 0,-1-1 0,2-1 0,-3 5 0,0-4 0,0 4 0,1-2 0,2 3 0,0-6 0,-5 8 0,3-9 0,-3 6 0,2 1 0,3-2 0,-3 5 0,3-9 0,0 2 0,0-2 0,0 1 0,0-2 0,0-2 0,0 2 0,0-1 0,0 4 0,0-2 0,0 0 0,0 2 0,0-2 0,0 3 0,0-3 0,0 2 0,-3-2 0,3 1 0,-3 1 0,3-5 0,0 5 0,0-2 0,-2 0 0,2 0 0,-3-3 0,1 5 0,-1-4 0,0 5 0,1-1 0,-1-1 0,3 8 0,-5-8 0,5 1 0,-3-3 0,1-1 0,2 2 0,-7-1 0,3-1 0,-3 1 0,2-2 0,-3 2 0,0 1 0,0 1 0,0-4 0,3-1 0,0-3 0,-2 3 0,1-3 0,-2 1 0,4-2 0,-4 5 0,0-4 0,0 4 0,0-5 0,0 0 0,3 0 0,-3 0 0,-2 0 0,3 0 0,-3 0 0,5 0 0,-3 0 0,3-2 0,-5-1 0,-1-3 0,2 1 0,-4-3 0,4 2 0,1-1 0,-2-1 0,2 0 0,0 0 0,-2-3 0,1 3 0,-1-2 0,1 1 0,-1-1 0,-12-43 0,0-8 0,7 23 0,-8-22 0,5 5 0,18 42 0,0 7 0,0-10 0,0 10 0,0-7 0,0 4 0,0-1 0,0 1 0,0-1 0,0 5 0,0-3 0,3 1 0,-1 1 0,4-4 0,-1 4 0,-2-4 0,-1 4 0,0-1 0,-2 2 0,3-6 0,1 2 0,0-7 0,4 4 0,-5-1 0,2 4 0,-5 2 0,7-1 0,-6 3 0,6-3 0,-4 3 0,2-2 0,-2 1 0,4-4 0,-4 4 0,5-1 0,-3-1 0,0 0 0,0 0 0,0 0 0,0 3 0,0 0 0,0 0 0,2 0 0,-1 0 0,1 0 0,-2 0 0,0 0 0,3 0 0,0-3 0,5 2 0,-1-2 0,1 3 0,-2-3 0,0 2 0,-3-2 0,2 3 0,-4 2 0,4-4 0,-5 3 0,8-4 0,-7 3 0,10-3 0,-9 5 0,3-5 0,0 5 0,-1-2 0,2 2 0,-1-5 0,-1 7 0,-1-6 0,5 4 0,-7 0 0,10-2 0,-7 2 0,2-2 0,-1-1 0,-5 3 0,3-1 0,-3 3 0,5-4 0,-1 0 0,5-1 0,-6 0 0,-1 2 0,1 1 0,-3 0 0,5-4 0,-4 3 0,1-3 0,-2 4 0,3-2 0,3 0 0,-2-1 0,1-2 0,-5 3 0,0 0 0,5-3 0,-4 2 0,5-2 0,-4 3 0,-1 0 0,1 0 0,-4-5 0,1 3 0,2-6 0,-1 8 0,3-3 0,-3 3 0,2-2 0,-1 1 0,1-4 0,-2 4 0,3-4 0,-5 4 0,4-1 0,-4-1 0,2 0 0,-2 0 0,4-2 0,-3 4 0,1-4 0,-1 4 0,-3-1 0,3-1 0,-1 0 0,3 0 0,-1-2 0,0 4 0,-2-1 0,1 2 0,-1-6 0,2 5 0,1-7 0,-4 5 0,3-1 0,-2-4 0,2 4 0,0-2 0,-2 1 0,2 2 0,-4 0 0,1-2 0,-2 4 0,2-2 0,-1 3 0,1-2 0,-2 1 0,2-4 0,-1 5 0,1-6 0,1 3 0,-1 0 0,1 0 0,-1 3 0,-2 1 0,0-4 0,0 0 0,3 0 0,-3 0 0,2-2 0,-2 1 0,3-5 0,-3 6 0,3-2 0,-3 1 0,2-1 0,-1 1 0,1-1 0,0 2 0,1 0 0,0-2 0,2 1 0,-2-1 0,0 1 0,-1 2 0,-2-1 0,2 0 0,1-3 0,2 3 0,1-2 0,-1-1 0,0-1 0,7-5 0,-5 6 0,10-7 0,-11 9 0,5-5 0,-3 6 0,0-3 0,0 3 0,2-2 0,2-2 0,0 3 0,2-2 0,3 5 0,-5-2 0,8 1 0,-11 0 0,10 1 0,-6-2 0,4 1 0,-3-1 0,0 5 0,-3-2 0,3 5 0,-4-8 0,-1 5 0,1-5 0,-2 3 0,2-3 0,-1 5 0,-2-4 0,0 4 0,5-3 0,-4 3 0,5-4 0,-5 3 0,3-4 0,3 3 0,-5 0 0,4-3 0,-5 2 0,0-2 0,2 0 0,-2 0 0,0 0 0,0 0 0,-3 4 0,-3-1 0,0 0 0,3-3 0,-1 2 0,1-1 0,-1 2 0,-3-3 0,1 3 0,-2-3 0,3-2 0,-3 3 0,3-3 0,-3 5 0,0-3 0,0 3 0,0-3 0,0-2 0,0 3 0,0-3 0,0 5 0,0-3 0,0 3 0,0-3 0,0 3 0,0-2 0,0 1 0,0-1 0,0 2 0,0-3 0,0 2 0,0-1 0,0-4 0,0 5 0,-2-4 0,1 5 0,-4-6 0,2 5 0,0-5 0,-2 1 0,5 3 0,-5-3 0,4 2 0,-1 3 0,0-3 0,1-2 0,-1 1 0,-3-8 0,2 8 0,-3-4 0,4 2 0,-1 2 0,0-7 0,0 10 0,-4-7 0,4 7 0,-3-2 0,2 4 0,1-1 0,-4-1 0,-2 1 0,1 2 0,-5-4 0,7 3 0,-7-2 0,2 2 0,-4 0 0,-2-1 0,2-1 0,2 0 0,-1 3 0,5 1 0,-2 2 0,1 0 0,4 0 0,-10-3 0,9 3 0,-3-3 0,-1 3 0,2 0 0,-2-2 0,1 1 0,4-1 0,-4 2 0,2 0 0,0 0 0,0 0 0,3 0 0,-2 0 0,-1 0 0,-1 0 0,-1 0 0,5 0 0,-3 0 0,3 0 0,-2 2 0,-35 33 0,-5 8 0,19-19 0,-21 18 0,10-5 0,36-32 0,1 0 0,2 0 0,-2 2 0,-1 1 0,-2 0 0,-1 0 0,4 2 0,-1-4 0,1 5 0,-1-4 0,0-1 0,-4 4 0,6-2 0,-6 0 0,6 0 0,-1-3 0,2 2 0,-2-1 0,1 1 0,-1-2 0,2 2 0,-2-1 0,2 1 0,-3-2 0,3 3 0,0-3 0,0 3 0,0-3 0,0 2 0,0-1 0,0 1 0,0-2 0,0 5 0,0-3 0,0 3 0,0-2 0,0 0 0,0 0 0,0 2 0,0-5 0,2 3 0,-1-3 0,1 2 0,1 1 0,-1 0 0,4 5 0,-3-6 0,-1 3 0,1-2 0,-3-3 0,3 3 0,-3-4 0,2 7 0,-1-5 0,1 5 0,-2-4 0,0-1 0,5 4 0,-4-2 0,4 0 0,-5-1 0,0-2 0,0 3 0,-2 0 0,-1 0 0,0 2 0,-2-4 0,3 1 0,-3-2 0,-3 0 0,2 2 0,-1-3 0,2 3 0,0-6 0,0 1 0,-6 0 0,5-1 0,-10 4 0,9-4 0,-3 1 0,5-2 0,0 0 0,-3 0 0,3 0 0,-3 0 0,1 0 0,-4 5 0,-1-3 0,-2 3 0,4-3 0,1-1 0,-4 1 0,4-2 0,-2 0 0,1 0 0,2 0 0,-3 0 0,3 0 0,-5 0 0,6 0 0,-9 0 0,10 0 0,-4 0 0,5 0 0,-3 0 0,3 0 0,-3 0 0,3-2 0,-3 1 0,0-3 0,0 1 0,-8-3 0,6-2 0,-5 4 0,8-3 0,2 5 0,0-3 0,-5-1 0,3-1 0,-4 1 0,6-7 0,-6 0 0,6 1 0,-6-1 0,11 2 0,-5 2 0,5-2 0,-7 4 0,5 1 0,-5-4 0,7 4 0,-5-4 0,2 2 0,0 0 0,-4-2 0,5 1 0,-5-4 0,4 1 0,0-5 0,-2 3 0,-1-7 0,2 3 0,-7-6 0,9 9 0,-6-8 0,5 7 0,-3-4 0,2 5 0,-1-2 0,4 6 0,-1-6 0,2 8 0,-3-4 0,3 5 0,-3 0 0,3 0 0,-2 1 0,1 1 0,-6-4 0,6 2 0,-4 0 0,3 0 0,1 3 0,-1-3 0,0 3 0,2-3 0,-3-2 0,1 1 0,-4-11 0,2 10 0,-2-6 0,6 5 0,-2-7 0,1 3 0,-2-5 0,3 2 0,-2 3 0,1-5 0,-1 8 0,-1-2 0,3 4 0,-3-1 0,3 0 0,-2 3 0,-1 0 0,1 3 0,-1-2 0,1 1 0,-1-4 0,-2-1 0,-1-1 0,1 1 0,0 1 0,2 5 0,-2-3 0,5 0 0,-5 0 0,2-3 0,-2 1 0,-1 1 0,3 2 0,-1-4 0,1 5 0,0-10 0,0 10 0,1-5 0,-1 6 0,-2 0 0,3 0 0,-3-2 0,2-1 0,0-1 0,1 2 0,-3-1 0,1-3 0,-1 2 0,0-1 0,4 2 0,-3 3 0,3-3 0,-3 0 0,1 0 0,-3 0 0,1 1 0,0-4 0,-3-1 0,2 0 0,-2-1 0,3 8 0,-3-6 0,5 6 0,-5-5 0,5 2 0,0-1 0,-1 2 0,-2-4 0,0 2 0,-2-2 0,2-5 0,-1 6 0,0-7 0,0 6 0,1-2 0,3 1 0,-5-5 0,7 6 0,-7-3 0,5 3 0,-2-2 0,2 1 0,-5-5 0,4 6 0,-2-6 0,2 6 0,3-9 0,-4 7 0,5-10 0,-5 13 0,2-6 0,-2 5 0,-1-4 0,3 1 0,-3-6 0,0 5 0,0-6 0,-3 0 0,6 0 0,0-4 0,0-3 0,3 5 0,-9-8 0,7 8 0,-7-9 0,9 7 0,-6-4 0,5 1 0,-4 8 0,5-7 0,-3 9 0,-2-4 0,4 7 0,-4-1 0,5 4 0,-3-2 0,3-3 0,-3 6 0,3-6 0,0 5 0,0-8 0,0 8 0,0-11 0,0 8 0,0-6 0,0 0 0,0 3 0,0-3 0,0-3 0,0 1 0,3-9 0,0 7 0,7-7 0,0 6 0,2-3 0,-2 8 0,5-7 0,-8 6 0,11-7 0,-7 4 0,4-1 0,-3 5 0,6-9 0,-7 7 0,6-4 0,-8 7 0,2 5 0,-2 1 0,1 1 0,-1 1 0,2-5 0,0 6 0,-3 0 0,9-6 0,-7 7 0,16-19 0,-10 9 0,4-4 0,2-4 0,-5 7 0,22-24 0,-16 11 0,12-8 0,-15 12 0,0 4 0,0-4 0,-1 3 0,1-2 0,0-1 0,0 0 0,-1 4 0,0 1 0,0 3 0,-3-4 0,0 3 0,2-6 0,-4 11 0,7-8 0,-5 1 0,4 1 0,-4-3 0,2 4 0,-4-2 0,0 6 0,5-5 0,-9 8 0,7-2 0,-4-3 0,5-3 0,-4 6 0,3-11 0,-5 16 0,-2-5 0,7-3 0,-8 9 0,4-9 0,5-1 0,-10 8 0,13-14 0,-11 15 0,0-5 0,3 0 0,-8 4 0,13-8 0,-11 6 0,8-8 0,-3 5 0,1-6 0,6 2 0,-3-4 0,14-5 0,1-8 0,7 6 0,-2 0 0,-13 17 0,6-8 0,-2 4 0,5-7 0,12-5 0,-12 5 0,7-8 0,-7 8 0,0-4 0,-5 5 0,-1 1 0,-3-1 0,0 4 0,-1 1 0,-4 4 0,-2 0 0,-2 3 0,-3 1 0,0 3 0,-3-3 0,3 3 0,-3-6 0,9-4 0,-7 8 0,10-10 0,-11 14 0,5-5 0,0 0 0,-4 2 0,4-5 0,-3 2 0,-1 3 0,7-5 0,-8 8 0,9-12 0,-9 11 0,6-14 0,-7 14 0,1-4 0,-1 7 0,-4 2 0,7-6 0,-4 4 0,1-4 0,-5 8 0,-3 1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7T14:24:25.087"/>
    </inkml:context>
    <inkml:brush xml:id="br0">
      <inkml:brushProperty name="width" value="0.1" units="cm"/>
      <inkml:brushProperty name="height" value="0.6" units="cm"/>
      <inkml:brushProperty name="color" value="#849398"/>
      <inkml:brushProperty name="inkEffects" value="pencil"/>
    </inkml:brush>
  </inkml:definitions>
  <inkml:trace contextRef="#ctx0" brushRef="#br0">1 0 16383,'0'0'0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50949420"/>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towardsdatascience.com/gradient-descent-animation-1-simple-linear-regression-e49315b24672"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469339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79" rtl="0" eaLnBrk="1" fontAlgn="auto" latinLnBrk="0" hangingPunct="1">
              <a:buClrTx/>
              <a:buSzTx/>
              <a:buFontTx/>
              <a:buNone/>
              <a:tabLst/>
              <a:defRPr/>
            </a:pPr>
            <a:r>
              <a:rPr lang="en-US" sz="1200" kern="1200" dirty="0">
                <a:solidFill>
                  <a:schemeClr val="tx1"/>
                </a:solidFill>
                <a:effectLst/>
                <a:latin typeface="+mn-lt"/>
                <a:ea typeface="+mn-ea"/>
                <a:cs typeface="+mn-cs"/>
              </a:rPr>
              <a:t>~Equation</a:t>
            </a:r>
          </a:p>
          <a:p>
            <a:pPr marL="0" marR="0" lvl="0" indent="0" algn="l" defTabSz="914379" rtl="0" eaLnBrk="1" fontAlgn="auto" latinLnBrk="0" hangingPunct="1">
              <a:buClrTx/>
              <a:buSzTx/>
              <a:buFontTx/>
              <a:buNone/>
              <a:tabLst/>
              <a:defRPr/>
            </a:pPr>
            <a:r>
              <a:rPr lang="en-US" sz="1200" kern="1200" dirty="0">
                <a:solidFill>
                  <a:schemeClr val="tx1"/>
                </a:solidFill>
                <a:effectLst/>
                <a:latin typeface="+mn-lt"/>
                <a:ea typeface="+mn-ea"/>
                <a:cs typeface="+mn-cs"/>
              </a:rPr>
              <a:t>~</a:t>
            </a:r>
          </a:p>
          <a:p>
            <a:pPr marL="0" marR="0" lvl="0" indent="0" algn="l" defTabSz="914379" rtl="0" eaLnBrk="1" fontAlgn="auto" latinLnBrk="0" hangingPunct="1">
              <a:buClrTx/>
              <a:buSzTx/>
              <a:buFontTx/>
              <a:buNone/>
              <a:tabLst/>
              <a:defRPr/>
            </a:pPr>
            <a:r>
              <a:rPr lang="en-US" sz="1200" kern="1200" dirty="0">
                <a:solidFill>
                  <a:schemeClr val="tx1"/>
                </a:solidFill>
                <a:effectLst/>
                <a:latin typeface="+mn-lt"/>
                <a:ea typeface="+mn-ea"/>
                <a:cs typeface="+mn-cs"/>
              </a:rPr>
              <a:t>The first metric, mean squared error (MSE), </a:t>
            </a:r>
            <a:r>
              <a:rPr lang="en-US" sz="1200" i="0" kern="1200" dirty="0">
                <a:solidFill>
                  <a:schemeClr val="tx1"/>
                </a:solidFill>
                <a:effectLst/>
                <a:latin typeface="+mn-lt"/>
                <a:ea typeface="+mn-ea"/>
                <a:cs typeface="+mn-cs"/>
              </a:rPr>
              <a:t>is the average of the squared errors. Because MSE squares the error differences, it penalizes even the smallest errors, leading to overestimation of how bad the model is.</a:t>
            </a:r>
          </a:p>
          <a:p>
            <a:pPr marL="0" marR="0" lvl="0" indent="0" algn="l" defTabSz="914379" rtl="0" eaLnBrk="1" fontAlgn="auto" latinLnBrk="0" hangingPunct="1">
              <a:buClrTx/>
              <a:buSzTx/>
              <a:buFontTx/>
              <a:buNone/>
              <a:tabLst/>
              <a:defRPr/>
            </a:pPr>
            <a:endParaRPr lang="en-US" sz="1200" i="0" kern="1200" dirty="0">
              <a:solidFill>
                <a:schemeClr val="tx1"/>
              </a:solidFill>
              <a:effectLst/>
              <a:latin typeface="+mn-lt"/>
              <a:ea typeface="+mn-ea"/>
              <a:cs typeface="+mn-cs"/>
            </a:endParaRPr>
          </a:p>
          <a:p>
            <a:pPr marL="0" marR="0" lvl="0" indent="0" algn="l" defTabSz="914379" rtl="0" eaLnBrk="1" fontAlgn="auto" latinLnBrk="0" hangingPunct="1">
              <a:buClrTx/>
              <a:buSzTx/>
              <a:buFontTx/>
              <a:buNone/>
              <a:tabLst/>
              <a:defRPr/>
            </a:pPr>
            <a:r>
              <a:rPr lang="en-US" sz="1200" i="0" kern="1200" dirty="0">
                <a:solidFill>
                  <a:schemeClr val="tx1"/>
                </a:solidFill>
                <a:effectLst/>
                <a:latin typeface="+mn-lt"/>
                <a:ea typeface="+mn-ea"/>
                <a:cs typeface="+mn-cs"/>
              </a:rPr>
              <a:t>Another metric is root mean square error (RMSE), which is the square root of the MSE. This is widely used for regression tasks. While MSE </a:t>
            </a:r>
            <a:r>
              <a:rPr lang="en-US" sz="1200" b="0" i="0" kern="1200" dirty="0">
                <a:solidFill>
                  <a:schemeClr val="tx1"/>
                </a:solidFill>
                <a:effectLst/>
                <a:latin typeface="+mn-lt"/>
                <a:ea typeface="+mn-ea"/>
                <a:cs typeface="+mn-cs"/>
              </a:rPr>
              <a:t>reports errors in units squared, RSME reports errors in the original units, which makes it easier to interpret the error.</a:t>
            </a:r>
          </a:p>
          <a:p>
            <a:pPr marL="0" marR="0" lvl="0" indent="0" algn="l" defTabSz="914379" rtl="0" eaLnBrk="1" fontAlgn="auto" latinLnBrk="0" hangingPunct="1">
              <a:buClrTx/>
              <a:buSzTx/>
              <a:buFontTx/>
              <a:buNone/>
              <a:tabLst/>
              <a:defRPr/>
            </a:pPr>
            <a:endParaRPr lang="en-US" sz="1200" b="0" i="0" kern="1200" dirty="0">
              <a:solidFill>
                <a:schemeClr val="tx1"/>
              </a:solidFill>
              <a:effectLst/>
              <a:latin typeface="+mn-lt"/>
              <a:ea typeface="+mn-ea"/>
              <a:cs typeface="+mn-cs"/>
            </a:endParaRPr>
          </a:p>
          <a:p>
            <a:pPr marL="0" marR="0" lvl="0" indent="0" algn="l" defTabSz="914379" rtl="0" eaLnBrk="1" fontAlgn="auto" latinLnBrk="0" hangingPunct="1">
              <a:buClrTx/>
              <a:buSzTx/>
              <a:buFontTx/>
              <a:buNone/>
              <a:tabLst/>
              <a:defRPr/>
            </a:pPr>
            <a:r>
              <a:rPr lang="en-US" sz="1200" b="0" i="0" kern="1200" dirty="0">
                <a:solidFill>
                  <a:schemeClr val="tx1"/>
                </a:solidFill>
                <a:effectLst/>
                <a:latin typeface="+mn-lt"/>
                <a:ea typeface="+mn-ea"/>
                <a:cs typeface="+mn-cs"/>
              </a:rPr>
              <a:t>You can also look at the mean absolute error (MAE), which is the average of the absolute differences between the target values and the values that the model predicted. Being a linear score, all the individual differences are weighted equally, so MAE is more robust to outliers and does not penalize the errors as extremely as MSE.</a:t>
            </a:r>
          </a:p>
          <a:p>
            <a:pPr marL="0" marR="0" lvl="0" indent="0" algn="l" defTabSz="914379" rtl="0" eaLnBrk="1" fontAlgn="auto" latinLnBrk="0" hangingPunct="1">
              <a:buClrTx/>
              <a:buSzTx/>
              <a:buFontTx/>
              <a:buNone/>
              <a:tabLst/>
              <a:defRPr/>
            </a:pPr>
            <a:endParaRPr lang="en-US" sz="1200" b="0" i="0" kern="1200" dirty="0">
              <a:solidFill>
                <a:schemeClr val="tx1"/>
              </a:solidFill>
              <a:effectLst/>
              <a:latin typeface="+mn-lt"/>
              <a:ea typeface="+mn-ea"/>
              <a:cs typeface="+mn-cs"/>
            </a:endParaRPr>
          </a:p>
          <a:p>
            <a:pPr marL="0" marR="0" lvl="0" indent="0" algn="l" defTabSz="914379" rtl="0" eaLnBrk="1" fontAlgn="auto" latinLnBrk="0" hangingPunct="1">
              <a:buClrTx/>
              <a:buSzTx/>
              <a:buFontTx/>
              <a:buNone/>
              <a:tabLst/>
              <a:defRPr/>
            </a:pPr>
            <a:r>
              <a:rPr lang="en-US" sz="1200" b="0" i="0" kern="1200" dirty="0">
                <a:solidFill>
                  <a:schemeClr val="tx1"/>
                </a:solidFill>
                <a:effectLst/>
                <a:latin typeface="+mn-lt"/>
                <a:ea typeface="+mn-ea"/>
                <a:cs typeface="+mn-cs"/>
              </a:rPr>
              <a:t>Finally, you can use R², which helps compare the regression model with a constant average baseline model (it predicts averages for all data points). This metric tells how much better the regression is compared to the baseline model.</a:t>
            </a:r>
          </a:p>
          <a:p>
            <a:pPr marL="0" marR="0" lvl="0" indent="0" algn="l" defTabSz="914379" rtl="0" eaLnBrk="1" fontAlgn="auto" latinLnBrk="0" hangingPunct="1">
              <a:buClrTx/>
              <a:buSzTx/>
              <a:buFontTx/>
              <a:buNone/>
              <a:tabLst/>
              <a:defRPr/>
            </a:pPr>
            <a:endParaRPr lang="en-US" sz="1200" b="0" i="0" kern="1200" dirty="0">
              <a:solidFill>
                <a:schemeClr val="tx1"/>
              </a:solidFill>
              <a:effectLst/>
              <a:latin typeface="+mn-lt"/>
              <a:ea typeface="+mn-ea"/>
              <a:cs typeface="+mn-cs"/>
            </a:endParaRPr>
          </a:p>
          <a:p>
            <a:pPr marL="0" marR="0" lvl="0" indent="0" algn="l" defTabSz="914379" rtl="0" eaLnBrk="1" fontAlgn="auto" latinLnBrk="0" hangingPunct="1">
              <a:buClrTx/>
              <a:buSzTx/>
              <a:buFontTx/>
              <a:buNone/>
              <a:tabLst/>
              <a:defRPr/>
            </a:pPr>
            <a:r>
              <a:rPr lang="en-US" sz="1200" b="0" i="0" kern="1200" dirty="0">
                <a:solidFill>
                  <a:schemeClr val="tx1"/>
                </a:solidFill>
                <a:effectLst/>
                <a:latin typeface="+mn-lt"/>
                <a:ea typeface="+mn-ea"/>
                <a:cs typeface="+mn-cs"/>
              </a:rPr>
              <a:t>With other metrics, lower scores are desirable; R</a:t>
            </a:r>
            <a:r>
              <a:rPr lang="en-US" sz="1200" b="0" i="0" kern="1200" baseline="30000" dirty="0">
                <a:solidFill>
                  <a:schemeClr val="tx1"/>
                </a:solidFill>
                <a:effectLst/>
                <a:latin typeface="+mn-lt"/>
                <a:ea typeface="+mn-ea"/>
                <a:cs typeface="+mn-cs"/>
              </a:rPr>
              <a:t>2</a:t>
            </a:r>
            <a:r>
              <a:rPr lang="en-US" sz="1200" b="0" i="0" kern="1200" dirty="0">
                <a:solidFill>
                  <a:schemeClr val="tx1"/>
                </a:solidFill>
                <a:effectLst/>
                <a:latin typeface="+mn-lt"/>
                <a:ea typeface="+mn-ea"/>
                <a:cs typeface="+mn-cs"/>
              </a:rPr>
              <a:t> is different. Assuming that the ML model will always perform better than the baseline (average) model, R² will take values between 0 and 1. If the model didn’t improve at all over the baseline model and produced the same errors, then R</a:t>
            </a:r>
            <a:r>
              <a:rPr lang="en-US" sz="1200" b="0" i="0" kern="1200" baseline="30000" dirty="0">
                <a:solidFill>
                  <a:schemeClr val="tx1"/>
                </a:solidFill>
                <a:effectLst/>
                <a:latin typeface="+mn-lt"/>
                <a:ea typeface="+mn-ea"/>
                <a:cs typeface="+mn-cs"/>
              </a:rPr>
              <a:t>2</a:t>
            </a:r>
            <a:r>
              <a:rPr lang="en-US" sz="1200" b="0" i="0" kern="1200" dirty="0">
                <a:solidFill>
                  <a:schemeClr val="tx1"/>
                </a:solidFill>
                <a:effectLst/>
                <a:latin typeface="+mn-lt"/>
                <a:ea typeface="+mn-ea"/>
                <a:cs typeface="+mn-cs"/>
              </a:rPr>
              <a:t> is 0 (lowest). For the best regression model, which doesn’t have errors between the predicted and actual values (MSE = 0), R</a:t>
            </a:r>
            <a:r>
              <a:rPr lang="en-US" sz="1200" b="0" i="0" kern="1200" baseline="30000" dirty="0">
                <a:solidFill>
                  <a:schemeClr val="tx1"/>
                </a:solidFill>
                <a:effectLst/>
                <a:latin typeface="+mn-lt"/>
                <a:ea typeface="+mn-ea"/>
                <a:cs typeface="+mn-cs"/>
              </a:rPr>
              <a:t>2</a:t>
            </a:r>
            <a:r>
              <a:rPr lang="en-US" sz="1200" b="0" i="0" kern="1200" dirty="0">
                <a:solidFill>
                  <a:schemeClr val="tx1"/>
                </a:solidFill>
                <a:effectLst/>
                <a:latin typeface="+mn-lt"/>
                <a:ea typeface="+mn-ea"/>
                <a:cs typeface="+mn-cs"/>
              </a:rPr>
              <a:t> will be 1 (highest).</a:t>
            </a:r>
          </a:p>
          <a:p>
            <a:pPr marL="0" marR="0" lvl="0" indent="0" algn="l" defTabSz="914379" rtl="0" eaLnBrk="1" fontAlgn="auto" latinLnBrk="0" hangingPunct="1">
              <a:buClrTx/>
              <a:buSzTx/>
              <a:buFontTx/>
              <a:buNone/>
              <a:tabLst/>
              <a:defRPr/>
            </a:pPr>
            <a:endParaRPr lang="en-US" sz="1200" b="0" i="0" kern="1200" dirty="0">
              <a:solidFill>
                <a:schemeClr val="tx1"/>
              </a:solidFill>
              <a:effectLst/>
              <a:latin typeface="+mn-lt"/>
              <a:ea typeface="+mn-ea"/>
              <a:cs typeface="+mn-cs"/>
            </a:endParaRPr>
          </a:p>
          <a:p>
            <a:pPr marL="0" marR="0" lvl="0" indent="0" algn="l" defTabSz="914379" rtl="0" eaLnBrk="1" fontAlgn="auto" latinLnBrk="0" hangingPunct="1">
              <a:buClrTx/>
              <a:buSzTx/>
              <a:buFontTx/>
              <a:buNone/>
              <a:tabLst/>
              <a:defRPr/>
            </a:pPr>
            <a:r>
              <a:rPr lang="en-US" sz="1200" kern="1200" dirty="0">
                <a:solidFill>
                  <a:schemeClr val="tx1"/>
                </a:solidFill>
                <a:effectLst/>
                <a:latin typeface="+mn-lt"/>
                <a:ea typeface="+mn-ea"/>
                <a:cs typeface="+mn-cs"/>
              </a:rPr>
              <a:t>While MSE is the most preferred metric for regression tasks, as with other areas of ML, there isn’t a clear choice of which metric to use. Best practice is to monitor a few, depending on the business problem and the dataset.</a:t>
            </a:r>
          </a:p>
          <a:p>
            <a:pPr marL="0" marR="0" lvl="0" indent="0" algn="l" defTabSz="914379" rtl="0" eaLnBrk="1" fontAlgn="auto" latinLnBrk="0" hangingPunct="1">
              <a:buClrTx/>
              <a:buSzTx/>
              <a:buFontTx/>
              <a:buNone/>
              <a:tabLst/>
              <a:defRPr/>
            </a:pPr>
            <a:endParaRPr lang="en-US" sz="1200" kern="1200" dirty="0">
              <a:solidFill>
                <a:schemeClr val="tx1"/>
              </a:solidFill>
              <a:effectLst/>
              <a:latin typeface="+mn-lt"/>
              <a:ea typeface="+mn-ea"/>
              <a:cs typeface="+mn-cs"/>
            </a:endParaRPr>
          </a:p>
          <a:p>
            <a:pPr marL="0" marR="0" lvl="0" indent="0" algn="l" defTabSz="914379" rtl="0" eaLnBrk="1" fontAlgn="auto" latinLnBrk="0" hangingPunct="1">
              <a:buClrTx/>
              <a:buSzTx/>
              <a:buFontTx/>
              <a:buNone/>
              <a:tabLst/>
              <a:defRPr/>
            </a:pPr>
            <a:r>
              <a:rPr lang="en-US" sz="1200" kern="1200" dirty="0">
                <a:solidFill>
                  <a:schemeClr val="tx1"/>
                </a:solidFill>
                <a:effectLst/>
                <a:latin typeface="+mn-lt"/>
                <a:ea typeface="+mn-ea"/>
                <a:cs typeface="+mn-cs"/>
              </a:rPr>
              <a:t>~~~~~~~~~~~~</a:t>
            </a:r>
          </a:p>
          <a:p>
            <a:pPr marL="0" marR="0" lvl="0" indent="0" algn="l" defTabSz="914379" rtl="0" eaLnBrk="1" fontAlgn="auto" latinLnBrk="0" hangingPunct="1">
              <a:buClrTx/>
              <a:buSzTx/>
              <a:buFontTx/>
              <a:buNone/>
              <a:tabLst/>
              <a:defRPr/>
            </a:pPr>
            <a:r>
              <a:rPr lang="en-US" sz="1200" kern="1200" dirty="0">
                <a:solidFill>
                  <a:schemeClr val="tx1"/>
                </a:solidFill>
                <a:effectLst/>
                <a:latin typeface="+mn-lt"/>
                <a:ea typeface="+mn-ea"/>
                <a:cs typeface="+mn-cs"/>
              </a:rPr>
              <a:t>LATEX</a:t>
            </a:r>
          </a:p>
          <a:p>
            <a:pPr marL="0" marR="0" lvl="0" indent="0" algn="l" defTabSz="914379" rtl="0" eaLnBrk="1" fontAlgn="auto" latinLnBrk="0" hangingPunct="1">
              <a:buClrTx/>
              <a:buSzTx/>
              <a:buFontTx/>
              <a:buNone/>
              <a:tabLst/>
              <a:defRPr/>
            </a:pPr>
            <a:endParaRPr lang="en-US" sz="1200" kern="1200" dirty="0">
              <a:solidFill>
                <a:schemeClr val="tx1"/>
              </a:solidFill>
              <a:effectLst/>
              <a:latin typeface="+mn-lt"/>
              <a:ea typeface="+mn-ea"/>
              <a:cs typeface="+mn-cs"/>
            </a:endParaRPr>
          </a:p>
          <a:p>
            <a:pPr marL="0" marR="0" lvl="0" indent="0" algn="l" defTabSz="914379" rtl="0" eaLnBrk="1" fontAlgn="auto" latinLnBrk="0" hangingPunct="1">
              <a:buClrTx/>
              <a:buSzTx/>
              <a:buFontTx/>
              <a:buNone/>
              <a:tabLst/>
              <a:defRPr/>
            </a:pPr>
            <a:r>
              <a:rPr lang="en-US" sz="1200" kern="1200" dirty="0">
                <a:solidFill>
                  <a:schemeClr val="tx1"/>
                </a:solidFill>
                <a:effectLst/>
                <a:latin typeface="+mn-lt"/>
                <a:ea typeface="+mn-ea"/>
                <a:cs typeface="+mn-cs"/>
              </a:rPr>
              <a:t>MSE = \frac{1}{n}\sum_{i=0}^{n}(y^{(i)}-\hat{y}^{(i)})^2</a:t>
            </a:r>
          </a:p>
          <a:p>
            <a:pPr marL="0" marR="0" lvl="0" indent="0" algn="l" defTabSz="914379" rtl="0" eaLnBrk="1" fontAlgn="auto" latinLnBrk="0" hangingPunct="1">
              <a:buClrTx/>
              <a:buSzTx/>
              <a:buFontTx/>
              <a:buNone/>
              <a:tabLst/>
              <a:defRPr/>
            </a:pPr>
            <a:endParaRPr lang="en-US" sz="1200" kern="1200" dirty="0">
              <a:solidFill>
                <a:schemeClr val="tx1"/>
              </a:solidFill>
              <a:effectLst/>
              <a:latin typeface="+mn-lt"/>
              <a:ea typeface="+mn-ea"/>
              <a:cs typeface="+mn-cs"/>
            </a:endParaRPr>
          </a:p>
          <a:p>
            <a:pPr marL="0" marR="0" lvl="0" indent="0" algn="l" defTabSz="914379" rtl="0" eaLnBrk="1" fontAlgn="auto" latinLnBrk="0" hangingPunct="1">
              <a:buClrTx/>
              <a:buSzTx/>
              <a:buFontTx/>
              <a:buNone/>
              <a:tabLst/>
              <a:defRPr/>
            </a:pPr>
            <a:r>
              <a:rPr lang="en-US" sz="1200" kern="1200" dirty="0">
                <a:solidFill>
                  <a:schemeClr val="tx1"/>
                </a:solidFill>
                <a:effectLst/>
                <a:latin typeface="+mn-lt"/>
                <a:ea typeface="+mn-ea"/>
                <a:cs typeface="+mn-cs"/>
              </a:rPr>
              <a:t>RMS = \sqrt{\frac{1}{n}\sum_{i=0}^{n}(y^{(i)}-\hat{y}^{(i)})^2}</a:t>
            </a:r>
          </a:p>
          <a:p>
            <a:pPr marL="0" marR="0" lvl="0" indent="0" algn="l" defTabSz="914379" rtl="0" eaLnBrk="1" fontAlgn="auto" latinLnBrk="0" hangingPunct="1">
              <a:buClrTx/>
              <a:buSzTx/>
              <a:buFontTx/>
              <a:buNone/>
              <a:tabLst/>
              <a:defRPr/>
            </a:pPr>
            <a:endParaRPr lang="en-US" sz="1200" kern="1200" dirty="0">
              <a:solidFill>
                <a:schemeClr val="tx1"/>
              </a:solidFill>
              <a:effectLst/>
              <a:latin typeface="+mn-lt"/>
              <a:ea typeface="+mn-ea"/>
              <a:cs typeface="+mn-cs"/>
            </a:endParaRPr>
          </a:p>
          <a:p>
            <a:pPr marL="0" marR="0" lvl="0" indent="0" algn="l" defTabSz="914379" rtl="0" eaLnBrk="1" fontAlgn="auto" latinLnBrk="0" hangingPunct="1">
              <a:buClrTx/>
              <a:buSzTx/>
              <a:buFontTx/>
              <a:buNone/>
              <a:tabLst/>
              <a:defRPr/>
            </a:pPr>
            <a:r>
              <a:rPr lang="en-US" sz="1200" kern="1200" dirty="0">
                <a:solidFill>
                  <a:schemeClr val="tx1"/>
                </a:solidFill>
                <a:effectLst/>
                <a:latin typeface="+mn-lt"/>
                <a:ea typeface="+mn-ea"/>
                <a:cs typeface="+mn-cs"/>
              </a:rPr>
              <a:t>MAE = \frac{1}{n}\sum_{i=0}^{n}|y^{(i)}-\hat{y}^{(i)}|</a:t>
            </a:r>
          </a:p>
          <a:p>
            <a:endParaRPr lang="en-US" dirty="0">
              <a:latin typeface="+mn-lt"/>
            </a:endParaRPr>
          </a:p>
          <a:p>
            <a:pPr marL="0" marR="0" lvl="0" indent="0" algn="l" defTabSz="914379" rtl="0" eaLnBrk="1" fontAlgn="auto" latinLnBrk="0" hangingPunct="1">
              <a:buClrTx/>
              <a:buSzTx/>
              <a:buFontTx/>
              <a:buNone/>
              <a:tabLst/>
              <a:defRPr/>
            </a:pPr>
            <a:r>
              <a:rPr lang="en-US" sz="1200" kern="1200" dirty="0">
                <a:solidFill>
                  <a:schemeClr val="tx1"/>
                </a:solidFill>
                <a:effectLst/>
                <a:latin typeface="+mn-lt"/>
                <a:ea typeface="+mn-ea"/>
                <a:cs typeface="+mn-cs"/>
              </a:rPr>
              <a:t>R^2 = 1 - \frac{\sum_{i=0}^{n}(y^{(i)}-\hat{y}^{(i)})^2}{\sum_{i=0}^{n}(y^{(i)}-\bar{y})^2}</a:t>
            </a:r>
          </a:p>
          <a:p>
            <a:endParaRPr lang="en-US" dirty="0">
              <a:latin typeface="+mn-lt"/>
            </a:endParaRPr>
          </a:p>
          <a:p>
            <a:pPr marL="0" marR="0" lvl="0" indent="0" algn="l" defTabSz="914379" rtl="0" eaLnBrk="1" fontAlgn="auto" latinLnBrk="0" hangingPunct="1">
              <a:buClrTx/>
              <a:buSzTx/>
              <a:buFontTx/>
              <a:buNone/>
              <a:tabLst/>
              <a:defRPr/>
            </a:pPr>
            <a:r>
              <a:rPr lang="en-US" sz="1200" kern="1200" dirty="0">
                <a:solidFill>
                  <a:schemeClr val="tx1"/>
                </a:solidFill>
                <a:effectLst/>
                <a:latin typeface="+mn-lt"/>
                <a:ea typeface="+mn-ea"/>
                <a:cs typeface="+mn-cs"/>
              </a:rPr>
              <a:t>\bar{y} = \frac{1}{n}\sum_{i=0}^{n}y^{(i)}</a:t>
            </a:r>
          </a:p>
          <a:p>
            <a:pPr marL="0" marR="0" lvl="0" indent="0" algn="l" defTabSz="914379" rtl="0" eaLnBrk="1" fontAlgn="auto" latinLnBrk="0" hangingPunct="1">
              <a:buClrTx/>
              <a:buSzTx/>
              <a:buFontTx/>
              <a:buNone/>
              <a:tabLst/>
              <a:defRPr/>
            </a:pPr>
            <a:endParaRPr lang="en-US" sz="1200" kern="1200" dirty="0">
              <a:solidFill>
                <a:schemeClr val="tx1"/>
              </a:solidFill>
              <a:effectLst/>
              <a:latin typeface="+mn-lt"/>
              <a:ea typeface="+mn-ea"/>
              <a:cs typeface="+mn-cs"/>
            </a:endParaRPr>
          </a:p>
          <a:p>
            <a:pPr marL="0" marR="0" lvl="0" indent="0" algn="l" defTabSz="914379" rtl="0" eaLnBrk="1" fontAlgn="auto" latinLnBrk="0" hangingPunct="1">
              <a:buClrTx/>
              <a:buSzTx/>
              <a:buFontTx/>
              <a:buNone/>
              <a:tabLst/>
              <a:defRPr/>
            </a:pPr>
            <a:r>
              <a:rPr lang="en-US" sz="1200" kern="1200" dirty="0">
                <a:solidFill>
                  <a:schemeClr val="tx1"/>
                </a:solidFill>
                <a:effectLst/>
                <a:latin typeface="+mn-lt"/>
                <a:ea typeface="+mn-ea"/>
                <a:cs typeface="+mn-cs"/>
              </a:rPr>
              <a:t>y^{(i)}	\hat{y}^{(i)}		\bar{y}</a:t>
            </a:r>
            <a:endParaRPr lang="en-US" dirty="0"/>
          </a:p>
        </p:txBody>
      </p:sp>
    </p:spTree>
    <p:extLst>
      <p:ext uri="{BB962C8B-B14F-4D97-AF65-F5344CB8AC3E}">
        <p14:creationId xmlns:p14="http://schemas.microsoft.com/office/powerpoint/2010/main" val="2452172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buClrTx/>
              <a:buSzTx/>
              <a:buFontTx/>
              <a:buNone/>
              <a:tabLst/>
              <a:defRPr/>
            </a:pPr>
            <a:r>
              <a:rPr lang="en-US" b="0" u="none" dirty="0">
                <a:latin typeface="+mn-lt"/>
              </a:rPr>
              <a:t>~Alt text – matrix: Confusion matrix that shows 15 true positives, 1 false negative, 3 false positives, and 18 true negatives.</a:t>
            </a:r>
          </a:p>
          <a:p>
            <a:pPr marL="0" marR="0" lvl="0" indent="0" algn="l" defTabSz="914400" rtl="0" eaLnBrk="1" fontAlgn="auto" latinLnBrk="0" hangingPunct="1">
              <a:buClrTx/>
              <a:buSzTx/>
              <a:buFontTx/>
              <a:buNone/>
              <a:tabLst/>
              <a:defRPr/>
            </a:pPr>
            <a:r>
              <a:rPr lang="en-US" b="0" u="none" dirty="0">
                <a:latin typeface="+mn-lt"/>
              </a:rPr>
              <a:t>~Alt text – scatterplot: Scatterplot. See details in notes.</a:t>
            </a:r>
          </a:p>
          <a:p>
            <a:pPr marL="0" marR="0" lvl="0" indent="0" algn="l" defTabSz="914400" rtl="0" eaLnBrk="1" fontAlgn="auto" latinLnBrk="0" hangingPunct="1">
              <a:buClrTx/>
              <a:buSzTx/>
              <a:buFontTx/>
              <a:buNone/>
              <a:tabLst/>
              <a:defRPr/>
            </a:pPr>
            <a:r>
              <a:rPr lang="en-US" b="0" u="none" dirty="0">
                <a:latin typeface="+mn-lt"/>
              </a:rPr>
              <a:t>~</a:t>
            </a:r>
          </a:p>
          <a:p>
            <a:pPr marL="0" marR="0" lvl="0" indent="0" algn="l" defTabSz="914400" rtl="0" eaLnBrk="1" fontAlgn="auto" latinLnBrk="0" hangingPunct="1">
              <a:buClrTx/>
              <a:buSzTx/>
              <a:buFontTx/>
              <a:buNone/>
              <a:tabLst/>
              <a:defRPr/>
            </a:pPr>
            <a:r>
              <a:rPr lang="en-US" b="1" u="none" dirty="0">
                <a:latin typeface="+mn-lt"/>
              </a:rPr>
              <a:t>Image description: </a:t>
            </a:r>
            <a:r>
              <a:rPr lang="en-US" sz="1200" b="0" u="none" kern="1200" dirty="0">
                <a:solidFill>
                  <a:schemeClr val="tx1"/>
                </a:solidFill>
                <a:effectLst/>
                <a:latin typeface="+mn-lt"/>
                <a:ea typeface="+mn-ea"/>
                <a:cs typeface="+mn-cs"/>
              </a:rPr>
              <a:t>S</a:t>
            </a:r>
            <a:r>
              <a:rPr lang="en-US" sz="1200" u="none" kern="1200" dirty="0">
                <a:solidFill>
                  <a:schemeClr val="tx1"/>
                </a:solidFill>
                <a:effectLst/>
                <a:latin typeface="+mn-lt"/>
                <a:ea typeface="+mn-ea"/>
                <a:cs typeface="+mn-cs"/>
              </a:rPr>
              <a:t>catterplot with a mix of circles and squares. Days published is the y-axis, and number of pages is the x-axis. The circles represent nonfiction books, and the squares represent fiction books. The data is divided into multiple rectangular regions that represent each category. The left region is mostly circles, and the right region is mostly squares. The regions represent the way the model classifies data in this dataset. </a:t>
            </a:r>
            <a:r>
              <a:rPr lang="en-US" sz="1200" b="1" u="none" kern="1200" dirty="0">
                <a:solidFill>
                  <a:schemeClr val="tx1"/>
                </a:solidFill>
                <a:effectLst/>
                <a:latin typeface="+mn-lt"/>
                <a:ea typeface="+mn-ea"/>
                <a:cs typeface="+mn-cs"/>
              </a:rPr>
              <a:t>End description.</a:t>
            </a:r>
          </a:p>
          <a:p>
            <a:endParaRPr lang="en-US" u="none" dirty="0"/>
          </a:p>
          <a:p>
            <a:r>
              <a:rPr lang="en-US" u="none" dirty="0"/>
              <a:t>How do you evaluate a classification model? You can judge </a:t>
            </a:r>
            <a:r>
              <a:rPr lang="en-US" sz="1200" b="0" i="0" u="none" kern="1200" dirty="0">
                <a:solidFill>
                  <a:schemeClr val="tx1"/>
                </a:solidFill>
                <a:effectLst/>
                <a:latin typeface="+mn-lt"/>
                <a:ea typeface="+mn-ea"/>
                <a:cs typeface="+mn-cs"/>
              </a:rPr>
              <a:t>the performance of the model and its associated errors by examining correctly classified cases compared to incorrectly classified cases.</a:t>
            </a:r>
          </a:p>
          <a:p>
            <a:endParaRPr lang="en-US" sz="1200" b="0" i="0" u="none" kern="1200" dirty="0">
              <a:solidFill>
                <a:schemeClr val="tx1"/>
              </a:solidFill>
              <a:effectLst/>
              <a:latin typeface="+mn-lt"/>
              <a:ea typeface="+mn-ea"/>
              <a:cs typeface="+mn-cs"/>
            </a:endParaRPr>
          </a:p>
          <a:p>
            <a:r>
              <a:rPr lang="en-US" sz="1200" b="0" i="0" u="none" kern="1200" dirty="0">
                <a:solidFill>
                  <a:schemeClr val="tx1"/>
                </a:solidFill>
                <a:effectLst/>
                <a:latin typeface="+mn-lt"/>
                <a:ea typeface="+mn-ea"/>
                <a:cs typeface="+mn-cs"/>
              </a:rPr>
              <a:t>Consider a binary classification task to determine the genre of a book. You can compare the predicted results to the known values. Mark any correct prediction as true and any incorrect prediction as false. Record the results in a confusion matrix (the name reflects that the classifier is sometimes confused and makes mistakes).</a:t>
            </a:r>
          </a:p>
          <a:p>
            <a:endParaRPr lang="en-US" sz="1200" b="0" i="0" u="none" kern="1200" dirty="0">
              <a:solidFill>
                <a:schemeClr val="tx1"/>
              </a:solidFill>
              <a:effectLst/>
              <a:latin typeface="+mn-lt"/>
              <a:ea typeface="+mn-ea"/>
              <a:cs typeface="+mn-cs"/>
            </a:endParaRPr>
          </a:p>
          <a:p>
            <a:r>
              <a:rPr lang="en-US" sz="1200" b="0" i="0" u="none" kern="1200" dirty="0">
                <a:solidFill>
                  <a:schemeClr val="tx1"/>
                </a:solidFill>
                <a:effectLst/>
                <a:latin typeface="+mn-lt"/>
                <a:ea typeface="+mn-ea"/>
                <a:cs typeface="+mn-cs"/>
              </a:rPr>
              <a:t>In this binary classification example, the matrix has two rows and two columns. The columns represent the predicted class labels, and the rows represent the actual class labels. Each cell contains the number of predictions made by the classifier that fall into that cell.</a:t>
            </a:r>
          </a:p>
          <a:p>
            <a:endParaRPr lang="en-US" sz="1200" b="0" i="0" u="none" kern="1200" dirty="0">
              <a:solidFill>
                <a:schemeClr val="tx1"/>
              </a:solidFill>
              <a:effectLst/>
              <a:latin typeface="+mn-lt"/>
              <a:ea typeface="+mn-ea"/>
              <a:cs typeface="+mn-cs"/>
            </a:endParaRPr>
          </a:p>
          <a:p>
            <a:r>
              <a:rPr lang="en-US" sz="1200" b="0" i="0" u="none" kern="1200" dirty="0">
                <a:solidFill>
                  <a:schemeClr val="tx1"/>
                </a:solidFill>
                <a:effectLst/>
                <a:latin typeface="+mn-lt"/>
                <a:ea typeface="+mn-ea"/>
                <a:cs typeface="+mn-cs"/>
              </a:rPr>
              <a:t>This matrix makes it easier to observe relationships between the classifier outputs, and examining the confusion matrix usually indicates whether the classifier is bad or good. In this case, the classifier seems to have done a good job of assigning most data points to their correct classes. A perfect classifier would correctly predict all cases, so high numbers would stay on the diagonal that covers true positive and true negative areas and nothing would fall off this diagonal into the false/error tiles.</a:t>
            </a:r>
          </a:p>
        </p:txBody>
      </p:sp>
    </p:spTree>
    <p:extLst>
      <p:ext uri="{BB962C8B-B14F-4D97-AF65-F5344CB8AC3E}">
        <p14:creationId xmlns:p14="http://schemas.microsoft.com/office/powerpoint/2010/main" val="40775925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kern="1200" dirty="0">
                <a:solidFill>
                  <a:schemeClr val="tx1"/>
                </a:solidFill>
                <a:effectLst/>
                <a:latin typeface="+mn-lt"/>
                <a:ea typeface="+mn-ea"/>
                <a:cs typeface="+mn-cs"/>
              </a:rPr>
              <a:t>~Equation</a:t>
            </a:r>
          </a:p>
          <a:p>
            <a:r>
              <a:rPr lang="en-US" sz="1200" b="0" i="0" u="none" kern="1200" dirty="0">
                <a:solidFill>
                  <a:schemeClr val="tx1"/>
                </a:solidFill>
                <a:effectLst/>
                <a:latin typeface="+mn-lt"/>
                <a:ea typeface="+mn-ea"/>
                <a:cs typeface="+mn-cs"/>
              </a:rPr>
              <a:t>~</a:t>
            </a:r>
          </a:p>
          <a:p>
            <a:r>
              <a:rPr lang="en-US" sz="1200" b="0" i="0" u="none" kern="1200" dirty="0">
                <a:solidFill>
                  <a:schemeClr val="tx1"/>
                </a:solidFill>
                <a:effectLst/>
                <a:latin typeface="+mn-lt"/>
                <a:ea typeface="+mn-ea"/>
                <a:cs typeface="+mn-cs"/>
              </a:rPr>
              <a:t>While the confusion matrix contains all information of the outcomes of a classifier, it’s rarely used for reporting results because it’s difficult to compare and discuss. Instead, some overall numerical scores are extracted from the confusion matrix.</a:t>
            </a:r>
          </a:p>
          <a:p>
            <a:endParaRPr lang="en-US" sz="1200" b="0" i="0" u="none" kern="1200" dirty="0">
              <a:solidFill>
                <a:schemeClr val="tx1"/>
              </a:solidFill>
              <a:effectLst/>
              <a:latin typeface="+mn-lt"/>
              <a:ea typeface="+mn-ea"/>
              <a:cs typeface="+mn-cs"/>
            </a:endParaRPr>
          </a:p>
          <a:p>
            <a:pPr algn="l"/>
            <a:r>
              <a:rPr lang="en-US" b="0" i="0" dirty="0">
                <a:effectLst/>
                <a:latin typeface="Söhne"/>
              </a:rPr>
              <a:t>To calculate the accuracy of an ML model on a training set or validation set, you can use the following formula:</a:t>
            </a:r>
          </a:p>
          <a:p>
            <a:r>
              <a:rPr lang="en-US" dirty="0">
                <a:effectLst/>
              </a:rPr>
              <a:t>accuracy = (TP + TN) / (TP + FP + TN + FN)</a:t>
            </a:r>
          </a:p>
        </p:txBody>
      </p:sp>
    </p:spTree>
    <p:extLst>
      <p:ext uri="{BB962C8B-B14F-4D97-AF65-F5344CB8AC3E}">
        <p14:creationId xmlns:p14="http://schemas.microsoft.com/office/powerpoint/2010/main" val="28548986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~Alt text – original: Scatterplot of original dataset. Detail in notes. </a:t>
            </a:r>
          </a:p>
          <a:p>
            <a:r>
              <a:rPr lang="en-US" b="0" dirty="0"/>
              <a:t>~Alt text – training: Scatterplot of the training dataset. Detail in notes.</a:t>
            </a:r>
          </a:p>
          <a:p>
            <a:r>
              <a:rPr lang="en-US" b="0" dirty="0"/>
              <a:t>~Alt text – validation: Scatterplot of the validation dataset. Detail in notes.</a:t>
            </a:r>
          </a:p>
          <a:p>
            <a:r>
              <a:rPr lang="en-US" b="0" dirty="0"/>
              <a:t>~</a:t>
            </a:r>
          </a:p>
          <a:p>
            <a:r>
              <a:rPr lang="en-US" b="1" dirty="0"/>
              <a:t>Image 1 description: </a:t>
            </a:r>
            <a:r>
              <a:rPr lang="en-US" dirty="0"/>
              <a:t>The original dataset scatterplot. This scatterplot has </a:t>
            </a:r>
            <a:r>
              <a:rPr lang="en-US" sz="1200" b="0" i="0" kern="1200" dirty="0">
                <a:solidFill>
                  <a:schemeClr val="tx1"/>
                </a:solidFill>
                <a:effectLst/>
                <a:latin typeface="+mn-lt"/>
                <a:ea typeface="+mn-ea"/>
                <a:cs typeface="+mn-cs"/>
              </a:rPr>
              <a:t>a mix of circles and squares. Days published is the y-axis and number of pages is the x-axis. The circles represent nonfiction books, and the squares represent fiction books. </a:t>
            </a:r>
            <a:r>
              <a:rPr lang="en-US" sz="1200" b="1" i="0" kern="1200" dirty="0">
                <a:solidFill>
                  <a:schemeClr val="tx1"/>
                </a:solidFill>
                <a:effectLst/>
                <a:latin typeface="+mn-lt"/>
                <a:ea typeface="+mn-ea"/>
                <a:cs typeface="+mn-cs"/>
              </a:rPr>
              <a:t>End description.</a:t>
            </a:r>
          </a:p>
          <a:p>
            <a:endParaRPr lang="en-US" dirty="0"/>
          </a:p>
          <a:p>
            <a:r>
              <a:rPr lang="en-US" b="1" dirty="0"/>
              <a:t>Image 2 description: </a:t>
            </a:r>
            <a:r>
              <a:rPr lang="en-US" dirty="0"/>
              <a:t>The training scatterplot. This scatterplot is the same as the one on the classification step 1 slide. The plot contains some, but not all, of the data points from the original dataset. </a:t>
            </a:r>
            <a:r>
              <a:rPr lang="en-US" b="1" dirty="0"/>
              <a:t>End description.</a:t>
            </a:r>
          </a:p>
          <a:p>
            <a:endParaRPr lang="en-US" dirty="0"/>
          </a:p>
          <a:p>
            <a:r>
              <a:rPr lang="en-US" b="1" dirty="0"/>
              <a:t>Image 3 description: </a:t>
            </a:r>
            <a:r>
              <a:rPr lang="en-US" dirty="0"/>
              <a:t>The validation scatterplot. This scatterplot includes a subset of the original dataset. None of the points in this plot match the points that are used in the training scatterplot, which indicates that this is a different part of the original dataset. </a:t>
            </a:r>
            <a:r>
              <a:rPr lang="en-US" b="1" dirty="0"/>
              <a:t>End description.</a:t>
            </a:r>
          </a:p>
          <a:p>
            <a:endParaRPr lang="en-US" dirty="0"/>
          </a:p>
          <a:p>
            <a:r>
              <a:rPr lang="en-US" dirty="0"/>
              <a:t>With the same classification problem, evaluate model performance on training and validation datasets. First, you need to split the original dataset for this purpose.</a:t>
            </a:r>
          </a:p>
          <a:p>
            <a:endParaRPr lang="en-US" dirty="0"/>
          </a:p>
          <a:p>
            <a:r>
              <a:rPr lang="en-US" dirty="0"/>
              <a:t>Plot the dataset by using the two features (number of pages and days published) and the label, which is shown as a circle (nonfiction) or square (fiction). Because this is a binary classification problem, you can use numerical values to represent labels: 1 for fiction and 0 for nonfiction.</a:t>
            </a:r>
          </a:p>
          <a:p>
            <a:endParaRPr lang="en-US" dirty="0"/>
          </a:p>
          <a:p>
            <a:r>
              <a:rPr lang="en-US" dirty="0"/>
              <a:t>The model is shown as the line on the training and validation plots. The model predicts that everything on the left is nonfiction (0), and everything on the right is fiction (1). You can see that, in both the training dataset and the validation dataset, some data points were predicted incorrectly.</a:t>
            </a:r>
          </a:p>
        </p:txBody>
      </p:sp>
    </p:spTree>
    <p:extLst>
      <p:ext uri="{BB962C8B-B14F-4D97-AF65-F5344CB8AC3E}">
        <p14:creationId xmlns:p14="http://schemas.microsoft.com/office/powerpoint/2010/main" val="8572583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effectLst/>
                <a:latin typeface="Söhne"/>
              </a:rPr>
              <a:t>~Equations</a:t>
            </a:r>
          </a:p>
          <a:p>
            <a:pPr algn="l"/>
            <a:r>
              <a:rPr lang="en-US" b="0" i="0" dirty="0">
                <a:effectLst/>
                <a:latin typeface="Söhne"/>
              </a:rPr>
              <a:t>~</a:t>
            </a:r>
          </a:p>
          <a:p>
            <a:pPr algn="l"/>
            <a:r>
              <a:rPr lang="en-US" b="0" i="0" dirty="0">
                <a:effectLst/>
                <a:latin typeface="Söhne"/>
              </a:rPr>
              <a:t>To calculate the accuracy of an ML model on a training set or validation set, you can use the following formula:</a:t>
            </a:r>
          </a:p>
          <a:p>
            <a:r>
              <a:rPr lang="en-US" dirty="0">
                <a:effectLst/>
              </a:rPr>
              <a:t>accuracy = (TP + TN) / (TP + FP + TN + FN)</a:t>
            </a:r>
          </a:p>
          <a:p>
            <a:endParaRPr lang="en-US" dirty="0">
              <a:effectLst/>
            </a:endParaRPr>
          </a:p>
          <a:p>
            <a:r>
              <a:rPr lang="en-US" dirty="0">
                <a:effectLst/>
              </a:rPr>
              <a:t>In the formula</a:t>
            </a:r>
            <a:r>
              <a:rPr lang="en-US" b="0" i="0" dirty="0">
                <a:effectLst/>
                <a:latin typeface="Söhne"/>
              </a:rPr>
              <a:t>, TP is the number of true positive predictions, TN is the number of true negative predictions, FP is the number of false positive predictions, and FN is the number of false negative predictions. On the slide, the values from the plots on the previous slide have been substituted into the formulas.</a:t>
            </a:r>
          </a:p>
          <a:p>
            <a:endParaRPr lang="en-US" b="0" i="0" dirty="0">
              <a:effectLst/>
              <a:latin typeface="Söhne"/>
            </a:endParaRPr>
          </a:p>
          <a:p>
            <a:pPr algn="l"/>
            <a:r>
              <a:rPr lang="en-US" b="0" i="0" dirty="0">
                <a:effectLst/>
                <a:latin typeface="Söhne"/>
              </a:rPr>
              <a:t>To calculate the accuracy of the model on the training set, you need to make predictions on the training set and then count the number of true positive, true negative, false positive, and false negative predictions. You can then substitute these values into the formula to compute the accuracy. To calculate the accuracy of the model on the validation set, you need to make predictions on the validation set and then follow the same process.</a:t>
            </a:r>
          </a:p>
          <a:p>
            <a:pPr algn="l"/>
            <a:endParaRPr lang="en-US" b="0" i="0" dirty="0">
              <a:effectLst/>
              <a:latin typeface="Söhne"/>
            </a:endParaRPr>
          </a:p>
          <a:p>
            <a:pPr algn="l"/>
            <a:r>
              <a:rPr lang="en-US" b="0" i="0" dirty="0">
                <a:effectLst/>
                <a:latin typeface="Söhne"/>
              </a:rPr>
              <a:t>In this example, the accuracy for the training set is 89 percent, while the accuracy for the validation set is only 59 percent. What could be the issue?</a:t>
            </a:r>
          </a:p>
        </p:txBody>
      </p:sp>
    </p:spTree>
    <p:extLst>
      <p:ext uri="{BB962C8B-B14F-4D97-AF65-F5344CB8AC3E}">
        <p14:creationId xmlns:p14="http://schemas.microsoft.com/office/powerpoint/2010/main" val="14324615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~Alt text: Data points from two different classes are plotted, with a linear classifier that separates the two classes.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Low scores on the training dataset (high regression errors, R</a:t>
            </a:r>
            <a:r>
              <a:rPr lang="en-US" baseline="30000" dirty="0"/>
              <a:t>2</a:t>
            </a:r>
            <a:r>
              <a:rPr lang="en-US" baseline="0" dirty="0"/>
              <a:t> that is negative or close to zero</a:t>
            </a:r>
            <a:r>
              <a:rPr lang="en-US" dirty="0"/>
              <a:t>, or classification metrics close to 0) are indicators that the model didn’t learn much. It is not fit to do the task it is training for. The model is underfitting.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means that the model did not capture the important patterns in the training dataset. </a:t>
            </a:r>
            <a:r>
              <a:rPr lang="en-US" b="0" dirty="0"/>
              <a:t>An underfitting model does not perform well during training and is not expected to </a:t>
            </a:r>
            <a:r>
              <a:rPr lang="en-US" sz="1200" b="0" kern="1200" dirty="0">
                <a:solidFill>
                  <a:schemeClr val="tx1"/>
                </a:solidFill>
                <a:effectLst/>
                <a:latin typeface="+mn-lt"/>
                <a:ea typeface="+mn-ea"/>
                <a:cs typeface="+mn-cs"/>
              </a:rPr>
              <a:t>generalize to new data.</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Here are several steps you can take to address underfitting:</a:t>
            </a:r>
          </a:p>
          <a:p>
            <a:pPr marL="228600" indent="-228600">
              <a:buAutoNum type="arabicPeriod"/>
            </a:pPr>
            <a:r>
              <a:rPr lang="en-US" b="0" i="0" dirty="0">
                <a:solidFill>
                  <a:srgbClr val="D1D2D3"/>
                </a:solidFill>
                <a:effectLst/>
                <a:latin typeface="Slack-Lato"/>
              </a:rPr>
              <a:t>Increase Model Complexity: One of the most common reasons for underfitting is using a model that is too simple to capture the complexity of the data. You can try using a more complex model, such as using a deeper neural network, increasing the number of layers, or using more features in traditional machine learning models</a:t>
            </a:r>
          </a:p>
          <a:p>
            <a:pPr marL="228600" indent="-228600">
              <a:buAutoNum type="arabicPeriod"/>
            </a:pPr>
            <a:r>
              <a:rPr lang="en-US" b="0" i="0" dirty="0">
                <a:solidFill>
                  <a:srgbClr val="D1D2D3"/>
                </a:solidFill>
                <a:effectLst/>
                <a:latin typeface="Slack-Lato"/>
              </a:rPr>
              <a:t>Feature Engineering: Sometimes, underfitting can occur because the features used for training the model are not informative enough. You can try adding more relevant features or transforming existing ones to make them more representative of the underlying data patterns.</a:t>
            </a:r>
          </a:p>
          <a:p>
            <a:pPr marL="228600" indent="-228600">
              <a:buAutoNum type="arabicPeriod"/>
            </a:pPr>
            <a:r>
              <a:rPr lang="en-US" b="0" i="0" dirty="0">
                <a:solidFill>
                  <a:srgbClr val="D1D2D3"/>
                </a:solidFill>
                <a:effectLst/>
                <a:latin typeface="Slack-Lato"/>
              </a:rPr>
              <a:t>Collect More Data: Insufficient data can lead to underfitting, as the model might not have enough examples to learn from. </a:t>
            </a:r>
          </a:p>
          <a:p>
            <a:pPr marL="228600" indent="-228600">
              <a:buAutoNum type="arabicPeriod"/>
            </a:pPr>
            <a:r>
              <a:rPr lang="en-US" b="0" i="0" dirty="0">
                <a:solidFill>
                  <a:srgbClr val="D1D2D3"/>
                </a:solidFill>
                <a:effectLst/>
                <a:latin typeface="Slack-Lato"/>
              </a:rPr>
              <a:t>Hyperparameter Tuning: Hyperparameters, such as learning rate, batch size, and the number of hidden units, can significantly impact the model's performance. Experiment with different hyperparameter settings to find the ones that work best for your specific problem.</a:t>
            </a:r>
            <a:endParaRPr lang="en-US" dirty="0"/>
          </a:p>
        </p:txBody>
      </p:sp>
    </p:spTree>
    <p:extLst>
      <p:ext uri="{BB962C8B-B14F-4D97-AF65-F5344CB8AC3E}">
        <p14:creationId xmlns:p14="http://schemas.microsoft.com/office/powerpoint/2010/main" val="15143692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latin typeface="+mn-lt"/>
              </a:rPr>
              <a:t>~Alt text: </a:t>
            </a:r>
            <a:r>
              <a:rPr lang="en-US" dirty="0"/>
              <a:t>Data points from two different classes are plotted</a:t>
            </a:r>
            <a:r>
              <a:rPr lang="en-US" b="0" dirty="0">
                <a:latin typeface="+mn-lt"/>
              </a:rPr>
              <a:t>, with a complex classifier that separates the two classes.</a:t>
            </a:r>
          </a:p>
          <a:p>
            <a:r>
              <a:rPr lang="en-US" b="0" dirty="0">
                <a:latin typeface="+mn-lt"/>
              </a:rPr>
              <a:t>~</a:t>
            </a:r>
          </a:p>
          <a:p>
            <a:r>
              <a:rPr lang="en-US" b="0" dirty="0">
                <a:latin typeface="+mn-lt"/>
              </a:rPr>
              <a:t>At the other extreme, and more common in ML, is when the model works well on the training dataset but doesn’t work with the validation or test dataset.</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How can this be? The model learns everything about the training data, including every detail and noise in the training data, but this can negatively impact the performance of the model on future data. All those details and noise that the model picked from the training data as rules might not apply to new data. The model didn’t find generalizable patterns, so the model might not be able to generalize.</a:t>
            </a:r>
          </a:p>
          <a:p>
            <a:endParaRPr lang="en-US" sz="1200" b="0" i="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This describes the trickiest but most common problem in ML: overfitting.</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Several techniques are available to lessen the chance of, or amount of, overfitting. One method is to reduce the generalization gap that is observed between performance scores on training and validation datasets. At the very least, you need to ensure that you train and validate model performance on different datasets.</a:t>
            </a:r>
          </a:p>
          <a:p>
            <a:endParaRPr lang="en-US" b="0" i="0" dirty="0">
              <a:solidFill>
                <a:srgbClr val="D1D2D3"/>
              </a:solidFill>
              <a:effectLst/>
              <a:latin typeface="Slack-Lato"/>
            </a:endParaRPr>
          </a:p>
          <a:p>
            <a:r>
              <a:rPr lang="en-US" b="0" i="0" dirty="0">
                <a:solidFill>
                  <a:srgbClr val="D1D2D3"/>
                </a:solidFill>
                <a:effectLst/>
                <a:latin typeface="Slack-Lato"/>
              </a:rPr>
              <a:t>Here are several steps you can take to address overfitting:</a:t>
            </a:r>
          </a:p>
          <a:p>
            <a:pPr marL="228600" indent="-228600">
              <a:buAutoNum type="arabicPeriod"/>
            </a:pPr>
            <a:r>
              <a:rPr lang="en-US" b="0" i="0" dirty="0">
                <a:solidFill>
                  <a:srgbClr val="D1D2D3"/>
                </a:solidFill>
                <a:effectLst/>
                <a:latin typeface="Slack-Lato"/>
              </a:rPr>
              <a:t>Increase Training Data: More training data can help the model learn the underlying patterns of the data rather than fitting noise. If obtaining more data is feasible, this is often one of the most effective ways to combat overfitting.</a:t>
            </a:r>
          </a:p>
          <a:p>
            <a:pPr marL="228600" indent="-228600">
              <a:buAutoNum type="arabicPeriod"/>
            </a:pPr>
            <a:r>
              <a:rPr lang="en-US" b="0" i="0" dirty="0">
                <a:solidFill>
                  <a:srgbClr val="D1D2D3"/>
                </a:solidFill>
                <a:effectLst/>
                <a:latin typeface="Slack-Lato"/>
              </a:rPr>
              <a:t>Feature Selection/Engineering: Simplify the input features by selecting only the most relevant ones or by creating new features that capture the essential information. Removing irrelevant or redundant features can help the model focus on important patterns.</a:t>
            </a:r>
          </a:p>
          <a:p>
            <a:pPr marL="228600" indent="-228600">
              <a:buAutoNum type="arabicPeriod"/>
            </a:pPr>
            <a:r>
              <a:rPr lang="en-US" b="0" i="0" dirty="0">
                <a:solidFill>
                  <a:srgbClr val="D1D2D3"/>
                </a:solidFill>
                <a:effectLst/>
                <a:latin typeface="Slack-Lato"/>
              </a:rPr>
              <a:t>Reduce Model Complexity: Consider using simpler models with fewer layers, nodes, or features. This reduces the model's capacity to memorize the training data.</a:t>
            </a:r>
          </a:p>
          <a:p>
            <a:pPr marL="228600" indent="-228600">
              <a:buAutoNum type="arabicPeriod"/>
            </a:pPr>
            <a:r>
              <a:rPr lang="en-US" b="0" i="0" dirty="0">
                <a:solidFill>
                  <a:srgbClr val="D1D2D3"/>
                </a:solidFill>
                <a:effectLst/>
                <a:latin typeface="Slack-Lato"/>
              </a:rPr>
              <a:t>Regularization: Regularization techniques add a penalty term to the loss function, discouraging the model from fitting the noise in the data. Common regularization methods include L1 regularization (Lasso), L2 regularization (Ridge).</a:t>
            </a:r>
          </a:p>
          <a:p>
            <a:pPr marL="228600" indent="-228600">
              <a:buAutoNum type="arabicPeriod"/>
            </a:pPr>
            <a:r>
              <a:rPr lang="en-US" b="0" i="0" dirty="0">
                <a:solidFill>
                  <a:srgbClr val="D1D2D3"/>
                </a:solidFill>
                <a:effectLst/>
                <a:latin typeface="Slack-Lato"/>
              </a:rPr>
              <a:t>Cross-Validation: Use techniques like k-fold cross-validation to assess the model's performance on multiple validation sets. </a:t>
            </a:r>
          </a:p>
          <a:p>
            <a:pPr marL="228600" indent="-228600">
              <a:buAutoNum type="arabicPeriod"/>
            </a:pPr>
            <a:r>
              <a:rPr lang="en-US" b="0" i="0" dirty="0">
                <a:solidFill>
                  <a:srgbClr val="D1D2D3"/>
                </a:solidFill>
                <a:effectLst/>
                <a:latin typeface="Slack-Lato"/>
              </a:rPr>
              <a:t>Hyperparameter Tuning: Experiment with different hyperparameters, such as learning rate, dropout rate, and regularization strength. </a:t>
            </a:r>
            <a:endParaRPr lang="en-US" sz="1200" kern="1200" dirty="0">
              <a:solidFill>
                <a:schemeClr val="tx1"/>
              </a:solidFill>
              <a:effectLst/>
              <a:latin typeface="Amazon Ember Light" panose="020B0403020204020204" pitchFamily="34" charset="0"/>
              <a:ea typeface="+mn-ea"/>
              <a:cs typeface="+mn-cs"/>
            </a:endParaRPr>
          </a:p>
        </p:txBody>
      </p:sp>
    </p:spTree>
    <p:extLst>
      <p:ext uri="{BB962C8B-B14F-4D97-AF65-F5344CB8AC3E}">
        <p14:creationId xmlns:p14="http://schemas.microsoft.com/office/powerpoint/2010/main" val="943478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kern="1200" dirty="0">
                <a:solidFill>
                  <a:schemeClr val="tx1"/>
                </a:solidFill>
                <a:effectLst/>
                <a:latin typeface="+mn-lt"/>
                <a:ea typeface="+mn-ea"/>
                <a:cs typeface="+mn-cs"/>
              </a:rPr>
              <a:t>~Alt text: </a:t>
            </a:r>
            <a:r>
              <a:rPr lang="en-US" dirty="0"/>
              <a:t>Data points plotted. See details in notes.</a:t>
            </a:r>
          </a:p>
          <a:p>
            <a:pPr fontAlgn="base"/>
            <a:r>
              <a:rPr lang="en-US" sz="1200" b="0" kern="1200" dirty="0">
                <a:solidFill>
                  <a:schemeClr val="tx1"/>
                </a:solidFill>
                <a:effectLst/>
                <a:latin typeface="+mn-lt"/>
                <a:ea typeface="+mn-ea"/>
                <a:cs typeface="+mn-cs"/>
              </a:rPr>
              <a:t>~</a:t>
            </a:r>
          </a:p>
          <a:p>
            <a:pPr fontAlgn="base"/>
            <a:r>
              <a:rPr lang="en-US" sz="1200" b="1" kern="1200" dirty="0">
                <a:solidFill>
                  <a:schemeClr val="tx1"/>
                </a:solidFill>
                <a:effectLst/>
                <a:latin typeface="+mn-lt"/>
                <a:ea typeface="+mn-ea"/>
                <a:cs typeface="+mn-cs"/>
              </a:rPr>
              <a:t>Image description: </a:t>
            </a:r>
            <a:r>
              <a:rPr lang="en-US" sz="1200" b="0" kern="1200" dirty="0">
                <a:solidFill>
                  <a:schemeClr val="tx1"/>
                </a:solidFill>
                <a:effectLst/>
                <a:latin typeface="+mn-lt"/>
                <a:ea typeface="+mn-ea"/>
                <a:cs typeface="+mn-cs"/>
              </a:rPr>
              <a:t>Data points from two different classes are plotted. A curve separates them well (most classes are on the correct side of the line). </a:t>
            </a:r>
            <a:r>
              <a:rPr lang="en-US" sz="1200" b="1" kern="1200" dirty="0">
                <a:solidFill>
                  <a:schemeClr val="tx1"/>
                </a:solidFill>
                <a:effectLst/>
                <a:latin typeface="+mn-lt"/>
                <a:ea typeface="+mn-ea"/>
                <a:cs typeface="+mn-cs"/>
              </a:rPr>
              <a:t>End description.</a:t>
            </a:r>
          </a:p>
          <a:p>
            <a:pPr fontAlgn="base"/>
            <a:endParaRPr lang="en-US" sz="1200" b="0" kern="1200" dirty="0">
              <a:solidFill>
                <a:schemeClr val="tx1"/>
              </a:solidFill>
              <a:effectLst/>
              <a:latin typeface="+mn-lt"/>
              <a:ea typeface="+mn-ea"/>
              <a:cs typeface="+mn-cs"/>
            </a:endParaRPr>
          </a:p>
          <a:p>
            <a:pPr fontAlgn="base"/>
            <a:r>
              <a:rPr lang="en-US" sz="1200" b="0" kern="1200" dirty="0">
                <a:solidFill>
                  <a:schemeClr val="tx1"/>
                </a:solidFill>
                <a:effectLst/>
                <a:latin typeface="+mn-lt"/>
                <a:ea typeface="+mn-ea"/>
                <a:cs typeface="+mn-cs"/>
              </a:rPr>
              <a:t>Ideally, you want to build ML models that perform somewhere in between the two extremes of underfitting and overfitting. This ideal state is what a good (appropriate) fit would be.</a:t>
            </a:r>
          </a:p>
          <a:p>
            <a:pPr fontAlgn="base"/>
            <a:endParaRPr lang="en-US" sz="1200" b="0" kern="1200" dirty="0">
              <a:solidFill>
                <a:schemeClr val="tx1"/>
              </a:solidFill>
              <a:effectLst/>
              <a:latin typeface="+mn-lt"/>
              <a:ea typeface="+mn-ea"/>
              <a:cs typeface="+mn-cs"/>
            </a:endParaRPr>
          </a:p>
          <a:p>
            <a:pPr fontAlgn="base"/>
            <a:r>
              <a:rPr lang="en-US" sz="1200" b="0" kern="1200" dirty="0">
                <a:solidFill>
                  <a:schemeClr val="tx1"/>
                </a:solidFill>
                <a:effectLst/>
                <a:latin typeface="+mn-lt"/>
                <a:ea typeface="+mn-ea"/>
                <a:cs typeface="+mn-cs"/>
              </a:rPr>
              <a:t>To get an appropriate fit, you need to compromise on model performance on the training set so that the model pays less attention to the noise in the dataset and concentrates more on the patterns that can be generalized. This will help the model to successfully make predictions on future unseen data samples.</a:t>
            </a:r>
          </a:p>
          <a:p>
            <a:pPr fontAlgn="base"/>
            <a:endParaRPr lang="en-US" sz="1200" b="0" kern="1200" dirty="0">
              <a:solidFill>
                <a:schemeClr val="tx1"/>
              </a:solidFill>
              <a:effectLst/>
              <a:latin typeface="+mn-lt"/>
              <a:ea typeface="+mn-ea"/>
              <a:cs typeface="+mn-cs"/>
            </a:endParaRPr>
          </a:p>
          <a:p>
            <a:pPr marL="0" indent="0" fontAlgn="base">
              <a:buFontTx/>
              <a:buNone/>
            </a:pPr>
            <a:r>
              <a:rPr lang="en-US" sz="1200" b="0" kern="1200" dirty="0">
                <a:solidFill>
                  <a:schemeClr val="tx1"/>
                </a:solidFill>
                <a:effectLst/>
                <a:latin typeface="+mn-lt"/>
                <a:ea typeface="+mn-ea"/>
                <a:cs typeface="+mn-cs"/>
              </a:rPr>
              <a:t>The validation set is helpful for the following reasons:</a:t>
            </a:r>
          </a:p>
          <a:p>
            <a:pPr marL="171450" indent="-171450" fontAlgn="base">
              <a:buFont typeface="Arial" panose="020B0604020202020204" pitchFamily="34" charset="0"/>
              <a:buChar char="•"/>
            </a:pPr>
            <a:r>
              <a:rPr lang="en-US" sz="1200" b="0" kern="1200" dirty="0">
                <a:solidFill>
                  <a:schemeClr val="tx1"/>
                </a:solidFill>
                <a:effectLst/>
                <a:latin typeface="+mn-lt"/>
                <a:ea typeface="+mn-ea"/>
                <a:cs typeface="+mn-cs"/>
              </a:rPr>
              <a:t>Building models on the training set and validating on the validation set</a:t>
            </a:r>
          </a:p>
          <a:p>
            <a:pPr marL="171450" indent="-171450" fontAlgn="base">
              <a:buFont typeface="Arial" panose="020B0604020202020204" pitchFamily="34" charset="0"/>
              <a:buChar char="•"/>
            </a:pPr>
            <a:r>
              <a:rPr lang="en-US" sz="1200" b="0" kern="1200" dirty="0">
                <a:solidFill>
                  <a:schemeClr val="tx1"/>
                </a:solidFill>
                <a:effectLst/>
                <a:latin typeface="+mn-lt"/>
                <a:ea typeface="+mn-ea"/>
                <a:cs typeface="+mn-cs"/>
              </a:rPr>
              <a:t>Monitoring performance metrics for validation in particular</a:t>
            </a:r>
          </a:p>
          <a:p>
            <a:pPr marL="171450" indent="-171450" fontAlgn="base">
              <a:buFont typeface="Arial" panose="020B0604020202020204" pitchFamily="34" charset="0"/>
              <a:buChar char="•"/>
            </a:pPr>
            <a:r>
              <a:rPr lang="en-US" sz="1200" b="0" kern="1200" dirty="0">
                <a:solidFill>
                  <a:schemeClr val="tx1"/>
                </a:solidFill>
                <a:effectLst/>
                <a:latin typeface="+mn-lt"/>
                <a:ea typeface="+mn-ea"/>
                <a:cs typeface="+mn-cs"/>
              </a:rPr>
              <a:t>Aiming for the model that performs “good enough” on both</a:t>
            </a:r>
          </a:p>
          <a:p>
            <a:pPr marL="171450" indent="-171450" fontAlgn="base">
              <a:buFont typeface="Arial" panose="020B0604020202020204" pitchFamily="34" charset="0"/>
              <a:buChar char="•"/>
            </a:pPr>
            <a:r>
              <a:rPr lang="en-US" sz="1200" b="0" kern="1200" dirty="0">
                <a:solidFill>
                  <a:schemeClr val="tx1"/>
                </a:solidFill>
                <a:effectLst/>
                <a:latin typeface="+mn-lt"/>
                <a:ea typeface="+mn-ea"/>
                <a:cs typeface="+mn-cs"/>
                <a:sym typeface="Wingdings" pitchFamily="2" charset="2"/>
              </a:rPr>
              <a:t>Capturing the model that gives the best validation performance</a:t>
            </a:r>
          </a:p>
          <a:p>
            <a:pPr marL="0" indent="0" fontAlgn="base">
              <a:buFontTx/>
              <a:buNone/>
            </a:pPr>
            <a:endParaRPr lang="en-US" sz="1200" b="0" kern="1200" dirty="0">
              <a:solidFill>
                <a:schemeClr val="tx1"/>
              </a:solidFill>
              <a:effectLst/>
              <a:latin typeface="+mn-lt"/>
              <a:ea typeface="+mn-ea"/>
              <a:cs typeface="+mn-cs"/>
              <a:sym typeface="Wingdings" pitchFamily="2" charset="2"/>
            </a:endParaRPr>
          </a:p>
          <a:p>
            <a:pPr marL="0" indent="0" fontAlgn="base">
              <a:buFontTx/>
              <a:buNone/>
            </a:pPr>
            <a:r>
              <a:rPr lang="en-US" sz="1200" b="0" kern="1200" dirty="0">
                <a:solidFill>
                  <a:schemeClr val="tx1"/>
                </a:solidFill>
                <a:effectLst/>
                <a:latin typeface="+mn-lt"/>
                <a:ea typeface="+mn-ea"/>
                <a:cs typeface="+mn-cs"/>
                <a:sym typeface="Wingdings" pitchFamily="2" charset="2"/>
              </a:rPr>
              <a:t>Other than cross-validation, which you will learn about later, you can use many other ML techniques and ML algorithms to find appropriate-fit models. These techniques and algorithms include the following: </a:t>
            </a:r>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Early stopping: When you train </a:t>
            </a:r>
            <a:r>
              <a:rPr lang="en-US" sz="1200" b="0" u="none" strike="noStrike" kern="1200" dirty="0">
                <a:solidFill>
                  <a:schemeClr val="tx1"/>
                </a:solidFill>
                <a:effectLst/>
                <a:latin typeface="+mn-lt"/>
                <a:ea typeface="+mn-ea"/>
                <a:cs typeface="+mn-cs"/>
              </a:rPr>
              <a:t>an ML model iteratively, </a:t>
            </a:r>
            <a:r>
              <a:rPr lang="en-US" sz="1200" b="0" kern="1200" dirty="0">
                <a:solidFill>
                  <a:schemeClr val="tx1"/>
                </a:solidFill>
                <a:effectLst/>
                <a:latin typeface="+mn-lt"/>
                <a:ea typeface="+mn-ea"/>
                <a:cs typeface="+mn-cs"/>
              </a:rPr>
              <a:t>you can measure how well each iteration of the model performs. Until a certain number of iterations, new iterations improve the model. However, after that point, the model’s ability to generalize can weaken as it begins to overfit the training data.</a:t>
            </a:r>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Regularization: Regularization refers to a broad range of techniques for artificially forcing your model to be simpler.</a:t>
            </a:r>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Ensembling: Ensembles are ML methods to combine predictions from multiple separate models.</a:t>
            </a:r>
          </a:p>
        </p:txBody>
      </p:sp>
    </p:spTree>
    <p:extLst>
      <p:ext uri="{BB962C8B-B14F-4D97-AF65-F5344CB8AC3E}">
        <p14:creationId xmlns:p14="http://schemas.microsoft.com/office/powerpoint/2010/main" val="42667541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The following strategies are common ways that you can help an ML model to fit the data appropriately:</a:t>
            </a:r>
          </a:p>
          <a:p>
            <a:pPr marL="228600" indent="-228600" algn="l">
              <a:buFont typeface="Arial" panose="020B0604020202020204" pitchFamily="34" charset="0"/>
              <a:buChar char="•"/>
            </a:pPr>
            <a:r>
              <a:rPr lang="en-US" dirty="0"/>
              <a:t>Give the model more data: One way to improve model performance is to give the model more data to learn from. This can help the model learn more about the underlying patterns in the data and make more accurate predictions.</a:t>
            </a:r>
          </a:p>
          <a:p>
            <a:pPr marL="228600" indent="-228600" algn="l">
              <a:buFont typeface="Arial" panose="020B0604020202020204" pitchFamily="34" charset="0"/>
              <a:buChar char="•"/>
            </a:pPr>
            <a:r>
              <a:rPr lang="en-US" dirty="0"/>
              <a:t>Adjust hyperparameters: Hyperparameters are values that are set prior to training a model, and they control the learning process. By adjusting the values of the hyperparameters, you can affect the model's performance. Some common hyperparameters include the learning rate, batch size, and number of hidden layers in the model.</a:t>
            </a:r>
          </a:p>
          <a:p>
            <a:pPr marL="228600" indent="-228600" algn="l">
              <a:buFont typeface="Arial" panose="020B0604020202020204" pitchFamily="34" charset="0"/>
              <a:buChar char="•"/>
            </a:pPr>
            <a:r>
              <a:rPr lang="en-US" dirty="0"/>
              <a:t>Use regularization techniques: Regularization techniques are used to prevent overfitting. Some common regularization techniques include adding a penalty term to the loss function or using dropout.</a:t>
            </a:r>
          </a:p>
          <a:p>
            <a:pPr marL="228600" indent="-228600" algn="l">
              <a:buFont typeface="Arial" panose="020B0604020202020204" pitchFamily="34" charset="0"/>
              <a:buChar char="•"/>
            </a:pPr>
            <a:r>
              <a:rPr lang="en-US" dirty="0"/>
              <a:t>Preprocess the data: Preprocessing the data can also help improve model performance. This can include techniques such as normalizing the data, removing outliers, and handling missing values.</a:t>
            </a:r>
          </a:p>
          <a:p>
            <a:pPr marL="228600" indent="-228600" algn="l">
              <a:buFont typeface="Arial" panose="020B0604020202020204" pitchFamily="34" charset="0"/>
              <a:buChar char="•"/>
            </a:pPr>
            <a:r>
              <a:rPr lang="en-US" dirty="0"/>
              <a:t>Use a different model architecture: Finally, you can try a different model architecture or a different type of model altogether. Different models can be better suited to different types of data and tasks.</a:t>
            </a:r>
          </a:p>
        </p:txBody>
      </p:sp>
    </p:spTree>
    <p:extLst>
      <p:ext uri="{BB962C8B-B14F-4D97-AF65-F5344CB8AC3E}">
        <p14:creationId xmlns:p14="http://schemas.microsoft.com/office/powerpoint/2010/main" val="2165354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effectLst/>
                <a:latin typeface="Söhne"/>
              </a:rPr>
              <a:t>In ML, hyperparameters are values that are set prior to training a model and that influence the model's behavior and performance. Examples of hyperparameters include the learning rate, batch size, number of hidden units, and regularization coefficient.</a:t>
            </a:r>
          </a:p>
          <a:p>
            <a:pPr algn="l"/>
            <a:endParaRPr lang="en-US" b="0" i="0" dirty="0">
              <a:effectLst/>
              <a:latin typeface="Söhne"/>
            </a:endParaRPr>
          </a:p>
          <a:p>
            <a:pPr algn="l"/>
            <a:r>
              <a:rPr lang="en-US" b="0" i="0" dirty="0">
                <a:effectLst/>
                <a:latin typeface="Söhne"/>
              </a:rPr>
              <a:t>Hyperparameters are typically set based on experience or by using a search algorithm, such as grid search or random search. Adjusting the hyperparameters to improve the model's performance is known as hyperparameter optimization or model tuning.</a:t>
            </a:r>
          </a:p>
          <a:p>
            <a:pPr algn="l"/>
            <a:endParaRPr lang="en-US" b="0" i="0" dirty="0">
              <a:effectLst/>
              <a:latin typeface="Söhne"/>
            </a:endParaRPr>
          </a:p>
          <a:p>
            <a:pPr algn="l"/>
            <a:r>
              <a:rPr lang="en-US" b="0" i="0" dirty="0">
                <a:effectLst/>
                <a:latin typeface="Söhne"/>
              </a:rPr>
              <a:t>Hyperparameters differ from the model's internal parameters, which are learned during training, based on the input-output pairs in the training data. The internal parameters are optimized to minimize the error between the model's predictions and the ground truth labels, while the hyperparameters are set based on the model's desired behavior and performance.</a:t>
            </a:r>
          </a:p>
        </p:txBody>
      </p:sp>
    </p:spTree>
    <p:extLst>
      <p:ext uri="{BB962C8B-B14F-4D97-AF65-F5344CB8AC3E}">
        <p14:creationId xmlns:p14="http://schemas.microsoft.com/office/powerpoint/2010/main" val="12828492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851083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With testing, you can assess how the model will perform on future data by showing the model data that it has never been trained on or tuned on in the past. You might overfit a model during training and tuning, and testing provides a final check—independent from all others—about how the model will perform.</a:t>
            </a:r>
          </a:p>
        </p:txBody>
      </p:sp>
    </p:spTree>
    <p:extLst>
      <p:ext uri="{BB962C8B-B14F-4D97-AF65-F5344CB8AC3E}">
        <p14:creationId xmlns:p14="http://schemas.microsoft.com/office/powerpoint/2010/main" val="23172902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~Alt text: Diagram that highlights how datasets are used during model training, tuning, and testing. See details in notes.</a:t>
            </a:r>
            <a:br>
              <a:rPr lang="en-US" dirty="0"/>
            </a:br>
            <a:r>
              <a:rPr lang="en-US" dirty="0"/>
              <a:t>~</a:t>
            </a:r>
          </a:p>
          <a:p>
            <a:pPr algn="l"/>
            <a:r>
              <a:rPr lang="en-US" dirty="0"/>
              <a:t>As the diagram illustrates, model tuning by using a training set, validation set, and test set typically involves the following steps:</a:t>
            </a:r>
          </a:p>
          <a:p>
            <a:pPr marL="228600" indent="-228600" algn="l">
              <a:buFont typeface="+mj-lt"/>
              <a:buAutoNum type="arabicPeriod"/>
            </a:pPr>
            <a:r>
              <a:rPr lang="en-US" dirty="0"/>
              <a:t>Split the dataset into a training set, validation set, and test set. The training set is used to train the model, the validation set is used to tune the hyperparameters, and the test set is used to evaluate the final model.</a:t>
            </a:r>
          </a:p>
          <a:p>
            <a:pPr marL="228600" indent="-228600" algn="l">
              <a:buFont typeface="+mj-lt"/>
              <a:buAutoNum type="arabicPeriod"/>
            </a:pPr>
            <a:r>
              <a:rPr lang="en-US" dirty="0"/>
              <a:t>Train the model by using the training set and a set of initial hyperparameter values.</a:t>
            </a:r>
          </a:p>
          <a:p>
            <a:pPr marL="228600" indent="-228600" algn="l">
              <a:buFont typeface="+mj-lt"/>
              <a:buAutoNum type="arabicPeriod"/>
            </a:pPr>
            <a:r>
              <a:rPr lang="en-US" dirty="0"/>
              <a:t>Evaluate the model on the validation set and compute a performance metric.</a:t>
            </a:r>
          </a:p>
          <a:p>
            <a:pPr marL="228600" indent="-228600" algn="l">
              <a:buFont typeface="+mj-lt"/>
              <a:buAutoNum type="arabicPeriod"/>
            </a:pPr>
            <a:r>
              <a:rPr lang="en-US" dirty="0"/>
              <a:t>Adjust the hyperparameters based on the performance on the validation set. This might involve using techniques such as grid search or random search to explore different combinations of hyperparameter values.</a:t>
            </a:r>
          </a:p>
          <a:p>
            <a:pPr marL="228600" indent="-228600" algn="l">
              <a:buFont typeface="+mj-lt"/>
              <a:buAutoNum type="arabicPeriod"/>
            </a:pPr>
            <a:r>
              <a:rPr lang="en-US" dirty="0"/>
              <a:t>Repeat steps 2–4 until the model's performance on the validation set is satisfactory or until a maximum number of iterations has been reached.</a:t>
            </a:r>
          </a:p>
          <a:p>
            <a:pPr marL="228600" indent="-228600" algn="l">
              <a:buFont typeface="+mj-lt"/>
              <a:buAutoNum type="arabicPeriod"/>
            </a:pPr>
            <a:r>
              <a:rPr lang="en-US" dirty="0"/>
              <a:t>Evaluate the final, tuned model on the test set and compute the performance metric.</a:t>
            </a:r>
          </a:p>
          <a:p>
            <a:pPr algn="l">
              <a:buFont typeface="+mj-lt"/>
              <a:buNone/>
            </a:pPr>
            <a:endParaRPr lang="en-US" dirty="0"/>
          </a:p>
          <a:p>
            <a:pPr algn="l"/>
            <a:r>
              <a:rPr lang="en-US" dirty="0"/>
              <a:t>By using a separate validation set to tune the hyperparameters, you can ensure that the model is not overfitted to the training data and that the model is able to generalize well to unseen data. The test set is used to provide an unbiased evaluation of the final model's performance on unseen data.</a:t>
            </a:r>
          </a:p>
          <a:p>
            <a:pPr algn="l"/>
            <a:endParaRPr lang="en-US" dirty="0"/>
          </a:p>
          <a:p>
            <a:pPr algn="l"/>
            <a:r>
              <a:rPr lang="en-US" dirty="0"/>
              <a:t>Additional notes:</a:t>
            </a:r>
          </a:p>
          <a:p>
            <a:pPr algn="l"/>
            <a:endParaRPr lang="en-US" dirty="0"/>
          </a:p>
          <a:p>
            <a:pPr algn="l"/>
            <a:r>
              <a:rPr lang="en-US" dirty="0"/>
              <a:t>Model tuning, also known as hyperparameter optimization, is the process of adjusting the hyperparameters of an ML model to improve its performance. This typically involves training the model multiple times with different hyperparameter values and evaluating the model's performance on a validation set.</a:t>
            </a:r>
          </a:p>
          <a:p>
            <a:pPr algn="l"/>
            <a:endParaRPr lang="en-US" dirty="0"/>
          </a:p>
          <a:p>
            <a:pPr algn="l"/>
            <a:r>
              <a:rPr lang="en-US" dirty="0"/>
              <a:t>The training set is a dataset that is used to train the model. It consists of input data and the corresponding ground truth labels or target values. The model is trained by adjusting its internal parameters based on the input-output pairs in the training set.</a:t>
            </a:r>
          </a:p>
          <a:p>
            <a:pPr algn="l"/>
            <a:endParaRPr lang="en-US" dirty="0"/>
          </a:p>
          <a:p>
            <a:pPr algn="l"/>
            <a:r>
              <a:rPr lang="en-US" dirty="0"/>
              <a:t>The validation set is a dataset that is used to evaluate the model during the training process. It is used to tune the hyperparameters of the model and to assess the model's generalization performance. The model is not trained on the validation set, but its performance on the validation set is used to select the best-performing model based on the hyperparameters that were used.</a:t>
            </a:r>
          </a:p>
          <a:p>
            <a:pPr algn="l"/>
            <a:endParaRPr lang="en-US" dirty="0"/>
          </a:p>
          <a:p>
            <a:pPr algn="l"/>
            <a:r>
              <a:rPr lang="en-US" dirty="0"/>
              <a:t>The test set is a dataset that is used to evaluate the final, tuned model. It is used to assess the model's performance on unseen data and to compare the model's performance to other models that have been trained on the same dataset. The model is not trained on the test set, and the test set is only used for evaluation after the model has been finalized.</a:t>
            </a:r>
          </a:p>
        </p:txBody>
      </p:sp>
    </p:spTree>
    <p:extLst>
      <p:ext uri="{BB962C8B-B14F-4D97-AF65-F5344CB8AC3E}">
        <p14:creationId xmlns:p14="http://schemas.microsoft.com/office/powerpoint/2010/main" val="29690664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effectLst/>
                <a:latin typeface="Söhne"/>
              </a:rPr>
              <a:t>After you have evaluated the model, the next step is to deploy the model in a production environment where it can be used to make predictions or decisions on new, unseen data. This step is called model inference: given input (new, unseen data), generate predictions.</a:t>
            </a:r>
          </a:p>
          <a:p>
            <a:pPr algn="l"/>
            <a:endParaRPr lang="en-US" b="0" i="0" dirty="0">
              <a:effectLst/>
              <a:latin typeface="Söhne"/>
            </a:endParaRPr>
          </a:p>
          <a:p>
            <a:pPr algn="l"/>
            <a:r>
              <a:rPr lang="en-US" b="0" i="0" dirty="0">
                <a:effectLst/>
                <a:latin typeface="Söhne"/>
              </a:rPr>
              <a:t>Consider the following when you deploy an ML model:</a:t>
            </a:r>
          </a:p>
          <a:p>
            <a:pPr marL="171450" indent="-171450" algn="l">
              <a:buFont typeface="Arial" panose="020B0604020202020204" pitchFamily="34" charset="0"/>
              <a:buChar char="•"/>
            </a:pPr>
            <a:r>
              <a:rPr lang="en-US" b="0" i="0" dirty="0">
                <a:effectLst/>
                <a:latin typeface="Söhne"/>
              </a:rPr>
              <a:t>Model serving: The model must be deployed in a way that allows applications or other systems to access and use the model to make predictions or decisions. This might involve deploying the model as a web service or integrating it into an existing application.</a:t>
            </a:r>
          </a:p>
          <a:p>
            <a:pPr marL="171450" indent="-171450" algn="l">
              <a:buFont typeface="Arial" panose="020B0604020202020204" pitchFamily="34" charset="0"/>
              <a:buChar char="•"/>
            </a:pPr>
            <a:r>
              <a:rPr lang="en-US" b="0" i="0" dirty="0">
                <a:effectLst/>
                <a:latin typeface="Söhne"/>
              </a:rPr>
              <a:t>Performance and scalability: The model must be able to handle the workload and processing demands of a production environment. This might involve optimizing the model for performance, using efficient data structures and algorithms, or using parallel processing techniques.</a:t>
            </a:r>
          </a:p>
          <a:p>
            <a:pPr marL="171450" indent="-171450" algn="l">
              <a:buFont typeface="Arial" panose="020B0604020202020204" pitchFamily="34" charset="0"/>
              <a:buChar char="•"/>
            </a:pPr>
            <a:r>
              <a:rPr lang="en-US" b="0" i="0" dirty="0">
                <a:effectLst/>
                <a:latin typeface="Söhne"/>
              </a:rPr>
              <a:t>Monitoring and maintenance: The model must be monitored to ensure that it is functioning correctly and making accurate predictions or decisions. This might involve setting up alerts or monitoring dashboards, as well as regularly testing and retraining the model as needed.</a:t>
            </a:r>
          </a:p>
          <a:p>
            <a:pPr algn="l"/>
            <a:endParaRPr lang="en-US" b="0" i="0" dirty="0">
              <a:effectLst/>
              <a:latin typeface="Söhne"/>
            </a:endParaRPr>
          </a:p>
          <a:p>
            <a:pPr algn="l"/>
            <a:r>
              <a:rPr lang="en-US" b="0" i="0" dirty="0">
                <a:effectLst/>
                <a:latin typeface="Söhne"/>
              </a:rPr>
              <a:t>Overall, the process of deploying an ML model involves ensuring that the model is accessible, high performing, well-maintained, and monitored in a production environment.</a:t>
            </a:r>
            <a:endParaRPr lang="en-US" dirty="0"/>
          </a:p>
        </p:txBody>
      </p:sp>
    </p:spTree>
    <p:extLst>
      <p:ext uri="{BB962C8B-B14F-4D97-AF65-F5344CB8AC3E}">
        <p14:creationId xmlns:p14="http://schemas.microsoft.com/office/powerpoint/2010/main" val="24742791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 text: Flowchart of input going to deployed model and coming out as predictions. </a:t>
            </a:r>
          </a:p>
          <a:p>
            <a:r>
              <a:rPr lang="en-US" dirty="0"/>
              <a:t>~</a:t>
            </a:r>
          </a:p>
          <a:p>
            <a:r>
              <a:rPr lang="en-US" dirty="0"/>
              <a:t>The end result of inference is to have predictions that are consumed and that provide answers that are useful to solve problems.</a:t>
            </a:r>
          </a:p>
        </p:txBody>
      </p:sp>
    </p:spTree>
    <p:extLst>
      <p:ext uri="{BB962C8B-B14F-4D97-AF65-F5344CB8AC3E}">
        <p14:creationId xmlns:p14="http://schemas.microsoft.com/office/powerpoint/2010/main" val="8146912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302843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5870971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10957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731520" rtl="0" eaLnBrk="1" fontAlgn="auto" latinLnBrk="0" hangingPunct="1">
              <a:lnSpc>
                <a:spcPct val="100000"/>
              </a:lnSpc>
              <a:spcBef>
                <a:spcPts val="0"/>
              </a:spcBef>
              <a:spcAft>
                <a:spcPts val="0"/>
              </a:spcAft>
              <a:buClrTx/>
              <a:buSzTx/>
              <a:buFontTx/>
              <a:buNone/>
              <a:tabLst/>
              <a:defRPr/>
            </a:pPr>
            <a:r>
              <a:rPr lang="en-US" dirty="0"/>
              <a:t>~Source graphic for ML lifecycle on slides 5-22</a:t>
            </a:r>
          </a:p>
        </p:txBody>
      </p:sp>
    </p:spTree>
    <p:extLst>
      <p:ext uri="{BB962C8B-B14F-4D97-AF65-F5344CB8AC3E}">
        <p14:creationId xmlns:p14="http://schemas.microsoft.com/office/powerpoint/2010/main" val="335649975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for slide 9</a:t>
            </a:r>
          </a:p>
        </p:txBody>
      </p:sp>
    </p:spTree>
    <p:extLst>
      <p:ext uri="{BB962C8B-B14F-4D97-AF65-F5344CB8AC3E}">
        <p14:creationId xmlns:p14="http://schemas.microsoft.com/office/powerpoint/2010/main" val="169819065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for slides 11 and 12</a:t>
            </a:r>
          </a:p>
        </p:txBody>
      </p:sp>
    </p:spTree>
    <p:extLst>
      <p:ext uri="{BB962C8B-B14F-4D97-AF65-F5344CB8AC3E}">
        <p14:creationId xmlns:p14="http://schemas.microsoft.com/office/powerpoint/2010/main" val="1111637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3215203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for slides 13 and 14</a:t>
            </a:r>
          </a:p>
        </p:txBody>
      </p:sp>
    </p:spTree>
    <p:extLst>
      <p:ext uri="{BB962C8B-B14F-4D97-AF65-F5344CB8AC3E}">
        <p14:creationId xmlns:p14="http://schemas.microsoft.com/office/powerpoint/2010/main" val="171994446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~Source for slide 16</a:t>
            </a:r>
          </a:p>
        </p:txBody>
      </p:sp>
    </p:spTree>
    <p:extLst>
      <p:ext uri="{BB962C8B-B14F-4D97-AF65-F5344CB8AC3E}">
        <p14:creationId xmlns:p14="http://schemas.microsoft.com/office/powerpoint/2010/main" val="123394085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fontAlgn="base">
              <a:buFontTx/>
              <a:buNone/>
            </a:pPr>
            <a:r>
              <a:rPr lang="en-US" sz="1200" b="0" kern="1200" dirty="0">
                <a:solidFill>
                  <a:schemeClr val="tx1"/>
                </a:solidFill>
                <a:effectLst/>
                <a:latin typeface="+mn-lt"/>
                <a:ea typeface="+mn-ea"/>
                <a:cs typeface="+mn-cs"/>
              </a:rPr>
              <a:t>~Source for slide 17</a:t>
            </a:r>
          </a:p>
        </p:txBody>
      </p:sp>
    </p:spTree>
    <p:extLst>
      <p:ext uri="{BB962C8B-B14F-4D97-AF65-F5344CB8AC3E}">
        <p14:creationId xmlns:p14="http://schemas.microsoft.com/office/powerpoint/2010/main" val="44464144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for slide 21</a:t>
            </a:r>
          </a:p>
        </p:txBody>
      </p:sp>
    </p:spTree>
    <p:extLst>
      <p:ext uri="{BB962C8B-B14F-4D97-AF65-F5344CB8AC3E}">
        <p14:creationId xmlns:p14="http://schemas.microsoft.com/office/powerpoint/2010/main" val="107119091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for slide 23</a:t>
            </a:r>
          </a:p>
        </p:txBody>
      </p:sp>
    </p:spTree>
    <p:extLst>
      <p:ext uri="{BB962C8B-B14F-4D97-AF65-F5344CB8AC3E}">
        <p14:creationId xmlns:p14="http://schemas.microsoft.com/office/powerpoint/2010/main" val="9814221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buClrTx/>
              <a:buSzTx/>
              <a:buFontTx/>
              <a:buNone/>
              <a:tabLst/>
              <a:defRPr/>
            </a:pPr>
            <a:r>
              <a:rPr lang="en-US" dirty="0"/>
              <a:t>~Source for this graphic is in module 3, lesson 1 slides</a:t>
            </a:r>
          </a:p>
          <a:p>
            <a:pPr marL="0" marR="0" lvl="0" indent="0" algn="l" defTabSz="914400" rtl="0" eaLnBrk="1" fontAlgn="auto" latinLnBrk="0" hangingPunct="1">
              <a:buClrTx/>
              <a:buSzTx/>
              <a:buFontTx/>
              <a:buNone/>
              <a:tabLst/>
              <a:defRPr/>
            </a:pPr>
            <a:r>
              <a:rPr lang="en-US" dirty="0"/>
              <a:t>~Alt text – problem: The ML lifecycle starts with formulating the ML problem from a real-life problem.</a:t>
            </a:r>
          </a:p>
          <a:p>
            <a:pPr marL="0" marR="0" lvl="0" indent="0" algn="l" defTabSz="914400" rtl="0" eaLnBrk="1" fontAlgn="auto" latinLnBrk="0" hangingPunct="1">
              <a:buClrTx/>
              <a:buSzTx/>
              <a:buFontTx/>
              <a:buNone/>
              <a:tabLst/>
              <a:defRPr/>
            </a:pPr>
            <a:r>
              <a:rPr lang="en-US" dirty="0"/>
              <a:t>~Alt text – processing: After ML problem formulation, data is collected and prepared for ML, and an algorithm is selected for the ML model. </a:t>
            </a:r>
          </a:p>
          <a:p>
            <a:pPr marL="0" marR="0" lvl="0" indent="0" algn="l" defTabSz="914400" rtl="0" eaLnBrk="1" fontAlgn="auto" latinLnBrk="0" hangingPunct="1">
              <a:buClrTx/>
              <a:buSzTx/>
              <a:buFontTx/>
              <a:buNone/>
              <a:tabLst/>
              <a:defRPr/>
            </a:pPr>
            <a:r>
              <a:rPr lang="en-US" dirty="0"/>
              <a:t>~Alt text – modeling: The prepared data and selected algorithm are used to build, train, tune, and test an ML model. </a:t>
            </a:r>
          </a:p>
          <a:p>
            <a:pPr marL="0" marR="0" lvl="0" indent="0" algn="l" defTabSz="914400" rtl="0" eaLnBrk="1" fontAlgn="auto" latinLnBrk="0" hangingPunct="1">
              <a:buClrTx/>
              <a:buSzTx/>
              <a:buFontTx/>
              <a:buNone/>
              <a:tabLst/>
              <a:defRPr/>
            </a:pPr>
            <a:r>
              <a:rPr lang="en-US" dirty="0"/>
              <a:t>~Alt text – evaluate: The model is evaluated, and more iterations of data processing and modeling occur if it is not ready to deploy.</a:t>
            </a:r>
          </a:p>
          <a:p>
            <a:pPr marL="0" marR="0" lvl="0" indent="0" algn="l" defTabSz="914400" rtl="0" eaLnBrk="1" fontAlgn="auto" latinLnBrk="0" hangingPunct="1">
              <a:buClrTx/>
              <a:buSzTx/>
              <a:buFontTx/>
              <a:buNone/>
              <a:tabLst/>
              <a:defRPr/>
            </a:pPr>
            <a:r>
              <a:rPr lang="en-US" dirty="0"/>
              <a:t>~Alt text – deploy: When ready, the model is deployed to deliver answers in production. Production data is used to continually retrain the model.</a:t>
            </a:r>
          </a:p>
          <a:p>
            <a:pPr marL="0" marR="0" lvl="0" indent="0" algn="l" defTabSz="914400" rtl="0" eaLnBrk="1" fontAlgn="auto" latinLnBrk="0" hangingPunct="1">
              <a:buClrTx/>
              <a:buSzTx/>
              <a:buFontTx/>
              <a:buNone/>
              <a:tabLst/>
              <a:defRPr/>
            </a:pPr>
            <a:r>
              <a:rPr lang="en-US" dirty="0"/>
              <a:t>~</a:t>
            </a:r>
          </a:p>
          <a:p>
            <a:pPr marL="0" marR="0" lvl="0" indent="0" algn="l" defTabSz="914400" rtl="0" eaLnBrk="1" fontAlgn="auto" latinLnBrk="0" hangingPunct="1">
              <a:buClrTx/>
              <a:buSzTx/>
              <a:buFontTx/>
              <a:buNone/>
              <a:tabLst/>
              <a:defRPr/>
            </a:pPr>
            <a:r>
              <a:rPr lang="en-US" dirty="0"/>
              <a:t>With access to data, compute, and algorithms, how do you do ML? What steps do you follow?</a:t>
            </a:r>
          </a:p>
          <a:p>
            <a:pPr marL="0" marR="0" lvl="0" indent="0" algn="l" defTabSz="914400" rtl="0" eaLnBrk="1" fontAlgn="auto" latinLnBrk="0" hangingPunct="1">
              <a:buClrTx/>
              <a:buSzTx/>
              <a:buFontTx/>
              <a:buNone/>
              <a:tabLst/>
              <a:defRPr/>
            </a:pPr>
            <a:endParaRPr lang="en-US" dirty="0"/>
          </a:p>
          <a:p>
            <a:pPr marL="0" marR="0" lvl="0" indent="0" algn="l" defTabSz="914400" rtl="0" eaLnBrk="1" fontAlgn="auto" latinLnBrk="0" hangingPunct="1">
              <a:buClrTx/>
              <a:buSzTx/>
              <a:buFontTx/>
              <a:buNone/>
              <a:tabLst/>
              <a:defRPr/>
            </a:pPr>
            <a:r>
              <a:rPr lang="en-US" dirty="0"/>
              <a:t>This slide shows the ML lifecycle and provides a preview of how much work is ahead.</a:t>
            </a:r>
          </a:p>
          <a:p>
            <a:pPr marL="0" marR="0" lvl="0" indent="0" algn="l" defTabSz="914400" rtl="0" eaLnBrk="1" fontAlgn="auto" latinLnBrk="0" hangingPunct="1">
              <a:buClrTx/>
              <a:buSzTx/>
              <a:buFontTx/>
              <a:buNone/>
              <a:tabLst/>
              <a:defRPr/>
            </a:pPr>
            <a:endParaRPr lang="en-US" dirty="0"/>
          </a:p>
          <a:p>
            <a:pPr marL="0" marR="0" lvl="0" indent="0" algn="l" defTabSz="914400" rtl="0" eaLnBrk="1" fontAlgn="auto" latinLnBrk="0" hangingPunct="1">
              <a:buClrTx/>
              <a:buSzTx/>
              <a:buFontTx/>
              <a:buNone/>
              <a:tabLst/>
              <a:defRPr/>
            </a:pPr>
            <a:r>
              <a:rPr lang="en-US" dirty="0"/>
              <a:t>As mentioned, the lifecycle starts by identifying a real-life problem and formulating the ML problem. Don’t take this step lightly because it will impact most of the downstream tasks. Ask pointed questions such as the following:</a:t>
            </a:r>
          </a:p>
          <a:p>
            <a:pPr marL="171450" lvl="0" indent="-171450">
              <a:buFont typeface="Arial" panose="020B0604020202020204" pitchFamily="34" charset="0"/>
              <a:buChar char="•"/>
            </a:pPr>
            <a:r>
              <a:rPr lang="en-US" dirty="0"/>
              <a:t>What are the business outcomes that you want to achieve?</a:t>
            </a:r>
          </a:p>
          <a:p>
            <a:pPr marL="171450" lvl="0" indent="-171450">
              <a:buFont typeface="Arial" panose="020B0604020202020204" pitchFamily="34" charset="0"/>
              <a:buChar char="•"/>
            </a:pPr>
            <a:r>
              <a:rPr lang="en-US" dirty="0"/>
              <a:t>What does success look like?</a:t>
            </a:r>
          </a:p>
          <a:p>
            <a:pPr marL="171450" marR="0" lvl="0" indent="-171450" algn="l" defTabSz="914400" rtl="0" eaLnBrk="1" fontAlgn="auto" latinLnBrk="0" hangingPunct="1">
              <a:buClrTx/>
              <a:buSzTx/>
              <a:buFont typeface="Arial" panose="020B0604020202020204" pitchFamily="34" charset="0"/>
              <a:buChar char="•"/>
              <a:tabLst/>
              <a:defRPr/>
            </a:pPr>
            <a:r>
              <a:rPr lang="en-US" dirty="0"/>
              <a:t>What business metric should you define?</a:t>
            </a:r>
          </a:p>
          <a:p>
            <a:pPr marL="0" marR="0" lvl="0" indent="0" algn="l" defTabSz="914400" rtl="0" eaLnBrk="1" fontAlgn="auto" latinLnBrk="0" hangingPunct="1">
              <a:buClrTx/>
              <a:buSzTx/>
              <a:buFontTx/>
              <a:buNone/>
              <a:tabLst/>
              <a:defRPr/>
            </a:pPr>
            <a:endParaRPr lang="en-US" dirty="0"/>
          </a:p>
          <a:p>
            <a:pPr marL="0" marR="0" lvl="0" indent="0" algn="l" defTabSz="914400" rtl="0" eaLnBrk="1" fontAlgn="auto" latinLnBrk="0" hangingPunct="1">
              <a:buClrTx/>
              <a:buSzTx/>
              <a:buFontTx/>
              <a:buNone/>
              <a:tabLst/>
              <a:defRPr/>
            </a:pPr>
            <a:r>
              <a:rPr lang="en-US" dirty="0"/>
              <a:t>After you settle the ML problem, the next step is data processing. This is a time-consuming step. In this step, you get all the relevant data in one place, cleaned and processed, in a format that is friendly for ML. To be ML friendly, all the data needs to be numerical, so you will need to process nonnumerical features. You also might need to remove some nonrelevant features or add some relevant ones in.</a:t>
            </a:r>
          </a:p>
          <a:p>
            <a:pPr marL="0" marR="0" lvl="0" indent="0" algn="l" defTabSz="914400" rtl="0" eaLnBrk="1" fontAlgn="auto" latinLnBrk="0" hangingPunct="1">
              <a:buClrTx/>
              <a:buSzTx/>
              <a:buFontTx/>
              <a:buNone/>
              <a:tabLst/>
              <a:defRPr/>
            </a:pPr>
            <a:endParaRPr lang="en-US" dirty="0"/>
          </a:p>
          <a:p>
            <a:pPr marL="0" marR="0" lvl="0" indent="0" algn="l" defTabSz="914400" rtl="0" eaLnBrk="1" fontAlgn="auto" latinLnBrk="0" hangingPunct="1">
              <a:buClrTx/>
              <a:buSzTx/>
              <a:buFontTx/>
              <a:buNone/>
              <a:tabLst/>
              <a:defRPr/>
            </a:pPr>
            <a:r>
              <a:rPr lang="en-US" dirty="0"/>
              <a:t>With ML friendly data and the correct choice of ML algorithm, then you train, tune, and validate an ML model. The goal is a model that you can deploy and use in production to produce the desired outcomes. If the model doesn’t meet your business goals, you can adjust it until it meets your needs.</a:t>
            </a:r>
          </a:p>
        </p:txBody>
      </p:sp>
    </p:spTree>
    <p:extLst>
      <p:ext uri="{BB962C8B-B14F-4D97-AF65-F5344CB8AC3E}">
        <p14:creationId xmlns:p14="http://schemas.microsoft.com/office/powerpoint/2010/main" val="40198046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731520"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17437261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731520" rtl="0" eaLnBrk="1" fontAlgn="auto" latinLnBrk="0" hangingPunct="1">
              <a:lnSpc>
                <a:spcPct val="100000"/>
              </a:lnSpc>
              <a:spcBef>
                <a:spcPts val="0"/>
              </a:spcBef>
              <a:spcAft>
                <a:spcPts val="0"/>
              </a:spcAft>
              <a:buClrTx/>
              <a:buSzTx/>
              <a:buFontTx/>
              <a:buNone/>
              <a:tabLst/>
              <a:defRPr/>
            </a:pPr>
            <a:r>
              <a:rPr lang="en-US" b="0" dirty="0"/>
              <a:t>~Alt text – table 1: Table 1. Description in notes.</a:t>
            </a:r>
          </a:p>
          <a:p>
            <a:pPr marL="0" marR="0" lvl="0" indent="0" algn="l" defTabSz="731520" rtl="0" eaLnBrk="1" fontAlgn="auto" latinLnBrk="0" hangingPunct="1">
              <a:lnSpc>
                <a:spcPct val="100000"/>
              </a:lnSpc>
              <a:spcBef>
                <a:spcPts val="0"/>
              </a:spcBef>
              <a:spcAft>
                <a:spcPts val="0"/>
              </a:spcAft>
              <a:buClrTx/>
              <a:buSzTx/>
              <a:buFontTx/>
              <a:buNone/>
              <a:tabLst/>
              <a:defRPr/>
            </a:pPr>
            <a:r>
              <a:rPr lang="en-US" b="0" dirty="0"/>
              <a:t>~Alt text – table 2: Table 2. Description in notes.</a:t>
            </a:r>
          </a:p>
          <a:p>
            <a:pPr marL="0" marR="0" lvl="0" indent="0" algn="l" defTabSz="731520" rtl="0" eaLnBrk="1" fontAlgn="auto" latinLnBrk="0" hangingPunct="1">
              <a:lnSpc>
                <a:spcPct val="100000"/>
              </a:lnSpc>
              <a:spcBef>
                <a:spcPts val="0"/>
              </a:spcBef>
              <a:spcAft>
                <a:spcPts val="0"/>
              </a:spcAft>
              <a:buClrTx/>
              <a:buSzTx/>
              <a:buFontTx/>
              <a:buNone/>
              <a:tabLst/>
              <a:defRPr/>
            </a:pPr>
            <a:r>
              <a:rPr lang="en-US" b="0" dirty="0"/>
              <a:t>~</a:t>
            </a:r>
          </a:p>
          <a:p>
            <a:pPr marL="0" marR="0" lvl="0" indent="0" algn="l" defTabSz="731520" rtl="0" eaLnBrk="1" fontAlgn="auto" latinLnBrk="0" hangingPunct="1">
              <a:lnSpc>
                <a:spcPct val="100000"/>
              </a:lnSpc>
              <a:spcBef>
                <a:spcPts val="0"/>
              </a:spcBef>
              <a:spcAft>
                <a:spcPts val="0"/>
              </a:spcAft>
              <a:buClrTx/>
              <a:buSzTx/>
              <a:buFontTx/>
              <a:buNone/>
              <a:tabLst/>
              <a:defRPr/>
            </a:pPr>
            <a:r>
              <a:rPr lang="en-US" b="1" dirty="0"/>
              <a:t>Image 1 description:</a:t>
            </a:r>
            <a:r>
              <a:rPr lang="en-US" b="0" dirty="0"/>
              <a:t> Table </a:t>
            </a:r>
            <a:r>
              <a:rPr lang="en-US" dirty="0"/>
              <a:t>with four columns: Sale Price, Type, Description, and imgID. The Sale Price column has numerical data, the Type column contains tabular data, the Description column contains text data, and the imgID column contains image data. </a:t>
            </a:r>
            <a:r>
              <a:rPr lang="en-US" b="1" dirty="0"/>
              <a:t>End description.</a:t>
            </a:r>
          </a:p>
          <a:p>
            <a:pPr marL="0" marR="0" lvl="0" indent="0" algn="l" defTabSz="731520" rtl="0" eaLnBrk="1" fontAlgn="auto" latinLnBrk="0" hangingPunct="1">
              <a:lnSpc>
                <a:spcPct val="100000"/>
              </a:lnSpc>
              <a:spcBef>
                <a:spcPts val="0"/>
              </a:spcBef>
              <a:spcAft>
                <a:spcPts val="0"/>
              </a:spcAft>
              <a:buClrTx/>
              <a:buSzTx/>
              <a:buFontTx/>
              <a:buNone/>
              <a:tabLst/>
              <a:defRPr/>
            </a:pPr>
            <a:endParaRPr lang="en-US" dirty="0"/>
          </a:p>
          <a:p>
            <a:pPr marL="0" marR="0" lvl="0" indent="0" algn="l" defTabSz="731520" rtl="0" eaLnBrk="1" fontAlgn="auto" latinLnBrk="0" hangingPunct="1">
              <a:lnSpc>
                <a:spcPct val="100000"/>
              </a:lnSpc>
              <a:spcBef>
                <a:spcPts val="0"/>
              </a:spcBef>
              <a:spcAft>
                <a:spcPts val="0"/>
              </a:spcAft>
              <a:buClrTx/>
              <a:buSzTx/>
              <a:buFontTx/>
              <a:buNone/>
              <a:tabLst/>
              <a:defRPr/>
            </a:pPr>
            <a:r>
              <a:rPr lang="en-US" b="1" dirty="0"/>
              <a:t>Image 2 description:</a:t>
            </a:r>
            <a:r>
              <a:rPr lang="en-US" b="0" dirty="0"/>
              <a:t> Table </a:t>
            </a:r>
            <a:r>
              <a:rPr lang="en-US" dirty="0"/>
              <a:t>with the same four columns as the first. However, the Type, Description, and imgID features have been encoded as numerical values. </a:t>
            </a:r>
            <a:r>
              <a:rPr lang="en-US" b="1" dirty="0"/>
              <a:t>End description.</a:t>
            </a:r>
            <a:endParaRPr lang="en-US" dirty="0"/>
          </a:p>
        </p:txBody>
      </p:sp>
    </p:spTree>
    <p:extLst>
      <p:ext uri="{BB962C8B-B14F-4D97-AF65-F5344CB8AC3E}">
        <p14:creationId xmlns:p14="http://schemas.microsoft.com/office/powerpoint/2010/main" val="3269973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73152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After you prepare the data, you split it into training, validation, and test sets.</a:t>
            </a:r>
            <a:endParaRPr lang="en-US" dirty="0"/>
          </a:p>
        </p:txBody>
      </p:sp>
    </p:spTree>
    <p:extLst>
      <p:ext uri="{BB962C8B-B14F-4D97-AF65-F5344CB8AC3E}">
        <p14:creationId xmlns:p14="http://schemas.microsoft.com/office/powerpoint/2010/main" val="26847487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interesting thing about ML is the variety of algorithms. Sometimes, multiple algorithms are available to solve the same type of problem.</a:t>
            </a:r>
          </a:p>
          <a:p>
            <a:endParaRPr lang="en-US" dirty="0"/>
          </a:p>
          <a:p>
            <a:r>
              <a:rPr lang="en-US" dirty="0"/>
              <a:t>While certain algorithms perform better than others with certain types of data, no single algorithm outperforms all others on all problems. This concept is called the no-free-lunch theorem.</a:t>
            </a:r>
          </a:p>
          <a:p>
            <a:endParaRPr lang="en-US" dirty="0"/>
          </a:p>
          <a:p>
            <a:r>
              <a:rPr lang="en-US" dirty="0"/>
              <a:t>For a given task or problem, choose a few algorithms that are known to work well for that type of data and problem. Then, select the best-performing one.</a:t>
            </a:r>
          </a:p>
          <a:p>
            <a:endParaRPr lang="en-US" dirty="0"/>
          </a:p>
          <a:p>
            <a:r>
              <a:rPr lang="en-US" dirty="0"/>
              <a:t>Narrow down the initial choices by dividing the ML algorithms into categories that are based on the task that they perform and how they perform it.</a:t>
            </a:r>
          </a:p>
          <a:p>
            <a:pPr algn="l"/>
            <a:endParaRPr lang="en-US" dirty="0"/>
          </a:p>
          <a:p>
            <a:pPr algn="l"/>
            <a:r>
              <a:rPr lang="en-US" dirty="0"/>
              <a:t>Animation for training: </a:t>
            </a:r>
            <a:r>
              <a:rPr lang="en-US" dirty="0">
                <a:hlinkClick r:id="rId3"/>
              </a:rPr>
              <a:t>https://towardsdatascience.com/gradient-descent-animation-1-simple-linear-regression-e49315b24672</a:t>
            </a:r>
            <a:endParaRPr lang="en-US" dirty="0"/>
          </a:p>
        </p:txBody>
      </p:sp>
    </p:spTree>
    <p:extLst>
      <p:ext uri="{BB962C8B-B14F-4D97-AF65-F5344CB8AC3E}">
        <p14:creationId xmlns:p14="http://schemas.microsoft.com/office/powerpoint/2010/main" val="4276874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Söhne"/>
              </a:rPr>
              <a:t>~Alt text – graph: Graph of price compared to number of pages, with a line of best fit. See details in notes.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Söhne"/>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effectLst/>
                <a:latin typeface="Söhne"/>
              </a:rPr>
              <a:t>Image description: </a:t>
            </a:r>
            <a:r>
              <a:rPr lang="en-US" sz="1200" kern="1200" dirty="0">
                <a:solidFill>
                  <a:schemeClr val="tx1"/>
                </a:solidFill>
                <a:effectLst/>
                <a:latin typeface="+mn-lt"/>
                <a:ea typeface="+mn-ea"/>
                <a:cs typeface="+mn-cs"/>
              </a:rPr>
              <a:t>Graph of price compared to number of pages with a line of best fit (predicted value). The error for each data point (true value) is shown as a vertical line between the data point and the line of best fit. </a:t>
            </a:r>
            <a:r>
              <a:rPr lang="en-US" sz="1200" b="1" kern="1200" dirty="0">
                <a:solidFill>
                  <a:schemeClr val="tx1"/>
                </a:solidFill>
                <a:effectLst/>
                <a:latin typeface="+mn-lt"/>
                <a:ea typeface="+mn-ea"/>
                <a:cs typeface="+mn-cs"/>
              </a:rPr>
              <a:t>End description.</a:t>
            </a:r>
            <a:endParaRPr lang="en-US" b="1" i="0" dirty="0">
              <a:effectLst/>
              <a:latin typeface="Söhne"/>
            </a:endParaRPr>
          </a:p>
          <a:p>
            <a:pPr algn="l"/>
            <a:endParaRPr lang="en-US" b="0" i="0" dirty="0">
              <a:effectLst/>
              <a:latin typeface="Söhne"/>
            </a:endParaRPr>
          </a:p>
          <a:p>
            <a:pPr algn="l"/>
            <a:r>
              <a:rPr lang="en-US" b="0" i="0" dirty="0">
                <a:effectLst/>
                <a:latin typeface="Söhne"/>
              </a:rPr>
              <a:t>In ML, model evaluation is the process of assessing the performance of a trained model on a set of validation data. This involves comparing the model's predictions or decisions to ground truth labels or reference data, and using various metrics to quantify the model's performance.</a:t>
            </a:r>
            <a:endParaRPr lang="en-US" dirty="0"/>
          </a:p>
          <a:p>
            <a:pPr marL="0" marR="0" lvl="0" indent="0" algn="l" defTabSz="914379"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379"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Errors are the </a:t>
            </a:r>
            <a:r>
              <a:rPr lang="en-US" sz="1200" b="0" i="0" kern="1200" dirty="0">
                <a:solidFill>
                  <a:schemeClr val="tx1"/>
                </a:solidFill>
                <a:effectLst/>
                <a:latin typeface="+mn-lt"/>
                <a:ea typeface="+mn-ea"/>
                <a:cs typeface="+mn-cs"/>
              </a:rPr>
              <a:t>differences between the target values (y_i , which is represented on the graph by black dots) and the values that were predicted with the regression model (y_hat_i, which are the predictions that sit on the regression line).</a:t>
            </a:r>
          </a:p>
          <a:p>
            <a:pPr marL="0" marR="0" lvl="0" indent="0" algn="l" defTabSz="914379"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379"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Four regression metrics look at the overall model errors, and the next slide will describe these metrics. You can look at these errors as absolute values or squared values (so that the negative errors can contribute meaningfully to the overall sum).</a:t>
            </a:r>
          </a:p>
        </p:txBody>
      </p:sp>
    </p:spTree>
    <p:extLst>
      <p:ext uri="{BB962C8B-B14F-4D97-AF65-F5344CB8AC3E}">
        <p14:creationId xmlns:p14="http://schemas.microsoft.com/office/powerpoint/2010/main" val="19246252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Title Slide">
    <p:bg>
      <p:bgPr>
        <a:gradFill flip="none" rotWithShape="1">
          <a:gsLst>
            <a:gs pos="40000">
              <a:srgbClr val="330066"/>
            </a:gs>
            <a:gs pos="0">
              <a:srgbClr val="2C2C2C"/>
            </a:gs>
            <a:gs pos="100000">
              <a:srgbClr val="2C2C2C"/>
            </a:gs>
            <a:gs pos="75000">
              <a:srgbClr val="0070C0"/>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576AC153-25F3-4431-87F8-2E0931CF2549}"/>
              </a:ext>
            </a:extLst>
          </p:cNvPr>
          <p:cNvSpPr>
            <a:spLocks noGrp="1"/>
          </p:cNvSpPr>
          <p:nvPr>
            <p:ph type="sldNum" idx="97"/>
          </p:nvPr>
        </p:nvSpPr>
        <p:spPr>
          <a:xfrm>
            <a:off x="11347704" y="6446520"/>
            <a:ext cx="484632" cy="228600"/>
          </a:xfrm>
        </p:spPr>
        <p:txBody>
          <a:bodyPr/>
          <a:lstStyle>
            <a:lvl1pPr>
              <a:defRPr>
                <a:solidFill>
                  <a:schemeClr val="bg1"/>
                </a:solidFill>
              </a:defRPr>
            </a:lvl1pPr>
          </a:lstStyle>
          <a:p>
            <a:fld id="{86A8BF56-6CB3-514C-9A64-F39D95C9E25B}" type="slidenum">
              <a:rPr lang="en-US" smtClean="0"/>
              <a:t>‹#›</a:t>
            </a:fld>
            <a:endParaRPr lang="en-US"/>
          </a:p>
        </p:txBody>
      </p:sp>
      <p:sp>
        <p:nvSpPr>
          <p:cNvPr id="5" name="Title 4">
            <a:extLst>
              <a:ext uri="{FF2B5EF4-FFF2-40B4-BE49-F238E27FC236}">
                <a16:creationId xmlns:a16="http://schemas.microsoft.com/office/drawing/2014/main" id="{08D269A5-D107-2782-1600-9CFF8B439252}"/>
              </a:ext>
            </a:extLst>
          </p:cNvPr>
          <p:cNvSpPr>
            <a:spLocks noGrp="1"/>
          </p:cNvSpPr>
          <p:nvPr>
            <p:ph type="title" idx="1" hasCustomPrompt="1"/>
          </p:nvPr>
        </p:nvSpPr>
        <p:spPr>
          <a:xfrm>
            <a:off x="401652" y="1565366"/>
            <a:ext cx="11430684" cy="2194560"/>
          </a:xfrm>
        </p:spPr>
        <p:txBody>
          <a:bodyPr anchor="b">
            <a:normAutofit/>
          </a:bodyPr>
          <a:lstStyle>
            <a:lvl1pPr>
              <a:defRPr sz="4800" b="1" i="0">
                <a:solidFill>
                  <a:srgbClr val="F1F3F3"/>
                </a:solidFill>
                <a:latin typeface="Amazon Ember Heavy" panose="020B0603020204020204" pitchFamily="34" charset="0"/>
                <a:ea typeface="Amazon Ember Heavy" panose="020B0603020204020204" pitchFamily="34" charset="0"/>
                <a:cs typeface="Amazon Ember Heavy" panose="020B0603020204020204" pitchFamily="34" charset="0"/>
              </a:defRPr>
            </a:lvl1pPr>
          </a:lstStyle>
          <a:p>
            <a:r>
              <a:rPr lang="en-US" dirty="0"/>
              <a:t>Enter lesson title</a:t>
            </a:r>
          </a:p>
        </p:txBody>
      </p:sp>
      <p:sp>
        <p:nvSpPr>
          <p:cNvPr id="6" name="Text Placeholder 5">
            <a:extLst>
              <a:ext uri="{FF2B5EF4-FFF2-40B4-BE49-F238E27FC236}">
                <a16:creationId xmlns:a16="http://schemas.microsoft.com/office/drawing/2014/main" id="{56B61F05-1C18-7A17-A21D-C93186B1401A}"/>
              </a:ext>
            </a:extLst>
          </p:cNvPr>
          <p:cNvSpPr>
            <a:spLocks noGrp="1"/>
          </p:cNvSpPr>
          <p:nvPr>
            <p:ph type="body" idx="2" hasCustomPrompt="1"/>
          </p:nvPr>
        </p:nvSpPr>
        <p:spPr>
          <a:xfrm>
            <a:off x="401652" y="4072344"/>
            <a:ext cx="8412479" cy="548641"/>
          </a:xfrm>
        </p:spPr>
        <p:txBody>
          <a:bodyPr>
            <a:normAutofit/>
          </a:bodyPr>
          <a:lstStyle>
            <a:lvl1pPr marL="0" indent="0">
              <a:buNone/>
              <a:defRPr sz="3200" i="1">
                <a:solidFill>
                  <a:srgbClr val="F1F3F3"/>
                </a:solidFill>
                <a:latin typeface="+mn-lt"/>
              </a:defRPr>
            </a:lvl1pPr>
          </a:lstStyle>
          <a:p>
            <a:r>
              <a:rPr lang="en-US" dirty="0"/>
              <a:t>Enter course name</a:t>
            </a:r>
          </a:p>
        </p:txBody>
      </p:sp>
      <p:sp>
        <p:nvSpPr>
          <p:cNvPr id="8" name="Text Placeholder 5">
            <a:extLst>
              <a:ext uri="{FF2B5EF4-FFF2-40B4-BE49-F238E27FC236}">
                <a16:creationId xmlns:a16="http://schemas.microsoft.com/office/drawing/2014/main" id="{98007F72-4142-F93E-B4D8-E79E478801B1}"/>
              </a:ext>
            </a:extLst>
          </p:cNvPr>
          <p:cNvSpPr>
            <a:spLocks noGrp="1"/>
          </p:cNvSpPr>
          <p:nvPr>
            <p:ph type="body" idx="98" hasCustomPrompt="1"/>
          </p:nvPr>
        </p:nvSpPr>
        <p:spPr>
          <a:xfrm>
            <a:off x="401652" y="4743994"/>
            <a:ext cx="5486400" cy="548640"/>
          </a:xfrm>
        </p:spPr>
        <p:txBody>
          <a:bodyPr>
            <a:normAutofit/>
          </a:bodyPr>
          <a:lstStyle>
            <a:lvl1pPr marL="0" indent="0">
              <a:buNone/>
              <a:defRPr sz="2800">
                <a:solidFill>
                  <a:srgbClr val="F1F3F3"/>
                </a:solidFill>
                <a:latin typeface="+mn-lt"/>
              </a:defRPr>
            </a:lvl1pPr>
          </a:lstStyle>
          <a:p>
            <a:r>
              <a:rPr lang="en-US" dirty="0"/>
              <a:t>Module # - Lesson #</a:t>
            </a:r>
          </a:p>
        </p:txBody>
      </p:sp>
    </p:spTree>
    <p:extLst>
      <p:ext uri="{BB962C8B-B14F-4D97-AF65-F5344CB8AC3E}">
        <p14:creationId xmlns:p14="http://schemas.microsoft.com/office/powerpoint/2010/main" val="3416215027"/>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hank You">
    <p:bg>
      <p:bgPr>
        <a:gradFill flip="none" rotWithShape="1">
          <a:gsLst>
            <a:gs pos="0">
              <a:srgbClr val="2C2C2C"/>
            </a:gs>
            <a:gs pos="40000">
              <a:srgbClr val="330066"/>
            </a:gs>
            <a:gs pos="75000">
              <a:srgbClr val="0070C0"/>
            </a:gs>
            <a:gs pos="97000">
              <a:srgbClr val="2C2C2C"/>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576AC153-25F3-4431-87F8-2E0931CF2549}"/>
              </a:ext>
            </a:extLst>
          </p:cNvPr>
          <p:cNvSpPr>
            <a:spLocks noGrp="1"/>
          </p:cNvSpPr>
          <p:nvPr>
            <p:ph type="sldNum" idx="97"/>
          </p:nvPr>
        </p:nvSpPr>
        <p:spPr>
          <a:xfrm>
            <a:off x="11347704" y="6446520"/>
            <a:ext cx="484632" cy="228600"/>
          </a:xfrm>
        </p:spPr>
        <p:txBody>
          <a:bodyPr/>
          <a:lstStyle>
            <a:lvl1pPr>
              <a:defRPr>
                <a:solidFill>
                  <a:schemeClr val="bg1"/>
                </a:solidFill>
              </a:defRPr>
            </a:lvl1pPr>
          </a:lstStyle>
          <a:p>
            <a:fld id="{86A8BF56-6CB3-514C-9A64-F39D95C9E25B}" type="slidenum">
              <a:rPr lang="en-US" smtClean="0"/>
              <a:t>‹#›</a:t>
            </a:fld>
            <a:endParaRPr lang="en-US"/>
          </a:p>
        </p:txBody>
      </p:sp>
      <p:sp>
        <p:nvSpPr>
          <p:cNvPr id="4" name="TextBox 3">
            <a:extLst>
              <a:ext uri="{FF2B5EF4-FFF2-40B4-BE49-F238E27FC236}">
                <a16:creationId xmlns:a16="http://schemas.microsoft.com/office/drawing/2014/main" id="{D71A17E9-D485-4DA4-B2AE-3F2D6BBB097D}"/>
              </a:ext>
            </a:extLst>
          </p:cNvPr>
          <p:cNvSpPr txBox="1"/>
          <p:nvPr/>
        </p:nvSpPr>
        <p:spPr>
          <a:xfrm>
            <a:off x="6671462" y="5121212"/>
            <a:ext cx="4415246" cy="769441"/>
          </a:xfrm>
          <a:prstGeom prst="rect">
            <a:avLst/>
          </a:prstGeom>
          <a:noFill/>
        </p:spPr>
        <p:txBody>
          <a:bodyPr wrap="square" rtlCol="0">
            <a:spAutoFit/>
          </a:bodyPr>
          <a:lstStyle/>
          <a:p>
            <a:pPr algn="ctr"/>
            <a:r>
              <a:rPr lang="en-US" sz="4400" dirty="0">
                <a:solidFill>
                  <a:schemeClr val="bg1"/>
                </a:solidFill>
              </a:rPr>
              <a:t>Thank you!</a:t>
            </a:r>
          </a:p>
        </p:txBody>
      </p:sp>
      <p:grpSp>
        <p:nvGrpSpPr>
          <p:cNvPr id="5" name="Group 4">
            <a:extLst>
              <a:ext uri="{FF2B5EF4-FFF2-40B4-BE49-F238E27FC236}">
                <a16:creationId xmlns:a16="http://schemas.microsoft.com/office/drawing/2014/main" id="{3603BAED-C218-4493-92DB-15D5FF4C08C1}"/>
              </a:ext>
            </a:extLst>
          </p:cNvPr>
          <p:cNvGrpSpPr/>
          <p:nvPr/>
        </p:nvGrpSpPr>
        <p:grpSpPr>
          <a:xfrm>
            <a:off x="7405848" y="2400065"/>
            <a:ext cx="2946474" cy="2615329"/>
            <a:chOff x="3288681" y="1271382"/>
            <a:chExt cx="3657600" cy="3246535"/>
          </a:xfrm>
        </p:grpSpPr>
        <p:grpSp>
          <p:nvGrpSpPr>
            <p:cNvPr id="8" name="Group 7">
              <a:extLst>
                <a:ext uri="{FF2B5EF4-FFF2-40B4-BE49-F238E27FC236}">
                  <a16:creationId xmlns:a16="http://schemas.microsoft.com/office/drawing/2014/main" id="{97EE457E-20AD-45C7-9922-9F6A90981CF3}"/>
                </a:ext>
              </a:extLst>
            </p:cNvPr>
            <p:cNvGrpSpPr/>
            <p:nvPr/>
          </p:nvGrpSpPr>
          <p:grpSpPr>
            <a:xfrm>
              <a:off x="4520584" y="2134033"/>
              <a:ext cx="1206148" cy="365126"/>
              <a:chOff x="5424840" y="3468510"/>
              <a:chExt cx="1206148" cy="365126"/>
            </a:xfrm>
            <a:solidFill>
              <a:schemeClr val="bg1"/>
            </a:solidFill>
          </p:grpSpPr>
          <p:sp>
            <p:nvSpPr>
              <p:cNvPr id="9" name="Oval 8">
                <a:extLst>
                  <a:ext uri="{FF2B5EF4-FFF2-40B4-BE49-F238E27FC236}">
                    <a16:creationId xmlns:a16="http://schemas.microsoft.com/office/drawing/2014/main" id="{7C872F8E-C191-47BD-A5D0-340D828994BF}"/>
                  </a:ext>
                </a:extLst>
              </p:cNvPr>
              <p:cNvSpPr/>
              <p:nvPr/>
            </p:nvSpPr>
            <p:spPr>
              <a:xfrm>
                <a:off x="5424840" y="3468510"/>
                <a:ext cx="365126" cy="365126"/>
              </a:xfrm>
              <a:prstGeom prst="ellipse">
                <a:avLst/>
              </a:prstGeom>
              <a:grpFill/>
              <a:ln w="1174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DE3F5C2-97FE-480F-B861-BCDAD2A408AC}"/>
                  </a:ext>
                </a:extLst>
              </p:cNvPr>
              <p:cNvSpPr/>
              <p:nvPr/>
            </p:nvSpPr>
            <p:spPr>
              <a:xfrm>
                <a:off x="6265862" y="3468510"/>
                <a:ext cx="365126" cy="365126"/>
              </a:xfrm>
              <a:prstGeom prst="ellipse">
                <a:avLst/>
              </a:prstGeom>
              <a:grpFill/>
              <a:ln w="1174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AAF6B964-0C6D-4A72-AAB3-59AF6B7E5AC7}"/>
                </a:ext>
              </a:extLst>
            </p:cNvPr>
            <p:cNvSpPr/>
            <p:nvPr/>
          </p:nvSpPr>
          <p:spPr>
            <a:xfrm>
              <a:off x="4026378" y="1729398"/>
              <a:ext cx="2194560" cy="1188720"/>
            </a:xfrm>
            <a:prstGeom prst="rect">
              <a:avLst/>
            </a:prstGeom>
            <a:noFill/>
            <a:ln w="11747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E6825AB-CA44-4652-9932-F35604DBDEC4}"/>
                </a:ext>
              </a:extLst>
            </p:cNvPr>
            <p:cNvSpPr/>
            <p:nvPr/>
          </p:nvSpPr>
          <p:spPr>
            <a:xfrm>
              <a:off x="4026378" y="1272198"/>
              <a:ext cx="2194560" cy="457200"/>
            </a:xfrm>
            <a:prstGeom prst="rect">
              <a:avLst/>
            </a:prstGeom>
            <a:noFill/>
            <a:ln w="11747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7B2B4B5E-1650-4605-B6D3-AD8004E2324E}"/>
                </a:ext>
              </a:extLst>
            </p:cNvPr>
            <p:cNvCxnSpPr>
              <a:cxnSpLocks/>
            </p:cNvCxnSpPr>
            <p:nvPr/>
          </p:nvCxnSpPr>
          <p:spPr>
            <a:xfrm>
              <a:off x="3288681" y="1271382"/>
              <a:ext cx="3657600" cy="0"/>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D723D12-12B1-494E-BB81-55C2CC9CF193}"/>
                </a:ext>
              </a:extLst>
            </p:cNvPr>
            <p:cNvCxnSpPr>
              <a:cxnSpLocks/>
            </p:cNvCxnSpPr>
            <p:nvPr/>
          </p:nvCxnSpPr>
          <p:spPr>
            <a:xfrm>
              <a:off x="3621747" y="1325147"/>
              <a:ext cx="0" cy="567545"/>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08C2E83B-9A5C-4B09-8EF1-304F16F06266}"/>
                </a:ext>
              </a:extLst>
            </p:cNvPr>
            <p:cNvSpPr/>
            <p:nvPr/>
          </p:nvSpPr>
          <p:spPr>
            <a:xfrm>
              <a:off x="4575018" y="2917332"/>
              <a:ext cx="1097280" cy="1021580"/>
            </a:xfrm>
            <a:prstGeom prst="rect">
              <a:avLst/>
            </a:prstGeom>
            <a:noFill/>
            <a:ln w="11747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10F5C88A-DF5B-4449-97AC-74904B4DF3B6}"/>
                </a:ext>
              </a:extLst>
            </p:cNvPr>
            <p:cNvGrpSpPr/>
            <p:nvPr/>
          </p:nvGrpSpPr>
          <p:grpSpPr>
            <a:xfrm>
              <a:off x="4297506" y="3097059"/>
              <a:ext cx="1652305" cy="567544"/>
              <a:chOff x="5175577" y="4431536"/>
              <a:chExt cx="1652305" cy="567544"/>
            </a:xfrm>
          </p:grpSpPr>
          <p:cxnSp>
            <p:nvCxnSpPr>
              <p:cNvPr id="17" name="Straight Connector 16">
                <a:extLst>
                  <a:ext uri="{FF2B5EF4-FFF2-40B4-BE49-F238E27FC236}">
                    <a16:creationId xmlns:a16="http://schemas.microsoft.com/office/drawing/2014/main" id="{556C72D9-DCFF-4844-905D-A1FA40AF318A}"/>
                  </a:ext>
                </a:extLst>
              </p:cNvPr>
              <p:cNvCxnSpPr>
                <a:cxnSpLocks/>
              </p:cNvCxnSpPr>
              <p:nvPr/>
            </p:nvCxnSpPr>
            <p:spPr>
              <a:xfrm>
                <a:off x="5175577" y="4431536"/>
                <a:ext cx="0" cy="567544"/>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ACD66E4-DCDC-423C-92F8-A6BCB7C9F7F1}"/>
                  </a:ext>
                </a:extLst>
              </p:cNvPr>
              <p:cNvCxnSpPr>
                <a:cxnSpLocks/>
              </p:cNvCxnSpPr>
              <p:nvPr/>
            </p:nvCxnSpPr>
            <p:spPr>
              <a:xfrm>
                <a:off x="6827882" y="4431536"/>
                <a:ext cx="0" cy="567544"/>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D45858A7-4589-4E1D-A7C8-6D1EF02FDDEF}"/>
                </a:ext>
              </a:extLst>
            </p:cNvPr>
            <p:cNvGrpSpPr/>
            <p:nvPr/>
          </p:nvGrpSpPr>
          <p:grpSpPr>
            <a:xfrm>
              <a:off x="4881204" y="3949770"/>
              <a:ext cx="484909" cy="568147"/>
              <a:chOff x="5768311" y="5309299"/>
              <a:chExt cx="484909" cy="568147"/>
            </a:xfrm>
          </p:grpSpPr>
          <p:cxnSp>
            <p:nvCxnSpPr>
              <p:cNvPr id="20" name="Straight Connector 19">
                <a:extLst>
                  <a:ext uri="{FF2B5EF4-FFF2-40B4-BE49-F238E27FC236}">
                    <a16:creationId xmlns:a16="http://schemas.microsoft.com/office/drawing/2014/main" id="{C54C8AC8-EC33-4E49-8D93-3DE13BFC98D8}"/>
                  </a:ext>
                </a:extLst>
              </p:cNvPr>
              <p:cNvCxnSpPr>
                <a:cxnSpLocks/>
              </p:cNvCxnSpPr>
              <p:nvPr/>
            </p:nvCxnSpPr>
            <p:spPr>
              <a:xfrm>
                <a:off x="5768311" y="5309299"/>
                <a:ext cx="0" cy="567545"/>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6A20822B-432B-4785-8E1A-968761BFE9C2}"/>
                  </a:ext>
                </a:extLst>
              </p:cNvPr>
              <p:cNvCxnSpPr>
                <a:cxnSpLocks/>
              </p:cNvCxnSpPr>
              <p:nvPr/>
            </p:nvCxnSpPr>
            <p:spPr>
              <a:xfrm>
                <a:off x="6253220" y="5309902"/>
                <a:ext cx="0" cy="567544"/>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grpSp>
      </p:grpSp>
    </p:spTree>
    <p:custDataLst>
      <p:tags r:id="rId1"/>
    </p:custDataLst>
    <p:extLst>
      <p:ext uri="{BB962C8B-B14F-4D97-AF65-F5344CB8AC3E}">
        <p14:creationId xmlns:p14="http://schemas.microsoft.com/office/powerpoint/2010/main" val="39344901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Quote slide">
    <p:bg>
      <p:bgPr>
        <a:gradFill>
          <a:gsLst>
            <a:gs pos="0">
              <a:srgbClr val="47008F">
                <a:lumMod val="90000"/>
                <a:lumOff val="10000"/>
              </a:srgbClr>
            </a:gs>
            <a:gs pos="23000">
              <a:srgbClr val="47008F">
                <a:lumMod val="97000"/>
                <a:lumOff val="3000"/>
              </a:srgbClr>
            </a:gs>
            <a:gs pos="69000">
              <a:srgbClr val="47008F">
                <a:lumMod val="83000"/>
              </a:srgbClr>
            </a:gs>
            <a:gs pos="97000">
              <a:srgbClr val="47008F">
                <a:lumMod val="73000"/>
              </a:srgbClr>
            </a:gs>
          </a:gsLst>
          <a:path path="circle">
            <a:fillToRect l="50000" t="50000" r="50000" b="50000"/>
          </a:path>
        </a:gra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576AC153-25F3-4431-87F8-2E0931CF2549}"/>
              </a:ext>
            </a:extLst>
          </p:cNvPr>
          <p:cNvSpPr>
            <a:spLocks noGrp="1"/>
          </p:cNvSpPr>
          <p:nvPr>
            <p:ph type="sldNum" idx="97"/>
          </p:nvPr>
        </p:nvSpPr>
        <p:spPr>
          <a:xfrm>
            <a:off x="11347704" y="6446520"/>
            <a:ext cx="484632" cy="228600"/>
          </a:xfrm>
        </p:spPr>
        <p:txBody>
          <a:bodyPr/>
          <a:lstStyle>
            <a:lvl1pPr>
              <a:defRPr>
                <a:solidFill>
                  <a:schemeClr val="bg1"/>
                </a:solidFill>
              </a:defRPr>
            </a:lvl1pPr>
          </a:lstStyle>
          <a:p>
            <a:fld id="{86A8BF56-6CB3-514C-9A64-F39D95C9E25B}" type="slidenum">
              <a:rPr lang="en-US" smtClean="0"/>
              <a:t>‹#›</a:t>
            </a:fld>
            <a:endParaRPr lang="en-US"/>
          </a:p>
        </p:txBody>
      </p:sp>
      <p:sp>
        <p:nvSpPr>
          <p:cNvPr id="3" name="Title">
            <a:extLst>
              <a:ext uri="{FF2B5EF4-FFF2-40B4-BE49-F238E27FC236}">
                <a16:creationId xmlns:a16="http://schemas.microsoft.com/office/drawing/2014/main" id="{FEA5D771-1E37-4674-A454-5B6A887E81B8}"/>
              </a:ext>
            </a:extLst>
          </p:cNvPr>
          <p:cNvSpPr>
            <a:spLocks noGrp="1"/>
          </p:cNvSpPr>
          <p:nvPr>
            <p:ph type="title" idx="1" hasCustomPrompt="1"/>
          </p:nvPr>
        </p:nvSpPr>
        <p:spPr>
          <a:xfrm>
            <a:off x="365760" y="2435469"/>
            <a:ext cx="11472013" cy="1960803"/>
          </a:xfrm>
        </p:spPr>
        <p:txBody>
          <a:bodyPr anchor="ctr">
            <a:normAutofit/>
          </a:bodyPr>
          <a:lstStyle>
            <a:lvl1pPr>
              <a:defRPr sz="4000">
                <a:solidFill>
                  <a:schemeClr val="bg2"/>
                </a:solidFill>
                <a:latin typeface="Amazon Ember Display Heavy"/>
              </a:defRPr>
            </a:lvl1pPr>
          </a:lstStyle>
          <a:p>
            <a:r>
              <a:rPr lang="en-US" dirty="0"/>
              <a:t>“Enter quote here”</a:t>
            </a:r>
          </a:p>
        </p:txBody>
      </p:sp>
      <p:sp>
        <p:nvSpPr>
          <p:cNvPr id="2" name="Attribution">
            <a:extLst>
              <a:ext uri="{FF2B5EF4-FFF2-40B4-BE49-F238E27FC236}">
                <a16:creationId xmlns:a16="http://schemas.microsoft.com/office/drawing/2014/main" id="{0DEABB21-C29F-4E2E-AADE-6FBA5EF95AF4}"/>
              </a:ext>
            </a:extLst>
          </p:cNvPr>
          <p:cNvSpPr>
            <a:spLocks noGrp="1"/>
          </p:cNvSpPr>
          <p:nvPr>
            <p:ph type="body" idx="2" hasCustomPrompt="1"/>
          </p:nvPr>
        </p:nvSpPr>
        <p:spPr>
          <a:xfrm>
            <a:off x="6096000" y="4624991"/>
            <a:ext cx="5741773" cy="770066"/>
          </a:xfrm>
        </p:spPr>
        <p:txBody>
          <a:bodyPr>
            <a:noAutofit/>
          </a:bodyPr>
          <a:lstStyle>
            <a:lvl1pPr marL="0" indent="0">
              <a:buNone/>
              <a:defRPr sz="2800">
                <a:solidFill>
                  <a:schemeClr val="bg2"/>
                </a:solidFill>
              </a:defRPr>
            </a:lvl1pPr>
          </a:lstStyle>
          <a:p>
            <a:r>
              <a:rPr lang="en-US" dirty="0"/>
              <a:t>- Attribution</a:t>
            </a:r>
          </a:p>
        </p:txBody>
      </p:sp>
    </p:spTree>
    <p:extLst>
      <p:ext uri="{BB962C8B-B14F-4D97-AF65-F5344CB8AC3E}">
        <p14:creationId xmlns:p14="http://schemas.microsoft.com/office/powerpoint/2010/main" val="5853101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opic Introduction">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88A78E8-6AA2-E26A-BE84-51DCD543A1DF}"/>
              </a:ext>
            </a:extLst>
          </p:cNvPr>
          <p:cNvSpPr/>
          <p:nvPr/>
        </p:nvSpPr>
        <p:spPr>
          <a:xfrm>
            <a:off x="0" y="11648"/>
            <a:ext cx="4434840" cy="6858000"/>
          </a:xfrm>
          <a:prstGeom prst="rect">
            <a:avLst/>
          </a:prstGeom>
          <a:gradFill flip="none" rotWithShape="1">
            <a:gsLst>
              <a:gs pos="0">
                <a:srgbClr val="47008F">
                  <a:lumMod val="90000"/>
                  <a:lumOff val="10000"/>
                </a:srgbClr>
              </a:gs>
              <a:gs pos="23000">
                <a:srgbClr val="47008F">
                  <a:lumMod val="97000"/>
                  <a:lumOff val="3000"/>
                </a:srgbClr>
              </a:gs>
              <a:gs pos="69000">
                <a:srgbClr val="47008F">
                  <a:lumMod val="83000"/>
                </a:srgbClr>
              </a:gs>
              <a:gs pos="97000">
                <a:srgbClr val="47008F">
                  <a:lumMod val="73000"/>
                </a:srgbClr>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Slide Number">
            <a:extLst>
              <a:ext uri="{FF2B5EF4-FFF2-40B4-BE49-F238E27FC236}">
                <a16:creationId xmlns:a16="http://schemas.microsoft.com/office/drawing/2014/main" id="{E7A23F66-1657-489E-8769-B7CCC9F020AC}"/>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a:p>
        </p:txBody>
      </p:sp>
      <p:sp>
        <p:nvSpPr>
          <p:cNvPr id="4" name="Title">
            <a:extLst>
              <a:ext uri="{FF2B5EF4-FFF2-40B4-BE49-F238E27FC236}">
                <a16:creationId xmlns:a16="http://schemas.microsoft.com/office/drawing/2014/main" id="{F2D32D74-0FC6-414A-96C5-2549942CD64E}"/>
              </a:ext>
            </a:extLst>
          </p:cNvPr>
          <p:cNvSpPr>
            <a:spLocks noGrp="1"/>
          </p:cNvSpPr>
          <p:nvPr>
            <p:ph type="title" idx="1" hasCustomPrompt="1"/>
          </p:nvPr>
        </p:nvSpPr>
        <p:spPr>
          <a:xfrm>
            <a:off x="243242" y="292099"/>
            <a:ext cx="4062057" cy="1866901"/>
          </a:xfrm>
        </p:spPr>
        <p:txBody>
          <a:bodyPr anchor="t">
            <a:noAutofit/>
          </a:bodyPr>
          <a:lstStyle>
            <a:lvl1pPr algn="ctr">
              <a:lnSpc>
                <a:spcPct val="100000"/>
              </a:lnSpc>
              <a:defRPr sz="3600">
                <a:solidFill>
                  <a:srgbClr val="F1F3F3"/>
                </a:solidFill>
                <a:latin typeface="Amazon Ember Display Heavy"/>
              </a:defRPr>
            </a:lvl1pPr>
          </a:lstStyle>
          <a:p>
            <a:r>
              <a:rPr lang="en-US" dirty="0"/>
              <a:t>Type title here</a:t>
            </a:r>
          </a:p>
        </p:txBody>
      </p:sp>
      <p:sp>
        <p:nvSpPr>
          <p:cNvPr id="2" name="LeftPlaceholder">
            <a:extLst>
              <a:ext uri="{FF2B5EF4-FFF2-40B4-BE49-F238E27FC236}">
                <a16:creationId xmlns:a16="http://schemas.microsoft.com/office/drawing/2014/main" id="{84AC47C1-092B-4DE6-902E-A0B393854995}"/>
              </a:ext>
              <a:ext uri="{C183D7F6-B498-43B3-948B-1728B52AA6E4}">
                <adec:decorative xmlns:adec="http://schemas.microsoft.com/office/drawing/2017/decorative" val="1"/>
              </a:ext>
            </a:extLst>
          </p:cNvPr>
          <p:cNvSpPr>
            <a:spLocks noGrp="1"/>
          </p:cNvSpPr>
          <p:nvPr>
            <p:ph idx="2" hasCustomPrompt="1"/>
          </p:nvPr>
        </p:nvSpPr>
        <p:spPr>
          <a:xfrm>
            <a:off x="246888" y="2434960"/>
            <a:ext cx="4060392" cy="3657600"/>
          </a:xfrm>
        </p:spPr>
        <p:txBody>
          <a:bodyPr anchor="t">
            <a:noAutofit/>
          </a:bodyPr>
          <a:lstStyle>
            <a:lvl1pPr marL="0" indent="0" algn="ctr">
              <a:buNone/>
              <a:defRPr>
                <a:solidFill>
                  <a:srgbClr val="F1F3F3"/>
                </a:solidFill>
                <a:latin typeface="+mn-lt"/>
              </a:defRPr>
            </a:lvl1pPr>
          </a:lstStyle>
          <a:p>
            <a:r>
              <a:rPr lang="en-US" dirty="0"/>
              <a:t>Click to add image</a:t>
            </a:r>
          </a:p>
        </p:txBody>
      </p:sp>
      <p:sp>
        <p:nvSpPr>
          <p:cNvPr id="3" name="Content">
            <a:extLst>
              <a:ext uri="{FF2B5EF4-FFF2-40B4-BE49-F238E27FC236}">
                <a16:creationId xmlns:a16="http://schemas.microsoft.com/office/drawing/2014/main" id="{E88E0D0B-F719-4929-9A45-08A3503393CA}"/>
              </a:ext>
            </a:extLst>
          </p:cNvPr>
          <p:cNvSpPr>
            <a:spLocks noGrp="1"/>
          </p:cNvSpPr>
          <p:nvPr>
            <p:ph type="body" idx="3" hasCustomPrompt="1"/>
          </p:nvPr>
        </p:nvSpPr>
        <p:spPr>
          <a:xfrm>
            <a:off x="4592635" y="292099"/>
            <a:ext cx="7239701" cy="6142651"/>
          </a:xfrm>
        </p:spPr>
        <p:txBody>
          <a:bodyPr>
            <a:noAutofit/>
          </a:bodyPr>
          <a:lstStyle>
            <a:lvl1pPr>
              <a:lnSpc>
                <a:spcPct val="100000"/>
              </a:lnSpc>
              <a:spcAft>
                <a:spcPts val="600"/>
              </a:spcAft>
              <a:buClr>
                <a:schemeClr val="tx2"/>
              </a:buClr>
              <a:defRPr sz="2800">
                <a:solidFill>
                  <a:srgbClr val="232F3E"/>
                </a:solidFill>
                <a:latin typeface="+mn-lt"/>
              </a:defRPr>
            </a:lvl1pPr>
            <a:lvl2pPr marL="461963" indent="-228600">
              <a:lnSpc>
                <a:spcPct val="100000"/>
              </a:lnSpc>
              <a:spcAft>
                <a:spcPts val="600"/>
              </a:spcAft>
              <a:buClr>
                <a:schemeClr val="tx2"/>
              </a:buClr>
              <a:defRPr sz="2400">
                <a:solidFill>
                  <a:srgbClr val="232F3E"/>
                </a:solidFill>
                <a:latin typeface="+mn-lt"/>
              </a:defRPr>
            </a:lvl2pPr>
            <a:lvl3pPr marL="684213" indent="-228600">
              <a:lnSpc>
                <a:spcPct val="100000"/>
              </a:lnSpc>
              <a:spcAft>
                <a:spcPts val="600"/>
              </a:spcAft>
              <a:buClr>
                <a:schemeClr val="tx2"/>
              </a:buClr>
              <a:defRPr sz="2200">
                <a:solidFill>
                  <a:srgbClr val="232F3E"/>
                </a:solidFill>
                <a:latin typeface="+mn-lt"/>
              </a:defRPr>
            </a:lvl3pPr>
            <a:lvl4pPr marL="914400" indent="-228600">
              <a:lnSpc>
                <a:spcPct val="100000"/>
              </a:lnSpc>
              <a:spcAft>
                <a:spcPts val="600"/>
              </a:spcAft>
              <a:buClr>
                <a:schemeClr val="tx2"/>
              </a:buClr>
              <a:defRPr sz="1800">
                <a:solidFill>
                  <a:srgbClr val="232F3E"/>
                </a:solidFill>
                <a:latin typeface="+mn-lt"/>
              </a:defRPr>
            </a:lvl4pPr>
            <a:lvl5pPr marL="1144588" indent="-228600">
              <a:lnSpc>
                <a:spcPct val="100000"/>
              </a:lnSpc>
              <a:spcAft>
                <a:spcPts val="600"/>
              </a:spcAft>
              <a:buClr>
                <a:schemeClr val="tx2"/>
              </a:buClr>
              <a:defRPr sz="1800">
                <a:solidFill>
                  <a:srgbClr val="232F3E"/>
                </a:solidFill>
                <a:latin typeface="+mn-lt"/>
              </a:defRPr>
            </a:lvl5pPr>
            <a:lvl7pPr marL="2743200" indent="0">
              <a:buNone/>
              <a:defRPr/>
            </a:lvl7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42387806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Title and Content">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F3CAEA78-64D9-4CA8-84AB-317B5F555D3C}"/>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02D04820-1551-4DB8-9246-39CB85899696}"/>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a:p>
        </p:txBody>
      </p:sp>
      <p:sp>
        <p:nvSpPr>
          <p:cNvPr id="3"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520"/>
          </a:xfrm>
        </p:spPr>
        <p:txBody>
          <a:bodyPr lIns="91440" tIns="45720" rIns="91440" bIns="45720"/>
          <a:lstStyle>
            <a:lvl1pPr>
              <a:lnSpc>
                <a:spcPct val="100000"/>
              </a:lnSpc>
              <a:defRPr>
                <a:solidFill>
                  <a:srgbClr val="232F3E"/>
                </a:solidFill>
                <a:latin typeface="Amazon Ember Display Heavy"/>
              </a:defRPr>
            </a:lvl1pPr>
          </a:lstStyle>
          <a:p>
            <a:r>
              <a:rPr lang="en-US" dirty="0"/>
              <a:t>Title and text column</a:t>
            </a:r>
          </a:p>
        </p:txBody>
      </p:sp>
      <p:sp>
        <p:nvSpPr>
          <p:cNvPr id="2" name="Content">
            <a:extLst>
              <a:ext uri="{FF2B5EF4-FFF2-40B4-BE49-F238E27FC236}">
                <a16:creationId xmlns:a16="http://schemas.microsoft.com/office/drawing/2014/main" id="{C4E502B2-1435-4BCB-BD77-B9E6CB7B3BF5}"/>
              </a:ext>
            </a:extLst>
          </p:cNvPr>
          <p:cNvSpPr>
            <a:spLocks noGrp="1"/>
          </p:cNvSpPr>
          <p:nvPr>
            <p:ph idx="2" hasCustomPrompt="1"/>
          </p:nvPr>
        </p:nvSpPr>
        <p:spPr>
          <a:xfrm>
            <a:off x="365760" y="1165536"/>
            <a:ext cx="11466576" cy="5262696"/>
          </a:xfrm>
        </p:spPr>
        <p:txBody>
          <a:bodyPr>
            <a:noAutofit/>
          </a:bodyPr>
          <a:lstStyle>
            <a:lvl1pPr>
              <a:lnSpc>
                <a:spcPct val="100000"/>
              </a:lnSpc>
              <a:spcBef>
                <a:spcPts val="1000"/>
              </a:spcBef>
              <a:spcAft>
                <a:spcPts val="600"/>
              </a:spcAft>
              <a:buClr>
                <a:schemeClr val="tx2"/>
              </a:buClr>
              <a:defRPr>
                <a:solidFill>
                  <a:srgbClr val="232F3E"/>
                </a:solidFill>
              </a:defRPr>
            </a:lvl1pPr>
            <a:lvl2pPr marL="457200" indent="-223838">
              <a:lnSpc>
                <a:spcPct val="100000"/>
              </a:lnSpc>
              <a:spcBef>
                <a:spcPts val="500"/>
              </a:spcBef>
              <a:spcAft>
                <a:spcPts val="600"/>
              </a:spcAft>
              <a:buClr>
                <a:schemeClr val="tx2"/>
              </a:buClr>
              <a:tabLst/>
              <a:defRPr>
                <a:solidFill>
                  <a:srgbClr val="232F3E"/>
                </a:solidFill>
              </a:defRPr>
            </a:lvl2pPr>
            <a:lvl3pPr marL="685800" indent="-228600">
              <a:lnSpc>
                <a:spcPct val="100000"/>
              </a:lnSpc>
              <a:spcBef>
                <a:spcPts val="500"/>
              </a:spcBef>
              <a:spcAft>
                <a:spcPts val="600"/>
              </a:spcAft>
              <a:buClr>
                <a:schemeClr val="tx2"/>
              </a:buClr>
              <a:tabLst/>
              <a:defRPr sz="2000">
                <a:solidFill>
                  <a:srgbClr val="232F3E"/>
                </a:solidFill>
              </a:defRPr>
            </a:lvl3pPr>
            <a:lvl4pPr marL="914400" indent="-228600">
              <a:lnSpc>
                <a:spcPct val="100000"/>
              </a:lnSpc>
              <a:spcBef>
                <a:spcPts val="500"/>
              </a:spcBef>
              <a:spcAft>
                <a:spcPts val="600"/>
              </a:spcAft>
              <a:buClr>
                <a:schemeClr val="tx2"/>
              </a:buClr>
              <a:tabLst/>
              <a:defRPr>
                <a:solidFill>
                  <a:srgbClr val="232F3E"/>
                </a:solidFill>
              </a:defRPr>
            </a:lvl4pPr>
            <a:lvl5pPr marL="1147763" indent="-233363">
              <a:lnSpc>
                <a:spcPct val="100000"/>
              </a:lnSpc>
              <a:spcBef>
                <a:spcPts val="500"/>
              </a:spcBef>
              <a:spcAft>
                <a:spcPts val="600"/>
              </a:spcAft>
              <a:buClr>
                <a:schemeClr val="tx2"/>
              </a:buClr>
              <a:buFont typeface="Arial" panose="020B0604020202020204" pitchFamily="34" charset="0"/>
              <a:buChar char="•"/>
              <a:tabLst/>
              <a:defRPr sz="18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12949832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 preserve="1">
  <p:cSld name="Title and Code">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1AA7B286-8B48-4C92-B2A9-AADCF2EEA2A0}"/>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1D7818F9-B3C0-42E7-B6E1-5347230963DC}"/>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a:p>
        </p:txBody>
      </p:sp>
      <p:sp>
        <p:nvSpPr>
          <p:cNvPr id="3"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520"/>
          </a:xfrm>
        </p:spPr>
        <p:txBody>
          <a:bodyPr lIns="91440" tIns="45720" rIns="91440" bIns="45720"/>
          <a:lstStyle>
            <a:lvl1pPr>
              <a:lnSpc>
                <a:spcPct val="100000"/>
              </a:lnSpc>
              <a:defRPr>
                <a:solidFill>
                  <a:srgbClr val="232F3E"/>
                </a:solidFill>
                <a:latin typeface="Amazon Ember Display Heavy"/>
              </a:defRPr>
            </a:lvl1pPr>
          </a:lstStyle>
          <a:p>
            <a:r>
              <a:rPr lang="en-US" dirty="0"/>
              <a:t>Title and code</a:t>
            </a:r>
          </a:p>
        </p:txBody>
      </p:sp>
      <p:sp>
        <p:nvSpPr>
          <p:cNvPr id="2" name="Code">
            <a:extLst>
              <a:ext uri="{FF2B5EF4-FFF2-40B4-BE49-F238E27FC236}">
                <a16:creationId xmlns:a16="http://schemas.microsoft.com/office/drawing/2014/main" id="{D77EFECE-400E-4BAA-A766-7DD8A1117BBC}"/>
              </a:ext>
            </a:extLst>
          </p:cNvPr>
          <p:cNvSpPr>
            <a:spLocks noGrp="1"/>
          </p:cNvSpPr>
          <p:nvPr>
            <p:ph type="body" idx="2" hasCustomPrompt="1"/>
          </p:nvPr>
        </p:nvSpPr>
        <p:spPr>
          <a:xfrm>
            <a:off x="365760" y="1183340"/>
            <a:ext cx="11466576" cy="5244891"/>
          </a:xfrm>
        </p:spPr>
        <p:txBody>
          <a:bodyPr>
            <a:noAutofit/>
          </a:bodyPr>
          <a:lstStyle>
            <a:lvl1pPr marL="0" indent="0">
              <a:spcBef>
                <a:spcPts val="0"/>
              </a:spcBef>
              <a:buNone/>
              <a:defRPr sz="1600">
                <a:solidFill>
                  <a:srgbClr val="232F3E"/>
                </a:solidFill>
                <a:latin typeface="Lucida Console" panose="020B0609040504020204" pitchFamily="49" charset="0"/>
              </a:defRPr>
            </a:lvl1pPr>
          </a:lstStyle>
          <a:p>
            <a:pPr lvl="0"/>
            <a:r>
              <a:rPr lang="en-US" dirty="0"/>
              <a:t># Import libraries</a:t>
            </a:r>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r>
              <a:rPr lang="en-US" dirty="0"/>
              <a:t>from </a:t>
            </a:r>
            <a:r>
              <a:rPr lang="en-US" dirty="0" err="1"/>
              <a:t>autogluon.tabular</a:t>
            </a:r>
            <a:r>
              <a:rPr lang="en-US" dirty="0"/>
              <a:t> import </a:t>
            </a:r>
            <a:r>
              <a:rPr lang="en-US" dirty="0" err="1"/>
              <a:t>TabularPredictor</a:t>
            </a:r>
            <a:endParaRPr lang="en-US" dirty="0"/>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endParaRPr lang="en-US" dirty="0"/>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r>
              <a:rPr lang="en-US" dirty="0"/>
              <a:t># Create the model</a:t>
            </a:r>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r>
              <a:rPr lang="en-US" dirty="0"/>
              <a:t>predictor = </a:t>
            </a:r>
            <a:r>
              <a:rPr lang="en-US" dirty="0" err="1"/>
              <a:t>TabularPredictor</a:t>
            </a:r>
            <a:r>
              <a:rPr lang="en-US" dirty="0"/>
              <a:t>(label="Price").fit("</a:t>
            </a:r>
            <a:r>
              <a:rPr lang="en-US" dirty="0" err="1"/>
              <a:t>train.csv</a:t>
            </a:r>
            <a:r>
              <a:rPr lang="en-US" dirty="0"/>
              <a:t>")</a:t>
            </a:r>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endParaRPr lang="en-US" dirty="0"/>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r>
              <a:rPr lang="en-US" dirty="0"/>
              <a:t># Get predictions</a:t>
            </a:r>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r>
              <a:rPr lang="en-US" dirty="0"/>
              <a:t>predictions = </a:t>
            </a:r>
            <a:r>
              <a:rPr lang="en-US" dirty="0" err="1"/>
              <a:t>predictor.predict</a:t>
            </a:r>
            <a:r>
              <a:rPr lang="en-US" dirty="0"/>
              <a:t>("</a:t>
            </a:r>
            <a:r>
              <a:rPr lang="en-US" dirty="0" err="1"/>
              <a:t>test.csv</a:t>
            </a:r>
            <a:r>
              <a:rPr lang="en-US" dirty="0"/>
              <a:t>")</a:t>
            </a:r>
          </a:p>
        </p:txBody>
      </p:sp>
    </p:spTree>
    <p:custDataLst>
      <p:tags r:id="rId1"/>
    </p:custDataLst>
    <p:extLst>
      <p:ext uri="{BB962C8B-B14F-4D97-AF65-F5344CB8AC3E}">
        <p14:creationId xmlns:p14="http://schemas.microsoft.com/office/powerpoint/2010/main" val="33926969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Title, Text, and Small Picture">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ECDF26F2-E972-40FE-806F-12B056EA9DCC}"/>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F8BD5B93-38A6-4C4A-A3EB-A591F4EDD6E5}"/>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4037B1B0-0345-4E15-985A-6BECCDBE474F}" type="slidenum">
              <a:rPr lang="en-US" smtClean="0"/>
              <a:pPr/>
              <a:t>‹#›</a:t>
            </a:fld>
            <a:endParaRPr lang="en-US"/>
          </a:p>
        </p:txBody>
      </p:sp>
      <p:sp>
        <p:nvSpPr>
          <p:cNvPr id="3" name="Title">
            <a:extLst>
              <a:ext uri="{FF2B5EF4-FFF2-40B4-BE49-F238E27FC236}">
                <a16:creationId xmlns:a16="http://schemas.microsoft.com/office/drawing/2014/main" id="{75DBD6AA-5E11-44A8-900B-2519518B0622}"/>
              </a:ext>
            </a:extLst>
          </p:cNvPr>
          <p:cNvSpPr>
            <a:spLocks noGrp="1"/>
          </p:cNvSpPr>
          <p:nvPr>
            <p:ph type="title" idx="1" hasCustomPrompt="1"/>
          </p:nvPr>
        </p:nvSpPr>
        <p:spPr>
          <a:xfrm>
            <a:off x="365760" y="301752"/>
            <a:ext cx="11466576" cy="731318"/>
          </a:xfrm>
        </p:spPr>
        <p:txBody>
          <a:bodyPr/>
          <a:lstStyle>
            <a:lvl1pPr>
              <a:defRPr>
                <a:solidFill>
                  <a:srgbClr val="232F3E"/>
                </a:solidFill>
                <a:latin typeface="Amazon Ember Display Heavy"/>
              </a:defRPr>
            </a:lvl1pPr>
          </a:lstStyle>
          <a:p>
            <a:r>
              <a:rPr lang="en-US" dirty="0"/>
              <a:t>Title, 2/3 Column, and picture</a:t>
            </a:r>
          </a:p>
        </p:txBody>
      </p:sp>
      <p:sp>
        <p:nvSpPr>
          <p:cNvPr id="2" name="Content">
            <a:extLst>
              <a:ext uri="{FF2B5EF4-FFF2-40B4-BE49-F238E27FC236}">
                <a16:creationId xmlns:a16="http://schemas.microsoft.com/office/drawing/2014/main" id="{5ACBD598-6775-4223-B2AB-B169A112E3FF}"/>
              </a:ext>
            </a:extLst>
          </p:cNvPr>
          <p:cNvSpPr>
            <a:spLocks noGrp="1"/>
          </p:cNvSpPr>
          <p:nvPr>
            <p:ph idx="2" hasCustomPrompt="1"/>
          </p:nvPr>
        </p:nvSpPr>
        <p:spPr>
          <a:xfrm>
            <a:off x="365760" y="1097280"/>
            <a:ext cx="7644384" cy="5330952"/>
          </a:xfrm>
        </p:spPr>
        <p:txBody>
          <a:bodyPr>
            <a:noAutofit/>
          </a:bodyPr>
          <a:lstStyle>
            <a:lvl1pPr>
              <a:lnSpc>
                <a:spcPct val="100000"/>
              </a:lnSpc>
              <a:spcBef>
                <a:spcPts val="1000"/>
              </a:spcBef>
              <a:spcAft>
                <a:spcPts val="600"/>
              </a:spcAft>
              <a:buClr>
                <a:schemeClr val="tx2"/>
              </a:buClr>
              <a:defRPr>
                <a:solidFill>
                  <a:srgbClr val="232F3E"/>
                </a:solidFill>
              </a:defRPr>
            </a:lvl1pPr>
            <a:lvl2pPr marL="461963" indent="-228600">
              <a:lnSpc>
                <a:spcPct val="100000"/>
              </a:lnSpc>
              <a:spcBef>
                <a:spcPts val="500"/>
              </a:spcBef>
              <a:spcAft>
                <a:spcPts val="600"/>
              </a:spcAft>
              <a:buClr>
                <a:schemeClr val="tx2"/>
              </a:buClr>
              <a:defRPr>
                <a:solidFill>
                  <a:srgbClr val="232F3E"/>
                </a:solidFill>
              </a:defRPr>
            </a:lvl2pPr>
            <a:lvl3pPr marL="682625" indent="-228600">
              <a:lnSpc>
                <a:spcPct val="100000"/>
              </a:lnSpc>
              <a:spcBef>
                <a:spcPts val="500"/>
              </a:spcBef>
              <a:spcAft>
                <a:spcPts val="600"/>
              </a:spcAft>
              <a:buClr>
                <a:schemeClr val="tx2"/>
              </a:buClr>
              <a:defRPr sz="2200">
                <a:solidFill>
                  <a:srgbClr val="232F3E"/>
                </a:solidFill>
              </a:defRPr>
            </a:lvl3pPr>
            <a:lvl4pPr marL="914400" indent="-228600">
              <a:lnSpc>
                <a:spcPct val="100000"/>
              </a:lnSpc>
              <a:spcBef>
                <a:spcPts val="500"/>
              </a:spcBef>
              <a:spcAft>
                <a:spcPts val="600"/>
              </a:spcAft>
              <a:buClr>
                <a:schemeClr val="tx2"/>
              </a:buClr>
              <a:defRPr sz="2000">
                <a:solidFill>
                  <a:srgbClr val="232F3E"/>
                </a:solidFill>
              </a:defRPr>
            </a:lvl4pPr>
            <a:lvl5pPr marL="1146175" indent="-228600">
              <a:lnSpc>
                <a:spcPct val="100000"/>
              </a:lnSpc>
              <a:spcBef>
                <a:spcPts val="500"/>
              </a:spcBef>
              <a:spcAft>
                <a:spcPts val="600"/>
              </a:spcAft>
              <a:buClr>
                <a:schemeClr val="tx2"/>
              </a:buClr>
              <a:defRPr sz="18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22" name="Picture">
            <a:extLst>
              <a:ext uri="{FF2B5EF4-FFF2-40B4-BE49-F238E27FC236}">
                <a16:creationId xmlns:a16="http://schemas.microsoft.com/office/drawing/2014/main" id="{A644AF2C-FFDC-4661-BF6B-D208E5E816FA}"/>
              </a:ext>
              <a:ext uri="{C183D7F6-B498-43B3-948B-1728B52AA6E4}">
                <adec:decorative xmlns:adec="http://schemas.microsoft.com/office/drawing/2017/decorative" val="1"/>
              </a:ext>
            </a:extLst>
          </p:cNvPr>
          <p:cNvSpPr>
            <a:spLocks noGrp="1"/>
          </p:cNvSpPr>
          <p:nvPr>
            <p:ph type="pic" idx="22" hasCustomPrompt="1"/>
          </p:nvPr>
        </p:nvSpPr>
        <p:spPr>
          <a:xfrm>
            <a:off x="8498586" y="2276856"/>
            <a:ext cx="2971800" cy="2971800"/>
          </a:xfrm>
        </p:spPr>
        <p:txBody>
          <a:bodyPr anchor="t">
            <a:noAutofit/>
          </a:bodyPr>
          <a:lstStyle>
            <a:lvl1pPr marL="0" indent="0" algn="ctr">
              <a:buNone/>
              <a:defRPr sz="2000">
                <a:solidFill>
                  <a:srgbClr val="232F3E"/>
                </a:solidFill>
              </a:defRPr>
            </a:lvl1pPr>
          </a:lstStyle>
          <a:p>
            <a:r>
              <a:rPr lang="en-US" dirty="0"/>
              <a:t>Click icon to add image</a:t>
            </a:r>
          </a:p>
        </p:txBody>
      </p:sp>
    </p:spTree>
    <p:custDataLst>
      <p:tags r:id="rId1"/>
    </p:custDataLst>
    <p:extLst>
      <p:ext uri="{BB962C8B-B14F-4D97-AF65-F5344CB8AC3E}">
        <p14:creationId xmlns:p14="http://schemas.microsoft.com/office/powerpoint/2010/main" val="7872259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x" preserve="1">
  <p:cSld name="Title and 2 Content Columns">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DDE84D45-638C-4BCD-B539-05F38F37CF3D}"/>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79271B92-68F7-439C-8199-7E16014A6742}"/>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4037B1B0-0345-4E15-985A-6BECCDBE474F}" type="slidenum">
              <a:rPr lang="en-US" smtClean="0"/>
              <a:pPr/>
              <a:t>‹#›</a:t>
            </a:fld>
            <a:endParaRPr lang="en-US"/>
          </a:p>
        </p:txBody>
      </p:sp>
      <p:sp>
        <p:nvSpPr>
          <p:cNvPr id="4"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318"/>
          </a:xfrm>
        </p:spPr>
        <p:txBody>
          <a:bodyPr/>
          <a:lstStyle>
            <a:lvl1pPr>
              <a:defRPr>
                <a:solidFill>
                  <a:srgbClr val="232F3E"/>
                </a:solidFill>
              </a:defRPr>
            </a:lvl1pPr>
          </a:lstStyle>
          <a:p>
            <a:r>
              <a:rPr lang="en-US" dirty="0">
                <a:latin typeface="Amazon Ember Display Heavy" panose="04020705040A02060702" pitchFamily="82" charset="0"/>
              </a:rPr>
              <a:t>Title and 2 content columns</a:t>
            </a:r>
          </a:p>
        </p:txBody>
      </p:sp>
      <p:sp>
        <p:nvSpPr>
          <p:cNvPr id="2" name="Content Left">
            <a:extLst>
              <a:ext uri="{FF2B5EF4-FFF2-40B4-BE49-F238E27FC236}">
                <a16:creationId xmlns:a16="http://schemas.microsoft.com/office/drawing/2014/main" id="{8A73B5A2-5001-4FA4-B113-0F6124F1F6A0}"/>
              </a:ext>
            </a:extLst>
          </p:cNvPr>
          <p:cNvSpPr>
            <a:spLocks noGrp="1"/>
          </p:cNvSpPr>
          <p:nvPr>
            <p:ph idx="2" hasCustomPrompt="1"/>
          </p:nvPr>
        </p:nvSpPr>
        <p:spPr>
          <a:xfrm>
            <a:off x="365760" y="1097280"/>
            <a:ext cx="5669280" cy="5330952"/>
          </a:xfrm>
        </p:spPr>
        <p:txBody>
          <a:bodyPr>
            <a:noAutofit/>
          </a:bodyPr>
          <a:lstStyle>
            <a:lvl1pPr>
              <a:lnSpc>
                <a:spcPct val="100000"/>
              </a:lnSpc>
              <a:spcAft>
                <a:spcPts val="600"/>
              </a:spcAft>
              <a:defRPr sz="2800">
                <a:solidFill>
                  <a:srgbClr val="232F3E"/>
                </a:solidFill>
              </a:defRPr>
            </a:lvl1pPr>
            <a:lvl2pPr marL="461963" indent="-228600">
              <a:lnSpc>
                <a:spcPct val="100000"/>
              </a:lnSpc>
              <a:spcAft>
                <a:spcPts val="600"/>
              </a:spcAft>
              <a:defRPr sz="2400">
                <a:solidFill>
                  <a:srgbClr val="232F3E"/>
                </a:solidFill>
              </a:defRPr>
            </a:lvl2pPr>
            <a:lvl3pPr marL="684213" indent="-228600">
              <a:lnSpc>
                <a:spcPct val="100000"/>
              </a:lnSpc>
              <a:spcAft>
                <a:spcPts val="600"/>
              </a:spcAft>
              <a:defRPr sz="2000">
                <a:solidFill>
                  <a:srgbClr val="232F3E"/>
                </a:solidFill>
              </a:defRPr>
            </a:lvl3pPr>
            <a:lvl4pPr marL="914400" indent="-228600">
              <a:lnSpc>
                <a:spcPct val="100000"/>
              </a:lnSpc>
              <a:spcAft>
                <a:spcPts val="600"/>
              </a:spcAft>
              <a:defRPr sz="1800">
                <a:solidFill>
                  <a:srgbClr val="232F3E"/>
                </a:solidFill>
              </a:defRPr>
            </a:lvl4pPr>
            <a:lvl5pPr marL="1144588" indent="-228600">
              <a:lnSpc>
                <a:spcPct val="100000"/>
              </a:lnSpc>
              <a:spcAft>
                <a:spcPts val="600"/>
              </a:spcAft>
              <a:defRPr sz="18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3" name="Content Right">
            <a:extLst>
              <a:ext uri="{FF2B5EF4-FFF2-40B4-BE49-F238E27FC236}">
                <a16:creationId xmlns:a16="http://schemas.microsoft.com/office/drawing/2014/main" id="{951E617C-D9F7-4098-883E-6A048DBCF862}"/>
              </a:ext>
            </a:extLst>
          </p:cNvPr>
          <p:cNvSpPr>
            <a:spLocks noGrp="1"/>
          </p:cNvSpPr>
          <p:nvPr>
            <p:ph idx="3" hasCustomPrompt="1"/>
          </p:nvPr>
        </p:nvSpPr>
        <p:spPr>
          <a:xfrm>
            <a:off x="6163056" y="1097280"/>
            <a:ext cx="5669280" cy="5330952"/>
          </a:xfrm>
        </p:spPr>
        <p:txBody>
          <a:bodyPr>
            <a:noAutofit/>
          </a:bodyPr>
          <a:lstStyle>
            <a:lvl1pPr>
              <a:lnSpc>
                <a:spcPct val="100000"/>
              </a:lnSpc>
              <a:spcAft>
                <a:spcPts val="600"/>
              </a:spcAft>
              <a:defRPr sz="2800">
                <a:solidFill>
                  <a:srgbClr val="232F3E"/>
                </a:solidFill>
              </a:defRPr>
            </a:lvl1pPr>
            <a:lvl2pPr marL="461963" indent="-228600">
              <a:lnSpc>
                <a:spcPct val="100000"/>
              </a:lnSpc>
              <a:spcAft>
                <a:spcPts val="600"/>
              </a:spcAft>
              <a:defRPr sz="2400">
                <a:solidFill>
                  <a:srgbClr val="232F3E"/>
                </a:solidFill>
              </a:defRPr>
            </a:lvl2pPr>
            <a:lvl3pPr marL="684213" indent="-228600">
              <a:lnSpc>
                <a:spcPct val="100000"/>
              </a:lnSpc>
              <a:spcAft>
                <a:spcPts val="600"/>
              </a:spcAft>
              <a:defRPr sz="2000">
                <a:solidFill>
                  <a:srgbClr val="232F3E"/>
                </a:solidFill>
              </a:defRPr>
            </a:lvl3pPr>
            <a:lvl4pPr marL="914400" indent="-228600">
              <a:lnSpc>
                <a:spcPct val="100000"/>
              </a:lnSpc>
              <a:spcAft>
                <a:spcPts val="600"/>
              </a:spcAft>
              <a:defRPr sz="1800">
                <a:solidFill>
                  <a:srgbClr val="232F3E"/>
                </a:solidFill>
              </a:defRPr>
            </a:lvl4pPr>
            <a:lvl5pPr marL="1144588" indent="-228600">
              <a:lnSpc>
                <a:spcPct val="100000"/>
              </a:lnSpc>
              <a:spcAft>
                <a:spcPts val="600"/>
              </a:spcAft>
              <a:defRPr sz="18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31242566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Title Only">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1AA7B286-8B48-4C92-B2A9-AADCF2EEA2A0}"/>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1D7818F9-B3C0-42E7-B6E1-5347230963DC}"/>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a:p>
        </p:txBody>
      </p:sp>
      <p:sp>
        <p:nvSpPr>
          <p:cNvPr id="3"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520"/>
          </a:xfrm>
        </p:spPr>
        <p:txBody>
          <a:bodyPr lIns="91440" tIns="45720" rIns="91440" bIns="45720"/>
          <a:lstStyle>
            <a:lvl1pPr>
              <a:lnSpc>
                <a:spcPct val="100000"/>
              </a:lnSpc>
              <a:defRPr>
                <a:solidFill>
                  <a:srgbClr val="232F3E"/>
                </a:solidFill>
                <a:latin typeface="Amazon Ember Display Heavy"/>
              </a:defRPr>
            </a:lvl1pPr>
          </a:lstStyle>
          <a:p>
            <a:r>
              <a:rPr lang="en-US" dirty="0"/>
              <a:t>Title only</a:t>
            </a:r>
          </a:p>
        </p:txBody>
      </p:sp>
    </p:spTree>
    <p:custDataLst>
      <p:tags r:id="rId1"/>
    </p:custDataLst>
    <p:extLst>
      <p:ext uri="{BB962C8B-B14F-4D97-AF65-F5344CB8AC3E}">
        <p14:creationId xmlns:p14="http://schemas.microsoft.com/office/powerpoint/2010/main" val="17199029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ptional">
    <p:bg>
      <p:bgPr>
        <a:solidFill>
          <a:schemeClr val="bg1"/>
        </a:soli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1D7818F9-B3C0-42E7-B6E1-5347230963DC}"/>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a:p>
        </p:txBody>
      </p:sp>
      <p:sp>
        <p:nvSpPr>
          <p:cNvPr id="3"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520"/>
          </a:xfrm>
        </p:spPr>
        <p:txBody>
          <a:bodyPr lIns="91440" tIns="45720" rIns="91440" bIns="45720"/>
          <a:lstStyle>
            <a:lvl1pPr>
              <a:lnSpc>
                <a:spcPct val="100000"/>
              </a:lnSpc>
              <a:defRPr>
                <a:solidFill>
                  <a:srgbClr val="232F3E"/>
                </a:solidFill>
                <a:latin typeface="Amazon Ember Display Heavy"/>
              </a:defRPr>
            </a:lvl1pPr>
          </a:lstStyle>
          <a:p>
            <a:r>
              <a:rPr lang="en-US" dirty="0"/>
              <a:t>Title optional</a:t>
            </a:r>
          </a:p>
        </p:txBody>
      </p:sp>
    </p:spTree>
    <p:custDataLst>
      <p:tags r:id="rId1"/>
    </p:custDataLst>
    <p:extLst>
      <p:ext uri="{BB962C8B-B14F-4D97-AF65-F5344CB8AC3E}">
        <p14:creationId xmlns:p14="http://schemas.microsoft.com/office/powerpoint/2010/main" val="33763411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55E8BA-B069-D93F-B7FE-DD3991AA637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F9D473F-7D64-5505-1943-EF2E0B4E35D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F91FD8-5A84-ACA2-A3BD-19F1584556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C0849A-4A5F-4946-BB17-0142FF2F614F}" type="datetimeFigureOut">
              <a:rPr lang="en-US" smtClean="0"/>
              <a:t>7/22/25</a:t>
            </a:fld>
            <a:endParaRPr lang="en-US"/>
          </a:p>
        </p:txBody>
      </p:sp>
      <p:sp>
        <p:nvSpPr>
          <p:cNvPr id="5" name="Footer Placeholder 4">
            <a:extLst>
              <a:ext uri="{FF2B5EF4-FFF2-40B4-BE49-F238E27FC236}">
                <a16:creationId xmlns:a16="http://schemas.microsoft.com/office/drawing/2014/main" id="{743C4337-D415-FFD6-B858-9E72A823A9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606D612-4800-EB56-8CA3-163FFEE3DFB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DD365D-871E-634D-81EA-75D8083B3899}" type="slidenum">
              <a:rPr lang="en-US" smtClean="0"/>
              <a:t>‹#›</a:t>
            </a:fld>
            <a:endParaRPr lang="en-US"/>
          </a:p>
        </p:txBody>
      </p:sp>
    </p:spTree>
    <p:extLst>
      <p:ext uri="{BB962C8B-B14F-4D97-AF65-F5344CB8AC3E}">
        <p14:creationId xmlns:p14="http://schemas.microsoft.com/office/powerpoint/2010/main" val="1225382153"/>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0.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tags" Target="../tags/tag19.xml"/><Relationship Id="rId6" Type="http://schemas.openxmlformats.org/officeDocument/2006/relationships/image" Target="../media/image14.png"/><Relationship Id="rId5" Type="http://schemas.openxmlformats.org/officeDocument/2006/relationships/image" Target="../media/image7.png"/><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7" Type="http://schemas.openxmlformats.org/officeDocument/2006/relationships/image" Target="../media/image14.png"/><Relationship Id="rId2" Type="http://schemas.openxmlformats.org/officeDocument/2006/relationships/slideLayout" Target="../slideLayouts/slideLayout4.xml"/><Relationship Id="rId1" Type="http://schemas.openxmlformats.org/officeDocument/2006/relationships/tags" Target="../tags/tag20.xml"/><Relationship Id="rId6" Type="http://schemas.openxmlformats.org/officeDocument/2006/relationships/image" Target="../media/image7.png"/><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slideLayout" Target="../slideLayouts/slideLayout4.xml"/><Relationship Id="rId7" Type="http://schemas.openxmlformats.org/officeDocument/2006/relationships/image" Target="../media/image7.png"/><Relationship Id="rId2" Type="http://schemas.openxmlformats.org/officeDocument/2006/relationships/tags" Target="../tags/tag21.xml"/><Relationship Id="rId1" Type="http://schemas.openxmlformats.org/officeDocument/2006/relationships/themeOverride" Target="../theme/themeOverride1.xml"/><Relationship Id="rId6" Type="http://schemas.openxmlformats.org/officeDocument/2006/relationships/image" Target="../media/image15.png"/><Relationship Id="rId5" Type="http://schemas.openxmlformats.org/officeDocument/2006/relationships/image" Target="../media/image25.png"/><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xml"/><Relationship Id="rId1" Type="http://schemas.openxmlformats.org/officeDocument/2006/relationships/tags" Target="../tags/tag2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4.xml"/><Relationship Id="rId1" Type="http://schemas.openxmlformats.org/officeDocument/2006/relationships/tags" Target="../tags/tag23.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4.xml"/><Relationship Id="rId1" Type="http://schemas.openxmlformats.org/officeDocument/2006/relationships/tags" Target="../tags/tag24.xml"/><Relationship Id="rId6" Type="http://schemas.openxmlformats.org/officeDocument/2006/relationships/image" Target="../media/image23.png"/><Relationship Id="rId5" Type="http://schemas.openxmlformats.org/officeDocument/2006/relationships/image" Target="../media/image7.png"/><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4.xml"/><Relationship Id="rId1" Type="http://schemas.openxmlformats.org/officeDocument/2006/relationships/tags" Target="../tags/tag25.xml"/><Relationship Id="rId6" Type="http://schemas.openxmlformats.org/officeDocument/2006/relationships/image" Target="../media/image23.png"/><Relationship Id="rId5" Type="http://schemas.openxmlformats.org/officeDocument/2006/relationships/image" Target="../media/image7.png"/><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4.xml"/><Relationship Id="rId1" Type="http://schemas.openxmlformats.org/officeDocument/2006/relationships/tags" Target="../tags/tag26.xml"/><Relationship Id="rId6" Type="http://schemas.openxmlformats.org/officeDocument/2006/relationships/image" Target="../media/image23.png"/><Relationship Id="rId5" Type="http://schemas.openxmlformats.org/officeDocument/2006/relationships/image" Target="../media/image7.png"/><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4.xml"/><Relationship Id="rId1" Type="http://schemas.openxmlformats.org/officeDocument/2006/relationships/tags" Target="../tags/tag27.xml"/><Relationship Id="rId5" Type="http://schemas.openxmlformats.org/officeDocument/2006/relationships/image" Target="../media/image23.png"/><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4.xml"/><Relationship Id="rId1" Type="http://schemas.openxmlformats.org/officeDocument/2006/relationships/tags" Target="../tags/tag28.xml"/><Relationship Id="rId5" Type="http://schemas.openxmlformats.org/officeDocument/2006/relationships/image" Target="../media/image23.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ags" Target="../tags/tag1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4.xml"/><Relationship Id="rId1" Type="http://schemas.openxmlformats.org/officeDocument/2006/relationships/tags" Target="../tags/tag29.xml"/><Relationship Id="rId5" Type="http://schemas.openxmlformats.org/officeDocument/2006/relationships/image" Target="../media/image27.png"/><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4.xml"/><Relationship Id="rId1" Type="http://schemas.openxmlformats.org/officeDocument/2006/relationships/tags" Target="../tags/tag30.xml"/><Relationship Id="rId6" Type="http://schemas.openxmlformats.org/officeDocument/2006/relationships/image" Target="../media/image29.png"/><Relationship Id="rId5" Type="http://schemas.openxmlformats.org/officeDocument/2006/relationships/image" Target="../media/image7.png"/><Relationship Id="rId4" Type="http://schemas.openxmlformats.org/officeDocument/2006/relationships/image" Target="../media/image28.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4.xml"/><Relationship Id="rId1" Type="http://schemas.openxmlformats.org/officeDocument/2006/relationships/tags" Target="../tags/tag31.xml"/><Relationship Id="rId5" Type="http://schemas.openxmlformats.org/officeDocument/2006/relationships/image" Target="../media/image32.png"/><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4.xml"/><Relationship Id="rId1" Type="http://schemas.openxmlformats.org/officeDocument/2006/relationships/tags" Target="../tags/tag32.xml"/><Relationship Id="rId4" Type="http://schemas.openxmlformats.org/officeDocument/2006/relationships/image" Target="../media/image33.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4.xml"/><Relationship Id="rId1" Type="http://schemas.openxmlformats.org/officeDocument/2006/relationships/tags" Target="../tags/tag33.xml"/><Relationship Id="rId4" Type="http://schemas.openxmlformats.org/officeDocument/2006/relationships/image" Target="../media/image34.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0.xml"/><Relationship Id="rId1" Type="http://schemas.openxmlformats.org/officeDocument/2006/relationships/tags" Target="../tags/tag34.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35.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8.xml"/><Relationship Id="rId1" Type="http://schemas.openxmlformats.org/officeDocument/2006/relationships/tags" Target="../tags/tag36.xml"/><Relationship Id="rId4" Type="http://schemas.openxmlformats.org/officeDocument/2006/relationships/image" Target="../media/image7.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8.xml"/><Relationship Id="rId1" Type="http://schemas.openxmlformats.org/officeDocument/2006/relationships/tags" Target="../tags/tag37.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8.xml"/><Relationship Id="rId1" Type="http://schemas.openxmlformats.org/officeDocument/2006/relationships/tags" Target="../tags/tag38.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8.xml"/><Relationship Id="rId1" Type="http://schemas.openxmlformats.org/officeDocument/2006/relationships/tags" Target="../tags/tag39.xml"/></Relationships>
</file>

<file path=ppt/slides/_rels/slide31.xml.rels><?xml version="1.0" encoding="UTF-8" standalone="yes"?>
<Relationships xmlns="http://schemas.openxmlformats.org/package/2006/relationships"><Relationship Id="rId8" Type="http://schemas.openxmlformats.org/officeDocument/2006/relationships/image" Target="../media/image530.png"/><Relationship Id="rId3" Type="http://schemas.openxmlformats.org/officeDocument/2006/relationships/notesSlide" Target="../notesSlides/notesSlide31.xml"/><Relationship Id="rId7" Type="http://schemas.openxmlformats.org/officeDocument/2006/relationships/customXml" Target="../ink/ink2.xml"/><Relationship Id="rId2" Type="http://schemas.openxmlformats.org/officeDocument/2006/relationships/slideLayout" Target="../slideLayouts/slideLayout8.xml"/><Relationship Id="rId1" Type="http://schemas.openxmlformats.org/officeDocument/2006/relationships/tags" Target="../tags/tag40.xml"/><Relationship Id="rId6" Type="http://schemas.openxmlformats.org/officeDocument/2006/relationships/image" Target="../media/image190.png"/><Relationship Id="rId4" Type="http://schemas.openxmlformats.org/officeDocument/2006/relationships/customXml" Target="../ink/ink1.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8.xml"/><Relationship Id="rId1" Type="http://schemas.openxmlformats.org/officeDocument/2006/relationships/tags" Target="../tags/tag41.xml"/><Relationship Id="rId4" Type="http://schemas.openxmlformats.org/officeDocument/2006/relationships/image" Target="../media/image35.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8.xml"/><Relationship Id="rId1" Type="http://schemas.openxmlformats.org/officeDocument/2006/relationships/tags" Target="../tags/tag4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8.xml"/><Relationship Id="rId1" Type="http://schemas.openxmlformats.org/officeDocument/2006/relationships/tags" Target="../tags/tag43.xml"/></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notesSlide" Target="../notesSlides/notesSlide4.xml"/><Relationship Id="rId7" Type="http://schemas.openxmlformats.org/officeDocument/2006/relationships/image" Target="../media/image5.png"/><Relationship Id="rId2" Type="http://schemas.openxmlformats.org/officeDocument/2006/relationships/slideLayout" Target="../slideLayouts/slideLayout4.xml"/><Relationship Id="rId1" Type="http://schemas.openxmlformats.org/officeDocument/2006/relationships/tags" Target="../tags/tag1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tags" Target="../tags/tag14.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image" Target="../media/image11.png"/><Relationship Id="rId2" Type="http://schemas.openxmlformats.org/officeDocument/2006/relationships/slideLayout" Target="../slideLayouts/slideLayout4.xml"/><Relationship Id="rId1" Type="http://schemas.openxmlformats.org/officeDocument/2006/relationships/tags" Target="../tags/tag15.xml"/><Relationship Id="rId6" Type="http://schemas.openxmlformats.org/officeDocument/2006/relationships/image" Target="../media/image7.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xml"/><Relationship Id="rId1" Type="http://schemas.openxmlformats.org/officeDocument/2006/relationships/tags" Target="../tags/tag16.xml"/><Relationship Id="rId5" Type="http://schemas.openxmlformats.org/officeDocument/2006/relationships/image" Target="../media/image11.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xml"/><Relationship Id="rId1" Type="http://schemas.openxmlformats.org/officeDocument/2006/relationships/tags" Target="../tags/tag17.xml"/><Relationship Id="rId5" Type="http://schemas.openxmlformats.org/officeDocument/2006/relationships/image" Target="../media/image12.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tags" Target="../tags/tag18.xml"/><Relationship Id="rId6" Type="http://schemas.openxmlformats.org/officeDocument/2006/relationships/image" Target="../media/image14.png"/><Relationship Id="rId5" Type="http://schemas.openxmlformats.org/officeDocument/2006/relationships/image" Target="../media/image7.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A2D0F98-5887-4A9C-97F0-3355706DD7DA}"/>
              </a:ext>
            </a:extLst>
          </p:cNvPr>
          <p:cNvSpPr>
            <a:spLocks noGrp="1"/>
          </p:cNvSpPr>
          <p:nvPr>
            <p:ph type="sldNum" idx="97"/>
          </p:nvPr>
        </p:nvSpPr>
        <p:spPr/>
        <p:txBody>
          <a:bodyPr/>
          <a:lstStyle/>
          <a:p>
            <a:fld id="{86A8BF56-6CB3-514C-9A64-F39D95C9E25B}" type="slidenum">
              <a:rPr lang="en-US" smtClean="0"/>
              <a:pPr/>
              <a:t>1</a:t>
            </a:fld>
            <a:endParaRPr lang="en-US" dirty="0"/>
          </a:p>
        </p:txBody>
      </p:sp>
      <p:sp>
        <p:nvSpPr>
          <p:cNvPr id="4" name="Title 3">
            <a:extLst>
              <a:ext uri="{FF2B5EF4-FFF2-40B4-BE49-F238E27FC236}">
                <a16:creationId xmlns:a16="http://schemas.microsoft.com/office/drawing/2014/main" id="{B8280F18-C51C-09D1-32D4-15F8BDE9C811}"/>
              </a:ext>
            </a:extLst>
          </p:cNvPr>
          <p:cNvSpPr>
            <a:spLocks noGrp="1"/>
          </p:cNvSpPr>
          <p:nvPr>
            <p:ph type="title" idx="1"/>
          </p:nvPr>
        </p:nvSpPr>
        <p:spPr/>
        <p:txBody>
          <a:bodyPr>
            <a:normAutofit/>
          </a:bodyPr>
          <a:lstStyle/>
          <a:p>
            <a:r>
              <a:rPr lang="en-US" dirty="0"/>
              <a:t>The ML Lifecycle, and Overfitting and Underfitting</a:t>
            </a:r>
          </a:p>
        </p:txBody>
      </p:sp>
      <p:sp>
        <p:nvSpPr>
          <p:cNvPr id="3" name="Text Placeholder 2">
            <a:extLst>
              <a:ext uri="{FF2B5EF4-FFF2-40B4-BE49-F238E27FC236}">
                <a16:creationId xmlns:a16="http://schemas.microsoft.com/office/drawing/2014/main" id="{F26F2F8D-DD81-7F1D-BB15-F73AC3486DCF}"/>
              </a:ext>
            </a:extLst>
          </p:cNvPr>
          <p:cNvSpPr>
            <a:spLocks noGrp="1"/>
          </p:cNvSpPr>
          <p:nvPr>
            <p:ph type="body" idx="2"/>
          </p:nvPr>
        </p:nvSpPr>
        <p:spPr/>
        <p:txBody>
          <a:bodyPr>
            <a:normAutofit/>
          </a:bodyPr>
          <a:lstStyle/>
          <a:p>
            <a:r>
              <a:rPr lang="en-US" dirty="0"/>
              <a:t>Machine Learning through Application</a:t>
            </a:r>
          </a:p>
        </p:txBody>
      </p:sp>
      <p:sp>
        <p:nvSpPr>
          <p:cNvPr id="6" name="Text Placeholder 5">
            <a:extLst>
              <a:ext uri="{FF2B5EF4-FFF2-40B4-BE49-F238E27FC236}">
                <a16:creationId xmlns:a16="http://schemas.microsoft.com/office/drawing/2014/main" id="{5E84E6F1-2BAF-2DDC-6136-75863B99AC93}"/>
              </a:ext>
            </a:extLst>
          </p:cNvPr>
          <p:cNvSpPr>
            <a:spLocks noGrp="1"/>
          </p:cNvSpPr>
          <p:nvPr>
            <p:ph type="body" idx="98"/>
          </p:nvPr>
        </p:nvSpPr>
        <p:spPr/>
        <p:txBody>
          <a:bodyPr/>
          <a:lstStyle/>
          <a:p>
            <a:r>
              <a:rPr lang="en-US" dirty="0"/>
              <a:t>Module 1 – Lesson 4</a:t>
            </a:r>
          </a:p>
        </p:txBody>
      </p:sp>
    </p:spTree>
    <p:custDataLst>
      <p:tags r:id="rId1"/>
    </p:custDataLst>
    <p:extLst>
      <p:ext uri="{BB962C8B-B14F-4D97-AF65-F5344CB8AC3E}">
        <p14:creationId xmlns:p14="http://schemas.microsoft.com/office/powerpoint/2010/main" val="7473738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6D26A46-1D8A-499A-ADF9-981939B72DAD}"/>
              </a:ext>
            </a:extLst>
          </p:cNvPr>
          <p:cNvSpPr>
            <a:spLocks noGrp="1"/>
          </p:cNvSpPr>
          <p:nvPr>
            <p:ph type="sldNum" idx="97"/>
          </p:nvPr>
        </p:nvSpPr>
        <p:spPr/>
        <p:txBody>
          <a:bodyPr/>
          <a:lstStyle/>
          <a:p>
            <a:fld id="{86A8BF56-6CB3-514C-9A64-F39D95C9E25B}" type="slidenum">
              <a:rPr lang="en-US" smtClean="0"/>
              <a:t>10</a:t>
            </a:fld>
            <a:endParaRPr lang="en-US" dirty="0"/>
          </a:p>
        </p:txBody>
      </p:sp>
      <p:sp>
        <p:nvSpPr>
          <p:cNvPr id="2" name="Title 1">
            <a:extLst>
              <a:ext uri="{FF2B5EF4-FFF2-40B4-BE49-F238E27FC236}">
                <a16:creationId xmlns:a16="http://schemas.microsoft.com/office/drawing/2014/main" id="{59F5BFA0-4CF0-4A4E-B1EE-7D05E23B7FCA}"/>
              </a:ext>
            </a:extLst>
          </p:cNvPr>
          <p:cNvSpPr>
            <a:spLocks noGrp="1"/>
          </p:cNvSpPr>
          <p:nvPr>
            <p:ph type="title" idx="1"/>
          </p:nvPr>
        </p:nvSpPr>
        <p:spPr/>
        <p:txBody>
          <a:bodyPr>
            <a:normAutofit fontScale="90000"/>
          </a:bodyPr>
          <a:lstStyle/>
          <a:p>
            <a:r>
              <a:rPr lang="en-US" dirty="0"/>
              <a:t>Evaluation: Regression step 2</a:t>
            </a:r>
          </a:p>
        </p:txBody>
      </p:sp>
      <p:sp>
        <p:nvSpPr>
          <p:cNvPr id="9" name="TextBox 8">
            <a:extLst>
              <a:ext uri="{FF2B5EF4-FFF2-40B4-BE49-F238E27FC236}">
                <a16:creationId xmlns:a16="http://schemas.microsoft.com/office/drawing/2014/main" id="{577F1375-1C37-4480-8600-F585767CC5E5}"/>
              </a:ext>
            </a:extLst>
          </p:cNvPr>
          <p:cNvSpPr txBox="1"/>
          <p:nvPr/>
        </p:nvSpPr>
        <p:spPr>
          <a:xfrm>
            <a:off x="365760" y="2528922"/>
            <a:ext cx="4819189" cy="1569660"/>
          </a:xfrm>
          <a:prstGeom prst="rect">
            <a:avLst/>
          </a:prstGeom>
          <a:noFill/>
        </p:spPr>
        <p:txBody>
          <a:bodyPr wrap="square" rtlCol="0">
            <a:spAutoFit/>
          </a:bodyPr>
          <a:lstStyle/>
          <a:p>
            <a:r>
              <a:rPr lang="en-US" sz="2400" dirty="0">
                <a:solidFill>
                  <a:srgbClr val="232F3E"/>
                </a:solidFill>
                <a:latin typeface="Amazon Ember" panose="020B0603020204020204" pitchFamily="34" charset="0"/>
                <a:ea typeface="Amazon Ember" panose="020B0603020204020204" pitchFamily="34" charset="0"/>
                <a:cs typeface="Amazon Ember" panose="020B0603020204020204" pitchFamily="34" charset="0"/>
              </a:rPr>
              <a:t>Aggregate up into 1 value across the whole dataset to give the mean error across squared distances.</a:t>
            </a:r>
          </a:p>
        </p:txBody>
      </p:sp>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FE2823D9-4B32-4D46-9B42-B39624FCC5CF}"/>
                  </a:ext>
                </a:extLst>
              </p:cNvPr>
              <p:cNvSpPr/>
              <p:nvPr/>
            </p:nvSpPr>
            <p:spPr>
              <a:xfrm>
                <a:off x="7149479" y="2528922"/>
                <a:ext cx="3256348" cy="1537216"/>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r>
                        <a:rPr lang="en-US" sz="2400" b="1" i="0" smtClean="0">
                          <a:solidFill>
                            <a:schemeClr val="accent6"/>
                          </a:solidFill>
                          <a:latin typeface="Cambria Math" panose="02040503050406030204" pitchFamily="18" charset="0"/>
                          <a:ea typeface="Amazon Ember Light" panose="020B0403020204020204" pitchFamily="34" charset="0"/>
                          <a:cs typeface="Amazon Ember Light" panose="020B0403020204020204" pitchFamily="34" charset="0"/>
                        </a:rPr>
                        <m:t>𝐌𝐒𝐄</m:t>
                      </m:r>
                      <m:r>
                        <a:rPr lang="en-US" sz="2400" b="1" i="0" smtClean="0">
                          <a:solidFill>
                            <a:srgbClr val="232F3E"/>
                          </a:solidFill>
                          <a:latin typeface="Cambria Math" panose="02040503050406030204" pitchFamily="18" charset="0"/>
                          <a:ea typeface="Amazon Ember Light" panose="020B0403020204020204" pitchFamily="34" charset="0"/>
                          <a:cs typeface="Amazon Ember Light" panose="020B0403020204020204" pitchFamily="34" charset="0"/>
                        </a:rPr>
                        <m:t>= </m:t>
                      </m:r>
                      <m:f>
                        <m:fPr>
                          <m:ctrlPr>
                            <a:rPr lang="en-US" sz="2400" b="1" i="1">
                              <a:solidFill>
                                <a:srgbClr val="232F3E"/>
                              </a:solidFill>
                              <a:latin typeface="Cambria Math" panose="02040503050406030204" pitchFamily="18" charset="0"/>
                              <a:ea typeface="Amazon Ember Light" panose="020B0403020204020204" pitchFamily="34" charset="0"/>
                              <a:cs typeface="Amazon Ember Light" panose="020B0403020204020204" pitchFamily="34" charset="0"/>
                            </a:rPr>
                          </m:ctrlPr>
                        </m:fPr>
                        <m:num>
                          <m:r>
                            <a:rPr lang="en-US" sz="2400" b="1" i="1">
                              <a:solidFill>
                                <a:srgbClr val="232F3E"/>
                              </a:solidFill>
                              <a:latin typeface="Cambria Math" panose="02040503050406030204" pitchFamily="18" charset="0"/>
                              <a:ea typeface="Amazon Ember Light" panose="020B0403020204020204" pitchFamily="34" charset="0"/>
                              <a:cs typeface="Amazon Ember Light" panose="020B0403020204020204" pitchFamily="34" charset="0"/>
                            </a:rPr>
                            <m:t>𝟏</m:t>
                          </m:r>
                        </m:num>
                        <m:den>
                          <m:r>
                            <a:rPr lang="en-US" sz="2400" b="1" i="1">
                              <a:solidFill>
                                <a:srgbClr val="232F3E"/>
                              </a:solidFill>
                              <a:latin typeface="Cambria Math" panose="02040503050406030204" pitchFamily="18" charset="0"/>
                              <a:ea typeface="Amazon Ember Light" panose="020B0403020204020204" pitchFamily="34" charset="0"/>
                              <a:cs typeface="Amazon Ember Light" panose="020B0403020204020204" pitchFamily="34" charset="0"/>
                            </a:rPr>
                            <m:t>𝑵</m:t>
                          </m:r>
                        </m:den>
                      </m:f>
                      <m:nary>
                        <m:naryPr>
                          <m:chr m:val="∑"/>
                          <m:supHide m:val="on"/>
                          <m:ctrlPr>
                            <a:rPr lang="en-US" sz="2400" b="1" i="1">
                              <a:solidFill>
                                <a:srgbClr val="232F3E"/>
                              </a:solidFill>
                              <a:latin typeface="Cambria Math" panose="02040503050406030204" pitchFamily="18" charset="0"/>
                              <a:ea typeface="Amazon Ember Light" panose="020B0403020204020204" pitchFamily="34" charset="0"/>
                              <a:cs typeface="Amazon Ember Light" panose="020B0403020204020204" pitchFamily="34" charset="0"/>
                            </a:rPr>
                          </m:ctrlPr>
                        </m:naryPr>
                        <m:sub>
                          <m:r>
                            <m:rPr>
                              <m:brk m:alnAt="7"/>
                            </m:rPr>
                            <a:rPr lang="en-US" sz="2400" b="1" i="1">
                              <a:solidFill>
                                <a:srgbClr val="232F3E"/>
                              </a:solidFill>
                              <a:latin typeface="Cambria Math" panose="02040503050406030204" pitchFamily="18" charset="0"/>
                              <a:ea typeface="Amazon Ember Light" panose="020B0403020204020204" pitchFamily="34" charset="0"/>
                              <a:cs typeface="Amazon Ember Light" panose="020B0403020204020204" pitchFamily="34" charset="0"/>
                            </a:rPr>
                            <m:t>𝒊</m:t>
                          </m:r>
                        </m:sub>
                        <m:sup/>
                        <m:e>
                          <m:sSup>
                            <m:sSupPr>
                              <m:ctrlPr>
                                <a:rPr lang="en-US" sz="2400" b="1" i="1">
                                  <a:solidFill>
                                    <a:srgbClr val="232F3E"/>
                                  </a:solidFill>
                                  <a:latin typeface="Cambria Math" panose="02040503050406030204" pitchFamily="18" charset="0"/>
                                  <a:ea typeface="Amazon Ember Light" panose="020B0403020204020204" pitchFamily="34" charset="0"/>
                                  <a:cs typeface="Amazon Ember Light" panose="020B0403020204020204" pitchFamily="34" charset="0"/>
                                </a:rPr>
                              </m:ctrlPr>
                            </m:sSupPr>
                            <m:e>
                              <m:r>
                                <a:rPr lang="en-US" sz="2400" b="1" i="1">
                                  <a:solidFill>
                                    <a:srgbClr val="232F3E"/>
                                  </a:solidFill>
                                  <a:latin typeface="Cambria Math" panose="02040503050406030204" pitchFamily="18" charset="0"/>
                                  <a:ea typeface="Amazon Ember Light" panose="020B0403020204020204" pitchFamily="34" charset="0"/>
                                  <a:cs typeface="Amazon Ember Light" panose="020B0403020204020204" pitchFamily="34" charset="0"/>
                                </a:rPr>
                                <m:t>(</m:t>
                              </m:r>
                              <m:sSub>
                                <m:sSubPr>
                                  <m:ctrlPr>
                                    <a:rPr lang="en-US" sz="2400" b="1" i="1">
                                      <a:solidFill>
                                        <a:srgbClr val="232F3E"/>
                                      </a:solidFill>
                                      <a:latin typeface="Cambria Math" panose="02040503050406030204" pitchFamily="18" charset="0"/>
                                      <a:ea typeface="Amazon Ember Light" panose="020B0403020204020204" pitchFamily="34" charset="0"/>
                                      <a:cs typeface="Amazon Ember Light" panose="020B0403020204020204" pitchFamily="34" charset="0"/>
                                    </a:rPr>
                                  </m:ctrlPr>
                                </m:sSubPr>
                                <m:e>
                                  <m:r>
                                    <a:rPr lang="en-US" sz="2400" b="1" i="1">
                                      <a:solidFill>
                                        <a:srgbClr val="232F3E"/>
                                      </a:solidFill>
                                      <a:latin typeface="Cambria Math" panose="02040503050406030204" pitchFamily="18" charset="0"/>
                                      <a:ea typeface="Amazon Ember Light" panose="020B0403020204020204" pitchFamily="34" charset="0"/>
                                      <a:cs typeface="Amazon Ember Light" panose="020B0403020204020204" pitchFamily="34" charset="0"/>
                                    </a:rPr>
                                    <m:t>𝒚</m:t>
                                  </m:r>
                                </m:e>
                                <m:sub>
                                  <m:r>
                                    <a:rPr lang="en-US" sz="2400" b="1" i="1">
                                      <a:solidFill>
                                        <a:srgbClr val="232F3E"/>
                                      </a:solidFill>
                                      <a:latin typeface="Cambria Math" panose="02040503050406030204" pitchFamily="18" charset="0"/>
                                      <a:ea typeface="Amazon Ember Light" panose="020B0403020204020204" pitchFamily="34" charset="0"/>
                                      <a:cs typeface="Amazon Ember Light" panose="020B0403020204020204" pitchFamily="34" charset="0"/>
                                    </a:rPr>
                                    <m:t>𝒊</m:t>
                                  </m:r>
                                </m:sub>
                              </m:sSub>
                              <m:r>
                                <a:rPr lang="en-US" sz="2400" b="1" i="1">
                                  <a:solidFill>
                                    <a:srgbClr val="232F3E"/>
                                  </a:solidFill>
                                  <a:latin typeface="Cambria Math" panose="02040503050406030204" pitchFamily="18" charset="0"/>
                                  <a:ea typeface="Amazon Ember Light" panose="020B0403020204020204" pitchFamily="34" charset="0"/>
                                  <a:cs typeface="Amazon Ember Light" panose="020B0403020204020204" pitchFamily="34" charset="0"/>
                                </a:rPr>
                                <m:t>−</m:t>
                              </m:r>
                              <m:sSub>
                                <m:sSubPr>
                                  <m:ctrlPr>
                                    <a:rPr lang="en-US" sz="2400" b="1" i="1">
                                      <a:solidFill>
                                        <a:srgbClr val="232F3E"/>
                                      </a:solidFill>
                                      <a:latin typeface="Cambria Math" panose="02040503050406030204" pitchFamily="18" charset="0"/>
                                      <a:ea typeface="Amazon Ember Light" panose="020B0403020204020204" pitchFamily="34" charset="0"/>
                                      <a:cs typeface="Amazon Ember Light" panose="020B0403020204020204" pitchFamily="34" charset="0"/>
                                    </a:rPr>
                                  </m:ctrlPr>
                                </m:sSubPr>
                                <m:e>
                                  <m:acc>
                                    <m:accPr>
                                      <m:chr m:val="̂"/>
                                      <m:ctrlPr>
                                        <a:rPr lang="en-US" sz="2400" b="1" i="1">
                                          <a:solidFill>
                                            <a:srgbClr val="232F3E"/>
                                          </a:solidFill>
                                          <a:latin typeface="Cambria Math" panose="02040503050406030204" pitchFamily="18" charset="0"/>
                                          <a:ea typeface="Amazon Ember Light" panose="020B0403020204020204" pitchFamily="34" charset="0"/>
                                          <a:cs typeface="Amazon Ember Light" panose="020B0403020204020204" pitchFamily="34" charset="0"/>
                                        </a:rPr>
                                      </m:ctrlPr>
                                    </m:accPr>
                                    <m:e>
                                      <m:r>
                                        <a:rPr lang="en-US" sz="2400" b="1" i="1">
                                          <a:solidFill>
                                            <a:srgbClr val="232F3E"/>
                                          </a:solidFill>
                                          <a:latin typeface="Cambria Math" panose="02040503050406030204" pitchFamily="18" charset="0"/>
                                          <a:ea typeface="Amazon Ember Light" panose="020B0403020204020204" pitchFamily="34" charset="0"/>
                                          <a:cs typeface="Amazon Ember Light" panose="020B0403020204020204" pitchFamily="34" charset="0"/>
                                        </a:rPr>
                                        <m:t>𝒚</m:t>
                                      </m:r>
                                    </m:e>
                                  </m:acc>
                                </m:e>
                                <m:sub>
                                  <m:r>
                                    <a:rPr lang="en-US" sz="2400" b="1" i="1">
                                      <a:solidFill>
                                        <a:srgbClr val="232F3E"/>
                                      </a:solidFill>
                                      <a:latin typeface="Cambria Math" panose="02040503050406030204" pitchFamily="18" charset="0"/>
                                      <a:ea typeface="Amazon Ember Light" panose="020B0403020204020204" pitchFamily="34" charset="0"/>
                                      <a:cs typeface="Amazon Ember Light" panose="020B0403020204020204" pitchFamily="34" charset="0"/>
                                    </a:rPr>
                                    <m:t>𝒊</m:t>
                                  </m:r>
                                </m:sub>
                              </m:sSub>
                              <m:r>
                                <a:rPr lang="en-US" sz="2400" b="1" i="1">
                                  <a:solidFill>
                                    <a:srgbClr val="232F3E"/>
                                  </a:solidFill>
                                  <a:latin typeface="Cambria Math" panose="02040503050406030204" pitchFamily="18" charset="0"/>
                                  <a:ea typeface="Amazon Ember Light" panose="020B0403020204020204" pitchFamily="34" charset="0"/>
                                  <a:cs typeface="Amazon Ember Light" panose="020B0403020204020204" pitchFamily="34" charset="0"/>
                                </a:rPr>
                                <m:t>)</m:t>
                              </m:r>
                            </m:e>
                            <m:sup>
                              <m:r>
                                <a:rPr lang="en-US" sz="2400" b="1" i="1">
                                  <a:solidFill>
                                    <a:srgbClr val="232F3E"/>
                                  </a:solidFill>
                                  <a:latin typeface="Cambria Math" panose="02040503050406030204" pitchFamily="18" charset="0"/>
                                  <a:ea typeface="Amazon Ember Light" panose="020B0403020204020204" pitchFamily="34" charset="0"/>
                                  <a:cs typeface="Amazon Ember Light" panose="020B0403020204020204" pitchFamily="34" charset="0"/>
                                </a:rPr>
                                <m:t>𝟐</m:t>
                              </m:r>
                            </m:sup>
                          </m:sSup>
                        </m:e>
                      </m:nary>
                    </m:oMath>
                  </m:oMathPara>
                </a14:m>
                <a:endParaRPr lang="en-US" sz="2400" b="1" dirty="0">
                  <a:solidFill>
                    <a:srgbClr val="232F3E"/>
                  </a:solidFill>
                </a:endParaRPr>
              </a:p>
              <a:p>
                <a:pPr algn="ctr"/>
                <a:endParaRPr lang="en-US" dirty="0">
                  <a:solidFill>
                    <a:srgbClr val="232F3E"/>
                  </a:solidFill>
                </a:endParaRPr>
              </a:p>
              <a:p>
                <a:pPr algn="ctr"/>
                <a:r>
                  <a:rPr lang="en-US" dirty="0">
                    <a:solidFill>
                      <a:srgbClr val="232F3E"/>
                    </a:solidFill>
                  </a:rPr>
                  <a:t>N: Number of data points</a:t>
                </a:r>
              </a:p>
            </p:txBody>
          </p:sp>
        </mc:Choice>
        <mc:Fallback xmlns="">
          <p:sp>
            <p:nvSpPr>
              <p:cNvPr id="10" name="Rectangle 9">
                <a:extLst>
                  <a:ext uri="{FF2B5EF4-FFF2-40B4-BE49-F238E27FC236}">
                    <a16:creationId xmlns:a16="http://schemas.microsoft.com/office/drawing/2014/main" id="{FE2823D9-4B32-4D46-9B42-B39624FCC5CF}"/>
                  </a:ext>
                </a:extLst>
              </p:cNvPr>
              <p:cNvSpPr>
                <a:spLocks noRot="1" noChangeAspect="1" noMove="1" noResize="1" noEditPoints="1" noAdjustHandles="1" noChangeArrowheads="1" noChangeShapeType="1" noTextEdit="1"/>
              </p:cNvSpPr>
              <p:nvPr/>
            </p:nvSpPr>
            <p:spPr>
              <a:xfrm>
                <a:off x="7149479" y="2528922"/>
                <a:ext cx="3256348" cy="1537216"/>
              </a:xfrm>
              <a:prstGeom prst="rect">
                <a:avLst/>
              </a:prstGeom>
              <a:blipFill>
                <a:blip r:embed="rId4"/>
                <a:stretch>
                  <a:fillRect b="-5952"/>
                </a:stretch>
              </a:blipFill>
            </p:spPr>
            <p:txBody>
              <a:bodyPr/>
              <a:lstStyle/>
              <a:p>
                <a:r>
                  <a:rPr lang="en-US">
                    <a:noFill/>
                  </a:rPr>
                  <a:t> </a:t>
                </a:r>
              </a:p>
            </p:txBody>
          </p:sp>
        </mc:Fallback>
      </mc:AlternateContent>
      <p:grpSp>
        <p:nvGrpSpPr>
          <p:cNvPr id="4" name="Group 3">
            <a:extLst>
              <a:ext uri="{FF2B5EF4-FFF2-40B4-BE49-F238E27FC236}">
                <a16:creationId xmlns:a16="http://schemas.microsoft.com/office/drawing/2014/main" id="{86A92866-1AC9-4100-B4BE-1536CFD5AA8D}"/>
              </a:ext>
              <a:ext uri="{C183D7F6-B498-43B3-948B-1728B52AA6E4}">
                <adec:decorative xmlns:adec="http://schemas.microsoft.com/office/drawing/2017/decorative" val="1"/>
              </a:ext>
            </a:extLst>
          </p:cNvPr>
          <p:cNvGrpSpPr/>
          <p:nvPr/>
        </p:nvGrpSpPr>
        <p:grpSpPr>
          <a:xfrm>
            <a:off x="539496" y="1130403"/>
            <a:ext cx="11126164" cy="755970"/>
            <a:chOff x="374099" y="1130403"/>
            <a:chExt cx="11126164" cy="755970"/>
          </a:xfrm>
        </p:grpSpPr>
        <p:pic>
          <p:nvPicPr>
            <p:cNvPr id="34" name="Picture 33">
              <a:extLst>
                <a:ext uri="{FF2B5EF4-FFF2-40B4-BE49-F238E27FC236}">
                  <a16:creationId xmlns:a16="http://schemas.microsoft.com/office/drawing/2014/main" id="{EAD98676-8AE0-49EE-A252-F6E02815CB30}"/>
                </a:ext>
                <a:ext uri="{C183D7F6-B498-43B3-948B-1728B52AA6E4}">
                  <adec:decorative xmlns:adec="http://schemas.microsoft.com/office/drawing/2017/decorative" val="1"/>
                </a:ext>
              </a:extLst>
            </p:cNvPr>
            <p:cNvPicPr>
              <a:picLocks noChangeAspect="1"/>
            </p:cNvPicPr>
            <p:nvPr/>
          </p:nvPicPr>
          <p:blipFill>
            <a:blip r:embed="rId5"/>
            <a:stretch>
              <a:fillRect/>
            </a:stretch>
          </p:blipFill>
          <p:spPr>
            <a:xfrm>
              <a:off x="374099" y="1152144"/>
              <a:ext cx="11126164" cy="695004"/>
            </a:xfrm>
            <a:prstGeom prst="rect">
              <a:avLst/>
            </a:prstGeom>
          </p:spPr>
        </p:pic>
        <p:pic>
          <p:nvPicPr>
            <p:cNvPr id="35" name="Picture 34">
              <a:extLst>
                <a:ext uri="{FF2B5EF4-FFF2-40B4-BE49-F238E27FC236}">
                  <a16:creationId xmlns:a16="http://schemas.microsoft.com/office/drawing/2014/main" id="{34DB88E9-BEDA-4399-9092-749B07C7BBCD}"/>
                </a:ext>
                <a:ext uri="{C183D7F6-B498-43B3-948B-1728B52AA6E4}">
                  <adec:decorative xmlns:adec="http://schemas.microsoft.com/office/drawing/2017/decorative" val="1"/>
                </a:ext>
              </a:extLst>
            </p:cNvPr>
            <p:cNvPicPr>
              <a:picLocks noChangeAspect="1"/>
            </p:cNvPicPr>
            <p:nvPr/>
          </p:nvPicPr>
          <p:blipFill>
            <a:blip r:embed="rId6"/>
            <a:stretch>
              <a:fillRect/>
            </a:stretch>
          </p:blipFill>
          <p:spPr>
            <a:xfrm>
              <a:off x="7860920" y="1130403"/>
              <a:ext cx="1853345" cy="755970"/>
            </a:xfrm>
            <a:prstGeom prst="rect">
              <a:avLst/>
            </a:prstGeom>
          </p:spPr>
        </p:pic>
      </p:grpSp>
    </p:spTree>
    <p:custDataLst>
      <p:tags r:id="rId1"/>
    </p:custDataLst>
    <p:extLst>
      <p:ext uri="{BB962C8B-B14F-4D97-AF65-F5344CB8AC3E}">
        <p14:creationId xmlns:p14="http://schemas.microsoft.com/office/powerpoint/2010/main" val="850821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2F3E129-D3CE-4D46-9141-198EC8F5D45A}"/>
              </a:ext>
            </a:extLst>
          </p:cNvPr>
          <p:cNvSpPr>
            <a:spLocks noGrp="1"/>
          </p:cNvSpPr>
          <p:nvPr>
            <p:ph type="sldNum" idx="97"/>
          </p:nvPr>
        </p:nvSpPr>
        <p:spPr/>
        <p:txBody>
          <a:bodyPr/>
          <a:lstStyle/>
          <a:p>
            <a:fld id="{86A8BF56-6CB3-514C-9A64-F39D95C9E25B}" type="slidenum">
              <a:rPr lang="en-US" smtClean="0"/>
              <a:t>11</a:t>
            </a:fld>
            <a:endParaRPr lang="en-US" dirty="0"/>
          </a:p>
        </p:txBody>
      </p:sp>
      <p:sp>
        <p:nvSpPr>
          <p:cNvPr id="5" name="Title 4">
            <a:extLst>
              <a:ext uri="{FF2B5EF4-FFF2-40B4-BE49-F238E27FC236}">
                <a16:creationId xmlns:a16="http://schemas.microsoft.com/office/drawing/2014/main" id="{88418837-65DC-4E92-B98D-F3FD1EA859D5}"/>
              </a:ext>
            </a:extLst>
          </p:cNvPr>
          <p:cNvSpPr>
            <a:spLocks noGrp="1"/>
          </p:cNvSpPr>
          <p:nvPr>
            <p:ph type="title" idx="1"/>
          </p:nvPr>
        </p:nvSpPr>
        <p:spPr/>
        <p:txBody>
          <a:bodyPr>
            <a:normAutofit fontScale="90000"/>
          </a:bodyPr>
          <a:lstStyle/>
          <a:p>
            <a:r>
              <a:rPr lang="en-US" dirty="0"/>
              <a:t>Evaluation: Classification step 1</a:t>
            </a:r>
          </a:p>
        </p:txBody>
      </p:sp>
      <p:sp>
        <p:nvSpPr>
          <p:cNvPr id="10" name="TextBox 9">
            <a:extLst>
              <a:ext uri="{FF2B5EF4-FFF2-40B4-BE49-F238E27FC236}">
                <a16:creationId xmlns:a16="http://schemas.microsoft.com/office/drawing/2014/main" id="{1E667C08-4F42-4D97-B160-341005784A28}"/>
              </a:ext>
            </a:extLst>
          </p:cNvPr>
          <p:cNvSpPr txBox="1"/>
          <p:nvPr/>
        </p:nvSpPr>
        <p:spPr>
          <a:xfrm>
            <a:off x="362712" y="2046320"/>
            <a:ext cx="11466576" cy="461665"/>
          </a:xfrm>
          <a:prstGeom prst="rect">
            <a:avLst/>
          </a:prstGeom>
          <a:noFill/>
        </p:spPr>
        <p:txBody>
          <a:bodyPr wrap="square" rtlCol="0">
            <a:spAutoFit/>
          </a:bodyPr>
          <a:lstStyle/>
          <a:p>
            <a:r>
              <a:rPr lang="en-US" sz="2400" dirty="0">
                <a:solidFill>
                  <a:srgbClr val="232F3E"/>
                </a:solidFill>
                <a:latin typeface="Amazon Ember" panose="020B0603020204020204" pitchFamily="34" charset="0"/>
                <a:ea typeface="Amazon Ember" panose="020B0603020204020204" pitchFamily="34" charset="0"/>
                <a:cs typeface="Amazon Ember" panose="020B0603020204020204" pitchFamily="34" charset="0"/>
              </a:rPr>
              <a:t>Compare the true state to the predicted state.</a:t>
            </a:r>
          </a:p>
        </p:txBody>
      </p:sp>
      <p:pic>
        <p:nvPicPr>
          <p:cNvPr id="4" name="Picture 3" descr="Confusion matrix that shows 15 true positives, 1 false negative, 3 false positives, and 18 true negatives.">
            <a:extLst>
              <a:ext uri="{FF2B5EF4-FFF2-40B4-BE49-F238E27FC236}">
                <a16:creationId xmlns:a16="http://schemas.microsoft.com/office/drawing/2014/main" id="{8D77248E-7976-4CF1-AEC1-6727D35470A7}"/>
              </a:ext>
            </a:extLst>
          </p:cNvPr>
          <p:cNvPicPr>
            <a:picLocks noChangeAspect="1"/>
          </p:cNvPicPr>
          <p:nvPr/>
        </p:nvPicPr>
        <p:blipFill>
          <a:blip r:embed="rId4"/>
          <a:stretch>
            <a:fillRect/>
          </a:stretch>
        </p:blipFill>
        <p:spPr>
          <a:xfrm>
            <a:off x="982649" y="2586082"/>
            <a:ext cx="3846909" cy="3731075"/>
          </a:xfrm>
          <a:prstGeom prst="rect">
            <a:avLst/>
          </a:prstGeom>
        </p:spPr>
      </p:pic>
      <p:pic>
        <p:nvPicPr>
          <p:cNvPr id="11" name="Picture 10" descr="Scatterplot. See details in notes.">
            <a:extLst>
              <a:ext uri="{FF2B5EF4-FFF2-40B4-BE49-F238E27FC236}">
                <a16:creationId xmlns:a16="http://schemas.microsoft.com/office/drawing/2014/main" id="{5DC82917-B6B7-43CC-A869-A9CABACC8859}"/>
              </a:ext>
            </a:extLst>
          </p:cNvPr>
          <p:cNvPicPr>
            <a:picLocks noChangeAspect="1"/>
          </p:cNvPicPr>
          <p:nvPr/>
        </p:nvPicPr>
        <p:blipFill>
          <a:blip r:embed="rId5"/>
          <a:stretch>
            <a:fillRect/>
          </a:stretch>
        </p:blipFill>
        <p:spPr>
          <a:xfrm>
            <a:off x="5570062" y="3320713"/>
            <a:ext cx="5639289" cy="2261812"/>
          </a:xfrm>
          <a:prstGeom prst="rect">
            <a:avLst/>
          </a:prstGeom>
        </p:spPr>
      </p:pic>
      <p:grpSp>
        <p:nvGrpSpPr>
          <p:cNvPr id="3" name="Group 2">
            <a:extLst>
              <a:ext uri="{FF2B5EF4-FFF2-40B4-BE49-F238E27FC236}">
                <a16:creationId xmlns:a16="http://schemas.microsoft.com/office/drawing/2014/main" id="{F721581C-F920-4B5C-BC81-CC2C2ADB8A56}"/>
              </a:ext>
              <a:ext uri="{C183D7F6-B498-43B3-948B-1728B52AA6E4}">
                <adec:decorative xmlns:adec="http://schemas.microsoft.com/office/drawing/2017/decorative" val="1"/>
              </a:ext>
            </a:extLst>
          </p:cNvPr>
          <p:cNvGrpSpPr/>
          <p:nvPr/>
        </p:nvGrpSpPr>
        <p:grpSpPr>
          <a:xfrm>
            <a:off x="539496" y="1130403"/>
            <a:ext cx="11126164" cy="755970"/>
            <a:chOff x="374099" y="1130403"/>
            <a:chExt cx="11126164" cy="755970"/>
          </a:xfrm>
        </p:grpSpPr>
        <p:pic>
          <p:nvPicPr>
            <p:cNvPr id="134" name="Picture 133">
              <a:extLst>
                <a:ext uri="{FF2B5EF4-FFF2-40B4-BE49-F238E27FC236}">
                  <a16:creationId xmlns:a16="http://schemas.microsoft.com/office/drawing/2014/main" id="{25B51912-0CCC-4F9C-AE9D-125F43946F64}"/>
                </a:ext>
                <a:ext uri="{C183D7F6-B498-43B3-948B-1728B52AA6E4}">
                  <adec:decorative xmlns:adec="http://schemas.microsoft.com/office/drawing/2017/decorative" val="1"/>
                </a:ext>
              </a:extLst>
            </p:cNvPr>
            <p:cNvPicPr>
              <a:picLocks noChangeAspect="1"/>
            </p:cNvPicPr>
            <p:nvPr/>
          </p:nvPicPr>
          <p:blipFill>
            <a:blip r:embed="rId6"/>
            <a:stretch>
              <a:fillRect/>
            </a:stretch>
          </p:blipFill>
          <p:spPr>
            <a:xfrm>
              <a:off x="374099" y="1152144"/>
              <a:ext cx="11126164" cy="695004"/>
            </a:xfrm>
            <a:prstGeom prst="rect">
              <a:avLst/>
            </a:prstGeom>
          </p:spPr>
        </p:pic>
        <p:pic>
          <p:nvPicPr>
            <p:cNvPr id="135" name="Picture 134">
              <a:extLst>
                <a:ext uri="{FF2B5EF4-FFF2-40B4-BE49-F238E27FC236}">
                  <a16:creationId xmlns:a16="http://schemas.microsoft.com/office/drawing/2014/main" id="{9A307EF0-42BF-401F-A9CE-434FFC1B6FC1}"/>
                </a:ext>
                <a:ext uri="{C183D7F6-B498-43B3-948B-1728B52AA6E4}">
                  <adec:decorative xmlns:adec="http://schemas.microsoft.com/office/drawing/2017/decorative" val="1"/>
                </a:ext>
              </a:extLst>
            </p:cNvPr>
            <p:cNvPicPr>
              <a:picLocks noChangeAspect="1"/>
            </p:cNvPicPr>
            <p:nvPr/>
          </p:nvPicPr>
          <p:blipFill>
            <a:blip r:embed="rId7"/>
            <a:stretch>
              <a:fillRect/>
            </a:stretch>
          </p:blipFill>
          <p:spPr>
            <a:xfrm>
              <a:off x="7860920" y="1130403"/>
              <a:ext cx="1853345" cy="755970"/>
            </a:xfrm>
            <a:prstGeom prst="rect">
              <a:avLst/>
            </a:prstGeom>
          </p:spPr>
        </p:pic>
      </p:grpSp>
    </p:spTree>
    <p:custDataLst>
      <p:tags r:id="rId1"/>
    </p:custDataLst>
    <p:extLst>
      <p:ext uri="{BB962C8B-B14F-4D97-AF65-F5344CB8AC3E}">
        <p14:creationId xmlns:p14="http://schemas.microsoft.com/office/powerpoint/2010/main" val="37533427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2F3E129-D3CE-4D46-9141-198EC8F5D45A}"/>
              </a:ext>
            </a:extLst>
          </p:cNvPr>
          <p:cNvSpPr>
            <a:spLocks noGrp="1"/>
          </p:cNvSpPr>
          <p:nvPr>
            <p:ph type="sldNum" idx="97"/>
          </p:nvPr>
        </p:nvSpPr>
        <p:spPr/>
        <p:txBody>
          <a:bodyPr/>
          <a:lstStyle/>
          <a:p>
            <a:fld id="{86A8BF56-6CB3-514C-9A64-F39D95C9E25B}" type="slidenum">
              <a:rPr lang="en-US" smtClean="0"/>
              <a:t>12</a:t>
            </a:fld>
            <a:endParaRPr lang="en-US" dirty="0"/>
          </a:p>
        </p:txBody>
      </p:sp>
      <p:sp>
        <p:nvSpPr>
          <p:cNvPr id="5" name="Title 4">
            <a:extLst>
              <a:ext uri="{FF2B5EF4-FFF2-40B4-BE49-F238E27FC236}">
                <a16:creationId xmlns:a16="http://schemas.microsoft.com/office/drawing/2014/main" id="{88418837-65DC-4E92-B98D-F3FD1EA859D5}"/>
              </a:ext>
            </a:extLst>
          </p:cNvPr>
          <p:cNvSpPr>
            <a:spLocks noGrp="1"/>
          </p:cNvSpPr>
          <p:nvPr>
            <p:ph type="title" idx="1"/>
          </p:nvPr>
        </p:nvSpPr>
        <p:spPr/>
        <p:txBody>
          <a:bodyPr>
            <a:normAutofit fontScale="90000"/>
          </a:bodyPr>
          <a:lstStyle/>
          <a:p>
            <a:r>
              <a:rPr lang="en-US" dirty="0"/>
              <a:t>Evaluation: Classification step 2</a:t>
            </a:r>
          </a:p>
        </p:txBody>
      </p:sp>
      <p:sp>
        <p:nvSpPr>
          <p:cNvPr id="71" name="TextBox 70">
            <a:extLst>
              <a:ext uri="{FF2B5EF4-FFF2-40B4-BE49-F238E27FC236}">
                <a16:creationId xmlns:a16="http://schemas.microsoft.com/office/drawing/2014/main" id="{13241184-86B3-4640-BA01-581ED07FD962}"/>
              </a:ext>
            </a:extLst>
          </p:cNvPr>
          <p:cNvSpPr txBox="1"/>
          <p:nvPr/>
        </p:nvSpPr>
        <p:spPr>
          <a:xfrm>
            <a:off x="5673076" y="3023548"/>
            <a:ext cx="5358894" cy="1938992"/>
          </a:xfrm>
          <a:prstGeom prst="rect">
            <a:avLst/>
          </a:prstGeom>
          <a:noFill/>
        </p:spPr>
        <p:txBody>
          <a:bodyPr wrap="square" rtlCol="0">
            <a:spAutoFit/>
          </a:bodyPr>
          <a:lstStyle>
            <a:defPPr>
              <a:defRPr lang="en-US"/>
            </a:defPPr>
            <a:lvl1pPr>
              <a:defRPr sz="2400">
                <a:solidFill>
                  <a:srgbClr val="232F3E"/>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Aggregate up into 1 value across the whole dataset by creating ratios. One example ratio is accuracy (all correct predictions over the total number of predictions).</a:t>
            </a:r>
          </a:p>
        </p:txBody>
      </p:sp>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36EE4662-9BFD-4AA0-81BC-7D4B3EB79408}"/>
                  </a:ext>
                </a:extLst>
              </p:cNvPr>
              <p:cNvSpPr txBox="1"/>
              <p:nvPr/>
            </p:nvSpPr>
            <p:spPr>
              <a:xfrm>
                <a:off x="5673076" y="5147122"/>
                <a:ext cx="4539256" cy="69762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232F3E"/>
                          </a:solidFill>
                          <a:latin typeface="Cambria Math" panose="02040503050406030204" pitchFamily="18" charset="0"/>
                        </a:rPr>
                        <m:t>𝐴𝑐𝑐𝑢𝑟𝑎𝑐𝑦</m:t>
                      </m:r>
                      <m:r>
                        <a:rPr lang="en-US" sz="2400" b="0" i="1" smtClean="0">
                          <a:solidFill>
                            <a:srgbClr val="232F3E"/>
                          </a:solidFill>
                          <a:latin typeface="Cambria Math" panose="02040503050406030204" pitchFamily="18" charset="0"/>
                        </a:rPr>
                        <m:t>= </m:t>
                      </m:r>
                      <m:f>
                        <m:fPr>
                          <m:ctrlPr>
                            <a:rPr lang="en-US" sz="2400" i="1" smtClean="0">
                              <a:solidFill>
                                <a:srgbClr val="232F3E"/>
                              </a:solidFill>
                              <a:latin typeface="Cambria Math" panose="02040503050406030204" pitchFamily="18" charset="0"/>
                            </a:rPr>
                          </m:ctrlPr>
                        </m:fPr>
                        <m:num>
                          <m:r>
                            <a:rPr lang="en-US" sz="2400" b="0" i="1" smtClean="0">
                              <a:solidFill>
                                <a:srgbClr val="232F3E"/>
                              </a:solidFill>
                              <a:latin typeface="Cambria Math" panose="02040503050406030204" pitchFamily="18" charset="0"/>
                            </a:rPr>
                            <m:t>𝑇𝑃</m:t>
                          </m:r>
                          <m:r>
                            <a:rPr lang="en-US" sz="2400" b="0" i="1" smtClean="0">
                              <a:solidFill>
                                <a:srgbClr val="232F3E"/>
                              </a:solidFill>
                              <a:latin typeface="Cambria Math" panose="02040503050406030204" pitchFamily="18" charset="0"/>
                            </a:rPr>
                            <m:t>+</m:t>
                          </m:r>
                          <m:r>
                            <a:rPr lang="en-US" sz="2400" b="0" i="1" smtClean="0">
                              <a:solidFill>
                                <a:srgbClr val="232F3E"/>
                              </a:solidFill>
                              <a:latin typeface="Cambria Math" panose="02040503050406030204" pitchFamily="18" charset="0"/>
                            </a:rPr>
                            <m:t>𝑇𝑁</m:t>
                          </m:r>
                        </m:num>
                        <m:den>
                          <m:r>
                            <a:rPr lang="en-US" sz="2400" b="0" i="1" smtClean="0">
                              <a:solidFill>
                                <a:srgbClr val="232F3E"/>
                              </a:solidFill>
                              <a:latin typeface="Cambria Math" panose="02040503050406030204" pitchFamily="18" charset="0"/>
                            </a:rPr>
                            <m:t>𝑇𝑃</m:t>
                          </m:r>
                          <m:r>
                            <a:rPr lang="en-US" sz="2400" b="0" i="1" smtClean="0">
                              <a:solidFill>
                                <a:srgbClr val="232F3E"/>
                              </a:solidFill>
                              <a:latin typeface="Cambria Math" panose="02040503050406030204" pitchFamily="18" charset="0"/>
                            </a:rPr>
                            <m:t>+</m:t>
                          </m:r>
                          <m:r>
                            <a:rPr lang="en-US" sz="2400" b="0" i="1" smtClean="0">
                              <a:solidFill>
                                <a:srgbClr val="232F3E"/>
                              </a:solidFill>
                              <a:latin typeface="Cambria Math" panose="02040503050406030204" pitchFamily="18" charset="0"/>
                            </a:rPr>
                            <m:t>𝐹𝑃</m:t>
                          </m:r>
                          <m:r>
                            <a:rPr lang="en-US" sz="2400" b="0" i="1" smtClean="0">
                              <a:solidFill>
                                <a:srgbClr val="232F3E"/>
                              </a:solidFill>
                              <a:latin typeface="Cambria Math" panose="02040503050406030204" pitchFamily="18" charset="0"/>
                            </a:rPr>
                            <m:t>+</m:t>
                          </m:r>
                          <m:r>
                            <a:rPr lang="en-US" sz="2400" b="0" i="1" smtClean="0">
                              <a:solidFill>
                                <a:srgbClr val="232F3E"/>
                              </a:solidFill>
                              <a:latin typeface="Cambria Math" panose="02040503050406030204" pitchFamily="18" charset="0"/>
                            </a:rPr>
                            <m:t>𝑇𝑁</m:t>
                          </m:r>
                          <m:r>
                            <a:rPr lang="en-US" sz="2400" b="0" i="1" smtClean="0">
                              <a:solidFill>
                                <a:srgbClr val="232F3E"/>
                              </a:solidFill>
                              <a:latin typeface="Cambria Math" panose="02040503050406030204" pitchFamily="18" charset="0"/>
                            </a:rPr>
                            <m:t>+</m:t>
                          </m:r>
                          <m:r>
                            <a:rPr lang="en-US" sz="2400" b="0" i="1" smtClean="0">
                              <a:solidFill>
                                <a:srgbClr val="232F3E"/>
                              </a:solidFill>
                              <a:latin typeface="Cambria Math" panose="02040503050406030204" pitchFamily="18" charset="0"/>
                            </a:rPr>
                            <m:t>𝐹𝑁</m:t>
                          </m:r>
                        </m:den>
                      </m:f>
                    </m:oMath>
                  </m:oMathPara>
                </a14:m>
                <a:endParaRPr lang="en-US" sz="2400" dirty="0">
                  <a:solidFill>
                    <a:srgbClr val="232F3E"/>
                  </a:solidFill>
                </a:endParaRPr>
              </a:p>
            </p:txBody>
          </p:sp>
        </mc:Choice>
        <mc:Fallback xmlns="">
          <p:sp>
            <p:nvSpPr>
              <p:cNvPr id="61" name="TextBox 60">
                <a:extLst>
                  <a:ext uri="{FF2B5EF4-FFF2-40B4-BE49-F238E27FC236}">
                    <a16:creationId xmlns:a16="http://schemas.microsoft.com/office/drawing/2014/main" id="{36EE4662-9BFD-4AA0-81BC-7D4B3EB79408}"/>
                  </a:ext>
                </a:extLst>
              </p:cNvPr>
              <p:cNvSpPr txBox="1">
                <a:spLocks noRot="1" noChangeAspect="1" noMove="1" noResize="1" noEditPoints="1" noAdjustHandles="1" noChangeArrowheads="1" noChangeShapeType="1" noTextEdit="1"/>
              </p:cNvSpPr>
              <p:nvPr/>
            </p:nvSpPr>
            <p:spPr>
              <a:xfrm>
                <a:off x="5673076" y="5147122"/>
                <a:ext cx="4539256" cy="697627"/>
              </a:xfrm>
              <a:prstGeom prst="rect">
                <a:avLst/>
              </a:prstGeom>
              <a:blipFill>
                <a:blip r:embed="rId5"/>
                <a:stretch>
                  <a:fillRect/>
                </a:stretch>
              </a:blipFill>
            </p:spPr>
            <p:txBody>
              <a:bodyPr/>
              <a:lstStyle/>
              <a:p>
                <a:r>
                  <a:rPr lang="en-US">
                    <a:noFill/>
                  </a:rPr>
                  <a:t> </a:t>
                </a:r>
              </a:p>
            </p:txBody>
          </p:sp>
        </mc:Fallback>
      </mc:AlternateContent>
      <p:pic>
        <p:nvPicPr>
          <p:cNvPr id="10" name="Picture 9">
            <a:extLst>
              <a:ext uri="{FF2B5EF4-FFF2-40B4-BE49-F238E27FC236}">
                <a16:creationId xmlns:a16="http://schemas.microsoft.com/office/drawing/2014/main" id="{A87224DC-EAD4-4BBC-8A28-49106B2AB3C4}"/>
              </a:ext>
              <a:ext uri="{C183D7F6-B498-43B3-948B-1728B52AA6E4}">
                <adec:decorative xmlns:adec="http://schemas.microsoft.com/office/drawing/2017/decorative" val="1"/>
              </a:ext>
            </a:extLst>
          </p:cNvPr>
          <p:cNvPicPr>
            <a:picLocks noChangeAspect="1"/>
          </p:cNvPicPr>
          <p:nvPr/>
        </p:nvPicPr>
        <p:blipFill>
          <a:blip r:embed="rId6"/>
          <a:stretch>
            <a:fillRect/>
          </a:stretch>
        </p:blipFill>
        <p:spPr>
          <a:xfrm>
            <a:off x="982649" y="2586082"/>
            <a:ext cx="3846909" cy="3731075"/>
          </a:xfrm>
          <a:prstGeom prst="rect">
            <a:avLst/>
          </a:prstGeom>
        </p:spPr>
      </p:pic>
      <p:grpSp>
        <p:nvGrpSpPr>
          <p:cNvPr id="3" name="Group 2">
            <a:extLst>
              <a:ext uri="{FF2B5EF4-FFF2-40B4-BE49-F238E27FC236}">
                <a16:creationId xmlns:a16="http://schemas.microsoft.com/office/drawing/2014/main" id="{681F0100-7F28-4E98-8DE3-EBB64CEAEC6A}"/>
              </a:ext>
              <a:ext uri="{C183D7F6-B498-43B3-948B-1728B52AA6E4}">
                <adec:decorative xmlns:adec="http://schemas.microsoft.com/office/drawing/2017/decorative" val="1"/>
              </a:ext>
            </a:extLst>
          </p:cNvPr>
          <p:cNvGrpSpPr/>
          <p:nvPr/>
        </p:nvGrpSpPr>
        <p:grpSpPr>
          <a:xfrm>
            <a:off x="539496" y="1130403"/>
            <a:ext cx="11126164" cy="755970"/>
            <a:chOff x="374099" y="1130403"/>
            <a:chExt cx="11126164" cy="755970"/>
          </a:xfrm>
        </p:grpSpPr>
        <p:pic>
          <p:nvPicPr>
            <p:cNvPr id="134" name="Picture 133">
              <a:extLst>
                <a:ext uri="{FF2B5EF4-FFF2-40B4-BE49-F238E27FC236}">
                  <a16:creationId xmlns:a16="http://schemas.microsoft.com/office/drawing/2014/main" id="{25B51912-0CCC-4F9C-AE9D-125F43946F64}"/>
                </a:ext>
                <a:ext uri="{C183D7F6-B498-43B3-948B-1728B52AA6E4}">
                  <adec:decorative xmlns:adec="http://schemas.microsoft.com/office/drawing/2017/decorative" val="1"/>
                </a:ext>
              </a:extLst>
            </p:cNvPr>
            <p:cNvPicPr>
              <a:picLocks noChangeAspect="1"/>
            </p:cNvPicPr>
            <p:nvPr/>
          </p:nvPicPr>
          <p:blipFill>
            <a:blip r:embed="rId7"/>
            <a:stretch>
              <a:fillRect/>
            </a:stretch>
          </p:blipFill>
          <p:spPr>
            <a:xfrm>
              <a:off x="374099" y="1152144"/>
              <a:ext cx="11126164" cy="695004"/>
            </a:xfrm>
            <a:prstGeom prst="rect">
              <a:avLst/>
            </a:prstGeom>
          </p:spPr>
        </p:pic>
        <p:pic>
          <p:nvPicPr>
            <p:cNvPr id="135" name="Picture 134">
              <a:extLst>
                <a:ext uri="{FF2B5EF4-FFF2-40B4-BE49-F238E27FC236}">
                  <a16:creationId xmlns:a16="http://schemas.microsoft.com/office/drawing/2014/main" id="{9A307EF0-42BF-401F-A9CE-434FFC1B6FC1}"/>
                </a:ext>
                <a:ext uri="{C183D7F6-B498-43B3-948B-1728B52AA6E4}">
                  <adec:decorative xmlns:adec="http://schemas.microsoft.com/office/drawing/2017/decorative" val="1"/>
                </a:ext>
              </a:extLst>
            </p:cNvPr>
            <p:cNvPicPr>
              <a:picLocks noChangeAspect="1"/>
            </p:cNvPicPr>
            <p:nvPr/>
          </p:nvPicPr>
          <p:blipFill>
            <a:blip r:embed="rId8"/>
            <a:stretch>
              <a:fillRect/>
            </a:stretch>
          </p:blipFill>
          <p:spPr>
            <a:xfrm>
              <a:off x="7860920" y="1130403"/>
              <a:ext cx="1853345" cy="755970"/>
            </a:xfrm>
            <a:prstGeom prst="rect">
              <a:avLst/>
            </a:prstGeom>
          </p:spPr>
        </p:pic>
      </p:grpSp>
    </p:spTree>
    <p:custDataLst>
      <p:tags r:id="rId2"/>
    </p:custDataLst>
    <p:extLst>
      <p:ext uri="{BB962C8B-B14F-4D97-AF65-F5344CB8AC3E}">
        <p14:creationId xmlns:p14="http://schemas.microsoft.com/office/powerpoint/2010/main" val="2130008352"/>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6B0D881-B5AB-B348-A362-63117A8F5057}"/>
              </a:ext>
            </a:extLst>
          </p:cNvPr>
          <p:cNvSpPr>
            <a:spLocks noGrp="1"/>
          </p:cNvSpPr>
          <p:nvPr>
            <p:ph type="sldNum" idx="97"/>
          </p:nvPr>
        </p:nvSpPr>
        <p:spPr/>
        <p:txBody>
          <a:bodyPr/>
          <a:lstStyle/>
          <a:p>
            <a:fld id="{2613A35D-97EF-7A48-AACF-97D95E22C11E}" type="slidenum">
              <a:rPr lang="en-US" smtClean="0"/>
              <a:pPr/>
              <a:t>13</a:t>
            </a:fld>
            <a:endParaRPr lang="en-US" dirty="0"/>
          </a:p>
        </p:txBody>
      </p:sp>
      <p:sp>
        <p:nvSpPr>
          <p:cNvPr id="2" name="Title 1">
            <a:extLst>
              <a:ext uri="{FF2B5EF4-FFF2-40B4-BE49-F238E27FC236}">
                <a16:creationId xmlns:a16="http://schemas.microsoft.com/office/drawing/2014/main" id="{256D1DF7-EC81-4C93-ACF7-F6A0FD16F4E1}"/>
              </a:ext>
            </a:extLst>
          </p:cNvPr>
          <p:cNvSpPr>
            <a:spLocks noGrp="1"/>
          </p:cNvSpPr>
          <p:nvPr>
            <p:ph type="title" idx="1"/>
          </p:nvPr>
        </p:nvSpPr>
        <p:spPr/>
        <p:txBody>
          <a:bodyPr>
            <a:noAutofit/>
          </a:bodyPr>
          <a:lstStyle/>
          <a:p>
            <a:r>
              <a:rPr lang="en-US" sz="3200" dirty="0"/>
              <a:t>Evaluation: Comparing training and validation datasets </a:t>
            </a:r>
          </a:p>
        </p:txBody>
      </p:sp>
      <p:sp>
        <p:nvSpPr>
          <p:cNvPr id="15" name="TextBox 14">
            <a:extLst>
              <a:ext uri="{FF2B5EF4-FFF2-40B4-BE49-F238E27FC236}">
                <a16:creationId xmlns:a16="http://schemas.microsoft.com/office/drawing/2014/main" id="{09D8B162-1150-47D4-AB1A-783321581B8C}"/>
              </a:ext>
            </a:extLst>
          </p:cNvPr>
          <p:cNvSpPr txBox="1"/>
          <p:nvPr/>
        </p:nvSpPr>
        <p:spPr>
          <a:xfrm>
            <a:off x="569318" y="2532162"/>
            <a:ext cx="4320647" cy="461665"/>
          </a:xfrm>
          <a:prstGeom prst="rect">
            <a:avLst/>
          </a:prstGeom>
          <a:noFill/>
        </p:spPr>
        <p:txBody>
          <a:bodyPr wrap="square" rtlCol="0">
            <a:spAutoFit/>
          </a:bodyPr>
          <a:lstStyle/>
          <a:p>
            <a:r>
              <a:rPr lang="en-US" sz="2400" dirty="0">
                <a:solidFill>
                  <a:schemeClr val="accent5"/>
                </a:solidFill>
                <a:ea typeface="Amazon Ember" panose="020B0603020204020204" pitchFamily="34" charset="0"/>
                <a:cs typeface="Amazon Ember" panose="020B0603020204020204" pitchFamily="34" charset="0"/>
              </a:rPr>
              <a:t>Original dataset</a:t>
            </a:r>
          </a:p>
        </p:txBody>
      </p:sp>
      <p:pic>
        <p:nvPicPr>
          <p:cNvPr id="10" name="Picture 9" descr="Scatterplot of original dataset. Detail in notes.">
            <a:extLst>
              <a:ext uri="{FF2B5EF4-FFF2-40B4-BE49-F238E27FC236}">
                <a16:creationId xmlns:a16="http://schemas.microsoft.com/office/drawing/2014/main" id="{4E11035D-22B9-4EC4-A9C1-9384AB9D518E}"/>
              </a:ext>
            </a:extLst>
          </p:cNvPr>
          <p:cNvPicPr>
            <a:picLocks noChangeAspect="1"/>
          </p:cNvPicPr>
          <p:nvPr/>
        </p:nvPicPr>
        <p:blipFill>
          <a:blip r:embed="rId4"/>
          <a:stretch>
            <a:fillRect/>
          </a:stretch>
        </p:blipFill>
        <p:spPr>
          <a:xfrm>
            <a:off x="263495" y="3032155"/>
            <a:ext cx="5200339" cy="2139881"/>
          </a:xfrm>
          <a:prstGeom prst="rect">
            <a:avLst/>
          </a:prstGeom>
        </p:spPr>
      </p:pic>
      <p:cxnSp>
        <p:nvCxnSpPr>
          <p:cNvPr id="221" name="Straight Arrow Connector 220">
            <a:extLst>
              <a:ext uri="{FF2B5EF4-FFF2-40B4-BE49-F238E27FC236}">
                <a16:creationId xmlns:a16="http://schemas.microsoft.com/office/drawing/2014/main" id="{21EAEB92-384A-4E4E-9EA7-740A0FE90784}"/>
              </a:ext>
              <a:ext uri="{C183D7F6-B498-43B3-948B-1728B52AA6E4}">
                <adec:decorative xmlns:adec="http://schemas.microsoft.com/office/drawing/2017/decorative" val="1"/>
              </a:ext>
            </a:extLst>
          </p:cNvPr>
          <p:cNvCxnSpPr>
            <a:cxnSpLocks/>
          </p:cNvCxnSpPr>
          <p:nvPr/>
        </p:nvCxnSpPr>
        <p:spPr>
          <a:xfrm flipV="1">
            <a:off x="5526536" y="2796285"/>
            <a:ext cx="1052688" cy="1309491"/>
          </a:xfrm>
          <a:prstGeom prst="straightConnector1">
            <a:avLst/>
          </a:prstGeom>
          <a:ln w="38100">
            <a:solidFill>
              <a:srgbClr val="237AE2"/>
            </a:solidFill>
            <a:tailEnd type="triangle"/>
          </a:ln>
        </p:spPr>
        <p:style>
          <a:lnRef idx="1">
            <a:schemeClr val="accent1"/>
          </a:lnRef>
          <a:fillRef idx="0">
            <a:schemeClr val="accent1"/>
          </a:fillRef>
          <a:effectRef idx="0">
            <a:schemeClr val="accent1"/>
          </a:effectRef>
          <a:fontRef idx="minor">
            <a:schemeClr val="tx1"/>
          </a:fontRef>
        </p:style>
      </p:cxnSp>
      <p:cxnSp>
        <p:nvCxnSpPr>
          <p:cNvPr id="223" name="Straight Arrow Connector 222">
            <a:extLst>
              <a:ext uri="{FF2B5EF4-FFF2-40B4-BE49-F238E27FC236}">
                <a16:creationId xmlns:a16="http://schemas.microsoft.com/office/drawing/2014/main" id="{BE1A92F7-C50B-4A45-883C-55A361D9467B}"/>
              </a:ext>
              <a:ext uri="{C183D7F6-B498-43B3-948B-1728B52AA6E4}">
                <adec:decorative xmlns:adec="http://schemas.microsoft.com/office/drawing/2017/decorative" val="1"/>
              </a:ext>
            </a:extLst>
          </p:cNvPr>
          <p:cNvCxnSpPr>
            <a:cxnSpLocks/>
          </p:cNvCxnSpPr>
          <p:nvPr/>
        </p:nvCxnSpPr>
        <p:spPr>
          <a:xfrm>
            <a:off x="5526536" y="4105775"/>
            <a:ext cx="1068879" cy="1205568"/>
          </a:xfrm>
          <a:prstGeom prst="straightConnector1">
            <a:avLst/>
          </a:prstGeom>
          <a:ln w="38100">
            <a:solidFill>
              <a:srgbClr val="237AE2"/>
            </a:solidFill>
            <a:tailEnd type="triangle"/>
          </a:ln>
        </p:spPr>
        <p:style>
          <a:lnRef idx="1">
            <a:schemeClr val="accent1"/>
          </a:lnRef>
          <a:fillRef idx="0">
            <a:schemeClr val="accent1"/>
          </a:fillRef>
          <a:effectRef idx="0">
            <a:schemeClr val="accent1"/>
          </a:effectRef>
          <a:fontRef idx="minor">
            <a:schemeClr val="tx1"/>
          </a:fontRef>
        </p:style>
      </p:cxnSp>
      <p:sp>
        <p:nvSpPr>
          <p:cNvPr id="224" name="TextBox 223">
            <a:extLst>
              <a:ext uri="{FF2B5EF4-FFF2-40B4-BE49-F238E27FC236}">
                <a16:creationId xmlns:a16="http://schemas.microsoft.com/office/drawing/2014/main" id="{9DC125C2-5CD0-C949-9B8D-E59ED05205DA}"/>
              </a:ext>
            </a:extLst>
          </p:cNvPr>
          <p:cNvSpPr txBox="1"/>
          <p:nvPr/>
        </p:nvSpPr>
        <p:spPr>
          <a:xfrm>
            <a:off x="5651939" y="3893803"/>
            <a:ext cx="1065741" cy="400110"/>
          </a:xfrm>
          <a:prstGeom prst="rect">
            <a:avLst/>
          </a:prstGeom>
          <a:noFill/>
        </p:spPr>
        <p:txBody>
          <a:bodyPr wrap="square" rtlCol="0">
            <a:spAutoFit/>
          </a:bodyPr>
          <a:lstStyle/>
          <a:p>
            <a:pPr algn="ctr"/>
            <a:r>
              <a:rPr lang="en-US" sz="2000" b="1" dirty="0">
                <a:solidFill>
                  <a:srgbClr val="E74A76"/>
                </a:solidFill>
              </a:rPr>
              <a:t>Split</a:t>
            </a:r>
            <a:endParaRPr lang="en-US" b="1" dirty="0">
              <a:solidFill>
                <a:srgbClr val="E74A76"/>
              </a:solidFill>
            </a:endParaRPr>
          </a:p>
        </p:txBody>
      </p:sp>
      <p:sp>
        <p:nvSpPr>
          <p:cNvPr id="18" name="TextBox 17">
            <a:extLst>
              <a:ext uri="{FF2B5EF4-FFF2-40B4-BE49-F238E27FC236}">
                <a16:creationId xmlns:a16="http://schemas.microsoft.com/office/drawing/2014/main" id="{45951D6B-0C32-43DC-A97A-556700539C18}"/>
              </a:ext>
            </a:extLst>
          </p:cNvPr>
          <p:cNvSpPr txBox="1"/>
          <p:nvPr/>
        </p:nvSpPr>
        <p:spPr>
          <a:xfrm>
            <a:off x="7055288" y="1361077"/>
            <a:ext cx="4320647" cy="461665"/>
          </a:xfrm>
          <a:prstGeom prst="rect">
            <a:avLst/>
          </a:prstGeom>
          <a:noFill/>
        </p:spPr>
        <p:txBody>
          <a:bodyPr wrap="square" rtlCol="0">
            <a:spAutoFit/>
          </a:bodyPr>
          <a:lstStyle/>
          <a:p>
            <a:r>
              <a:rPr lang="en-US" sz="2400" dirty="0">
                <a:solidFill>
                  <a:srgbClr val="006EC0"/>
                </a:solidFill>
                <a:ea typeface="Amazon Ember" panose="020B0603020204020204" pitchFamily="34" charset="0"/>
                <a:cs typeface="Amazon Ember" panose="020B0603020204020204" pitchFamily="34" charset="0"/>
              </a:rPr>
              <a:t>Training</a:t>
            </a:r>
          </a:p>
        </p:txBody>
      </p:sp>
      <p:pic>
        <p:nvPicPr>
          <p:cNvPr id="11" name="Picture 10" descr="Scatterplot of the training dataset. Detail in notes.">
            <a:extLst>
              <a:ext uri="{FF2B5EF4-FFF2-40B4-BE49-F238E27FC236}">
                <a16:creationId xmlns:a16="http://schemas.microsoft.com/office/drawing/2014/main" id="{E5E11E81-5143-459C-8470-57B6663DEBC6}"/>
              </a:ext>
            </a:extLst>
          </p:cNvPr>
          <p:cNvPicPr>
            <a:picLocks noChangeAspect="1"/>
          </p:cNvPicPr>
          <p:nvPr/>
        </p:nvPicPr>
        <p:blipFill>
          <a:blip r:embed="rId5"/>
          <a:stretch>
            <a:fillRect/>
          </a:stretch>
        </p:blipFill>
        <p:spPr>
          <a:xfrm>
            <a:off x="6758649" y="1813956"/>
            <a:ext cx="5169856" cy="2048434"/>
          </a:xfrm>
          <a:prstGeom prst="rect">
            <a:avLst/>
          </a:prstGeom>
        </p:spPr>
      </p:pic>
      <p:sp>
        <p:nvSpPr>
          <p:cNvPr id="19" name="TextBox 18">
            <a:extLst>
              <a:ext uri="{FF2B5EF4-FFF2-40B4-BE49-F238E27FC236}">
                <a16:creationId xmlns:a16="http://schemas.microsoft.com/office/drawing/2014/main" id="{13407A67-83A0-4738-9889-83E5C99DCE6B}"/>
              </a:ext>
            </a:extLst>
          </p:cNvPr>
          <p:cNvSpPr txBox="1"/>
          <p:nvPr/>
        </p:nvSpPr>
        <p:spPr>
          <a:xfrm>
            <a:off x="7055288" y="3853604"/>
            <a:ext cx="4320647" cy="461665"/>
          </a:xfrm>
          <a:prstGeom prst="rect">
            <a:avLst/>
          </a:prstGeom>
          <a:noFill/>
        </p:spPr>
        <p:txBody>
          <a:bodyPr wrap="square" rtlCol="0">
            <a:spAutoFit/>
          </a:bodyPr>
          <a:lstStyle/>
          <a:p>
            <a:r>
              <a:rPr lang="en-US" sz="2400" dirty="0">
                <a:solidFill>
                  <a:srgbClr val="006EC0"/>
                </a:solidFill>
                <a:ea typeface="Amazon Ember" panose="020B0603020204020204" pitchFamily="34" charset="0"/>
                <a:cs typeface="Amazon Ember" panose="020B0603020204020204" pitchFamily="34" charset="0"/>
              </a:rPr>
              <a:t>Validation</a:t>
            </a:r>
          </a:p>
        </p:txBody>
      </p:sp>
      <p:pic>
        <p:nvPicPr>
          <p:cNvPr id="12" name="Picture 11" descr="Scatterplot of the validation dataset. Detail in notes.">
            <a:extLst>
              <a:ext uri="{FF2B5EF4-FFF2-40B4-BE49-F238E27FC236}">
                <a16:creationId xmlns:a16="http://schemas.microsoft.com/office/drawing/2014/main" id="{5AF0793F-BEF0-4235-9208-FB510809B78F}"/>
              </a:ext>
            </a:extLst>
          </p:cNvPr>
          <p:cNvPicPr>
            <a:picLocks noChangeAspect="1"/>
          </p:cNvPicPr>
          <p:nvPr/>
        </p:nvPicPr>
        <p:blipFill>
          <a:blip r:embed="rId6"/>
          <a:stretch>
            <a:fillRect/>
          </a:stretch>
        </p:blipFill>
        <p:spPr>
          <a:xfrm>
            <a:off x="6758649" y="4306484"/>
            <a:ext cx="5169856" cy="2091109"/>
          </a:xfrm>
          <a:prstGeom prst="rect">
            <a:avLst/>
          </a:prstGeom>
        </p:spPr>
      </p:pic>
    </p:spTree>
    <p:custDataLst>
      <p:tags r:id="rId1"/>
    </p:custDataLst>
    <p:extLst>
      <p:ext uri="{BB962C8B-B14F-4D97-AF65-F5344CB8AC3E}">
        <p14:creationId xmlns:p14="http://schemas.microsoft.com/office/powerpoint/2010/main" val="19478225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6B0D881-B5AB-B348-A362-63117A8F5057}"/>
              </a:ext>
            </a:extLst>
          </p:cNvPr>
          <p:cNvSpPr>
            <a:spLocks noGrp="1"/>
          </p:cNvSpPr>
          <p:nvPr>
            <p:ph type="sldNum" idx="97"/>
          </p:nvPr>
        </p:nvSpPr>
        <p:spPr/>
        <p:txBody>
          <a:bodyPr/>
          <a:lstStyle/>
          <a:p>
            <a:fld id="{2613A35D-97EF-7A48-AACF-97D95E22C11E}" type="slidenum">
              <a:rPr lang="en-US" smtClean="0"/>
              <a:pPr/>
              <a:t>14</a:t>
            </a:fld>
            <a:endParaRPr lang="en-US" dirty="0"/>
          </a:p>
        </p:txBody>
      </p:sp>
      <p:sp>
        <p:nvSpPr>
          <p:cNvPr id="2" name="Title 1">
            <a:extLst>
              <a:ext uri="{FF2B5EF4-FFF2-40B4-BE49-F238E27FC236}">
                <a16:creationId xmlns:a16="http://schemas.microsoft.com/office/drawing/2014/main" id="{FAB6AF10-5E8E-4CC4-9B1A-0BA8FE1ADEFD}"/>
              </a:ext>
            </a:extLst>
          </p:cNvPr>
          <p:cNvSpPr>
            <a:spLocks noGrp="1"/>
          </p:cNvSpPr>
          <p:nvPr>
            <p:ph type="title" idx="1"/>
          </p:nvPr>
        </p:nvSpPr>
        <p:spPr/>
        <p:txBody>
          <a:bodyPr>
            <a:normAutofit fontScale="90000"/>
          </a:bodyPr>
          <a:lstStyle/>
          <a:p>
            <a:r>
              <a:rPr lang="en-US" dirty="0"/>
              <a:t>Evaluation: Comparing accuracies</a:t>
            </a:r>
          </a:p>
        </p:txBody>
      </p:sp>
      <p:pic>
        <p:nvPicPr>
          <p:cNvPr id="11" name="Picture 10">
            <a:extLst>
              <a:ext uri="{FF2B5EF4-FFF2-40B4-BE49-F238E27FC236}">
                <a16:creationId xmlns:a16="http://schemas.microsoft.com/office/drawing/2014/main" id="{4500FCDE-23EF-480D-A92D-A380E1737A3D}"/>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263515" y="2481360"/>
            <a:ext cx="6456224" cy="2944623"/>
          </a:xfrm>
          <a:prstGeom prst="rect">
            <a:avLst/>
          </a:prstGeom>
        </p:spPr>
      </p:pic>
      <p:sp>
        <p:nvSpPr>
          <p:cNvPr id="12" name="TextBox 11">
            <a:extLst>
              <a:ext uri="{FF2B5EF4-FFF2-40B4-BE49-F238E27FC236}">
                <a16:creationId xmlns:a16="http://schemas.microsoft.com/office/drawing/2014/main" id="{472736E6-8278-4DF4-8B66-C45D043CC8DE}"/>
              </a:ext>
            </a:extLst>
          </p:cNvPr>
          <p:cNvSpPr txBox="1"/>
          <p:nvPr/>
        </p:nvSpPr>
        <p:spPr>
          <a:xfrm>
            <a:off x="7055288" y="1361077"/>
            <a:ext cx="4320647" cy="461665"/>
          </a:xfrm>
          <a:prstGeom prst="rect">
            <a:avLst/>
          </a:prstGeom>
          <a:noFill/>
        </p:spPr>
        <p:txBody>
          <a:bodyPr wrap="square" rtlCol="0">
            <a:spAutoFit/>
          </a:bodyPr>
          <a:lstStyle/>
          <a:p>
            <a:r>
              <a:rPr lang="en-US" sz="2400" dirty="0">
                <a:solidFill>
                  <a:srgbClr val="006EC0"/>
                </a:solidFill>
                <a:ea typeface="Amazon Ember" panose="020B0603020204020204" pitchFamily="34" charset="0"/>
                <a:cs typeface="Amazon Ember" panose="020B0603020204020204" pitchFamily="34" charset="0"/>
              </a:rPr>
              <a:t>Training</a:t>
            </a:r>
          </a:p>
        </p:txBody>
      </p:sp>
      <p:sp>
        <p:nvSpPr>
          <p:cNvPr id="4" name="Rectangle 3">
            <a:extLst>
              <a:ext uri="{FF2B5EF4-FFF2-40B4-BE49-F238E27FC236}">
                <a16:creationId xmlns:a16="http://schemas.microsoft.com/office/drawing/2014/main" id="{C801F7F5-C7B1-E747-A975-003CB8F12491}"/>
              </a:ext>
              <a:ext uri="{C183D7F6-B498-43B3-948B-1728B52AA6E4}">
                <adec:decorative xmlns:adec="http://schemas.microsoft.com/office/drawing/2017/decorative" val="1"/>
              </a:ext>
            </a:extLst>
          </p:cNvPr>
          <p:cNvSpPr/>
          <p:nvPr/>
        </p:nvSpPr>
        <p:spPr>
          <a:xfrm>
            <a:off x="6679461" y="1867551"/>
            <a:ext cx="5270685" cy="1983324"/>
          </a:xfrm>
          <a:prstGeom prst="rect">
            <a:avLst/>
          </a:prstGeom>
          <a:solidFill>
            <a:srgbClr val="F3F3F3">
              <a:alpha val="9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232F3E"/>
              </a:solidFill>
            </a:endParaRPr>
          </a:p>
        </p:txBody>
      </p:sp>
      <mc:AlternateContent xmlns:mc="http://schemas.openxmlformats.org/markup-compatibility/2006" xmlns:a14="http://schemas.microsoft.com/office/drawing/2010/main">
        <mc:Choice Requires="a14">
          <p:sp>
            <p:nvSpPr>
              <p:cNvPr id="153" name="TextBox 152">
                <a:extLst>
                  <a:ext uri="{FF2B5EF4-FFF2-40B4-BE49-F238E27FC236}">
                    <a16:creationId xmlns:a16="http://schemas.microsoft.com/office/drawing/2014/main" id="{62943940-A90F-7C49-84A7-3454B70ADEE1}"/>
                  </a:ext>
                </a:extLst>
              </p:cNvPr>
              <p:cNvSpPr txBox="1"/>
              <p:nvPr/>
            </p:nvSpPr>
            <p:spPr>
              <a:xfrm>
                <a:off x="7338500" y="2664283"/>
                <a:ext cx="3768660" cy="5305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nor/>
                        </m:rPr>
                        <a:rPr lang="en-US" b="1" i="0" smtClean="0">
                          <a:latin typeface="Cambria Math" panose="02040503050406030204" pitchFamily="18" charset="0"/>
                        </a:rPr>
                        <m:t>Accuracy</m:t>
                      </m:r>
                      <m:r>
                        <a:rPr lang="en-US" b="1" i="1" smtClean="0">
                          <a:latin typeface="Cambria Math" panose="02040503050406030204" pitchFamily="18" charset="0"/>
                        </a:rPr>
                        <m:t>= </m:t>
                      </m:r>
                      <m:f>
                        <m:fPr>
                          <m:ctrlPr>
                            <a:rPr lang="en-US" b="1" i="1" smtClean="0">
                              <a:latin typeface="Cambria Math" panose="02040503050406030204" pitchFamily="18" charset="0"/>
                            </a:rPr>
                          </m:ctrlPr>
                        </m:fPr>
                        <m:num>
                          <m:r>
                            <a:rPr lang="en-US" b="1" i="1" smtClean="0">
                              <a:latin typeface="Cambria Math" panose="02040503050406030204" pitchFamily="18" charset="0"/>
                            </a:rPr>
                            <m:t>𝟏𝟓</m:t>
                          </m:r>
                          <m:r>
                            <a:rPr lang="en-US" b="1" i="1" smtClean="0">
                              <a:latin typeface="Cambria Math" panose="02040503050406030204" pitchFamily="18" charset="0"/>
                            </a:rPr>
                            <m:t>+</m:t>
                          </m:r>
                          <m:r>
                            <a:rPr lang="en-US" b="1" i="1" smtClean="0">
                              <a:latin typeface="Cambria Math" panose="02040503050406030204" pitchFamily="18" charset="0"/>
                            </a:rPr>
                            <m:t>𝟏𝟖</m:t>
                          </m:r>
                        </m:num>
                        <m:den>
                          <m:r>
                            <a:rPr lang="en-US" b="1" i="1" smtClean="0">
                              <a:latin typeface="Cambria Math" panose="02040503050406030204" pitchFamily="18" charset="0"/>
                            </a:rPr>
                            <m:t>𝟏𝟓</m:t>
                          </m:r>
                          <m:r>
                            <a:rPr lang="en-US" b="1" i="1" smtClean="0">
                              <a:latin typeface="Cambria Math" panose="02040503050406030204" pitchFamily="18" charset="0"/>
                            </a:rPr>
                            <m:t>+</m:t>
                          </m:r>
                          <m:r>
                            <a:rPr lang="en-US" b="1" i="1" smtClean="0">
                              <a:latin typeface="Cambria Math" panose="02040503050406030204" pitchFamily="18" charset="0"/>
                            </a:rPr>
                            <m:t>𝟑</m:t>
                          </m:r>
                          <m:r>
                            <a:rPr lang="en-US" b="1" i="1" smtClean="0">
                              <a:latin typeface="Cambria Math" panose="02040503050406030204" pitchFamily="18" charset="0"/>
                            </a:rPr>
                            <m:t>+</m:t>
                          </m:r>
                          <m:r>
                            <a:rPr lang="en-US" b="1" i="1" smtClean="0">
                              <a:latin typeface="Cambria Math" panose="02040503050406030204" pitchFamily="18" charset="0"/>
                            </a:rPr>
                            <m:t>𝟏𝟖</m:t>
                          </m:r>
                          <m:r>
                            <a:rPr lang="en-US" b="1" i="1" smtClean="0">
                              <a:latin typeface="Cambria Math" panose="02040503050406030204" pitchFamily="18" charset="0"/>
                            </a:rPr>
                            <m:t>+</m:t>
                          </m:r>
                          <m:r>
                            <a:rPr lang="en-US" b="1" i="1" smtClean="0">
                              <a:latin typeface="Cambria Math" panose="02040503050406030204" pitchFamily="18" charset="0"/>
                            </a:rPr>
                            <m:t>𝟏</m:t>
                          </m:r>
                        </m:den>
                      </m:f>
                      <m:r>
                        <a:rPr lang="en-US" b="1" i="1" smtClean="0">
                          <a:latin typeface="Cambria Math" panose="02040503050406030204" pitchFamily="18" charset="0"/>
                        </a:rPr>
                        <m:t>=</m:t>
                      </m:r>
                      <m:r>
                        <a:rPr lang="en-US" b="1" i="1" smtClean="0">
                          <a:latin typeface="Cambria Math" panose="02040503050406030204" pitchFamily="18" charset="0"/>
                        </a:rPr>
                        <m:t>𝟎</m:t>
                      </m:r>
                      <m:r>
                        <a:rPr lang="en-US" b="1" i="1" smtClean="0">
                          <a:latin typeface="Cambria Math" panose="02040503050406030204" pitchFamily="18" charset="0"/>
                        </a:rPr>
                        <m:t>.</m:t>
                      </m:r>
                      <m:r>
                        <a:rPr lang="en-US" b="1" i="1" smtClean="0">
                          <a:latin typeface="Cambria Math" panose="02040503050406030204" pitchFamily="18" charset="0"/>
                        </a:rPr>
                        <m:t>𝟖𝟗</m:t>
                      </m:r>
                    </m:oMath>
                  </m:oMathPara>
                </a14:m>
                <a:endParaRPr lang="en-US" b="1" dirty="0"/>
              </a:p>
            </p:txBody>
          </p:sp>
        </mc:Choice>
        <mc:Fallback xmlns="">
          <p:sp>
            <p:nvSpPr>
              <p:cNvPr id="153" name="TextBox 152">
                <a:extLst>
                  <a:ext uri="{FF2B5EF4-FFF2-40B4-BE49-F238E27FC236}">
                    <a16:creationId xmlns:a16="http://schemas.microsoft.com/office/drawing/2014/main" id="{62943940-A90F-7C49-84A7-3454B70ADEE1}"/>
                  </a:ext>
                </a:extLst>
              </p:cNvPr>
              <p:cNvSpPr txBox="1">
                <a:spLocks noRot="1" noChangeAspect="1" noMove="1" noResize="1" noEditPoints="1" noAdjustHandles="1" noChangeArrowheads="1" noChangeShapeType="1" noTextEdit="1"/>
              </p:cNvSpPr>
              <p:nvPr/>
            </p:nvSpPr>
            <p:spPr>
              <a:xfrm>
                <a:off x="7338500" y="2664283"/>
                <a:ext cx="3768660" cy="530594"/>
              </a:xfrm>
              <a:prstGeom prst="rect">
                <a:avLst/>
              </a:prstGeom>
              <a:blipFill>
                <a:blip r:embed="rId5"/>
                <a:stretch>
                  <a:fillRect l="-1678" t="-2326" r="-671" b="-13953"/>
                </a:stretch>
              </a:blipFill>
            </p:spPr>
            <p:txBody>
              <a:bodyPr/>
              <a:lstStyle/>
              <a:p>
                <a:r>
                  <a:rPr lang="en-US">
                    <a:noFill/>
                  </a:rPr>
                  <a:t> </a:t>
                </a:r>
              </a:p>
            </p:txBody>
          </p:sp>
        </mc:Fallback>
      </mc:AlternateContent>
      <p:sp>
        <p:nvSpPr>
          <p:cNvPr id="13" name="TextBox 12">
            <a:extLst>
              <a:ext uri="{FF2B5EF4-FFF2-40B4-BE49-F238E27FC236}">
                <a16:creationId xmlns:a16="http://schemas.microsoft.com/office/drawing/2014/main" id="{F6180DB4-F457-4135-924C-5293DBF2D942}"/>
              </a:ext>
            </a:extLst>
          </p:cNvPr>
          <p:cNvSpPr txBox="1"/>
          <p:nvPr/>
        </p:nvSpPr>
        <p:spPr>
          <a:xfrm>
            <a:off x="7055288" y="3853604"/>
            <a:ext cx="4320647" cy="461665"/>
          </a:xfrm>
          <a:prstGeom prst="rect">
            <a:avLst/>
          </a:prstGeom>
          <a:noFill/>
        </p:spPr>
        <p:txBody>
          <a:bodyPr wrap="square" rtlCol="0">
            <a:spAutoFit/>
          </a:bodyPr>
          <a:lstStyle/>
          <a:p>
            <a:r>
              <a:rPr lang="en-US" sz="2400" dirty="0">
                <a:solidFill>
                  <a:srgbClr val="006EC0"/>
                </a:solidFill>
                <a:ea typeface="Amazon Ember" panose="020B0603020204020204" pitchFamily="34" charset="0"/>
                <a:cs typeface="Amazon Ember" panose="020B0603020204020204" pitchFamily="34" charset="0"/>
              </a:rPr>
              <a:t>Validation</a:t>
            </a:r>
          </a:p>
        </p:txBody>
      </p:sp>
      <p:sp>
        <p:nvSpPr>
          <p:cNvPr id="151" name="Rectangle 150">
            <a:extLst>
              <a:ext uri="{FF2B5EF4-FFF2-40B4-BE49-F238E27FC236}">
                <a16:creationId xmlns:a16="http://schemas.microsoft.com/office/drawing/2014/main" id="{0D91B522-52DC-3042-96A2-5FA0891365D6}"/>
              </a:ext>
              <a:ext uri="{C183D7F6-B498-43B3-948B-1728B52AA6E4}">
                <adec:decorative xmlns:adec="http://schemas.microsoft.com/office/drawing/2017/decorative" val="1"/>
              </a:ext>
            </a:extLst>
          </p:cNvPr>
          <p:cNvSpPr/>
          <p:nvPr/>
        </p:nvSpPr>
        <p:spPr>
          <a:xfrm>
            <a:off x="6679461" y="4320728"/>
            <a:ext cx="5270685" cy="1983323"/>
          </a:xfrm>
          <a:prstGeom prst="rect">
            <a:avLst/>
          </a:prstGeom>
          <a:solidFill>
            <a:srgbClr val="F3F3F3">
              <a:alpha val="9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232F3E"/>
              </a:solidFill>
            </a:endParaRPr>
          </a:p>
        </p:txBody>
      </p:sp>
      <mc:AlternateContent xmlns:mc="http://schemas.openxmlformats.org/markup-compatibility/2006" xmlns:a14="http://schemas.microsoft.com/office/drawing/2010/main">
        <mc:Choice Requires="a14">
          <p:sp>
            <p:nvSpPr>
              <p:cNvPr id="154" name="TextBox 153">
                <a:extLst>
                  <a:ext uri="{FF2B5EF4-FFF2-40B4-BE49-F238E27FC236}">
                    <a16:creationId xmlns:a16="http://schemas.microsoft.com/office/drawing/2014/main" id="{FC5F520F-A4D4-9A4B-9611-58943B9C5926}"/>
                  </a:ext>
                </a:extLst>
              </p:cNvPr>
              <p:cNvSpPr txBox="1"/>
              <p:nvPr/>
            </p:nvSpPr>
            <p:spPr>
              <a:xfrm>
                <a:off x="7476359" y="5049881"/>
                <a:ext cx="3492944" cy="52501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nor/>
                        </m:rPr>
                        <a:rPr lang="en-US" b="1" i="0" smtClean="0">
                          <a:latin typeface="Cambria Math" panose="02040503050406030204" pitchFamily="18" charset="0"/>
                        </a:rPr>
                        <m:t>Accuracy</m:t>
                      </m:r>
                      <m:r>
                        <a:rPr lang="en-US" b="1" i="1" smtClean="0">
                          <a:latin typeface="Cambria Math" panose="02040503050406030204" pitchFamily="18" charset="0"/>
                        </a:rPr>
                        <m:t>= </m:t>
                      </m:r>
                      <m:f>
                        <m:fPr>
                          <m:ctrlPr>
                            <a:rPr lang="en-US" b="1" i="1" smtClean="0">
                              <a:latin typeface="Cambria Math" panose="02040503050406030204" pitchFamily="18" charset="0"/>
                            </a:rPr>
                          </m:ctrlPr>
                        </m:fPr>
                        <m:num>
                          <m:r>
                            <a:rPr lang="en-US" b="1" i="1" smtClean="0">
                              <a:latin typeface="Cambria Math" panose="02040503050406030204" pitchFamily="18" charset="0"/>
                            </a:rPr>
                            <m:t>𝟔</m:t>
                          </m:r>
                          <m:r>
                            <a:rPr lang="en-US" b="1" i="1" smtClean="0">
                              <a:latin typeface="Cambria Math" panose="02040503050406030204" pitchFamily="18" charset="0"/>
                            </a:rPr>
                            <m:t>+</m:t>
                          </m:r>
                          <m:r>
                            <a:rPr lang="en-US" b="1" i="1" smtClean="0">
                              <a:latin typeface="Cambria Math" panose="02040503050406030204" pitchFamily="18" charset="0"/>
                            </a:rPr>
                            <m:t>𝟕</m:t>
                          </m:r>
                        </m:num>
                        <m:den>
                          <m:r>
                            <a:rPr lang="en-US" b="1" i="1" smtClean="0">
                              <a:latin typeface="Cambria Math" panose="02040503050406030204" pitchFamily="18" charset="0"/>
                            </a:rPr>
                            <m:t>𝟔</m:t>
                          </m:r>
                          <m:r>
                            <a:rPr lang="en-US" b="1" i="1" smtClean="0">
                              <a:latin typeface="Cambria Math" panose="02040503050406030204" pitchFamily="18" charset="0"/>
                            </a:rPr>
                            <m:t>+</m:t>
                          </m:r>
                          <m:r>
                            <a:rPr lang="en-US" b="1" i="1" smtClean="0">
                              <a:latin typeface="Cambria Math" panose="02040503050406030204" pitchFamily="18" charset="0"/>
                            </a:rPr>
                            <m:t>𝟓</m:t>
                          </m:r>
                          <m:r>
                            <a:rPr lang="en-US" b="1" i="1" smtClean="0">
                              <a:latin typeface="Cambria Math" panose="02040503050406030204" pitchFamily="18" charset="0"/>
                            </a:rPr>
                            <m:t>+</m:t>
                          </m:r>
                          <m:r>
                            <a:rPr lang="en-US" b="1" i="1" smtClean="0">
                              <a:latin typeface="Cambria Math" panose="02040503050406030204" pitchFamily="18" charset="0"/>
                            </a:rPr>
                            <m:t>𝟕</m:t>
                          </m:r>
                          <m:r>
                            <a:rPr lang="en-US" b="1" i="1" smtClean="0">
                              <a:latin typeface="Cambria Math" panose="02040503050406030204" pitchFamily="18" charset="0"/>
                            </a:rPr>
                            <m:t>+</m:t>
                          </m:r>
                          <m:r>
                            <a:rPr lang="en-US" b="1" i="1" smtClean="0">
                              <a:latin typeface="Cambria Math" panose="02040503050406030204" pitchFamily="18" charset="0"/>
                            </a:rPr>
                            <m:t>𝟒</m:t>
                          </m:r>
                        </m:den>
                      </m:f>
                      <m:r>
                        <a:rPr lang="en-US" b="1" i="1" smtClean="0">
                          <a:latin typeface="Cambria Math" panose="02040503050406030204" pitchFamily="18" charset="0"/>
                        </a:rPr>
                        <m:t>=</m:t>
                      </m:r>
                      <m:r>
                        <a:rPr lang="en-US" b="1" i="1" smtClean="0">
                          <a:latin typeface="Cambria Math" panose="02040503050406030204" pitchFamily="18" charset="0"/>
                        </a:rPr>
                        <m:t>𝟎</m:t>
                      </m:r>
                      <m:r>
                        <a:rPr lang="en-US" b="1" i="1" smtClean="0">
                          <a:latin typeface="Cambria Math" panose="02040503050406030204" pitchFamily="18" charset="0"/>
                        </a:rPr>
                        <m:t>.</m:t>
                      </m:r>
                      <m:r>
                        <a:rPr lang="en-US" b="1" i="1" smtClean="0">
                          <a:latin typeface="Cambria Math" panose="02040503050406030204" pitchFamily="18" charset="0"/>
                        </a:rPr>
                        <m:t>𝟓𝟗</m:t>
                      </m:r>
                    </m:oMath>
                  </m:oMathPara>
                </a14:m>
                <a:endParaRPr lang="en-US" b="1" dirty="0"/>
              </a:p>
            </p:txBody>
          </p:sp>
        </mc:Choice>
        <mc:Fallback xmlns="">
          <p:sp>
            <p:nvSpPr>
              <p:cNvPr id="154" name="TextBox 153">
                <a:extLst>
                  <a:ext uri="{FF2B5EF4-FFF2-40B4-BE49-F238E27FC236}">
                    <a16:creationId xmlns:a16="http://schemas.microsoft.com/office/drawing/2014/main" id="{FC5F520F-A4D4-9A4B-9611-58943B9C5926}"/>
                  </a:ext>
                </a:extLst>
              </p:cNvPr>
              <p:cNvSpPr txBox="1">
                <a:spLocks noRot="1" noChangeAspect="1" noMove="1" noResize="1" noEditPoints="1" noAdjustHandles="1" noChangeArrowheads="1" noChangeShapeType="1" noTextEdit="1"/>
              </p:cNvSpPr>
              <p:nvPr/>
            </p:nvSpPr>
            <p:spPr>
              <a:xfrm>
                <a:off x="7476359" y="5049881"/>
                <a:ext cx="3492944" cy="525016"/>
              </a:xfrm>
              <a:prstGeom prst="rect">
                <a:avLst/>
              </a:prstGeom>
              <a:blipFill>
                <a:blip r:embed="rId6"/>
                <a:stretch>
                  <a:fillRect l="-1812" t="-4651" r="-1087" b="-11628"/>
                </a:stretch>
              </a:blipFill>
            </p:spPr>
            <p:txBody>
              <a:bodyPr/>
              <a:lstStyle/>
              <a:p>
                <a:r>
                  <a:rPr lang="en-US">
                    <a:noFill/>
                  </a:rPr>
                  <a:t> </a:t>
                </a:r>
              </a:p>
            </p:txBody>
          </p:sp>
        </mc:Fallback>
      </mc:AlternateContent>
    </p:spTree>
    <p:custDataLst>
      <p:tags r:id="rId1"/>
    </p:custDataLst>
    <p:extLst>
      <p:ext uri="{BB962C8B-B14F-4D97-AF65-F5344CB8AC3E}">
        <p14:creationId xmlns:p14="http://schemas.microsoft.com/office/powerpoint/2010/main" val="4557842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4578F5C-8D68-4911-990F-8F88AB799F65}"/>
              </a:ext>
            </a:extLst>
          </p:cNvPr>
          <p:cNvSpPr>
            <a:spLocks noGrp="1"/>
          </p:cNvSpPr>
          <p:nvPr>
            <p:ph type="sldNum" idx="97"/>
          </p:nvPr>
        </p:nvSpPr>
        <p:spPr/>
        <p:txBody>
          <a:bodyPr/>
          <a:lstStyle/>
          <a:p>
            <a:fld id="{86A8BF56-6CB3-514C-9A64-F39D95C9E25B}" type="slidenum">
              <a:rPr lang="en-US" smtClean="0"/>
              <a:pPr/>
              <a:t>15</a:t>
            </a:fld>
            <a:endParaRPr lang="en-US" dirty="0"/>
          </a:p>
        </p:txBody>
      </p:sp>
      <p:sp>
        <p:nvSpPr>
          <p:cNvPr id="2" name="Title 1">
            <a:extLst>
              <a:ext uri="{FF2B5EF4-FFF2-40B4-BE49-F238E27FC236}">
                <a16:creationId xmlns:a16="http://schemas.microsoft.com/office/drawing/2014/main" id="{D3AF8DA5-C097-4F76-ACB6-8B4F71BF4E5E}"/>
              </a:ext>
            </a:extLst>
          </p:cNvPr>
          <p:cNvSpPr>
            <a:spLocks noGrp="1"/>
          </p:cNvSpPr>
          <p:nvPr>
            <p:ph type="title" idx="1"/>
          </p:nvPr>
        </p:nvSpPr>
        <p:spPr/>
        <p:txBody>
          <a:bodyPr>
            <a:normAutofit fontScale="90000"/>
          </a:bodyPr>
          <a:lstStyle/>
          <a:p>
            <a:r>
              <a:rPr lang="en-US" dirty="0"/>
              <a:t>Model tuning: Underfitting</a:t>
            </a:r>
          </a:p>
        </p:txBody>
      </p:sp>
      <p:sp>
        <p:nvSpPr>
          <p:cNvPr id="61" name="Text Placeholder 2">
            <a:extLst>
              <a:ext uri="{FF2B5EF4-FFF2-40B4-BE49-F238E27FC236}">
                <a16:creationId xmlns:a16="http://schemas.microsoft.com/office/drawing/2014/main" id="{17AF4F10-EAFE-744E-AE1C-6C30B9DD75CB}"/>
              </a:ext>
            </a:extLst>
          </p:cNvPr>
          <p:cNvSpPr txBox="1">
            <a:spLocks/>
          </p:cNvSpPr>
          <p:nvPr/>
        </p:nvSpPr>
        <p:spPr>
          <a:xfrm>
            <a:off x="362712" y="2027669"/>
            <a:ext cx="11466576" cy="101649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b="1" dirty="0">
                <a:solidFill>
                  <a:schemeClr val="accent6"/>
                </a:solidFill>
                <a:latin typeface="Amazon Ember Display" panose="020F0603020204020204" pitchFamily="34" charset="0"/>
                <a:ea typeface="Amazon Ember Display" panose="020F0603020204020204" pitchFamily="34" charset="0"/>
                <a:cs typeface="Amazon Ember Display" panose="020F0603020204020204" pitchFamily="34" charset="0"/>
              </a:rPr>
              <a:t>Underfitting:</a:t>
            </a:r>
            <a:r>
              <a:rPr lang="en-US" sz="2400" dirty="0">
                <a:solidFill>
                  <a:schemeClr val="accent6"/>
                </a:solidFill>
                <a:latin typeface="Amazon Ember Display" panose="020F0603020204020204" pitchFamily="34" charset="0"/>
                <a:ea typeface="Amazon Ember Display" panose="020F0603020204020204" pitchFamily="34" charset="0"/>
                <a:cs typeface="Amazon Ember Display" panose="020F0603020204020204" pitchFamily="34" charset="0"/>
              </a:rPr>
              <a:t> </a:t>
            </a:r>
            <a:r>
              <a:rPr lang="en-US" sz="2400" dirty="0">
                <a:solidFill>
                  <a:srgbClr val="232F3E"/>
                </a:solidFill>
                <a:latin typeface="Amazon Ember Display" panose="020F0603020204020204" pitchFamily="34" charset="0"/>
                <a:ea typeface="Amazon Ember Display" panose="020F0603020204020204" pitchFamily="34" charset="0"/>
                <a:cs typeface="Amazon Ember Display" panose="020F0603020204020204" pitchFamily="34" charset="0"/>
              </a:rPr>
              <a:t>The model isn’t good enough to describe the relationship between the input data (x</a:t>
            </a:r>
            <a:r>
              <a:rPr lang="en-US" sz="2400" baseline="-25000" dirty="0">
                <a:solidFill>
                  <a:srgbClr val="232F3E"/>
                </a:solidFill>
                <a:latin typeface="Amazon Ember Display" panose="020F0603020204020204" pitchFamily="34" charset="0"/>
                <a:ea typeface="Amazon Ember Display" panose="020F0603020204020204" pitchFamily="34" charset="0"/>
                <a:cs typeface="Amazon Ember Display" panose="020F0603020204020204" pitchFamily="34" charset="0"/>
              </a:rPr>
              <a:t>1</a:t>
            </a:r>
            <a:r>
              <a:rPr lang="en-US" sz="2400" dirty="0">
                <a:solidFill>
                  <a:srgbClr val="232F3E"/>
                </a:solidFill>
                <a:latin typeface="Amazon Ember Display" panose="020F0603020204020204" pitchFamily="34" charset="0"/>
                <a:ea typeface="Amazon Ember Display" panose="020F0603020204020204" pitchFamily="34" charset="0"/>
                <a:cs typeface="Amazon Ember Display" panose="020F0603020204020204" pitchFamily="34" charset="0"/>
              </a:rPr>
              <a:t>, x</a:t>
            </a:r>
            <a:r>
              <a:rPr lang="en-US" sz="2400" baseline="-25000" dirty="0">
                <a:solidFill>
                  <a:srgbClr val="232F3E"/>
                </a:solidFill>
                <a:latin typeface="Amazon Ember Display" panose="020F0603020204020204" pitchFamily="34" charset="0"/>
                <a:ea typeface="Amazon Ember Display" panose="020F0603020204020204" pitchFamily="34" charset="0"/>
                <a:cs typeface="Amazon Ember Display" panose="020F0603020204020204" pitchFamily="34" charset="0"/>
              </a:rPr>
              <a:t>2</a:t>
            </a:r>
            <a:r>
              <a:rPr lang="en-US" sz="2400" dirty="0">
                <a:solidFill>
                  <a:srgbClr val="232F3E"/>
                </a:solidFill>
                <a:latin typeface="Amazon Ember Display" panose="020F0603020204020204" pitchFamily="34" charset="0"/>
                <a:ea typeface="Amazon Ember Display" panose="020F0603020204020204" pitchFamily="34" charset="0"/>
                <a:cs typeface="Amazon Ember Display" panose="020F0603020204020204" pitchFamily="34" charset="0"/>
              </a:rPr>
              <a:t>) and output y: {Class 1, Class 2}.</a:t>
            </a:r>
          </a:p>
        </p:txBody>
      </p:sp>
      <p:pic>
        <p:nvPicPr>
          <p:cNvPr id="111" name="Picture 110" descr="Datapoints from two different classes are plotted, with a linear classifier that separates the two classes.">
            <a:extLst>
              <a:ext uri="{FF2B5EF4-FFF2-40B4-BE49-F238E27FC236}">
                <a16:creationId xmlns:a16="http://schemas.microsoft.com/office/drawing/2014/main" id="{49273832-2E42-4CDE-9877-14CD2EA286E4}"/>
              </a:ext>
            </a:extLst>
          </p:cNvPr>
          <p:cNvPicPr>
            <a:picLocks noChangeAspect="1"/>
          </p:cNvPicPr>
          <p:nvPr/>
        </p:nvPicPr>
        <p:blipFill>
          <a:blip r:embed="rId4"/>
          <a:stretch>
            <a:fillRect/>
          </a:stretch>
        </p:blipFill>
        <p:spPr>
          <a:xfrm>
            <a:off x="641456" y="3408544"/>
            <a:ext cx="4840644" cy="2944623"/>
          </a:xfrm>
          <a:prstGeom prst="rect">
            <a:avLst/>
          </a:prstGeom>
        </p:spPr>
      </p:pic>
      <p:sp>
        <p:nvSpPr>
          <p:cNvPr id="112" name="Content Placeholder 2">
            <a:extLst>
              <a:ext uri="{FF2B5EF4-FFF2-40B4-BE49-F238E27FC236}">
                <a16:creationId xmlns:a16="http://schemas.microsoft.com/office/drawing/2014/main" id="{EC1FEB09-D0F2-41A3-B97F-A3EE694BE4D0}"/>
              </a:ext>
            </a:extLst>
          </p:cNvPr>
          <p:cNvSpPr txBox="1">
            <a:spLocks/>
          </p:cNvSpPr>
          <p:nvPr/>
        </p:nvSpPr>
        <p:spPr>
          <a:xfrm>
            <a:off x="5855679" y="2926080"/>
            <a:ext cx="5828710" cy="3264747"/>
          </a:xfrm>
          <a:prstGeom prst="rect">
            <a:avLst/>
          </a:prstGeom>
        </p:spPr>
        <p:txBody>
          <a:bodyPr vert="horz" lIns="91440" tIns="45720" rIns="91440" bIns="45720" rtlCol="0">
            <a:noAutofit/>
          </a:bodyPr>
          <a:lstStyle>
            <a:defPPr>
              <a:defRPr lang="en-US"/>
            </a:defPPr>
            <a:lvl1pPr marL="228600" indent="-228600">
              <a:lnSpc>
                <a:spcPct val="100000"/>
              </a:lnSpc>
              <a:spcBef>
                <a:spcPts val="0"/>
              </a:spcBef>
              <a:spcAft>
                <a:spcPts val="1200"/>
              </a:spcAft>
              <a:buClr>
                <a:srgbClr val="1D212E"/>
              </a:buClr>
              <a:buSzPct val="110000"/>
              <a:buFont typeface="Amazon Ember Display"/>
              <a:buChar char="•"/>
              <a:tabLst>
                <a:tab pos="227013" algn="l"/>
              </a:tabLst>
              <a:defRPr sz="2200">
                <a:solidFill>
                  <a:srgbClr val="232F3E"/>
                </a:solidFill>
                <a:latin typeface="Amazon Ember Display"/>
              </a:defRPr>
            </a:lvl1pPr>
            <a:lvl2pPr marL="685800" indent="-228600">
              <a:lnSpc>
                <a:spcPct val="90000"/>
              </a:lnSpc>
              <a:spcBef>
                <a:spcPts val="500"/>
              </a:spcBef>
              <a:buFont typeface="Amazon Ember Display"/>
              <a:buChar char="•"/>
              <a:defRPr sz="2400">
                <a:solidFill>
                  <a:srgbClr val="232F3E"/>
                </a:solidFill>
                <a:latin typeface="Amazon Ember Display"/>
              </a:defRPr>
            </a:lvl2pPr>
            <a:lvl3pPr marL="1143000" indent="-228600">
              <a:lnSpc>
                <a:spcPct val="90000"/>
              </a:lnSpc>
              <a:spcBef>
                <a:spcPts val="500"/>
              </a:spcBef>
              <a:buFont typeface="Amazon Ember Display"/>
              <a:buChar char="•"/>
              <a:defRPr sz="2400">
                <a:solidFill>
                  <a:srgbClr val="232F3E"/>
                </a:solidFill>
                <a:latin typeface="Amazon Ember Display"/>
              </a:defRPr>
            </a:lvl3pPr>
            <a:lvl4pPr marL="1600200" indent="-228600">
              <a:lnSpc>
                <a:spcPct val="90000"/>
              </a:lnSpc>
              <a:spcBef>
                <a:spcPts val="500"/>
              </a:spcBef>
              <a:buFont typeface="Amazon Ember Display"/>
              <a:buChar char="•"/>
              <a:defRPr>
                <a:solidFill>
                  <a:srgbClr val="232F3E"/>
                </a:solidFill>
                <a:latin typeface="Amazon Ember Display"/>
              </a:defRPr>
            </a:lvl4pPr>
            <a:lvl5pPr marL="2057400" indent="-228600">
              <a:lnSpc>
                <a:spcPct val="90000"/>
              </a:lnSpc>
              <a:spcBef>
                <a:spcPts val="500"/>
              </a:spcBef>
              <a:buFont typeface="Amazon Ember Display"/>
              <a:buChar char="•"/>
              <a:defRPr sz="2000">
                <a:solidFill>
                  <a:srgbClr val="232F3E"/>
                </a:solidFill>
                <a:latin typeface="Amazon Ember Display"/>
              </a:defRPr>
            </a:lvl5pPr>
            <a:lvl6pPr marL="2514600" indent="-228600">
              <a:lnSpc>
                <a:spcPct val="90000"/>
              </a:lnSpc>
              <a:spcBef>
                <a:spcPts val="500"/>
              </a:spcBef>
              <a:buFont typeface="Amazon Ember Display"/>
              <a:buChar char="•"/>
              <a:defRPr>
                <a:latin typeface="Amazon Ember Display"/>
              </a:defRPr>
            </a:lvl6pPr>
            <a:lvl7pPr marL="2971800" indent="-228600">
              <a:lnSpc>
                <a:spcPct val="90000"/>
              </a:lnSpc>
              <a:spcBef>
                <a:spcPts val="500"/>
              </a:spcBef>
              <a:buFont typeface="Amazon Ember Display"/>
              <a:buChar char="•"/>
              <a:defRPr>
                <a:latin typeface="Amazon Ember Display"/>
              </a:defRPr>
            </a:lvl7pPr>
            <a:lvl8pPr marL="3429000" indent="-228600">
              <a:lnSpc>
                <a:spcPct val="90000"/>
              </a:lnSpc>
              <a:spcBef>
                <a:spcPts val="500"/>
              </a:spcBef>
              <a:buFont typeface="Amazon Ember Display"/>
              <a:buChar char="•"/>
              <a:defRPr>
                <a:latin typeface="Amazon Ember Display"/>
              </a:defRPr>
            </a:lvl8pPr>
            <a:lvl9pPr marL="3886200" indent="-228600">
              <a:lnSpc>
                <a:spcPct val="90000"/>
              </a:lnSpc>
              <a:spcBef>
                <a:spcPts val="500"/>
              </a:spcBef>
              <a:buFont typeface="Amazon Ember Display"/>
              <a:buChar char="•"/>
              <a:defRPr>
                <a:latin typeface="Amazon Ember Display"/>
              </a:defRPr>
            </a:lvl9pPr>
          </a:lstStyle>
          <a:p>
            <a:r>
              <a:rPr lang="en-US" dirty="0"/>
              <a:t>The model is too simple to capture important patterns of the training data.</a:t>
            </a:r>
          </a:p>
          <a:p>
            <a:r>
              <a:rPr lang="en-US" dirty="0"/>
              <a:t>The model will perform poorly on training data and validation (or test) data.</a:t>
            </a:r>
          </a:p>
          <a:p>
            <a:r>
              <a:rPr lang="en-US" dirty="0"/>
              <a:t>Corresponding to high bias, results show a systematic lack of fit in certain regions.</a:t>
            </a:r>
          </a:p>
        </p:txBody>
      </p:sp>
      <p:grpSp>
        <p:nvGrpSpPr>
          <p:cNvPr id="7" name="Group 6">
            <a:extLst>
              <a:ext uri="{FF2B5EF4-FFF2-40B4-BE49-F238E27FC236}">
                <a16:creationId xmlns:a16="http://schemas.microsoft.com/office/drawing/2014/main" id="{27C5D532-F518-433D-A833-49DEB47DFCC1}"/>
              </a:ext>
              <a:ext uri="{C183D7F6-B498-43B3-948B-1728B52AA6E4}">
                <adec:decorative xmlns:adec="http://schemas.microsoft.com/office/drawing/2017/decorative" val="1"/>
              </a:ext>
            </a:extLst>
          </p:cNvPr>
          <p:cNvGrpSpPr/>
          <p:nvPr/>
        </p:nvGrpSpPr>
        <p:grpSpPr>
          <a:xfrm>
            <a:off x="539496" y="1132266"/>
            <a:ext cx="11126164" cy="755970"/>
            <a:chOff x="374099" y="1113879"/>
            <a:chExt cx="11126164" cy="755970"/>
          </a:xfrm>
        </p:grpSpPr>
        <p:pic>
          <p:nvPicPr>
            <p:cNvPr id="131" name="Picture 130">
              <a:extLst>
                <a:ext uri="{FF2B5EF4-FFF2-40B4-BE49-F238E27FC236}">
                  <a16:creationId xmlns:a16="http://schemas.microsoft.com/office/drawing/2014/main" id="{64C4BE5F-B455-467B-8053-9E7C1A00B6B2}"/>
                </a:ext>
                <a:ext uri="{C183D7F6-B498-43B3-948B-1728B52AA6E4}">
                  <adec:decorative xmlns:adec="http://schemas.microsoft.com/office/drawing/2017/decorative" val="1"/>
                </a:ext>
              </a:extLst>
            </p:cNvPr>
            <p:cNvPicPr>
              <a:picLocks noChangeAspect="1"/>
            </p:cNvPicPr>
            <p:nvPr/>
          </p:nvPicPr>
          <p:blipFill>
            <a:blip r:embed="rId5"/>
            <a:stretch>
              <a:fillRect/>
            </a:stretch>
          </p:blipFill>
          <p:spPr>
            <a:xfrm>
              <a:off x="374099" y="1133757"/>
              <a:ext cx="11126164" cy="695004"/>
            </a:xfrm>
            <a:prstGeom prst="rect">
              <a:avLst/>
            </a:prstGeom>
          </p:spPr>
        </p:pic>
        <p:pic>
          <p:nvPicPr>
            <p:cNvPr id="6" name="Picture 5">
              <a:extLst>
                <a:ext uri="{FF2B5EF4-FFF2-40B4-BE49-F238E27FC236}">
                  <a16:creationId xmlns:a16="http://schemas.microsoft.com/office/drawing/2014/main" id="{3FF8BA31-F6F1-4FE5-BAA9-C3A077A4AF32}"/>
                </a:ext>
                <a:ext uri="{C183D7F6-B498-43B3-948B-1728B52AA6E4}">
                  <adec:decorative xmlns:adec="http://schemas.microsoft.com/office/drawing/2017/decorative" val="1"/>
                </a:ext>
              </a:extLst>
            </p:cNvPr>
            <p:cNvPicPr>
              <a:picLocks noChangeAspect="1"/>
            </p:cNvPicPr>
            <p:nvPr/>
          </p:nvPicPr>
          <p:blipFill>
            <a:blip r:embed="rId6"/>
            <a:stretch>
              <a:fillRect/>
            </a:stretch>
          </p:blipFill>
          <p:spPr>
            <a:xfrm>
              <a:off x="5993293" y="1113879"/>
              <a:ext cx="1853345" cy="755970"/>
            </a:xfrm>
            <a:prstGeom prst="rect">
              <a:avLst/>
            </a:prstGeom>
          </p:spPr>
        </p:pic>
      </p:grpSp>
    </p:spTree>
    <p:custDataLst>
      <p:tags r:id="rId1"/>
    </p:custDataLst>
    <p:extLst>
      <p:ext uri="{BB962C8B-B14F-4D97-AF65-F5344CB8AC3E}">
        <p14:creationId xmlns:p14="http://schemas.microsoft.com/office/powerpoint/2010/main" val="35801030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33B76B3-5478-4112-9416-3A5D0CEACB40}"/>
              </a:ext>
            </a:extLst>
          </p:cNvPr>
          <p:cNvSpPr>
            <a:spLocks noGrp="1"/>
          </p:cNvSpPr>
          <p:nvPr>
            <p:ph type="sldNum" idx="97"/>
          </p:nvPr>
        </p:nvSpPr>
        <p:spPr/>
        <p:txBody>
          <a:bodyPr/>
          <a:lstStyle/>
          <a:p>
            <a:fld id="{86A8BF56-6CB3-514C-9A64-F39D95C9E25B}" type="slidenum">
              <a:rPr lang="en-US" smtClean="0"/>
              <a:t>16</a:t>
            </a:fld>
            <a:endParaRPr lang="en-US" dirty="0"/>
          </a:p>
        </p:txBody>
      </p:sp>
      <p:sp>
        <p:nvSpPr>
          <p:cNvPr id="2" name="Title 1">
            <a:extLst>
              <a:ext uri="{FF2B5EF4-FFF2-40B4-BE49-F238E27FC236}">
                <a16:creationId xmlns:a16="http://schemas.microsoft.com/office/drawing/2014/main" id="{2301EA58-15E7-4C3C-8E28-BF6B69D69360}"/>
              </a:ext>
            </a:extLst>
          </p:cNvPr>
          <p:cNvSpPr>
            <a:spLocks noGrp="1"/>
          </p:cNvSpPr>
          <p:nvPr>
            <p:ph type="title" idx="1"/>
          </p:nvPr>
        </p:nvSpPr>
        <p:spPr/>
        <p:txBody>
          <a:bodyPr>
            <a:normAutofit fontScale="90000"/>
          </a:bodyPr>
          <a:lstStyle/>
          <a:p>
            <a:r>
              <a:rPr lang="en-US" dirty="0"/>
              <a:t>Model tuning: Overfitting</a:t>
            </a:r>
          </a:p>
        </p:txBody>
      </p:sp>
      <p:sp>
        <p:nvSpPr>
          <p:cNvPr id="13" name="Text Placeholder 2">
            <a:extLst>
              <a:ext uri="{FF2B5EF4-FFF2-40B4-BE49-F238E27FC236}">
                <a16:creationId xmlns:a16="http://schemas.microsoft.com/office/drawing/2014/main" id="{C9DBA557-5C92-4E5D-A056-5F3946034A93}"/>
              </a:ext>
            </a:extLst>
          </p:cNvPr>
          <p:cNvSpPr txBox="1">
            <a:spLocks/>
          </p:cNvSpPr>
          <p:nvPr/>
        </p:nvSpPr>
        <p:spPr>
          <a:xfrm>
            <a:off x="362712" y="2027669"/>
            <a:ext cx="11466576" cy="101649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dirty="0">
                <a:solidFill>
                  <a:schemeClr val="accent6"/>
                </a:solidFill>
                <a:latin typeface="Amazon Ember Display" panose="020F0603020204020204" pitchFamily="34" charset="0"/>
                <a:ea typeface="Amazon Ember Display" panose="020F0603020204020204" pitchFamily="34" charset="0"/>
                <a:cs typeface="Amazon Ember Display" panose="020F0603020204020204" pitchFamily="34" charset="0"/>
              </a:rPr>
              <a:t>Overfitting:</a:t>
            </a:r>
            <a:r>
              <a:rPr lang="en-US" sz="2400" dirty="0">
                <a:solidFill>
                  <a:srgbClr val="232F3E"/>
                </a:solidFill>
                <a:latin typeface="Amazon Ember Display" panose="020F0603020204020204" pitchFamily="34" charset="0"/>
                <a:ea typeface="Amazon Ember Display" panose="020F0603020204020204" pitchFamily="34" charset="0"/>
                <a:cs typeface="Amazon Ember Display" panose="020F0603020204020204" pitchFamily="34" charset="0"/>
              </a:rPr>
              <a:t> The model memorizes or imitates training data, and fails to generalize well on new “unseen” data (test data).</a:t>
            </a:r>
          </a:p>
        </p:txBody>
      </p:sp>
      <p:pic>
        <p:nvPicPr>
          <p:cNvPr id="8" name="Picture 7" descr="Datapoints from two different classes are plotted, with a complex classifier that separates the two classes.">
            <a:extLst>
              <a:ext uri="{FF2B5EF4-FFF2-40B4-BE49-F238E27FC236}">
                <a16:creationId xmlns:a16="http://schemas.microsoft.com/office/drawing/2014/main" id="{364678A9-5A75-4530-A82D-68B15BAA9A85}"/>
              </a:ext>
            </a:extLst>
          </p:cNvPr>
          <p:cNvPicPr>
            <a:picLocks noChangeAspect="1"/>
          </p:cNvPicPr>
          <p:nvPr/>
        </p:nvPicPr>
        <p:blipFill>
          <a:blip r:embed="rId4"/>
          <a:stretch>
            <a:fillRect/>
          </a:stretch>
        </p:blipFill>
        <p:spPr>
          <a:xfrm>
            <a:off x="640080" y="3200400"/>
            <a:ext cx="4840644" cy="3139712"/>
          </a:xfrm>
          <a:prstGeom prst="rect">
            <a:avLst/>
          </a:prstGeom>
        </p:spPr>
      </p:pic>
      <p:sp>
        <p:nvSpPr>
          <p:cNvPr id="14" name="Content Placeholder 2">
            <a:extLst>
              <a:ext uri="{FF2B5EF4-FFF2-40B4-BE49-F238E27FC236}">
                <a16:creationId xmlns:a16="http://schemas.microsoft.com/office/drawing/2014/main" id="{FE8F9600-263A-4EDA-80EC-BCAD63A09D92}"/>
              </a:ext>
            </a:extLst>
          </p:cNvPr>
          <p:cNvSpPr txBox="1">
            <a:spLocks/>
          </p:cNvSpPr>
          <p:nvPr/>
        </p:nvSpPr>
        <p:spPr>
          <a:xfrm>
            <a:off x="5855679" y="2926080"/>
            <a:ext cx="5828710" cy="3264747"/>
          </a:xfrm>
          <a:prstGeom prst="rect">
            <a:avLst/>
          </a:prstGeom>
        </p:spPr>
        <p:txBody>
          <a:bodyPr vert="horz" lIns="91440" tIns="45720" rIns="91440" bIns="45720" rtlCol="0">
            <a:noAutofit/>
          </a:bodyPr>
          <a:lstStyle>
            <a:defPPr>
              <a:defRPr lang="en-US"/>
            </a:defPPr>
            <a:lvl1pPr marL="228600" indent="-228600">
              <a:lnSpc>
                <a:spcPct val="110000"/>
              </a:lnSpc>
              <a:spcBef>
                <a:spcPts val="0"/>
              </a:spcBef>
              <a:spcAft>
                <a:spcPts val="600"/>
              </a:spcAft>
              <a:buClr>
                <a:srgbClr val="1D212E"/>
              </a:buClr>
              <a:buSzPct val="110000"/>
              <a:buFont typeface="Amazon Ember Display"/>
              <a:buChar char="•"/>
              <a:tabLst>
                <a:tab pos="227013" algn="l"/>
              </a:tabLst>
              <a:defRPr sz="2400">
                <a:solidFill>
                  <a:srgbClr val="232F3E"/>
                </a:solidFill>
                <a:latin typeface="Amazon Ember Display"/>
              </a:defRPr>
            </a:lvl1pPr>
            <a:lvl2pPr marL="685800" indent="-228600">
              <a:lnSpc>
                <a:spcPct val="90000"/>
              </a:lnSpc>
              <a:spcBef>
                <a:spcPts val="500"/>
              </a:spcBef>
              <a:buFont typeface="Amazon Ember Display"/>
              <a:buChar char="•"/>
              <a:defRPr sz="2400">
                <a:solidFill>
                  <a:srgbClr val="232F3E"/>
                </a:solidFill>
                <a:latin typeface="Amazon Ember Display"/>
              </a:defRPr>
            </a:lvl2pPr>
            <a:lvl3pPr marL="1143000" indent="-228600">
              <a:lnSpc>
                <a:spcPct val="90000"/>
              </a:lnSpc>
              <a:spcBef>
                <a:spcPts val="500"/>
              </a:spcBef>
              <a:buFont typeface="Amazon Ember Display"/>
              <a:buChar char="•"/>
              <a:defRPr sz="2400">
                <a:solidFill>
                  <a:srgbClr val="232F3E"/>
                </a:solidFill>
                <a:latin typeface="Amazon Ember Display"/>
              </a:defRPr>
            </a:lvl3pPr>
            <a:lvl4pPr marL="1600200" indent="-228600">
              <a:lnSpc>
                <a:spcPct val="90000"/>
              </a:lnSpc>
              <a:spcBef>
                <a:spcPts val="500"/>
              </a:spcBef>
              <a:buFont typeface="Amazon Ember Display"/>
              <a:buChar char="•"/>
              <a:defRPr>
                <a:solidFill>
                  <a:srgbClr val="232F3E"/>
                </a:solidFill>
                <a:latin typeface="Amazon Ember Display"/>
              </a:defRPr>
            </a:lvl4pPr>
            <a:lvl5pPr marL="2057400" indent="-228600">
              <a:lnSpc>
                <a:spcPct val="90000"/>
              </a:lnSpc>
              <a:spcBef>
                <a:spcPts val="500"/>
              </a:spcBef>
              <a:buFont typeface="Amazon Ember Display"/>
              <a:buChar char="•"/>
              <a:defRPr sz="2000">
                <a:solidFill>
                  <a:srgbClr val="232F3E"/>
                </a:solidFill>
                <a:latin typeface="Amazon Ember Display"/>
              </a:defRPr>
            </a:lvl5pPr>
            <a:lvl6pPr marL="2514600" indent="-228600">
              <a:lnSpc>
                <a:spcPct val="90000"/>
              </a:lnSpc>
              <a:spcBef>
                <a:spcPts val="500"/>
              </a:spcBef>
              <a:buFont typeface="Amazon Ember Display"/>
              <a:buChar char="•"/>
              <a:defRPr>
                <a:latin typeface="Amazon Ember Display"/>
              </a:defRPr>
            </a:lvl6pPr>
            <a:lvl7pPr marL="2971800" indent="-228600">
              <a:lnSpc>
                <a:spcPct val="90000"/>
              </a:lnSpc>
              <a:spcBef>
                <a:spcPts val="500"/>
              </a:spcBef>
              <a:buFont typeface="Amazon Ember Display"/>
              <a:buChar char="•"/>
              <a:defRPr>
                <a:latin typeface="Amazon Ember Display"/>
              </a:defRPr>
            </a:lvl7pPr>
            <a:lvl8pPr marL="3429000" indent="-228600">
              <a:lnSpc>
                <a:spcPct val="90000"/>
              </a:lnSpc>
              <a:spcBef>
                <a:spcPts val="500"/>
              </a:spcBef>
              <a:buFont typeface="Amazon Ember Display"/>
              <a:buChar char="•"/>
              <a:defRPr>
                <a:latin typeface="Amazon Ember Display"/>
              </a:defRPr>
            </a:lvl8pPr>
            <a:lvl9pPr marL="3886200" indent="-228600">
              <a:lnSpc>
                <a:spcPct val="90000"/>
              </a:lnSpc>
              <a:spcBef>
                <a:spcPts val="500"/>
              </a:spcBef>
              <a:buFont typeface="Amazon Ember Display"/>
              <a:buChar char="•"/>
              <a:defRPr>
                <a:latin typeface="Amazon Ember Display"/>
              </a:defRPr>
            </a:lvl9pPr>
          </a:lstStyle>
          <a:p>
            <a:pPr>
              <a:lnSpc>
                <a:spcPct val="100000"/>
              </a:lnSpc>
              <a:spcAft>
                <a:spcPts val="1200"/>
              </a:spcAft>
            </a:pPr>
            <a:r>
              <a:rPr lang="en-US" sz="2200" dirty="0"/>
              <a:t>The model is too complex and picks up noise instead of the patterns of the training data.</a:t>
            </a:r>
          </a:p>
          <a:p>
            <a:pPr>
              <a:lnSpc>
                <a:spcPct val="100000"/>
              </a:lnSpc>
              <a:spcAft>
                <a:spcPts val="1200"/>
              </a:spcAft>
            </a:pPr>
            <a:r>
              <a:rPr lang="en-US" sz="2200" dirty="0"/>
              <a:t>The model will perform well on training data but poorly on validation (or test) data.</a:t>
            </a:r>
          </a:p>
          <a:p>
            <a:pPr>
              <a:lnSpc>
                <a:spcPct val="100000"/>
              </a:lnSpc>
              <a:spcAft>
                <a:spcPts val="1200"/>
              </a:spcAft>
            </a:pPr>
            <a:r>
              <a:rPr lang="en-US" sz="2200" dirty="0"/>
              <a:t>Corresponding to high variance, small changes in the data lead to big result changes.</a:t>
            </a:r>
          </a:p>
        </p:txBody>
      </p:sp>
      <p:grpSp>
        <p:nvGrpSpPr>
          <p:cNvPr id="10" name="Group 9">
            <a:extLst>
              <a:ext uri="{FF2B5EF4-FFF2-40B4-BE49-F238E27FC236}">
                <a16:creationId xmlns:a16="http://schemas.microsoft.com/office/drawing/2014/main" id="{3A6FC93D-E148-45CA-881C-AD6334C8509F}"/>
              </a:ext>
              <a:ext uri="{C183D7F6-B498-43B3-948B-1728B52AA6E4}">
                <adec:decorative xmlns:adec="http://schemas.microsoft.com/office/drawing/2017/decorative" val="1"/>
              </a:ext>
            </a:extLst>
          </p:cNvPr>
          <p:cNvGrpSpPr/>
          <p:nvPr/>
        </p:nvGrpSpPr>
        <p:grpSpPr>
          <a:xfrm>
            <a:off x="539496" y="1132266"/>
            <a:ext cx="11126164" cy="755970"/>
            <a:chOff x="374099" y="1113879"/>
            <a:chExt cx="11126164" cy="755970"/>
          </a:xfrm>
        </p:grpSpPr>
        <p:pic>
          <p:nvPicPr>
            <p:cNvPr id="11" name="Picture 10">
              <a:extLst>
                <a:ext uri="{FF2B5EF4-FFF2-40B4-BE49-F238E27FC236}">
                  <a16:creationId xmlns:a16="http://schemas.microsoft.com/office/drawing/2014/main" id="{3CCE4D37-B5FF-4223-B612-037DD18793CD}"/>
                </a:ext>
                <a:ext uri="{C183D7F6-B498-43B3-948B-1728B52AA6E4}">
                  <adec:decorative xmlns:adec="http://schemas.microsoft.com/office/drawing/2017/decorative" val="1"/>
                </a:ext>
              </a:extLst>
            </p:cNvPr>
            <p:cNvPicPr>
              <a:picLocks noChangeAspect="1"/>
            </p:cNvPicPr>
            <p:nvPr/>
          </p:nvPicPr>
          <p:blipFill>
            <a:blip r:embed="rId5"/>
            <a:stretch>
              <a:fillRect/>
            </a:stretch>
          </p:blipFill>
          <p:spPr>
            <a:xfrm>
              <a:off x="374099" y="1133757"/>
              <a:ext cx="11126164" cy="695004"/>
            </a:xfrm>
            <a:prstGeom prst="rect">
              <a:avLst/>
            </a:prstGeom>
          </p:spPr>
        </p:pic>
        <p:pic>
          <p:nvPicPr>
            <p:cNvPr id="12" name="Picture 11">
              <a:extLst>
                <a:ext uri="{FF2B5EF4-FFF2-40B4-BE49-F238E27FC236}">
                  <a16:creationId xmlns:a16="http://schemas.microsoft.com/office/drawing/2014/main" id="{AB0C1588-28B0-4466-90BD-A6CCF6081F5C}"/>
                </a:ext>
                <a:ext uri="{C183D7F6-B498-43B3-948B-1728B52AA6E4}">
                  <adec:decorative xmlns:adec="http://schemas.microsoft.com/office/drawing/2017/decorative" val="1"/>
                </a:ext>
              </a:extLst>
            </p:cNvPr>
            <p:cNvPicPr>
              <a:picLocks noChangeAspect="1"/>
            </p:cNvPicPr>
            <p:nvPr/>
          </p:nvPicPr>
          <p:blipFill>
            <a:blip r:embed="rId6"/>
            <a:stretch>
              <a:fillRect/>
            </a:stretch>
          </p:blipFill>
          <p:spPr>
            <a:xfrm>
              <a:off x="5993293" y="1113879"/>
              <a:ext cx="1853345" cy="755970"/>
            </a:xfrm>
            <a:prstGeom prst="rect">
              <a:avLst/>
            </a:prstGeom>
          </p:spPr>
        </p:pic>
      </p:grpSp>
    </p:spTree>
    <p:custDataLst>
      <p:tags r:id="rId1"/>
    </p:custDataLst>
    <p:extLst>
      <p:ext uri="{BB962C8B-B14F-4D97-AF65-F5344CB8AC3E}">
        <p14:creationId xmlns:p14="http://schemas.microsoft.com/office/powerpoint/2010/main" val="32902925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9D47E53-E1C4-49CB-898D-898BC597051A}"/>
              </a:ext>
            </a:extLst>
          </p:cNvPr>
          <p:cNvSpPr>
            <a:spLocks noGrp="1"/>
          </p:cNvSpPr>
          <p:nvPr>
            <p:ph type="sldNum" idx="97"/>
          </p:nvPr>
        </p:nvSpPr>
        <p:spPr/>
        <p:txBody>
          <a:bodyPr/>
          <a:lstStyle/>
          <a:p>
            <a:fld id="{86A8BF56-6CB3-514C-9A64-F39D95C9E25B}" type="slidenum">
              <a:rPr lang="en-US" smtClean="0"/>
              <a:t>17</a:t>
            </a:fld>
            <a:endParaRPr lang="en-US" dirty="0"/>
          </a:p>
        </p:txBody>
      </p:sp>
      <p:sp>
        <p:nvSpPr>
          <p:cNvPr id="2" name="Title 1">
            <a:extLst>
              <a:ext uri="{FF2B5EF4-FFF2-40B4-BE49-F238E27FC236}">
                <a16:creationId xmlns:a16="http://schemas.microsoft.com/office/drawing/2014/main" id="{276C80E9-79F1-4AFB-9239-164EE7C374D1}"/>
              </a:ext>
            </a:extLst>
          </p:cNvPr>
          <p:cNvSpPr>
            <a:spLocks noGrp="1"/>
          </p:cNvSpPr>
          <p:nvPr>
            <p:ph type="title" idx="1"/>
          </p:nvPr>
        </p:nvSpPr>
        <p:spPr/>
        <p:txBody>
          <a:bodyPr>
            <a:normAutofit fontScale="90000"/>
          </a:bodyPr>
          <a:lstStyle/>
          <a:p>
            <a:r>
              <a:rPr lang="en-US" dirty="0"/>
              <a:t>Model tuning: Appropriate fitting</a:t>
            </a:r>
          </a:p>
        </p:txBody>
      </p:sp>
      <p:sp>
        <p:nvSpPr>
          <p:cNvPr id="13" name="Text Placeholder 2">
            <a:extLst>
              <a:ext uri="{FF2B5EF4-FFF2-40B4-BE49-F238E27FC236}">
                <a16:creationId xmlns:a16="http://schemas.microsoft.com/office/drawing/2014/main" id="{2427B552-F0C4-4418-9812-C62F5F718FEA}"/>
              </a:ext>
            </a:extLst>
          </p:cNvPr>
          <p:cNvSpPr txBox="1">
            <a:spLocks/>
          </p:cNvSpPr>
          <p:nvPr/>
        </p:nvSpPr>
        <p:spPr>
          <a:xfrm>
            <a:off x="362712" y="2027669"/>
            <a:ext cx="11466576" cy="101649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dirty="0">
                <a:solidFill>
                  <a:schemeClr val="accent6"/>
                </a:solidFill>
                <a:latin typeface="Amazon Ember Display" panose="020F0603020204020204" pitchFamily="34" charset="0"/>
                <a:ea typeface="Amazon Ember Display" panose="020F0603020204020204" pitchFamily="34" charset="0"/>
                <a:cs typeface="Amazon Ember Display" panose="020F0603020204020204" pitchFamily="34" charset="0"/>
              </a:rPr>
              <a:t>Appropriate fitting:</a:t>
            </a:r>
            <a:r>
              <a:rPr lang="en-US" sz="2400" dirty="0">
                <a:solidFill>
                  <a:srgbClr val="232F3E"/>
                </a:solidFill>
                <a:latin typeface="Amazon Ember Display" panose="020F0603020204020204" pitchFamily="34" charset="0"/>
                <a:ea typeface="Amazon Ember Display" panose="020F0603020204020204" pitchFamily="34" charset="0"/>
                <a:cs typeface="Amazon Ember Display" panose="020F0603020204020204" pitchFamily="34" charset="0"/>
              </a:rPr>
              <a:t> The model captures the general relationship between the input data (x</a:t>
            </a:r>
            <a:r>
              <a:rPr lang="en-US" sz="2400" baseline="-25000" dirty="0">
                <a:solidFill>
                  <a:srgbClr val="232F3E"/>
                </a:solidFill>
                <a:latin typeface="Amazon Ember Display" panose="020F0603020204020204" pitchFamily="34" charset="0"/>
                <a:ea typeface="Amazon Ember Display" panose="020F0603020204020204" pitchFamily="34" charset="0"/>
                <a:cs typeface="Amazon Ember Display" panose="020F0603020204020204" pitchFamily="34" charset="0"/>
              </a:rPr>
              <a:t>1</a:t>
            </a:r>
            <a:r>
              <a:rPr lang="en-US" sz="2400" dirty="0">
                <a:solidFill>
                  <a:srgbClr val="232F3E"/>
                </a:solidFill>
                <a:latin typeface="Amazon Ember Display" panose="020F0603020204020204" pitchFamily="34" charset="0"/>
                <a:ea typeface="Amazon Ember Display" panose="020F0603020204020204" pitchFamily="34" charset="0"/>
                <a:cs typeface="Amazon Ember Display" panose="020F0603020204020204" pitchFamily="34" charset="0"/>
              </a:rPr>
              <a:t>, x</a:t>
            </a:r>
            <a:r>
              <a:rPr lang="en-US" sz="2400" baseline="-25000" dirty="0">
                <a:solidFill>
                  <a:srgbClr val="232F3E"/>
                </a:solidFill>
                <a:latin typeface="Amazon Ember Display" panose="020F0603020204020204" pitchFamily="34" charset="0"/>
                <a:ea typeface="Amazon Ember Display" panose="020F0603020204020204" pitchFamily="34" charset="0"/>
                <a:cs typeface="Amazon Ember Display" panose="020F0603020204020204" pitchFamily="34" charset="0"/>
              </a:rPr>
              <a:t>2</a:t>
            </a:r>
            <a:r>
              <a:rPr lang="en-US" sz="2400" dirty="0">
                <a:solidFill>
                  <a:srgbClr val="232F3E"/>
                </a:solidFill>
                <a:latin typeface="Amazon Ember Display" panose="020F0603020204020204" pitchFamily="34" charset="0"/>
                <a:ea typeface="Amazon Ember Display" panose="020F0603020204020204" pitchFamily="34" charset="0"/>
                <a:cs typeface="Amazon Ember Display" panose="020F0603020204020204" pitchFamily="34" charset="0"/>
              </a:rPr>
              <a:t>) and output y: {Class 1, Class 2}.</a:t>
            </a:r>
          </a:p>
        </p:txBody>
      </p:sp>
      <p:pic>
        <p:nvPicPr>
          <p:cNvPr id="124" name="Picture 123" descr="Data points plotted. See details in notes.">
            <a:extLst>
              <a:ext uri="{FF2B5EF4-FFF2-40B4-BE49-F238E27FC236}">
                <a16:creationId xmlns:a16="http://schemas.microsoft.com/office/drawing/2014/main" id="{CE8E2A32-BCE0-46EA-A458-D50A8053B409}"/>
              </a:ext>
            </a:extLst>
          </p:cNvPr>
          <p:cNvPicPr>
            <a:picLocks noChangeAspect="1"/>
          </p:cNvPicPr>
          <p:nvPr/>
        </p:nvPicPr>
        <p:blipFill>
          <a:blip r:embed="rId4"/>
          <a:stretch>
            <a:fillRect/>
          </a:stretch>
        </p:blipFill>
        <p:spPr>
          <a:xfrm>
            <a:off x="629528" y="3449391"/>
            <a:ext cx="4840644" cy="2895851"/>
          </a:xfrm>
          <a:prstGeom prst="rect">
            <a:avLst/>
          </a:prstGeom>
        </p:spPr>
      </p:pic>
      <p:sp>
        <p:nvSpPr>
          <p:cNvPr id="14" name="Content Placeholder 2">
            <a:extLst>
              <a:ext uri="{FF2B5EF4-FFF2-40B4-BE49-F238E27FC236}">
                <a16:creationId xmlns:a16="http://schemas.microsoft.com/office/drawing/2014/main" id="{8782F76F-2AFC-40D2-BC07-4D4E8C72B893}"/>
              </a:ext>
            </a:extLst>
          </p:cNvPr>
          <p:cNvSpPr txBox="1">
            <a:spLocks/>
          </p:cNvSpPr>
          <p:nvPr/>
        </p:nvSpPr>
        <p:spPr>
          <a:xfrm>
            <a:off x="5855679" y="2926080"/>
            <a:ext cx="5828710" cy="3264747"/>
          </a:xfrm>
          <a:prstGeom prst="rect">
            <a:avLst/>
          </a:prstGeom>
        </p:spPr>
        <p:txBody>
          <a:bodyPr vert="horz" lIns="91440" tIns="45720" rIns="91440" bIns="45720" rtlCol="0">
            <a:noAutofit/>
          </a:bodyPr>
          <a:lstStyle>
            <a:defPPr>
              <a:defRPr lang="en-US"/>
            </a:defPPr>
            <a:lvl1pPr marL="228600" indent="-228600">
              <a:lnSpc>
                <a:spcPct val="110000"/>
              </a:lnSpc>
              <a:spcBef>
                <a:spcPts val="0"/>
              </a:spcBef>
              <a:spcAft>
                <a:spcPts val="600"/>
              </a:spcAft>
              <a:buClr>
                <a:srgbClr val="1D212E"/>
              </a:buClr>
              <a:buSzPct val="110000"/>
              <a:buFont typeface="Amazon Ember Display"/>
              <a:buChar char="•"/>
              <a:tabLst>
                <a:tab pos="227013" algn="l"/>
              </a:tabLst>
              <a:defRPr sz="2400">
                <a:solidFill>
                  <a:srgbClr val="232F3E"/>
                </a:solidFill>
                <a:latin typeface="Amazon Ember Display"/>
              </a:defRPr>
            </a:lvl1pPr>
            <a:lvl2pPr marL="685800" indent="-228600">
              <a:lnSpc>
                <a:spcPct val="90000"/>
              </a:lnSpc>
              <a:spcBef>
                <a:spcPts val="500"/>
              </a:spcBef>
              <a:buFont typeface="Amazon Ember Display"/>
              <a:buChar char="•"/>
              <a:defRPr sz="2400">
                <a:solidFill>
                  <a:srgbClr val="232F3E"/>
                </a:solidFill>
                <a:latin typeface="Amazon Ember Display"/>
              </a:defRPr>
            </a:lvl2pPr>
            <a:lvl3pPr marL="1143000" indent="-228600">
              <a:lnSpc>
                <a:spcPct val="90000"/>
              </a:lnSpc>
              <a:spcBef>
                <a:spcPts val="500"/>
              </a:spcBef>
              <a:buFont typeface="Amazon Ember Display"/>
              <a:buChar char="•"/>
              <a:defRPr sz="2400">
                <a:solidFill>
                  <a:srgbClr val="232F3E"/>
                </a:solidFill>
                <a:latin typeface="Amazon Ember Display"/>
              </a:defRPr>
            </a:lvl3pPr>
            <a:lvl4pPr marL="1600200" indent="-228600">
              <a:lnSpc>
                <a:spcPct val="90000"/>
              </a:lnSpc>
              <a:spcBef>
                <a:spcPts val="500"/>
              </a:spcBef>
              <a:buFont typeface="Amazon Ember Display"/>
              <a:buChar char="•"/>
              <a:defRPr>
                <a:solidFill>
                  <a:srgbClr val="232F3E"/>
                </a:solidFill>
                <a:latin typeface="Amazon Ember Display"/>
              </a:defRPr>
            </a:lvl4pPr>
            <a:lvl5pPr marL="2057400" indent="-228600">
              <a:lnSpc>
                <a:spcPct val="90000"/>
              </a:lnSpc>
              <a:spcBef>
                <a:spcPts val="500"/>
              </a:spcBef>
              <a:buFont typeface="Amazon Ember Display"/>
              <a:buChar char="•"/>
              <a:defRPr sz="2000">
                <a:solidFill>
                  <a:srgbClr val="232F3E"/>
                </a:solidFill>
                <a:latin typeface="Amazon Ember Display"/>
              </a:defRPr>
            </a:lvl5pPr>
            <a:lvl6pPr marL="2514600" indent="-228600">
              <a:lnSpc>
                <a:spcPct val="90000"/>
              </a:lnSpc>
              <a:spcBef>
                <a:spcPts val="500"/>
              </a:spcBef>
              <a:buFont typeface="Amazon Ember Display"/>
              <a:buChar char="•"/>
              <a:defRPr>
                <a:latin typeface="Amazon Ember Display"/>
              </a:defRPr>
            </a:lvl6pPr>
            <a:lvl7pPr marL="2971800" indent="-228600">
              <a:lnSpc>
                <a:spcPct val="90000"/>
              </a:lnSpc>
              <a:spcBef>
                <a:spcPts val="500"/>
              </a:spcBef>
              <a:buFont typeface="Amazon Ember Display"/>
              <a:buChar char="•"/>
              <a:defRPr>
                <a:latin typeface="Amazon Ember Display"/>
              </a:defRPr>
            </a:lvl7pPr>
            <a:lvl8pPr marL="3429000" indent="-228600">
              <a:lnSpc>
                <a:spcPct val="90000"/>
              </a:lnSpc>
              <a:spcBef>
                <a:spcPts val="500"/>
              </a:spcBef>
              <a:buFont typeface="Amazon Ember Display"/>
              <a:buChar char="•"/>
              <a:defRPr>
                <a:latin typeface="Amazon Ember Display"/>
              </a:defRPr>
            </a:lvl8pPr>
            <a:lvl9pPr marL="3886200" indent="-228600">
              <a:lnSpc>
                <a:spcPct val="90000"/>
              </a:lnSpc>
              <a:spcBef>
                <a:spcPts val="500"/>
              </a:spcBef>
              <a:buFont typeface="Amazon Ember Display"/>
              <a:buChar char="•"/>
              <a:defRPr>
                <a:latin typeface="Amazon Ember Display"/>
              </a:defRPr>
            </a:lvl9pPr>
          </a:lstStyle>
          <a:p>
            <a:pPr>
              <a:lnSpc>
                <a:spcPct val="100000"/>
              </a:lnSpc>
              <a:spcAft>
                <a:spcPts val="1200"/>
              </a:spcAft>
            </a:pPr>
            <a:r>
              <a:rPr lang="en-US" sz="2200" dirty="0"/>
              <a:t>The model isn’t too simple or too complex.</a:t>
            </a:r>
          </a:p>
          <a:p>
            <a:pPr>
              <a:lnSpc>
                <a:spcPct val="100000"/>
              </a:lnSpc>
              <a:spcAft>
                <a:spcPts val="1200"/>
              </a:spcAft>
            </a:pPr>
            <a:r>
              <a:rPr lang="en-US" sz="2200" dirty="0"/>
              <a:t>The model picks up the underlying relationship rather than noise in the training data.</a:t>
            </a:r>
          </a:p>
          <a:p>
            <a:pPr>
              <a:lnSpc>
                <a:spcPct val="100000"/>
              </a:lnSpc>
              <a:spcAft>
                <a:spcPts val="1200"/>
              </a:spcAft>
            </a:pPr>
            <a:r>
              <a:rPr lang="en-US" sz="2200" dirty="0"/>
              <a:t>The model will perform well enough on training data and validation (or test) data.</a:t>
            </a:r>
          </a:p>
          <a:p>
            <a:pPr>
              <a:lnSpc>
                <a:spcPct val="100000"/>
              </a:lnSpc>
              <a:spcAft>
                <a:spcPts val="1200"/>
              </a:spcAft>
            </a:pPr>
            <a:r>
              <a:rPr lang="en-US" sz="2200" dirty="0"/>
              <a:t>Bias-variance trade-off. Too simple model has high bias, too complex has high variance.</a:t>
            </a:r>
          </a:p>
        </p:txBody>
      </p:sp>
      <p:grpSp>
        <p:nvGrpSpPr>
          <p:cNvPr id="10" name="Group 9">
            <a:extLst>
              <a:ext uri="{FF2B5EF4-FFF2-40B4-BE49-F238E27FC236}">
                <a16:creationId xmlns:a16="http://schemas.microsoft.com/office/drawing/2014/main" id="{AC741D0F-8AF8-497B-8A0E-12957B4CDFB6}"/>
              </a:ext>
              <a:ext uri="{C183D7F6-B498-43B3-948B-1728B52AA6E4}">
                <adec:decorative xmlns:adec="http://schemas.microsoft.com/office/drawing/2017/decorative" val="1"/>
              </a:ext>
            </a:extLst>
          </p:cNvPr>
          <p:cNvGrpSpPr/>
          <p:nvPr/>
        </p:nvGrpSpPr>
        <p:grpSpPr>
          <a:xfrm>
            <a:off x="539496" y="1132266"/>
            <a:ext cx="11126164" cy="755970"/>
            <a:chOff x="374099" y="1113879"/>
            <a:chExt cx="11126164" cy="755970"/>
          </a:xfrm>
        </p:grpSpPr>
        <p:pic>
          <p:nvPicPr>
            <p:cNvPr id="11" name="Picture 10">
              <a:extLst>
                <a:ext uri="{FF2B5EF4-FFF2-40B4-BE49-F238E27FC236}">
                  <a16:creationId xmlns:a16="http://schemas.microsoft.com/office/drawing/2014/main" id="{9DF787B7-F188-47FB-9A6D-34ECFD2A4668}"/>
                </a:ext>
                <a:ext uri="{C183D7F6-B498-43B3-948B-1728B52AA6E4}">
                  <adec:decorative xmlns:adec="http://schemas.microsoft.com/office/drawing/2017/decorative" val="1"/>
                </a:ext>
              </a:extLst>
            </p:cNvPr>
            <p:cNvPicPr>
              <a:picLocks noChangeAspect="1"/>
            </p:cNvPicPr>
            <p:nvPr/>
          </p:nvPicPr>
          <p:blipFill>
            <a:blip r:embed="rId5"/>
            <a:stretch>
              <a:fillRect/>
            </a:stretch>
          </p:blipFill>
          <p:spPr>
            <a:xfrm>
              <a:off x="374099" y="1133757"/>
              <a:ext cx="11126164" cy="695004"/>
            </a:xfrm>
            <a:prstGeom prst="rect">
              <a:avLst/>
            </a:prstGeom>
          </p:spPr>
        </p:pic>
        <p:pic>
          <p:nvPicPr>
            <p:cNvPr id="12" name="Picture 11">
              <a:extLst>
                <a:ext uri="{FF2B5EF4-FFF2-40B4-BE49-F238E27FC236}">
                  <a16:creationId xmlns:a16="http://schemas.microsoft.com/office/drawing/2014/main" id="{84685CD0-E55A-46A3-87DE-7D4E2F04C40F}"/>
                </a:ext>
                <a:ext uri="{C183D7F6-B498-43B3-948B-1728B52AA6E4}">
                  <adec:decorative xmlns:adec="http://schemas.microsoft.com/office/drawing/2017/decorative" val="1"/>
                </a:ext>
              </a:extLst>
            </p:cNvPr>
            <p:cNvPicPr>
              <a:picLocks noChangeAspect="1"/>
            </p:cNvPicPr>
            <p:nvPr/>
          </p:nvPicPr>
          <p:blipFill>
            <a:blip r:embed="rId6"/>
            <a:stretch>
              <a:fillRect/>
            </a:stretch>
          </p:blipFill>
          <p:spPr>
            <a:xfrm>
              <a:off x="5993293" y="1113879"/>
              <a:ext cx="1853345" cy="755970"/>
            </a:xfrm>
            <a:prstGeom prst="rect">
              <a:avLst/>
            </a:prstGeom>
          </p:spPr>
        </p:pic>
      </p:grpSp>
    </p:spTree>
    <p:custDataLst>
      <p:tags r:id="rId1"/>
    </p:custDataLst>
    <p:extLst>
      <p:ext uri="{BB962C8B-B14F-4D97-AF65-F5344CB8AC3E}">
        <p14:creationId xmlns:p14="http://schemas.microsoft.com/office/powerpoint/2010/main" val="35183725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833A4DE-C707-E842-9555-3FE6B2D8038F}"/>
              </a:ext>
            </a:extLst>
          </p:cNvPr>
          <p:cNvSpPr>
            <a:spLocks noGrp="1"/>
          </p:cNvSpPr>
          <p:nvPr>
            <p:ph type="sldNum" idx="97"/>
          </p:nvPr>
        </p:nvSpPr>
        <p:spPr/>
        <p:txBody>
          <a:bodyPr/>
          <a:lstStyle/>
          <a:p>
            <a:fld id="{2613A35D-97EF-7A48-AACF-97D95E22C11E}" type="slidenum">
              <a:rPr lang="en-US" smtClean="0"/>
              <a:pPr/>
              <a:t>18</a:t>
            </a:fld>
            <a:endParaRPr lang="en-US" dirty="0"/>
          </a:p>
        </p:txBody>
      </p:sp>
      <p:sp>
        <p:nvSpPr>
          <p:cNvPr id="2" name="Title 1">
            <a:extLst>
              <a:ext uri="{FF2B5EF4-FFF2-40B4-BE49-F238E27FC236}">
                <a16:creationId xmlns:a16="http://schemas.microsoft.com/office/drawing/2014/main" id="{332F1408-E966-45D5-8DC7-B8CFB093332F}"/>
              </a:ext>
            </a:extLst>
          </p:cNvPr>
          <p:cNvSpPr>
            <a:spLocks noGrp="1"/>
          </p:cNvSpPr>
          <p:nvPr>
            <p:ph type="title" idx="1"/>
          </p:nvPr>
        </p:nvSpPr>
        <p:spPr/>
        <p:txBody>
          <a:bodyPr>
            <a:noAutofit/>
          </a:bodyPr>
          <a:lstStyle/>
          <a:p>
            <a:r>
              <a:rPr lang="en-US" sz="3600" dirty="0"/>
              <a:t>How do you help your model fit appropriately?</a:t>
            </a:r>
          </a:p>
        </p:txBody>
      </p:sp>
      <p:sp>
        <p:nvSpPr>
          <p:cNvPr id="12" name="Content Placeholder 39">
            <a:extLst>
              <a:ext uri="{FF2B5EF4-FFF2-40B4-BE49-F238E27FC236}">
                <a16:creationId xmlns:a16="http://schemas.microsoft.com/office/drawing/2014/main" id="{4508A2FF-6CCE-432D-BBEE-525D855BF25F}"/>
              </a:ext>
            </a:extLst>
          </p:cNvPr>
          <p:cNvSpPr txBox="1">
            <a:spLocks/>
          </p:cNvSpPr>
          <p:nvPr/>
        </p:nvSpPr>
        <p:spPr>
          <a:xfrm>
            <a:off x="362712" y="2025220"/>
            <a:ext cx="11466576" cy="1536027"/>
          </a:xfrm>
          <a:prstGeom prst="rect">
            <a:avLst/>
          </a:prstGeom>
        </p:spPr>
        <p:txBody>
          <a:bodyPr/>
          <a:lstStyle>
            <a:lvl1pPr marL="228600" indent="-228600" algn="l" defTabSz="914400" rtl="0" eaLnBrk="1" latinLnBrk="0" hangingPunct="1">
              <a:lnSpc>
                <a:spcPct val="90000"/>
              </a:lnSpc>
              <a:spcBef>
                <a:spcPts val="1000"/>
              </a:spcBef>
              <a:buFont typeface="Amazon Ember Display"/>
              <a:buChar char="•"/>
              <a:defRPr lang="en-US" sz="2800" kern="1200" dirty="0">
                <a:solidFill>
                  <a:srgbClr val="232F3E"/>
                </a:solidFill>
                <a:latin typeface="Amazon Ember Display"/>
              </a:defRPr>
            </a:lvl1pPr>
            <a:lvl2pPr marL="685800" indent="-228600" algn="l" defTabSz="914400" rtl="0" eaLnBrk="1" latinLnBrk="0" hangingPunct="1">
              <a:lnSpc>
                <a:spcPct val="90000"/>
              </a:lnSpc>
              <a:spcBef>
                <a:spcPts val="500"/>
              </a:spcBef>
              <a:buFont typeface="Amazon Ember Display"/>
              <a:buChar char="•"/>
              <a:defRPr lang="en-US" sz="2400" kern="1200" dirty="0">
                <a:solidFill>
                  <a:srgbClr val="232F3E"/>
                </a:solidFill>
                <a:latin typeface="Amazon Ember Display"/>
              </a:defRPr>
            </a:lvl2pPr>
            <a:lvl3pPr marL="1143000" indent="-228600" algn="l" defTabSz="914400" rtl="0" eaLnBrk="1" latinLnBrk="0" hangingPunct="1">
              <a:lnSpc>
                <a:spcPct val="90000"/>
              </a:lnSpc>
              <a:spcBef>
                <a:spcPts val="500"/>
              </a:spcBef>
              <a:buFont typeface="Amazon Ember Display"/>
              <a:buChar char="•"/>
              <a:defRPr lang="en-US" sz="2400" kern="1200" dirty="0">
                <a:solidFill>
                  <a:srgbClr val="232F3E"/>
                </a:solidFill>
                <a:latin typeface="Amazon Ember Display"/>
              </a:defRPr>
            </a:lvl3pPr>
            <a:lvl4pPr marL="1600200" indent="-228600" algn="l" defTabSz="914400" rtl="0" eaLnBrk="1" latinLnBrk="0" hangingPunct="1">
              <a:lnSpc>
                <a:spcPct val="90000"/>
              </a:lnSpc>
              <a:spcBef>
                <a:spcPts val="500"/>
              </a:spcBef>
              <a:buFont typeface="Amazon Ember Display"/>
              <a:buChar char="•"/>
              <a:defRPr lang="en-US" sz="1800" kern="1200" dirty="0">
                <a:solidFill>
                  <a:srgbClr val="232F3E"/>
                </a:solidFill>
                <a:latin typeface="Amazon Ember Display"/>
              </a:defRPr>
            </a:lvl4pPr>
            <a:lvl5pPr marL="2057400" indent="-228600" algn="l" defTabSz="914400" rtl="0" eaLnBrk="1" latinLnBrk="0" hangingPunct="1">
              <a:lnSpc>
                <a:spcPct val="90000"/>
              </a:lnSpc>
              <a:spcBef>
                <a:spcPts val="500"/>
              </a:spcBef>
              <a:buFont typeface="Amazon Ember Display"/>
              <a:buChar char="•"/>
              <a:defRPr lang="en-US" sz="2000" kern="1200" dirty="0">
                <a:solidFill>
                  <a:srgbClr val="232F3E"/>
                </a:solidFill>
                <a:latin typeface="Amazon Ember Display"/>
              </a:defRPr>
            </a:lvl5pPr>
            <a:lvl6pPr marL="25146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6pPr>
            <a:lvl7pPr marL="29718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7pPr>
            <a:lvl8pPr marL="34290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8pPr>
            <a:lvl9pPr marL="38862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9pPr>
          </a:lstStyle>
          <a:p>
            <a:pPr>
              <a:lnSpc>
                <a:spcPct val="100000"/>
              </a:lnSpc>
              <a:spcBef>
                <a:spcPts val="0"/>
              </a:spcBef>
              <a:spcAft>
                <a:spcPts val="1200"/>
              </a:spcAft>
            </a:pPr>
            <a:r>
              <a:rPr lang="en-US" sz="2400" dirty="0"/>
              <a:t>Give the model different (new</a:t>
            </a:r>
            <a:r>
              <a:rPr lang="en-US" sz="2400"/>
              <a:t>) data</a:t>
            </a:r>
            <a:endParaRPr lang="en-US" sz="2400" dirty="0"/>
          </a:p>
          <a:p>
            <a:pPr>
              <a:lnSpc>
                <a:spcPct val="100000"/>
              </a:lnSpc>
              <a:spcBef>
                <a:spcPts val="0"/>
              </a:spcBef>
              <a:spcAft>
                <a:spcPts val="1200"/>
              </a:spcAft>
            </a:pPr>
            <a:r>
              <a:rPr lang="en-US" sz="2400" dirty="0"/>
              <a:t>Adjust hyperparameters to help the model learn</a:t>
            </a:r>
          </a:p>
          <a:p>
            <a:pPr>
              <a:lnSpc>
                <a:spcPct val="100000"/>
              </a:lnSpc>
              <a:spcBef>
                <a:spcPts val="0"/>
              </a:spcBef>
              <a:spcAft>
                <a:spcPts val="1200"/>
              </a:spcAft>
            </a:pPr>
            <a:r>
              <a:rPr lang="en-US" sz="2400" dirty="0"/>
              <a:t>Use regularization techniques</a:t>
            </a:r>
          </a:p>
          <a:p>
            <a:pPr>
              <a:lnSpc>
                <a:spcPct val="100000"/>
              </a:lnSpc>
              <a:spcBef>
                <a:spcPts val="0"/>
              </a:spcBef>
              <a:spcAft>
                <a:spcPts val="1200"/>
              </a:spcAft>
            </a:pPr>
            <a:r>
              <a:rPr lang="en-US" sz="2400" dirty="0"/>
              <a:t>Preprocess the data</a:t>
            </a:r>
          </a:p>
          <a:p>
            <a:pPr>
              <a:lnSpc>
                <a:spcPct val="100000"/>
              </a:lnSpc>
              <a:spcBef>
                <a:spcPts val="0"/>
              </a:spcBef>
              <a:spcAft>
                <a:spcPts val="1200"/>
              </a:spcAft>
            </a:pPr>
            <a:r>
              <a:rPr lang="en-US" sz="2400" dirty="0"/>
              <a:t>Use a different model architecture</a:t>
            </a:r>
          </a:p>
        </p:txBody>
      </p:sp>
      <p:grpSp>
        <p:nvGrpSpPr>
          <p:cNvPr id="8" name="Group 7">
            <a:extLst>
              <a:ext uri="{FF2B5EF4-FFF2-40B4-BE49-F238E27FC236}">
                <a16:creationId xmlns:a16="http://schemas.microsoft.com/office/drawing/2014/main" id="{7F6A8239-CBB6-4FE7-B7D8-193B2ED866AF}"/>
              </a:ext>
              <a:ext uri="{C183D7F6-B498-43B3-948B-1728B52AA6E4}">
                <adec:decorative xmlns:adec="http://schemas.microsoft.com/office/drawing/2017/decorative" val="1"/>
              </a:ext>
            </a:extLst>
          </p:cNvPr>
          <p:cNvGrpSpPr/>
          <p:nvPr/>
        </p:nvGrpSpPr>
        <p:grpSpPr>
          <a:xfrm>
            <a:off x="539496" y="1132266"/>
            <a:ext cx="11126164" cy="755970"/>
            <a:chOff x="374099" y="1113879"/>
            <a:chExt cx="11126164" cy="755970"/>
          </a:xfrm>
        </p:grpSpPr>
        <p:pic>
          <p:nvPicPr>
            <p:cNvPr id="9" name="Picture 8">
              <a:extLst>
                <a:ext uri="{FF2B5EF4-FFF2-40B4-BE49-F238E27FC236}">
                  <a16:creationId xmlns:a16="http://schemas.microsoft.com/office/drawing/2014/main" id="{1101880D-27A2-46D0-B186-2F56EF22AAE8}"/>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374099" y="1133757"/>
              <a:ext cx="11126164" cy="695004"/>
            </a:xfrm>
            <a:prstGeom prst="rect">
              <a:avLst/>
            </a:prstGeom>
          </p:spPr>
        </p:pic>
        <p:pic>
          <p:nvPicPr>
            <p:cNvPr id="10" name="Picture 9">
              <a:extLst>
                <a:ext uri="{FF2B5EF4-FFF2-40B4-BE49-F238E27FC236}">
                  <a16:creationId xmlns:a16="http://schemas.microsoft.com/office/drawing/2014/main" id="{02C72F6B-6A3E-494F-B42F-37C5D45B4588}"/>
                </a:ext>
                <a:ext uri="{C183D7F6-B498-43B3-948B-1728B52AA6E4}">
                  <adec:decorative xmlns:adec="http://schemas.microsoft.com/office/drawing/2017/decorative" val="1"/>
                </a:ext>
              </a:extLst>
            </p:cNvPr>
            <p:cNvPicPr>
              <a:picLocks noChangeAspect="1"/>
            </p:cNvPicPr>
            <p:nvPr/>
          </p:nvPicPr>
          <p:blipFill>
            <a:blip r:embed="rId5"/>
            <a:stretch>
              <a:fillRect/>
            </a:stretch>
          </p:blipFill>
          <p:spPr>
            <a:xfrm>
              <a:off x="5993293" y="1113879"/>
              <a:ext cx="1853345" cy="755970"/>
            </a:xfrm>
            <a:prstGeom prst="rect">
              <a:avLst/>
            </a:prstGeom>
          </p:spPr>
        </p:pic>
      </p:grpSp>
    </p:spTree>
    <p:custDataLst>
      <p:tags r:id="rId1"/>
    </p:custDataLst>
    <p:extLst>
      <p:ext uri="{BB962C8B-B14F-4D97-AF65-F5344CB8AC3E}">
        <p14:creationId xmlns:p14="http://schemas.microsoft.com/office/powerpoint/2010/main" val="39494490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F455AB0-4006-6647-A492-6B742C989416}"/>
              </a:ext>
            </a:extLst>
          </p:cNvPr>
          <p:cNvSpPr>
            <a:spLocks noGrp="1"/>
          </p:cNvSpPr>
          <p:nvPr>
            <p:ph type="sldNum" idx="97"/>
          </p:nvPr>
        </p:nvSpPr>
        <p:spPr/>
        <p:txBody>
          <a:bodyPr/>
          <a:lstStyle/>
          <a:p>
            <a:fld id="{2613A35D-97EF-7A48-AACF-97D95E22C11E}" type="slidenum">
              <a:rPr lang="en-US" smtClean="0"/>
              <a:pPr/>
              <a:t>19</a:t>
            </a:fld>
            <a:endParaRPr lang="en-US" dirty="0"/>
          </a:p>
        </p:txBody>
      </p:sp>
      <p:sp>
        <p:nvSpPr>
          <p:cNvPr id="2" name="Title 1">
            <a:extLst>
              <a:ext uri="{FF2B5EF4-FFF2-40B4-BE49-F238E27FC236}">
                <a16:creationId xmlns:a16="http://schemas.microsoft.com/office/drawing/2014/main" id="{CD7A51C6-2A89-49C7-8419-E8D375B097F7}"/>
              </a:ext>
            </a:extLst>
          </p:cNvPr>
          <p:cNvSpPr>
            <a:spLocks noGrp="1"/>
          </p:cNvSpPr>
          <p:nvPr>
            <p:ph type="title" idx="1"/>
          </p:nvPr>
        </p:nvSpPr>
        <p:spPr/>
        <p:txBody>
          <a:bodyPr>
            <a:normAutofit fontScale="90000"/>
          </a:bodyPr>
          <a:lstStyle/>
          <a:p>
            <a:r>
              <a:rPr lang="en-US" dirty="0"/>
              <a:t>Model tuning: Hyperparameters</a:t>
            </a:r>
          </a:p>
        </p:txBody>
      </p:sp>
      <p:sp>
        <p:nvSpPr>
          <p:cNvPr id="11" name="Content Placeholder 4">
            <a:extLst>
              <a:ext uri="{FF2B5EF4-FFF2-40B4-BE49-F238E27FC236}">
                <a16:creationId xmlns:a16="http://schemas.microsoft.com/office/drawing/2014/main" id="{EBF80A58-44E2-4351-9AC7-9B481687FED2}"/>
              </a:ext>
            </a:extLst>
          </p:cNvPr>
          <p:cNvSpPr txBox="1">
            <a:spLocks/>
          </p:cNvSpPr>
          <p:nvPr/>
        </p:nvSpPr>
        <p:spPr>
          <a:xfrm>
            <a:off x="362744" y="1987230"/>
            <a:ext cx="11466512" cy="45392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mazon Ember Display"/>
              <a:buChar char="•"/>
              <a:defRPr lang="en-US" sz="2800" kern="1200" dirty="0">
                <a:solidFill>
                  <a:srgbClr val="232F3E"/>
                </a:solidFill>
                <a:latin typeface="Amazon Ember Display"/>
              </a:defRPr>
            </a:lvl1pPr>
            <a:lvl2pPr marL="685800" indent="-228600" algn="l" defTabSz="914400" rtl="0" eaLnBrk="1" latinLnBrk="0" hangingPunct="1">
              <a:lnSpc>
                <a:spcPct val="90000"/>
              </a:lnSpc>
              <a:spcBef>
                <a:spcPts val="500"/>
              </a:spcBef>
              <a:buFont typeface="Amazon Ember Display"/>
              <a:buChar char="•"/>
              <a:defRPr lang="en-US" sz="2400" kern="1200" dirty="0">
                <a:solidFill>
                  <a:srgbClr val="232F3E"/>
                </a:solidFill>
                <a:latin typeface="Amazon Ember Display"/>
              </a:defRPr>
            </a:lvl2pPr>
            <a:lvl3pPr marL="1143000" indent="-228600" algn="l" defTabSz="914400" rtl="0" eaLnBrk="1" latinLnBrk="0" hangingPunct="1">
              <a:lnSpc>
                <a:spcPct val="90000"/>
              </a:lnSpc>
              <a:spcBef>
                <a:spcPts val="500"/>
              </a:spcBef>
              <a:buFont typeface="Amazon Ember Display"/>
              <a:buChar char="•"/>
              <a:defRPr lang="en-US" sz="2400" kern="1200" dirty="0">
                <a:solidFill>
                  <a:srgbClr val="232F3E"/>
                </a:solidFill>
                <a:latin typeface="Amazon Ember Display"/>
              </a:defRPr>
            </a:lvl3pPr>
            <a:lvl4pPr marL="1600200" indent="-228600" algn="l" defTabSz="914400" rtl="0" eaLnBrk="1" latinLnBrk="0" hangingPunct="1">
              <a:lnSpc>
                <a:spcPct val="90000"/>
              </a:lnSpc>
              <a:spcBef>
                <a:spcPts val="500"/>
              </a:spcBef>
              <a:buFont typeface="Amazon Ember Display"/>
              <a:buChar char="•"/>
              <a:defRPr lang="en-US" sz="1800" kern="1200" dirty="0">
                <a:solidFill>
                  <a:srgbClr val="232F3E"/>
                </a:solidFill>
                <a:latin typeface="Amazon Ember Display"/>
              </a:defRPr>
            </a:lvl4pPr>
            <a:lvl5pPr marL="2057400" indent="-228600" algn="l" defTabSz="914400" rtl="0" eaLnBrk="1" latinLnBrk="0" hangingPunct="1">
              <a:lnSpc>
                <a:spcPct val="90000"/>
              </a:lnSpc>
              <a:spcBef>
                <a:spcPts val="500"/>
              </a:spcBef>
              <a:buFont typeface="Amazon Ember Display"/>
              <a:buChar char="•"/>
              <a:defRPr lang="en-US" sz="2000" kern="1200" dirty="0">
                <a:solidFill>
                  <a:srgbClr val="232F3E"/>
                </a:solidFill>
                <a:latin typeface="Amazon Ember Display"/>
              </a:defRPr>
            </a:lvl5pPr>
            <a:lvl6pPr marL="25146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6pPr>
            <a:lvl7pPr marL="29718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7pPr>
            <a:lvl8pPr marL="34290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8pPr>
            <a:lvl9pPr marL="38862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9pPr>
          </a:lstStyle>
          <a:p>
            <a:pPr>
              <a:spcAft>
                <a:spcPts val="600"/>
              </a:spcAft>
            </a:pPr>
            <a:r>
              <a:rPr lang="en-US" dirty="0"/>
              <a:t>What are hyperparameters?</a:t>
            </a:r>
          </a:p>
          <a:p>
            <a:pPr lvl="1">
              <a:spcAft>
                <a:spcPts val="600"/>
              </a:spcAft>
            </a:pPr>
            <a:r>
              <a:rPr lang="en-US" dirty="0"/>
              <a:t>Adjustable parameters in an algorithm that influence the training process— “options” or “settings” for the model training jobs.</a:t>
            </a:r>
          </a:p>
          <a:p>
            <a:pPr lvl="1">
              <a:spcAft>
                <a:spcPts val="600"/>
              </a:spcAft>
            </a:pPr>
            <a:r>
              <a:rPr lang="en-US" dirty="0"/>
              <a:t>ML models can have multiple hyperparameters.</a:t>
            </a:r>
          </a:p>
          <a:p>
            <a:pPr>
              <a:spcAft>
                <a:spcPts val="600"/>
              </a:spcAft>
            </a:pPr>
            <a:r>
              <a:rPr lang="en-US" dirty="0"/>
              <a:t>Examples:</a:t>
            </a:r>
          </a:p>
          <a:p>
            <a:pPr lvl="1">
              <a:spcAft>
                <a:spcPts val="600"/>
              </a:spcAft>
            </a:pPr>
            <a:r>
              <a:rPr lang="en-US" dirty="0"/>
              <a:t>Dropout (number of features to use)</a:t>
            </a:r>
          </a:p>
          <a:p>
            <a:pPr lvl="1">
              <a:spcAft>
                <a:spcPts val="600"/>
              </a:spcAft>
            </a:pPr>
            <a:r>
              <a:rPr lang="en-US" dirty="0"/>
              <a:t>Time (allocated time for training)</a:t>
            </a:r>
          </a:p>
          <a:p>
            <a:pPr lvl="1">
              <a:spcAft>
                <a:spcPts val="600"/>
              </a:spcAft>
            </a:pPr>
            <a:r>
              <a:rPr lang="en-US" dirty="0"/>
              <a:t>Activation function (introduce nonlinearity in the model)</a:t>
            </a:r>
          </a:p>
        </p:txBody>
      </p:sp>
      <p:grpSp>
        <p:nvGrpSpPr>
          <p:cNvPr id="8" name="Group 7">
            <a:extLst>
              <a:ext uri="{FF2B5EF4-FFF2-40B4-BE49-F238E27FC236}">
                <a16:creationId xmlns:a16="http://schemas.microsoft.com/office/drawing/2014/main" id="{45CD0E9B-89D9-4F14-9A91-8F6006D7385C}"/>
              </a:ext>
              <a:ext uri="{C183D7F6-B498-43B3-948B-1728B52AA6E4}">
                <adec:decorative xmlns:adec="http://schemas.microsoft.com/office/drawing/2017/decorative" val="1"/>
              </a:ext>
            </a:extLst>
          </p:cNvPr>
          <p:cNvGrpSpPr/>
          <p:nvPr/>
        </p:nvGrpSpPr>
        <p:grpSpPr>
          <a:xfrm>
            <a:off x="539496" y="1132266"/>
            <a:ext cx="11126164" cy="755970"/>
            <a:chOff x="374099" y="1113879"/>
            <a:chExt cx="11126164" cy="755970"/>
          </a:xfrm>
        </p:grpSpPr>
        <p:pic>
          <p:nvPicPr>
            <p:cNvPr id="9" name="Picture 8">
              <a:extLst>
                <a:ext uri="{FF2B5EF4-FFF2-40B4-BE49-F238E27FC236}">
                  <a16:creationId xmlns:a16="http://schemas.microsoft.com/office/drawing/2014/main" id="{3FD6E3AA-AC6A-478D-B363-8A09CE1ABC53}"/>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374099" y="1133757"/>
              <a:ext cx="11126164" cy="695004"/>
            </a:xfrm>
            <a:prstGeom prst="rect">
              <a:avLst/>
            </a:prstGeom>
          </p:spPr>
        </p:pic>
        <p:pic>
          <p:nvPicPr>
            <p:cNvPr id="10" name="Picture 9">
              <a:extLst>
                <a:ext uri="{FF2B5EF4-FFF2-40B4-BE49-F238E27FC236}">
                  <a16:creationId xmlns:a16="http://schemas.microsoft.com/office/drawing/2014/main" id="{8128FFD0-BF09-4DF7-BB66-314D2C250391}"/>
                </a:ext>
                <a:ext uri="{C183D7F6-B498-43B3-948B-1728B52AA6E4}">
                  <adec:decorative xmlns:adec="http://schemas.microsoft.com/office/drawing/2017/decorative" val="1"/>
                </a:ext>
              </a:extLst>
            </p:cNvPr>
            <p:cNvPicPr>
              <a:picLocks noChangeAspect="1"/>
            </p:cNvPicPr>
            <p:nvPr/>
          </p:nvPicPr>
          <p:blipFill>
            <a:blip r:embed="rId5"/>
            <a:stretch>
              <a:fillRect/>
            </a:stretch>
          </p:blipFill>
          <p:spPr>
            <a:xfrm>
              <a:off x="5993293" y="1113879"/>
              <a:ext cx="1853345" cy="755970"/>
            </a:xfrm>
            <a:prstGeom prst="rect">
              <a:avLst/>
            </a:prstGeom>
          </p:spPr>
        </p:pic>
      </p:grpSp>
    </p:spTree>
    <p:custDataLst>
      <p:tags r:id="rId1"/>
    </p:custDataLst>
    <p:extLst>
      <p:ext uri="{BB962C8B-B14F-4D97-AF65-F5344CB8AC3E}">
        <p14:creationId xmlns:p14="http://schemas.microsoft.com/office/powerpoint/2010/main" val="21668519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1B92AF1-EAA7-438D-941A-DD4E015264AB}"/>
              </a:ext>
            </a:extLst>
          </p:cNvPr>
          <p:cNvSpPr>
            <a:spLocks noGrp="1"/>
          </p:cNvSpPr>
          <p:nvPr>
            <p:ph type="sldNum" idx="97"/>
          </p:nvPr>
        </p:nvSpPr>
        <p:spPr/>
        <p:txBody>
          <a:bodyPr/>
          <a:lstStyle/>
          <a:p>
            <a:fld id="{86A8BF56-6CB3-514C-9A64-F39D95C9E25B}" type="slidenum">
              <a:rPr lang="en-US" smtClean="0"/>
              <a:pPr/>
              <a:t>2</a:t>
            </a:fld>
            <a:endParaRPr lang="en-US" dirty="0"/>
          </a:p>
        </p:txBody>
      </p:sp>
      <p:sp>
        <p:nvSpPr>
          <p:cNvPr id="2" name="Title 1">
            <a:extLst>
              <a:ext uri="{FF2B5EF4-FFF2-40B4-BE49-F238E27FC236}">
                <a16:creationId xmlns:a16="http://schemas.microsoft.com/office/drawing/2014/main" id="{3C3EF600-126B-961F-2078-65133C5C20C8}"/>
              </a:ext>
            </a:extLst>
          </p:cNvPr>
          <p:cNvSpPr>
            <a:spLocks noGrp="1"/>
          </p:cNvSpPr>
          <p:nvPr>
            <p:ph type="title" idx="1"/>
          </p:nvPr>
        </p:nvSpPr>
        <p:spPr/>
        <p:txBody>
          <a:bodyPr/>
          <a:lstStyle/>
          <a:p>
            <a:r>
              <a:rPr lang="en-US" dirty="0"/>
              <a:t>Today’s activities</a:t>
            </a:r>
          </a:p>
        </p:txBody>
      </p:sp>
      <p:sp>
        <p:nvSpPr>
          <p:cNvPr id="5" name="Content Placeholder 4">
            <a:extLst>
              <a:ext uri="{FF2B5EF4-FFF2-40B4-BE49-F238E27FC236}">
                <a16:creationId xmlns:a16="http://schemas.microsoft.com/office/drawing/2014/main" id="{60B2B556-A17C-0AA0-0887-7D750E71F2C0}"/>
              </a:ext>
            </a:extLst>
          </p:cNvPr>
          <p:cNvSpPr>
            <a:spLocks noGrp="1"/>
          </p:cNvSpPr>
          <p:nvPr>
            <p:ph idx="2"/>
          </p:nvPr>
        </p:nvSpPr>
        <p:spPr/>
        <p:txBody>
          <a:bodyPr/>
          <a:lstStyle/>
          <a:p>
            <a:endParaRPr lang="en-US"/>
          </a:p>
        </p:txBody>
      </p:sp>
      <p:sp>
        <p:nvSpPr>
          <p:cNvPr id="4" name="Text Placeholder 3">
            <a:extLst>
              <a:ext uri="{FF2B5EF4-FFF2-40B4-BE49-F238E27FC236}">
                <a16:creationId xmlns:a16="http://schemas.microsoft.com/office/drawing/2014/main" id="{426F30B1-5C59-1BDF-5D0A-1A71D24ADC14}"/>
              </a:ext>
            </a:extLst>
          </p:cNvPr>
          <p:cNvSpPr>
            <a:spLocks noGrp="1"/>
          </p:cNvSpPr>
          <p:nvPr>
            <p:ph type="body" idx="3"/>
          </p:nvPr>
        </p:nvSpPr>
        <p:spPr/>
        <p:txBody>
          <a:bodyPr/>
          <a:lstStyle/>
          <a:p>
            <a:r>
              <a:rPr lang="en-US" dirty="0"/>
              <a:t>Introduction to the ML lifecycle</a:t>
            </a:r>
          </a:p>
          <a:p>
            <a:r>
              <a:rPr lang="en-US" dirty="0"/>
              <a:t>How to evaluate ML models</a:t>
            </a:r>
          </a:p>
        </p:txBody>
      </p:sp>
    </p:spTree>
    <p:custDataLst>
      <p:tags r:id="rId1"/>
    </p:custDataLst>
    <p:extLst>
      <p:ext uri="{BB962C8B-B14F-4D97-AF65-F5344CB8AC3E}">
        <p14:creationId xmlns:p14="http://schemas.microsoft.com/office/powerpoint/2010/main" val="32163700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11">
            <a:extLst>
              <a:ext uri="{FF2B5EF4-FFF2-40B4-BE49-F238E27FC236}">
                <a16:creationId xmlns:a16="http://schemas.microsoft.com/office/drawing/2014/main" id="{6DD0D7A6-8EC9-4715-9B38-7A240F0E495F}"/>
              </a:ext>
            </a:extLst>
          </p:cNvPr>
          <p:cNvSpPr>
            <a:spLocks noGrp="1"/>
          </p:cNvSpPr>
          <p:nvPr>
            <p:ph type="sldNum" idx="97"/>
          </p:nvPr>
        </p:nvSpPr>
        <p:spPr/>
        <p:txBody>
          <a:bodyPr/>
          <a:lstStyle/>
          <a:p>
            <a:fld id="{86A8BF56-6CB3-514C-9A64-F39D95C9E25B}" type="slidenum">
              <a:rPr lang="en-US" smtClean="0"/>
              <a:t>20</a:t>
            </a:fld>
            <a:endParaRPr lang="en-US" dirty="0"/>
          </a:p>
        </p:txBody>
      </p:sp>
      <p:sp>
        <p:nvSpPr>
          <p:cNvPr id="13" name="Title 12">
            <a:extLst>
              <a:ext uri="{FF2B5EF4-FFF2-40B4-BE49-F238E27FC236}">
                <a16:creationId xmlns:a16="http://schemas.microsoft.com/office/drawing/2014/main" id="{979450A1-88D9-4ACE-A93D-1A0DFAD7589B}"/>
              </a:ext>
            </a:extLst>
          </p:cNvPr>
          <p:cNvSpPr>
            <a:spLocks noGrp="1"/>
          </p:cNvSpPr>
          <p:nvPr>
            <p:ph type="title" idx="1"/>
          </p:nvPr>
        </p:nvSpPr>
        <p:spPr/>
        <p:txBody>
          <a:bodyPr>
            <a:normAutofit fontScale="90000"/>
          </a:bodyPr>
          <a:lstStyle/>
          <a:p>
            <a:r>
              <a:rPr lang="en-US" dirty="0"/>
              <a:t>Model testing</a:t>
            </a:r>
          </a:p>
        </p:txBody>
      </p:sp>
      <p:sp>
        <p:nvSpPr>
          <p:cNvPr id="8" name="Content Placeholder 4">
            <a:extLst>
              <a:ext uri="{FF2B5EF4-FFF2-40B4-BE49-F238E27FC236}">
                <a16:creationId xmlns:a16="http://schemas.microsoft.com/office/drawing/2014/main" id="{A3718E7B-00AA-48D9-8D8B-F3E591158FB4}"/>
              </a:ext>
            </a:extLst>
          </p:cNvPr>
          <p:cNvSpPr txBox="1">
            <a:spLocks/>
          </p:cNvSpPr>
          <p:nvPr/>
        </p:nvSpPr>
        <p:spPr>
          <a:xfrm>
            <a:off x="362744" y="1987230"/>
            <a:ext cx="11466512" cy="45392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mazon Ember Display"/>
              <a:buChar char="•"/>
              <a:defRPr lang="en-US" sz="2800" kern="1200" dirty="0">
                <a:solidFill>
                  <a:srgbClr val="232F3E"/>
                </a:solidFill>
                <a:latin typeface="Amazon Ember Display"/>
              </a:defRPr>
            </a:lvl1pPr>
            <a:lvl2pPr marL="685800" indent="-228600" algn="l" defTabSz="914400" rtl="0" eaLnBrk="1" latinLnBrk="0" hangingPunct="1">
              <a:lnSpc>
                <a:spcPct val="90000"/>
              </a:lnSpc>
              <a:spcBef>
                <a:spcPts val="500"/>
              </a:spcBef>
              <a:buFont typeface="Amazon Ember Display"/>
              <a:buChar char="•"/>
              <a:defRPr lang="en-US" sz="2400" kern="1200" dirty="0">
                <a:solidFill>
                  <a:srgbClr val="232F3E"/>
                </a:solidFill>
                <a:latin typeface="Amazon Ember Display"/>
              </a:defRPr>
            </a:lvl2pPr>
            <a:lvl3pPr marL="1143000" indent="-228600" algn="l" defTabSz="914400" rtl="0" eaLnBrk="1" latinLnBrk="0" hangingPunct="1">
              <a:lnSpc>
                <a:spcPct val="90000"/>
              </a:lnSpc>
              <a:spcBef>
                <a:spcPts val="500"/>
              </a:spcBef>
              <a:buFont typeface="Amazon Ember Display"/>
              <a:buChar char="•"/>
              <a:defRPr lang="en-US" sz="2400" kern="1200" dirty="0">
                <a:solidFill>
                  <a:srgbClr val="232F3E"/>
                </a:solidFill>
                <a:latin typeface="Amazon Ember Display"/>
              </a:defRPr>
            </a:lvl3pPr>
            <a:lvl4pPr marL="1600200" indent="-228600" algn="l" defTabSz="914400" rtl="0" eaLnBrk="1" latinLnBrk="0" hangingPunct="1">
              <a:lnSpc>
                <a:spcPct val="90000"/>
              </a:lnSpc>
              <a:spcBef>
                <a:spcPts val="500"/>
              </a:spcBef>
              <a:buFont typeface="Amazon Ember Display"/>
              <a:buChar char="•"/>
              <a:defRPr lang="en-US" sz="1800" kern="1200" dirty="0">
                <a:solidFill>
                  <a:srgbClr val="232F3E"/>
                </a:solidFill>
                <a:latin typeface="Amazon Ember Display"/>
              </a:defRPr>
            </a:lvl4pPr>
            <a:lvl5pPr marL="2057400" indent="-228600" algn="l" defTabSz="914400" rtl="0" eaLnBrk="1" latinLnBrk="0" hangingPunct="1">
              <a:lnSpc>
                <a:spcPct val="90000"/>
              </a:lnSpc>
              <a:spcBef>
                <a:spcPts val="500"/>
              </a:spcBef>
              <a:buFont typeface="Amazon Ember Display"/>
              <a:buChar char="•"/>
              <a:defRPr lang="en-US" sz="2000" kern="1200" dirty="0">
                <a:solidFill>
                  <a:srgbClr val="232F3E"/>
                </a:solidFill>
                <a:latin typeface="Amazon Ember Display"/>
              </a:defRPr>
            </a:lvl5pPr>
            <a:lvl6pPr marL="25146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6pPr>
            <a:lvl7pPr marL="29718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7pPr>
            <a:lvl8pPr marL="34290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8pPr>
            <a:lvl9pPr marL="38862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9pPr>
          </a:lstStyle>
          <a:p>
            <a:pPr marL="0" indent="0">
              <a:spcAft>
                <a:spcPts val="600"/>
              </a:spcAft>
              <a:buNone/>
            </a:pPr>
            <a:r>
              <a:rPr lang="en-US" b="1" dirty="0">
                <a:solidFill>
                  <a:schemeClr val="accent6"/>
                </a:solidFill>
              </a:rPr>
              <a:t>Testing: </a:t>
            </a:r>
            <a:r>
              <a:rPr lang="en-US" dirty="0"/>
              <a:t>The process of using a trained model to make predictions on a withheld dataset.</a:t>
            </a:r>
          </a:p>
          <a:p>
            <a:pPr>
              <a:spcAft>
                <a:spcPts val="600"/>
              </a:spcAft>
            </a:pPr>
            <a:r>
              <a:rPr lang="en-US" dirty="0"/>
              <a:t>Given input, generate predictions based on a trained model.</a:t>
            </a:r>
          </a:p>
          <a:p>
            <a:pPr>
              <a:spcAft>
                <a:spcPts val="600"/>
              </a:spcAft>
            </a:pPr>
            <a:r>
              <a:rPr lang="en-US" dirty="0"/>
              <a:t>You can evaluate future performance by comparing the model's predictions or decisions to ground truth labels on this data.</a:t>
            </a:r>
          </a:p>
        </p:txBody>
      </p:sp>
      <p:grpSp>
        <p:nvGrpSpPr>
          <p:cNvPr id="2" name="Group 1">
            <a:extLst>
              <a:ext uri="{FF2B5EF4-FFF2-40B4-BE49-F238E27FC236}">
                <a16:creationId xmlns:a16="http://schemas.microsoft.com/office/drawing/2014/main" id="{EE155CB8-0C89-4C5E-9B5A-63CE9E9721C5}"/>
              </a:ext>
              <a:ext uri="{C183D7F6-B498-43B3-948B-1728B52AA6E4}">
                <adec:decorative xmlns:adec="http://schemas.microsoft.com/office/drawing/2017/decorative" val="1"/>
              </a:ext>
            </a:extLst>
          </p:cNvPr>
          <p:cNvGrpSpPr/>
          <p:nvPr/>
        </p:nvGrpSpPr>
        <p:grpSpPr>
          <a:xfrm>
            <a:off x="539496" y="1133856"/>
            <a:ext cx="11126164" cy="758952"/>
            <a:chOff x="374099" y="1133856"/>
            <a:chExt cx="11126164" cy="758952"/>
          </a:xfrm>
        </p:grpSpPr>
        <p:pic>
          <p:nvPicPr>
            <p:cNvPr id="25" name="Picture 24">
              <a:extLst>
                <a:ext uri="{FF2B5EF4-FFF2-40B4-BE49-F238E27FC236}">
                  <a16:creationId xmlns:a16="http://schemas.microsoft.com/office/drawing/2014/main" id="{85AE3A21-DCDA-4C01-8966-8E2355046400}"/>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374099" y="1152144"/>
              <a:ext cx="11126164" cy="695004"/>
            </a:xfrm>
            <a:prstGeom prst="rect">
              <a:avLst/>
            </a:prstGeom>
          </p:spPr>
        </p:pic>
        <p:pic>
          <p:nvPicPr>
            <p:cNvPr id="17" name="Picture 16">
              <a:extLst>
                <a:ext uri="{FF2B5EF4-FFF2-40B4-BE49-F238E27FC236}">
                  <a16:creationId xmlns:a16="http://schemas.microsoft.com/office/drawing/2014/main" id="{09A7D467-C189-4B87-806C-814CCDD1E7E5}"/>
                </a:ext>
                <a:ext uri="{C183D7F6-B498-43B3-948B-1728B52AA6E4}">
                  <adec:decorative xmlns:adec="http://schemas.microsoft.com/office/drawing/2017/decorative" val="1"/>
                </a:ext>
              </a:extLst>
            </p:cNvPr>
            <p:cNvPicPr>
              <a:picLocks noChangeAspect="1"/>
            </p:cNvPicPr>
            <p:nvPr/>
          </p:nvPicPr>
          <p:blipFill>
            <a:blip r:embed="rId5"/>
            <a:stretch>
              <a:fillRect/>
            </a:stretch>
          </p:blipFill>
          <p:spPr>
            <a:xfrm>
              <a:off x="5997658" y="1133856"/>
              <a:ext cx="1856232" cy="758952"/>
            </a:xfrm>
            <a:prstGeom prst="rect">
              <a:avLst/>
            </a:prstGeom>
          </p:spPr>
        </p:pic>
      </p:grpSp>
    </p:spTree>
    <p:custDataLst>
      <p:tags r:id="rId1"/>
    </p:custDataLst>
    <p:extLst>
      <p:ext uri="{BB962C8B-B14F-4D97-AF65-F5344CB8AC3E}">
        <p14:creationId xmlns:p14="http://schemas.microsoft.com/office/powerpoint/2010/main" val="12259020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97"/>
          </p:nvPr>
        </p:nvSpPr>
        <p:spPr/>
        <p:txBody>
          <a:bodyPr/>
          <a:lstStyle/>
          <a:p>
            <a:fld id="{2613A35D-97EF-7A48-AACF-97D95E22C11E}" type="slidenum">
              <a:rPr lang="en-US" smtClean="0"/>
              <a:pPr/>
              <a:t>21</a:t>
            </a:fld>
            <a:endParaRPr lang="en-US" dirty="0"/>
          </a:p>
        </p:txBody>
      </p:sp>
      <p:sp>
        <p:nvSpPr>
          <p:cNvPr id="2" name="Title 1">
            <a:extLst>
              <a:ext uri="{FF2B5EF4-FFF2-40B4-BE49-F238E27FC236}">
                <a16:creationId xmlns:a16="http://schemas.microsoft.com/office/drawing/2014/main" id="{F4CDA42E-E36D-40B1-892F-87FFD1FADA40}"/>
              </a:ext>
            </a:extLst>
          </p:cNvPr>
          <p:cNvSpPr>
            <a:spLocks noGrp="1"/>
          </p:cNvSpPr>
          <p:nvPr>
            <p:ph type="title" idx="1"/>
          </p:nvPr>
        </p:nvSpPr>
        <p:spPr/>
        <p:txBody>
          <a:bodyPr>
            <a:normAutofit fontScale="90000"/>
          </a:bodyPr>
          <a:lstStyle/>
          <a:p>
            <a:r>
              <a:rPr lang="en-US" dirty="0"/>
              <a:t>Model training and evaluation process</a:t>
            </a:r>
          </a:p>
        </p:txBody>
      </p:sp>
      <p:pic>
        <p:nvPicPr>
          <p:cNvPr id="5" name="Picture 4" descr="Diagram that highlights how datasets are used during model training, tuning, and testing. See details in notes.">
            <a:extLst>
              <a:ext uri="{FF2B5EF4-FFF2-40B4-BE49-F238E27FC236}">
                <a16:creationId xmlns:a16="http://schemas.microsoft.com/office/drawing/2014/main" id="{5F2026AF-286E-475D-8FF7-7E7EDAF8A55C}"/>
              </a:ext>
            </a:extLst>
          </p:cNvPr>
          <p:cNvPicPr>
            <a:picLocks noChangeAspect="1"/>
          </p:cNvPicPr>
          <p:nvPr/>
        </p:nvPicPr>
        <p:blipFill>
          <a:blip r:embed="rId4"/>
          <a:stretch>
            <a:fillRect/>
          </a:stretch>
        </p:blipFill>
        <p:spPr>
          <a:xfrm>
            <a:off x="596931" y="2668873"/>
            <a:ext cx="10998137" cy="3115326"/>
          </a:xfrm>
          <a:prstGeom prst="rect">
            <a:avLst/>
          </a:prstGeom>
        </p:spPr>
      </p:pic>
      <p:grpSp>
        <p:nvGrpSpPr>
          <p:cNvPr id="4" name="Group 3">
            <a:extLst>
              <a:ext uri="{FF2B5EF4-FFF2-40B4-BE49-F238E27FC236}">
                <a16:creationId xmlns:a16="http://schemas.microsoft.com/office/drawing/2014/main" id="{89FE25F7-0C93-447C-A97E-7351459DB9E4}"/>
              </a:ext>
              <a:ext uri="{C183D7F6-B498-43B3-948B-1728B52AA6E4}">
                <adec:decorative xmlns:adec="http://schemas.microsoft.com/office/drawing/2017/decorative" val="1"/>
              </a:ext>
            </a:extLst>
          </p:cNvPr>
          <p:cNvGrpSpPr/>
          <p:nvPr/>
        </p:nvGrpSpPr>
        <p:grpSpPr>
          <a:xfrm>
            <a:off x="539496" y="1128205"/>
            <a:ext cx="11126164" cy="798645"/>
            <a:chOff x="374099" y="1128205"/>
            <a:chExt cx="11126164" cy="798645"/>
          </a:xfrm>
        </p:grpSpPr>
        <p:pic>
          <p:nvPicPr>
            <p:cNvPr id="34" name="Picture 33">
              <a:extLst>
                <a:ext uri="{FF2B5EF4-FFF2-40B4-BE49-F238E27FC236}">
                  <a16:creationId xmlns:a16="http://schemas.microsoft.com/office/drawing/2014/main" id="{5E748252-8C91-4EBF-9F0D-5F5A6EBA2C02}"/>
                </a:ext>
                <a:ext uri="{C183D7F6-B498-43B3-948B-1728B52AA6E4}">
                  <adec:decorative xmlns:adec="http://schemas.microsoft.com/office/drawing/2017/decorative" val="1"/>
                </a:ext>
              </a:extLst>
            </p:cNvPr>
            <p:cNvPicPr>
              <a:picLocks noChangeAspect="1"/>
            </p:cNvPicPr>
            <p:nvPr/>
          </p:nvPicPr>
          <p:blipFill>
            <a:blip r:embed="rId5"/>
            <a:stretch>
              <a:fillRect/>
            </a:stretch>
          </p:blipFill>
          <p:spPr>
            <a:xfrm>
              <a:off x="374099" y="1152144"/>
              <a:ext cx="11126164" cy="695004"/>
            </a:xfrm>
            <a:prstGeom prst="rect">
              <a:avLst/>
            </a:prstGeom>
          </p:spPr>
        </p:pic>
        <p:pic>
          <p:nvPicPr>
            <p:cNvPr id="6" name="Picture 5">
              <a:extLst>
                <a:ext uri="{FF2B5EF4-FFF2-40B4-BE49-F238E27FC236}">
                  <a16:creationId xmlns:a16="http://schemas.microsoft.com/office/drawing/2014/main" id="{19D3C379-5EB8-444D-B3DE-D7B537E2F113}"/>
                </a:ext>
                <a:ext uri="{C183D7F6-B498-43B3-948B-1728B52AA6E4}">
                  <adec:decorative xmlns:adec="http://schemas.microsoft.com/office/drawing/2017/decorative" val="1"/>
                </a:ext>
              </a:extLst>
            </p:cNvPr>
            <p:cNvPicPr>
              <a:picLocks noChangeAspect="1"/>
            </p:cNvPicPr>
            <p:nvPr/>
          </p:nvPicPr>
          <p:blipFill>
            <a:blip r:embed="rId6"/>
            <a:stretch>
              <a:fillRect/>
            </a:stretch>
          </p:blipFill>
          <p:spPr>
            <a:xfrm>
              <a:off x="5986294" y="1128205"/>
              <a:ext cx="1877731" cy="798645"/>
            </a:xfrm>
            <a:prstGeom prst="rect">
              <a:avLst/>
            </a:prstGeom>
          </p:spPr>
        </p:pic>
      </p:grpSp>
    </p:spTree>
    <p:custDataLst>
      <p:tags r:id="rId1"/>
    </p:custDataLst>
    <p:extLst>
      <p:ext uri="{BB962C8B-B14F-4D97-AF65-F5344CB8AC3E}">
        <p14:creationId xmlns:p14="http://schemas.microsoft.com/office/powerpoint/2010/main" val="21534360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E5AB2C5-A1D1-4582-A2E8-39360724FFB9}"/>
              </a:ext>
            </a:extLst>
          </p:cNvPr>
          <p:cNvSpPr>
            <a:spLocks noGrp="1"/>
          </p:cNvSpPr>
          <p:nvPr>
            <p:ph type="sldNum" idx="97"/>
          </p:nvPr>
        </p:nvSpPr>
        <p:spPr/>
        <p:txBody>
          <a:bodyPr/>
          <a:lstStyle/>
          <a:p>
            <a:fld id="{86A8BF56-6CB3-514C-9A64-F39D95C9E25B}" type="slidenum">
              <a:rPr lang="en-US" smtClean="0"/>
              <a:t>22</a:t>
            </a:fld>
            <a:endParaRPr lang="en-US" dirty="0"/>
          </a:p>
        </p:txBody>
      </p:sp>
      <p:sp>
        <p:nvSpPr>
          <p:cNvPr id="6" name="Title 5">
            <a:extLst>
              <a:ext uri="{FF2B5EF4-FFF2-40B4-BE49-F238E27FC236}">
                <a16:creationId xmlns:a16="http://schemas.microsoft.com/office/drawing/2014/main" id="{1E0F89A8-4338-4F59-9BAA-17199E340320}"/>
              </a:ext>
            </a:extLst>
          </p:cNvPr>
          <p:cNvSpPr>
            <a:spLocks noGrp="1"/>
          </p:cNvSpPr>
          <p:nvPr>
            <p:ph type="title" idx="1"/>
          </p:nvPr>
        </p:nvSpPr>
        <p:spPr/>
        <p:txBody>
          <a:bodyPr>
            <a:normAutofit fontScale="90000"/>
          </a:bodyPr>
          <a:lstStyle/>
          <a:p>
            <a:r>
              <a:rPr lang="en-US" dirty="0"/>
              <a:t>Deploying the model to production</a:t>
            </a:r>
          </a:p>
        </p:txBody>
      </p:sp>
      <p:sp>
        <p:nvSpPr>
          <p:cNvPr id="13" name="TextBox 12">
            <a:extLst>
              <a:ext uri="{FF2B5EF4-FFF2-40B4-BE49-F238E27FC236}">
                <a16:creationId xmlns:a16="http://schemas.microsoft.com/office/drawing/2014/main" id="{D26BE24B-89DD-44F6-94BB-089B5C1421D7}"/>
              </a:ext>
            </a:extLst>
          </p:cNvPr>
          <p:cNvSpPr txBox="1"/>
          <p:nvPr/>
        </p:nvSpPr>
        <p:spPr>
          <a:xfrm>
            <a:off x="365760" y="2528922"/>
            <a:ext cx="4819189" cy="1200329"/>
          </a:xfrm>
          <a:prstGeom prst="rect">
            <a:avLst/>
          </a:prstGeom>
          <a:noFill/>
        </p:spPr>
        <p:txBody>
          <a:bodyPr wrap="square" rtlCol="0">
            <a:spAutoFit/>
          </a:bodyPr>
          <a:lstStyle/>
          <a:p>
            <a:r>
              <a:rPr lang="en-US" sz="2400" dirty="0">
                <a:solidFill>
                  <a:srgbClr val="232F3E"/>
                </a:solidFill>
                <a:latin typeface="Amazon Ember" panose="020B0603020204020204" pitchFamily="34" charset="0"/>
                <a:ea typeface="Amazon Ember" panose="020B0603020204020204" pitchFamily="34" charset="0"/>
                <a:cs typeface="Amazon Ember" panose="020B0603020204020204" pitchFamily="34" charset="0"/>
              </a:rPr>
              <a:t>After model performance is satisfactory, move it to production.</a:t>
            </a:r>
          </a:p>
        </p:txBody>
      </p:sp>
      <p:sp>
        <p:nvSpPr>
          <p:cNvPr id="16" name="Freeform 20">
            <a:extLst>
              <a:ext uri="{FF2B5EF4-FFF2-40B4-BE49-F238E27FC236}">
                <a16:creationId xmlns:a16="http://schemas.microsoft.com/office/drawing/2014/main" id="{938AE749-EC3A-4C77-8E14-6B5D4D13356D}"/>
              </a:ext>
            </a:extLst>
          </p:cNvPr>
          <p:cNvSpPr/>
          <p:nvPr/>
        </p:nvSpPr>
        <p:spPr>
          <a:xfrm>
            <a:off x="8069833" y="3888343"/>
            <a:ext cx="1735882" cy="157574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5000"/>
                </a:moveTo>
                <a:lnTo>
                  <a:pt x="5000" y="0"/>
                </a:lnTo>
                <a:lnTo>
                  <a:pt x="10000" y="5000"/>
                </a:lnTo>
                <a:lnTo>
                  <a:pt x="5000" y="10000"/>
                </a:lnTo>
                <a:lnTo>
                  <a:pt x="0" y="500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lstStyle/>
          <a:p>
            <a:pPr algn="ctr" defTabSz="622300"/>
            <a:r>
              <a:rPr lang="en-US" sz="2400" dirty="0">
                <a:solidFill>
                  <a:srgbClr val="FFFFFF"/>
                </a:solidFill>
                <a:ea typeface="Amazon Ember Light" panose="020B0403020204020204" pitchFamily="34" charset="0"/>
                <a:cs typeface="Amazon Ember Light" panose="020B0403020204020204" pitchFamily="34" charset="0"/>
              </a:rPr>
              <a:t>Evaluation</a:t>
            </a:r>
          </a:p>
        </p:txBody>
      </p:sp>
      <p:cxnSp>
        <p:nvCxnSpPr>
          <p:cNvPr id="17" name="Straight Arrow Connector 16">
            <a:extLst>
              <a:ext uri="{FF2B5EF4-FFF2-40B4-BE49-F238E27FC236}">
                <a16:creationId xmlns:a16="http://schemas.microsoft.com/office/drawing/2014/main" id="{134C9A80-F0AB-4CF9-9863-59828666C75F}"/>
              </a:ext>
              <a:ext uri="{C183D7F6-B498-43B3-948B-1728B52AA6E4}">
                <adec:decorative xmlns:adec="http://schemas.microsoft.com/office/drawing/2017/decorative" val="1"/>
              </a:ext>
            </a:extLst>
          </p:cNvPr>
          <p:cNvCxnSpPr>
            <a:cxnSpLocks/>
          </p:cNvCxnSpPr>
          <p:nvPr/>
        </p:nvCxnSpPr>
        <p:spPr>
          <a:xfrm flipV="1">
            <a:off x="8937774" y="2860068"/>
            <a:ext cx="1" cy="1028275"/>
          </a:xfrm>
          <a:prstGeom prst="straightConnector1">
            <a:avLst/>
          </a:prstGeom>
          <a:solidFill>
            <a:schemeClr val="accent5"/>
          </a:solidFill>
          <a:ln w="25400">
            <a:solidFill>
              <a:srgbClr val="424242"/>
            </a:solidFill>
            <a:tailEnd type="triangle"/>
          </a:ln>
        </p:spPr>
        <p:style>
          <a:lnRef idx="1">
            <a:schemeClr val="dk1"/>
          </a:lnRef>
          <a:fillRef idx="0">
            <a:schemeClr val="dk1"/>
          </a:fillRef>
          <a:effectRef idx="0">
            <a:schemeClr val="dk1"/>
          </a:effectRef>
          <a:fontRef idx="minor">
            <a:schemeClr val="tx1"/>
          </a:fontRef>
        </p:style>
      </p:cxnSp>
      <p:sp>
        <p:nvSpPr>
          <p:cNvPr id="18" name="TextBox 17">
            <a:extLst>
              <a:ext uri="{FF2B5EF4-FFF2-40B4-BE49-F238E27FC236}">
                <a16:creationId xmlns:a16="http://schemas.microsoft.com/office/drawing/2014/main" id="{6528327A-8499-4166-B836-E4F2498F73F8}"/>
              </a:ext>
            </a:extLst>
          </p:cNvPr>
          <p:cNvSpPr txBox="1"/>
          <p:nvPr/>
        </p:nvSpPr>
        <p:spPr>
          <a:xfrm>
            <a:off x="8669920" y="3219854"/>
            <a:ext cx="535709" cy="33855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spAutoFit/>
          </a:bodyPr>
          <a:lstStyle>
            <a:defPPr>
              <a:defRPr lang="en-US"/>
            </a:defPPr>
            <a:lvl1pPr algn="ctr" defTabSz="622300">
              <a:lnSpc>
                <a:spcPct val="90000"/>
              </a:lnSpc>
              <a:spcBef>
                <a:spcPct val="0"/>
              </a:spcBef>
              <a:spcAft>
                <a:spcPct val="35000"/>
              </a:spcAft>
              <a:defRPr sz="140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nSpc>
                <a:spcPct val="100000"/>
              </a:lnSpc>
              <a:spcBef>
                <a:spcPts val="0"/>
              </a:spcBef>
              <a:spcAft>
                <a:spcPts val="0"/>
              </a:spcAft>
            </a:pPr>
            <a:r>
              <a:rPr lang="en-US" sz="1600" dirty="0">
                <a:latin typeface="+mn-lt"/>
              </a:rPr>
              <a:t>Yes</a:t>
            </a:r>
            <a:endParaRPr lang="en-IN" sz="1600" dirty="0">
              <a:latin typeface="+mn-lt"/>
            </a:endParaRPr>
          </a:p>
        </p:txBody>
      </p:sp>
      <p:sp>
        <p:nvSpPr>
          <p:cNvPr id="19" name="Rectangle: Rounded Corners 45">
            <a:extLst>
              <a:ext uri="{FF2B5EF4-FFF2-40B4-BE49-F238E27FC236}">
                <a16:creationId xmlns:a16="http://schemas.microsoft.com/office/drawing/2014/main" id="{DAE1F673-382D-44AF-98A3-A00040B6EE5B}"/>
              </a:ext>
            </a:extLst>
          </p:cNvPr>
          <p:cNvSpPr/>
          <p:nvPr/>
        </p:nvSpPr>
        <p:spPr>
          <a:xfrm>
            <a:off x="7890935" y="2380544"/>
            <a:ext cx="2093679" cy="479524"/>
          </a:xfrm>
          <a:prstGeom prst="roundRect">
            <a:avLst>
              <a:gd name="adj" fmla="val 6421"/>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spAutoFit/>
          </a:bodyPr>
          <a:lstStyle/>
          <a:p>
            <a:pPr algn="ctr" defTabSz="622300"/>
            <a:r>
              <a:rPr lang="en-US" sz="2400" dirty="0">
                <a:solidFill>
                  <a:srgbClr val="FFFFFF"/>
                </a:solidFill>
                <a:ea typeface="Amazon Ember Light" panose="020B0403020204020204" pitchFamily="34" charset="0"/>
                <a:cs typeface="Amazon Ember Light" panose="020B0403020204020204" pitchFamily="34" charset="0"/>
              </a:rPr>
              <a:t>Deployment</a:t>
            </a:r>
          </a:p>
        </p:txBody>
      </p:sp>
      <p:grpSp>
        <p:nvGrpSpPr>
          <p:cNvPr id="7" name="Group 6">
            <a:extLst>
              <a:ext uri="{FF2B5EF4-FFF2-40B4-BE49-F238E27FC236}">
                <a16:creationId xmlns:a16="http://schemas.microsoft.com/office/drawing/2014/main" id="{AEFA1A2F-3552-4151-AA61-58F967137311}"/>
              </a:ext>
              <a:ext uri="{C183D7F6-B498-43B3-948B-1728B52AA6E4}">
                <adec:decorative xmlns:adec="http://schemas.microsoft.com/office/drawing/2017/decorative" val="1"/>
              </a:ext>
            </a:extLst>
          </p:cNvPr>
          <p:cNvGrpSpPr/>
          <p:nvPr/>
        </p:nvGrpSpPr>
        <p:grpSpPr>
          <a:xfrm>
            <a:off x="539496" y="1121661"/>
            <a:ext cx="11209567" cy="755970"/>
            <a:chOff x="414383" y="1121661"/>
            <a:chExt cx="11209567" cy="755970"/>
          </a:xfrm>
        </p:grpSpPr>
        <p:pic>
          <p:nvPicPr>
            <p:cNvPr id="22" name="Picture 21">
              <a:extLst>
                <a:ext uri="{FF2B5EF4-FFF2-40B4-BE49-F238E27FC236}">
                  <a16:creationId xmlns:a16="http://schemas.microsoft.com/office/drawing/2014/main" id="{86D40AB6-A52F-4EF7-8952-CFF9A98D5CC8}"/>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414383" y="1152144"/>
              <a:ext cx="11126164" cy="695004"/>
            </a:xfrm>
            <a:prstGeom prst="rect">
              <a:avLst/>
            </a:prstGeom>
          </p:spPr>
        </p:pic>
        <p:pic>
          <p:nvPicPr>
            <p:cNvPr id="10" name="Picture 9">
              <a:extLst>
                <a:ext uri="{FF2B5EF4-FFF2-40B4-BE49-F238E27FC236}">
                  <a16:creationId xmlns:a16="http://schemas.microsoft.com/office/drawing/2014/main" id="{50A0BF71-B632-4138-A3BA-0C4D7F935118}"/>
                </a:ext>
                <a:ext uri="{C183D7F6-B498-43B3-948B-1728B52AA6E4}">
                  <adec:decorative xmlns:adec="http://schemas.microsoft.com/office/drawing/2017/decorative" val="1"/>
                </a:ext>
              </a:extLst>
            </p:cNvPr>
            <p:cNvPicPr>
              <a:picLocks noChangeAspect="1"/>
            </p:cNvPicPr>
            <p:nvPr/>
          </p:nvPicPr>
          <p:blipFill>
            <a:blip r:embed="rId5"/>
            <a:stretch>
              <a:fillRect/>
            </a:stretch>
          </p:blipFill>
          <p:spPr>
            <a:xfrm>
              <a:off x="9770605" y="1121661"/>
              <a:ext cx="1853345" cy="755970"/>
            </a:xfrm>
            <a:prstGeom prst="rect">
              <a:avLst/>
            </a:prstGeom>
          </p:spPr>
        </p:pic>
      </p:grpSp>
    </p:spTree>
    <p:custDataLst>
      <p:tags r:id="rId1"/>
    </p:custDataLst>
    <p:extLst>
      <p:ext uri="{BB962C8B-B14F-4D97-AF65-F5344CB8AC3E}">
        <p14:creationId xmlns:p14="http://schemas.microsoft.com/office/powerpoint/2010/main" val="1037328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AAAD5B8-4F77-4DE1-8285-B975D67FA006}"/>
              </a:ext>
            </a:extLst>
          </p:cNvPr>
          <p:cNvSpPr>
            <a:spLocks noGrp="1"/>
          </p:cNvSpPr>
          <p:nvPr>
            <p:ph type="sldNum" idx="97"/>
          </p:nvPr>
        </p:nvSpPr>
        <p:spPr/>
        <p:txBody>
          <a:bodyPr/>
          <a:lstStyle/>
          <a:p>
            <a:fld id="{86A8BF56-6CB3-514C-9A64-F39D95C9E25B}" type="slidenum">
              <a:rPr lang="en-US" smtClean="0"/>
              <a:pPr/>
              <a:t>23</a:t>
            </a:fld>
            <a:endParaRPr lang="en-US" dirty="0"/>
          </a:p>
        </p:txBody>
      </p:sp>
      <p:sp>
        <p:nvSpPr>
          <p:cNvPr id="2" name="Title 1">
            <a:extLst>
              <a:ext uri="{FF2B5EF4-FFF2-40B4-BE49-F238E27FC236}">
                <a16:creationId xmlns:a16="http://schemas.microsoft.com/office/drawing/2014/main" id="{87895180-8CF7-4A5D-B1C1-F4F7020978D2}"/>
              </a:ext>
            </a:extLst>
          </p:cNvPr>
          <p:cNvSpPr>
            <a:spLocks noGrp="1"/>
          </p:cNvSpPr>
          <p:nvPr>
            <p:ph type="title" idx="1"/>
          </p:nvPr>
        </p:nvSpPr>
        <p:spPr/>
        <p:txBody>
          <a:bodyPr>
            <a:normAutofit fontScale="90000"/>
          </a:bodyPr>
          <a:lstStyle/>
          <a:p>
            <a:r>
              <a:rPr lang="en-US" dirty="0"/>
              <a:t>Using the model in production</a:t>
            </a:r>
          </a:p>
        </p:txBody>
      </p:sp>
      <p:sp>
        <p:nvSpPr>
          <p:cNvPr id="7" name="Content Placeholder 6">
            <a:extLst>
              <a:ext uri="{FF2B5EF4-FFF2-40B4-BE49-F238E27FC236}">
                <a16:creationId xmlns:a16="http://schemas.microsoft.com/office/drawing/2014/main" id="{DDE65DE3-9339-9415-215D-5B4AB59A78E8}"/>
              </a:ext>
            </a:extLst>
          </p:cNvPr>
          <p:cNvSpPr>
            <a:spLocks noGrp="1"/>
          </p:cNvSpPr>
          <p:nvPr>
            <p:ph idx="2"/>
          </p:nvPr>
        </p:nvSpPr>
        <p:spPr/>
        <p:txBody>
          <a:bodyPr/>
          <a:lstStyle/>
          <a:p>
            <a:pPr marL="0" indent="0">
              <a:buNone/>
            </a:pPr>
            <a:r>
              <a:rPr lang="en-US" b="1" dirty="0">
                <a:solidFill>
                  <a:schemeClr val="accent6"/>
                </a:solidFill>
              </a:rPr>
              <a:t>Inference: </a:t>
            </a:r>
            <a:r>
              <a:rPr lang="en-US" dirty="0"/>
              <a:t>The process of using a trained model to make predictions or decisions on new, unseen data.</a:t>
            </a:r>
          </a:p>
          <a:p>
            <a:pPr lvl="1"/>
            <a:r>
              <a:rPr lang="en-US" dirty="0"/>
              <a:t>Given input, generate predictions based on a trained model.</a:t>
            </a:r>
          </a:p>
          <a:p>
            <a:pPr lvl="1"/>
            <a:r>
              <a:rPr lang="en-US" dirty="0"/>
              <a:t>Predictions are then used to address your original problem by being shown to the user or being sent to another automated system.</a:t>
            </a:r>
          </a:p>
        </p:txBody>
      </p:sp>
      <p:pic>
        <p:nvPicPr>
          <p:cNvPr id="10" name="Picture 9" descr="Flowchart of input going to deployed model and coming out as predictions.">
            <a:extLst>
              <a:ext uri="{FF2B5EF4-FFF2-40B4-BE49-F238E27FC236}">
                <a16:creationId xmlns:a16="http://schemas.microsoft.com/office/drawing/2014/main" id="{0CEC8CAD-E7CD-4F59-AF2F-E20BE564FFC1}"/>
              </a:ext>
            </a:extLst>
          </p:cNvPr>
          <p:cNvPicPr>
            <a:picLocks noChangeAspect="1"/>
          </p:cNvPicPr>
          <p:nvPr/>
        </p:nvPicPr>
        <p:blipFill>
          <a:blip r:embed="rId4"/>
          <a:stretch>
            <a:fillRect/>
          </a:stretch>
        </p:blipFill>
        <p:spPr>
          <a:xfrm>
            <a:off x="3194053" y="4052498"/>
            <a:ext cx="5803895" cy="1639966"/>
          </a:xfrm>
          <a:prstGeom prst="rect">
            <a:avLst/>
          </a:prstGeom>
        </p:spPr>
      </p:pic>
    </p:spTree>
    <p:custDataLst>
      <p:tags r:id="rId1"/>
    </p:custDataLst>
    <p:extLst>
      <p:ext uri="{BB962C8B-B14F-4D97-AF65-F5344CB8AC3E}">
        <p14:creationId xmlns:p14="http://schemas.microsoft.com/office/powerpoint/2010/main" val="25985437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C24D3C74-52FE-432B-BE1D-1916EF337F69}"/>
              </a:ext>
            </a:extLst>
          </p:cNvPr>
          <p:cNvSpPr>
            <a:spLocks noGrp="1"/>
          </p:cNvSpPr>
          <p:nvPr>
            <p:ph type="sldNum" idx="97"/>
          </p:nvPr>
        </p:nvSpPr>
        <p:spPr/>
        <p:txBody>
          <a:bodyPr/>
          <a:lstStyle/>
          <a:p>
            <a:fld id="{86A8BF56-6CB3-514C-9A64-F39D95C9E25B}" type="slidenum">
              <a:rPr lang="en-US" smtClean="0"/>
              <a:pPr/>
              <a:t>24</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Next lesson</a:t>
            </a:r>
          </a:p>
        </p:txBody>
      </p:sp>
      <p:sp>
        <p:nvSpPr>
          <p:cNvPr id="4" name="Content Placeholder 5">
            <a:extLst>
              <a:ext uri="{FF2B5EF4-FFF2-40B4-BE49-F238E27FC236}">
                <a16:creationId xmlns:a16="http://schemas.microsoft.com/office/drawing/2014/main" id="{0FFF8176-240D-94A8-6114-62857B0123DF}"/>
              </a:ext>
            </a:extLst>
          </p:cNvPr>
          <p:cNvSpPr>
            <a:spLocks noGrp="1"/>
          </p:cNvSpPr>
          <p:nvPr>
            <p:ph idx="2"/>
          </p:nvPr>
        </p:nvSpPr>
        <p:spPr/>
        <p:txBody>
          <a:bodyPr/>
          <a:lstStyle/>
          <a:p>
            <a:r>
              <a:rPr lang="en-US" dirty="0"/>
              <a:t>What is AutoML? </a:t>
            </a:r>
          </a:p>
          <a:p>
            <a:r>
              <a:rPr lang="en-US" dirty="0"/>
              <a:t>How can you use AutoML with AutoGluon to solve an ML problem?</a:t>
            </a:r>
          </a:p>
        </p:txBody>
      </p:sp>
      <p:sp>
        <p:nvSpPr>
          <p:cNvPr id="3" name="TextBox 2">
            <a:extLst>
              <a:ext uri="{FF2B5EF4-FFF2-40B4-BE49-F238E27FC236}">
                <a16:creationId xmlns:a16="http://schemas.microsoft.com/office/drawing/2014/main" id="{BDFE604E-D24B-0D84-4C4D-F99994441E2D}"/>
              </a:ext>
            </a:extLst>
          </p:cNvPr>
          <p:cNvSpPr txBox="1"/>
          <p:nvPr/>
        </p:nvSpPr>
        <p:spPr>
          <a:xfrm>
            <a:off x="5252941" y="4440586"/>
            <a:ext cx="4238759" cy="584775"/>
          </a:xfrm>
          <a:prstGeom prst="rect">
            <a:avLst/>
          </a:prstGeom>
          <a:noFill/>
        </p:spPr>
        <p:txBody>
          <a:bodyPr wrap="square" rtlCol="0">
            <a:spAutoFit/>
          </a:bodyPr>
          <a:lstStyle/>
          <a:p>
            <a:pPr algn="ctr"/>
            <a:r>
              <a:rPr lang="en-US" sz="3200" dirty="0">
                <a:solidFill>
                  <a:srgbClr val="232F3E"/>
                </a:solidFill>
              </a:rPr>
              <a:t>See you next time!</a:t>
            </a:r>
          </a:p>
        </p:txBody>
      </p:sp>
      <p:pic>
        <p:nvPicPr>
          <p:cNvPr id="13" name="Picture 12">
            <a:extLst>
              <a:ext uri="{FF2B5EF4-FFF2-40B4-BE49-F238E27FC236}">
                <a16:creationId xmlns:a16="http://schemas.microsoft.com/office/drawing/2014/main" id="{138598B0-789F-4EA9-9E97-955A9C6D0832}"/>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2700300" y="3565671"/>
            <a:ext cx="2574319" cy="2334605"/>
          </a:xfrm>
          <a:prstGeom prst="rect">
            <a:avLst/>
          </a:prstGeom>
        </p:spPr>
      </p:pic>
    </p:spTree>
    <p:custDataLst>
      <p:tags r:id="rId1"/>
    </p:custDataLst>
    <p:extLst>
      <p:ext uri="{BB962C8B-B14F-4D97-AF65-F5344CB8AC3E}">
        <p14:creationId xmlns:p14="http://schemas.microsoft.com/office/powerpoint/2010/main" val="5630276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0CD6CB7-B378-499C-87A2-C0C91449EE4D}"/>
              </a:ext>
            </a:extLst>
          </p:cNvPr>
          <p:cNvSpPr>
            <a:spLocks noGrp="1"/>
          </p:cNvSpPr>
          <p:nvPr>
            <p:ph type="sldNum" idx="97"/>
          </p:nvPr>
        </p:nvSpPr>
        <p:spPr/>
        <p:txBody>
          <a:bodyPr/>
          <a:lstStyle/>
          <a:p>
            <a:fld id="{86A8BF56-6CB3-514C-9A64-F39D95C9E25B}" type="slidenum">
              <a:rPr lang="en-US" smtClean="0"/>
              <a:pPr/>
              <a:t>25</a:t>
            </a:fld>
            <a:endParaRPr lang="en-US" dirty="0"/>
          </a:p>
        </p:txBody>
      </p:sp>
    </p:spTree>
    <p:custDataLst>
      <p:tags r:id="rId1"/>
    </p:custDataLst>
    <p:extLst>
      <p:ext uri="{BB962C8B-B14F-4D97-AF65-F5344CB8AC3E}">
        <p14:creationId xmlns:p14="http://schemas.microsoft.com/office/powerpoint/2010/main" val="19808535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1AD1535-F79C-43CD-AA1C-011F6D299B97}"/>
              </a:ext>
            </a:extLst>
          </p:cNvPr>
          <p:cNvSpPr>
            <a:spLocks noGrp="1"/>
          </p:cNvSpPr>
          <p:nvPr>
            <p:ph type="sldNum" idx="97"/>
          </p:nvPr>
        </p:nvSpPr>
        <p:spPr/>
        <p:txBody>
          <a:bodyPr/>
          <a:lstStyle/>
          <a:p>
            <a:fld id="{86A8BF56-6CB3-514C-9A64-F39D95C9E25B}" type="slidenum">
              <a:rPr lang="en-US" smtClean="0"/>
              <a:t>26</a:t>
            </a:fld>
            <a:endParaRPr lang="en-US" dirty="0"/>
          </a:p>
        </p:txBody>
      </p:sp>
      <p:sp>
        <p:nvSpPr>
          <p:cNvPr id="4" name="Title 3">
            <a:extLst>
              <a:ext uri="{FF2B5EF4-FFF2-40B4-BE49-F238E27FC236}">
                <a16:creationId xmlns:a16="http://schemas.microsoft.com/office/drawing/2014/main" id="{53AD62EA-372D-46EA-BF23-94E6C98C1B3D}"/>
              </a:ext>
            </a:extLst>
          </p:cNvPr>
          <p:cNvSpPr>
            <a:spLocks noGrp="1"/>
          </p:cNvSpPr>
          <p:nvPr>
            <p:ph type="title" idx="1"/>
          </p:nvPr>
        </p:nvSpPr>
        <p:spPr/>
        <p:txBody>
          <a:bodyPr/>
          <a:lstStyle/>
          <a:p>
            <a:r>
              <a:rPr lang="en-US" dirty="0"/>
              <a:t>Image source slide (for curriculum development use only)</a:t>
            </a:r>
          </a:p>
        </p:txBody>
      </p:sp>
    </p:spTree>
    <p:custDataLst>
      <p:tags r:id="rId1"/>
    </p:custDataLst>
    <p:extLst>
      <p:ext uri="{BB962C8B-B14F-4D97-AF65-F5344CB8AC3E}">
        <p14:creationId xmlns:p14="http://schemas.microsoft.com/office/powerpoint/2010/main" val="157125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BA4669B-4D7D-4558-A20C-93DF751FA29F}"/>
              </a:ext>
            </a:extLst>
          </p:cNvPr>
          <p:cNvSpPr>
            <a:spLocks noGrp="1"/>
          </p:cNvSpPr>
          <p:nvPr>
            <p:ph type="sldNum" idx="97"/>
          </p:nvPr>
        </p:nvSpPr>
        <p:spPr/>
        <p:txBody>
          <a:bodyPr/>
          <a:lstStyle/>
          <a:p>
            <a:fld id="{86A8BF56-6CB3-514C-9A64-F39D95C9E25B}" type="slidenum">
              <a:rPr lang="en-US" smtClean="0"/>
              <a:t>27</a:t>
            </a:fld>
            <a:endParaRPr lang="en-US" dirty="0"/>
          </a:p>
        </p:txBody>
      </p:sp>
      <p:sp>
        <p:nvSpPr>
          <p:cNvPr id="3" name="Title 2">
            <a:extLst>
              <a:ext uri="{FF2B5EF4-FFF2-40B4-BE49-F238E27FC236}">
                <a16:creationId xmlns:a16="http://schemas.microsoft.com/office/drawing/2014/main" id="{10BD5505-CF24-4E27-BC59-85DF8277E1D5}"/>
              </a:ext>
            </a:extLst>
          </p:cNvPr>
          <p:cNvSpPr>
            <a:spLocks noGrp="1"/>
          </p:cNvSpPr>
          <p:nvPr>
            <p:ph type="title" idx="1"/>
          </p:nvPr>
        </p:nvSpPr>
        <p:spPr/>
        <p:txBody>
          <a:bodyPr>
            <a:normAutofit fontScale="90000"/>
          </a:bodyPr>
          <a:lstStyle/>
          <a:p>
            <a:r>
              <a:rPr lang="en-US" dirty="0"/>
              <a:t>Source graphic: ML lifecycle</a:t>
            </a:r>
          </a:p>
        </p:txBody>
      </p:sp>
      <p:grpSp>
        <p:nvGrpSpPr>
          <p:cNvPr id="26" name="Group 25">
            <a:extLst>
              <a:ext uri="{FF2B5EF4-FFF2-40B4-BE49-F238E27FC236}">
                <a16:creationId xmlns:a16="http://schemas.microsoft.com/office/drawing/2014/main" id="{28C3BE6B-D07A-4D07-8BD3-135F6854C09D}"/>
              </a:ext>
            </a:extLst>
          </p:cNvPr>
          <p:cNvGrpSpPr/>
          <p:nvPr/>
        </p:nvGrpSpPr>
        <p:grpSpPr>
          <a:xfrm>
            <a:off x="367521" y="1196535"/>
            <a:ext cx="11126164" cy="695004"/>
            <a:chOff x="367521" y="1196535"/>
            <a:chExt cx="11126164" cy="695004"/>
          </a:xfrm>
        </p:grpSpPr>
        <p:pic>
          <p:nvPicPr>
            <p:cNvPr id="8" name="Picture 7">
              <a:extLst>
                <a:ext uri="{FF2B5EF4-FFF2-40B4-BE49-F238E27FC236}">
                  <a16:creationId xmlns:a16="http://schemas.microsoft.com/office/drawing/2014/main" id="{F0139D23-7247-40A4-8879-0A014C77060F}"/>
                </a:ext>
              </a:extLst>
            </p:cNvPr>
            <p:cNvPicPr>
              <a:picLocks noChangeAspect="1"/>
            </p:cNvPicPr>
            <p:nvPr/>
          </p:nvPicPr>
          <p:blipFill>
            <a:blip r:embed="rId4"/>
            <a:stretch>
              <a:fillRect/>
            </a:stretch>
          </p:blipFill>
          <p:spPr>
            <a:xfrm>
              <a:off x="367521" y="1196535"/>
              <a:ext cx="11126164" cy="695004"/>
            </a:xfrm>
            <a:prstGeom prst="rect">
              <a:avLst/>
            </a:prstGeom>
          </p:spPr>
        </p:pic>
        <p:grpSp>
          <p:nvGrpSpPr>
            <p:cNvPr id="9" name="Group 8">
              <a:extLst>
                <a:ext uri="{FF2B5EF4-FFF2-40B4-BE49-F238E27FC236}">
                  <a16:creationId xmlns:a16="http://schemas.microsoft.com/office/drawing/2014/main" id="{2C4A2D0E-86B8-0405-6DCD-16ED55D8C084}"/>
                </a:ext>
              </a:extLst>
            </p:cNvPr>
            <p:cNvGrpSpPr/>
            <p:nvPr/>
          </p:nvGrpSpPr>
          <p:grpSpPr>
            <a:xfrm>
              <a:off x="424563" y="1197621"/>
              <a:ext cx="11061683" cy="640080"/>
              <a:chOff x="245865" y="1570062"/>
              <a:chExt cx="11061683" cy="640080"/>
            </a:xfrm>
          </p:grpSpPr>
          <p:sp>
            <p:nvSpPr>
              <p:cNvPr id="10" name="Rectangle: Rounded Corners 11">
                <a:extLst>
                  <a:ext uri="{FF2B5EF4-FFF2-40B4-BE49-F238E27FC236}">
                    <a16:creationId xmlns:a16="http://schemas.microsoft.com/office/drawing/2014/main" id="{B809E976-CD68-4DA8-48A2-ED471B6A8F79}"/>
                  </a:ext>
                </a:extLst>
              </p:cNvPr>
              <p:cNvSpPr/>
              <p:nvPr/>
            </p:nvSpPr>
            <p:spPr>
              <a:xfrm>
                <a:off x="245865" y="1570062"/>
                <a:ext cx="1737360" cy="640080"/>
              </a:xfrm>
              <a:prstGeom prst="roundRect">
                <a:avLst>
                  <a:gd name="adj" fmla="val 11974"/>
                </a:avLst>
              </a:prstGeom>
              <a:solidFill>
                <a:schemeClr val="accent5"/>
              </a:solidFill>
              <a:ln>
                <a:solidFill>
                  <a:schemeClr val="tx1"/>
                </a:solid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lIns="0" rIns="0" rtlCol="0" anchor="ctr"/>
              <a:lstStyle/>
              <a:p>
                <a:pPr algn="ctr"/>
                <a:r>
                  <a:rPr lang="en-US" sz="1600" dirty="0">
                    <a:solidFill>
                      <a:schemeClr val="bg1"/>
                    </a:solidFill>
                    <a:latin typeface="Amazon Ember" panose="02000000000000000000" pitchFamily="2" charset="0"/>
                    <a:ea typeface="Amazon Ember" panose="02000000000000000000" pitchFamily="2" charset="0"/>
                  </a:rPr>
                  <a:t>Real-life problem</a:t>
                </a:r>
              </a:p>
            </p:txBody>
          </p:sp>
          <p:sp>
            <p:nvSpPr>
              <p:cNvPr id="11" name="Rectangle: Rounded Corners 11">
                <a:extLst>
                  <a:ext uri="{FF2B5EF4-FFF2-40B4-BE49-F238E27FC236}">
                    <a16:creationId xmlns:a16="http://schemas.microsoft.com/office/drawing/2014/main" id="{9C9D1366-B0BB-7A11-E951-DFDA0E8704CA}"/>
                  </a:ext>
                </a:extLst>
              </p:cNvPr>
              <p:cNvSpPr/>
              <p:nvPr/>
            </p:nvSpPr>
            <p:spPr>
              <a:xfrm>
                <a:off x="2110730" y="1570062"/>
                <a:ext cx="1737360" cy="640080"/>
              </a:xfrm>
              <a:prstGeom prst="roundRect">
                <a:avLst>
                  <a:gd name="adj" fmla="val 11974"/>
                </a:avLst>
              </a:prstGeom>
              <a:solidFill>
                <a:schemeClr val="accent5"/>
              </a:solidFill>
              <a:ln>
                <a:solidFill>
                  <a:schemeClr val="tx1"/>
                </a:solid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lIns="0" rIns="0" rtlCol="0" anchor="ctr"/>
              <a:lstStyle/>
              <a:p>
                <a:pPr algn="ctr"/>
                <a:r>
                  <a:rPr lang="en-US" sz="1600" dirty="0">
                    <a:solidFill>
                      <a:schemeClr val="bg1"/>
                    </a:solidFill>
                    <a:latin typeface="Amazon Ember" panose="02000000000000000000" pitchFamily="2" charset="0"/>
                    <a:ea typeface="Amazon Ember" panose="02000000000000000000" pitchFamily="2" charset="0"/>
                  </a:rPr>
                  <a:t>Problem formulation</a:t>
                </a:r>
              </a:p>
            </p:txBody>
          </p:sp>
          <p:sp>
            <p:nvSpPr>
              <p:cNvPr id="12" name="Rectangle: Rounded Corners 11">
                <a:extLst>
                  <a:ext uri="{FF2B5EF4-FFF2-40B4-BE49-F238E27FC236}">
                    <a16:creationId xmlns:a16="http://schemas.microsoft.com/office/drawing/2014/main" id="{F9F0EFC5-A4D1-6DAD-7A83-73AD216ED949}"/>
                  </a:ext>
                </a:extLst>
              </p:cNvPr>
              <p:cNvSpPr/>
              <p:nvPr/>
            </p:nvSpPr>
            <p:spPr>
              <a:xfrm>
                <a:off x="3975595" y="1570062"/>
                <a:ext cx="1737360" cy="640080"/>
              </a:xfrm>
              <a:prstGeom prst="roundRect">
                <a:avLst>
                  <a:gd name="adj" fmla="val 11974"/>
                </a:avLst>
              </a:prstGeom>
              <a:solidFill>
                <a:schemeClr val="accent5"/>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latin typeface="Amazon Ember" panose="02000000000000000000" pitchFamily="2" charset="0"/>
                    <a:ea typeface="Amazon Ember" panose="02000000000000000000" pitchFamily="2" charset="0"/>
                  </a:rPr>
                  <a:t>Data processing</a:t>
                </a:r>
              </a:p>
            </p:txBody>
          </p:sp>
          <p:sp>
            <p:nvSpPr>
              <p:cNvPr id="13" name="Rectangle: Rounded Corners 11">
                <a:extLst>
                  <a:ext uri="{FF2B5EF4-FFF2-40B4-BE49-F238E27FC236}">
                    <a16:creationId xmlns:a16="http://schemas.microsoft.com/office/drawing/2014/main" id="{A17B8838-46B8-04AE-120F-0E5379663C60}"/>
                  </a:ext>
                </a:extLst>
              </p:cNvPr>
              <p:cNvSpPr/>
              <p:nvPr/>
            </p:nvSpPr>
            <p:spPr>
              <a:xfrm>
                <a:off x="5840460" y="1570062"/>
                <a:ext cx="1737360" cy="640080"/>
              </a:xfrm>
              <a:prstGeom prst="roundRect">
                <a:avLst>
                  <a:gd name="adj" fmla="val 11974"/>
                </a:avLst>
              </a:prstGeom>
              <a:solidFill>
                <a:schemeClr val="accent5"/>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latin typeface="Amazon Ember" panose="02000000000000000000" pitchFamily="2" charset="0"/>
                    <a:ea typeface="Amazon Ember" panose="02000000000000000000" pitchFamily="2" charset="0"/>
                  </a:rPr>
                  <a:t>Model training/ tuning/testing</a:t>
                </a:r>
              </a:p>
            </p:txBody>
          </p:sp>
          <p:sp>
            <p:nvSpPr>
              <p:cNvPr id="14" name="Rectangle: Rounded Corners 11">
                <a:extLst>
                  <a:ext uri="{FF2B5EF4-FFF2-40B4-BE49-F238E27FC236}">
                    <a16:creationId xmlns:a16="http://schemas.microsoft.com/office/drawing/2014/main" id="{47F78DEC-784F-865B-CEA8-58512C5EDF3B}"/>
                  </a:ext>
                </a:extLst>
              </p:cNvPr>
              <p:cNvSpPr/>
              <p:nvPr/>
            </p:nvSpPr>
            <p:spPr>
              <a:xfrm>
                <a:off x="7705325" y="1570062"/>
                <a:ext cx="1737360" cy="640080"/>
              </a:xfrm>
              <a:prstGeom prst="roundRect">
                <a:avLst>
                  <a:gd name="adj" fmla="val 11974"/>
                </a:avLst>
              </a:prstGeom>
              <a:solidFill>
                <a:schemeClr val="accent5"/>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latin typeface="Amazon Ember" panose="02000000000000000000" pitchFamily="2" charset="0"/>
                    <a:ea typeface="Amazon Ember" panose="02000000000000000000" pitchFamily="2" charset="0"/>
                  </a:rPr>
                  <a:t>Evaluation</a:t>
                </a:r>
              </a:p>
            </p:txBody>
          </p:sp>
          <p:sp>
            <p:nvSpPr>
              <p:cNvPr id="15" name="Rectangle: Rounded Corners 11">
                <a:extLst>
                  <a:ext uri="{FF2B5EF4-FFF2-40B4-BE49-F238E27FC236}">
                    <a16:creationId xmlns:a16="http://schemas.microsoft.com/office/drawing/2014/main" id="{47E1339B-A6B4-22BE-2D58-56021D1881CE}"/>
                  </a:ext>
                </a:extLst>
              </p:cNvPr>
              <p:cNvSpPr/>
              <p:nvPr/>
            </p:nvSpPr>
            <p:spPr>
              <a:xfrm>
                <a:off x="9570188" y="1570062"/>
                <a:ext cx="1737360" cy="640080"/>
              </a:xfrm>
              <a:prstGeom prst="roundRect">
                <a:avLst>
                  <a:gd name="adj" fmla="val 11974"/>
                </a:avLst>
              </a:prstGeom>
              <a:solidFill>
                <a:schemeClr val="accent5"/>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latin typeface="Amazon Ember" panose="02000000000000000000" pitchFamily="2" charset="0"/>
                    <a:ea typeface="Amazon Ember" panose="02000000000000000000" pitchFamily="2" charset="0"/>
                  </a:rPr>
                  <a:t>Deployment</a:t>
                </a:r>
              </a:p>
            </p:txBody>
          </p:sp>
        </p:grpSp>
      </p:grpSp>
      <p:grpSp>
        <p:nvGrpSpPr>
          <p:cNvPr id="17" name="Group 16">
            <a:extLst>
              <a:ext uri="{FF2B5EF4-FFF2-40B4-BE49-F238E27FC236}">
                <a16:creationId xmlns:a16="http://schemas.microsoft.com/office/drawing/2014/main" id="{453FB9D6-CD19-4B99-B1DD-5611861D41A9}"/>
              </a:ext>
            </a:extLst>
          </p:cNvPr>
          <p:cNvGrpSpPr/>
          <p:nvPr/>
        </p:nvGrpSpPr>
        <p:grpSpPr>
          <a:xfrm>
            <a:off x="360811" y="2487237"/>
            <a:ext cx="11061683" cy="640080"/>
            <a:chOff x="245865" y="1570062"/>
            <a:chExt cx="11061683" cy="640080"/>
          </a:xfrm>
          <a:solidFill>
            <a:schemeClr val="bg2"/>
          </a:solidFill>
        </p:grpSpPr>
        <p:sp>
          <p:nvSpPr>
            <p:cNvPr id="20" name="Rectangle: Rounded Corners 11">
              <a:extLst>
                <a:ext uri="{FF2B5EF4-FFF2-40B4-BE49-F238E27FC236}">
                  <a16:creationId xmlns:a16="http://schemas.microsoft.com/office/drawing/2014/main" id="{B91B95A6-3C14-4BE7-8C1C-69353CCEE3A9}"/>
                </a:ext>
              </a:extLst>
            </p:cNvPr>
            <p:cNvSpPr/>
            <p:nvPr/>
          </p:nvSpPr>
          <p:spPr>
            <a:xfrm>
              <a:off x="245865" y="1570062"/>
              <a:ext cx="1737360" cy="640080"/>
            </a:xfrm>
            <a:prstGeom prst="roundRect">
              <a:avLst>
                <a:gd name="adj" fmla="val 11974"/>
              </a:avLst>
            </a:prstGeom>
            <a:grpFill/>
            <a:ln>
              <a:solidFill>
                <a:schemeClr val="tx1"/>
              </a:solidFill>
            </a:ln>
            <a:effectLst/>
          </p:spPr>
          <p:style>
            <a:lnRef idx="0">
              <a:scrgbClr r="0" g="0" b="0"/>
            </a:lnRef>
            <a:fillRef idx="0">
              <a:scrgbClr r="0" g="0" b="0"/>
            </a:fillRef>
            <a:effectRef idx="0">
              <a:scrgbClr r="0" g="0" b="0"/>
            </a:effectRef>
            <a:fontRef idx="minor">
              <a:schemeClr val="lt1"/>
            </a:fontRef>
          </p:style>
          <p:txBody>
            <a:bodyPr lIns="0" rIns="0" rtlCol="0" anchor="ctr"/>
            <a:lstStyle/>
            <a:p>
              <a:pPr algn="ctr"/>
              <a:r>
                <a:rPr lang="en-US" sz="1600" dirty="0">
                  <a:solidFill>
                    <a:schemeClr val="tx1"/>
                  </a:solidFill>
                  <a:latin typeface="Amazon Ember" panose="02000000000000000000" pitchFamily="2" charset="0"/>
                  <a:ea typeface="Amazon Ember" panose="02000000000000000000" pitchFamily="2" charset="0"/>
                </a:rPr>
                <a:t>Real-life problem</a:t>
              </a:r>
            </a:p>
          </p:txBody>
        </p:sp>
        <p:sp>
          <p:nvSpPr>
            <p:cNvPr id="21" name="Rectangle: Rounded Corners 11">
              <a:extLst>
                <a:ext uri="{FF2B5EF4-FFF2-40B4-BE49-F238E27FC236}">
                  <a16:creationId xmlns:a16="http://schemas.microsoft.com/office/drawing/2014/main" id="{EFD93D70-8514-4958-9816-6439460F5E4E}"/>
                </a:ext>
              </a:extLst>
            </p:cNvPr>
            <p:cNvSpPr/>
            <p:nvPr/>
          </p:nvSpPr>
          <p:spPr>
            <a:xfrm>
              <a:off x="2110730" y="1570062"/>
              <a:ext cx="1737360" cy="640080"/>
            </a:xfrm>
            <a:prstGeom prst="roundRect">
              <a:avLst>
                <a:gd name="adj" fmla="val 11974"/>
              </a:avLst>
            </a:prstGeom>
            <a:grpFill/>
            <a:ln>
              <a:solidFill>
                <a:schemeClr val="tx1"/>
              </a:solidFill>
            </a:ln>
            <a:effectLst/>
          </p:spPr>
          <p:style>
            <a:lnRef idx="0">
              <a:scrgbClr r="0" g="0" b="0"/>
            </a:lnRef>
            <a:fillRef idx="0">
              <a:scrgbClr r="0" g="0" b="0"/>
            </a:fillRef>
            <a:effectRef idx="0">
              <a:scrgbClr r="0" g="0" b="0"/>
            </a:effectRef>
            <a:fontRef idx="minor">
              <a:schemeClr val="lt1"/>
            </a:fontRef>
          </p:style>
          <p:txBody>
            <a:bodyPr lIns="0" rIns="0" rtlCol="0" anchor="ctr"/>
            <a:lstStyle/>
            <a:p>
              <a:pPr algn="ctr"/>
              <a:r>
                <a:rPr lang="en-US" sz="1600" dirty="0">
                  <a:solidFill>
                    <a:schemeClr val="tx1"/>
                  </a:solidFill>
                  <a:latin typeface="Amazon Ember" panose="02000000000000000000" pitchFamily="2" charset="0"/>
                  <a:ea typeface="Amazon Ember" panose="02000000000000000000" pitchFamily="2" charset="0"/>
                </a:rPr>
                <a:t>Problem formulation</a:t>
              </a:r>
            </a:p>
          </p:txBody>
        </p:sp>
        <p:sp>
          <p:nvSpPr>
            <p:cNvPr id="22" name="Rectangle: Rounded Corners 21">
              <a:extLst>
                <a:ext uri="{FF2B5EF4-FFF2-40B4-BE49-F238E27FC236}">
                  <a16:creationId xmlns:a16="http://schemas.microsoft.com/office/drawing/2014/main" id="{6B3E7EC7-F9A4-4417-94F6-630A0027CFCF}"/>
                </a:ext>
              </a:extLst>
            </p:cNvPr>
            <p:cNvSpPr/>
            <p:nvPr/>
          </p:nvSpPr>
          <p:spPr>
            <a:xfrm>
              <a:off x="3975595" y="1570062"/>
              <a:ext cx="1737360" cy="640080"/>
            </a:xfrm>
            <a:prstGeom prst="roundRect">
              <a:avLst>
                <a:gd name="adj" fmla="val 11974"/>
              </a:avLst>
            </a:prstGeom>
            <a:grp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Amazon Ember" panose="02000000000000000000" pitchFamily="2" charset="0"/>
                  <a:ea typeface="Amazon Ember" panose="02000000000000000000" pitchFamily="2" charset="0"/>
                </a:rPr>
                <a:t>Data processing</a:t>
              </a:r>
            </a:p>
          </p:txBody>
        </p:sp>
        <p:sp>
          <p:nvSpPr>
            <p:cNvPr id="23" name="Rectangle: Rounded Corners 11">
              <a:extLst>
                <a:ext uri="{FF2B5EF4-FFF2-40B4-BE49-F238E27FC236}">
                  <a16:creationId xmlns:a16="http://schemas.microsoft.com/office/drawing/2014/main" id="{4C2D13FA-AF0F-4B2F-8B64-592BE6F85EEF}"/>
                </a:ext>
              </a:extLst>
            </p:cNvPr>
            <p:cNvSpPr/>
            <p:nvPr/>
          </p:nvSpPr>
          <p:spPr>
            <a:xfrm>
              <a:off x="5840460" y="1570062"/>
              <a:ext cx="1737360" cy="640080"/>
            </a:xfrm>
            <a:prstGeom prst="roundRect">
              <a:avLst>
                <a:gd name="adj" fmla="val 11974"/>
              </a:avLst>
            </a:prstGeom>
            <a:grp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Amazon Ember" panose="02000000000000000000" pitchFamily="2" charset="0"/>
                  <a:ea typeface="Amazon Ember" panose="02000000000000000000" pitchFamily="2" charset="0"/>
                </a:rPr>
                <a:t>Model training/ tuning/testing</a:t>
              </a:r>
            </a:p>
          </p:txBody>
        </p:sp>
        <p:sp>
          <p:nvSpPr>
            <p:cNvPr id="24" name="Rectangle: Rounded Corners 11">
              <a:extLst>
                <a:ext uri="{FF2B5EF4-FFF2-40B4-BE49-F238E27FC236}">
                  <a16:creationId xmlns:a16="http://schemas.microsoft.com/office/drawing/2014/main" id="{359A7347-4628-4AD0-8A51-BE47C65B3CA1}"/>
                </a:ext>
              </a:extLst>
            </p:cNvPr>
            <p:cNvSpPr/>
            <p:nvPr/>
          </p:nvSpPr>
          <p:spPr>
            <a:xfrm>
              <a:off x="7705325" y="1570062"/>
              <a:ext cx="1737360" cy="640080"/>
            </a:xfrm>
            <a:prstGeom prst="roundRect">
              <a:avLst>
                <a:gd name="adj" fmla="val 11974"/>
              </a:avLst>
            </a:prstGeom>
            <a:grp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Amazon Ember" panose="02000000000000000000" pitchFamily="2" charset="0"/>
                  <a:ea typeface="Amazon Ember" panose="02000000000000000000" pitchFamily="2" charset="0"/>
                </a:rPr>
                <a:t>Evaluation</a:t>
              </a:r>
            </a:p>
          </p:txBody>
        </p:sp>
        <p:sp>
          <p:nvSpPr>
            <p:cNvPr id="25" name="Rectangle: Rounded Corners 11">
              <a:extLst>
                <a:ext uri="{FF2B5EF4-FFF2-40B4-BE49-F238E27FC236}">
                  <a16:creationId xmlns:a16="http://schemas.microsoft.com/office/drawing/2014/main" id="{AF995399-BF70-46C0-9541-8B5AD5C63EC0}"/>
                </a:ext>
              </a:extLst>
            </p:cNvPr>
            <p:cNvSpPr/>
            <p:nvPr/>
          </p:nvSpPr>
          <p:spPr>
            <a:xfrm>
              <a:off x="9570188" y="1570062"/>
              <a:ext cx="1737360" cy="640080"/>
            </a:xfrm>
            <a:prstGeom prst="roundRect">
              <a:avLst>
                <a:gd name="adj" fmla="val 11974"/>
              </a:avLst>
            </a:prstGeom>
            <a:grp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Amazon Ember" panose="02000000000000000000" pitchFamily="2" charset="0"/>
                  <a:ea typeface="Amazon Ember" panose="02000000000000000000" pitchFamily="2" charset="0"/>
                </a:rPr>
                <a:t>Deployment</a:t>
              </a:r>
            </a:p>
          </p:txBody>
        </p:sp>
      </p:grpSp>
    </p:spTree>
    <p:custDataLst>
      <p:tags r:id="rId1"/>
    </p:custDataLst>
    <p:extLst>
      <p:ext uri="{BB962C8B-B14F-4D97-AF65-F5344CB8AC3E}">
        <p14:creationId xmlns:p14="http://schemas.microsoft.com/office/powerpoint/2010/main" val="33027568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BFFACEC6-F5DD-413C-909F-719B1E7DD0F7}"/>
              </a:ext>
            </a:extLst>
          </p:cNvPr>
          <p:cNvGrpSpPr/>
          <p:nvPr/>
        </p:nvGrpSpPr>
        <p:grpSpPr>
          <a:xfrm>
            <a:off x="5369684" y="2503062"/>
            <a:ext cx="6230376" cy="2683747"/>
            <a:chOff x="5369684" y="2503062"/>
            <a:chExt cx="6230376" cy="2683747"/>
          </a:xfrm>
        </p:grpSpPr>
        <p:cxnSp>
          <p:nvCxnSpPr>
            <p:cNvPr id="42" name="Straight Connector 41">
              <a:extLst>
                <a:ext uri="{FF2B5EF4-FFF2-40B4-BE49-F238E27FC236}">
                  <a16:creationId xmlns:a16="http://schemas.microsoft.com/office/drawing/2014/main" id="{4264EB6A-8A7F-7A49-BD4F-73489E28CC51}"/>
                </a:ext>
              </a:extLst>
            </p:cNvPr>
            <p:cNvCxnSpPr>
              <a:cxnSpLocks/>
            </p:cNvCxnSpPr>
            <p:nvPr/>
          </p:nvCxnSpPr>
          <p:spPr>
            <a:xfrm flipV="1">
              <a:off x="7057494" y="2621565"/>
              <a:ext cx="0" cy="2565244"/>
            </a:xfrm>
            <a:prstGeom prst="line">
              <a:avLst/>
            </a:prstGeom>
            <a:solidFill>
              <a:schemeClr val="tx1"/>
            </a:solidFill>
            <a:ln>
              <a:solidFill>
                <a:srgbClr val="51504F"/>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FA587367-4CDE-A649-AD24-BE3C6A647FF8}"/>
                </a:ext>
              </a:extLst>
            </p:cNvPr>
            <p:cNvCxnSpPr>
              <a:cxnSpLocks/>
            </p:cNvCxnSpPr>
            <p:nvPr/>
          </p:nvCxnSpPr>
          <p:spPr>
            <a:xfrm>
              <a:off x="7057494" y="5175342"/>
              <a:ext cx="4514812" cy="0"/>
            </a:xfrm>
            <a:prstGeom prst="line">
              <a:avLst/>
            </a:prstGeom>
            <a:solidFill>
              <a:schemeClr val="tx1"/>
            </a:solidFill>
            <a:ln>
              <a:solidFill>
                <a:srgbClr val="51504F"/>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50D6CDDE-09B0-D64A-AC1C-1B3BE36F8F70}"/>
                </a:ext>
              </a:extLst>
            </p:cNvPr>
            <p:cNvCxnSpPr/>
            <p:nvPr/>
          </p:nvCxnSpPr>
          <p:spPr>
            <a:xfrm flipV="1">
              <a:off x="7057494" y="3421397"/>
              <a:ext cx="3949266" cy="1512616"/>
            </a:xfrm>
            <a:prstGeom prst="line">
              <a:avLst/>
            </a:prstGeom>
            <a:solidFill>
              <a:schemeClr val="tx1"/>
            </a:solidFill>
            <a:ln w="38100">
              <a:solidFill>
                <a:schemeClr val="accent6"/>
              </a:solidFill>
              <a:prstDash val="solid"/>
            </a:ln>
          </p:spPr>
          <p:style>
            <a:lnRef idx="3">
              <a:schemeClr val="accent4"/>
            </a:lnRef>
            <a:fillRef idx="0">
              <a:schemeClr val="accent4"/>
            </a:fillRef>
            <a:effectRef idx="2">
              <a:schemeClr val="accent4"/>
            </a:effectRef>
            <a:fontRef idx="minor">
              <a:schemeClr val="tx1"/>
            </a:fontRef>
          </p:style>
        </p:cxnSp>
        <p:cxnSp>
          <p:nvCxnSpPr>
            <p:cNvPr id="91" name="Straight Connector 90">
              <a:extLst>
                <a:ext uri="{FF2B5EF4-FFF2-40B4-BE49-F238E27FC236}">
                  <a16:creationId xmlns:a16="http://schemas.microsoft.com/office/drawing/2014/main" id="{7D89BC2C-2A2B-3E40-B7CC-56AF48BBB035}"/>
                </a:ext>
              </a:extLst>
            </p:cNvPr>
            <p:cNvCxnSpPr>
              <a:cxnSpLocks/>
            </p:cNvCxnSpPr>
            <p:nvPr/>
          </p:nvCxnSpPr>
          <p:spPr>
            <a:xfrm flipV="1">
              <a:off x="7516576" y="4768180"/>
              <a:ext cx="0" cy="151048"/>
            </a:xfrm>
            <a:prstGeom prst="line">
              <a:avLst/>
            </a:prstGeom>
            <a:ln w="25400" cap="rnd" cmpd="sng">
              <a:solidFill>
                <a:schemeClr val="accent6"/>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BEFF3026-8B56-3141-BB24-7D0ABF6CA838}"/>
                </a:ext>
              </a:extLst>
            </p:cNvPr>
            <p:cNvCxnSpPr>
              <a:cxnSpLocks/>
            </p:cNvCxnSpPr>
            <p:nvPr/>
          </p:nvCxnSpPr>
          <p:spPr>
            <a:xfrm>
              <a:off x="7916316" y="4316909"/>
              <a:ext cx="0" cy="286036"/>
            </a:xfrm>
            <a:prstGeom prst="line">
              <a:avLst/>
            </a:prstGeom>
            <a:ln w="25400" cap="rnd" cmpd="sng">
              <a:solidFill>
                <a:schemeClr val="accent6"/>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813BD6F7-3DDD-DD4F-BE31-310341641645}"/>
                </a:ext>
              </a:extLst>
            </p:cNvPr>
            <p:cNvCxnSpPr>
              <a:cxnSpLocks/>
            </p:cNvCxnSpPr>
            <p:nvPr/>
          </p:nvCxnSpPr>
          <p:spPr>
            <a:xfrm flipV="1">
              <a:off x="9773230" y="3919641"/>
              <a:ext cx="5080" cy="321841"/>
            </a:xfrm>
            <a:prstGeom prst="line">
              <a:avLst/>
            </a:prstGeom>
            <a:ln w="25400" cap="rnd" cmpd="sng">
              <a:solidFill>
                <a:schemeClr val="accent6"/>
              </a:solidFill>
              <a:headEnd type="oval"/>
              <a:tailEnd type="none" w="lg" len="lg"/>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90A6E6EB-4DB3-8E45-BFE4-B1297BAAE6F3}"/>
                </a:ext>
              </a:extLst>
            </p:cNvPr>
            <p:cNvCxnSpPr>
              <a:cxnSpLocks/>
            </p:cNvCxnSpPr>
            <p:nvPr/>
          </p:nvCxnSpPr>
          <p:spPr>
            <a:xfrm flipV="1">
              <a:off x="7858768" y="4625277"/>
              <a:ext cx="0" cy="179280"/>
            </a:xfrm>
            <a:prstGeom prst="line">
              <a:avLst/>
            </a:prstGeom>
            <a:ln w="25400" cap="rnd" cmpd="sng">
              <a:solidFill>
                <a:schemeClr val="accent6"/>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25674E49-A51D-5543-9AF0-05E7E2054EF2}"/>
                </a:ext>
              </a:extLst>
            </p:cNvPr>
            <p:cNvCxnSpPr>
              <a:cxnSpLocks/>
            </p:cNvCxnSpPr>
            <p:nvPr/>
          </p:nvCxnSpPr>
          <p:spPr>
            <a:xfrm>
              <a:off x="9880442" y="3478045"/>
              <a:ext cx="0" cy="368410"/>
            </a:xfrm>
            <a:prstGeom prst="line">
              <a:avLst/>
            </a:prstGeom>
            <a:ln w="25400" cap="rnd" cmpd="sng">
              <a:solidFill>
                <a:schemeClr val="accent6"/>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133F4506-C743-B645-A41F-34C06ECB25DC}"/>
                </a:ext>
              </a:extLst>
            </p:cNvPr>
            <p:cNvCxnSpPr>
              <a:cxnSpLocks/>
            </p:cNvCxnSpPr>
            <p:nvPr/>
          </p:nvCxnSpPr>
          <p:spPr>
            <a:xfrm flipV="1">
              <a:off x="9076764" y="4176875"/>
              <a:ext cx="0" cy="223454"/>
            </a:xfrm>
            <a:prstGeom prst="line">
              <a:avLst/>
            </a:prstGeom>
            <a:ln w="25400" cap="rnd" cmpd="sng">
              <a:solidFill>
                <a:schemeClr val="accent6"/>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755D9361-5B1F-F649-ADC4-69DB7ACF7215}"/>
                </a:ext>
              </a:extLst>
            </p:cNvPr>
            <p:cNvCxnSpPr>
              <a:cxnSpLocks/>
            </p:cNvCxnSpPr>
            <p:nvPr/>
          </p:nvCxnSpPr>
          <p:spPr>
            <a:xfrm flipV="1">
              <a:off x="8519694" y="4365224"/>
              <a:ext cx="0" cy="260053"/>
            </a:xfrm>
            <a:prstGeom prst="line">
              <a:avLst/>
            </a:prstGeom>
            <a:ln w="25400" cap="rnd" cmpd="sng">
              <a:solidFill>
                <a:schemeClr val="accent6"/>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C75A62C0-AFFD-8648-9045-F7D46EEF85F9}"/>
                </a:ext>
              </a:extLst>
            </p:cNvPr>
            <p:cNvCxnSpPr>
              <a:cxnSpLocks/>
            </p:cNvCxnSpPr>
            <p:nvPr/>
          </p:nvCxnSpPr>
          <p:spPr>
            <a:xfrm>
              <a:off x="9277953" y="3782028"/>
              <a:ext cx="0" cy="312807"/>
            </a:xfrm>
            <a:prstGeom prst="line">
              <a:avLst/>
            </a:prstGeom>
            <a:ln w="25400" cap="rnd" cmpd="sng">
              <a:solidFill>
                <a:schemeClr val="accent6"/>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81717E54-C01F-D94A-8438-C2E417858D7C}"/>
                </a:ext>
              </a:extLst>
            </p:cNvPr>
            <p:cNvCxnSpPr>
              <a:cxnSpLocks/>
            </p:cNvCxnSpPr>
            <p:nvPr/>
          </p:nvCxnSpPr>
          <p:spPr>
            <a:xfrm>
              <a:off x="10566546" y="3278490"/>
              <a:ext cx="0" cy="290871"/>
            </a:xfrm>
            <a:prstGeom prst="line">
              <a:avLst/>
            </a:prstGeom>
            <a:ln w="25400" cap="rnd" cmpd="sng">
              <a:solidFill>
                <a:schemeClr val="accent6"/>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26" name="Flowchart: Connector 35">
              <a:extLst>
                <a:ext uri="{FF2B5EF4-FFF2-40B4-BE49-F238E27FC236}">
                  <a16:creationId xmlns:a16="http://schemas.microsoft.com/office/drawing/2014/main" id="{4211385D-827F-E94C-99D4-78200C24FAFC}"/>
                </a:ext>
              </a:extLst>
            </p:cNvPr>
            <p:cNvSpPr/>
            <p:nvPr/>
          </p:nvSpPr>
          <p:spPr>
            <a:xfrm>
              <a:off x="8485515" y="4585327"/>
              <a:ext cx="68358" cy="79599"/>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232F3E"/>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31" name="Flowchart: Connector 42">
              <a:extLst>
                <a:ext uri="{FF2B5EF4-FFF2-40B4-BE49-F238E27FC236}">
                  <a16:creationId xmlns:a16="http://schemas.microsoft.com/office/drawing/2014/main" id="{2988F76D-E85C-5148-9A16-022E24F161BE}"/>
                </a:ext>
              </a:extLst>
            </p:cNvPr>
            <p:cNvSpPr/>
            <p:nvPr/>
          </p:nvSpPr>
          <p:spPr>
            <a:xfrm>
              <a:off x="9049468" y="4352819"/>
              <a:ext cx="68358" cy="79599"/>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232F3E"/>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34" name="Flowchart: Connector 45">
              <a:extLst>
                <a:ext uri="{FF2B5EF4-FFF2-40B4-BE49-F238E27FC236}">
                  <a16:creationId xmlns:a16="http://schemas.microsoft.com/office/drawing/2014/main" id="{08AACC0A-A221-D947-95AD-41F450A9ABE1}"/>
                </a:ext>
              </a:extLst>
            </p:cNvPr>
            <p:cNvSpPr/>
            <p:nvPr/>
          </p:nvSpPr>
          <p:spPr>
            <a:xfrm>
              <a:off x="9243774" y="3742229"/>
              <a:ext cx="68358" cy="79599"/>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232F3E"/>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37" name="Flowchart: Connector 70">
              <a:extLst>
                <a:ext uri="{FF2B5EF4-FFF2-40B4-BE49-F238E27FC236}">
                  <a16:creationId xmlns:a16="http://schemas.microsoft.com/office/drawing/2014/main" id="{DA2BC2D2-F7CA-1740-9DA5-440AC4478E70}"/>
                </a:ext>
              </a:extLst>
            </p:cNvPr>
            <p:cNvSpPr/>
            <p:nvPr/>
          </p:nvSpPr>
          <p:spPr>
            <a:xfrm>
              <a:off x="9744131" y="4205921"/>
              <a:ext cx="68358" cy="79599"/>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232F3E"/>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38" name="Flowchart: Connector 71">
              <a:extLst>
                <a:ext uri="{FF2B5EF4-FFF2-40B4-BE49-F238E27FC236}">
                  <a16:creationId xmlns:a16="http://schemas.microsoft.com/office/drawing/2014/main" id="{762CFF69-026C-2E42-AA80-7BF824A9753A}"/>
                </a:ext>
              </a:extLst>
            </p:cNvPr>
            <p:cNvSpPr/>
            <p:nvPr/>
          </p:nvSpPr>
          <p:spPr>
            <a:xfrm>
              <a:off x="9850899" y="3439178"/>
              <a:ext cx="68358" cy="79599"/>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232F3E"/>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40" name="Flowchart: Connector 73">
              <a:extLst>
                <a:ext uri="{FF2B5EF4-FFF2-40B4-BE49-F238E27FC236}">
                  <a16:creationId xmlns:a16="http://schemas.microsoft.com/office/drawing/2014/main" id="{4DB64F35-A163-8942-B2DF-8623CBD269F3}"/>
                </a:ext>
              </a:extLst>
            </p:cNvPr>
            <p:cNvSpPr/>
            <p:nvPr/>
          </p:nvSpPr>
          <p:spPr>
            <a:xfrm>
              <a:off x="10537447" y="3238691"/>
              <a:ext cx="68358" cy="79599"/>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232F3E"/>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24" name="Flowchart: Connector 33">
              <a:extLst>
                <a:ext uri="{FF2B5EF4-FFF2-40B4-BE49-F238E27FC236}">
                  <a16:creationId xmlns:a16="http://schemas.microsoft.com/office/drawing/2014/main" id="{EA21B929-71E6-524D-84AE-268479B9F543}"/>
                </a:ext>
              </a:extLst>
            </p:cNvPr>
            <p:cNvSpPr/>
            <p:nvPr/>
          </p:nvSpPr>
          <p:spPr>
            <a:xfrm>
              <a:off x="7882137" y="4280546"/>
              <a:ext cx="68358" cy="79599"/>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232F3E"/>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23" name="Flowchart: Connector 32">
              <a:extLst>
                <a:ext uri="{FF2B5EF4-FFF2-40B4-BE49-F238E27FC236}">
                  <a16:creationId xmlns:a16="http://schemas.microsoft.com/office/drawing/2014/main" id="{2C5751DA-309F-8B48-8B79-EA6B0F7266CD}"/>
                </a:ext>
              </a:extLst>
            </p:cNvPr>
            <p:cNvSpPr/>
            <p:nvPr/>
          </p:nvSpPr>
          <p:spPr>
            <a:xfrm>
              <a:off x="7829669" y="4768180"/>
              <a:ext cx="68358" cy="79599"/>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232F3E"/>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21" name="Flowchart: Connector 30">
              <a:extLst>
                <a:ext uri="{FF2B5EF4-FFF2-40B4-BE49-F238E27FC236}">
                  <a16:creationId xmlns:a16="http://schemas.microsoft.com/office/drawing/2014/main" id="{D2E5BA41-D786-6041-BC24-54F2ECFA63D7}"/>
                </a:ext>
              </a:extLst>
            </p:cNvPr>
            <p:cNvSpPr/>
            <p:nvPr/>
          </p:nvSpPr>
          <p:spPr>
            <a:xfrm>
              <a:off x="7484401" y="4884264"/>
              <a:ext cx="68358" cy="79599"/>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232F3E"/>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cxnSp>
          <p:nvCxnSpPr>
            <p:cNvPr id="4" name="Straight Connector 3">
              <a:extLst>
                <a:ext uri="{FF2B5EF4-FFF2-40B4-BE49-F238E27FC236}">
                  <a16:creationId xmlns:a16="http://schemas.microsoft.com/office/drawing/2014/main" id="{22679521-B078-4A4E-B5C3-7A383DFF9D99}"/>
                </a:ext>
              </a:extLst>
            </p:cNvPr>
            <p:cNvCxnSpPr>
              <a:cxnSpLocks/>
              <a:stCxn id="34" idx="2"/>
            </p:cNvCxnSpPr>
            <p:nvPr/>
          </p:nvCxnSpPr>
          <p:spPr>
            <a:xfrm flipH="1" flipV="1">
              <a:off x="7057493" y="3782028"/>
              <a:ext cx="2186281" cy="1"/>
            </a:xfrm>
            <a:prstGeom prst="line">
              <a:avLst/>
            </a:prstGeom>
            <a:ln w="952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4C96EFDC-BBE6-6B4F-BD68-BEAED7333238}"/>
                </a:ext>
              </a:extLst>
            </p:cNvPr>
            <p:cNvCxnSpPr/>
            <p:nvPr/>
          </p:nvCxnSpPr>
          <p:spPr>
            <a:xfrm flipH="1" flipV="1">
              <a:off x="7064500" y="4070640"/>
              <a:ext cx="2186281" cy="1"/>
            </a:xfrm>
            <a:prstGeom prst="line">
              <a:avLst/>
            </a:prstGeom>
            <a:ln w="952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CA84F37D-22A9-6E4C-87EC-ADE037D08E47}"/>
                </a:ext>
              </a:extLst>
            </p:cNvPr>
            <p:cNvCxnSpPr/>
            <p:nvPr/>
          </p:nvCxnSpPr>
          <p:spPr>
            <a:xfrm flipV="1">
              <a:off x="8025982" y="3781775"/>
              <a:ext cx="0" cy="275731"/>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0C5D07D4-CC3E-DA41-BFD4-513F4B37B3D1}"/>
                </a:ext>
              </a:extLst>
            </p:cNvPr>
            <p:cNvSpPr/>
            <p:nvPr/>
          </p:nvSpPr>
          <p:spPr>
            <a:xfrm rot="16200000">
              <a:off x="6704691" y="2861975"/>
              <a:ext cx="1087157" cy="369332"/>
            </a:xfrm>
            <a:prstGeom prst="rect">
              <a:avLst/>
            </a:prstGeom>
          </p:spPr>
          <p:txBody>
            <a:bodyPr wrap="none">
              <a:spAutoFit/>
            </a:bodyPr>
            <a:lstStyle/>
            <a:p>
              <a:pPr algn="ctr"/>
              <a:r>
                <a:rPr lang="en-US" dirty="0">
                  <a:solidFill>
                    <a:srgbClr val="232F3E"/>
                  </a:solidFill>
                  <a:latin typeface="Amazon Ember" panose="02000000000000000000" pitchFamily="2" charset="0"/>
                  <a:ea typeface="Amazon Ember" panose="02000000000000000000" pitchFamily="2" charset="0"/>
                  <a:cs typeface="Amazon Ember Light" panose="020B0403020204020204" pitchFamily="34" charset="0"/>
                </a:rPr>
                <a:t>Price [$]</a:t>
              </a:r>
            </a:p>
          </p:txBody>
        </p:sp>
        <p:sp>
          <p:nvSpPr>
            <p:cNvPr id="41" name="Rectangle 40">
              <a:extLst>
                <a:ext uri="{FF2B5EF4-FFF2-40B4-BE49-F238E27FC236}">
                  <a16:creationId xmlns:a16="http://schemas.microsoft.com/office/drawing/2014/main" id="{1FD02018-5153-4D48-860C-F2BEF251BF73}"/>
                </a:ext>
              </a:extLst>
            </p:cNvPr>
            <p:cNvSpPr/>
            <p:nvPr/>
          </p:nvSpPr>
          <p:spPr>
            <a:xfrm>
              <a:off x="10585038" y="4798909"/>
              <a:ext cx="1015022" cy="369332"/>
            </a:xfrm>
            <a:prstGeom prst="rect">
              <a:avLst/>
            </a:prstGeom>
          </p:spPr>
          <p:txBody>
            <a:bodyPr wrap="none">
              <a:spAutoFit/>
            </a:bodyPr>
            <a:lstStyle/>
            <a:p>
              <a:pPr algn="ctr"/>
              <a:r>
                <a:rPr lang="en-US" dirty="0">
                  <a:solidFill>
                    <a:srgbClr val="232F3E"/>
                  </a:solidFill>
                  <a:latin typeface="Amazon Ember" panose="02000000000000000000" pitchFamily="2" charset="0"/>
                  <a:ea typeface="Amazon Ember" panose="02000000000000000000" pitchFamily="2" charset="0"/>
                  <a:cs typeface="Amazon Ember Light" panose="020B0403020204020204" pitchFamily="34" charset="0"/>
                </a:rPr>
                <a:t># Pages</a:t>
              </a:r>
            </a:p>
          </p:txBody>
        </p:sp>
        <p:sp>
          <p:nvSpPr>
            <p:cNvPr id="6" name="Rectangle 5">
              <a:extLst>
                <a:ext uri="{FF2B5EF4-FFF2-40B4-BE49-F238E27FC236}">
                  <a16:creationId xmlns:a16="http://schemas.microsoft.com/office/drawing/2014/main" id="{C05E3D16-A40E-4580-A6CA-0E2F90B20953}"/>
                </a:ext>
              </a:extLst>
            </p:cNvPr>
            <p:cNvSpPr/>
            <p:nvPr/>
          </p:nvSpPr>
          <p:spPr>
            <a:xfrm>
              <a:off x="5836159" y="3597363"/>
              <a:ext cx="1247457" cy="338554"/>
            </a:xfrm>
            <a:prstGeom prst="rect">
              <a:avLst/>
            </a:prstGeom>
          </p:spPr>
          <p:txBody>
            <a:bodyPr wrap="none">
              <a:spAutoFit/>
            </a:bodyPr>
            <a:lstStyle/>
            <a:p>
              <a:pPr algn="r"/>
              <a:r>
                <a:rPr lang="en-US" sz="1600" dirty="0">
                  <a:solidFill>
                    <a:srgbClr val="232F3E"/>
                  </a:solidFill>
                  <a:ea typeface="Amazon Ember Light" panose="020B0403020204020204" pitchFamily="34" charset="0"/>
                  <a:cs typeface="Amazon Ember Light" panose="020B0403020204020204" pitchFamily="34" charset="0"/>
                </a:rPr>
                <a:t>True values</a:t>
              </a:r>
              <a:endParaRPr lang="en-US" sz="1600" dirty="0">
                <a:solidFill>
                  <a:srgbClr val="232F3E"/>
                </a:solidFill>
              </a:endParaRPr>
            </a:p>
          </p:txBody>
        </p:sp>
        <p:sp>
          <p:nvSpPr>
            <p:cNvPr id="8" name="Rectangle 7">
              <a:extLst>
                <a:ext uri="{FF2B5EF4-FFF2-40B4-BE49-F238E27FC236}">
                  <a16:creationId xmlns:a16="http://schemas.microsoft.com/office/drawing/2014/main" id="{353AF902-5F2A-44F5-BC74-8CE3DF85B5AC}"/>
                </a:ext>
              </a:extLst>
            </p:cNvPr>
            <p:cNvSpPr/>
            <p:nvPr/>
          </p:nvSpPr>
          <p:spPr>
            <a:xfrm>
              <a:off x="5369684" y="3894068"/>
              <a:ext cx="1713932" cy="338554"/>
            </a:xfrm>
            <a:prstGeom prst="rect">
              <a:avLst/>
            </a:prstGeom>
          </p:spPr>
          <p:txBody>
            <a:bodyPr wrap="none">
              <a:spAutoFit/>
            </a:bodyPr>
            <a:lstStyle/>
            <a:p>
              <a:pPr algn="r"/>
              <a:r>
                <a:rPr lang="en-US" sz="1600" dirty="0">
                  <a:solidFill>
                    <a:srgbClr val="232F3E"/>
                  </a:solidFill>
                  <a:ea typeface="Amazon Ember Light" panose="020B0403020204020204" pitchFamily="34" charset="0"/>
                  <a:cs typeface="Amazon Ember Light" panose="020B0403020204020204" pitchFamily="34" charset="0"/>
                </a:rPr>
                <a:t>Predicted values</a:t>
              </a:r>
              <a:endParaRPr lang="en-US" sz="1600" dirty="0">
                <a:solidFill>
                  <a:srgbClr val="232F3E"/>
                </a:solidFill>
              </a:endParaRPr>
            </a:p>
          </p:txBody>
        </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B15E776F-2B53-3647-B594-4D42D881B88B}"/>
                    </a:ext>
                  </a:extLst>
                </p:cNvPr>
                <p:cNvSpPr/>
                <p:nvPr/>
              </p:nvSpPr>
              <p:spPr>
                <a:xfrm>
                  <a:off x="9235245" y="3395978"/>
                  <a:ext cx="44307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232F3E"/>
                                </a:solidFill>
                                <a:latin typeface="Cambria Math" panose="02040503050406030204" pitchFamily="18" charset="0"/>
                                <a:ea typeface="Amazon Ember Light" panose="020B0403020204020204" pitchFamily="34" charset="0"/>
                                <a:cs typeface="Amazon Ember Light" panose="020B0403020204020204" pitchFamily="34" charset="0"/>
                              </a:rPr>
                            </m:ctrlPr>
                          </m:sSubPr>
                          <m:e>
                            <m:r>
                              <a:rPr lang="en-US" i="1">
                                <a:solidFill>
                                  <a:srgbClr val="232F3E"/>
                                </a:solidFill>
                                <a:latin typeface="Cambria Math" panose="02040503050406030204" pitchFamily="18" charset="0"/>
                                <a:ea typeface="Amazon Ember Light" panose="020B0403020204020204" pitchFamily="34" charset="0"/>
                                <a:cs typeface="Amazon Ember Light" panose="020B0403020204020204" pitchFamily="34" charset="0"/>
                              </a:rPr>
                              <m:t>𝑦</m:t>
                            </m:r>
                          </m:e>
                          <m:sub>
                            <m:r>
                              <a:rPr lang="en-US" i="1">
                                <a:solidFill>
                                  <a:srgbClr val="232F3E"/>
                                </a:solidFill>
                                <a:latin typeface="Cambria Math" panose="02040503050406030204" pitchFamily="18" charset="0"/>
                                <a:ea typeface="Amazon Ember Light" panose="020B0403020204020204" pitchFamily="34" charset="0"/>
                                <a:cs typeface="Amazon Ember Light" panose="020B0403020204020204" pitchFamily="34" charset="0"/>
                              </a:rPr>
                              <m:t>𝑖</m:t>
                            </m:r>
                          </m:sub>
                        </m:sSub>
                      </m:oMath>
                    </m:oMathPara>
                  </a14:m>
                  <a:endParaRPr lang="en-US" dirty="0">
                    <a:solidFill>
                      <a:srgbClr val="232F3E"/>
                    </a:solidFill>
                  </a:endParaRPr>
                </a:p>
              </p:txBody>
            </p:sp>
          </mc:Choice>
          <mc:Fallback xmlns="">
            <p:sp>
              <p:nvSpPr>
                <p:cNvPr id="2" name="Rectangle 1">
                  <a:extLst>
                    <a:ext uri="{FF2B5EF4-FFF2-40B4-BE49-F238E27FC236}">
                      <a16:creationId xmlns:a16="http://schemas.microsoft.com/office/drawing/2014/main" id="{B15E776F-2B53-3647-B594-4D42D881B88B}"/>
                    </a:ext>
                  </a:extLst>
                </p:cNvPr>
                <p:cNvSpPr>
                  <a:spLocks noRot="1" noChangeAspect="1" noMove="1" noResize="1" noEditPoints="1" noAdjustHandles="1" noChangeArrowheads="1" noChangeShapeType="1" noTextEdit="1"/>
                </p:cNvSpPr>
                <p:nvPr/>
              </p:nvSpPr>
              <p:spPr>
                <a:xfrm>
                  <a:off x="9235245" y="3395978"/>
                  <a:ext cx="443070" cy="369332"/>
                </a:xfrm>
                <a:prstGeom prst="rect">
                  <a:avLst/>
                </a:prstGeom>
                <a:blipFill>
                  <a:blip r:embed="rId4"/>
                  <a:stretch>
                    <a:fillRect b="-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950B08CC-CA96-E74E-BC6F-BB0A73E85B86}"/>
                    </a:ext>
                  </a:extLst>
                </p:cNvPr>
                <p:cNvSpPr/>
                <p:nvPr/>
              </p:nvSpPr>
              <p:spPr>
                <a:xfrm>
                  <a:off x="9229974" y="4131651"/>
                  <a:ext cx="44307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232F3E"/>
                                </a:solidFill>
                                <a:latin typeface="Cambria Math" panose="02040503050406030204" pitchFamily="18" charset="0"/>
                                <a:ea typeface="Amazon Ember Light" panose="020B0403020204020204" pitchFamily="34" charset="0"/>
                                <a:cs typeface="Amazon Ember Light" panose="020B0403020204020204" pitchFamily="34" charset="0"/>
                              </a:rPr>
                            </m:ctrlPr>
                          </m:sSubPr>
                          <m:e>
                            <m:acc>
                              <m:accPr>
                                <m:chr m:val="̂"/>
                                <m:ctrlPr>
                                  <a:rPr lang="en-US" i="1">
                                    <a:solidFill>
                                      <a:srgbClr val="232F3E"/>
                                    </a:solidFill>
                                    <a:latin typeface="Cambria Math" panose="02040503050406030204" pitchFamily="18" charset="0"/>
                                    <a:ea typeface="Amazon Ember Light" panose="020B0403020204020204" pitchFamily="34" charset="0"/>
                                    <a:cs typeface="Amazon Ember Light" panose="020B0403020204020204" pitchFamily="34" charset="0"/>
                                  </a:rPr>
                                </m:ctrlPr>
                              </m:accPr>
                              <m:e>
                                <m:r>
                                  <a:rPr lang="en-US" i="1">
                                    <a:solidFill>
                                      <a:srgbClr val="232F3E"/>
                                    </a:solidFill>
                                    <a:latin typeface="Cambria Math" panose="02040503050406030204" pitchFamily="18" charset="0"/>
                                    <a:ea typeface="Amazon Ember Light" panose="020B0403020204020204" pitchFamily="34" charset="0"/>
                                    <a:cs typeface="Amazon Ember Light" panose="020B0403020204020204" pitchFamily="34" charset="0"/>
                                  </a:rPr>
                                  <m:t>𝑦</m:t>
                                </m:r>
                              </m:e>
                            </m:acc>
                          </m:e>
                          <m:sub>
                            <m:r>
                              <a:rPr lang="en-US" i="1">
                                <a:solidFill>
                                  <a:srgbClr val="232F3E"/>
                                </a:solidFill>
                                <a:latin typeface="Cambria Math" panose="02040503050406030204" pitchFamily="18" charset="0"/>
                                <a:ea typeface="Amazon Ember Light" panose="020B0403020204020204" pitchFamily="34" charset="0"/>
                                <a:cs typeface="Amazon Ember Light" panose="020B0403020204020204" pitchFamily="34" charset="0"/>
                              </a:rPr>
                              <m:t>𝑖</m:t>
                            </m:r>
                          </m:sub>
                        </m:sSub>
                      </m:oMath>
                    </m:oMathPara>
                  </a14:m>
                  <a:endParaRPr lang="en-US" dirty="0">
                    <a:solidFill>
                      <a:srgbClr val="232F3E"/>
                    </a:solidFill>
                  </a:endParaRPr>
                </a:p>
              </p:txBody>
            </p:sp>
          </mc:Choice>
          <mc:Fallback xmlns="">
            <p:sp>
              <p:nvSpPr>
                <p:cNvPr id="3" name="Rectangle 2">
                  <a:extLst>
                    <a:ext uri="{FF2B5EF4-FFF2-40B4-BE49-F238E27FC236}">
                      <a16:creationId xmlns:a16="http://schemas.microsoft.com/office/drawing/2014/main" id="{950B08CC-CA96-E74E-BC6F-BB0A73E85B86}"/>
                    </a:ext>
                  </a:extLst>
                </p:cNvPr>
                <p:cNvSpPr>
                  <a:spLocks noRot="1" noChangeAspect="1" noMove="1" noResize="1" noEditPoints="1" noAdjustHandles="1" noChangeArrowheads="1" noChangeShapeType="1" noTextEdit="1"/>
                </p:cNvSpPr>
                <p:nvPr/>
              </p:nvSpPr>
              <p:spPr>
                <a:xfrm>
                  <a:off x="9229974" y="4131651"/>
                  <a:ext cx="443070" cy="369332"/>
                </a:xfrm>
                <a:prstGeom prst="rect">
                  <a:avLst/>
                </a:prstGeom>
                <a:blipFill>
                  <a:blip r:embed="rId5"/>
                  <a:stretch>
                    <a:fillRect t="-6667" r="-13699"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3895DF6A-84BF-9F4E-BA4A-2067253F7D0D}"/>
                    </a:ext>
                  </a:extLst>
                </p:cNvPr>
                <p:cNvSpPr/>
                <p:nvPr/>
              </p:nvSpPr>
              <p:spPr>
                <a:xfrm>
                  <a:off x="8052058" y="3724356"/>
                  <a:ext cx="89595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232F3E"/>
                                </a:solidFill>
                                <a:latin typeface="Cambria Math" panose="02040503050406030204" pitchFamily="18" charset="0"/>
                                <a:ea typeface="Amazon Ember Light" panose="020B0403020204020204" pitchFamily="34" charset="0"/>
                                <a:cs typeface="Amazon Ember Light" panose="020B0403020204020204" pitchFamily="34" charset="0"/>
                              </a:rPr>
                            </m:ctrlPr>
                          </m:sSubPr>
                          <m:e>
                            <m:r>
                              <a:rPr lang="en-US" i="1">
                                <a:solidFill>
                                  <a:srgbClr val="232F3E"/>
                                </a:solidFill>
                                <a:latin typeface="Cambria Math" panose="02040503050406030204" pitchFamily="18" charset="0"/>
                                <a:ea typeface="Amazon Ember Light" panose="020B0403020204020204" pitchFamily="34" charset="0"/>
                                <a:cs typeface="Amazon Ember Light" panose="020B0403020204020204" pitchFamily="34" charset="0"/>
                              </a:rPr>
                              <m:t>𝑒𝑟𝑟𝑜𝑟</m:t>
                            </m:r>
                          </m:e>
                          <m:sub>
                            <m:r>
                              <a:rPr lang="en-US" b="0" i="1" smtClean="0">
                                <a:solidFill>
                                  <a:srgbClr val="232F3E"/>
                                </a:solidFill>
                                <a:latin typeface="Cambria Math" panose="02040503050406030204" pitchFamily="18" charset="0"/>
                                <a:ea typeface="Amazon Ember Light" panose="020B0403020204020204" pitchFamily="34" charset="0"/>
                                <a:cs typeface="Amazon Ember Light" panose="020B0403020204020204" pitchFamily="34" charset="0"/>
                              </a:rPr>
                              <m:t> </m:t>
                            </m:r>
                            <m:r>
                              <a:rPr lang="en-US" i="1">
                                <a:solidFill>
                                  <a:srgbClr val="232F3E"/>
                                </a:solidFill>
                                <a:latin typeface="Cambria Math" panose="02040503050406030204" pitchFamily="18" charset="0"/>
                                <a:ea typeface="Amazon Ember Light" panose="020B0403020204020204" pitchFamily="34" charset="0"/>
                                <a:cs typeface="Amazon Ember Light" panose="020B0403020204020204" pitchFamily="34" charset="0"/>
                              </a:rPr>
                              <m:t>𝑖</m:t>
                            </m:r>
                          </m:sub>
                        </m:sSub>
                      </m:oMath>
                    </m:oMathPara>
                  </a14:m>
                  <a:endParaRPr lang="en-US" dirty="0">
                    <a:solidFill>
                      <a:srgbClr val="232F3E"/>
                    </a:solidFill>
                  </a:endParaRPr>
                </a:p>
              </p:txBody>
            </p:sp>
          </mc:Choice>
          <mc:Fallback xmlns="">
            <p:sp>
              <p:nvSpPr>
                <p:cNvPr id="5" name="Rectangle 4">
                  <a:extLst>
                    <a:ext uri="{FF2B5EF4-FFF2-40B4-BE49-F238E27FC236}">
                      <a16:creationId xmlns:a16="http://schemas.microsoft.com/office/drawing/2014/main" id="{3895DF6A-84BF-9F4E-BA4A-2067253F7D0D}"/>
                    </a:ext>
                  </a:extLst>
                </p:cNvPr>
                <p:cNvSpPr>
                  <a:spLocks noRot="1" noChangeAspect="1" noMove="1" noResize="1" noEditPoints="1" noAdjustHandles="1" noChangeArrowheads="1" noChangeShapeType="1" noTextEdit="1"/>
                </p:cNvSpPr>
                <p:nvPr/>
              </p:nvSpPr>
              <p:spPr>
                <a:xfrm>
                  <a:off x="8052058" y="3724356"/>
                  <a:ext cx="895950" cy="369332"/>
                </a:xfrm>
                <a:prstGeom prst="rect">
                  <a:avLst/>
                </a:prstGeom>
                <a:blipFill>
                  <a:blip r:embed="rId6"/>
                  <a:stretch>
                    <a:fillRect/>
                  </a:stretch>
                </a:blipFill>
              </p:spPr>
              <p:txBody>
                <a:bodyPr/>
                <a:lstStyle/>
                <a:p>
                  <a:r>
                    <a:rPr lang="en-US">
                      <a:noFill/>
                    </a:rPr>
                    <a:t> </a:t>
                  </a:r>
                </a:p>
              </p:txBody>
            </p:sp>
          </mc:Fallback>
        </mc:AlternateContent>
      </p:grpSp>
      <p:sp>
        <p:nvSpPr>
          <p:cNvPr id="9" name="Slide Number Placeholder 8">
            <a:extLst>
              <a:ext uri="{FF2B5EF4-FFF2-40B4-BE49-F238E27FC236}">
                <a16:creationId xmlns:a16="http://schemas.microsoft.com/office/drawing/2014/main" id="{B11AE58D-7F0A-47CB-A701-A2C454D896D8}"/>
              </a:ext>
            </a:extLst>
          </p:cNvPr>
          <p:cNvSpPr>
            <a:spLocks noGrp="1"/>
          </p:cNvSpPr>
          <p:nvPr>
            <p:ph type="sldNum" idx="97"/>
          </p:nvPr>
        </p:nvSpPr>
        <p:spPr/>
        <p:txBody>
          <a:bodyPr/>
          <a:lstStyle/>
          <a:p>
            <a:fld id="{86A8BF56-6CB3-514C-9A64-F39D95C9E25B}" type="slidenum">
              <a:rPr lang="en-US" smtClean="0"/>
              <a:t>28</a:t>
            </a:fld>
            <a:endParaRPr lang="en-US" dirty="0"/>
          </a:p>
        </p:txBody>
      </p:sp>
      <p:sp>
        <p:nvSpPr>
          <p:cNvPr id="11" name="Title 10">
            <a:extLst>
              <a:ext uri="{FF2B5EF4-FFF2-40B4-BE49-F238E27FC236}">
                <a16:creationId xmlns:a16="http://schemas.microsoft.com/office/drawing/2014/main" id="{31310CB4-2493-43C3-BD14-73D327173E0D}"/>
              </a:ext>
            </a:extLst>
          </p:cNvPr>
          <p:cNvSpPr>
            <a:spLocks noGrp="1"/>
          </p:cNvSpPr>
          <p:nvPr>
            <p:ph type="title" idx="1"/>
          </p:nvPr>
        </p:nvSpPr>
        <p:spPr/>
        <p:txBody>
          <a:bodyPr>
            <a:normAutofit fontScale="90000"/>
          </a:bodyPr>
          <a:lstStyle/>
          <a:p>
            <a:r>
              <a:rPr lang="en-US" dirty="0"/>
              <a:t>Source graphic: Evaluation: Regression step 1</a:t>
            </a:r>
          </a:p>
        </p:txBody>
      </p:sp>
    </p:spTree>
    <p:custDataLst>
      <p:tags r:id="rId1"/>
    </p:custDataLst>
    <p:extLst>
      <p:ext uri="{BB962C8B-B14F-4D97-AF65-F5344CB8AC3E}">
        <p14:creationId xmlns:p14="http://schemas.microsoft.com/office/powerpoint/2010/main" val="30133488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6722C418-685A-42D7-B2C6-AC5F3D02C2F1}"/>
              </a:ext>
            </a:extLst>
          </p:cNvPr>
          <p:cNvGrpSpPr/>
          <p:nvPr/>
        </p:nvGrpSpPr>
        <p:grpSpPr>
          <a:xfrm>
            <a:off x="635885" y="2448013"/>
            <a:ext cx="3731504" cy="3607568"/>
            <a:chOff x="236457" y="2790224"/>
            <a:chExt cx="3731504" cy="3607568"/>
          </a:xfrm>
        </p:grpSpPr>
        <p:sp>
          <p:nvSpPr>
            <p:cNvPr id="21" name="Rectangle 20">
              <a:extLst>
                <a:ext uri="{FF2B5EF4-FFF2-40B4-BE49-F238E27FC236}">
                  <a16:creationId xmlns:a16="http://schemas.microsoft.com/office/drawing/2014/main" id="{892C6E46-35A9-3341-B7E4-73E447448997}"/>
                </a:ext>
              </a:extLst>
            </p:cNvPr>
            <p:cNvSpPr>
              <a:spLocks noChangeAspect="1"/>
            </p:cNvSpPr>
            <p:nvPr/>
          </p:nvSpPr>
          <p:spPr>
            <a:xfrm>
              <a:off x="1205853" y="3636889"/>
              <a:ext cx="1371600" cy="13716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5"/>
                  </a:solidFill>
                  <a:ea typeface="Amazon Ember Light" panose="020B0403020204020204" pitchFamily="34" charset="0"/>
                  <a:cs typeface="Amazon Ember Light" panose="020B0403020204020204" pitchFamily="34" charset="0"/>
                </a:rPr>
                <a:t>True positive</a:t>
              </a:r>
            </a:p>
            <a:p>
              <a:pPr algn="ctr"/>
              <a:r>
                <a:rPr lang="en-US" sz="2400" dirty="0">
                  <a:solidFill>
                    <a:schemeClr val="accent5"/>
                  </a:solidFill>
                  <a:ea typeface="Amazon Ember Light" panose="020B0403020204020204" pitchFamily="34" charset="0"/>
                  <a:cs typeface="Amazon Ember Light" panose="020B0403020204020204" pitchFamily="34" charset="0"/>
                </a:rPr>
                <a:t>15</a:t>
              </a:r>
            </a:p>
          </p:txBody>
        </p:sp>
        <p:sp>
          <p:nvSpPr>
            <p:cNvPr id="22" name="Rectangle 21">
              <a:extLst>
                <a:ext uri="{FF2B5EF4-FFF2-40B4-BE49-F238E27FC236}">
                  <a16:creationId xmlns:a16="http://schemas.microsoft.com/office/drawing/2014/main" id="{17BE100A-C746-1A44-B30C-A69B8E158C08}"/>
                </a:ext>
              </a:extLst>
            </p:cNvPr>
            <p:cNvSpPr/>
            <p:nvPr/>
          </p:nvSpPr>
          <p:spPr>
            <a:xfrm>
              <a:off x="1205853" y="3161986"/>
              <a:ext cx="1371600" cy="4572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dirty="0">
                  <a:solidFill>
                    <a:srgbClr val="232F3E"/>
                  </a:solidFill>
                  <a:ea typeface="Amazon Ember Light" panose="020B0403020204020204" pitchFamily="34" charset="0"/>
                  <a:cs typeface="Amazon Ember Light" panose="020B0403020204020204" pitchFamily="34" charset="0"/>
                </a:rPr>
                <a:t>1 (positive)</a:t>
              </a:r>
            </a:p>
          </p:txBody>
        </p:sp>
        <p:sp>
          <p:nvSpPr>
            <p:cNvPr id="23" name="Rectangle 22">
              <a:extLst>
                <a:ext uri="{FF2B5EF4-FFF2-40B4-BE49-F238E27FC236}">
                  <a16:creationId xmlns:a16="http://schemas.microsoft.com/office/drawing/2014/main" id="{634BE040-E9AD-1A4C-A965-08482CF24469}"/>
                </a:ext>
              </a:extLst>
            </p:cNvPr>
            <p:cNvSpPr/>
            <p:nvPr/>
          </p:nvSpPr>
          <p:spPr>
            <a:xfrm rot="16200000">
              <a:off x="246888" y="5456735"/>
              <a:ext cx="1371600" cy="510514"/>
            </a:xfrm>
            <a:prstGeom prst="rect">
              <a:avLst/>
            </a:prstGeom>
            <a:noFill/>
            <a:ln w="12700">
              <a:solidFill>
                <a:srgbClr val="424242"/>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dirty="0">
                  <a:solidFill>
                    <a:srgbClr val="232F3E"/>
                  </a:solidFill>
                  <a:ea typeface="Amazon Ember Light" panose="020B0403020204020204" pitchFamily="34" charset="0"/>
                  <a:cs typeface="Amazon Ember Light" panose="020B0403020204020204" pitchFamily="34" charset="0"/>
                </a:rPr>
                <a:t>0 (negative)</a:t>
              </a:r>
            </a:p>
          </p:txBody>
        </p:sp>
        <p:sp>
          <p:nvSpPr>
            <p:cNvPr id="24" name="Rectangle 23">
              <a:extLst>
                <a:ext uri="{FF2B5EF4-FFF2-40B4-BE49-F238E27FC236}">
                  <a16:creationId xmlns:a16="http://schemas.microsoft.com/office/drawing/2014/main" id="{AC9A1407-9D6A-F643-9427-81972788B873}"/>
                </a:ext>
              </a:extLst>
            </p:cNvPr>
            <p:cNvSpPr/>
            <p:nvPr/>
          </p:nvSpPr>
          <p:spPr>
            <a:xfrm>
              <a:off x="2596361" y="3161986"/>
              <a:ext cx="1371600" cy="457200"/>
            </a:xfrm>
            <a:prstGeom prst="rect">
              <a:avLst/>
            </a:prstGeom>
            <a:noFill/>
            <a:ln w="12700">
              <a:solidFill>
                <a:srgbClr val="424242"/>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dirty="0">
                  <a:solidFill>
                    <a:srgbClr val="232F3E"/>
                  </a:solidFill>
                  <a:ea typeface="Amazon Ember Light" panose="020B0403020204020204" pitchFamily="34" charset="0"/>
                  <a:cs typeface="Amazon Ember Light" panose="020B0403020204020204" pitchFamily="34" charset="0"/>
                </a:rPr>
                <a:t>0 (negative)</a:t>
              </a:r>
            </a:p>
          </p:txBody>
        </p:sp>
        <p:sp>
          <p:nvSpPr>
            <p:cNvPr id="25" name="Rectangle 24">
              <a:extLst>
                <a:ext uri="{FF2B5EF4-FFF2-40B4-BE49-F238E27FC236}">
                  <a16:creationId xmlns:a16="http://schemas.microsoft.com/office/drawing/2014/main" id="{191187E5-BACE-0746-B5BA-4F5F5178755A}"/>
                </a:ext>
              </a:extLst>
            </p:cNvPr>
            <p:cNvSpPr/>
            <p:nvPr/>
          </p:nvSpPr>
          <p:spPr>
            <a:xfrm rot="16200000">
              <a:off x="246889" y="4067430"/>
              <a:ext cx="1371600" cy="510518"/>
            </a:xfrm>
            <a:prstGeom prst="rect">
              <a:avLst/>
            </a:prstGeom>
            <a:noFill/>
            <a:ln w="12700">
              <a:solidFill>
                <a:srgbClr val="424242"/>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dirty="0">
                  <a:solidFill>
                    <a:srgbClr val="232F3E"/>
                  </a:solidFill>
                  <a:ea typeface="Amazon Ember Light" panose="020B0403020204020204" pitchFamily="34" charset="0"/>
                  <a:cs typeface="Amazon Ember Light" panose="020B0403020204020204" pitchFamily="34" charset="0"/>
                </a:rPr>
                <a:t>1 (positive)</a:t>
              </a:r>
            </a:p>
          </p:txBody>
        </p:sp>
        <p:sp>
          <p:nvSpPr>
            <p:cNvPr id="26" name="Rectangle 25">
              <a:extLst>
                <a:ext uri="{FF2B5EF4-FFF2-40B4-BE49-F238E27FC236}">
                  <a16:creationId xmlns:a16="http://schemas.microsoft.com/office/drawing/2014/main" id="{B438C184-F90E-CA45-85C9-9E15ADED0816}"/>
                </a:ext>
              </a:extLst>
            </p:cNvPr>
            <p:cNvSpPr>
              <a:spLocks noChangeAspect="1"/>
            </p:cNvSpPr>
            <p:nvPr/>
          </p:nvSpPr>
          <p:spPr>
            <a:xfrm>
              <a:off x="1205853" y="5026192"/>
              <a:ext cx="1371600" cy="1371600"/>
            </a:xfrm>
            <a:prstGeom prst="rect">
              <a:avLst/>
            </a:prstGeom>
            <a:solidFill>
              <a:schemeClr val="accent5"/>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ea typeface="Amazon Ember Light" panose="020B0403020204020204" pitchFamily="34" charset="0"/>
                  <a:cs typeface="Amazon Ember Light" panose="020B0403020204020204" pitchFamily="34" charset="0"/>
                </a:rPr>
                <a:t>False positive</a:t>
              </a:r>
            </a:p>
            <a:p>
              <a:pPr algn="ctr"/>
              <a:r>
                <a:rPr lang="en-US" sz="2400" dirty="0">
                  <a:solidFill>
                    <a:schemeClr val="bg1"/>
                  </a:solidFill>
                  <a:ea typeface="Amazon Ember Light" panose="020B0403020204020204" pitchFamily="34" charset="0"/>
                  <a:cs typeface="Amazon Ember Light" panose="020B0403020204020204" pitchFamily="34" charset="0"/>
                </a:rPr>
                <a:t>3</a:t>
              </a:r>
            </a:p>
          </p:txBody>
        </p:sp>
        <p:sp>
          <p:nvSpPr>
            <p:cNvPr id="27" name="Rectangle 26">
              <a:extLst>
                <a:ext uri="{FF2B5EF4-FFF2-40B4-BE49-F238E27FC236}">
                  <a16:creationId xmlns:a16="http://schemas.microsoft.com/office/drawing/2014/main" id="{A72972B8-60FC-1C42-A559-B91E789B56E1}"/>
                </a:ext>
              </a:extLst>
            </p:cNvPr>
            <p:cNvSpPr>
              <a:spLocks noChangeAspect="1"/>
            </p:cNvSpPr>
            <p:nvPr/>
          </p:nvSpPr>
          <p:spPr>
            <a:xfrm>
              <a:off x="2596361" y="3636889"/>
              <a:ext cx="1371600" cy="1371600"/>
            </a:xfrm>
            <a:prstGeom prst="rect">
              <a:avLst/>
            </a:prstGeom>
            <a:solidFill>
              <a:schemeClr val="accent5"/>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ea typeface="Amazon Ember Light" panose="020B0403020204020204" pitchFamily="34" charset="0"/>
                  <a:cs typeface="Amazon Ember Light" panose="020B0403020204020204" pitchFamily="34" charset="0"/>
                </a:rPr>
                <a:t>False negative</a:t>
              </a:r>
            </a:p>
            <a:p>
              <a:pPr algn="ctr"/>
              <a:r>
                <a:rPr lang="en-US" sz="2400" dirty="0">
                  <a:solidFill>
                    <a:schemeClr val="bg1"/>
                  </a:solidFill>
                  <a:ea typeface="Amazon Ember Light" panose="020B0403020204020204" pitchFamily="34" charset="0"/>
                  <a:cs typeface="Amazon Ember Light" panose="020B0403020204020204" pitchFamily="34" charset="0"/>
                </a:rPr>
                <a:t>1</a:t>
              </a:r>
            </a:p>
          </p:txBody>
        </p:sp>
        <p:sp>
          <p:nvSpPr>
            <p:cNvPr id="28" name="Rectangle 27">
              <a:extLst>
                <a:ext uri="{FF2B5EF4-FFF2-40B4-BE49-F238E27FC236}">
                  <a16:creationId xmlns:a16="http://schemas.microsoft.com/office/drawing/2014/main" id="{C962A651-E1A1-E148-971E-427DC92BEA66}"/>
                </a:ext>
              </a:extLst>
            </p:cNvPr>
            <p:cNvSpPr>
              <a:spLocks noChangeAspect="1"/>
            </p:cNvSpPr>
            <p:nvPr/>
          </p:nvSpPr>
          <p:spPr>
            <a:xfrm>
              <a:off x="2596361" y="5026192"/>
              <a:ext cx="1371600" cy="13716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5"/>
                  </a:solidFill>
                  <a:ea typeface="Amazon Ember Light" panose="020B0403020204020204" pitchFamily="34" charset="0"/>
                  <a:cs typeface="Amazon Ember Light" panose="020B0403020204020204" pitchFamily="34" charset="0"/>
                </a:rPr>
                <a:t>True negative</a:t>
              </a:r>
            </a:p>
            <a:p>
              <a:pPr algn="ctr"/>
              <a:r>
                <a:rPr lang="en-US" sz="2400" dirty="0">
                  <a:solidFill>
                    <a:schemeClr val="accent5"/>
                  </a:solidFill>
                  <a:ea typeface="Amazon Ember Light" panose="020B0403020204020204" pitchFamily="34" charset="0"/>
                  <a:cs typeface="Amazon Ember Light" panose="020B0403020204020204" pitchFamily="34" charset="0"/>
                </a:rPr>
                <a:t>18</a:t>
              </a:r>
            </a:p>
          </p:txBody>
        </p:sp>
        <p:sp>
          <p:nvSpPr>
            <p:cNvPr id="29" name="TextBox 28">
              <a:extLst>
                <a:ext uri="{FF2B5EF4-FFF2-40B4-BE49-F238E27FC236}">
                  <a16:creationId xmlns:a16="http://schemas.microsoft.com/office/drawing/2014/main" id="{75A8D026-4267-DD4E-AEF6-9CC4A0A05686}"/>
                </a:ext>
              </a:extLst>
            </p:cNvPr>
            <p:cNvSpPr txBox="1"/>
            <p:nvPr/>
          </p:nvSpPr>
          <p:spPr>
            <a:xfrm>
              <a:off x="1967952" y="2790224"/>
              <a:ext cx="1486304" cy="430887"/>
            </a:xfrm>
            <a:prstGeom prst="rect">
              <a:avLst/>
            </a:prstGeom>
            <a:noFill/>
          </p:spPr>
          <p:txBody>
            <a:bodyPr wrap="none" rtlCol="0">
              <a:spAutoFit/>
            </a:bodyPr>
            <a:lstStyle/>
            <a:p>
              <a:pPr>
                <a:spcBef>
                  <a:spcPts val="600"/>
                </a:spcBef>
                <a:spcAft>
                  <a:spcPts val="600"/>
                </a:spcAft>
              </a:pPr>
              <a:r>
                <a:rPr lang="en-US" sz="2200" dirty="0">
                  <a:solidFill>
                    <a:srgbClr val="232F3E"/>
                  </a:solidFill>
                  <a:ea typeface="Amazon Ember Light" panose="020B0403020204020204" pitchFamily="34" charset="0"/>
                  <a:cs typeface="Amazon Ember Light" panose="020B0403020204020204" pitchFamily="34" charset="0"/>
                </a:rPr>
                <a:t>Prediction</a:t>
              </a:r>
            </a:p>
          </p:txBody>
        </p:sp>
        <p:sp>
          <p:nvSpPr>
            <p:cNvPr id="30" name="TextBox 29">
              <a:extLst>
                <a:ext uri="{FF2B5EF4-FFF2-40B4-BE49-F238E27FC236}">
                  <a16:creationId xmlns:a16="http://schemas.microsoft.com/office/drawing/2014/main" id="{3B4D77E3-E615-EE4F-B345-DCEA27364DF1}"/>
                </a:ext>
              </a:extLst>
            </p:cNvPr>
            <p:cNvSpPr txBox="1"/>
            <p:nvPr/>
          </p:nvSpPr>
          <p:spPr>
            <a:xfrm rot="16200000">
              <a:off x="-303274" y="4517061"/>
              <a:ext cx="1510350" cy="430887"/>
            </a:xfrm>
            <a:prstGeom prst="rect">
              <a:avLst/>
            </a:prstGeom>
            <a:noFill/>
          </p:spPr>
          <p:txBody>
            <a:bodyPr wrap="none" rtlCol="0">
              <a:spAutoFit/>
            </a:bodyPr>
            <a:lstStyle/>
            <a:p>
              <a:pPr>
                <a:spcBef>
                  <a:spcPts val="600"/>
                </a:spcBef>
                <a:spcAft>
                  <a:spcPts val="600"/>
                </a:spcAft>
              </a:pPr>
              <a:r>
                <a:rPr lang="en-US" sz="2200" dirty="0">
                  <a:solidFill>
                    <a:srgbClr val="232F3E"/>
                  </a:solidFill>
                  <a:ea typeface="Amazon Ember Light" panose="020B0403020204020204" pitchFamily="34" charset="0"/>
                  <a:cs typeface="Amazon Ember Light" panose="020B0403020204020204" pitchFamily="34" charset="0"/>
                </a:rPr>
                <a:t>True State</a:t>
              </a:r>
            </a:p>
          </p:txBody>
        </p:sp>
      </p:grpSp>
      <p:grpSp>
        <p:nvGrpSpPr>
          <p:cNvPr id="4" name="Group 3">
            <a:extLst>
              <a:ext uri="{FF2B5EF4-FFF2-40B4-BE49-F238E27FC236}">
                <a16:creationId xmlns:a16="http://schemas.microsoft.com/office/drawing/2014/main" id="{5EB27D0B-D138-454E-999F-D65257B70167}"/>
              </a:ext>
            </a:extLst>
          </p:cNvPr>
          <p:cNvGrpSpPr/>
          <p:nvPr/>
        </p:nvGrpSpPr>
        <p:grpSpPr>
          <a:xfrm>
            <a:off x="6220120" y="3142473"/>
            <a:ext cx="5605564" cy="2149527"/>
            <a:chOff x="5655497" y="4016559"/>
            <a:chExt cx="5605564" cy="2149527"/>
          </a:xfrm>
        </p:grpSpPr>
        <p:grpSp>
          <p:nvGrpSpPr>
            <p:cNvPr id="81" name="Group 80">
              <a:extLst>
                <a:ext uri="{FF2B5EF4-FFF2-40B4-BE49-F238E27FC236}">
                  <a16:creationId xmlns:a16="http://schemas.microsoft.com/office/drawing/2014/main" id="{A6E7DFAC-9700-9D41-97FB-F17C9215F98D}"/>
                </a:ext>
              </a:extLst>
            </p:cNvPr>
            <p:cNvGrpSpPr/>
            <p:nvPr/>
          </p:nvGrpSpPr>
          <p:grpSpPr>
            <a:xfrm>
              <a:off x="5655497" y="4244325"/>
              <a:ext cx="5605564" cy="1921761"/>
              <a:chOff x="6088327" y="1569976"/>
              <a:chExt cx="5838523" cy="2231444"/>
            </a:xfrm>
          </p:grpSpPr>
          <p:sp>
            <p:nvSpPr>
              <p:cNvPr id="82" name="Rectangle 81">
                <a:extLst>
                  <a:ext uri="{FF2B5EF4-FFF2-40B4-BE49-F238E27FC236}">
                    <a16:creationId xmlns:a16="http://schemas.microsoft.com/office/drawing/2014/main" id="{8A6CD9DA-4189-9C4B-B73D-FCDD7BBEDF95}"/>
                  </a:ext>
                </a:extLst>
              </p:cNvPr>
              <p:cNvSpPr/>
              <p:nvPr/>
            </p:nvSpPr>
            <p:spPr>
              <a:xfrm>
                <a:off x="10108096" y="1787566"/>
                <a:ext cx="1818754" cy="607534"/>
              </a:xfrm>
              <a:prstGeom prst="rect">
                <a:avLst/>
              </a:prstGeom>
              <a:ln>
                <a:solidFill>
                  <a:schemeClr val="tx1"/>
                </a:solidFill>
              </a:ln>
            </p:spPr>
            <p:txBody>
              <a:bodyPr wrap="square">
                <a:spAutoFit/>
              </a:bodyPr>
              <a:lstStyle/>
              <a:p>
                <a:r>
                  <a:rPr lang="en-US" sz="1400" dirty="0">
                    <a:ea typeface="Amazon Ember Light" panose="020B0403020204020204" pitchFamily="34" charset="0"/>
                    <a:cs typeface="Amazon Ember Light" panose="020B0403020204020204" pitchFamily="34" charset="0"/>
                  </a:rPr>
                  <a:t>    /1  = Fiction</a:t>
                </a:r>
              </a:p>
              <a:p>
                <a:r>
                  <a:rPr lang="en-US" sz="1400" dirty="0">
                    <a:ea typeface="Amazon Ember Light" panose="020B0403020204020204" pitchFamily="34" charset="0"/>
                    <a:cs typeface="Amazon Ember Light" panose="020B0403020204020204" pitchFamily="34" charset="0"/>
                  </a:rPr>
                  <a:t>    /0  = Nonfiction</a:t>
                </a:r>
              </a:p>
            </p:txBody>
          </p:sp>
          <p:sp>
            <p:nvSpPr>
              <p:cNvPr id="83" name="Donut 82">
                <a:extLst>
                  <a:ext uri="{FF2B5EF4-FFF2-40B4-BE49-F238E27FC236}">
                    <a16:creationId xmlns:a16="http://schemas.microsoft.com/office/drawing/2014/main" id="{270EF1C2-B285-B04B-83BA-B9A74A8C789C}"/>
                  </a:ext>
                </a:extLst>
              </p:cNvPr>
              <p:cNvSpPr/>
              <p:nvPr/>
            </p:nvSpPr>
            <p:spPr>
              <a:xfrm>
                <a:off x="6658583" y="2222569"/>
                <a:ext cx="137160" cy="137160"/>
              </a:xfrm>
              <a:prstGeom prst="donu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84" name="Donut 83">
                <a:extLst>
                  <a:ext uri="{FF2B5EF4-FFF2-40B4-BE49-F238E27FC236}">
                    <a16:creationId xmlns:a16="http://schemas.microsoft.com/office/drawing/2014/main" id="{DA5E1111-1044-764F-8D5A-E68443D9E59A}"/>
                  </a:ext>
                </a:extLst>
              </p:cNvPr>
              <p:cNvSpPr/>
              <p:nvPr/>
            </p:nvSpPr>
            <p:spPr>
              <a:xfrm>
                <a:off x="6727310" y="2598046"/>
                <a:ext cx="137160" cy="137160"/>
              </a:xfrm>
              <a:prstGeom prst="donu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85" name="Donut 84">
                <a:extLst>
                  <a:ext uri="{FF2B5EF4-FFF2-40B4-BE49-F238E27FC236}">
                    <a16:creationId xmlns:a16="http://schemas.microsoft.com/office/drawing/2014/main" id="{856625D8-7F2F-4241-B07F-45AE3E365C76}"/>
                  </a:ext>
                </a:extLst>
              </p:cNvPr>
              <p:cNvSpPr/>
              <p:nvPr/>
            </p:nvSpPr>
            <p:spPr>
              <a:xfrm>
                <a:off x="7121023" y="2930284"/>
                <a:ext cx="137160" cy="137160"/>
              </a:xfrm>
              <a:prstGeom prst="donu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86" name="Donut 85">
                <a:extLst>
                  <a:ext uri="{FF2B5EF4-FFF2-40B4-BE49-F238E27FC236}">
                    <a16:creationId xmlns:a16="http://schemas.microsoft.com/office/drawing/2014/main" id="{320A7391-9E4C-304C-80C7-428BEF854BA8}"/>
                  </a:ext>
                </a:extLst>
              </p:cNvPr>
              <p:cNvSpPr/>
              <p:nvPr/>
            </p:nvSpPr>
            <p:spPr>
              <a:xfrm>
                <a:off x="6745617" y="3174217"/>
                <a:ext cx="137160" cy="137160"/>
              </a:xfrm>
              <a:prstGeom prst="donu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87" name="Donut 86">
                <a:extLst>
                  <a:ext uri="{FF2B5EF4-FFF2-40B4-BE49-F238E27FC236}">
                    <a16:creationId xmlns:a16="http://schemas.microsoft.com/office/drawing/2014/main" id="{5B352062-1A63-D040-B952-90A0FA8D18ED}"/>
                  </a:ext>
                </a:extLst>
              </p:cNvPr>
              <p:cNvSpPr/>
              <p:nvPr/>
            </p:nvSpPr>
            <p:spPr>
              <a:xfrm>
                <a:off x="7146269" y="2532432"/>
                <a:ext cx="137160" cy="137160"/>
              </a:xfrm>
              <a:prstGeom prst="donu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88" name="Donut 87">
                <a:extLst>
                  <a:ext uri="{FF2B5EF4-FFF2-40B4-BE49-F238E27FC236}">
                    <a16:creationId xmlns:a16="http://schemas.microsoft.com/office/drawing/2014/main" id="{37FFBD30-0F12-F148-AFB3-F87E84948EBC}"/>
                  </a:ext>
                </a:extLst>
              </p:cNvPr>
              <p:cNvSpPr/>
              <p:nvPr/>
            </p:nvSpPr>
            <p:spPr>
              <a:xfrm>
                <a:off x="7501356" y="3183211"/>
                <a:ext cx="137160" cy="137160"/>
              </a:xfrm>
              <a:prstGeom prst="donu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89" name="Donut 88">
                <a:extLst>
                  <a:ext uri="{FF2B5EF4-FFF2-40B4-BE49-F238E27FC236}">
                    <a16:creationId xmlns:a16="http://schemas.microsoft.com/office/drawing/2014/main" id="{089436ED-C9F8-AE48-B7E0-0A0C7223ED4F}"/>
                  </a:ext>
                </a:extLst>
              </p:cNvPr>
              <p:cNvSpPr/>
              <p:nvPr/>
            </p:nvSpPr>
            <p:spPr>
              <a:xfrm>
                <a:off x="7958158" y="3130096"/>
                <a:ext cx="137160" cy="137160"/>
              </a:xfrm>
              <a:prstGeom prst="donu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90" name="Donut 89">
                <a:extLst>
                  <a:ext uri="{FF2B5EF4-FFF2-40B4-BE49-F238E27FC236}">
                    <a16:creationId xmlns:a16="http://schemas.microsoft.com/office/drawing/2014/main" id="{508F076F-2334-5B4B-B63A-6B2052CD516A}"/>
                  </a:ext>
                </a:extLst>
              </p:cNvPr>
              <p:cNvSpPr/>
              <p:nvPr/>
            </p:nvSpPr>
            <p:spPr>
              <a:xfrm>
                <a:off x="7242499" y="2162963"/>
                <a:ext cx="137160" cy="137160"/>
              </a:xfrm>
              <a:prstGeom prst="donu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91" name="Donut 90">
                <a:extLst>
                  <a:ext uri="{FF2B5EF4-FFF2-40B4-BE49-F238E27FC236}">
                    <a16:creationId xmlns:a16="http://schemas.microsoft.com/office/drawing/2014/main" id="{52986E43-B478-4040-B93F-BAA77E65F89D}"/>
                  </a:ext>
                </a:extLst>
              </p:cNvPr>
              <p:cNvSpPr/>
              <p:nvPr/>
            </p:nvSpPr>
            <p:spPr>
              <a:xfrm>
                <a:off x="7728303" y="2215307"/>
                <a:ext cx="137160" cy="137160"/>
              </a:xfrm>
              <a:prstGeom prst="donu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92" name="Donut 91">
                <a:extLst>
                  <a:ext uri="{FF2B5EF4-FFF2-40B4-BE49-F238E27FC236}">
                    <a16:creationId xmlns:a16="http://schemas.microsoft.com/office/drawing/2014/main" id="{D6E64B72-2409-B149-9218-07E39BA60422}"/>
                  </a:ext>
                </a:extLst>
              </p:cNvPr>
              <p:cNvSpPr/>
              <p:nvPr/>
            </p:nvSpPr>
            <p:spPr>
              <a:xfrm>
                <a:off x="7495090" y="2538528"/>
                <a:ext cx="137160" cy="137160"/>
              </a:xfrm>
              <a:prstGeom prst="donu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93" name="Flowchart: Connector 42">
                <a:extLst>
                  <a:ext uri="{FF2B5EF4-FFF2-40B4-BE49-F238E27FC236}">
                    <a16:creationId xmlns:a16="http://schemas.microsoft.com/office/drawing/2014/main" id="{0E606B6D-693D-7248-9F12-06CE90BB680B}"/>
                  </a:ext>
                </a:extLst>
              </p:cNvPr>
              <p:cNvSpPr/>
              <p:nvPr/>
            </p:nvSpPr>
            <p:spPr>
              <a:xfrm>
                <a:off x="9179896" y="2645412"/>
                <a:ext cx="137160" cy="1371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94" name="Donut 93">
                <a:extLst>
                  <a:ext uri="{FF2B5EF4-FFF2-40B4-BE49-F238E27FC236}">
                    <a16:creationId xmlns:a16="http://schemas.microsoft.com/office/drawing/2014/main" id="{AFDC54F1-7EA5-3844-BBF8-3112BA0E8AC3}"/>
                  </a:ext>
                </a:extLst>
              </p:cNvPr>
              <p:cNvSpPr/>
              <p:nvPr/>
            </p:nvSpPr>
            <p:spPr>
              <a:xfrm>
                <a:off x="7787243" y="2810342"/>
                <a:ext cx="137160" cy="137160"/>
              </a:xfrm>
              <a:prstGeom prst="donu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95" name="Flowchart: Connector 84">
                <a:extLst>
                  <a:ext uri="{FF2B5EF4-FFF2-40B4-BE49-F238E27FC236}">
                    <a16:creationId xmlns:a16="http://schemas.microsoft.com/office/drawing/2014/main" id="{B1866844-FB2F-A64F-B480-703AB08457B8}"/>
                  </a:ext>
                </a:extLst>
              </p:cNvPr>
              <p:cNvSpPr/>
              <p:nvPr/>
            </p:nvSpPr>
            <p:spPr>
              <a:xfrm>
                <a:off x="9484616" y="2950132"/>
                <a:ext cx="137160" cy="1371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96" name="Flowchart: Connector 85">
                <a:extLst>
                  <a:ext uri="{FF2B5EF4-FFF2-40B4-BE49-F238E27FC236}">
                    <a16:creationId xmlns:a16="http://schemas.microsoft.com/office/drawing/2014/main" id="{A070EE4D-81BC-754B-B287-7268F2630B10}"/>
                  </a:ext>
                </a:extLst>
              </p:cNvPr>
              <p:cNvSpPr/>
              <p:nvPr/>
            </p:nvSpPr>
            <p:spPr>
              <a:xfrm>
                <a:off x="9253029" y="3238389"/>
                <a:ext cx="137160" cy="1371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97" name="Donut 96">
                <a:extLst>
                  <a:ext uri="{FF2B5EF4-FFF2-40B4-BE49-F238E27FC236}">
                    <a16:creationId xmlns:a16="http://schemas.microsoft.com/office/drawing/2014/main" id="{50B43ADB-CE53-C84D-B35B-26C91541FDA8}"/>
                  </a:ext>
                </a:extLst>
              </p:cNvPr>
              <p:cNvSpPr/>
              <p:nvPr/>
            </p:nvSpPr>
            <p:spPr>
              <a:xfrm>
                <a:off x="8188331" y="2640756"/>
                <a:ext cx="137160" cy="137160"/>
              </a:xfrm>
              <a:prstGeom prst="donu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98" name="Flowchart: Connector 85">
                <a:extLst>
                  <a:ext uri="{FF2B5EF4-FFF2-40B4-BE49-F238E27FC236}">
                    <a16:creationId xmlns:a16="http://schemas.microsoft.com/office/drawing/2014/main" id="{4247D0D8-2311-CA40-8BC9-C156D61C2086}"/>
                  </a:ext>
                </a:extLst>
              </p:cNvPr>
              <p:cNvSpPr/>
              <p:nvPr/>
            </p:nvSpPr>
            <p:spPr>
              <a:xfrm>
                <a:off x="8698841" y="3085989"/>
                <a:ext cx="137160" cy="1371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99" name="Flowchart: Connector 85">
                <a:extLst>
                  <a:ext uri="{FF2B5EF4-FFF2-40B4-BE49-F238E27FC236}">
                    <a16:creationId xmlns:a16="http://schemas.microsoft.com/office/drawing/2014/main" id="{16A45871-87C2-F543-A252-7AD2842EAC86}"/>
                  </a:ext>
                </a:extLst>
              </p:cNvPr>
              <p:cNvSpPr/>
              <p:nvPr/>
            </p:nvSpPr>
            <p:spPr>
              <a:xfrm>
                <a:off x="8615714" y="2227001"/>
                <a:ext cx="137160" cy="1371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100" name="Donut 99">
                <a:extLst>
                  <a:ext uri="{FF2B5EF4-FFF2-40B4-BE49-F238E27FC236}">
                    <a16:creationId xmlns:a16="http://schemas.microsoft.com/office/drawing/2014/main" id="{A7C51D57-A092-4549-940C-9D689C5FE15C}"/>
                  </a:ext>
                </a:extLst>
              </p:cNvPr>
              <p:cNvSpPr/>
              <p:nvPr/>
            </p:nvSpPr>
            <p:spPr>
              <a:xfrm>
                <a:off x="7095544" y="3476436"/>
                <a:ext cx="137160" cy="137160"/>
              </a:xfrm>
              <a:prstGeom prst="donu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101" name="Donut 100">
                <a:extLst>
                  <a:ext uri="{FF2B5EF4-FFF2-40B4-BE49-F238E27FC236}">
                    <a16:creationId xmlns:a16="http://schemas.microsoft.com/office/drawing/2014/main" id="{ED44F80C-A1B9-7848-B66F-418AC27BCA82}"/>
                  </a:ext>
                </a:extLst>
              </p:cNvPr>
              <p:cNvSpPr/>
              <p:nvPr/>
            </p:nvSpPr>
            <p:spPr>
              <a:xfrm>
                <a:off x="8549290" y="3243514"/>
                <a:ext cx="137160" cy="137160"/>
              </a:xfrm>
              <a:prstGeom prst="donu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102" name="Donut 101">
                <a:extLst>
                  <a:ext uri="{FF2B5EF4-FFF2-40B4-BE49-F238E27FC236}">
                    <a16:creationId xmlns:a16="http://schemas.microsoft.com/office/drawing/2014/main" id="{B3A5E981-F2A5-5C4F-B139-73B803F1EB30}"/>
                  </a:ext>
                </a:extLst>
              </p:cNvPr>
              <p:cNvSpPr/>
              <p:nvPr/>
            </p:nvSpPr>
            <p:spPr>
              <a:xfrm>
                <a:off x="8455645" y="2876821"/>
                <a:ext cx="137160" cy="137160"/>
              </a:xfrm>
              <a:prstGeom prst="donu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103" name="Donut 102">
                <a:extLst>
                  <a:ext uri="{FF2B5EF4-FFF2-40B4-BE49-F238E27FC236}">
                    <a16:creationId xmlns:a16="http://schemas.microsoft.com/office/drawing/2014/main" id="{B71262F3-4444-7A48-8D54-1ACCBABD840D}"/>
                  </a:ext>
                </a:extLst>
              </p:cNvPr>
              <p:cNvSpPr/>
              <p:nvPr/>
            </p:nvSpPr>
            <p:spPr>
              <a:xfrm>
                <a:off x="7511366" y="2930689"/>
                <a:ext cx="137160" cy="137160"/>
              </a:xfrm>
              <a:prstGeom prst="donu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104" name="Donut 103">
                <a:extLst>
                  <a:ext uri="{FF2B5EF4-FFF2-40B4-BE49-F238E27FC236}">
                    <a16:creationId xmlns:a16="http://schemas.microsoft.com/office/drawing/2014/main" id="{3A72E5B2-5FD8-D64F-9B3F-F3156D553BCD}"/>
                  </a:ext>
                </a:extLst>
              </p:cNvPr>
              <p:cNvSpPr/>
              <p:nvPr/>
            </p:nvSpPr>
            <p:spPr>
              <a:xfrm>
                <a:off x="7009650" y="1928382"/>
                <a:ext cx="137160" cy="137160"/>
              </a:xfrm>
              <a:prstGeom prst="donu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105" name="Donut 104">
                <a:extLst>
                  <a:ext uri="{FF2B5EF4-FFF2-40B4-BE49-F238E27FC236}">
                    <a16:creationId xmlns:a16="http://schemas.microsoft.com/office/drawing/2014/main" id="{3893B195-92E8-694E-BCC1-6A735F705AEC}"/>
                  </a:ext>
                </a:extLst>
              </p:cNvPr>
              <p:cNvSpPr/>
              <p:nvPr/>
            </p:nvSpPr>
            <p:spPr>
              <a:xfrm>
                <a:off x="8200594" y="2934407"/>
                <a:ext cx="137160" cy="137160"/>
              </a:xfrm>
              <a:prstGeom prst="donu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106" name="Donut 105">
                <a:extLst>
                  <a:ext uri="{FF2B5EF4-FFF2-40B4-BE49-F238E27FC236}">
                    <a16:creationId xmlns:a16="http://schemas.microsoft.com/office/drawing/2014/main" id="{519016AC-25A8-0549-A023-E3342091D8AF}"/>
                  </a:ext>
                </a:extLst>
              </p:cNvPr>
              <p:cNvSpPr/>
              <p:nvPr/>
            </p:nvSpPr>
            <p:spPr>
              <a:xfrm>
                <a:off x="7491099" y="1908583"/>
                <a:ext cx="137160" cy="137160"/>
              </a:xfrm>
              <a:prstGeom prst="donu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107" name="Donut 106">
                <a:extLst>
                  <a:ext uri="{FF2B5EF4-FFF2-40B4-BE49-F238E27FC236}">
                    <a16:creationId xmlns:a16="http://schemas.microsoft.com/office/drawing/2014/main" id="{16DA7FD4-06FF-C04A-B580-7C301F89E821}"/>
                  </a:ext>
                </a:extLst>
              </p:cNvPr>
              <p:cNvSpPr/>
              <p:nvPr/>
            </p:nvSpPr>
            <p:spPr>
              <a:xfrm>
                <a:off x="7919677" y="3464040"/>
                <a:ext cx="137160" cy="137160"/>
              </a:xfrm>
              <a:prstGeom prst="donu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cxnSp>
            <p:nvCxnSpPr>
              <p:cNvPr id="108" name="Straight Connector 107">
                <a:extLst>
                  <a:ext uri="{FF2B5EF4-FFF2-40B4-BE49-F238E27FC236}">
                    <a16:creationId xmlns:a16="http://schemas.microsoft.com/office/drawing/2014/main" id="{529CA12E-D1B3-DC48-A3F8-9F155E760A02}"/>
                  </a:ext>
                </a:extLst>
              </p:cNvPr>
              <p:cNvCxnSpPr>
                <a:cxnSpLocks/>
              </p:cNvCxnSpPr>
              <p:nvPr/>
            </p:nvCxnSpPr>
            <p:spPr>
              <a:xfrm>
                <a:off x="8385404" y="2577227"/>
                <a:ext cx="1143" cy="1211614"/>
              </a:xfrm>
              <a:prstGeom prst="line">
                <a:avLst/>
              </a:prstGeom>
              <a:ln w="38100">
                <a:solidFill>
                  <a:schemeClr val="accent6"/>
                </a:solidFill>
                <a:prstDash val="solid"/>
              </a:ln>
            </p:spPr>
            <p:style>
              <a:lnRef idx="1">
                <a:schemeClr val="accent1"/>
              </a:lnRef>
              <a:fillRef idx="0">
                <a:schemeClr val="accent1"/>
              </a:fillRef>
              <a:effectRef idx="0">
                <a:schemeClr val="accent1"/>
              </a:effectRef>
              <a:fontRef idx="minor">
                <a:schemeClr val="tx1"/>
              </a:fontRef>
            </p:style>
          </p:cxnSp>
          <p:sp>
            <p:nvSpPr>
              <p:cNvPr id="109" name="Donut 108">
                <a:extLst>
                  <a:ext uri="{FF2B5EF4-FFF2-40B4-BE49-F238E27FC236}">
                    <a16:creationId xmlns:a16="http://schemas.microsoft.com/office/drawing/2014/main" id="{7CFD48D8-7955-1F4A-8A8D-C43E1177356A}"/>
                  </a:ext>
                </a:extLst>
              </p:cNvPr>
              <p:cNvSpPr/>
              <p:nvPr/>
            </p:nvSpPr>
            <p:spPr>
              <a:xfrm>
                <a:off x="8693955" y="2579784"/>
                <a:ext cx="137160" cy="137160"/>
              </a:xfrm>
              <a:prstGeom prst="donu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110" name="Flowchart: Connector 42">
                <a:extLst>
                  <a:ext uri="{FF2B5EF4-FFF2-40B4-BE49-F238E27FC236}">
                    <a16:creationId xmlns:a16="http://schemas.microsoft.com/office/drawing/2014/main" id="{42BF65D2-3FFE-FC4A-AFC8-33FD254123FD}"/>
                  </a:ext>
                </a:extLst>
              </p:cNvPr>
              <p:cNvSpPr/>
              <p:nvPr/>
            </p:nvSpPr>
            <p:spPr>
              <a:xfrm>
                <a:off x="8557902" y="2462514"/>
                <a:ext cx="137160" cy="1371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111" name="Flowchart: Connector 42">
                <a:extLst>
                  <a:ext uri="{FF2B5EF4-FFF2-40B4-BE49-F238E27FC236}">
                    <a16:creationId xmlns:a16="http://schemas.microsoft.com/office/drawing/2014/main" id="{BA7261EA-3C68-D746-BD31-7DA6750E7E78}"/>
                  </a:ext>
                </a:extLst>
              </p:cNvPr>
              <p:cNvSpPr/>
              <p:nvPr/>
            </p:nvSpPr>
            <p:spPr>
              <a:xfrm>
                <a:off x="9711144" y="3407396"/>
                <a:ext cx="137160" cy="1371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112" name="Flowchart: Connector 42">
                <a:extLst>
                  <a:ext uri="{FF2B5EF4-FFF2-40B4-BE49-F238E27FC236}">
                    <a16:creationId xmlns:a16="http://schemas.microsoft.com/office/drawing/2014/main" id="{98F05C40-2A23-214E-A067-5CC83644A322}"/>
                  </a:ext>
                </a:extLst>
              </p:cNvPr>
              <p:cNvSpPr/>
              <p:nvPr/>
            </p:nvSpPr>
            <p:spPr>
              <a:xfrm>
                <a:off x="8205105" y="2148186"/>
                <a:ext cx="137160" cy="1371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113" name="Flowchart: Connector 42">
                <a:extLst>
                  <a:ext uri="{FF2B5EF4-FFF2-40B4-BE49-F238E27FC236}">
                    <a16:creationId xmlns:a16="http://schemas.microsoft.com/office/drawing/2014/main" id="{8E03FFFA-707F-5446-8347-E86AB268526F}"/>
                  </a:ext>
                </a:extLst>
              </p:cNvPr>
              <p:cNvSpPr/>
              <p:nvPr/>
            </p:nvSpPr>
            <p:spPr>
              <a:xfrm>
                <a:off x="8570225" y="2735480"/>
                <a:ext cx="137160" cy="1371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114" name="Flowchart: Connector 42">
                <a:extLst>
                  <a:ext uri="{FF2B5EF4-FFF2-40B4-BE49-F238E27FC236}">
                    <a16:creationId xmlns:a16="http://schemas.microsoft.com/office/drawing/2014/main" id="{EE1B03E8-9142-E042-A7F7-A9C07E7B963A}"/>
                  </a:ext>
                </a:extLst>
              </p:cNvPr>
              <p:cNvSpPr/>
              <p:nvPr/>
            </p:nvSpPr>
            <p:spPr>
              <a:xfrm>
                <a:off x="8422308" y="3421277"/>
                <a:ext cx="137160" cy="1371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115" name="Flowchart: Connector 42">
                <a:extLst>
                  <a:ext uri="{FF2B5EF4-FFF2-40B4-BE49-F238E27FC236}">
                    <a16:creationId xmlns:a16="http://schemas.microsoft.com/office/drawing/2014/main" id="{F71FD923-EC88-C34B-B0FC-F91AFC6B498B}"/>
                  </a:ext>
                </a:extLst>
              </p:cNvPr>
              <p:cNvSpPr/>
              <p:nvPr/>
            </p:nvSpPr>
            <p:spPr>
              <a:xfrm>
                <a:off x="8100045" y="2418984"/>
                <a:ext cx="137160" cy="1371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116" name="Flowchart: Connector 42">
                <a:extLst>
                  <a:ext uri="{FF2B5EF4-FFF2-40B4-BE49-F238E27FC236}">
                    <a16:creationId xmlns:a16="http://schemas.microsoft.com/office/drawing/2014/main" id="{C09F9BDC-66C9-7744-AAFA-8D0581B80A61}"/>
                  </a:ext>
                </a:extLst>
              </p:cNvPr>
              <p:cNvSpPr/>
              <p:nvPr/>
            </p:nvSpPr>
            <p:spPr>
              <a:xfrm>
                <a:off x="8930515" y="2489715"/>
                <a:ext cx="137160" cy="1371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117" name="Flowchart: Connector 42">
                <a:extLst>
                  <a:ext uri="{FF2B5EF4-FFF2-40B4-BE49-F238E27FC236}">
                    <a16:creationId xmlns:a16="http://schemas.microsoft.com/office/drawing/2014/main" id="{236A8E34-978B-754A-AA37-2FFC507A0464}"/>
                  </a:ext>
                </a:extLst>
              </p:cNvPr>
              <p:cNvSpPr/>
              <p:nvPr/>
            </p:nvSpPr>
            <p:spPr>
              <a:xfrm>
                <a:off x="7959925" y="1993591"/>
                <a:ext cx="137160" cy="1371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118" name="Flowchart: Connector 42">
                <a:extLst>
                  <a:ext uri="{FF2B5EF4-FFF2-40B4-BE49-F238E27FC236}">
                    <a16:creationId xmlns:a16="http://schemas.microsoft.com/office/drawing/2014/main" id="{9DA319D8-1129-444D-9515-772FDD5CA6F6}"/>
                  </a:ext>
                </a:extLst>
              </p:cNvPr>
              <p:cNvSpPr/>
              <p:nvPr/>
            </p:nvSpPr>
            <p:spPr>
              <a:xfrm>
                <a:off x="9037877" y="2984711"/>
                <a:ext cx="137160" cy="1371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119" name="Flowchart: Connector 42">
                <a:extLst>
                  <a:ext uri="{FF2B5EF4-FFF2-40B4-BE49-F238E27FC236}">
                    <a16:creationId xmlns:a16="http://schemas.microsoft.com/office/drawing/2014/main" id="{958EF521-1EBE-0344-B368-F71DCA291123}"/>
                  </a:ext>
                </a:extLst>
              </p:cNvPr>
              <p:cNvSpPr/>
              <p:nvPr/>
            </p:nvSpPr>
            <p:spPr>
              <a:xfrm>
                <a:off x="9424709" y="2465107"/>
                <a:ext cx="137160" cy="1371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120" name="Flowchart: Connector 84">
                <a:extLst>
                  <a:ext uri="{FF2B5EF4-FFF2-40B4-BE49-F238E27FC236}">
                    <a16:creationId xmlns:a16="http://schemas.microsoft.com/office/drawing/2014/main" id="{B104DABE-F9A5-1E45-BC61-8BD46B14ABC2}"/>
                  </a:ext>
                </a:extLst>
              </p:cNvPr>
              <p:cNvSpPr/>
              <p:nvPr/>
            </p:nvSpPr>
            <p:spPr>
              <a:xfrm>
                <a:off x="7714979" y="3260847"/>
                <a:ext cx="137160" cy="1371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121" name="Flowchart: Connector 84">
                <a:extLst>
                  <a:ext uri="{FF2B5EF4-FFF2-40B4-BE49-F238E27FC236}">
                    <a16:creationId xmlns:a16="http://schemas.microsoft.com/office/drawing/2014/main" id="{45CB350C-60AF-8346-8BA1-9D3595C6B11C}"/>
                  </a:ext>
                </a:extLst>
              </p:cNvPr>
              <p:cNvSpPr/>
              <p:nvPr/>
            </p:nvSpPr>
            <p:spPr>
              <a:xfrm>
                <a:off x="10231491" y="1883457"/>
                <a:ext cx="137160" cy="1371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122" name="Donut 121">
                <a:extLst>
                  <a:ext uri="{FF2B5EF4-FFF2-40B4-BE49-F238E27FC236}">
                    <a16:creationId xmlns:a16="http://schemas.microsoft.com/office/drawing/2014/main" id="{95E9B7AA-B19E-BE4A-A5C7-D687F29C5061}"/>
                  </a:ext>
                </a:extLst>
              </p:cNvPr>
              <p:cNvSpPr/>
              <p:nvPr/>
            </p:nvSpPr>
            <p:spPr>
              <a:xfrm>
                <a:off x="10230971" y="2136885"/>
                <a:ext cx="137160" cy="137160"/>
              </a:xfrm>
              <a:prstGeom prst="donu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cxnSp>
            <p:nvCxnSpPr>
              <p:cNvPr id="123" name="Straight Connector 122">
                <a:extLst>
                  <a:ext uri="{FF2B5EF4-FFF2-40B4-BE49-F238E27FC236}">
                    <a16:creationId xmlns:a16="http://schemas.microsoft.com/office/drawing/2014/main" id="{0D69C799-5DF3-D94F-86D5-A13F257DDFC0}"/>
                  </a:ext>
                </a:extLst>
              </p:cNvPr>
              <p:cNvCxnSpPr/>
              <p:nvPr/>
            </p:nvCxnSpPr>
            <p:spPr>
              <a:xfrm flipV="1">
                <a:off x="6495299" y="1569976"/>
                <a:ext cx="0" cy="2230418"/>
              </a:xfrm>
              <a:prstGeom prst="line">
                <a:avLst/>
              </a:prstGeom>
              <a:solidFill>
                <a:schemeClr val="tx1"/>
              </a:solidFill>
              <a:ln>
                <a:solidFill>
                  <a:srgbClr val="51504F"/>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12852D77-8039-1E40-AF6C-AFA175AC9D24}"/>
                  </a:ext>
                </a:extLst>
              </p:cNvPr>
              <p:cNvCxnSpPr/>
              <p:nvPr/>
            </p:nvCxnSpPr>
            <p:spPr>
              <a:xfrm>
                <a:off x="6495299" y="3787266"/>
                <a:ext cx="4938020" cy="0"/>
              </a:xfrm>
              <a:prstGeom prst="line">
                <a:avLst/>
              </a:prstGeom>
              <a:solidFill>
                <a:schemeClr val="tx1"/>
              </a:solidFill>
              <a:ln>
                <a:solidFill>
                  <a:srgbClr val="51504F"/>
                </a:solidFill>
              </a:ln>
            </p:spPr>
            <p:style>
              <a:lnRef idx="1">
                <a:schemeClr val="accent1"/>
              </a:lnRef>
              <a:fillRef idx="0">
                <a:schemeClr val="accent1"/>
              </a:fillRef>
              <a:effectRef idx="0">
                <a:schemeClr val="accent1"/>
              </a:effectRef>
              <a:fontRef idx="minor">
                <a:schemeClr val="tx1"/>
              </a:fontRef>
            </p:style>
          </p:cxnSp>
          <p:sp>
            <p:nvSpPr>
              <p:cNvPr id="125" name="Rectangle 124">
                <a:extLst>
                  <a:ext uri="{FF2B5EF4-FFF2-40B4-BE49-F238E27FC236}">
                    <a16:creationId xmlns:a16="http://schemas.microsoft.com/office/drawing/2014/main" id="{39F0AA19-F6BE-224D-9FC7-586E3369BE3C}"/>
                  </a:ext>
                </a:extLst>
              </p:cNvPr>
              <p:cNvSpPr/>
              <p:nvPr/>
            </p:nvSpPr>
            <p:spPr>
              <a:xfrm>
                <a:off x="10368131" y="3372572"/>
                <a:ext cx="1037168" cy="428848"/>
              </a:xfrm>
              <a:prstGeom prst="rect">
                <a:avLst/>
              </a:prstGeom>
            </p:spPr>
            <p:txBody>
              <a:bodyPr wrap="none">
                <a:spAutoFit/>
              </a:bodyPr>
              <a:lstStyle/>
              <a:p>
                <a:pPr algn="ctr"/>
                <a:r>
                  <a:rPr lang="en-US" dirty="0">
                    <a:ea typeface="Amazon Ember Light" panose="020B0403020204020204" pitchFamily="34" charset="0"/>
                    <a:cs typeface="Amazon Ember Light" panose="020B0403020204020204" pitchFamily="34" charset="0"/>
                  </a:rPr>
                  <a:t># Pages</a:t>
                </a:r>
              </a:p>
            </p:txBody>
          </p:sp>
          <p:sp>
            <p:nvSpPr>
              <p:cNvPr id="126" name="Rectangle 125">
                <a:extLst>
                  <a:ext uri="{FF2B5EF4-FFF2-40B4-BE49-F238E27FC236}">
                    <a16:creationId xmlns:a16="http://schemas.microsoft.com/office/drawing/2014/main" id="{21CD654D-4057-4F45-B0E7-4DA6DDFC4F20}"/>
                  </a:ext>
                </a:extLst>
              </p:cNvPr>
              <p:cNvSpPr/>
              <p:nvPr/>
            </p:nvSpPr>
            <p:spPr>
              <a:xfrm rot="16200000">
                <a:off x="5254895" y="2522730"/>
                <a:ext cx="2051546" cy="384681"/>
              </a:xfrm>
              <a:prstGeom prst="rect">
                <a:avLst/>
              </a:prstGeom>
            </p:spPr>
            <p:txBody>
              <a:bodyPr wrap="none">
                <a:spAutoFit/>
              </a:bodyPr>
              <a:lstStyle/>
              <a:p>
                <a:pPr algn="ctr"/>
                <a:r>
                  <a:rPr lang="en-US" dirty="0">
                    <a:ea typeface="Amazon Ember Light" panose="020B0403020204020204" pitchFamily="34" charset="0"/>
                    <a:cs typeface="Amazon Ember Light" panose="020B0403020204020204" pitchFamily="34" charset="0"/>
                  </a:rPr>
                  <a:t>Days published</a:t>
                </a:r>
              </a:p>
            </p:txBody>
          </p:sp>
        </p:grpSp>
        <p:cxnSp>
          <p:nvCxnSpPr>
            <p:cNvPr id="127" name="Straight Connector 126">
              <a:extLst>
                <a:ext uri="{FF2B5EF4-FFF2-40B4-BE49-F238E27FC236}">
                  <a16:creationId xmlns:a16="http://schemas.microsoft.com/office/drawing/2014/main" id="{C5F02034-41A3-DC47-A394-FBA7A5A1435E}"/>
                </a:ext>
              </a:extLst>
            </p:cNvPr>
            <p:cNvCxnSpPr>
              <a:cxnSpLocks/>
            </p:cNvCxnSpPr>
            <p:nvPr/>
          </p:nvCxnSpPr>
          <p:spPr>
            <a:xfrm flipH="1">
              <a:off x="7408372" y="5125883"/>
              <a:ext cx="453645" cy="0"/>
            </a:xfrm>
            <a:prstGeom prst="line">
              <a:avLst/>
            </a:prstGeom>
            <a:ln w="38100">
              <a:solidFill>
                <a:schemeClr val="accent6"/>
              </a:solidFill>
              <a:prstDash val="solid"/>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76BEA480-09C0-0549-98C8-3D4EDEA5F733}"/>
                </a:ext>
              </a:extLst>
            </p:cNvPr>
            <p:cNvCxnSpPr>
              <a:cxnSpLocks/>
            </p:cNvCxnSpPr>
            <p:nvPr/>
          </p:nvCxnSpPr>
          <p:spPr>
            <a:xfrm>
              <a:off x="7413776" y="4324336"/>
              <a:ext cx="0" cy="817138"/>
            </a:xfrm>
            <a:prstGeom prst="line">
              <a:avLst/>
            </a:prstGeom>
            <a:ln w="38100">
              <a:solidFill>
                <a:schemeClr val="accent6"/>
              </a:solidFill>
              <a:prstDash val="solid"/>
            </a:ln>
          </p:spPr>
          <p:style>
            <a:lnRef idx="1">
              <a:schemeClr val="accent1"/>
            </a:lnRef>
            <a:fillRef idx="0">
              <a:schemeClr val="accent1"/>
            </a:fillRef>
            <a:effectRef idx="0">
              <a:schemeClr val="accent1"/>
            </a:effectRef>
            <a:fontRef idx="minor">
              <a:schemeClr val="tx1"/>
            </a:fontRef>
          </p:style>
        </p:cxnSp>
        <p:cxnSp>
          <p:nvCxnSpPr>
            <p:cNvPr id="130" name="Straight Arrow Connector 129">
              <a:extLst>
                <a:ext uri="{FF2B5EF4-FFF2-40B4-BE49-F238E27FC236}">
                  <a16:creationId xmlns:a16="http://schemas.microsoft.com/office/drawing/2014/main" id="{E6F23D04-127B-6949-9138-D35AE0B489DB}"/>
                </a:ext>
              </a:extLst>
            </p:cNvPr>
            <p:cNvCxnSpPr>
              <a:cxnSpLocks/>
            </p:cNvCxnSpPr>
            <p:nvPr/>
          </p:nvCxnSpPr>
          <p:spPr>
            <a:xfrm flipH="1">
              <a:off x="6186165" y="4366317"/>
              <a:ext cx="1100461" cy="0"/>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31" name="TextBox 130">
              <a:extLst>
                <a:ext uri="{FF2B5EF4-FFF2-40B4-BE49-F238E27FC236}">
                  <a16:creationId xmlns:a16="http://schemas.microsoft.com/office/drawing/2014/main" id="{2BF6DCBD-FCAA-B54B-A327-3A5023745910}"/>
                </a:ext>
              </a:extLst>
            </p:cNvPr>
            <p:cNvSpPr txBox="1"/>
            <p:nvPr/>
          </p:nvSpPr>
          <p:spPr>
            <a:xfrm>
              <a:off x="5877658" y="4017527"/>
              <a:ext cx="1722165" cy="307777"/>
            </a:xfrm>
            <a:prstGeom prst="rect">
              <a:avLst/>
            </a:prstGeom>
            <a:noFill/>
          </p:spPr>
          <p:txBody>
            <a:bodyPr wrap="square" rtlCol="0">
              <a:spAutoFit/>
            </a:bodyPr>
            <a:lstStyle/>
            <a:p>
              <a:pPr algn="ctr"/>
              <a:r>
                <a:rPr lang="en-US" sz="1400" b="1" dirty="0">
                  <a:solidFill>
                    <a:schemeClr val="accent6"/>
                  </a:solidFill>
                  <a:ea typeface="Amazon Ember" panose="02000000000000000000" pitchFamily="2" charset="0"/>
                </a:rPr>
                <a:t>Predict 0</a:t>
              </a:r>
            </a:p>
          </p:txBody>
        </p:sp>
        <p:sp>
          <p:nvSpPr>
            <p:cNvPr id="132" name="TextBox 131">
              <a:extLst>
                <a:ext uri="{FF2B5EF4-FFF2-40B4-BE49-F238E27FC236}">
                  <a16:creationId xmlns:a16="http://schemas.microsoft.com/office/drawing/2014/main" id="{9C08A079-60EB-AD48-B799-99C0FE178913}"/>
                </a:ext>
              </a:extLst>
            </p:cNvPr>
            <p:cNvSpPr txBox="1"/>
            <p:nvPr/>
          </p:nvSpPr>
          <p:spPr>
            <a:xfrm>
              <a:off x="7277671" y="4016559"/>
              <a:ext cx="1638602" cy="307777"/>
            </a:xfrm>
            <a:prstGeom prst="rect">
              <a:avLst/>
            </a:prstGeom>
            <a:noFill/>
          </p:spPr>
          <p:txBody>
            <a:bodyPr wrap="square" rtlCol="0">
              <a:spAutoFit/>
            </a:bodyPr>
            <a:lstStyle/>
            <a:p>
              <a:pPr algn="ctr"/>
              <a:r>
                <a:rPr lang="en-US" sz="1400" b="1" dirty="0">
                  <a:solidFill>
                    <a:schemeClr val="accent6"/>
                  </a:solidFill>
                  <a:ea typeface="Amazon Ember" panose="02000000000000000000" pitchFamily="2" charset="0"/>
                </a:rPr>
                <a:t>Predict 1</a:t>
              </a:r>
            </a:p>
          </p:txBody>
        </p:sp>
        <p:cxnSp>
          <p:nvCxnSpPr>
            <p:cNvPr id="133" name="Straight Arrow Connector 132">
              <a:extLst>
                <a:ext uri="{FF2B5EF4-FFF2-40B4-BE49-F238E27FC236}">
                  <a16:creationId xmlns:a16="http://schemas.microsoft.com/office/drawing/2014/main" id="{4E908E86-59C8-344E-AAD6-7C2B9E946D55}"/>
                </a:ext>
              </a:extLst>
            </p:cNvPr>
            <p:cNvCxnSpPr>
              <a:cxnSpLocks/>
            </p:cNvCxnSpPr>
            <p:nvPr/>
          </p:nvCxnSpPr>
          <p:spPr>
            <a:xfrm>
              <a:off x="7546224" y="4366317"/>
              <a:ext cx="1100461" cy="0"/>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grpSp>
      <p:sp>
        <p:nvSpPr>
          <p:cNvPr id="2" name="Slide Number Placeholder 1">
            <a:extLst>
              <a:ext uri="{FF2B5EF4-FFF2-40B4-BE49-F238E27FC236}">
                <a16:creationId xmlns:a16="http://schemas.microsoft.com/office/drawing/2014/main" id="{F2F3E129-D3CE-4D46-9141-198EC8F5D45A}"/>
              </a:ext>
            </a:extLst>
          </p:cNvPr>
          <p:cNvSpPr>
            <a:spLocks noGrp="1"/>
          </p:cNvSpPr>
          <p:nvPr>
            <p:ph type="sldNum" idx="97"/>
          </p:nvPr>
        </p:nvSpPr>
        <p:spPr/>
        <p:txBody>
          <a:bodyPr/>
          <a:lstStyle/>
          <a:p>
            <a:fld id="{86A8BF56-6CB3-514C-9A64-F39D95C9E25B}" type="slidenum">
              <a:rPr lang="en-US" smtClean="0"/>
              <a:t>29</a:t>
            </a:fld>
            <a:endParaRPr lang="en-US" dirty="0"/>
          </a:p>
        </p:txBody>
      </p:sp>
      <p:sp>
        <p:nvSpPr>
          <p:cNvPr id="5" name="Title 4">
            <a:extLst>
              <a:ext uri="{FF2B5EF4-FFF2-40B4-BE49-F238E27FC236}">
                <a16:creationId xmlns:a16="http://schemas.microsoft.com/office/drawing/2014/main" id="{88418837-65DC-4E92-B98D-F3FD1EA859D5}"/>
              </a:ext>
            </a:extLst>
          </p:cNvPr>
          <p:cNvSpPr>
            <a:spLocks noGrp="1"/>
          </p:cNvSpPr>
          <p:nvPr>
            <p:ph type="title" idx="1"/>
          </p:nvPr>
        </p:nvSpPr>
        <p:spPr/>
        <p:txBody>
          <a:bodyPr>
            <a:normAutofit fontScale="90000"/>
          </a:bodyPr>
          <a:lstStyle/>
          <a:p>
            <a:r>
              <a:rPr lang="en-US" dirty="0"/>
              <a:t>Source graphic: Evaluation: Classification step 1</a:t>
            </a:r>
          </a:p>
        </p:txBody>
      </p:sp>
    </p:spTree>
    <p:custDataLst>
      <p:tags r:id="rId1"/>
    </p:custDataLst>
    <p:extLst>
      <p:ext uri="{BB962C8B-B14F-4D97-AF65-F5344CB8AC3E}">
        <p14:creationId xmlns:p14="http://schemas.microsoft.com/office/powerpoint/2010/main" val="21285570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A4DC4AF-0C9B-491A-BAEE-BAE82A7A6E0A}"/>
              </a:ext>
            </a:extLst>
          </p:cNvPr>
          <p:cNvSpPr>
            <a:spLocks noGrp="1"/>
          </p:cNvSpPr>
          <p:nvPr>
            <p:ph type="sldNum" idx="97"/>
          </p:nvPr>
        </p:nvSpPr>
        <p:spPr/>
        <p:txBody>
          <a:bodyPr/>
          <a:lstStyle/>
          <a:p>
            <a:fld id="{86A8BF56-6CB3-514C-9A64-F39D95C9E25B}" type="slidenum">
              <a:rPr lang="en-US" smtClean="0"/>
              <a:t>3</a:t>
            </a:fld>
            <a:endParaRPr lang="en-US" dirty="0"/>
          </a:p>
        </p:txBody>
      </p:sp>
      <p:sp>
        <p:nvSpPr>
          <p:cNvPr id="2" name="Title 1">
            <a:extLst>
              <a:ext uri="{FF2B5EF4-FFF2-40B4-BE49-F238E27FC236}">
                <a16:creationId xmlns:a16="http://schemas.microsoft.com/office/drawing/2014/main" id="{3FDFA00D-89E3-E74F-87AA-BAC57C7D482C}"/>
              </a:ext>
            </a:extLst>
          </p:cNvPr>
          <p:cNvSpPr>
            <a:spLocks noGrp="1"/>
          </p:cNvSpPr>
          <p:nvPr>
            <p:ph type="title" idx="1"/>
          </p:nvPr>
        </p:nvSpPr>
        <p:spPr/>
        <p:txBody>
          <a:bodyPr/>
          <a:lstStyle/>
          <a:p>
            <a:r>
              <a:rPr lang="en-US" dirty="0"/>
              <a:t>Introduction to the ML lifecycle</a:t>
            </a:r>
          </a:p>
        </p:txBody>
      </p:sp>
      <p:sp>
        <p:nvSpPr>
          <p:cNvPr id="3" name="Text Placeholder 2">
            <a:extLst>
              <a:ext uri="{FF2B5EF4-FFF2-40B4-BE49-F238E27FC236}">
                <a16:creationId xmlns:a16="http://schemas.microsoft.com/office/drawing/2014/main" id="{E9B41DCB-F283-96E3-EFC9-EF8D85A12980}"/>
              </a:ext>
            </a:extLst>
          </p:cNvPr>
          <p:cNvSpPr>
            <a:spLocks noGrp="1"/>
          </p:cNvSpPr>
          <p:nvPr>
            <p:ph type="body" idx="2"/>
          </p:nvPr>
        </p:nvSpPr>
        <p:spPr/>
        <p:txBody>
          <a:bodyPr/>
          <a:lstStyle/>
          <a:p>
            <a:endParaRPr lang="en-US"/>
          </a:p>
        </p:txBody>
      </p:sp>
    </p:spTree>
    <p:custDataLst>
      <p:tags r:id="rId1"/>
    </p:custDataLst>
    <p:extLst>
      <p:ext uri="{BB962C8B-B14F-4D97-AF65-F5344CB8AC3E}">
        <p14:creationId xmlns:p14="http://schemas.microsoft.com/office/powerpoint/2010/main" val="29700874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6B0D881-B5AB-B348-A362-63117A8F5057}"/>
              </a:ext>
            </a:extLst>
          </p:cNvPr>
          <p:cNvSpPr>
            <a:spLocks noGrp="1"/>
          </p:cNvSpPr>
          <p:nvPr>
            <p:ph type="sldNum" idx="97"/>
          </p:nvPr>
        </p:nvSpPr>
        <p:spPr/>
        <p:txBody>
          <a:bodyPr/>
          <a:lstStyle/>
          <a:p>
            <a:fld id="{2613A35D-97EF-7A48-AACF-97D95E22C11E}" type="slidenum">
              <a:rPr lang="en-US" smtClean="0"/>
              <a:pPr/>
              <a:t>30</a:t>
            </a:fld>
            <a:endParaRPr lang="en-US" dirty="0"/>
          </a:p>
        </p:txBody>
      </p:sp>
      <p:sp>
        <p:nvSpPr>
          <p:cNvPr id="2" name="Title 1">
            <a:extLst>
              <a:ext uri="{FF2B5EF4-FFF2-40B4-BE49-F238E27FC236}">
                <a16:creationId xmlns:a16="http://schemas.microsoft.com/office/drawing/2014/main" id="{4ECA1FFA-AD73-4173-9340-7E7BF441CA27}"/>
              </a:ext>
            </a:extLst>
          </p:cNvPr>
          <p:cNvSpPr>
            <a:spLocks noGrp="1"/>
          </p:cNvSpPr>
          <p:nvPr>
            <p:ph type="title" idx="1"/>
          </p:nvPr>
        </p:nvSpPr>
        <p:spPr/>
        <p:txBody>
          <a:bodyPr anchor="b">
            <a:normAutofit fontScale="90000"/>
          </a:bodyPr>
          <a:lstStyle/>
          <a:p>
            <a:r>
              <a:rPr lang="en-US" dirty="0"/>
              <a:t>Source graphic: Evaluation: Comparing training and validation datasets </a:t>
            </a:r>
          </a:p>
        </p:txBody>
      </p:sp>
      <p:sp>
        <p:nvSpPr>
          <p:cNvPr id="274" name="TextBox 273">
            <a:extLst>
              <a:ext uri="{FF2B5EF4-FFF2-40B4-BE49-F238E27FC236}">
                <a16:creationId xmlns:a16="http://schemas.microsoft.com/office/drawing/2014/main" id="{209FFBD3-25D8-3D40-B964-0B62E6E6AE89}"/>
              </a:ext>
            </a:extLst>
          </p:cNvPr>
          <p:cNvSpPr txBox="1"/>
          <p:nvPr/>
        </p:nvSpPr>
        <p:spPr>
          <a:xfrm>
            <a:off x="7055288" y="1481380"/>
            <a:ext cx="4320647" cy="461665"/>
          </a:xfrm>
          <a:prstGeom prst="rect">
            <a:avLst/>
          </a:prstGeom>
          <a:noFill/>
        </p:spPr>
        <p:txBody>
          <a:bodyPr wrap="square" rtlCol="0">
            <a:spAutoFit/>
          </a:bodyPr>
          <a:lstStyle/>
          <a:p>
            <a:r>
              <a:rPr lang="en-US" sz="2400" dirty="0">
                <a:solidFill>
                  <a:srgbClr val="006EC0"/>
                </a:solidFill>
                <a:ea typeface="Amazon Ember" panose="020B0603020204020204" pitchFamily="34" charset="0"/>
                <a:cs typeface="Amazon Ember" panose="020B0603020204020204" pitchFamily="34" charset="0"/>
              </a:rPr>
              <a:t>Training</a:t>
            </a:r>
          </a:p>
        </p:txBody>
      </p:sp>
      <p:sp>
        <p:nvSpPr>
          <p:cNvPr id="275" name="TextBox 274">
            <a:extLst>
              <a:ext uri="{FF2B5EF4-FFF2-40B4-BE49-F238E27FC236}">
                <a16:creationId xmlns:a16="http://schemas.microsoft.com/office/drawing/2014/main" id="{DA9BB02B-5701-0748-9821-952783226F35}"/>
              </a:ext>
            </a:extLst>
          </p:cNvPr>
          <p:cNvSpPr txBox="1"/>
          <p:nvPr/>
        </p:nvSpPr>
        <p:spPr>
          <a:xfrm>
            <a:off x="7055288" y="3954533"/>
            <a:ext cx="4320647" cy="461665"/>
          </a:xfrm>
          <a:prstGeom prst="rect">
            <a:avLst/>
          </a:prstGeom>
          <a:noFill/>
        </p:spPr>
        <p:txBody>
          <a:bodyPr wrap="square" rtlCol="0">
            <a:spAutoFit/>
          </a:bodyPr>
          <a:lstStyle/>
          <a:p>
            <a:r>
              <a:rPr lang="en-US" sz="2400" dirty="0">
                <a:solidFill>
                  <a:srgbClr val="006EC0"/>
                </a:solidFill>
                <a:ea typeface="Amazon Ember" panose="020B0603020204020204" pitchFamily="34" charset="0"/>
                <a:cs typeface="Amazon Ember" panose="020B0603020204020204" pitchFamily="34" charset="0"/>
              </a:rPr>
              <a:t>Validation</a:t>
            </a:r>
          </a:p>
        </p:txBody>
      </p:sp>
      <p:grpSp>
        <p:nvGrpSpPr>
          <p:cNvPr id="4" name="Group 3">
            <a:extLst>
              <a:ext uri="{FF2B5EF4-FFF2-40B4-BE49-F238E27FC236}">
                <a16:creationId xmlns:a16="http://schemas.microsoft.com/office/drawing/2014/main" id="{E8EAA54B-3A8D-4B3D-82AF-9E5A8503B68A}"/>
              </a:ext>
            </a:extLst>
          </p:cNvPr>
          <p:cNvGrpSpPr/>
          <p:nvPr/>
        </p:nvGrpSpPr>
        <p:grpSpPr>
          <a:xfrm>
            <a:off x="6715510" y="1886091"/>
            <a:ext cx="5131725" cy="1941703"/>
            <a:chOff x="6715510" y="1886091"/>
            <a:chExt cx="5131725" cy="1941703"/>
          </a:xfrm>
        </p:grpSpPr>
        <p:grpSp>
          <p:nvGrpSpPr>
            <p:cNvPr id="225" name="Group 224">
              <a:extLst>
                <a:ext uri="{FF2B5EF4-FFF2-40B4-BE49-F238E27FC236}">
                  <a16:creationId xmlns:a16="http://schemas.microsoft.com/office/drawing/2014/main" id="{C88932DF-D786-6146-B253-56127342138B}"/>
                </a:ext>
              </a:extLst>
            </p:cNvPr>
            <p:cNvGrpSpPr/>
            <p:nvPr/>
          </p:nvGrpSpPr>
          <p:grpSpPr>
            <a:xfrm>
              <a:off x="6715510" y="1886091"/>
              <a:ext cx="5131725" cy="1941703"/>
              <a:chOff x="6088327" y="1569976"/>
              <a:chExt cx="5344992" cy="2254599"/>
            </a:xfrm>
          </p:grpSpPr>
          <p:sp>
            <p:nvSpPr>
              <p:cNvPr id="226" name="Donut 225">
                <a:extLst>
                  <a:ext uri="{FF2B5EF4-FFF2-40B4-BE49-F238E27FC236}">
                    <a16:creationId xmlns:a16="http://schemas.microsoft.com/office/drawing/2014/main" id="{B91B70FF-5E86-C443-9B1D-8C01DDCE84B7}"/>
                  </a:ext>
                </a:extLst>
              </p:cNvPr>
              <p:cNvSpPr/>
              <p:nvPr/>
            </p:nvSpPr>
            <p:spPr>
              <a:xfrm>
                <a:off x="6658583" y="2222569"/>
                <a:ext cx="137160" cy="137160"/>
              </a:xfrm>
              <a:prstGeom prst="donu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227" name="Donut 226">
                <a:extLst>
                  <a:ext uri="{FF2B5EF4-FFF2-40B4-BE49-F238E27FC236}">
                    <a16:creationId xmlns:a16="http://schemas.microsoft.com/office/drawing/2014/main" id="{9AD2E150-1BCF-9247-B6D4-DBA678FA87D9}"/>
                  </a:ext>
                </a:extLst>
              </p:cNvPr>
              <p:cNvSpPr/>
              <p:nvPr/>
            </p:nvSpPr>
            <p:spPr>
              <a:xfrm>
                <a:off x="6727310" y="2598046"/>
                <a:ext cx="137160" cy="137160"/>
              </a:xfrm>
              <a:prstGeom prst="donu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228" name="Donut 227">
                <a:extLst>
                  <a:ext uri="{FF2B5EF4-FFF2-40B4-BE49-F238E27FC236}">
                    <a16:creationId xmlns:a16="http://schemas.microsoft.com/office/drawing/2014/main" id="{DE8CB00F-E0EC-5D4E-B91F-FCCFA305C650}"/>
                  </a:ext>
                </a:extLst>
              </p:cNvPr>
              <p:cNvSpPr/>
              <p:nvPr/>
            </p:nvSpPr>
            <p:spPr>
              <a:xfrm>
                <a:off x="7121023" y="2930284"/>
                <a:ext cx="137160" cy="137160"/>
              </a:xfrm>
              <a:prstGeom prst="donu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229" name="Donut 228">
                <a:extLst>
                  <a:ext uri="{FF2B5EF4-FFF2-40B4-BE49-F238E27FC236}">
                    <a16:creationId xmlns:a16="http://schemas.microsoft.com/office/drawing/2014/main" id="{E7C93F29-BBF0-6549-8E33-73CD2E729E17}"/>
                  </a:ext>
                </a:extLst>
              </p:cNvPr>
              <p:cNvSpPr/>
              <p:nvPr/>
            </p:nvSpPr>
            <p:spPr>
              <a:xfrm>
                <a:off x="6745617" y="3174217"/>
                <a:ext cx="137160" cy="137160"/>
              </a:xfrm>
              <a:prstGeom prst="donu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230" name="Donut 229">
                <a:extLst>
                  <a:ext uri="{FF2B5EF4-FFF2-40B4-BE49-F238E27FC236}">
                    <a16:creationId xmlns:a16="http://schemas.microsoft.com/office/drawing/2014/main" id="{28319842-CF16-EA40-BCB8-11307BB172A9}"/>
                  </a:ext>
                </a:extLst>
              </p:cNvPr>
              <p:cNvSpPr/>
              <p:nvPr/>
            </p:nvSpPr>
            <p:spPr>
              <a:xfrm>
                <a:off x="7146269" y="2532432"/>
                <a:ext cx="137160" cy="137160"/>
              </a:xfrm>
              <a:prstGeom prst="donu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231" name="Donut 230">
                <a:extLst>
                  <a:ext uri="{FF2B5EF4-FFF2-40B4-BE49-F238E27FC236}">
                    <a16:creationId xmlns:a16="http://schemas.microsoft.com/office/drawing/2014/main" id="{E9330D29-E854-834C-9A92-B885C4067C14}"/>
                  </a:ext>
                </a:extLst>
              </p:cNvPr>
              <p:cNvSpPr/>
              <p:nvPr/>
            </p:nvSpPr>
            <p:spPr>
              <a:xfrm>
                <a:off x="7501356" y="3183211"/>
                <a:ext cx="137160" cy="137160"/>
              </a:xfrm>
              <a:prstGeom prst="donu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232" name="Donut 231">
                <a:extLst>
                  <a:ext uri="{FF2B5EF4-FFF2-40B4-BE49-F238E27FC236}">
                    <a16:creationId xmlns:a16="http://schemas.microsoft.com/office/drawing/2014/main" id="{78C01F5A-4B6E-D448-A360-CF423C8413A6}"/>
                  </a:ext>
                </a:extLst>
              </p:cNvPr>
              <p:cNvSpPr/>
              <p:nvPr/>
            </p:nvSpPr>
            <p:spPr>
              <a:xfrm>
                <a:off x="7958158" y="3130096"/>
                <a:ext cx="137160" cy="137160"/>
              </a:xfrm>
              <a:prstGeom prst="donu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233" name="Donut 232">
                <a:extLst>
                  <a:ext uri="{FF2B5EF4-FFF2-40B4-BE49-F238E27FC236}">
                    <a16:creationId xmlns:a16="http://schemas.microsoft.com/office/drawing/2014/main" id="{7E13F3EE-99D5-354D-8DD2-96545070D30B}"/>
                  </a:ext>
                </a:extLst>
              </p:cNvPr>
              <p:cNvSpPr/>
              <p:nvPr/>
            </p:nvSpPr>
            <p:spPr>
              <a:xfrm>
                <a:off x="7242499" y="2162963"/>
                <a:ext cx="137160" cy="137160"/>
              </a:xfrm>
              <a:prstGeom prst="donu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234" name="Donut 233">
                <a:extLst>
                  <a:ext uri="{FF2B5EF4-FFF2-40B4-BE49-F238E27FC236}">
                    <a16:creationId xmlns:a16="http://schemas.microsoft.com/office/drawing/2014/main" id="{F3413039-8D68-C74D-952B-CD9C22EBF80C}"/>
                  </a:ext>
                </a:extLst>
              </p:cNvPr>
              <p:cNvSpPr/>
              <p:nvPr/>
            </p:nvSpPr>
            <p:spPr>
              <a:xfrm>
                <a:off x="7728303" y="2215307"/>
                <a:ext cx="137160" cy="137160"/>
              </a:xfrm>
              <a:prstGeom prst="donu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235" name="Donut 234">
                <a:extLst>
                  <a:ext uri="{FF2B5EF4-FFF2-40B4-BE49-F238E27FC236}">
                    <a16:creationId xmlns:a16="http://schemas.microsoft.com/office/drawing/2014/main" id="{08431CBF-96CA-9542-A5CA-4DB9BC308B56}"/>
                  </a:ext>
                </a:extLst>
              </p:cNvPr>
              <p:cNvSpPr/>
              <p:nvPr/>
            </p:nvSpPr>
            <p:spPr>
              <a:xfrm>
                <a:off x="7495090" y="2538528"/>
                <a:ext cx="137160" cy="137160"/>
              </a:xfrm>
              <a:prstGeom prst="donu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236" name="Flowchart: Connector 42">
                <a:extLst>
                  <a:ext uri="{FF2B5EF4-FFF2-40B4-BE49-F238E27FC236}">
                    <a16:creationId xmlns:a16="http://schemas.microsoft.com/office/drawing/2014/main" id="{AF45296F-FBAD-F44B-9EC4-A4952075053B}"/>
                  </a:ext>
                </a:extLst>
              </p:cNvPr>
              <p:cNvSpPr/>
              <p:nvPr/>
            </p:nvSpPr>
            <p:spPr>
              <a:xfrm>
                <a:off x="9179896" y="2645412"/>
                <a:ext cx="137160" cy="1371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237" name="Donut 236">
                <a:extLst>
                  <a:ext uri="{FF2B5EF4-FFF2-40B4-BE49-F238E27FC236}">
                    <a16:creationId xmlns:a16="http://schemas.microsoft.com/office/drawing/2014/main" id="{6701CB74-C18D-7D48-A660-35F5FA297302}"/>
                  </a:ext>
                </a:extLst>
              </p:cNvPr>
              <p:cNvSpPr/>
              <p:nvPr/>
            </p:nvSpPr>
            <p:spPr>
              <a:xfrm>
                <a:off x="7787243" y="2810342"/>
                <a:ext cx="137160" cy="137160"/>
              </a:xfrm>
              <a:prstGeom prst="donu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238" name="Flowchart: Connector 84">
                <a:extLst>
                  <a:ext uri="{FF2B5EF4-FFF2-40B4-BE49-F238E27FC236}">
                    <a16:creationId xmlns:a16="http://schemas.microsoft.com/office/drawing/2014/main" id="{3FF142B5-53F7-2F48-8194-E83AEBF4F7A2}"/>
                  </a:ext>
                </a:extLst>
              </p:cNvPr>
              <p:cNvSpPr/>
              <p:nvPr/>
            </p:nvSpPr>
            <p:spPr>
              <a:xfrm>
                <a:off x="9484616" y="2950132"/>
                <a:ext cx="137160" cy="1371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239" name="Flowchart: Connector 85">
                <a:extLst>
                  <a:ext uri="{FF2B5EF4-FFF2-40B4-BE49-F238E27FC236}">
                    <a16:creationId xmlns:a16="http://schemas.microsoft.com/office/drawing/2014/main" id="{86171471-172C-404D-B119-0BB00C59B0C3}"/>
                  </a:ext>
                </a:extLst>
              </p:cNvPr>
              <p:cNvSpPr/>
              <p:nvPr/>
            </p:nvSpPr>
            <p:spPr>
              <a:xfrm>
                <a:off x="9253029" y="3238389"/>
                <a:ext cx="137160" cy="1371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240" name="Donut 239">
                <a:extLst>
                  <a:ext uri="{FF2B5EF4-FFF2-40B4-BE49-F238E27FC236}">
                    <a16:creationId xmlns:a16="http://schemas.microsoft.com/office/drawing/2014/main" id="{194FAA56-C033-AD45-9282-7EE6D1036A05}"/>
                  </a:ext>
                </a:extLst>
              </p:cNvPr>
              <p:cNvSpPr/>
              <p:nvPr/>
            </p:nvSpPr>
            <p:spPr>
              <a:xfrm>
                <a:off x="8188331" y="2640756"/>
                <a:ext cx="137160" cy="137160"/>
              </a:xfrm>
              <a:prstGeom prst="donu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241" name="Flowchart: Connector 85">
                <a:extLst>
                  <a:ext uri="{FF2B5EF4-FFF2-40B4-BE49-F238E27FC236}">
                    <a16:creationId xmlns:a16="http://schemas.microsoft.com/office/drawing/2014/main" id="{D18E44E5-CCC1-6B44-8436-51DD7DA1133D}"/>
                  </a:ext>
                </a:extLst>
              </p:cNvPr>
              <p:cNvSpPr/>
              <p:nvPr/>
            </p:nvSpPr>
            <p:spPr>
              <a:xfrm>
                <a:off x="8698841" y="3085989"/>
                <a:ext cx="137160" cy="1371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242" name="Flowchart: Connector 85">
                <a:extLst>
                  <a:ext uri="{FF2B5EF4-FFF2-40B4-BE49-F238E27FC236}">
                    <a16:creationId xmlns:a16="http://schemas.microsoft.com/office/drawing/2014/main" id="{A658AB77-249E-C54A-B002-A342B82A01F6}"/>
                  </a:ext>
                </a:extLst>
              </p:cNvPr>
              <p:cNvSpPr/>
              <p:nvPr/>
            </p:nvSpPr>
            <p:spPr>
              <a:xfrm>
                <a:off x="8615714" y="2227001"/>
                <a:ext cx="137160" cy="1371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243" name="Donut 242">
                <a:extLst>
                  <a:ext uri="{FF2B5EF4-FFF2-40B4-BE49-F238E27FC236}">
                    <a16:creationId xmlns:a16="http://schemas.microsoft.com/office/drawing/2014/main" id="{ADC38236-875D-3A40-8A9D-4BC0994AC514}"/>
                  </a:ext>
                </a:extLst>
              </p:cNvPr>
              <p:cNvSpPr/>
              <p:nvPr/>
            </p:nvSpPr>
            <p:spPr>
              <a:xfrm>
                <a:off x="7095544" y="3476436"/>
                <a:ext cx="137160" cy="137160"/>
              </a:xfrm>
              <a:prstGeom prst="donu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244" name="Donut 243">
                <a:extLst>
                  <a:ext uri="{FF2B5EF4-FFF2-40B4-BE49-F238E27FC236}">
                    <a16:creationId xmlns:a16="http://schemas.microsoft.com/office/drawing/2014/main" id="{B47D2B8E-D695-3045-8167-40300CEE2C16}"/>
                  </a:ext>
                </a:extLst>
              </p:cNvPr>
              <p:cNvSpPr/>
              <p:nvPr/>
            </p:nvSpPr>
            <p:spPr>
              <a:xfrm>
                <a:off x="8549290" y="3243514"/>
                <a:ext cx="137160" cy="137160"/>
              </a:xfrm>
              <a:prstGeom prst="donu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245" name="Donut 244">
                <a:extLst>
                  <a:ext uri="{FF2B5EF4-FFF2-40B4-BE49-F238E27FC236}">
                    <a16:creationId xmlns:a16="http://schemas.microsoft.com/office/drawing/2014/main" id="{8CFD21D7-AB1C-284F-8A43-96352A722DD7}"/>
                  </a:ext>
                </a:extLst>
              </p:cNvPr>
              <p:cNvSpPr/>
              <p:nvPr/>
            </p:nvSpPr>
            <p:spPr>
              <a:xfrm>
                <a:off x="8455645" y="2876821"/>
                <a:ext cx="137160" cy="137160"/>
              </a:xfrm>
              <a:prstGeom prst="donu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246" name="Donut 245">
                <a:extLst>
                  <a:ext uri="{FF2B5EF4-FFF2-40B4-BE49-F238E27FC236}">
                    <a16:creationId xmlns:a16="http://schemas.microsoft.com/office/drawing/2014/main" id="{B1512C1C-00F9-804F-BBD3-C171FCAA5329}"/>
                  </a:ext>
                </a:extLst>
              </p:cNvPr>
              <p:cNvSpPr/>
              <p:nvPr/>
            </p:nvSpPr>
            <p:spPr>
              <a:xfrm>
                <a:off x="7511366" y="2930689"/>
                <a:ext cx="137160" cy="137160"/>
              </a:xfrm>
              <a:prstGeom prst="donu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247" name="Donut 246">
                <a:extLst>
                  <a:ext uri="{FF2B5EF4-FFF2-40B4-BE49-F238E27FC236}">
                    <a16:creationId xmlns:a16="http://schemas.microsoft.com/office/drawing/2014/main" id="{A2CF1D87-48A4-C44E-AD58-D175B4399127}"/>
                  </a:ext>
                </a:extLst>
              </p:cNvPr>
              <p:cNvSpPr/>
              <p:nvPr/>
            </p:nvSpPr>
            <p:spPr>
              <a:xfrm>
                <a:off x="7009650" y="1928382"/>
                <a:ext cx="137160" cy="137160"/>
              </a:xfrm>
              <a:prstGeom prst="donu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248" name="Donut 247">
                <a:extLst>
                  <a:ext uri="{FF2B5EF4-FFF2-40B4-BE49-F238E27FC236}">
                    <a16:creationId xmlns:a16="http://schemas.microsoft.com/office/drawing/2014/main" id="{2BF06AEF-FE23-AF4C-A9A2-72193FE7FBD3}"/>
                  </a:ext>
                </a:extLst>
              </p:cNvPr>
              <p:cNvSpPr/>
              <p:nvPr/>
            </p:nvSpPr>
            <p:spPr>
              <a:xfrm>
                <a:off x="8200594" y="2934407"/>
                <a:ext cx="137160" cy="137160"/>
              </a:xfrm>
              <a:prstGeom prst="donu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249" name="Donut 248">
                <a:extLst>
                  <a:ext uri="{FF2B5EF4-FFF2-40B4-BE49-F238E27FC236}">
                    <a16:creationId xmlns:a16="http://schemas.microsoft.com/office/drawing/2014/main" id="{E69EA8C3-A0CD-5C41-A1FD-0819D4313422}"/>
                  </a:ext>
                </a:extLst>
              </p:cNvPr>
              <p:cNvSpPr/>
              <p:nvPr/>
            </p:nvSpPr>
            <p:spPr>
              <a:xfrm>
                <a:off x="7491099" y="1908583"/>
                <a:ext cx="137160" cy="137160"/>
              </a:xfrm>
              <a:prstGeom prst="donu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250" name="Donut 249">
                <a:extLst>
                  <a:ext uri="{FF2B5EF4-FFF2-40B4-BE49-F238E27FC236}">
                    <a16:creationId xmlns:a16="http://schemas.microsoft.com/office/drawing/2014/main" id="{DF18709F-EB54-F140-86AE-3F525E19A6B4}"/>
                  </a:ext>
                </a:extLst>
              </p:cNvPr>
              <p:cNvSpPr/>
              <p:nvPr/>
            </p:nvSpPr>
            <p:spPr>
              <a:xfrm>
                <a:off x="7919677" y="3464040"/>
                <a:ext cx="137160" cy="137160"/>
              </a:xfrm>
              <a:prstGeom prst="donu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252" name="Donut 251">
                <a:extLst>
                  <a:ext uri="{FF2B5EF4-FFF2-40B4-BE49-F238E27FC236}">
                    <a16:creationId xmlns:a16="http://schemas.microsoft.com/office/drawing/2014/main" id="{A5A92F57-53D5-F94E-B77D-4618EA1C73A9}"/>
                  </a:ext>
                </a:extLst>
              </p:cNvPr>
              <p:cNvSpPr/>
              <p:nvPr/>
            </p:nvSpPr>
            <p:spPr>
              <a:xfrm>
                <a:off x="8693955" y="2579784"/>
                <a:ext cx="137160" cy="137160"/>
              </a:xfrm>
              <a:prstGeom prst="donu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253" name="Flowchart: Connector 42">
                <a:extLst>
                  <a:ext uri="{FF2B5EF4-FFF2-40B4-BE49-F238E27FC236}">
                    <a16:creationId xmlns:a16="http://schemas.microsoft.com/office/drawing/2014/main" id="{9D590B5B-CE11-E141-8196-4A42EA0485CB}"/>
                  </a:ext>
                </a:extLst>
              </p:cNvPr>
              <p:cNvSpPr/>
              <p:nvPr/>
            </p:nvSpPr>
            <p:spPr>
              <a:xfrm>
                <a:off x="8557902" y="2462514"/>
                <a:ext cx="137160" cy="1371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254" name="Flowchart: Connector 42">
                <a:extLst>
                  <a:ext uri="{FF2B5EF4-FFF2-40B4-BE49-F238E27FC236}">
                    <a16:creationId xmlns:a16="http://schemas.microsoft.com/office/drawing/2014/main" id="{8B3C6EC3-6BA9-2446-8AAA-561B2EBAC4A8}"/>
                  </a:ext>
                </a:extLst>
              </p:cNvPr>
              <p:cNvSpPr/>
              <p:nvPr/>
            </p:nvSpPr>
            <p:spPr>
              <a:xfrm>
                <a:off x="9711144" y="3407396"/>
                <a:ext cx="137160" cy="1371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255" name="Flowchart: Connector 42">
                <a:extLst>
                  <a:ext uri="{FF2B5EF4-FFF2-40B4-BE49-F238E27FC236}">
                    <a16:creationId xmlns:a16="http://schemas.microsoft.com/office/drawing/2014/main" id="{D1BF7788-BA48-BD42-9F9F-84B986CD94B9}"/>
                  </a:ext>
                </a:extLst>
              </p:cNvPr>
              <p:cNvSpPr/>
              <p:nvPr/>
            </p:nvSpPr>
            <p:spPr>
              <a:xfrm>
                <a:off x="8205105" y="2148186"/>
                <a:ext cx="137160" cy="1371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256" name="Flowchart: Connector 42">
                <a:extLst>
                  <a:ext uri="{FF2B5EF4-FFF2-40B4-BE49-F238E27FC236}">
                    <a16:creationId xmlns:a16="http://schemas.microsoft.com/office/drawing/2014/main" id="{B134DA10-B537-8E4D-9141-D8F0718E9B5A}"/>
                  </a:ext>
                </a:extLst>
              </p:cNvPr>
              <p:cNvSpPr/>
              <p:nvPr/>
            </p:nvSpPr>
            <p:spPr>
              <a:xfrm>
                <a:off x="8570225" y="2735480"/>
                <a:ext cx="137160" cy="1371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257" name="Flowchart: Connector 42">
                <a:extLst>
                  <a:ext uri="{FF2B5EF4-FFF2-40B4-BE49-F238E27FC236}">
                    <a16:creationId xmlns:a16="http://schemas.microsoft.com/office/drawing/2014/main" id="{788C17CF-DF84-2B43-9A55-3F4FD5E04DF2}"/>
                  </a:ext>
                </a:extLst>
              </p:cNvPr>
              <p:cNvSpPr/>
              <p:nvPr/>
            </p:nvSpPr>
            <p:spPr>
              <a:xfrm>
                <a:off x="8422308" y="3421277"/>
                <a:ext cx="137160" cy="1371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258" name="Flowchart: Connector 42">
                <a:extLst>
                  <a:ext uri="{FF2B5EF4-FFF2-40B4-BE49-F238E27FC236}">
                    <a16:creationId xmlns:a16="http://schemas.microsoft.com/office/drawing/2014/main" id="{CAADA05C-12EE-C84B-98B1-A234EF2B9401}"/>
                  </a:ext>
                </a:extLst>
              </p:cNvPr>
              <p:cNvSpPr/>
              <p:nvPr/>
            </p:nvSpPr>
            <p:spPr>
              <a:xfrm>
                <a:off x="8100045" y="2418984"/>
                <a:ext cx="137160" cy="1371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259" name="Flowchart: Connector 42">
                <a:extLst>
                  <a:ext uri="{FF2B5EF4-FFF2-40B4-BE49-F238E27FC236}">
                    <a16:creationId xmlns:a16="http://schemas.microsoft.com/office/drawing/2014/main" id="{59F54B3B-B454-F24B-972A-31C1DF1D05BA}"/>
                  </a:ext>
                </a:extLst>
              </p:cNvPr>
              <p:cNvSpPr/>
              <p:nvPr/>
            </p:nvSpPr>
            <p:spPr>
              <a:xfrm>
                <a:off x="8930515" y="2489715"/>
                <a:ext cx="137160" cy="1371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260" name="Flowchart: Connector 42">
                <a:extLst>
                  <a:ext uri="{FF2B5EF4-FFF2-40B4-BE49-F238E27FC236}">
                    <a16:creationId xmlns:a16="http://schemas.microsoft.com/office/drawing/2014/main" id="{3DB5E501-5174-0B48-AF92-E1EF3870306D}"/>
                  </a:ext>
                </a:extLst>
              </p:cNvPr>
              <p:cNvSpPr/>
              <p:nvPr/>
            </p:nvSpPr>
            <p:spPr>
              <a:xfrm>
                <a:off x="7959925" y="1993591"/>
                <a:ext cx="137160" cy="1371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261" name="Flowchart: Connector 42">
                <a:extLst>
                  <a:ext uri="{FF2B5EF4-FFF2-40B4-BE49-F238E27FC236}">
                    <a16:creationId xmlns:a16="http://schemas.microsoft.com/office/drawing/2014/main" id="{8DA1D660-A49B-AC47-9B92-3442E5F7EF12}"/>
                  </a:ext>
                </a:extLst>
              </p:cNvPr>
              <p:cNvSpPr/>
              <p:nvPr/>
            </p:nvSpPr>
            <p:spPr>
              <a:xfrm>
                <a:off x="9037877" y="2984711"/>
                <a:ext cx="137160" cy="1371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262" name="Flowchart: Connector 42">
                <a:extLst>
                  <a:ext uri="{FF2B5EF4-FFF2-40B4-BE49-F238E27FC236}">
                    <a16:creationId xmlns:a16="http://schemas.microsoft.com/office/drawing/2014/main" id="{358B78EC-6A64-E64A-8B0E-19FAF2AAE55B}"/>
                  </a:ext>
                </a:extLst>
              </p:cNvPr>
              <p:cNvSpPr/>
              <p:nvPr/>
            </p:nvSpPr>
            <p:spPr>
              <a:xfrm>
                <a:off x="9424709" y="2465107"/>
                <a:ext cx="137160" cy="1371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263" name="Flowchart: Connector 84">
                <a:extLst>
                  <a:ext uri="{FF2B5EF4-FFF2-40B4-BE49-F238E27FC236}">
                    <a16:creationId xmlns:a16="http://schemas.microsoft.com/office/drawing/2014/main" id="{2A9A6304-B8DC-CE4C-9501-2E4B31349698}"/>
                  </a:ext>
                </a:extLst>
              </p:cNvPr>
              <p:cNvSpPr/>
              <p:nvPr/>
            </p:nvSpPr>
            <p:spPr>
              <a:xfrm>
                <a:off x="7764583" y="3227667"/>
                <a:ext cx="137160" cy="1371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cxnSp>
            <p:nvCxnSpPr>
              <p:cNvPr id="264" name="Straight Connector 263">
                <a:extLst>
                  <a:ext uri="{FF2B5EF4-FFF2-40B4-BE49-F238E27FC236}">
                    <a16:creationId xmlns:a16="http://schemas.microsoft.com/office/drawing/2014/main" id="{E1B9F00F-AD93-C94A-B274-981E2F8E5CD4}"/>
                  </a:ext>
                </a:extLst>
              </p:cNvPr>
              <p:cNvCxnSpPr/>
              <p:nvPr/>
            </p:nvCxnSpPr>
            <p:spPr>
              <a:xfrm flipV="1">
                <a:off x="6495299" y="1569976"/>
                <a:ext cx="0" cy="2230418"/>
              </a:xfrm>
              <a:prstGeom prst="line">
                <a:avLst/>
              </a:prstGeom>
              <a:solidFill>
                <a:schemeClr val="tx1"/>
              </a:solidFill>
              <a:ln>
                <a:solidFill>
                  <a:srgbClr val="51504F"/>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87D9030C-CD31-8641-A79A-F5ECDE817B8C}"/>
                  </a:ext>
                </a:extLst>
              </p:cNvPr>
              <p:cNvCxnSpPr/>
              <p:nvPr/>
            </p:nvCxnSpPr>
            <p:spPr>
              <a:xfrm>
                <a:off x="6495299" y="3787266"/>
                <a:ext cx="4938020" cy="0"/>
              </a:xfrm>
              <a:prstGeom prst="line">
                <a:avLst/>
              </a:prstGeom>
              <a:solidFill>
                <a:schemeClr val="tx1"/>
              </a:solidFill>
              <a:ln>
                <a:solidFill>
                  <a:srgbClr val="51504F"/>
                </a:solidFill>
              </a:ln>
            </p:spPr>
            <p:style>
              <a:lnRef idx="1">
                <a:schemeClr val="accent1"/>
              </a:lnRef>
              <a:fillRef idx="0">
                <a:schemeClr val="accent1"/>
              </a:fillRef>
              <a:effectRef idx="0">
                <a:schemeClr val="accent1"/>
              </a:effectRef>
              <a:fontRef idx="minor">
                <a:schemeClr val="tx1"/>
              </a:fontRef>
            </p:style>
          </p:cxnSp>
          <p:sp>
            <p:nvSpPr>
              <p:cNvPr id="266" name="Rectangle 265">
                <a:extLst>
                  <a:ext uri="{FF2B5EF4-FFF2-40B4-BE49-F238E27FC236}">
                    <a16:creationId xmlns:a16="http://schemas.microsoft.com/office/drawing/2014/main" id="{2A43A8AE-1A58-7B4B-BB13-4499A4C24B31}"/>
                  </a:ext>
                </a:extLst>
              </p:cNvPr>
              <p:cNvSpPr/>
              <p:nvPr/>
            </p:nvSpPr>
            <p:spPr>
              <a:xfrm>
                <a:off x="10307400" y="3395727"/>
                <a:ext cx="1037168" cy="428848"/>
              </a:xfrm>
              <a:prstGeom prst="rect">
                <a:avLst/>
              </a:prstGeom>
            </p:spPr>
            <p:txBody>
              <a:bodyPr wrap="none">
                <a:spAutoFit/>
              </a:bodyPr>
              <a:lstStyle/>
              <a:p>
                <a:pPr algn="ctr"/>
                <a:r>
                  <a:rPr lang="en-US" dirty="0">
                    <a:ea typeface="Amazon Ember Light" panose="020B0403020204020204" pitchFamily="34" charset="0"/>
                    <a:cs typeface="Amazon Ember Light" panose="020B0403020204020204" pitchFamily="34" charset="0"/>
                  </a:rPr>
                  <a:t># Pages</a:t>
                </a:r>
              </a:p>
            </p:txBody>
          </p:sp>
          <p:sp>
            <p:nvSpPr>
              <p:cNvPr id="267" name="Rectangle 266">
                <a:extLst>
                  <a:ext uri="{FF2B5EF4-FFF2-40B4-BE49-F238E27FC236}">
                    <a16:creationId xmlns:a16="http://schemas.microsoft.com/office/drawing/2014/main" id="{D4FBCE49-4B16-9041-BBF2-3401FD11DAF2}"/>
                  </a:ext>
                </a:extLst>
              </p:cNvPr>
              <p:cNvSpPr/>
              <p:nvPr/>
            </p:nvSpPr>
            <p:spPr>
              <a:xfrm rot="16200000">
                <a:off x="5254895" y="2522730"/>
                <a:ext cx="2051546" cy="384681"/>
              </a:xfrm>
              <a:prstGeom prst="rect">
                <a:avLst/>
              </a:prstGeom>
            </p:spPr>
            <p:txBody>
              <a:bodyPr wrap="none">
                <a:spAutoFit/>
              </a:bodyPr>
              <a:lstStyle/>
              <a:p>
                <a:pPr algn="ctr"/>
                <a:r>
                  <a:rPr lang="en-US" dirty="0">
                    <a:ea typeface="Amazon Ember Light" panose="020B0403020204020204" pitchFamily="34" charset="0"/>
                    <a:cs typeface="Amazon Ember Light" panose="020B0403020204020204" pitchFamily="34" charset="0"/>
                  </a:rPr>
                  <a:t>Days published</a:t>
                </a:r>
              </a:p>
            </p:txBody>
          </p:sp>
        </p:grpSp>
        <p:grpSp>
          <p:nvGrpSpPr>
            <p:cNvPr id="313" name="Group 312">
              <a:extLst>
                <a:ext uri="{FF2B5EF4-FFF2-40B4-BE49-F238E27FC236}">
                  <a16:creationId xmlns:a16="http://schemas.microsoft.com/office/drawing/2014/main" id="{06244140-D5A1-574D-B049-96C2C3E535B8}"/>
                </a:ext>
              </a:extLst>
            </p:cNvPr>
            <p:cNvGrpSpPr/>
            <p:nvPr/>
          </p:nvGrpSpPr>
          <p:grpSpPr>
            <a:xfrm>
              <a:off x="9888315" y="1895584"/>
              <a:ext cx="1746185" cy="523220"/>
              <a:chOff x="10008810" y="3251044"/>
              <a:chExt cx="1746185" cy="523220"/>
            </a:xfrm>
          </p:grpSpPr>
          <p:sp>
            <p:nvSpPr>
              <p:cNvPr id="314" name="Rectangle 313">
                <a:extLst>
                  <a:ext uri="{FF2B5EF4-FFF2-40B4-BE49-F238E27FC236}">
                    <a16:creationId xmlns:a16="http://schemas.microsoft.com/office/drawing/2014/main" id="{29668974-28E3-CB4D-9B06-559505F1DAEB}"/>
                  </a:ext>
                </a:extLst>
              </p:cNvPr>
              <p:cNvSpPr/>
              <p:nvPr/>
            </p:nvSpPr>
            <p:spPr>
              <a:xfrm>
                <a:off x="10008810" y="3251044"/>
                <a:ext cx="1746185" cy="523220"/>
              </a:xfrm>
              <a:prstGeom prst="rect">
                <a:avLst/>
              </a:prstGeom>
              <a:ln>
                <a:solidFill>
                  <a:schemeClr val="tx1"/>
                </a:solidFill>
              </a:ln>
            </p:spPr>
            <p:txBody>
              <a:bodyPr wrap="square">
                <a:spAutoFit/>
              </a:bodyPr>
              <a:lstStyle/>
              <a:p>
                <a:r>
                  <a:rPr lang="en-US" sz="1400" dirty="0">
                    <a:ea typeface="Amazon Ember Light" panose="020B0403020204020204" pitchFamily="34" charset="0"/>
                    <a:cs typeface="Amazon Ember Light" panose="020B0403020204020204" pitchFamily="34" charset="0"/>
                  </a:rPr>
                  <a:t>    /1  = Fiction</a:t>
                </a:r>
              </a:p>
              <a:p>
                <a:r>
                  <a:rPr lang="en-US" sz="1400" dirty="0">
                    <a:ea typeface="Amazon Ember Light" panose="020B0403020204020204" pitchFamily="34" charset="0"/>
                    <a:cs typeface="Amazon Ember Light" panose="020B0403020204020204" pitchFamily="34" charset="0"/>
                  </a:rPr>
                  <a:t>    /0  = Nonfiction</a:t>
                </a:r>
              </a:p>
            </p:txBody>
          </p:sp>
          <p:sp>
            <p:nvSpPr>
              <p:cNvPr id="315" name="Flowchart: Connector 84">
                <a:extLst>
                  <a:ext uri="{FF2B5EF4-FFF2-40B4-BE49-F238E27FC236}">
                    <a16:creationId xmlns:a16="http://schemas.microsoft.com/office/drawing/2014/main" id="{697C6D6D-B23F-064F-9D62-4F84628E9D51}"/>
                  </a:ext>
                </a:extLst>
              </p:cNvPr>
              <p:cNvSpPr/>
              <p:nvPr/>
            </p:nvSpPr>
            <p:spPr>
              <a:xfrm>
                <a:off x="10127281" y="3333627"/>
                <a:ext cx="131687" cy="11812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316" name="Donut 315">
                <a:extLst>
                  <a:ext uri="{FF2B5EF4-FFF2-40B4-BE49-F238E27FC236}">
                    <a16:creationId xmlns:a16="http://schemas.microsoft.com/office/drawing/2014/main" id="{E4D49625-B37D-2E41-8245-DEC6E51C5B74}"/>
                  </a:ext>
                </a:extLst>
              </p:cNvPr>
              <p:cNvSpPr/>
              <p:nvPr/>
            </p:nvSpPr>
            <p:spPr>
              <a:xfrm>
                <a:off x="10126782" y="3551884"/>
                <a:ext cx="131687" cy="118125"/>
              </a:xfrm>
              <a:prstGeom prst="donu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grpSp>
        <p:cxnSp>
          <p:nvCxnSpPr>
            <p:cNvPr id="166" name="Straight Connector 165">
              <a:extLst>
                <a:ext uri="{FF2B5EF4-FFF2-40B4-BE49-F238E27FC236}">
                  <a16:creationId xmlns:a16="http://schemas.microsoft.com/office/drawing/2014/main" id="{0BDA3CB2-2723-2449-BFA7-5C5C11CF8CE0}"/>
                </a:ext>
              </a:extLst>
            </p:cNvPr>
            <p:cNvCxnSpPr>
              <a:cxnSpLocks/>
            </p:cNvCxnSpPr>
            <p:nvPr/>
          </p:nvCxnSpPr>
          <p:spPr>
            <a:xfrm flipH="1">
              <a:off x="8470146" y="2774903"/>
              <a:ext cx="453645" cy="0"/>
            </a:xfrm>
            <a:prstGeom prst="line">
              <a:avLst/>
            </a:prstGeom>
            <a:ln w="38100">
              <a:solidFill>
                <a:schemeClr val="accent6"/>
              </a:solidFill>
              <a:prstDash val="solid"/>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6A991183-A588-4242-870A-6B672A2A176E}"/>
                </a:ext>
              </a:extLst>
            </p:cNvPr>
            <p:cNvCxnSpPr>
              <a:cxnSpLocks/>
            </p:cNvCxnSpPr>
            <p:nvPr/>
          </p:nvCxnSpPr>
          <p:spPr>
            <a:xfrm>
              <a:off x="8475550" y="1979430"/>
              <a:ext cx="0" cy="817138"/>
            </a:xfrm>
            <a:prstGeom prst="line">
              <a:avLst/>
            </a:prstGeom>
            <a:ln w="38100">
              <a:solidFill>
                <a:schemeClr val="accent6"/>
              </a:solidFill>
              <a:prstDash val="solid"/>
            </a:ln>
          </p:spPr>
          <p:style>
            <a:lnRef idx="1">
              <a:schemeClr val="accent1"/>
            </a:lnRef>
            <a:fillRef idx="0">
              <a:schemeClr val="accent1"/>
            </a:fillRef>
            <a:effectRef idx="0">
              <a:schemeClr val="accent1"/>
            </a:effectRef>
            <a:fontRef idx="minor">
              <a:schemeClr val="tx1"/>
            </a:fontRef>
          </p:style>
        </p:cxnSp>
        <p:cxnSp>
          <p:nvCxnSpPr>
            <p:cNvPr id="168" name="Straight Arrow Connector 167">
              <a:extLst>
                <a:ext uri="{FF2B5EF4-FFF2-40B4-BE49-F238E27FC236}">
                  <a16:creationId xmlns:a16="http://schemas.microsoft.com/office/drawing/2014/main" id="{23B22052-FC2A-E842-8258-8CA9EE767A91}"/>
                </a:ext>
              </a:extLst>
            </p:cNvPr>
            <p:cNvCxnSpPr>
              <a:cxnSpLocks/>
            </p:cNvCxnSpPr>
            <p:nvPr/>
          </p:nvCxnSpPr>
          <p:spPr>
            <a:xfrm flipH="1">
              <a:off x="7257366" y="2049692"/>
              <a:ext cx="1100461" cy="0"/>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74" name="Straight Arrow Connector 173">
              <a:extLst>
                <a:ext uri="{FF2B5EF4-FFF2-40B4-BE49-F238E27FC236}">
                  <a16:creationId xmlns:a16="http://schemas.microsoft.com/office/drawing/2014/main" id="{D38BFAC1-402F-F94C-A1C0-D5540CFDD39F}"/>
                </a:ext>
              </a:extLst>
            </p:cNvPr>
            <p:cNvCxnSpPr>
              <a:cxnSpLocks/>
            </p:cNvCxnSpPr>
            <p:nvPr/>
          </p:nvCxnSpPr>
          <p:spPr>
            <a:xfrm>
              <a:off x="8617425" y="2049692"/>
              <a:ext cx="1100461" cy="0"/>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360076D9-054E-BF4E-8227-1F474047E823}"/>
                </a:ext>
              </a:extLst>
            </p:cNvPr>
            <p:cNvCxnSpPr>
              <a:cxnSpLocks/>
            </p:cNvCxnSpPr>
            <p:nvPr/>
          </p:nvCxnSpPr>
          <p:spPr>
            <a:xfrm>
              <a:off x="8937459" y="2756360"/>
              <a:ext cx="1097" cy="1043465"/>
            </a:xfrm>
            <a:prstGeom prst="line">
              <a:avLst/>
            </a:prstGeom>
            <a:ln w="38100">
              <a:solidFill>
                <a:schemeClr val="accent6"/>
              </a:solidFill>
              <a:prstDash val="solid"/>
            </a:ln>
          </p:spPr>
          <p:style>
            <a:lnRef idx="1">
              <a:schemeClr val="accent1"/>
            </a:lnRef>
            <a:fillRef idx="0">
              <a:schemeClr val="accent1"/>
            </a:fillRef>
            <a:effectRef idx="0">
              <a:schemeClr val="accent1"/>
            </a:effectRef>
            <a:fontRef idx="minor">
              <a:schemeClr val="tx1"/>
            </a:fontRef>
          </p:style>
        </p:cxnSp>
      </p:grpSp>
      <p:sp>
        <p:nvSpPr>
          <p:cNvPr id="9" name="TextBox 8">
            <a:extLst>
              <a:ext uri="{FF2B5EF4-FFF2-40B4-BE49-F238E27FC236}">
                <a16:creationId xmlns:a16="http://schemas.microsoft.com/office/drawing/2014/main" id="{8EA74165-C458-AA40-87FB-BFF42C9F9445}"/>
              </a:ext>
            </a:extLst>
          </p:cNvPr>
          <p:cNvSpPr txBox="1"/>
          <p:nvPr/>
        </p:nvSpPr>
        <p:spPr>
          <a:xfrm>
            <a:off x="713252" y="2237209"/>
            <a:ext cx="4320647" cy="461665"/>
          </a:xfrm>
          <a:prstGeom prst="rect">
            <a:avLst/>
          </a:prstGeom>
          <a:noFill/>
        </p:spPr>
        <p:txBody>
          <a:bodyPr wrap="square" rtlCol="0">
            <a:spAutoFit/>
          </a:bodyPr>
          <a:lstStyle/>
          <a:p>
            <a:r>
              <a:rPr lang="en-US" sz="2400" dirty="0">
                <a:solidFill>
                  <a:schemeClr val="accent5"/>
                </a:solidFill>
                <a:ea typeface="Amazon Ember" panose="020B0603020204020204" pitchFamily="34" charset="0"/>
                <a:cs typeface="Amazon Ember" panose="020B0603020204020204" pitchFamily="34" charset="0"/>
              </a:rPr>
              <a:t>Original dataset</a:t>
            </a:r>
          </a:p>
        </p:txBody>
      </p:sp>
      <p:cxnSp>
        <p:nvCxnSpPr>
          <p:cNvPr id="221" name="Straight Arrow Connector 220">
            <a:extLst>
              <a:ext uri="{FF2B5EF4-FFF2-40B4-BE49-F238E27FC236}">
                <a16:creationId xmlns:a16="http://schemas.microsoft.com/office/drawing/2014/main" id="{21EAEB92-384A-4E4E-9EA7-740A0FE90784}"/>
              </a:ext>
            </a:extLst>
          </p:cNvPr>
          <p:cNvCxnSpPr>
            <a:cxnSpLocks/>
          </p:cNvCxnSpPr>
          <p:nvPr/>
        </p:nvCxnSpPr>
        <p:spPr>
          <a:xfrm flipV="1">
            <a:off x="5526536" y="2796285"/>
            <a:ext cx="1052688" cy="1309491"/>
          </a:xfrm>
          <a:prstGeom prst="straightConnector1">
            <a:avLst/>
          </a:prstGeom>
          <a:ln w="381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23" name="Straight Arrow Connector 222">
            <a:extLst>
              <a:ext uri="{FF2B5EF4-FFF2-40B4-BE49-F238E27FC236}">
                <a16:creationId xmlns:a16="http://schemas.microsoft.com/office/drawing/2014/main" id="{BE1A92F7-C50B-4A45-883C-55A361D9467B}"/>
              </a:ext>
            </a:extLst>
          </p:cNvPr>
          <p:cNvCxnSpPr>
            <a:cxnSpLocks/>
          </p:cNvCxnSpPr>
          <p:nvPr/>
        </p:nvCxnSpPr>
        <p:spPr>
          <a:xfrm>
            <a:off x="5526536" y="4105775"/>
            <a:ext cx="1068879" cy="1205568"/>
          </a:xfrm>
          <a:prstGeom prst="straightConnector1">
            <a:avLst/>
          </a:prstGeom>
          <a:ln w="381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224" name="TextBox 223">
            <a:extLst>
              <a:ext uri="{FF2B5EF4-FFF2-40B4-BE49-F238E27FC236}">
                <a16:creationId xmlns:a16="http://schemas.microsoft.com/office/drawing/2014/main" id="{9DC125C2-5CD0-C949-9B8D-E59ED05205DA}"/>
              </a:ext>
            </a:extLst>
          </p:cNvPr>
          <p:cNvSpPr txBox="1"/>
          <p:nvPr/>
        </p:nvSpPr>
        <p:spPr>
          <a:xfrm>
            <a:off x="5651939" y="3893803"/>
            <a:ext cx="1065741" cy="369332"/>
          </a:xfrm>
          <a:prstGeom prst="rect">
            <a:avLst/>
          </a:prstGeom>
          <a:noFill/>
        </p:spPr>
        <p:txBody>
          <a:bodyPr wrap="square" rtlCol="0">
            <a:spAutoFit/>
          </a:bodyPr>
          <a:lstStyle/>
          <a:p>
            <a:pPr algn="ctr"/>
            <a:r>
              <a:rPr lang="en-US" b="1" dirty="0">
                <a:solidFill>
                  <a:schemeClr val="accent6"/>
                </a:solidFill>
              </a:rPr>
              <a:t>Split</a:t>
            </a:r>
          </a:p>
        </p:txBody>
      </p:sp>
      <p:grpSp>
        <p:nvGrpSpPr>
          <p:cNvPr id="292" name="Group 291">
            <a:extLst>
              <a:ext uri="{FF2B5EF4-FFF2-40B4-BE49-F238E27FC236}">
                <a16:creationId xmlns:a16="http://schemas.microsoft.com/office/drawing/2014/main" id="{2DE9BD6E-7D65-4777-B86A-897F0CFC1785}"/>
              </a:ext>
            </a:extLst>
          </p:cNvPr>
          <p:cNvGrpSpPr/>
          <p:nvPr/>
        </p:nvGrpSpPr>
        <p:grpSpPr>
          <a:xfrm>
            <a:off x="256799" y="3071894"/>
            <a:ext cx="5166054" cy="2030204"/>
            <a:chOff x="256799" y="3400138"/>
            <a:chExt cx="5166054" cy="2030204"/>
          </a:xfrm>
        </p:grpSpPr>
        <p:grpSp>
          <p:nvGrpSpPr>
            <p:cNvPr id="293" name="Group 292">
              <a:extLst>
                <a:ext uri="{FF2B5EF4-FFF2-40B4-BE49-F238E27FC236}">
                  <a16:creationId xmlns:a16="http://schemas.microsoft.com/office/drawing/2014/main" id="{A567C736-9984-44BA-9774-B7E2FB0D4196}"/>
                </a:ext>
              </a:extLst>
            </p:cNvPr>
            <p:cNvGrpSpPr/>
            <p:nvPr/>
          </p:nvGrpSpPr>
          <p:grpSpPr>
            <a:xfrm>
              <a:off x="256799" y="3400138"/>
              <a:ext cx="5166054" cy="2030204"/>
              <a:chOff x="6088327" y="1470659"/>
              <a:chExt cx="5380748" cy="2357361"/>
            </a:xfrm>
          </p:grpSpPr>
          <p:sp>
            <p:nvSpPr>
              <p:cNvPr id="349" name="Rectangle 348">
                <a:extLst>
                  <a:ext uri="{FF2B5EF4-FFF2-40B4-BE49-F238E27FC236}">
                    <a16:creationId xmlns:a16="http://schemas.microsoft.com/office/drawing/2014/main" id="{1336F0C9-DF60-45FB-8035-14819FE5CD83}"/>
                  </a:ext>
                </a:extLst>
              </p:cNvPr>
              <p:cNvSpPr/>
              <p:nvPr/>
            </p:nvSpPr>
            <p:spPr>
              <a:xfrm>
                <a:off x="9650321" y="1470659"/>
                <a:ext cx="1818754" cy="607534"/>
              </a:xfrm>
              <a:prstGeom prst="rect">
                <a:avLst/>
              </a:prstGeom>
              <a:ln>
                <a:solidFill>
                  <a:schemeClr val="tx1"/>
                </a:solidFill>
              </a:ln>
            </p:spPr>
            <p:txBody>
              <a:bodyPr wrap="square">
                <a:spAutoFit/>
              </a:bodyPr>
              <a:lstStyle/>
              <a:p>
                <a:r>
                  <a:rPr lang="en-US" sz="1400" dirty="0">
                    <a:ea typeface="Amazon Ember Light" panose="020B0403020204020204" pitchFamily="34" charset="0"/>
                    <a:cs typeface="Amazon Ember Light" panose="020B0403020204020204" pitchFamily="34" charset="0"/>
                  </a:rPr>
                  <a:t>    /1  = Fiction</a:t>
                </a:r>
              </a:p>
              <a:p>
                <a:r>
                  <a:rPr lang="en-US" sz="1400" dirty="0">
                    <a:ea typeface="Amazon Ember Light" panose="020B0403020204020204" pitchFamily="34" charset="0"/>
                    <a:cs typeface="Amazon Ember Light" panose="020B0403020204020204" pitchFamily="34" charset="0"/>
                  </a:rPr>
                  <a:t>    /0  = Nonfiction</a:t>
                </a:r>
              </a:p>
            </p:txBody>
          </p:sp>
          <p:sp>
            <p:nvSpPr>
              <p:cNvPr id="350" name="Donut 198">
                <a:extLst>
                  <a:ext uri="{FF2B5EF4-FFF2-40B4-BE49-F238E27FC236}">
                    <a16:creationId xmlns:a16="http://schemas.microsoft.com/office/drawing/2014/main" id="{7989A057-4366-4710-BF47-E2187F9BEE6A}"/>
                  </a:ext>
                </a:extLst>
              </p:cNvPr>
              <p:cNvSpPr/>
              <p:nvPr/>
            </p:nvSpPr>
            <p:spPr>
              <a:xfrm>
                <a:off x="6658583" y="2222569"/>
                <a:ext cx="137160" cy="137160"/>
              </a:xfrm>
              <a:prstGeom prst="donu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351" name="Donut 206">
                <a:extLst>
                  <a:ext uri="{FF2B5EF4-FFF2-40B4-BE49-F238E27FC236}">
                    <a16:creationId xmlns:a16="http://schemas.microsoft.com/office/drawing/2014/main" id="{9FFD6E9F-476E-4AFA-AF0F-343F1C3E7F59}"/>
                  </a:ext>
                </a:extLst>
              </p:cNvPr>
              <p:cNvSpPr/>
              <p:nvPr/>
            </p:nvSpPr>
            <p:spPr>
              <a:xfrm>
                <a:off x="6727310" y="2598046"/>
                <a:ext cx="137160" cy="137160"/>
              </a:xfrm>
              <a:prstGeom prst="donu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352" name="Donut 207">
                <a:extLst>
                  <a:ext uri="{FF2B5EF4-FFF2-40B4-BE49-F238E27FC236}">
                    <a16:creationId xmlns:a16="http://schemas.microsoft.com/office/drawing/2014/main" id="{B12AFE1A-DB20-4207-9543-F88CF325818E}"/>
                  </a:ext>
                </a:extLst>
              </p:cNvPr>
              <p:cNvSpPr/>
              <p:nvPr/>
            </p:nvSpPr>
            <p:spPr>
              <a:xfrm>
                <a:off x="7121023" y="2930284"/>
                <a:ext cx="137160" cy="137160"/>
              </a:xfrm>
              <a:prstGeom prst="donu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353" name="Donut 208">
                <a:extLst>
                  <a:ext uri="{FF2B5EF4-FFF2-40B4-BE49-F238E27FC236}">
                    <a16:creationId xmlns:a16="http://schemas.microsoft.com/office/drawing/2014/main" id="{1DA7FADA-FF2B-4FA6-8F47-DF29295F1BBB}"/>
                  </a:ext>
                </a:extLst>
              </p:cNvPr>
              <p:cNvSpPr/>
              <p:nvPr/>
            </p:nvSpPr>
            <p:spPr>
              <a:xfrm>
                <a:off x="6745617" y="3174217"/>
                <a:ext cx="137160" cy="137160"/>
              </a:xfrm>
              <a:prstGeom prst="donu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354" name="Donut 209">
                <a:extLst>
                  <a:ext uri="{FF2B5EF4-FFF2-40B4-BE49-F238E27FC236}">
                    <a16:creationId xmlns:a16="http://schemas.microsoft.com/office/drawing/2014/main" id="{356C6BFE-9EEC-414A-A7D1-D4753FD7DECC}"/>
                  </a:ext>
                </a:extLst>
              </p:cNvPr>
              <p:cNvSpPr/>
              <p:nvPr/>
            </p:nvSpPr>
            <p:spPr>
              <a:xfrm>
                <a:off x="7146269" y="2532432"/>
                <a:ext cx="137160" cy="137160"/>
              </a:xfrm>
              <a:prstGeom prst="donu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355" name="Donut 210">
                <a:extLst>
                  <a:ext uri="{FF2B5EF4-FFF2-40B4-BE49-F238E27FC236}">
                    <a16:creationId xmlns:a16="http://schemas.microsoft.com/office/drawing/2014/main" id="{F81E29EF-03ED-45AA-94CD-14491ABB9EC6}"/>
                  </a:ext>
                </a:extLst>
              </p:cNvPr>
              <p:cNvSpPr/>
              <p:nvPr/>
            </p:nvSpPr>
            <p:spPr>
              <a:xfrm>
                <a:off x="7501356" y="3183211"/>
                <a:ext cx="137160" cy="137160"/>
              </a:xfrm>
              <a:prstGeom prst="donu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356" name="Donut 211">
                <a:extLst>
                  <a:ext uri="{FF2B5EF4-FFF2-40B4-BE49-F238E27FC236}">
                    <a16:creationId xmlns:a16="http://schemas.microsoft.com/office/drawing/2014/main" id="{D6909CE0-EE4A-4B96-84F2-37128D57C036}"/>
                  </a:ext>
                </a:extLst>
              </p:cNvPr>
              <p:cNvSpPr/>
              <p:nvPr/>
            </p:nvSpPr>
            <p:spPr>
              <a:xfrm>
                <a:off x="7958158" y="3130096"/>
                <a:ext cx="137160" cy="137160"/>
              </a:xfrm>
              <a:prstGeom prst="donu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357" name="Donut 212">
                <a:extLst>
                  <a:ext uri="{FF2B5EF4-FFF2-40B4-BE49-F238E27FC236}">
                    <a16:creationId xmlns:a16="http://schemas.microsoft.com/office/drawing/2014/main" id="{1F144A26-4908-43A6-BBC0-B1B2E3778EEC}"/>
                  </a:ext>
                </a:extLst>
              </p:cNvPr>
              <p:cNvSpPr/>
              <p:nvPr/>
            </p:nvSpPr>
            <p:spPr>
              <a:xfrm>
                <a:off x="7242499" y="2162963"/>
                <a:ext cx="137160" cy="137160"/>
              </a:xfrm>
              <a:prstGeom prst="donu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358" name="Donut 213">
                <a:extLst>
                  <a:ext uri="{FF2B5EF4-FFF2-40B4-BE49-F238E27FC236}">
                    <a16:creationId xmlns:a16="http://schemas.microsoft.com/office/drawing/2014/main" id="{8F11FF1B-D77E-41A0-8654-0F0CD58C56D4}"/>
                  </a:ext>
                </a:extLst>
              </p:cNvPr>
              <p:cNvSpPr/>
              <p:nvPr/>
            </p:nvSpPr>
            <p:spPr>
              <a:xfrm>
                <a:off x="7728303" y="2215307"/>
                <a:ext cx="137160" cy="137160"/>
              </a:xfrm>
              <a:prstGeom prst="donu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359" name="Donut 214">
                <a:extLst>
                  <a:ext uri="{FF2B5EF4-FFF2-40B4-BE49-F238E27FC236}">
                    <a16:creationId xmlns:a16="http://schemas.microsoft.com/office/drawing/2014/main" id="{6D5C8FCE-F221-43EF-B0E6-E81EEAAFD2DD}"/>
                  </a:ext>
                </a:extLst>
              </p:cNvPr>
              <p:cNvSpPr/>
              <p:nvPr/>
            </p:nvSpPr>
            <p:spPr>
              <a:xfrm>
                <a:off x="7495090" y="2538528"/>
                <a:ext cx="137160" cy="137160"/>
              </a:xfrm>
              <a:prstGeom prst="donu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360" name="Flowchart: Connector 42">
                <a:extLst>
                  <a:ext uri="{FF2B5EF4-FFF2-40B4-BE49-F238E27FC236}">
                    <a16:creationId xmlns:a16="http://schemas.microsoft.com/office/drawing/2014/main" id="{639DAD6A-205B-4797-B545-AD9A97D90066}"/>
                  </a:ext>
                </a:extLst>
              </p:cNvPr>
              <p:cNvSpPr/>
              <p:nvPr/>
            </p:nvSpPr>
            <p:spPr>
              <a:xfrm>
                <a:off x="9179896" y="2645412"/>
                <a:ext cx="137160" cy="1371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361" name="Donut 217">
                <a:extLst>
                  <a:ext uri="{FF2B5EF4-FFF2-40B4-BE49-F238E27FC236}">
                    <a16:creationId xmlns:a16="http://schemas.microsoft.com/office/drawing/2014/main" id="{BE4BF039-8B85-4ACF-82FC-FA4C32DF4D34}"/>
                  </a:ext>
                </a:extLst>
              </p:cNvPr>
              <p:cNvSpPr/>
              <p:nvPr/>
            </p:nvSpPr>
            <p:spPr>
              <a:xfrm>
                <a:off x="7787243" y="2810342"/>
                <a:ext cx="137160" cy="137160"/>
              </a:xfrm>
              <a:prstGeom prst="donu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362" name="Flowchart: Connector 84">
                <a:extLst>
                  <a:ext uri="{FF2B5EF4-FFF2-40B4-BE49-F238E27FC236}">
                    <a16:creationId xmlns:a16="http://schemas.microsoft.com/office/drawing/2014/main" id="{9AC85BFD-F8A0-43C2-BCFF-9553124305FB}"/>
                  </a:ext>
                </a:extLst>
              </p:cNvPr>
              <p:cNvSpPr/>
              <p:nvPr/>
            </p:nvSpPr>
            <p:spPr>
              <a:xfrm>
                <a:off x="9484616" y="2950132"/>
                <a:ext cx="137160" cy="1371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363" name="Flowchart: Connector 85">
                <a:extLst>
                  <a:ext uri="{FF2B5EF4-FFF2-40B4-BE49-F238E27FC236}">
                    <a16:creationId xmlns:a16="http://schemas.microsoft.com/office/drawing/2014/main" id="{2692D6E8-271F-43E1-8A2A-10F36454B676}"/>
                  </a:ext>
                </a:extLst>
              </p:cNvPr>
              <p:cNvSpPr/>
              <p:nvPr/>
            </p:nvSpPr>
            <p:spPr>
              <a:xfrm>
                <a:off x="9253029" y="3238389"/>
                <a:ext cx="137160" cy="1371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364" name="Donut 221">
                <a:extLst>
                  <a:ext uri="{FF2B5EF4-FFF2-40B4-BE49-F238E27FC236}">
                    <a16:creationId xmlns:a16="http://schemas.microsoft.com/office/drawing/2014/main" id="{1974B8A3-82F0-45AE-9EC9-5BFA5F7FC2F8}"/>
                  </a:ext>
                </a:extLst>
              </p:cNvPr>
              <p:cNvSpPr/>
              <p:nvPr/>
            </p:nvSpPr>
            <p:spPr>
              <a:xfrm>
                <a:off x="8188331" y="2640756"/>
                <a:ext cx="137160" cy="137160"/>
              </a:xfrm>
              <a:prstGeom prst="donu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365" name="Flowchart: Connector 85">
                <a:extLst>
                  <a:ext uri="{FF2B5EF4-FFF2-40B4-BE49-F238E27FC236}">
                    <a16:creationId xmlns:a16="http://schemas.microsoft.com/office/drawing/2014/main" id="{5CAB0B6E-4433-4DB9-B035-98BFBF0899FE}"/>
                  </a:ext>
                </a:extLst>
              </p:cNvPr>
              <p:cNvSpPr/>
              <p:nvPr/>
            </p:nvSpPr>
            <p:spPr>
              <a:xfrm>
                <a:off x="8698841" y="3085989"/>
                <a:ext cx="137160" cy="1371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366" name="Flowchart: Connector 85">
                <a:extLst>
                  <a:ext uri="{FF2B5EF4-FFF2-40B4-BE49-F238E27FC236}">
                    <a16:creationId xmlns:a16="http://schemas.microsoft.com/office/drawing/2014/main" id="{33F5E292-BD28-44ED-BD8F-94BD46A039A2}"/>
                  </a:ext>
                </a:extLst>
              </p:cNvPr>
              <p:cNvSpPr/>
              <p:nvPr/>
            </p:nvSpPr>
            <p:spPr>
              <a:xfrm>
                <a:off x="8615714" y="2227001"/>
                <a:ext cx="137160" cy="1371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367" name="Donut 268">
                <a:extLst>
                  <a:ext uri="{FF2B5EF4-FFF2-40B4-BE49-F238E27FC236}">
                    <a16:creationId xmlns:a16="http://schemas.microsoft.com/office/drawing/2014/main" id="{BF48B074-E701-4925-AF23-6523E5298724}"/>
                  </a:ext>
                </a:extLst>
              </p:cNvPr>
              <p:cNvSpPr/>
              <p:nvPr/>
            </p:nvSpPr>
            <p:spPr>
              <a:xfrm>
                <a:off x="7095544" y="3476436"/>
                <a:ext cx="137160" cy="137160"/>
              </a:xfrm>
              <a:prstGeom prst="donu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368" name="Donut 269">
                <a:extLst>
                  <a:ext uri="{FF2B5EF4-FFF2-40B4-BE49-F238E27FC236}">
                    <a16:creationId xmlns:a16="http://schemas.microsoft.com/office/drawing/2014/main" id="{0098ACA3-6FB7-4EC1-BE3B-CD034EBCB33A}"/>
                  </a:ext>
                </a:extLst>
              </p:cNvPr>
              <p:cNvSpPr/>
              <p:nvPr/>
            </p:nvSpPr>
            <p:spPr>
              <a:xfrm>
                <a:off x="8549290" y="3243514"/>
                <a:ext cx="137160" cy="137160"/>
              </a:xfrm>
              <a:prstGeom prst="donu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369" name="Donut 270">
                <a:extLst>
                  <a:ext uri="{FF2B5EF4-FFF2-40B4-BE49-F238E27FC236}">
                    <a16:creationId xmlns:a16="http://schemas.microsoft.com/office/drawing/2014/main" id="{0C5B47A3-561E-4E9E-8F1B-F4AE7CC31432}"/>
                  </a:ext>
                </a:extLst>
              </p:cNvPr>
              <p:cNvSpPr/>
              <p:nvPr/>
            </p:nvSpPr>
            <p:spPr>
              <a:xfrm>
                <a:off x="8455645" y="2876821"/>
                <a:ext cx="137160" cy="137160"/>
              </a:xfrm>
              <a:prstGeom prst="donu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370" name="Donut 271">
                <a:extLst>
                  <a:ext uri="{FF2B5EF4-FFF2-40B4-BE49-F238E27FC236}">
                    <a16:creationId xmlns:a16="http://schemas.microsoft.com/office/drawing/2014/main" id="{BC0E37E6-3AAC-40D1-B046-CE9FA31C0AA4}"/>
                  </a:ext>
                </a:extLst>
              </p:cNvPr>
              <p:cNvSpPr/>
              <p:nvPr/>
            </p:nvSpPr>
            <p:spPr>
              <a:xfrm>
                <a:off x="7511366" y="2930689"/>
                <a:ext cx="137160" cy="137160"/>
              </a:xfrm>
              <a:prstGeom prst="donu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371" name="Donut 272">
                <a:extLst>
                  <a:ext uri="{FF2B5EF4-FFF2-40B4-BE49-F238E27FC236}">
                    <a16:creationId xmlns:a16="http://schemas.microsoft.com/office/drawing/2014/main" id="{ECC5DA21-AC48-4956-8FA8-42CFAB53C86A}"/>
                  </a:ext>
                </a:extLst>
              </p:cNvPr>
              <p:cNvSpPr/>
              <p:nvPr/>
            </p:nvSpPr>
            <p:spPr>
              <a:xfrm>
                <a:off x="7009650" y="1928382"/>
                <a:ext cx="137160" cy="137160"/>
              </a:xfrm>
              <a:prstGeom prst="donu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372" name="Donut 289">
                <a:extLst>
                  <a:ext uri="{FF2B5EF4-FFF2-40B4-BE49-F238E27FC236}">
                    <a16:creationId xmlns:a16="http://schemas.microsoft.com/office/drawing/2014/main" id="{050AFD74-26BE-4A33-9AA5-1019348FE99A}"/>
                  </a:ext>
                </a:extLst>
              </p:cNvPr>
              <p:cNvSpPr/>
              <p:nvPr/>
            </p:nvSpPr>
            <p:spPr>
              <a:xfrm>
                <a:off x="8200594" y="2934407"/>
                <a:ext cx="137160" cy="137160"/>
              </a:xfrm>
              <a:prstGeom prst="donu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373" name="Donut 301">
                <a:extLst>
                  <a:ext uri="{FF2B5EF4-FFF2-40B4-BE49-F238E27FC236}">
                    <a16:creationId xmlns:a16="http://schemas.microsoft.com/office/drawing/2014/main" id="{EEED38AB-3157-4DB8-999B-068C422D40F6}"/>
                  </a:ext>
                </a:extLst>
              </p:cNvPr>
              <p:cNvSpPr/>
              <p:nvPr/>
            </p:nvSpPr>
            <p:spPr>
              <a:xfrm>
                <a:off x="7491099" y="1908583"/>
                <a:ext cx="137160" cy="137160"/>
              </a:xfrm>
              <a:prstGeom prst="donu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374" name="Donut 302">
                <a:extLst>
                  <a:ext uri="{FF2B5EF4-FFF2-40B4-BE49-F238E27FC236}">
                    <a16:creationId xmlns:a16="http://schemas.microsoft.com/office/drawing/2014/main" id="{927F2704-5DA2-4872-8D36-C0A3525AE10A}"/>
                  </a:ext>
                </a:extLst>
              </p:cNvPr>
              <p:cNvSpPr/>
              <p:nvPr/>
            </p:nvSpPr>
            <p:spPr>
              <a:xfrm>
                <a:off x="7919677" y="3464040"/>
                <a:ext cx="137160" cy="137160"/>
              </a:xfrm>
              <a:prstGeom prst="donu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375" name="Donut 304">
                <a:extLst>
                  <a:ext uri="{FF2B5EF4-FFF2-40B4-BE49-F238E27FC236}">
                    <a16:creationId xmlns:a16="http://schemas.microsoft.com/office/drawing/2014/main" id="{4633566C-E88B-41E5-B7A3-E48A874768D4}"/>
                  </a:ext>
                </a:extLst>
              </p:cNvPr>
              <p:cNvSpPr/>
              <p:nvPr/>
            </p:nvSpPr>
            <p:spPr>
              <a:xfrm>
                <a:off x="8693955" y="2579784"/>
                <a:ext cx="137160" cy="137160"/>
              </a:xfrm>
              <a:prstGeom prst="donu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376" name="Flowchart: Connector 42">
                <a:extLst>
                  <a:ext uri="{FF2B5EF4-FFF2-40B4-BE49-F238E27FC236}">
                    <a16:creationId xmlns:a16="http://schemas.microsoft.com/office/drawing/2014/main" id="{3C845131-3902-4711-AA72-6CAD4AFD652C}"/>
                  </a:ext>
                </a:extLst>
              </p:cNvPr>
              <p:cNvSpPr/>
              <p:nvPr/>
            </p:nvSpPr>
            <p:spPr>
              <a:xfrm>
                <a:off x="8557902" y="2462514"/>
                <a:ext cx="137160" cy="1371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377" name="Flowchart: Connector 42">
                <a:extLst>
                  <a:ext uri="{FF2B5EF4-FFF2-40B4-BE49-F238E27FC236}">
                    <a16:creationId xmlns:a16="http://schemas.microsoft.com/office/drawing/2014/main" id="{316D0A9B-B659-408C-8172-3994DF31338F}"/>
                  </a:ext>
                </a:extLst>
              </p:cNvPr>
              <p:cNvSpPr/>
              <p:nvPr/>
            </p:nvSpPr>
            <p:spPr>
              <a:xfrm>
                <a:off x="9711144" y="3407396"/>
                <a:ext cx="137160" cy="1371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378" name="Flowchart: Connector 42">
                <a:extLst>
                  <a:ext uri="{FF2B5EF4-FFF2-40B4-BE49-F238E27FC236}">
                    <a16:creationId xmlns:a16="http://schemas.microsoft.com/office/drawing/2014/main" id="{23709803-3163-47D4-8335-539B9E44798C}"/>
                  </a:ext>
                </a:extLst>
              </p:cNvPr>
              <p:cNvSpPr/>
              <p:nvPr/>
            </p:nvSpPr>
            <p:spPr>
              <a:xfrm>
                <a:off x="8205105" y="2148186"/>
                <a:ext cx="137160" cy="1371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379" name="Flowchart: Connector 42">
                <a:extLst>
                  <a:ext uri="{FF2B5EF4-FFF2-40B4-BE49-F238E27FC236}">
                    <a16:creationId xmlns:a16="http://schemas.microsoft.com/office/drawing/2014/main" id="{382C8C65-81E7-413C-96CE-0A00AD32DC72}"/>
                  </a:ext>
                </a:extLst>
              </p:cNvPr>
              <p:cNvSpPr/>
              <p:nvPr/>
            </p:nvSpPr>
            <p:spPr>
              <a:xfrm>
                <a:off x="8570225" y="2735480"/>
                <a:ext cx="137160" cy="1371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380" name="Flowchart: Connector 42">
                <a:extLst>
                  <a:ext uri="{FF2B5EF4-FFF2-40B4-BE49-F238E27FC236}">
                    <a16:creationId xmlns:a16="http://schemas.microsoft.com/office/drawing/2014/main" id="{B8817D16-175B-4596-819D-61ECADE33BA1}"/>
                  </a:ext>
                </a:extLst>
              </p:cNvPr>
              <p:cNvSpPr/>
              <p:nvPr/>
            </p:nvSpPr>
            <p:spPr>
              <a:xfrm>
                <a:off x="8422308" y="3421277"/>
                <a:ext cx="137160" cy="1371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381" name="Flowchart: Connector 42">
                <a:extLst>
                  <a:ext uri="{FF2B5EF4-FFF2-40B4-BE49-F238E27FC236}">
                    <a16:creationId xmlns:a16="http://schemas.microsoft.com/office/drawing/2014/main" id="{F73E55CE-1FCC-4696-ABB4-C4082707F4F5}"/>
                  </a:ext>
                </a:extLst>
              </p:cNvPr>
              <p:cNvSpPr/>
              <p:nvPr/>
            </p:nvSpPr>
            <p:spPr>
              <a:xfrm>
                <a:off x="8100045" y="2418984"/>
                <a:ext cx="137160" cy="1371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382" name="Flowchart: Connector 42">
                <a:extLst>
                  <a:ext uri="{FF2B5EF4-FFF2-40B4-BE49-F238E27FC236}">
                    <a16:creationId xmlns:a16="http://schemas.microsoft.com/office/drawing/2014/main" id="{3538792D-CCA8-468F-8A81-1D1AB7AD7D05}"/>
                  </a:ext>
                </a:extLst>
              </p:cNvPr>
              <p:cNvSpPr/>
              <p:nvPr/>
            </p:nvSpPr>
            <p:spPr>
              <a:xfrm>
                <a:off x="8930515" y="2489715"/>
                <a:ext cx="137160" cy="1371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383" name="Flowchart: Connector 42">
                <a:extLst>
                  <a:ext uri="{FF2B5EF4-FFF2-40B4-BE49-F238E27FC236}">
                    <a16:creationId xmlns:a16="http://schemas.microsoft.com/office/drawing/2014/main" id="{3649D795-458E-4D61-8FE9-D5585BAC9F3B}"/>
                  </a:ext>
                </a:extLst>
              </p:cNvPr>
              <p:cNvSpPr/>
              <p:nvPr/>
            </p:nvSpPr>
            <p:spPr>
              <a:xfrm>
                <a:off x="7959925" y="1993591"/>
                <a:ext cx="137160" cy="1371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384" name="Flowchart: Connector 42">
                <a:extLst>
                  <a:ext uri="{FF2B5EF4-FFF2-40B4-BE49-F238E27FC236}">
                    <a16:creationId xmlns:a16="http://schemas.microsoft.com/office/drawing/2014/main" id="{379882CC-FC99-4FCC-969A-82E068DB2232}"/>
                  </a:ext>
                </a:extLst>
              </p:cNvPr>
              <p:cNvSpPr/>
              <p:nvPr/>
            </p:nvSpPr>
            <p:spPr>
              <a:xfrm>
                <a:off x="9037877" y="2984711"/>
                <a:ext cx="137160" cy="1371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385" name="Flowchart: Connector 42">
                <a:extLst>
                  <a:ext uri="{FF2B5EF4-FFF2-40B4-BE49-F238E27FC236}">
                    <a16:creationId xmlns:a16="http://schemas.microsoft.com/office/drawing/2014/main" id="{229F0539-8538-47AF-A293-63F60FF4CA92}"/>
                  </a:ext>
                </a:extLst>
              </p:cNvPr>
              <p:cNvSpPr/>
              <p:nvPr/>
            </p:nvSpPr>
            <p:spPr>
              <a:xfrm>
                <a:off x="9424709" y="2465107"/>
                <a:ext cx="137160" cy="1371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386" name="Flowchart: Connector 84">
                <a:extLst>
                  <a:ext uri="{FF2B5EF4-FFF2-40B4-BE49-F238E27FC236}">
                    <a16:creationId xmlns:a16="http://schemas.microsoft.com/office/drawing/2014/main" id="{2195BAF0-A6B6-42CC-8C1B-54D2CD3C91A4}"/>
                  </a:ext>
                </a:extLst>
              </p:cNvPr>
              <p:cNvSpPr/>
              <p:nvPr/>
            </p:nvSpPr>
            <p:spPr>
              <a:xfrm>
                <a:off x="7714979" y="3260847"/>
                <a:ext cx="137160" cy="1371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387" name="Flowchart: Connector 84">
                <a:extLst>
                  <a:ext uri="{FF2B5EF4-FFF2-40B4-BE49-F238E27FC236}">
                    <a16:creationId xmlns:a16="http://schemas.microsoft.com/office/drawing/2014/main" id="{61B2A207-DBDF-49FE-B3F5-1F70EA86263F}"/>
                  </a:ext>
                </a:extLst>
              </p:cNvPr>
              <p:cNvSpPr/>
              <p:nvPr/>
            </p:nvSpPr>
            <p:spPr>
              <a:xfrm>
                <a:off x="9773715" y="1566549"/>
                <a:ext cx="137160" cy="1371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388" name="Donut 326">
                <a:extLst>
                  <a:ext uri="{FF2B5EF4-FFF2-40B4-BE49-F238E27FC236}">
                    <a16:creationId xmlns:a16="http://schemas.microsoft.com/office/drawing/2014/main" id="{2CC4F035-0BEF-4612-AF16-B20374612252}"/>
                  </a:ext>
                </a:extLst>
              </p:cNvPr>
              <p:cNvSpPr/>
              <p:nvPr/>
            </p:nvSpPr>
            <p:spPr>
              <a:xfrm>
                <a:off x="9773196" y="1819977"/>
                <a:ext cx="137160" cy="137160"/>
              </a:xfrm>
              <a:prstGeom prst="donu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cxnSp>
            <p:nvCxnSpPr>
              <p:cNvPr id="389" name="Straight Connector 388">
                <a:extLst>
                  <a:ext uri="{FF2B5EF4-FFF2-40B4-BE49-F238E27FC236}">
                    <a16:creationId xmlns:a16="http://schemas.microsoft.com/office/drawing/2014/main" id="{12D34D9A-8334-4DBF-8D9C-8EADA2A4366A}"/>
                  </a:ext>
                </a:extLst>
              </p:cNvPr>
              <p:cNvCxnSpPr/>
              <p:nvPr/>
            </p:nvCxnSpPr>
            <p:spPr>
              <a:xfrm flipV="1">
                <a:off x="6495299" y="1569976"/>
                <a:ext cx="0" cy="2230418"/>
              </a:xfrm>
              <a:prstGeom prst="line">
                <a:avLst/>
              </a:prstGeom>
              <a:solidFill>
                <a:schemeClr val="tx1"/>
              </a:solidFill>
              <a:ln>
                <a:solidFill>
                  <a:srgbClr val="51504F"/>
                </a:solidFill>
              </a:ln>
            </p:spPr>
            <p:style>
              <a:lnRef idx="1">
                <a:schemeClr val="accent1"/>
              </a:lnRef>
              <a:fillRef idx="0">
                <a:schemeClr val="accent1"/>
              </a:fillRef>
              <a:effectRef idx="0">
                <a:schemeClr val="accent1"/>
              </a:effectRef>
              <a:fontRef idx="minor">
                <a:schemeClr val="tx1"/>
              </a:fontRef>
            </p:style>
          </p:cxnSp>
          <p:cxnSp>
            <p:nvCxnSpPr>
              <p:cNvPr id="390" name="Straight Connector 389">
                <a:extLst>
                  <a:ext uri="{FF2B5EF4-FFF2-40B4-BE49-F238E27FC236}">
                    <a16:creationId xmlns:a16="http://schemas.microsoft.com/office/drawing/2014/main" id="{C9C4D03B-3AD0-4E3B-A4EA-1D7BE338482C}"/>
                  </a:ext>
                </a:extLst>
              </p:cNvPr>
              <p:cNvCxnSpPr/>
              <p:nvPr/>
            </p:nvCxnSpPr>
            <p:spPr>
              <a:xfrm>
                <a:off x="6495299" y="3787266"/>
                <a:ext cx="4938020" cy="0"/>
              </a:xfrm>
              <a:prstGeom prst="line">
                <a:avLst/>
              </a:prstGeom>
              <a:solidFill>
                <a:schemeClr val="tx1"/>
              </a:solidFill>
              <a:ln>
                <a:solidFill>
                  <a:srgbClr val="51504F"/>
                </a:solidFill>
              </a:ln>
            </p:spPr>
            <p:style>
              <a:lnRef idx="1">
                <a:schemeClr val="accent1"/>
              </a:lnRef>
              <a:fillRef idx="0">
                <a:schemeClr val="accent1"/>
              </a:fillRef>
              <a:effectRef idx="0">
                <a:schemeClr val="accent1"/>
              </a:effectRef>
              <a:fontRef idx="minor">
                <a:schemeClr val="tx1"/>
              </a:fontRef>
            </p:style>
          </p:cxnSp>
          <p:sp>
            <p:nvSpPr>
              <p:cNvPr id="391" name="Rectangle 390">
                <a:extLst>
                  <a:ext uri="{FF2B5EF4-FFF2-40B4-BE49-F238E27FC236}">
                    <a16:creationId xmlns:a16="http://schemas.microsoft.com/office/drawing/2014/main" id="{D789F441-2533-454F-85AB-E3A07E698705}"/>
                  </a:ext>
                </a:extLst>
              </p:cNvPr>
              <p:cNvSpPr/>
              <p:nvPr/>
            </p:nvSpPr>
            <p:spPr>
              <a:xfrm>
                <a:off x="10309882" y="3399172"/>
                <a:ext cx="1037168" cy="428848"/>
              </a:xfrm>
              <a:prstGeom prst="rect">
                <a:avLst/>
              </a:prstGeom>
            </p:spPr>
            <p:txBody>
              <a:bodyPr wrap="none">
                <a:spAutoFit/>
              </a:bodyPr>
              <a:lstStyle/>
              <a:p>
                <a:pPr algn="ctr"/>
                <a:r>
                  <a:rPr lang="en-US" dirty="0">
                    <a:ea typeface="Amazon Ember Light" panose="020B0403020204020204" pitchFamily="34" charset="0"/>
                    <a:cs typeface="Amazon Ember Light" panose="020B0403020204020204" pitchFamily="34" charset="0"/>
                  </a:rPr>
                  <a:t># Pages</a:t>
                </a:r>
              </a:p>
            </p:txBody>
          </p:sp>
          <p:sp>
            <p:nvSpPr>
              <p:cNvPr id="392" name="Rectangle 391">
                <a:extLst>
                  <a:ext uri="{FF2B5EF4-FFF2-40B4-BE49-F238E27FC236}">
                    <a16:creationId xmlns:a16="http://schemas.microsoft.com/office/drawing/2014/main" id="{F3ED7BAC-C2A9-4C56-9D71-DA8F07002522}"/>
                  </a:ext>
                </a:extLst>
              </p:cNvPr>
              <p:cNvSpPr/>
              <p:nvPr/>
            </p:nvSpPr>
            <p:spPr>
              <a:xfrm rot="16200000">
                <a:off x="5254895" y="2522730"/>
                <a:ext cx="2051546" cy="384681"/>
              </a:xfrm>
              <a:prstGeom prst="rect">
                <a:avLst/>
              </a:prstGeom>
            </p:spPr>
            <p:txBody>
              <a:bodyPr wrap="none">
                <a:spAutoFit/>
              </a:bodyPr>
              <a:lstStyle/>
              <a:p>
                <a:pPr algn="ctr"/>
                <a:r>
                  <a:rPr lang="en-US" dirty="0">
                    <a:ea typeface="Amazon Ember Light" panose="020B0403020204020204" pitchFamily="34" charset="0"/>
                    <a:cs typeface="Amazon Ember Light" panose="020B0403020204020204" pitchFamily="34" charset="0"/>
                  </a:rPr>
                  <a:t>Days published</a:t>
                </a:r>
              </a:p>
            </p:txBody>
          </p:sp>
        </p:grpSp>
        <p:grpSp>
          <p:nvGrpSpPr>
            <p:cNvPr id="294" name="Group 293">
              <a:extLst>
                <a:ext uri="{FF2B5EF4-FFF2-40B4-BE49-F238E27FC236}">
                  <a16:creationId xmlns:a16="http://schemas.microsoft.com/office/drawing/2014/main" id="{D8D77CB6-3DCE-4CA2-9224-43D4D2F91242}"/>
                </a:ext>
              </a:extLst>
            </p:cNvPr>
            <p:cNvGrpSpPr/>
            <p:nvPr/>
          </p:nvGrpSpPr>
          <p:grpSpPr>
            <a:xfrm>
              <a:off x="953768" y="3850497"/>
              <a:ext cx="2554696" cy="1460796"/>
              <a:chOff x="953768" y="3850497"/>
              <a:chExt cx="2554696" cy="1460796"/>
            </a:xfrm>
            <a:solidFill>
              <a:schemeClr val="tx1"/>
            </a:solidFill>
          </p:grpSpPr>
          <p:sp>
            <p:nvSpPr>
              <p:cNvPr id="295" name="Donut 1">
                <a:extLst>
                  <a:ext uri="{FF2B5EF4-FFF2-40B4-BE49-F238E27FC236}">
                    <a16:creationId xmlns:a16="http://schemas.microsoft.com/office/drawing/2014/main" id="{ECC4105F-7DA6-44CF-8B3F-6C7F1F96C748}"/>
                  </a:ext>
                </a:extLst>
              </p:cNvPr>
              <p:cNvSpPr/>
              <p:nvPr/>
            </p:nvSpPr>
            <p:spPr>
              <a:xfrm>
                <a:off x="953768" y="4011951"/>
                <a:ext cx="131687" cy="118125"/>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296" name="Donut 3">
                <a:extLst>
                  <a:ext uri="{FF2B5EF4-FFF2-40B4-BE49-F238E27FC236}">
                    <a16:creationId xmlns:a16="http://schemas.microsoft.com/office/drawing/2014/main" id="{C7512D87-C6E0-4D16-9165-3F241A07BD06}"/>
                  </a:ext>
                </a:extLst>
              </p:cNvPr>
              <p:cNvSpPr/>
              <p:nvPr/>
            </p:nvSpPr>
            <p:spPr>
              <a:xfrm>
                <a:off x="1202236" y="4440473"/>
                <a:ext cx="131687" cy="118125"/>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297" name="Donut 4">
                <a:extLst>
                  <a:ext uri="{FF2B5EF4-FFF2-40B4-BE49-F238E27FC236}">
                    <a16:creationId xmlns:a16="http://schemas.microsoft.com/office/drawing/2014/main" id="{ECC7A09A-E8BE-4FD2-B802-28C64A817D18}"/>
                  </a:ext>
                </a:extLst>
              </p:cNvPr>
              <p:cNvSpPr/>
              <p:nvPr/>
            </p:nvSpPr>
            <p:spPr>
              <a:xfrm>
                <a:off x="1830273" y="4673166"/>
                <a:ext cx="131687" cy="118125"/>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304" name="Donut 5">
                <a:extLst>
                  <a:ext uri="{FF2B5EF4-FFF2-40B4-BE49-F238E27FC236}">
                    <a16:creationId xmlns:a16="http://schemas.microsoft.com/office/drawing/2014/main" id="{ABC8F220-A124-4BE8-BCC5-6E0406324DCB}"/>
                  </a:ext>
                </a:extLst>
              </p:cNvPr>
              <p:cNvSpPr/>
              <p:nvPr/>
            </p:nvSpPr>
            <p:spPr>
              <a:xfrm>
                <a:off x="1636983" y="4195280"/>
                <a:ext cx="131687" cy="118125"/>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308" name="Donut 6">
                <a:extLst>
                  <a:ext uri="{FF2B5EF4-FFF2-40B4-BE49-F238E27FC236}">
                    <a16:creationId xmlns:a16="http://schemas.microsoft.com/office/drawing/2014/main" id="{2A3FDF34-2CA2-4F35-A184-FCCA4CB79C6F}"/>
                  </a:ext>
                </a:extLst>
              </p:cNvPr>
              <p:cNvSpPr/>
              <p:nvPr/>
            </p:nvSpPr>
            <p:spPr>
              <a:xfrm>
                <a:off x="2055837" y="4037024"/>
                <a:ext cx="131687" cy="118125"/>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332" name="Flowchart: Connector 84">
                <a:extLst>
                  <a:ext uri="{FF2B5EF4-FFF2-40B4-BE49-F238E27FC236}">
                    <a16:creationId xmlns:a16="http://schemas.microsoft.com/office/drawing/2014/main" id="{15C77D47-5F2B-4513-B735-022A136B3EBD}"/>
                  </a:ext>
                </a:extLst>
              </p:cNvPr>
              <p:cNvSpPr/>
              <p:nvPr/>
            </p:nvSpPr>
            <p:spPr>
              <a:xfrm>
                <a:off x="3376777" y="4583726"/>
                <a:ext cx="131687" cy="1181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333" name="Donut 9">
                <a:extLst>
                  <a:ext uri="{FF2B5EF4-FFF2-40B4-BE49-F238E27FC236}">
                    <a16:creationId xmlns:a16="http://schemas.microsoft.com/office/drawing/2014/main" id="{0B116E96-3BDC-465E-9754-25099AF934FE}"/>
                  </a:ext>
                </a:extLst>
              </p:cNvPr>
              <p:cNvSpPr/>
              <p:nvPr/>
            </p:nvSpPr>
            <p:spPr>
              <a:xfrm>
                <a:off x="2396008" y="4195280"/>
                <a:ext cx="131687" cy="118125"/>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334" name="Flowchart: Connector 85">
                <a:extLst>
                  <a:ext uri="{FF2B5EF4-FFF2-40B4-BE49-F238E27FC236}">
                    <a16:creationId xmlns:a16="http://schemas.microsoft.com/office/drawing/2014/main" id="{EDEB1AA5-3C3C-49D9-9658-7204D1B4C8AA}"/>
                  </a:ext>
                </a:extLst>
              </p:cNvPr>
              <p:cNvSpPr/>
              <p:nvPr/>
            </p:nvSpPr>
            <p:spPr>
              <a:xfrm>
                <a:off x="2831912" y="4931472"/>
                <a:ext cx="131687" cy="1181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335" name="Flowchart: Connector 85">
                <a:extLst>
                  <a:ext uri="{FF2B5EF4-FFF2-40B4-BE49-F238E27FC236}">
                    <a16:creationId xmlns:a16="http://schemas.microsoft.com/office/drawing/2014/main" id="{906930F2-E2D7-4B04-BDB4-DCCF02C0C7EB}"/>
                  </a:ext>
                </a:extLst>
              </p:cNvPr>
              <p:cNvSpPr/>
              <p:nvPr/>
            </p:nvSpPr>
            <p:spPr>
              <a:xfrm>
                <a:off x="2602254" y="3927415"/>
                <a:ext cx="131687" cy="1181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336" name="Donut 12">
                <a:extLst>
                  <a:ext uri="{FF2B5EF4-FFF2-40B4-BE49-F238E27FC236}">
                    <a16:creationId xmlns:a16="http://schemas.microsoft.com/office/drawing/2014/main" id="{7BBF7B65-08F0-4BE7-8E70-FA781DC33369}"/>
                  </a:ext>
                </a:extLst>
              </p:cNvPr>
              <p:cNvSpPr/>
              <p:nvPr/>
            </p:nvSpPr>
            <p:spPr>
              <a:xfrm>
                <a:off x="1172853" y="4903732"/>
                <a:ext cx="131687" cy="118125"/>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337" name="Donut 13">
                <a:extLst>
                  <a:ext uri="{FF2B5EF4-FFF2-40B4-BE49-F238E27FC236}">
                    <a16:creationId xmlns:a16="http://schemas.microsoft.com/office/drawing/2014/main" id="{DF1EEDAE-FA47-4E37-8BEF-89208800E0CB}"/>
                  </a:ext>
                </a:extLst>
              </p:cNvPr>
              <p:cNvSpPr/>
              <p:nvPr/>
            </p:nvSpPr>
            <p:spPr>
              <a:xfrm>
                <a:off x="2623720" y="5042081"/>
                <a:ext cx="131687" cy="118125"/>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338" name="Donut 14">
                <a:extLst>
                  <a:ext uri="{FF2B5EF4-FFF2-40B4-BE49-F238E27FC236}">
                    <a16:creationId xmlns:a16="http://schemas.microsoft.com/office/drawing/2014/main" id="{C667881F-6C9B-4193-9DE9-CEE5CEF45CCC}"/>
                  </a:ext>
                </a:extLst>
              </p:cNvPr>
              <p:cNvSpPr/>
              <p:nvPr/>
            </p:nvSpPr>
            <p:spPr>
              <a:xfrm>
                <a:off x="2515633" y="4732228"/>
                <a:ext cx="131687" cy="118125"/>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339" name="Donut 15">
                <a:extLst>
                  <a:ext uri="{FF2B5EF4-FFF2-40B4-BE49-F238E27FC236}">
                    <a16:creationId xmlns:a16="http://schemas.microsoft.com/office/drawing/2014/main" id="{83D8568F-A473-4535-AA73-2258E9604B83}"/>
                  </a:ext>
                </a:extLst>
              </p:cNvPr>
              <p:cNvSpPr/>
              <p:nvPr/>
            </p:nvSpPr>
            <p:spPr>
              <a:xfrm>
                <a:off x="1541588" y="3893826"/>
                <a:ext cx="131687" cy="118125"/>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340" name="Donut 16">
                <a:extLst>
                  <a:ext uri="{FF2B5EF4-FFF2-40B4-BE49-F238E27FC236}">
                    <a16:creationId xmlns:a16="http://schemas.microsoft.com/office/drawing/2014/main" id="{2D37C6F7-7EBF-4074-BEAC-924CF335A71B}"/>
                  </a:ext>
                </a:extLst>
              </p:cNvPr>
              <p:cNvSpPr/>
              <p:nvPr/>
            </p:nvSpPr>
            <p:spPr>
              <a:xfrm>
                <a:off x="1884112" y="5170418"/>
                <a:ext cx="131687" cy="118125"/>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341" name="Donut 17">
                <a:extLst>
                  <a:ext uri="{FF2B5EF4-FFF2-40B4-BE49-F238E27FC236}">
                    <a16:creationId xmlns:a16="http://schemas.microsoft.com/office/drawing/2014/main" id="{27FC9233-A15B-4565-A798-0581D7EADEC5}"/>
                  </a:ext>
                </a:extLst>
              </p:cNvPr>
              <p:cNvSpPr/>
              <p:nvPr/>
            </p:nvSpPr>
            <p:spPr>
              <a:xfrm>
                <a:off x="2791387" y="4224337"/>
                <a:ext cx="131687" cy="118125"/>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342" name="Flowchart: Connector 42">
                <a:extLst>
                  <a:ext uri="{FF2B5EF4-FFF2-40B4-BE49-F238E27FC236}">
                    <a16:creationId xmlns:a16="http://schemas.microsoft.com/office/drawing/2014/main" id="{43A3B851-7399-4F45-8329-665E299D6899}"/>
                  </a:ext>
                </a:extLst>
              </p:cNvPr>
              <p:cNvSpPr/>
              <p:nvPr/>
            </p:nvSpPr>
            <p:spPr>
              <a:xfrm>
                <a:off x="2958345" y="4539652"/>
                <a:ext cx="131687" cy="1181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343" name="Flowchart: Connector 42">
                <a:extLst>
                  <a:ext uri="{FF2B5EF4-FFF2-40B4-BE49-F238E27FC236}">
                    <a16:creationId xmlns:a16="http://schemas.microsoft.com/office/drawing/2014/main" id="{413D43EB-3241-443F-B737-4C217C5BD0AE}"/>
                  </a:ext>
                </a:extLst>
              </p:cNvPr>
              <p:cNvSpPr/>
              <p:nvPr/>
            </p:nvSpPr>
            <p:spPr>
              <a:xfrm>
                <a:off x="2127958" y="4481877"/>
                <a:ext cx="131687" cy="1181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344" name="Flowchart: Connector 42">
                <a:extLst>
                  <a:ext uri="{FF2B5EF4-FFF2-40B4-BE49-F238E27FC236}">
                    <a16:creationId xmlns:a16="http://schemas.microsoft.com/office/drawing/2014/main" id="{CB496C0E-9A8B-4624-B665-604E8211DBC0}"/>
                  </a:ext>
                </a:extLst>
              </p:cNvPr>
              <p:cNvSpPr/>
              <p:nvPr/>
            </p:nvSpPr>
            <p:spPr>
              <a:xfrm>
                <a:off x="2205980" y="4100505"/>
                <a:ext cx="131687" cy="1181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345" name="Flowchart: Connector 42">
                <a:extLst>
                  <a:ext uri="{FF2B5EF4-FFF2-40B4-BE49-F238E27FC236}">
                    <a16:creationId xmlns:a16="http://schemas.microsoft.com/office/drawing/2014/main" id="{2447F1E0-38E3-4157-A3CB-946C76B316B1}"/>
                  </a:ext>
                </a:extLst>
              </p:cNvPr>
              <p:cNvSpPr/>
              <p:nvPr/>
            </p:nvSpPr>
            <p:spPr>
              <a:xfrm>
                <a:off x="3130833" y="4163053"/>
                <a:ext cx="131687" cy="1181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346" name="Flowchart: Connector 42">
                <a:extLst>
                  <a:ext uri="{FF2B5EF4-FFF2-40B4-BE49-F238E27FC236}">
                    <a16:creationId xmlns:a16="http://schemas.microsoft.com/office/drawing/2014/main" id="{253EF239-3B59-4B9C-AF7F-A16666A4FEA7}"/>
                  </a:ext>
                </a:extLst>
              </p:cNvPr>
              <p:cNvSpPr/>
              <p:nvPr/>
            </p:nvSpPr>
            <p:spPr>
              <a:xfrm>
                <a:off x="1823155" y="3850497"/>
                <a:ext cx="131687" cy="1181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347" name="Flowchart: Connector 84">
                <a:extLst>
                  <a:ext uri="{FF2B5EF4-FFF2-40B4-BE49-F238E27FC236}">
                    <a16:creationId xmlns:a16="http://schemas.microsoft.com/office/drawing/2014/main" id="{48646A49-4F86-4476-905C-F341A0266C21}"/>
                  </a:ext>
                </a:extLst>
              </p:cNvPr>
              <p:cNvSpPr/>
              <p:nvPr/>
            </p:nvSpPr>
            <p:spPr>
              <a:xfrm>
                <a:off x="2185294" y="4812557"/>
                <a:ext cx="131687" cy="1181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348" name="Flowchart: Connector 42">
                <a:extLst>
                  <a:ext uri="{FF2B5EF4-FFF2-40B4-BE49-F238E27FC236}">
                    <a16:creationId xmlns:a16="http://schemas.microsoft.com/office/drawing/2014/main" id="{ED21988C-BD3E-4D44-8614-4A32E209BE14}"/>
                  </a:ext>
                </a:extLst>
              </p:cNvPr>
              <p:cNvSpPr/>
              <p:nvPr/>
            </p:nvSpPr>
            <p:spPr>
              <a:xfrm>
                <a:off x="2305078" y="5193168"/>
                <a:ext cx="131687" cy="1181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grpSp>
      </p:grpSp>
      <p:grpSp>
        <p:nvGrpSpPr>
          <p:cNvPr id="321" name="Group 320">
            <a:extLst>
              <a:ext uri="{FF2B5EF4-FFF2-40B4-BE49-F238E27FC236}">
                <a16:creationId xmlns:a16="http://schemas.microsoft.com/office/drawing/2014/main" id="{4E549246-A7AA-4FE6-B8AC-72E7FE0E89C3}"/>
              </a:ext>
            </a:extLst>
          </p:cNvPr>
          <p:cNvGrpSpPr/>
          <p:nvPr/>
        </p:nvGrpSpPr>
        <p:grpSpPr>
          <a:xfrm>
            <a:off x="6714037" y="4292870"/>
            <a:ext cx="5134671" cy="1981640"/>
            <a:chOff x="6714037" y="4292870"/>
            <a:chExt cx="5134671" cy="1981640"/>
          </a:xfrm>
        </p:grpSpPr>
        <p:cxnSp>
          <p:nvCxnSpPr>
            <p:cNvPr id="322" name="Straight Connector 321">
              <a:extLst>
                <a:ext uri="{FF2B5EF4-FFF2-40B4-BE49-F238E27FC236}">
                  <a16:creationId xmlns:a16="http://schemas.microsoft.com/office/drawing/2014/main" id="{299C6715-CD7C-4C72-8730-2DC14A1083E5}"/>
                </a:ext>
              </a:extLst>
            </p:cNvPr>
            <p:cNvCxnSpPr/>
            <p:nvPr/>
          </p:nvCxnSpPr>
          <p:spPr>
            <a:xfrm flipV="1">
              <a:off x="7107717" y="4353632"/>
              <a:ext cx="0" cy="1920878"/>
            </a:xfrm>
            <a:prstGeom prst="line">
              <a:avLst/>
            </a:prstGeom>
            <a:solidFill>
              <a:schemeClr val="tx1"/>
            </a:solidFill>
            <a:ln>
              <a:solidFill>
                <a:srgbClr val="51504F"/>
              </a:solidFill>
            </a:ln>
          </p:spPr>
          <p:style>
            <a:lnRef idx="1">
              <a:schemeClr val="accent1"/>
            </a:lnRef>
            <a:fillRef idx="0">
              <a:schemeClr val="accent1"/>
            </a:fillRef>
            <a:effectRef idx="0">
              <a:schemeClr val="accent1"/>
            </a:effectRef>
            <a:fontRef idx="minor">
              <a:schemeClr val="tx1"/>
            </a:fontRef>
          </p:style>
        </p:cxnSp>
        <p:grpSp>
          <p:nvGrpSpPr>
            <p:cNvPr id="323" name="Group 322">
              <a:extLst>
                <a:ext uri="{FF2B5EF4-FFF2-40B4-BE49-F238E27FC236}">
                  <a16:creationId xmlns:a16="http://schemas.microsoft.com/office/drawing/2014/main" id="{3EBDBC5F-11B2-49D8-935A-BD6DC8D9B97B}"/>
                </a:ext>
              </a:extLst>
            </p:cNvPr>
            <p:cNvGrpSpPr/>
            <p:nvPr/>
          </p:nvGrpSpPr>
          <p:grpSpPr>
            <a:xfrm>
              <a:off x="6714037" y="4292870"/>
              <a:ext cx="5134671" cy="1979699"/>
              <a:chOff x="6714037" y="4292870"/>
              <a:chExt cx="5134671" cy="1979699"/>
            </a:xfrm>
          </p:grpSpPr>
          <p:cxnSp>
            <p:nvCxnSpPr>
              <p:cNvPr id="324" name="Straight Connector 323">
                <a:extLst>
                  <a:ext uri="{FF2B5EF4-FFF2-40B4-BE49-F238E27FC236}">
                    <a16:creationId xmlns:a16="http://schemas.microsoft.com/office/drawing/2014/main" id="{8500597E-49F4-4ED2-9F43-ED57CB400B53}"/>
                  </a:ext>
                </a:extLst>
              </p:cNvPr>
              <p:cNvCxnSpPr/>
              <p:nvPr/>
            </p:nvCxnSpPr>
            <p:spPr>
              <a:xfrm flipV="1">
                <a:off x="7104770" y="4350904"/>
                <a:ext cx="0" cy="1920878"/>
              </a:xfrm>
              <a:prstGeom prst="line">
                <a:avLst/>
              </a:prstGeom>
              <a:solidFill>
                <a:schemeClr val="tx1"/>
              </a:solidFill>
              <a:ln>
                <a:solidFill>
                  <a:srgbClr val="51504F"/>
                </a:solidFill>
              </a:ln>
            </p:spPr>
            <p:style>
              <a:lnRef idx="1">
                <a:schemeClr val="accent1"/>
              </a:lnRef>
              <a:fillRef idx="0">
                <a:schemeClr val="accent1"/>
              </a:fillRef>
              <a:effectRef idx="0">
                <a:schemeClr val="accent1"/>
              </a:effectRef>
              <a:fontRef idx="minor">
                <a:schemeClr val="tx1"/>
              </a:fontRef>
            </p:style>
          </p:cxnSp>
          <p:cxnSp>
            <p:nvCxnSpPr>
              <p:cNvPr id="325" name="Straight Connector 324">
                <a:extLst>
                  <a:ext uri="{FF2B5EF4-FFF2-40B4-BE49-F238E27FC236}">
                    <a16:creationId xmlns:a16="http://schemas.microsoft.com/office/drawing/2014/main" id="{BC0BDAF8-819E-4717-B69C-57470F846052}"/>
                  </a:ext>
                </a:extLst>
              </p:cNvPr>
              <p:cNvCxnSpPr/>
              <p:nvPr/>
            </p:nvCxnSpPr>
            <p:spPr>
              <a:xfrm>
                <a:off x="7104770" y="6260476"/>
                <a:ext cx="4740991" cy="0"/>
              </a:xfrm>
              <a:prstGeom prst="line">
                <a:avLst/>
              </a:prstGeom>
              <a:solidFill>
                <a:schemeClr val="tx1"/>
              </a:solidFill>
              <a:ln>
                <a:solidFill>
                  <a:srgbClr val="51504F"/>
                </a:solidFill>
              </a:ln>
            </p:spPr>
            <p:style>
              <a:lnRef idx="1">
                <a:schemeClr val="accent1"/>
              </a:lnRef>
              <a:fillRef idx="0">
                <a:schemeClr val="accent1"/>
              </a:fillRef>
              <a:effectRef idx="0">
                <a:schemeClr val="accent1"/>
              </a:effectRef>
              <a:fontRef idx="minor">
                <a:schemeClr val="tx1"/>
              </a:fontRef>
            </p:style>
          </p:cxnSp>
          <p:sp>
            <p:nvSpPr>
              <p:cNvPr id="326" name="Rectangle 325">
                <a:extLst>
                  <a:ext uri="{FF2B5EF4-FFF2-40B4-BE49-F238E27FC236}">
                    <a16:creationId xmlns:a16="http://schemas.microsoft.com/office/drawing/2014/main" id="{22996875-B314-4B5C-A916-B85819387E5D}"/>
                  </a:ext>
                </a:extLst>
              </p:cNvPr>
              <p:cNvSpPr/>
              <p:nvPr/>
            </p:nvSpPr>
            <p:spPr>
              <a:xfrm>
                <a:off x="10766410" y="5903237"/>
                <a:ext cx="995785" cy="369332"/>
              </a:xfrm>
              <a:prstGeom prst="rect">
                <a:avLst/>
              </a:prstGeom>
            </p:spPr>
            <p:txBody>
              <a:bodyPr wrap="none">
                <a:spAutoFit/>
              </a:bodyPr>
              <a:lstStyle/>
              <a:p>
                <a:pPr algn="ctr"/>
                <a:r>
                  <a:rPr lang="en-US" dirty="0">
                    <a:ea typeface="Amazon Ember Light" panose="020B0403020204020204" pitchFamily="34" charset="0"/>
                    <a:cs typeface="Amazon Ember Light" panose="020B0403020204020204" pitchFamily="34" charset="0"/>
                  </a:rPr>
                  <a:t># Pages</a:t>
                </a:r>
              </a:p>
            </p:txBody>
          </p:sp>
          <p:sp>
            <p:nvSpPr>
              <p:cNvPr id="327" name="Rectangle 326">
                <a:extLst>
                  <a:ext uri="{FF2B5EF4-FFF2-40B4-BE49-F238E27FC236}">
                    <a16:creationId xmlns:a16="http://schemas.microsoft.com/office/drawing/2014/main" id="{0FA98C00-4D86-4D6B-BF01-C2A2312C0F19}"/>
                  </a:ext>
                </a:extLst>
              </p:cNvPr>
              <p:cNvSpPr/>
              <p:nvPr/>
            </p:nvSpPr>
            <p:spPr>
              <a:xfrm rot="16200000">
                <a:off x="6015288" y="5152415"/>
                <a:ext cx="1766830" cy="369332"/>
              </a:xfrm>
              <a:prstGeom prst="rect">
                <a:avLst/>
              </a:prstGeom>
            </p:spPr>
            <p:txBody>
              <a:bodyPr wrap="none">
                <a:spAutoFit/>
              </a:bodyPr>
              <a:lstStyle/>
              <a:p>
                <a:pPr algn="ctr"/>
                <a:r>
                  <a:rPr lang="en-US" dirty="0">
                    <a:ea typeface="Amazon Ember Light" panose="020B0403020204020204" pitchFamily="34" charset="0"/>
                    <a:cs typeface="Amazon Ember Light" panose="020B0403020204020204" pitchFamily="34" charset="0"/>
                  </a:rPr>
                  <a:t>Days published</a:t>
                </a:r>
              </a:p>
            </p:txBody>
          </p:sp>
          <p:grpSp>
            <p:nvGrpSpPr>
              <p:cNvPr id="328" name="Group 327">
                <a:extLst>
                  <a:ext uri="{FF2B5EF4-FFF2-40B4-BE49-F238E27FC236}">
                    <a16:creationId xmlns:a16="http://schemas.microsoft.com/office/drawing/2014/main" id="{270D78E0-9FC4-4A29-AC93-C0C1D5077BD2}"/>
                  </a:ext>
                </a:extLst>
              </p:cNvPr>
              <p:cNvGrpSpPr/>
              <p:nvPr/>
            </p:nvGrpSpPr>
            <p:grpSpPr>
              <a:xfrm>
                <a:off x="9883084" y="4292870"/>
                <a:ext cx="1746185" cy="523220"/>
                <a:chOff x="10008810" y="3251044"/>
                <a:chExt cx="1746185" cy="523220"/>
              </a:xfrm>
            </p:grpSpPr>
            <p:sp>
              <p:nvSpPr>
                <p:cNvPr id="418" name="Rectangle 417">
                  <a:extLst>
                    <a:ext uri="{FF2B5EF4-FFF2-40B4-BE49-F238E27FC236}">
                      <a16:creationId xmlns:a16="http://schemas.microsoft.com/office/drawing/2014/main" id="{4C07D6D5-A1C5-4201-81B3-F23E64033895}"/>
                    </a:ext>
                  </a:extLst>
                </p:cNvPr>
                <p:cNvSpPr/>
                <p:nvPr/>
              </p:nvSpPr>
              <p:spPr>
                <a:xfrm>
                  <a:off x="10008810" y="3251044"/>
                  <a:ext cx="1746185" cy="523220"/>
                </a:xfrm>
                <a:prstGeom prst="rect">
                  <a:avLst/>
                </a:prstGeom>
                <a:ln>
                  <a:solidFill>
                    <a:schemeClr val="tx1"/>
                  </a:solidFill>
                </a:ln>
              </p:spPr>
              <p:txBody>
                <a:bodyPr wrap="square">
                  <a:spAutoFit/>
                </a:bodyPr>
                <a:lstStyle/>
                <a:p>
                  <a:r>
                    <a:rPr lang="en-US" sz="1400" dirty="0">
                      <a:ea typeface="Amazon Ember Light" panose="020B0403020204020204" pitchFamily="34" charset="0"/>
                      <a:cs typeface="Amazon Ember Light" panose="020B0403020204020204" pitchFamily="34" charset="0"/>
                    </a:rPr>
                    <a:t>    /1  = Fiction</a:t>
                  </a:r>
                </a:p>
                <a:p>
                  <a:r>
                    <a:rPr lang="en-US" sz="1400" dirty="0">
                      <a:ea typeface="Amazon Ember Light" panose="020B0403020204020204" pitchFamily="34" charset="0"/>
                      <a:cs typeface="Amazon Ember Light" panose="020B0403020204020204" pitchFamily="34" charset="0"/>
                    </a:rPr>
                    <a:t>    /0  = Nonfiction</a:t>
                  </a:r>
                </a:p>
              </p:txBody>
            </p:sp>
            <p:sp>
              <p:nvSpPr>
                <p:cNvPr id="419" name="Flowchart: Connector 84">
                  <a:extLst>
                    <a:ext uri="{FF2B5EF4-FFF2-40B4-BE49-F238E27FC236}">
                      <a16:creationId xmlns:a16="http://schemas.microsoft.com/office/drawing/2014/main" id="{6941E0E7-383D-40FA-9748-96DFDFD6D496}"/>
                    </a:ext>
                  </a:extLst>
                </p:cNvPr>
                <p:cNvSpPr/>
                <p:nvPr/>
              </p:nvSpPr>
              <p:spPr>
                <a:xfrm>
                  <a:off x="10127281" y="3333627"/>
                  <a:ext cx="131687" cy="11812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420" name="Donut 311">
                  <a:extLst>
                    <a:ext uri="{FF2B5EF4-FFF2-40B4-BE49-F238E27FC236}">
                      <a16:creationId xmlns:a16="http://schemas.microsoft.com/office/drawing/2014/main" id="{C7D043F3-FA70-47AA-9449-32BB047420AA}"/>
                    </a:ext>
                  </a:extLst>
                </p:cNvPr>
                <p:cNvSpPr/>
                <p:nvPr/>
              </p:nvSpPr>
              <p:spPr>
                <a:xfrm>
                  <a:off x="10126782" y="3551884"/>
                  <a:ext cx="131687" cy="118125"/>
                </a:xfrm>
                <a:prstGeom prst="donu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grpSp>
          <p:cxnSp>
            <p:nvCxnSpPr>
              <p:cNvPr id="329" name="Straight Connector 328">
                <a:extLst>
                  <a:ext uri="{FF2B5EF4-FFF2-40B4-BE49-F238E27FC236}">
                    <a16:creationId xmlns:a16="http://schemas.microsoft.com/office/drawing/2014/main" id="{5FF7A621-0BFF-4836-9AC6-0CF2C12847FF}"/>
                  </a:ext>
                </a:extLst>
              </p:cNvPr>
              <p:cNvCxnSpPr>
                <a:cxnSpLocks/>
              </p:cNvCxnSpPr>
              <p:nvPr/>
            </p:nvCxnSpPr>
            <p:spPr>
              <a:xfrm flipH="1">
                <a:off x="8468864" y="5225346"/>
                <a:ext cx="453645" cy="0"/>
              </a:xfrm>
              <a:prstGeom prst="line">
                <a:avLst/>
              </a:prstGeom>
              <a:ln w="38100">
                <a:solidFill>
                  <a:schemeClr val="accent6"/>
                </a:solidFill>
                <a:prstDash val="solid"/>
              </a:ln>
            </p:spPr>
            <p:style>
              <a:lnRef idx="1">
                <a:schemeClr val="accent1"/>
              </a:lnRef>
              <a:fillRef idx="0">
                <a:schemeClr val="accent1"/>
              </a:fillRef>
              <a:effectRef idx="0">
                <a:schemeClr val="accent1"/>
              </a:effectRef>
              <a:fontRef idx="minor">
                <a:schemeClr val="tx1"/>
              </a:fontRef>
            </p:style>
          </p:cxnSp>
          <p:cxnSp>
            <p:nvCxnSpPr>
              <p:cNvPr id="330" name="Straight Connector 329">
                <a:extLst>
                  <a:ext uri="{FF2B5EF4-FFF2-40B4-BE49-F238E27FC236}">
                    <a16:creationId xmlns:a16="http://schemas.microsoft.com/office/drawing/2014/main" id="{6358796F-6862-47B6-B241-6B56683CECBF}"/>
                  </a:ext>
                </a:extLst>
              </p:cNvPr>
              <p:cNvCxnSpPr>
                <a:cxnSpLocks/>
              </p:cNvCxnSpPr>
              <p:nvPr/>
            </p:nvCxnSpPr>
            <p:spPr>
              <a:xfrm>
                <a:off x="8474268" y="4429873"/>
                <a:ext cx="0" cy="817138"/>
              </a:xfrm>
              <a:prstGeom prst="line">
                <a:avLst/>
              </a:prstGeom>
              <a:ln w="38100">
                <a:solidFill>
                  <a:schemeClr val="accent6"/>
                </a:solidFill>
                <a:prstDash val="solid"/>
              </a:ln>
            </p:spPr>
            <p:style>
              <a:lnRef idx="1">
                <a:schemeClr val="accent1"/>
              </a:lnRef>
              <a:fillRef idx="0">
                <a:schemeClr val="accent1"/>
              </a:fillRef>
              <a:effectRef idx="0">
                <a:schemeClr val="accent1"/>
              </a:effectRef>
              <a:fontRef idx="minor">
                <a:schemeClr val="tx1"/>
              </a:fontRef>
            </p:style>
          </p:cxnSp>
          <p:cxnSp>
            <p:nvCxnSpPr>
              <p:cNvPr id="331" name="Straight Arrow Connector 330">
                <a:extLst>
                  <a:ext uri="{FF2B5EF4-FFF2-40B4-BE49-F238E27FC236}">
                    <a16:creationId xmlns:a16="http://schemas.microsoft.com/office/drawing/2014/main" id="{8650541C-32A4-4615-8004-20A9A6491A51}"/>
                  </a:ext>
                </a:extLst>
              </p:cNvPr>
              <p:cNvCxnSpPr>
                <a:cxnSpLocks/>
              </p:cNvCxnSpPr>
              <p:nvPr/>
            </p:nvCxnSpPr>
            <p:spPr>
              <a:xfrm flipH="1">
                <a:off x="7256084" y="4500135"/>
                <a:ext cx="1100461" cy="0"/>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93" name="Straight Arrow Connector 392">
                <a:extLst>
                  <a:ext uri="{FF2B5EF4-FFF2-40B4-BE49-F238E27FC236}">
                    <a16:creationId xmlns:a16="http://schemas.microsoft.com/office/drawing/2014/main" id="{B3C6377D-B446-4ED0-A54E-679721E084F7}"/>
                  </a:ext>
                </a:extLst>
              </p:cNvPr>
              <p:cNvCxnSpPr>
                <a:cxnSpLocks/>
              </p:cNvCxnSpPr>
              <p:nvPr/>
            </p:nvCxnSpPr>
            <p:spPr>
              <a:xfrm>
                <a:off x="8616143" y="4500135"/>
                <a:ext cx="1100461" cy="0"/>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94" name="Straight Connector 393">
                <a:extLst>
                  <a:ext uri="{FF2B5EF4-FFF2-40B4-BE49-F238E27FC236}">
                    <a16:creationId xmlns:a16="http://schemas.microsoft.com/office/drawing/2014/main" id="{C839E438-FEF2-4D15-8D1D-243DBF5D6CA2}"/>
                  </a:ext>
                </a:extLst>
              </p:cNvPr>
              <p:cNvCxnSpPr>
                <a:cxnSpLocks/>
              </p:cNvCxnSpPr>
              <p:nvPr/>
            </p:nvCxnSpPr>
            <p:spPr>
              <a:xfrm>
                <a:off x="8936177" y="5206803"/>
                <a:ext cx="1097" cy="1043465"/>
              </a:xfrm>
              <a:prstGeom prst="line">
                <a:avLst/>
              </a:prstGeom>
              <a:ln w="38100">
                <a:solidFill>
                  <a:schemeClr val="accent6"/>
                </a:solidFill>
                <a:prstDash val="solid"/>
              </a:ln>
            </p:spPr>
            <p:style>
              <a:lnRef idx="1">
                <a:schemeClr val="accent1"/>
              </a:lnRef>
              <a:fillRef idx="0">
                <a:schemeClr val="accent1"/>
              </a:fillRef>
              <a:effectRef idx="0">
                <a:schemeClr val="accent1"/>
              </a:effectRef>
              <a:fontRef idx="minor">
                <a:schemeClr val="tx1"/>
              </a:fontRef>
            </p:style>
          </p:cxnSp>
          <p:sp>
            <p:nvSpPr>
              <p:cNvPr id="395" name="Donut 50">
                <a:extLst>
                  <a:ext uri="{FF2B5EF4-FFF2-40B4-BE49-F238E27FC236}">
                    <a16:creationId xmlns:a16="http://schemas.microsoft.com/office/drawing/2014/main" id="{2ECE5DB7-75BD-4D7D-8D47-6D107ABEE57F}"/>
                  </a:ext>
                </a:extLst>
              </p:cNvPr>
              <p:cNvSpPr/>
              <p:nvPr/>
            </p:nvSpPr>
            <p:spPr>
              <a:xfrm>
                <a:off x="7415917" y="4879911"/>
                <a:ext cx="131687" cy="118125"/>
              </a:xfrm>
              <a:prstGeom prst="donu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396" name="Donut 51">
                <a:extLst>
                  <a:ext uri="{FF2B5EF4-FFF2-40B4-BE49-F238E27FC236}">
                    <a16:creationId xmlns:a16="http://schemas.microsoft.com/office/drawing/2014/main" id="{4003E405-27D8-42C9-8AEA-622B94A7010F}"/>
                  </a:ext>
                </a:extLst>
              </p:cNvPr>
              <p:cNvSpPr/>
              <p:nvPr/>
            </p:nvSpPr>
            <p:spPr>
              <a:xfrm>
                <a:off x="7664385" y="5308433"/>
                <a:ext cx="131687" cy="118125"/>
              </a:xfrm>
              <a:prstGeom prst="donu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397" name="Donut 52">
                <a:extLst>
                  <a:ext uri="{FF2B5EF4-FFF2-40B4-BE49-F238E27FC236}">
                    <a16:creationId xmlns:a16="http://schemas.microsoft.com/office/drawing/2014/main" id="{CF6CFD23-F24A-4174-BFE1-33C49C4EEE97}"/>
                  </a:ext>
                </a:extLst>
              </p:cNvPr>
              <p:cNvSpPr/>
              <p:nvPr/>
            </p:nvSpPr>
            <p:spPr>
              <a:xfrm>
                <a:off x="8292422" y="5541126"/>
                <a:ext cx="131687" cy="118125"/>
              </a:xfrm>
              <a:prstGeom prst="donu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398" name="Donut 53">
                <a:extLst>
                  <a:ext uri="{FF2B5EF4-FFF2-40B4-BE49-F238E27FC236}">
                    <a16:creationId xmlns:a16="http://schemas.microsoft.com/office/drawing/2014/main" id="{07432F41-9A08-4EA7-B4B2-687F07294B32}"/>
                  </a:ext>
                </a:extLst>
              </p:cNvPr>
              <p:cNvSpPr/>
              <p:nvPr/>
            </p:nvSpPr>
            <p:spPr>
              <a:xfrm>
                <a:off x="8099132" y="5063240"/>
                <a:ext cx="131687" cy="118125"/>
              </a:xfrm>
              <a:prstGeom prst="donu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399" name="Donut 54">
                <a:extLst>
                  <a:ext uri="{FF2B5EF4-FFF2-40B4-BE49-F238E27FC236}">
                    <a16:creationId xmlns:a16="http://schemas.microsoft.com/office/drawing/2014/main" id="{698C3334-85A6-42FF-83CA-DDD25107EA87}"/>
                  </a:ext>
                </a:extLst>
              </p:cNvPr>
              <p:cNvSpPr/>
              <p:nvPr/>
            </p:nvSpPr>
            <p:spPr>
              <a:xfrm>
                <a:off x="8517986" y="4904984"/>
                <a:ext cx="131687" cy="118125"/>
              </a:xfrm>
              <a:prstGeom prst="donu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400" name="Flowchart: Connector 84">
                <a:extLst>
                  <a:ext uri="{FF2B5EF4-FFF2-40B4-BE49-F238E27FC236}">
                    <a16:creationId xmlns:a16="http://schemas.microsoft.com/office/drawing/2014/main" id="{A65EE0E6-6057-4171-B56D-4387ECDDFEA9}"/>
                  </a:ext>
                </a:extLst>
              </p:cNvPr>
              <p:cNvSpPr/>
              <p:nvPr/>
            </p:nvSpPr>
            <p:spPr>
              <a:xfrm>
                <a:off x="9838926" y="5451686"/>
                <a:ext cx="131687" cy="11812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401" name="Donut 56">
                <a:extLst>
                  <a:ext uri="{FF2B5EF4-FFF2-40B4-BE49-F238E27FC236}">
                    <a16:creationId xmlns:a16="http://schemas.microsoft.com/office/drawing/2014/main" id="{C172C7AD-F683-4663-9C86-BB78F9EFB699}"/>
                  </a:ext>
                </a:extLst>
              </p:cNvPr>
              <p:cNvSpPr/>
              <p:nvPr/>
            </p:nvSpPr>
            <p:spPr>
              <a:xfrm>
                <a:off x="8858157" y="5063240"/>
                <a:ext cx="131687" cy="118125"/>
              </a:xfrm>
              <a:prstGeom prst="donu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402" name="Flowchart: Connector 85">
                <a:extLst>
                  <a:ext uri="{FF2B5EF4-FFF2-40B4-BE49-F238E27FC236}">
                    <a16:creationId xmlns:a16="http://schemas.microsoft.com/office/drawing/2014/main" id="{07FD3847-6224-41A8-81B3-DB451A094122}"/>
                  </a:ext>
                </a:extLst>
              </p:cNvPr>
              <p:cNvSpPr/>
              <p:nvPr/>
            </p:nvSpPr>
            <p:spPr>
              <a:xfrm>
                <a:off x="9294061" y="5799432"/>
                <a:ext cx="131687" cy="11812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403" name="Flowchart: Connector 85">
                <a:extLst>
                  <a:ext uri="{FF2B5EF4-FFF2-40B4-BE49-F238E27FC236}">
                    <a16:creationId xmlns:a16="http://schemas.microsoft.com/office/drawing/2014/main" id="{90626966-2E03-4320-A004-20FC405A8BDF}"/>
                  </a:ext>
                </a:extLst>
              </p:cNvPr>
              <p:cNvSpPr/>
              <p:nvPr/>
            </p:nvSpPr>
            <p:spPr>
              <a:xfrm>
                <a:off x="9064403" y="4795375"/>
                <a:ext cx="131687" cy="11812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404" name="Donut 59">
                <a:extLst>
                  <a:ext uri="{FF2B5EF4-FFF2-40B4-BE49-F238E27FC236}">
                    <a16:creationId xmlns:a16="http://schemas.microsoft.com/office/drawing/2014/main" id="{5186D817-4F36-43A5-BD06-4C05F571257B}"/>
                  </a:ext>
                </a:extLst>
              </p:cNvPr>
              <p:cNvSpPr/>
              <p:nvPr/>
            </p:nvSpPr>
            <p:spPr>
              <a:xfrm>
                <a:off x="7635002" y="5771692"/>
                <a:ext cx="131687" cy="118125"/>
              </a:xfrm>
              <a:prstGeom prst="donu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405" name="Donut 60">
                <a:extLst>
                  <a:ext uri="{FF2B5EF4-FFF2-40B4-BE49-F238E27FC236}">
                    <a16:creationId xmlns:a16="http://schemas.microsoft.com/office/drawing/2014/main" id="{EBF1BB7A-C70D-46BF-AB7F-4CFF91E707BB}"/>
                  </a:ext>
                </a:extLst>
              </p:cNvPr>
              <p:cNvSpPr/>
              <p:nvPr/>
            </p:nvSpPr>
            <p:spPr>
              <a:xfrm>
                <a:off x="9085869" y="5910041"/>
                <a:ext cx="131687" cy="118125"/>
              </a:xfrm>
              <a:prstGeom prst="donu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406" name="Donut 61">
                <a:extLst>
                  <a:ext uri="{FF2B5EF4-FFF2-40B4-BE49-F238E27FC236}">
                    <a16:creationId xmlns:a16="http://schemas.microsoft.com/office/drawing/2014/main" id="{6EC26834-A55E-4E3E-A159-93794F4FBC2B}"/>
                  </a:ext>
                </a:extLst>
              </p:cNvPr>
              <p:cNvSpPr/>
              <p:nvPr/>
            </p:nvSpPr>
            <p:spPr>
              <a:xfrm>
                <a:off x="8977782" y="5600188"/>
                <a:ext cx="131687" cy="118125"/>
              </a:xfrm>
              <a:prstGeom prst="donu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407" name="Donut 62">
                <a:extLst>
                  <a:ext uri="{FF2B5EF4-FFF2-40B4-BE49-F238E27FC236}">
                    <a16:creationId xmlns:a16="http://schemas.microsoft.com/office/drawing/2014/main" id="{59AF3810-A0C0-488C-BA58-3EB07A6CDE74}"/>
                  </a:ext>
                </a:extLst>
              </p:cNvPr>
              <p:cNvSpPr/>
              <p:nvPr/>
            </p:nvSpPr>
            <p:spPr>
              <a:xfrm>
                <a:off x="8003737" y="4761786"/>
                <a:ext cx="131687" cy="118125"/>
              </a:xfrm>
              <a:prstGeom prst="donu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408" name="Donut 127">
                <a:extLst>
                  <a:ext uri="{FF2B5EF4-FFF2-40B4-BE49-F238E27FC236}">
                    <a16:creationId xmlns:a16="http://schemas.microsoft.com/office/drawing/2014/main" id="{FAAA526E-3EFD-40EE-87C2-34D9344F7CBF}"/>
                  </a:ext>
                </a:extLst>
              </p:cNvPr>
              <p:cNvSpPr/>
              <p:nvPr/>
            </p:nvSpPr>
            <p:spPr>
              <a:xfrm>
                <a:off x="8346261" y="6038378"/>
                <a:ext cx="131687" cy="118125"/>
              </a:xfrm>
              <a:prstGeom prst="donu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409" name="Donut 128">
                <a:extLst>
                  <a:ext uri="{FF2B5EF4-FFF2-40B4-BE49-F238E27FC236}">
                    <a16:creationId xmlns:a16="http://schemas.microsoft.com/office/drawing/2014/main" id="{7FD236AC-5742-4105-865E-1C7A70C649D3}"/>
                  </a:ext>
                </a:extLst>
              </p:cNvPr>
              <p:cNvSpPr/>
              <p:nvPr/>
            </p:nvSpPr>
            <p:spPr>
              <a:xfrm>
                <a:off x="9253536" y="5092297"/>
                <a:ext cx="131687" cy="118125"/>
              </a:xfrm>
              <a:prstGeom prst="donu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410" name="Flowchart: Connector 42">
                <a:extLst>
                  <a:ext uri="{FF2B5EF4-FFF2-40B4-BE49-F238E27FC236}">
                    <a16:creationId xmlns:a16="http://schemas.microsoft.com/office/drawing/2014/main" id="{06912762-CAA5-40A4-8D48-178E1E615993}"/>
                  </a:ext>
                </a:extLst>
              </p:cNvPr>
              <p:cNvSpPr/>
              <p:nvPr/>
            </p:nvSpPr>
            <p:spPr>
              <a:xfrm>
                <a:off x="9420494" y="5407612"/>
                <a:ext cx="131687" cy="11812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411" name="Flowchart: Connector 42">
                <a:extLst>
                  <a:ext uri="{FF2B5EF4-FFF2-40B4-BE49-F238E27FC236}">
                    <a16:creationId xmlns:a16="http://schemas.microsoft.com/office/drawing/2014/main" id="{CA7D9D66-EC99-4B58-AA4F-AD1C9489A2D9}"/>
                  </a:ext>
                </a:extLst>
              </p:cNvPr>
              <p:cNvSpPr/>
              <p:nvPr/>
            </p:nvSpPr>
            <p:spPr>
              <a:xfrm>
                <a:off x="8590107" y="5349837"/>
                <a:ext cx="131687" cy="11812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412" name="Flowchart: Connector 42">
                <a:extLst>
                  <a:ext uri="{FF2B5EF4-FFF2-40B4-BE49-F238E27FC236}">
                    <a16:creationId xmlns:a16="http://schemas.microsoft.com/office/drawing/2014/main" id="{6B3F37AD-BE04-408E-8C45-B9DEF1026560}"/>
                  </a:ext>
                </a:extLst>
              </p:cNvPr>
              <p:cNvSpPr/>
              <p:nvPr/>
            </p:nvSpPr>
            <p:spPr>
              <a:xfrm>
                <a:off x="8668129" y="4968465"/>
                <a:ext cx="131687" cy="11812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413" name="Flowchart: Connector 42">
                <a:extLst>
                  <a:ext uri="{FF2B5EF4-FFF2-40B4-BE49-F238E27FC236}">
                    <a16:creationId xmlns:a16="http://schemas.microsoft.com/office/drawing/2014/main" id="{CFC10ABB-6490-499B-8915-72DFFB670A57}"/>
                  </a:ext>
                </a:extLst>
              </p:cNvPr>
              <p:cNvSpPr/>
              <p:nvPr/>
            </p:nvSpPr>
            <p:spPr>
              <a:xfrm>
                <a:off x="9592982" y="5031013"/>
                <a:ext cx="131687" cy="11812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414" name="Flowchart: Connector 42">
                <a:extLst>
                  <a:ext uri="{FF2B5EF4-FFF2-40B4-BE49-F238E27FC236}">
                    <a16:creationId xmlns:a16="http://schemas.microsoft.com/office/drawing/2014/main" id="{55A1C073-8000-4EEB-824C-2FB9BF152530}"/>
                  </a:ext>
                </a:extLst>
              </p:cNvPr>
              <p:cNvSpPr/>
              <p:nvPr/>
            </p:nvSpPr>
            <p:spPr>
              <a:xfrm>
                <a:off x="8285304" y="4718457"/>
                <a:ext cx="131687" cy="11812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415" name="Flowchart: Connector 84">
                <a:extLst>
                  <a:ext uri="{FF2B5EF4-FFF2-40B4-BE49-F238E27FC236}">
                    <a16:creationId xmlns:a16="http://schemas.microsoft.com/office/drawing/2014/main" id="{8B1FC840-E4E3-46EA-A5E5-FECCE17449DA}"/>
                  </a:ext>
                </a:extLst>
              </p:cNvPr>
              <p:cNvSpPr/>
              <p:nvPr/>
            </p:nvSpPr>
            <p:spPr>
              <a:xfrm>
                <a:off x="8647443" y="5680517"/>
                <a:ext cx="131687" cy="11812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cxnSp>
            <p:nvCxnSpPr>
              <p:cNvPr id="416" name="Straight Connector 415">
                <a:extLst>
                  <a:ext uri="{FF2B5EF4-FFF2-40B4-BE49-F238E27FC236}">
                    <a16:creationId xmlns:a16="http://schemas.microsoft.com/office/drawing/2014/main" id="{524C927B-4B26-47A0-8343-BF9470B6C1A8}"/>
                  </a:ext>
                </a:extLst>
              </p:cNvPr>
              <p:cNvCxnSpPr/>
              <p:nvPr/>
            </p:nvCxnSpPr>
            <p:spPr>
              <a:xfrm>
                <a:off x="7107717" y="6263204"/>
                <a:ext cx="4740991" cy="0"/>
              </a:xfrm>
              <a:prstGeom prst="line">
                <a:avLst/>
              </a:prstGeom>
              <a:solidFill>
                <a:schemeClr val="tx1"/>
              </a:solidFill>
              <a:ln>
                <a:solidFill>
                  <a:srgbClr val="51504F"/>
                </a:solidFill>
              </a:ln>
            </p:spPr>
            <p:style>
              <a:lnRef idx="1">
                <a:schemeClr val="accent1"/>
              </a:lnRef>
              <a:fillRef idx="0">
                <a:schemeClr val="accent1"/>
              </a:fillRef>
              <a:effectRef idx="0">
                <a:schemeClr val="accent1"/>
              </a:effectRef>
              <a:fontRef idx="minor">
                <a:schemeClr val="tx1"/>
              </a:fontRef>
            </p:style>
          </p:cxnSp>
          <p:sp>
            <p:nvSpPr>
              <p:cNvPr id="417" name="Flowchart: Connector 42">
                <a:extLst>
                  <a:ext uri="{FF2B5EF4-FFF2-40B4-BE49-F238E27FC236}">
                    <a16:creationId xmlns:a16="http://schemas.microsoft.com/office/drawing/2014/main" id="{83B5A403-048E-4E65-AFC0-627D0711AC5A}"/>
                  </a:ext>
                </a:extLst>
              </p:cNvPr>
              <p:cNvSpPr/>
              <p:nvPr/>
            </p:nvSpPr>
            <p:spPr>
              <a:xfrm>
                <a:off x="8767227" y="6061128"/>
                <a:ext cx="131687" cy="11812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grpSp>
      </p:grpSp>
    </p:spTree>
    <p:custDataLst>
      <p:tags r:id="rId1"/>
    </p:custDataLst>
    <p:extLst>
      <p:ext uri="{BB962C8B-B14F-4D97-AF65-F5344CB8AC3E}">
        <p14:creationId xmlns:p14="http://schemas.microsoft.com/office/powerpoint/2010/main" val="18115302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4" name="Group 3" descr="Points belonging to two different classes plotted, with a complex classifier separating the two classes.">
            <a:extLst>
              <a:ext uri="{FF2B5EF4-FFF2-40B4-BE49-F238E27FC236}">
                <a16:creationId xmlns:a16="http://schemas.microsoft.com/office/drawing/2014/main" id="{D0B0EFF2-968E-5E43-8DDA-79FF849CD587}"/>
              </a:ext>
            </a:extLst>
          </p:cNvPr>
          <p:cNvGrpSpPr/>
          <p:nvPr/>
        </p:nvGrpSpPr>
        <p:grpSpPr>
          <a:xfrm>
            <a:off x="364013" y="2921708"/>
            <a:ext cx="4776237" cy="2982322"/>
            <a:chOff x="330675" y="2900674"/>
            <a:chExt cx="4776237" cy="2982322"/>
          </a:xfrm>
        </p:grpSpPr>
        <p:grpSp>
          <p:nvGrpSpPr>
            <p:cNvPr id="64" name="Group 63">
              <a:extLst>
                <a:ext uri="{FF2B5EF4-FFF2-40B4-BE49-F238E27FC236}">
                  <a16:creationId xmlns:a16="http://schemas.microsoft.com/office/drawing/2014/main" id="{638544D9-2265-4D49-A305-42CC44695A99}"/>
                </a:ext>
              </a:extLst>
            </p:cNvPr>
            <p:cNvGrpSpPr/>
            <p:nvPr/>
          </p:nvGrpSpPr>
          <p:grpSpPr>
            <a:xfrm>
              <a:off x="735088" y="3141450"/>
              <a:ext cx="4320647" cy="2423498"/>
              <a:chOff x="735088" y="3263370"/>
              <a:chExt cx="4320647" cy="2423498"/>
            </a:xfrm>
          </p:grpSpPr>
          <p:grpSp>
            <p:nvGrpSpPr>
              <p:cNvPr id="66" name="Group 65">
                <a:extLst>
                  <a:ext uri="{FF2B5EF4-FFF2-40B4-BE49-F238E27FC236}">
                    <a16:creationId xmlns:a16="http://schemas.microsoft.com/office/drawing/2014/main" id="{3010F376-0F78-EA42-88BC-F8BB170B1FAA}"/>
                  </a:ext>
                </a:extLst>
              </p:cNvPr>
              <p:cNvGrpSpPr/>
              <p:nvPr/>
            </p:nvGrpSpPr>
            <p:grpSpPr>
              <a:xfrm>
                <a:off x="735088" y="3897014"/>
                <a:ext cx="4320647" cy="1789854"/>
                <a:chOff x="6493683" y="3860194"/>
                <a:chExt cx="4320647" cy="1789854"/>
              </a:xfrm>
            </p:grpSpPr>
            <p:grpSp>
              <p:nvGrpSpPr>
                <p:cNvPr id="81" name="Group 80">
                  <a:extLst>
                    <a:ext uri="{FF2B5EF4-FFF2-40B4-BE49-F238E27FC236}">
                      <a16:creationId xmlns:a16="http://schemas.microsoft.com/office/drawing/2014/main" id="{E6BB14F1-9E23-CC4C-B4DA-8085B6674E31}"/>
                    </a:ext>
                  </a:extLst>
                </p:cNvPr>
                <p:cNvGrpSpPr/>
                <p:nvPr/>
              </p:nvGrpSpPr>
              <p:grpSpPr>
                <a:xfrm>
                  <a:off x="6493683" y="3860194"/>
                  <a:ext cx="4320647" cy="1789854"/>
                  <a:chOff x="6500798" y="1410313"/>
                  <a:chExt cx="4320647" cy="1789854"/>
                </a:xfrm>
              </p:grpSpPr>
              <p:sp>
                <p:nvSpPr>
                  <p:cNvPr id="88" name="5-Point Star 87">
                    <a:extLst>
                      <a:ext uri="{FF2B5EF4-FFF2-40B4-BE49-F238E27FC236}">
                        <a16:creationId xmlns:a16="http://schemas.microsoft.com/office/drawing/2014/main" id="{F3CDF35E-7C0D-4F4F-B9B2-55DAB297B751}"/>
                      </a:ext>
                    </a:extLst>
                  </p:cNvPr>
                  <p:cNvSpPr/>
                  <p:nvPr/>
                </p:nvSpPr>
                <p:spPr>
                  <a:xfrm>
                    <a:off x="6756706" y="1767732"/>
                    <a:ext cx="365097" cy="342564"/>
                  </a:xfrm>
                  <a:prstGeom prst="star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89" name="5-Point Star 88">
                    <a:extLst>
                      <a:ext uri="{FF2B5EF4-FFF2-40B4-BE49-F238E27FC236}">
                        <a16:creationId xmlns:a16="http://schemas.microsoft.com/office/drawing/2014/main" id="{29BB27E7-D250-2149-953C-A01E66F04146}"/>
                      </a:ext>
                    </a:extLst>
                  </p:cNvPr>
                  <p:cNvSpPr/>
                  <p:nvPr/>
                </p:nvSpPr>
                <p:spPr>
                  <a:xfrm>
                    <a:off x="6825433" y="2143209"/>
                    <a:ext cx="365097" cy="342564"/>
                  </a:xfrm>
                  <a:prstGeom prst="star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90" name="5-Point Star 89">
                    <a:extLst>
                      <a:ext uri="{FF2B5EF4-FFF2-40B4-BE49-F238E27FC236}">
                        <a16:creationId xmlns:a16="http://schemas.microsoft.com/office/drawing/2014/main" id="{5E01E919-3C63-9349-9FF0-B81FAE685D79}"/>
                      </a:ext>
                    </a:extLst>
                  </p:cNvPr>
                  <p:cNvSpPr/>
                  <p:nvPr/>
                </p:nvSpPr>
                <p:spPr>
                  <a:xfrm>
                    <a:off x="7219146" y="2475447"/>
                    <a:ext cx="365097" cy="342564"/>
                  </a:xfrm>
                  <a:prstGeom prst="star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91" name="5-Point Star 90">
                    <a:extLst>
                      <a:ext uri="{FF2B5EF4-FFF2-40B4-BE49-F238E27FC236}">
                        <a16:creationId xmlns:a16="http://schemas.microsoft.com/office/drawing/2014/main" id="{12E0ABF0-A71A-8C47-9A12-C0483463DC42}"/>
                      </a:ext>
                    </a:extLst>
                  </p:cNvPr>
                  <p:cNvSpPr/>
                  <p:nvPr/>
                </p:nvSpPr>
                <p:spPr>
                  <a:xfrm>
                    <a:off x="6843740" y="2719380"/>
                    <a:ext cx="365097" cy="342564"/>
                  </a:xfrm>
                  <a:prstGeom prst="star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92" name="5-Point Star 91">
                    <a:extLst>
                      <a:ext uri="{FF2B5EF4-FFF2-40B4-BE49-F238E27FC236}">
                        <a16:creationId xmlns:a16="http://schemas.microsoft.com/office/drawing/2014/main" id="{DAC0AC21-55F0-854E-91CC-ACBF70270B00}"/>
                      </a:ext>
                    </a:extLst>
                  </p:cNvPr>
                  <p:cNvSpPr/>
                  <p:nvPr/>
                </p:nvSpPr>
                <p:spPr>
                  <a:xfrm>
                    <a:off x="7244392" y="2077595"/>
                    <a:ext cx="365097" cy="342564"/>
                  </a:xfrm>
                  <a:prstGeom prst="star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93" name="5-Point Star 92">
                    <a:extLst>
                      <a:ext uri="{FF2B5EF4-FFF2-40B4-BE49-F238E27FC236}">
                        <a16:creationId xmlns:a16="http://schemas.microsoft.com/office/drawing/2014/main" id="{0D047BAF-18BA-4B4C-BDA7-E14789E80314}"/>
                      </a:ext>
                    </a:extLst>
                  </p:cNvPr>
                  <p:cNvSpPr/>
                  <p:nvPr/>
                </p:nvSpPr>
                <p:spPr>
                  <a:xfrm>
                    <a:off x="7599479" y="2728374"/>
                    <a:ext cx="365097" cy="316241"/>
                  </a:xfrm>
                  <a:prstGeom prst="star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94" name="5-Point Star 93">
                    <a:extLst>
                      <a:ext uri="{FF2B5EF4-FFF2-40B4-BE49-F238E27FC236}">
                        <a16:creationId xmlns:a16="http://schemas.microsoft.com/office/drawing/2014/main" id="{B77430B6-F0A8-3D47-994C-B4FD8172A211}"/>
                      </a:ext>
                    </a:extLst>
                  </p:cNvPr>
                  <p:cNvSpPr/>
                  <p:nvPr/>
                </p:nvSpPr>
                <p:spPr>
                  <a:xfrm>
                    <a:off x="8056281" y="2675259"/>
                    <a:ext cx="365097" cy="342564"/>
                  </a:xfrm>
                  <a:prstGeom prst="star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95" name="5-Point Star 94">
                    <a:extLst>
                      <a:ext uri="{FF2B5EF4-FFF2-40B4-BE49-F238E27FC236}">
                        <a16:creationId xmlns:a16="http://schemas.microsoft.com/office/drawing/2014/main" id="{F6B9E293-EB2B-3C43-883F-B0013A76835F}"/>
                      </a:ext>
                    </a:extLst>
                  </p:cNvPr>
                  <p:cNvSpPr/>
                  <p:nvPr/>
                </p:nvSpPr>
                <p:spPr>
                  <a:xfrm>
                    <a:off x="7340622" y="1708126"/>
                    <a:ext cx="365097" cy="342564"/>
                  </a:xfrm>
                  <a:prstGeom prst="star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96" name="5-Point Star 95">
                    <a:extLst>
                      <a:ext uri="{FF2B5EF4-FFF2-40B4-BE49-F238E27FC236}">
                        <a16:creationId xmlns:a16="http://schemas.microsoft.com/office/drawing/2014/main" id="{56E36FCA-541F-BD41-8117-35943D244B6A}"/>
                      </a:ext>
                    </a:extLst>
                  </p:cNvPr>
                  <p:cNvSpPr/>
                  <p:nvPr/>
                </p:nvSpPr>
                <p:spPr>
                  <a:xfrm>
                    <a:off x="8067774" y="1604233"/>
                    <a:ext cx="202128" cy="185154"/>
                  </a:xfrm>
                  <a:prstGeom prst="star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97" name="5-Point Star 96">
                    <a:extLst>
                      <a:ext uri="{FF2B5EF4-FFF2-40B4-BE49-F238E27FC236}">
                        <a16:creationId xmlns:a16="http://schemas.microsoft.com/office/drawing/2014/main" id="{666805AA-568A-0043-B4DE-0EBED396665C}"/>
                      </a:ext>
                    </a:extLst>
                  </p:cNvPr>
                  <p:cNvSpPr/>
                  <p:nvPr/>
                </p:nvSpPr>
                <p:spPr>
                  <a:xfrm>
                    <a:off x="7593213" y="2083691"/>
                    <a:ext cx="365097" cy="342564"/>
                  </a:xfrm>
                  <a:prstGeom prst="star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98" name="Flowchart: Connector 42">
                    <a:extLst>
                      <a:ext uri="{FF2B5EF4-FFF2-40B4-BE49-F238E27FC236}">
                        <a16:creationId xmlns:a16="http://schemas.microsoft.com/office/drawing/2014/main" id="{B12E636F-30D0-184B-98DA-0B21D37C8036}"/>
                      </a:ext>
                    </a:extLst>
                  </p:cNvPr>
                  <p:cNvSpPr/>
                  <p:nvPr/>
                </p:nvSpPr>
                <p:spPr>
                  <a:xfrm>
                    <a:off x="9278020" y="2190576"/>
                    <a:ext cx="73133" cy="73133"/>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99" name="5-Point Star 98">
                    <a:extLst>
                      <a:ext uri="{FF2B5EF4-FFF2-40B4-BE49-F238E27FC236}">
                        <a16:creationId xmlns:a16="http://schemas.microsoft.com/office/drawing/2014/main" id="{BF5E7396-5DDC-CF4D-B1E9-A98153E74BD4}"/>
                      </a:ext>
                    </a:extLst>
                  </p:cNvPr>
                  <p:cNvSpPr/>
                  <p:nvPr/>
                </p:nvSpPr>
                <p:spPr>
                  <a:xfrm>
                    <a:off x="7885366" y="2355505"/>
                    <a:ext cx="365097" cy="342564"/>
                  </a:xfrm>
                  <a:prstGeom prst="star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100" name="Flowchart: Connector 44">
                    <a:extLst>
                      <a:ext uri="{FF2B5EF4-FFF2-40B4-BE49-F238E27FC236}">
                        <a16:creationId xmlns:a16="http://schemas.microsoft.com/office/drawing/2014/main" id="{75007D63-ED29-564D-A725-5BAB03952179}"/>
                      </a:ext>
                    </a:extLst>
                  </p:cNvPr>
                  <p:cNvSpPr/>
                  <p:nvPr/>
                </p:nvSpPr>
                <p:spPr>
                  <a:xfrm>
                    <a:off x="8649345" y="2263709"/>
                    <a:ext cx="73133" cy="73133"/>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101" name="Flowchart: Connector 45">
                    <a:extLst>
                      <a:ext uri="{FF2B5EF4-FFF2-40B4-BE49-F238E27FC236}">
                        <a16:creationId xmlns:a16="http://schemas.microsoft.com/office/drawing/2014/main" id="{2394B1C8-DE15-EC41-9006-6BEF892258A1}"/>
                      </a:ext>
                    </a:extLst>
                  </p:cNvPr>
                  <p:cNvSpPr/>
                  <p:nvPr/>
                </p:nvSpPr>
                <p:spPr>
                  <a:xfrm>
                    <a:off x="8685912" y="2022381"/>
                    <a:ext cx="73133" cy="73133"/>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102" name="Flowchart: Connector 46">
                    <a:extLst>
                      <a:ext uri="{FF2B5EF4-FFF2-40B4-BE49-F238E27FC236}">
                        <a16:creationId xmlns:a16="http://schemas.microsoft.com/office/drawing/2014/main" id="{2DC6272B-D809-E444-96BF-31B7343F623A}"/>
                      </a:ext>
                    </a:extLst>
                  </p:cNvPr>
                  <p:cNvSpPr/>
                  <p:nvPr/>
                </p:nvSpPr>
                <p:spPr>
                  <a:xfrm>
                    <a:off x="8847081" y="2444873"/>
                    <a:ext cx="73133" cy="73133"/>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103" name="Flowchart: Connector 47">
                    <a:extLst>
                      <a:ext uri="{FF2B5EF4-FFF2-40B4-BE49-F238E27FC236}">
                        <a16:creationId xmlns:a16="http://schemas.microsoft.com/office/drawing/2014/main" id="{F7D3A477-B52F-8049-8663-6872DDBEF48E}"/>
                      </a:ext>
                    </a:extLst>
                  </p:cNvPr>
                  <p:cNvSpPr/>
                  <p:nvPr/>
                </p:nvSpPr>
                <p:spPr>
                  <a:xfrm>
                    <a:off x="8523102" y="2885525"/>
                    <a:ext cx="73133" cy="73133"/>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104" name="Flowchart: Connector 71">
                    <a:extLst>
                      <a:ext uri="{FF2B5EF4-FFF2-40B4-BE49-F238E27FC236}">
                        <a16:creationId xmlns:a16="http://schemas.microsoft.com/office/drawing/2014/main" id="{823F0530-C5FA-1C4A-8807-3B94398E4CB5}"/>
                      </a:ext>
                    </a:extLst>
                  </p:cNvPr>
                  <p:cNvSpPr/>
                  <p:nvPr/>
                </p:nvSpPr>
                <p:spPr>
                  <a:xfrm>
                    <a:off x="8510667" y="1537865"/>
                    <a:ext cx="73133" cy="73133"/>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105" name="Flowchart: Connector 72">
                    <a:extLst>
                      <a:ext uri="{FF2B5EF4-FFF2-40B4-BE49-F238E27FC236}">
                        <a16:creationId xmlns:a16="http://schemas.microsoft.com/office/drawing/2014/main" id="{644D77E4-EC50-F148-9DEB-8B9D62A58695}"/>
                      </a:ext>
                    </a:extLst>
                  </p:cNvPr>
                  <p:cNvSpPr/>
                  <p:nvPr/>
                </p:nvSpPr>
                <p:spPr>
                  <a:xfrm>
                    <a:off x="8964799" y="1684404"/>
                    <a:ext cx="73133" cy="73133"/>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cxnSp>
                <p:nvCxnSpPr>
                  <p:cNvPr id="106" name="Straight Connector 105">
                    <a:extLst>
                      <a:ext uri="{FF2B5EF4-FFF2-40B4-BE49-F238E27FC236}">
                        <a16:creationId xmlns:a16="http://schemas.microsoft.com/office/drawing/2014/main" id="{40F76F65-FF0A-014C-B59C-2FF048953ED5}"/>
                      </a:ext>
                    </a:extLst>
                  </p:cNvPr>
                  <p:cNvCxnSpPr/>
                  <p:nvPr/>
                </p:nvCxnSpPr>
                <p:spPr>
                  <a:xfrm flipV="1">
                    <a:off x="6500798" y="1410313"/>
                    <a:ext cx="0" cy="1789854"/>
                  </a:xfrm>
                  <a:prstGeom prst="line">
                    <a:avLst/>
                  </a:prstGeom>
                  <a:ln>
                    <a:solidFill>
                      <a:srgbClr val="51504F"/>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4195F397-45C7-4448-82B2-30A6A36F08FA}"/>
                      </a:ext>
                    </a:extLst>
                  </p:cNvPr>
                  <p:cNvCxnSpPr/>
                  <p:nvPr/>
                </p:nvCxnSpPr>
                <p:spPr>
                  <a:xfrm>
                    <a:off x="6500799" y="3189631"/>
                    <a:ext cx="4320646" cy="0"/>
                  </a:xfrm>
                  <a:prstGeom prst="line">
                    <a:avLst/>
                  </a:prstGeom>
                  <a:ln>
                    <a:solidFill>
                      <a:srgbClr val="51504F"/>
                    </a:solidFill>
                  </a:ln>
                </p:spPr>
                <p:style>
                  <a:lnRef idx="1">
                    <a:schemeClr val="accent1"/>
                  </a:lnRef>
                  <a:fillRef idx="0">
                    <a:schemeClr val="accent1"/>
                  </a:fillRef>
                  <a:effectRef idx="0">
                    <a:schemeClr val="accent1"/>
                  </a:effectRef>
                  <a:fontRef idx="minor">
                    <a:schemeClr val="tx1"/>
                  </a:fontRef>
                </p:style>
              </p:cxnSp>
              <p:sp>
                <p:nvSpPr>
                  <p:cNvPr id="108" name="Flowchart: Connector 83">
                    <a:extLst>
                      <a:ext uri="{FF2B5EF4-FFF2-40B4-BE49-F238E27FC236}">
                        <a16:creationId xmlns:a16="http://schemas.microsoft.com/office/drawing/2014/main" id="{AF29A1CB-222A-5643-A75C-91BF5862412A}"/>
                      </a:ext>
                    </a:extLst>
                  </p:cNvPr>
                  <p:cNvSpPr/>
                  <p:nvPr/>
                </p:nvSpPr>
                <p:spPr>
                  <a:xfrm>
                    <a:off x="9698534" y="2248877"/>
                    <a:ext cx="73133" cy="73133"/>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109" name="Flowchart: Connector 84">
                    <a:extLst>
                      <a:ext uri="{FF2B5EF4-FFF2-40B4-BE49-F238E27FC236}">
                        <a16:creationId xmlns:a16="http://schemas.microsoft.com/office/drawing/2014/main" id="{AFE69A3C-5C4F-4E49-9AF6-F105D40352F4}"/>
                      </a:ext>
                    </a:extLst>
                  </p:cNvPr>
                  <p:cNvSpPr/>
                  <p:nvPr/>
                </p:nvSpPr>
                <p:spPr>
                  <a:xfrm>
                    <a:off x="9582740" y="2495296"/>
                    <a:ext cx="73133" cy="73133"/>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110" name="Flowchart: Connector 85">
                    <a:extLst>
                      <a:ext uri="{FF2B5EF4-FFF2-40B4-BE49-F238E27FC236}">
                        <a16:creationId xmlns:a16="http://schemas.microsoft.com/office/drawing/2014/main" id="{E317FE20-B291-284D-AE0E-115DA3EC7039}"/>
                      </a:ext>
                    </a:extLst>
                  </p:cNvPr>
                  <p:cNvSpPr/>
                  <p:nvPr/>
                </p:nvSpPr>
                <p:spPr>
                  <a:xfrm>
                    <a:off x="9351153" y="2783553"/>
                    <a:ext cx="73133" cy="73133"/>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111" name="Flowchart: Connector 86">
                    <a:extLst>
                      <a:ext uri="{FF2B5EF4-FFF2-40B4-BE49-F238E27FC236}">
                        <a16:creationId xmlns:a16="http://schemas.microsoft.com/office/drawing/2014/main" id="{74BF641F-C37F-E944-8180-F488F40B6F8C}"/>
                      </a:ext>
                    </a:extLst>
                  </p:cNvPr>
                  <p:cNvSpPr/>
                  <p:nvPr/>
                </p:nvSpPr>
                <p:spPr>
                  <a:xfrm>
                    <a:off x="9069614" y="2508125"/>
                    <a:ext cx="73133" cy="73133"/>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grpSp>
            <p:sp>
              <p:nvSpPr>
                <p:cNvPr id="82" name="5-Point Star 81">
                  <a:extLst>
                    <a:ext uri="{FF2B5EF4-FFF2-40B4-BE49-F238E27FC236}">
                      <a16:creationId xmlns:a16="http://schemas.microsoft.com/office/drawing/2014/main" id="{69E96315-9E3C-CB4D-9B31-A2F7AFB068D9}"/>
                    </a:ext>
                  </a:extLst>
                </p:cNvPr>
                <p:cNvSpPr/>
                <p:nvPr/>
              </p:nvSpPr>
              <p:spPr>
                <a:xfrm>
                  <a:off x="8279339" y="4635800"/>
                  <a:ext cx="202128" cy="185154"/>
                </a:xfrm>
                <a:prstGeom prst="star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83" name="Flowchart: Connector 85">
                  <a:extLst>
                    <a:ext uri="{FF2B5EF4-FFF2-40B4-BE49-F238E27FC236}">
                      <a16:creationId xmlns:a16="http://schemas.microsoft.com/office/drawing/2014/main" id="{0A258AB2-C894-DA4E-B27F-E093429B434C}"/>
                    </a:ext>
                  </a:extLst>
                </p:cNvPr>
                <p:cNvSpPr/>
                <p:nvPr/>
              </p:nvSpPr>
              <p:spPr>
                <a:xfrm>
                  <a:off x="8789850" y="5081034"/>
                  <a:ext cx="73133" cy="73133"/>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84" name="Flowchart: Connector 85">
                  <a:extLst>
                    <a:ext uri="{FF2B5EF4-FFF2-40B4-BE49-F238E27FC236}">
                      <a16:creationId xmlns:a16="http://schemas.microsoft.com/office/drawing/2014/main" id="{F966E470-E24D-7144-871F-D48E58A9F9C6}"/>
                    </a:ext>
                  </a:extLst>
                </p:cNvPr>
                <p:cNvSpPr/>
                <p:nvPr/>
              </p:nvSpPr>
              <p:spPr>
                <a:xfrm>
                  <a:off x="9011526" y="4512994"/>
                  <a:ext cx="73133" cy="73133"/>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85" name="Flowchart: Connector 85">
                  <a:extLst>
                    <a:ext uri="{FF2B5EF4-FFF2-40B4-BE49-F238E27FC236}">
                      <a16:creationId xmlns:a16="http://schemas.microsoft.com/office/drawing/2014/main" id="{74E34876-8AEE-1F48-A6A8-0EA3EE0B144E}"/>
                    </a:ext>
                  </a:extLst>
                </p:cNvPr>
                <p:cNvSpPr/>
                <p:nvPr/>
              </p:nvSpPr>
              <p:spPr>
                <a:xfrm>
                  <a:off x="9801238" y="5122595"/>
                  <a:ext cx="73133" cy="73133"/>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86" name="Flowchart: Connector 85">
                  <a:extLst>
                    <a:ext uri="{FF2B5EF4-FFF2-40B4-BE49-F238E27FC236}">
                      <a16:creationId xmlns:a16="http://schemas.microsoft.com/office/drawing/2014/main" id="{728288EA-0702-F448-A74E-171EB8B2649D}"/>
                    </a:ext>
                  </a:extLst>
                </p:cNvPr>
                <p:cNvSpPr/>
                <p:nvPr/>
              </p:nvSpPr>
              <p:spPr>
                <a:xfrm>
                  <a:off x="8706723" y="4222046"/>
                  <a:ext cx="73133" cy="73133"/>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87" name="Flowchart: Connector 85">
                  <a:extLst>
                    <a:ext uri="{FF2B5EF4-FFF2-40B4-BE49-F238E27FC236}">
                      <a16:creationId xmlns:a16="http://schemas.microsoft.com/office/drawing/2014/main" id="{DD66E141-8607-1A43-B057-03BD39B22D9B}"/>
                    </a:ext>
                  </a:extLst>
                </p:cNvPr>
                <p:cNvSpPr/>
                <p:nvPr/>
              </p:nvSpPr>
              <p:spPr>
                <a:xfrm>
                  <a:off x="9995198" y="4873216"/>
                  <a:ext cx="73133" cy="73133"/>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grpSp>
          <p:sp>
            <p:nvSpPr>
              <p:cNvPr id="67" name="5-Point Star 66">
                <a:extLst>
                  <a:ext uri="{FF2B5EF4-FFF2-40B4-BE49-F238E27FC236}">
                    <a16:creationId xmlns:a16="http://schemas.microsoft.com/office/drawing/2014/main" id="{A0D765E4-0F75-C743-8AA1-119D0F7B86B2}"/>
                  </a:ext>
                </a:extLst>
              </p:cNvPr>
              <p:cNvSpPr/>
              <p:nvPr/>
            </p:nvSpPr>
            <p:spPr>
              <a:xfrm>
                <a:off x="2156128" y="4387865"/>
                <a:ext cx="365097" cy="342564"/>
              </a:xfrm>
              <a:prstGeom prst="star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68" name="5-Point Star 67">
                <a:extLst>
                  <a:ext uri="{FF2B5EF4-FFF2-40B4-BE49-F238E27FC236}">
                    <a16:creationId xmlns:a16="http://schemas.microsoft.com/office/drawing/2014/main" id="{8C8CE911-3AD9-414B-98D2-5C163DA0467D}"/>
                  </a:ext>
                </a:extLst>
              </p:cNvPr>
              <p:cNvSpPr/>
              <p:nvPr/>
            </p:nvSpPr>
            <p:spPr>
              <a:xfrm>
                <a:off x="2881703" y="5275378"/>
                <a:ext cx="365097" cy="342564"/>
              </a:xfrm>
              <a:prstGeom prst="star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69" name="5-Point Star 68">
                <a:extLst>
                  <a:ext uri="{FF2B5EF4-FFF2-40B4-BE49-F238E27FC236}">
                    <a16:creationId xmlns:a16="http://schemas.microsoft.com/office/drawing/2014/main" id="{56DD2850-E809-0F46-A033-4F07CF6077A0}"/>
                  </a:ext>
                </a:extLst>
              </p:cNvPr>
              <p:cNvSpPr/>
              <p:nvPr/>
            </p:nvSpPr>
            <p:spPr>
              <a:xfrm>
                <a:off x="2788058" y="4908685"/>
                <a:ext cx="202128" cy="185154"/>
              </a:xfrm>
              <a:prstGeom prst="star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70" name="5-Point Star 69">
                <a:extLst>
                  <a:ext uri="{FF2B5EF4-FFF2-40B4-BE49-F238E27FC236}">
                    <a16:creationId xmlns:a16="http://schemas.microsoft.com/office/drawing/2014/main" id="{7BA624F8-90E3-9D40-B8E5-33BE036CED92}"/>
                  </a:ext>
                </a:extLst>
              </p:cNvPr>
              <p:cNvSpPr/>
              <p:nvPr/>
            </p:nvSpPr>
            <p:spPr>
              <a:xfrm>
                <a:off x="2355088" y="4285807"/>
                <a:ext cx="202128" cy="185154"/>
              </a:xfrm>
              <a:prstGeom prst="star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71" name="5-Point Star 70">
                <a:extLst>
                  <a:ext uri="{FF2B5EF4-FFF2-40B4-BE49-F238E27FC236}">
                    <a16:creationId xmlns:a16="http://schemas.microsoft.com/office/drawing/2014/main" id="{FBA17601-05DC-9743-ACBB-537AD2D5A4E4}"/>
                  </a:ext>
                </a:extLst>
              </p:cNvPr>
              <p:cNvSpPr/>
              <p:nvPr/>
            </p:nvSpPr>
            <p:spPr>
              <a:xfrm>
                <a:off x="1843779" y="4962553"/>
                <a:ext cx="202128" cy="185154"/>
              </a:xfrm>
              <a:prstGeom prst="star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72" name="5-Point Star 71">
                <a:extLst>
                  <a:ext uri="{FF2B5EF4-FFF2-40B4-BE49-F238E27FC236}">
                    <a16:creationId xmlns:a16="http://schemas.microsoft.com/office/drawing/2014/main" id="{44348D6C-AB2A-1544-878B-941A4EF8F53B}"/>
                  </a:ext>
                </a:extLst>
              </p:cNvPr>
              <p:cNvSpPr/>
              <p:nvPr/>
            </p:nvSpPr>
            <p:spPr>
              <a:xfrm>
                <a:off x="1342063" y="3960246"/>
                <a:ext cx="202128" cy="185154"/>
              </a:xfrm>
              <a:prstGeom prst="star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73" name="5-Point Star 72">
                <a:extLst>
                  <a:ext uri="{FF2B5EF4-FFF2-40B4-BE49-F238E27FC236}">
                    <a16:creationId xmlns:a16="http://schemas.microsoft.com/office/drawing/2014/main" id="{8E7EDF45-7B0C-1F47-A285-32285E254617}"/>
                  </a:ext>
                </a:extLst>
              </p:cNvPr>
              <p:cNvSpPr/>
              <p:nvPr/>
            </p:nvSpPr>
            <p:spPr>
              <a:xfrm>
                <a:off x="2533007" y="4966271"/>
                <a:ext cx="202128" cy="185154"/>
              </a:xfrm>
              <a:prstGeom prst="star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74" name="5-Point Star 73">
                <a:extLst>
                  <a:ext uri="{FF2B5EF4-FFF2-40B4-BE49-F238E27FC236}">
                    <a16:creationId xmlns:a16="http://schemas.microsoft.com/office/drawing/2014/main" id="{3155DC69-69B0-8949-9F6F-D982C6E0FBAF}"/>
                  </a:ext>
                </a:extLst>
              </p:cNvPr>
              <p:cNvSpPr/>
              <p:nvPr/>
            </p:nvSpPr>
            <p:spPr>
              <a:xfrm>
                <a:off x="2019972" y="4146823"/>
                <a:ext cx="202128" cy="185154"/>
              </a:xfrm>
              <a:prstGeom prst="star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76" name="TextBox 75">
                <a:extLst>
                  <a:ext uri="{FF2B5EF4-FFF2-40B4-BE49-F238E27FC236}">
                    <a16:creationId xmlns:a16="http://schemas.microsoft.com/office/drawing/2014/main" id="{26191883-93D1-0D4E-8D26-95DDFDD20152}"/>
                  </a:ext>
                </a:extLst>
              </p:cNvPr>
              <p:cNvSpPr txBox="1"/>
              <p:nvPr/>
            </p:nvSpPr>
            <p:spPr>
              <a:xfrm>
                <a:off x="4055067" y="3267949"/>
                <a:ext cx="1000667" cy="400110"/>
              </a:xfrm>
              <a:prstGeom prst="rect">
                <a:avLst/>
              </a:prstGeom>
              <a:noFill/>
            </p:spPr>
            <p:txBody>
              <a:bodyPr wrap="square" rtlCol="0">
                <a:spAutoFit/>
              </a:bodyPr>
              <a:lstStyle/>
              <a:p>
                <a:r>
                  <a:rPr lang="en-US" sz="2000" b="1" dirty="0">
                    <a:solidFill>
                      <a:schemeClr val="accent6"/>
                    </a:solidFill>
                    <a:latin typeface="Amazon Ember Light" panose="020B0403020204020204" pitchFamily="34" charset="0"/>
                    <a:ea typeface="Amazon Ember Light" panose="020B0403020204020204" pitchFamily="34" charset="0"/>
                    <a:cs typeface="Amazon Ember Light" panose="020B0403020204020204" pitchFamily="34" charset="0"/>
                  </a:rPr>
                  <a:t>Class 2</a:t>
                </a:r>
              </a:p>
            </p:txBody>
          </p:sp>
          <p:sp>
            <p:nvSpPr>
              <p:cNvPr id="77" name="TextBox 76">
                <a:extLst>
                  <a:ext uri="{FF2B5EF4-FFF2-40B4-BE49-F238E27FC236}">
                    <a16:creationId xmlns:a16="http://schemas.microsoft.com/office/drawing/2014/main" id="{65F15362-FC5A-EC43-8685-FE0171797E3C}"/>
                  </a:ext>
                </a:extLst>
              </p:cNvPr>
              <p:cNvSpPr txBox="1"/>
              <p:nvPr/>
            </p:nvSpPr>
            <p:spPr>
              <a:xfrm>
                <a:off x="1168418" y="3263370"/>
                <a:ext cx="1020550" cy="400110"/>
              </a:xfrm>
              <a:prstGeom prst="rect">
                <a:avLst/>
              </a:prstGeom>
              <a:noFill/>
            </p:spPr>
            <p:txBody>
              <a:bodyPr wrap="square" rtlCol="0">
                <a:spAutoFit/>
              </a:bodyPr>
              <a:lstStyle/>
              <a:p>
                <a:r>
                  <a:rPr lang="en-US" sz="2000" b="1" dirty="0">
                    <a:solidFill>
                      <a:schemeClr val="accent6"/>
                    </a:solidFill>
                    <a:latin typeface="Amazon Ember Light" panose="020B0403020204020204" pitchFamily="34" charset="0"/>
                    <a:ea typeface="Amazon Ember Light" panose="020B0403020204020204" pitchFamily="34" charset="0"/>
                    <a:cs typeface="Amazon Ember Light" panose="020B0403020204020204" pitchFamily="34" charset="0"/>
                  </a:rPr>
                  <a:t>Class 1</a:t>
                </a:r>
              </a:p>
            </p:txBody>
          </p:sp>
          <p:cxnSp>
            <p:nvCxnSpPr>
              <p:cNvPr id="79" name="Straight Arrow Connector 78">
                <a:extLst>
                  <a:ext uri="{FF2B5EF4-FFF2-40B4-BE49-F238E27FC236}">
                    <a16:creationId xmlns:a16="http://schemas.microsoft.com/office/drawing/2014/main" id="{8C215657-7F29-7343-9899-4886EA804E1E}"/>
                  </a:ext>
                </a:extLst>
              </p:cNvPr>
              <p:cNvCxnSpPr>
                <a:cxnSpLocks/>
              </p:cNvCxnSpPr>
              <p:nvPr/>
            </p:nvCxnSpPr>
            <p:spPr>
              <a:xfrm flipV="1">
                <a:off x="3432468" y="3437226"/>
                <a:ext cx="533863" cy="902"/>
              </a:xfrm>
              <a:prstGeom prst="straightConnector1">
                <a:avLst/>
              </a:prstGeom>
              <a:ln w="127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32A56413-DD33-364D-8F7F-3CAC9E93DBA3}"/>
                  </a:ext>
                </a:extLst>
              </p:cNvPr>
              <p:cNvCxnSpPr>
                <a:cxnSpLocks/>
              </p:cNvCxnSpPr>
              <p:nvPr/>
            </p:nvCxnSpPr>
            <p:spPr>
              <a:xfrm flipH="1">
                <a:off x="2142761" y="3429000"/>
                <a:ext cx="580111" cy="0"/>
              </a:xfrm>
              <a:prstGeom prst="straightConnector1">
                <a:avLst/>
              </a:prstGeom>
              <a:ln w="12700">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sp>
          <p:nvSpPr>
            <p:cNvPr id="112" name="TextBox 111">
              <a:extLst>
                <a:ext uri="{FF2B5EF4-FFF2-40B4-BE49-F238E27FC236}">
                  <a16:creationId xmlns:a16="http://schemas.microsoft.com/office/drawing/2014/main" id="{8E9A5A58-F16F-2848-A9F3-99FB7ABAD055}"/>
                </a:ext>
              </a:extLst>
            </p:cNvPr>
            <p:cNvSpPr txBox="1"/>
            <p:nvPr/>
          </p:nvSpPr>
          <p:spPr>
            <a:xfrm>
              <a:off x="4663677" y="5482886"/>
              <a:ext cx="443235" cy="400110"/>
            </a:xfrm>
            <a:prstGeom prst="rect">
              <a:avLst/>
            </a:prstGeom>
            <a:noFill/>
          </p:spPr>
          <p:txBody>
            <a:bodyPr wrap="square" rtlCol="0">
              <a:spAutoFit/>
            </a:bodyPr>
            <a:lstStyle/>
            <a:p>
              <a:r>
                <a:rPr lang="en-US" sz="2000" dirty="0">
                  <a:latin typeface="Amazon Ember Light" panose="020B0403020204020204" pitchFamily="34" charset="0"/>
                  <a:ea typeface="Amazon Ember Light" panose="020B0403020204020204" pitchFamily="34" charset="0"/>
                  <a:cs typeface="Amazon Ember Light" panose="020B0403020204020204" pitchFamily="34" charset="0"/>
                </a:rPr>
                <a:t>x</a:t>
              </a:r>
              <a:r>
                <a:rPr lang="en-US" sz="2000" baseline="-25000" dirty="0">
                  <a:latin typeface="Amazon Ember Light" panose="020B0403020204020204" pitchFamily="34" charset="0"/>
                  <a:ea typeface="Amazon Ember Light" panose="020B0403020204020204" pitchFamily="34" charset="0"/>
                  <a:cs typeface="Amazon Ember Light" panose="020B0403020204020204" pitchFamily="34" charset="0"/>
                </a:rPr>
                <a:t>1</a:t>
              </a:r>
              <a:endParaRPr lang="en-US" sz="2000" dirty="0">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113" name="TextBox 112">
              <a:extLst>
                <a:ext uri="{FF2B5EF4-FFF2-40B4-BE49-F238E27FC236}">
                  <a16:creationId xmlns:a16="http://schemas.microsoft.com/office/drawing/2014/main" id="{F70543A9-7CFB-3444-A135-1EC1EC391431}"/>
                </a:ext>
              </a:extLst>
            </p:cNvPr>
            <p:cNvSpPr txBox="1"/>
            <p:nvPr/>
          </p:nvSpPr>
          <p:spPr>
            <a:xfrm>
              <a:off x="330675" y="3705489"/>
              <a:ext cx="491867" cy="400110"/>
            </a:xfrm>
            <a:prstGeom prst="rect">
              <a:avLst/>
            </a:prstGeom>
            <a:noFill/>
          </p:spPr>
          <p:txBody>
            <a:bodyPr wrap="square" rtlCol="0">
              <a:spAutoFit/>
            </a:bodyPr>
            <a:lstStyle/>
            <a:p>
              <a:r>
                <a:rPr lang="en-US" sz="2000" dirty="0">
                  <a:latin typeface="Amazon Ember Light" panose="020B0403020204020204" pitchFamily="34" charset="0"/>
                  <a:ea typeface="Amazon Ember Light" panose="020B0403020204020204" pitchFamily="34" charset="0"/>
                  <a:cs typeface="Amazon Ember Light" panose="020B0403020204020204" pitchFamily="34" charset="0"/>
                </a:rPr>
                <a:t>x</a:t>
              </a:r>
              <a:r>
                <a:rPr lang="en-US" sz="2000" baseline="-25000" dirty="0">
                  <a:latin typeface="Amazon Ember Light" panose="020B0403020204020204" pitchFamily="34" charset="0"/>
                  <a:ea typeface="Amazon Ember Light" panose="020B0403020204020204" pitchFamily="34" charset="0"/>
                  <a:cs typeface="Amazon Ember Light" panose="020B0403020204020204" pitchFamily="34" charset="0"/>
                </a:rPr>
                <a:t>2</a:t>
              </a:r>
              <a:endParaRPr lang="en-US" sz="2000" dirty="0">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53" name="5-Point Star 52">
              <a:extLst>
                <a:ext uri="{FF2B5EF4-FFF2-40B4-BE49-F238E27FC236}">
                  <a16:creationId xmlns:a16="http://schemas.microsoft.com/office/drawing/2014/main" id="{C9600732-C1A5-414A-B77E-953B6B962334}"/>
                </a:ext>
              </a:extLst>
            </p:cNvPr>
            <p:cNvSpPr/>
            <p:nvPr/>
          </p:nvSpPr>
          <p:spPr>
            <a:xfrm>
              <a:off x="3002280" y="4500498"/>
              <a:ext cx="202128" cy="185154"/>
            </a:xfrm>
            <a:prstGeom prst="star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191031FE-9D7F-4F47-820D-95FB6FA8B1CB}"/>
                    </a:ext>
                  </a:extLst>
                </p14:cNvPr>
                <p14:cNvContentPartPr/>
                <p14:nvPr/>
              </p14:nvContentPartPr>
              <p14:xfrm>
                <a:off x="2591160" y="2900674"/>
                <a:ext cx="758520" cy="2795400"/>
              </p14:xfrm>
            </p:contentPart>
          </mc:Choice>
          <mc:Fallback xmlns="">
            <p:pic>
              <p:nvPicPr>
                <p:cNvPr id="3" name="Ink 2">
                  <a:extLst>
                    <a:ext uri="{FF2B5EF4-FFF2-40B4-BE49-F238E27FC236}">
                      <a16:creationId xmlns:a16="http://schemas.microsoft.com/office/drawing/2014/main" id="{191031FE-9D7F-4F47-820D-95FB6FA8B1CB}"/>
                    </a:ext>
                  </a:extLst>
                </p:cNvPr>
                <p:cNvPicPr/>
                <p:nvPr/>
              </p:nvPicPr>
              <p:blipFill>
                <a:blip r:embed="rId6"/>
                <a:stretch>
                  <a:fillRect/>
                </a:stretch>
              </p:blipFill>
              <p:spPr>
                <a:xfrm>
                  <a:off x="2578560" y="2888074"/>
                  <a:ext cx="783720" cy="2820600"/>
                </a:xfrm>
                <a:prstGeom prst="rect">
                  <a:avLst/>
                </a:prstGeom>
              </p:spPr>
            </p:pic>
          </mc:Fallback>
        </mc:AlternateContent>
      </p:grpSp>
      <mc:AlternateContent xmlns:mc="http://schemas.openxmlformats.org/markup-compatibility/2006" xmlns:p14="http://schemas.microsoft.com/office/powerpoint/2010/main" xmlns:aink="http://schemas.microsoft.com/office/drawing/2016/ink">
        <mc:Choice Requires="p14 aink">
          <p:contentPart p14:bwMode="auto" r:id="rId7">
            <p14:nvContentPartPr>
              <p14:cNvPr id="5" name="Ink 4">
                <a:extLst>
                  <a:ext uri="{FF2B5EF4-FFF2-40B4-BE49-F238E27FC236}">
                    <a16:creationId xmlns:a16="http://schemas.microsoft.com/office/drawing/2014/main" id="{F66327EB-1D6A-AB42-8AA2-412845F23B9C}"/>
                  </a:ext>
                </a:extLst>
              </p14:cNvPr>
              <p14:cNvContentPartPr/>
              <p14:nvPr/>
            </p14:nvContentPartPr>
            <p14:xfrm>
              <a:off x="396600" y="-416006"/>
              <a:ext cx="360" cy="360"/>
            </p14:xfrm>
          </p:contentPart>
        </mc:Choice>
        <mc:Fallback xmlns="">
          <p:pic>
            <p:nvPicPr>
              <p:cNvPr id="5" name="Ink 4">
                <a:extLst>
                  <a:ext uri="{FF2B5EF4-FFF2-40B4-BE49-F238E27FC236}">
                    <a16:creationId xmlns:a16="http://schemas.microsoft.com/office/drawing/2014/main" id="{F66327EB-1D6A-AB42-8AA2-412845F23B9C}"/>
                  </a:ext>
                </a:extLst>
              </p:cNvPr>
              <p:cNvPicPr/>
              <p:nvPr/>
            </p:nvPicPr>
            <p:blipFill>
              <a:blip r:embed="rId8"/>
              <a:stretch>
                <a:fillRect/>
              </a:stretch>
            </p:blipFill>
            <p:spPr>
              <a:xfrm>
                <a:off x="378960" y="-524006"/>
                <a:ext cx="36000" cy="216000"/>
              </a:xfrm>
              <a:prstGeom prst="rect">
                <a:avLst/>
              </a:prstGeom>
            </p:spPr>
          </p:pic>
        </mc:Fallback>
      </mc:AlternateContent>
      <p:sp>
        <p:nvSpPr>
          <p:cNvPr id="6" name="Slide Number Placeholder 5">
            <a:extLst>
              <a:ext uri="{FF2B5EF4-FFF2-40B4-BE49-F238E27FC236}">
                <a16:creationId xmlns:a16="http://schemas.microsoft.com/office/drawing/2014/main" id="{733B76B3-5478-4112-9416-3A5D0CEACB40}"/>
              </a:ext>
            </a:extLst>
          </p:cNvPr>
          <p:cNvSpPr>
            <a:spLocks noGrp="1"/>
          </p:cNvSpPr>
          <p:nvPr>
            <p:ph type="sldNum" idx="97"/>
          </p:nvPr>
        </p:nvSpPr>
        <p:spPr/>
        <p:txBody>
          <a:bodyPr/>
          <a:lstStyle/>
          <a:p>
            <a:fld id="{86A8BF56-6CB3-514C-9A64-F39D95C9E25B}" type="slidenum">
              <a:rPr lang="en-US" smtClean="0"/>
              <a:t>31</a:t>
            </a:fld>
            <a:endParaRPr lang="en-US" dirty="0"/>
          </a:p>
        </p:txBody>
      </p:sp>
      <p:sp>
        <p:nvSpPr>
          <p:cNvPr id="2" name="Title 1">
            <a:extLst>
              <a:ext uri="{FF2B5EF4-FFF2-40B4-BE49-F238E27FC236}">
                <a16:creationId xmlns:a16="http://schemas.microsoft.com/office/drawing/2014/main" id="{2301EA58-15E7-4C3C-8E28-BF6B69D69360}"/>
              </a:ext>
            </a:extLst>
          </p:cNvPr>
          <p:cNvSpPr>
            <a:spLocks noGrp="1"/>
          </p:cNvSpPr>
          <p:nvPr>
            <p:ph type="title" idx="1"/>
          </p:nvPr>
        </p:nvSpPr>
        <p:spPr/>
        <p:txBody>
          <a:bodyPr>
            <a:normAutofit fontScale="90000"/>
          </a:bodyPr>
          <a:lstStyle/>
          <a:p>
            <a:r>
              <a:rPr lang="en-US" dirty="0"/>
              <a:t>Source: Model tuning: Overfitting</a:t>
            </a:r>
          </a:p>
        </p:txBody>
      </p:sp>
    </p:spTree>
    <p:custDataLst>
      <p:tags r:id="rId1"/>
    </p:custDataLst>
    <p:extLst>
      <p:ext uri="{BB962C8B-B14F-4D97-AF65-F5344CB8AC3E}">
        <p14:creationId xmlns:p14="http://schemas.microsoft.com/office/powerpoint/2010/main" val="7074436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9D47E53-E1C4-49CB-898D-898BC597051A}"/>
              </a:ext>
            </a:extLst>
          </p:cNvPr>
          <p:cNvSpPr>
            <a:spLocks noGrp="1"/>
          </p:cNvSpPr>
          <p:nvPr>
            <p:ph type="sldNum" idx="97"/>
          </p:nvPr>
        </p:nvSpPr>
        <p:spPr/>
        <p:txBody>
          <a:bodyPr/>
          <a:lstStyle/>
          <a:p>
            <a:fld id="{86A8BF56-6CB3-514C-9A64-F39D95C9E25B}" type="slidenum">
              <a:rPr lang="en-US" smtClean="0"/>
              <a:t>32</a:t>
            </a:fld>
            <a:endParaRPr lang="en-US" dirty="0"/>
          </a:p>
        </p:txBody>
      </p:sp>
      <p:sp>
        <p:nvSpPr>
          <p:cNvPr id="2" name="Title 1">
            <a:extLst>
              <a:ext uri="{FF2B5EF4-FFF2-40B4-BE49-F238E27FC236}">
                <a16:creationId xmlns:a16="http://schemas.microsoft.com/office/drawing/2014/main" id="{276C80E9-79F1-4AFB-9239-164EE7C374D1}"/>
              </a:ext>
            </a:extLst>
          </p:cNvPr>
          <p:cNvSpPr>
            <a:spLocks noGrp="1"/>
          </p:cNvSpPr>
          <p:nvPr>
            <p:ph type="title" idx="1"/>
          </p:nvPr>
        </p:nvSpPr>
        <p:spPr/>
        <p:txBody>
          <a:bodyPr>
            <a:normAutofit fontScale="90000"/>
          </a:bodyPr>
          <a:lstStyle/>
          <a:p>
            <a:r>
              <a:rPr lang="en-US" dirty="0"/>
              <a:t>Source: Model tuning: Appropriate fitting</a:t>
            </a:r>
          </a:p>
        </p:txBody>
      </p:sp>
      <p:grpSp>
        <p:nvGrpSpPr>
          <p:cNvPr id="4" name="Group 3">
            <a:extLst>
              <a:ext uri="{FF2B5EF4-FFF2-40B4-BE49-F238E27FC236}">
                <a16:creationId xmlns:a16="http://schemas.microsoft.com/office/drawing/2014/main" id="{9AFC1BD2-3DB5-4568-9F20-295F6E0C3B13}"/>
              </a:ext>
            </a:extLst>
          </p:cNvPr>
          <p:cNvGrpSpPr/>
          <p:nvPr/>
        </p:nvGrpSpPr>
        <p:grpSpPr>
          <a:xfrm>
            <a:off x="322519" y="3133993"/>
            <a:ext cx="4776237" cy="2741546"/>
            <a:chOff x="322519" y="3133993"/>
            <a:chExt cx="4776237" cy="2741546"/>
          </a:xfrm>
        </p:grpSpPr>
        <p:grpSp>
          <p:nvGrpSpPr>
            <p:cNvPr id="65" name="Group 64" descr="Points belonging to two different classes plotted, with an appropriate classifier, with good generalization,  separating the two classes.">
              <a:extLst>
                <a:ext uri="{FF2B5EF4-FFF2-40B4-BE49-F238E27FC236}">
                  <a16:creationId xmlns:a16="http://schemas.microsoft.com/office/drawing/2014/main" id="{9E474127-0BC6-3E48-A5AD-17276C24870F}"/>
                </a:ext>
              </a:extLst>
            </p:cNvPr>
            <p:cNvGrpSpPr/>
            <p:nvPr/>
          </p:nvGrpSpPr>
          <p:grpSpPr>
            <a:xfrm>
              <a:off x="726932" y="3133993"/>
              <a:ext cx="4320647" cy="2584107"/>
              <a:chOff x="735088" y="3263370"/>
              <a:chExt cx="4320647" cy="2584107"/>
            </a:xfrm>
          </p:grpSpPr>
          <p:grpSp>
            <p:nvGrpSpPr>
              <p:cNvPr id="67" name="Group 66">
                <a:extLst>
                  <a:ext uri="{FF2B5EF4-FFF2-40B4-BE49-F238E27FC236}">
                    <a16:creationId xmlns:a16="http://schemas.microsoft.com/office/drawing/2014/main" id="{D1B48FE7-CBA8-6941-9B74-470C5518A0F2}"/>
                  </a:ext>
                </a:extLst>
              </p:cNvPr>
              <p:cNvGrpSpPr/>
              <p:nvPr/>
            </p:nvGrpSpPr>
            <p:grpSpPr>
              <a:xfrm>
                <a:off x="735088" y="3897014"/>
                <a:ext cx="4320647" cy="1789854"/>
                <a:chOff x="6493683" y="3860194"/>
                <a:chExt cx="4320647" cy="1789854"/>
              </a:xfrm>
            </p:grpSpPr>
            <p:grpSp>
              <p:nvGrpSpPr>
                <p:cNvPr id="82" name="Group 81">
                  <a:extLst>
                    <a:ext uri="{FF2B5EF4-FFF2-40B4-BE49-F238E27FC236}">
                      <a16:creationId xmlns:a16="http://schemas.microsoft.com/office/drawing/2014/main" id="{34D18A15-4BF7-B34F-A34C-081C6B7F08A5}"/>
                    </a:ext>
                  </a:extLst>
                </p:cNvPr>
                <p:cNvGrpSpPr/>
                <p:nvPr/>
              </p:nvGrpSpPr>
              <p:grpSpPr>
                <a:xfrm>
                  <a:off x="6493683" y="3860194"/>
                  <a:ext cx="4320647" cy="1789854"/>
                  <a:chOff x="6500798" y="1410313"/>
                  <a:chExt cx="4320647" cy="1789854"/>
                </a:xfrm>
              </p:grpSpPr>
              <p:sp>
                <p:nvSpPr>
                  <p:cNvPr id="89" name="5-Point Star 88">
                    <a:extLst>
                      <a:ext uri="{FF2B5EF4-FFF2-40B4-BE49-F238E27FC236}">
                        <a16:creationId xmlns:a16="http://schemas.microsoft.com/office/drawing/2014/main" id="{4722150A-26B3-864B-AD21-10E3EDDA3E32}"/>
                      </a:ext>
                    </a:extLst>
                  </p:cNvPr>
                  <p:cNvSpPr/>
                  <p:nvPr/>
                </p:nvSpPr>
                <p:spPr>
                  <a:xfrm>
                    <a:off x="6756706" y="1767732"/>
                    <a:ext cx="365097" cy="342564"/>
                  </a:xfrm>
                  <a:prstGeom prst="star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90" name="5-Point Star 89">
                    <a:extLst>
                      <a:ext uri="{FF2B5EF4-FFF2-40B4-BE49-F238E27FC236}">
                        <a16:creationId xmlns:a16="http://schemas.microsoft.com/office/drawing/2014/main" id="{B0773B83-DD94-1949-A49A-0D59D8593D05}"/>
                      </a:ext>
                    </a:extLst>
                  </p:cNvPr>
                  <p:cNvSpPr/>
                  <p:nvPr/>
                </p:nvSpPr>
                <p:spPr>
                  <a:xfrm>
                    <a:off x="6825433" y="2143209"/>
                    <a:ext cx="365097" cy="342564"/>
                  </a:xfrm>
                  <a:prstGeom prst="star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91" name="5-Point Star 90">
                    <a:extLst>
                      <a:ext uri="{FF2B5EF4-FFF2-40B4-BE49-F238E27FC236}">
                        <a16:creationId xmlns:a16="http://schemas.microsoft.com/office/drawing/2014/main" id="{A73C7893-6C76-6046-8A3B-9FF527879BEA}"/>
                      </a:ext>
                    </a:extLst>
                  </p:cNvPr>
                  <p:cNvSpPr/>
                  <p:nvPr/>
                </p:nvSpPr>
                <p:spPr>
                  <a:xfrm>
                    <a:off x="7219146" y="2475447"/>
                    <a:ext cx="365097" cy="342564"/>
                  </a:xfrm>
                  <a:prstGeom prst="star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92" name="5-Point Star 91">
                    <a:extLst>
                      <a:ext uri="{FF2B5EF4-FFF2-40B4-BE49-F238E27FC236}">
                        <a16:creationId xmlns:a16="http://schemas.microsoft.com/office/drawing/2014/main" id="{989B98D0-B102-174C-B54C-6FC6E643AD25}"/>
                      </a:ext>
                    </a:extLst>
                  </p:cNvPr>
                  <p:cNvSpPr/>
                  <p:nvPr/>
                </p:nvSpPr>
                <p:spPr>
                  <a:xfrm>
                    <a:off x="6843740" y="2719380"/>
                    <a:ext cx="365097" cy="342564"/>
                  </a:xfrm>
                  <a:prstGeom prst="star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93" name="5-Point Star 92">
                    <a:extLst>
                      <a:ext uri="{FF2B5EF4-FFF2-40B4-BE49-F238E27FC236}">
                        <a16:creationId xmlns:a16="http://schemas.microsoft.com/office/drawing/2014/main" id="{8DD2A595-22E7-234F-829C-429138AD2166}"/>
                      </a:ext>
                    </a:extLst>
                  </p:cNvPr>
                  <p:cNvSpPr/>
                  <p:nvPr/>
                </p:nvSpPr>
                <p:spPr>
                  <a:xfrm>
                    <a:off x="7244392" y="2077595"/>
                    <a:ext cx="365097" cy="342564"/>
                  </a:xfrm>
                  <a:prstGeom prst="star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94" name="5-Point Star 93">
                    <a:extLst>
                      <a:ext uri="{FF2B5EF4-FFF2-40B4-BE49-F238E27FC236}">
                        <a16:creationId xmlns:a16="http://schemas.microsoft.com/office/drawing/2014/main" id="{8DD36CBD-D82C-C245-9252-27A35FF4C072}"/>
                      </a:ext>
                    </a:extLst>
                  </p:cNvPr>
                  <p:cNvSpPr/>
                  <p:nvPr/>
                </p:nvSpPr>
                <p:spPr>
                  <a:xfrm>
                    <a:off x="7599479" y="2728374"/>
                    <a:ext cx="365097" cy="316241"/>
                  </a:xfrm>
                  <a:prstGeom prst="star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95" name="5-Point Star 94">
                    <a:extLst>
                      <a:ext uri="{FF2B5EF4-FFF2-40B4-BE49-F238E27FC236}">
                        <a16:creationId xmlns:a16="http://schemas.microsoft.com/office/drawing/2014/main" id="{78656972-8C93-814F-A7A5-E688F91C8531}"/>
                      </a:ext>
                    </a:extLst>
                  </p:cNvPr>
                  <p:cNvSpPr/>
                  <p:nvPr/>
                </p:nvSpPr>
                <p:spPr>
                  <a:xfrm>
                    <a:off x="8056281" y="2675259"/>
                    <a:ext cx="365097" cy="342564"/>
                  </a:xfrm>
                  <a:prstGeom prst="star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96" name="5-Point Star 95">
                    <a:extLst>
                      <a:ext uri="{FF2B5EF4-FFF2-40B4-BE49-F238E27FC236}">
                        <a16:creationId xmlns:a16="http://schemas.microsoft.com/office/drawing/2014/main" id="{B2255A00-6510-AC42-B9DD-0525CE4D9296}"/>
                      </a:ext>
                    </a:extLst>
                  </p:cNvPr>
                  <p:cNvSpPr/>
                  <p:nvPr/>
                </p:nvSpPr>
                <p:spPr>
                  <a:xfrm>
                    <a:off x="7340622" y="1708126"/>
                    <a:ext cx="365097" cy="342564"/>
                  </a:xfrm>
                  <a:prstGeom prst="star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97" name="5-Point Star 96">
                    <a:extLst>
                      <a:ext uri="{FF2B5EF4-FFF2-40B4-BE49-F238E27FC236}">
                        <a16:creationId xmlns:a16="http://schemas.microsoft.com/office/drawing/2014/main" id="{C9D29778-C45E-B645-9716-45E979CFB0C0}"/>
                      </a:ext>
                    </a:extLst>
                  </p:cNvPr>
                  <p:cNvSpPr/>
                  <p:nvPr/>
                </p:nvSpPr>
                <p:spPr>
                  <a:xfrm>
                    <a:off x="8067774" y="1604233"/>
                    <a:ext cx="202128" cy="185154"/>
                  </a:xfrm>
                  <a:prstGeom prst="star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98" name="5-Point Star 97">
                    <a:extLst>
                      <a:ext uri="{FF2B5EF4-FFF2-40B4-BE49-F238E27FC236}">
                        <a16:creationId xmlns:a16="http://schemas.microsoft.com/office/drawing/2014/main" id="{61F5E1C2-58E2-AB4D-87CF-09B980E88667}"/>
                      </a:ext>
                    </a:extLst>
                  </p:cNvPr>
                  <p:cNvSpPr/>
                  <p:nvPr/>
                </p:nvSpPr>
                <p:spPr>
                  <a:xfrm>
                    <a:off x="7593213" y="2083691"/>
                    <a:ext cx="365097" cy="342564"/>
                  </a:xfrm>
                  <a:prstGeom prst="star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99" name="Flowchart: Connector 42">
                    <a:extLst>
                      <a:ext uri="{FF2B5EF4-FFF2-40B4-BE49-F238E27FC236}">
                        <a16:creationId xmlns:a16="http://schemas.microsoft.com/office/drawing/2014/main" id="{AE731D53-DBE5-E147-ABC9-5D5258C184BD}"/>
                      </a:ext>
                    </a:extLst>
                  </p:cNvPr>
                  <p:cNvSpPr/>
                  <p:nvPr/>
                </p:nvSpPr>
                <p:spPr>
                  <a:xfrm>
                    <a:off x="9278020" y="2190576"/>
                    <a:ext cx="73133" cy="73133"/>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100" name="5-Point Star 99">
                    <a:extLst>
                      <a:ext uri="{FF2B5EF4-FFF2-40B4-BE49-F238E27FC236}">
                        <a16:creationId xmlns:a16="http://schemas.microsoft.com/office/drawing/2014/main" id="{EF34BB42-2D5B-1642-97F8-54DE100A8684}"/>
                      </a:ext>
                    </a:extLst>
                  </p:cNvPr>
                  <p:cNvSpPr/>
                  <p:nvPr/>
                </p:nvSpPr>
                <p:spPr>
                  <a:xfrm>
                    <a:off x="7885366" y="2355505"/>
                    <a:ext cx="365097" cy="342564"/>
                  </a:xfrm>
                  <a:prstGeom prst="star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101" name="Flowchart: Connector 44">
                    <a:extLst>
                      <a:ext uri="{FF2B5EF4-FFF2-40B4-BE49-F238E27FC236}">
                        <a16:creationId xmlns:a16="http://schemas.microsoft.com/office/drawing/2014/main" id="{C85E678F-C05D-5646-8ADF-815B196A5B49}"/>
                      </a:ext>
                    </a:extLst>
                  </p:cNvPr>
                  <p:cNvSpPr/>
                  <p:nvPr/>
                </p:nvSpPr>
                <p:spPr>
                  <a:xfrm>
                    <a:off x="8649345" y="2263709"/>
                    <a:ext cx="73133" cy="73133"/>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102" name="Flowchart: Connector 45">
                    <a:extLst>
                      <a:ext uri="{FF2B5EF4-FFF2-40B4-BE49-F238E27FC236}">
                        <a16:creationId xmlns:a16="http://schemas.microsoft.com/office/drawing/2014/main" id="{363B722D-C34A-C64C-8528-2A56ED7890F0}"/>
                      </a:ext>
                    </a:extLst>
                  </p:cNvPr>
                  <p:cNvSpPr/>
                  <p:nvPr/>
                </p:nvSpPr>
                <p:spPr>
                  <a:xfrm>
                    <a:off x="8685912" y="2022381"/>
                    <a:ext cx="73133" cy="73133"/>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103" name="Flowchart: Connector 46">
                    <a:extLst>
                      <a:ext uri="{FF2B5EF4-FFF2-40B4-BE49-F238E27FC236}">
                        <a16:creationId xmlns:a16="http://schemas.microsoft.com/office/drawing/2014/main" id="{FE50BB12-75AF-E344-A564-01F1C960F825}"/>
                      </a:ext>
                    </a:extLst>
                  </p:cNvPr>
                  <p:cNvSpPr/>
                  <p:nvPr/>
                </p:nvSpPr>
                <p:spPr>
                  <a:xfrm>
                    <a:off x="8847081" y="2444873"/>
                    <a:ext cx="73133" cy="73133"/>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104" name="Flowchart: Connector 47">
                    <a:extLst>
                      <a:ext uri="{FF2B5EF4-FFF2-40B4-BE49-F238E27FC236}">
                        <a16:creationId xmlns:a16="http://schemas.microsoft.com/office/drawing/2014/main" id="{972859D6-B1C1-E340-ACD2-9A5120039252}"/>
                      </a:ext>
                    </a:extLst>
                  </p:cNvPr>
                  <p:cNvSpPr/>
                  <p:nvPr/>
                </p:nvSpPr>
                <p:spPr>
                  <a:xfrm>
                    <a:off x="8523102" y="2885525"/>
                    <a:ext cx="73133" cy="73133"/>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105" name="Flowchart: Connector 71">
                    <a:extLst>
                      <a:ext uri="{FF2B5EF4-FFF2-40B4-BE49-F238E27FC236}">
                        <a16:creationId xmlns:a16="http://schemas.microsoft.com/office/drawing/2014/main" id="{BC8A660A-BAAD-804C-8D62-16FEC282F2CB}"/>
                      </a:ext>
                    </a:extLst>
                  </p:cNvPr>
                  <p:cNvSpPr/>
                  <p:nvPr/>
                </p:nvSpPr>
                <p:spPr>
                  <a:xfrm>
                    <a:off x="8510667" y="1537865"/>
                    <a:ext cx="73133" cy="73133"/>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106" name="Flowchart: Connector 72">
                    <a:extLst>
                      <a:ext uri="{FF2B5EF4-FFF2-40B4-BE49-F238E27FC236}">
                        <a16:creationId xmlns:a16="http://schemas.microsoft.com/office/drawing/2014/main" id="{85E3F6D8-823B-124D-A4A9-A4C5DA7AB8C3}"/>
                      </a:ext>
                    </a:extLst>
                  </p:cNvPr>
                  <p:cNvSpPr/>
                  <p:nvPr/>
                </p:nvSpPr>
                <p:spPr>
                  <a:xfrm>
                    <a:off x="8964799" y="1684404"/>
                    <a:ext cx="73133" cy="73133"/>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cxnSp>
                <p:nvCxnSpPr>
                  <p:cNvPr id="107" name="Straight Connector 106">
                    <a:extLst>
                      <a:ext uri="{FF2B5EF4-FFF2-40B4-BE49-F238E27FC236}">
                        <a16:creationId xmlns:a16="http://schemas.microsoft.com/office/drawing/2014/main" id="{BB6088ED-0612-A04A-BA38-4E946DF957ED}"/>
                      </a:ext>
                    </a:extLst>
                  </p:cNvPr>
                  <p:cNvCxnSpPr/>
                  <p:nvPr/>
                </p:nvCxnSpPr>
                <p:spPr>
                  <a:xfrm flipV="1">
                    <a:off x="6500798" y="1410313"/>
                    <a:ext cx="0" cy="1789854"/>
                  </a:xfrm>
                  <a:prstGeom prst="line">
                    <a:avLst/>
                  </a:prstGeom>
                  <a:ln>
                    <a:solidFill>
                      <a:srgbClr val="51504F"/>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5D041606-7158-6B46-ABD3-D24C4A41A69F}"/>
                      </a:ext>
                    </a:extLst>
                  </p:cNvPr>
                  <p:cNvCxnSpPr/>
                  <p:nvPr/>
                </p:nvCxnSpPr>
                <p:spPr>
                  <a:xfrm>
                    <a:off x="6500799" y="3189631"/>
                    <a:ext cx="4320646" cy="0"/>
                  </a:xfrm>
                  <a:prstGeom prst="line">
                    <a:avLst/>
                  </a:prstGeom>
                  <a:ln>
                    <a:solidFill>
                      <a:srgbClr val="51504F"/>
                    </a:solidFill>
                  </a:ln>
                </p:spPr>
                <p:style>
                  <a:lnRef idx="1">
                    <a:schemeClr val="accent1"/>
                  </a:lnRef>
                  <a:fillRef idx="0">
                    <a:schemeClr val="accent1"/>
                  </a:fillRef>
                  <a:effectRef idx="0">
                    <a:schemeClr val="accent1"/>
                  </a:effectRef>
                  <a:fontRef idx="minor">
                    <a:schemeClr val="tx1"/>
                  </a:fontRef>
                </p:style>
              </p:cxnSp>
              <p:sp>
                <p:nvSpPr>
                  <p:cNvPr id="109" name="Flowchart: Connector 83">
                    <a:extLst>
                      <a:ext uri="{FF2B5EF4-FFF2-40B4-BE49-F238E27FC236}">
                        <a16:creationId xmlns:a16="http://schemas.microsoft.com/office/drawing/2014/main" id="{B337FA93-FEFF-9D4F-9BD1-0A86901472B8}"/>
                      </a:ext>
                    </a:extLst>
                  </p:cNvPr>
                  <p:cNvSpPr/>
                  <p:nvPr/>
                </p:nvSpPr>
                <p:spPr>
                  <a:xfrm>
                    <a:off x="9698534" y="2248877"/>
                    <a:ext cx="73133" cy="73133"/>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110" name="Flowchart: Connector 84">
                    <a:extLst>
                      <a:ext uri="{FF2B5EF4-FFF2-40B4-BE49-F238E27FC236}">
                        <a16:creationId xmlns:a16="http://schemas.microsoft.com/office/drawing/2014/main" id="{DEA790EB-5A7F-924B-8A9B-9489AA362D21}"/>
                      </a:ext>
                    </a:extLst>
                  </p:cNvPr>
                  <p:cNvSpPr/>
                  <p:nvPr/>
                </p:nvSpPr>
                <p:spPr>
                  <a:xfrm>
                    <a:off x="9582740" y="2495296"/>
                    <a:ext cx="73133" cy="73133"/>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111" name="Flowchart: Connector 85">
                    <a:extLst>
                      <a:ext uri="{FF2B5EF4-FFF2-40B4-BE49-F238E27FC236}">
                        <a16:creationId xmlns:a16="http://schemas.microsoft.com/office/drawing/2014/main" id="{045862D7-0B02-894B-8F0F-71D90983AE89}"/>
                      </a:ext>
                    </a:extLst>
                  </p:cNvPr>
                  <p:cNvSpPr/>
                  <p:nvPr/>
                </p:nvSpPr>
                <p:spPr>
                  <a:xfrm>
                    <a:off x="9351153" y="2783553"/>
                    <a:ext cx="73133" cy="73133"/>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112" name="Flowchart: Connector 86">
                    <a:extLst>
                      <a:ext uri="{FF2B5EF4-FFF2-40B4-BE49-F238E27FC236}">
                        <a16:creationId xmlns:a16="http://schemas.microsoft.com/office/drawing/2014/main" id="{218B6D86-5F78-C449-81BF-9807AC9196B4}"/>
                      </a:ext>
                    </a:extLst>
                  </p:cNvPr>
                  <p:cNvSpPr/>
                  <p:nvPr/>
                </p:nvSpPr>
                <p:spPr>
                  <a:xfrm>
                    <a:off x="9069614" y="2508125"/>
                    <a:ext cx="73133" cy="73133"/>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grpSp>
            <p:sp>
              <p:nvSpPr>
                <p:cNvPr id="83" name="5-Point Star 82">
                  <a:extLst>
                    <a:ext uri="{FF2B5EF4-FFF2-40B4-BE49-F238E27FC236}">
                      <a16:creationId xmlns:a16="http://schemas.microsoft.com/office/drawing/2014/main" id="{46F65F0B-D3B9-E746-8138-B5F70A794558}"/>
                    </a:ext>
                  </a:extLst>
                </p:cNvPr>
                <p:cNvSpPr/>
                <p:nvPr/>
              </p:nvSpPr>
              <p:spPr>
                <a:xfrm>
                  <a:off x="8279339" y="4635800"/>
                  <a:ext cx="202128" cy="185154"/>
                </a:xfrm>
                <a:prstGeom prst="star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84" name="Flowchart: Connector 85">
                  <a:extLst>
                    <a:ext uri="{FF2B5EF4-FFF2-40B4-BE49-F238E27FC236}">
                      <a16:creationId xmlns:a16="http://schemas.microsoft.com/office/drawing/2014/main" id="{FBADA4DF-2B76-8D4E-A52A-2C52ED25BABF}"/>
                    </a:ext>
                  </a:extLst>
                </p:cNvPr>
                <p:cNvSpPr/>
                <p:nvPr/>
              </p:nvSpPr>
              <p:spPr>
                <a:xfrm>
                  <a:off x="8789850" y="5081034"/>
                  <a:ext cx="73133" cy="73133"/>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85" name="Flowchart: Connector 85">
                  <a:extLst>
                    <a:ext uri="{FF2B5EF4-FFF2-40B4-BE49-F238E27FC236}">
                      <a16:creationId xmlns:a16="http://schemas.microsoft.com/office/drawing/2014/main" id="{CDE8041F-A86D-364F-8083-677C880F0A4E}"/>
                    </a:ext>
                  </a:extLst>
                </p:cNvPr>
                <p:cNvSpPr/>
                <p:nvPr/>
              </p:nvSpPr>
              <p:spPr>
                <a:xfrm>
                  <a:off x="9011526" y="4512994"/>
                  <a:ext cx="73133" cy="73133"/>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86" name="Flowchart: Connector 85">
                  <a:extLst>
                    <a:ext uri="{FF2B5EF4-FFF2-40B4-BE49-F238E27FC236}">
                      <a16:creationId xmlns:a16="http://schemas.microsoft.com/office/drawing/2014/main" id="{A6862E76-AFD3-5240-8AFB-6015F1F00F20}"/>
                    </a:ext>
                  </a:extLst>
                </p:cNvPr>
                <p:cNvSpPr/>
                <p:nvPr/>
              </p:nvSpPr>
              <p:spPr>
                <a:xfrm>
                  <a:off x="9801238" y="5122595"/>
                  <a:ext cx="73133" cy="73133"/>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87" name="Flowchart: Connector 85">
                  <a:extLst>
                    <a:ext uri="{FF2B5EF4-FFF2-40B4-BE49-F238E27FC236}">
                      <a16:creationId xmlns:a16="http://schemas.microsoft.com/office/drawing/2014/main" id="{296B2B4A-F1F7-444F-A7DF-7EA0205080C4}"/>
                    </a:ext>
                  </a:extLst>
                </p:cNvPr>
                <p:cNvSpPr/>
                <p:nvPr/>
              </p:nvSpPr>
              <p:spPr>
                <a:xfrm>
                  <a:off x="8706723" y="4222046"/>
                  <a:ext cx="73133" cy="73133"/>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88" name="Flowchart: Connector 85">
                  <a:extLst>
                    <a:ext uri="{FF2B5EF4-FFF2-40B4-BE49-F238E27FC236}">
                      <a16:creationId xmlns:a16="http://schemas.microsoft.com/office/drawing/2014/main" id="{88AA3010-A569-074B-9561-C1D08994BF5F}"/>
                    </a:ext>
                  </a:extLst>
                </p:cNvPr>
                <p:cNvSpPr/>
                <p:nvPr/>
              </p:nvSpPr>
              <p:spPr>
                <a:xfrm>
                  <a:off x="9995198" y="4873216"/>
                  <a:ext cx="73133" cy="73133"/>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grpSp>
          <p:sp>
            <p:nvSpPr>
              <p:cNvPr id="68" name="5-Point Star 67">
                <a:extLst>
                  <a:ext uri="{FF2B5EF4-FFF2-40B4-BE49-F238E27FC236}">
                    <a16:creationId xmlns:a16="http://schemas.microsoft.com/office/drawing/2014/main" id="{55E106BC-44D9-0A4C-8602-C4E68B1B8D3B}"/>
                  </a:ext>
                </a:extLst>
              </p:cNvPr>
              <p:cNvSpPr/>
              <p:nvPr/>
            </p:nvSpPr>
            <p:spPr>
              <a:xfrm>
                <a:off x="2156128" y="4387865"/>
                <a:ext cx="365097" cy="342564"/>
              </a:xfrm>
              <a:prstGeom prst="star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69" name="5-Point Star 68">
                <a:extLst>
                  <a:ext uri="{FF2B5EF4-FFF2-40B4-BE49-F238E27FC236}">
                    <a16:creationId xmlns:a16="http://schemas.microsoft.com/office/drawing/2014/main" id="{EBE3D150-A6C8-1E4B-A0E5-79A4F7293492}"/>
                  </a:ext>
                </a:extLst>
              </p:cNvPr>
              <p:cNvSpPr/>
              <p:nvPr/>
            </p:nvSpPr>
            <p:spPr>
              <a:xfrm>
                <a:off x="2881703" y="5275378"/>
                <a:ext cx="365097" cy="342564"/>
              </a:xfrm>
              <a:prstGeom prst="star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70" name="5-Point Star 69">
                <a:extLst>
                  <a:ext uri="{FF2B5EF4-FFF2-40B4-BE49-F238E27FC236}">
                    <a16:creationId xmlns:a16="http://schemas.microsoft.com/office/drawing/2014/main" id="{1F509880-A98E-5A4B-9921-89F98D1B80F4}"/>
                  </a:ext>
                </a:extLst>
              </p:cNvPr>
              <p:cNvSpPr/>
              <p:nvPr/>
            </p:nvSpPr>
            <p:spPr>
              <a:xfrm>
                <a:off x="2788058" y="4908685"/>
                <a:ext cx="202128" cy="185154"/>
              </a:xfrm>
              <a:prstGeom prst="star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71" name="5-Point Star 70">
                <a:extLst>
                  <a:ext uri="{FF2B5EF4-FFF2-40B4-BE49-F238E27FC236}">
                    <a16:creationId xmlns:a16="http://schemas.microsoft.com/office/drawing/2014/main" id="{E2E96DC5-2ADF-4346-8737-0762B5F7C16E}"/>
                  </a:ext>
                </a:extLst>
              </p:cNvPr>
              <p:cNvSpPr/>
              <p:nvPr/>
            </p:nvSpPr>
            <p:spPr>
              <a:xfrm>
                <a:off x="2355088" y="4285807"/>
                <a:ext cx="202128" cy="185154"/>
              </a:xfrm>
              <a:prstGeom prst="star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72" name="5-Point Star 71">
                <a:extLst>
                  <a:ext uri="{FF2B5EF4-FFF2-40B4-BE49-F238E27FC236}">
                    <a16:creationId xmlns:a16="http://schemas.microsoft.com/office/drawing/2014/main" id="{8A9246D2-9603-374B-9BC5-29187670FAAA}"/>
                  </a:ext>
                </a:extLst>
              </p:cNvPr>
              <p:cNvSpPr/>
              <p:nvPr/>
            </p:nvSpPr>
            <p:spPr>
              <a:xfrm>
                <a:off x="1843779" y="4962553"/>
                <a:ext cx="202128" cy="185154"/>
              </a:xfrm>
              <a:prstGeom prst="star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73" name="5-Point Star 72">
                <a:extLst>
                  <a:ext uri="{FF2B5EF4-FFF2-40B4-BE49-F238E27FC236}">
                    <a16:creationId xmlns:a16="http://schemas.microsoft.com/office/drawing/2014/main" id="{BCA8C98A-1F94-004A-B3BB-4EBCB8CB197F}"/>
                  </a:ext>
                </a:extLst>
              </p:cNvPr>
              <p:cNvSpPr/>
              <p:nvPr/>
            </p:nvSpPr>
            <p:spPr>
              <a:xfrm>
                <a:off x="1342063" y="3960246"/>
                <a:ext cx="202128" cy="185154"/>
              </a:xfrm>
              <a:prstGeom prst="star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74" name="5-Point Star 73">
                <a:extLst>
                  <a:ext uri="{FF2B5EF4-FFF2-40B4-BE49-F238E27FC236}">
                    <a16:creationId xmlns:a16="http://schemas.microsoft.com/office/drawing/2014/main" id="{3A17A01B-CBE1-924B-BFD4-F84D1928397D}"/>
                  </a:ext>
                </a:extLst>
              </p:cNvPr>
              <p:cNvSpPr/>
              <p:nvPr/>
            </p:nvSpPr>
            <p:spPr>
              <a:xfrm>
                <a:off x="2533007" y="4966271"/>
                <a:ext cx="202128" cy="185154"/>
              </a:xfrm>
              <a:prstGeom prst="star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75" name="5-Point Star 74">
                <a:extLst>
                  <a:ext uri="{FF2B5EF4-FFF2-40B4-BE49-F238E27FC236}">
                    <a16:creationId xmlns:a16="http://schemas.microsoft.com/office/drawing/2014/main" id="{A2100D01-BFF9-5948-8694-FE3F838C5598}"/>
                  </a:ext>
                </a:extLst>
              </p:cNvPr>
              <p:cNvSpPr/>
              <p:nvPr/>
            </p:nvSpPr>
            <p:spPr>
              <a:xfrm>
                <a:off x="2019972" y="4146823"/>
                <a:ext cx="202128" cy="185154"/>
              </a:xfrm>
              <a:prstGeom prst="star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76" name="Freeform 75">
                <a:extLst>
                  <a:ext uri="{FF2B5EF4-FFF2-40B4-BE49-F238E27FC236}">
                    <a16:creationId xmlns:a16="http://schemas.microsoft.com/office/drawing/2014/main" id="{46023923-0EAE-0340-8AF0-7A0371C90AE6}"/>
                  </a:ext>
                </a:extLst>
              </p:cNvPr>
              <p:cNvSpPr/>
              <p:nvPr/>
            </p:nvSpPr>
            <p:spPr>
              <a:xfrm rot="4077738">
                <a:off x="2188437" y="3946590"/>
                <a:ext cx="2449061" cy="1352714"/>
              </a:xfrm>
              <a:custGeom>
                <a:avLst/>
                <a:gdLst>
                  <a:gd name="connsiteX0" fmla="*/ 0 w 4448710"/>
                  <a:gd name="connsiteY0" fmla="*/ 0 h 4209318"/>
                  <a:gd name="connsiteX1" fmla="*/ 1097280 w 4448710"/>
                  <a:gd name="connsiteY1" fmla="*/ 4151376 h 4209318"/>
                  <a:gd name="connsiteX2" fmla="*/ 4072128 w 4448710"/>
                  <a:gd name="connsiteY2" fmla="*/ 2420112 h 4209318"/>
                  <a:gd name="connsiteX3" fmla="*/ 4309872 w 4448710"/>
                  <a:gd name="connsiteY3" fmla="*/ 2286000 h 4209318"/>
                </a:gdLst>
                <a:ahLst/>
                <a:cxnLst>
                  <a:cxn ang="0">
                    <a:pos x="connsiteX0" y="connsiteY0"/>
                  </a:cxn>
                  <a:cxn ang="0">
                    <a:pos x="connsiteX1" y="connsiteY1"/>
                  </a:cxn>
                  <a:cxn ang="0">
                    <a:pos x="connsiteX2" y="connsiteY2"/>
                  </a:cxn>
                  <a:cxn ang="0">
                    <a:pos x="connsiteX3" y="connsiteY3"/>
                  </a:cxn>
                </a:cxnLst>
                <a:rect l="l" t="t" r="r" b="b"/>
                <a:pathLst>
                  <a:path w="4448710" h="4209318">
                    <a:moveTo>
                      <a:pt x="0" y="0"/>
                    </a:moveTo>
                    <a:cubicBezTo>
                      <a:pt x="209296" y="1874012"/>
                      <a:pt x="418592" y="3748024"/>
                      <a:pt x="1097280" y="4151376"/>
                    </a:cubicBezTo>
                    <a:cubicBezTo>
                      <a:pt x="1775968" y="4554728"/>
                      <a:pt x="3536696" y="2731008"/>
                      <a:pt x="4072128" y="2420112"/>
                    </a:cubicBezTo>
                    <a:cubicBezTo>
                      <a:pt x="4607560" y="2109216"/>
                      <a:pt x="4458716" y="2197608"/>
                      <a:pt x="4309872" y="2286000"/>
                    </a:cubicBezTo>
                  </a:path>
                </a:pathLst>
              </a:cu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77" name="TextBox 76">
                <a:extLst>
                  <a:ext uri="{FF2B5EF4-FFF2-40B4-BE49-F238E27FC236}">
                    <a16:creationId xmlns:a16="http://schemas.microsoft.com/office/drawing/2014/main" id="{549AFFC0-804E-A94B-AD68-0021A0D745F5}"/>
                  </a:ext>
                </a:extLst>
              </p:cNvPr>
              <p:cNvSpPr txBox="1"/>
              <p:nvPr/>
            </p:nvSpPr>
            <p:spPr>
              <a:xfrm>
                <a:off x="4055067" y="3267949"/>
                <a:ext cx="1000667" cy="400110"/>
              </a:xfrm>
              <a:prstGeom prst="rect">
                <a:avLst/>
              </a:prstGeom>
              <a:noFill/>
            </p:spPr>
            <p:txBody>
              <a:bodyPr wrap="square" rtlCol="0">
                <a:spAutoFit/>
              </a:bodyPr>
              <a:lstStyle/>
              <a:p>
                <a:r>
                  <a:rPr lang="en-US" sz="2000" b="1" dirty="0">
                    <a:latin typeface="Amazon Ember Light" panose="020B0403020204020204" pitchFamily="34" charset="0"/>
                    <a:ea typeface="Amazon Ember Light" panose="020B0403020204020204" pitchFamily="34" charset="0"/>
                    <a:cs typeface="Amazon Ember Light" panose="020B0403020204020204" pitchFamily="34" charset="0"/>
                  </a:rPr>
                  <a:t>Class 2</a:t>
                </a:r>
              </a:p>
            </p:txBody>
          </p:sp>
          <p:sp>
            <p:nvSpPr>
              <p:cNvPr id="78" name="TextBox 77">
                <a:extLst>
                  <a:ext uri="{FF2B5EF4-FFF2-40B4-BE49-F238E27FC236}">
                    <a16:creationId xmlns:a16="http://schemas.microsoft.com/office/drawing/2014/main" id="{AFE4A440-F038-1840-B922-10B83F28EFD0}"/>
                  </a:ext>
                </a:extLst>
              </p:cNvPr>
              <p:cNvSpPr txBox="1"/>
              <p:nvPr/>
            </p:nvSpPr>
            <p:spPr>
              <a:xfrm>
                <a:off x="1168418" y="3263370"/>
                <a:ext cx="1020550" cy="400110"/>
              </a:xfrm>
              <a:prstGeom prst="rect">
                <a:avLst/>
              </a:prstGeom>
              <a:noFill/>
            </p:spPr>
            <p:txBody>
              <a:bodyPr wrap="square" rtlCol="0">
                <a:spAutoFit/>
              </a:bodyPr>
              <a:lstStyle/>
              <a:p>
                <a:r>
                  <a:rPr lang="en-US" sz="2000" b="1" dirty="0">
                    <a:latin typeface="Amazon Ember Light" panose="020B0403020204020204" pitchFamily="34" charset="0"/>
                    <a:ea typeface="Amazon Ember Light" panose="020B0403020204020204" pitchFamily="34" charset="0"/>
                    <a:cs typeface="Amazon Ember Light" panose="020B0403020204020204" pitchFamily="34" charset="0"/>
                  </a:rPr>
                  <a:t>Class 1</a:t>
                </a:r>
              </a:p>
            </p:txBody>
          </p:sp>
          <p:cxnSp>
            <p:nvCxnSpPr>
              <p:cNvPr id="80" name="Straight Arrow Connector 79">
                <a:extLst>
                  <a:ext uri="{FF2B5EF4-FFF2-40B4-BE49-F238E27FC236}">
                    <a16:creationId xmlns:a16="http://schemas.microsoft.com/office/drawing/2014/main" id="{E9F60F30-CE01-804A-AA3E-2E0C8CC4C647}"/>
                  </a:ext>
                </a:extLst>
              </p:cNvPr>
              <p:cNvCxnSpPr>
                <a:cxnSpLocks/>
              </p:cNvCxnSpPr>
              <p:nvPr/>
            </p:nvCxnSpPr>
            <p:spPr>
              <a:xfrm flipV="1">
                <a:off x="3432468" y="3437226"/>
                <a:ext cx="533863" cy="902"/>
              </a:xfrm>
              <a:prstGeom prst="straightConnector1">
                <a:avLst/>
              </a:prstGeom>
              <a:ln w="127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4DC83F7C-8486-0046-9298-4BFDB423B782}"/>
                  </a:ext>
                </a:extLst>
              </p:cNvPr>
              <p:cNvCxnSpPr>
                <a:cxnSpLocks/>
              </p:cNvCxnSpPr>
              <p:nvPr/>
            </p:nvCxnSpPr>
            <p:spPr>
              <a:xfrm flipH="1">
                <a:off x="2142761" y="3429000"/>
                <a:ext cx="580111" cy="0"/>
              </a:xfrm>
              <a:prstGeom prst="straightConnector1">
                <a:avLst/>
              </a:prstGeom>
              <a:ln w="12700">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sp>
          <p:nvSpPr>
            <p:cNvPr id="113" name="TextBox 112">
              <a:extLst>
                <a:ext uri="{FF2B5EF4-FFF2-40B4-BE49-F238E27FC236}">
                  <a16:creationId xmlns:a16="http://schemas.microsoft.com/office/drawing/2014/main" id="{042E9650-C5A7-0949-89AD-86D6CDDE7968}"/>
                </a:ext>
              </a:extLst>
            </p:cNvPr>
            <p:cNvSpPr txBox="1"/>
            <p:nvPr/>
          </p:nvSpPr>
          <p:spPr>
            <a:xfrm>
              <a:off x="4655521" y="5475429"/>
              <a:ext cx="443235" cy="400110"/>
            </a:xfrm>
            <a:prstGeom prst="rect">
              <a:avLst/>
            </a:prstGeom>
            <a:noFill/>
          </p:spPr>
          <p:txBody>
            <a:bodyPr wrap="square" rtlCol="0">
              <a:spAutoFit/>
            </a:bodyPr>
            <a:lstStyle/>
            <a:p>
              <a:r>
                <a:rPr lang="en-US" sz="2000" dirty="0">
                  <a:latin typeface="Amazon Ember Light" panose="020B0403020204020204" pitchFamily="34" charset="0"/>
                  <a:ea typeface="Amazon Ember Light" panose="020B0403020204020204" pitchFamily="34" charset="0"/>
                  <a:cs typeface="Amazon Ember Light" panose="020B0403020204020204" pitchFamily="34" charset="0"/>
                </a:rPr>
                <a:t>x</a:t>
              </a:r>
              <a:r>
                <a:rPr lang="en-US" sz="2000" baseline="-25000" dirty="0">
                  <a:latin typeface="Amazon Ember Light" panose="020B0403020204020204" pitchFamily="34" charset="0"/>
                  <a:ea typeface="Amazon Ember Light" panose="020B0403020204020204" pitchFamily="34" charset="0"/>
                  <a:cs typeface="Amazon Ember Light" panose="020B0403020204020204" pitchFamily="34" charset="0"/>
                </a:rPr>
                <a:t>1</a:t>
              </a:r>
              <a:endParaRPr lang="en-US" sz="2000" dirty="0">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114" name="TextBox 113">
              <a:extLst>
                <a:ext uri="{FF2B5EF4-FFF2-40B4-BE49-F238E27FC236}">
                  <a16:creationId xmlns:a16="http://schemas.microsoft.com/office/drawing/2014/main" id="{9157B076-1710-4B45-B8A3-30EDCEE0DC5F}"/>
                </a:ext>
              </a:extLst>
            </p:cNvPr>
            <p:cNvSpPr txBox="1"/>
            <p:nvPr/>
          </p:nvSpPr>
          <p:spPr>
            <a:xfrm>
              <a:off x="322519" y="3698032"/>
              <a:ext cx="491867" cy="400110"/>
            </a:xfrm>
            <a:prstGeom prst="rect">
              <a:avLst/>
            </a:prstGeom>
            <a:noFill/>
          </p:spPr>
          <p:txBody>
            <a:bodyPr wrap="square" rtlCol="0">
              <a:spAutoFit/>
            </a:bodyPr>
            <a:lstStyle/>
            <a:p>
              <a:r>
                <a:rPr lang="en-US" sz="2000" dirty="0">
                  <a:latin typeface="Amazon Ember Light" panose="020B0403020204020204" pitchFamily="34" charset="0"/>
                  <a:ea typeface="Amazon Ember Light" panose="020B0403020204020204" pitchFamily="34" charset="0"/>
                  <a:cs typeface="Amazon Ember Light" panose="020B0403020204020204" pitchFamily="34" charset="0"/>
                </a:rPr>
                <a:t>x</a:t>
              </a:r>
              <a:r>
                <a:rPr lang="en-US" sz="2000" baseline="-25000" dirty="0">
                  <a:latin typeface="Amazon Ember Light" panose="020B0403020204020204" pitchFamily="34" charset="0"/>
                  <a:ea typeface="Amazon Ember Light" panose="020B0403020204020204" pitchFamily="34" charset="0"/>
                  <a:cs typeface="Amazon Ember Light" panose="020B0403020204020204" pitchFamily="34" charset="0"/>
                </a:rPr>
                <a:t>2</a:t>
              </a:r>
              <a:endParaRPr lang="en-US" sz="2000" dirty="0">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53" name="5-Point Star 52">
              <a:extLst>
                <a:ext uri="{FF2B5EF4-FFF2-40B4-BE49-F238E27FC236}">
                  <a16:creationId xmlns:a16="http://schemas.microsoft.com/office/drawing/2014/main" id="{B9552FFB-8A8A-A746-9929-2BFB3AC7F7CD}"/>
                </a:ext>
              </a:extLst>
            </p:cNvPr>
            <p:cNvSpPr/>
            <p:nvPr/>
          </p:nvSpPr>
          <p:spPr>
            <a:xfrm>
              <a:off x="2994124" y="4493041"/>
              <a:ext cx="202128" cy="185154"/>
            </a:xfrm>
            <a:prstGeom prst="star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grpSp>
      <p:grpSp>
        <p:nvGrpSpPr>
          <p:cNvPr id="66" name="Group 65">
            <a:extLst>
              <a:ext uri="{FF2B5EF4-FFF2-40B4-BE49-F238E27FC236}">
                <a16:creationId xmlns:a16="http://schemas.microsoft.com/office/drawing/2014/main" id="{EF217FB8-1BFC-4643-8FA7-0E575FC113A2}"/>
              </a:ext>
            </a:extLst>
          </p:cNvPr>
          <p:cNvGrpSpPr/>
          <p:nvPr/>
        </p:nvGrpSpPr>
        <p:grpSpPr>
          <a:xfrm>
            <a:off x="457200" y="1097280"/>
            <a:ext cx="11229805" cy="798645"/>
            <a:chOff x="457200" y="1097280"/>
            <a:chExt cx="11229805" cy="798645"/>
          </a:xfrm>
        </p:grpSpPr>
        <p:pic>
          <p:nvPicPr>
            <p:cNvPr id="79" name="Picture 78">
              <a:extLst>
                <a:ext uri="{FF2B5EF4-FFF2-40B4-BE49-F238E27FC236}">
                  <a16:creationId xmlns:a16="http://schemas.microsoft.com/office/drawing/2014/main" id="{A9D568A2-BA0A-4F76-9CB1-DBE05C19C155}"/>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457200" y="1097280"/>
              <a:ext cx="11229805" cy="798645"/>
            </a:xfrm>
            <a:prstGeom prst="rect">
              <a:avLst/>
            </a:prstGeom>
          </p:spPr>
        </p:pic>
        <p:sp>
          <p:nvSpPr>
            <p:cNvPr id="128" name="Rectangle: Rounded Corners 11">
              <a:extLst>
                <a:ext uri="{FF2B5EF4-FFF2-40B4-BE49-F238E27FC236}">
                  <a16:creationId xmlns:a16="http://schemas.microsoft.com/office/drawing/2014/main" id="{592EA491-CDFB-459E-943D-CB2D4CA08F53}"/>
                </a:ext>
              </a:extLst>
            </p:cNvPr>
            <p:cNvSpPr/>
            <p:nvPr/>
          </p:nvSpPr>
          <p:spPr>
            <a:xfrm>
              <a:off x="6133457" y="1127285"/>
              <a:ext cx="1737360" cy="640080"/>
            </a:xfrm>
            <a:prstGeom prst="roundRect">
              <a:avLst>
                <a:gd name="adj" fmla="val 11974"/>
              </a:avLst>
            </a:prstGeom>
            <a:solidFill>
              <a:schemeClr val="accent5"/>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latin typeface="Amazon Ember" panose="02000000000000000000" pitchFamily="2" charset="0"/>
                  <a:ea typeface="Amazon Ember" panose="02000000000000000000" pitchFamily="2" charset="0"/>
                </a:rPr>
                <a:t>Model tuning</a:t>
              </a:r>
            </a:p>
          </p:txBody>
        </p:sp>
      </p:grpSp>
    </p:spTree>
    <p:custDataLst>
      <p:tags r:id="rId1"/>
    </p:custDataLst>
    <p:extLst>
      <p:ext uri="{BB962C8B-B14F-4D97-AF65-F5344CB8AC3E}">
        <p14:creationId xmlns:p14="http://schemas.microsoft.com/office/powerpoint/2010/main" val="28859218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Slide Number Placeholder 2"/>
          <p:cNvSpPr>
            <a:spLocks noGrp="1"/>
          </p:cNvSpPr>
          <p:nvPr>
            <p:ph type="sldNum" idx="97"/>
          </p:nvPr>
        </p:nvSpPr>
        <p:spPr/>
        <p:txBody>
          <a:bodyPr/>
          <a:lstStyle/>
          <a:p>
            <a:fld id="{2613A35D-97EF-7A48-AACF-97D95E22C11E}" type="slidenum">
              <a:rPr lang="en-US" smtClean="0"/>
              <a:pPr/>
              <a:t>33</a:t>
            </a:fld>
            <a:endParaRPr lang="en-US" dirty="0"/>
          </a:p>
        </p:txBody>
      </p:sp>
      <p:sp>
        <p:nvSpPr>
          <p:cNvPr id="6" name="Title 5">
            <a:extLst>
              <a:ext uri="{FF2B5EF4-FFF2-40B4-BE49-F238E27FC236}">
                <a16:creationId xmlns:a16="http://schemas.microsoft.com/office/drawing/2014/main" id="{5947E401-0311-4963-9A79-C02BEF54A8F0}"/>
              </a:ext>
            </a:extLst>
          </p:cNvPr>
          <p:cNvSpPr>
            <a:spLocks noGrp="1"/>
          </p:cNvSpPr>
          <p:nvPr>
            <p:ph type="title" idx="1"/>
          </p:nvPr>
        </p:nvSpPr>
        <p:spPr/>
        <p:txBody>
          <a:bodyPr>
            <a:normAutofit fontScale="90000"/>
          </a:bodyPr>
          <a:lstStyle/>
          <a:p>
            <a:r>
              <a:rPr lang="en-US" dirty="0"/>
              <a:t>Source: Model training and evaluation process </a:t>
            </a:r>
          </a:p>
        </p:txBody>
      </p:sp>
      <p:sp>
        <p:nvSpPr>
          <p:cNvPr id="35" name="Rectangle: Rounded Corners 4" hidden="1">
            <a:extLst>
              <a:ext uri="{FF2B5EF4-FFF2-40B4-BE49-F238E27FC236}">
                <a16:creationId xmlns:a16="http://schemas.microsoft.com/office/drawing/2014/main" id="{31524664-C4B9-47A8-B38C-A4B1E31F4A8B}"/>
              </a:ext>
            </a:extLst>
          </p:cNvPr>
          <p:cNvSpPr/>
          <p:nvPr/>
        </p:nvSpPr>
        <p:spPr>
          <a:xfrm>
            <a:off x="385962" y="3625516"/>
            <a:ext cx="1724820" cy="1077032"/>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a:solidFill>
                  <a:schemeClr val="tx2"/>
                </a:solidFill>
              </a:rPr>
              <a:t>Original dataset</a:t>
            </a:r>
          </a:p>
        </p:txBody>
      </p:sp>
      <p:grpSp>
        <p:nvGrpSpPr>
          <p:cNvPr id="8" name="Group 7">
            <a:extLst>
              <a:ext uri="{FF2B5EF4-FFF2-40B4-BE49-F238E27FC236}">
                <a16:creationId xmlns:a16="http://schemas.microsoft.com/office/drawing/2014/main" id="{4EFA4FA9-9E35-4AA8-BB5F-965F8A826B9F}"/>
              </a:ext>
            </a:extLst>
          </p:cNvPr>
          <p:cNvGrpSpPr/>
          <p:nvPr/>
        </p:nvGrpSpPr>
        <p:grpSpPr>
          <a:xfrm>
            <a:off x="477657" y="2584254"/>
            <a:ext cx="10896521" cy="2987476"/>
            <a:chOff x="477657" y="2584254"/>
            <a:chExt cx="10896521" cy="2987476"/>
          </a:xfrm>
        </p:grpSpPr>
        <p:grpSp>
          <p:nvGrpSpPr>
            <p:cNvPr id="20" name="Group 19">
              <a:extLst>
                <a:ext uri="{FF2B5EF4-FFF2-40B4-BE49-F238E27FC236}">
                  <a16:creationId xmlns:a16="http://schemas.microsoft.com/office/drawing/2014/main" id="{A53B56BD-0E5A-48E0-A8ED-C6244C29E737}"/>
                </a:ext>
              </a:extLst>
            </p:cNvPr>
            <p:cNvGrpSpPr/>
            <p:nvPr/>
          </p:nvGrpSpPr>
          <p:grpSpPr>
            <a:xfrm>
              <a:off x="477657" y="3073885"/>
              <a:ext cx="7408825" cy="2497845"/>
              <a:chOff x="1350432" y="3180180"/>
              <a:chExt cx="7408825" cy="2497845"/>
            </a:xfrm>
          </p:grpSpPr>
          <p:sp>
            <p:nvSpPr>
              <p:cNvPr id="21" name="Rectangle: Rounded Corners 4">
                <a:extLst>
                  <a:ext uri="{FF2B5EF4-FFF2-40B4-BE49-F238E27FC236}">
                    <a16:creationId xmlns:a16="http://schemas.microsoft.com/office/drawing/2014/main" id="{D4D6CC0D-288D-4F83-99D4-D79BF39B7BEA}"/>
                  </a:ext>
                </a:extLst>
              </p:cNvPr>
              <p:cNvSpPr/>
              <p:nvPr/>
            </p:nvSpPr>
            <p:spPr>
              <a:xfrm>
                <a:off x="1350432" y="3890586"/>
                <a:ext cx="1724820" cy="1077032"/>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a:solidFill>
                      <a:schemeClr val="tx2"/>
                    </a:solidFill>
                  </a:rPr>
                  <a:t>Prepared dataset</a:t>
                </a:r>
              </a:p>
            </p:txBody>
          </p:sp>
          <p:sp>
            <p:nvSpPr>
              <p:cNvPr id="22" name="Left Bracket 21">
                <a:extLst>
                  <a:ext uri="{FF2B5EF4-FFF2-40B4-BE49-F238E27FC236}">
                    <a16:creationId xmlns:a16="http://schemas.microsoft.com/office/drawing/2014/main" id="{79B5E2AF-6027-4430-89DB-157E3960E5CD}"/>
                  </a:ext>
                  <a:ext uri="{C183D7F6-B498-43B3-948B-1728B52AA6E4}">
                    <adec:decorative xmlns:adec="http://schemas.microsoft.com/office/drawing/2017/decorative" val="1"/>
                  </a:ext>
                </a:extLst>
              </p:cNvPr>
              <p:cNvSpPr/>
              <p:nvPr/>
            </p:nvSpPr>
            <p:spPr>
              <a:xfrm>
                <a:off x="3158108" y="3219936"/>
                <a:ext cx="414372" cy="2418332"/>
              </a:xfrm>
              <a:prstGeom prst="leftBracket">
                <a:avLst>
                  <a:gd name="adj" fmla="val 23045"/>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96299086-7CA7-4FA4-B926-7DE0C57B34ED}"/>
                  </a:ext>
                </a:extLst>
              </p:cNvPr>
              <p:cNvGrpSpPr/>
              <p:nvPr/>
            </p:nvGrpSpPr>
            <p:grpSpPr>
              <a:xfrm>
                <a:off x="3611930" y="3180180"/>
                <a:ext cx="5147327" cy="2497845"/>
                <a:chOff x="3611930" y="3162534"/>
                <a:chExt cx="5147327" cy="2497845"/>
              </a:xfrm>
            </p:grpSpPr>
            <p:sp>
              <p:nvSpPr>
                <p:cNvPr id="24" name="Rectangle: Top Corners Rounded 7">
                  <a:extLst>
                    <a:ext uri="{FF2B5EF4-FFF2-40B4-BE49-F238E27FC236}">
                      <a16:creationId xmlns:a16="http://schemas.microsoft.com/office/drawing/2014/main" id="{717B20F0-26B5-416D-BB7B-EE0DDB99535B}"/>
                    </a:ext>
                    <a:ext uri="{C183D7F6-B498-43B3-948B-1728B52AA6E4}">
                      <adec:decorative xmlns:adec="http://schemas.microsoft.com/office/drawing/2017/decorative" val="1"/>
                    </a:ext>
                  </a:extLst>
                </p:cNvPr>
                <p:cNvSpPr/>
                <p:nvPr/>
              </p:nvSpPr>
              <p:spPr>
                <a:xfrm>
                  <a:off x="3613772" y="3162534"/>
                  <a:ext cx="5143642" cy="768096"/>
                </a:xfrm>
                <a:prstGeom prst="round2SameRect">
                  <a:avLst/>
                </a:prstGeom>
                <a:solidFill>
                  <a:schemeClr val="accent5"/>
                </a:solidFill>
                <a:ln w="28575">
                  <a:solidFill>
                    <a:schemeClr val="tx1"/>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Training set</a:t>
                  </a:r>
                </a:p>
                <a:p>
                  <a:pPr algn="ctr"/>
                  <a:r>
                    <a:rPr lang="en-US" dirty="0"/>
                    <a:t>(used to train the model)</a:t>
                  </a:r>
                </a:p>
              </p:txBody>
            </p:sp>
            <p:sp>
              <p:nvSpPr>
                <p:cNvPr id="25" name="Rectangle 24">
                  <a:extLst>
                    <a:ext uri="{FF2B5EF4-FFF2-40B4-BE49-F238E27FC236}">
                      <a16:creationId xmlns:a16="http://schemas.microsoft.com/office/drawing/2014/main" id="{5549DED4-3CB2-438C-BA11-05A5CEAD5CE9}"/>
                    </a:ext>
                    <a:ext uri="{C183D7F6-B498-43B3-948B-1728B52AA6E4}">
                      <adec:decorative xmlns:adec="http://schemas.microsoft.com/office/drawing/2017/decorative" val="1"/>
                    </a:ext>
                  </a:extLst>
                </p:cNvPr>
                <p:cNvSpPr/>
                <p:nvPr/>
              </p:nvSpPr>
              <p:spPr>
                <a:xfrm>
                  <a:off x="3613771" y="4030013"/>
                  <a:ext cx="5143644" cy="765492"/>
                </a:xfrm>
                <a:prstGeom prst="rect">
                  <a:avLst/>
                </a:prstGeom>
                <a:solidFill>
                  <a:schemeClr val="accent4"/>
                </a:solidFill>
                <a:ln w="285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Validation set</a:t>
                  </a:r>
                </a:p>
                <a:p>
                  <a:pPr algn="ctr"/>
                  <a:r>
                    <a:rPr lang="en-US" dirty="0"/>
                    <a:t>(used for unbiased evaluation of the model)</a:t>
                  </a:r>
                </a:p>
              </p:txBody>
            </p:sp>
            <p:sp>
              <p:nvSpPr>
                <p:cNvPr id="26" name="Rectangle: Top Corners Rounded 11">
                  <a:extLst>
                    <a:ext uri="{FF2B5EF4-FFF2-40B4-BE49-F238E27FC236}">
                      <a16:creationId xmlns:a16="http://schemas.microsoft.com/office/drawing/2014/main" id="{EEE266B3-4128-46A8-8843-AD0D8B5E7E68}"/>
                    </a:ext>
                    <a:ext uri="{C183D7F6-B498-43B3-948B-1728B52AA6E4}">
                      <adec:decorative xmlns:adec="http://schemas.microsoft.com/office/drawing/2017/decorative" val="1"/>
                    </a:ext>
                  </a:extLst>
                </p:cNvPr>
                <p:cNvSpPr/>
                <p:nvPr/>
              </p:nvSpPr>
              <p:spPr>
                <a:xfrm>
                  <a:off x="3611930" y="4894888"/>
                  <a:ext cx="5147327" cy="765491"/>
                </a:xfrm>
                <a:prstGeom prst="round2SameRect">
                  <a:avLst>
                    <a:gd name="adj1" fmla="val 0"/>
                    <a:gd name="adj2" fmla="val 17500"/>
                  </a:avLst>
                </a:prstGeom>
                <a:solidFill>
                  <a:schemeClr val="accent5">
                    <a:lumMod val="50000"/>
                  </a:schemeClr>
                </a:solidFill>
                <a:ln w="285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Test set</a:t>
                  </a:r>
                </a:p>
                <a:p>
                  <a:pPr algn="ctr"/>
                  <a:r>
                    <a:rPr lang="en-US" dirty="0"/>
                    <a:t>(used for final evaluation of the model)</a:t>
                  </a:r>
                </a:p>
              </p:txBody>
            </p:sp>
          </p:grpSp>
        </p:grpSp>
        <p:sp>
          <p:nvSpPr>
            <p:cNvPr id="84" name="TextBox 83">
              <a:extLst>
                <a:ext uri="{FF2B5EF4-FFF2-40B4-BE49-F238E27FC236}">
                  <a16:creationId xmlns:a16="http://schemas.microsoft.com/office/drawing/2014/main" id="{2036C8E7-1266-4309-94C5-63075936BB6D}"/>
                </a:ext>
              </a:extLst>
            </p:cNvPr>
            <p:cNvSpPr txBox="1"/>
            <p:nvPr/>
          </p:nvSpPr>
          <p:spPr>
            <a:xfrm>
              <a:off x="7605992" y="2584254"/>
              <a:ext cx="1190886" cy="369332"/>
            </a:xfrm>
            <a:prstGeom prst="rect">
              <a:avLst/>
            </a:prstGeom>
            <a:noFill/>
          </p:spPr>
          <p:txBody>
            <a:bodyPr wrap="square" rtlCol="0">
              <a:spAutoFit/>
            </a:bodyPr>
            <a:lstStyle/>
            <a:p>
              <a:pPr algn="ctr"/>
              <a:r>
                <a:rPr lang="en-US" b="1" dirty="0">
                  <a:solidFill>
                    <a:schemeClr val="accent6"/>
                  </a:solidFill>
                </a:rPr>
                <a:t>Learning</a:t>
              </a:r>
            </a:p>
          </p:txBody>
        </p:sp>
        <p:grpSp>
          <p:nvGrpSpPr>
            <p:cNvPr id="7" name="Group 6">
              <a:extLst>
                <a:ext uri="{FF2B5EF4-FFF2-40B4-BE49-F238E27FC236}">
                  <a16:creationId xmlns:a16="http://schemas.microsoft.com/office/drawing/2014/main" id="{589D1F83-A389-4839-9DEE-70CAE504E958}"/>
                </a:ext>
              </a:extLst>
            </p:cNvPr>
            <p:cNvGrpSpPr/>
            <p:nvPr/>
          </p:nvGrpSpPr>
          <p:grpSpPr>
            <a:xfrm>
              <a:off x="7567354" y="3172328"/>
              <a:ext cx="3806824" cy="2300959"/>
              <a:chOff x="7567354" y="3057350"/>
              <a:chExt cx="3806824" cy="2300959"/>
            </a:xfrm>
          </p:grpSpPr>
          <p:sp>
            <p:nvSpPr>
              <p:cNvPr id="33" name="TextBox 32">
                <a:extLst>
                  <a:ext uri="{FF2B5EF4-FFF2-40B4-BE49-F238E27FC236}">
                    <a16:creationId xmlns:a16="http://schemas.microsoft.com/office/drawing/2014/main" id="{815A9F15-6CDF-40FC-BD76-90D14E8DA03E}"/>
                  </a:ext>
                </a:extLst>
              </p:cNvPr>
              <p:cNvSpPr txBox="1"/>
              <p:nvPr/>
            </p:nvSpPr>
            <p:spPr>
              <a:xfrm>
                <a:off x="8537845" y="3057350"/>
                <a:ext cx="2836333" cy="1281992"/>
              </a:xfrm>
              <a:prstGeom prst="flowChartMultidocument">
                <a:avLst/>
              </a:prstGeom>
              <a:solidFill>
                <a:schemeClr val="accent6"/>
              </a:solidFill>
              <a:ln w="28575">
                <a:solidFill>
                  <a:schemeClr val="tx2"/>
                </a:solidFill>
              </a:ln>
              <a:effectLst>
                <a:outerShdw blurRad="50800" dist="38100" dir="2700000" algn="tl" rotWithShape="0">
                  <a:prstClr val="black">
                    <a:alpha val="40000"/>
                  </a:prstClr>
                </a:outerShdw>
              </a:effectLst>
            </p:spPr>
            <p:txBody>
              <a:bodyPr wrap="square" lIns="365760" bIns="182880" rtlCol="0" anchor="ctr">
                <a:noAutofit/>
              </a:bodyPr>
              <a:lstStyle/>
              <a:p>
                <a:r>
                  <a:rPr lang="en-US" dirty="0">
                    <a:solidFill>
                      <a:schemeClr val="bg1"/>
                    </a:solidFill>
                  </a:rPr>
                  <a:t>Train, tune, and validate the model (multiple times!)</a:t>
                </a:r>
              </a:p>
            </p:txBody>
          </p:sp>
          <p:sp>
            <p:nvSpPr>
              <p:cNvPr id="36" name="Arrow: Curved Right 35">
                <a:extLst>
                  <a:ext uri="{FF2B5EF4-FFF2-40B4-BE49-F238E27FC236}">
                    <a16:creationId xmlns:a16="http://schemas.microsoft.com/office/drawing/2014/main" id="{8D387471-78C6-4131-AC99-A16D82948EDA}"/>
                  </a:ext>
                </a:extLst>
              </p:cNvPr>
              <p:cNvSpPr/>
              <p:nvPr/>
            </p:nvSpPr>
            <p:spPr>
              <a:xfrm rot="10800000">
                <a:off x="8154862" y="3126389"/>
                <a:ext cx="532871" cy="1114716"/>
              </a:xfrm>
              <a:prstGeom prst="curvedRightArrow">
                <a:avLst>
                  <a:gd name="adj1" fmla="val 28394"/>
                  <a:gd name="adj2" fmla="val 61785"/>
                  <a:gd name="adj3" fmla="val 25000"/>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solidFill>
                    <a:schemeClr val="tx1"/>
                  </a:solidFill>
                </a:endParaRPr>
              </a:p>
            </p:txBody>
          </p:sp>
          <p:sp>
            <p:nvSpPr>
              <p:cNvPr id="37" name="TextBox 36">
                <a:extLst>
                  <a:ext uri="{FF2B5EF4-FFF2-40B4-BE49-F238E27FC236}">
                    <a16:creationId xmlns:a16="http://schemas.microsoft.com/office/drawing/2014/main" id="{F96224BD-758D-4798-8C24-F9EE160511AF}"/>
                  </a:ext>
                </a:extLst>
              </p:cNvPr>
              <p:cNvSpPr txBox="1"/>
              <p:nvPr/>
            </p:nvSpPr>
            <p:spPr>
              <a:xfrm>
                <a:off x="8593404" y="4592817"/>
                <a:ext cx="2743199" cy="765492"/>
              </a:xfrm>
              <a:prstGeom prst="rect">
                <a:avLst/>
              </a:prstGeom>
              <a:solidFill>
                <a:schemeClr val="accent5">
                  <a:lumMod val="50000"/>
                </a:schemeClr>
              </a:solidFill>
              <a:ln w="28575">
                <a:solidFill>
                  <a:schemeClr val="tx2"/>
                </a:solidFill>
              </a:ln>
              <a:effectLst>
                <a:outerShdw blurRad="50800" dist="38100" dir="2700000" algn="tl" rotWithShape="0">
                  <a:prstClr val="black">
                    <a:alpha val="40000"/>
                  </a:prstClr>
                </a:outerShdw>
              </a:effectLst>
            </p:spPr>
            <p:txBody>
              <a:bodyPr wrap="square" rtlCol="0" anchor="ctr">
                <a:noAutofit/>
              </a:bodyPr>
              <a:lstStyle/>
              <a:p>
                <a:pPr algn="ctr"/>
                <a:r>
                  <a:rPr lang="en-US" dirty="0">
                    <a:solidFill>
                      <a:schemeClr val="bg1"/>
                    </a:solidFill>
                  </a:rPr>
                  <a:t>(Final) Test the model</a:t>
                </a:r>
              </a:p>
            </p:txBody>
          </p:sp>
          <p:cxnSp>
            <p:nvCxnSpPr>
              <p:cNvPr id="51" name="Straight Arrow Connector 50">
                <a:extLst>
                  <a:ext uri="{FF2B5EF4-FFF2-40B4-BE49-F238E27FC236}">
                    <a16:creationId xmlns:a16="http://schemas.microsoft.com/office/drawing/2014/main" id="{3027E89B-57FD-4A43-964C-23E3BD71ED2B}"/>
                  </a:ext>
                </a:extLst>
              </p:cNvPr>
              <p:cNvCxnSpPr>
                <a:cxnSpLocks/>
              </p:cNvCxnSpPr>
              <p:nvPr/>
            </p:nvCxnSpPr>
            <p:spPr>
              <a:xfrm flipV="1">
                <a:off x="7928507" y="4975563"/>
                <a:ext cx="664897" cy="1"/>
              </a:xfrm>
              <a:prstGeom prst="straightConnector1">
                <a:avLst/>
              </a:prstGeom>
              <a:ln w="44450">
                <a:solidFill>
                  <a:schemeClr val="tx1"/>
                </a:solidFill>
                <a:tailEnd type="arrow" w="lg"/>
              </a:ln>
              <a:effectLst>
                <a:outerShdw blurRad="63500" dist="53881" dir="2700016" rotWithShape="0">
                  <a:scrgbClr r="0" g="0" b="0">
                    <a:alpha val="25000"/>
                  </a:scrgbClr>
                </a:outerShdw>
              </a:effectLst>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B2DCF632-B3D8-4F42-9FF2-F253643DB62B}"/>
                  </a:ext>
                </a:extLst>
              </p:cNvPr>
              <p:cNvCxnSpPr>
                <a:cxnSpLocks/>
              </p:cNvCxnSpPr>
              <p:nvPr/>
            </p:nvCxnSpPr>
            <p:spPr>
              <a:xfrm>
                <a:off x="9965004" y="4272586"/>
                <a:ext cx="0" cy="311764"/>
              </a:xfrm>
              <a:prstGeom prst="straightConnector1">
                <a:avLst/>
              </a:prstGeom>
              <a:ln w="44450">
                <a:solidFill>
                  <a:schemeClr val="tx1"/>
                </a:solidFill>
                <a:tailEnd type="arrow" w="lg"/>
              </a:ln>
              <a:effectLst>
                <a:outerShdw blurRad="63500" dist="53881" dir="2700016" rotWithShape="0">
                  <a:scrgbClr r="0" g="0" b="0">
                    <a:alpha val="25000"/>
                  </a:scrgbClr>
                </a:outerShdw>
              </a:effectLst>
            </p:spPr>
            <p:style>
              <a:lnRef idx="1">
                <a:schemeClr val="accent1"/>
              </a:lnRef>
              <a:fillRef idx="0">
                <a:schemeClr val="accent1"/>
              </a:fillRef>
              <a:effectRef idx="0">
                <a:schemeClr val="accent1"/>
              </a:effectRef>
              <a:fontRef idx="minor">
                <a:schemeClr val="tx1"/>
              </a:fontRef>
            </p:style>
          </p:cxnSp>
          <p:sp>
            <p:nvSpPr>
              <p:cNvPr id="85" name="TextBox 84">
                <a:extLst>
                  <a:ext uri="{FF2B5EF4-FFF2-40B4-BE49-F238E27FC236}">
                    <a16:creationId xmlns:a16="http://schemas.microsoft.com/office/drawing/2014/main" id="{FB3EB068-15DB-45BC-8FD9-1CF92E46107B}"/>
                  </a:ext>
                </a:extLst>
              </p:cNvPr>
              <p:cNvSpPr txBox="1"/>
              <p:nvPr/>
            </p:nvSpPr>
            <p:spPr>
              <a:xfrm>
                <a:off x="10023618" y="4229382"/>
                <a:ext cx="1065741" cy="369332"/>
              </a:xfrm>
              <a:prstGeom prst="rect">
                <a:avLst/>
              </a:prstGeom>
              <a:noFill/>
            </p:spPr>
            <p:txBody>
              <a:bodyPr wrap="square" rtlCol="0">
                <a:spAutoFit/>
              </a:bodyPr>
              <a:lstStyle/>
              <a:p>
                <a:pPr algn="ctr"/>
                <a:r>
                  <a:rPr lang="en-US" dirty="0">
                    <a:solidFill>
                      <a:srgbClr val="232F3E"/>
                    </a:solidFill>
                  </a:rPr>
                  <a:t>Testing</a:t>
                </a:r>
              </a:p>
            </p:txBody>
          </p:sp>
          <p:sp>
            <p:nvSpPr>
              <p:cNvPr id="34" name="Arrow: Curved Right 33">
                <a:extLst>
                  <a:ext uri="{FF2B5EF4-FFF2-40B4-BE49-F238E27FC236}">
                    <a16:creationId xmlns:a16="http://schemas.microsoft.com/office/drawing/2014/main" id="{CE64A96E-F45E-4DD0-8E22-960E2DB80C64}"/>
                  </a:ext>
                </a:extLst>
              </p:cNvPr>
              <p:cNvSpPr/>
              <p:nvPr/>
            </p:nvSpPr>
            <p:spPr>
              <a:xfrm>
                <a:off x="7567354" y="3190308"/>
                <a:ext cx="532871" cy="1114716"/>
              </a:xfrm>
              <a:prstGeom prst="curvedRightArrow">
                <a:avLst>
                  <a:gd name="adj1" fmla="val 28394"/>
                  <a:gd name="adj2" fmla="val 61785"/>
                  <a:gd name="adj3" fmla="val 25000"/>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solidFill>
                    <a:schemeClr val="tx1"/>
                  </a:solidFill>
                </a:endParaRPr>
              </a:p>
            </p:txBody>
          </p:sp>
        </p:grpSp>
      </p:grpSp>
    </p:spTree>
    <p:custDataLst>
      <p:tags r:id="rId1"/>
    </p:custDataLst>
    <p:extLst>
      <p:ext uri="{BB962C8B-B14F-4D97-AF65-F5344CB8AC3E}">
        <p14:creationId xmlns:p14="http://schemas.microsoft.com/office/powerpoint/2010/main" val="1006125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AAAD5B8-4F77-4DE1-8285-B975D67FA006}"/>
              </a:ext>
            </a:extLst>
          </p:cNvPr>
          <p:cNvSpPr>
            <a:spLocks noGrp="1"/>
          </p:cNvSpPr>
          <p:nvPr>
            <p:ph type="sldNum" idx="97"/>
          </p:nvPr>
        </p:nvSpPr>
        <p:spPr/>
        <p:txBody>
          <a:bodyPr/>
          <a:lstStyle/>
          <a:p>
            <a:fld id="{86A8BF56-6CB3-514C-9A64-F39D95C9E25B}" type="slidenum">
              <a:rPr lang="en-US" smtClean="0"/>
              <a:t>34</a:t>
            </a:fld>
            <a:endParaRPr lang="en-US" dirty="0"/>
          </a:p>
        </p:txBody>
      </p:sp>
      <p:sp>
        <p:nvSpPr>
          <p:cNvPr id="2" name="Title 1">
            <a:extLst>
              <a:ext uri="{FF2B5EF4-FFF2-40B4-BE49-F238E27FC236}">
                <a16:creationId xmlns:a16="http://schemas.microsoft.com/office/drawing/2014/main" id="{87895180-8CF7-4A5D-B1C1-F4F7020978D2}"/>
              </a:ext>
            </a:extLst>
          </p:cNvPr>
          <p:cNvSpPr>
            <a:spLocks noGrp="1"/>
          </p:cNvSpPr>
          <p:nvPr>
            <p:ph type="title" idx="1"/>
          </p:nvPr>
        </p:nvSpPr>
        <p:spPr/>
        <p:txBody>
          <a:bodyPr>
            <a:normAutofit fontScale="90000"/>
          </a:bodyPr>
          <a:lstStyle/>
          <a:p>
            <a:r>
              <a:rPr lang="en-US" dirty="0"/>
              <a:t>Source: Using the model in production</a:t>
            </a:r>
          </a:p>
        </p:txBody>
      </p:sp>
      <p:grpSp>
        <p:nvGrpSpPr>
          <p:cNvPr id="8" name="Group 7">
            <a:extLst>
              <a:ext uri="{FF2B5EF4-FFF2-40B4-BE49-F238E27FC236}">
                <a16:creationId xmlns:a16="http://schemas.microsoft.com/office/drawing/2014/main" id="{4B383954-56FB-4BBE-BCEB-A8EEBB7F7D95}"/>
              </a:ext>
            </a:extLst>
          </p:cNvPr>
          <p:cNvGrpSpPr/>
          <p:nvPr/>
        </p:nvGrpSpPr>
        <p:grpSpPr>
          <a:xfrm>
            <a:off x="2622612" y="3832628"/>
            <a:ext cx="5685244" cy="1466668"/>
            <a:chOff x="2622612" y="3832628"/>
            <a:chExt cx="5685244" cy="1466668"/>
          </a:xfrm>
        </p:grpSpPr>
        <p:sp>
          <p:nvSpPr>
            <p:cNvPr id="13" name="Arrow: Right 12">
              <a:extLst>
                <a:ext uri="{FF2B5EF4-FFF2-40B4-BE49-F238E27FC236}">
                  <a16:creationId xmlns:a16="http://schemas.microsoft.com/office/drawing/2014/main" id="{068A8E14-7008-4EA2-BA55-F017757CED39}"/>
                </a:ext>
              </a:extLst>
            </p:cNvPr>
            <p:cNvSpPr/>
            <p:nvPr/>
          </p:nvSpPr>
          <p:spPr>
            <a:xfrm>
              <a:off x="4174050" y="4015056"/>
              <a:ext cx="2512335" cy="363972"/>
            </a:xfrm>
            <a:prstGeom prst="rightArrow">
              <a:avLst/>
            </a:prstGeom>
            <a:solidFill>
              <a:schemeClr val="accent6"/>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cxnSp>
          <p:nvCxnSpPr>
            <p:cNvPr id="18" name="Straight Arrow Connector 17">
              <a:extLst>
                <a:ext uri="{FF2B5EF4-FFF2-40B4-BE49-F238E27FC236}">
                  <a16:creationId xmlns:a16="http://schemas.microsoft.com/office/drawing/2014/main" id="{EF197B29-09BF-475C-B042-50C8E491969F}"/>
                </a:ext>
              </a:extLst>
            </p:cNvPr>
            <p:cNvCxnSpPr>
              <a:cxnSpLocks/>
              <a:stCxn id="14" idx="0"/>
              <a:endCxn id="26" idx="2"/>
            </p:cNvCxnSpPr>
            <p:nvPr/>
          </p:nvCxnSpPr>
          <p:spPr>
            <a:xfrm flipV="1">
              <a:off x="5465234" y="4561457"/>
              <a:ext cx="0" cy="270489"/>
            </a:xfrm>
            <a:prstGeom prst="straightConnector1">
              <a:avLst/>
            </a:prstGeom>
            <a:solidFill>
              <a:schemeClr val="accent6"/>
            </a:solidFill>
            <a:ln w="381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9" name="Rectangle: Rounded Corners 44">
              <a:extLst>
                <a:ext uri="{FF2B5EF4-FFF2-40B4-BE49-F238E27FC236}">
                  <a16:creationId xmlns:a16="http://schemas.microsoft.com/office/drawing/2014/main" id="{38419B79-1599-4F32-A8E9-50B28D42FD1F}"/>
                </a:ext>
              </a:extLst>
            </p:cNvPr>
            <p:cNvSpPr/>
            <p:nvPr/>
          </p:nvSpPr>
          <p:spPr>
            <a:xfrm>
              <a:off x="6707656" y="3843100"/>
              <a:ext cx="1600200" cy="707885"/>
            </a:xfrm>
            <a:prstGeom prst="roundRect">
              <a:avLst>
                <a:gd name="adj" fmla="val 8559"/>
              </a:avLst>
            </a:prstGeom>
            <a:solidFill>
              <a:schemeClr val="accent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lvl="0" algn="ctr" defTabSz="622300">
                <a:lnSpc>
                  <a:spcPct val="90000"/>
                </a:lnSpc>
                <a:spcBef>
                  <a:spcPct val="0"/>
                </a:spcBef>
                <a:spcAft>
                  <a:spcPct val="35000"/>
                </a:spcAft>
                <a:defRPr/>
              </a:pPr>
              <a:r>
                <a:rPr lang="en-US" sz="2000" dirty="0">
                  <a:solidFill>
                    <a:schemeClr val="bg1"/>
                  </a:solidFill>
                  <a:ea typeface="Amazon Ember Light" panose="020B0403020204020204" pitchFamily="34" charset="0"/>
                  <a:cs typeface="Amazon Ember Light" panose="020B0403020204020204" pitchFamily="34" charset="0"/>
                </a:rPr>
                <a:t>Predictions</a:t>
              </a:r>
              <a:endParaRPr kumimoji="0" lang="en-US" sz="1400" u="none" strike="noStrike" kern="1200" cap="none" spc="0" normalizeH="0" baseline="0" noProof="0" dirty="0">
                <a:ln>
                  <a:noFill/>
                </a:ln>
                <a:solidFill>
                  <a:schemeClr val="bg1"/>
                </a:solidFill>
                <a:effectLst/>
                <a:uLnTx/>
                <a:uFillTx/>
                <a:ea typeface="Amazon Ember Light" panose="020B0403020204020204" pitchFamily="34" charset="0"/>
                <a:cs typeface="Amazon Ember Light" panose="020B0403020204020204" pitchFamily="34" charset="0"/>
              </a:endParaRPr>
            </a:p>
          </p:txBody>
        </p:sp>
        <p:sp>
          <p:nvSpPr>
            <p:cNvPr id="23" name="Rectangle: Rounded Corners 44">
              <a:extLst>
                <a:ext uri="{FF2B5EF4-FFF2-40B4-BE49-F238E27FC236}">
                  <a16:creationId xmlns:a16="http://schemas.microsoft.com/office/drawing/2014/main" id="{5922486B-5D13-4E8E-BB2C-80E24DAE7647}"/>
                </a:ext>
              </a:extLst>
            </p:cNvPr>
            <p:cNvSpPr/>
            <p:nvPr/>
          </p:nvSpPr>
          <p:spPr>
            <a:xfrm>
              <a:off x="2622612" y="3832634"/>
              <a:ext cx="1600200" cy="728817"/>
            </a:xfrm>
            <a:prstGeom prst="roundRect">
              <a:avLst>
                <a:gd name="adj" fmla="val 8559"/>
              </a:avLst>
            </a:prstGeom>
            <a:solidFill>
              <a:schemeClr val="bg2"/>
            </a:solidFill>
            <a:ln w="22225">
              <a:solidFill>
                <a:schemeClr val="accent5"/>
              </a:solidFill>
              <a:prstDash val="dash"/>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lvl="0" algn="ctr" defTabSz="622300">
                <a:lnSpc>
                  <a:spcPct val="90000"/>
                </a:lnSpc>
                <a:spcBef>
                  <a:spcPct val="0"/>
                </a:spcBef>
                <a:spcAft>
                  <a:spcPct val="35000"/>
                </a:spcAft>
                <a:defRPr/>
              </a:pPr>
              <a:r>
                <a:rPr kumimoji="0" lang="en-US" sz="2000" u="none" strike="noStrike" kern="1200" cap="none" spc="0" normalizeH="0" baseline="0" noProof="0" dirty="0">
                  <a:ln>
                    <a:noFill/>
                  </a:ln>
                  <a:solidFill>
                    <a:schemeClr val="tx1"/>
                  </a:solidFill>
                  <a:effectLst/>
                  <a:uLnTx/>
                  <a:uFillTx/>
                  <a:ea typeface="Amazon Ember Light" panose="020B0403020204020204" pitchFamily="34" charset="0"/>
                  <a:cs typeface="Amazon Ember Light" panose="020B0403020204020204" pitchFamily="34" charset="0"/>
                </a:rPr>
                <a:t>Input</a:t>
              </a:r>
              <a:endParaRPr kumimoji="0" lang="en-US" sz="1400" u="none" strike="noStrike" kern="1200" cap="none" spc="0" normalizeH="0" baseline="0" noProof="0" dirty="0">
                <a:ln>
                  <a:noFill/>
                </a:ln>
                <a:solidFill>
                  <a:schemeClr val="tx1"/>
                </a:solidFill>
                <a:effectLst/>
                <a:uLnTx/>
                <a:uFillTx/>
                <a:ea typeface="Amazon Ember Light" panose="020B0403020204020204" pitchFamily="34" charset="0"/>
                <a:cs typeface="Amazon Ember Light" panose="020B0403020204020204" pitchFamily="34" charset="0"/>
              </a:endParaRPr>
            </a:p>
          </p:txBody>
        </p:sp>
        <p:sp>
          <p:nvSpPr>
            <p:cNvPr id="14" name="Rectangle: Rounded Corners 45">
              <a:extLst>
                <a:ext uri="{FF2B5EF4-FFF2-40B4-BE49-F238E27FC236}">
                  <a16:creationId xmlns:a16="http://schemas.microsoft.com/office/drawing/2014/main" id="{B6A63802-C848-4E6D-9375-E74EE592D791}"/>
                </a:ext>
              </a:extLst>
            </p:cNvPr>
            <p:cNvSpPr/>
            <p:nvPr/>
          </p:nvSpPr>
          <p:spPr>
            <a:xfrm>
              <a:off x="4665134" y="4831946"/>
              <a:ext cx="1600200" cy="467350"/>
            </a:xfrm>
            <a:prstGeom prst="roundRect">
              <a:avLst>
                <a:gd name="adj" fmla="val 6421"/>
              </a:avLst>
            </a:prstGeom>
            <a:solidFill>
              <a:schemeClr val="accent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defTabSz="622300">
                <a:lnSpc>
                  <a:spcPct val="90000"/>
                </a:lnSpc>
                <a:spcBef>
                  <a:spcPct val="0"/>
                </a:spcBef>
                <a:spcAft>
                  <a:spcPct val="35000"/>
                </a:spcAft>
              </a:pPr>
              <a:r>
                <a:rPr lang="en-US" sz="2000" dirty="0">
                  <a:solidFill>
                    <a:srgbClr val="FFFFFF"/>
                  </a:solidFill>
                  <a:ea typeface="Amazon Ember Light" panose="020B0403020204020204" pitchFamily="34" charset="0"/>
                  <a:cs typeface="Amazon Ember Light" panose="020B0403020204020204" pitchFamily="34" charset="0"/>
                </a:rPr>
                <a:t>Deployment</a:t>
              </a:r>
            </a:p>
          </p:txBody>
        </p:sp>
        <p:sp>
          <p:nvSpPr>
            <p:cNvPr id="26" name="Rectangle: Rounded Corners 44">
              <a:extLst>
                <a:ext uri="{FF2B5EF4-FFF2-40B4-BE49-F238E27FC236}">
                  <a16:creationId xmlns:a16="http://schemas.microsoft.com/office/drawing/2014/main" id="{DCE95896-722E-4CA7-8EF8-9D60F3FE35DD}"/>
                </a:ext>
              </a:extLst>
            </p:cNvPr>
            <p:cNvSpPr/>
            <p:nvPr/>
          </p:nvSpPr>
          <p:spPr>
            <a:xfrm>
              <a:off x="4665134" y="3832628"/>
              <a:ext cx="1600200" cy="728829"/>
            </a:xfrm>
            <a:prstGeom prst="roundRect">
              <a:avLst>
                <a:gd name="adj" fmla="val 8559"/>
              </a:avLst>
            </a:prstGeom>
            <a:solidFill>
              <a:schemeClr val="accent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lvl="0" algn="ctr" defTabSz="622300">
                <a:lnSpc>
                  <a:spcPct val="90000"/>
                </a:lnSpc>
                <a:spcBef>
                  <a:spcPct val="0"/>
                </a:spcBef>
                <a:spcAft>
                  <a:spcPct val="35000"/>
                </a:spcAft>
                <a:defRPr/>
              </a:pPr>
              <a:r>
                <a:rPr kumimoji="0" lang="en-US" sz="2000" u="none" strike="noStrike" kern="1200" cap="none" spc="0" normalizeH="0" baseline="0" noProof="0" dirty="0">
                  <a:ln>
                    <a:noFill/>
                  </a:ln>
                  <a:solidFill>
                    <a:schemeClr val="bg1"/>
                  </a:solidFill>
                  <a:effectLst/>
                  <a:uLnTx/>
                  <a:uFillTx/>
                  <a:ea typeface="Amazon Ember Light" panose="020B0403020204020204" pitchFamily="34" charset="0"/>
                  <a:cs typeface="Amazon Ember Light" panose="020B0403020204020204" pitchFamily="34" charset="0"/>
                </a:rPr>
                <a:t>Model</a:t>
              </a:r>
              <a:endParaRPr kumimoji="0" lang="en-US" sz="1400" u="none" strike="noStrike" kern="1200" cap="none" spc="0" normalizeH="0" baseline="0" noProof="0" dirty="0">
                <a:ln>
                  <a:noFill/>
                </a:ln>
                <a:solidFill>
                  <a:schemeClr val="bg1"/>
                </a:solidFill>
                <a:effectLst/>
                <a:uLnTx/>
                <a:uFillTx/>
                <a:ea typeface="Amazon Ember Light" panose="020B0403020204020204" pitchFamily="34" charset="0"/>
                <a:cs typeface="Amazon Ember Light" panose="020B0403020204020204" pitchFamily="34" charset="0"/>
              </a:endParaRPr>
            </a:p>
          </p:txBody>
        </p:sp>
      </p:grpSp>
    </p:spTree>
    <p:custDataLst>
      <p:tags r:id="rId1"/>
    </p:custDataLst>
    <p:extLst>
      <p:ext uri="{BB962C8B-B14F-4D97-AF65-F5344CB8AC3E}">
        <p14:creationId xmlns:p14="http://schemas.microsoft.com/office/powerpoint/2010/main" val="5662782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3BA0D3F-C3AA-4FB7-A613-0036F2259F91}"/>
              </a:ext>
            </a:extLst>
          </p:cNvPr>
          <p:cNvSpPr>
            <a:spLocks noGrp="1"/>
          </p:cNvSpPr>
          <p:nvPr>
            <p:ph type="sldNum" idx="97"/>
          </p:nvPr>
        </p:nvSpPr>
        <p:spPr/>
        <p:txBody>
          <a:bodyPr/>
          <a:lstStyle/>
          <a:p>
            <a:fld id="{86A8BF56-6CB3-514C-9A64-F39D95C9E25B}" type="slidenum">
              <a:rPr lang="en-US" smtClean="0"/>
              <a:pPr/>
              <a:t>4</a:t>
            </a:fld>
            <a:endParaRPr lang="en-US" dirty="0"/>
          </a:p>
        </p:txBody>
      </p:sp>
      <p:sp>
        <p:nvSpPr>
          <p:cNvPr id="2" name="Title 1">
            <a:extLst>
              <a:ext uri="{FF2B5EF4-FFF2-40B4-BE49-F238E27FC236}">
                <a16:creationId xmlns:a16="http://schemas.microsoft.com/office/drawing/2014/main" id="{A55AA184-713B-5247-A31E-6B3D2AB8DCDF}"/>
              </a:ext>
            </a:extLst>
          </p:cNvPr>
          <p:cNvSpPr>
            <a:spLocks noGrp="1"/>
          </p:cNvSpPr>
          <p:nvPr>
            <p:ph type="title" idx="1"/>
          </p:nvPr>
        </p:nvSpPr>
        <p:spPr/>
        <p:txBody>
          <a:bodyPr>
            <a:normAutofit fontScale="90000"/>
          </a:bodyPr>
          <a:lstStyle/>
          <a:p>
            <a:r>
              <a:rPr lang="en-US" dirty="0"/>
              <a:t>ML lifecycle</a:t>
            </a:r>
          </a:p>
        </p:txBody>
      </p:sp>
      <p:pic>
        <p:nvPicPr>
          <p:cNvPr id="9" name="Problem" descr="The ML lifecycle starts with formulating the ML problem from a real-life problem.">
            <a:extLst>
              <a:ext uri="{FF2B5EF4-FFF2-40B4-BE49-F238E27FC236}">
                <a16:creationId xmlns:a16="http://schemas.microsoft.com/office/drawing/2014/main" id="{9D629E12-1889-4333-8594-217B7661C86B}"/>
              </a:ext>
            </a:extLst>
          </p:cNvPr>
          <p:cNvPicPr>
            <a:picLocks noChangeAspect="1"/>
          </p:cNvPicPr>
          <p:nvPr/>
        </p:nvPicPr>
        <p:blipFill>
          <a:blip r:embed="rId4"/>
          <a:stretch>
            <a:fillRect/>
          </a:stretch>
        </p:blipFill>
        <p:spPr>
          <a:xfrm>
            <a:off x="537386" y="2567494"/>
            <a:ext cx="2511770" cy="2328874"/>
          </a:xfrm>
          <a:prstGeom prst="rect">
            <a:avLst/>
          </a:prstGeom>
        </p:spPr>
      </p:pic>
      <p:pic>
        <p:nvPicPr>
          <p:cNvPr id="10" name="Processing" descr="After ML problem formulation, data is collected and prepared for ML, and an algorithm is selected for the ML model.">
            <a:extLst>
              <a:ext uri="{FF2B5EF4-FFF2-40B4-BE49-F238E27FC236}">
                <a16:creationId xmlns:a16="http://schemas.microsoft.com/office/drawing/2014/main" id="{F2EE9FBC-CD9B-41E9-A80C-542C9E9B5D27}"/>
              </a:ext>
            </a:extLst>
          </p:cNvPr>
          <p:cNvPicPr>
            <a:picLocks noChangeAspect="1"/>
          </p:cNvPicPr>
          <p:nvPr/>
        </p:nvPicPr>
        <p:blipFill>
          <a:blip r:embed="rId5"/>
          <a:stretch>
            <a:fillRect/>
          </a:stretch>
        </p:blipFill>
        <p:spPr>
          <a:xfrm>
            <a:off x="2919732" y="3185387"/>
            <a:ext cx="4249280" cy="1987468"/>
          </a:xfrm>
          <a:prstGeom prst="rect">
            <a:avLst/>
          </a:prstGeom>
        </p:spPr>
      </p:pic>
      <p:pic>
        <p:nvPicPr>
          <p:cNvPr id="11" name="Modeling" descr="The prepared data and selected algorithm are used to build, train, tune, and test an ML model.">
            <a:extLst>
              <a:ext uri="{FF2B5EF4-FFF2-40B4-BE49-F238E27FC236}">
                <a16:creationId xmlns:a16="http://schemas.microsoft.com/office/drawing/2014/main" id="{8F7ED731-4355-42A4-A28F-21A53AB70699}"/>
              </a:ext>
            </a:extLst>
          </p:cNvPr>
          <p:cNvPicPr>
            <a:picLocks noChangeAspect="1"/>
          </p:cNvPicPr>
          <p:nvPr/>
        </p:nvPicPr>
        <p:blipFill>
          <a:blip r:embed="rId6"/>
          <a:stretch>
            <a:fillRect/>
          </a:stretch>
        </p:blipFill>
        <p:spPr>
          <a:xfrm>
            <a:off x="7122570" y="3773319"/>
            <a:ext cx="2127688" cy="1432684"/>
          </a:xfrm>
          <a:prstGeom prst="rect">
            <a:avLst/>
          </a:prstGeom>
        </p:spPr>
      </p:pic>
      <p:pic>
        <p:nvPicPr>
          <p:cNvPr id="12" name="Evaluate" descr="The model is evaluated, and more iterations of data processing and modeling occur if it is not ready to deploy.">
            <a:extLst>
              <a:ext uri="{FF2B5EF4-FFF2-40B4-BE49-F238E27FC236}">
                <a16:creationId xmlns:a16="http://schemas.microsoft.com/office/drawing/2014/main" id="{491079B3-4996-48B6-8E28-C4AFD9B4FD40}"/>
              </a:ext>
            </a:extLst>
          </p:cNvPr>
          <p:cNvPicPr>
            <a:picLocks noChangeAspect="1"/>
          </p:cNvPicPr>
          <p:nvPr/>
        </p:nvPicPr>
        <p:blipFill>
          <a:blip r:embed="rId7"/>
          <a:stretch>
            <a:fillRect/>
          </a:stretch>
        </p:blipFill>
        <p:spPr>
          <a:xfrm>
            <a:off x="4183482" y="3703853"/>
            <a:ext cx="7358510" cy="2402032"/>
          </a:xfrm>
          <a:prstGeom prst="rect">
            <a:avLst/>
          </a:prstGeom>
        </p:spPr>
      </p:pic>
      <p:pic>
        <p:nvPicPr>
          <p:cNvPr id="13" name="Deploy" descr="When ready, the model is deployed to deliver answers in production. Production data is used to continually retrain the model.">
            <a:extLst>
              <a:ext uri="{FF2B5EF4-FFF2-40B4-BE49-F238E27FC236}">
                <a16:creationId xmlns:a16="http://schemas.microsoft.com/office/drawing/2014/main" id="{EB35E3C3-AAE9-4176-85E6-25FB15E1116E}"/>
              </a:ext>
            </a:extLst>
          </p:cNvPr>
          <p:cNvPicPr>
            <a:picLocks noChangeAspect="1"/>
          </p:cNvPicPr>
          <p:nvPr/>
        </p:nvPicPr>
        <p:blipFill>
          <a:blip r:embed="rId8"/>
          <a:stretch>
            <a:fillRect/>
          </a:stretch>
        </p:blipFill>
        <p:spPr>
          <a:xfrm>
            <a:off x="4184284" y="1190196"/>
            <a:ext cx="7492633" cy="2517866"/>
          </a:xfrm>
          <a:prstGeom prst="rect">
            <a:avLst/>
          </a:prstGeom>
        </p:spPr>
      </p:pic>
    </p:spTree>
    <p:custDataLst>
      <p:tags r:id="rId1"/>
    </p:custDataLst>
    <p:extLst>
      <p:ext uri="{BB962C8B-B14F-4D97-AF65-F5344CB8AC3E}">
        <p14:creationId xmlns:p14="http://schemas.microsoft.com/office/powerpoint/2010/main" val="23188073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1BB0767-8E26-4D12-AC99-9AE4B7827840}"/>
              </a:ext>
            </a:extLst>
          </p:cNvPr>
          <p:cNvSpPr>
            <a:spLocks noGrp="1"/>
          </p:cNvSpPr>
          <p:nvPr>
            <p:ph type="sldNum" idx="97"/>
          </p:nvPr>
        </p:nvSpPr>
        <p:spPr/>
        <p:txBody>
          <a:bodyPr/>
          <a:lstStyle/>
          <a:p>
            <a:fld id="{86A8BF56-6CB3-514C-9A64-F39D95C9E25B}" type="slidenum">
              <a:rPr lang="en-US" smtClean="0"/>
              <a:t>5</a:t>
            </a:fld>
            <a:endParaRPr lang="en-US" dirty="0"/>
          </a:p>
        </p:txBody>
      </p:sp>
      <p:sp>
        <p:nvSpPr>
          <p:cNvPr id="2" name="Title 1">
            <a:extLst>
              <a:ext uri="{FF2B5EF4-FFF2-40B4-BE49-F238E27FC236}">
                <a16:creationId xmlns:a16="http://schemas.microsoft.com/office/drawing/2014/main" id="{8BD1D9CA-B1A2-4246-9AFE-E2DA4F2C70BD}"/>
              </a:ext>
            </a:extLst>
          </p:cNvPr>
          <p:cNvSpPr>
            <a:spLocks noGrp="1"/>
          </p:cNvSpPr>
          <p:nvPr>
            <p:ph type="title" idx="1"/>
          </p:nvPr>
        </p:nvSpPr>
        <p:spPr/>
        <p:txBody>
          <a:bodyPr>
            <a:normAutofit fontScale="90000"/>
          </a:bodyPr>
          <a:lstStyle/>
          <a:p>
            <a:r>
              <a:rPr lang="en-US" dirty="0"/>
              <a:t>Defining the problem</a:t>
            </a:r>
          </a:p>
        </p:txBody>
      </p:sp>
      <p:grpSp>
        <p:nvGrpSpPr>
          <p:cNvPr id="5" name="Group 4">
            <a:extLst>
              <a:ext uri="{FF2B5EF4-FFF2-40B4-BE49-F238E27FC236}">
                <a16:creationId xmlns:a16="http://schemas.microsoft.com/office/drawing/2014/main" id="{8ED8CBEE-5872-4609-90C2-437A92888812}"/>
              </a:ext>
              <a:ext uri="{C183D7F6-B498-43B3-948B-1728B52AA6E4}">
                <adec:decorative xmlns:adec="http://schemas.microsoft.com/office/drawing/2017/decorative" val="1"/>
              </a:ext>
            </a:extLst>
          </p:cNvPr>
          <p:cNvGrpSpPr/>
          <p:nvPr/>
        </p:nvGrpSpPr>
        <p:grpSpPr>
          <a:xfrm>
            <a:off x="524155" y="1123973"/>
            <a:ext cx="11143691" cy="798645"/>
            <a:chOff x="349994" y="1123973"/>
            <a:chExt cx="11143691" cy="798645"/>
          </a:xfrm>
        </p:grpSpPr>
        <p:pic>
          <p:nvPicPr>
            <p:cNvPr id="14" name="Picture 13">
              <a:extLst>
                <a:ext uri="{FF2B5EF4-FFF2-40B4-BE49-F238E27FC236}">
                  <a16:creationId xmlns:a16="http://schemas.microsoft.com/office/drawing/2014/main" id="{7F84EA80-20D7-42D9-91B4-9FACF7FE2E0C}"/>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367521" y="1152145"/>
              <a:ext cx="11126164" cy="695004"/>
            </a:xfrm>
            <a:prstGeom prst="rect">
              <a:avLst/>
            </a:prstGeom>
          </p:spPr>
        </p:pic>
        <p:pic>
          <p:nvPicPr>
            <p:cNvPr id="6" name="Picture 5">
              <a:extLst>
                <a:ext uri="{FF2B5EF4-FFF2-40B4-BE49-F238E27FC236}">
                  <a16:creationId xmlns:a16="http://schemas.microsoft.com/office/drawing/2014/main" id="{51D0038D-0441-4A54-9313-9C7A32546DA1}"/>
                </a:ext>
                <a:ext uri="{C183D7F6-B498-43B3-948B-1728B52AA6E4}">
                  <adec:decorative xmlns:adec="http://schemas.microsoft.com/office/drawing/2017/decorative" val="1"/>
                </a:ext>
              </a:extLst>
            </p:cNvPr>
            <p:cNvPicPr>
              <a:picLocks noChangeAspect="1"/>
            </p:cNvPicPr>
            <p:nvPr/>
          </p:nvPicPr>
          <p:blipFill>
            <a:blip r:embed="rId5"/>
            <a:stretch>
              <a:fillRect/>
            </a:stretch>
          </p:blipFill>
          <p:spPr>
            <a:xfrm>
              <a:off x="349994" y="1123973"/>
              <a:ext cx="3773751" cy="798645"/>
            </a:xfrm>
            <a:prstGeom prst="rect">
              <a:avLst/>
            </a:prstGeom>
          </p:spPr>
        </p:pic>
      </p:grpSp>
      <p:sp>
        <p:nvSpPr>
          <p:cNvPr id="4" name="Rectangle 3">
            <a:extLst>
              <a:ext uri="{FF2B5EF4-FFF2-40B4-BE49-F238E27FC236}">
                <a16:creationId xmlns:a16="http://schemas.microsoft.com/office/drawing/2014/main" id="{5A4C79E0-4A95-AF49-9190-85C5705A1342}"/>
              </a:ext>
            </a:extLst>
          </p:cNvPr>
          <p:cNvSpPr/>
          <p:nvPr/>
        </p:nvSpPr>
        <p:spPr>
          <a:xfrm>
            <a:off x="1275693" y="2566171"/>
            <a:ext cx="4114800" cy="2353465"/>
          </a:xfrm>
          <a:prstGeom prst="rect">
            <a:avLst/>
          </a:prstGeom>
        </p:spPr>
        <p:txBody>
          <a:bodyPr wrap="square">
            <a:spAutoFit/>
          </a:bodyPr>
          <a:lstStyle/>
          <a:p>
            <a:pPr>
              <a:lnSpc>
                <a:spcPct val="90000"/>
              </a:lnSpc>
              <a:spcAft>
                <a:spcPts val="1000"/>
              </a:spcAft>
            </a:pPr>
            <a:r>
              <a:rPr lang="en-US" sz="2200" b="1" dirty="0">
                <a:solidFill>
                  <a:srgbClr val="232F3E"/>
                </a:solidFill>
                <a:ea typeface="Amazon Ember Display Heavy" panose="020F0803020204020204" pitchFamily="34" charset="0"/>
                <a:cs typeface="Amazon Ember Display Heavy" panose="020F0803020204020204" pitchFamily="34" charset="0"/>
              </a:rPr>
              <a:t>Define the objective:</a:t>
            </a:r>
          </a:p>
          <a:p>
            <a:pPr marL="0" lvl="1">
              <a:lnSpc>
                <a:spcPct val="90000"/>
              </a:lnSpc>
              <a:spcAft>
                <a:spcPts val="1000"/>
              </a:spcAft>
            </a:pPr>
            <a:r>
              <a:rPr lang="en-US" sz="2200" dirty="0">
                <a:solidFill>
                  <a:srgbClr val="232F3E"/>
                </a:solidFill>
                <a:ea typeface="Amazon Ember Light" panose="020B0403020204020204" pitchFamily="34" charset="0"/>
                <a:cs typeface="Amazon Ember Light" panose="020B0403020204020204" pitchFamily="34" charset="0"/>
              </a:rPr>
              <a:t>A specific outcome that you want to use ML to achieve. For example, to help someone achieve something or some business goal.</a:t>
            </a:r>
          </a:p>
        </p:txBody>
      </p:sp>
      <p:sp>
        <p:nvSpPr>
          <p:cNvPr id="7" name="TextBox 6">
            <a:extLst>
              <a:ext uri="{FF2B5EF4-FFF2-40B4-BE49-F238E27FC236}">
                <a16:creationId xmlns:a16="http://schemas.microsoft.com/office/drawing/2014/main" id="{7AFF5775-D591-AA4C-B536-171C3DF1BDB2}"/>
              </a:ext>
            </a:extLst>
          </p:cNvPr>
          <p:cNvSpPr txBox="1"/>
          <p:nvPr/>
        </p:nvSpPr>
        <p:spPr>
          <a:xfrm>
            <a:off x="1275694" y="4679142"/>
            <a:ext cx="4056415" cy="923330"/>
          </a:xfrm>
          <a:prstGeom prst="rect">
            <a:avLst/>
          </a:prstGeom>
          <a:noFill/>
        </p:spPr>
        <p:txBody>
          <a:bodyPr wrap="square" rtlCol="0">
            <a:spAutoFit/>
          </a:bodyPr>
          <a:lstStyle/>
          <a:p>
            <a:r>
              <a:rPr lang="en-US" dirty="0">
                <a:solidFill>
                  <a:srgbClr val="232F3E"/>
                </a:solidFill>
              </a:rPr>
              <a:t>Increase revenue by ensuring all products in catalog have prices &amp; can be surfaced to customer.</a:t>
            </a:r>
          </a:p>
        </p:txBody>
      </p:sp>
      <p:sp>
        <p:nvSpPr>
          <p:cNvPr id="9" name="Rectangle 8">
            <a:extLst>
              <a:ext uri="{FF2B5EF4-FFF2-40B4-BE49-F238E27FC236}">
                <a16:creationId xmlns:a16="http://schemas.microsoft.com/office/drawing/2014/main" id="{3FFAD5EE-17CD-3D46-81B9-A7B9461531F5}"/>
              </a:ext>
            </a:extLst>
          </p:cNvPr>
          <p:cNvSpPr/>
          <p:nvPr/>
        </p:nvSpPr>
        <p:spPr>
          <a:xfrm>
            <a:off x="6927934" y="2566171"/>
            <a:ext cx="4114800" cy="2048766"/>
          </a:xfrm>
          <a:prstGeom prst="rect">
            <a:avLst/>
          </a:prstGeom>
          <a:noFill/>
        </p:spPr>
        <p:txBody>
          <a:bodyPr wrap="square">
            <a:spAutoFit/>
          </a:bodyPr>
          <a:lstStyle/>
          <a:p>
            <a:pPr>
              <a:lnSpc>
                <a:spcPct val="90000"/>
              </a:lnSpc>
              <a:spcAft>
                <a:spcPts val="1000"/>
              </a:spcAft>
            </a:pPr>
            <a:r>
              <a:rPr lang="en-US" sz="2200" b="1" dirty="0">
                <a:solidFill>
                  <a:srgbClr val="232F3E"/>
                </a:solidFill>
                <a:ea typeface="Amazon Ember Display Heavy" panose="020F0803020204020204" pitchFamily="34" charset="0"/>
                <a:cs typeface="Amazon Ember Display Heavy" panose="020F0803020204020204" pitchFamily="34" charset="0"/>
              </a:rPr>
              <a:t>Translate the objective to an ML problem:</a:t>
            </a:r>
          </a:p>
          <a:p>
            <a:pPr marL="0" lvl="1">
              <a:lnSpc>
                <a:spcPct val="90000"/>
              </a:lnSpc>
              <a:spcAft>
                <a:spcPts val="1000"/>
              </a:spcAft>
            </a:pPr>
            <a:r>
              <a:rPr lang="en-US" sz="2200" dirty="0">
                <a:solidFill>
                  <a:srgbClr val="232F3E"/>
                </a:solidFill>
                <a:ea typeface="Amazon Ember Light" panose="020B0403020204020204" pitchFamily="34" charset="0"/>
                <a:cs typeface="Amazon Ember Light" panose="020B0403020204020204" pitchFamily="34" charset="0"/>
              </a:rPr>
              <a:t>Express the objective in ML terms; for example, predicting or calculating the probability.</a:t>
            </a:r>
          </a:p>
        </p:txBody>
      </p:sp>
      <p:sp>
        <p:nvSpPr>
          <p:cNvPr id="11" name="TextBox 10">
            <a:extLst>
              <a:ext uri="{FF2B5EF4-FFF2-40B4-BE49-F238E27FC236}">
                <a16:creationId xmlns:a16="http://schemas.microsoft.com/office/drawing/2014/main" id="{3392E704-EA58-2F45-A340-BA516B37A966}"/>
              </a:ext>
            </a:extLst>
          </p:cNvPr>
          <p:cNvSpPr txBox="1"/>
          <p:nvPr/>
        </p:nvSpPr>
        <p:spPr>
          <a:xfrm>
            <a:off x="6927934" y="4679142"/>
            <a:ext cx="4056415" cy="1200329"/>
          </a:xfrm>
          <a:prstGeom prst="rect">
            <a:avLst/>
          </a:prstGeom>
          <a:noFill/>
        </p:spPr>
        <p:txBody>
          <a:bodyPr wrap="square" rtlCol="0">
            <a:spAutoFit/>
          </a:bodyPr>
          <a:lstStyle/>
          <a:p>
            <a:r>
              <a:rPr lang="en-US" dirty="0">
                <a:solidFill>
                  <a:srgbClr val="232F3E"/>
                </a:solidFill>
              </a:rPr>
              <a:t>Predict the price (continuous numerical value) for all products in the catalog where the price is missing.</a:t>
            </a:r>
          </a:p>
        </p:txBody>
      </p:sp>
      <p:cxnSp>
        <p:nvCxnSpPr>
          <p:cNvPr id="10" name="Straight Connector 9">
            <a:extLst>
              <a:ext uri="{FF2B5EF4-FFF2-40B4-BE49-F238E27FC236}">
                <a16:creationId xmlns:a16="http://schemas.microsoft.com/office/drawing/2014/main" id="{F93199B3-4CCD-4B62-B1B9-B6125CE8EEE7}"/>
              </a:ext>
              <a:ext uri="{C183D7F6-B498-43B3-948B-1728B52AA6E4}">
                <adec:decorative xmlns:adec="http://schemas.microsoft.com/office/drawing/2017/decorative" val="1"/>
              </a:ext>
            </a:extLst>
          </p:cNvPr>
          <p:cNvCxnSpPr/>
          <p:nvPr/>
        </p:nvCxnSpPr>
        <p:spPr>
          <a:xfrm>
            <a:off x="1149267" y="2566170"/>
            <a:ext cx="0" cy="210312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620FD92-0852-4922-8D53-8BA5C44F932F}"/>
              </a:ext>
              <a:ext uri="{C183D7F6-B498-43B3-948B-1728B52AA6E4}">
                <adec:decorative xmlns:adec="http://schemas.microsoft.com/office/drawing/2017/decorative" val="1"/>
              </a:ext>
            </a:extLst>
          </p:cNvPr>
          <p:cNvCxnSpPr/>
          <p:nvPr/>
        </p:nvCxnSpPr>
        <p:spPr>
          <a:xfrm>
            <a:off x="6785589" y="2566170"/>
            <a:ext cx="0" cy="210312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26958125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BA4669B-4D7D-4558-A20C-93DF751FA29F}"/>
              </a:ext>
            </a:extLst>
          </p:cNvPr>
          <p:cNvSpPr>
            <a:spLocks noGrp="1"/>
          </p:cNvSpPr>
          <p:nvPr>
            <p:ph type="sldNum" idx="97"/>
          </p:nvPr>
        </p:nvSpPr>
        <p:spPr/>
        <p:txBody>
          <a:bodyPr/>
          <a:lstStyle/>
          <a:p>
            <a:fld id="{86A8BF56-6CB3-514C-9A64-F39D95C9E25B}" type="slidenum">
              <a:rPr lang="en-US" smtClean="0"/>
              <a:t>6</a:t>
            </a:fld>
            <a:endParaRPr lang="en-US" dirty="0"/>
          </a:p>
        </p:txBody>
      </p:sp>
      <p:sp>
        <p:nvSpPr>
          <p:cNvPr id="3" name="Title 2">
            <a:extLst>
              <a:ext uri="{FF2B5EF4-FFF2-40B4-BE49-F238E27FC236}">
                <a16:creationId xmlns:a16="http://schemas.microsoft.com/office/drawing/2014/main" id="{10BD5505-CF24-4E27-BC59-85DF8277E1D5}"/>
              </a:ext>
            </a:extLst>
          </p:cNvPr>
          <p:cNvSpPr>
            <a:spLocks noGrp="1"/>
          </p:cNvSpPr>
          <p:nvPr>
            <p:ph type="title" idx="1"/>
          </p:nvPr>
        </p:nvSpPr>
        <p:spPr/>
        <p:txBody>
          <a:bodyPr>
            <a:normAutofit fontScale="90000"/>
          </a:bodyPr>
          <a:lstStyle/>
          <a:p>
            <a:r>
              <a:rPr lang="en-US" dirty="0"/>
              <a:t>Data processing: Preparing the data</a:t>
            </a:r>
          </a:p>
        </p:txBody>
      </p:sp>
      <p:sp>
        <p:nvSpPr>
          <p:cNvPr id="16" name="Content Placeholder 39">
            <a:extLst>
              <a:ext uri="{FF2B5EF4-FFF2-40B4-BE49-F238E27FC236}">
                <a16:creationId xmlns:a16="http://schemas.microsoft.com/office/drawing/2014/main" id="{181E0985-0D86-49EB-A216-387280E68DE7}"/>
              </a:ext>
            </a:extLst>
          </p:cNvPr>
          <p:cNvSpPr txBox="1">
            <a:spLocks/>
          </p:cNvSpPr>
          <p:nvPr/>
        </p:nvSpPr>
        <p:spPr>
          <a:xfrm>
            <a:off x="362712" y="2025220"/>
            <a:ext cx="11466576" cy="1536027"/>
          </a:xfrm>
          <a:prstGeom prst="rect">
            <a:avLst/>
          </a:prstGeom>
        </p:spPr>
        <p:txBody>
          <a:bodyPr/>
          <a:lstStyle>
            <a:lvl1pPr marL="228600" indent="-228600" algn="l" defTabSz="914400" rtl="0" eaLnBrk="1" latinLnBrk="0" hangingPunct="1">
              <a:lnSpc>
                <a:spcPct val="90000"/>
              </a:lnSpc>
              <a:spcBef>
                <a:spcPts val="1000"/>
              </a:spcBef>
              <a:buFont typeface="Amazon Ember Display"/>
              <a:buChar char="•"/>
              <a:defRPr lang="en-US" sz="2800" kern="1200" dirty="0">
                <a:solidFill>
                  <a:srgbClr val="232F3E"/>
                </a:solidFill>
                <a:latin typeface="Amazon Ember Display"/>
              </a:defRPr>
            </a:lvl1pPr>
            <a:lvl2pPr marL="685800" indent="-228600" algn="l" defTabSz="914400" rtl="0" eaLnBrk="1" latinLnBrk="0" hangingPunct="1">
              <a:lnSpc>
                <a:spcPct val="90000"/>
              </a:lnSpc>
              <a:spcBef>
                <a:spcPts val="500"/>
              </a:spcBef>
              <a:buFont typeface="Amazon Ember Display"/>
              <a:buChar char="•"/>
              <a:defRPr lang="en-US" sz="2400" kern="1200" dirty="0">
                <a:solidFill>
                  <a:srgbClr val="232F3E"/>
                </a:solidFill>
                <a:latin typeface="Amazon Ember Display"/>
              </a:defRPr>
            </a:lvl2pPr>
            <a:lvl3pPr marL="1143000" indent="-228600" algn="l" defTabSz="914400" rtl="0" eaLnBrk="1" latinLnBrk="0" hangingPunct="1">
              <a:lnSpc>
                <a:spcPct val="90000"/>
              </a:lnSpc>
              <a:spcBef>
                <a:spcPts val="500"/>
              </a:spcBef>
              <a:buFont typeface="Amazon Ember Display"/>
              <a:buChar char="•"/>
              <a:defRPr lang="en-US" sz="2400" kern="1200" dirty="0">
                <a:solidFill>
                  <a:srgbClr val="232F3E"/>
                </a:solidFill>
                <a:latin typeface="Amazon Ember Display"/>
              </a:defRPr>
            </a:lvl3pPr>
            <a:lvl4pPr marL="1600200" indent="-228600" algn="l" defTabSz="914400" rtl="0" eaLnBrk="1" latinLnBrk="0" hangingPunct="1">
              <a:lnSpc>
                <a:spcPct val="90000"/>
              </a:lnSpc>
              <a:spcBef>
                <a:spcPts val="500"/>
              </a:spcBef>
              <a:buFont typeface="Amazon Ember Display"/>
              <a:buChar char="•"/>
              <a:defRPr lang="en-US" sz="1800" kern="1200" dirty="0">
                <a:solidFill>
                  <a:srgbClr val="232F3E"/>
                </a:solidFill>
                <a:latin typeface="Amazon Ember Display"/>
              </a:defRPr>
            </a:lvl4pPr>
            <a:lvl5pPr marL="2057400" indent="-228600" algn="l" defTabSz="914400" rtl="0" eaLnBrk="1" latinLnBrk="0" hangingPunct="1">
              <a:lnSpc>
                <a:spcPct val="90000"/>
              </a:lnSpc>
              <a:spcBef>
                <a:spcPts val="500"/>
              </a:spcBef>
              <a:buFont typeface="Amazon Ember Display"/>
              <a:buChar char="•"/>
              <a:defRPr lang="en-US" sz="2000" kern="1200" dirty="0">
                <a:solidFill>
                  <a:srgbClr val="232F3E"/>
                </a:solidFill>
                <a:latin typeface="Amazon Ember Display"/>
              </a:defRPr>
            </a:lvl5pPr>
            <a:lvl6pPr marL="25146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6pPr>
            <a:lvl7pPr marL="29718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7pPr>
            <a:lvl8pPr marL="34290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8pPr>
            <a:lvl9pPr marL="38862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9pPr>
          </a:lstStyle>
          <a:p>
            <a:pPr>
              <a:lnSpc>
                <a:spcPct val="100000"/>
              </a:lnSpc>
              <a:spcBef>
                <a:spcPts val="0"/>
              </a:spcBef>
              <a:spcAft>
                <a:spcPts val="1200"/>
              </a:spcAft>
            </a:pPr>
            <a:r>
              <a:rPr lang="en-US" sz="2400" dirty="0"/>
              <a:t>Merge files from different sources.</a:t>
            </a:r>
          </a:p>
          <a:p>
            <a:pPr>
              <a:lnSpc>
                <a:spcPct val="100000"/>
              </a:lnSpc>
              <a:spcBef>
                <a:spcPts val="0"/>
              </a:spcBef>
              <a:spcAft>
                <a:spcPts val="1200"/>
              </a:spcAft>
            </a:pPr>
            <a:r>
              <a:rPr lang="en-US" sz="2400" dirty="0"/>
              <a:t>Clean data (for example, deal with missing values or skews).</a:t>
            </a:r>
          </a:p>
          <a:p>
            <a:pPr>
              <a:lnSpc>
                <a:spcPct val="100000"/>
              </a:lnSpc>
              <a:spcBef>
                <a:spcPts val="0"/>
              </a:spcBef>
              <a:spcAft>
                <a:spcPts val="1200"/>
              </a:spcAft>
            </a:pPr>
            <a:r>
              <a:rPr lang="en-US" sz="2400" dirty="0"/>
              <a:t>Convert all values to numbers (computers don’t understand text).</a:t>
            </a:r>
          </a:p>
        </p:txBody>
      </p:sp>
      <p:pic>
        <p:nvPicPr>
          <p:cNvPr id="44" name="Picture 43" descr="Table 1. Description in notes.">
            <a:extLst>
              <a:ext uri="{FF2B5EF4-FFF2-40B4-BE49-F238E27FC236}">
                <a16:creationId xmlns:a16="http://schemas.microsoft.com/office/drawing/2014/main" id="{3CBEEC54-F610-4CF2-A256-2A0A22B508AE}"/>
              </a:ext>
            </a:extLst>
          </p:cNvPr>
          <p:cNvPicPr>
            <a:picLocks noChangeAspect="1"/>
          </p:cNvPicPr>
          <p:nvPr/>
        </p:nvPicPr>
        <p:blipFill>
          <a:blip r:embed="rId4"/>
          <a:stretch>
            <a:fillRect/>
          </a:stretch>
        </p:blipFill>
        <p:spPr>
          <a:xfrm>
            <a:off x="605909" y="3723721"/>
            <a:ext cx="6224555" cy="2237426"/>
          </a:xfrm>
          <a:prstGeom prst="rect">
            <a:avLst/>
          </a:prstGeom>
        </p:spPr>
      </p:pic>
      <p:pic>
        <p:nvPicPr>
          <p:cNvPr id="42" name="Picture 41" descr="Table 2. Description in notes.">
            <a:extLst>
              <a:ext uri="{FF2B5EF4-FFF2-40B4-BE49-F238E27FC236}">
                <a16:creationId xmlns:a16="http://schemas.microsoft.com/office/drawing/2014/main" id="{2AAD3AD5-434E-442D-B131-814098167E6A}"/>
              </a:ext>
            </a:extLst>
          </p:cNvPr>
          <p:cNvPicPr>
            <a:picLocks noChangeAspect="1"/>
          </p:cNvPicPr>
          <p:nvPr/>
        </p:nvPicPr>
        <p:blipFill>
          <a:blip r:embed="rId5"/>
          <a:stretch>
            <a:fillRect/>
          </a:stretch>
        </p:blipFill>
        <p:spPr>
          <a:xfrm>
            <a:off x="6964923" y="3739240"/>
            <a:ext cx="4621169" cy="2237426"/>
          </a:xfrm>
          <a:prstGeom prst="rect">
            <a:avLst/>
          </a:prstGeom>
        </p:spPr>
      </p:pic>
      <p:sp>
        <p:nvSpPr>
          <p:cNvPr id="2" name="TextBox 1">
            <a:extLst>
              <a:ext uri="{FF2B5EF4-FFF2-40B4-BE49-F238E27FC236}">
                <a16:creationId xmlns:a16="http://schemas.microsoft.com/office/drawing/2014/main" id="{38D82FB6-4C54-324C-981B-8BF4D9743B86}"/>
              </a:ext>
            </a:extLst>
          </p:cNvPr>
          <p:cNvSpPr txBox="1"/>
          <p:nvPr/>
        </p:nvSpPr>
        <p:spPr>
          <a:xfrm>
            <a:off x="736370" y="5956725"/>
            <a:ext cx="10719260" cy="338554"/>
          </a:xfrm>
          <a:prstGeom prst="rect">
            <a:avLst/>
          </a:prstGeom>
          <a:noFill/>
        </p:spPr>
        <p:txBody>
          <a:bodyPr wrap="square" rtlCol="0">
            <a:spAutoFit/>
          </a:bodyPr>
          <a:lstStyle/>
          <a:p>
            <a:pPr algn="ctr"/>
            <a:r>
              <a:rPr lang="en-US" sz="1600" dirty="0"/>
              <a:t>Tables 1 and 2: Example of conversion from an original dataset to only numerical values</a:t>
            </a:r>
          </a:p>
        </p:txBody>
      </p:sp>
      <p:grpSp>
        <p:nvGrpSpPr>
          <p:cNvPr id="5" name="Group 4">
            <a:extLst>
              <a:ext uri="{FF2B5EF4-FFF2-40B4-BE49-F238E27FC236}">
                <a16:creationId xmlns:a16="http://schemas.microsoft.com/office/drawing/2014/main" id="{29A57866-1CB8-411A-988D-A68C9E2CCE17}"/>
              </a:ext>
              <a:ext uri="{C183D7F6-B498-43B3-948B-1728B52AA6E4}">
                <adec:decorative xmlns:adec="http://schemas.microsoft.com/office/drawing/2017/decorative" val="1"/>
              </a:ext>
            </a:extLst>
          </p:cNvPr>
          <p:cNvGrpSpPr/>
          <p:nvPr/>
        </p:nvGrpSpPr>
        <p:grpSpPr>
          <a:xfrm>
            <a:off x="539496" y="1121662"/>
            <a:ext cx="11126164" cy="755970"/>
            <a:chOff x="374099" y="1121662"/>
            <a:chExt cx="11126164" cy="755970"/>
          </a:xfrm>
        </p:grpSpPr>
        <p:pic>
          <p:nvPicPr>
            <p:cNvPr id="32" name="Picture 31">
              <a:extLst>
                <a:ext uri="{FF2B5EF4-FFF2-40B4-BE49-F238E27FC236}">
                  <a16:creationId xmlns:a16="http://schemas.microsoft.com/office/drawing/2014/main" id="{75E7061F-3872-438F-BD5A-3231C22590B0}"/>
                </a:ext>
                <a:ext uri="{C183D7F6-B498-43B3-948B-1728B52AA6E4}">
                  <adec:decorative xmlns:adec="http://schemas.microsoft.com/office/drawing/2017/decorative" val="1"/>
                </a:ext>
              </a:extLst>
            </p:cNvPr>
            <p:cNvPicPr>
              <a:picLocks noChangeAspect="1"/>
            </p:cNvPicPr>
            <p:nvPr/>
          </p:nvPicPr>
          <p:blipFill>
            <a:blip r:embed="rId6"/>
            <a:stretch>
              <a:fillRect/>
            </a:stretch>
          </p:blipFill>
          <p:spPr>
            <a:xfrm>
              <a:off x="374099" y="1152144"/>
              <a:ext cx="11126164" cy="695004"/>
            </a:xfrm>
            <a:prstGeom prst="rect">
              <a:avLst/>
            </a:prstGeom>
          </p:spPr>
        </p:pic>
        <p:pic>
          <p:nvPicPr>
            <p:cNvPr id="51" name="Picture 50">
              <a:extLst>
                <a:ext uri="{FF2B5EF4-FFF2-40B4-BE49-F238E27FC236}">
                  <a16:creationId xmlns:a16="http://schemas.microsoft.com/office/drawing/2014/main" id="{E41E91E6-E83B-4AE1-BA21-5494B3C8D76C}"/>
                </a:ext>
                <a:ext uri="{C183D7F6-B498-43B3-948B-1728B52AA6E4}">
                  <adec:decorative xmlns:adec="http://schemas.microsoft.com/office/drawing/2017/decorative" val="1"/>
                </a:ext>
              </a:extLst>
            </p:cNvPr>
            <p:cNvPicPr>
              <a:picLocks noChangeAspect="1"/>
            </p:cNvPicPr>
            <p:nvPr/>
          </p:nvPicPr>
          <p:blipFill>
            <a:blip r:embed="rId7"/>
            <a:stretch>
              <a:fillRect/>
            </a:stretch>
          </p:blipFill>
          <p:spPr>
            <a:xfrm>
              <a:off x="4131812" y="1121662"/>
              <a:ext cx="1853345" cy="755970"/>
            </a:xfrm>
            <a:prstGeom prst="rect">
              <a:avLst/>
            </a:prstGeom>
          </p:spPr>
        </p:pic>
      </p:grpSp>
    </p:spTree>
    <p:custDataLst>
      <p:tags r:id="rId1"/>
    </p:custDataLst>
    <p:extLst>
      <p:ext uri="{BB962C8B-B14F-4D97-AF65-F5344CB8AC3E}">
        <p14:creationId xmlns:p14="http://schemas.microsoft.com/office/powerpoint/2010/main" val="12895413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C0D7C58-842D-4651-95E7-81633F449CF1}"/>
              </a:ext>
            </a:extLst>
          </p:cNvPr>
          <p:cNvSpPr>
            <a:spLocks noGrp="1"/>
          </p:cNvSpPr>
          <p:nvPr>
            <p:ph type="sldNum" idx="97"/>
          </p:nvPr>
        </p:nvSpPr>
        <p:spPr/>
        <p:txBody>
          <a:bodyPr/>
          <a:lstStyle/>
          <a:p>
            <a:fld id="{86A8BF56-6CB3-514C-9A64-F39D95C9E25B}" type="slidenum">
              <a:rPr lang="en-US" smtClean="0"/>
              <a:pPr/>
              <a:t>7</a:t>
            </a:fld>
            <a:endParaRPr lang="en-US" dirty="0"/>
          </a:p>
        </p:txBody>
      </p:sp>
      <p:sp>
        <p:nvSpPr>
          <p:cNvPr id="2" name="Title 1">
            <a:extLst>
              <a:ext uri="{FF2B5EF4-FFF2-40B4-BE49-F238E27FC236}">
                <a16:creationId xmlns:a16="http://schemas.microsoft.com/office/drawing/2014/main" id="{C45FC032-2E8B-496F-BA84-6E6F053A8385}"/>
              </a:ext>
            </a:extLst>
          </p:cNvPr>
          <p:cNvSpPr>
            <a:spLocks noGrp="1"/>
          </p:cNvSpPr>
          <p:nvPr>
            <p:ph type="title" idx="1"/>
          </p:nvPr>
        </p:nvSpPr>
        <p:spPr/>
        <p:txBody>
          <a:bodyPr>
            <a:normAutofit fontScale="90000"/>
          </a:bodyPr>
          <a:lstStyle/>
          <a:p>
            <a:r>
              <a:rPr lang="en-US" dirty="0"/>
              <a:t>Data processing: Splitting datasets</a:t>
            </a:r>
          </a:p>
        </p:txBody>
      </p:sp>
      <p:sp>
        <p:nvSpPr>
          <p:cNvPr id="17" name="Content Placeholder 2">
            <a:extLst>
              <a:ext uri="{FF2B5EF4-FFF2-40B4-BE49-F238E27FC236}">
                <a16:creationId xmlns:a16="http://schemas.microsoft.com/office/drawing/2014/main" id="{C4B31135-6CD7-4B2C-81BF-12DCEE458302}"/>
              </a:ext>
            </a:extLst>
          </p:cNvPr>
          <p:cNvSpPr txBox="1">
            <a:spLocks/>
          </p:cNvSpPr>
          <p:nvPr/>
        </p:nvSpPr>
        <p:spPr>
          <a:xfrm>
            <a:off x="365760" y="2029968"/>
            <a:ext cx="11466512" cy="1077032"/>
          </a:xfrm>
          <a:prstGeom prst="rect">
            <a:avLst/>
          </a:prstGeom>
        </p:spPr>
        <p:txBody>
          <a:bodyPr/>
          <a:lstStyle>
            <a:defPPr>
              <a:defRPr lang="en-US"/>
            </a:defPPr>
            <a:lvl1pPr marL="228600" indent="-228600">
              <a:lnSpc>
                <a:spcPct val="100000"/>
              </a:lnSpc>
              <a:spcBef>
                <a:spcPts val="0"/>
              </a:spcBef>
              <a:spcAft>
                <a:spcPts val="1200"/>
              </a:spcAft>
              <a:buFont typeface="Amazon Ember Display"/>
              <a:buChar char="•"/>
              <a:defRPr sz="2400">
                <a:solidFill>
                  <a:srgbClr val="232F3E"/>
                </a:solidFill>
                <a:latin typeface="Amazon Ember Display"/>
              </a:defRPr>
            </a:lvl1pPr>
            <a:lvl2pPr marL="685800" indent="-228600">
              <a:lnSpc>
                <a:spcPct val="90000"/>
              </a:lnSpc>
              <a:spcBef>
                <a:spcPts val="500"/>
              </a:spcBef>
              <a:buFont typeface="Amazon Ember Display"/>
              <a:buChar char="•"/>
              <a:defRPr sz="2400">
                <a:solidFill>
                  <a:srgbClr val="232F3E"/>
                </a:solidFill>
                <a:latin typeface="Amazon Ember Display"/>
              </a:defRPr>
            </a:lvl2pPr>
            <a:lvl3pPr marL="1143000" indent="-228600">
              <a:lnSpc>
                <a:spcPct val="90000"/>
              </a:lnSpc>
              <a:spcBef>
                <a:spcPts val="500"/>
              </a:spcBef>
              <a:buFont typeface="Amazon Ember Display"/>
              <a:buChar char="•"/>
              <a:defRPr sz="2400">
                <a:solidFill>
                  <a:srgbClr val="232F3E"/>
                </a:solidFill>
                <a:latin typeface="Amazon Ember Display"/>
              </a:defRPr>
            </a:lvl3pPr>
            <a:lvl4pPr marL="1600200" indent="-228600">
              <a:lnSpc>
                <a:spcPct val="90000"/>
              </a:lnSpc>
              <a:spcBef>
                <a:spcPts val="500"/>
              </a:spcBef>
              <a:buFont typeface="Amazon Ember Display"/>
              <a:buChar char="•"/>
              <a:defRPr>
                <a:solidFill>
                  <a:srgbClr val="232F3E"/>
                </a:solidFill>
                <a:latin typeface="Amazon Ember Display"/>
              </a:defRPr>
            </a:lvl4pPr>
            <a:lvl5pPr marL="2057400" indent="-228600">
              <a:lnSpc>
                <a:spcPct val="90000"/>
              </a:lnSpc>
              <a:spcBef>
                <a:spcPts val="500"/>
              </a:spcBef>
              <a:buFont typeface="Amazon Ember Display"/>
              <a:buChar char="•"/>
              <a:defRPr sz="2000">
                <a:solidFill>
                  <a:srgbClr val="232F3E"/>
                </a:solidFill>
                <a:latin typeface="Amazon Ember Display"/>
              </a:defRPr>
            </a:lvl5pPr>
            <a:lvl6pPr marL="2514600" indent="-228600">
              <a:lnSpc>
                <a:spcPct val="90000"/>
              </a:lnSpc>
              <a:spcBef>
                <a:spcPts val="500"/>
              </a:spcBef>
              <a:buFont typeface="Amazon Ember Display"/>
              <a:buChar char="•"/>
              <a:defRPr>
                <a:latin typeface="Amazon Ember Display"/>
              </a:defRPr>
            </a:lvl6pPr>
            <a:lvl7pPr marL="2971800" indent="-228600">
              <a:lnSpc>
                <a:spcPct val="90000"/>
              </a:lnSpc>
              <a:spcBef>
                <a:spcPts val="500"/>
              </a:spcBef>
              <a:buFont typeface="Amazon Ember Display"/>
              <a:buChar char="•"/>
              <a:defRPr>
                <a:latin typeface="Amazon Ember Display"/>
              </a:defRPr>
            </a:lvl7pPr>
            <a:lvl8pPr marL="3429000" indent="-228600">
              <a:lnSpc>
                <a:spcPct val="90000"/>
              </a:lnSpc>
              <a:spcBef>
                <a:spcPts val="500"/>
              </a:spcBef>
              <a:buFont typeface="Amazon Ember Display"/>
              <a:buChar char="•"/>
              <a:defRPr>
                <a:latin typeface="Amazon Ember Display"/>
              </a:defRPr>
            </a:lvl8pPr>
            <a:lvl9pPr marL="3886200" indent="-228600">
              <a:lnSpc>
                <a:spcPct val="90000"/>
              </a:lnSpc>
              <a:spcBef>
                <a:spcPts val="500"/>
              </a:spcBef>
              <a:buFont typeface="Amazon Ember Display"/>
              <a:buChar char="•"/>
              <a:defRPr>
                <a:latin typeface="Amazon Ember Display"/>
              </a:defRPr>
            </a:lvl9pPr>
          </a:lstStyle>
          <a:p>
            <a:pPr marL="0" indent="0">
              <a:buNone/>
            </a:pPr>
            <a:r>
              <a:rPr lang="en-US" dirty="0"/>
              <a:t>Split the prepared dataset into training, validation, and test sets.</a:t>
            </a:r>
          </a:p>
        </p:txBody>
      </p:sp>
      <p:sp>
        <p:nvSpPr>
          <p:cNvPr id="34" name="Rectangle: Rounded Corners 4">
            <a:extLst>
              <a:ext uri="{FF2B5EF4-FFF2-40B4-BE49-F238E27FC236}">
                <a16:creationId xmlns:a16="http://schemas.microsoft.com/office/drawing/2014/main" id="{1D2FA3BD-B09C-7E46-94BB-97C220E35B9E}"/>
              </a:ext>
            </a:extLst>
          </p:cNvPr>
          <p:cNvSpPr/>
          <p:nvPr/>
        </p:nvSpPr>
        <p:spPr>
          <a:xfrm>
            <a:off x="1350432" y="3890586"/>
            <a:ext cx="1724820" cy="1077032"/>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a:solidFill>
                  <a:schemeClr val="tx2"/>
                </a:solidFill>
              </a:rPr>
              <a:t>Prepared dataset</a:t>
            </a:r>
          </a:p>
        </p:txBody>
      </p:sp>
      <p:sp>
        <p:nvSpPr>
          <p:cNvPr id="61" name="Left Bracket 60">
            <a:extLst>
              <a:ext uri="{FF2B5EF4-FFF2-40B4-BE49-F238E27FC236}">
                <a16:creationId xmlns:a16="http://schemas.microsoft.com/office/drawing/2014/main" id="{320FE6C2-8EBC-4909-8FEF-4FDDCC44FF82}"/>
              </a:ext>
              <a:ext uri="{C183D7F6-B498-43B3-948B-1728B52AA6E4}">
                <adec:decorative xmlns:adec="http://schemas.microsoft.com/office/drawing/2017/decorative" val="1"/>
              </a:ext>
            </a:extLst>
          </p:cNvPr>
          <p:cNvSpPr/>
          <p:nvPr/>
        </p:nvSpPr>
        <p:spPr>
          <a:xfrm>
            <a:off x="3158108" y="3219936"/>
            <a:ext cx="414372" cy="2418332"/>
          </a:xfrm>
          <a:prstGeom prst="leftBracket">
            <a:avLst>
              <a:gd name="adj" fmla="val 23045"/>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8" name="Rectangle: Top Corners Rounded 7">
            <a:extLst>
              <a:ext uri="{FF2B5EF4-FFF2-40B4-BE49-F238E27FC236}">
                <a16:creationId xmlns:a16="http://schemas.microsoft.com/office/drawing/2014/main" id="{B5C9CAB2-292E-444A-8672-846E94475918}"/>
              </a:ext>
              <a:ext uri="{C183D7F6-B498-43B3-948B-1728B52AA6E4}">
                <adec:decorative xmlns:adec="http://schemas.microsoft.com/office/drawing/2017/decorative" val="0"/>
              </a:ext>
            </a:extLst>
          </p:cNvPr>
          <p:cNvSpPr/>
          <p:nvPr/>
        </p:nvSpPr>
        <p:spPr>
          <a:xfrm>
            <a:off x="3613772" y="3180180"/>
            <a:ext cx="5143642" cy="768096"/>
          </a:xfrm>
          <a:prstGeom prst="round2SameRect">
            <a:avLst/>
          </a:prstGeom>
          <a:solidFill>
            <a:schemeClr val="accent5">
              <a:lumMod val="75000"/>
            </a:schemeClr>
          </a:solidFill>
          <a:ln w="28575">
            <a:solidFill>
              <a:schemeClr val="tx1"/>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Training set</a:t>
            </a:r>
          </a:p>
          <a:p>
            <a:pPr algn="ctr"/>
            <a:r>
              <a:rPr lang="en-US" dirty="0"/>
              <a:t>(used to train the model)</a:t>
            </a:r>
          </a:p>
        </p:txBody>
      </p:sp>
      <p:sp>
        <p:nvSpPr>
          <p:cNvPr id="59" name="Rectangle 58">
            <a:extLst>
              <a:ext uri="{FF2B5EF4-FFF2-40B4-BE49-F238E27FC236}">
                <a16:creationId xmlns:a16="http://schemas.microsoft.com/office/drawing/2014/main" id="{47066734-72D7-455D-AA57-E3F61E263EE9}"/>
              </a:ext>
              <a:ext uri="{C183D7F6-B498-43B3-948B-1728B52AA6E4}">
                <adec:decorative xmlns:adec="http://schemas.microsoft.com/office/drawing/2017/decorative" val="0"/>
              </a:ext>
            </a:extLst>
          </p:cNvPr>
          <p:cNvSpPr/>
          <p:nvPr/>
        </p:nvSpPr>
        <p:spPr>
          <a:xfrm>
            <a:off x="3613771" y="4047659"/>
            <a:ext cx="5143644" cy="765492"/>
          </a:xfrm>
          <a:prstGeom prst="rect">
            <a:avLst/>
          </a:prstGeom>
          <a:solidFill>
            <a:schemeClr val="accent2">
              <a:lumMod val="75000"/>
            </a:schemeClr>
          </a:solidFill>
          <a:ln w="285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Validation set</a:t>
            </a:r>
          </a:p>
          <a:p>
            <a:pPr algn="ctr"/>
            <a:r>
              <a:rPr lang="en-US" dirty="0"/>
              <a:t>(used for unbiased evaluation of the model)</a:t>
            </a:r>
          </a:p>
        </p:txBody>
      </p:sp>
      <p:sp>
        <p:nvSpPr>
          <p:cNvPr id="60" name="Rectangle: Top Corners Rounded 11">
            <a:extLst>
              <a:ext uri="{FF2B5EF4-FFF2-40B4-BE49-F238E27FC236}">
                <a16:creationId xmlns:a16="http://schemas.microsoft.com/office/drawing/2014/main" id="{518AD6D2-D980-43E1-8A03-09290296BB6C}"/>
              </a:ext>
              <a:ext uri="{C183D7F6-B498-43B3-948B-1728B52AA6E4}">
                <adec:decorative xmlns:adec="http://schemas.microsoft.com/office/drawing/2017/decorative" val="0"/>
              </a:ext>
            </a:extLst>
          </p:cNvPr>
          <p:cNvSpPr/>
          <p:nvPr/>
        </p:nvSpPr>
        <p:spPr>
          <a:xfrm>
            <a:off x="3611930" y="4912534"/>
            <a:ext cx="5147327" cy="765491"/>
          </a:xfrm>
          <a:prstGeom prst="round2SameRect">
            <a:avLst>
              <a:gd name="adj1" fmla="val 0"/>
              <a:gd name="adj2" fmla="val 17500"/>
            </a:avLst>
          </a:prstGeom>
          <a:solidFill>
            <a:schemeClr val="accent5">
              <a:lumMod val="50000"/>
            </a:schemeClr>
          </a:solidFill>
          <a:ln w="285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Test set</a:t>
            </a:r>
          </a:p>
          <a:p>
            <a:pPr algn="ctr"/>
            <a:r>
              <a:rPr lang="en-US" dirty="0"/>
              <a:t>(used for final evaluation of the model)</a:t>
            </a:r>
          </a:p>
        </p:txBody>
      </p:sp>
      <p:grpSp>
        <p:nvGrpSpPr>
          <p:cNvPr id="4" name="Group 3">
            <a:extLst>
              <a:ext uri="{FF2B5EF4-FFF2-40B4-BE49-F238E27FC236}">
                <a16:creationId xmlns:a16="http://schemas.microsoft.com/office/drawing/2014/main" id="{95576D6D-33E2-4E39-8EE0-F5026A9ECD80}"/>
              </a:ext>
              <a:ext uri="{C183D7F6-B498-43B3-948B-1728B52AA6E4}">
                <adec:decorative xmlns:adec="http://schemas.microsoft.com/office/drawing/2017/decorative" val="1"/>
              </a:ext>
            </a:extLst>
          </p:cNvPr>
          <p:cNvGrpSpPr/>
          <p:nvPr/>
        </p:nvGrpSpPr>
        <p:grpSpPr>
          <a:xfrm>
            <a:off x="539496" y="1121662"/>
            <a:ext cx="11126164" cy="755970"/>
            <a:chOff x="374099" y="1121662"/>
            <a:chExt cx="11126164" cy="755970"/>
          </a:xfrm>
        </p:grpSpPr>
        <p:pic>
          <p:nvPicPr>
            <p:cNvPr id="62" name="Picture 61">
              <a:extLst>
                <a:ext uri="{FF2B5EF4-FFF2-40B4-BE49-F238E27FC236}">
                  <a16:creationId xmlns:a16="http://schemas.microsoft.com/office/drawing/2014/main" id="{50500841-5336-40D1-BAB3-BBAA5E55AC9A}"/>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374099" y="1152144"/>
              <a:ext cx="11126164" cy="695004"/>
            </a:xfrm>
            <a:prstGeom prst="rect">
              <a:avLst/>
            </a:prstGeom>
          </p:spPr>
        </p:pic>
        <p:pic>
          <p:nvPicPr>
            <p:cNvPr id="63" name="Picture 62">
              <a:extLst>
                <a:ext uri="{FF2B5EF4-FFF2-40B4-BE49-F238E27FC236}">
                  <a16:creationId xmlns:a16="http://schemas.microsoft.com/office/drawing/2014/main" id="{4544F003-BA68-4F10-8026-69EE69E29681}"/>
                </a:ext>
                <a:ext uri="{C183D7F6-B498-43B3-948B-1728B52AA6E4}">
                  <adec:decorative xmlns:adec="http://schemas.microsoft.com/office/drawing/2017/decorative" val="1"/>
                </a:ext>
              </a:extLst>
            </p:cNvPr>
            <p:cNvPicPr>
              <a:picLocks noChangeAspect="1"/>
            </p:cNvPicPr>
            <p:nvPr/>
          </p:nvPicPr>
          <p:blipFill>
            <a:blip r:embed="rId5"/>
            <a:stretch>
              <a:fillRect/>
            </a:stretch>
          </p:blipFill>
          <p:spPr>
            <a:xfrm>
              <a:off x="4131812" y="1121662"/>
              <a:ext cx="1853345" cy="755970"/>
            </a:xfrm>
            <a:prstGeom prst="rect">
              <a:avLst/>
            </a:prstGeom>
          </p:spPr>
        </p:pic>
      </p:grpSp>
    </p:spTree>
    <p:custDataLst>
      <p:tags r:id="rId1"/>
    </p:custDataLst>
    <p:extLst>
      <p:ext uri="{BB962C8B-B14F-4D97-AF65-F5344CB8AC3E}">
        <p14:creationId xmlns:p14="http://schemas.microsoft.com/office/powerpoint/2010/main" val="5315259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AFE9FE8-C900-4A66-AB3B-5541EF35EE8C}"/>
              </a:ext>
            </a:extLst>
          </p:cNvPr>
          <p:cNvSpPr>
            <a:spLocks noGrp="1"/>
          </p:cNvSpPr>
          <p:nvPr>
            <p:ph type="sldNum" idx="97"/>
          </p:nvPr>
        </p:nvSpPr>
        <p:spPr/>
        <p:txBody>
          <a:bodyPr/>
          <a:lstStyle/>
          <a:p>
            <a:fld id="{86A8BF56-6CB3-514C-9A64-F39D95C9E25B}" type="slidenum">
              <a:rPr lang="en-US" smtClean="0"/>
              <a:pPr/>
              <a:t>8</a:t>
            </a:fld>
            <a:endParaRPr lang="en-US" dirty="0"/>
          </a:p>
        </p:txBody>
      </p:sp>
      <p:sp>
        <p:nvSpPr>
          <p:cNvPr id="2" name="Title 1">
            <a:extLst>
              <a:ext uri="{FF2B5EF4-FFF2-40B4-BE49-F238E27FC236}">
                <a16:creationId xmlns:a16="http://schemas.microsoft.com/office/drawing/2014/main" id="{2EC36DBC-D160-4A93-9554-6BD841763287}"/>
              </a:ext>
            </a:extLst>
          </p:cNvPr>
          <p:cNvSpPr>
            <a:spLocks noGrp="1"/>
          </p:cNvSpPr>
          <p:nvPr>
            <p:ph type="title" idx="1"/>
          </p:nvPr>
        </p:nvSpPr>
        <p:spPr/>
        <p:txBody>
          <a:bodyPr>
            <a:normAutofit fontScale="90000"/>
          </a:bodyPr>
          <a:lstStyle/>
          <a:p>
            <a:r>
              <a:rPr lang="en-US" dirty="0"/>
              <a:t>Model training</a:t>
            </a:r>
          </a:p>
        </p:txBody>
      </p:sp>
      <p:sp>
        <p:nvSpPr>
          <p:cNvPr id="4" name="Content Placeholder 3">
            <a:extLst>
              <a:ext uri="{FF2B5EF4-FFF2-40B4-BE49-F238E27FC236}">
                <a16:creationId xmlns:a16="http://schemas.microsoft.com/office/drawing/2014/main" id="{61A9506D-7A60-C940-A0B4-4F10633BD423}"/>
              </a:ext>
            </a:extLst>
          </p:cNvPr>
          <p:cNvSpPr>
            <a:spLocks noGrp="1"/>
          </p:cNvSpPr>
          <p:nvPr>
            <p:ph idx="2"/>
          </p:nvPr>
        </p:nvSpPr>
        <p:spPr/>
        <p:txBody>
          <a:bodyPr/>
          <a:lstStyle/>
          <a:p>
            <a:pPr lvl="0"/>
            <a:endParaRPr lang="en-US" b="1" dirty="0">
              <a:solidFill>
                <a:schemeClr val="accent6"/>
              </a:solidFill>
            </a:endParaRPr>
          </a:p>
          <a:p>
            <a:pPr lvl="0"/>
            <a:endParaRPr lang="en-US" b="1" dirty="0">
              <a:solidFill>
                <a:schemeClr val="accent6"/>
              </a:solidFill>
            </a:endParaRPr>
          </a:p>
          <a:p>
            <a:pPr lvl="0"/>
            <a:r>
              <a:rPr lang="en-US" b="1" dirty="0">
                <a:solidFill>
                  <a:schemeClr val="accent6"/>
                </a:solidFill>
              </a:rPr>
              <a:t>Supervised models: </a:t>
            </a:r>
            <a:r>
              <a:rPr lang="en-US" dirty="0"/>
              <a:t>Train (learn) by comparing the error between predictions and true values (labels).</a:t>
            </a:r>
          </a:p>
          <a:p>
            <a:r>
              <a:rPr lang="en-US" b="1" dirty="0">
                <a:solidFill>
                  <a:schemeClr val="accent6"/>
                </a:solidFill>
              </a:rPr>
              <a:t>Unsupervised models: </a:t>
            </a:r>
            <a:r>
              <a:rPr lang="en-US" dirty="0"/>
              <a:t>Train (learn) by comparing the results of grouping similar things together. Similarity can be defined in different ways; for example, distance or intersections of features.</a:t>
            </a:r>
          </a:p>
        </p:txBody>
      </p:sp>
      <p:grpSp>
        <p:nvGrpSpPr>
          <p:cNvPr id="5" name="Group 4">
            <a:extLst>
              <a:ext uri="{FF2B5EF4-FFF2-40B4-BE49-F238E27FC236}">
                <a16:creationId xmlns:a16="http://schemas.microsoft.com/office/drawing/2014/main" id="{4BFB4011-25D1-434D-9648-8DC0583B64E3}"/>
              </a:ext>
              <a:ext uri="{C183D7F6-B498-43B3-948B-1728B52AA6E4}">
                <adec:decorative xmlns:adec="http://schemas.microsoft.com/office/drawing/2017/decorative" val="1"/>
              </a:ext>
            </a:extLst>
          </p:cNvPr>
          <p:cNvGrpSpPr/>
          <p:nvPr/>
        </p:nvGrpSpPr>
        <p:grpSpPr>
          <a:xfrm>
            <a:off x="539496" y="1130403"/>
            <a:ext cx="11126164" cy="755970"/>
            <a:chOff x="374099" y="1130403"/>
            <a:chExt cx="11126164" cy="755970"/>
          </a:xfrm>
        </p:grpSpPr>
        <p:pic>
          <p:nvPicPr>
            <p:cNvPr id="28" name="Picture 27">
              <a:extLst>
                <a:ext uri="{FF2B5EF4-FFF2-40B4-BE49-F238E27FC236}">
                  <a16:creationId xmlns:a16="http://schemas.microsoft.com/office/drawing/2014/main" id="{3414C02A-23DA-4895-B738-B882C87B1991}"/>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374099" y="1152144"/>
              <a:ext cx="11126164" cy="695004"/>
            </a:xfrm>
            <a:prstGeom prst="rect">
              <a:avLst/>
            </a:prstGeom>
          </p:spPr>
        </p:pic>
        <p:pic>
          <p:nvPicPr>
            <p:cNvPr id="6" name="Picture 5">
              <a:extLst>
                <a:ext uri="{FF2B5EF4-FFF2-40B4-BE49-F238E27FC236}">
                  <a16:creationId xmlns:a16="http://schemas.microsoft.com/office/drawing/2014/main" id="{EECC5787-D85E-4955-B100-309FA576DA22}"/>
                </a:ext>
                <a:ext uri="{C183D7F6-B498-43B3-948B-1728B52AA6E4}">
                  <adec:decorative xmlns:adec="http://schemas.microsoft.com/office/drawing/2017/decorative" val="1"/>
                </a:ext>
              </a:extLst>
            </p:cNvPr>
            <p:cNvPicPr>
              <a:picLocks noChangeAspect="1"/>
            </p:cNvPicPr>
            <p:nvPr/>
          </p:nvPicPr>
          <p:blipFill>
            <a:blip r:embed="rId5"/>
            <a:stretch>
              <a:fillRect/>
            </a:stretch>
          </p:blipFill>
          <p:spPr>
            <a:xfrm>
              <a:off x="5996105" y="1130403"/>
              <a:ext cx="1853345" cy="755970"/>
            </a:xfrm>
            <a:prstGeom prst="rect">
              <a:avLst/>
            </a:prstGeom>
          </p:spPr>
        </p:pic>
      </p:grpSp>
    </p:spTree>
    <p:custDataLst>
      <p:tags r:id="rId1"/>
    </p:custDataLst>
    <p:extLst>
      <p:ext uri="{BB962C8B-B14F-4D97-AF65-F5344CB8AC3E}">
        <p14:creationId xmlns:p14="http://schemas.microsoft.com/office/powerpoint/2010/main" val="14159526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436D364-C1C9-4115-A672-F142DCD7A45F}"/>
              </a:ext>
            </a:extLst>
          </p:cNvPr>
          <p:cNvSpPr>
            <a:spLocks noGrp="1"/>
          </p:cNvSpPr>
          <p:nvPr>
            <p:ph type="sldNum" idx="97"/>
          </p:nvPr>
        </p:nvSpPr>
        <p:spPr/>
        <p:txBody>
          <a:bodyPr/>
          <a:lstStyle/>
          <a:p>
            <a:fld id="{86A8BF56-6CB3-514C-9A64-F39D95C9E25B}" type="slidenum">
              <a:rPr lang="en-US" smtClean="0"/>
              <a:pPr/>
              <a:t>9</a:t>
            </a:fld>
            <a:endParaRPr lang="en-US" dirty="0"/>
          </a:p>
        </p:txBody>
      </p:sp>
      <p:sp>
        <p:nvSpPr>
          <p:cNvPr id="2" name="Title 1">
            <a:extLst>
              <a:ext uri="{FF2B5EF4-FFF2-40B4-BE49-F238E27FC236}">
                <a16:creationId xmlns:a16="http://schemas.microsoft.com/office/drawing/2014/main" id="{B6ECD4EA-19A3-493C-9187-CFA2F40106E1}"/>
              </a:ext>
            </a:extLst>
          </p:cNvPr>
          <p:cNvSpPr>
            <a:spLocks noGrp="1"/>
          </p:cNvSpPr>
          <p:nvPr>
            <p:ph type="title" idx="1"/>
          </p:nvPr>
        </p:nvSpPr>
        <p:spPr/>
        <p:txBody>
          <a:bodyPr>
            <a:normAutofit fontScale="90000"/>
          </a:bodyPr>
          <a:lstStyle/>
          <a:p>
            <a:r>
              <a:rPr lang="en-US" dirty="0"/>
              <a:t>Evaluation: Regression step 1</a:t>
            </a:r>
          </a:p>
        </p:txBody>
      </p:sp>
      <p:sp>
        <p:nvSpPr>
          <p:cNvPr id="45" name="TextBox 44">
            <a:extLst>
              <a:ext uri="{FF2B5EF4-FFF2-40B4-BE49-F238E27FC236}">
                <a16:creationId xmlns:a16="http://schemas.microsoft.com/office/drawing/2014/main" id="{05969F3E-72B4-754A-8EDC-F308E69AC28B}"/>
              </a:ext>
            </a:extLst>
          </p:cNvPr>
          <p:cNvSpPr txBox="1"/>
          <p:nvPr/>
        </p:nvSpPr>
        <p:spPr>
          <a:xfrm>
            <a:off x="365760" y="2528922"/>
            <a:ext cx="4819189" cy="1200329"/>
          </a:xfrm>
          <a:prstGeom prst="rect">
            <a:avLst/>
          </a:prstGeom>
          <a:noFill/>
        </p:spPr>
        <p:txBody>
          <a:bodyPr wrap="square" rtlCol="0">
            <a:spAutoFit/>
          </a:bodyPr>
          <a:lstStyle/>
          <a:p>
            <a:r>
              <a:rPr lang="en-US" sz="2400" dirty="0">
                <a:solidFill>
                  <a:srgbClr val="232F3E"/>
                </a:solidFill>
                <a:latin typeface="Amazon Ember" panose="020B0603020204020204" pitchFamily="34" charset="0"/>
                <a:ea typeface="Amazon Ember" panose="020B0603020204020204" pitchFamily="34" charset="0"/>
                <a:cs typeface="Amazon Ember" panose="020B0603020204020204" pitchFamily="34" charset="0"/>
              </a:rPr>
              <a:t>Find the distance (squared, absolute, others) between your prediction and labels.</a:t>
            </a:r>
            <a:endParaRPr lang="en-US" sz="2000" dirty="0">
              <a:solidFill>
                <a:srgbClr val="232F3E"/>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pic>
        <p:nvPicPr>
          <p:cNvPr id="8" name="Picture 7" descr="Graph of price compared to number of pages, with a line of best fit. See details in notes.">
            <a:extLst>
              <a:ext uri="{FF2B5EF4-FFF2-40B4-BE49-F238E27FC236}">
                <a16:creationId xmlns:a16="http://schemas.microsoft.com/office/drawing/2014/main" id="{C669A11B-0D08-4E70-879B-FA2C64D67D7C}"/>
              </a:ext>
            </a:extLst>
          </p:cNvPr>
          <p:cNvPicPr>
            <a:picLocks noChangeAspect="1"/>
          </p:cNvPicPr>
          <p:nvPr/>
        </p:nvPicPr>
        <p:blipFill>
          <a:blip r:embed="rId4"/>
          <a:stretch>
            <a:fillRect/>
          </a:stretch>
        </p:blipFill>
        <p:spPr>
          <a:xfrm>
            <a:off x="5112976" y="2528922"/>
            <a:ext cx="6273328" cy="2792210"/>
          </a:xfrm>
          <a:prstGeom prst="rect">
            <a:avLst/>
          </a:prstGeom>
        </p:spPr>
      </p:pic>
      <p:grpSp>
        <p:nvGrpSpPr>
          <p:cNvPr id="4" name="Group 3">
            <a:extLst>
              <a:ext uri="{FF2B5EF4-FFF2-40B4-BE49-F238E27FC236}">
                <a16:creationId xmlns:a16="http://schemas.microsoft.com/office/drawing/2014/main" id="{A2A906CC-0A56-4C85-AC62-D0E38A9B06AD}"/>
              </a:ext>
              <a:ext uri="{C183D7F6-B498-43B3-948B-1728B52AA6E4}">
                <adec:decorative xmlns:adec="http://schemas.microsoft.com/office/drawing/2017/decorative" val="1"/>
              </a:ext>
            </a:extLst>
          </p:cNvPr>
          <p:cNvGrpSpPr/>
          <p:nvPr/>
        </p:nvGrpSpPr>
        <p:grpSpPr>
          <a:xfrm>
            <a:off x="539496" y="1130403"/>
            <a:ext cx="11126164" cy="755970"/>
            <a:chOff x="374099" y="1130403"/>
            <a:chExt cx="11126164" cy="755970"/>
          </a:xfrm>
        </p:grpSpPr>
        <p:pic>
          <p:nvPicPr>
            <p:cNvPr id="26" name="Picture 25">
              <a:extLst>
                <a:ext uri="{FF2B5EF4-FFF2-40B4-BE49-F238E27FC236}">
                  <a16:creationId xmlns:a16="http://schemas.microsoft.com/office/drawing/2014/main" id="{0D30DAF4-6149-4A41-BA0A-016314DCA764}"/>
                </a:ext>
                <a:ext uri="{C183D7F6-B498-43B3-948B-1728B52AA6E4}">
                  <adec:decorative xmlns:adec="http://schemas.microsoft.com/office/drawing/2017/decorative" val="1"/>
                </a:ext>
              </a:extLst>
            </p:cNvPr>
            <p:cNvPicPr>
              <a:picLocks noChangeAspect="1"/>
            </p:cNvPicPr>
            <p:nvPr/>
          </p:nvPicPr>
          <p:blipFill>
            <a:blip r:embed="rId5"/>
            <a:stretch>
              <a:fillRect/>
            </a:stretch>
          </p:blipFill>
          <p:spPr>
            <a:xfrm>
              <a:off x="374099" y="1152144"/>
              <a:ext cx="11126164" cy="695004"/>
            </a:xfrm>
            <a:prstGeom prst="rect">
              <a:avLst/>
            </a:prstGeom>
          </p:spPr>
        </p:pic>
        <p:pic>
          <p:nvPicPr>
            <p:cNvPr id="5" name="Picture 4">
              <a:extLst>
                <a:ext uri="{FF2B5EF4-FFF2-40B4-BE49-F238E27FC236}">
                  <a16:creationId xmlns:a16="http://schemas.microsoft.com/office/drawing/2014/main" id="{E86FE3BB-DEE5-479D-9F51-F143313FE4D4}"/>
                </a:ext>
                <a:ext uri="{C183D7F6-B498-43B3-948B-1728B52AA6E4}">
                  <adec:decorative xmlns:adec="http://schemas.microsoft.com/office/drawing/2017/decorative" val="1"/>
                </a:ext>
              </a:extLst>
            </p:cNvPr>
            <p:cNvPicPr>
              <a:picLocks noChangeAspect="1"/>
            </p:cNvPicPr>
            <p:nvPr/>
          </p:nvPicPr>
          <p:blipFill>
            <a:blip r:embed="rId6"/>
            <a:stretch>
              <a:fillRect/>
            </a:stretch>
          </p:blipFill>
          <p:spPr>
            <a:xfrm>
              <a:off x="7860920" y="1130403"/>
              <a:ext cx="1853345" cy="755970"/>
            </a:xfrm>
            <a:prstGeom prst="rect">
              <a:avLst/>
            </a:prstGeom>
          </p:spPr>
        </p:pic>
      </p:grpSp>
    </p:spTree>
    <p:custDataLst>
      <p:tags r:id="rId1"/>
    </p:custDataLst>
    <p:extLst>
      <p:ext uri="{BB962C8B-B14F-4D97-AF65-F5344CB8AC3E}">
        <p14:creationId xmlns:p14="http://schemas.microsoft.com/office/powerpoint/2010/main" val="327569026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DESIGN_ID_MLU-ACADEMY-V5" val="6Fj1aXuV"/>
  <p:tag name="ARTICULATE_SLIDE_COUNT" val="35"/>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9">
    <a:dk1>
      <a:sysClr val="windowText" lastClr="000000"/>
    </a:dk1>
    <a:lt1>
      <a:sysClr val="window" lastClr="FFFFFF"/>
    </a:lt1>
    <a:dk2>
      <a:srgbClr val="232F3E"/>
    </a:dk2>
    <a:lt2>
      <a:srgbClr val="F1F3F3"/>
    </a:lt2>
    <a:accent1>
      <a:srgbClr val="003181"/>
    </a:accent1>
    <a:accent2>
      <a:srgbClr val="FFAD97"/>
    </a:accent2>
    <a:accent3>
      <a:srgbClr val="F46EBB"/>
    </a:accent3>
    <a:accent4>
      <a:srgbClr val="2074D5"/>
    </a:accent4>
    <a:accent5>
      <a:srgbClr val="504BAB"/>
    </a:accent5>
    <a:accent6>
      <a:srgbClr val="DF2A5D"/>
    </a:accent6>
    <a:hlink>
      <a:srgbClr val="0972D3"/>
    </a:hlink>
    <a:folHlink>
      <a:srgbClr val="0972D3"/>
    </a:folHlink>
  </a:clrScheme>
</a:themeOverride>
</file>

<file path=docProps/app.xml><?xml version="1.0" encoding="utf-8"?>
<Properties xmlns="http://schemas.openxmlformats.org/officeDocument/2006/extended-properties" xmlns:vt="http://schemas.openxmlformats.org/officeDocument/2006/docPropsVTypes">
  <Template/>
  <TotalTime>9467</TotalTime>
  <Words>5869</Words>
  <Application>Microsoft Macintosh PowerPoint</Application>
  <PresentationFormat>Widescreen</PresentationFormat>
  <Paragraphs>439</Paragraphs>
  <Slides>34</Slides>
  <Notes>34</Notes>
  <HiddenSlides>9</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34</vt:i4>
      </vt:variant>
    </vt:vector>
  </HeadingPairs>
  <TitlesOfParts>
    <vt:vector size="47" baseType="lpstr">
      <vt:lpstr>Amazon Ember</vt:lpstr>
      <vt:lpstr>Amazon Ember Display</vt:lpstr>
      <vt:lpstr>Amazon Ember Display Heavy</vt:lpstr>
      <vt:lpstr>Amazon Ember Heavy</vt:lpstr>
      <vt:lpstr>Amazon Ember Light</vt:lpstr>
      <vt:lpstr>Arial</vt:lpstr>
      <vt:lpstr>Calibri</vt:lpstr>
      <vt:lpstr>Calibri Light</vt:lpstr>
      <vt:lpstr>Cambria Math</vt:lpstr>
      <vt:lpstr>Lucida Console</vt:lpstr>
      <vt:lpstr>Slack-Lato</vt:lpstr>
      <vt:lpstr>Söhne</vt:lpstr>
      <vt:lpstr>Custom Design</vt:lpstr>
      <vt:lpstr>The ML Lifecycle, and Overfitting and Underfitting</vt:lpstr>
      <vt:lpstr>Today’s activities</vt:lpstr>
      <vt:lpstr>Introduction to the ML lifecycle</vt:lpstr>
      <vt:lpstr>ML lifecycle</vt:lpstr>
      <vt:lpstr>Defining the problem</vt:lpstr>
      <vt:lpstr>Data processing: Preparing the data</vt:lpstr>
      <vt:lpstr>Data processing: Splitting datasets</vt:lpstr>
      <vt:lpstr>Model training</vt:lpstr>
      <vt:lpstr>Evaluation: Regression step 1</vt:lpstr>
      <vt:lpstr>Evaluation: Regression step 2</vt:lpstr>
      <vt:lpstr>Evaluation: Classification step 1</vt:lpstr>
      <vt:lpstr>Evaluation: Classification step 2</vt:lpstr>
      <vt:lpstr>Evaluation: Comparing training and validation datasets </vt:lpstr>
      <vt:lpstr>Evaluation: Comparing accuracies</vt:lpstr>
      <vt:lpstr>Model tuning: Underfitting</vt:lpstr>
      <vt:lpstr>Model tuning: Overfitting</vt:lpstr>
      <vt:lpstr>Model tuning: Appropriate fitting</vt:lpstr>
      <vt:lpstr>How do you help your model fit appropriately?</vt:lpstr>
      <vt:lpstr>Model tuning: Hyperparameters</vt:lpstr>
      <vt:lpstr>Model testing</vt:lpstr>
      <vt:lpstr>Model training and evaluation process</vt:lpstr>
      <vt:lpstr>Deploying the model to production</vt:lpstr>
      <vt:lpstr>Using the model in production</vt:lpstr>
      <vt:lpstr>Next lesson</vt:lpstr>
      <vt:lpstr>PowerPoint Presentation</vt:lpstr>
      <vt:lpstr>Image source slide (for curriculum development use only)</vt:lpstr>
      <vt:lpstr>Source graphic: ML lifecycle</vt:lpstr>
      <vt:lpstr>Source graphic: Evaluation: Regression step 1</vt:lpstr>
      <vt:lpstr>Source graphic: Evaluation: Classification step 1</vt:lpstr>
      <vt:lpstr>Source graphic: Evaluation: Comparing training and validation datasets </vt:lpstr>
      <vt:lpstr>Source: Model tuning: Overfitting</vt:lpstr>
      <vt:lpstr>Source: Model tuning: Appropriate fitting</vt:lpstr>
      <vt:lpstr>Source: Model training and evaluation process </vt:lpstr>
      <vt:lpstr>Source: Using the model in production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Through Application</dc:title>
  <dc:creator>Daniel Blake</dc:creator>
  <cp:lastModifiedBy>dos Santos Junior, Jose Cassio</cp:lastModifiedBy>
  <cp:revision>263</cp:revision>
  <dcterms:created xsi:type="dcterms:W3CDTF">2022-11-16T15:46:36Z</dcterms:created>
  <dcterms:modified xsi:type="dcterms:W3CDTF">2025-07-22T17:46:28Z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A701B42D-D62A-44FD-AD43-C6A2E5B4A1A5</vt:lpwstr>
  </property>
  <property fmtid="{D5CDD505-2E9C-101B-9397-08002B2CF9AE}" pid="3" name="ArticulatePath">
    <vt:lpwstr>psr_MLUMLA-EN-M1-L4</vt:lpwstr>
  </property>
  <property fmtid="{D5CDD505-2E9C-101B-9397-08002B2CF9AE}" pid="4" name="MSIP_Label_19e68092-05df-4271-8e3e-b2a4c82ba797_Enabled">
    <vt:lpwstr>true</vt:lpwstr>
  </property>
  <property fmtid="{D5CDD505-2E9C-101B-9397-08002B2CF9AE}" pid="5" name="MSIP_Label_19e68092-05df-4271-8e3e-b2a4c82ba797_SetDate">
    <vt:lpwstr>2025-07-22T17:46:28Z</vt:lpwstr>
  </property>
  <property fmtid="{D5CDD505-2E9C-101B-9397-08002B2CF9AE}" pid="6" name="MSIP_Label_19e68092-05df-4271-8e3e-b2a4c82ba797_Method">
    <vt:lpwstr>Standard</vt:lpwstr>
  </property>
  <property fmtid="{D5CDD505-2E9C-101B-9397-08002B2CF9AE}" pid="7" name="MSIP_Label_19e68092-05df-4271-8e3e-b2a4c82ba797_Name">
    <vt:lpwstr>Amazon Confidential</vt:lpwstr>
  </property>
  <property fmtid="{D5CDD505-2E9C-101B-9397-08002B2CF9AE}" pid="8" name="MSIP_Label_19e68092-05df-4271-8e3e-b2a4c82ba797_SiteId">
    <vt:lpwstr>5280104a-472d-4538-9ccf-1e1d0efe8b1b</vt:lpwstr>
  </property>
  <property fmtid="{D5CDD505-2E9C-101B-9397-08002B2CF9AE}" pid="9" name="MSIP_Label_19e68092-05df-4271-8e3e-b2a4c82ba797_ActionId">
    <vt:lpwstr>45af667a-f564-4229-ad02-cbcfbb217ba3</vt:lpwstr>
  </property>
  <property fmtid="{D5CDD505-2E9C-101B-9397-08002B2CF9AE}" pid="10" name="MSIP_Label_19e68092-05df-4271-8e3e-b2a4c82ba797_ContentBits">
    <vt:lpwstr>0</vt:lpwstr>
  </property>
  <property fmtid="{D5CDD505-2E9C-101B-9397-08002B2CF9AE}" pid="11" name="MSIP_Label_19e68092-05df-4271-8e3e-b2a4c82ba797_Tag">
    <vt:lpwstr>50, 3, 0, 1</vt:lpwstr>
  </property>
</Properties>
</file>