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5"/>
  </p:notesMasterIdLst>
  <p:handoutMasterIdLst>
    <p:handoutMasterId r:id="rId26"/>
  </p:handoutMasterIdLst>
  <p:sldIdLst>
    <p:sldId id="256" r:id="rId2"/>
    <p:sldId id="4048" r:id="rId3"/>
    <p:sldId id="384" r:id="rId4"/>
    <p:sldId id="385" r:id="rId5"/>
    <p:sldId id="386" r:id="rId6"/>
    <p:sldId id="4049" r:id="rId7"/>
    <p:sldId id="389" r:id="rId8"/>
    <p:sldId id="388" r:id="rId9"/>
    <p:sldId id="391" r:id="rId10"/>
    <p:sldId id="390" r:id="rId11"/>
    <p:sldId id="392" r:id="rId12"/>
    <p:sldId id="393" r:id="rId13"/>
    <p:sldId id="394" r:id="rId14"/>
    <p:sldId id="403" r:id="rId15"/>
    <p:sldId id="405" r:id="rId16"/>
    <p:sldId id="4046" r:id="rId17"/>
    <p:sldId id="4047" r:id="rId18"/>
    <p:sldId id="400" r:id="rId19"/>
    <p:sldId id="401" r:id="rId20"/>
    <p:sldId id="402" r:id="rId21"/>
    <p:sldId id="2147477358" r:id="rId22"/>
    <p:sldId id="4042" r:id="rId23"/>
    <p:sldId id="21474773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3" clrIdx="0">
    <p:extLst>
      <p:ext uri="{19B8F6BF-5375-455C-9EA6-DF929625EA0E}">
        <p15:presenceInfo xmlns:p15="http://schemas.microsoft.com/office/powerpoint/2012/main" userId="S-1-5-21-1407069837-2091007605-538272213-15390607" providerId="AD"/>
      </p:ext>
    </p:extLst>
  </p:cmAuthor>
  <p:cmAuthor id="2" name="Cem Sazara" initials="CS" lastIdx="1" clrIdx="1">
    <p:extLst>
      <p:ext uri="{19B8F6BF-5375-455C-9EA6-DF929625EA0E}">
        <p15:presenceInfo xmlns:p15="http://schemas.microsoft.com/office/powerpoint/2012/main" userId="f88cdc42c98b4bc3" providerId="Windows Live"/>
      </p:ext>
    </p:extLst>
  </p:cmAuthor>
  <p:cmAuthor id="3" name="Microsoft Office User" initials="MOU" lastIdx="20" clrIdx="2">
    <p:extLst>
      <p:ext uri="{19B8F6BF-5375-455C-9EA6-DF929625EA0E}">
        <p15:presenceInfo xmlns:p15="http://schemas.microsoft.com/office/powerpoint/2012/main" userId="Microsoft Office User" providerId="None"/>
      </p:ext>
    </p:extLst>
  </p:cmAuthor>
  <p:cmAuthor id="4" name="Treadwell, Jacqueline" initials="TJ" lastIdx="109" clrIdx="3">
    <p:extLst>
      <p:ext uri="{19B8F6BF-5375-455C-9EA6-DF929625EA0E}">
        <p15:presenceInfo xmlns:p15="http://schemas.microsoft.com/office/powerpoint/2012/main" userId="S-1-5-21-1407069837-2091007605-538272213-42886191" providerId="AD"/>
      </p:ext>
    </p:extLst>
  </p:cmAuthor>
  <p:cmAuthor id="5" name="Daniel Blake" initials="DJB" lastIdx="6" clrIdx="4">
    <p:extLst>
      <p:ext uri="{19B8F6BF-5375-455C-9EA6-DF929625EA0E}">
        <p15:presenceInfo xmlns:p15="http://schemas.microsoft.com/office/powerpoint/2012/main" userId="Daniel Blake" providerId="None"/>
      </p:ext>
    </p:extLst>
  </p:cmAuthor>
  <p:cmAuthor id="6" name="Stading, Katrina" initials="SK" lastIdx="21"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BAB"/>
    <a:srgbClr val="F1F3F3"/>
    <a:srgbClr val="003181"/>
    <a:srgbClr val="E6E6E6"/>
    <a:srgbClr val="000000"/>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14" autoAdjust="0"/>
    <p:restoredTop sz="47299" autoAdjust="0"/>
  </p:normalViewPr>
  <p:slideViewPr>
    <p:cSldViewPr snapToGrid="0">
      <p:cViewPr varScale="1">
        <p:scale>
          <a:sx n="55" d="100"/>
          <a:sy n="55" d="100"/>
        </p:scale>
        <p:origin x="944" y="19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16B345-857F-40E4-93AC-6B5517B41F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EB5DC08-4335-4E4E-B2FF-B3CFBC5A56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BE8F7F-7943-4CB0-9835-5EA2945AF383}" type="datetimeFigureOut">
              <a:rPr lang="en-US" smtClean="0"/>
              <a:t>6/25/25</a:t>
            </a:fld>
            <a:endParaRPr lang="en-US" dirty="0"/>
          </a:p>
        </p:txBody>
      </p:sp>
      <p:sp>
        <p:nvSpPr>
          <p:cNvPr id="4" name="Footer Placeholder 3">
            <a:extLst>
              <a:ext uri="{FF2B5EF4-FFF2-40B4-BE49-F238E27FC236}">
                <a16:creationId xmlns:a16="http://schemas.microsoft.com/office/drawing/2014/main" id="{3CDD70FD-E37D-43BE-985F-B8E9456733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3FAB214-D9B5-45AD-BD47-BFC6171556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EB0D38-3B6B-4D69-9F15-A927224F9FF8}" type="slidenum">
              <a:rPr lang="en-US" smtClean="0"/>
              <a:t>‹#›</a:t>
            </a:fld>
            <a:endParaRPr lang="en-US" dirty="0"/>
          </a:p>
        </p:txBody>
      </p:sp>
    </p:spTree>
    <p:extLst>
      <p:ext uri="{BB962C8B-B14F-4D97-AF65-F5344CB8AC3E}">
        <p14:creationId xmlns:p14="http://schemas.microsoft.com/office/powerpoint/2010/main" val="27079033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wslabs/datawi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cikit-learn.org/stable/modules/generated/sklearn.impute.SimpleImputer.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2850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If analyzing plots is not easy to assess correlations, you can use correlation matrices. Correlation matrices measure the linear dependence between features. The matrices are easy to read, and you can use heat maps to distinguish stronger correlations from weaker correlations.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a typeface="Amazon Ember Light" panose="020B0403020204020204" pitchFamily="34" charset="0"/>
                <a:cs typeface="Amazon Ember Light" panose="020B0403020204020204" pitchFamily="34" charset="0"/>
              </a:rPr>
              <a:t>The command to create correlation matrices is df[cols].corr().</a:t>
            </a:r>
          </a:p>
        </p:txBody>
      </p:sp>
    </p:spTree>
    <p:extLst>
      <p:ext uri="{BB962C8B-B14F-4D97-AF65-F5344CB8AC3E}">
        <p14:creationId xmlns:p14="http://schemas.microsoft.com/office/powerpoint/2010/main" val="250550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This slide shows correlation matrices that are associated with the scatterplots from a previous slide. The evaluation of the correlations from looking at the scatterplots was correct. The correlation score of the first pair of features is low (close to 0), and the correlation score of the second pair of features is high (close to 1) and a positive correlation.</a:t>
            </a:r>
          </a:p>
        </p:txBody>
      </p:sp>
    </p:spTree>
    <p:extLst>
      <p:ext uri="{BB962C8B-B14F-4D97-AF65-F5344CB8AC3E}">
        <p14:creationId xmlns:p14="http://schemas.microsoft.com/office/powerpoint/2010/main" val="858643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Correlated features may degrade the performance of your model. Ideally, you want to identify highly correlated features and keep only one of the features. If the features are correlated, the ones that you drop are not very informative in the first place, so the algorithm might not suffer much from dropping the features. Dropping a feature or multiple features can improve the training speed and reduce the dimensionality of your model.</a:t>
            </a:r>
          </a:p>
          <a:p>
            <a:pPr marL="0" indent="0" fontAlgn="base">
              <a:buFont typeface="Arial" panose="020B0604020202020204" pitchFamily="34" charset="0"/>
              <a:buNone/>
            </a:pPr>
            <a:endParaRPr lang="en-US" dirty="0"/>
          </a:p>
          <a:p>
            <a:pPr marL="0" indent="0" fontAlgn="base">
              <a:buFont typeface="Arial" panose="020B0604020202020204" pitchFamily="34" charset="0"/>
              <a:buNone/>
            </a:pPr>
            <a:r>
              <a:rPr lang="en-US" dirty="0"/>
              <a:t>Simpler models (which are built on fewer features) are usually preferable because they are easier to interpret and implement.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However, highly target-correlated features (that is, correlated to the price of the book alone) might improve the performance of regression models.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1760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045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0" lvl="0" algn="l" defTabSz="914400" rtl="0" eaLnBrk="1" fontAlgn="auto" latinLnBrk="0" hangingPunct="1">
              <a:lnSpc>
                <a:spcPct val="100000"/>
              </a:lnSpc>
              <a:spcBef>
                <a:spcPts val="0"/>
              </a:spcBef>
              <a:spcAft>
                <a:spcPts val="0"/>
              </a:spcAft>
              <a:buClrTx/>
              <a:buSzTx/>
              <a:tabLst/>
              <a:defRPr/>
            </a:pPr>
            <a:r>
              <a:rPr lang="en-US" dirty="0"/>
              <a:t>Class imbalance is a surprisingly common problem in ML (specifically in classification). Imbalance occurs in datasets with a disproportionate ratio of observations in each class—that is, the number of samples per class is not equally distributed.</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The ML model might not work well for the infrequent classes because not enough samples are available to learn patterns from or it would be difficult for the classifier to identify or match those patterns. Most likely, a model might optimize on the dominant class because it might be sufficient to achieve good performance.</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dirty="0"/>
              <a:t>As an example, consider a dataset for fraud detection of credit cards. Most of the credit card transactions are not fraud, and very few classes are fraud transactions. This means a ratio similar to 50:1 between the fraud and nonfraud classes.</a:t>
            </a:r>
            <a:endParaRPr lang="en-US" sz="1200" dirty="0"/>
          </a:p>
        </p:txBody>
      </p:sp>
    </p:spTree>
    <p:extLst>
      <p:ext uri="{BB962C8B-B14F-4D97-AF65-F5344CB8AC3E}">
        <p14:creationId xmlns:p14="http://schemas.microsoft.com/office/powerpoint/2010/main" val="51044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Histogram of star ratings (1 to 5 stars) from product reviews. Most reviews are 5-star ratings.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a:t>The example histogram on this slide shows star rating counts for reviews in the Amazon Product Data dataset. The number of 5-star reviews almost equals the total of the other reviews combined.</a:t>
            </a:r>
          </a:p>
          <a:p>
            <a:endParaRPr lang="en-US" dirty="0"/>
          </a:p>
          <a:p>
            <a:r>
              <a:rPr lang="en-US" dirty="0"/>
              <a:t>Reference:</a:t>
            </a:r>
          </a:p>
          <a:p>
            <a:pPr marL="0" indent="0">
              <a:buFont typeface="Arial" panose="020B0604020202020204" pitchFamily="34" charset="0"/>
              <a:buNone/>
            </a:pPr>
            <a:r>
              <a:rPr lang="en-US" dirty="0"/>
              <a:t>Julian McAuley, Christopher Targett, Qinfeng Shi, and Anton van den Hengel. “Image-Based Recommendations on Styles and Substitutes.” ACM Special Interest Group on Information Retrieval (SIGIR), 2015. https://cseweb.ucsd.edu/~jmcauley/datasets/amazon/links.html.</a:t>
            </a:r>
          </a:p>
        </p:txBody>
      </p:sp>
    </p:spTree>
    <p:extLst>
      <p:ext uri="{BB962C8B-B14F-4D97-AF65-F5344CB8AC3E}">
        <p14:creationId xmlns:p14="http://schemas.microsoft.com/office/powerpoint/2010/main" val="1912133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a:t>Apart from changing performance metrics from accuracy to precision, recall, or F1 score, other ways to address class imbalance are related to balancing the dataset or the way ML learns from the dataset.</a:t>
            </a:r>
          </a:p>
          <a:p>
            <a:endParaRPr lang="en-US" dirty="0"/>
          </a:p>
          <a:p>
            <a:r>
              <a:rPr lang="en-US" dirty="0"/>
              <a:t>Downsampling the dominant class involves randomly removing observations from the dominant class to match the size of the rare class.</a:t>
            </a:r>
          </a:p>
          <a:p>
            <a:endParaRPr lang="en-US" dirty="0"/>
          </a:p>
          <a:p>
            <a:r>
              <a:rPr lang="en-US" dirty="0"/>
              <a:t>Upsampling the rare class is the process of randomly duplicating observations from the rare or small class to match the number of the dominant class. This can be done with resample with replacement.</a:t>
            </a:r>
          </a:p>
        </p:txBody>
      </p:sp>
    </p:spTree>
    <p:extLst>
      <p:ext uri="{BB962C8B-B14F-4D97-AF65-F5344CB8AC3E}">
        <p14:creationId xmlns:p14="http://schemas.microsoft.com/office/powerpoint/2010/main" val="1095654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~Code block</a:t>
            </a:r>
          </a:p>
          <a:p>
            <a:pPr fontAlgn="base"/>
            <a:r>
              <a:rPr lang="en-US" dirty="0"/>
              <a:t>~</a:t>
            </a:r>
          </a:p>
          <a:p>
            <a:pPr fontAlgn="base"/>
            <a:r>
              <a:rPr lang="en-US" dirty="0"/>
              <a:t>Data generation, or creating synthetic samples (data augmentation), is similar to upsampling. It involves resampling from the rare class while slightly perturbing feature values to create "new" samples. One technique to create synthetic data is the Synthetic Minority Oversampling Technique (SMOTE).</a:t>
            </a:r>
          </a:p>
          <a:p>
            <a:pPr fontAlgn="base"/>
            <a:endParaRPr lang="en-US" dirty="0"/>
          </a:p>
          <a:p>
            <a:r>
              <a:rPr lang="en-US" dirty="0"/>
              <a:t>Sample weights:</a:t>
            </a:r>
          </a:p>
          <a:p>
            <a:r>
              <a:rPr lang="en-US" dirty="0"/>
              <a:t>Another tactic is to have the learning algorithm pay more attention to the rare class or classes by assigning higher weights to the rare class or classes and lower weights to the dominant class or classes. The logistic regression module by sklearn provides the class_weight parameter to assign weights to classes based on their frequencies.</a:t>
            </a:r>
          </a:p>
        </p:txBody>
      </p:sp>
    </p:spTree>
    <p:extLst>
      <p:ext uri="{BB962C8B-B14F-4D97-AF65-F5344CB8AC3E}">
        <p14:creationId xmlns:p14="http://schemas.microsoft.com/office/powerpoint/2010/main" val="453034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631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most ML algorithms don’t handle missing values, you might want to become familiar with a few techniques to handle data that is missing.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Depending on how many values are missing in the dataset, and how they are distributed across rows and columns, removing those rows or columns from the dataset might lead to fewer training data samples or fewer features to build your models. That can lead to overfitting or underfitting.</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For more information about DataWig, see awslabs/datawig on GitHub at </a:t>
            </a:r>
            <a:r>
              <a:rPr lang="en-US" dirty="0">
                <a:hlinkClick r:id="rId3"/>
              </a:rPr>
              <a:t>https://github.com/awslabs/datawig</a:t>
            </a:r>
            <a:r>
              <a:rPr lang="en-US" dirty="0"/>
              <a:t>.</a:t>
            </a:r>
          </a:p>
        </p:txBody>
      </p:sp>
    </p:spTree>
    <p:extLst>
      <p:ext uri="{BB962C8B-B14F-4D97-AF65-F5344CB8AC3E}">
        <p14:creationId xmlns:p14="http://schemas.microsoft.com/office/powerpoint/2010/main" val="212085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sklearn’s SimpleImputer to perform most of the methods that were mentioned on the previous slide. For more information, see sklearn.impute.SimpleImputer at </a:t>
            </a:r>
            <a:r>
              <a:rPr lang="en-US" dirty="0">
                <a:hlinkClick r:id="rId3"/>
              </a:rPr>
              <a:t>https://scikit-learn.org/stable/modules/generated/sklearn.impute.SimpleImputer.html</a:t>
            </a:r>
            <a:r>
              <a:rPr lang="en-US" dirty="0"/>
              <a:t>.</a:t>
            </a:r>
          </a:p>
        </p:txBody>
      </p:sp>
    </p:spTree>
    <p:extLst>
      <p:ext uri="{BB962C8B-B14F-4D97-AF65-F5344CB8AC3E}">
        <p14:creationId xmlns:p14="http://schemas.microsoft.com/office/powerpoint/2010/main" val="3979873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5514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examined different types of features, such as categorical and numerical features.</a:t>
            </a:r>
          </a:p>
          <a:p>
            <a:endParaRPr lang="en-US" dirty="0"/>
          </a:p>
          <a:p>
            <a:r>
              <a:rPr lang="en-US" dirty="0"/>
              <a:t>You haven’t used these features with any ML model yet in this course. To use them, you need to process and convert these features into a format that machines can understand and learn from. You will learn about this process in the next lesson.</a:t>
            </a:r>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415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is a common process to analyze a given dataset.</a:t>
            </a:r>
          </a:p>
        </p:txBody>
      </p:sp>
    </p:spTree>
    <p:extLst>
      <p:ext uri="{BB962C8B-B14F-4D97-AF65-F5344CB8AC3E}">
        <p14:creationId xmlns:p14="http://schemas.microsoft.com/office/powerpoint/2010/main" val="376328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Overall (or high-level) dataset statistics are helpful as a first step in statistics analysis. Some examples are number of instances and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slide provides code examples that assume that your data is stored as a Pandas DataFrame that is named “df.”</a:t>
            </a:r>
            <a:endParaRPr lang="en-US" sz="12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238304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p:txBody>
      </p:sp>
    </p:spTree>
    <p:extLst>
      <p:ext uri="{BB962C8B-B14F-4D97-AF65-F5344CB8AC3E}">
        <p14:creationId xmlns:p14="http://schemas.microsoft.com/office/powerpoint/2010/main" val="302449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~Alt text – histogram: Histogram of numerical features showing counts of age in days.</a:t>
            </a:r>
          </a:p>
          <a:p>
            <a:r>
              <a:rPr lang="en-US" dirty="0"/>
              <a:t>~Alt text – bar plot: Histogram of categorical features showing counts of pet type for dog, cat, other, and bird.</a:t>
            </a:r>
          </a:p>
          <a:p>
            <a:r>
              <a:rPr lang="en-US" dirty="0"/>
              <a:t>~</a:t>
            </a:r>
          </a:p>
          <a:p>
            <a:r>
              <a:rPr lang="en-US" dirty="0"/>
              <a:t>The Pandas library provides easy-to-use functions to create histograms and bar plots. In the example plots on the slide, the y-axis (Count) shows how many data points belong to a certain section.</a:t>
            </a:r>
          </a:p>
          <a:p>
            <a:endParaRPr lang="en-US" dirty="0"/>
          </a:p>
          <a:p>
            <a:pPr marL="0" indent="0">
              <a:buFont typeface="Arial" panose="020B0604020202020204" pitchFamily="34" charset="0"/>
              <a:buNone/>
            </a:pPr>
            <a:r>
              <a:rPr lang="en-US" dirty="0"/>
              <a:t>For numerical features, histograms can provide details about the overall distribution of values. The plot on the left side of the slide shows an example histogram (bins=3) with most of the values being smaller than 2,000.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Bar plots are useful for categorical features. The plot on the right side of the slide shows a bar plot for a categorical feature that is called “pet type”. The most populated categories are dog (close to 50,000) and cat (close to 40,000).</a:t>
            </a:r>
          </a:p>
        </p:txBody>
      </p:sp>
    </p:spTree>
    <p:extLst>
      <p:ext uri="{BB962C8B-B14F-4D97-AF65-F5344CB8AC3E}">
        <p14:creationId xmlns:p14="http://schemas.microsoft.com/office/powerpoint/2010/main" val="2968878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p:txBody>
      </p:sp>
    </p:spTree>
    <p:extLst>
      <p:ext uri="{BB962C8B-B14F-4D97-AF65-F5344CB8AC3E}">
        <p14:creationId xmlns:p14="http://schemas.microsoft.com/office/powerpoint/2010/main" val="234811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~Code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~Alt text – scatterplot-1: Scatterplot of data that shows no apparent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~Alt text – scatterplot-2: Scatterplot of data that shows a positive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Visual inspection with a scatterplot provides a quick look at the association or dependence between variables</a:t>
            </a:r>
            <a:r>
              <a:rPr lang="en-US" dirty="0">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The first scatterplot on the slide shows no correlation between the features that are considered.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a typeface="Amazon Ember Light" panose="020B0403020204020204" pitchFamily="34" charset="0"/>
                <a:cs typeface="Amazon Ember Light" panose="020B0403020204020204" pitchFamily="34" charset="0"/>
              </a:rPr>
              <a:t>The second scatterplot shows two highly correlated features. They are correlated positively, which means that when one feature increases, the other one increases too. If this scatterplot had the opposite slope, where one feature increases as the other feature decreases, the features would be negatively correlated.</a:t>
            </a: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61029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2A31-CEA5-2CEC-524D-732D5D93D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D76E9-76A4-4C85-80BD-3B7A75AAD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CD323C-E7C3-55B1-B125-60A813285057}"/>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5" name="Footer Placeholder 4">
            <a:extLst>
              <a:ext uri="{FF2B5EF4-FFF2-40B4-BE49-F238E27FC236}">
                <a16:creationId xmlns:a16="http://schemas.microsoft.com/office/drawing/2014/main" id="{510DB730-2734-E623-C240-0BC3CAD6C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8961C-97D0-DA80-E8BE-7BCE1CF2FF52}"/>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26037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60C81-B0DB-8D05-3E2B-F5A3F8EC1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B0431-950E-037B-6819-3A09D340FF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496B5-A161-9F93-DC56-D39FB40D823A}"/>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5" name="Footer Placeholder 4">
            <a:extLst>
              <a:ext uri="{FF2B5EF4-FFF2-40B4-BE49-F238E27FC236}">
                <a16:creationId xmlns:a16="http://schemas.microsoft.com/office/drawing/2014/main" id="{A9AE2724-8005-782A-2FD7-85038FC01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4234-6F35-FC29-F6ED-11EE4D81A98A}"/>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169533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EBC44-221B-C094-66F4-4AB99EB136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51EA37-7505-BDC0-A1E0-DA68171E6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7E56E-F30B-978B-A207-DA3FACDD3A6E}"/>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5" name="Footer Placeholder 4">
            <a:extLst>
              <a:ext uri="{FF2B5EF4-FFF2-40B4-BE49-F238E27FC236}">
                <a16:creationId xmlns:a16="http://schemas.microsoft.com/office/drawing/2014/main" id="{9D7327A9-0ABB-F12F-4FF3-4D47CE0ED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BC0EB-E1C6-3432-DD4E-A522B7DED270}"/>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48180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51288230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27984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84684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082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67272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8213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491928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7709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0E47-DA41-66C2-C3C3-A85E23233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4FF60-A43B-6CB7-E9B4-6534F82683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C4D89-B98B-5CD0-5C2A-B50A5695CD52}"/>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5" name="Footer Placeholder 4">
            <a:extLst>
              <a:ext uri="{FF2B5EF4-FFF2-40B4-BE49-F238E27FC236}">
                <a16:creationId xmlns:a16="http://schemas.microsoft.com/office/drawing/2014/main" id="{9E354CD9-F068-CB91-9936-A3FADAC3B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8DFC-3EB9-7AE9-85C1-185C27CD3C35}"/>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971953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71858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90250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3AC0-50F3-FBAE-11D2-4D880C74F5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4B425-D164-717D-19C2-08CACF86C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D05543-1A42-796B-0D84-11390B1C4BB1}"/>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5" name="Footer Placeholder 4">
            <a:extLst>
              <a:ext uri="{FF2B5EF4-FFF2-40B4-BE49-F238E27FC236}">
                <a16:creationId xmlns:a16="http://schemas.microsoft.com/office/drawing/2014/main" id="{A9E49E02-3ACA-AD79-794B-C635C477C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0DD5-5C74-5C84-F00A-0093D07961E6}"/>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379735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7A86-6DAB-8EA7-D43F-A34C3F52A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91CF8-8E47-7BDF-501D-161BC38C4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F289B9-4147-51DD-2EFF-F11B6D765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98EC1-8D84-15DF-A4DF-D667054B20EC}"/>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6" name="Footer Placeholder 5">
            <a:extLst>
              <a:ext uri="{FF2B5EF4-FFF2-40B4-BE49-F238E27FC236}">
                <a16:creationId xmlns:a16="http://schemas.microsoft.com/office/drawing/2014/main" id="{F3BC0F3C-C4A6-9737-81CC-2233F8616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D4965-7C27-B409-21E4-6CE9CA15FA9A}"/>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39339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8546-F510-0D5E-A947-1B487EAFBE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F87B51-0B36-7518-CB5F-F4C7086E2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8EBD6-D65B-83A6-1CEC-8F2B98F46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4AB5DE-2C9A-AB84-9348-D7FEFA3AA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ADAB4C-1605-F2D5-A838-5677916EA6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E39F70-772B-BE73-ACB3-EE5CD3D461CC}"/>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8" name="Footer Placeholder 7">
            <a:extLst>
              <a:ext uri="{FF2B5EF4-FFF2-40B4-BE49-F238E27FC236}">
                <a16:creationId xmlns:a16="http://schemas.microsoft.com/office/drawing/2014/main" id="{352428F3-1CEC-CC5D-9B46-630D49145E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A34C4A-BD66-CA00-3582-3B873EFCD6A6}"/>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119827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59EC-2D71-D730-A400-ADBCDFC73E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9213AB-AA7F-5118-6617-47A34B925335}"/>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4" name="Footer Placeholder 3">
            <a:extLst>
              <a:ext uri="{FF2B5EF4-FFF2-40B4-BE49-F238E27FC236}">
                <a16:creationId xmlns:a16="http://schemas.microsoft.com/office/drawing/2014/main" id="{CC836052-D267-BF5D-2039-6FFBB3B70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FB9A64-98A2-C3F2-989D-9A6DC06D3125}"/>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255939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B7607-E3F5-992E-B3E1-4E99ECA1F61F}"/>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3" name="Footer Placeholder 2">
            <a:extLst>
              <a:ext uri="{FF2B5EF4-FFF2-40B4-BE49-F238E27FC236}">
                <a16:creationId xmlns:a16="http://schemas.microsoft.com/office/drawing/2014/main" id="{44EB092A-2B30-6232-8620-CBCA9EFF34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052E8-DD76-30D7-56F5-8D7B0342EF53}"/>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15950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8348-1399-6D72-A57B-AF308D5ED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E7A788-0194-75E0-02F4-6D2F107E1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50B933-D2BE-D377-3C9E-DB9912CFC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EBCF1-C1AF-132F-695A-30B8E850D502}"/>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6" name="Footer Placeholder 5">
            <a:extLst>
              <a:ext uri="{FF2B5EF4-FFF2-40B4-BE49-F238E27FC236}">
                <a16:creationId xmlns:a16="http://schemas.microsoft.com/office/drawing/2014/main" id="{44AA4246-B49A-D7C2-D0D1-488DF51462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1F004-C44C-C1E4-D487-01CD22690D1F}"/>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247758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5173-A1BD-24D3-6129-B2CE93649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895600-6681-907C-0B1B-3CB18D5ED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9FF79-7491-57EF-227A-17911ABC1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EDA19-841E-6C6B-1433-9CB9A606473C}"/>
              </a:ext>
            </a:extLst>
          </p:cNvPr>
          <p:cNvSpPr>
            <a:spLocks noGrp="1"/>
          </p:cNvSpPr>
          <p:nvPr>
            <p:ph type="dt" sz="half" idx="10"/>
          </p:nvPr>
        </p:nvSpPr>
        <p:spPr/>
        <p:txBody>
          <a:bodyPr/>
          <a:lstStyle/>
          <a:p>
            <a:fld id="{A5FF6604-54E0-5345-B4CA-712EC0A7E9DE}" type="datetimeFigureOut">
              <a:rPr lang="en-US" smtClean="0"/>
              <a:t>6/25/25</a:t>
            </a:fld>
            <a:endParaRPr lang="en-US"/>
          </a:p>
        </p:txBody>
      </p:sp>
      <p:sp>
        <p:nvSpPr>
          <p:cNvPr id="6" name="Footer Placeholder 5">
            <a:extLst>
              <a:ext uri="{FF2B5EF4-FFF2-40B4-BE49-F238E27FC236}">
                <a16:creationId xmlns:a16="http://schemas.microsoft.com/office/drawing/2014/main" id="{DB787CA0-A924-574C-438E-3A2F08D7C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F8B96-36E2-5C74-7B9F-90BA14B7D76B}"/>
              </a:ext>
            </a:extLst>
          </p:cNvPr>
          <p:cNvSpPr>
            <a:spLocks noGrp="1"/>
          </p:cNvSpPr>
          <p:nvPr>
            <p:ph type="sldNum" sz="quarter" idx="12"/>
          </p:nvPr>
        </p:nvSpPr>
        <p:spPr/>
        <p:txBody>
          <a:bodyPr/>
          <a:lstStyle/>
          <a:p>
            <a:fld id="{8C4F4BD7-79E4-1F4D-A159-1A5DB67C36AF}" type="slidenum">
              <a:rPr lang="en-US" smtClean="0"/>
              <a:t>‹#›</a:t>
            </a:fld>
            <a:endParaRPr lang="en-US"/>
          </a:p>
        </p:txBody>
      </p:sp>
    </p:spTree>
    <p:extLst>
      <p:ext uri="{BB962C8B-B14F-4D97-AF65-F5344CB8AC3E}">
        <p14:creationId xmlns:p14="http://schemas.microsoft.com/office/powerpoint/2010/main" val="41769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E7D5D-6485-5415-310F-B0469A01CB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0BD3D-14B0-A6B5-CC64-41C4918E6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1830C-02C4-93A7-E14D-CAED57A05A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F6604-54E0-5345-B4CA-712EC0A7E9DE}" type="datetimeFigureOut">
              <a:rPr lang="en-US" smtClean="0"/>
              <a:t>6/25/25</a:t>
            </a:fld>
            <a:endParaRPr lang="en-US"/>
          </a:p>
        </p:txBody>
      </p:sp>
      <p:sp>
        <p:nvSpPr>
          <p:cNvPr id="5" name="Footer Placeholder 4">
            <a:extLst>
              <a:ext uri="{FF2B5EF4-FFF2-40B4-BE49-F238E27FC236}">
                <a16:creationId xmlns:a16="http://schemas.microsoft.com/office/drawing/2014/main" id="{E950CD5A-356F-E579-B636-1C2FC36172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034B98-2E44-DB43-7CDA-27CBFC6AF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F4BD7-79E4-1F4D-A159-1A5DB67C36AF}" type="slidenum">
              <a:rPr lang="en-US" smtClean="0"/>
              <a:t>‹#›</a:t>
            </a:fld>
            <a:endParaRPr lang="en-US"/>
          </a:p>
        </p:txBody>
      </p:sp>
    </p:spTree>
    <p:extLst>
      <p:ext uri="{BB962C8B-B14F-4D97-AF65-F5344CB8AC3E}">
        <p14:creationId xmlns:p14="http://schemas.microsoft.com/office/powerpoint/2010/main" val="57710705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6F9C43B-1C2B-402D-99CE-19759B17EDD0}"/>
              </a:ext>
            </a:extLst>
          </p:cNvPr>
          <p:cNvSpPr>
            <a:spLocks noGrp="1"/>
          </p:cNvSpPr>
          <p:nvPr>
            <p:ph type="sldNum" idx="97"/>
          </p:nvPr>
        </p:nvSpPr>
        <p:spPr/>
        <p:txBody>
          <a:bodyPr/>
          <a:lstStyle/>
          <a:p>
            <a:fld id="{86A8BF56-6CB3-514C-9A64-F39D95C9E25B}" type="slidenum">
              <a:rPr lang="en-US" smtClean="0"/>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Exploratory Data Analysis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1</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10</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Autofit/>
          </a:bodyPr>
          <a:lstStyle/>
          <a:p>
            <a:r>
              <a:rPr lang="en-US" sz="3600" dirty="0"/>
              <a:t>Multivariate statistics: Correlation matrices values</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Correlation matrices:</a:t>
            </a:r>
          </a:p>
          <a:p>
            <a:pPr lvl="1"/>
            <a:r>
              <a:rPr lang="en-US" dirty="0"/>
              <a:t>Measure linear dependence between features.</a:t>
            </a:r>
          </a:p>
          <a:p>
            <a:pPr lvl="1"/>
            <a:r>
              <a:rPr lang="en-US" dirty="0"/>
              <a:t>Advantages: Easy to read and can be colored with heat maps.</a:t>
            </a:r>
          </a:p>
          <a:p>
            <a:pPr>
              <a:spcBef>
                <a:spcPts val="10800"/>
              </a:spcBef>
            </a:pPr>
            <a:r>
              <a:rPr lang="en-US" dirty="0"/>
              <a:t>Correlation values are between -1 and 1:</a:t>
            </a:r>
          </a:p>
          <a:p>
            <a:pPr lvl="1"/>
            <a:r>
              <a:rPr lang="en-US" dirty="0"/>
              <a:t>-1 means perfect negative correlation.</a:t>
            </a:r>
          </a:p>
          <a:p>
            <a:pPr lvl="1"/>
            <a:r>
              <a:rPr lang="en-US" dirty="0"/>
              <a:t>1 means perfect positive correlation.</a:t>
            </a:r>
          </a:p>
          <a:p>
            <a:pPr lvl="1"/>
            <a:r>
              <a:rPr lang="en-US" dirty="0"/>
              <a:t>0 means no relationship exists between the two variables.</a:t>
            </a:r>
          </a:p>
        </p:txBody>
      </p:sp>
      <p:sp>
        <p:nvSpPr>
          <p:cNvPr id="8" name="Rectangle: Rounded Corners 5">
            <a:extLst>
              <a:ext uri="{FF2B5EF4-FFF2-40B4-BE49-F238E27FC236}">
                <a16:creationId xmlns:a16="http://schemas.microsoft.com/office/drawing/2014/main" id="{EC3F6079-AF97-4796-A317-FF2F915A021C}"/>
              </a:ext>
              <a:ext uri="{C183D7F6-B498-43B3-948B-1728B52AA6E4}">
                <adec:decorative xmlns:adec="http://schemas.microsoft.com/office/drawing/2017/decorative" val="0"/>
              </a:ext>
            </a:extLst>
          </p:cNvPr>
          <p:cNvSpPr/>
          <p:nvPr/>
        </p:nvSpPr>
        <p:spPr>
          <a:xfrm>
            <a:off x="3762383" y="2843806"/>
            <a:ext cx="4667234" cy="1077218"/>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t">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correlation value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cols = [feature1, feature2]</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df[cols].corr()</a:t>
            </a:r>
          </a:p>
        </p:txBody>
      </p:sp>
    </p:spTree>
    <p:extLst>
      <p:ext uri="{BB962C8B-B14F-4D97-AF65-F5344CB8AC3E}">
        <p14:creationId xmlns:p14="http://schemas.microsoft.com/office/powerpoint/2010/main" val="36995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11</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Multivariate statistics: Correlation matrices</a:t>
            </a:r>
          </a:p>
        </p:txBody>
      </p:sp>
      <p:sp>
        <p:nvSpPr>
          <p:cNvPr id="2" name="Content Placeholder 1">
            <a:extLst>
              <a:ext uri="{FF2B5EF4-FFF2-40B4-BE49-F238E27FC236}">
                <a16:creationId xmlns:a16="http://schemas.microsoft.com/office/drawing/2014/main" id="{500F52A2-543B-06D6-EFF2-979E8609185D}"/>
              </a:ext>
            </a:extLst>
          </p:cNvPr>
          <p:cNvSpPr>
            <a:spLocks noGrp="1"/>
          </p:cNvSpPr>
          <p:nvPr>
            <p:ph idx="2"/>
          </p:nvPr>
        </p:nvSpPr>
        <p:spPr/>
        <p:txBody>
          <a:bodyPr/>
          <a:lstStyle/>
          <a:p>
            <a:endParaRPr lang="en-US"/>
          </a:p>
        </p:txBody>
      </p:sp>
      <p:sp>
        <p:nvSpPr>
          <p:cNvPr id="9" name="TextBox 8">
            <a:extLst>
              <a:ext uri="{FF2B5EF4-FFF2-40B4-BE49-F238E27FC236}">
                <a16:creationId xmlns:a16="http://schemas.microsoft.com/office/drawing/2014/main" id="{B9BE5027-A2A0-A845-A7FF-98ED93E8CD3E}"/>
              </a:ext>
            </a:extLst>
          </p:cNvPr>
          <p:cNvSpPr txBox="1"/>
          <p:nvPr/>
        </p:nvSpPr>
        <p:spPr>
          <a:xfrm>
            <a:off x="886899" y="3209970"/>
            <a:ext cx="4846320" cy="400110"/>
          </a:xfrm>
          <a:prstGeom prst="rect">
            <a:avLst/>
          </a:prstGeom>
          <a:noFill/>
        </p:spPr>
        <p:txBody>
          <a:bodyPr wrap="square" rtlCol="0">
            <a:spAutoFit/>
          </a:bodyPr>
          <a:lstStyle/>
          <a:p>
            <a:pPr algn="ctr"/>
            <a:r>
              <a:rPr lang="en-US" sz="2000" dirty="0">
                <a:solidFill>
                  <a:srgbClr val="232F3E"/>
                </a:solidFill>
              </a:rPr>
              <a:t>No strong relationship between features</a:t>
            </a:r>
          </a:p>
        </p:txBody>
      </p:sp>
      <p:graphicFrame>
        <p:nvGraphicFramePr>
          <p:cNvPr id="18" name="Table 17">
            <a:extLst>
              <a:ext uri="{FF2B5EF4-FFF2-40B4-BE49-F238E27FC236}">
                <a16:creationId xmlns:a16="http://schemas.microsoft.com/office/drawing/2014/main" id="{27F025F4-51AF-B64E-8E9D-8BAD3F1ADEEB}"/>
              </a:ext>
            </a:extLst>
          </p:cNvPr>
          <p:cNvGraphicFramePr>
            <a:graphicFrameLocks/>
          </p:cNvGraphicFramePr>
          <p:nvPr>
            <p:extLst>
              <p:ext uri="{D42A27DB-BD31-4B8C-83A1-F6EECF244321}">
                <p14:modId xmlns:p14="http://schemas.microsoft.com/office/powerpoint/2010/main" val="993392087"/>
              </p:ext>
            </p:extLst>
          </p:nvPr>
        </p:nvGraphicFramePr>
        <p:xfrm>
          <a:off x="886899" y="3674342"/>
          <a:ext cx="4846320" cy="1371600"/>
        </p:xfrm>
        <a:graphic>
          <a:graphicData uri="http://schemas.openxmlformats.org/drawingml/2006/table">
            <a:tbl>
              <a:tblPr firstRow="1" bandRow="1">
                <a:tableStyleId>{EB9631B5-78F2-41C9-869B-9F39066F8104}</a:tableStyleId>
              </a:tblPr>
              <a:tblGrid>
                <a:gridCol w="1615440">
                  <a:extLst>
                    <a:ext uri="{9D8B030D-6E8A-4147-A177-3AD203B41FA5}">
                      <a16:colId xmlns:a16="http://schemas.microsoft.com/office/drawing/2014/main" val="206789633"/>
                    </a:ext>
                  </a:extLst>
                </a:gridCol>
                <a:gridCol w="1615440">
                  <a:extLst>
                    <a:ext uri="{9D8B030D-6E8A-4147-A177-3AD203B41FA5}">
                      <a16:colId xmlns:a16="http://schemas.microsoft.com/office/drawing/2014/main" val="2396096354"/>
                    </a:ext>
                  </a:extLst>
                </a:gridCol>
                <a:gridCol w="1615440">
                  <a:extLst>
                    <a:ext uri="{9D8B030D-6E8A-4147-A177-3AD203B41FA5}">
                      <a16:colId xmlns:a16="http://schemas.microsoft.com/office/drawing/2014/main" val="2348355886"/>
                    </a:ext>
                  </a:extLst>
                </a:gridCol>
              </a:tblGrid>
              <a:tr h="457200">
                <a:tc>
                  <a:txBody>
                    <a:bodyPr/>
                    <a:lstStyle/>
                    <a:p>
                      <a:r>
                        <a:rPr lang="en-US" sz="2000" dirty="0">
                          <a:ln>
                            <a:noFill/>
                          </a:ln>
                          <a:solidFill>
                            <a:schemeClr val="bg1"/>
                          </a:solidFill>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457200">
                <a:tc>
                  <a:txBody>
                    <a:bodyPr/>
                    <a:lstStyle/>
                    <a:p>
                      <a:r>
                        <a:rPr lang="en-US" sz="2000" dirty="0">
                          <a:ln>
                            <a:noFill/>
                          </a:ln>
                          <a:solidFill>
                            <a:schemeClr val="tx1"/>
                          </a:solidFill>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r>
                        <a:rPr lang="en-US" sz="2000"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r>
                        <a:rPr lang="en-US" sz="2000" b="1" dirty="0">
                          <a:ln>
                            <a:noFill/>
                          </a:ln>
                          <a:solidFill>
                            <a:schemeClr val="tx2"/>
                          </a:solidFill>
                        </a:rPr>
                        <a:t>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457200">
                <a:tc>
                  <a:txBody>
                    <a:bodyPr/>
                    <a:lstStyle/>
                    <a:p>
                      <a:r>
                        <a:rPr lang="en-US" sz="2000" dirty="0">
                          <a:ln>
                            <a:noFill/>
                          </a:ln>
                          <a:solidFill>
                            <a:schemeClr val="tx1"/>
                          </a:solidFill>
                        </a:rPr>
                        <a:t>#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ln>
                            <a:noFill/>
                          </a:ln>
                          <a:solidFill>
                            <a:schemeClr val="tx2"/>
                          </a:solidFill>
                        </a:rPr>
                        <a:t>0.013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833995"/>
                  </a:ext>
                </a:extLst>
              </a:tr>
            </a:tbl>
          </a:graphicData>
        </a:graphic>
      </p:graphicFrame>
      <p:sp>
        <p:nvSpPr>
          <p:cNvPr id="10" name="TextBox 9">
            <a:extLst>
              <a:ext uri="{FF2B5EF4-FFF2-40B4-BE49-F238E27FC236}">
                <a16:creationId xmlns:a16="http://schemas.microsoft.com/office/drawing/2014/main" id="{3C41D090-8352-094E-99A0-04AD2D608977}"/>
              </a:ext>
            </a:extLst>
          </p:cNvPr>
          <p:cNvSpPr txBox="1"/>
          <p:nvPr/>
        </p:nvSpPr>
        <p:spPr>
          <a:xfrm>
            <a:off x="6458781" y="3209970"/>
            <a:ext cx="4846320" cy="400110"/>
          </a:xfrm>
          <a:prstGeom prst="rect">
            <a:avLst/>
          </a:prstGeom>
          <a:noFill/>
        </p:spPr>
        <p:txBody>
          <a:bodyPr wrap="square" rtlCol="0">
            <a:spAutoFit/>
          </a:bodyPr>
          <a:lstStyle/>
          <a:p>
            <a:pPr algn="ctr"/>
            <a:r>
              <a:rPr lang="en-US" sz="2000" dirty="0">
                <a:solidFill>
                  <a:srgbClr val="232F3E"/>
                </a:solidFill>
              </a:rPr>
              <a:t>Strong relationship between features</a:t>
            </a:r>
          </a:p>
        </p:txBody>
      </p:sp>
      <p:graphicFrame>
        <p:nvGraphicFramePr>
          <p:cNvPr id="19" name="Table 18">
            <a:extLst>
              <a:ext uri="{FF2B5EF4-FFF2-40B4-BE49-F238E27FC236}">
                <a16:creationId xmlns:a16="http://schemas.microsoft.com/office/drawing/2014/main" id="{9428D155-D585-CF41-BE0D-86F161CF30BF}"/>
              </a:ext>
            </a:extLst>
          </p:cNvPr>
          <p:cNvGraphicFramePr>
            <a:graphicFrameLocks/>
          </p:cNvGraphicFramePr>
          <p:nvPr>
            <p:extLst>
              <p:ext uri="{D42A27DB-BD31-4B8C-83A1-F6EECF244321}">
                <p14:modId xmlns:p14="http://schemas.microsoft.com/office/powerpoint/2010/main" val="3081748659"/>
              </p:ext>
            </p:extLst>
          </p:nvPr>
        </p:nvGraphicFramePr>
        <p:xfrm>
          <a:off x="6458781" y="3674342"/>
          <a:ext cx="4846320" cy="1371600"/>
        </p:xfrm>
        <a:graphic>
          <a:graphicData uri="http://schemas.openxmlformats.org/drawingml/2006/table">
            <a:tbl>
              <a:tblPr firstRow="1" bandRow="1">
                <a:tableStyleId>{EB9631B5-78F2-41C9-869B-9F39066F8104}</a:tableStyleId>
              </a:tblPr>
              <a:tblGrid>
                <a:gridCol w="1615440">
                  <a:extLst>
                    <a:ext uri="{9D8B030D-6E8A-4147-A177-3AD203B41FA5}">
                      <a16:colId xmlns:a16="http://schemas.microsoft.com/office/drawing/2014/main" val="206789633"/>
                    </a:ext>
                  </a:extLst>
                </a:gridCol>
                <a:gridCol w="1615440">
                  <a:extLst>
                    <a:ext uri="{9D8B030D-6E8A-4147-A177-3AD203B41FA5}">
                      <a16:colId xmlns:a16="http://schemas.microsoft.com/office/drawing/2014/main" val="2396096354"/>
                    </a:ext>
                  </a:extLst>
                </a:gridCol>
                <a:gridCol w="1615440">
                  <a:extLst>
                    <a:ext uri="{9D8B030D-6E8A-4147-A177-3AD203B41FA5}">
                      <a16:colId xmlns:a16="http://schemas.microsoft.com/office/drawing/2014/main" val="2348355886"/>
                    </a:ext>
                  </a:extLst>
                </a:gridCol>
              </a:tblGrid>
              <a:tr h="457200">
                <a:tc>
                  <a:txBody>
                    <a:bodyPr/>
                    <a:lstStyle/>
                    <a:p>
                      <a:r>
                        <a:rPr lang="en-US" sz="2000" dirty="0">
                          <a:ln>
                            <a:noFill/>
                          </a:ln>
                          <a:solidFill>
                            <a:schemeClr val="bg1"/>
                          </a:solidFill>
                        </a:rPr>
                        <a:t>Name</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Height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181"/>
                    </a:solidFill>
                  </a:tcPr>
                </a:tc>
                <a:tc>
                  <a:txBody>
                    <a:bodyPr/>
                    <a:lstStyle/>
                    <a:p>
                      <a:r>
                        <a:rPr lang="en-US" sz="2000" dirty="0">
                          <a:ln>
                            <a:noFill/>
                          </a:ln>
                          <a:solidFill>
                            <a:schemeClr val="bg1"/>
                          </a:solidFill>
                        </a:rPr>
                        <a:t>Weight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457200">
                <a:tc>
                  <a:txBody>
                    <a:bodyPr/>
                    <a:lstStyle/>
                    <a:p>
                      <a:r>
                        <a:rPr lang="en-US" sz="2000" dirty="0">
                          <a:ln>
                            <a:noFill/>
                          </a:ln>
                          <a:solidFill>
                            <a:schemeClr val="tx1"/>
                          </a:solidFill>
                        </a:rPr>
                        <a:t>Height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3F3"/>
                    </a:solidFill>
                  </a:tcPr>
                </a:tc>
                <a:tc>
                  <a:txBody>
                    <a:bodyPr/>
                    <a:lstStyle/>
                    <a:p>
                      <a:r>
                        <a:rPr lang="en-US" sz="2000" dirty="0">
                          <a:ln>
                            <a:noFill/>
                          </a:ln>
                          <a:solidFill>
                            <a:schemeClr val="tx2"/>
                          </a:solidFill>
                        </a:rPr>
                        <a:t>1</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3F3"/>
                    </a:solidFill>
                  </a:tcPr>
                </a:tc>
                <a:tc>
                  <a:txBody>
                    <a:bodyPr/>
                    <a:lstStyle/>
                    <a:p>
                      <a:r>
                        <a:rPr lang="en-US" sz="2000" b="1" dirty="0">
                          <a:ln>
                            <a:noFill/>
                          </a:ln>
                          <a:solidFill>
                            <a:schemeClr val="tx2"/>
                          </a:solidFill>
                        </a:rPr>
                        <a:t>0.88</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457200">
                <a:tc>
                  <a:txBody>
                    <a:bodyPr/>
                    <a:lstStyle/>
                    <a:p>
                      <a:r>
                        <a:rPr lang="en-US" sz="2000" dirty="0">
                          <a:ln>
                            <a:noFill/>
                          </a:ln>
                          <a:solidFill>
                            <a:schemeClr val="tx1"/>
                          </a:solidFill>
                        </a:rPr>
                        <a:t>Weight</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dirty="0">
                          <a:ln>
                            <a:noFill/>
                          </a:ln>
                          <a:solidFill>
                            <a:schemeClr val="tx2"/>
                          </a:solidFill>
                        </a:rPr>
                        <a:t>0.88</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dirty="0">
                          <a:ln>
                            <a:noFill/>
                          </a:ln>
                          <a:solidFill>
                            <a:schemeClr val="tx2"/>
                          </a:solidFill>
                        </a:rPr>
                        <a:t>1</a:t>
                      </a:r>
                    </a:p>
                  </a:txBody>
                  <a:tcPr marL="100930" marR="100930" marT="50464" marB="5046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833995"/>
                  </a:ext>
                </a:extLst>
              </a:tr>
            </a:tbl>
          </a:graphicData>
        </a:graphic>
      </p:graphicFrame>
      <p:sp>
        <p:nvSpPr>
          <p:cNvPr id="13" name="Rectangle: Rounded Corners 5">
            <a:extLst>
              <a:ext uri="{FF2B5EF4-FFF2-40B4-BE49-F238E27FC236}">
                <a16:creationId xmlns:a16="http://schemas.microsoft.com/office/drawing/2014/main" id="{00292DA3-1802-406B-A8B4-6DFD387B81A6}"/>
              </a:ext>
              <a:ext uri="{C183D7F6-B498-43B3-948B-1728B52AA6E4}">
                <adec:decorative xmlns:adec="http://schemas.microsoft.com/office/drawing/2017/decorative" val="0"/>
              </a:ext>
            </a:extLst>
          </p:cNvPr>
          <p:cNvSpPr/>
          <p:nvPr/>
        </p:nvSpPr>
        <p:spPr>
          <a:xfrm>
            <a:off x="3762383" y="1801743"/>
            <a:ext cx="4667234" cy="1077218"/>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t">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correlation value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cols = [feature1, feature2]</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df[cols].corr()</a:t>
            </a:r>
          </a:p>
        </p:txBody>
      </p:sp>
    </p:spTree>
    <p:extLst>
      <p:ext uri="{BB962C8B-B14F-4D97-AF65-F5344CB8AC3E}">
        <p14:creationId xmlns:p14="http://schemas.microsoft.com/office/powerpoint/2010/main" val="3162019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12</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Correlations</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Features that are highly correlated (positive or negative) with each other might degrade the performance of some ML models (for example, linear or logistic regression).</a:t>
            </a:r>
          </a:p>
          <a:p>
            <a:pPr lvl="1"/>
            <a:r>
              <a:rPr lang="en-US" dirty="0"/>
              <a:t>Select one of the correlated features and discard others.</a:t>
            </a:r>
          </a:p>
          <a:p>
            <a:pPr lvl="1"/>
            <a:r>
              <a:rPr lang="en-US" dirty="0"/>
              <a:t>Other ML models, such as decision trees, are mostly immune to this problem.</a:t>
            </a:r>
          </a:p>
          <a:p>
            <a:r>
              <a:rPr lang="en-US" dirty="0"/>
              <a:t>However, features that are highly correlated (positive or negative) with the targets might improve the performance of linear and logistic regression models.</a:t>
            </a:r>
          </a:p>
        </p:txBody>
      </p:sp>
    </p:spTree>
    <p:extLst>
      <p:ext uri="{BB962C8B-B14F-4D97-AF65-F5344CB8AC3E}">
        <p14:creationId xmlns:p14="http://schemas.microsoft.com/office/powerpoint/2010/main" val="35583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30D3B0-BBDC-4EE7-B382-C04ED1332829}"/>
              </a:ext>
            </a:extLst>
          </p:cNvPr>
          <p:cNvSpPr>
            <a:spLocks noGrp="1"/>
          </p:cNvSpPr>
          <p:nvPr>
            <p:ph type="sldNum" idx="97"/>
          </p:nvPr>
        </p:nvSpPr>
        <p:spPr/>
        <p:txBody>
          <a:bodyPr/>
          <a:lstStyle/>
          <a:p>
            <a:r>
              <a:rPr lang="en-US" dirty="0"/>
              <a:t>13</a:t>
            </a:r>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Imbalanced datasets</a:t>
            </a:r>
          </a:p>
        </p:txBody>
      </p:sp>
      <p:sp>
        <p:nvSpPr>
          <p:cNvPr id="3" name="Text Placeholder 2">
            <a:extLst>
              <a:ext uri="{FF2B5EF4-FFF2-40B4-BE49-F238E27FC236}">
                <a16:creationId xmlns:a16="http://schemas.microsoft.com/office/drawing/2014/main" id="{F5F2BA73-DCEA-2DC0-4B51-F1D6213D555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089237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0737FD-F5D4-4000-9820-D278031C0D08}"/>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Class imbalance</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A dataset is </a:t>
            </a:r>
            <a:r>
              <a:rPr lang="en-US" i="1" dirty="0"/>
              <a:t>imbalanced</a:t>
            </a:r>
            <a:r>
              <a:rPr lang="en-US" dirty="0"/>
              <a:t> when the number of samples per class is not equally distributed.</a:t>
            </a:r>
          </a:p>
          <a:p>
            <a:r>
              <a:rPr lang="en-US" dirty="0"/>
              <a:t>ML models might not work well with classes that make up a small proportion of the dataset.</a:t>
            </a:r>
          </a:p>
          <a:p>
            <a:r>
              <a:rPr lang="en-US" dirty="0"/>
              <a:t>Examples:</a:t>
            </a:r>
          </a:p>
          <a:p>
            <a:pPr lvl="1"/>
            <a:r>
              <a:rPr lang="en-US" dirty="0"/>
              <a:t>Fraud detection</a:t>
            </a:r>
          </a:p>
          <a:p>
            <a:pPr lvl="1"/>
            <a:r>
              <a:rPr lang="en-US" dirty="0"/>
              <a:t>Anomaly detection</a:t>
            </a:r>
          </a:p>
          <a:p>
            <a:pPr lvl="1">
              <a:tabLst>
                <a:tab pos="4291013" algn="l"/>
              </a:tabLst>
            </a:pPr>
            <a:r>
              <a:rPr lang="en-US" dirty="0"/>
              <a:t>Medical diagnosis</a:t>
            </a:r>
          </a:p>
        </p:txBody>
      </p:sp>
    </p:spTree>
    <p:extLst>
      <p:ext uri="{BB962C8B-B14F-4D97-AF65-F5344CB8AC3E}">
        <p14:creationId xmlns:p14="http://schemas.microsoft.com/office/powerpoint/2010/main" val="22570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ABC5C44-5358-4626-8ED1-FFF6C26A6490}"/>
              </a:ext>
            </a:extLst>
          </p:cNvPr>
          <p:cNvSpPr>
            <a:spLocks noGrp="1"/>
          </p:cNvSpPr>
          <p:nvPr>
            <p:ph type="sldNum" idx="97"/>
          </p:nvPr>
        </p:nvSpPr>
        <p:spPr/>
        <p:txBody>
          <a:bodyPr/>
          <a:lstStyle/>
          <a:p>
            <a:fld id="{4037B1B0-0345-4E15-985A-6BECCDBE474F}" type="slidenum">
              <a:rPr lang="en-US" smtClean="0"/>
              <a:pPr/>
              <a:t>15</a:t>
            </a:fld>
            <a:endParaRPr lang="en-US" dirty="0"/>
          </a:p>
        </p:txBody>
      </p:sp>
      <p:sp>
        <p:nvSpPr>
          <p:cNvPr id="2" name="Title 1">
            <a:extLst>
              <a:ext uri="{FF2B5EF4-FFF2-40B4-BE49-F238E27FC236}">
                <a16:creationId xmlns:a16="http://schemas.microsoft.com/office/drawing/2014/main" id="{D9F6C7A7-A9DA-6B45-A2AD-D8B409C5DA28}"/>
              </a:ext>
            </a:extLst>
          </p:cNvPr>
          <p:cNvSpPr>
            <a:spLocks noGrp="1"/>
          </p:cNvSpPr>
          <p:nvPr>
            <p:ph type="title" idx="1"/>
          </p:nvPr>
        </p:nvSpPr>
        <p:spPr/>
        <p:txBody>
          <a:bodyPr/>
          <a:lstStyle/>
          <a:p>
            <a:r>
              <a:rPr lang="en-US" sz="4000" dirty="0">
                <a:latin typeface="Amazon Ember Display Heavy"/>
              </a:rPr>
              <a:t>Class</a:t>
            </a:r>
            <a:r>
              <a:rPr lang="en-US" dirty="0"/>
              <a:t> </a:t>
            </a:r>
            <a:r>
              <a:rPr lang="en-US" sz="4000" dirty="0">
                <a:latin typeface="Amazon Ember Display Heavy"/>
              </a:rPr>
              <a:t>imbalance</a:t>
            </a:r>
            <a:r>
              <a:rPr lang="en-US" dirty="0"/>
              <a:t> </a:t>
            </a:r>
            <a:r>
              <a:rPr lang="en-US" sz="4000" dirty="0">
                <a:latin typeface="Amazon Ember Display Heavy"/>
              </a:rPr>
              <a:t>example</a:t>
            </a:r>
          </a:p>
        </p:txBody>
      </p:sp>
      <p:sp>
        <p:nvSpPr>
          <p:cNvPr id="3" name="Content Placeholder 2">
            <a:extLst>
              <a:ext uri="{FF2B5EF4-FFF2-40B4-BE49-F238E27FC236}">
                <a16:creationId xmlns:a16="http://schemas.microsoft.com/office/drawing/2014/main" id="{B1F3C0BE-70E0-4544-92EA-719B774BFAD2}"/>
              </a:ext>
            </a:extLst>
          </p:cNvPr>
          <p:cNvSpPr>
            <a:spLocks noGrp="1"/>
          </p:cNvSpPr>
          <p:nvPr>
            <p:ph idx="2"/>
          </p:nvPr>
        </p:nvSpPr>
        <p:spPr/>
        <p:txBody>
          <a:bodyPr/>
          <a:lstStyle/>
          <a:p>
            <a:r>
              <a:rPr lang="en-US" dirty="0"/>
              <a:t>Example: Amazon product reviews dataset</a:t>
            </a:r>
          </a:p>
          <a:p>
            <a:r>
              <a:rPr lang="en-US" dirty="0"/>
              <a:t>The number of 5-star reviews almost equals the total of the other types of star reviews combined.</a:t>
            </a:r>
          </a:p>
          <a:p>
            <a:r>
              <a:rPr lang="en-US" dirty="0"/>
              <a:t>Learning how to classify for the other types is more difficult than for the 5-star reviews.</a:t>
            </a:r>
          </a:p>
        </p:txBody>
      </p:sp>
      <p:sp>
        <p:nvSpPr>
          <p:cNvPr id="4" name="Content Placeholder 3">
            <a:extLst>
              <a:ext uri="{FF2B5EF4-FFF2-40B4-BE49-F238E27FC236}">
                <a16:creationId xmlns:a16="http://schemas.microsoft.com/office/drawing/2014/main" id="{CEF70CB3-D905-9ED5-C177-1927BCEBEF9F}"/>
              </a:ext>
            </a:extLst>
          </p:cNvPr>
          <p:cNvSpPr>
            <a:spLocks noGrp="1"/>
          </p:cNvSpPr>
          <p:nvPr>
            <p:ph idx="3"/>
          </p:nvPr>
        </p:nvSpPr>
        <p:spPr/>
        <p:txBody>
          <a:bodyPr/>
          <a:lstStyle/>
          <a:p>
            <a:endParaRPr lang="en-US"/>
          </a:p>
        </p:txBody>
      </p:sp>
      <p:pic>
        <p:nvPicPr>
          <p:cNvPr id="6" name="Picture 5" descr="Histogram of star ratings (1 to 5 stars) from product reviews. Most reviews are 5-star ratings.">
            <a:extLst>
              <a:ext uri="{FF2B5EF4-FFF2-40B4-BE49-F238E27FC236}">
                <a16:creationId xmlns:a16="http://schemas.microsoft.com/office/drawing/2014/main" id="{1B32281E-00A4-4FF1-8FAB-FA732D8BC9C9}"/>
              </a:ext>
            </a:extLst>
          </p:cNvPr>
          <p:cNvPicPr>
            <a:picLocks noChangeAspect="1"/>
          </p:cNvPicPr>
          <p:nvPr/>
        </p:nvPicPr>
        <p:blipFill>
          <a:blip r:embed="rId3"/>
          <a:stretch>
            <a:fillRect/>
          </a:stretch>
        </p:blipFill>
        <p:spPr>
          <a:xfrm>
            <a:off x="6096000" y="1692984"/>
            <a:ext cx="5584420" cy="4139543"/>
          </a:xfrm>
          <a:prstGeom prst="rect">
            <a:avLst/>
          </a:prstGeom>
        </p:spPr>
      </p:pic>
    </p:spTree>
    <p:extLst>
      <p:ext uri="{BB962C8B-B14F-4D97-AF65-F5344CB8AC3E}">
        <p14:creationId xmlns:p14="http://schemas.microsoft.com/office/powerpoint/2010/main" val="64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16</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Downsampling and upsampling</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b="1" dirty="0">
                <a:solidFill>
                  <a:schemeClr val="accent6"/>
                </a:solidFill>
              </a:rPr>
              <a:t>Downsampling:</a:t>
            </a:r>
          </a:p>
          <a:p>
            <a:pPr lvl="1"/>
            <a:r>
              <a:rPr lang="en-US" dirty="0"/>
              <a:t>Reduce the size of the dominant or frequent class or classes.</a:t>
            </a:r>
          </a:p>
          <a:p>
            <a:pPr lvl="1"/>
            <a:r>
              <a:rPr lang="en-US" dirty="0"/>
              <a:t>Additional samples from the dominant class are omitted during training.</a:t>
            </a:r>
          </a:p>
        </p:txBody>
      </p:sp>
      <p:sp>
        <p:nvSpPr>
          <p:cNvPr id="9" name="Rectangle: Rounded Corners 5">
            <a:extLst>
              <a:ext uri="{FF2B5EF4-FFF2-40B4-BE49-F238E27FC236}">
                <a16:creationId xmlns:a16="http://schemas.microsoft.com/office/drawing/2014/main" id="{70E76568-C3BC-43D6-9802-6DD06A774A49}"/>
              </a:ext>
              <a:ext uri="{C183D7F6-B498-43B3-948B-1728B52AA6E4}">
                <adec:decorative xmlns:adec="http://schemas.microsoft.com/office/drawing/2017/decorative" val="0"/>
              </a:ext>
            </a:extLst>
          </p:cNvPr>
          <p:cNvSpPr/>
          <p:nvPr/>
        </p:nvSpPr>
        <p:spPr>
          <a:xfrm>
            <a:off x="3176019" y="2883359"/>
            <a:ext cx="5839963"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of downsampling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frequent_class = df.sample(n=len(rarer_class))</a:t>
            </a:r>
          </a:p>
        </p:txBody>
      </p:sp>
      <p:sp>
        <p:nvSpPr>
          <p:cNvPr id="2" name="Rectangle 1">
            <a:extLst>
              <a:ext uri="{FF2B5EF4-FFF2-40B4-BE49-F238E27FC236}">
                <a16:creationId xmlns:a16="http://schemas.microsoft.com/office/drawing/2014/main" id="{6CC24945-8437-44C3-9117-F69AABD10E34}"/>
              </a:ext>
            </a:extLst>
          </p:cNvPr>
          <p:cNvSpPr/>
          <p:nvPr/>
        </p:nvSpPr>
        <p:spPr>
          <a:xfrm>
            <a:off x="365760" y="3724365"/>
            <a:ext cx="11466576" cy="1544012"/>
          </a:xfrm>
          <a:prstGeom prst="rect">
            <a:avLst/>
          </a:prstGeom>
        </p:spPr>
        <p:txBody>
          <a:bodyPr vert="horz" lIns="91440" tIns="45720" rIns="91440" bIns="45720" rtlCol="0">
            <a:noAutofit/>
          </a:bodyPr>
          <a:lstStyle/>
          <a:p>
            <a:pPr marL="228600" indent="-228600">
              <a:spcBef>
                <a:spcPts val="1000"/>
              </a:spcBef>
              <a:spcAft>
                <a:spcPts val="600"/>
              </a:spcAft>
              <a:buClr>
                <a:schemeClr val="tx2"/>
              </a:buClr>
              <a:buFont typeface="Amazon Ember Display"/>
              <a:buChar char="•"/>
            </a:pPr>
            <a:r>
              <a:rPr lang="en-US" sz="2800" b="1" dirty="0">
                <a:solidFill>
                  <a:schemeClr val="accent6"/>
                </a:solidFill>
                <a:latin typeface="Amazon Ember display"/>
              </a:rPr>
              <a:t>Upsampling: </a:t>
            </a:r>
          </a:p>
          <a:p>
            <a:pPr lvl="1" indent="-223838">
              <a:spcBef>
                <a:spcPts val="500"/>
              </a:spcBef>
              <a:spcAft>
                <a:spcPts val="600"/>
              </a:spcAft>
              <a:buClr>
                <a:schemeClr val="tx2"/>
              </a:buClr>
              <a:buFont typeface="Amazon Ember Display"/>
              <a:buChar char="•"/>
            </a:pPr>
            <a:r>
              <a:rPr lang="en-US" sz="2400" dirty="0">
                <a:solidFill>
                  <a:srgbClr val="232F3E"/>
                </a:solidFill>
                <a:latin typeface="Amazon Ember display"/>
              </a:rPr>
              <a:t>Increase the size of the rare or small class or classes.</a:t>
            </a:r>
          </a:p>
          <a:p>
            <a:pPr lvl="1" indent="-223838">
              <a:spcBef>
                <a:spcPts val="500"/>
              </a:spcBef>
              <a:spcAft>
                <a:spcPts val="600"/>
              </a:spcAft>
              <a:buClr>
                <a:schemeClr val="tx2"/>
              </a:buClr>
              <a:buFont typeface="Amazon Ember Display"/>
              <a:buChar char="•"/>
            </a:pPr>
            <a:r>
              <a:rPr lang="en-US" sz="2400" dirty="0">
                <a:solidFill>
                  <a:srgbClr val="232F3E"/>
                </a:solidFill>
                <a:latin typeface="Amazon Ember display"/>
              </a:rPr>
              <a:t>Duplicates are allowed during upsampling the rarer class or classes.</a:t>
            </a:r>
          </a:p>
        </p:txBody>
      </p:sp>
      <p:sp>
        <p:nvSpPr>
          <p:cNvPr id="10" name="Rectangle: Rounded Corners 5">
            <a:extLst>
              <a:ext uri="{FF2B5EF4-FFF2-40B4-BE49-F238E27FC236}">
                <a16:creationId xmlns:a16="http://schemas.microsoft.com/office/drawing/2014/main" id="{618AB7DB-2CE2-4416-BD53-A116E336D84A}"/>
              </a:ext>
              <a:ext uri="{C183D7F6-B498-43B3-948B-1728B52AA6E4}">
                <adec:decorative xmlns:adec="http://schemas.microsoft.com/office/drawing/2017/decorative" val="0"/>
              </a:ext>
            </a:extLst>
          </p:cNvPr>
          <p:cNvSpPr/>
          <p:nvPr/>
        </p:nvSpPr>
        <p:spPr>
          <a:xfrm>
            <a:off x="2240281" y="5417852"/>
            <a:ext cx="7711439"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no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of upsampling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rarer_class = df.sample(n=len(frequent_class), replace=True)</a:t>
            </a:r>
          </a:p>
        </p:txBody>
      </p:sp>
    </p:spTree>
    <p:extLst>
      <p:ext uri="{BB962C8B-B14F-4D97-AF65-F5344CB8AC3E}">
        <p14:creationId xmlns:p14="http://schemas.microsoft.com/office/powerpoint/2010/main" val="230064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17</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Data generation and sample weights</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b="1" dirty="0">
                <a:solidFill>
                  <a:schemeClr val="accent6"/>
                </a:solidFill>
              </a:rPr>
              <a:t>Data generation:</a:t>
            </a:r>
          </a:p>
          <a:p>
            <a:pPr lvl="1"/>
            <a:r>
              <a:rPr lang="en-US" dirty="0"/>
              <a:t>Create new records that are similar but not identical.</a:t>
            </a:r>
          </a:p>
          <a:p>
            <a:pPr lvl="1"/>
            <a:r>
              <a:rPr lang="en-US" dirty="0"/>
              <a:t>Example: Synthetic Minority Oversampling Technique (SMOTE)</a:t>
            </a:r>
          </a:p>
          <a:p>
            <a:r>
              <a:rPr lang="en-US" b="1" dirty="0">
                <a:solidFill>
                  <a:schemeClr val="accent6"/>
                </a:solidFill>
              </a:rPr>
              <a:t>Sample weights:</a:t>
            </a:r>
          </a:p>
          <a:p>
            <a:pPr lvl="1"/>
            <a:r>
              <a:rPr lang="en-US" dirty="0"/>
              <a:t>For a model that uses a cost function, assign higher weights to the rare class or classes and lower weights to the dominant class or classes.</a:t>
            </a:r>
          </a:p>
          <a:p>
            <a:pPr lvl="1"/>
            <a:r>
              <a:rPr lang="en-US" dirty="0"/>
              <a:t>Example: Logistic regression</a:t>
            </a:r>
          </a:p>
        </p:txBody>
      </p:sp>
      <p:sp>
        <p:nvSpPr>
          <p:cNvPr id="6" name="Rectangle: Rounded Corners 5">
            <a:extLst>
              <a:ext uri="{FF2B5EF4-FFF2-40B4-BE49-F238E27FC236}">
                <a16:creationId xmlns:a16="http://schemas.microsoft.com/office/drawing/2014/main" id="{1BD84FDB-DE5A-4F37-85B2-986769D1AF44}"/>
              </a:ext>
              <a:ext uri="{C183D7F6-B498-43B3-948B-1728B52AA6E4}">
                <adec:decorative xmlns:adec="http://schemas.microsoft.com/office/drawing/2017/decorative" val="0"/>
              </a:ext>
            </a:extLst>
          </p:cNvPr>
          <p:cNvSpPr/>
          <p:nvPr/>
        </p:nvSpPr>
        <p:spPr>
          <a:xfrm>
            <a:off x="2051539" y="5047326"/>
            <a:ext cx="8088923"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of logistic regression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LogisticRegression(penalty='l2', C=1.0, class_weight='balanced')</a:t>
            </a:r>
          </a:p>
        </p:txBody>
      </p:sp>
    </p:spTree>
    <p:extLst>
      <p:ext uri="{BB962C8B-B14F-4D97-AF65-F5344CB8AC3E}">
        <p14:creationId xmlns:p14="http://schemas.microsoft.com/office/powerpoint/2010/main" val="302873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FC2579-A591-4301-ABC3-7DD2C2D4C2F2}"/>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Missing data</a:t>
            </a:r>
          </a:p>
        </p:txBody>
      </p:sp>
      <p:sp>
        <p:nvSpPr>
          <p:cNvPr id="3" name="Text Placeholder 2">
            <a:extLst>
              <a:ext uri="{FF2B5EF4-FFF2-40B4-BE49-F238E27FC236}">
                <a16:creationId xmlns:a16="http://schemas.microsoft.com/office/drawing/2014/main" id="{B7945117-698A-2CDB-500D-C351E398A34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800404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19</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lstStyle/>
          <a:p>
            <a:r>
              <a:rPr lang="en-US" sz="3600" dirty="0">
                <a:latin typeface="Amazon Ember Display Heavy"/>
              </a:rPr>
              <a:t>Different</a:t>
            </a:r>
            <a:r>
              <a:rPr lang="en-US" dirty="0"/>
              <a:t> </a:t>
            </a:r>
            <a:r>
              <a:rPr lang="en-US" sz="3600" dirty="0">
                <a:latin typeface="Amazon Ember Display Heavy"/>
              </a:rPr>
              <a:t>ways</a:t>
            </a:r>
            <a:r>
              <a:rPr lang="en-US" dirty="0"/>
              <a:t> </a:t>
            </a:r>
            <a:r>
              <a:rPr lang="en-US" sz="3600" dirty="0">
                <a:latin typeface="Amazon Ember Display Heavy"/>
              </a:rPr>
              <a:t>to</a:t>
            </a:r>
            <a:r>
              <a:rPr lang="en-US" dirty="0"/>
              <a:t> </a:t>
            </a:r>
            <a:r>
              <a:rPr lang="en-US" sz="3600" dirty="0">
                <a:latin typeface="Amazon Ember Display Heavy"/>
              </a:rPr>
              <a:t>fix</a:t>
            </a:r>
            <a:r>
              <a:rPr lang="en-US" dirty="0"/>
              <a:t> </a:t>
            </a:r>
            <a:r>
              <a:rPr lang="en-US" sz="3600" dirty="0">
                <a:latin typeface="Amazon Ember Display Heavy"/>
              </a:rPr>
              <a:t>missing</a:t>
            </a:r>
            <a:r>
              <a:rPr lang="en-US" dirty="0"/>
              <a:t> </a:t>
            </a:r>
            <a:r>
              <a:rPr lang="en-US" sz="3600" dirty="0">
                <a:latin typeface="Amazon Ember Display Heavy"/>
              </a:rPr>
              <a:t>data</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pPr>
              <a:spcBef>
                <a:spcPts val="0"/>
              </a:spcBef>
            </a:pPr>
            <a:r>
              <a:rPr lang="en-US" sz="2400" dirty="0"/>
              <a:t>Drop rows or columns that are missing values:</a:t>
            </a:r>
          </a:p>
          <a:p>
            <a:pPr lvl="1">
              <a:spcBef>
                <a:spcPts val="0"/>
              </a:spcBef>
            </a:pPr>
            <a:r>
              <a:rPr lang="en-US" sz="2000" dirty="0"/>
              <a:t>Fewer training data samples or fewer features can lead to overfitting or underfitting.</a:t>
            </a:r>
          </a:p>
          <a:p>
            <a:pPr>
              <a:spcBef>
                <a:spcPts val="0"/>
              </a:spcBef>
            </a:pPr>
            <a:r>
              <a:rPr lang="en-US" sz="2400" dirty="0"/>
              <a:t>Impute (fill in) the missing values:</a:t>
            </a:r>
          </a:p>
          <a:p>
            <a:pPr lvl="1">
              <a:spcBef>
                <a:spcPts val="0"/>
              </a:spcBef>
            </a:pPr>
            <a:r>
              <a:rPr lang="en-US" sz="2000" dirty="0"/>
              <a:t>Average imputation</a:t>
            </a:r>
          </a:p>
          <a:p>
            <a:pPr lvl="1">
              <a:spcBef>
                <a:spcPts val="0"/>
              </a:spcBef>
            </a:pPr>
            <a:r>
              <a:rPr lang="en-US" sz="2000" dirty="0"/>
              <a:t>Common point imputation</a:t>
            </a:r>
          </a:p>
          <a:p>
            <a:pPr lvl="1">
              <a:spcBef>
                <a:spcPts val="0"/>
              </a:spcBef>
            </a:pPr>
            <a:r>
              <a:rPr lang="en-US" sz="2000" dirty="0"/>
              <a:t>Placeholder</a:t>
            </a:r>
          </a:p>
          <a:p>
            <a:pPr lvl="1">
              <a:spcBef>
                <a:spcPts val="0"/>
              </a:spcBef>
            </a:pPr>
            <a:r>
              <a:rPr lang="en-US" sz="2000" dirty="0"/>
              <a:t>Advanced imputation: Predict missing values from complete samples by using ML techniques.</a:t>
            </a:r>
          </a:p>
          <a:p>
            <a:pPr lvl="1">
              <a:spcBef>
                <a:spcPts val="0"/>
              </a:spcBef>
            </a:pPr>
            <a:r>
              <a:rPr lang="en-US" sz="1800" dirty="0"/>
              <a:t>For example, DataWig uses neural networks to predict missing values in tabular data.</a:t>
            </a:r>
          </a:p>
        </p:txBody>
      </p:sp>
      <p:sp>
        <p:nvSpPr>
          <p:cNvPr id="2" name="Content Placeholder 1">
            <a:extLst>
              <a:ext uri="{FF2B5EF4-FFF2-40B4-BE49-F238E27FC236}">
                <a16:creationId xmlns:a16="http://schemas.microsoft.com/office/drawing/2014/main" id="{6D7B7C88-392D-B392-CAE8-A5B2E9B532A0}"/>
              </a:ext>
            </a:extLst>
          </p:cNvPr>
          <p:cNvSpPr>
            <a:spLocks noGrp="1"/>
          </p:cNvSpPr>
          <p:nvPr>
            <p:ph idx="3"/>
          </p:nvPr>
        </p:nvSpPr>
        <p:spPr/>
        <p:txBody>
          <a:bodyPr/>
          <a:lstStyle/>
          <a:p>
            <a:endParaRPr lang="en-US"/>
          </a:p>
        </p:txBody>
      </p:sp>
      <p:sp>
        <p:nvSpPr>
          <p:cNvPr id="10" name="Rectangle: Rounded Corners 5">
            <a:extLst>
              <a:ext uri="{FF2B5EF4-FFF2-40B4-BE49-F238E27FC236}">
                <a16:creationId xmlns:a16="http://schemas.microsoft.com/office/drawing/2014/main" id="{0D81DB60-BAF8-405B-9D17-81295F6F579A}"/>
              </a:ext>
              <a:ext uri="{C183D7F6-B498-43B3-948B-1728B52AA6E4}">
                <adec:decorative xmlns:adec="http://schemas.microsoft.com/office/drawing/2017/decorative" val="0"/>
              </a:ext>
            </a:extLst>
          </p:cNvPr>
          <p:cNvSpPr/>
          <p:nvPr/>
        </p:nvSpPr>
        <p:spPr>
          <a:xfrm>
            <a:off x="6431280" y="1279913"/>
            <a:ext cx="5394960" cy="1077218"/>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no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to drop rows or columns </a:t>
            </a: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with missing values</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df.dropna()</a:t>
            </a:r>
          </a:p>
        </p:txBody>
      </p:sp>
      <p:sp>
        <p:nvSpPr>
          <p:cNvPr id="11" name="Rectangle: Rounded Corners 5">
            <a:extLst>
              <a:ext uri="{FF2B5EF4-FFF2-40B4-BE49-F238E27FC236}">
                <a16:creationId xmlns:a16="http://schemas.microsoft.com/office/drawing/2014/main" id="{835BF7BF-5088-4D37-A535-E6B60295F6CD}"/>
              </a:ext>
              <a:ext uri="{C183D7F6-B498-43B3-948B-1728B52AA6E4}">
                <adec:decorative xmlns:adec="http://schemas.microsoft.com/office/drawing/2017/decorative" val="0"/>
              </a:ext>
            </a:extLst>
          </p:cNvPr>
          <p:cNvSpPr/>
          <p:nvPr/>
        </p:nvSpPr>
        <p:spPr>
          <a:xfrm>
            <a:off x="6431280" y="2730275"/>
            <a:ext cx="5394960" cy="2133218"/>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no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average imputation</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df[column].fillna(df[column].mean())</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common point imputation</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df[column].fillna(df[column].mode())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placeholder</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df[column].fillna(′missing′)</a:t>
            </a:r>
          </a:p>
        </p:txBody>
      </p:sp>
    </p:spTree>
    <p:extLst>
      <p:ext uri="{BB962C8B-B14F-4D97-AF65-F5344CB8AC3E}">
        <p14:creationId xmlns:p14="http://schemas.microsoft.com/office/powerpoint/2010/main" val="334880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E538AC-05E7-4B49-BAF4-6CA17E96D4E1}"/>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7FED7973-17F5-74FC-B748-09803C9BC3CE}"/>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Understanding your data</a:t>
            </a:r>
          </a:p>
          <a:p>
            <a:r>
              <a:rPr lang="en-US" dirty="0"/>
              <a:t>Imbalanced datasets</a:t>
            </a:r>
          </a:p>
          <a:p>
            <a:r>
              <a:rPr lang="en-US" dirty="0"/>
              <a:t>Missing data</a:t>
            </a:r>
          </a:p>
        </p:txBody>
      </p:sp>
    </p:spTree>
    <p:extLst>
      <p:ext uri="{BB962C8B-B14F-4D97-AF65-F5344CB8AC3E}">
        <p14:creationId xmlns:p14="http://schemas.microsoft.com/office/powerpoint/2010/main" val="115853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20</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SimpleImputer in sklearn</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r>
              <a:rPr lang="en-US" dirty="0"/>
              <a:t>Is an imputation transformer to complete missing values </a:t>
            </a:r>
          </a:p>
          <a:p>
            <a:r>
              <a:rPr lang="en-US" dirty="0"/>
              <a:t>Uses the fit and transform functions:</a:t>
            </a:r>
          </a:p>
        </p:txBody>
      </p:sp>
      <p:sp>
        <p:nvSpPr>
          <p:cNvPr id="6" name="Rectangle: Rounded Corners 5">
            <a:extLst>
              <a:ext uri="{FF2B5EF4-FFF2-40B4-BE49-F238E27FC236}">
                <a16:creationId xmlns:a16="http://schemas.microsoft.com/office/drawing/2014/main" id="{1481AFB8-0312-4F33-8D4E-DC2AAC8E2B75}"/>
              </a:ext>
              <a:ext uri="{C183D7F6-B498-43B3-948B-1728B52AA6E4}">
                <adec:decorative xmlns:adec="http://schemas.microsoft.com/office/drawing/2017/decorative" val="0"/>
              </a:ext>
            </a:extLst>
          </p:cNvPr>
          <p:cNvSpPr/>
          <p:nvPr/>
        </p:nvSpPr>
        <p:spPr>
          <a:xfrm>
            <a:off x="3187505" y="2752598"/>
            <a:ext cx="5816990"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fit and transform functions</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.fit(), .transform()</a:t>
            </a:r>
          </a:p>
        </p:txBody>
      </p:sp>
    </p:spTree>
    <p:extLst>
      <p:ext uri="{BB962C8B-B14F-4D97-AF65-F5344CB8AC3E}">
        <p14:creationId xmlns:p14="http://schemas.microsoft.com/office/powerpoint/2010/main" val="64750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21</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SimpleImputer strategy parameter</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pPr marL="0" indent="0">
              <a:buNone/>
            </a:pPr>
            <a:r>
              <a:rPr lang="en-US" sz="2000" b="1" dirty="0">
                <a:latin typeface="Lucida Console" panose="020B0609040504020204" pitchFamily="49" charset="0"/>
              </a:rPr>
              <a:t>SimpleImputer</a:t>
            </a:r>
            <a:r>
              <a:rPr lang="en-US" sz="2000" dirty="0">
                <a:latin typeface="Lucida Console" panose="020B0609040504020204" pitchFamily="49" charset="0"/>
              </a:rPr>
              <a:t>(missing_values=nan, </a:t>
            </a:r>
            <a:r>
              <a:rPr lang="en-US" sz="2000" dirty="0">
                <a:solidFill>
                  <a:schemeClr val="accent5"/>
                </a:solidFill>
                <a:latin typeface="Lucida Console" panose="020B0609040504020204" pitchFamily="49" charset="0"/>
              </a:rPr>
              <a:t>strategy='mean'</a:t>
            </a:r>
            <a:r>
              <a:rPr lang="en-US" sz="2000" dirty="0">
                <a:latin typeface="Lucida Console" panose="020B0609040504020204" pitchFamily="49" charset="0"/>
              </a:rPr>
              <a:t>, fill_value=None)</a:t>
            </a:r>
          </a:p>
          <a:p>
            <a:pPr marL="0" indent="0">
              <a:buNone/>
            </a:pPr>
            <a:endParaRPr lang="en-US" dirty="0"/>
          </a:p>
          <a:p>
            <a:r>
              <a:rPr lang="en-US" sz="2400" b="1" dirty="0">
                <a:solidFill>
                  <a:schemeClr val="accent6"/>
                </a:solidFill>
                <a:latin typeface="+mn-lt"/>
              </a:rPr>
              <a:t>For numerical data:</a:t>
            </a:r>
          </a:p>
          <a:p>
            <a:pPr lvl="1"/>
            <a:r>
              <a:rPr lang="en-US" sz="2000" dirty="0">
                <a:solidFill>
                  <a:schemeClr val="accent5"/>
                </a:solidFill>
                <a:latin typeface="Lucida Console" panose="020B0609040504020204" pitchFamily="49" charset="0"/>
              </a:rPr>
              <a:t>strategy='mean'</a:t>
            </a:r>
            <a:r>
              <a:rPr lang="en-US" sz="2000" dirty="0">
                <a:latin typeface="+mn-lt"/>
              </a:rPr>
              <a:t>: Replace missing values with the mean along each column.</a:t>
            </a:r>
          </a:p>
          <a:p>
            <a:pPr lvl="1"/>
            <a:r>
              <a:rPr lang="en-US" sz="2000" dirty="0">
                <a:solidFill>
                  <a:schemeClr val="accent5"/>
                </a:solidFill>
                <a:latin typeface="Lucida Console" panose="020B0609040504020204" pitchFamily="49" charset="0"/>
              </a:rPr>
              <a:t>strategy='median'</a:t>
            </a:r>
            <a:r>
              <a:rPr lang="en-US" sz="2000" dirty="0">
                <a:latin typeface="+mn-lt"/>
              </a:rPr>
              <a:t>: Replace missing values with the median along each column.</a:t>
            </a:r>
          </a:p>
          <a:p>
            <a:r>
              <a:rPr lang="en-US" sz="2400" b="1" dirty="0">
                <a:solidFill>
                  <a:schemeClr val="accent6"/>
                </a:solidFill>
                <a:latin typeface="+mn-lt"/>
              </a:rPr>
              <a:t>For numerical or categorical data:</a:t>
            </a:r>
          </a:p>
          <a:p>
            <a:pPr lvl="1"/>
            <a:r>
              <a:rPr lang="en-US" sz="2000" dirty="0">
                <a:solidFill>
                  <a:schemeClr val="accent5"/>
                </a:solidFill>
                <a:latin typeface="Lucida Console" panose="020B0609040504020204" pitchFamily="49" charset="0"/>
              </a:rPr>
              <a:t>strategy='most_frequent'</a:t>
            </a:r>
            <a:r>
              <a:rPr lang="en-US" sz="2000" dirty="0">
                <a:latin typeface="+mn-lt"/>
              </a:rPr>
              <a:t>: Replace missing values with the most frequent value along each column.</a:t>
            </a:r>
          </a:p>
          <a:p>
            <a:pPr lvl="1"/>
            <a:r>
              <a:rPr lang="en-US" sz="2000" dirty="0">
                <a:solidFill>
                  <a:schemeClr val="accent5"/>
                </a:solidFill>
                <a:latin typeface="Lucida Console" panose="020B0609040504020204" pitchFamily="49" charset="0"/>
              </a:rPr>
              <a:t>strategy='constant'</a:t>
            </a:r>
            <a:r>
              <a:rPr lang="en-US" sz="2000" dirty="0">
                <a:latin typeface="+mn-lt"/>
              </a:rPr>
              <a:t>: Replace missing values with the specified fill_value.</a:t>
            </a:r>
          </a:p>
        </p:txBody>
      </p:sp>
    </p:spTree>
    <p:extLst>
      <p:ext uri="{BB962C8B-B14F-4D97-AF65-F5344CB8AC3E}">
        <p14:creationId xmlns:p14="http://schemas.microsoft.com/office/powerpoint/2010/main" val="869847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EC718CC-25B6-48BB-B641-E76BC0EC72F6}"/>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In the next lesson you will learn how to process and convert features into a format that machines can understand and learn from.</a:t>
            </a:r>
          </a:p>
        </p:txBody>
      </p:sp>
      <p:pic>
        <p:nvPicPr>
          <p:cNvPr id="6" name="Picture 5">
            <a:extLst>
              <a:ext uri="{FF2B5EF4-FFF2-40B4-BE49-F238E27FC236}">
                <a16:creationId xmlns:a16="http://schemas.microsoft.com/office/drawing/2014/main" id="{45903324-D7D6-213A-86DF-93E9D5085B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90158" y="3024001"/>
            <a:ext cx="3011685" cy="2731245"/>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extLst>
      <p:ext uri="{BB962C8B-B14F-4D97-AF65-F5344CB8AC3E}">
        <p14:creationId xmlns:p14="http://schemas.microsoft.com/office/powerpoint/2010/main" val="1826411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C93471-9814-4836-B348-B298DCD07E39}"/>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Understanding your data</a:t>
            </a:r>
          </a:p>
        </p:txBody>
      </p:sp>
      <p:sp>
        <p:nvSpPr>
          <p:cNvPr id="3" name="Text Placeholder 2">
            <a:extLst>
              <a:ext uri="{FF2B5EF4-FFF2-40B4-BE49-F238E27FC236}">
                <a16:creationId xmlns:a16="http://schemas.microsoft.com/office/drawing/2014/main" id="{DDB5C7F8-901C-06B0-B718-9DC93C6A1F3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70134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E0D73-4C57-4D70-A22B-9A2EEFBEE21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EDA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solidFill>
                  <a:schemeClr val="accent6"/>
                </a:solidFill>
              </a:rPr>
              <a:t>Exploratory data analysis (EDA)</a:t>
            </a:r>
            <a:r>
              <a:rPr lang="en-US" dirty="0"/>
              <a:t> is a series of operations to analyze a dataset and capture its main characteristics. </a:t>
            </a:r>
          </a:p>
          <a:p>
            <a:r>
              <a:rPr lang="en-US" dirty="0"/>
              <a:t>EDA involves the following:</a:t>
            </a:r>
          </a:p>
          <a:p>
            <a:pPr lvl="1"/>
            <a:r>
              <a:rPr lang="en-US" dirty="0"/>
              <a:t>Collecting or aggregating data</a:t>
            </a:r>
          </a:p>
          <a:p>
            <a:pPr lvl="1"/>
            <a:r>
              <a:rPr lang="en-US" dirty="0"/>
              <a:t>Performing initial investigations to discover patterns, spot anomalies, test hypotheses, and check assumptions</a:t>
            </a:r>
          </a:p>
          <a:p>
            <a:pPr lvl="2"/>
            <a:r>
              <a:rPr lang="en-US" dirty="0"/>
              <a:t>Summary statistics</a:t>
            </a:r>
          </a:p>
          <a:p>
            <a:pPr lvl="2"/>
            <a:r>
              <a:rPr lang="en-US" dirty="0"/>
              <a:t>Graphical and visual representations (such as histograms and plots)</a:t>
            </a:r>
          </a:p>
          <a:p>
            <a:pPr lvl="1"/>
            <a:r>
              <a:rPr lang="en-US" dirty="0"/>
              <a:t>Processing data to produce meaningful representations for the next steps</a:t>
            </a:r>
          </a:p>
        </p:txBody>
      </p:sp>
    </p:spTree>
    <p:extLst>
      <p:ext uri="{BB962C8B-B14F-4D97-AF65-F5344CB8AC3E}">
        <p14:creationId xmlns:p14="http://schemas.microsoft.com/office/powerpoint/2010/main" val="53722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6F2B6B-AA7B-4498-B03F-AF8DBC9740D3}"/>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Dataset statistics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Dataset statistics provide insights about the main characteristics of the dataset. </a:t>
            </a:r>
          </a:p>
          <a:p>
            <a:r>
              <a:rPr lang="en-US" dirty="0"/>
              <a:t>Overall statistics including the following:</a:t>
            </a:r>
          </a:p>
          <a:p>
            <a:pPr lvl="1"/>
            <a:r>
              <a:rPr lang="en-US" dirty="0"/>
              <a:t>Number of instances (number of rows)</a:t>
            </a:r>
          </a:p>
          <a:p>
            <a:pPr lvl="1"/>
            <a:r>
              <a:rPr lang="en-US" dirty="0"/>
              <a:t>Number of features (number of columns)</a:t>
            </a:r>
          </a:p>
        </p:txBody>
      </p:sp>
      <p:sp>
        <p:nvSpPr>
          <p:cNvPr id="6" name="Rectangle: Rounded Corners 5">
            <a:extLst>
              <a:ext uri="{FF2B5EF4-FFF2-40B4-BE49-F238E27FC236}">
                <a16:creationId xmlns:a16="http://schemas.microsoft.com/office/drawing/2014/main" id="{3327B8DA-B909-4D1E-B50A-5A8A8AAE2971}"/>
              </a:ext>
            </a:extLst>
          </p:cNvPr>
          <p:cNvSpPr/>
          <p:nvPr/>
        </p:nvSpPr>
        <p:spPr>
          <a:xfrm>
            <a:off x="2849880" y="4352226"/>
            <a:ext cx="6492240" cy="1631216"/>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sz="20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Examples of code for overall statistics</a:t>
            </a:r>
          </a:p>
          <a:p>
            <a:endPar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df.head()</a:t>
            </a:r>
          </a:p>
          <a:p>
            <a:r>
              <a:rPr lang="en-US" sz="2000" dirty="0" err="1">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df.shape</a:t>
            </a:r>
            <a:endPar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20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df.info()</a:t>
            </a:r>
          </a:p>
        </p:txBody>
      </p:sp>
    </p:spTree>
    <p:extLst>
      <p:ext uri="{BB962C8B-B14F-4D97-AF65-F5344CB8AC3E}">
        <p14:creationId xmlns:p14="http://schemas.microsoft.com/office/powerpoint/2010/main" val="74725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062A91-DFD1-4417-8294-DB0585F39267}"/>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Univariate statistics (single feature)</a:t>
            </a:r>
          </a:p>
        </p:txBody>
      </p:sp>
      <p:sp>
        <p:nvSpPr>
          <p:cNvPr id="5" name="Content Placeholder 4">
            <a:extLst>
              <a:ext uri="{FF2B5EF4-FFF2-40B4-BE49-F238E27FC236}">
                <a16:creationId xmlns:a16="http://schemas.microsoft.com/office/drawing/2014/main" id="{C4E6E181-8416-EE5C-B3AD-D6B892C82D99}"/>
              </a:ext>
            </a:extLst>
          </p:cNvPr>
          <p:cNvSpPr>
            <a:spLocks noGrp="1"/>
          </p:cNvSpPr>
          <p:nvPr>
            <p:ph idx="2"/>
          </p:nvPr>
        </p:nvSpPr>
        <p:spPr/>
        <p:txBody>
          <a:bodyPr/>
          <a:lstStyle/>
          <a:p>
            <a:endParaRPr lang="en-US"/>
          </a:p>
        </p:txBody>
      </p:sp>
      <p:graphicFrame>
        <p:nvGraphicFramePr>
          <p:cNvPr id="4" name="Table 3">
            <a:extLst>
              <a:ext uri="{FF2B5EF4-FFF2-40B4-BE49-F238E27FC236}">
                <a16:creationId xmlns:a16="http://schemas.microsoft.com/office/drawing/2014/main" id="{0EAFF828-3580-4E8C-867F-29186697186A}"/>
              </a:ext>
            </a:extLst>
          </p:cNvPr>
          <p:cNvGraphicFramePr>
            <a:graphicFrameLocks noGrp="1"/>
          </p:cNvGraphicFramePr>
          <p:nvPr>
            <p:extLst>
              <p:ext uri="{D42A27DB-BD31-4B8C-83A1-F6EECF244321}">
                <p14:modId xmlns:p14="http://schemas.microsoft.com/office/powerpoint/2010/main" val="4287993461"/>
              </p:ext>
            </p:extLst>
          </p:nvPr>
        </p:nvGraphicFramePr>
        <p:xfrm>
          <a:off x="365760" y="1323340"/>
          <a:ext cx="11466575" cy="4358640"/>
        </p:xfrm>
        <a:graphic>
          <a:graphicData uri="http://schemas.openxmlformats.org/drawingml/2006/table">
            <a:tbl>
              <a:tblPr firstRow="1" bandRow="1">
                <a:tableStyleId>{69012ECD-51FC-41F1-AA8D-1B2483CD663E}</a:tableStyleId>
              </a:tblPr>
              <a:tblGrid>
                <a:gridCol w="4147344">
                  <a:extLst>
                    <a:ext uri="{9D8B030D-6E8A-4147-A177-3AD203B41FA5}">
                      <a16:colId xmlns:a16="http://schemas.microsoft.com/office/drawing/2014/main" val="1409564625"/>
                    </a:ext>
                  </a:extLst>
                </a:gridCol>
                <a:gridCol w="7319231">
                  <a:extLst>
                    <a:ext uri="{9D8B030D-6E8A-4147-A177-3AD203B41FA5}">
                      <a16:colId xmlns:a16="http://schemas.microsoft.com/office/drawing/2014/main" val="3090455699"/>
                    </a:ext>
                  </a:extLst>
                </a:gridCol>
              </a:tblGrid>
              <a:tr h="0">
                <a:tc>
                  <a:txBody>
                    <a:bodyPr/>
                    <a:lstStyle/>
                    <a:p>
                      <a:pPr algn="l">
                        <a:spcBef>
                          <a:spcPts val="0"/>
                        </a:spcBef>
                        <a:spcAft>
                          <a:spcPts val="0"/>
                        </a:spcAft>
                      </a:pPr>
                      <a:r>
                        <a:rPr lang="en-US" dirty="0"/>
                        <a:t>Category of Statistics</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Bef>
                          <a:spcPts val="0"/>
                        </a:spcBef>
                        <a:spcAft>
                          <a:spcPts val="0"/>
                        </a:spcAft>
                      </a:pPr>
                      <a:r>
                        <a:rPr lang="en-US" dirty="0"/>
                        <a:t>Example Python Code </a:t>
                      </a:r>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335864"/>
                  </a:ext>
                </a:extLst>
              </a:tr>
              <a:tr h="656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Numerical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Mean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Variance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Histogram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504BAB"/>
                          </a:solidFill>
                          <a:latin typeface="Lucida Console" panose="020B0609040504020204" pitchFamily="49" charset="0"/>
                        </a:rPr>
                        <a:t>df.describe(),df[feature].plot.hist()</a:t>
                      </a:r>
                      <a:endParaRPr lang="en-US" sz="2000" dirty="0">
                        <a:solidFill>
                          <a:srgbClr val="504BA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29324469"/>
                  </a:ext>
                </a:extLst>
              </a:tr>
              <a:tr h="10259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2"/>
                          </a:solidFill>
                        </a:rPr>
                        <a:t>Categorical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Bar plots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Mode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Most and least frequent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Percentage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Number of unique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2"/>
                          </a:solidFill>
                        </a:rPr>
                        <a:t>Histogram of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kern="1200" dirty="0">
                          <a:solidFill>
                            <a:srgbClr val="504BAB"/>
                          </a:solidFill>
                          <a:latin typeface="Lucida Console" panose="020B0609040504020204" pitchFamily="49" charset="0"/>
                          <a:ea typeface="+mn-ea"/>
                          <a:cs typeface="+mn-cs"/>
                        </a:rPr>
                        <a:t>df[feature].value_counts() df[feature].value_counts().plot.bar()</a:t>
                      </a:r>
                      <a:endParaRPr lang="en-US" sz="2000" dirty="0">
                        <a:solidFill>
                          <a:srgbClr val="504BAB"/>
                        </a:solidFill>
                        <a:latin typeface="Lucida Console" panose="020B0609040504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7037047"/>
                  </a:ext>
                </a:extLst>
              </a:tr>
              <a:tr h="410389">
                <a:tc>
                  <a:txBody>
                    <a:bodyPr/>
                    <a:lstStyle/>
                    <a:p>
                      <a:pPr marL="0" lvl="0" indent="-223838">
                        <a:buNone/>
                      </a:pPr>
                      <a:r>
                        <a:rPr lang="en-US" sz="1800" b="1" dirty="0">
                          <a:solidFill>
                            <a:schemeClr val="tx2"/>
                          </a:solidFill>
                        </a:rPr>
                        <a:t>Target statistics</a:t>
                      </a:r>
                    </a:p>
                    <a:p>
                      <a:pPr marL="61912" lvl="0" indent="-285750">
                        <a:buFont typeface="Arial" panose="020B0604020202020204" pitchFamily="34" charset="0"/>
                        <a:buChar char="•"/>
                      </a:pPr>
                      <a:r>
                        <a:rPr lang="en-US" sz="1800" dirty="0">
                          <a:solidFill>
                            <a:schemeClr val="tx2"/>
                          </a:solidFill>
                        </a:rPr>
                        <a:t>Class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000" kern="1200" dirty="0">
                          <a:solidFill>
                            <a:srgbClr val="504BAB"/>
                          </a:solidFill>
                          <a:latin typeface="Lucida Console" panose="020B0609040504020204" pitchFamily="49" charset="0"/>
                          <a:ea typeface="+mn-ea"/>
                          <a:cs typeface="+mn-cs"/>
                        </a:rPr>
                        <a:t>df[target].value_counts()</a:t>
                      </a:r>
                    </a:p>
                    <a:p>
                      <a:pPr algn="l"/>
                      <a:r>
                        <a:rPr lang="en-US" sz="2000" kern="1200" dirty="0">
                          <a:solidFill>
                            <a:srgbClr val="504BAB"/>
                          </a:solidFill>
                          <a:latin typeface="Lucida Console" panose="020B0609040504020204" pitchFamily="49" charset="0"/>
                          <a:ea typeface="+mn-ea"/>
                          <a:cs typeface="+mn-cs"/>
                        </a:rPr>
                        <a:t>np.bincount(y)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996523877"/>
                  </a:ext>
                </a:extLst>
              </a:tr>
            </a:tbl>
          </a:graphicData>
        </a:graphic>
      </p:graphicFrame>
    </p:spTree>
    <p:custDataLst>
      <p:tags r:id="rId1"/>
    </p:custDataLst>
    <p:extLst>
      <p:ext uri="{BB962C8B-B14F-4D97-AF65-F5344CB8AC3E}">
        <p14:creationId xmlns:p14="http://schemas.microsoft.com/office/powerpoint/2010/main" val="151505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CEA725-027B-418A-96BE-5CE2BC537BDC}"/>
              </a:ext>
            </a:extLst>
          </p:cNvPr>
          <p:cNvSpPr>
            <a:spLocks noGrp="1"/>
          </p:cNvSpPr>
          <p:nvPr>
            <p:ph type="sldNum" idx="97"/>
          </p:nvPr>
        </p:nvSpPr>
        <p:spPr/>
        <p:txBody>
          <a:bodyPr/>
          <a:lstStyle/>
          <a:p>
            <a:fld id="{4037B1B0-0345-4E15-985A-6BECCDBE474F}" type="slidenum">
              <a:rPr lang="en-US" smtClean="0"/>
              <a:pPr/>
              <a:t>7</a:t>
            </a:fld>
            <a:endParaRPr lang="en-US" dirty="0"/>
          </a:p>
        </p:txBody>
      </p:sp>
      <p:sp>
        <p:nvSpPr>
          <p:cNvPr id="13" name="Title 12">
            <a:extLst>
              <a:ext uri="{FF2B5EF4-FFF2-40B4-BE49-F238E27FC236}">
                <a16:creationId xmlns:a16="http://schemas.microsoft.com/office/drawing/2014/main" id="{97729EA1-83E5-451A-9F29-51966FE2F5C4}"/>
              </a:ext>
            </a:extLst>
          </p:cNvPr>
          <p:cNvSpPr>
            <a:spLocks noGrp="1"/>
          </p:cNvSpPr>
          <p:nvPr>
            <p:ph type="title" idx="1"/>
          </p:nvPr>
        </p:nvSpPr>
        <p:spPr/>
        <p:txBody>
          <a:bodyPr>
            <a:normAutofit fontScale="90000"/>
          </a:bodyPr>
          <a:lstStyle/>
          <a:p>
            <a:r>
              <a:rPr lang="en-US" dirty="0"/>
              <a:t>Univariate statistics: Histogram and bar plot</a:t>
            </a:r>
          </a:p>
        </p:txBody>
      </p:sp>
      <p:sp>
        <p:nvSpPr>
          <p:cNvPr id="3" name="Content Placeholder 2">
            <a:extLst>
              <a:ext uri="{FF2B5EF4-FFF2-40B4-BE49-F238E27FC236}">
                <a16:creationId xmlns:a16="http://schemas.microsoft.com/office/drawing/2014/main" id="{F3D0D8F6-6AB5-8443-AF40-41B512C1B245}"/>
              </a:ext>
            </a:extLst>
          </p:cNvPr>
          <p:cNvSpPr>
            <a:spLocks noGrp="1"/>
          </p:cNvSpPr>
          <p:nvPr>
            <p:ph idx="2"/>
          </p:nvPr>
        </p:nvSpPr>
        <p:spPr/>
        <p:txBody>
          <a:bodyPr/>
          <a:lstStyle/>
          <a:p>
            <a:pPr marL="0" indent="0">
              <a:buNone/>
            </a:pPr>
            <a:r>
              <a:rPr lang="en-US" sz="2400" dirty="0"/>
              <a:t>Numerical features – Histogram</a:t>
            </a:r>
          </a:p>
        </p:txBody>
      </p:sp>
      <p:sp>
        <p:nvSpPr>
          <p:cNvPr id="4" name="Content Placeholder 3">
            <a:extLst>
              <a:ext uri="{FF2B5EF4-FFF2-40B4-BE49-F238E27FC236}">
                <a16:creationId xmlns:a16="http://schemas.microsoft.com/office/drawing/2014/main" id="{0F31FB83-F790-DC48-9CD5-367B45CC20D2}"/>
              </a:ext>
            </a:extLst>
          </p:cNvPr>
          <p:cNvSpPr>
            <a:spLocks noGrp="1"/>
          </p:cNvSpPr>
          <p:nvPr>
            <p:ph idx="4294967295"/>
          </p:nvPr>
        </p:nvSpPr>
        <p:spPr>
          <a:xfrm>
            <a:off x="6523038" y="1096963"/>
            <a:ext cx="5668962" cy="5330825"/>
          </a:xfrm>
        </p:spPr>
        <p:txBody>
          <a:bodyPr/>
          <a:lstStyle/>
          <a:p>
            <a:pPr marL="0" indent="0">
              <a:buNone/>
            </a:pPr>
            <a:r>
              <a:rPr lang="en-US" sz="2400" dirty="0"/>
              <a:t>Categorical features – Bar plot</a:t>
            </a:r>
          </a:p>
          <a:p>
            <a:pPr marL="0" indent="0">
              <a:buNone/>
            </a:pPr>
            <a:endParaRPr lang="en-US" sz="2400" dirty="0"/>
          </a:p>
        </p:txBody>
      </p:sp>
      <p:sp>
        <p:nvSpPr>
          <p:cNvPr id="15" name="Rectangle: Rounded Corners 5">
            <a:extLst>
              <a:ext uri="{FF2B5EF4-FFF2-40B4-BE49-F238E27FC236}">
                <a16:creationId xmlns:a16="http://schemas.microsoft.com/office/drawing/2014/main" id="{9C8EFCC4-F7EA-486E-A5DB-C0E1A5EC182B}"/>
              </a:ext>
              <a:ext uri="{C183D7F6-B498-43B3-948B-1728B52AA6E4}">
                <adec:decorative xmlns:adec="http://schemas.microsoft.com/office/drawing/2017/decorative" val="0"/>
              </a:ext>
            </a:extLst>
          </p:cNvPr>
          <p:cNvSpPr/>
          <p:nvPr/>
        </p:nvSpPr>
        <p:spPr>
          <a:xfrm>
            <a:off x="457200" y="1645920"/>
            <a:ext cx="5486400" cy="1371600"/>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numerical features</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import matplotlib.pyplot as plt</a:t>
            </a:r>
          </a:p>
          <a:p>
            <a:endPar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df[num_feature].plot.hist(bins=3)</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plt.show()</a:t>
            </a:r>
          </a:p>
        </p:txBody>
      </p:sp>
      <p:pic>
        <p:nvPicPr>
          <p:cNvPr id="19" name="Picture 18" descr="Histogram of numerical features showing counts of age in days.">
            <a:extLst>
              <a:ext uri="{FF2B5EF4-FFF2-40B4-BE49-F238E27FC236}">
                <a16:creationId xmlns:a16="http://schemas.microsoft.com/office/drawing/2014/main" id="{D7165A4E-ADE7-4AA7-81B4-50C54AB1B295}"/>
              </a:ext>
            </a:extLst>
          </p:cNvPr>
          <p:cNvPicPr>
            <a:picLocks noChangeAspect="1"/>
          </p:cNvPicPr>
          <p:nvPr/>
        </p:nvPicPr>
        <p:blipFill>
          <a:blip r:embed="rId3"/>
          <a:stretch>
            <a:fillRect/>
          </a:stretch>
        </p:blipFill>
        <p:spPr>
          <a:xfrm>
            <a:off x="859842" y="3041383"/>
            <a:ext cx="4681116" cy="3200762"/>
          </a:xfrm>
          <a:prstGeom prst="rect">
            <a:avLst/>
          </a:prstGeom>
        </p:spPr>
      </p:pic>
      <p:sp>
        <p:nvSpPr>
          <p:cNvPr id="20" name="Rectangle: Rounded Corners 5">
            <a:extLst>
              <a:ext uri="{FF2B5EF4-FFF2-40B4-BE49-F238E27FC236}">
                <a16:creationId xmlns:a16="http://schemas.microsoft.com/office/drawing/2014/main" id="{5FB5089C-F6B9-4944-BFC0-3F962EC723AF}"/>
              </a:ext>
              <a:ext uri="{C183D7F6-B498-43B3-948B-1728B52AA6E4}">
                <adec:decorative xmlns:adec="http://schemas.microsoft.com/office/drawing/2017/decorative" val="0"/>
              </a:ext>
            </a:extLst>
          </p:cNvPr>
          <p:cNvSpPr/>
          <p:nvPr/>
        </p:nvSpPr>
        <p:spPr>
          <a:xfrm>
            <a:off x="6254496" y="1645920"/>
            <a:ext cx="5486400" cy="1371600"/>
          </a:xfrm>
          <a:prstGeom prst="rect">
            <a:avLst/>
          </a:prstGeom>
          <a:solidFill>
            <a:srgbClr val="F1F3F3"/>
          </a:solidFill>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t">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categorical features</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import matplotlib.pyplot as plt</a:t>
            </a:r>
          </a:p>
          <a:p>
            <a:endPar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df[cat_feature].value_counts().plot.bar()</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plt.show()</a:t>
            </a:r>
          </a:p>
        </p:txBody>
      </p:sp>
      <p:pic>
        <p:nvPicPr>
          <p:cNvPr id="22" name="Picture 21" descr="Histogram of categorical features showing counts of pet type for dog, cat, other, and bird.">
            <a:extLst>
              <a:ext uri="{FF2B5EF4-FFF2-40B4-BE49-F238E27FC236}">
                <a16:creationId xmlns:a16="http://schemas.microsoft.com/office/drawing/2014/main" id="{D300D46C-0310-4AF3-9876-E9C8DB60513D}"/>
              </a:ext>
            </a:extLst>
          </p:cNvPr>
          <p:cNvPicPr>
            <a:picLocks noChangeAspect="1"/>
          </p:cNvPicPr>
          <p:nvPr/>
        </p:nvPicPr>
        <p:blipFill>
          <a:blip r:embed="rId4"/>
          <a:stretch>
            <a:fillRect/>
          </a:stretch>
        </p:blipFill>
        <p:spPr>
          <a:xfrm>
            <a:off x="6597650" y="3041383"/>
            <a:ext cx="4800092" cy="3440588"/>
          </a:xfrm>
          <a:prstGeom prst="rect">
            <a:avLst/>
          </a:prstGeom>
        </p:spPr>
      </p:pic>
    </p:spTree>
    <p:extLst>
      <p:ext uri="{BB962C8B-B14F-4D97-AF65-F5344CB8AC3E}">
        <p14:creationId xmlns:p14="http://schemas.microsoft.com/office/powerpoint/2010/main" val="67780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56F5DA-E00B-4CD3-A774-B0A6FE449978}"/>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Multivariate statistics: More than one feature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solidFill>
                  <a:schemeClr val="accent6"/>
                </a:solidFill>
              </a:rPr>
              <a:t>Correlation</a:t>
            </a:r>
            <a:r>
              <a:rPr lang="en-US" dirty="0"/>
              <a:t> is a measure of the association or dependence between two random variables (two features).</a:t>
            </a:r>
          </a:p>
          <a:p>
            <a:r>
              <a:rPr lang="en-US" dirty="0"/>
              <a:t>You can use the following:</a:t>
            </a:r>
          </a:p>
        </p:txBody>
      </p:sp>
      <p:sp>
        <p:nvSpPr>
          <p:cNvPr id="6" name="Rectangle 5">
            <a:extLst>
              <a:ext uri="{FF2B5EF4-FFF2-40B4-BE49-F238E27FC236}">
                <a16:creationId xmlns:a16="http://schemas.microsoft.com/office/drawing/2014/main" id="{C917CA14-D752-4651-B0CC-3B0C1DFABB24}"/>
              </a:ext>
            </a:extLst>
          </p:cNvPr>
          <p:cNvSpPr/>
          <p:nvPr/>
        </p:nvSpPr>
        <p:spPr>
          <a:xfrm>
            <a:off x="379596" y="3566050"/>
            <a:ext cx="5029200" cy="461665"/>
          </a:xfrm>
          <a:prstGeom prst="rect">
            <a:avLst/>
          </a:prstGeom>
        </p:spPr>
        <p:txBody>
          <a:bodyPr wrap="square" lIns="0" rIns="0">
            <a:spAutoFit/>
          </a:bodyPr>
          <a:lstStyle/>
          <a:p>
            <a:pPr marL="0" lvl="2"/>
            <a:r>
              <a:rPr lang="en-US" sz="2400" dirty="0">
                <a:solidFill>
                  <a:srgbClr val="232F3E"/>
                </a:solidFill>
                <a:ea typeface="Amazon Ember Light" panose="020B0403020204020204" pitchFamily="34" charset="0"/>
                <a:cs typeface="Amazon Ember Light" panose="020B0403020204020204" pitchFamily="34" charset="0"/>
              </a:rPr>
              <a:t>Correlation coefficient</a:t>
            </a:r>
          </a:p>
        </p:txBody>
      </p:sp>
      <p:sp>
        <p:nvSpPr>
          <p:cNvPr id="9" name="Rectangle: Rounded Corners 5">
            <a:extLst>
              <a:ext uri="{FF2B5EF4-FFF2-40B4-BE49-F238E27FC236}">
                <a16:creationId xmlns:a16="http://schemas.microsoft.com/office/drawing/2014/main" id="{F2572A7B-C19B-4F88-80CE-29625F72DB54}"/>
              </a:ext>
              <a:ext uri="{C183D7F6-B498-43B3-948B-1728B52AA6E4}">
                <adec:decorative xmlns:adec="http://schemas.microsoft.com/office/drawing/2017/decorative" val="0"/>
              </a:ext>
            </a:extLst>
          </p:cNvPr>
          <p:cNvSpPr/>
          <p:nvPr/>
        </p:nvSpPr>
        <p:spPr>
          <a:xfrm>
            <a:off x="379596" y="4159979"/>
            <a:ext cx="5394960" cy="1097280"/>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correlation coefficient</a:t>
            </a:r>
          </a:p>
          <a:p>
            <a:endPar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df[[feature1, feature2]].corr()</a:t>
            </a:r>
          </a:p>
        </p:txBody>
      </p:sp>
      <p:sp>
        <p:nvSpPr>
          <p:cNvPr id="5" name="Rectangle 4">
            <a:extLst>
              <a:ext uri="{FF2B5EF4-FFF2-40B4-BE49-F238E27FC236}">
                <a16:creationId xmlns:a16="http://schemas.microsoft.com/office/drawing/2014/main" id="{1522F21C-E7E3-4BDF-AE24-014543D9867A}"/>
              </a:ext>
            </a:extLst>
          </p:cNvPr>
          <p:cNvSpPr/>
          <p:nvPr/>
        </p:nvSpPr>
        <p:spPr>
          <a:xfrm>
            <a:off x="6417445" y="3566050"/>
            <a:ext cx="5029200" cy="461665"/>
          </a:xfrm>
          <a:prstGeom prst="rect">
            <a:avLst/>
          </a:prstGeom>
        </p:spPr>
        <p:txBody>
          <a:bodyPr wrap="square" lIns="0" rIns="0">
            <a:spAutoFit/>
          </a:bodyPr>
          <a:lstStyle/>
          <a:p>
            <a:pPr marL="0" lvl="2"/>
            <a:r>
              <a:rPr lang="en-US" sz="2400" dirty="0">
                <a:solidFill>
                  <a:srgbClr val="232F3E"/>
                </a:solidFill>
                <a:ea typeface="Amazon Ember Light" panose="020B0403020204020204" pitchFamily="34" charset="0"/>
                <a:cs typeface="Amazon Ember Light" panose="020B0403020204020204" pitchFamily="34" charset="0"/>
              </a:rPr>
              <a:t>Visual inspection with a scatterplot</a:t>
            </a:r>
          </a:p>
        </p:txBody>
      </p:sp>
      <p:sp>
        <p:nvSpPr>
          <p:cNvPr id="8" name="Rectangle: Rounded Corners 5">
            <a:extLst>
              <a:ext uri="{FF2B5EF4-FFF2-40B4-BE49-F238E27FC236}">
                <a16:creationId xmlns:a16="http://schemas.microsoft.com/office/drawing/2014/main" id="{B20BFCE5-81DE-4D1E-A851-4BBFBCA075F7}"/>
              </a:ext>
              <a:ext uri="{C183D7F6-B498-43B3-948B-1728B52AA6E4}">
                <adec:decorative xmlns:adec="http://schemas.microsoft.com/office/drawing/2017/decorative" val="0"/>
              </a:ext>
            </a:extLst>
          </p:cNvPr>
          <p:cNvSpPr/>
          <p:nvPr/>
        </p:nvSpPr>
        <p:spPr>
          <a:xfrm>
            <a:off x="6417445" y="4159980"/>
            <a:ext cx="5394960" cy="1097280"/>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t"/>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visual inspection</a:t>
            </a:r>
          </a:p>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with scatterplot code</a:t>
            </a:r>
          </a:p>
          <a:p>
            <a:endPar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endParaRP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df.plot.scatter(feature1, feature2)</a:t>
            </a:r>
          </a:p>
        </p:txBody>
      </p:sp>
    </p:spTree>
    <p:extLst>
      <p:ext uri="{BB962C8B-B14F-4D97-AF65-F5344CB8AC3E}">
        <p14:creationId xmlns:p14="http://schemas.microsoft.com/office/powerpoint/2010/main" val="200788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9</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Multivariate statistics: Scatterplot</a:t>
            </a:r>
          </a:p>
        </p:txBody>
      </p:sp>
      <p:sp>
        <p:nvSpPr>
          <p:cNvPr id="7" name="Content Placeholder 6">
            <a:extLst>
              <a:ext uri="{FF2B5EF4-FFF2-40B4-BE49-F238E27FC236}">
                <a16:creationId xmlns:a16="http://schemas.microsoft.com/office/drawing/2014/main" id="{B8018419-92F5-4894-A7E7-D218C1AB962F}"/>
              </a:ext>
            </a:extLst>
          </p:cNvPr>
          <p:cNvSpPr>
            <a:spLocks noGrp="1"/>
          </p:cNvSpPr>
          <p:nvPr>
            <p:ph idx="2"/>
          </p:nvPr>
        </p:nvSpPr>
        <p:spPr/>
        <p:txBody>
          <a:bodyPr/>
          <a:lstStyle/>
          <a:p>
            <a:pPr marL="0" indent="0">
              <a:buNone/>
            </a:pPr>
            <a:r>
              <a:rPr lang="en-US" sz="2400" dirty="0"/>
              <a:t>A </a:t>
            </a:r>
            <a:r>
              <a:rPr lang="en-US" sz="2400" b="1" dirty="0">
                <a:solidFill>
                  <a:schemeClr val="accent6"/>
                </a:solidFill>
              </a:rPr>
              <a:t>scatterplot</a:t>
            </a:r>
            <a:r>
              <a:rPr lang="en-US" sz="2400" dirty="0"/>
              <a:t> visualizes feature-target and feature-feature pairwise relationships. </a:t>
            </a:r>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a:p>
            <a:pPr marL="233362" lvl="1" indent="0">
              <a:buNone/>
            </a:pPr>
            <a:endParaRPr lang="en-US" sz="2000" dirty="0"/>
          </a:p>
        </p:txBody>
      </p:sp>
      <p:pic>
        <p:nvPicPr>
          <p:cNvPr id="6" name="Picture 5" descr="Scatterplot of data that shows no apparent relationship. Data is scattered along the x-axis and y-axis.">
            <a:extLst>
              <a:ext uri="{FF2B5EF4-FFF2-40B4-BE49-F238E27FC236}">
                <a16:creationId xmlns:a16="http://schemas.microsoft.com/office/drawing/2014/main" id="{020CB0D0-9A6B-440E-8C81-CC6DE2B1A2D4}"/>
              </a:ext>
            </a:extLst>
          </p:cNvPr>
          <p:cNvPicPr>
            <a:picLocks noChangeAspect="1"/>
          </p:cNvPicPr>
          <p:nvPr/>
        </p:nvPicPr>
        <p:blipFill>
          <a:blip r:embed="rId3"/>
          <a:stretch>
            <a:fillRect/>
          </a:stretch>
        </p:blipFill>
        <p:spPr>
          <a:xfrm>
            <a:off x="765000" y="2528400"/>
            <a:ext cx="5182049" cy="3920068"/>
          </a:xfrm>
          <a:prstGeom prst="rect">
            <a:avLst/>
          </a:prstGeom>
        </p:spPr>
      </p:pic>
      <p:pic>
        <p:nvPicPr>
          <p:cNvPr id="23" name="Picture 22" descr="Scatterplot of data that shows a positive relationship. As the values on the x-axis increase, the values on the y-axis increase too.">
            <a:extLst>
              <a:ext uri="{FF2B5EF4-FFF2-40B4-BE49-F238E27FC236}">
                <a16:creationId xmlns:a16="http://schemas.microsoft.com/office/drawing/2014/main" id="{84424979-D306-406C-9EE0-B02445663511}"/>
              </a:ext>
            </a:extLst>
          </p:cNvPr>
          <p:cNvPicPr>
            <a:picLocks noChangeAspect="1"/>
          </p:cNvPicPr>
          <p:nvPr/>
        </p:nvPicPr>
        <p:blipFill>
          <a:blip r:embed="rId4"/>
          <a:stretch>
            <a:fillRect/>
          </a:stretch>
        </p:blipFill>
        <p:spPr>
          <a:xfrm>
            <a:off x="6086441" y="2528400"/>
            <a:ext cx="5340559" cy="3871296"/>
          </a:xfrm>
          <a:prstGeom prst="rect">
            <a:avLst/>
          </a:prstGeom>
        </p:spPr>
      </p:pic>
      <p:sp>
        <p:nvSpPr>
          <p:cNvPr id="53" name="Rectangle: Rounded Corners 5">
            <a:extLst>
              <a:ext uri="{FF2B5EF4-FFF2-40B4-BE49-F238E27FC236}">
                <a16:creationId xmlns:a16="http://schemas.microsoft.com/office/drawing/2014/main" id="{B0165372-D777-435C-AFBE-B0FEB68A2EC1}"/>
              </a:ext>
              <a:ext uri="{C183D7F6-B498-43B3-948B-1728B52AA6E4}">
                <adec:decorative xmlns:adec="http://schemas.microsoft.com/office/drawing/2017/decorative" val="0"/>
              </a:ext>
            </a:extLst>
          </p:cNvPr>
          <p:cNvSpPr/>
          <p:nvPr/>
        </p:nvSpPr>
        <p:spPr>
          <a:xfrm>
            <a:off x="2748881" y="1631271"/>
            <a:ext cx="6675120" cy="830997"/>
          </a:xfrm>
          <a:prstGeom prst="rect">
            <a:avLst/>
          </a:prstGeom>
          <a:solidFill>
            <a:srgbClr val="F1F3F3"/>
          </a:solidFill>
          <a:ln>
            <a:solidFill>
              <a:srgbClr val="000000"/>
            </a:solidFill>
          </a:ln>
          <a:effectLst/>
        </p:spPr>
        <p:style>
          <a:lnRef idx="2">
            <a:schemeClr val="accent6"/>
          </a:lnRef>
          <a:fillRef idx="1">
            <a:schemeClr val="lt1"/>
          </a:fillRef>
          <a:effectRef idx="0">
            <a:schemeClr val="accent6"/>
          </a:effectRef>
          <a:fontRef idx="minor">
            <a:schemeClr val="dk1"/>
          </a:fontRef>
        </p:style>
        <p:txBody>
          <a:bodyPr rtlCol="0" anchor="ctr">
            <a:spAutoFit/>
          </a:bodyPr>
          <a:lstStyle/>
          <a:p>
            <a:r>
              <a:rPr lang="en-US" sz="1600" dirty="0">
                <a:solidFill>
                  <a:schemeClr val="tx1"/>
                </a:solidFill>
                <a:latin typeface="Lucida Console" panose="020B0609040504020204" pitchFamily="49" charset="0"/>
                <a:ea typeface="Amazon Ember Light" panose="020B0403020204020204" pitchFamily="34" charset="0"/>
                <a:cs typeface="Amazon Ember Light" panose="020B0403020204020204" pitchFamily="34" charset="0"/>
              </a:rPr>
              <a:t># Example code for visual inspection with scatterplot</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df.plot.scatter(feature1, feature2)</a:t>
            </a:r>
          </a:p>
          <a:p>
            <a:r>
              <a:rPr lang="en-US" sz="1600" dirty="0">
                <a:solidFill>
                  <a:srgbClr val="504BAB"/>
                </a:solidFill>
                <a:latin typeface="Lucida Console" panose="020B0609040504020204" pitchFamily="49" charset="0"/>
                <a:ea typeface="Amazon Ember Light" panose="020B0403020204020204" pitchFamily="34" charset="0"/>
                <a:cs typeface="Amazon Ember Light" panose="020B0403020204020204" pitchFamily="34" charset="0"/>
              </a:rPr>
              <a:t>plt.show()</a:t>
            </a:r>
          </a:p>
        </p:txBody>
      </p:sp>
    </p:spTree>
    <p:extLst>
      <p:ext uri="{BB962C8B-B14F-4D97-AF65-F5344CB8AC3E}">
        <p14:creationId xmlns:p14="http://schemas.microsoft.com/office/powerpoint/2010/main" val="33247579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16569</TotalTime>
  <Words>2538</Words>
  <Application>Microsoft Macintosh PowerPoint</Application>
  <PresentationFormat>Widescreen</PresentationFormat>
  <Paragraphs>294</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Amazon Ember Display</vt:lpstr>
      <vt:lpstr>Amazon Ember Display</vt:lpstr>
      <vt:lpstr>Amazon Ember Display Heavy</vt:lpstr>
      <vt:lpstr>Amazon Ember Heavy</vt:lpstr>
      <vt:lpstr>Amazon Ember Light</vt:lpstr>
      <vt:lpstr>Arial</vt:lpstr>
      <vt:lpstr>Calibri</vt:lpstr>
      <vt:lpstr>Calibri Light</vt:lpstr>
      <vt:lpstr>Lucida Console</vt:lpstr>
      <vt:lpstr>Custom Design</vt:lpstr>
      <vt:lpstr>Exploratory Data Analysis</vt:lpstr>
      <vt:lpstr>Today’s activities</vt:lpstr>
      <vt:lpstr>Understanding your data</vt:lpstr>
      <vt:lpstr>EDA</vt:lpstr>
      <vt:lpstr>Dataset statistics</vt:lpstr>
      <vt:lpstr>Univariate statistics (single feature)</vt:lpstr>
      <vt:lpstr>Univariate statistics: Histogram and bar plot</vt:lpstr>
      <vt:lpstr>Multivariate statistics: More than one feature</vt:lpstr>
      <vt:lpstr>Multivariate statistics: Scatterplot</vt:lpstr>
      <vt:lpstr>Multivariate statistics: Correlation matrices values</vt:lpstr>
      <vt:lpstr>Multivariate statistics: Correlation matrices</vt:lpstr>
      <vt:lpstr>Correlations</vt:lpstr>
      <vt:lpstr>Imbalanced datasets</vt:lpstr>
      <vt:lpstr>Class imbalance</vt:lpstr>
      <vt:lpstr>Class imbalance example</vt:lpstr>
      <vt:lpstr>Downsampling and upsampling</vt:lpstr>
      <vt:lpstr>Data generation and sample weights</vt:lpstr>
      <vt:lpstr>Missing data</vt:lpstr>
      <vt:lpstr>Different ways to fix missing data</vt:lpstr>
      <vt:lpstr>SimpleImputer in sklearn</vt:lpstr>
      <vt:lpstr>SimpleImputer strategy parameter</vt:lpstr>
      <vt:lpstr>Next lesson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395</cp:revision>
  <dcterms:created xsi:type="dcterms:W3CDTF">2022-11-16T15:46:36Z</dcterms:created>
  <dcterms:modified xsi:type="dcterms:W3CDTF">2025-06-25T20:33:18Z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2025-06-25T20:33:18Z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1bad84f1-63c3-4c4c-a057-3077cd6d74a4</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