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heme/theme2.xml" ContentType="application/vnd.openxmlformats-officedocument.theme+xml"/>
  <Override PartName="/ppt/tags/tag14.xml" ContentType="application/vnd.openxmlformats-officedocument.presentationml.tags+xml"/>
  <Override PartName="/ppt/notesSlides/notesSlide1.xml" ContentType="application/vnd.openxmlformats-officedocument.presentationml.notesSlide+xml"/>
  <Override PartName="/ppt/tags/tag15.xml" ContentType="application/vnd.openxmlformats-officedocument.presentationml.tags+xml"/>
  <Override PartName="/ppt/notesSlides/notesSlide2.xml" ContentType="application/vnd.openxmlformats-officedocument.presentationml.notesSlide+xml"/>
  <Override PartName="/ppt/tags/tag16.xml" ContentType="application/vnd.openxmlformats-officedocument.presentationml.tags+xml"/>
  <Override PartName="/ppt/notesSlides/notesSlide3.xml" ContentType="application/vnd.openxmlformats-officedocument.presentationml.notesSlide+xml"/>
  <Override PartName="/ppt/tags/tag17.xml" ContentType="application/vnd.openxmlformats-officedocument.presentationml.tags+xml"/>
  <Override PartName="/ppt/notesSlides/notesSlide4.xml" ContentType="application/vnd.openxmlformats-officedocument.presentationml.notesSlide+xml"/>
  <Override PartName="/ppt/tags/tag18.xml" ContentType="application/vnd.openxmlformats-officedocument.presentationml.tags+xml"/>
  <Override PartName="/ppt/notesSlides/notesSlide5.xml" ContentType="application/vnd.openxmlformats-officedocument.presentationml.notesSlide+xml"/>
  <Override PartName="/ppt/tags/tag19.xml" ContentType="application/vnd.openxmlformats-officedocument.presentationml.tags+xml"/>
  <Override PartName="/ppt/notesSlides/notesSlide6.xml" ContentType="application/vnd.openxmlformats-officedocument.presentationml.notesSlide+xml"/>
  <Override PartName="/ppt/tags/tag20.xml" ContentType="application/vnd.openxmlformats-officedocument.presentationml.tags+xml"/>
  <Override PartName="/ppt/notesSlides/notesSlide7.xml" ContentType="application/vnd.openxmlformats-officedocument.presentationml.notesSlide+xml"/>
  <Override PartName="/ppt/tags/tag21.xml" ContentType="application/vnd.openxmlformats-officedocument.presentationml.tags+xml"/>
  <Override PartName="/ppt/notesSlides/notesSlide8.xml" ContentType="application/vnd.openxmlformats-officedocument.presentationml.notesSlide+xml"/>
  <Override PartName="/ppt/tags/tag22.xml" ContentType="application/vnd.openxmlformats-officedocument.presentationml.tags+xml"/>
  <Override PartName="/ppt/notesSlides/notesSlide9.xml" ContentType="application/vnd.openxmlformats-officedocument.presentationml.notesSlide+xml"/>
  <Override PartName="/ppt/tags/tag23.xml" ContentType="application/vnd.openxmlformats-officedocument.presentationml.tags+xml"/>
  <Override PartName="/ppt/notesSlides/notesSlide10.xml" ContentType="application/vnd.openxmlformats-officedocument.presentationml.notesSlide+xml"/>
  <Override PartName="/ppt/tags/tag24.xml" ContentType="application/vnd.openxmlformats-officedocument.presentationml.tags+xml"/>
  <Override PartName="/ppt/notesSlides/notesSlide11.xml" ContentType="application/vnd.openxmlformats-officedocument.presentationml.notesSlide+xml"/>
  <Override PartName="/ppt/tags/tag25.xml" ContentType="application/vnd.openxmlformats-officedocument.presentationml.tags+xml"/>
  <Override PartName="/ppt/notesSlides/notesSlide12.xml" ContentType="application/vnd.openxmlformats-officedocument.presentationml.notesSlide+xml"/>
  <Override PartName="/ppt/tags/tag26.xml" ContentType="application/vnd.openxmlformats-officedocument.presentationml.tags+xml"/>
  <Override PartName="/ppt/notesSlides/notesSlide13.xml" ContentType="application/vnd.openxmlformats-officedocument.presentationml.notesSlide+xml"/>
  <Override PartName="/ppt/tags/tag27.xml" ContentType="application/vnd.openxmlformats-officedocument.presentationml.tags+xml"/>
  <Override PartName="/ppt/notesSlides/notesSlide14.xml" ContentType="application/vnd.openxmlformats-officedocument.presentationml.notesSlide+xml"/>
  <Override PartName="/ppt/tags/tag28.xml" ContentType="application/vnd.openxmlformats-officedocument.presentationml.tags+xml"/>
  <Override PartName="/ppt/notesSlides/notesSlide15.xml" ContentType="application/vnd.openxmlformats-officedocument.presentationml.notesSlide+xml"/>
  <Override PartName="/ppt/tags/tag29.xml" ContentType="application/vnd.openxmlformats-officedocument.presentationml.tags+xml"/>
  <Override PartName="/ppt/notesSlides/notesSlide16.xml" ContentType="application/vnd.openxmlformats-officedocument.presentationml.notesSlide+xml"/>
  <Override PartName="/ppt/tags/tag30.xml" ContentType="application/vnd.openxmlformats-officedocument.presentationml.tags+xml"/>
  <Override PartName="/ppt/notesSlides/notesSlide17.xml" ContentType="application/vnd.openxmlformats-officedocument.presentationml.notesSlide+xml"/>
  <Override PartName="/ppt/tags/tag31.xml" ContentType="application/vnd.openxmlformats-officedocument.presentationml.tags+xml"/>
  <Override PartName="/ppt/notesSlides/notesSlide18.xml" ContentType="application/vnd.openxmlformats-officedocument.presentationml.notesSlide+xml"/>
  <Override PartName="/ppt/tags/tag32.xml" ContentType="application/vnd.openxmlformats-officedocument.presentationml.tags+xml"/>
  <Override PartName="/ppt/notesSlides/notesSlide19.xml" ContentType="application/vnd.openxmlformats-officedocument.presentationml.notesSlide+xml"/>
  <Override PartName="/ppt/tags/tag33.xml" ContentType="application/vnd.openxmlformats-officedocument.presentationml.tags+xml"/>
  <Override PartName="/ppt/notesSlides/notesSlide20.xml" ContentType="application/vnd.openxmlformats-officedocument.presentationml.notesSlide+xml"/>
  <Override PartName="/ppt/tags/tag34.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35.xml" ContentType="application/vnd.openxmlformats-officedocument.presentationml.tags+xml"/>
  <Override PartName="/ppt/notesSlides/notesSlide2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36.xml" ContentType="application/vnd.openxmlformats-officedocument.presentationml.tags+xml"/>
  <Override PartName="/ppt/notesSlides/notesSlide25.xml" ContentType="application/vnd.openxmlformats-officedocument.presentationml.notesSlide+xml"/>
  <Override PartName="/ppt/charts/chart2.xml" ContentType="application/vnd.openxmlformats-officedocument.drawingml.chart+xml"/>
  <Override PartName="/ppt/tags/tag37.xml" ContentType="application/vnd.openxmlformats-officedocument.presentationml.tags+xml"/>
  <Override PartName="/ppt/notesSlides/notesSlide26.xml" ContentType="application/vnd.openxmlformats-officedocument.presentationml.notesSlid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1"/>
  </p:sldMasterIdLst>
  <p:notesMasterIdLst>
    <p:notesMasterId r:id="rId28"/>
  </p:notesMasterIdLst>
  <p:sldIdLst>
    <p:sldId id="4050" r:id="rId2"/>
    <p:sldId id="259" r:id="rId3"/>
    <p:sldId id="258" r:id="rId4"/>
    <p:sldId id="4058" r:id="rId5"/>
    <p:sldId id="1705" r:id="rId6"/>
    <p:sldId id="388" r:id="rId7"/>
    <p:sldId id="4037" r:id="rId8"/>
    <p:sldId id="390" r:id="rId9"/>
    <p:sldId id="391" r:id="rId10"/>
    <p:sldId id="4056" r:id="rId11"/>
    <p:sldId id="4060" r:id="rId12"/>
    <p:sldId id="395" r:id="rId13"/>
    <p:sldId id="436" r:id="rId14"/>
    <p:sldId id="437" r:id="rId15"/>
    <p:sldId id="396" r:id="rId16"/>
    <p:sldId id="397" r:id="rId17"/>
    <p:sldId id="399" r:id="rId18"/>
    <p:sldId id="4043" r:id="rId19"/>
    <p:sldId id="400" r:id="rId20"/>
    <p:sldId id="4067" r:id="rId21"/>
    <p:sldId id="4042" r:id="rId22"/>
    <p:sldId id="2147477356" r:id="rId23"/>
    <p:sldId id="2147477357" r:id="rId24"/>
    <p:sldId id="4063" r:id="rId25"/>
    <p:sldId id="4064" r:id="rId26"/>
    <p:sldId id="4066" r:id="rId27"/>
  </p:sldIdLst>
  <p:sldSz cx="12192000" cy="6858000"/>
  <p:notesSz cx="6858000" cy="9144000"/>
  <p:custDataLst>
    <p:tags r:id="rId2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9D483FA-5B2E-4088-A2B9-56B53B955BCE}">
          <p14:sldIdLst>
            <p14:sldId id="4050"/>
            <p14:sldId id="259"/>
            <p14:sldId id="258"/>
            <p14:sldId id="4058"/>
            <p14:sldId id="1705"/>
            <p14:sldId id="388"/>
            <p14:sldId id="4037"/>
            <p14:sldId id="390"/>
            <p14:sldId id="391"/>
            <p14:sldId id="4056"/>
            <p14:sldId id="4060"/>
            <p14:sldId id="395"/>
            <p14:sldId id="436"/>
            <p14:sldId id="437"/>
            <p14:sldId id="396"/>
            <p14:sldId id="397"/>
            <p14:sldId id="399"/>
            <p14:sldId id="4043"/>
            <p14:sldId id="400"/>
            <p14:sldId id="4067"/>
            <p14:sldId id="4042"/>
            <p14:sldId id="2147477356"/>
          </p14:sldIdLst>
        </p14:section>
        <p14:section name="source graphics" id="{B1FBBC55-1AA5-40DE-89AF-A9511F75E49E}">
          <p14:sldIdLst>
            <p14:sldId id="2147477357"/>
            <p14:sldId id="4063"/>
            <p14:sldId id="4064"/>
            <p14:sldId id="406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bik, Gabriel" initials="KG" lastIdx="18" clrIdx="0">
    <p:extLst>
      <p:ext uri="{19B8F6BF-5375-455C-9EA6-DF929625EA0E}">
        <p15:presenceInfo xmlns:p15="http://schemas.microsoft.com/office/powerpoint/2012/main" userId="S-1-5-21-1407069837-2091007605-538272213-15390607" providerId="AD"/>
      </p:ext>
    </p:extLst>
  </p:cmAuthor>
  <p:cmAuthor id="2" name="Cem Sazara" initials="CS" lastIdx="7" clrIdx="1">
    <p:extLst>
      <p:ext uri="{19B8F6BF-5375-455C-9EA6-DF929625EA0E}">
        <p15:presenceInfo xmlns:p15="http://schemas.microsoft.com/office/powerpoint/2012/main" userId="f88cdc42c98b4bc3" providerId="Windows Live"/>
      </p:ext>
    </p:extLst>
  </p:cmAuthor>
  <p:cmAuthor id="3" name="Raymond, Patty" initials="RP" lastIdx="50" clrIdx="2">
    <p:extLst>
      <p:ext uri="{19B8F6BF-5375-455C-9EA6-DF929625EA0E}">
        <p15:presenceInfo xmlns:p15="http://schemas.microsoft.com/office/powerpoint/2012/main" userId="S-1-5-21-1407069837-2091007605-538272213-29355854" providerId="AD"/>
      </p:ext>
    </p:extLst>
  </p:cmAuthor>
  <p:cmAuthor id="4" name="Microsoft Office User" initials="MOU" lastIdx="69" clrIdx="3">
    <p:extLst>
      <p:ext uri="{19B8F6BF-5375-455C-9EA6-DF929625EA0E}">
        <p15:presenceInfo xmlns:p15="http://schemas.microsoft.com/office/powerpoint/2012/main" userId="Microsoft Office User" providerId="None"/>
      </p:ext>
    </p:extLst>
  </p:cmAuthor>
  <p:cmAuthor id="5" name="Stading, Katrina" initials="SK" lastIdx="47" clrIdx="4">
    <p:extLst>
      <p:ext uri="{19B8F6BF-5375-455C-9EA6-DF929625EA0E}">
        <p15:presenceInfo xmlns:p15="http://schemas.microsoft.com/office/powerpoint/2012/main" userId="S-1-5-21-1407069837-2091007605-538272213-3181350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EA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527" autoAdjust="0"/>
    <p:restoredTop sz="87551" autoAdjust="0"/>
  </p:normalViewPr>
  <p:slideViewPr>
    <p:cSldViewPr snapToGrid="0">
      <p:cViewPr varScale="1">
        <p:scale>
          <a:sx n="111" d="100"/>
          <a:sy n="111" d="100"/>
        </p:scale>
        <p:origin x="1624" y="200"/>
      </p:cViewPr>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Lst>
  </p:outlineViewPr>
  <p:notesTextViewPr>
    <p:cViewPr>
      <p:scale>
        <a:sx n="125" d="100"/>
        <a:sy n="125" d="100"/>
      </p:scale>
      <p:origin x="0" y="0"/>
    </p:cViewPr>
  </p:notesTextViewPr>
  <p:sorterViewPr>
    <p:cViewPr>
      <p:scale>
        <a:sx n="80" d="100"/>
        <a:sy n="80" d="100"/>
      </p:scale>
      <p:origin x="0" y="0"/>
    </p:cViewPr>
  </p:sorterViewPr>
  <p:notesViewPr>
    <p:cSldViewPr snapToGrid="0">
      <p:cViewPr varScale="1">
        <p:scale>
          <a:sx n="97" d="100"/>
          <a:sy n="97" d="100"/>
        </p:scale>
        <p:origin x="4328"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8" Type="http://schemas.openxmlformats.org/officeDocument/2006/relationships/slide" Target="slides/slide8.xml"/><Relationship Id="rId13" Type="http://schemas.openxmlformats.org/officeDocument/2006/relationships/slide" Target="slides/slide13.xml"/><Relationship Id="rId18" Type="http://schemas.openxmlformats.org/officeDocument/2006/relationships/slide" Target="slides/slide18.xml"/><Relationship Id="rId3" Type="http://schemas.openxmlformats.org/officeDocument/2006/relationships/slide" Target="slides/slide3.xml"/><Relationship Id="rId21" Type="http://schemas.openxmlformats.org/officeDocument/2006/relationships/slide" Target="slides/slide21.xml"/><Relationship Id="rId7" Type="http://schemas.openxmlformats.org/officeDocument/2006/relationships/slide" Target="slides/slide7.xml"/><Relationship Id="rId12" Type="http://schemas.openxmlformats.org/officeDocument/2006/relationships/slide" Target="slides/slide12.xml"/><Relationship Id="rId17" Type="http://schemas.openxmlformats.org/officeDocument/2006/relationships/slide" Target="slides/slide17.xml"/><Relationship Id="rId2" Type="http://schemas.openxmlformats.org/officeDocument/2006/relationships/slide" Target="slides/slide2.xml"/><Relationship Id="rId16" Type="http://schemas.openxmlformats.org/officeDocument/2006/relationships/slide" Target="slides/slide16.xml"/><Relationship Id="rId20" Type="http://schemas.openxmlformats.org/officeDocument/2006/relationships/slide" Target="slides/slide20.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11.xml"/><Relationship Id="rId24" Type="http://schemas.openxmlformats.org/officeDocument/2006/relationships/slide" Target="slides/slide26.xml"/><Relationship Id="rId5" Type="http://schemas.openxmlformats.org/officeDocument/2006/relationships/slide" Target="slides/slide5.xml"/><Relationship Id="rId15" Type="http://schemas.openxmlformats.org/officeDocument/2006/relationships/slide" Target="slides/slide15.xml"/><Relationship Id="rId23" Type="http://schemas.openxmlformats.org/officeDocument/2006/relationships/slide" Target="slides/slide25.xml"/><Relationship Id="rId10" Type="http://schemas.openxmlformats.org/officeDocument/2006/relationships/slide" Target="slides/slide10.xml"/><Relationship Id="rId19" Type="http://schemas.openxmlformats.org/officeDocument/2006/relationships/slide" Target="slides/slide19.xml"/><Relationship Id="rId4" Type="http://schemas.openxmlformats.org/officeDocument/2006/relationships/slide" Target="slides/slide4.xml"/><Relationship Id="rId9" Type="http://schemas.openxmlformats.org/officeDocument/2006/relationships/slide" Target="slides/slide9.xml"/><Relationship Id="rId14" Type="http://schemas.openxmlformats.org/officeDocument/2006/relationships/slide" Target="slides/slide14.xml"/><Relationship Id="rId22" Type="http://schemas.openxmlformats.org/officeDocument/2006/relationships/slide" Target="slides/slide2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solidFill>
                <a:latin typeface="+mn-lt"/>
                <a:ea typeface="+mn-ea"/>
                <a:cs typeface="+mn-cs"/>
              </a:defRPr>
            </a:pPr>
            <a:r>
              <a:rPr lang="en-US" sz="1800" dirty="0">
                <a:solidFill>
                  <a:schemeClr val="tx1"/>
                </a:solidFill>
              </a:rPr>
              <a:t>Counts of loan approval or denial</a:t>
            </a: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Loan Approved/Declinded Count</c:v>
                </c:pt>
              </c:strCache>
            </c:strRef>
          </c:tx>
          <c:spPr>
            <a:solidFill>
              <a:schemeClr val="accent1"/>
            </a:solidFill>
            <a:ln>
              <a:noFill/>
            </a:ln>
            <a:effectLst/>
          </c:spPr>
          <c:invertIfNegative val="0"/>
          <c:dPt>
            <c:idx val="0"/>
            <c:invertIfNegative val="0"/>
            <c:bubble3D val="0"/>
            <c:spPr>
              <a:solidFill>
                <a:schemeClr val="accent1"/>
              </a:solidFill>
              <a:ln w="25400">
                <a:solidFill>
                  <a:schemeClr val="tx1"/>
                </a:solidFill>
              </a:ln>
              <a:effectLst/>
            </c:spPr>
            <c:extLst>
              <c:ext xmlns:c16="http://schemas.microsoft.com/office/drawing/2014/chart" uri="{C3380CC4-5D6E-409C-BE32-E72D297353CC}">
                <c16:uniqueId val="{00000000-4364-4861-8379-DDAC3F264C95}"/>
              </c:ext>
            </c:extLst>
          </c:dPt>
          <c:dPt>
            <c:idx val="1"/>
            <c:invertIfNegative val="0"/>
            <c:bubble3D val="0"/>
            <c:spPr>
              <a:solidFill>
                <a:schemeClr val="accent1"/>
              </a:solidFill>
              <a:ln w="25400">
                <a:solidFill>
                  <a:schemeClr val="tx1"/>
                </a:solidFill>
              </a:ln>
              <a:effectLst/>
            </c:spPr>
            <c:extLst>
              <c:ext xmlns:c16="http://schemas.microsoft.com/office/drawing/2014/chart" uri="{C3380CC4-5D6E-409C-BE32-E72D297353CC}">
                <c16:uniqueId val="{00000001-4364-4861-8379-DDAC3F264C95}"/>
              </c:ext>
            </c:extLst>
          </c:dPt>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Denied</c:v>
                </c:pt>
                <c:pt idx="1">
                  <c:v>Approved</c:v>
                </c:pt>
              </c:strCache>
            </c:strRef>
          </c:cat>
          <c:val>
            <c:numRef>
              <c:f>Sheet1!$B$2:$B$3</c:f>
              <c:numCache>
                <c:formatCode>General</c:formatCode>
                <c:ptCount val="2"/>
                <c:pt idx="0">
                  <c:v>1101</c:v>
                </c:pt>
                <c:pt idx="1">
                  <c:v>389</c:v>
                </c:pt>
              </c:numCache>
            </c:numRef>
          </c:val>
          <c:extLst>
            <c:ext xmlns:c16="http://schemas.microsoft.com/office/drawing/2014/chart" uri="{C3380CC4-5D6E-409C-BE32-E72D297353CC}">
              <c16:uniqueId val="{00000000-9B17-D24B-9A2E-D23110512126}"/>
            </c:ext>
          </c:extLst>
        </c:ser>
        <c:dLbls>
          <c:showLegendKey val="0"/>
          <c:showVal val="0"/>
          <c:showCatName val="0"/>
          <c:showSerName val="0"/>
          <c:showPercent val="0"/>
          <c:showBubbleSize val="0"/>
        </c:dLbls>
        <c:gapWidth val="68"/>
        <c:overlap val="-6"/>
        <c:axId val="997669519"/>
        <c:axId val="990201087"/>
      </c:barChart>
      <c:catAx>
        <c:axId val="9976695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990201087"/>
        <c:crosses val="autoZero"/>
        <c:auto val="1"/>
        <c:lblAlgn val="ctr"/>
        <c:lblOffset val="100"/>
        <c:noMultiLvlLbl val="0"/>
      </c:catAx>
      <c:valAx>
        <c:axId val="990201087"/>
        <c:scaling>
          <c:orientation val="minMax"/>
        </c:scaling>
        <c:delete val="0"/>
        <c:axPos val="l"/>
        <c:majorGridlines>
          <c:spPr>
            <a:ln w="9525" cap="flat" cmpd="sng" algn="ctr">
              <a:solidFill>
                <a:schemeClr val="bg1">
                  <a:lumMod val="7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997669519"/>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r>
              <a:rPr lang="en-US" sz="1800" b="0" i="0" baseline="0" dirty="0">
                <a:effectLst/>
              </a:rPr>
              <a:t>Counts of loan approval or denial</a:t>
            </a:r>
            <a:endParaRPr lang="en-US" dirty="0">
              <a:effectLst/>
            </a:endParaRPr>
          </a:p>
        </c:rich>
      </c:tx>
      <c:overlay val="0"/>
      <c:spPr>
        <a:noFill/>
        <a:ln>
          <a:noFill/>
        </a:ln>
        <a:effectLst/>
      </c:spPr>
    </c:title>
    <c:autoTitleDeleted val="0"/>
    <c:plotArea>
      <c:layout/>
      <c:barChart>
        <c:barDir val="col"/>
        <c:grouping val="stacked"/>
        <c:varyColors val="0"/>
        <c:ser>
          <c:idx val="0"/>
          <c:order val="0"/>
          <c:tx>
            <c:strRef>
              <c:f>Sheet1!$B$1</c:f>
              <c:strCache>
                <c:ptCount val="1"/>
                <c:pt idx="0">
                  <c:v>group A</c:v>
                </c:pt>
              </c:strCache>
            </c:strRef>
          </c:tx>
          <c:spPr>
            <a:solidFill>
              <a:schemeClr val="accent1"/>
            </a:solidFill>
            <a:ln w="25400">
              <a:solidFill>
                <a:schemeClr val="tx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bg1"/>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Denied</c:v>
                </c:pt>
                <c:pt idx="1">
                  <c:v>Approved</c:v>
                </c:pt>
              </c:strCache>
            </c:strRef>
          </c:cat>
          <c:val>
            <c:numRef>
              <c:f>Sheet1!$B$2:$B$3</c:f>
              <c:numCache>
                <c:formatCode>General</c:formatCode>
                <c:ptCount val="2"/>
                <c:pt idx="0">
                  <c:v>800</c:v>
                </c:pt>
                <c:pt idx="1">
                  <c:v>310</c:v>
                </c:pt>
              </c:numCache>
            </c:numRef>
          </c:val>
          <c:extLst>
            <c:ext xmlns:c16="http://schemas.microsoft.com/office/drawing/2014/chart" uri="{C3380CC4-5D6E-409C-BE32-E72D297353CC}">
              <c16:uniqueId val="{00000000-BA4E-1744-BFDC-8BD9D91E391B}"/>
            </c:ext>
          </c:extLst>
        </c:ser>
        <c:ser>
          <c:idx val="1"/>
          <c:order val="1"/>
          <c:tx>
            <c:strRef>
              <c:f>Sheet1!$C$1</c:f>
              <c:strCache>
                <c:ptCount val="1"/>
                <c:pt idx="0">
                  <c:v>Groupo b</c:v>
                </c:pt>
              </c:strCache>
            </c:strRef>
          </c:tx>
          <c:spPr>
            <a:solidFill>
              <a:schemeClr val="accent2"/>
            </a:solidFill>
            <a:ln w="25400">
              <a:solidFill>
                <a:schemeClr val="tx1"/>
              </a:solidFill>
            </a:ln>
            <a:effectLst/>
          </c:spPr>
          <c:invertIfNegative val="0"/>
          <c:dLbls>
            <c:dLbl>
              <c:idx val="1"/>
              <c:layout>
                <c:manualLayout>
                  <c:x val="9.093452046241516E-3"/>
                  <c:y val="-0.10527195431912451"/>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7D56-4A4D-BD70-A607C2D92B57}"/>
                </c:ext>
              </c:extLst>
            </c:dLbl>
            <c:spPr>
              <a:noFill/>
              <a:ln>
                <a:noFill/>
              </a:ln>
              <a:effectLst/>
            </c:spPr>
            <c:txPr>
              <a:bodyPr rot="0" spcFirstLastPara="1" vertOverflow="ellipsis" vert="horz" wrap="square" lIns="38100" tIns="19050" rIns="38100" bIns="0" anchor="b" anchorCtr="0">
                <a:spAutoFit/>
              </a:bodyPr>
              <a:lstStyle/>
              <a:p>
                <a:pPr>
                  <a:defRPr sz="1600" b="0" i="0" u="none" strike="noStrike" kern="1200" baseline="0">
                    <a:solidFill>
                      <a:schemeClr val="tx1">
                        <a:lumMod val="75000"/>
                        <a:lumOff val="25000"/>
                      </a:schemeClr>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cap="flat" cmpd="sng" algn="ctr">
                      <a:solidFill>
                        <a:schemeClr val="tx1"/>
                      </a:solidFill>
                      <a:round/>
                    </a:ln>
                    <a:effectLst/>
                  </c:spPr>
                </c15:leaderLines>
              </c:ext>
            </c:extLst>
          </c:dLbls>
          <c:cat>
            <c:strRef>
              <c:f>Sheet1!$A$2:$A$3</c:f>
              <c:strCache>
                <c:ptCount val="2"/>
                <c:pt idx="0">
                  <c:v>Denied</c:v>
                </c:pt>
                <c:pt idx="1">
                  <c:v>Approved</c:v>
                </c:pt>
              </c:strCache>
            </c:strRef>
          </c:cat>
          <c:val>
            <c:numRef>
              <c:f>Sheet1!$C$2:$C$3</c:f>
              <c:numCache>
                <c:formatCode>General</c:formatCode>
                <c:ptCount val="2"/>
                <c:pt idx="0">
                  <c:v>301</c:v>
                </c:pt>
                <c:pt idx="1">
                  <c:v>79</c:v>
                </c:pt>
              </c:numCache>
            </c:numRef>
          </c:val>
          <c:extLst>
            <c:ext xmlns:c16="http://schemas.microsoft.com/office/drawing/2014/chart" uri="{C3380CC4-5D6E-409C-BE32-E72D297353CC}">
              <c16:uniqueId val="{00000001-7D56-4A4D-BD70-A607C2D92B57}"/>
            </c:ext>
          </c:extLst>
        </c:ser>
        <c:dLbls>
          <c:showLegendKey val="0"/>
          <c:showVal val="0"/>
          <c:showCatName val="0"/>
          <c:showSerName val="0"/>
          <c:showPercent val="0"/>
          <c:showBubbleSize val="0"/>
        </c:dLbls>
        <c:gapWidth val="68"/>
        <c:overlap val="100"/>
        <c:axId val="997669519"/>
        <c:axId val="990201087"/>
      </c:barChart>
      <c:catAx>
        <c:axId val="9976695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990201087"/>
        <c:crosses val="autoZero"/>
        <c:auto val="1"/>
        <c:lblAlgn val="ctr"/>
        <c:lblOffset val="100"/>
        <c:noMultiLvlLbl val="0"/>
      </c:catAx>
      <c:valAx>
        <c:axId val="990201087"/>
        <c:scaling>
          <c:orientation val="minMax"/>
        </c:scaling>
        <c:delete val="0"/>
        <c:axPos val="l"/>
        <c:majorGridlines>
          <c:spPr>
            <a:ln w="9525" cap="flat" cmpd="sng" algn="ctr">
              <a:solidFill>
                <a:schemeClr val="bg1">
                  <a:lumMod val="7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997669519"/>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920" b="0" i="0" u="none" strike="noStrike" kern="1200" spc="0" baseline="0">
                <a:solidFill>
                  <a:schemeClr val="tx1"/>
                </a:solidFill>
                <a:latin typeface="+mn-lt"/>
                <a:ea typeface="+mn-ea"/>
                <a:cs typeface="+mn-cs"/>
              </a:defRPr>
            </a:pPr>
            <a:r>
              <a:rPr lang="en-US" dirty="0"/>
              <a:t>Counts of loan approval or denial</a:t>
            </a:r>
          </a:p>
        </c:rich>
      </c:tx>
      <c:overlay val="0"/>
      <c:spPr>
        <a:noFill/>
        <a:ln>
          <a:noFill/>
        </a:ln>
        <a:effectLst/>
      </c:spPr>
      <c:txPr>
        <a:bodyPr rot="0" spcFirstLastPara="1" vertOverflow="ellipsis" vert="horz" wrap="square" anchor="ctr" anchorCtr="1"/>
        <a:lstStyle/>
        <a:p>
          <a:pPr>
            <a:defRPr sz="1920" b="0" i="0" u="none" strike="noStrike" kern="1200" spc="0" baseline="0">
              <a:solidFill>
                <a:schemeClr val="tx1"/>
              </a:solidFill>
              <a:latin typeface="+mn-lt"/>
              <a:ea typeface="+mn-ea"/>
              <a:cs typeface="+mn-cs"/>
            </a:defRPr>
          </a:pPr>
          <a:endParaRPr lang="en-US"/>
        </a:p>
      </c:txPr>
    </c:title>
    <c:autoTitleDeleted val="0"/>
    <c:plotArea>
      <c:layout/>
      <c:barChart>
        <c:barDir val="col"/>
        <c:grouping val="stacked"/>
        <c:varyColors val="0"/>
        <c:ser>
          <c:idx val="0"/>
          <c:order val="0"/>
          <c:tx>
            <c:strRef>
              <c:f>Sheet1!$B$1</c:f>
              <c:strCache>
                <c:ptCount val="1"/>
                <c:pt idx="0">
                  <c:v>A</c:v>
                </c:pt>
              </c:strCache>
            </c:strRef>
          </c:tx>
          <c:spPr>
            <a:solidFill>
              <a:schemeClr val="accent1"/>
            </a:solidFill>
            <a:ln w="38100">
              <a:solidFill>
                <a:schemeClr val="tx1"/>
              </a:solidFill>
            </a:ln>
            <a:effectLst/>
          </c:spPr>
          <c:invertIfNegative val="0"/>
          <c:dPt>
            <c:idx val="0"/>
            <c:invertIfNegative val="0"/>
            <c:bubble3D val="0"/>
            <c:spPr>
              <a:solidFill>
                <a:schemeClr val="accent1"/>
              </a:solidFill>
              <a:ln w="25400">
                <a:solidFill>
                  <a:schemeClr val="tx1"/>
                </a:solidFill>
              </a:ln>
              <a:effectLst/>
            </c:spPr>
            <c:extLst>
              <c:ext xmlns:c16="http://schemas.microsoft.com/office/drawing/2014/chart" uri="{C3380CC4-5D6E-409C-BE32-E72D297353CC}">
                <c16:uniqueId val="{00000001-868B-4C9D-8870-76A56A5913B2}"/>
              </c:ext>
            </c:extLst>
          </c:dPt>
          <c:dLbls>
            <c:spPr>
              <a:noFill/>
              <a:ln>
                <a:noFill/>
              </a:ln>
              <a:effectLst/>
            </c:spPr>
            <c:txPr>
              <a:bodyPr rot="0" spcFirstLastPara="1" vertOverflow="ellipsis" vert="horz" wrap="square" anchor="ctr" anchorCtr="1"/>
              <a:lstStyle/>
              <a:p>
                <a:pPr>
                  <a:defRPr sz="16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Denied</c:v>
                </c:pt>
                <c:pt idx="1">
                  <c:v>Approved</c:v>
                </c:pt>
              </c:strCache>
            </c:strRef>
          </c:cat>
          <c:val>
            <c:numRef>
              <c:f>Sheet1!$B$2:$B$3</c:f>
              <c:numCache>
                <c:formatCode>General</c:formatCode>
                <c:ptCount val="2"/>
                <c:pt idx="0">
                  <c:v>660</c:v>
                </c:pt>
                <c:pt idx="1">
                  <c:v>350</c:v>
                </c:pt>
              </c:numCache>
            </c:numRef>
          </c:val>
          <c:extLst>
            <c:ext xmlns:c16="http://schemas.microsoft.com/office/drawing/2014/chart" uri="{C3380CC4-5D6E-409C-BE32-E72D297353CC}">
              <c16:uniqueId val="{00000003-868B-4C9D-8870-76A56A5913B2}"/>
            </c:ext>
          </c:extLst>
        </c:ser>
        <c:ser>
          <c:idx val="1"/>
          <c:order val="1"/>
          <c:tx>
            <c:strRef>
              <c:f>Sheet1!$C$1</c:f>
              <c:strCache>
                <c:ptCount val="1"/>
                <c:pt idx="0">
                  <c:v>B</c:v>
                </c:pt>
              </c:strCache>
            </c:strRef>
          </c:tx>
          <c:spPr>
            <a:solidFill>
              <a:schemeClr val="accent2"/>
            </a:solidFill>
            <a:ln w="25400">
              <a:solidFill>
                <a:schemeClr val="tx1"/>
              </a:solidFill>
            </a:ln>
            <a:effectLst/>
          </c:spPr>
          <c:invertIfNegative val="0"/>
          <c:dLbls>
            <c:dLbl>
              <c:idx val="1"/>
              <c:layout>
                <c:manualLayout>
                  <c:x val="-9.0217387792407828E-17"/>
                  <c:y val="-7.80736297032908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68B-4C9D-8870-76A56A5913B2}"/>
                </c:ext>
              </c:extLst>
            </c:dLbl>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solidFill>
                      <a:round/>
                    </a:ln>
                    <a:effectLst/>
                  </c:spPr>
                </c15:leaderLines>
              </c:ext>
            </c:extLst>
          </c:dLbls>
          <c:cat>
            <c:strRef>
              <c:f>Sheet1!$A$2:$A$3</c:f>
              <c:strCache>
                <c:ptCount val="2"/>
                <c:pt idx="0">
                  <c:v>Denied</c:v>
                </c:pt>
                <c:pt idx="1">
                  <c:v>Approved</c:v>
                </c:pt>
              </c:strCache>
            </c:strRef>
          </c:cat>
          <c:val>
            <c:numRef>
              <c:f>Sheet1!$C$2:$C$3</c:f>
              <c:numCache>
                <c:formatCode>General</c:formatCode>
                <c:ptCount val="2"/>
                <c:pt idx="0">
                  <c:v>440</c:v>
                </c:pt>
                <c:pt idx="1">
                  <c:v>50</c:v>
                </c:pt>
              </c:numCache>
            </c:numRef>
          </c:val>
          <c:extLst>
            <c:ext xmlns:c16="http://schemas.microsoft.com/office/drawing/2014/chart" uri="{C3380CC4-5D6E-409C-BE32-E72D297353CC}">
              <c16:uniqueId val="{00000005-868B-4C9D-8870-76A56A5913B2}"/>
            </c:ext>
          </c:extLst>
        </c:ser>
        <c:dLbls>
          <c:showLegendKey val="0"/>
          <c:showVal val="0"/>
          <c:showCatName val="0"/>
          <c:showSerName val="0"/>
          <c:showPercent val="0"/>
          <c:showBubbleSize val="0"/>
        </c:dLbls>
        <c:gapWidth val="150"/>
        <c:overlap val="100"/>
        <c:axId val="1274639679"/>
        <c:axId val="402279023"/>
      </c:barChart>
      <c:catAx>
        <c:axId val="127463967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402279023"/>
        <c:crosses val="autoZero"/>
        <c:auto val="1"/>
        <c:lblAlgn val="ctr"/>
        <c:lblOffset val="100"/>
        <c:noMultiLvlLbl val="0"/>
      </c:catAx>
      <c:valAx>
        <c:axId val="402279023"/>
        <c:scaling>
          <c:orientation val="minMax"/>
        </c:scaling>
        <c:delete val="0"/>
        <c:axPos val="l"/>
        <c:majorGridlines>
          <c:spPr>
            <a:ln w="9525" cap="flat" cmpd="sng" algn="ctr">
              <a:solidFill>
                <a:schemeClr val="bg1">
                  <a:lumMod val="7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1274639679"/>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600">
          <a:solidFill>
            <a:schemeClr val="tx1"/>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509494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docs.aws.amazon.com/sagemaker/latest/dg/clarify-measure-data-bias.html"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docs.aws.amazon.com/sagemaker/latest/dg/clarify-measure-data-bias.html"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469339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following acronym is used on this slide: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NLP: natural language processing</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t>References: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Tolga Bolukbasi, Kai-Wei Chang, James Zou, Venkatesh Saligrama, and Adam Kalai, “Man Is to Computer Programmer as Woman Is to Homemaker? Debiasing Word Embeddings,” arXiv (July 2016). https://doi.org/10.48550/arXiv.1607.06520.</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Shreya Shankar, Yoni Halpern, Eric Breck, James Atwood, Jimbo Wilson, D. Sculley, “No Classification without Representation: Assessing Geodiversity Issues in Open Data Sets for the Developing World,” </a:t>
            </a:r>
            <a:r>
              <a:rPr lang="en-US" sz="1200" i="1" dirty="0"/>
              <a:t>arXiv</a:t>
            </a:r>
            <a:r>
              <a:rPr lang="en-US" sz="1200" dirty="0"/>
              <a:t> (November 2017). https://doi.org/10.48550/arXiv.1711.08536.</a:t>
            </a:r>
          </a:p>
        </p:txBody>
      </p:sp>
    </p:spTree>
    <p:extLst>
      <p:ext uri="{BB962C8B-B14F-4D97-AF65-F5344CB8AC3E}">
        <p14:creationId xmlns:p14="http://schemas.microsoft.com/office/powerpoint/2010/main" val="3469955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History is full of examples of disparate outcomes for different groups. If you train on past biased decision-making, you might encode the historical, societal, or geographical bias. Therefore, it’s important to think about the patterns that led to biased outcomes to begin with.</a:t>
            </a:r>
          </a:p>
          <a:p>
            <a:endParaRPr lang="en-US" dirty="0"/>
          </a:p>
          <a:p>
            <a:r>
              <a:rPr lang="en-US" dirty="0"/>
              <a:t>References:</a:t>
            </a:r>
          </a:p>
          <a:p>
            <a:pPr marL="171450" indent="-171450">
              <a:buFont typeface="Arial" panose="020B0604020202020204" pitchFamily="34" charset="0"/>
              <a:buChar char="•"/>
            </a:pPr>
            <a:r>
              <a:rPr lang="en-US" dirty="0"/>
              <a:t>Solon Barocas and Andrew D. Selbst, “Big Data’s Disparate Impact,” </a:t>
            </a:r>
            <a:r>
              <a:rPr lang="en-US" i="1" dirty="0"/>
              <a:t>California Law Review </a:t>
            </a:r>
            <a:r>
              <a:rPr lang="en-US" i="0" dirty="0"/>
              <a:t>104, no. 3. (June 2016): 671–732, http://dx.doi.org/10.15779/Z38BG31.</a:t>
            </a:r>
          </a:p>
          <a:p>
            <a:pPr marL="171450" indent="-171450">
              <a:buFont typeface="Arial" panose="020B0604020202020204" pitchFamily="34" charset="0"/>
              <a:buChar char="•"/>
            </a:pPr>
            <a:r>
              <a:rPr lang="en-US" dirty="0"/>
              <a:t>Sandra Wachter, Brent Mittelstadt, and Chris Russell, “Bias Preservation in Machine Learning: The Legality of Fairness Metrics under EU Non-discrimination Law,” </a:t>
            </a:r>
            <a:r>
              <a:rPr lang="en-US" i="1" dirty="0"/>
              <a:t>West Virginia Law Review</a:t>
            </a:r>
            <a:r>
              <a:rPr lang="en-US" i="0" dirty="0"/>
              <a:t> 123, no. 3. (2021): 2–51, </a:t>
            </a:r>
            <a:r>
              <a:rPr lang="en-US" sz="1200" b="0" i="0" kern="1200" dirty="0">
                <a:solidFill>
                  <a:schemeClr val="tx1"/>
                </a:solidFill>
                <a:effectLst/>
                <a:latin typeface="+mn-lt"/>
                <a:ea typeface="+mn-ea"/>
                <a:cs typeface="+mn-cs"/>
              </a:rPr>
              <a:t>https://researchrepository.wvu.edu/wvlr/vol123/iss3/4.</a:t>
            </a:r>
            <a:endParaRPr lang="en-US" dirty="0"/>
          </a:p>
        </p:txBody>
      </p:sp>
    </p:spTree>
    <p:extLst>
      <p:ext uri="{BB962C8B-B14F-4D97-AF65-F5344CB8AC3E}">
        <p14:creationId xmlns:p14="http://schemas.microsoft.com/office/powerpoint/2010/main" val="41207619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dirty="0"/>
              <a:t>A datasheet tries to capture all the important information about a dataset that is used to train a model. To complete a datasheet, you must answer several important questions—many of which can help to identify bias before the model is even trained.</a:t>
            </a:r>
          </a:p>
        </p:txBody>
      </p:sp>
    </p:spTree>
    <p:extLst>
      <p:ext uri="{BB962C8B-B14F-4D97-AF65-F5344CB8AC3E}">
        <p14:creationId xmlns:p14="http://schemas.microsoft.com/office/powerpoint/2010/main" val="41707177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562814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Exploratory data analysis (EDA) is important in ML in general, as it can help you understand what kind of algorithm would be required to solve the ML problem. EDA is also relevant to identify bias in the dataset by looking for correlations and data skews. EDA includes the creation of summary statistics and graphical representations of data (such as histograms and plots).</a:t>
            </a:r>
          </a:p>
        </p:txBody>
      </p:sp>
    </p:spTree>
    <p:extLst>
      <p:ext uri="{BB962C8B-B14F-4D97-AF65-F5344CB8AC3E}">
        <p14:creationId xmlns:p14="http://schemas.microsoft.com/office/powerpoint/2010/main" val="12870878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ea typeface="Amazon Ember Light" panose="020B0403020204020204" pitchFamily="34" charset="0"/>
                <a:cs typeface="Amazon Ember Light" panose="020B0403020204020204" pitchFamily="34" charset="0"/>
              </a:rPr>
              <a:t>~ Alt text: Bar chart showing outcomes for loan applications. There are approximately three times as many denied outcomes as approved.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ea typeface="Amazon Ember Light" panose="020B0403020204020204" pitchFamily="34" charset="0"/>
                <a:cs typeface="Amazon Ember Light" panose="020B040302020402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ea typeface="Amazon Ember Light" panose="020B0403020204020204" pitchFamily="34" charset="0"/>
                <a:cs typeface="Amazon Ember Light" panose="020B0403020204020204" pitchFamily="34" charset="0"/>
              </a:rPr>
              <a:t>As part of EDA, you can analyze the distribution of the labels. Samples per class might not be equally distributed, and the ML model might not work well for the infrequent labels. In the chart on the slide, more data points are available for the “denied” label.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mn-lt"/>
              <a:ea typeface="Amazon Ember Light" panose="020B0403020204020204" pitchFamily="34" charset="0"/>
              <a:cs typeface="Amazon Ember Light" panose="020B04030202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ea typeface="Amazon Ember Light" panose="020B0403020204020204" pitchFamily="34" charset="0"/>
                <a:cs typeface="Amazon Ember Light" panose="020B0403020204020204" pitchFamily="34" charset="0"/>
              </a:rPr>
              <a:t>Models learn from data, so by seeing more negative outcomes, the model might predict more negative outcomes in general. This can be especially bad if one group of people is overrepresented in a certain outcome class.</a:t>
            </a:r>
            <a:endParaRPr lang="en-US"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Tree>
    <p:extLst>
      <p:ext uri="{BB962C8B-B14F-4D97-AF65-F5344CB8AC3E}">
        <p14:creationId xmlns:p14="http://schemas.microsoft.com/office/powerpoint/2010/main" val="39064883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latin typeface="+mn-lt"/>
                <a:ea typeface="Amazon Ember Light" panose="020B0403020204020204" pitchFamily="34" charset="0"/>
                <a:cs typeface="Amazon Ember Light" panose="020B0403020204020204" pitchFamily="34" charset="0"/>
              </a:rPr>
              <a:t>~Alt text: Bar chart of loan application outcomes. See details in notes.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latin typeface="+mn-lt"/>
                <a:ea typeface="Amazon Ember Light" panose="020B0403020204020204" pitchFamily="34" charset="0"/>
                <a:cs typeface="Amazon Ember Light" panose="020B040302020402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latin typeface="+mn-lt"/>
                <a:ea typeface="Amazon Ember Light" panose="020B0403020204020204" pitchFamily="34" charset="0"/>
                <a:cs typeface="Amazon Ember Light" panose="020B0403020204020204" pitchFamily="34" charset="0"/>
              </a:rPr>
              <a:t>Image description: </a:t>
            </a:r>
            <a:r>
              <a:rPr lang="en-US" dirty="0">
                <a:latin typeface="+mn-lt"/>
                <a:ea typeface="Amazon Ember Light" panose="020B0403020204020204" pitchFamily="34" charset="0"/>
                <a:cs typeface="Amazon Ember Light" panose="020B0403020204020204" pitchFamily="34" charset="0"/>
              </a:rPr>
              <a:t>Bar chart showing denied and approved outcome for loan applications split by two groups, A and B. Group B has a worse ratio of approved outcomes than group A. </a:t>
            </a:r>
            <a:r>
              <a:rPr lang="en-US" b="1" dirty="0">
                <a:latin typeface="+mn-lt"/>
                <a:ea typeface="Amazon Ember Light" panose="020B0403020204020204" pitchFamily="34" charset="0"/>
                <a:cs typeface="Amazon Ember Light" panose="020B0403020204020204" pitchFamily="34" charset="0"/>
              </a:rPr>
              <a:t>End description.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mn-lt"/>
              <a:ea typeface="Amazon Ember Light" panose="020B0403020204020204" pitchFamily="34" charset="0"/>
              <a:cs typeface="Amazon Ember Light" panose="020B04030202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ea typeface="Amazon Ember Light" panose="020B0403020204020204" pitchFamily="34" charset="0"/>
                <a:cs typeface="Amazon Ember Light" panose="020B0403020204020204" pitchFamily="34" charset="0"/>
              </a:rPr>
              <a:t>Group imbalance can pose an additional complication—especially when negative outcomes are disproportionally concentrated in one group. Therefore, you should visualize and quantify outcomes (labels) per group.</a:t>
            </a:r>
          </a:p>
        </p:txBody>
      </p:sp>
    </p:spTree>
    <p:extLst>
      <p:ext uri="{BB962C8B-B14F-4D97-AF65-F5344CB8AC3E}">
        <p14:creationId xmlns:p14="http://schemas.microsoft.com/office/powerpoint/2010/main" val="19990523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~Equations</a:t>
            </a:r>
          </a:p>
          <a:p>
            <a:r>
              <a:rPr lang="en-US" dirty="0"/>
              <a:t>~</a:t>
            </a:r>
          </a:p>
          <a:p>
            <a:r>
              <a:rPr lang="en-US" dirty="0"/>
              <a:t>Class imbalance (CI) works to assess the imbalance in group sizes.</a:t>
            </a:r>
          </a:p>
          <a:p>
            <a:endParaRPr lang="en-US" dirty="0"/>
          </a:p>
          <a:p>
            <a:r>
              <a:rPr lang="en-US" sz="1200" b="0" i="0" u="none" strike="noStrike" kern="1200" dirty="0">
                <a:effectLst/>
                <a:latin typeface="+mn-lt"/>
                <a:ea typeface="+mn-ea"/>
                <a:cs typeface="+mn-cs"/>
              </a:rPr>
              <a:t>Positive CI values indicate that group </a:t>
            </a:r>
            <a:r>
              <a:rPr lang="en-US" sz="1200" b="0" i="1" u="none" strike="noStrike" kern="1200" dirty="0">
                <a:effectLst/>
                <a:latin typeface="+mn-lt"/>
                <a:ea typeface="+mn-ea"/>
                <a:cs typeface="+mn-cs"/>
              </a:rPr>
              <a:t>A</a:t>
            </a:r>
            <a:r>
              <a:rPr lang="en-US" sz="1200" b="0" i="0" u="none" strike="noStrike" kern="1200" dirty="0">
                <a:effectLst/>
                <a:latin typeface="+mn-lt"/>
                <a:ea typeface="+mn-ea"/>
                <a:cs typeface="+mn-cs"/>
              </a:rPr>
              <a:t> has more training samples in the dataset, and a value of 1 indicates that the data only contains members of group </a:t>
            </a:r>
            <a:r>
              <a:rPr lang="en-US" sz="1200" b="0" i="1" u="none" strike="noStrike" kern="1200" dirty="0">
                <a:effectLst/>
                <a:latin typeface="+mn-lt"/>
                <a:ea typeface="+mn-ea"/>
                <a:cs typeface="+mn-cs"/>
              </a:rPr>
              <a:t>A</a:t>
            </a:r>
            <a:r>
              <a:rPr lang="en-US" sz="1200" b="0" i="0" u="none" strike="noStrike" kern="1200" dirty="0">
                <a:effectLst/>
                <a:latin typeface="+mn-lt"/>
                <a:ea typeface="+mn-ea"/>
                <a:cs typeface="+mn-cs"/>
              </a:rPr>
              <a:t>.</a:t>
            </a:r>
          </a:p>
          <a:p>
            <a:endParaRPr lang="en-US" sz="1200" b="0" i="0" u="none" strike="noStrike" kern="1200" dirty="0">
              <a:effectLst/>
              <a:latin typeface="+mn-lt"/>
              <a:ea typeface="+mn-ea"/>
              <a:cs typeface="+mn-cs"/>
            </a:endParaRPr>
          </a:p>
          <a:p>
            <a:r>
              <a:rPr lang="en-US" sz="1200" b="0" i="0" u="none" strike="noStrike" kern="1200" dirty="0">
                <a:effectLst/>
                <a:latin typeface="+mn-lt"/>
                <a:ea typeface="+mn-ea"/>
                <a:cs typeface="+mn-cs"/>
              </a:rPr>
              <a:t>Values of CI that are near zero indicate a more equal distribution of members between groups. A value of zero indicates a perfectly equal partition between groups and represents a balanced distribution of samples in the training data.</a:t>
            </a:r>
          </a:p>
          <a:p>
            <a:endParaRPr lang="en-US" sz="1200" b="0" i="0" u="none" strike="noStrike" kern="1200" dirty="0">
              <a:effectLst/>
              <a:latin typeface="+mn-lt"/>
              <a:ea typeface="+mn-ea"/>
              <a:cs typeface="+mn-cs"/>
            </a:endParaRPr>
          </a:p>
          <a:p>
            <a:r>
              <a:rPr lang="en-US" sz="1200" b="0" i="0" u="none" strike="noStrike" kern="1200" dirty="0">
                <a:effectLst/>
                <a:latin typeface="+mn-lt"/>
                <a:ea typeface="+mn-ea"/>
                <a:cs typeface="+mn-cs"/>
              </a:rPr>
              <a:t>Negative CI values indicate that group </a:t>
            </a:r>
            <a:r>
              <a:rPr lang="en-US" sz="1200" b="0" i="1" u="none" strike="noStrike" kern="1200" dirty="0">
                <a:effectLst/>
                <a:latin typeface="+mn-lt"/>
                <a:ea typeface="+mn-ea"/>
                <a:cs typeface="+mn-cs"/>
              </a:rPr>
              <a:t>B</a:t>
            </a:r>
            <a:r>
              <a:rPr lang="en-US" sz="1200" b="0" i="0" u="none" strike="noStrike" kern="1200" dirty="0">
                <a:effectLst/>
                <a:latin typeface="+mn-lt"/>
                <a:ea typeface="+mn-ea"/>
                <a:cs typeface="+mn-cs"/>
              </a:rPr>
              <a:t> has more training samples in the dataset, and a value of -1 indicates that the data only contains members of group </a:t>
            </a:r>
            <a:r>
              <a:rPr lang="en-US" sz="1200" b="0" i="1" u="none" strike="noStrike" kern="1200" dirty="0">
                <a:effectLst/>
                <a:latin typeface="+mn-lt"/>
                <a:ea typeface="+mn-ea"/>
                <a:cs typeface="+mn-cs"/>
              </a:rPr>
              <a:t>B</a:t>
            </a:r>
            <a:r>
              <a:rPr lang="en-US" sz="1200" b="0" i="0" u="none" strike="noStrike" kern="1200" dirty="0">
                <a:effectLst/>
                <a:latin typeface="+mn-lt"/>
                <a:ea typeface="+mn-ea"/>
                <a:cs typeface="+mn-cs"/>
              </a:rPr>
              <a:t>.</a:t>
            </a:r>
          </a:p>
        </p:txBody>
      </p:sp>
    </p:spTree>
    <p:extLst>
      <p:ext uri="{BB962C8B-B14F-4D97-AF65-F5344CB8AC3E}">
        <p14:creationId xmlns:p14="http://schemas.microsoft.com/office/powerpoint/2010/main" val="14674045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~Equations</a:t>
            </a:r>
          </a:p>
          <a:p>
            <a:r>
              <a:rPr lang="en-US" dirty="0"/>
              <a:t>~</a:t>
            </a:r>
          </a:p>
          <a:p>
            <a:r>
              <a:rPr lang="en-US" dirty="0"/>
              <a:t>For more metrics, see “Measure Pre-training Bias” in the </a:t>
            </a:r>
            <a:r>
              <a:rPr lang="en-US" i="1" dirty="0"/>
              <a:t>Amazon SageMaker Developer Guide</a:t>
            </a:r>
            <a:r>
              <a:rPr lang="en-US" dirty="0"/>
              <a:t> at </a:t>
            </a:r>
            <a:r>
              <a:rPr lang="en-US" dirty="0">
                <a:hlinkClick r:id="rId3"/>
              </a:rPr>
              <a:t>https://docs.aws.amazon.com/sagemaker/latest/dg/clarify-measure-data-bias.html</a:t>
            </a:r>
            <a:r>
              <a:rPr lang="en-US" dirty="0"/>
              <a:t>.</a:t>
            </a:r>
          </a:p>
          <a:p>
            <a:endParaRPr lang="en-US" dirty="0"/>
          </a:p>
          <a:p>
            <a:r>
              <a:rPr lang="en-US" dirty="0"/>
              <a:t>Difference in proportion of labels (DPL) is specifically used to assess label distribution.</a:t>
            </a:r>
          </a:p>
          <a:p>
            <a:endParaRPr lang="en-US" dirty="0"/>
          </a:p>
          <a:p>
            <a:r>
              <a:rPr lang="en-US" dirty="0"/>
              <a:t>Another metric is difference in predicted proportion of labels (DPPL). The equation is the same as for DPL, but the numbers come from model predictions rather than training data. You can often observe a shift for the worse in predicted labels.</a:t>
            </a:r>
          </a:p>
          <a:p>
            <a:endParaRPr lang="en-US" dirty="0"/>
          </a:p>
          <a:p>
            <a:r>
              <a:rPr lang="en-US" sz="1200" b="0" i="0" u="none" strike="noStrike" kern="1200" dirty="0">
                <a:solidFill>
                  <a:schemeClr val="tx1"/>
                </a:solidFill>
                <a:effectLst/>
                <a:latin typeface="+mn-lt"/>
                <a:ea typeface="+mn-ea"/>
                <a:cs typeface="+mn-cs"/>
              </a:rPr>
              <a:t>Positive DPL values indicate that </a:t>
            </a:r>
            <a:r>
              <a:rPr lang="en-US" sz="1200" b="0" i="0" u="none" strike="noStrike" kern="1200" dirty="0">
                <a:effectLst/>
                <a:latin typeface="+mn-lt"/>
                <a:ea typeface="+mn-ea"/>
                <a:cs typeface="+mn-cs"/>
              </a:rPr>
              <a:t>group </a:t>
            </a:r>
            <a:r>
              <a:rPr lang="en-US" sz="1200" b="0" i="1" u="none" strike="noStrike" kern="1200" dirty="0">
                <a:effectLst/>
                <a:latin typeface="+mn-lt"/>
                <a:ea typeface="+mn-ea"/>
                <a:cs typeface="+mn-cs"/>
              </a:rPr>
              <a:t>A</a:t>
            </a:r>
            <a:r>
              <a:rPr lang="en-US" sz="1200" b="0" i="0" u="none" strike="noStrike" kern="1200" dirty="0">
                <a:solidFill>
                  <a:schemeClr val="tx1"/>
                </a:solidFill>
                <a:effectLst/>
                <a:latin typeface="+mn-lt"/>
                <a:ea typeface="+mn-ea"/>
                <a:cs typeface="+mn-cs"/>
              </a:rPr>
              <a:t> has a higher proportion of positive outcomes when compared with </a:t>
            </a:r>
            <a:r>
              <a:rPr lang="en-US" sz="1200" b="0" i="0" u="none" strike="noStrike" kern="1200" dirty="0">
                <a:effectLst/>
                <a:latin typeface="+mn-lt"/>
                <a:ea typeface="+mn-ea"/>
                <a:cs typeface="+mn-cs"/>
              </a:rPr>
              <a:t>group </a:t>
            </a:r>
            <a:r>
              <a:rPr lang="en-US" sz="1200" b="0" i="1" u="none" strike="noStrike" kern="1200" dirty="0">
                <a:effectLst/>
                <a:latin typeface="+mn-lt"/>
                <a:ea typeface="+mn-ea"/>
                <a:cs typeface="+mn-cs"/>
              </a:rPr>
              <a:t>B</a:t>
            </a:r>
            <a:r>
              <a:rPr lang="en-US" sz="1200" b="0" i="0" u="none" strike="noStrike" kern="1200" dirty="0">
                <a:solidFill>
                  <a:schemeClr val="tx1"/>
                </a:solidFill>
                <a:effectLst/>
                <a:latin typeface="+mn-lt"/>
                <a:ea typeface="+mn-ea"/>
                <a:cs typeface="+mn-cs"/>
              </a:rPr>
              <a:t>.</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Values of DPL that are near zero indicate a more equal proportion of positive outcomes between groups. A value of zero indicates perfect demographic parity.</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Negative DPL values indicate that </a:t>
            </a:r>
            <a:r>
              <a:rPr lang="en-US" sz="1200" b="0" i="0" u="none" strike="noStrike" kern="1200" dirty="0">
                <a:effectLst/>
                <a:latin typeface="+mn-lt"/>
                <a:ea typeface="+mn-ea"/>
                <a:cs typeface="+mn-cs"/>
              </a:rPr>
              <a:t>group </a:t>
            </a:r>
            <a:r>
              <a:rPr lang="en-US" sz="1200" b="0" i="1" u="none" strike="noStrike" kern="1200" dirty="0">
                <a:effectLst/>
                <a:latin typeface="+mn-lt"/>
                <a:ea typeface="+mn-ea"/>
                <a:cs typeface="+mn-cs"/>
              </a:rPr>
              <a:t>B</a:t>
            </a:r>
            <a:r>
              <a:rPr lang="en-US" sz="1200" b="0" i="0" u="none" strike="noStrike" kern="1200" dirty="0">
                <a:effectLst/>
                <a:latin typeface="+mn-lt"/>
                <a:ea typeface="+mn-ea"/>
                <a:cs typeface="+mn-cs"/>
              </a:rPr>
              <a:t> </a:t>
            </a:r>
            <a:r>
              <a:rPr lang="en-US" sz="1200" b="0" i="0" u="none" strike="noStrike" kern="1200" dirty="0">
                <a:solidFill>
                  <a:schemeClr val="tx1"/>
                </a:solidFill>
                <a:effectLst/>
                <a:latin typeface="+mn-lt"/>
                <a:ea typeface="+mn-ea"/>
                <a:cs typeface="+mn-cs"/>
              </a:rPr>
              <a:t>has a higher proportion of positive outcomes when compared with </a:t>
            </a:r>
            <a:r>
              <a:rPr lang="en-US" sz="1200" b="0" i="0" u="none" strike="noStrike" kern="1200" dirty="0">
                <a:effectLst/>
                <a:latin typeface="+mn-lt"/>
                <a:ea typeface="+mn-ea"/>
                <a:cs typeface="+mn-cs"/>
              </a:rPr>
              <a:t>group </a:t>
            </a:r>
            <a:r>
              <a:rPr lang="en-US" sz="1200" b="0" i="1" u="none" strike="noStrike" kern="1200" dirty="0">
                <a:effectLst/>
                <a:latin typeface="+mn-lt"/>
                <a:ea typeface="+mn-ea"/>
                <a:cs typeface="+mn-cs"/>
              </a:rPr>
              <a:t>A</a:t>
            </a:r>
            <a:r>
              <a:rPr lang="en-US" sz="1200" b="0" i="0" u="none" strike="noStrike" kern="1200" dirty="0">
                <a:solidFill>
                  <a:schemeClr val="tx1"/>
                </a:solidFill>
                <a:effectLst/>
                <a:latin typeface="+mn-lt"/>
                <a:ea typeface="+mn-ea"/>
                <a:cs typeface="+mn-cs"/>
              </a:rPr>
              <a:t>.</a:t>
            </a:r>
          </a:p>
        </p:txBody>
      </p:sp>
    </p:spTree>
    <p:extLst>
      <p:ext uri="{BB962C8B-B14F-4D97-AF65-F5344CB8AC3E}">
        <p14:creationId xmlns:p14="http://schemas.microsoft.com/office/powerpoint/2010/main" val="7219230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464198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lesson will cover the topics that are listed.</a:t>
            </a:r>
          </a:p>
        </p:txBody>
      </p:sp>
    </p:spTree>
    <p:extLst>
      <p:ext uri="{BB962C8B-B14F-4D97-AF65-F5344CB8AC3E}">
        <p14:creationId xmlns:p14="http://schemas.microsoft.com/office/powerpoint/2010/main" val="30851083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~Equations</a:t>
            </a:r>
          </a:p>
          <a:p>
            <a:r>
              <a:rPr lang="en-US" b="0" dirty="0"/>
              <a:t>~Alt text: Bar chart of loan application outcomes. See details in notes.</a:t>
            </a:r>
          </a:p>
          <a:p>
            <a:r>
              <a:rPr lang="en-US" b="0" dirty="0"/>
              <a:t>~</a:t>
            </a:r>
          </a:p>
          <a:p>
            <a:r>
              <a:rPr lang="en-US" b="1" dirty="0"/>
              <a:t>Image description: </a:t>
            </a:r>
            <a:r>
              <a:rPr lang="en-US" dirty="0"/>
              <a:t>Bar chart with counts of loan approvals and denials. There are 660 denials for group A and 440 denials for group B, for a total of 1,100 denials. There are 350 approvals for group A and 50 approvals for group B, for a total of 400 approvals. </a:t>
            </a:r>
            <a:r>
              <a:rPr lang="en-US" b="1" dirty="0"/>
              <a:t>End of description. </a:t>
            </a:r>
          </a:p>
          <a:p>
            <a:endParaRPr lang="en-US" dirty="0"/>
          </a:p>
          <a:p>
            <a:r>
              <a:rPr lang="en-US" dirty="0"/>
              <a:t>This slide provides an example of calculating CI and DPL metrics on a sample dataset. Note that the groups are represented almost equally for denied outcomes; however, group B makes up a small portion of the total number of approvals.</a:t>
            </a:r>
          </a:p>
          <a:p>
            <a:endParaRPr lang="en-US" dirty="0"/>
          </a:p>
          <a:p>
            <a:r>
              <a:rPr lang="en-US" dirty="0"/>
              <a:t>For information about additional metrics to measure bias, see “Measure Pretraining Bias” in the </a:t>
            </a:r>
            <a:r>
              <a:rPr lang="en-US" i="1" dirty="0"/>
              <a:t>Amazon SageMaker Developer Guide</a:t>
            </a:r>
            <a:r>
              <a:rPr lang="en-US" i="0" dirty="0"/>
              <a:t> at </a:t>
            </a:r>
            <a:r>
              <a:rPr lang="en-US" dirty="0">
                <a:hlinkClick r:id="rId3"/>
              </a:rPr>
              <a:t>https://docs.aws.amazon.com/sagemaker/latest/dg/clarify-measure-data-bias.html</a:t>
            </a:r>
            <a:r>
              <a:rPr lang="en-US" dirty="0"/>
              <a:t>.</a:t>
            </a:r>
          </a:p>
        </p:txBody>
      </p:sp>
    </p:spTree>
    <p:extLst>
      <p:ext uri="{BB962C8B-B14F-4D97-AF65-F5344CB8AC3E}">
        <p14:creationId xmlns:p14="http://schemas.microsoft.com/office/powerpoint/2010/main" val="4032240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30302843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5870971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478748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~Dev note: source graphic for slide 15</a:t>
            </a:r>
          </a:p>
        </p:txBody>
      </p:sp>
    </p:spTree>
    <p:extLst>
      <p:ext uri="{BB962C8B-B14F-4D97-AF65-F5344CB8AC3E}">
        <p14:creationId xmlns:p14="http://schemas.microsoft.com/office/powerpoint/2010/main" val="15040514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~Dev note: source graphic for slide 16</a:t>
            </a:r>
          </a:p>
        </p:txBody>
      </p:sp>
    </p:spTree>
    <p:extLst>
      <p:ext uri="{BB962C8B-B14F-4D97-AF65-F5344CB8AC3E}">
        <p14:creationId xmlns:p14="http://schemas.microsoft.com/office/powerpoint/2010/main" val="29986570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~Dev note: source graphic for slide 20</a:t>
            </a:r>
          </a:p>
        </p:txBody>
      </p:sp>
    </p:spTree>
    <p:extLst>
      <p:ext uri="{BB962C8B-B14F-4D97-AF65-F5344CB8AC3E}">
        <p14:creationId xmlns:p14="http://schemas.microsoft.com/office/powerpoint/2010/main" val="8131805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559018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help with the design of fair models, it is important to consider how the AI system will impact humans. Human-centered design (HCD) is an approach that aims to make (AI) systems relevant to the users, by asking questions to clarify their needs and requirements. HCD also considers the risks AI can pose.</a:t>
            </a:r>
          </a:p>
        </p:txBody>
      </p:sp>
    </p:spTree>
    <p:extLst>
      <p:ext uri="{BB962C8B-B14F-4D97-AF65-F5344CB8AC3E}">
        <p14:creationId xmlns:p14="http://schemas.microsoft.com/office/powerpoint/2010/main" val="13906344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Human-centered design (HCD) is a big area of research. The main goal of HCD for AI is to ask questions about potential harms and risk, as well as the value proposition of using AI. From a practical design point, you should ensure that safety measures are in place for AI systems. You should also include mechanisms to allow end users to challenge unexpected model behavior and outcomes.</a:t>
            </a:r>
            <a:endParaRPr lang="en-US" dirty="0"/>
          </a:p>
        </p:txBody>
      </p:sp>
    </p:spTree>
    <p:extLst>
      <p:ext uri="{BB962C8B-B14F-4D97-AF65-F5344CB8AC3E}">
        <p14:creationId xmlns:p14="http://schemas.microsoft.com/office/powerpoint/2010/main" val="31882387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638339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Bias in the outputs of ML models can stem from bias in the training data that algorithms learn from. Bias in the training data can be because of different effects. For example, biased sampling methods might lead to a skewed representation, or features could be of low quality or not reproducible.</a:t>
            </a:r>
          </a:p>
        </p:txBody>
      </p:sp>
    </p:spTree>
    <p:extLst>
      <p:ext uri="{BB962C8B-B14F-4D97-AF65-F5344CB8AC3E}">
        <p14:creationId xmlns:p14="http://schemas.microsoft.com/office/powerpoint/2010/main" val="24888424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8535940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200" dirty="0"/>
              <a:t>Data should be reproducible and not depend on who recorded it. If the data quality is poor, then the model may end up perpetuating existing biases or even amplify the bias. It is therefor very important to ensure that the data quality is as high as possible.</a:t>
            </a:r>
            <a:endParaRPr lang="en-US" b="0" dirty="0"/>
          </a:p>
        </p:txBody>
      </p:sp>
    </p:spTree>
    <p:extLst>
      <p:ext uri="{BB962C8B-B14F-4D97-AF65-F5344CB8AC3E}">
        <p14:creationId xmlns:p14="http://schemas.microsoft.com/office/powerpoint/2010/main" val="15492401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gradFill flip="none" rotWithShape="1">
          <a:gsLst>
            <a:gs pos="40000">
              <a:srgbClr val="330066"/>
            </a:gs>
            <a:gs pos="0">
              <a:srgbClr val="2C2C2C"/>
            </a:gs>
            <a:gs pos="100000">
              <a:srgbClr val="2C2C2C"/>
            </a:gs>
            <a:gs pos="75000">
              <a:srgbClr val="0070C0"/>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5" name="Title 4">
            <a:extLst>
              <a:ext uri="{FF2B5EF4-FFF2-40B4-BE49-F238E27FC236}">
                <a16:creationId xmlns:a16="http://schemas.microsoft.com/office/drawing/2014/main" id="{08D269A5-D107-2782-1600-9CFF8B439252}"/>
              </a:ext>
            </a:extLst>
          </p:cNvPr>
          <p:cNvSpPr>
            <a:spLocks noGrp="1"/>
          </p:cNvSpPr>
          <p:nvPr>
            <p:ph type="title" idx="1" hasCustomPrompt="1"/>
          </p:nvPr>
        </p:nvSpPr>
        <p:spPr>
          <a:xfrm>
            <a:off x="401652" y="1565366"/>
            <a:ext cx="11430684" cy="2194560"/>
          </a:xfrm>
        </p:spPr>
        <p:txBody>
          <a:bodyPr anchor="b">
            <a:normAutofit/>
          </a:bodyPr>
          <a:lstStyle>
            <a:lvl1pPr>
              <a:defRPr sz="4800" b="1" i="0">
                <a:solidFill>
                  <a:srgbClr val="F1F3F3"/>
                </a:solidFill>
                <a:latin typeface="Amazon Ember Heavy" panose="020B0603020204020204" pitchFamily="34" charset="0"/>
                <a:ea typeface="Amazon Ember Heavy" panose="020B0603020204020204" pitchFamily="34" charset="0"/>
                <a:cs typeface="Amazon Ember Heavy" panose="020B0603020204020204" pitchFamily="34" charset="0"/>
              </a:defRPr>
            </a:lvl1pPr>
          </a:lstStyle>
          <a:p>
            <a:r>
              <a:rPr lang="en-US" dirty="0"/>
              <a:t>Enter lesson title</a:t>
            </a:r>
          </a:p>
        </p:txBody>
      </p:sp>
      <p:sp>
        <p:nvSpPr>
          <p:cNvPr id="6" name="Text Placeholder 5">
            <a:extLst>
              <a:ext uri="{FF2B5EF4-FFF2-40B4-BE49-F238E27FC236}">
                <a16:creationId xmlns:a16="http://schemas.microsoft.com/office/drawing/2014/main" id="{56B61F05-1C18-7A17-A21D-C93186B1401A}"/>
              </a:ext>
            </a:extLst>
          </p:cNvPr>
          <p:cNvSpPr>
            <a:spLocks noGrp="1"/>
          </p:cNvSpPr>
          <p:nvPr>
            <p:ph type="body" idx="2" hasCustomPrompt="1"/>
          </p:nvPr>
        </p:nvSpPr>
        <p:spPr>
          <a:xfrm>
            <a:off x="401652" y="4072344"/>
            <a:ext cx="8412479" cy="548641"/>
          </a:xfrm>
        </p:spPr>
        <p:txBody>
          <a:bodyPr>
            <a:normAutofit/>
          </a:bodyPr>
          <a:lstStyle>
            <a:lvl1pPr marL="0" indent="0">
              <a:buNone/>
              <a:defRPr sz="3200" i="1">
                <a:solidFill>
                  <a:srgbClr val="F1F3F3"/>
                </a:solidFill>
                <a:latin typeface="+mn-lt"/>
              </a:defRPr>
            </a:lvl1pPr>
          </a:lstStyle>
          <a:p>
            <a:r>
              <a:rPr lang="en-US" dirty="0"/>
              <a:t>Enter course name</a:t>
            </a:r>
          </a:p>
        </p:txBody>
      </p:sp>
      <p:sp>
        <p:nvSpPr>
          <p:cNvPr id="8" name="Text Placeholder 5">
            <a:extLst>
              <a:ext uri="{FF2B5EF4-FFF2-40B4-BE49-F238E27FC236}">
                <a16:creationId xmlns:a16="http://schemas.microsoft.com/office/drawing/2014/main" id="{98007F72-4142-F93E-B4D8-E79E478801B1}"/>
              </a:ext>
            </a:extLst>
          </p:cNvPr>
          <p:cNvSpPr>
            <a:spLocks noGrp="1"/>
          </p:cNvSpPr>
          <p:nvPr>
            <p:ph type="body" idx="98" hasCustomPrompt="1"/>
          </p:nvPr>
        </p:nvSpPr>
        <p:spPr>
          <a:xfrm>
            <a:off x="401652" y="4743994"/>
            <a:ext cx="5486400" cy="548640"/>
          </a:xfrm>
        </p:spPr>
        <p:txBody>
          <a:bodyPr>
            <a:normAutofit/>
          </a:bodyPr>
          <a:lstStyle>
            <a:lvl1pPr marL="0" indent="0">
              <a:buNone/>
              <a:defRPr sz="2800">
                <a:solidFill>
                  <a:srgbClr val="F1F3F3"/>
                </a:solidFill>
                <a:latin typeface="+mn-lt"/>
              </a:defRPr>
            </a:lvl1pPr>
          </a:lstStyle>
          <a:p>
            <a:r>
              <a:rPr lang="en-US" dirty="0"/>
              <a:t>Module # - Lesson #</a:t>
            </a:r>
          </a:p>
        </p:txBody>
      </p:sp>
    </p:spTree>
    <p:extLst>
      <p:ext uri="{BB962C8B-B14F-4D97-AF65-F5344CB8AC3E}">
        <p14:creationId xmlns:p14="http://schemas.microsoft.com/office/powerpoint/2010/main" val="2825851804"/>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ank You">
    <p:bg>
      <p:bgPr>
        <a:gradFill flip="none" rotWithShape="1">
          <a:gsLst>
            <a:gs pos="0">
              <a:srgbClr val="2C2C2C"/>
            </a:gs>
            <a:gs pos="40000">
              <a:srgbClr val="330066"/>
            </a:gs>
            <a:gs pos="75000">
              <a:srgbClr val="0070C0"/>
            </a:gs>
            <a:gs pos="97000">
              <a:srgbClr val="2C2C2C"/>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4" name="TextBox 3">
            <a:extLst>
              <a:ext uri="{FF2B5EF4-FFF2-40B4-BE49-F238E27FC236}">
                <a16:creationId xmlns:a16="http://schemas.microsoft.com/office/drawing/2014/main" id="{D71A17E9-D485-4DA4-B2AE-3F2D6BBB097D}"/>
              </a:ext>
            </a:extLst>
          </p:cNvPr>
          <p:cNvSpPr txBox="1"/>
          <p:nvPr/>
        </p:nvSpPr>
        <p:spPr>
          <a:xfrm>
            <a:off x="6671462" y="5121212"/>
            <a:ext cx="4415246" cy="769441"/>
          </a:xfrm>
          <a:prstGeom prst="rect">
            <a:avLst/>
          </a:prstGeom>
          <a:noFill/>
        </p:spPr>
        <p:txBody>
          <a:bodyPr wrap="square" rtlCol="0">
            <a:spAutoFit/>
          </a:bodyPr>
          <a:lstStyle/>
          <a:p>
            <a:pPr algn="ctr"/>
            <a:r>
              <a:rPr lang="en-US" sz="4400" dirty="0">
                <a:solidFill>
                  <a:schemeClr val="bg1"/>
                </a:solidFill>
              </a:rPr>
              <a:t>Thank you!</a:t>
            </a:r>
          </a:p>
        </p:txBody>
      </p:sp>
      <p:grpSp>
        <p:nvGrpSpPr>
          <p:cNvPr id="5" name="Group 4">
            <a:extLst>
              <a:ext uri="{FF2B5EF4-FFF2-40B4-BE49-F238E27FC236}">
                <a16:creationId xmlns:a16="http://schemas.microsoft.com/office/drawing/2014/main" id="{3603BAED-C218-4493-92DB-15D5FF4C08C1}"/>
              </a:ext>
            </a:extLst>
          </p:cNvPr>
          <p:cNvGrpSpPr/>
          <p:nvPr/>
        </p:nvGrpSpPr>
        <p:grpSpPr>
          <a:xfrm>
            <a:off x="7405848" y="2400065"/>
            <a:ext cx="2946474" cy="2615329"/>
            <a:chOff x="3288681" y="1271382"/>
            <a:chExt cx="3657600" cy="3246535"/>
          </a:xfrm>
        </p:grpSpPr>
        <p:grpSp>
          <p:nvGrpSpPr>
            <p:cNvPr id="8" name="Group 7">
              <a:extLst>
                <a:ext uri="{FF2B5EF4-FFF2-40B4-BE49-F238E27FC236}">
                  <a16:creationId xmlns:a16="http://schemas.microsoft.com/office/drawing/2014/main" id="{97EE457E-20AD-45C7-9922-9F6A90981CF3}"/>
                </a:ext>
              </a:extLst>
            </p:cNvPr>
            <p:cNvGrpSpPr/>
            <p:nvPr/>
          </p:nvGrpSpPr>
          <p:grpSpPr>
            <a:xfrm>
              <a:off x="4520584" y="2134033"/>
              <a:ext cx="1206148" cy="365126"/>
              <a:chOff x="5424840" y="3468510"/>
              <a:chExt cx="1206148" cy="365126"/>
            </a:xfrm>
            <a:solidFill>
              <a:schemeClr val="bg1"/>
            </a:solidFill>
          </p:grpSpPr>
          <p:sp>
            <p:nvSpPr>
              <p:cNvPr id="9" name="Oval 8">
                <a:extLst>
                  <a:ext uri="{FF2B5EF4-FFF2-40B4-BE49-F238E27FC236}">
                    <a16:creationId xmlns:a16="http://schemas.microsoft.com/office/drawing/2014/main" id="{7C872F8E-C191-47BD-A5D0-340D828994BF}"/>
                  </a:ext>
                </a:extLst>
              </p:cNvPr>
              <p:cNvSpPr/>
              <p:nvPr/>
            </p:nvSpPr>
            <p:spPr>
              <a:xfrm>
                <a:off x="5424840" y="3468510"/>
                <a:ext cx="365126" cy="365126"/>
              </a:xfrm>
              <a:prstGeom prst="ellipse">
                <a:avLst/>
              </a:prstGeom>
              <a:grpFill/>
              <a:ln w="1174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DE3F5C2-97FE-480F-B861-BCDAD2A408AC}"/>
                  </a:ext>
                </a:extLst>
              </p:cNvPr>
              <p:cNvSpPr/>
              <p:nvPr/>
            </p:nvSpPr>
            <p:spPr>
              <a:xfrm>
                <a:off x="6265862" y="3468510"/>
                <a:ext cx="365126" cy="365126"/>
              </a:xfrm>
              <a:prstGeom prst="ellipse">
                <a:avLst/>
              </a:prstGeom>
              <a:grpFill/>
              <a:ln w="1174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AAF6B964-0C6D-4A72-AAB3-59AF6B7E5AC7}"/>
                </a:ext>
              </a:extLst>
            </p:cNvPr>
            <p:cNvSpPr/>
            <p:nvPr/>
          </p:nvSpPr>
          <p:spPr>
            <a:xfrm>
              <a:off x="4026378" y="1729398"/>
              <a:ext cx="2194560" cy="118872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E6825AB-CA44-4652-9932-F35604DBDEC4}"/>
                </a:ext>
              </a:extLst>
            </p:cNvPr>
            <p:cNvSpPr/>
            <p:nvPr/>
          </p:nvSpPr>
          <p:spPr>
            <a:xfrm>
              <a:off x="4026378" y="1272198"/>
              <a:ext cx="2194560" cy="45720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7B2B4B5E-1650-4605-B6D3-AD8004E2324E}"/>
                </a:ext>
              </a:extLst>
            </p:cNvPr>
            <p:cNvCxnSpPr>
              <a:cxnSpLocks/>
            </p:cNvCxnSpPr>
            <p:nvPr/>
          </p:nvCxnSpPr>
          <p:spPr>
            <a:xfrm>
              <a:off x="3288681" y="1271382"/>
              <a:ext cx="3657600" cy="0"/>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D723D12-12B1-494E-BB81-55C2CC9CF193}"/>
                </a:ext>
              </a:extLst>
            </p:cNvPr>
            <p:cNvCxnSpPr>
              <a:cxnSpLocks/>
            </p:cNvCxnSpPr>
            <p:nvPr/>
          </p:nvCxnSpPr>
          <p:spPr>
            <a:xfrm>
              <a:off x="3621747" y="1325147"/>
              <a:ext cx="0" cy="567545"/>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08C2E83B-9A5C-4B09-8EF1-304F16F06266}"/>
                </a:ext>
              </a:extLst>
            </p:cNvPr>
            <p:cNvSpPr/>
            <p:nvPr/>
          </p:nvSpPr>
          <p:spPr>
            <a:xfrm>
              <a:off x="4575018" y="2917332"/>
              <a:ext cx="1097280" cy="102158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10F5C88A-DF5B-4449-97AC-74904B4DF3B6}"/>
                </a:ext>
              </a:extLst>
            </p:cNvPr>
            <p:cNvGrpSpPr/>
            <p:nvPr/>
          </p:nvGrpSpPr>
          <p:grpSpPr>
            <a:xfrm>
              <a:off x="4297506" y="3097059"/>
              <a:ext cx="1652305" cy="567544"/>
              <a:chOff x="5175577" y="4431536"/>
              <a:chExt cx="1652305" cy="567544"/>
            </a:xfrm>
          </p:grpSpPr>
          <p:cxnSp>
            <p:nvCxnSpPr>
              <p:cNvPr id="17" name="Straight Connector 16">
                <a:extLst>
                  <a:ext uri="{FF2B5EF4-FFF2-40B4-BE49-F238E27FC236}">
                    <a16:creationId xmlns:a16="http://schemas.microsoft.com/office/drawing/2014/main" id="{556C72D9-DCFF-4844-905D-A1FA40AF318A}"/>
                  </a:ext>
                </a:extLst>
              </p:cNvPr>
              <p:cNvCxnSpPr>
                <a:cxnSpLocks/>
              </p:cNvCxnSpPr>
              <p:nvPr/>
            </p:nvCxnSpPr>
            <p:spPr>
              <a:xfrm>
                <a:off x="5175577" y="4431536"/>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ACD66E4-DCDC-423C-92F8-A6BCB7C9F7F1}"/>
                  </a:ext>
                </a:extLst>
              </p:cNvPr>
              <p:cNvCxnSpPr>
                <a:cxnSpLocks/>
              </p:cNvCxnSpPr>
              <p:nvPr/>
            </p:nvCxnSpPr>
            <p:spPr>
              <a:xfrm>
                <a:off x="6827882" y="4431536"/>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D45858A7-4589-4E1D-A7C8-6D1EF02FDDEF}"/>
                </a:ext>
              </a:extLst>
            </p:cNvPr>
            <p:cNvGrpSpPr/>
            <p:nvPr/>
          </p:nvGrpSpPr>
          <p:grpSpPr>
            <a:xfrm>
              <a:off x="4881204" y="3949770"/>
              <a:ext cx="484909" cy="568147"/>
              <a:chOff x="5768311" y="5309299"/>
              <a:chExt cx="484909" cy="568147"/>
            </a:xfrm>
          </p:grpSpPr>
          <p:cxnSp>
            <p:nvCxnSpPr>
              <p:cNvPr id="20" name="Straight Connector 19">
                <a:extLst>
                  <a:ext uri="{FF2B5EF4-FFF2-40B4-BE49-F238E27FC236}">
                    <a16:creationId xmlns:a16="http://schemas.microsoft.com/office/drawing/2014/main" id="{C54C8AC8-EC33-4E49-8D93-3DE13BFC98D8}"/>
                  </a:ext>
                </a:extLst>
              </p:cNvPr>
              <p:cNvCxnSpPr>
                <a:cxnSpLocks/>
              </p:cNvCxnSpPr>
              <p:nvPr/>
            </p:nvCxnSpPr>
            <p:spPr>
              <a:xfrm>
                <a:off x="5768311" y="5309299"/>
                <a:ext cx="0" cy="567545"/>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A20822B-432B-4785-8E1A-968761BFE9C2}"/>
                  </a:ext>
                </a:extLst>
              </p:cNvPr>
              <p:cNvCxnSpPr>
                <a:cxnSpLocks/>
              </p:cNvCxnSpPr>
              <p:nvPr/>
            </p:nvCxnSpPr>
            <p:spPr>
              <a:xfrm>
                <a:off x="6253220" y="5309902"/>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grpSp>
      </p:grpSp>
    </p:spTree>
    <p:custDataLst>
      <p:tags r:id="rId1"/>
    </p:custDataLst>
    <p:extLst>
      <p:ext uri="{BB962C8B-B14F-4D97-AF65-F5344CB8AC3E}">
        <p14:creationId xmlns:p14="http://schemas.microsoft.com/office/powerpoint/2010/main" val="1987346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dirty="0"/>
          </a:p>
        </p:txBody>
      </p:sp>
      <p:sp>
        <p:nvSpPr>
          <p:cNvPr id="5" name="Title 4">
            <a:extLst>
              <a:ext uri="{FF2B5EF4-FFF2-40B4-BE49-F238E27FC236}">
                <a16:creationId xmlns:a16="http://schemas.microsoft.com/office/drawing/2014/main" id="{08D269A5-D107-2782-1600-9CFF8B439252}"/>
              </a:ext>
            </a:extLst>
          </p:cNvPr>
          <p:cNvSpPr>
            <a:spLocks noGrp="1"/>
          </p:cNvSpPr>
          <p:nvPr>
            <p:ph type="title" idx="1" hasCustomPrompt="1"/>
          </p:nvPr>
        </p:nvSpPr>
        <p:spPr>
          <a:xfrm>
            <a:off x="457200" y="1554480"/>
            <a:ext cx="8083296" cy="1463040"/>
          </a:xfrm>
        </p:spPr>
        <p:txBody>
          <a:bodyPr anchor="b">
            <a:normAutofit/>
          </a:bodyPr>
          <a:lstStyle>
            <a:lvl1pPr>
              <a:defRPr sz="4800" b="1" i="0">
                <a:solidFill>
                  <a:srgbClr val="F1F3F3"/>
                </a:solidFill>
                <a:latin typeface="Amazon Ember Heavy" panose="020B0603020204020204" pitchFamily="34" charset="0"/>
                <a:ea typeface="Amazon Ember Heavy" panose="020B0603020204020204" pitchFamily="34" charset="0"/>
                <a:cs typeface="Amazon Ember Heavy" panose="020B0603020204020204" pitchFamily="34" charset="0"/>
              </a:defRPr>
            </a:lvl1pPr>
          </a:lstStyle>
          <a:p>
            <a:r>
              <a:rPr lang="en-US" dirty="0"/>
              <a:t>Enter lesson title</a:t>
            </a:r>
          </a:p>
        </p:txBody>
      </p:sp>
      <p:sp>
        <p:nvSpPr>
          <p:cNvPr id="6" name="Text Placeholder 5">
            <a:extLst>
              <a:ext uri="{FF2B5EF4-FFF2-40B4-BE49-F238E27FC236}">
                <a16:creationId xmlns:a16="http://schemas.microsoft.com/office/drawing/2014/main" id="{56B61F05-1C18-7A17-A21D-C93186B1401A}"/>
              </a:ext>
            </a:extLst>
          </p:cNvPr>
          <p:cNvSpPr>
            <a:spLocks noGrp="1"/>
          </p:cNvSpPr>
          <p:nvPr>
            <p:ph type="body" idx="2" hasCustomPrompt="1"/>
          </p:nvPr>
        </p:nvSpPr>
        <p:spPr>
          <a:xfrm>
            <a:off x="457199" y="3017520"/>
            <a:ext cx="8412479" cy="548641"/>
          </a:xfrm>
        </p:spPr>
        <p:txBody>
          <a:bodyPr tIns="91440">
            <a:normAutofit/>
          </a:bodyPr>
          <a:lstStyle>
            <a:lvl1pPr marL="0" indent="0">
              <a:buNone/>
              <a:defRPr sz="3200" i="0">
                <a:solidFill>
                  <a:srgbClr val="F1F3F3"/>
                </a:solidFill>
                <a:latin typeface="+mn-lt"/>
              </a:defRPr>
            </a:lvl1pPr>
          </a:lstStyle>
          <a:p>
            <a:r>
              <a:rPr lang="en-US" dirty="0"/>
              <a:t>Enter course name</a:t>
            </a:r>
          </a:p>
        </p:txBody>
      </p:sp>
      <p:sp>
        <p:nvSpPr>
          <p:cNvPr id="8" name="Text Placeholder 5">
            <a:extLst>
              <a:ext uri="{FF2B5EF4-FFF2-40B4-BE49-F238E27FC236}">
                <a16:creationId xmlns:a16="http://schemas.microsoft.com/office/drawing/2014/main" id="{98007F72-4142-F93E-B4D8-E79E478801B1}"/>
              </a:ext>
            </a:extLst>
          </p:cNvPr>
          <p:cNvSpPr>
            <a:spLocks noGrp="1"/>
          </p:cNvSpPr>
          <p:nvPr>
            <p:ph type="body" idx="98" hasCustomPrompt="1"/>
          </p:nvPr>
        </p:nvSpPr>
        <p:spPr>
          <a:xfrm>
            <a:off x="457200" y="5120640"/>
            <a:ext cx="5486400" cy="548640"/>
          </a:xfrm>
        </p:spPr>
        <p:txBody>
          <a:bodyPr>
            <a:normAutofit/>
          </a:bodyPr>
          <a:lstStyle>
            <a:lvl1pPr marL="0" indent="0">
              <a:buNone/>
              <a:defRPr sz="2800">
                <a:solidFill>
                  <a:srgbClr val="F1F3F3"/>
                </a:solidFill>
                <a:latin typeface="+mn-lt"/>
              </a:defRPr>
            </a:lvl1pPr>
          </a:lstStyle>
          <a:p>
            <a:r>
              <a:rPr lang="en-US" dirty="0"/>
              <a:t>Module # - Lesson #</a:t>
            </a:r>
          </a:p>
        </p:txBody>
      </p:sp>
    </p:spTree>
    <p:extLst>
      <p:ext uri="{BB962C8B-B14F-4D97-AF65-F5344CB8AC3E}">
        <p14:creationId xmlns:p14="http://schemas.microsoft.com/office/powerpoint/2010/main" val="24764451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4 Headers, and 4 Text Columns">
    <p:bg>
      <p:bgPr>
        <a:solidFill>
          <a:schemeClr val="bg1"/>
        </a:solidFill>
        <a:effectLst/>
      </p:bgPr>
    </p:bg>
    <p:spTree>
      <p:nvGrpSpPr>
        <p:cNvPr id="1" name=""/>
        <p:cNvGrpSpPr/>
        <p:nvPr/>
      </p:nvGrpSpPr>
      <p:grpSpPr>
        <a:xfrm>
          <a:off x="0" y="0"/>
          <a:ext cx="0" cy="0"/>
          <a:chOff x="0" y="0"/>
          <a:chExt cx="0" cy="0"/>
        </a:xfrm>
      </p:grpSpPr>
      <p:pic>
        <p:nvPicPr>
          <p:cNvPr id="99" name="Background">
            <a:extLst>
              <a:ext uri="{FF2B5EF4-FFF2-40B4-BE49-F238E27FC236}">
                <a16:creationId xmlns:a16="http://schemas.microsoft.com/office/drawing/2014/main" id="{DFFC9D1B-8040-4CD3-B060-07560FFB49A0}"/>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60" y="2310517"/>
            <a:ext cx="11484864" cy="440328"/>
          </a:xfrm>
          <a:prstGeom prst="rect">
            <a:avLst/>
          </a:prstGeom>
        </p:spPr>
      </p:pic>
      <p:sp>
        <p:nvSpPr>
          <p:cNvPr id="97" name="Slide Number">
            <a:extLst>
              <a:ext uri="{FF2B5EF4-FFF2-40B4-BE49-F238E27FC236}">
                <a16:creationId xmlns:a16="http://schemas.microsoft.com/office/drawing/2014/main" id="{801112C1-CB8D-4535-B2A1-5048E573106F}"/>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6" name="Title">
            <a:extLst>
              <a:ext uri="{FF2B5EF4-FFF2-40B4-BE49-F238E27FC236}">
                <a16:creationId xmlns:a16="http://schemas.microsoft.com/office/drawing/2014/main" id="{75DBD6AA-5E11-44A8-900B-2519518B0622}"/>
              </a:ext>
            </a:extLst>
          </p:cNvPr>
          <p:cNvSpPr>
            <a:spLocks noGrp="1"/>
          </p:cNvSpPr>
          <p:nvPr>
            <p:ph type="title" idx="1" hasCustomPrompt="1"/>
          </p:nvPr>
        </p:nvSpPr>
        <p:spPr>
          <a:xfrm>
            <a:off x="365760" y="301752"/>
            <a:ext cx="11466576" cy="731318"/>
          </a:xfrm>
        </p:spPr>
        <p:txBody>
          <a:bodyPr/>
          <a:lstStyle>
            <a:lvl1pPr>
              <a:defRPr>
                <a:solidFill>
                  <a:srgbClr val="232F3E"/>
                </a:solidFill>
                <a:latin typeface="Amazon Ember Display Heavy"/>
              </a:defRPr>
            </a:lvl1pPr>
          </a:lstStyle>
          <a:p>
            <a:r>
              <a:rPr lang="en-US" dirty="0"/>
              <a:t>Title, 4 headers, and 4 text columns</a:t>
            </a:r>
          </a:p>
        </p:txBody>
      </p:sp>
      <p:sp>
        <p:nvSpPr>
          <p:cNvPr id="12" name="Content Header Left">
            <a:extLst>
              <a:ext uri="{FF2B5EF4-FFF2-40B4-BE49-F238E27FC236}">
                <a16:creationId xmlns:a16="http://schemas.microsoft.com/office/drawing/2014/main" id="{CEBB69C5-28A4-4F99-A9FE-572F9D53CF4E}"/>
              </a:ext>
            </a:extLst>
          </p:cNvPr>
          <p:cNvSpPr>
            <a:spLocks noGrp="1"/>
          </p:cNvSpPr>
          <p:nvPr>
            <p:ph type="body" idx="12" hasCustomPrompt="1"/>
          </p:nvPr>
        </p:nvSpPr>
        <p:spPr>
          <a:xfrm>
            <a:off x="365760" y="2310516"/>
            <a:ext cx="2788920" cy="440329"/>
          </a:xfrm>
          <a:noFill/>
          <a:ln>
            <a:no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2" name="Content Left">
            <a:extLst>
              <a:ext uri="{FF2B5EF4-FFF2-40B4-BE49-F238E27FC236}">
                <a16:creationId xmlns:a16="http://schemas.microsoft.com/office/drawing/2014/main" id="{5ACBD598-6775-4223-B2AB-B169A112E3FF}"/>
              </a:ext>
            </a:extLst>
          </p:cNvPr>
          <p:cNvSpPr>
            <a:spLocks noGrp="1"/>
          </p:cNvSpPr>
          <p:nvPr>
            <p:ph type="body" idx="2" hasCustomPrompt="1"/>
          </p:nvPr>
        </p:nvSpPr>
        <p:spPr>
          <a:xfrm>
            <a:off x="365760" y="2750844"/>
            <a:ext cx="2788920" cy="3695675"/>
          </a:xfrm>
        </p:spPr>
        <p:txBody>
          <a:bodyPr>
            <a:noAutofit/>
          </a:bodyPr>
          <a:lstStyle>
            <a:lvl1pPr>
              <a:lnSpc>
                <a:spcPct val="100000"/>
              </a:lnSpc>
              <a:spcAft>
                <a:spcPts val="600"/>
              </a:spcAft>
              <a:defRPr sz="2400">
                <a:solidFill>
                  <a:srgbClr val="232F3E"/>
                </a:solidFill>
              </a:defRPr>
            </a:lvl1pPr>
            <a:lvl2pPr marL="461963" indent="-228600">
              <a:lnSpc>
                <a:spcPct val="100000"/>
              </a:lnSpc>
              <a:spcAft>
                <a:spcPts val="600"/>
              </a:spcAft>
              <a:defRPr sz="2000">
                <a:solidFill>
                  <a:srgbClr val="232F3E"/>
                </a:solidFill>
              </a:defRPr>
            </a:lvl2pPr>
            <a:lvl3pPr marL="684213" indent="-228600">
              <a:lnSpc>
                <a:spcPct val="100000"/>
              </a:lnSpc>
              <a:spcAft>
                <a:spcPts val="600"/>
              </a:spcAft>
              <a:defRPr sz="1800">
                <a:solidFill>
                  <a:srgbClr val="232F3E"/>
                </a:solidFill>
              </a:defRPr>
            </a:lvl3pPr>
            <a:lvl4pPr marL="914400" indent="-228600">
              <a:lnSpc>
                <a:spcPct val="100000"/>
              </a:lnSpc>
              <a:spcAft>
                <a:spcPts val="600"/>
              </a:spcAft>
              <a:defRPr sz="1600">
                <a:solidFill>
                  <a:srgbClr val="232F3E"/>
                </a:solidFill>
              </a:defRPr>
            </a:lvl4pPr>
            <a:lvl5pPr marL="1144588" indent="-228600">
              <a:lnSpc>
                <a:spcPct val="100000"/>
              </a:lnSpc>
              <a:spcAft>
                <a:spcPts val="600"/>
              </a:spcAft>
              <a:defRPr sz="16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3" name="Content Header Center Left">
            <a:extLst>
              <a:ext uri="{FF2B5EF4-FFF2-40B4-BE49-F238E27FC236}">
                <a16:creationId xmlns:a16="http://schemas.microsoft.com/office/drawing/2014/main" id="{04C41CFA-9BF9-474A-89A9-E22790A538E2}"/>
              </a:ext>
            </a:extLst>
          </p:cNvPr>
          <p:cNvSpPr>
            <a:spLocks noGrp="1"/>
          </p:cNvSpPr>
          <p:nvPr>
            <p:ph type="body" idx="13" hasCustomPrompt="1"/>
          </p:nvPr>
        </p:nvSpPr>
        <p:spPr>
          <a:xfrm>
            <a:off x="3264408" y="2310516"/>
            <a:ext cx="2788920" cy="440329"/>
          </a:xfrm>
          <a:noFill/>
          <a:ln>
            <a:no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3" name="Content Center Left">
            <a:extLst>
              <a:ext uri="{FF2B5EF4-FFF2-40B4-BE49-F238E27FC236}">
                <a16:creationId xmlns:a16="http://schemas.microsoft.com/office/drawing/2014/main" id="{7F5B85B9-BABC-44F6-B2AE-99F02670D702}"/>
              </a:ext>
            </a:extLst>
          </p:cNvPr>
          <p:cNvSpPr>
            <a:spLocks noGrp="1"/>
          </p:cNvSpPr>
          <p:nvPr>
            <p:ph type="body" idx="3" hasCustomPrompt="1"/>
          </p:nvPr>
        </p:nvSpPr>
        <p:spPr>
          <a:xfrm>
            <a:off x="3264408" y="2750844"/>
            <a:ext cx="2788920" cy="3695675"/>
          </a:xfrm>
        </p:spPr>
        <p:txBody>
          <a:bodyPr>
            <a:noAutofit/>
          </a:bodyPr>
          <a:lstStyle>
            <a:lvl1pPr>
              <a:lnSpc>
                <a:spcPct val="100000"/>
              </a:lnSpc>
              <a:spcAft>
                <a:spcPts val="600"/>
              </a:spcAft>
              <a:defRPr sz="2400">
                <a:solidFill>
                  <a:srgbClr val="232F3E"/>
                </a:solidFill>
              </a:defRPr>
            </a:lvl1pPr>
            <a:lvl2pPr marL="461963" indent="-228600">
              <a:lnSpc>
                <a:spcPct val="100000"/>
              </a:lnSpc>
              <a:spcAft>
                <a:spcPts val="600"/>
              </a:spcAft>
              <a:defRPr sz="2000">
                <a:solidFill>
                  <a:srgbClr val="232F3E"/>
                </a:solidFill>
              </a:defRPr>
            </a:lvl2pPr>
            <a:lvl3pPr marL="684213" indent="-228600">
              <a:lnSpc>
                <a:spcPct val="100000"/>
              </a:lnSpc>
              <a:spcAft>
                <a:spcPts val="600"/>
              </a:spcAft>
              <a:defRPr sz="1800">
                <a:solidFill>
                  <a:srgbClr val="232F3E"/>
                </a:solidFill>
              </a:defRPr>
            </a:lvl3pPr>
            <a:lvl4pPr marL="914400" indent="-228600">
              <a:lnSpc>
                <a:spcPct val="100000"/>
              </a:lnSpc>
              <a:spcAft>
                <a:spcPts val="600"/>
              </a:spcAft>
              <a:defRPr sz="1600">
                <a:solidFill>
                  <a:srgbClr val="232F3E"/>
                </a:solidFill>
              </a:defRPr>
            </a:lvl4pPr>
            <a:lvl5pPr marL="1144588" indent="-228600">
              <a:lnSpc>
                <a:spcPct val="100000"/>
              </a:lnSpc>
              <a:spcAft>
                <a:spcPts val="600"/>
              </a:spcAft>
              <a:defRPr sz="16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4" name="Content Header Center Right">
            <a:extLst>
              <a:ext uri="{FF2B5EF4-FFF2-40B4-BE49-F238E27FC236}">
                <a16:creationId xmlns:a16="http://schemas.microsoft.com/office/drawing/2014/main" id="{B3EBECE3-35F9-4AF4-A8A7-FD546C7C32D6}"/>
              </a:ext>
            </a:extLst>
          </p:cNvPr>
          <p:cNvSpPr>
            <a:spLocks noGrp="1"/>
          </p:cNvSpPr>
          <p:nvPr>
            <p:ph type="body" idx="14" hasCustomPrompt="1"/>
          </p:nvPr>
        </p:nvSpPr>
        <p:spPr>
          <a:xfrm>
            <a:off x="6163056" y="2310516"/>
            <a:ext cx="2788920" cy="440329"/>
          </a:xfrm>
          <a:noFill/>
          <a:ln>
            <a:no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4" name="Content Center Right">
            <a:extLst>
              <a:ext uri="{FF2B5EF4-FFF2-40B4-BE49-F238E27FC236}">
                <a16:creationId xmlns:a16="http://schemas.microsoft.com/office/drawing/2014/main" id="{92466994-EA21-45EA-9DC6-3C179254B3A8}"/>
              </a:ext>
            </a:extLst>
          </p:cNvPr>
          <p:cNvSpPr>
            <a:spLocks noGrp="1"/>
          </p:cNvSpPr>
          <p:nvPr>
            <p:ph type="body" idx="4" hasCustomPrompt="1"/>
          </p:nvPr>
        </p:nvSpPr>
        <p:spPr>
          <a:xfrm>
            <a:off x="6163056" y="2750844"/>
            <a:ext cx="2788920" cy="3695675"/>
          </a:xfrm>
        </p:spPr>
        <p:txBody>
          <a:bodyPr>
            <a:noAutofit/>
          </a:bodyPr>
          <a:lstStyle>
            <a:lvl1pPr>
              <a:lnSpc>
                <a:spcPct val="100000"/>
              </a:lnSpc>
              <a:spcAft>
                <a:spcPts val="600"/>
              </a:spcAft>
              <a:defRPr sz="2400">
                <a:solidFill>
                  <a:srgbClr val="232F3E"/>
                </a:solidFill>
              </a:defRPr>
            </a:lvl1pPr>
            <a:lvl2pPr marL="461963" indent="-228600">
              <a:lnSpc>
                <a:spcPct val="100000"/>
              </a:lnSpc>
              <a:spcAft>
                <a:spcPts val="600"/>
              </a:spcAft>
              <a:defRPr sz="2000">
                <a:solidFill>
                  <a:srgbClr val="232F3E"/>
                </a:solidFill>
              </a:defRPr>
            </a:lvl2pPr>
            <a:lvl3pPr marL="684213" indent="-228600">
              <a:lnSpc>
                <a:spcPct val="100000"/>
              </a:lnSpc>
              <a:spcAft>
                <a:spcPts val="600"/>
              </a:spcAft>
              <a:defRPr sz="1800">
                <a:solidFill>
                  <a:srgbClr val="232F3E"/>
                </a:solidFill>
              </a:defRPr>
            </a:lvl3pPr>
            <a:lvl4pPr marL="914400" indent="-228600">
              <a:lnSpc>
                <a:spcPct val="100000"/>
              </a:lnSpc>
              <a:spcAft>
                <a:spcPts val="600"/>
              </a:spcAft>
              <a:defRPr sz="1600">
                <a:solidFill>
                  <a:srgbClr val="232F3E"/>
                </a:solidFill>
              </a:defRPr>
            </a:lvl4pPr>
            <a:lvl5pPr marL="1144588" indent="-228600">
              <a:lnSpc>
                <a:spcPct val="100000"/>
              </a:lnSpc>
              <a:spcAft>
                <a:spcPts val="600"/>
              </a:spcAft>
              <a:defRPr sz="16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5" name="Content Header Right">
            <a:extLst>
              <a:ext uri="{FF2B5EF4-FFF2-40B4-BE49-F238E27FC236}">
                <a16:creationId xmlns:a16="http://schemas.microsoft.com/office/drawing/2014/main" id="{ED932AC6-C3A8-487A-A17E-48D0C368204C}"/>
              </a:ext>
            </a:extLst>
          </p:cNvPr>
          <p:cNvSpPr>
            <a:spLocks noGrp="1"/>
          </p:cNvSpPr>
          <p:nvPr>
            <p:ph type="body" idx="15" hasCustomPrompt="1"/>
          </p:nvPr>
        </p:nvSpPr>
        <p:spPr>
          <a:xfrm>
            <a:off x="9061704" y="2310516"/>
            <a:ext cx="2788920" cy="440329"/>
          </a:xfrm>
          <a:noFill/>
          <a:ln>
            <a:no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5" name="Content Right">
            <a:extLst>
              <a:ext uri="{FF2B5EF4-FFF2-40B4-BE49-F238E27FC236}">
                <a16:creationId xmlns:a16="http://schemas.microsoft.com/office/drawing/2014/main" id="{7CF59EA0-9039-4A19-8197-DA073A0DB52B}"/>
              </a:ext>
            </a:extLst>
          </p:cNvPr>
          <p:cNvSpPr>
            <a:spLocks noGrp="1"/>
          </p:cNvSpPr>
          <p:nvPr>
            <p:ph type="body" idx="5" hasCustomPrompt="1"/>
          </p:nvPr>
        </p:nvSpPr>
        <p:spPr>
          <a:xfrm>
            <a:off x="9061704" y="2750844"/>
            <a:ext cx="2788920" cy="3695675"/>
          </a:xfrm>
        </p:spPr>
        <p:txBody>
          <a:bodyPr>
            <a:noAutofit/>
          </a:bodyPr>
          <a:lstStyle>
            <a:lvl1pPr>
              <a:lnSpc>
                <a:spcPct val="100000"/>
              </a:lnSpc>
              <a:spcAft>
                <a:spcPts val="600"/>
              </a:spcAft>
              <a:defRPr sz="2400">
                <a:solidFill>
                  <a:srgbClr val="232F3E"/>
                </a:solidFill>
              </a:defRPr>
            </a:lvl1pPr>
            <a:lvl2pPr marL="461963" indent="-228600">
              <a:lnSpc>
                <a:spcPct val="100000"/>
              </a:lnSpc>
              <a:spcAft>
                <a:spcPts val="600"/>
              </a:spcAft>
              <a:defRPr sz="2000">
                <a:solidFill>
                  <a:srgbClr val="232F3E"/>
                </a:solidFill>
              </a:defRPr>
            </a:lvl2pPr>
            <a:lvl3pPr marL="684213" indent="-228600">
              <a:lnSpc>
                <a:spcPct val="100000"/>
              </a:lnSpc>
              <a:spcAft>
                <a:spcPts val="600"/>
              </a:spcAft>
              <a:defRPr sz="1800">
                <a:solidFill>
                  <a:srgbClr val="232F3E"/>
                </a:solidFill>
              </a:defRPr>
            </a:lvl3pPr>
            <a:lvl4pPr marL="914400" indent="-228600">
              <a:lnSpc>
                <a:spcPct val="100000"/>
              </a:lnSpc>
              <a:spcAft>
                <a:spcPts val="600"/>
              </a:spcAft>
              <a:defRPr sz="1600">
                <a:solidFill>
                  <a:srgbClr val="232F3E"/>
                </a:solidFill>
              </a:defRPr>
            </a:lvl4pPr>
            <a:lvl5pPr marL="1144588" indent="-228600">
              <a:lnSpc>
                <a:spcPct val="100000"/>
              </a:lnSpc>
              <a:spcAft>
                <a:spcPts val="600"/>
              </a:spcAft>
              <a:defRPr sz="16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6" name="Content">
            <a:extLst>
              <a:ext uri="{FF2B5EF4-FFF2-40B4-BE49-F238E27FC236}">
                <a16:creationId xmlns:a16="http://schemas.microsoft.com/office/drawing/2014/main" id="{491463B2-896E-48DF-883B-3A270A6CA491}"/>
              </a:ext>
            </a:extLst>
          </p:cNvPr>
          <p:cNvSpPr>
            <a:spLocks noGrp="1"/>
          </p:cNvSpPr>
          <p:nvPr>
            <p:ph idx="98" hasCustomPrompt="1"/>
          </p:nvPr>
        </p:nvSpPr>
        <p:spPr>
          <a:xfrm>
            <a:off x="365760" y="1165536"/>
            <a:ext cx="11466576" cy="1144979"/>
          </a:xfrm>
        </p:spPr>
        <p:txBody>
          <a:bodyPr>
            <a:noAutofit/>
          </a:bodyPr>
          <a:lstStyle>
            <a:lvl1pPr>
              <a:lnSpc>
                <a:spcPct val="100000"/>
              </a:lnSpc>
              <a:spcBef>
                <a:spcPts val="1000"/>
              </a:spcBef>
              <a:spcAft>
                <a:spcPts val="600"/>
              </a:spcAft>
              <a:buClr>
                <a:schemeClr val="tx2"/>
              </a:buClr>
              <a:defRPr>
                <a:solidFill>
                  <a:srgbClr val="232F3E"/>
                </a:solidFill>
              </a:defRPr>
            </a:lvl1pPr>
            <a:lvl2pPr marL="457200" indent="-223838">
              <a:lnSpc>
                <a:spcPct val="100000"/>
              </a:lnSpc>
              <a:spcBef>
                <a:spcPts val="500"/>
              </a:spcBef>
              <a:spcAft>
                <a:spcPts val="600"/>
              </a:spcAft>
              <a:buClr>
                <a:schemeClr val="tx2"/>
              </a:buClr>
              <a:tabLst/>
              <a:defRPr>
                <a:solidFill>
                  <a:srgbClr val="232F3E"/>
                </a:solidFill>
              </a:defRPr>
            </a:lvl2pPr>
            <a:lvl3pPr marL="685800" indent="-228600">
              <a:lnSpc>
                <a:spcPct val="100000"/>
              </a:lnSpc>
              <a:spcBef>
                <a:spcPts val="500"/>
              </a:spcBef>
              <a:spcAft>
                <a:spcPts val="600"/>
              </a:spcAft>
              <a:buClr>
                <a:schemeClr val="tx2"/>
              </a:buClr>
              <a:tabLst/>
              <a:defRPr sz="2000">
                <a:solidFill>
                  <a:srgbClr val="232F3E"/>
                </a:solidFill>
              </a:defRPr>
            </a:lvl3pPr>
            <a:lvl4pPr marL="914400" indent="-228600">
              <a:lnSpc>
                <a:spcPct val="100000"/>
              </a:lnSpc>
              <a:spcBef>
                <a:spcPts val="500"/>
              </a:spcBef>
              <a:spcAft>
                <a:spcPts val="600"/>
              </a:spcAft>
              <a:buClr>
                <a:schemeClr val="tx2"/>
              </a:buClr>
              <a:tabLst/>
              <a:defRPr>
                <a:solidFill>
                  <a:srgbClr val="232F3E"/>
                </a:solidFill>
              </a:defRPr>
            </a:lvl4pPr>
            <a:lvl5pPr marL="1147763" indent="-233363">
              <a:lnSpc>
                <a:spcPct val="100000"/>
              </a:lnSpc>
              <a:spcBef>
                <a:spcPts val="500"/>
              </a:spcBef>
              <a:spcAft>
                <a:spcPts val="600"/>
              </a:spcAft>
              <a:buClr>
                <a:schemeClr val="tx2"/>
              </a:buClr>
              <a:buFont typeface="Arial" panose="020B0604020202020204" pitchFamily="34" charset="0"/>
              <a:buChar char="•"/>
              <a:tabLst/>
              <a:defRPr sz="1800">
                <a:solidFill>
                  <a:srgbClr val="232F3E"/>
                </a:solidFill>
              </a:defRPr>
            </a:lvl5pPr>
          </a:lstStyle>
          <a:p>
            <a:pPr lvl="0"/>
            <a:r>
              <a:rPr lang="en-US" dirty="0"/>
              <a:t>Add content text</a:t>
            </a:r>
          </a:p>
        </p:txBody>
      </p:sp>
      <p:pic>
        <p:nvPicPr>
          <p:cNvPr id="17" name="Divider">
            <a:extLst>
              <a:ext uri="{FF2B5EF4-FFF2-40B4-BE49-F238E27FC236}">
                <a16:creationId xmlns:a16="http://schemas.microsoft.com/office/drawing/2014/main" id="{F0571610-941B-42FC-ADE6-CDD64B0C5620}"/>
              </a:ext>
              <a:ext uri="{C183D7F6-B498-43B3-948B-1728B52AA6E4}">
                <adec:decorative xmlns:adec="http://schemas.microsoft.com/office/drawing/2017/decorative" val="1"/>
              </a:ext>
            </a:extLst>
          </p:cNvPr>
          <p:cNvPicPr>
            <a:picLocks/>
          </p:cNvPicPr>
          <p:nvPr userDrawn="1"/>
        </p:nvPicPr>
        <p:blipFill>
          <a:blip r:embed="rId4">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Tree>
    <p:custDataLst>
      <p:tags r:id="rId1"/>
    </p:custDataLst>
    <p:extLst>
      <p:ext uri="{BB962C8B-B14F-4D97-AF65-F5344CB8AC3E}">
        <p14:creationId xmlns:p14="http://schemas.microsoft.com/office/powerpoint/2010/main" val="9229593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4 Headers, and 4 Text Columns">
    <p:bg>
      <p:bgPr>
        <a:solidFill>
          <a:schemeClr val="bg1"/>
        </a:solidFill>
        <a:effectLst/>
      </p:bgPr>
    </p:bg>
    <p:spTree>
      <p:nvGrpSpPr>
        <p:cNvPr id="1" name=""/>
        <p:cNvGrpSpPr/>
        <p:nvPr/>
      </p:nvGrpSpPr>
      <p:grpSpPr>
        <a:xfrm>
          <a:off x="0" y="0"/>
          <a:ext cx="0" cy="0"/>
          <a:chOff x="0" y="0"/>
          <a:chExt cx="0" cy="0"/>
        </a:xfrm>
      </p:grpSpPr>
      <p:pic>
        <p:nvPicPr>
          <p:cNvPr id="99" name="Background">
            <a:extLst>
              <a:ext uri="{FF2B5EF4-FFF2-40B4-BE49-F238E27FC236}">
                <a16:creationId xmlns:a16="http://schemas.microsoft.com/office/drawing/2014/main" id="{DFFC9D1B-8040-4CD3-B060-07560FFB49A0}"/>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84048" y="3308858"/>
            <a:ext cx="11484864" cy="440328"/>
          </a:xfrm>
          <a:prstGeom prst="rect">
            <a:avLst/>
          </a:prstGeom>
        </p:spPr>
      </p:pic>
      <p:sp>
        <p:nvSpPr>
          <p:cNvPr id="97" name="Slide Number">
            <a:extLst>
              <a:ext uri="{FF2B5EF4-FFF2-40B4-BE49-F238E27FC236}">
                <a16:creationId xmlns:a16="http://schemas.microsoft.com/office/drawing/2014/main" id="{801112C1-CB8D-4535-B2A1-5048E573106F}"/>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6" name="Title">
            <a:extLst>
              <a:ext uri="{FF2B5EF4-FFF2-40B4-BE49-F238E27FC236}">
                <a16:creationId xmlns:a16="http://schemas.microsoft.com/office/drawing/2014/main" id="{75DBD6AA-5E11-44A8-900B-2519518B0622}"/>
              </a:ext>
            </a:extLst>
          </p:cNvPr>
          <p:cNvSpPr>
            <a:spLocks noGrp="1"/>
          </p:cNvSpPr>
          <p:nvPr>
            <p:ph type="title" idx="1" hasCustomPrompt="1"/>
          </p:nvPr>
        </p:nvSpPr>
        <p:spPr>
          <a:xfrm>
            <a:off x="365760" y="301752"/>
            <a:ext cx="11466576" cy="731318"/>
          </a:xfrm>
        </p:spPr>
        <p:txBody>
          <a:bodyPr/>
          <a:lstStyle>
            <a:lvl1pPr>
              <a:defRPr>
                <a:solidFill>
                  <a:srgbClr val="232F3E"/>
                </a:solidFill>
                <a:latin typeface="Amazon Ember Display Heavy"/>
              </a:defRPr>
            </a:lvl1pPr>
          </a:lstStyle>
          <a:p>
            <a:r>
              <a:rPr lang="en-US" dirty="0"/>
              <a:t>Title, 4 headers, and 4 text columns half way</a:t>
            </a:r>
          </a:p>
        </p:txBody>
      </p:sp>
      <p:sp>
        <p:nvSpPr>
          <p:cNvPr id="12" name="Content Header Left">
            <a:extLst>
              <a:ext uri="{FF2B5EF4-FFF2-40B4-BE49-F238E27FC236}">
                <a16:creationId xmlns:a16="http://schemas.microsoft.com/office/drawing/2014/main" id="{CEBB69C5-28A4-4F99-A9FE-572F9D53CF4E}"/>
              </a:ext>
            </a:extLst>
          </p:cNvPr>
          <p:cNvSpPr>
            <a:spLocks noGrp="1"/>
          </p:cNvSpPr>
          <p:nvPr>
            <p:ph type="body" idx="12" hasCustomPrompt="1"/>
          </p:nvPr>
        </p:nvSpPr>
        <p:spPr>
          <a:xfrm>
            <a:off x="384048" y="3308857"/>
            <a:ext cx="2788920" cy="440329"/>
          </a:xfrm>
          <a:noFill/>
          <a:ln>
            <a:no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2" name="Content Left">
            <a:extLst>
              <a:ext uri="{FF2B5EF4-FFF2-40B4-BE49-F238E27FC236}">
                <a16:creationId xmlns:a16="http://schemas.microsoft.com/office/drawing/2014/main" id="{5ACBD598-6775-4223-B2AB-B169A112E3FF}"/>
              </a:ext>
            </a:extLst>
          </p:cNvPr>
          <p:cNvSpPr>
            <a:spLocks noGrp="1"/>
          </p:cNvSpPr>
          <p:nvPr>
            <p:ph type="body" idx="2" hasCustomPrompt="1"/>
          </p:nvPr>
        </p:nvSpPr>
        <p:spPr>
          <a:xfrm>
            <a:off x="365760" y="3840480"/>
            <a:ext cx="2788920" cy="2606039"/>
          </a:xfrm>
        </p:spPr>
        <p:txBody>
          <a:bodyPr>
            <a:noAutofit/>
          </a:bodyPr>
          <a:lstStyle>
            <a:lvl1pPr>
              <a:lnSpc>
                <a:spcPct val="100000"/>
              </a:lnSpc>
              <a:spcAft>
                <a:spcPts val="600"/>
              </a:spcAft>
              <a:defRPr sz="2400">
                <a:solidFill>
                  <a:srgbClr val="232F3E"/>
                </a:solidFill>
              </a:defRPr>
            </a:lvl1pPr>
            <a:lvl2pPr marL="461963" indent="-228600">
              <a:lnSpc>
                <a:spcPct val="100000"/>
              </a:lnSpc>
              <a:spcAft>
                <a:spcPts val="600"/>
              </a:spcAft>
              <a:defRPr sz="2000">
                <a:solidFill>
                  <a:srgbClr val="232F3E"/>
                </a:solidFill>
              </a:defRPr>
            </a:lvl2pPr>
            <a:lvl3pPr marL="684213" indent="-228600">
              <a:lnSpc>
                <a:spcPct val="100000"/>
              </a:lnSpc>
              <a:spcAft>
                <a:spcPts val="600"/>
              </a:spcAft>
              <a:defRPr sz="1800">
                <a:solidFill>
                  <a:srgbClr val="232F3E"/>
                </a:solidFill>
              </a:defRPr>
            </a:lvl3pPr>
            <a:lvl4pPr marL="914400" indent="-228600">
              <a:lnSpc>
                <a:spcPct val="100000"/>
              </a:lnSpc>
              <a:spcAft>
                <a:spcPts val="600"/>
              </a:spcAft>
              <a:defRPr sz="1600">
                <a:solidFill>
                  <a:srgbClr val="232F3E"/>
                </a:solidFill>
              </a:defRPr>
            </a:lvl4pPr>
            <a:lvl5pPr marL="1144588" indent="-228600">
              <a:lnSpc>
                <a:spcPct val="100000"/>
              </a:lnSpc>
              <a:spcAft>
                <a:spcPts val="600"/>
              </a:spcAft>
              <a:defRPr sz="16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3" name="Content Header Center Left">
            <a:extLst>
              <a:ext uri="{FF2B5EF4-FFF2-40B4-BE49-F238E27FC236}">
                <a16:creationId xmlns:a16="http://schemas.microsoft.com/office/drawing/2014/main" id="{04C41CFA-9BF9-474A-89A9-E22790A538E2}"/>
              </a:ext>
            </a:extLst>
          </p:cNvPr>
          <p:cNvSpPr>
            <a:spLocks noGrp="1"/>
          </p:cNvSpPr>
          <p:nvPr>
            <p:ph type="body" idx="13" hasCustomPrompt="1"/>
          </p:nvPr>
        </p:nvSpPr>
        <p:spPr>
          <a:xfrm>
            <a:off x="3282696" y="3308857"/>
            <a:ext cx="2788920" cy="440329"/>
          </a:xfrm>
          <a:noFill/>
          <a:ln>
            <a:no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3" name="Content Center Left">
            <a:extLst>
              <a:ext uri="{FF2B5EF4-FFF2-40B4-BE49-F238E27FC236}">
                <a16:creationId xmlns:a16="http://schemas.microsoft.com/office/drawing/2014/main" id="{7F5B85B9-BABC-44F6-B2AE-99F02670D702}"/>
              </a:ext>
            </a:extLst>
          </p:cNvPr>
          <p:cNvSpPr>
            <a:spLocks noGrp="1"/>
          </p:cNvSpPr>
          <p:nvPr>
            <p:ph type="body" idx="3" hasCustomPrompt="1"/>
          </p:nvPr>
        </p:nvSpPr>
        <p:spPr>
          <a:xfrm>
            <a:off x="3264408" y="3840480"/>
            <a:ext cx="2788920" cy="2606039"/>
          </a:xfrm>
        </p:spPr>
        <p:txBody>
          <a:bodyPr>
            <a:noAutofit/>
          </a:bodyPr>
          <a:lstStyle>
            <a:lvl1pPr>
              <a:lnSpc>
                <a:spcPct val="100000"/>
              </a:lnSpc>
              <a:spcAft>
                <a:spcPts val="600"/>
              </a:spcAft>
              <a:defRPr sz="2400">
                <a:solidFill>
                  <a:srgbClr val="232F3E"/>
                </a:solidFill>
              </a:defRPr>
            </a:lvl1pPr>
            <a:lvl2pPr marL="461963" indent="-228600">
              <a:lnSpc>
                <a:spcPct val="100000"/>
              </a:lnSpc>
              <a:spcAft>
                <a:spcPts val="600"/>
              </a:spcAft>
              <a:defRPr sz="2000">
                <a:solidFill>
                  <a:srgbClr val="232F3E"/>
                </a:solidFill>
              </a:defRPr>
            </a:lvl2pPr>
            <a:lvl3pPr marL="684213" indent="-228600">
              <a:lnSpc>
                <a:spcPct val="100000"/>
              </a:lnSpc>
              <a:spcAft>
                <a:spcPts val="600"/>
              </a:spcAft>
              <a:defRPr sz="1800">
                <a:solidFill>
                  <a:srgbClr val="232F3E"/>
                </a:solidFill>
              </a:defRPr>
            </a:lvl3pPr>
            <a:lvl4pPr marL="914400" indent="-228600">
              <a:lnSpc>
                <a:spcPct val="100000"/>
              </a:lnSpc>
              <a:spcAft>
                <a:spcPts val="600"/>
              </a:spcAft>
              <a:defRPr sz="1600">
                <a:solidFill>
                  <a:srgbClr val="232F3E"/>
                </a:solidFill>
              </a:defRPr>
            </a:lvl4pPr>
            <a:lvl5pPr marL="1144588" indent="-228600">
              <a:lnSpc>
                <a:spcPct val="100000"/>
              </a:lnSpc>
              <a:spcAft>
                <a:spcPts val="600"/>
              </a:spcAft>
              <a:defRPr sz="16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4" name="Content Header Center Right">
            <a:extLst>
              <a:ext uri="{FF2B5EF4-FFF2-40B4-BE49-F238E27FC236}">
                <a16:creationId xmlns:a16="http://schemas.microsoft.com/office/drawing/2014/main" id="{B3EBECE3-35F9-4AF4-A8A7-FD546C7C32D6}"/>
              </a:ext>
            </a:extLst>
          </p:cNvPr>
          <p:cNvSpPr>
            <a:spLocks noGrp="1"/>
          </p:cNvSpPr>
          <p:nvPr>
            <p:ph type="body" idx="14" hasCustomPrompt="1"/>
          </p:nvPr>
        </p:nvSpPr>
        <p:spPr>
          <a:xfrm>
            <a:off x="6181344" y="3308857"/>
            <a:ext cx="2788920" cy="440329"/>
          </a:xfrm>
          <a:noFill/>
          <a:ln>
            <a:no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4" name="Content Center Right">
            <a:extLst>
              <a:ext uri="{FF2B5EF4-FFF2-40B4-BE49-F238E27FC236}">
                <a16:creationId xmlns:a16="http://schemas.microsoft.com/office/drawing/2014/main" id="{92466994-EA21-45EA-9DC6-3C179254B3A8}"/>
              </a:ext>
            </a:extLst>
          </p:cNvPr>
          <p:cNvSpPr>
            <a:spLocks noGrp="1"/>
          </p:cNvSpPr>
          <p:nvPr>
            <p:ph type="body" idx="4" hasCustomPrompt="1"/>
          </p:nvPr>
        </p:nvSpPr>
        <p:spPr>
          <a:xfrm>
            <a:off x="6163056" y="3840480"/>
            <a:ext cx="2788920" cy="2606039"/>
          </a:xfrm>
        </p:spPr>
        <p:txBody>
          <a:bodyPr>
            <a:noAutofit/>
          </a:bodyPr>
          <a:lstStyle>
            <a:lvl1pPr>
              <a:lnSpc>
                <a:spcPct val="100000"/>
              </a:lnSpc>
              <a:spcAft>
                <a:spcPts val="600"/>
              </a:spcAft>
              <a:defRPr sz="2400">
                <a:solidFill>
                  <a:srgbClr val="232F3E"/>
                </a:solidFill>
              </a:defRPr>
            </a:lvl1pPr>
            <a:lvl2pPr marL="461963" indent="-228600">
              <a:lnSpc>
                <a:spcPct val="100000"/>
              </a:lnSpc>
              <a:spcAft>
                <a:spcPts val="600"/>
              </a:spcAft>
              <a:defRPr sz="2000">
                <a:solidFill>
                  <a:srgbClr val="232F3E"/>
                </a:solidFill>
              </a:defRPr>
            </a:lvl2pPr>
            <a:lvl3pPr marL="684213" indent="-228600">
              <a:lnSpc>
                <a:spcPct val="100000"/>
              </a:lnSpc>
              <a:spcAft>
                <a:spcPts val="600"/>
              </a:spcAft>
              <a:defRPr sz="1800">
                <a:solidFill>
                  <a:srgbClr val="232F3E"/>
                </a:solidFill>
              </a:defRPr>
            </a:lvl3pPr>
            <a:lvl4pPr marL="914400" indent="-228600">
              <a:lnSpc>
                <a:spcPct val="100000"/>
              </a:lnSpc>
              <a:spcAft>
                <a:spcPts val="600"/>
              </a:spcAft>
              <a:defRPr sz="1600">
                <a:solidFill>
                  <a:srgbClr val="232F3E"/>
                </a:solidFill>
              </a:defRPr>
            </a:lvl4pPr>
            <a:lvl5pPr marL="1144588" indent="-228600">
              <a:lnSpc>
                <a:spcPct val="100000"/>
              </a:lnSpc>
              <a:spcAft>
                <a:spcPts val="600"/>
              </a:spcAft>
              <a:defRPr sz="16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5" name="Content Header Right">
            <a:extLst>
              <a:ext uri="{FF2B5EF4-FFF2-40B4-BE49-F238E27FC236}">
                <a16:creationId xmlns:a16="http://schemas.microsoft.com/office/drawing/2014/main" id="{ED932AC6-C3A8-487A-A17E-48D0C368204C}"/>
              </a:ext>
            </a:extLst>
          </p:cNvPr>
          <p:cNvSpPr>
            <a:spLocks noGrp="1"/>
          </p:cNvSpPr>
          <p:nvPr>
            <p:ph type="body" idx="15" hasCustomPrompt="1"/>
          </p:nvPr>
        </p:nvSpPr>
        <p:spPr>
          <a:xfrm>
            <a:off x="9079992" y="3308857"/>
            <a:ext cx="2788920" cy="440329"/>
          </a:xfrm>
          <a:noFill/>
          <a:ln>
            <a:noFill/>
          </a:ln>
        </p:spPr>
        <p:txBody>
          <a:bodyPr lIns="91440" anchor="ctr">
            <a:noAutofit/>
          </a:bodyPr>
          <a:lstStyle>
            <a:lvl1pPr marL="60325"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5" name="Content Right">
            <a:extLst>
              <a:ext uri="{FF2B5EF4-FFF2-40B4-BE49-F238E27FC236}">
                <a16:creationId xmlns:a16="http://schemas.microsoft.com/office/drawing/2014/main" id="{7CF59EA0-9039-4A19-8197-DA073A0DB52B}"/>
              </a:ext>
            </a:extLst>
          </p:cNvPr>
          <p:cNvSpPr>
            <a:spLocks noGrp="1"/>
          </p:cNvSpPr>
          <p:nvPr>
            <p:ph type="body" idx="5" hasCustomPrompt="1"/>
          </p:nvPr>
        </p:nvSpPr>
        <p:spPr>
          <a:xfrm>
            <a:off x="9061704" y="3840480"/>
            <a:ext cx="2788920" cy="2606039"/>
          </a:xfrm>
        </p:spPr>
        <p:txBody>
          <a:bodyPr>
            <a:noAutofit/>
          </a:bodyPr>
          <a:lstStyle>
            <a:lvl1pPr>
              <a:lnSpc>
                <a:spcPct val="100000"/>
              </a:lnSpc>
              <a:spcAft>
                <a:spcPts val="600"/>
              </a:spcAft>
              <a:defRPr sz="2400">
                <a:solidFill>
                  <a:srgbClr val="232F3E"/>
                </a:solidFill>
              </a:defRPr>
            </a:lvl1pPr>
            <a:lvl2pPr marL="461963" indent="-228600">
              <a:lnSpc>
                <a:spcPct val="100000"/>
              </a:lnSpc>
              <a:spcAft>
                <a:spcPts val="600"/>
              </a:spcAft>
              <a:defRPr sz="2000">
                <a:solidFill>
                  <a:srgbClr val="232F3E"/>
                </a:solidFill>
              </a:defRPr>
            </a:lvl2pPr>
            <a:lvl3pPr marL="684213" indent="-228600">
              <a:lnSpc>
                <a:spcPct val="100000"/>
              </a:lnSpc>
              <a:spcAft>
                <a:spcPts val="600"/>
              </a:spcAft>
              <a:defRPr sz="1800">
                <a:solidFill>
                  <a:srgbClr val="232F3E"/>
                </a:solidFill>
              </a:defRPr>
            </a:lvl3pPr>
            <a:lvl4pPr marL="914400" indent="-228600">
              <a:lnSpc>
                <a:spcPct val="100000"/>
              </a:lnSpc>
              <a:spcAft>
                <a:spcPts val="600"/>
              </a:spcAft>
              <a:defRPr sz="1600">
                <a:solidFill>
                  <a:srgbClr val="232F3E"/>
                </a:solidFill>
              </a:defRPr>
            </a:lvl4pPr>
            <a:lvl5pPr marL="1144588" indent="-228600">
              <a:lnSpc>
                <a:spcPct val="100000"/>
              </a:lnSpc>
              <a:spcAft>
                <a:spcPts val="600"/>
              </a:spcAft>
              <a:defRPr sz="16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6" name="Content">
            <a:extLst>
              <a:ext uri="{FF2B5EF4-FFF2-40B4-BE49-F238E27FC236}">
                <a16:creationId xmlns:a16="http://schemas.microsoft.com/office/drawing/2014/main" id="{491463B2-896E-48DF-883B-3A270A6CA491}"/>
              </a:ext>
            </a:extLst>
          </p:cNvPr>
          <p:cNvSpPr>
            <a:spLocks noGrp="1"/>
          </p:cNvSpPr>
          <p:nvPr>
            <p:ph idx="98" hasCustomPrompt="1"/>
          </p:nvPr>
        </p:nvSpPr>
        <p:spPr>
          <a:xfrm>
            <a:off x="365760" y="1165536"/>
            <a:ext cx="11466576" cy="2006307"/>
          </a:xfrm>
        </p:spPr>
        <p:txBody>
          <a:bodyPr>
            <a:noAutofit/>
          </a:bodyPr>
          <a:lstStyle>
            <a:lvl1pPr>
              <a:lnSpc>
                <a:spcPct val="100000"/>
              </a:lnSpc>
              <a:spcBef>
                <a:spcPts val="1000"/>
              </a:spcBef>
              <a:spcAft>
                <a:spcPts val="600"/>
              </a:spcAft>
              <a:buClr>
                <a:schemeClr val="tx2"/>
              </a:buClr>
              <a:defRPr>
                <a:solidFill>
                  <a:srgbClr val="232F3E"/>
                </a:solidFill>
              </a:defRPr>
            </a:lvl1pPr>
            <a:lvl2pPr marL="457200" indent="-223838">
              <a:lnSpc>
                <a:spcPct val="100000"/>
              </a:lnSpc>
              <a:spcBef>
                <a:spcPts val="500"/>
              </a:spcBef>
              <a:spcAft>
                <a:spcPts val="600"/>
              </a:spcAft>
              <a:buClr>
                <a:schemeClr val="tx2"/>
              </a:buClr>
              <a:tabLst/>
              <a:defRPr>
                <a:solidFill>
                  <a:srgbClr val="232F3E"/>
                </a:solidFill>
              </a:defRPr>
            </a:lvl2pPr>
            <a:lvl3pPr marL="685800" indent="-228600">
              <a:lnSpc>
                <a:spcPct val="100000"/>
              </a:lnSpc>
              <a:spcBef>
                <a:spcPts val="500"/>
              </a:spcBef>
              <a:spcAft>
                <a:spcPts val="600"/>
              </a:spcAft>
              <a:buClr>
                <a:schemeClr val="tx2"/>
              </a:buClr>
              <a:tabLst/>
              <a:defRPr sz="2000">
                <a:solidFill>
                  <a:srgbClr val="232F3E"/>
                </a:solidFill>
              </a:defRPr>
            </a:lvl3pPr>
            <a:lvl4pPr marL="914400" indent="-228600">
              <a:lnSpc>
                <a:spcPct val="100000"/>
              </a:lnSpc>
              <a:spcBef>
                <a:spcPts val="500"/>
              </a:spcBef>
              <a:spcAft>
                <a:spcPts val="600"/>
              </a:spcAft>
              <a:buClr>
                <a:schemeClr val="tx2"/>
              </a:buClr>
              <a:tabLst/>
              <a:defRPr>
                <a:solidFill>
                  <a:srgbClr val="232F3E"/>
                </a:solidFill>
              </a:defRPr>
            </a:lvl4pPr>
            <a:lvl5pPr marL="1147763" indent="-233363">
              <a:lnSpc>
                <a:spcPct val="100000"/>
              </a:lnSpc>
              <a:spcBef>
                <a:spcPts val="500"/>
              </a:spcBef>
              <a:spcAft>
                <a:spcPts val="600"/>
              </a:spcAft>
              <a:buClr>
                <a:schemeClr val="tx2"/>
              </a:buClr>
              <a:buFont typeface="Arial" panose="020B0604020202020204" pitchFamily="34" charset="0"/>
              <a:buChar char="•"/>
              <a:tabLst/>
              <a:defRPr sz="1800">
                <a:solidFill>
                  <a:srgbClr val="232F3E"/>
                </a:solidFill>
              </a:defRPr>
            </a:lvl5pPr>
          </a:lstStyle>
          <a:p>
            <a:pPr lvl="0"/>
            <a:r>
              <a:rPr lang="en-US" dirty="0"/>
              <a:t>Add content text</a:t>
            </a:r>
          </a:p>
        </p:txBody>
      </p:sp>
      <p:pic>
        <p:nvPicPr>
          <p:cNvPr id="17" name="Divider">
            <a:extLst>
              <a:ext uri="{FF2B5EF4-FFF2-40B4-BE49-F238E27FC236}">
                <a16:creationId xmlns:a16="http://schemas.microsoft.com/office/drawing/2014/main" id="{F0571610-941B-42FC-ADE6-CDD64B0C5620}"/>
              </a:ext>
              <a:ext uri="{C183D7F6-B498-43B3-948B-1728B52AA6E4}">
                <adec:decorative xmlns:adec="http://schemas.microsoft.com/office/drawing/2017/decorative" val="1"/>
              </a:ext>
            </a:extLst>
          </p:cNvPr>
          <p:cNvPicPr>
            <a:picLocks/>
          </p:cNvPicPr>
          <p:nvPr userDrawn="1"/>
        </p:nvPicPr>
        <p:blipFill>
          <a:blip r:embed="rId4">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Tree>
    <p:custDataLst>
      <p:tags r:id="rId1"/>
    </p:custDataLst>
    <p:extLst>
      <p:ext uri="{BB962C8B-B14F-4D97-AF65-F5344CB8AC3E}">
        <p14:creationId xmlns:p14="http://schemas.microsoft.com/office/powerpoint/2010/main" val="1421321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3 Headers, and 3 Text Columns">
    <p:bg>
      <p:bgPr>
        <a:solidFill>
          <a:schemeClr val="bg1"/>
        </a:solidFill>
        <a:effectLst/>
      </p:bgPr>
    </p:bg>
    <p:spTree>
      <p:nvGrpSpPr>
        <p:cNvPr id="1" name=""/>
        <p:cNvGrpSpPr/>
        <p:nvPr/>
      </p:nvGrpSpPr>
      <p:grpSpPr>
        <a:xfrm>
          <a:off x="0" y="0"/>
          <a:ext cx="0" cy="0"/>
          <a:chOff x="0" y="0"/>
          <a:chExt cx="0" cy="0"/>
        </a:xfrm>
      </p:grpSpPr>
      <p:pic>
        <p:nvPicPr>
          <p:cNvPr id="99" name="Background">
            <a:extLst>
              <a:ext uri="{FF2B5EF4-FFF2-40B4-BE49-F238E27FC236}">
                <a16:creationId xmlns:a16="http://schemas.microsoft.com/office/drawing/2014/main" id="{5E94278F-C163-4179-AC1B-35DE088D94AB}"/>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59665" y="2381537"/>
            <a:ext cx="11466576" cy="440329"/>
          </a:xfrm>
          <a:prstGeom prst="rect">
            <a:avLst/>
          </a:prstGeom>
        </p:spPr>
      </p:pic>
      <p:sp>
        <p:nvSpPr>
          <p:cNvPr id="97" name="Slide Number">
            <a:extLst>
              <a:ext uri="{FF2B5EF4-FFF2-40B4-BE49-F238E27FC236}">
                <a16:creationId xmlns:a16="http://schemas.microsoft.com/office/drawing/2014/main" id="{D472F160-9C3B-4BD6-99BB-267BDD7DD312}"/>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5" name="Title">
            <a:extLst>
              <a:ext uri="{FF2B5EF4-FFF2-40B4-BE49-F238E27FC236}">
                <a16:creationId xmlns:a16="http://schemas.microsoft.com/office/drawing/2014/main" id="{75DBD6AA-5E11-44A8-900B-2519518B0622}"/>
              </a:ext>
            </a:extLst>
          </p:cNvPr>
          <p:cNvSpPr>
            <a:spLocks noGrp="1"/>
          </p:cNvSpPr>
          <p:nvPr>
            <p:ph type="title" idx="1" hasCustomPrompt="1"/>
          </p:nvPr>
        </p:nvSpPr>
        <p:spPr>
          <a:xfrm>
            <a:off x="365760" y="301752"/>
            <a:ext cx="11466576" cy="731318"/>
          </a:xfrm>
        </p:spPr>
        <p:txBody>
          <a:bodyPr/>
          <a:lstStyle>
            <a:lvl1pPr>
              <a:defRPr>
                <a:solidFill>
                  <a:srgbClr val="232F3E"/>
                </a:solidFill>
                <a:latin typeface="Amazon Ember Display Heavy"/>
              </a:defRPr>
            </a:lvl1pPr>
          </a:lstStyle>
          <a:p>
            <a:r>
              <a:rPr lang="en-US" dirty="0"/>
              <a:t>Title, 3 headers, and 3 text columns</a:t>
            </a:r>
          </a:p>
        </p:txBody>
      </p:sp>
      <p:sp>
        <p:nvSpPr>
          <p:cNvPr id="12" name="Content Header Left">
            <a:extLst>
              <a:ext uri="{FF2B5EF4-FFF2-40B4-BE49-F238E27FC236}">
                <a16:creationId xmlns:a16="http://schemas.microsoft.com/office/drawing/2014/main" id="{CEBB69C5-28A4-4F99-A9FE-572F9D53CF4E}"/>
              </a:ext>
            </a:extLst>
          </p:cNvPr>
          <p:cNvSpPr>
            <a:spLocks noGrp="1"/>
          </p:cNvSpPr>
          <p:nvPr>
            <p:ph type="body" idx="12" hasCustomPrompt="1"/>
          </p:nvPr>
        </p:nvSpPr>
        <p:spPr>
          <a:xfrm>
            <a:off x="359665" y="2381537"/>
            <a:ext cx="3749040" cy="440329"/>
          </a:xfrm>
          <a:noFill/>
          <a:ln>
            <a:noFill/>
          </a:ln>
        </p:spPr>
        <p:txBody>
          <a:bodyPr anchor="ctr">
            <a:noAutofit/>
          </a:bodyPr>
          <a:lstStyle>
            <a:lvl1pPr marL="60325" indent="0">
              <a:spcBef>
                <a:spcPts val="0"/>
              </a:spcBef>
              <a:spcAft>
                <a:spcPts val="0"/>
              </a:spcAft>
              <a:buNone/>
              <a:defRPr sz="2400" b="0">
                <a:solidFill>
                  <a:schemeClr val="bg1"/>
                </a:solidFill>
                <a:latin typeface="Amazon Ember Display"/>
              </a:defRPr>
            </a:lvl1pPr>
          </a:lstStyle>
          <a:p>
            <a:pPr lvl="0"/>
            <a:r>
              <a:rPr lang="en-US" dirty="0"/>
              <a:t>Enter header text</a:t>
            </a:r>
          </a:p>
        </p:txBody>
      </p:sp>
      <p:sp>
        <p:nvSpPr>
          <p:cNvPr id="2" name="Content Left">
            <a:extLst>
              <a:ext uri="{FF2B5EF4-FFF2-40B4-BE49-F238E27FC236}">
                <a16:creationId xmlns:a16="http://schemas.microsoft.com/office/drawing/2014/main" id="{5ACBD598-6775-4223-B2AB-B169A112E3FF}"/>
              </a:ext>
            </a:extLst>
          </p:cNvPr>
          <p:cNvSpPr>
            <a:spLocks noGrp="1"/>
          </p:cNvSpPr>
          <p:nvPr>
            <p:ph type="body" idx="2" hasCustomPrompt="1"/>
          </p:nvPr>
        </p:nvSpPr>
        <p:spPr>
          <a:xfrm>
            <a:off x="365760" y="2931864"/>
            <a:ext cx="3749040" cy="3505511"/>
          </a:xfrm>
        </p:spPr>
        <p:txBody>
          <a:bodyPr>
            <a:noAutofit/>
          </a:bodyPr>
          <a:lstStyle>
            <a:lvl1pPr>
              <a:lnSpc>
                <a:spcPct val="100000"/>
              </a:lnSpc>
              <a:spcAft>
                <a:spcPts val="600"/>
              </a:spcAft>
              <a:defRPr sz="2800">
                <a:solidFill>
                  <a:srgbClr val="232F3E"/>
                </a:solidFill>
              </a:defRPr>
            </a:lvl1pPr>
            <a:lvl2pPr marL="461963" indent="-228600">
              <a:lnSpc>
                <a:spcPct val="100000"/>
              </a:lnSpc>
              <a:spcAft>
                <a:spcPts val="600"/>
              </a:spcAft>
              <a:defRPr sz="2400">
                <a:solidFill>
                  <a:srgbClr val="232F3E"/>
                </a:solidFill>
              </a:defRPr>
            </a:lvl2pPr>
            <a:lvl3pPr marL="684213" indent="-228600">
              <a:lnSpc>
                <a:spcPct val="100000"/>
              </a:lnSpc>
              <a:spcAft>
                <a:spcPts val="600"/>
              </a:spcAft>
              <a:defRPr sz="2000">
                <a:solidFill>
                  <a:srgbClr val="232F3E"/>
                </a:solidFill>
              </a:defRPr>
            </a:lvl3pPr>
            <a:lvl4pPr marL="914400" indent="-228600">
              <a:lnSpc>
                <a:spcPct val="100000"/>
              </a:lnSpc>
              <a:spcAft>
                <a:spcPts val="600"/>
              </a:spcAft>
              <a:defRPr sz="1800">
                <a:solidFill>
                  <a:srgbClr val="232F3E"/>
                </a:solidFill>
              </a:defRPr>
            </a:lvl4pPr>
            <a:lvl5pPr marL="1144588" indent="-228600">
              <a:lnSpc>
                <a:spcPct val="100000"/>
              </a:lnSpc>
              <a:spcAft>
                <a:spcPts val="6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3" name="Content Header Middle">
            <a:extLst>
              <a:ext uri="{FF2B5EF4-FFF2-40B4-BE49-F238E27FC236}">
                <a16:creationId xmlns:a16="http://schemas.microsoft.com/office/drawing/2014/main" id="{04C41CFA-9BF9-474A-89A9-E22790A538E2}"/>
              </a:ext>
            </a:extLst>
          </p:cNvPr>
          <p:cNvSpPr>
            <a:spLocks noGrp="1"/>
          </p:cNvSpPr>
          <p:nvPr>
            <p:ph type="body" idx="13" hasCustomPrompt="1"/>
          </p:nvPr>
        </p:nvSpPr>
        <p:spPr>
          <a:xfrm>
            <a:off x="4224528" y="2381537"/>
            <a:ext cx="3749040" cy="440329"/>
          </a:xfrm>
          <a:noFill/>
          <a:ln>
            <a:noFill/>
          </a:ln>
        </p:spPr>
        <p:txBody>
          <a:bodyPr anchor="ctr">
            <a:noAutofit/>
          </a:bodyPr>
          <a:lstStyle>
            <a:lvl1pPr marL="60325" indent="0">
              <a:spcBef>
                <a:spcPts val="0"/>
              </a:spcBef>
              <a:spcAft>
                <a:spcPts val="0"/>
              </a:spcAft>
              <a:buNone/>
              <a:defRPr sz="2400" b="0">
                <a:solidFill>
                  <a:schemeClr val="bg1"/>
                </a:solidFill>
                <a:latin typeface="Amazon Ember Display"/>
              </a:defRPr>
            </a:lvl1pPr>
          </a:lstStyle>
          <a:p>
            <a:pPr lvl="0"/>
            <a:r>
              <a:rPr lang="en-US" dirty="0"/>
              <a:t>Enter header text</a:t>
            </a:r>
          </a:p>
        </p:txBody>
      </p:sp>
      <p:sp>
        <p:nvSpPr>
          <p:cNvPr id="3" name="Content Middle">
            <a:extLst>
              <a:ext uri="{FF2B5EF4-FFF2-40B4-BE49-F238E27FC236}">
                <a16:creationId xmlns:a16="http://schemas.microsoft.com/office/drawing/2014/main" id="{7F5B85B9-BABC-44F6-B2AE-99F02670D702}"/>
              </a:ext>
            </a:extLst>
          </p:cNvPr>
          <p:cNvSpPr>
            <a:spLocks noGrp="1"/>
          </p:cNvSpPr>
          <p:nvPr>
            <p:ph type="body" idx="3" hasCustomPrompt="1"/>
          </p:nvPr>
        </p:nvSpPr>
        <p:spPr>
          <a:xfrm>
            <a:off x="4224528" y="2931864"/>
            <a:ext cx="3749040" cy="3505511"/>
          </a:xfrm>
        </p:spPr>
        <p:txBody>
          <a:bodyPr>
            <a:noAutofit/>
          </a:bodyPr>
          <a:lstStyle>
            <a:lvl1pPr>
              <a:lnSpc>
                <a:spcPct val="100000"/>
              </a:lnSpc>
              <a:spcAft>
                <a:spcPts val="600"/>
              </a:spcAft>
              <a:defRPr sz="2800">
                <a:solidFill>
                  <a:srgbClr val="232F3E"/>
                </a:solidFill>
              </a:defRPr>
            </a:lvl1pPr>
            <a:lvl2pPr marL="461963" indent="-228600">
              <a:lnSpc>
                <a:spcPct val="100000"/>
              </a:lnSpc>
              <a:spcAft>
                <a:spcPts val="600"/>
              </a:spcAft>
              <a:defRPr sz="2400">
                <a:solidFill>
                  <a:srgbClr val="232F3E"/>
                </a:solidFill>
              </a:defRPr>
            </a:lvl2pPr>
            <a:lvl3pPr marL="684213" indent="-228600">
              <a:lnSpc>
                <a:spcPct val="100000"/>
              </a:lnSpc>
              <a:spcAft>
                <a:spcPts val="600"/>
              </a:spcAft>
              <a:defRPr sz="2000">
                <a:solidFill>
                  <a:srgbClr val="232F3E"/>
                </a:solidFill>
              </a:defRPr>
            </a:lvl3pPr>
            <a:lvl4pPr marL="914400" indent="-228600">
              <a:lnSpc>
                <a:spcPct val="100000"/>
              </a:lnSpc>
              <a:spcAft>
                <a:spcPts val="600"/>
              </a:spcAft>
              <a:defRPr sz="1800">
                <a:solidFill>
                  <a:srgbClr val="232F3E"/>
                </a:solidFill>
              </a:defRPr>
            </a:lvl4pPr>
            <a:lvl5pPr marL="1144588" indent="-228600">
              <a:lnSpc>
                <a:spcPct val="100000"/>
              </a:lnSpc>
              <a:spcAft>
                <a:spcPts val="6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4" name="Content Header Right">
            <a:extLst>
              <a:ext uri="{FF2B5EF4-FFF2-40B4-BE49-F238E27FC236}">
                <a16:creationId xmlns:a16="http://schemas.microsoft.com/office/drawing/2014/main" id="{B3EBECE3-35F9-4AF4-A8A7-FD546C7C32D6}"/>
              </a:ext>
            </a:extLst>
          </p:cNvPr>
          <p:cNvSpPr>
            <a:spLocks noGrp="1"/>
          </p:cNvSpPr>
          <p:nvPr>
            <p:ph type="body" idx="14" hasCustomPrompt="1"/>
          </p:nvPr>
        </p:nvSpPr>
        <p:spPr>
          <a:xfrm>
            <a:off x="8083296" y="2381537"/>
            <a:ext cx="3749040" cy="440329"/>
          </a:xfrm>
          <a:noFill/>
          <a:ln>
            <a:noFill/>
          </a:ln>
        </p:spPr>
        <p:txBody>
          <a:bodyPr anchor="ctr">
            <a:noAutofit/>
          </a:bodyPr>
          <a:lstStyle>
            <a:lvl1pPr marL="60325" indent="0">
              <a:spcBef>
                <a:spcPts val="0"/>
              </a:spcBef>
              <a:spcAft>
                <a:spcPts val="0"/>
              </a:spcAft>
              <a:buNone/>
              <a:defRPr sz="2400" b="0">
                <a:solidFill>
                  <a:schemeClr val="bg1"/>
                </a:solidFill>
                <a:latin typeface="Amazon Ember Display"/>
              </a:defRPr>
            </a:lvl1pPr>
          </a:lstStyle>
          <a:p>
            <a:pPr lvl="0"/>
            <a:r>
              <a:rPr lang="en-US" dirty="0"/>
              <a:t>Enter header text</a:t>
            </a:r>
          </a:p>
        </p:txBody>
      </p:sp>
      <p:sp>
        <p:nvSpPr>
          <p:cNvPr id="4" name="Content Right">
            <a:extLst>
              <a:ext uri="{FF2B5EF4-FFF2-40B4-BE49-F238E27FC236}">
                <a16:creationId xmlns:a16="http://schemas.microsoft.com/office/drawing/2014/main" id="{92466994-EA21-45EA-9DC6-3C179254B3A8}"/>
              </a:ext>
            </a:extLst>
          </p:cNvPr>
          <p:cNvSpPr>
            <a:spLocks noGrp="1"/>
          </p:cNvSpPr>
          <p:nvPr>
            <p:ph type="body" idx="4" hasCustomPrompt="1"/>
          </p:nvPr>
        </p:nvSpPr>
        <p:spPr>
          <a:xfrm>
            <a:off x="8083296" y="2950857"/>
            <a:ext cx="3749040" cy="3483886"/>
          </a:xfrm>
        </p:spPr>
        <p:txBody>
          <a:bodyPr>
            <a:noAutofit/>
          </a:bodyPr>
          <a:lstStyle>
            <a:lvl1pPr>
              <a:lnSpc>
                <a:spcPct val="100000"/>
              </a:lnSpc>
              <a:spcAft>
                <a:spcPts val="600"/>
              </a:spcAft>
              <a:defRPr sz="2800">
                <a:solidFill>
                  <a:srgbClr val="232F3E"/>
                </a:solidFill>
              </a:defRPr>
            </a:lvl1pPr>
            <a:lvl2pPr marL="461963" indent="-228600">
              <a:lnSpc>
                <a:spcPct val="100000"/>
              </a:lnSpc>
              <a:spcAft>
                <a:spcPts val="600"/>
              </a:spcAft>
              <a:defRPr sz="2400">
                <a:solidFill>
                  <a:srgbClr val="232F3E"/>
                </a:solidFill>
              </a:defRPr>
            </a:lvl2pPr>
            <a:lvl3pPr marL="684213" indent="-228600">
              <a:lnSpc>
                <a:spcPct val="100000"/>
              </a:lnSpc>
              <a:spcAft>
                <a:spcPts val="600"/>
              </a:spcAft>
              <a:defRPr sz="2000">
                <a:solidFill>
                  <a:srgbClr val="232F3E"/>
                </a:solidFill>
              </a:defRPr>
            </a:lvl3pPr>
            <a:lvl4pPr marL="914400" indent="-228600">
              <a:lnSpc>
                <a:spcPct val="100000"/>
              </a:lnSpc>
              <a:spcAft>
                <a:spcPts val="600"/>
              </a:spcAft>
              <a:defRPr sz="1800">
                <a:solidFill>
                  <a:srgbClr val="232F3E"/>
                </a:solidFill>
              </a:defRPr>
            </a:lvl4pPr>
            <a:lvl5pPr marL="1144588" indent="-228600">
              <a:lnSpc>
                <a:spcPct val="100000"/>
              </a:lnSpc>
              <a:spcAft>
                <a:spcPts val="6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1" name="Content">
            <a:extLst>
              <a:ext uri="{FF2B5EF4-FFF2-40B4-BE49-F238E27FC236}">
                <a16:creationId xmlns:a16="http://schemas.microsoft.com/office/drawing/2014/main" id="{8724935B-B2B2-41D7-AFFE-E8AF7C32E107}"/>
              </a:ext>
            </a:extLst>
          </p:cNvPr>
          <p:cNvSpPr>
            <a:spLocks noGrp="1"/>
          </p:cNvSpPr>
          <p:nvPr>
            <p:ph idx="98" hasCustomPrompt="1"/>
          </p:nvPr>
        </p:nvSpPr>
        <p:spPr>
          <a:xfrm>
            <a:off x="365760" y="1165536"/>
            <a:ext cx="11466576" cy="1087010"/>
          </a:xfrm>
        </p:spPr>
        <p:txBody>
          <a:bodyPr>
            <a:noAutofit/>
          </a:bodyPr>
          <a:lstStyle>
            <a:lvl1pPr>
              <a:lnSpc>
                <a:spcPct val="100000"/>
              </a:lnSpc>
              <a:spcBef>
                <a:spcPts val="1000"/>
              </a:spcBef>
              <a:spcAft>
                <a:spcPts val="600"/>
              </a:spcAft>
              <a:buClr>
                <a:schemeClr val="tx2"/>
              </a:buClr>
              <a:defRPr>
                <a:solidFill>
                  <a:srgbClr val="232F3E"/>
                </a:solidFill>
              </a:defRPr>
            </a:lvl1pPr>
            <a:lvl2pPr marL="457200" indent="-223838">
              <a:lnSpc>
                <a:spcPct val="100000"/>
              </a:lnSpc>
              <a:spcBef>
                <a:spcPts val="500"/>
              </a:spcBef>
              <a:spcAft>
                <a:spcPts val="600"/>
              </a:spcAft>
              <a:buClr>
                <a:schemeClr val="tx2"/>
              </a:buClr>
              <a:tabLst/>
              <a:defRPr>
                <a:solidFill>
                  <a:srgbClr val="232F3E"/>
                </a:solidFill>
              </a:defRPr>
            </a:lvl2pPr>
            <a:lvl3pPr marL="685800" indent="-228600">
              <a:lnSpc>
                <a:spcPct val="100000"/>
              </a:lnSpc>
              <a:spcBef>
                <a:spcPts val="500"/>
              </a:spcBef>
              <a:spcAft>
                <a:spcPts val="600"/>
              </a:spcAft>
              <a:buClr>
                <a:schemeClr val="tx2"/>
              </a:buClr>
              <a:tabLst/>
              <a:defRPr sz="2000">
                <a:solidFill>
                  <a:srgbClr val="232F3E"/>
                </a:solidFill>
              </a:defRPr>
            </a:lvl3pPr>
            <a:lvl4pPr marL="914400" indent="-228600">
              <a:lnSpc>
                <a:spcPct val="100000"/>
              </a:lnSpc>
              <a:spcBef>
                <a:spcPts val="500"/>
              </a:spcBef>
              <a:spcAft>
                <a:spcPts val="600"/>
              </a:spcAft>
              <a:buClr>
                <a:schemeClr val="tx2"/>
              </a:buClr>
              <a:tabLst/>
              <a:defRPr>
                <a:solidFill>
                  <a:srgbClr val="232F3E"/>
                </a:solidFill>
              </a:defRPr>
            </a:lvl4pPr>
            <a:lvl5pPr marL="1147763" indent="-233363">
              <a:lnSpc>
                <a:spcPct val="100000"/>
              </a:lnSpc>
              <a:spcBef>
                <a:spcPts val="500"/>
              </a:spcBef>
              <a:spcAft>
                <a:spcPts val="600"/>
              </a:spcAft>
              <a:buClr>
                <a:schemeClr val="tx2"/>
              </a:buClr>
              <a:buFont typeface="Arial" panose="020B0604020202020204" pitchFamily="34" charset="0"/>
              <a:buChar char="•"/>
              <a:tabLst/>
              <a:defRPr sz="1800">
                <a:solidFill>
                  <a:srgbClr val="232F3E"/>
                </a:solidFill>
              </a:defRPr>
            </a:lvl5pPr>
          </a:lstStyle>
          <a:p>
            <a:pPr lvl="0"/>
            <a:r>
              <a:rPr lang="en-US" dirty="0"/>
              <a:t>Add content text</a:t>
            </a:r>
          </a:p>
        </p:txBody>
      </p:sp>
      <p:pic>
        <p:nvPicPr>
          <p:cNvPr id="15" name="Divider">
            <a:extLst>
              <a:ext uri="{FF2B5EF4-FFF2-40B4-BE49-F238E27FC236}">
                <a16:creationId xmlns:a16="http://schemas.microsoft.com/office/drawing/2014/main" id="{9AF45610-9691-409A-BD32-F1C3301D13C6}"/>
              </a:ext>
              <a:ext uri="{C183D7F6-B498-43B3-948B-1728B52AA6E4}">
                <adec:decorative xmlns:adec="http://schemas.microsoft.com/office/drawing/2017/decorative" val="1"/>
              </a:ext>
            </a:extLst>
          </p:cNvPr>
          <p:cNvPicPr>
            <a:picLocks/>
          </p:cNvPicPr>
          <p:nvPr userDrawn="1"/>
        </p:nvPicPr>
        <p:blipFill>
          <a:blip r:embed="rId4">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Tree>
    <p:custDataLst>
      <p:tags r:id="rId1"/>
    </p:custDataLst>
    <p:extLst>
      <p:ext uri="{BB962C8B-B14F-4D97-AF65-F5344CB8AC3E}">
        <p14:creationId xmlns:p14="http://schemas.microsoft.com/office/powerpoint/2010/main" val="7312879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2_Thank You">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dirty="0"/>
          </a:p>
        </p:txBody>
      </p:sp>
      <p:sp>
        <p:nvSpPr>
          <p:cNvPr id="2" name="Title 1">
            <a:extLst>
              <a:ext uri="{FF2B5EF4-FFF2-40B4-BE49-F238E27FC236}">
                <a16:creationId xmlns:a16="http://schemas.microsoft.com/office/drawing/2014/main" id="{483E0238-7303-4F06-B0DF-010000D82A4D}"/>
              </a:ext>
            </a:extLst>
          </p:cNvPr>
          <p:cNvSpPr>
            <a:spLocks noGrp="1"/>
          </p:cNvSpPr>
          <p:nvPr>
            <p:ph type="title" hasCustomPrompt="1"/>
          </p:nvPr>
        </p:nvSpPr>
        <p:spPr>
          <a:xfrm>
            <a:off x="2249424" y="4242816"/>
            <a:ext cx="4416552" cy="1446550"/>
          </a:xfrm>
        </p:spPr>
        <p:txBody>
          <a:bodyPr anchor="t" anchorCtr="0">
            <a:spAutoFit/>
          </a:bodyPr>
          <a:lstStyle>
            <a:lvl1pPr algn="ctr">
              <a:lnSpc>
                <a:spcPct val="100000"/>
              </a:lnSpc>
              <a:defRPr sz="4400">
                <a:solidFill>
                  <a:schemeClr val="bg1"/>
                </a:solidFill>
              </a:defRPr>
            </a:lvl1pPr>
          </a:lstStyle>
          <a:p>
            <a:r>
              <a:rPr lang="en-US" dirty="0"/>
              <a:t>Add thank you here</a:t>
            </a:r>
          </a:p>
        </p:txBody>
      </p:sp>
      <p:sp>
        <p:nvSpPr>
          <p:cNvPr id="4" name="Text Placeholder 3">
            <a:extLst>
              <a:ext uri="{FF2B5EF4-FFF2-40B4-BE49-F238E27FC236}">
                <a16:creationId xmlns:a16="http://schemas.microsoft.com/office/drawing/2014/main" id="{4EBEA89D-12E0-4832-BFEA-C24A9F451940}"/>
              </a:ext>
            </a:extLst>
          </p:cNvPr>
          <p:cNvSpPr>
            <a:spLocks noGrp="1"/>
          </p:cNvSpPr>
          <p:nvPr>
            <p:ph type="body" sz="quarter" idx="98" hasCustomPrompt="1"/>
          </p:nvPr>
        </p:nvSpPr>
        <p:spPr>
          <a:xfrm>
            <a:off x="457200" y="5303520"/>
            <a:ext cx="8001000" cy="1197864"/>
          </a:xfrm>
        </p:spPr>
        <p:txBody>
          <a:bodyPr>
            <a:noAutofit/>
          </a:bodyPr>
          <a:lstStyle>
            <a:lvl1pPr marL="0" indent="0">
              <a:lnSpc>
                <a:spcPct val="100000"/>
              </a:lnSpc>
              <a:spcBef>
                <a:spcPts val="0"/>
              </a:spcBef>
              <a:buNone/>
              <a:defRPr sz="18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Enter the contact us text here</a:t>
            </a:r>
          </a:p>
        </p:txBody>
      </p:sp>
    </p:spTree>
    <p:custDataLst>
      <p:tags r:id="rId1"/>
    </p:custDataLst>
    <p:extLst>
      <p:ext uri="{BB962C8B-B14F-4D97-AF65-F5344CB8AC3E}">
        <p14:creationId xmlns:p14="http://schemas.microsoft.com/office/powerpoint/2010/main" val="1978262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Quote slide">
    <p:bg>
      <p:bgPr>
        <a:gradFill>
          <a:gsLst>
            <a:gs pos="0">
              <a:srgbClr val="47008F">
                <a:lumMod val="90000"/>
                <a:lumOff val="10000"/>
              </a:srgbClr>
            </a:gs>
            <a:gs pos="23000">
              <a:srgbClr val="47008F">
                <a:lumMod val="97000"/>
                <a:lumOff val="3000"/>
              </a:srgbClr>
            </a:gs>
            <a:gs pos="69000">
              <a:srgbClr val="47008F">
                <a:lumMod val="83000"/>
              </a:srgbClr>
            </a:gs>
            <a:gs pos="97000">
              <a:srgbClr val="47008F">
                <a:lumMod val="73000"/>
              </a:srgbClr>
            </a:gs>
          </a:gsLst>
          <a:path path="circle">
            <a:fillToRect l="50000" t="50000" r="50000" b="50000"/>
          </a:path>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FEA5D771-1E37-4674-A454-5B6A887E81B8}"/>
              </a:ext>
            </a:extLst>
          </p:cNvPr>
          <p:cNvSpPr>
            <a:spLocks noGrp="1"/>
          </p:cNvSpPr>
          <p:nvPr>
            <p:ph type="title" idx="1" hasCustomPrompt="1"/>
          </p:nvPr>
        </p:nvSpPr>
        <p:spPr>
          <a:xfrm>
            <a:off x="365760" y="2435469"/>
            <a:ext cx="11472013" cy="1960803"/>
          </a:xfrm>
        </p:spPr>
        <p:txBody>
          <a:bodyPr anchor="ctr">
            <a:normAutofit/>
          </a:bodyPr>
          <a:lstStyle>
            <a:lvl1pPr>
              <a:defRPr sz="4000">
                <a:solidFill>
                  <a:schemeClr val="bg2"/>
                </a:solidFill>
                <a:latin typeface="Amazon Ember Display Heavy"/>
              </a:defRPr>
            </a:lvl1pPr>
          </a:lstStyle>
          <a:p>
            <a:r>
              <a:rPr lang="en-US" dirty="0"/>
              <a:t>“Enter quote here”</a:t>
            </a:r>
          </a:p>
        </p:txBody>
      </p:sp>
      <p:sp>
        <p:nvSpPr>
          <p:cNvPr id="2" name="Attribution">
            <a:extLst>
              <a:ext uri="{FF2B5EF4-FFF2-40B4-BE49-F238E27FC236}">
                <a16:creationId xmlns:a16="http://schemas.microsoft.com/office/drawing/2014/main" id="{0DEABB21-C29F-4E2E-AADE-6FBA5EF95AF4}"/>
              </a:ext>
            </a:extLst>
          </p:cNvPr>
          <p:cNvSpPr>
            <a:spLocks noGrp="1"/>
          </p:cNvSpPr>
          <p:nvPr>
            <p:ph type="body" idx="2" hasCustomPrompt="1"/>
          </p:nvPr>
        </p:nvSpPr>
        <p:spPr>
          <a:xfrm>
            <a:off x="6096000" y="4624991"/>
            <a:ext cx="5741773" cy="770066"/>
          </a:xfrm>
        </p:spPr>
        <p:txBody>
          <a:bodyPr>
            <a:noAutofit/>
          </a:bodyPr>
          <a:lstStyle>
            <a:lvl1pPr marL="0" indent="0">
              <a:buNone/>
              <a:defRPr sz="2800">
                <a:solidFill>
                  <a:schemeClr val="bg2"/>
                </a:solidFill>
              </a:defRPr>
            </a:lvl1pPr>
          </a:lstStyle>
          <a:p>
            <a:r>
              <a:rPr lang="en-US" dirty="0"/>
              <a:t>- Attribution</a:t>
            </a:r>
          </a:p>
        </p:txBody>
      </p:sp>
    </p:spTree>
    <p:extLst>
      <p:ext uri="{BB962C8B-B14F-4D97-AF65-F5344CB8AC3E}">
        <p14:creationId xmlns:p14="http://schemas.microsoft.com/office/powerpoint/2010/main" val="3372251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opic Introduction">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88A78E8-6AA2-E26A-BE84-51DCD543A1DF}"/>
              </a:ext>
            </a:extLst>
          </p:cNvPr>
          <p:cNvSpPr/>
          <p:nvPr/>
        </p:nvSpPr>
        <p:spPr>
          <a:xfrm>
            <a:off x="0" y="11648"/>
            <a:ext cx="4434840" cy="6858000"/>
          </a:xfrm>
          <a:prstGeom prst="rect">
            <a:avLst/>
          </a:prstGeom>
          <a:gradFill flip="none" rotWithShape="1">
            <a:gsLst>
              <a:gs pos="0">
                <a:srgbClr val="47008F">
                  <a:lumMod val="90000"/>
                  <a:lumOff val="10000"/>
                </a:srgbClr>
              </a:gs>
              <a:gs pos="23000">
                <a:srgbClr val="47008F">
                  <a:lumMod val="97000"/>
                  <a:lumOff val="3000"/>
                </a:srgbClr>
              </a:gs>
              <a:gs pos="69000">
                <a:srgbClr val="47008F">
                  <a:lumMod val="83000"/>
                </a:srgbClr>
              </a:gs>
              <a:gs pos="97000">
                <a:srgbClr val="47008F">
                  <a:lumMod val="73000"/>
                </a:srgb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Slide Number">
            <a:extLst>
              <a:ext uri="{FF2B5EF4-FFF2-40B4-BE49-F238E27FC236}">
                <a16:creationId xmlns:a16="http://schemas.microsoft.com/office/drawing/2014/main" id="{E7A23F66-1657-489E-8769-B7CCC9F020A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4" name="Title">
            <a:extLst>
              <a:ext uri="{FF2B5EF4-FFF2-40B4-BE49-F238E27FC236}">
                <a16:creationId xmlns:a16="http://schemas.microsoft.com/office/drawing/2014/main" id="{F2D32D74-0FC6-414A-96C5-2549942CD64E}"/>
              </a:ext>
            </a:extLst>
          </p:cNvPr>
          <p:cNvSpPr>
            <a:spLocks noGrp="1"/>
          </p:cNvSpPr>
          <p:nvPr>
            <p:ph type="title" idx="1" hasCustomPrompt="1"/>
          </p:nvPr>
        </p:nvSpPr>
        <p:spPr>
          <a:xfrm>
            <a:off x="243242" y="292099"/>
            <a:ext cx="4062057" cy="1866901"/>
          </a:xfrm>
        </p:spPr>
        <p:txBody>
          <a:bodyPr anchor="t">
            <a:noAutofit/>
          </a:bodyPr>
          <a:lstStyle>
            <a:lvl1pPr algn="ctr">
              <a:lnSpc>
                <a:spcPct val="100000"/>
              </a:lnSpc>
              <a:defRPr sz="3600">
                <a:solidFill>
                  <a:srgbClr val="F1F3F3"/>
                </a:solidFill>
                <a:latin typeface="Amazon Ember Display Heavy"/>
              </a:defRPr>
            </a:lvl1pPr>
          </a:lstStyle>
          <a:p>
            <a:r>
              <a:rPr lang="en-US" dirty="0"/>
              <a:t>Type title here</a:t>
            </a:r>
          </a:p>
        </p:txBody>
      </p:sp>
      <p:sp>
        <p:nvSpPr>
          <p:cNvPr id="2" name="LeftPlaceholder">
            <a:extLst>
              <a:ext uri="{FF2B5EF4-FFF2-40B4-BE49-F238E27FC236}">
                <a16:creationId xmlns:a16="http://schemas.microsoft.com/office/drawing/2014/main" id="{84AC47C1-092B-4DE6-902E-A0B393854995}"/>
              </a:ext>
              <a:ext uri="{C183D7F6-B498-43B3-948B-1728B52AA6E4}">
                <adec:decorative xmlns:adec="http://schemas.microsoft.com/office/drawing/2017/decorative" val="1"/>
              </a:ext>
            </a:extLst>
          </p:cNvPr>
          <p:cNvSpPr>
            <a:spLocks noGrp="1"/>
          </p:cNvSpPr>
          <p:nvPr>
            <p:ph idx="2" hasCustomPrompt="1"/>
          </p:nvPr>
        </p:nvSpPr>
        <p:spPr>
          <a:xfrm>
            <a:off x="246888" y="2434960"/>
            <a:ext cx="4060392" cy="3657600"/>
          </a:xfrm>
        </p:spPr>
        <p:txBody>
          <a:bodyPr anchor="t">
            <a:noAutofit/>
          </a:bodyPr>
          <a:lstStyle>
            <a:lvl1pPr marL="0" indent="0" algn="ctr">
              <a:buNone/>
              <a:defRPr>
                <a:solidFill>
                  <a:srgbClr val="F1F3F3"/>
                </a:solidFill>
                <a:latin typeface="+mn-lt"/>
              </a:defRPr>
            </a:lvl1pPr>
          </a:lstStyle>
          <a:p>
            <a:r>
              <a:rPr lang="en-US" dirty="0"/>
              <a:t>Click to add image</a:t>
            </a:r>
          </a:p>
        </p:txBody>
      </p:sp>
      <p:sp>
        <p:nvSpPr>
          <p:cNvPr id="3" name="Content">
            <a:extLst>
              <a:ext uri="{FF2B5EF4-FFF2-40B4-BE49-F238E27FC236}">
                <a16:creationId xmlns:a16="http://schemas.microsoft.com/office/drawing/2014/main" id="{E88E0D0B-F719-4929-9A45-08A3503393CA}"/>
              </a:ext>
            </a:extLst>
          </p:cNvPr>
          <p:cNvSpPr>
            <a:spLocks noGrp="1"/>
          </p:cNvSpPr>
          <p:nvPr>
            <p:ph type="body" idx="3" hasCustomPrompt="1"/>
          </p:nvPr>
        </p:nvSpPr>
        <p:spPr>
          <a:xfrm>
            <a:off x="4592635" y="292099"/>
            <a:ext cx="7239701" cy="6142651"/>
          </a:xfrm>
        </p:spPr>
        <p:txBody>
          <a:bodyPr>
            <a:noAutofit/>
          </a:bodyPr>
          <a:lstStyle>
            <a:lvl1pPr>
              <a:lnSpc>
                <a:spcPct val="100000"/>
              </a:lnSpc>
              <a:spcAft>
                <a:spcPts val="600"/>
              </a:spcAft>
              <a:buClr>
                <a:schemeClr val="tx2"/>
              </a:buClr>
              <a:defRPr sz="2800">
                <a:solidFill>
                  <a:srgbClr val="232F3E"/>
                </a:solidFill>
                <a:latin typeface="+mn-lt"/>
              </a:defRPr>
            </a:lvl1pPr>
            <a:lvl2pPr marL="461963" indent="-228600">
              <a:lnSpc>
                <a:spcPct val="100000"/>
              </a:lnSpc>
              <a:spcAft>
                <a:spcPts val="600"/>
              </a:spcAft>
              <a:buClr>
                <a:schemeClr val="tx2"/>
              </a:buClr>
              <a:defRPr sz="2400">
                <a:solidFill>
                  <a:srgbClr val="232F3E"/>
                </a:solidFill>
                <a:latin typeface="+mn-lt"/>
              </a:defRPr>
            </a:lvl2pPr>
            <a:lvl3pPr marL="684213" indent="-228600">
              <a:lnSpc>
                <a:spcPct val="100000"/>
              </a:lnSpc>
              <a:spcAft>
                <a:spcPts val="600"/>
              </a:spcAft>
              <a:buClr>
                <a:schemeClr val="tx2"/>
              </a:buClr>
              <a:defRPr sz="2200">
                <a:solidFill>
                  <a:srgbClr val="232F3E"/>
                </a:solidFill>
                <a:latin typeface="+mn-lt"/>
              </a:defRPr>
            </a:lvl3pPr>
            <a:lvl4pPr marL="914400" indent="-228600">
              <a:lnSpc>
                <a:spcPct val="100000"/>
              </a:lnSpc>
              <a:spcAft>
                <a:spcPts val="600"/>
              </a:spcAft>
              <a:buClr>
                <a:schemeClr val="tx2"/>
              </a:buClr>
              <a:defRPr sz="1800">
                <a:solidFill>
                  <a:srgbClr val="232F3E"/>
                </a:solidFill>
                <a:latin typeface="+mn-lt"/>
              </a:defRPr>
            </a:lvl4pPr>
            <a:lvl5pPr marL="1144588" indent="-228600">
              <a:lnSpc>
                <a:spcPct val="100000"/>
              </a:lnSpc>
              <a:spcAft>
                <a:spcPts val="600"/>
              </a:spcAft>
              <a:buClr>
                <a:schemeClr val="tx2"/>
              </a:buClr>
              <a:defRPr sz="1800">
                <a:solidFill>
                  <a:srgbClr val="232F3E"/>
                </a:solidFill>
                <a:latin typeface="+mn-lt"/>
              </a:defRPr>
            </a:lvl5pPr>
            <a:lvl7pPr marL="2743200" indent="0">
              <a:buNone/>
              <a:defRPr/>
            </a:lvl7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3748091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F3CAEA78-64D9-4CA8-84AB-317B5F555D3C}"/>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02D04820-1551-4DB8-9246-39CB85899696}"/>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and text column</a:t>
            </a:r>
          </a:p>
        </p:txBody>
      </p:sp>
      <p:sp>
        <p:nvSpPr>
          <p:cNvPr id="2" name="Content">
            <a:extLst>
              <a:ext uri="{FF2B5EF4-FFF2-40B4-BE49-F238E27FC236}">
                <a16:creationId xmlns:a16="http://schemas.microsoft.com/office/drawing/2014/main" id="{C4E502B2-1435-4BCB-BD77-B9E6CB7B3BF5}"/>
              </a:ext>
            </a:extLst>
          </p:cNvPr>
          <p:cNvSpPr>
            <a:spLocks noGrp="1"/>
          </p:cNvSpPr>
          <p:nvPr>
            <p:ph idx="2" hasCustomPrompt="1"/>
          </p:nvPr>
        </p:nvSpPr>
        <p:spPr>
          <a:xfrm>
            <a:off x="365760" y="1165536"/>
            <a:ext cx="11466576" cy="5262696"/>
          </a:xfrm>
        </p:spPr>
        <p:txBody>
          <a:bodyPr>
            <a:noAutofit/>
          </a:bodyPr>
          <a:lstStyle>
            <a:lvl1pPr>
              <a:lnSpc>
                <a:spcPct val="100000"/>
              </a:lnSpc>
              <a:spcBef>
                <a:spcPts val="1000"/>
              </a:spcBef>
              <a:spcAft>
                <a:spcPts val="600"/>
              </a:spcAft>
              <a:buClr>
                <a:schemeClr val="tx2"/>
              </a:buClr>
              <a:defRPr>
                <a:solidFill>
                  <a:srgbClr val="232F3E"/>
                </a:solidFill>
              </a:defRPr>
            </a:lvl1pPr>
            <a:lvl2pPr marL="457200" indent="-223838">
              <a:lnSpc>
                <a:spcPct val="100000"/>
              </a:lnSpc>
              <a:spcBef>
                <a:spcPts val="500"/>
              </a:spcBef>
              <a:spcAft>
                <a:spcPts val="600"/>
              </a:spcAft>
              <a:buClr>
                <a:schemeClr val="tx2"/>
              </a:buClr>
              <a:tabLst/>
              <a:defRPr>
                <a:solidFill>
                  <a:srgbClr val="232F3E"/>
                </a:solidFill>
              </a:defRPr>
            </a:lvl2pPr>
            <a:lvl3pPr marL="685800" indent="-228600">
              <a:lnSpc>
                <a:spcPct val="100000"/>
              </a:lnSpc>
              <a:spcBef>
                <a:spcPts val="500"/>
              </a:spcBef>
              <a:spcAft>
                <a:spcPts val="600"/>
              </a:spcAft>
              <a:buClr>
                <a:schemeClr val="tx2"/>
              </a:buClr>
              <a:tabLst/>
              <a:defRPr sz="2000">
                <a:solidFill>
                  <a:srgbClr val="232F3E"/>
                </a:solidFill>
              </a:defRPr>
            </a:lvl3pPr>
            <a:lvl4pPr marL="914400" indent="-228600">
              <a:lnSpc>
                <a:spcPct val="100000"/>
              </a:lnSpc>
              <a:spcBef>
                <a:spcPts val="500"/>
              </a:spcBef>
              <a:spcAft>
                <a:spcPts val="600"/>
              </a:spcAft>
              <a:buClr>
                <a:schemeClr val="tx2"/>
              </a:buClr>
              <a:tabLst/>
              <a:defRPr>
                <a:solidFill>
                  <a:srgbClr val="232F3E"/>
                </a:solidFill>
              </a:defRPr>
            </a:lvl4pPr>
            <a:lvl5pPr marL="1147763" indent="-233363">
              <a:lnSpc>
                <a:spcPct val="100000"/>
              </a:lnSpc>
              <a:spcBef>
                <a:spcPts val="500"/>
              </a:spcBef>
              <a:spcAft>
                <a:spcPts val="600"/>
              </a:spcAft>
              <a:buClr>
                <a:schemeClr val="tx2"/>
              </a:buClr>
              <a:buFont typeface="Arial" panose="020B0604020202020204" pitchFamily="34" charset="0"/>
              <a:buChar char="•"/>
              <a:tabLs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222896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reserve="1">
  <p:cSld name="Title and Code">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1AA7B286-8B48-4C92-B2A9-AADCF2EEA2A0}"/>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and code</a:t>
            </a:r>
          </a:p>
        </p:txBody>
      </p:sp>
      <p:sp>
        <p:nvSpPr>
          <p:cNvPr id="2" name="Code">
            <a:extLst>
              <a:ext uri="{FF2B5EF4-FFF2-40B4-BE49-F238E27FC236}">
                <a16:creationId xmlns:a16="http://schemas.microsoft.com/office/drawing/2014/main" id="{D77EFECE-400E-4BAA-A766-7DD8A1117BBC}"/>
              </a:ext>
            </a:extLst>
          </p:cNvPr>
          <p:cNvSpPr>
            <a:spLocks noGrp="1"/>
          </p:cNvSpPr>
          <p:nvPr>
            <p:ph type="body" idx="2" hasCustomPrompt="1"/>
          </p:nvPr>
        </p:nvSpPr>
        <p:spPr>
          <a:xfrm>
            <a:off x="365760" y="1183340"/>
            <a:ext cx="11466576" cy="5244891"/>
          </a:xfrm>
        </p:spPr>
        <p:txBody>
          <a:bodyPr>
            <a:noAutofit/>
          </a:bodyPr>
          <a:lstStyle>
            <a:lvl1pPr marL="0" indent="0">
              <a:spcBef>
                <a:spcPts val="0"/>
              </a:spcBef>
              <a:buNone/>
              <a:defRPr sz="1600">
                <a:solidFill>
                  <a:srgbClr val="232F3E"/>
                </a:solidFill>
                <a:latin typeface="Lucida Console" panose="020B0609040504020204" pitchFamily="49" charset="0"/>
              </a:defRPr>
            </a:lvl1pPr>
          </a:lstStyle>
          <a:p>
            <a:pPr lvl="0"/>
            <a:r>
              <a:rPr lang="en-US" dirty="0"/>
              <a:t># Import libraries</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from </a:t>
            </a:r>
            <a:r>
              <a:rPr lang="en-US" dirty="0" err="1"/>
              <a:t>autogluon.tabular</a:t>
            </a:r>
            <a:r>
              <a:rPr lang="en-US" dirty="0"/>
              <a:t> import </a:t>
            </a:r>
            <a:r>
              <a:rPr lang="en-US" dirty="0" err="1"/>
              <a:t>TabularPredictor</a:t>
            </a: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 Create the model</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predictor = </a:t>
            </a:r>
            <a:r>
              <a:rPr lang="en-US" dirty="0" err="1"/>
              <a:t>TabularPredictor</a:t>
            </a:r>
            <a:r>
              <a:rPr lang="en-US" dirty="0"/>
              <a:t>(label="Price").fit("</a:t>
            </a:r>
            <a:r>
              <a:rPr lang="en-US" dirty="0" err="1"/>
              <a:t>train.csv</a:t>
            </a:r>
            <a:r>
              <a:rPr lang="en-US" dirty="0"/>
              <a:t>")</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 Get predictions</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predictions = </a:t>
            </a:r>
            <a:r>
              <a:rPr lang="en-US" dirty="0" err="1"/>
              <a:t>predictor.predict</a:t>
            </a:r>
            <a:r>
              <a:rPr lang="en-US" dirty="0"/>
              <a:t>("</a:t>
            </a:r>
            <a:r>
              <a:rPr lang="en-US" dirty="0" err="1"/>
              <a:t>test.csv</a:t>
            </a:r>
            <a:r>
              <a:rPr lang="en-US" dirty="0"/>
              <a:t>")</a:t>
            </a:r>
          </a:p>
        </p:txBody>
      </p:sp>
    </p:spTree>
    <p:custDataLst>
      <p:tags r:id="rId1"/>
    </p:custDataLst>
    <p:extLst>
      <p:ext uri="{BB962C8B-B14F-4D97-AF65-F5344CB8AC3E}">
        <p14:creationId xmlns:p14="http://schemas.microsoft.com/office/powerpoint/2010/main" val="479481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Title, Text, and Small Picture">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ECDF26F2-E972-40FE-806F-12B056EA9DCC}"/>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F8BD5B93-38A6-4C4A-A3EB-A591F4EDD6E5}"/>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a:p>
        </p:txBody>
      </p:sp>
      <p:sp>
        <p:nvSpPr>
          <p:cNvPr id="3" name="Title">
            <a:extLst>
              <a:ext uri="{FF2B5EF4-FFF2-40B4-BE49-F238E27FC236}">
                <a16:creationId xmlns:a16="http://schemas.microsoft.com/office/drawing/2014/main" id="{75DBD6AA-5E11-44A8-900B-2519518B0622}"/>
              </a:ext>
            </a:extLst>
          </p:cNvPr>
          <p:cNvSpPr>
            <a:spLocks noGrp="1"/>
          </p:cNvSpPr>
          <p:nvPr>
            <p:ph type="title" idx="1" hasCustomPrompt="1"/>
          </p:nvPr>
        </p:nvSpPr>
        <p:spPr>
          <a:xfrm>
            <a:off x="365760" y="301752"/>
            <a:ext cx="11466576" cy="731318"/>
          </a:xfrm>
        </p:spPr>
        <p:txBody>
          <a:bodyPr/>
          <a:lstStyle>
            <a:lvl1pPr>
              <a:defRPr>
                <a:solidFill>
                  <a:srgbClr val="232F3E"/>
                </a:solidFill>
                <a:latin typeface="Amazon Ember Display Heavy"/>
              </a:defRPr>
            </a:lvl1pPr>
          </a:lstStyle>
          <a:p>
            <a:r>
              <a:rPr lang="en-US" dirty="0"/>
              <a:t>Title, 2/3 Column, and picture</a:t>
            </a:r>
          </a:p>
        </p:txBody>
      </p:sp>
      <p:sp>
        <p:nvSpPr>
          <p:cNvPr id="2" name="Content">
            <a:extLst>
              <a:ext uri="{FF2B5EF4-FFF2-40B4-BE49-F238E27FC236}">
                <a16:creationId xmlns:a16="http://schemas.microsoft.com/office/drawing/2014/main" id="{5ACBD598-6775-4223-B2AB-B169A112E3FF}"/>
              </a:ext>
            </a:extLst>
          </p:cNvPr>
          <p:cNvSpPr>
            <a:spLocks noGrp="1"/>
          </p:cNvSpPr>
          <p:nvPr>
            <p:ph idx="2" hasCustomPrompt="1"/>
          </p:nvPr>
        </p:nvSpPr>
        <p:spPr>
          <a:xfrm>
            <a:off x="365760" y="1097280"/>
            <a:ext cx="7644384" cy="5330952"/>
          </a:xfrm>
        </p:spPr>
        <p:txBody>
          <a:bodyPr>
            <a:noAutofit/>
          </a:bodyPr>
          <a:lstStyle>
            <a:lvl1pPr>
              <a:lnSpc>
                <a:spcPct val="100000"/>
              </a:lnSpc>
              <a:spcBef>
                <a:spcPts val="1000"/>
              </a:spcBef>
              <a:spcAft>
                <a:spcPts val="600"/>
              </a:spcAft>
              <a:buClr>
                <a:schemeClr val="tx2"/>
              </a:buClr>
              <a:defRPr>
                <a:solidFill>
                  <a:srgbClr val="232F3E"/>
                </a:solidFill>
              </a:defRPr>
            </a:lvl1pPr>
            <a:lvl2pPr marL="461963" indent="-228600">
              <a:lnSpc>
                <a:spcPct val="100000"/>
              </a:lnSpc>
              <a:spcBef>
                <a:spcPts val="500"/>
              </a:spcBef>
              <a:spcAft>
                <a:spcPts val="600"/>
              </a:spcAft>
              <a:buClr>
                <a:schemeClr val="tx2"/>
              </a:buClr>
              <a:defRPr>
                <a:solidFill>
                  <a:srgbClr val="232F3E"/>
                </a:solidFill>
              </a:defRPr>
            </a:lvl2pPr>
            <a:lvl3pPr marL="682625" indent="-228600">
              <a:lnSpc>
                <a:spcPct val="100000"/>
              </a:lnSpc>
              <a:spcBef>
                <a:spcPts val="500"/>
              </a:spcBef>
              <a:spcAft>
                <a:spcPts val="600"/>
              </a:spcAft>
              <a:buClr>
                <a:schemeClr val="tx2"/>
              </a:buClr>
              <a:defRPr sz="2200">
                <a:solidFill>
                  <a:srgbClr val="232F3E"/>
                </a:solidFill>
              </a:defRPr>
            </a:lvl3pPr>
            <a:lvl4pPr marL="914400" indent="-228600">
              <a:lnSpc>
                <a:spcPct val="100000"/>
              </a:lnSpc>
              <a:spcBef>
                <a:spcPts val="500"/>
              </a:spcBef>
              <a:spcAft>
                <a:spcPts val="600"/>
              </a:spcAft>
              <a:buClr>
                <a:schemeClr val="tx2"/>
              </a:buClr>
              <a:defRPr sz="2000">
                <a:solidFill>
                  <a:srgbClr val="232F3E"/>
                </a:solidFill>
              </a:defRPr>
            </a:lvl4pPr>
            <a:lvl5pPr marL="1146175" indent="-228600">
              <a:lnSpc>
                <a:spcPct val="100000"/>
              </a:lnSpc>
              <a:spcBef>
                <a:spcPts val="500"/>
              </a:spcBef>
              <a:spcAft>
                <a:spcPts val="600"/>
              </a:spcAft>
              <a:buClr>
                <a:schemeClr val="tx2"/>
              </a:buClr>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22" name="Picture">
            <a:extLst>
              <a:ext uri="{FF2B5EF4-FFF2-40B4-BE49-F238E27FC236}">
                <a16:creationId xmlns:a16="http://schemas.microsoft.com/office/drawing/2014/main" id="{A644AF2C-FFDC-4661-BF6B-D208E5E816FA}"/>
              </a:ext>
              <a:ext uri="{C183D7F6-B498-43B3-948B-1728B52AA6E4}">
                <adec:decorative xmlns:adec="http://schemas.microsoft.com/office/drawing/2017/decorative" val="1"/>
              </a:ext>
            </a:extLst>
          </p:cNvPr>
          <p:cNvSpPr>
            <a:spLocks noGrp="1"/>
          </p:cNvSpPr>
          <p:nvPr>
            <p:ph type="pic" idx="22" hasCustomPrompt="1"/>
          </p:nvPr>
        </p:nvSpPr>
        <p:spPr>
          <a:xfrm>
            <a:off x="8498586" y="2276856"/>
            <a:ext cx="2971800" cy="2971800"/>
          </a:xfrm>
        </p:spPr>
        <p:txBody>
          <a:bodyPr anchor="t">
            <a:noAutofit/>
          </a:bodyPr>
          <a:lstStyle>
            <a:lvl1pPr marL="0" indent="0" algn="ctr">
              <a:buNone/>
              <a:defRPr sz="2000">
                <a:solidFill>
                  <a:srgbClr val="232F3E"/>
                </a:solidFill>
              </a:defRPr>
            </a:lvl1pPr>
          </a:lstStyle>
          <a:p>
            <a:r>
              <a:rPr lang="en-US" dirty="0"/>
              <a:t>Click icon to add image</a:t>
            </a:r>
          </a:p>
        </p:txBody>
      </p:sp>
    </p:spTree>
    <p:custDataLst>
      <p:tags r:id="rId1"/>
    </p:custDataLst>
    <p:extLst>
      <p:ext uri="{BB962C8B-B14F-4D97-AF65-F5344CB8AC3E}">
        <p14:creationId xmlns:p14="http://schemas.microsoft.com/office/powerpoint/2010/main" val="2187722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 preserve="1">
  <p:cSld name="Title and 2 Content Columns">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DDE84D45-638C-4BCD-B539-05F38F37CF3D}"/>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79271B92-68F7-439C-8199-7E16014A6742}"/>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a:p>
        </p:txBody>
      </p:sp>
      <p:sp>
        <p:nvSpPr>
          <p:cNvPr id="4"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318"/>
          </a:xfrm>
        </p:spPr>
        <p:txBody>
          <a:bodyPr/>
          <a:lstStyle>
            <a:lvl1pPr>
              <a:defRPr>
                <a:solidFill>
                  <a:srgbClr val="232F3E"/>
                </a:solidFill>
              </a:defRPr>
            </a:lvl1pPr>
          </a:lstStyle>
          <a:p>
            <a:r>
              <a:rPr lang="en-US" dirty="0">
                <a:latin typeface="Amazon Ember Display Heavy" panose="04020705040A02060702" pitchFamily="82" charset="0"/>
              </a:rPr>
              <a:t>Title and 2 content columns</a:t>
            </a:r>
          </a:p>
        </p:txBody>
      </p:sp>
      <p:sp>
        <p:nvSpPr>
          <p:cNvPr id="2" name="Content Left">
            <a:extLst>
              <a:ext uri="{FF2B5EF4-FFF2-40B4-BE49-F238E27FC236}">
                <a16:creationId xmlns:a16="http://schemas.microsoft.com/office/drawing/2014/main" id="{8A73B5A2-5001-4FA4-B113-0F6124F1F6A0}"/>
              </a:ext>
            </a:extLst>
          </p:cNvPr>
          <p:cNvSpPr>
            <a:spLocks noGrp="1"/>
          </p:cNvSpPr>
          <p:nvPr>
            <p:ph idx="2" hasCustomPrompt="1"/>
          </p:nvPr>
        </p:nvSpPr>
        <p:spPr>
          <a:xfrm>
            <a:off x="365760" y="1097280"/>
            <a:ext cx="5669280" cy="5330952"/>
          </a:xfrm>
        </p:spPr>
        <p:txBody>
          <a:bodyPr>
            <a:noAutofit/>
          </a:bodyPr>
          <a:lstStyle>
            <a:lvl1pPr>
              <a:lnSpc>
                <a:spcPct val="100000"/>
              </a:lnSpc>
              <a:spcAft>
                <a:spcPts val="600"/>
              </a:spcAft>
              <a:defRPr sz="2800">
                <a:solidFill>
                  <a:srgbClr val="232F3E"/>
                </a:solidFill>
              </a:defRPr>
            </a:lvl1pPr>
            <a:lvl2pPr marL="461963" indent="-228600">
              <a:lnSpc>
                <a:spcPct val="100000"/>
              </a:lnSpc>
              <a:spcAft>
                <a:spcPts val="600"/>
              </a:spcAft>
              <a:defRPr sz="2400">
                <a:solidFill>
                  <a:srgbClr val="232F3E"/>
                </a:solidFill>
              </a:defRPr>
            </a:lvl2pPr>
            <a:lvl3pPr marL="684213" indent="-228600">
              <a:lnSpc>
                <a:spcPct val="100000"/>
              </a:lnSpc>
              <a:spcAft>
                <a:spcPts val="600"/>
              </a:spcAft>
              <a:defRPr sz="2000">
                <a:solidFill>
                  <a:srgbClr val="232F3E"/>
                </a:solidFill>
              </a:defRPr>
            </a:lvl3pPr>
            <a:lvl4pPr marL="914400" indent="-228600">
              <a:lnSpc>
                <a:spcPct val="100000"/>
              </a:lnSpc>
              <a:spcAft>
                <a:spcPts val="600"/>
              </a:spcAft>
              <a:defRPr sz="1800">
                <a:solidFill>
                  <a:srgbClr val="232F3E"/>
                </a:solidFill>
              </a:defRPr>
            </a:lvl4pPr>
            <a:lvl5pPr marL="1144588" indent="-228600">
              <a:lnSpc>
                <a:spcPct val="100000"/>
              </a:lnSpc>
              <a:spcAft>
                <a:spcPts val="6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3" name="Content Right">
            <a:extLst>
              <a:ext uri="{FF2B5EF4-FFF2-40B4-BE49-F238E27FC236}">
                <a16:creationId xmlns:a16="http://schemas.microsoft.com/office/drawing/2014/main" id="{951E617C-D9F7-4098-883E-6A048DBCF862}"/>
              </a:ext>
            </a:extLst>
          </p:cNvPr>
          <p:cNvSpPr>
            <a:spLocks noGrp="1"/>
          </p:cNvSpPr>
          <p:nvPr>
            <p:ph idx="3" hasCustomPrompt="1"/>
          </p:nvPr>
        </p:nvSpPr>
        <p:spPr>
          <a:xfrm>
            <a:off x="6163056" y="1097280"/>
            <a:ext cx="5669280" cy="5330952"/>
          </a:xfrm>
        </p:spPr>
        <p:txBody>
          <a:bodyPr>
            <a:noAutofit/>
          </a:bodyPr>
          <a:lstStyle>
            <a:lvl1pPr>
              <a:lnSpc>
                <a:spcPct val="100000"/>
              </a:lnSpc>
              <a:spcAft>
                <a:spcPts val="600"/>
              </a:spcAft>
              <a:defRPr sz="2800">
                <a:solidFill>
                  <a:srgbClr val="232F3E"/>
                </a:solidFill>
              </a:defRPr>
            </a:lvl1pPr>
            <a:lvl2pPr marL="461963" indent="-228600">
              <a:lnSpc>
                <a:spcPct val="100000"/>
              </a:lnSpc>
              <a:spcAft>
                <a:spcPts val="600"/>
              </a:spcAft>
              <a:defRPr sz="2400">
                <a:solidFill>
                  <a:srgbClr val="232F3E"/>
                </a:solidFill>
              </a:defRPr>
            </a:lvl2pPr>
            <a:lvl3pPr marL="684213" indent="-228600">
              <a:lnSpc>
                <a:spcPct val="100000"/>
              </a:lnSpc>
              <a:spcAft>
                <a:spcPts val="600"/>
              </a:spcAft>
              <a:defRPr sz="2000">
                <a:solidFill>
                  <a:srgbClr val="232F3E"/>
                </a:solidFill>
              </a:defRPr>
            </a:lvl3pPr>
            <a:lvl4pPr marL="914400" indent="-228600">
              <a:lnSpc>
                <a:spcPct val="100000"/>
              </a:lnSpc>
              <a:spcAft>
                <a:spcPts val="600"/>
              </a:spcAft>
              <a:defRPr sz="1800">
                <a:solidFill>
                  <a:srgbClr val="232F3E"/>
                </a:solidFill>
              </a:defRPr>
            </a:lvl4pPr>
            <a:lvl5pPr marL="1144588" indent="-228600">
              <a:lnSpc>
                <a:spcPct val="100000"/>
              </a:lnSpc>
              <a:spcAft>
                <a:spcPts val="6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322789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1AA7B286-8B48-4C92-B2A9-AADCF2EEA2A0}"/>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only</a:t>
            </a:r>
          </a:p>
        </p:txBody>
      </p:sp>
    </p:spTree>
    <p:custDataLst>
      <p:tags r:id="rId1"/>
    </p:custDataLst>
    <p:extLst>
      <p:ext uri="{BB962C8B-B14F-4D97-AF65-F5344CB8AC3E}">
        <p14:creationId xmlns:p14="http://schemas.microsoft.com/office/powerpoint/2010/main" val="2787105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ptional">
    <p:bg>
      <p:bgPr>
        <a:solidFill>
          <a:schemeClr val="bg1"/>
        </a:soli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optional</a:t>
            </a:r>
          </a:p>
        </p:txBody>
      </p:sp>
    </p:spTree>
    <p:custDataLst>
      <p:tags r:id="rId1"/>
    </p:custDataLst>
    <p:extLst>
      <p:ext uri="{BB962C8B-B14F-4D97-AF65-F5344CB8AC3E}">
        <p14:creationId xmlns:p14="http://schemas.microsoft.com/office/powerpoint/2010/main" val="2952647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B3C046-EFDA-17AD-0D56-C18E0A4DFA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7E4FF14-82ED-E572-8D03-6C8E765954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7E3CC2-8DED-7BE1-8076-E53BF32393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7B3F24-5937-D54F-9DCE-A8BE1BC632EC}" type="datetimeFigureOut">
              <a:rPr lang="en-US" smtClean="0"/>
              <a:t>9/8/25</a:t>
            </a:fld>
            <a:endParaRPr lang="en-US"/>
          </a:p>
        </p:txBody>
      </p:sp>
      <p:sp>
        <p:nvSpPr>
          <p:cNvPr id="5" name="Footer Placeholder 4">
            <a:extLst>
              <a:ext uri="{FF2B5EF4-FFF2-40B4-BE49-F238E27FC236}">
                <a16:creationId xmlns:a16="http://schemas.microsoft.com/office/drawing/2014/main" id="{CDCCCD40-87B3-1B78-B45F-36FA473A0F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A8693B2-224F-970C-7917-8CD74395C1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A35832-0F51-BC45-945A-0C708ACB3BEE}" type="slidenum">
              <a:rPr lang="en-US" smtClean="0"/>
              <a:t>‹#›</a:t>
            </a:fld>
            <a:endParaRPr lang="en-US"/>
          </a:p>
        </p:txBody>
      </p:sp>
    </p:spTree>
    <p:extLst>
      <p:ext uri="{BB962C8B-B14F-4D97-AF65-F5344CB8AC3E}">
        <p14:creationId xmlns:p14="http://schemas.microsoft.com/office/powerpoint/2010/main" val="602609943"/>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692" r:id="rId11"/>
    <p:sldLayoutId id="2147483686" r:id="rId12"/>
    <p:sldLayoutId id="2147483688" r:id="rId13"/>
    <p:sldLayoutId id="2147483687" r:id="rId14"/>
    <p:sldLayoutId id="2147483690"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4.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2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24.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25.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2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28.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29.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30.xml"/><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ags" Target="../tags/tag31.xml"/><Relationship Id="rId5" Type="http://schemas.openxmlformats.org/officeDocument/2006/relationships/image" Target="../media/image19.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tags" Target="../tags/tag3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15.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33.xml"/><Relationship Id="rId6" Type="http://schemas.openxmlformats.org/officeDocument/2006/relationships/image" Target="../media/image9.png"/><Relationship Id="rId5" Type="http://schemas.openxmlformats.org/officeDocument/2006/relationships/image" Target="../media/image21.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tags" Target="../tags/tag34.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tags" Target="../tags/tag35.xml"/><Relationship Id="rId4" Type="http://schemas.openxmlformats.org/officeDocument/2006/relationships/chart" Target="../charts/chart1.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tags" Target="../tags/tag36.xml"/><Relationship Id="rId4" Type="http://schemas.openxmlformats.org/officeDocument/2006/relationships/chart" Target="../charts/char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tags" Target="../tags/tag37.xml"/><Relationship Id="rId4" Type="http://schemas.openxmlformats.org/officeDocument/2006/relationships/chart" Target="../charts/chart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17.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18.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20.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2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8BBD1DE-D73A-4ECB-9AF3-947A6878ADBA}"/>
              </a:ext>
            </a:extLst>
          </p:cNvPr>
          <p:cNvSpPr>
            <a:spLocks noGrp="1"/>
          </p:cNvSpPr>
          <p:nvPr>
            <p:ph type="sldNum" idx="97"/>
          </p:nvPr>
        </p:nvSpPr>
        <p:spPr/>
        <p:txBody>
          <a:bodyPr/>
          <a:lstStyle/>
          <a:p>
            <a:fld id="{86A8BF56-6CB3-514C-9A64-F39D95C9E25B}" type="slidenum">
              <a:rPr lang="en-US" smtClean="0"/>
              <a:pPr/>
              <a:t>1</a:t>
            </a:fld>
            <a:endParaRPr lang="en-US" dirty="0"/>
          </a:p>
        </p:txBody>
      </p:sp>
      <p:sp>
        <p:nvSpPr>
          <p:cNvPr id="4" name="Title 3">
            <a:extLst>
              <a:ext uri="{FF2B5EF4-FFF2-40B4-BE49-F238E27FC236}">
                <a16:creationId xmlns:a16="http://schemas.microsoft.com/office/drawing/2014/main" id="{B8280F18-C51C-09D1-32D4-15F8BDE9C811}"/>
              </a:ext>
            </a:extLst>
          </p:cNvPr>
          <p:cNvSpPr>
            <a:spLocks noGrp="1"/>
          </p:cNvSpPr>
          <p:nvPr>
            <p:ph type="title" idx="1"/>
          </p:nvPr>
        </p:nvSpPr>
        <p:spPr/>
        <p:txBody>
          <a:bodyPr>
            <a:normAutofit/>
          </a:bodyPr>
          <a:lstStyle/>
          <a:p>
            <a:r>
              <a:rPr lang="en-US" dirty="0"/>
              <a:t>Designing Fair Models, and Data Integrity and Analysis</a:t>
            </a:r>
          </a:p>
        </p:txBody>
      </p:sp>
      <p:sp>
        <p:nvSpPr>
          <p:cNvPr id="3" name="Text Placeholder 2">
            <a:extLst>
              <a:ext uri="{FF2B5EF4-FFF2-40B4-BE49-F238E27FC236}">
                <a16:creationId xmlns:a16="http://schemas.microsoft.com/office/drawing/2014/main" id="{F26F2F8D-DD81-7F1D-BB15-F73AC3486DCF}"/>
              </a:ext>
            </a:extLst>
          </p:cNvPr>
          <p:cNvSpPr>
            <a:spLocks noGrp="1"/>
          </p:cNvSpPr>
          <p:nvPr>
            <p:ph type="body" idx="2"/>
          </p:nvPr>
        </p:nvSpPr>
        <p:spPr/>
        <p:txBody>
          <a:bodyPr>
            <a:normAutofit/>
          </a:bodyPr>
          <a:lstStyle/>
          <a:p>
            <a:r>
              <a:rPr lang="en-US" dirty="0"/>
              <a:t>Machine Learning through Application</a:t>
            </a:r>
          </a:p>
        </p:txBody>
      </p:sp>
      <p:sp>
        <p:nvSpPr>
          <p:cNvPr id="6" name="Text Placeholder 5">
            <a:extLst>
              <a:ext uri="{FF2B5EF4-FFF2-40B4-BE49-F238E27FC236}">
                <a16:creationId xmlns:a16="http://schemas.microsoft.com/office/drawing/2014/main" id="{5E84E6F1-2BAF-2DDC-6136-75863B99AC93}"/>
              </a:ext>
            </a:extLst>
          </p:cNvPr>
          <p:cNvSpPr>
            <a:spLocks noGrp="1"/>
          </p:cNvSpPr>
          <p:nvPr>
            <p:ph type="body" idx="98"/>
          </p:nvPr>
        </p:nvSpPr>
        <p:spPr/>
        <p:txBody>
          <a:bodyPr/>
          <a:lstStyle/>
          <a:p>
            <a:r>
              <a:rPr lang="en-US" dirty="0"/>
              <a:t>Module 3 – Lesson 2</a:t>
            </a:r>
          </a:p>
        </p:txBody>
      </p:sp>
    </p:spTree>
    <p:custDataLst>
      <p:tags r:id="rId1"/>
    </p:custDataLst>
    <p:extLst>
      <p:ext uri="{BB962C8B-B14F-4D97-AF65-F5344CB8AC3E}">
        <p14:creationId xmlns:p14="http://schemas.microsoft.com/office/powerpoint/2010/main" val="747373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E3F3B87-DEAC-4FA6-B52C-F05794C24549}"/>
              </a:ext>
            </a:extLst>
          </p:cNvPr>
          <p:cNvSpPr>
            <a:spLocks noGrp="1"/>
          </p:cNvSpPr>
          <p:nvPr>
            <p:ph type="sldNum" idx="97"/>
          </p:nvPr>
        </p:nvSpPr>
        <p:spPr/>
        <p:txBody>
          <a:bodyPr/>
          <a:lstStyle/>
          <a:p>
            <a:fld id="{86A8BF56-6CB3-514C-9A64-F39D95C9E25B}" type="slidenum">
              <a:rPr lang="en-US" smtClean="0"/>
              <a:pPr/>
              <a:t>10</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Biased datasets in NLP and CV</a:t>
            </a:r>
          </a:p>
        </p:txBody>
      </p:sp>
      <p:sp>
        <p:nvSpPr>
          <p:cNvPr id="3" name="Content Placeholder 2">
            <a:extLst>
              <a:ext uri="{FF2B5EF4-FFF2-40B4-BE49-F238E27FC236}">
                <a16:creationId xmlns:a16="http://schemas.microsoft.com/office/drawing/2014/main" id="{46A9EFB8-9805-7D17-42F8-F049D80BE568}"/>
              </a:ext>
            </a:extLst>
          </p:cNvPr>
          <p:cNvSpPr>
            <a:spLocks noGrp="1"/>
          </p:cNvSpPr>
          <p:nvPr>
            <p:ph idx="2"/>
          </p:nvPr>
        </p:nvSpPr>
        <p:spPr/>
        <p:txBody>
          <a:bodyPr/>
          <a:lstStyle/>
          <a:p>
            <a:r>
              <a:rPr lang="en-US" dirty="0"/>
              <a:t>Historical and societal bias is often present in data collected from the “wild.”</a:t>
            </a:r>
          </a:p>
          <a:p>
            <a:pPr lvl="1"/>
            <a:r>
              <a:rPr lang="en-US" b="1" dirty="0"/>
              <a:t>Example: </a:t>
            </a:r>
            <a:r>
              <a:rPr lang="en-US" dirty="0"/>
              <a:t>Research showed that word embeddings can encode societal stereotypes.</a:t>
            </a:r>
          </a:p>
          <a:p>
            <a:r>
              <a:rPr lang="en-US" dirty="0"/>
              <a:t>Geographical representation is not equal for many of the most widely used computer vision (CV) datasets.</a:t>
            </a:r>
          </a:p>
          <a:p>
            <a:pPr lvl="1"/>
            <a:r>
              <a:rPr lang="en-US" b="1" dirty="0"/>
              <a:t>Example: </a:t>
            </a:r>
            <a:r>
              <a:rPr lang="en-US" dirty="0"/>
              <a:t>ImageNet is used to train neural networks for image classification, and it has more than 15 million labeled images. However, they come from only a few nations.</a:t>
            </a:r>
          </a:p>
        </p:txBody>
      </p:sp>
    </p:spTree>
    <p:custDataLst>
      <p:tags r:id="rId1"/>
    </p:custDataLst>
    <p:extLst>
      <p:ext uri="{BB962C8B-B14F-4D97-AF65-F5344CB8AC3E}">
        <p14:creationId xmlns:p14="http://schemas.microsoft.com/office/powerpoint/2010/main" val="611669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A8F364F7-0701-44FE-A1AE-E5EBB8C10847}"/>
              </a:ext>
            </a:extLst>
          </p:cNvPr>
          <p:cNvSpPr>
            <a:spLocks noGrp="1"/>
          </p:cNvSpPr>
          <p:nvPr>
            <p:ph type="sldNum" idx="97"/>
          </p:nvPr>
        </p:nvSpPr>
        <p:spPr/>
        <p:txBody>
          <a:bodyPr/>
          <a:lstStyle/>
          <a:p>
            <a:fld id="{4037B1B0-0345-4E15-985A-6BECCDBE474F}" type="slidenum">
              <a:rPr lang="en-US" smtClean="0"/>
              <a:pPr/>
              <a:t>11</a:t>
            </a:fld>
            <a:endParaRPr lang="en-US" dirty="0"/>
          </a:p>
        </p:txBody>
      </p:sp>
      <p:sp>
        <p:nvSpPr>
          <p:cNvPr id="4" name="Title 3">
            <a:extLst>
              <a:ext uri="{FF2B5EF4-FFF2-40B4-BE49-F238E27FC236}">
                <a16:creationId xmlns:a16="http://schemas.microsoft.com/office/drawing/2014/main" id="{B0B66A0E-A055-4821-AAF3-08466CC367CA}"/>
              </a:ext>
            </a:extLst>
          </p:cNvPr>
          <p:cNvSpPr>
            <a:spLocks noGrp="1"/>
          </p:cNvSpPr>
          <p:nvPr>
            <p:ph type="title" idx="1"/>
          </p:nvPr>
        </p:nvSpPr>
        <p:spPr/>
        <p:txBody>
          <a:bodyPr>
            <a:normAutofit fontScale="90000"/>
          </a:bodyPr>
          <a:lstStyle/>
          <a:p>
            <a:r>
              <a:rPr lang="en-US" dirty="0"/>
              <a:t>Challenges to label quality</a:t>
            </a:r>
          </a:p>
        </p:txBody>
      </p:sp>
      <p:sp>
        <p:nvSpPr>
          <p:cNvPr id="5" name="Content Placeholder 4">
            <a:extLst>
              <a:ext uri="{FF2B5EF4-FFF2-40B4-BE49-F238E27FC236}">
                <a16:creationId xmlns:a16="http://schemas.microsoft.com/office/drawing/2014/main" id="{DE0537F5-FBE5-475D-8986-61F3F8B9E4B5}"/>
              </a:ext>
            </a:extLst>
          </p:cNvPr>
          <p:cNvSpPr>
            <a:spLocks noGrp="1"/>
          </p:cNvSpPr>
          <p:nvPr>
            <p:ph idx="2"/>
          </p:nvPr>
        </p:nvSpPr>
        <p:spPr>
          <a:xfrm>
            <a:off x="-34708" y="1757622"/>
            <a:ext cx="6155692" cy="4485756"/>
          </a:xfrm>
        </p:spPr>
        <p:txBody>
          <a:bodyPr/>
          <a:lstStyle/>
          <a:p>
            <a:r>
              <a:rPr lang="en-US" dirty="0"/>
              <a:t>Labels generally describe what happened historically but don’t tell you what the unbiased outcome would have been.</a:t>
            </a:r>
          </a:p>
          <a:p>
            <a:r>
              <a:rPr lang="en-US" dirty="0"/>
              <a:t>To mitigate bias, you need to address the underlying causes of inequality: bias-transforming metrics.</a:t>
            </a:r>
          </a:p>
        </p:txBody>
      </p:sp>
      <p:sp>
        <p:nvSpPr>
          <p:cNvPr id="7" name="Text Placeholder 6">
            <a:extLst>
              <a:ext uri="{FF2B5EF4-FFF2-40B4-BE49-F238E27FC236}">
                <a16:creationId xmlns:a16="http://schemas.microsoft.com/office/drawing/2014/main" id="{AA9B1EAC-5F7B-4F5E-A30D-E71A03509EAD}"/>
              </a:ext>
            </a:extLst>
          </p:cNvPr>
          <p:cNvSpPr>
            <a:spLocks noGrp="1"/>
          </p:cNvSpPr>
          <p:nvPr>
            <p:ph type="body" idx="4294967295"/>
          </p:nvPr>
        </p:nvSpPr>
        <p:spPr>
          <a:xfrm>
            <a:off x="0" y="1279525"/>
            <a:ext cx="5670550" cy="439738"/>
          </a:xfrm>
          <a:solidFill>
            <a:srgbClr val="0070C0"/>
          </a:solidFill>
        </p:spPr>
        <p:txBody>
          <a:bodyPr>
            <a:normAutofit fontScale="92500" lnSpcReduction="10000"/>
          </a:bodyPr>
          <a:lstStyle/>
          <a:p>
            <a:pPr marL="0" indent="0">
              <a:buNone/>
            </a:pPr>
            <a:r>
              <a:rPr lang="en-US" dirty="0">
                <a:solidFill>
                  <a:schemeClr val="bg1"/>
                </a:solidFill>
              </a:rPr>
              <a:t>Tainted labels</a:t>
            </a:r>
          </a:p>
        </p:txBody>
      </p:sp>
      <p:sp>
        <p:nvSpPr>
          <p:cNvPr id="8" name="Text Placeholder 7">
            <a:extLst>
              <a:ext uri="{FF2B5EF4-FFF2-40B4-BE49-F238E27FC236}">
                <a16:creationId xmlns:a16="http://schemas.microsoft.com/office/drawing/2014/main" id="{8D9CE307-E0CB-46BE-AE5A-5E417FB00BE9}"/>
              </a:ext>
            </a:extLst>
          </p:cNvPr>
          <p:cNvSpPr>
            <a:spLocks noGrp="1"/>
          </p:cNvSpPr>
          <p:nvPr>
            <p:ph type="body" idx="4294967295"/>
          </p:nvPr>
        </p:nvSpPr>
        <p:spPr>
          <a:xfrm>
            <a:off x="6523038" y="1279525"/>
            <a:ext cx="5668962" cy="439738"/>
          </a:xfrm>
          <a:solidFill>
            <a:srgbClr val="0070C0"/>
          </a:solidFill>
        </p:spPr>
        <p:txBody>
          <a:bodyPr>
            <a:normAutofit fontScale="92500" lnSpcReduction="10000"/>
          </a:bodyPr>
          <a:lstStyle/>
          <a:p>
            <a:pPr marL="0" indent="0">
              <a:buNone/>
            </a:pPr>
            <a:r>
              <a:rPr lang="en-US" dirty="0">
                <a:solidFill>
                  <a:schemeClr val="bg1"/>
                </a:solidFill>
              </a:rPr>
              <a:t>Imprecise labels</a:t>
            </a:r>
          </a:p>
        </p:txBody>
      </p:sp>
      <p:sp>
        <p:nvSpPr>
          <p:cNvPr id="6" name="Content Placeholder 5">
            <a:extLst>
              <a:ext uri="{FF2B5EF4-FFF2-40B4-BE49-F238E27FC236}">
                <a16:creationId xmlns:a16="http://schemas.microsoft.com/office/drawing/2014/main" id="{C7737D00-2F98-417A-A25A-1BC3BDAB08BE}"/>
              </a:ext>
            </a:extLst>
          </p:cNvPr>
          <p:cNvSpPr>
            <a:spLocks noGrp="1"/>
          </p:cNvSpPr>
          <p:nvPr>
            <p:ph idx="4294967295"/>
          </p:nvPr>
        </p:nvSpPr>
        <p:spPr>
          <a:xfrm>
            <a:off x="6523038" y="1801813"/>
            <a:ext cx="5668962" cy="4873625"/>
          </a:xfrm>
        </p:spPr>
        <p:txBody>
          <a:bodyPr/>
          <a:lstStyle/>
          <a:p>
            <a:r>
              <a:rPr lang="en-US" dirty="0"/>
              <a:t>Labels can be insufficiently precise to capture meaningful differences between cases.</a:t>
            </a:r>
          </a:p>
          <a:p>
            <a:endParaRPr lang="en-US" dirty="0"/>
          </a:p>
          <a:p>
            <a:r>
              <a:rPr lang="en-US" dirty="0"/>
              <a:t>To mitigate bias, collect additional information or clean labels before passing them to an ML model.</a:t>
            </a:r>
          </a:p>
        </p:txBody>
      </p:sp>
    </p:spTree>
    <p:custDataLst>
      <p:tags r:id="rId1"/>
    </p:custDataLst>
    <p:extLst>
      <p:ext uri="{BB962C8B-B14F-4D97-AF65-F5344CB8AC3E}">
        <p14:creationId xmlns:p14="http://schemas.microsoft.com/office/powerpoint/2010/main" val="2526016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CD5865D-28AA-4719-8637-71B75EB2E1BC}"/>
              </a:ext>
            </a:extLst>
          </p:cNvPr>
          <p:cNvSpPr>
            <a:spLocks noGrp="1"/>
          </p:cNvSpPr>
          <p:nvPr>
            <p:ph type="sldNum" idx="97"/>
          </p:nvPr>
        </p:nvSpPr>
        <p:spPr/>
        <p:txBody>
          <a:bodyPr/>
          <a:lstStyle/>
          <a:p>
            <a:fld id="{86A8BF56-6CB3-514C-9A64-F39D95C9E25B}" type="slidenum">
              <a:rPr lang="en-US" smtClean="0"/>
              <a:pPr/>
              <a:t>12</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Datasheets for datasets</a:t>
            </a:r>
          </a:p>
        </p:txBody>
      </p:sp>
      <p:sp>
        <p:nvSpPr>
          <p:cNvPr id="3" name="Content Placeholder 2">
            <a:extLst>
              <a:ext uri="{FF2B5EF4-FFF2-40B4-BE49-F238E27FC236}">
                <a16:creationId xmlns:a16="http://schemas.microsoft.com/office/drawing/2014/main" id="{46A9EFB8-9805-7D17-42F8-F049D80BE568}"/>
              </a:ext>
            </a:extLst>
          </p:cNvPr>
          <p:cNvSpPr>
            <a:spLocks noGrp="1"/>
          </p:cNvSpPr>
          <p:nvPr>
            <p:ph idx="2"/>
          </p:nvPr>
        </p:nvSpPr>
        <p:spPr/>
        <p:txBody>
          <a:bodyPr/>
          <a:lstStyle/>
          <a:p>
            <a:r>
              <a:rPr lang="en-US" dirty="0"/>
              <a:t>A datasheet is a record of the main characteristics of data and use case and limitations.</a:t>
            </a:r>
          </a:p>
          <a:p>
            <a:r>
              <a:rPr lang="en-US" dirty="0"/>
              <a:t>You might find the following information in a datasheet: </a:t>
            </a:r>
          </a:p>
          <a:p>
            <a:pPr lvl="1"/>
            <a:r>
              <a:rPr lang="en-US" dirty="0"/>
              <a:t>Who collected the data</a:t>
            </a:r>
          </a:p>
          <a:p>
            <a:pPr lvl="1"/>
            <a:r>
              <a:rPr lang="en-US" dirty="0"/>
              <a:t>What purpose the data was collected for</a:t>
            </a:r>
          </a:p>
          <a:p>
            <a:pPr lvl="1"/>
            <a:r>
              <a:rPr lang="en-US" dirty="0"/>
              <a:t>When and where the data was collected</a:t>
            </a:r>
          </a:p>
          <a:p>
            <a:pPr lvl="1"/>
            <a:r>
              <a:rPr lang="en-US" dirty="0"/>
              <a:t>How the data was collected</a:t>
            </a:r>
          </a:p>
          <a:p>
            <a:pPr lvl="1"/>
            <a:r>
              <a:rPr lang="en-US" dirty="0"/>
              <a:t>Descriptive statistics of the dataset</a:t>
            </a:r>
          </a:p>
        </p:txBody>
      </p:sp>
    </p:spTree>
    <p:custDataLst>
      <p:tags r:id="rId1"/>
    </p:custDataLst>
    <p:extLst>
      <p:ext uri="{BB962C8B-B14F-4D97-AF65-F5344CB8AC3E}">
        <p14:creationId xmlns:p14="http://schemas.microsoft.com/office/powerpoint/2010/main" val="38984999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8D2E501-468F-474E-B7D4-CB5BE9FA961E}"/>
              </a:ext>
            </a:extLst>
          </p:cNvPr>
          <p:cNvSpPr>
            <a:spLocks noGrp="1"/>
          </p:cNvSpPr>
          <p:nvPr>
            <p:ph type="sldNum" idx="97"/>
          </p:nvPr>
        </p:nvSpPr>
        <p:spPr/>
        <p:txBody>
          <a:bodyPr/>
          <a:lstStyle/>
          <a:p>
            <a:fld id="{86A8BF56-6CB3-514C-9A64-F39D95C9E25B}" type="slidenum">
              <a:rPr lang="en-US" smtClean="0"/>
              <a:pPr/>
              <a:t>13</a:t>
            </a:fld>
            <a:endParaRPr lang="en-US" dirty="0"/>
          </a:p>
        </p:txBody>
      </p:sp>
      <p:sp>
        <p:nvSpPr>
          <p:cNvPr id="2" name="Title 1">
            <a:extLst>
              <a:ext uri="{FF2B5EF4-FFF2-40B4-BE49-F238E27FC236}">
                <a16:creationId xmlns:a16="http://schemas.microsoft.com/office/drawing/2014/main" id="{C506E617-B183-98CA-235F-C917887272DD}"/>
              </a:ext>
            </a:extLst>
          </p:cNvPr>
          <p:cNvSpPr>
            <a:spLocks noGrp="1"/>
          </p:cNvSpPr>
          <p:nvPr>
            <p:ph type="title" idx="1"/>
          </p:nvPr>
        </p:nvSpPr>
        <p:spPr/>
        <p:txBody>
          <a:bodyPr/>
          <a:lstStyle/>
          <a:p>
            <a:r>
              <a:rPr lang="en-US" dirty="0"/>
              <a:t>Exploratory data analysis</a:t>
            </a:r>
          </a:p>
        </p:txBody>
      </p:sp>
      <p:sp>
        <p:nvSpPr>
          <p:cNvPr id="4" name="Text Placeholder 3">
            <a:extLst>
              <a:ext uri="{FF2B5EF4-FFF2-40B4-BE49-F238E27FC236}">
                <a16:creationId xmlns:a16="http://schemas.microsoft.com/office/drawing/2014/main" id="{EC9FB15A-366F-F567-058B-335296917FDE}"/>
              </a:ext>
            </a:extLst>
          </p:cNvPr>
          <p:cNvSpPr>
            <a:spLocks noGrp="1"/>
          </p:cNvSpPr>
          <p:nvPr>
            <p:ph type="body" idx="2"/>
          </p:nvPr>
        </p:nvSpPr>
        <p:spPr/>
        <p:txBody>
          <a:bodyPr/>
          <a:lstStyle/>
          <a:p>
            <a:endParaRPr lang="en-US"/>
          </a:p>
        </p:txBody>
      </p:sp>
    </p:spTree>
    <p:custDataLst>
      <p:tags r:id="rId1"/>
    </p:custDataLst>
    <p:extLst>
      <p:ext uri="{BB962C8B-B14F-4D97-AF65-F5344CB8AC3E}">
        <p14:creationId xmlns:p14="http://schemas.microsoft.com/office/powerpoint/2010/main" val="3866482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62A8005-66C0-4A2C-8421-067AA73160B9}"/>
              </a:ext>
            </a:extLst>
          </p:cNvPr>
          <p:cNvSpPr>
            <a:spLocks noGrp="1"/>
          </p:cNvSpPr>
          <p:nvPr>
            <p:ph type="sldNum" idx="97"/>
          </p:nvPr>
        </p:nvSpPr>
        <p:spPr/>
        <p:txBody>
          <a:bodyPr/>
          <a:lstStyle/>
          <a:p>
            <a:fld id="{86A8BF56-6CB3-514C-9A64-F39D95C9E25B}" type="slidenum">
              <a:rPr lang="en-US" smtClean="0"/>
              <a:t>14</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Exploratory data analysis (EDA)</a:t>
            </a:r>
          </a:p>
        </p:txBody>
      </p:sp>
      <p:sp>
        <p:nvSpPr>
          <p:cNvPr id="3" name="Content Placeholder 2">
            <a:extLst>
              <a:ext uri="{FF2B5EF4-FFF2-40B4-BE49-F238E27FC236}">
                <a16:creationId xmlns:a16="http://schemas.microsoft.com/office/drawing/2014/main" id="{46A9EFB8-9805-7D17-42F8-F049D80BE568}"/>
              </a:ext>
            </a:extLst>
          </p:cNvPr>
          <p:cNvSpPr>
            <a:spLocks noGrp="1"/>
          </p:cNvSpPr>
          <p:nvPr>
            <p:ph idx="2"/>
          </p:nvPr>
        </p:nvSpPr>
        <p:spPr/>
        <p:txBody>
          <a:bodyPr/>
          <a:lstStyle/>
          <a:p>
            <a:pPr marL="0" indent="0">
              <a:spcAft>
                <a:spcPts val="1200"/>
              </a:spcAft>
              <a:buNone/>
            </a:pPr>
            <a:r>
              <a:rPr lang="en-US" sz="2800" dirty="0">
                <a:solidFill>
                  <a:schemeClr val="tx2"/>
                </a:solidFill>
              </a:rPr>
              <a:t>EDA is an approach to analyze a dataset and capture its main characteristics. EDA can help you find correlations, missing data, and skewed distributions.</a:t>
            </a:r>
          </a:p>
          <a:p>
            <a:pPr marL="0" indent="0">
              <a:spcAft>
                <a:spcPts val="1200"/>
              </a:spcAft>
              <a:buNone/>
            </a:pPr>
            <a:r>
              <a:rPr lang="en-US" sz="2800" dirty="0">
                <a:solidFill>
                  <a:schemeClr val="tx2"/>
                </a:solidFill>
              </a:rPr>
              <a:t>Different EDA techniques are used to identify bias in the data, and other techniques are used to explore data in general:</a:t>
            </a:r>
          </a:p>
          <a:p>
            <a:pPr lvl="1">
              <a:spcAft>
                <a:spcPts val="1200"/>
              </a:spcAft>
            </a:pPr>
            <a:r>
              <a:rPr lang="en-US" b="1" dirty="0">
                <a:solidFill>
                  <a:schemeClr val="accent6"/>
                </a:solidFill>
              </a:rPr>
              <a:t>General ML:</a:t>
            </a:r>
            <a:r>
              <a:rPr lang="en-US" dirty="0"/>
              <a:t> Perform initial investigations to discover patterns, spot anomalies, test the hypothesis, and check assumptions.</a:t>
            </a:r>
          </a:p>
          <a:p>
            <a:pPr lvl="1">
              <a:spcAft>
                <a:spcPts val="1200"/>
              </a:spcAft>
            </a:pPr>
            <a:r>
              <a:rPr lang="en-US" b="1" dirty="0">
                <a:solidFill>
                  <a:schemeClr val="accent6"/>
                </a:solidFill>
              </a:rPr>
              <a:t>Responsible ML:</a:t>
            </a:r>
            <a:r>
              <a:rPr lang="en-US" dirty="0"/>
              <a:t> Identify data collection gaps, inform further feature processing, and detect societal and historical bias.</a:t>
            </a:r>
          </a:p>
        </p:txBody>
      </p:sp>
    </p:spTree>
    <p:custDataLst>
      <p:tags r:id="rId1"/>
    </p:custDataLst>
    <p:extLst>
      <p:ext uri="{BB962C8B-B14F-4D97-AF65-F5344CB8AC3E}">
        <p14:creationId xmlns:p14="http://schemas.microsoft.com/office/powerpoint/2010/main" val="1806972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5AF43EA1-5251-4556-962E-2DBBDEAEDE12}"/>
              </a:ext>
            </a:extLst>
          </p:cNvPr>
          <p:cNvSpPr>
            <a:spLocks noGrp="1"/>
          </p:cNvSpPr>
          <p:nvPr>
            <p:ph type="sldNum" idx="97"/>
          </p:nvPr>
        </p:nvSpPr>
        <p:spPr/>
        <p:txBody>
          <a:bodyPr/>
          <a:lstStyle/>
          <a:p>
            <a:fld id="{86A8BF56-6CB3-514C-9A64-F39D95C9E25B}" type="slidenum">
              <a:rPr lang="en-US" smtClean="0"/>
              <a:pPr/>
              <a:t>15</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Label imbalance: Loan approval example</a:t>
            </a:r>
          </a:p>
        </p:txBody>
      </p:sp>
      <p:sp>
        <p:nvSpPr>
          <p:cNvPr id="3" name="Content Placeholder 2">
            <a:extLst>
              <a:ext uri="{FF2B5EF4-FFF2-40B4-BE49-F238E27FC236}">
                <a16:creationId xmlns:a16="http://schemas.microsoft.com/office/drawing/2014/main" id="{46A9EFB8-9805-7D17-42F8-F049D80BE568}"/>
              </a:ext>
            </a:extLst>
          </p:cNvPr>
          <p:cNvSpPr>
            <a:spLocks noGrp="1"/>
          </p:cNvSpPr>
          <p:nvPr>
            <p:ph idx="2"/>
          </p:nvPr>
        </p:nvSpPr>
        <p:spPr>
          <a:xfrm>
            <a:off x="6280878" y="1165536"/>
            <a:ext cx="5551457" cy="5262696"/>
          </a:xfrm>
        </p:spPr>
        <p:txBody>
          <a:bodyPr/>
          <a:lstStyle/>
          <a:p>
            <a:pPr marL="0" indent="0">
              <a:buNone/>
            </a:pPr>
            <a:r>
              <a:rPr lang="en-US" dirty="0"/>
              <a:t>The outcome classes are not equally distributed.</a:t>
            </a:r>
          </a:p>
          <a:p>
            <a:pPr lvl="1"/>
            <a:r>
              <a:rPr lang="en-US" dirty="0"/>
              <a:t>Models often assume an equal distribution of classes.</a:t>
            </a:r>
          </a:p>
          <a:p>
            <a:pPr lvl="1"/>
            <a:r>
              <a:rPr lang="en-US" dirty="0"/>
              <a:t>High accuracy paradox: If a model works well for the majority class, it is considered accurate.</a:t>
            </a:r>
          </a:p>
          <a:p>
            <a:pPr lvl="1"/>
            <a:r>
              <a:rPr lang="en-US" dirty="0"/>
              <a:t>It’s especially bad if one outcome type is also overrepresented in one group.</a:t>
            </a:r>
          </a:p>
        </p:txBody>
      </p:sp>
      <p:pic>
        <p:nvPicPr>
          <p:cNvPr id="7" name="Picture 6" descr="Bar chart showing outcomes for loan applications. There are approximately three times as many denied outcomes as approved.">
            <a:extLst>
              <a:ext uri="{FF2B5EF4-FFF2-40B4-BE49-F238E27FC236}">
                <a16:creationId xmlns:a16="http://schemas.microsoft.com/office/drawing/2014/main" id="{5D020A25-183B-4416-88A5-73786751456D}"/>
              </a:ext>
            </a:extLst>
          </p:cNvPr>
          <p:cNvPicPr>
            <a:picLocks noChangeAspect="1"/>
          </p:cNvPicPr>
          <p:nvPr/>
        </p:nvPicPr>
        <p:blipFill>
          <a:blip r:embed="rId4"/>
          <a:stretch>
            <a:fillRect/>
          </a:stretch>
        </p:blipFill>
        <p:spPr>
          <a:xfrm>
            <a:off x="359664" y="1321980"/>
            <a:ext cx="5303980" cy="4700423"/>
          </a:xfrm>
          <a:prstGeom prst="rect">
            <a:avLst/>
          </a:prstGeom>
        </p:spPr>
      </p:pic>
    </p:spTree>
    <p:custDataLst>
      <p:tags r:id="rId1"/>
    </p:custDataLst>
    <p:extLst>
      <p:ext uri="{BB962C8B-B14F-4D97-AF65-F5344CB8AC3E}">
        <p14:creationId xmlns:p14="http://schemas.microsoft.com/office/powerpoint/2010/main" val="22476110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CB881D5-185D-4465-8DF4-5971E0FFE8FF}"/>
              </a:ext>
            </a:extLst>
          </p:cNvPr>
          <p:cNvSpPr>
            <a:spLocks noGrp="1"/>
          </p:cNvSpPr>
          <p:nvPr>
            <p:ph type="sldNum" idx="97"/>
          </p:nvPr>
        </p:nvSpPr>
        <p:spPr/>
        <p:txBody>
          <a:bodyPr/>
          <a:lstStyle/>
          <a:p>
            <a:fld id="{86A8BF56-6CB3-514C-9A64-F39D95C9E25B}" type="slidenum">
              <a:rPr lang="en-US" smtClean="0"/>
              <a:t>16</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Autofit/>
          </a:bodyPr>
          <a:lstStyle/>
          <a:p>
            <a:r>
              <a:rPr lang="en-US" sz="3200" dirty="0"/>
              <a:t>Group-wise label imbalance: Loan approval example</a:t>
            </a:r>
          </a:p>
        </p:txBody>
      </p:sp>
      <p:sp>
        <p:nvSpPr>
          <p:cNvPr id="3" name="Content Placeholder 2">
            <a:extLst>
              <a:ext uri="{FF2B5EF4-FFF2-40B4-BE49-F238E27FC236}">
                <a16:creationId xmlns:a16="http://schemas.microsoft.com/office/drawing/2014/main" id="{46A9EFB8-9805-7D17-42F8-F049D80BE568}"/>
              </a:ext>
            </a:extLst>
          </p:cNvPr>
          <p:cNvSpPr>
            <a:spLocks noGrp="1"/>
          </p:cNvSpPr>
          <p:nvPr>
            <p:ph idx="2"/>
          </p:nvPr>
        </p:nvSpPr>
        <p:spPr>
          <a:xfrm>
            <a:off x="5831174" y="1165536"/>
            <a:ext cx="6001162" cy="5262696"/>
          </a:xfrm>
        </p:spPr>
        <p:txBody>
          <a:bodyPr/>
          <a:lstStyle/>
          <a:p>
            <a:r>
              <a:rPr lang="en-US" dirty="0">
                <a:solidFill>
                  <a:schemeClr val="tx1"/>
                </a:solidFill>
              </a:rPr>
              <a:t>Consider the outcomes (labels) per group.</a:t>
            </a:r>
          </a:p>
          <a:p>
            <a:r>
              <a:rPr lang="en-US" dirty="0">
                <a:solidFill>
                  <a:schemeClr val="tx1"/>
                </a:solidFill>
              </a:rPr>
              <a:t>Beware of biased sampling, and check for minority groups in the dataset</a:t>
            </a:r>
            <a:r>
              <a:rPr lang="en-US" dirty="0"/>
              <a:t>. </a:t>
            </a:r>
          </a:p>
          <a:p>
            <a:r>
              <a:rPr lang="en-US" dirty="0"/>
              <a:t>General ML measures exist to quantify label imbalance.</a:t>
            </a:r>
          </a:p>
          <a:p>
            <a:r>
              <a:rPr lang="en-US" dirty="0"/>
              <a:t>Responsible ML measures exist to quantify imbalance per subpopulation.</a:t>
            </a:r>
          </a:p>
        </p:txBody>
      </p:sp>
      <p:pic>
        <p:nvPicPr>
          <p:cNvPr id="5" name="Picture 4" descr="Bar chart of loan application outcomes. See details in notes.">
            <a:extLst>
              <a:ext uri="{FF2B5EF4-FFF2-40B4-BE49-F238E27FC236}">
                <a16:creationId xmlns:a16="http://schemas.microsoft.com/office/drawing/2014/main" id="{FDB5BDFF-C8B8-4498-91EF-6CC71F83F0B0}"/>
              </a:ext>
            </a:extLst>
          </p:cNvPr>
          <p:cNvPicPr>
            <a:picLocks noChangeAspect="1"/>
          </p:cNvPicPr>
          <p:nvPr/>
        </p:nvPicPr>
        <p:blipFill>
          <a:blip r:embed="rId4"/>
          <a:stretch>
            <a:fillRect/>
          </a:stretch>
        </p:blipFill>
        <p:spPr>
          <a:xfrm>
            <a:off x="359664" y="1325880"/>
            <a:ext cx="5261304" cy="4755292"/>
          </a:xfrm>
          <a:prstGeom prst="rect">
            <a:avLst/>
          </a:prstGeom>
        </p:spPr>
      </p:pic>
    </p:spTree>
    <p:custDataLst>
      <p:tags r:id="rId1"/>
    </p:custDataLst>
    <p:extLst>
      <p:ext uri="{BB962C8B-B14F-4D97-AF65-F5344CB8AC3E}">
        <p14:creationId xmlns:p14="http://schemas.microsoft.com/office/powerpoint/2010/main" val="31164435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86423148-2FB4-4BC5-A7C0-A9B248BBEE16}"/>
              </a:ext>
            </a:extLst>
          </p:cNvPr>
          <p:cNvSpPr>
            <a:spLocks noGrp="1"/>
          </p:cNvSpPr>
          <p:nvPr>
            <p:ph type="sldNum" idx="97"/>
          </p:nvPr>
        </p:nvSpPr>
        <p:spPr/>
        <p:txBody>
          <a:bodyPr/>
          <a:lstStyle/>
          <a:p>
            <a:fld id="{86A8BF56-6CB3-514C-9A64-F39D95C9E25B}" type="slidenum">
              <a:rPr lang="en-US" smtClean="0"/>
              <a:pPr/>
              <a:t>17</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Quantifying imbalance: Samples</a:t>
            </a:r>
          </a:p>
        </p:txBody>
      </p:sp>
      <mc:AlternateContent xmlns:mc="http://schemas.openxmlformats.org/markup-compatibility/2006" xmlns:a14="http://schemas.microsoft.com/office/drawing/2010/main">
        <mc:Choice Requires="a14">
          <p:sp>
            <p:nvSpPr>
              <p:cNvPr id="10" name="Content Placeholder 9">
                <a:extLst>
                  <a:ext uri="{FF2B5EF4-FFF2-40B4-BE49-F238E27FC236}">
                    <a16:creationId xmlns:a16="http://schemas.microsoft.com/office/drawing/2014/main" id="{FF80C456-6083-49AE-8844-0A2437C9FC2D}"/>
                  </a:ext>
                </a:extLst>
              </p:cNvPr>
              <p:cNvSpPr>
                <a:spLocks noGrp="1"/>
              </p:cNvSpPr>
              <p:nvPr>
                <p:ph idx="2"/>
              </p:nvPr>
            </p:nvSpPr>
            <p:spPr/>
            <p:txBody>
              <a:bodyPr/>
              <a:lstStyle/>
              <a:p>
                <a:pPr marL="0" indent="0">
                  <a:buNone/>
                </a:pPr>
                <a:r>
                  <a:rPr lang="en-US" b="1" dirty="0">
                    <a:solidFill>
                      <a:schemeClr val="accent6"/>
                    </a:solidFill>
                  </a:rPr>
                  <a:t>Normalized class imbalance (</a:t>
                </a:r>
                <a14:m>
                  <m:oMath xmlns:m="http://schemas.openxmlformats.org/officeDocument/2006/math">
                    <m:sSub>
                      <m:sSubPr>
                        <m:ctrlPr>
                          <a:rPr lang="en-US" b="1" i="1">
                            <a:solidFill>
                              <a:schemeClr val="accent6"/>
                            </a:solidFill>
                            <a:latin typeface="Cambria Math" panose="02040503050406030204" pitchFamily="18" charset="0"/>
                          </a:rPr>
                        </m:ctrlPr>
                      </m:sSubPr>
                      <m:e>
                        <m:r>
                          <a:rPr lang="en-US" b="1" i="1">
                            <a:solidFill>
                              <a:schemeClr val="accent6"/>
                            </a:solidFill>
                            <a:latin typeface="Cambria Math" panose="02040503050406030204" pitchFamily="18" charset="0"/>
                          </a:rPr>
                          <m:t>𝑪𝑰</m:t>
                        </m:r>
                      </m:e>
                      <m:sub>
                        <m:r>
                          <a:rPr lang="en-US" b="1" i="1">
                            <a:solidFill>
                              <a:schemeClr val="accent6"/>
                            </a:solidFill>
                            <a:latin typeface="Cambria Math" panose="02040503050406030204" pitchFamily="18" charset="0"/>
                          </a:rPr>
                          <m:t>𝒏𝒐𝒓𝒎</m:t>
                        </m:r>
                      </m:sub>
                    </m:sSub>
                  </m:oMath>
                </a14:m>
                <a:r>
                  <a:rPr lang="en-US" b="1" dirty="0">
                    <a:solidFill>
                      <a:schemeClr val="accent6"/>
                    </a:solidFill>
                  </a:rPr>
                  <a:t>): </a:t>
                </a:r>
                <a:r>
                  <a:rPr lang="en-US" dirty="0"/>
                  <a:t>Measures imbalance in the number of data examples (count), n, between two subpopulations, A and B</a:t>
                </a:r>
              </a:p>
            </p:txBody>
          </p:sp>
        </mc:Choice>
        <mc:Fallback xmlns="">
          <p:sp>
            <p:nvSpPr>
              <p:cNvPr id="10" name="Content Placeholder 9">
                <a:extLst>
                  <a:ext uri="{FF2B5EF4-FFF2-40B4-BE49-F238E27FC236}">
                    <a16:creationId xmlns:a16="http://schemas.microsoft.com/office/drawing/2014/main" id="{FF80C456-6083-49AE-8844-0A2437C9FC2D}"/>
                  </a:ext>
                </a:extLst>
              </p:cNvPr>
              <p:cNvSpPr>
                <a:spLocks noGrp="1" noRot="1" noChangeAspect="1" noMove="1" noResize="1" noEditPoints="1" noAdjustHandles="1" noChangeArrowheads="1" noChangeShapeType="1" noTextEdit="1"/>
              </p:cNvSpPr>
              <p:nvPr>
                <p:ph idx="2"/>
              </p:nvPr>
            </p:nvSpPr>
            <p:spPr>
              <a:blipFill>
                <a:blip r:embed="rId4"/>
                <a:stretch>
                  <a:fillRect l="-1106" t="-1202" r="-6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5D065625-5623-35C9-7B7A-3DF728066B66}"/>
                  </a:ext>
                </a:extLst>
              </p:cNvPr>
              <p:cNvSpPr/>
              <p:nvPr/>
            </p:nvSpPr>
            <p:spPr>
              <a:xfrm>
                <a:off x="648226" y="2726586"/>
                <a:ext cx="5447773" cy="1130969"/>
              </a:xfrm>
              <a:prstGeom prst="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lgn="ctr"/>
                <a14:m>
                  <m:oMathPara xmlns:m="http://schemas.openxmlformats.org/officeDocument/2006/math">
                    <m:oMathParaPr>
                      <m:jc m:val="left"/>
                    </m:oMathParaPr>
                    <m:oMath xmlns:m="http://schemas.openxmlformats.org/officeDocument/2006/math">
                      <m:sSub>
                        <m:sSubPr>
                          <m:ctrlPr>
                            <a:rPr lang="en-US" sz="2800" i="1" smtClean="0">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𝐶𝐼</m:t>
                          </m:r>
                        </m:e>
                        <m:sub>
                          <m:r>
                            <a:rPr lang="en-US" sz="2800" i="1">
                              <a:solidFill>
                                <a:schemeClr val="tx1"/>
                              </a:solidFill>
                              <a:latin typeface="Cambria Math" panose="02040503050406030204" pitchFamily="18" charset="0"/>
                            </a:rPr>
                            <m:t>𝑛𝑜𝑟𝑚</m:t>
                          </m:r>
                        </m:sub>
                      </m:sSub>
                      <m:r>
                        <a:rPr lang="en-US" sz="2800">
                          <a:solidFill>
                            <a:schemeClr val="tx1"/>
                          </a:solidFill>
                          <a:latin typeface="Cambria Math" panose="02040503050406030204" pitchFamily="18" charset="0"/>
                        </a:rPr>
                        <m:t>=</m:t>
                      </m:r>
                      <m:f>
                        <m:fPr>
                          <m:ctrlPr>
                            <a:rPr lang="en-US" sz="2800" i="1">
                              <a:solidFill>
                                <a:schemeClr val="tx1"/>
                              </a:solidFill>
                              <a:latin typeface="Cambria Math" panose="02040503050406030204" pitchFamily="18" charset="0"/>
                            </a:rPr>
                          </m:ctrlPr>
                        </m:fPr>
                        <m:num>
                          <m:r>
                            <a:rPr lang="en-US" sz="2800" i="1">
                              <a:solidFill>
                                <a:schemeClr val="tx1"/>
                              </a:solidFill>
                              <a:latin typeface="Cambria Math" panose="02040503050406030204" pitchFamily="18" charset="0"/>
                            </a:rPr>
                            <m:t>𝑛</m:t>
                          </m:r>
                          <m:r>
                            <a:rPr lang="en-US" sz="2800" b="0" i="1" baseline="-25000" smtClean="0">
                              <a:solidFill>
                                <a:schemeClr val="tx1"/>
                              </a:solidFill>
                              <a:latin typeface="Cambria Math" panose="02040503050406030204" pitchFamily="18" charset="0"/>
                            </a:rPr>
                            <m:t>𝐴</m:t>
                          </m:r>
                          <m:r>
                            <a:rPr lang="en-US" sz="2800" i="1">
                              <a:solidFill>
                                <a:schemeClr val="tx1"/>
                              </a:solidFill>
                              <a:latin typeface="Cambria Math" panose="02040503050406030204" pitchFamily="18" charset="0"/>
                            </a:rPr>
                            <m:t>−</m:t>
                          </m:r>
                          <m:sSub>
                            <m:sSubPr>
                              <m:ctrlPr>
                                <a:rPr lang="en-US" sz="280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𝑛</m:t>
                              </m:r>
                            </m:e>
                            <m:sub>
                              <m:r>
                                <a:rPr lang="en-US" sz="2800" b="0" i="1" smtClean="0">
                                  <a:solidFill>
                                    <a:schemeClr val="tx1"/>
                                  </a:solidFill>
                                  <a:latin typeface="Cambria Math" panose="02040503050406030204" pitchFamily="18" charset="0"/>
                                </a:rPr>
                                <m:t>𝐵</m:t>
                              </m:r>
                            </m:sub>
                          </m:sSub>
                        </m:num>
                        <m:den>
                          <m:r>
                            <a:rPr lang="en-US" sz="2800" i="1">
                              <a:solidFill>
                                <a:schemeClr val="tx1"/>
                              </a:solidFill>
                              <a:latin typeface="Cambria Math" panose="02040503050406030204" pitchFamily="18" charset="0"/>
                            </a:rPr>
                            <m:t>𝑛</m:t>
                          </m:r>
                          <m:r>
                            <a:rPr lang="en-US" sz="2800" b="0" i="1" baseline="-25000" smtClean="0">
                              <a:solidFill>
                                <a:schemeClr val="tx1"/>
                              </a:solidFill>
                              <a:latin typeface="Cambria Math" panose="02040503050406030204" pitchFamily="18" charset="0"/>
                            </a:rPr>
                            <m:t>𝐴</m:t>
                          </m:r>
                          <m:r>
                            <a:rPr lang="en-US" sz="2800" i="1">
                              <a:solidFill>
                                <a:schemeClr val="tx1"/>
                              </a:solidFill>
                              <a:latin typeface="Cambria Math" panose="02040503050406030204" pitchFamily="18" charset="0"/>
                            </a:rPr>
                            <m:t>+</m:t>
                          </m:r>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𝑛</m:t>
                              </m:r>
                            </m:e>
                            <m:sub>
                              <m:r>
                                <a:rPr lang="en-US" sz="2800" b="0" i="1" smtClean="0">
                                  <a:solidFill>
                                    <a:schemeClr val="tx1"/>
                                  </a:solidFill>
                                  <a:latin typeface="Cambria Math" panose="02040503050406030204" pitchFamily="18" charset="0"/>
                                </a:rPr>
                                <m:t>𝐵</m:t>
                              </m:r>
                            </m:sub>
                          </m:sSub>
                        </m:den>
                      </m:f>
                    </m:oMath>
                  </m:oMathPara>
                </a14:m>
                <a:endParaRPr lang="en-US" sz="2800" dirty="0">
                  <a:solidFill>
                    <a:schemeClr val="tx1"/>
                  </a:solidFill>
                </a:endParaRPr>
              </a:p>
            </p:txBody>
          </p:sp>
        </mc:Choice>
        <mc:Fallback xmlns="">
          <p:sp>
            <p:nvSpPr>
              <p:cNvPr id="4" name="Rectangle 3">
                <a:extLst>
                  <a:ext uri="{FF2B5EF4-FFF2-40B4-BE49-F238E27FC236}">
                    <a16:creationId xmlns:a16="http://schemas.microsoft.com/office/drawing/2014/main" id="{5D065625-5623-35C9-7B7A-3DF728066B66}"/>
                  </a:ext>
                </a:extLst>
              </p:cNvPr>
              <p:cNvSpPr>
                <a:spLocks noRot="1" noChangeAspect="1" noMove="1" noResize="1" noEditPoints="1" noAdjustHandles="1" noChangeArrowheads="1" noChangeShapeType="1" noTextEdit="1"/>
              </p:cNvSpPr>
              <p:nvPr/>
            </p:nvSpPr>
            <p:spPr>
              <a:xfrm>
                <a:off x="648226" y="2726586"/>
                <a:ext cx="5447773" cy="1130969"/>
              </a:xfrm>
              <a:prstGeom prst="rect">
                <a:avLst/>
              </a:prstGeom>
              <a:blipFill>
                <a:blip r:embed="rId5"/>
                <a:stretch>
                  <a:fillRect/>
                </a:stretch>
              </a:blipFill>
              <a:effectLst>
                <a:outerShdw blurRad="50800" dist="38100" dir="2700000" algn="tl" rotWithShape="0">
                  <a:prstClr val="black">
                    <a:alpha val="40000"/>
                  </a:prstClr>
                </a:outerShdw>
              </a:effectLst>
            </p:spPr>
            <p:txBody>
              <a:bodyPr/>
              <a:lstStyle/>
              <a:p>
                <a:r>
                  <a:rPr lang="en-US">
                    <a:noFill/>
                  </a:rPr>
                  <a:t> </a:t>
                </a:r>
              </a:p>
            </p:txBody>
          </p:sp>
        </mc:Fallback>
      </mc:AlternateContent>
      <p:sp>
        <p:nvSpPr>
          <p:cNvPr id="16" name="TextBox 15">
            <a:extLst>
              <a:ext uri="{FF2B5EF4-FFF2-40B4-BE49-F238E27FC236}">
                <a16:creationId xmlns:a16="http://schemas.microsoft.com/office/drawing/2014/main" id="{E6CC01A9-C217-4194-9229-1275AB42409D}"/>
              </a:ext>
            </a:extLst>
          </p:cNvPr>
          <p:cNvSpPr txBox="1"/>
          <p:nvPr/>
        </p:nvSpPr>
        <p:spPr>
          <a:xfrm>
            <a:off x="4695292" y="3061236"/>
            <a:ext cx="1266825" cy="461665"/>
          </a:xfrm>
          <a:prstGeom prst="rect">
            <a:avLst/>
          </a:prstGeom>
          <a:noFill/>
        </p:spPr>
        <p:txBody>
          <a:bodyPr wrap="square">
            <a:spAutoFit/>
          </a:bodyPr>
          <a:lstStyle/>
          <a:p>
            <a:pPr marL="0" indent="0" algn="ctr">
              <a:buNone/>
            </a:pPr>
            <a:r>
              <a:rPr lang="en-US" sz="2400" b="1" dirty="0"/>
              <a:t>∈ [-1,1]</a:t>
            </a:r>
          </a:p>
        </p:txBody>
      </p:sp>
      <p:sp>
        <p:nvSpPr>
          <p:cNvPr id="15" name="TextBox 14">
            <a:extLst>
              <a:ext uri="{FF2B5EF4-FFF2-40B4-BE49-F238E27FC236}">
                <a16:creationId xmlns:a16="http://schemas.microsoft.com/office/drawing/2014/main" id="{E5EBC6A2-92A2-46CD-9E75-969E1300B713}"/>
              </a:ext>
            </a:extLst>
          </p:cNvPr>
          <p:cNvSpPr txBox="1"/>
          <p:nvPr/>
        </p:nvSpPr>
        <p:spPr>
          <a:xfrm>
            <a:off x="6148825" y="2691905"/>
            <a:ext cx="5672896" cy="830997"/>
          </a:xfrm>
          <a:prstGeom prst="rect">
            <a:avLst/>
          </a:prstGeom>
          <a:noFill/>
        </p:spPr>
        <p:txBody>
          <a:bodyPr wrap="square">
            <a:spAutoFit/>
          </a:bodyPr>
          <a:lstStyle/>
          <a:p>
            <a:pPr marL="0" indent="0" algn="ctr">
              <a:buNone/>
            </a:pPr>
            <a:r>
              <a:rPr lang="en-US" sz="2400" dirty="0">
                <a:solidFill>
                  <a:srgbClr val="232F3E"/>
                </a:solidFill>
                <a:latin typeface="Amazon Ember display"/>
              </a:rPr>
              <a:t>Positive CI values indicate that group A has more data points.</a:t>
            </a:r>
          </a:p>
        </p:txBody>
      </p:sp>
    </p:spTree>
    <p:custDataLst>
      <p:tags r:id="rId1"/>
    </p:custDataLst>
    <p:extLst>
      <p:ext uri="{BB962C8B-B14F-4D97-AF65-F5344CB8AC3E}">
        <p14:creationId xmlns:p14="http://schemas.microsoft.com/office/powerpoint/2010/main" val="299042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00787E4F-287D-489A-91B5-547EE1167207}"/>
              </a:ext>
            </a:extLst>
          </p:cNvPr>
          <p:cNvSpPr>
            <a:spLocks noGrp="1"/>
          </p:cNvSpPr>
          <p:nvPr>
            <p:ph type="sldNum" idx="97"/>
          </p:nvPr>
        </p:nvSpPr>
        <p:spPr/>
        <p:txBody>
          <a:bodyPr/>
          <a:lstStyle/>
          <a:p>
            <a:fld id="{86A8BF56-6CB3-514C-9A64-F39D95C9E25B}" type="slidenum">
              <a:rPr lang="en-US" smtClean="0"/>
              <a:pPr/>
              <a:t>18</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Quantifying imbalance: Labels</a:t>
            </a:r>
          </a:p>
        </p:txBody>
      </p:sp>
      <mc:AlternateContent xmlns:mc="http://schemas.openxmlformats.org/markup-compatibility/2006" xmlns:a14="http://schemas.microsoft.com/office/drawing/2010/main">
        <mc:Choice Requires="a14">
          <p:sp>
            <p:nvSpPr>
              <p:cNvPr id="14" name="Content Placeholder 13">
                <a:extLst>
                  <a:ext uri="{FF2B5EF4-FFF2-40B4-BE49-F238E27FC236}">
                    <a16:creationId xmlns:a16="http://schemas.microsoft.com/office/drawing/2014/main" id="{10A120FA-66FC-43FC-A0F9-B2E95A6E0444}"/>
                  </a:ext>
                </a:extLst>
              </p:cNvPr>
              <p:cNvSpPr>
                <a:spLocks noGrp="1"/>
              </p:cNvSpPr>
              <p:nvPr>
                <p:ph idx="2"/>
              </p:nvPr>
            </p:nvSpPr>
            <p:spPr/>
            <p:txBody>
              <a:bodyPr/>
              <a:lstStyle/>
              <a:p>
                <a:pPr marL="0" indent="0">
                  <a:buNone/>
                </a:pPr>
                <a:r>
                  <a:rPr lang="en-US" b="1" dirty="0">
                    <a:solidFill>
                      <a:schemeClr val="accent6"/>
                    </a:solidFill>
                  </a:rPr>
                  <a:t>Difference in proportions of labels (</a:t>
                </a:r>
                <a14:m>
                  <m:oMath xmlns:m="http://schemas.openxmlformats.org/officeDocument/2006/math">
                    <m:r>
                      <a:rPr lang="en-US" b="1" i="1">
                        <a:solidFill>
                          <a:schemeClr val="accent6"/>
                        </a:solidFill>
                        <a:latin typeface="Cambria Math" panose="02040503050406030204" pitchFamily="18" charset="0"/>
                      </a:rPr>
                      <m:t>𝑫𝑷𝑳</m:t>
                    </m:r>
                  </m:oMath>
                </a14:m>
                <a:r>
                  <a:rPr lang="en-US" b="1" dirty="0">
                    <a:solidFill>
                      <a:schemeClr val="accent6"/>
                    </a:solidFill>
                  </a:rPr>
                  <a:t>):</a:t>
                </a:r>
                <a:r>
                  <a:rPr lang="en-US" dirty="0"/>
                  <a:t> Measures the difference in the fraction of positive outcomes for two subpopulations, A and B</a:t>
                </a:r>
              </a:p>
            </p:txBody>
          </p:sp>
        </mc:Choice>
        <mc:Fallback xmlns="">
          <p:sp>
            <p:nvSpPr>
              <p:cNvPr id="14" name="Content Placeholder 13">
                <a:extLst>
                  <a:ext uri="{FF2B5EF4-FFF2-40B4-BE49-F238E27FC236}">
                    <a16:creationId xmlns:a16="http://schemas.microsoft.com/office/drawing/2014/main" id="{10A120FA-66FC-43FC-A0F9-B2E95A6E0444}"/>
                  </a:ext>
                </a:extLst>
              </p:cNvPr>
              <p:cNvSpPr>
                <a:spLocks noGrp="1" noRot="1" noChangeAspect="1" noMove="1" noResize="1" noEditPoints="1" noAdjustHandles="1" noChangeArrowheads="1" noChangeShapeType="1" noTextEdit="1"/>
              </p:cNvSpPr>
              <p:nvPr>
                <p:ph idx="2"/>
              </p:nvPr>
            </p:nvSpPr>
            <p:spPr>
              <a:blipFill>
                <a:blip r:embed="rId4"/>
                <a:stretch>
                  <a:fillRect l="-1106" t="-120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5D065625-5623-35C9-7B7A-3DF728066B66}"/>
                  </a:ext>
                </a:extLst>
              </p:cNvPr>
              <p:cNvSpPr/>
              <p:nvPr/>
            </p:nvSpPr>
            <p:spPr>
              <a:xfrm>
                <a:off x="648226" y="2726586"/>
                <a:ext cx="5447773" cy="1130969"/>
              </a:xfrm>
              <a:prstGeom prst="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14:m>
                  <m:oMathPara xmlns:m="http://schemas.openxmlformats.org/officeDocument/2006/math">
                    <m:oMathParaPr>
                      <m:jc m:val="centerGroup"/>
                    </m:oMathParaPr>
                    <m:oMath xmlns:m="http://schemas.openxmlformats.org/officeDocument/2006/math">
                      <m:r>
                        <a:rPr lang="en-US" sz="2800" i="1">
                          <a:solidFill>
                            <a:schemeClr val="tx1"/>
                          </a:solidFill>
                          <a:latin typeface="Cambria Math" panose="02040503050406030204" pitchFamily="18" charset="0"/>
                        </a:rPr>
                        <m:t>𝐷𝑃𝐿</m:t>
                      </m:r>
                      <m:r>
                        <a:rPr lang="en-US" sz="2800">
                          <a:solidFill>
                            <a:schemeClr val="tx1"/>
                          </a:solidFill>
                          <a:latin typeface="Cambria Math" panose="02040503050406030204" pitchFamily="18" charset="0"/>
                        </a:rPr>
                        <m:t>=</m:t>
                      </m:r>
                      <m:f>
                        <m:fPr>
                          <m:ctrlPr>
                            <a:rPr lang="en-US" sz="2800" i="1">
                              <a:solidFill>
                                <a:srgbClr val="000000"/>
                              </a:solidFill>
                              <a:latin typeface="Cambria Math" panose="02040503050406030204" pitchFamily="18" charset="0"/>
                            </a:rPr>
                          </m:ctrlPr>
                        </m:fPr>
                        <m:num>
                          <m:sSub>
                            <m:sSubPr>
                              <m:ctrlPr>
                                <a:rPr lang="en-US" sz="2800" i="1">
                                  <a:solidFill>
                                    <a:srgbClr val="000000"/>
                                  </a:solidFill>
                                  <a:latin typeface="Cambria Math" panose="02040503050406030204" pitchFamily="18" charset="0"/>
                                </a:rPr>
                              </m:ctrlPr>
                            </m:sSubPr>
                            <m:e>
                              <m:r>
                                <a:rPr lang="en-US" sz="2800" i="1">
                                  <a:solidFill>
                                    <a:srgbClr val="000000"/>
                                  </a:solidFill>
                                  <a:latin typeface="Cambria Math" panose="02040503050406030204" pitchFamily="18" charset="0"/>
                                </a:rPr>
                                <m:t>𝑛</m:t>
                              </m:r>
                            </m:e>
                            <m:sub>
                              <m:sSup>
                                <m:sSupPr>
                                  <m:ctrlPr>
                                    <a:rPr lang="en-US" sz="2800" i="1">
                                      <a:solidFill>
                                        <a:srgbClr val="000000"/>
                                      </a:solidFill>
                                      <a:latin typeface="Cambria Math" panose="02040503050406030204" pitchFamily="18" charset="0"/>
                                    </a:rPr>
                                  </m:ctrlPr>
                                </m:sSupPr>
                                <m:e>
                                  <m:r>
                                    <a:rPr lang="en-US" sz="2800" i="1">
                                      <a:solidFill>
                                        <a:srgbClr val="000000"/>
                                      </a:solidFill>
                                      <a:latin typeface="Cambria Math" panose="02040503050406030204" pitchFamily="18" charset="0"/>
                                    </a:rPr>
                                    <m:t>𝐴</m:t>
                                  </m:r>
                                </m:e>
                                <m:sup>
                                  <m:r>
                                    <a:rPr lang="en-US" sz="2800" i="1">
                                      <a:solidFill>
                                        <a:srgbClr val="000000"/>
                                      </a:solidFill>
                                      <a:latin typeface="Cambria Math" panose="02040503050406030204" pitchFamily="18" charset="0"/>
                                    </a:rPr>
                                    <m:t>+</m:t>
                                  </m:r>
                                </m:sup>
                              </m:sSup>
                            </m:sub>
                          </m:sSub>
                        </m:num>
                        <m:den>
                          <m:r>
                            <a:rPr lang="en-US" sz="2800" i="1">
                              <a:solidFill>
                                <a:srgbClr val="000000"/>
                              </a:solidFill>
                              <a:latin typeface="Cambria Math" panose="02040503050406030204" pitchFamily="18" charset="0"/>
                            </a:rPr>
                            <m:t>𝑛</m:t>
                          </m:r>
                          <m:r>
                            <a:rPr lang="en-US" sz="2800" i="1" baseline="-25000">
                              <a:solidFill>
                                <a:srgbClr val="000000"/>
                              </a:solidFill>
                              <a:latin typeface="Cambria Math" panose="02040503050406030204" pitchFamily="18" charset="0"/>
                            </a:rPr>
                            <m:t>𝐴</m:t>
                          </m:r>
                        </m:den>
                      </m:f>
                      <m:r>
                        <m:rPr>
                          <m:nor/>
                        </m:rPr>
                        <a:rPr lang="en-US" sz="2800" dirty="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rPr>
                        <m:t>−</m:t>
                      </m:r>
                      <m:f>
                        <m:fPr>
                          <m:ctrlPr>
                            <a:rPr lang="en-US" sz="2800" i="1">
                              <a:solidFill>
                                <a:srgbClr val="000000"/>
                              </a:solidFill>
                              <a:latin typeface="Cambria Math" panose="02040503050406030204" pitchFamily="18" charset="0"/>
                            </a:rPr>
                          </m:ctrlPr>
                        </m:fPr>
                        <m:num>
                          <m:sSub>
                            <m:sSubPr>
                              <m:ctrlPr>
                                <a:rPr lang="en-US" sz="2800" i="1">
                                  <a:solidFill>
                                    <a:srgbClr val="000000"/>
                                  </a:solidFill>
                                  <a:latin typeface="Cambria Math" panose="02040503050406030204" pitchFamily="18" charset="0"/>
                                </a:rPr>
                              </m:ctrlPr>
                            </m:sSubPr>
                            <m:e>
                              <m:r>
                                <a:rPr lang="en-US" sz="2800" i="1">
                                  <a:solidFill>
                                    <a:srgbClr val="000000"/>
                                  </a:solidFill>
                                  <a:latin typeface="Cambria Math" panose="02040503050406030204" pitchFamily="18" charset="0"/>
                                </a:rPr>
                                <m:t>𝑛</m:t>
                              </m:r>
                            </m:e>
                            <m:sub>
                              <m:sSup>
                                <m:sSupPr>
                                  <m:ctrlPr>
                                    <a:rPr lang="en-US" sz="2800" i="1">
                                      <a:solidFill>
                                        <a:srgbClr val="000000"/>
                                      </a:solidFill>
                                      <a:latin typeface="Cambria Math" panose="02040503050406030204" pitchFamily="18" charset="0"/>
                                    </a:rPr>
                                  </m:ctrlPr>
                                </m:sSupPr>
                                <m:e>
                                  <m:r>
                                    <a:rPr lang="en-US" sz="2800" i="1">
                                      <a:solidFill>
                                        <a:srgbClr val="000000"/>
                                      </a:solidFill>
                                      <a:latin typeface="Cambria Math" panose="02040503050406030204" pitchFamily="18" charset="0"/>
                                    </a:rPr>
                                    <m:t>𝐵</m:t>
                                  </m:r>
                                </m:e>
                                <m:sup>
                                  <m:r>
                                    <a:rPr lang="en-US" sz="2800" i="1">
                                      <a:solidFill>
                                        <a:srgbClr val="000000"/>
                                      </a:solidFill>
                                      <a:latin typeface="Cambria Math" panose="02040503050406030204" pitchFamily="18" charset="0"/>
                                    </a:rPr>
                                    <m:t>+</m:t>
                                  </m:r>
                                </m:sup>
                              </m:sSup>
                            </m:sub>
                          </m:sSub>
                        </m:num>
                        <m:den>
                          <m:r>
                            <a:rPr lang="en-US" sz="2800" i="1">
                              <a:solidFill>
                                <a:srgbClr val="000000"/>
                              </a:solidFill>
                              <a:latin typeface="Cambria Math" panose="02040503050406030204" pitchFamily="18" charset="0"/>
                            </a:rPr>
                            <m:t>𝑛</m:t>
                          </m:r>
                          <m:r>
                            <a:rPr lang="en-US" sz="2800" i="1" baseline="-25000">
                              <a:solidFill>
                                <a:srgbClr val="000000"/>
                              </a:solidFill>
                              <a:latin typeface="Cambria Math" panose="02040503050406030204" pitchFamily="18" charset="0"/>
                            </a:rPr>
                            <m:t>𝐵</m:t>
                          </m:r>
                        </m:den>
                      </m:f>
                    </m:oMath>
                  </m:oMathPara>
                </a14:m>
                <a:endParaRPr lang="en-US" sz="2400" dirty="0">
                  <a:solidFill>
                    <a:schemeClr val="tx1"/>
                  </a:solidFill>
                </a:endParaRPr>
              </a:p>
            </p:txBody>
          </p:sp>
        </mc:Choice>
        <mc:Fallback xmlns="">
          <p:sp>
            <p:nvSpPr>
              <p:cNvPr id="4" name="Rectangle 3">
                <a:extLst>
                  <a:ext uri="{FF2B5EF4-FFF2-40B4-BE49-F238E27FC236}">
                    <a16:creationId xmlns:a16="http://schemas.microsoft.com/office/drawing/2014/main" id="{5D065625-5623-35C9-7B7A-3DF728066B66}"/>
                  </a:ext>
                </a:extLst>
              </p:cNvPr>
              <p:cNvSpPr>
                <a:spLocks noRot="1" noChangeAspect="1" noMove="1" noResize="1" noEditPoints="1" noAdjustHandles="1" noChangeArrowheads="1" noChangeShapeType="1" noTextEdit="1"/>
              </p:cNvSpPr>
              <p:nvPr/>
            </p:nvSpPr>
            <p:spPr>
              <a:xfrm>
                <a:off x="648226" y="2726586"/>
                <a:ext cx="5447773" cy="1130969"/>
              </a:xfrm>
              <a:prstGeom prst="rect">
                <a:avLst/>
              </a:prstGeom>
              <a:blipFill>
                <a:blip r:embed="rId5"/>
                <a:stretch>
                  <a:fillRect/>
                </a:stretch>
              </a:blipFill>
              <a:effectLst>
                <a:outerShdw blurRad="50800" dist="38100" dir="2700000" algn="tl" rotWithShape="0">
                  <a:prstClr val="black">
                    <a:alpha val="40000"/>
                  </a:prstClr>
                </a:outerShdw>
              </a:effectLst>
            </p:spPr>
            <p:txBody>
              <a:bodyPr/>
              <a:lstStyle/>
              <a:p>
                <a:r>
                  <a:rPr lang="en-US">
                    <a:noFill/>
                  </a:rPr>
                  <a:t> </a:t>
                </a:r>
              </a:p>
            </p:txBody>
          </p:sp>
        </mc:Fallback>
      </mc:AlternateContent>
      <p:sp>
        <p:nvSpPr>
          <p:cNvPr id="18" name="TextBox 17">
            <a:extLst>
              <a:ext uri="{FF2B5EF4-FFF2-40B4-BE49-F238E27FC236}">
                <a16:creationId xmlns:a16="http://schemas.microsoft.com/office/drawing/2014/main" id="{39E9B32B-B4B3-46C3-92EE-E5648F997A40}"/>
              </a:ext>
            </a:extLst>
          </p:cNvPr>
          <p:cNvSpPr txBox="1"/>
          <p:nvPr/>
        </p:nvSpPr>
        <p:spPr>
          <a:xfrm>
            <a:off x="4695292" y="3061236"/>
            <a:ext cx="1266825" cy="461665"/>
          </a:xfrm>
          <a:prstGeom prst="rect">
            <a:avLst/>
          </a:prstGeom>
          <a:noFill/>
        </p:spPr>
        <p:txBody>
          <a:bodyPr wrap="square">
            <a:spAutoFit/>
          </a:bodyPr>
          <a:lstStyle/>
          <a:p>
            <a:pPr marL="0" indent="0" algn="ctr">
              <a:buNone/>
            </a:pPr>
            <a:r>
              <a:rPr lang="en-US" sz="2400" b="1" dirty="0"/>
              <a:t>∈ [-1,1]</a:t>
            </a:r>
          </a:p>
        </p:txBody>
      </p:sp>
      <p:sp>
        <p:nvSpPr>
          <p:cNvPr id="5" name="TextBox 4">
            <a:extLst>
              <a:ext uri="{FF2B5EF4-FFF2-40B4-BE49-F238E27FC236}">
                <a16:creationId xmlns:a16="http://schemas.microsoft.com/office/drawing/2014/main" id="{498B4CE0-80E2-076C-C9BE-F4EDDA6341C2}"/>
              </a:ext>
            </a:extLst>
          </p:cNvPr>
          <p:cNvSpPr txBox="1"/>
          <p:nvPr/>
        </p:nvSpPr>
        <p:spPr>
          <a:xfrm>
            <a:off x="6148825" y="2691905"/>
            <a:ext cx="5672896" cy="1200329"/>
          </a:xfrm>
          <a:prstGeom prst="rect">
            <a:avLst/>
          </a:prstGeom>
          <a:noFill/>
        </p:spPr>
        <p:txBody>
          <a:bodyPr wrap="square">
            <a:spAutoFit/>
          </a:bodyPr>
          <a:lstStyle/>
          <a:p>
            <a:pPr marL="0" indent="0" algn="ctr">
              <a:buNone/>
            </a:pPr>
            <a:r>
              <a:rPr lang="en-US" sz="2400" dirty="0">
                <a:solidFill>
                  <a:srgbClr val="232F3E"/>
                </a:solidFill>
                <a:latin typeface="Amazon Ember display"/>
              </a:rPr>
              <a:t>Positive DPL values indicate that the examples in group A have more positive outcomes.</a:t>
            </a:r>
          </a:p>
        </p:txBody>
      </p:sp>
    </p:spTree>
    <p:custDataLst>
      <p:tags r:id="rId1"/>
    </p:custDataLst>
    <p:extLst>
      <p:ext uri="{BB962C8B-B14F-4D97-AF65-F5344CB8AC3E}">
        <p14:creationId xmlns:p14="http://schemas.microsoft.com/office/powerpoint/2010/main" val="7322017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95E6B99-AB64-4F46-B3A7-B86B1CF43A4C}"/>
              </a:ext>
            </a:extLst>
          </p:cNvPr>
          <p:cNvSpPr>
            <a:spLocks noGrp="1"/>
          </p:cNvSpPr>
          <p:nvPr>
            <p:ph type="sldNum" idx="97"/>
          </p:nvPr>
        </p:nvSpPr>
        <p:spPr/>
        <p:txBody>
          <a:bodyPr/>
          <a:lstStyle/>
          <a:p>
            <a:fld id="{86A8BF56-6CB3-514C-9A64-F39D95C9E25B}" type="slidenum">
              <a:rPr lang="en-US" smtClean="0"/>
              <a:pPr/>
              <a:t>19</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Why do we need bias metrics?</a:t>
            </a:r>
          </a:p>
        </p:txBody>
      </p:sp>
      <p:sp>
        <p:nvSpPr>
          <p:cNvPr id="3" name="Content Placeholder 2">
            <a:extLst>
              <a:ext uri="{FF2B5EF4-FFF2-40B4-BE49-F238E27FC236}">
                <a16:creationId xmlns:a16="http://schemas.microsoft.com/office/drawing/2014/main" id="{46A9EFB8-9805-7D17-42F8-F049D80BE568}"/>
              </a:ext>
            </a:extLst>
          </p:cNvPr>
          <p:cNvSpPr>
            <a:spLocks noGrp="1"/>
          </p:cNvSpPr>
          <p:nvPr>
            <p:ph idx="2"/>
          </p:nvPr>
        </p:nvSpPr>
        <p:spPr/>
        <p:txBody>
          <a:bodyPr/>
          <a:lstStyle/>
          <a:p>
            <a:r>
              <a:rPr lang="en-US" b="1" dirty="0">
                <a:solidFill>
                  <a:schemeClr val="accent6"/>
                </a:solidFill>
              </a:rPr>
              <a:t>Normalized class imbalance: </a:t>
            </a:r>
            <a:r>
              <a:rPr lang="en-US" dirty="0"/>
              <a:t>Detect whether there’s enough data for each subpopulation. The outcome might suggest that you need to obtain more data.</a:t>
            </a:r>
          </a:p>
          <a:p>
            <a:r>
              <a:rPr lang="en-US" b="1" dirty="0">
                <a:solidFill>
                  <a:schemeClr val="accent6"/>
                </a:solidFill>
              </a:rPr>
              <a:t>Difference in proportions of labels: </a:t>
            </a:r>
            <a:r>
              <a:rPr lang="en-US" dirty="0">
                <a:solidFill>
                  <a:schemeClr val="tx2"/>
                </a:solidFill>
              </a:rPr>
              <a:t>Detect bias in the dataset. Measure pretraining demographic parity as the baseline.</a:t>
            </a:r>
          </a:p>
          <a:p>
            <a:pPr marL="0" indent="0">
              <a:buNone/>
            </a:pPr>
            <a:endParaRPr lang="en-US" dirty="0">
              <a:solidFill>
                <a:schemeClr val="tx2"/>
              </a:solidFill>
            </a:endParaRPr>
          </a:p>
          <a:p>
            <a:pPr marL="0" indent="0">
              <a:buNone/>
            </a:pPr>
            <a:r>
              <a:rPr lang="en-US" dirty="0">
                <a:solidFill>
                  <a:schemeClr val="tx2"/>
                </a:solidFill>
              </a:rPr>
              <a:t>Many more pretraining metrics exist!</a:t>
            </a:r>
          </a:p>
        </p:txBody>
      </p:sp>
    </p:spTree>
    <p:custDataLst>
      <p:tags r:id="rId1"/>
    </p:custDataLst>
    <p:extLst>
      <p:ext uri="{BB962C8B-B14F-4D97-AF65-F5344CB8AC3E}">
        <p14:creationId xmlns:p14="http://schemas.microsoft.com/office/powerpoint/2010/main" val="2444862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A4A43E6-3547-4D4E-B10A-266F7AE46A01}"/>
              </a:ext>
            </a:extLst>
          </p:cNvPr>
          <p:cNvSpPr>
            <a:spLocks noGrp="1"/>
          </p:cNvSpPr>
          <p:nvPr>
            <p:ph type="sldNum" idx="97"/>
          </p:nvPr>
        </p:nvSpPr>
        <p:spPr/>
        <p:txBody>
          <a:bodyPr/>
          <a:lstStyle/>
          <a:p>
            <a:fld id="{86A8BF56-6CB3-514C-9A64-F39D95C9E25B}" type="slidenum">
              <a:rPr lang="en-US" smtClean="0"/>
              <a:pPr/>
              <a:t>2</a:t>
            </a:fld>
            <a:endParaRPr lang="en-US" dirty="0"/>
          </a:p>
        </p:txBody>
      </p:sp>
      <p:sp>
        <p:nvSpPr>
          <p:cNvPr id="2" name="Title 1">
            <a:extLst>
              <a:ext uri="{FF2B5EF4-FFF2-40B4-BE49-F238E27FC236}">
                <a16:creationId xmlns:a16="http://schemas.microsoft.com/office/drawing/2014/main" id="{3C3EF600-126B-961F-2078-65133C5C20C8}"/>
              </a:ext>
            </a:extLst>
          </p:cNvPr>
          <p:cNvSpPr>
            <a:spLocks noGrp="1"/>
          </p:cNvSpPr>
          <p:nvPr>
            <p:ph type="title" idx="1"/>
          </p:nvPr>
        </p:nvSpPr>
        <p:spPr/>
        <p:txBody>
          <a:bodyPr/>
          <a:lstStyle/>
          <a:p>
            <a:r>
              <a:rPr lang="en-US" dirty="0"/>
              <a:t>Today’s activities</a:t>
            </a:r>
          </a:p>
        </p:txBody>
      </p:sp>
      <p:sp>
        <p:nvSpPr>
          <p:cNvPr id="5" name="Content Placeholder 4">
            <a:extLst>
              <a:ext uri="{FF2B5EF4-FFF2-40B4-BE49-F238E27FC236}">
                <a16:creationId xmlns:a16="http://schemas.microsoft.com/office/drawing/2014/main" id="{968CEE52-4327-2254-12EB-AAB238ED56D4}"/>
              </a:ext>
            </a:extLst>
          </p:cNvPr>
          <p:cNvSpPr>
            <a:spLocks noGrp="1"/>
          </p:cNvSpPr>
          <p:nvPr>
            <p:ph idx="2"/>
          </p:nvPr>
        </p:nvSpPr>
        <p:spPr/>
        <p:txBody>
          <a:bodyPr/>
          <a:lstStyle/>
          <a:p>
            <a:endParaRPr lang="en-US"/>
          </a:p>
        </p:txBody>
      </p:sp>
      <p:sp>
        <p:nvSpPr>
          <p:cNvPr id="4" name="Text Placeholder 3">
            <a:extLst>
              <a:ext uri="{FF2B5EF4-FFF2-40B4-BE49-F238E27FC236}">
                <a16:creationId xmlns:a16="http://schemas.microsoft.com/office/drawing/2014/main" id="{426F30B1-5C59-1BDF-5D0A-1A71D24ADC14}"/>
              </a:ext>
            </a:extLst>
          </p:cNvPr>
          <p:cNvSpPr>
            <a:spLocks noGrp="1"/>
          </p:cNvSpPr>
          <p:nvPr>
            <p:ph type="body" idx="3"/>
          </p:nvPr>
        </p:nvSpPr>
        <p:spPr/>
        <p:txBody>
          <a:bodyPr/>
          <a:lstStyle/>
          <a:p>
            <a:r>
              <a:rPr lang="en-US" dirty="0"/>
              <a:t>Human-centered design (HCD) to formulate fair models</a:t>
            </a:r>
          </a:p>
          <a:p>
            <a:r>
              <a:rPr lang="en-US" dirty="0"/>
              <a:t>Data integrity and documentation</a:t>
            </a:r>
          </a:p>
          <a:p>
            <a:r>
              <a:rPr lang="en-US" dirty="0"/>
              <a:t>Exploratory data analysis and quantifying bias</a:t>
            </a:r>
          </a:p>
        </p:txBody>
      </p:sp>
    </p:spTree>
    <p:custDataLst>
      <p:tags r:id="rId1"/>
    </p:custDataLst>
    <p:extLst>
      <p:ext uri="{BB962C8B-B14F-4D97-AF65-F5344CB8AC3E}">
        <p14:creationId xmlns:p14="http://schemas.microsoft.com/office/powerpoint/2010/main" val="32163700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D1CFA06-34C6-4093-8CC0-DF86FF9A8120}"/>
              </a:ext>
            </a:extLst>
          </p:cNvPr>
          <p:cNvSpPr>
            <a:spLocks noGrp="1"/>
          </p:cNvSpPr>
          <p:nvPr>
            <p:ph type="sldNum" idx="97"/>
          </p:nvPr>
        </p:nvSpPr>
        <p:spPr/>
        <p:txBody>
          <a:bodyPr/>
          <a:lstStyle/>
          <a:p>
            <a:fld id="{86A8BF56-6CB3-514C-9A64-F39D95C9E25B}" type="slidenum">
              <a:rPr lang="en-US" smtClean="0"/>
              <a:pPr/>
              <a:t>20</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Quantifying imbalance</a:t>
            </a:r>
          </a:p>
        </p:txBody>
      </p:sp>
      <p:sp>
        <p:nvSpPr>
          <p:cNvPr id="13" name="Content Placeholder 2">
            <a:extLst>
              <a:ext uri="{FF2B5EF4-FFF2-40B4-BE49-F238E27FC236}">
                <a16:creationId xmlns:a16="http://schemas.microsoft.com/office/drawing/2014/main" id="{6038990A-2E99-42C0-9EDC-422E78A6DB98}"/>
              </a:ext>
            </a:extLst>
          </p:cNvPr>
          <p:cNvSpPr>
            <a:spLocks noGrp="1"/>
          </p:cNvSpPr>
          <p:nvPr>
            <p:ph idx="2"/>
          </p:nvPr>
        </p:nvSpPr>
        <p:spPr/>
        <p:txBody>
          <a:bodyPr/>
          <a:lstStyle/>
          <a:p>
            <a:r>
              <a:rPr lang="en-US" dirty="0"/>
              <a:t>Normalized class imbalance</a:t>
            </a: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FE0C6372-2EBE-34C0-0336-063D7B816F27}"/>
                  </a:ext>
                </a:extLst>
              </p:cNvPr>
              <p:cNvSpPr/>
              <p:nvPr/>
            </p:nvSpPr>
            <p:spPr>
              <a:xfrm>
                <a:off x="619301" y="1891080"/>
                <a:ext cx="5447773" cy="1130969"/>
              </a:xfrm>
              <a:prstGeom prst="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
                  <a:spcAft>
                    <a:spcPts val="600"/>
                  </a:spcAft>
                  <a:buClr>
                    <a:srgbClr val="1D212E"/>
                  </a:buClr>
                  <a:buSzPct val="110000"/>
                  <a:tabLst>
                    <a:tab pos="227013" algn="l"/>
                  </a:tabLst>
                </a:pPr>
                <a14:m>
                  <m:oMath xmlns:m="http://schemas.openxmlformats.org/officeDocument/2006/math">
                    <m:f>
                      <m:fPr>
                        <m:ctrlPr>
                          <a:rPr lang="en-US" sz="3200" i="1" smtClean="0">
                            <a:solidFill>
                              <a:srgbClr val="000000"/>
                            </a:solidFill>
                            <a:latin typeface="Cambria Math" panose="02040503050406030204" pitchFamily="18" charset="0"/>
                          </a:rPr>
                        </m:ctrlPr>
                      </m:fPr>
                      <m:num>
                        <m:r>
                          <a:rPr lang="en-US" sz="3200" i="1">
                            <a:solidFill>
                              <a:srgbClr val="000000"/>
                            </a:solidFill>
                            <a:latin typeface="Cambria Math" panose="02040503050406030204" pitchFamily="18" charset="0"/>
                          </a:rPr>
                          <m:t>𝑛</m:t>
                        </m:r>
                        <m:r>
                          <a:rPr lang="en-US" sz="3200" i="1" baseline="-25000">
                            <a:solidFill>
                              <a:srgbClr val="000000"/>
                            </a:solidFill>
                            <a:latin typeface="Cambria Math" panose="02040503050406030204" pitchFamily="18" charset="0"/>
                          </a:rPr>
                          <m:t>𝐴</m:t>
                        </m:r>
                        <m:r>
                          <a:rPr lang="en-US" sz="3200" i="1">
                            <a:solidFill>
                              <a:srgbClr val="000000"/>
                            </a:solidFill>
                            <a:latin typeface="Cambria Math" panose="02040503050406030204" pitchFamily="18" charset="0"/>
                          </a:rPr>
                          <m:t> −</m:t>
                        </m:r>
                        <m:r>
                          <a:rPr lang="en-US" sz="3200" b="0" i="1" smtClean="0">
                            <a:solidFill>
                              <a:srgbClr val="000000"/>
                            </a:solidFill>
                            <a:latin typeface="Cambria Math" panose="02040503050406030204" pitchFamily="18" charset="0"/>
                          </a:rPr>
                          <m:t> </m:t>
                        </m:r>
                        <m:r>
                          <a:rPr lang="en-US" sz="3200" i="1">
                            <a:solidFill>
                              <a:srgbClr val="000000"/>
                            </a:solidFill>
                            <a:latin typeface="Cambria Math" panose="02040503050406030204" pitchFamily="18" charset="0"/>
                          </a:rPr>
                          <m:t>𝑛</m:t>
                        </m:r>
                        <m:r>
                          <a:rPr lang="en-US" sz="3200" i="1" baseline="-25000">
                            <a:solidFill>
                              <a:srgbClr val="000000"/>
                            </a:solidFill>
                            <a:latin typeface="Cambria Math" panose="02040503050406030204" pitchFamily="18" charset="0"/>
                          </a:rPr>
                          <m:t>𝐵</m:t>
                        </m:r>
                      </m:num>
                      <m:den>
                        <m:r>
                          <a:rPr lang="en-US" sz="3200" i="1" smtClean="0">
                            <a:solidFill>
                              <a:srgbClr val="000000"/>
                            </a:solidFill>
                            <a:latin typeface="Cambria Math" panose="02040503050406030204" pitchFamily="18" charset="0"/>
                          </a:rPr>
                          <m:t>𝑛</m:t>
                        </m:r>
                        <m:r>
                          <a:rPr lang="en-US" sz="3200" i="1" baseline="-25000">
                            <a:solidFill>
                              <a:srgbClr val="000000"/>
                            </a:solidFill>
                            <a:latin typeface="Cambria Math" panose="02040503050406030204" pitchFamily="18" charset="0"/>
                          </a:rPr>
                          <m:t>𝐴</m:t>
                        </m:r>
                        <m:r>
                          <a:rPr lang="en-US" sz="3200" i="1">
                            <a:solidFill>
                              <a:srgbClr val="000000"/>
                            </a:solidFill>
                            <a:latin typeface="Cambria Math" panose="02040503050406030204" pitchFamily="18" charset="0"/>
                          </a:rPr>
                          <m:t> </m:t>
                        </m:r>
                        <m:r>
                          <a:rPr lang="en-US" sz="3200" i="1" smtClean="0">
                            <a:solidFill>
                              <a:srgbClr val="000000"/>
                            </a:solidFill>
                            <a:latin typeface="Cambria Math" panose="02040503050406030204" pitchFamily="18" charset="0"/>
                          </a:rPr>
                          <m:t>+ </m:t>
                        </m:r>
                        <m:r>
                          <a:rPr lang="en-US" sz="3200" i="1">
                            <a:solidFill>
                              <a:srgbClr val="000000"/>
                            </a:solidFill>
                            <a:latin typeface="Cambria Math" panose="02040503050406030204" pitchFamily="18" charset="0"/>
                          </a:rPr>
                          <m:t>𝑛</m:t>
                        </m:r>
                        <m:r>
                          <a:rPr lang="en-US" sz="3200" i="1" baseline="-25000">
                            <a:solidFill>
                              <a:srgbClr val="000000"/>
                            </a:solidFill>
                            <a:latin typeface="Cambria Math" panose="02040503050406030204" pitchFamily="18" charset="0"/>
                          </a:rPr>
                          <m:t>𝐵</m:t>
                        </m:r>
                      </m:den>
                    </m:f>
                  </m:oMath>
                </a14:m>
                <a:r>
                  <a:rPr lang="en-US" sz="3200" dirty="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rPr>
                  <a:t> = </a:t>
                </a:r>
                <a14:m>
                  <m:oMath xmlns:m="http://schemas.openxmlformats.org/officeDocument/2006/math">
                    <m:f>
                      <m:fPr>
                        <m:ctrlPr>
                          <a:rPr lang="en-US" sz="3200" i="1">
                            <a:solidFill>
                              <a:srgbClr val="000000"/>
                            </a:solidFill>
                            <a:latin typeface="Cambria Math" panose="02040503050406030204" pitchFamily="18" charset="0"/>
                          </a:rPr>
                        </m:ctrlPr>
                      </m:fPr>
                      <m:num>
                        <m:r>
                          <a:rPr lang="en-US" sz="3200" i="1">
                            <a:solidFill>
                              <a:srgbClr val="000000"/>
                            </a:solidFill>
                            <a:latin typeface="Cambria Math" panose="02040503050406030204" pitchFamily="18" charset="0"/>
                          </a:rPr>
                          <m:t>1010 − 490 </m:t>
                        </m:r>
                      </m:num>
                      <m:den>
                        <m:r>
                          <a:rPr lang="en-US" sz="3200" i="1">
                            <a:solidFill>
                              <a:srgbClr val="000000"/>
                            </a:solidFill>
                            <a:latin typeface="Cambria Math" panose="02040503050406030204" pitchFamily="18" charset="0"/>
                          </a:rPr>
                          <m:t>1010 + 490</m:t>
                        </m:r>
                      </m:den>
                    </m:f>
                    <m:r>
                      <a:rPr lang="en-US" sz="3200" i="1">
                        <a:solidFill>
                          <a:srgbClr val="000000"/>
                        </a:solidFill>
                        <a:latin typeface="Cambria Math" panose="02040503050406030204" pitchFamily="18" charset="0"/>
                      </a:rPr>
                      <m:t>≈0.35 </m:t>
                    </m:r>
                  </m:oMath>
                </a14:m>
                <a:endParaRPr lang="en-US" sz="2400" dirty="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mc:Choice>
        <mc:Fallback xmlns="">
          <p:sp>
            <p:nvSpPr>
              <p:cNvPr id="5" name="Rectangle 4">
                <a:extLst>
                  <a:ext uri="{FF2B5EF4-FFF2-40B4-BE49-F238E27FC236}">
                    <a16:creationId xmlns:a16="http://schemas.microsoft.com/office/drawing/2014/main" id="{FE0C6372-2EBE-34C0-0336-063D7B816F27}"/>
                  </a:ext>
                </a:extLst>
              </p:cNvPr>
              <p:cNvSpPr>
                <a:spLocks noRot="1" noChangeAspect="1" noMove="1" noResize="1" noEditPoints="1" noAdjustHandles="1" noChangeArrowheads="1" noChangeShapeType="1" noTextEdit="1"/>
              </p:cNvSpPr>
              <p:nvPr/>
            </p:nvSpPr>
            <p:spPr>
              <a:xfrm>
                <a:off x="619301" y="1891080"/>
                <a:ext cx="5447773" cy="1130969"/>
              </a:xfrm>
              <a:prstGeom prst="rect">
                <a:avLst/>
              </a:prstGeom>
              <a:blipFill>
                <a:blip r:embed="rId4"/>
                <a:stretch>
                  <a:fillRect/>
                </a:stretch>
              </a:blipFill>
              <a:effectLst>
                <a:outerShdw blurRad="50800" dist="38100" dir="2700000" algn="tl" rotWithShape="0">
                  <a:prstClr val="black">
                    <a:alpha val="40000"/>
                  </a:prstClr>
                </a:outerShdw>
              </a:effectLst>
            </p:spPr>
            <p:txBody>
              <a:bodyPr/>
              <a:lstStyle/>
              <a:p>
                <a:r>
                  <a:rPr lang="en-US">
                    <a:noFill/>
                  </a:rPr>
                  <a:t> </a:t>
                </a:r>
              </a:p>
            </p:txBody>
          </p:sp>
        </mc:Fallback>
      </mc:AlternateContent>
      <p:sp>
        <p:nvSpPr>
          <p:cNvPr id="14" name="Content Placeholder 2">
            <a:extLst>
              <a:ext uri="{FF2B5EF4-FFF2-40B4-BE49-F238E27FC236}">
                <a16:creationId xmlns:a16="http://schemas.microsoft.com/office/drawing/2014/main" id="{C34A54CD-F2E0-4882-B8F6-47BB7D34C25C}"/>
              </a:ext>
            </a:extLst>
          </p:cNvPr>
          <p:cNvSpPr txBox="1">
            <a:spLocks/>
          </p:cNvSpPr>
          <p:nvPr/>
        </p:nvSpPr>
        <p:spPr>
          <a:xfrm>
            <a:off x="362712" y="3777516"/>
            <a:ext cx="5943600" cy="725544"/>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spcAft>
                <a:spcPts val="600"/>
              </a:spcAft>
              <a:buClr>
                <a:schemeClr val="tx2"/>
              </a:buClr>
              <a:buFont typeface="Amazon Ember Display"/>
              <a:buChar char="•"/>
              <a:defRPr lang="en-US" sz="2800" kern="1200">
                <a:solidFill>
                  <a:srgbClr val="232F3E"/>
                </a:solidFill>
                <a:latin typeface="Amazon Ember display"/>
              </a:defRPr>
            </a:lvl1pPr>
            <a:lvl2pPr marL="457200" indent="-223838" algn="l" defTabSz="914400" rtl="0" eaLnBrk="1" latinLnBrk="0" hangingPunct="1">
              <a:lnSpc>
                <a:spcPct val="100000"/>
              </a:lnSpc>
              <a:spcBef>
                <a:spcPts val="500"/>
              </a:spcBef>
              <a:spcAft>
                <a:spcPts val="600"/>
              </a:spcAft>
              <a:buClr>
                <a:schemeClr val="tx2"/>
              </a:buClr>
              <a:buFont typeface="Amazon Ember Display"/>
              <a:buChar char="•"/>
              <a:tabLst/>
              <a:defRPr lang="en-US" sz="2400" kern="1200">
                <a:solidFill>
                  <a:srgbClr val="232F3E"/>
                </a:solidFill>
                <a:latin typeface="Amazon Ember display"/>
              </a:defRPr>
            </a:lvl2pPr>
            <a:lvl3pPr marL="685800" indent="-228600" algn="l" defTabSz="914400" rtl="0" eaLnBrk="1" latinLnBrk="0" hangingPunct="1">
              <a:lnSpc>
                <a:spcPct val="100000"/>
              </a:lnSpc>
              <a:spcBef>
                <a:spcPts val="500"/>
              </a:spcBef>
              <a:spcAft>
                <a:spcPts val="600"/>
              </a:spcAft>
              <a:buClr>
                <a:schemeClr val="tx2"/>
              </a:buClr>
              <a:buFont typeface="Amazon Ember Display"/>
              <a:buChar char="•"/>
              <a:tabLst/>
              <a:defRPr lang="en-US" sz="2000" kern="1200">
                <a:solidFill>
                  <a:srgbClr val="232F3E"/>
                </a:solidFill>
                <a:latin typeface="Amazon Ember display"/>
              </a:defRPr>
            </a:lvl3pPr>
            <a:lvl4pPr marL="914400" indent="-228600" algn="l" defTabSz="914400" rtl="0" eaLnBrk="1" latinLnBrk="0" hangingPunct="1">
              <a:lnSpc>
                <a:spcPct val="100000"/>
              </a:lnSpc>
              <a:spcBef>
                <a:spcPts val="500"/>
              </a:spcBef>
              <a:spcAft>
                <a:spcPts val="600"/>
              </a:spcAft>
              <a:buClr>
                <a:schemeClr val="tx2"/>
              </a:buClr>
              <a:buFont typeface="Amazon Ember Display"/>
              <a:buChar char="•"/>
              <a:tabLst/>
              <a:defRPr lang="en-US" sz="1800" kern="1200">
                <a:solidFill>
                  <a:srgbClr val="232F3E"/>
                </a:solidFill>
                <a:latin typeface="Amazon Ember display"/>
              </a:defRPr>
            </a:lvl4pPr>
            <a:lvl5pPr marL="1147763" indent="-233363" algn="l" defTabSz="914400" rtl="0" eaLnBrk="1" latinLnBrk="0" hangingPunct="1">
              <a:lnSpc>
                <a:spcPct val="100000"/>
              </a:lnSpc>
              <a:spcBef>
                <a:spcPts val="500"/>
              </a:spcBef>
              <a:spcAft>
                <a:spcPts val="600"/>
              </a:spcAft>
              <a:buClr>
                <a:schemeClr val="tx2"/>
              </a:buClr>
              <a:buFont typeface="Arial" panose="020B0604020202020204" pitchFamily="34" charset="0"/>
              <a:buChar char="•"/>
              <a:tabLst/>
              <a:defRPr lang="en-US" sz="1800" kern="1200">
                <a:solidFill>
                  <a:srgbClr val="232F3E"/>
                </a:solidFill>
                <a:latin typeface="Amazon Ember display"/>
              </a:defRPr>
            </a:lvl5pPr>
            <a:lvl6pPr marL="25146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6pPr>
            <a:lvl7pPr marL="29718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7pPr>
            <a:lvl8pPr marL="34290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8pPr>
            <a:lvl9pPr marL="38862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9pPr>
          </a:lstStyle>
          <a:p>
            <a:r>
              <a:rPr lang="en-US" dirty="0"/>
              <a:t>Difference in proportions of labels</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B6500614-10B7-9BE9-960B-A610E5757B22}"/>
                  </a:ext>
                </a:extLst>
              </p:cNvPr>
              <p:cNvSpPr/>
              <p:nvPr/>
            </p:nvSpPr>
            <p:spPr>
              <a:xfrm>
                <a:off x="619301" y="4561495"/>
                <a:ext cx="6051488" cy="1130969"/>
              </a:xfrm>
              <a:prstGeom prst="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sz="2800" i="1">
                              <a:solidFill>
                                <a:srgbClr val="000000"/>
                              </a:solidFill>
                              <a:latin typeface="Cambria Math" panose="02040503050406030204" pitchFamily="18" charset="0"/>
                            </a:rPr>
                          </m:ctrlPr>
                        </m:fPr>
                        <m:num>
                          <m:sSub>
                            <m:sSubPr>
                              <m:ctrlPr>
                                <a:rPr lang="en-US" sz="2800" i="1">
                                  <a:solidFill>
                                    <a:srgbClr val="000000"/>
                                  </a:solidFill>
                                  <a:latin typeface="Cambria Math" panose="02040503050406030204" pitchFamily="18" charset="0"/>
                                </a:rPr>
                              </m:ctrlPr>
                            </m:sSubPr>
                            <m:e>
                              <m:r>
                                <a:rPr lang="en-US" sz="2800" i="1">
                                  <a:solidFill>
                                    <a:srgbClr val="000000"/>
                                  </a:solidFill>
                                  <a:latin typeface="Cambria Math" panose="02040503050406030204" pitchFamily="18" charset="0"/>
                                </a:rPr>
                                <m:t>𝑛</m:t>
                              </m:r>
                            </m:e>
                            <m:sub>
                              <m:sSup>
                                <m:sSupPr>
                                  <m:ctrlPr>
                                    <a:rPr lang="en-US" sz="2800" i="1">
                                      <a:solidFill>
                                        <a:srgbClr val="000000"/>
                                      </a:solidFill>
                                      <a:latin typeface="Cambria Math" panose="02040503050406030204" pitchFamily="18" charset="0"/>
                                    </a:rPr>
                                  </m:ctrlPr>
                                </m:sSupPr>
                                <m:e>
                                  <m:r>
                                    <a:rPr lang="en-US" sz="2800" i="1">
                                      <a:solidFill>
                                        <a:srgbClr val="000000"/>
                                      </a:solidFill>
                                      <a:latin typeface="Cambria Math" panose="02040503050406030204" pitchFamily="18" charset="0"/>
                                    </a:rPr>
                                    <m:t>𝐴</m:t>
                                  </m:r>
                                </m:e>
                                <m:sup>
                                  <m:r>
                                    <a:rPr lang="en-US" sz="2800" i="1">
                                      <a:solidFill>
                                        <a:srgbClr val="000000"/>
                                      </a:solidFill>
                                      <a:latin typeface="Cambria Math" panose="02040503050406030204" pitchFamily="18" charset="0"/>
                                    </a:rPr>
                                    <m:t>+</m:t>
                                  </m:r>
                                </m:sup>
                              </m:sSup>
                            </m:sub>
                          </m:sSub>
                        </m:num>
                        <m:den>
                          <m:r>
                            <a:rPr lang="en-US" sz="2800" i="1">
                              <a:solidFill>
                                <a:srgbClr val="000000"/>
                              </a:solidFill>
                              <a:latin typeface="Cambria Math" panose="02040503050406030204" pitchFamily="18" charset="0"/>
                            </a:rPr>
                            <m:t>𝑛</m:t>
                          </m:r>
                          <m:r>
                            <a:rPr lang="en-US" sz="2800" i="1" baseline="-25000">
                              <a:solidFill>
                                <a:srgbClr val="000000"/>
                              </a:solidFill>
                              <a:latin typeface="Cambria Math" panose="02040503050406030204" pitchFamily="18" charset="0"/>
                            </a:rPr>
                            <m:t>𝐴</m:t>
                          </m:r>
                        </m:den>
                      </m:f>
                      <m:r>
                        <m:rPr>
                          <m:nor/>
                        </m:rPr>
                        <a:rPr lang="en-US" sz="2800" dirty="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rPr>
                        <m:t> − </m:t>
                      </m:r>
                      <m:f>
                        <m:fPr>
                          <m:ctrlPr>
                            <a:rPr lang="en-US" sz="2800" i="1">
                              <a:solidFill>
                                <a:srgbClr val="000000"/>
                              </a:solidFill>
                              <a:latin typeface="Cambria Math" panose="02040503050406030204" pitchFamily="18" charset="0"/>
                            </a:rPr>
                          </m:ctrlPr>
                        </m:fPr>
                        <m:num>
                          <m:sSub>
                            <m:sSubPr>
                              <m:ctrlPr>
                                <a:rPr lang="en-US" sz="2800" i="1">
                                  <a:solidFill>
                                    <a:srgbClr val="000000"/>
                                  </a:solidFill>
                                  <a:latin typeface="Cambria Math" panose="02040503050406030204" pitchFamily="18" charset="0"/>
                                </a:rPr>
                              </m:ctrlPr>
                            </m:sSubPr>
                            <m:e>
                              <m:r>
                                <a:rPr lang="en-US" sz="2800" i="1">
                                  <a:solidFill>
                                    <a:srgbClr val="000000"/>
                                  </a:solidFill>
                                  <a:latin typeface="Cambria Math" panose="02040503050406030204" pitchFamily="18" charset="0"/>
                                </a:rPr>
                                <m:t>𝑛</m:t>
                              </m:r>
                            </m:e>
                            <m:sub>
                              <m:sSup>
                                <m:sSupPr>
                                  <m:ctrlPr>
                                    <a:rPr lang="en-US" sz="2800" i="1">
                                      <a:solidFill>
                                        <a:srgbClr val="000000"/>
                                      </a:solidFill>
                                      <a:latin typeface="Cambria Math" panose="02040503050406030204" pitchFamily="18" charset="0"/>
                                    </a:rPr>
                                  </m:ctrlPr>
                                </m:sSupPr>
                                <m:e>
                                  <m:r>
                                    <a:rPr lang="en-US" sz="2800" i="1">
                                      <a:solidFill>
                                        <a:srgbClr val="000000"/>
                                      </a:solidFill>
                                      <a:latin typeface="Cambria Math" panose="02040503050406030204" pitchFamily="18" charset="0"/>
                                    </a:rPr>
                                    <m:t>𝐵</m:t>
                                  </m:r>
                                </m:e>
                                <m:sup>
                                  <m:r>
                                    <a:rPr lang="en-US" sz="2800" i="1">
                                      <a:solidFill>
                                        <a:srgbClr val="000000"/>
                                      </a:solidFill>
                                      <a:latin typeface="Cambria Math" panose="02040503050406030204" pitchFamily="18" charset="0"/>
                                    </a:rPr>
                                    <m:t>+</m:t>
                                  </m:r>
                                </m:sup>
                              </m:sSup>
                            </m:sub>
                          </m:sSub>
                        </m:num>
                        <m:den>
                          <m:r>
                            <a:rPr lang="en-US" sz="2800" i="1">
                              <a:solidFill>
                                <a:srgbClr val="000000"/>
                              </a:solidFill>
                              <a:latin typeface="Cambria Math" panose="02040503050406030204" pitchFamily="18" charset="0"/>
                            </a:rPr>
                            <m:t>𝑛</m:t>
                          </m:r>
                          <m:r>
                            <a:rPr lang="en-US" sz="2800" i="1" baseline="-25000">
                              <a:solidFill>
                                <a:srgbClr val="000000"/>
                              </a:solidFill>
                              <a:latin typeface="Cambria Math" panose="02040503050406030204" pitchFamily="18" charset="0"/>
                            </a:rPr>
                            <m:t>𝐵</m:t>
                          </m:r>
                        </m:den>
                      </m:f>
                      <m:r>
                        <a:rPr lang="en-US" sz="2800" i="1">
                          <a:solidFill>
                            <a:srgbClr val="000000"/>
                          </a:solidFill>
                          <a:latin typeface="Cambria Math" panose="02040503050406030204" pitchFamily="18" charset="0"/>
                        </a:rPr>
                        <m:t>=</m:t>
                      </m:r>
                      <m:f>
                        <m:fPr>
                          <m:ctrlPr>
                            <a:rPr lang="en-US" sz="2800" i="1">
                              <a:solidFill>
                                <a:srgbClr val="000000"/>
                              </a:solidFill>
                              <a:latin typeface="Cambria Math" panose="02040503050406030204" pitchFamily="18" charset="0"/>
                            </a:rPr>
                          </m:ctrlPr>
                        </m:fPr>
                        <m:num>
                          <m:r>
                            <a:rPr lang="en-US" sz="2800" i="1">
                              <a:solidFill>
                                <a:srgbClr val="000000"/>
                              </a:solidFill>
                              <a:latin typeface="Cambria Math" panose="02040503050406030204" pitchFamily="18" charset="0"/>
                            </a:rPr>
                            <m:t>350</m:t>
                          </m:r>
                        </m:num>
                        <m:den>
                          <m:r>
                            <a:rPr lang="en-US" sz="2800" i="1">
                              <a:solidFill>
                                <a:srgbClr val="000000"/>
                              </a:solidFill>
                              <a:latin typeface="Cambria Math" panose="02040503050406030204" pitchFamily="18" charset="0"/>
                            </a:rPr>
                            <m:t>1010</m:t>
                          </m:r>
                        </m:den>
                      </m:f>
                      <m:r>
                        <m:rPr>
                          <m:nor/>
                        </m:rPr>
                        <a:rPr lang="en-US" sz="2800" dirty="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rPr>
                        <m:t>−</m:t>
                      </m:r>
                      <m:f>
                        <m:fPr>
                          <m:ctrlPr>
                            <a:rPr lang="en-US" sz="2800" i="1">
                              <a:solidFill>
                                <a:srgbClr val="000000"/>
                              </a:solidFill>
                              <a:latin typeface="Cambria Math" panose="02040503050406030204" pitchFamily="18" charset="0"/>
                            </a:rPr>
                          </m:ctrlPr>
                        </m:fPr>
                        <m:num>
                          <m:r>
                            <a:rPr lang="en-US" sz="2800" i="1">
                              <a:solidFill>
                                <a:srgbClr val="000000"/>
                              </a:solidFill>
                              <a:latin typeface="Cambria Math" panose="02040503050406030204" pitchFamily="18" charset="0"/>
                            </a:rPr>
                            <m:t>50</m:t>
                          </m:r>
                        </m:num>
                        <m:den>
                          <m:r>
                            <a:rPr lang="en-US" sz="2800" i="1">
                              <a:solidFill>
                                <a:srgbClr val="000000"/>
                              </a:solidFill>
                              <a:latin typeface="Cambria Math" panose="02040503050406030204" pitchFamily="18" charset="0"/>
                            </a:rPr>
                            <m:t>490</m:t>
                          </m:r>
                        </m:den>
                      </m:f>
                      <m:r>
                        <a:rPr lang="en-US" sz="2800" i="1">
                          <a:solidFill>
                            <a:srgbClr val="000000"/>
                          </a:solidFill>
                          <a:latin typeface="Cambria Math" panose="02040503050406030204" pitchFamily="18" charset="0"/>
                        </a:rPr>
                        <m:t>≈0.24</m:t>
                      </m:r>
                    </m:oMath>
                  </m:oMathPara>
                </a14:m>
                <a:endParaRPr lang="en-US" sz="3600" dirty="0">
                  <a:solidFill>
                    <a:schemeClr val="tx1"/>
                  </a:solidFill>
                </a:endParaRPr>
              </a:p>
            </p:txBody>
          </p:sp>
        </mc:Choice>
        <mc:Fallback xmlns="">
          <p:sp>
            <p:nvSpPr>
              <p:cNvPr id="4" name="Rectangle 3">
                <a:extLst>
                  <a:ext uri="{FF2B5EF4-FFF2-40B4-BE49-F238E27FC236}">
                    <a16:creationId xmlns:a16="http://schemas.microsoft.com/office/drawing/2014/main" id="{B6500614-10B7-9BE9-960B-A610E5757B22}"/>
                  </a:ext>
                </a:extLst>
              </p:cNvPr>
              <p:cNvSpPr>
                <a:spLocks noRot="1" noChangeAspect="1" noMove="1" noResize="1" noEditPoints="1" noAdjustHandles="1" noChangeArrowheads="1" noChangeShapeType="1" noTextEdit="1"/>
              </p:cNvSpPr>
              <p:nvPr/>
            </p:nvSpPr>
            <p:spPr>
              <a:xfrm>
                <a:off x="619301" y="4561495"/>
                <a:ext cx="6051488" cy="1130969"/>
              </a:xfrm>
              <a:prstGeom prst="rect">
                <a:avLst/>
              </a:prstGeom>
              <a:blipFill>
                <a:blip r:embed="rId5"/>
                <a:stretch>
                  <a:fillRect/>
                </a:stretch>
              </a:blipFill>
              <a:effectLst>
                <a:outerShdw blurRad="50800" dist="38100" dir="2700000" algn="tl" rotWithShape="0">
                  <a:prstClr val="black">
                    <a:alpha val="40000"/>
                  </a:prstClr>
                </a:outerShdw>
              </a:effectLst>
            </p:spPr>
            <p:txBody>
              <a:bodyPr/>
              <a:lstStyle/>
              <a:p>
                <a:r>
                  <a:rPr lang="en-US">
                    <a:noFill/>
                  </a:rPr>
                  <a:t> </a:t>
                </a:r>
              </a:p>
            </p:txBody>
          </p:sp>
        </mc:Fallback>
      </mc:AlternateContent>
      <p:pic>
        <p:nvPicPr>
          <p:cNvPr id="24" name="Picture 23" descr="Bar chart of loan application outcomes. See details in notes.">
            <a:extLst>
              <a:ext uri="{FF2B5EF4-FFF2-40B4-BE49-F238E27FC236}">
                <a16:creationId xmlns:a16="http://schemas.microsoft.com/office/drawing/2014/main" id="{85110E0A-99D6-44D9-8F37-50110A503EC1}"/>
              </a:ext>
            </a:extLst>
          </p:cNvPr>
          <p:cNvPicPr>
            <a:picLocks noChangeAspect="1"/>
          </p:cNvPicPr>
          <p:nvPr/>
        </p:nvPicPr>
        <p:blipFill>
          <a:blip r:embed="rId6"/>
          <a:stretch>
            <a:fillRect/>
          </a:stretch>
        </p:blipFill>
        <p:spPr>
          <a:xfrm>
            <a:off x="6578235" y="1648004"/>
            <a:ext cx="5346655" cy="3810330"/>
          </a:xfrm>
          <a:prstGeom prst="rect">
            <a:avLst/>
          </a:prstGeom>
        </p:spPr>
      </p:pic>
    </p:spTree>
    <p:custDataLst>
      <p:tags r:id="rId1"/>
    </p:custDataLst>
    <p:extLst>
      <p:ext uri="{BB962C8B-B14F-4D97-AF65-F5344CB8AC3E}">
        <p14:creationId xmlns:p14="http://schemas.microsoft.com/office/powerpoint/2010/main" val="31356990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D77ADE9-45F4-4D8F-A30A-3AB4036DD079}"/>
              </a:ext>
            </a:extLst>
          </p:cNvPr>
          <p:cNvSpPr>
            <a:spLocks noGrp="1"/>
          </p:cNvSpPr>
          <p:nvPr>
            <p:ph type="sldNum" idx="97"/>
          </p:nvPr>
        </p:nvSpPr>
        <p:spPr/>
        <p:txBody>
          <a:bodyPr/>
          <a:lstStyle/>
          <a:p>
            <a:fld id="{86A8BF56-6CB3-514C-9A64-F39D95C9E25B}" type="slidenum">
              <a:rPr lang="en-US" smtClean="0"/>
              <a:pPr/>
              <a:t>21</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Next lesson</a:t>
            </a:r>
          </a:p>
        </p:txBody>
      </p:sp>
      <p:sp>
        <p:nvSpPr>
          <p:cNvPr id="4" name="Content Placeholder 5">
            <a:extLst>
              <a:ext uri="{FF2B5EF4-FFF2-40B4-BE49-F238E27FC236}">
                <a16:creationId xmlns:a16="http://schemas.microsoft.com/office/drawing/2014/main" id="{0FFF8176-240D-94A8-6114-62857B0123DF}"/>
              </a:ext>
            </a:extLst>
          </p:cNvPr>
          <p:cNvSpPr>
            <a:spLocks noGrp="1"/>
          </p:cNvSpPr>
          <p:nvPr>
            <p:ph idx="2"/>
          </p:nvPr>
        </p:nvSpPr>
        <p:spPr/>
        <p:txBody>
          <a:bodyPr/>
          <a:lstStyle/>
          <a:p>
            <a:r>
              <a:rPr lang="en-US" dirty="0"/>
              <a:t>The next lesson talks about fairness criteria (mathematical ways to describe fairness in ML models).</a:t>
            </a:r>
          </a:p>
        </p:txBody>
      </p:sp>
      <p:pic>
        <p:nvPicPr>
          <p:cNvPr id="6" name="Picture 5">
            <a:extLst>
              <a:ext uri="{FF2B5EF4-FFF2-40B4-BE49-F238E27FC236}">
                <a16:creationId xmlns:a16="http://schemas.microsoft.com/office/drawing/2014/main" id="{F71EC0DC-7FD6-D85D-9936-644640EC7623}"/>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4590158" y="3024001"/>
            <a:ext cx="3011685" cy="2731245"/>
          </a:xfrm>
          <a:prstGeom prst="rect">
            <a:avLst/>
          </a:prstGeom>
        </p:spPr>
      </p:pic>
    </p:spTree>
    <p:custDataLst>
      <p:tags r:id="rId1"/>
    </p:custDataLst>
    <p:extLst>
      <p:ext uri="{BB962C8B-B14F-4D97-AF65-F5344CB8AC3E}">
        <p14:creationId xmlns:p14="http://schemas.microsoft.com/office/powerpoint/2010/main" val="5630276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0CD6CB7-B378-499C-87A2-C0C91449EE4D}"/>
              </a:ext>
            </a:extLst>
          </p:cNvPr>
          <p:cNvSpPr>
            <a:spLocks noGrp="1"/>
          </p:cNvSpPr>
          <p:nvPr>
            <p:ph type="sldNum" idx="97"/>
          </p:nvPr>
        </p:nvSpPr>
        <p:spPr/>
        <p:txBody>
          <a:bodyPr/>
          <a:lstStyle/>
          <a:p>
            <a:fld id="{86A8BF56-6CB3-514C-9A64-F39D95C9E25B}" type="slidenum">
              <a:rPr lang="en-US" smtClean="0"/>
              <a:pPr/>
              <a:t>22</a:t>
            </a:fld>
            <a:endParaRPr lang="en-US" dirty="0"/>
          </a:p>
        </p:txBody>
      </p:sp>
    </p:spTree>
    <p:extLst>
      <p:ext uri="{BB962C8B-B14F-4D97-AF65-F5344CB8AC3E}">
        <p14:creationId xmlns:p14="http://schemas.microsoft.com/office/powerpoint/2010/main" val="19808535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344737F-1C00-4E6C-96AE-D0771983DB24}"/>
              </a:ext>
            </a:extLst>
          </p:cNvPr>
          <p:cNvSpPr>
            <a:spLocks noGrp="1"/>
          </p:cNvSpPr>
          <p:nvPr>
            <p:ph type="sldNum" idx="97"/>
          </p:nvPr>
        </p:nvSpPr>
        <p:spPr/>
        <p:txBody>
          <a:bodyPr/>
          <a:lstStyle/>
          <a:p>
            <a:fld id="{86A8BF56-6CB3-514C-9A64-F39D95C9E25B}" type="slidenum">
              <a:rPr lang="en-US" smtClean="0"/>
              <a:t>23</a:t>
            </a:fld>
            <a:endParaRPr lang="en-US" dirty="0"/>
          </a:p>
        </p:txBody>
      </p:sp>
      <p:sp>
        <p:nvSpPr>
          <p:cNvPr id="3" name="Title 2">
            <a:extLst>
              <a:ext uri="{FF2B5EF4-FFF2-40B4-BE49-F238E27FC236}">
                <a16:creationId xmlns:a16="http://schemas.microsoft.com/office/drawing/2014/main" id="{4E95EE7A-4300-4127-8F99-BA3A060216C7}"/>
              </a:ext>
            </a:extLst>
          </p:cNvPr>
          <p:cNvSpPr>
            <a:spLocks noGrp="1"/>
          </p:cNvSpPr>
          <p:nvPr>
            <p:ph type="title" idx="1"/>
          </p:nvPr>
        </p:nvSpPr>
        <p:spPr/>
        <p:txBody>
          <a:bodyPr/>
          <a:lstStyle/>
          <a:p>
            <a:r>
              <a:rPr lang="en-US" dirty="0"/>
              <a:t>Image source slides (for curriculum development use only)</a:t>
            </a:r>
          </a:p>
        </p:txBody>
      </p:sp>
      <p:sp>
        <p:nvSpPr>
          <p:cNvPr id="4" name="Text Placeholder 3">
            <a:extLst>
              <a:ext uri="{FF2B5EF4-FFF2-40B4-BE49-F238E27FC236}">
                <a16:creationId xmlns:a16="http://schemas.microsoft.com/office/drawing/2014/main" id="{C5268930-515A-C068-2592-3F17F529A211}"/>
              </a:ext>
            </a:extLst>
          </p:cNvPr>
          <p:cNvSpPr>
            <a:spLocks noGrp="1"/>
          </p:cNvSpPr>
          <p:nvPr>
            <p:ph type="body" idx="2"/>
          </p:nvPr>
        </p:nvSpPr>
        <p:spPr/>
        <p:txBody>
          <a:bodyPr/>
          <a:lstStyle/>
          <a:p>
            <a:endParaRPr lang="en-US"/>
          </a:p>
        </p:txBody>
      </p:sp>
    </p:spTree>
    <p:extLst>
      <p:ext uri="{BB962C8B-B14F-4D97-AF65-F5344CB8AC3E}">
        <p14:creationId xmlns:p14="http://schemas.microsoft.com/office/powerpoint/2010/main" val="10725906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5AF43EA1-5251-4556-962E-2DBBDEAEDE12}"/>
              </a:ext>
            </a:extLst>
          </p:cNvPr>
          <p:cNvSpPr>
            <a:spLocks noGrp="1"/>
          </p:cNvSpPr>
          <p:nvPr>
            <p:ph type="sldNum" idx="97"/>
          </p:nvPr>
        </p:nvSpPr>
        <p:spPr/>
        <p:txBody>
          <a:bodyPr/>
          <a:lstStyle/>
          <a:p>
            <a:fld id="{86A8BF56-6CB3-514C-9A64-F39D95C9E25B}" type="slidenum">
              <a:rPr lang="en-US" smtClean="0"/>
              <a:t>24</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Autofit/>
          </a:bodyPr>
          <a:lstStyle/>
          <a:p>
            <a:r>
              <a:rPr lang="en-US" sz="3200" dirty="0"/>
              <a:t>Source graphic: Label imbalance: Loan approval example</a:t>
            </a:r>
          </a:p>
        </p:txBody>
      </p:sp>
      <p:sp>
        <p:nvSpPr>
          <p:cNvPr id="3" name="Content Placeholder 2">
            <a:extLst>
              <a:ext uri="{FF2B5EF4-FFF2-40B4-BE49-F238E27FC236}">
                <a16:creationId xmlns:a16="http://schemas.microsoft.com/office/drawing/2014/main" id="{481F3E1B-C09C-6DF0-F934-A80687522724}"/>
              </a:ext>
            </a:extLst>
          </p:cNvPr>
          <p:cNvSpPr>
            <a:spLocks noGrp="1"/>
          </p:cNvSpPr>
          <p:nvPr>
            <p:ph idx="2"/>
          </p:nvPr>
        </p:nvSpPr>
        <p:spPr/>
        <p:txBody>
          <a:bodyPr/>
          <a:lstStyle/>
          <a:p>
            <a:endParaRPr lang="en-US"/>
          </a:p>
        </p:txBody>
      </p:sp>
      <p:grpSp>
        <p:nvGrpSpPr>
          <p:cNvPr id="8" name="Group 7">
            <a:extLst>
              <a:ext uri="{FF2B5EF4-FFF2-40B4-BE49-F238E27FC236}">
                <a16:creationId xmlns:a16="http://schemas.microsoft.com/office/drawing/2014/main" id="{7A673865-D2C0-34AA-E7B3-17FA012AAE3A}"/>
              </a:ext>
            </a:extLst>
          </p:cNvPr>
          <p:cNvGrpSpPr/>
          <p:nvPr/>
        </p:nvGrpSpPr>
        <p:grpSpPr>
          <a:xfrm>
            <a:off x="359664" y="1405676"/>
            <a:ext cx="5284036" cy="4603850"/>
            <a:chOff x="700941" y="1841296"/>
            <a:chExt cx="4519272" cy="3944412"/>
          </a:xfrm>
        </p:grpSpPr>
        <p:sp>
          <p:nvSpPr>
            <p:cNvPr id="4" name="TextBox 3">
              <a:extLst>
                <a:ext uri="{FF2B5EF4-FFF2-40B4-BE49-F238E27FC236}">
                  <a16:creationId xmlns:a16="http://schemas.microsoft.com/office/drawing/2014/main" id="{F7057DD5-6F30-8DC1-48B5-6C9BE268CBB4}"/>
                </a:ext>
              </a:extLst>
            </p:cNvPr>
            <p:cNvSpPr txBox="1"/>
            <p:nvPr/>
          </p:nvSpPr>
          <p:spPr>
            <a:xfrm>
              <a:off x="1337144" y="5231955"/>
              <a:ext cx="3576309" cy="553753"/>
            </a:xfrm>
            <a:prstGeom prst="rect">
              <a:avLst/>
            </a:prstGeom>
            <a:noFill/>
          </p:spPr>
          <p:txBody>
            <a:bodyPr wrap="square" rtlCol="0">
              <a:spAutoFit/>
            </a:bodyPr>
            <a:lstStyle/>
            <a:p>
              <a:pPr algn="ctr">
                <a:spcBef>
                  <a:spcPts val="600"/>
                </a:spcBef>
                <a:spcAft>
                  <a:spcPts val="600"/>
                </a:spcAft>
              </a:pPr>
              <a:r>
                <a:rPr lang="en-US" sz="1800" dirty="0"/>
                <a:t>Example: Will the loan be approved (yes or no)?</a:t>
              </a:r>
            </a:p>
          </p:txBody>
        </p:sp>
        <p:graphicFrame>
          <p:nvGraphicFramePr>
            <p:cNvPr id="5" name="Chart 4" descr="Barchart with loan approved and denied count. The bar for denied is much higher than approved (3x).">
              <a:extLst>
                <a:ext uri="{FF2B5EF4-FFF2-40B4-BE49-F238E27FC236}">
                  <a16:creationId xmlns:a16="http://schemas.microsoft.com/office/drawing/2014/main" id="{602D49BD-3A18-9E63-3765-A73FD996B5B2}"/>
                </a:ext>
              </a:extLst>
            </p:cNvPr>
            <p:cNvGraphicFramePr/>
            <p:nvPr>
              <p:extLst>
                <p:ext uri="{D42A27DB-BD31-4B8C-83A1-F6EECF244321}">
                  <p14:modId xmlns:p14="http://schemas.microsoft.com/office/powerpoint/2010/main" val="1931020713"/>
                </p:ext>
              </p:extLst>
            </p:nvPr>
          </p:nvGraphicFramePr>
          <p:xfrm>
            <a:off x="1030385" y="1841296"/>
            <a:ext cx="4189828" cy="2824114"/>
          </p:xfrm>
          <a:graphic>
            <a:graphicData uri="http://schemas.openxmlformats.org/drawingml/2006/chart">
              <c:chart xmlns:c="http://schemas.openxmlformats.org/drawingml/2006/chart" xmlns:r="http://schemas.openxmlformats.org/officeDocument/2006/relationships" r:id="rId4"/>
            </a:graphicData>
          </a:graphic>
        </p:graphicFrame>
        <p:sp>
          <p:nvSpPr>
            <p:cNvPr id="6" name="TextBox 5">
              <a:extLst>
                <a:ext uri="{FF2B5EF4-FFF2-40B4-BE49-F238E27FC236}">
                  <a16:creationId xmlns:a16="http://schemas.microsoft.com/office/drawing/2014/main" id="{E5B76083-34CD-7442-7A88-2DAA1DB3EBBF}"/>
                </a:ext>
              </a:extLst>
            </p:cNvPr>
            <p:cNvSpPr txBox="1"/>
            <p:nvPr/>
          </p:nvSpPr>
          <p:spPr>
            <a:xfrm rot="16200000">
              <a:off x="-140295" y="3108575"/>
              <a:ext cx="1972028" cy="289555"/>
            </a:xfrm>
            <a:prstGeom prst="rect">
              <a:avLst/>
            </a:prstGeom>
            <a:noFill/>
          </p:spPr>
          <p:txBody>
            <a:bodyPr wrap="square" rtlCol="0">
              <a:spAutoFit/>
            </a:bodyPr>
            <a:lstStyle/>
            <a:p>
              <a:pPr algn="ctr">
                <a:spcBef>
                  <a:spcPts val="600"/>
                </a:spcBef>
                <a:spcAft>
                  <a:spcPts val="600"/>
                </a:spcAft>
              </a:pPr>
              <a:r>
                <a:rPr lang="en-US" sz="1600" b="1" dirty="0">
                  <a:ea typeface="Amazon Ember Light" panose="020B0403020204020204" pitchFamily="34" charset="0"/>
                  <a:cs typeface="Amazon Ember Light" panose="020B0403020204020204" pitchFamily="34" charset="0"/>
                </a:rPr>
                <a:t>Count</a:t>
              </a:r>
            </a:p>
          </p:txBody>
        </p:sp>
        <p:sp>
          <p:nvSpPr>
            <p:cNvPr id="7" name="TextBox 6">
              <a:extLst>
                <a:ext uri="{FF2B5EF4-FFF2-40B4-BE49-F238E27FC236}">
                  <a16:creationId xmlns:a16="http://schemas.microsoft.com/office/drawing/2014/main" id="{DB5F309C-7E63-E5EB-15FF-ED4BC2E4AA07}"/>
                </a:ext>
              </a:extLst>
            </p:cNvPr>
            <p:cNvSpPr txBox="1"/>
            <p:nvPr/>
          </p:nvSpPr>
          <p:spPr>
            <a:xfrm>
              <a:off x="2483002" y="4665410"/>
              <a:ext cx="1805960" cy="290061"/>
            </a:xfrm>
            <a:prstGeom prst="rect">
              <a:avLst/>
            </a:prstGeom>
            <a:noFill/>
          </p:spPr>
          <p:txBody>
            <a:bodyPr wrap="square" rtlCol="0">
              <a:spAutoFit/>
            </a:bodyPr>
            <a:lstStyle/>
            <a:p>
              <a:pPr algn="ctr">
                <a:spcBef>
                  <a:spcPts val="600"/>
                </a:spcBef>
                <a:spcAft>
                  <a:spcPts val="600"/>
                </a:spcAft>
              </a:pPr>
              <a:r>
                <a:rPr lang="en-US" sz="1600" b="1" dirty="0"/>
                <a:t>Label</a:t>
              </a:r>
            </a:p>
          </p:txBody>
        </p:sp>
      </p:grpSp>
    </p:spTree>
    <p:custDataLst>
      <p:tags r:id="rId1"/>
    </p:custDataLst>
    <p:extLst>
      <p:ext uri="{BB962C8B-B14F-4D97-AF65-F5344CB8AC3E}">
        <p14:creationId xmlns:p14="http://schemas.microsoft.com/office/powerpoint/2010/main" val="39665194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CB881D5-185D-4465-8DF4-5971E0FFE8FF}"/>
              </a:ext>
            </a:extLst>
          </p:cNvPr>
          <p:cNvSpPr>
            <a:spLocks noGrp="1"/>
          </p:cNvSpPr>
          <p:nvPr>
            <p:ph type="sldNum" idx="97"/>
          </p:nvPr>
        </p:nvSpPr>
        <p:spPr/>
        <p:txBody>
          <a:bodyPr/>
          <a:lstStyle/>
          <a:p>
            <a:fld id="{86A8BF56-6CB3-514C-9A64-F39D95C9E25B}" type="slidenum">
              <a:rPr lang="en-US" smtClean="0"/>
              <a:pPr/>
              <a:t>25</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Autofit/>
          </a:bodyPr>
          <a:lstStyle/>
          <a:p>
            <a:r>
              <a:rPr lang="en-US" sz="2400" dirty="0"/>
              <a:t>Source graphic: Group-wise label imbalance: Loan approval example</a:t>
            </a:r>
          </a:p>
        </p:txBody>
      </p:sp>
      <p:sp>
        <p:nvSpPr>
          <p:cNvPr id="3" name="Content Placeholder 2">
            <a:extLst>
              <a:ext uri="{FF2B5EF4-FFF2-40B4-BE49-F238E27FC236}">
                <a16:creationId xmlns:a16="http://schemas.microsoft.com/office/drawing/2014/main" id="{506A8B45-5A66-FF65-7429-A02F71DA9B46}"/>
              </a:ext>
            </a:extLst>
          </p:cNvPr>
          <p:cNvSpPr>
            <a:spLocks noGrp="1"/>
          </p:cNvSpPr>
          <p:nvPr>
            <p:ph idx="2"/>
          </p:nvPr>
        </p:nvSpPr>
        <p:spPr/>
        <p:txBody>
          <a:bodyPr/>
          <a:lstStyle/>
          <a:p>
            <a:endParaRPr lang="en-US"/>
          </a:p>
        </p:txBody>
      </p:sp>
      <p:grpSp>
        <p:nvGrpSpPr>
          <p:cNvPr id="19" name="Group 18">
            <a:extLst>
              <a:ext uri="{FF2B5EF4-FFF2-40B4-BE49-F238E27FC236}">
                <a16:creationId xmlns:a16="http://schemas.microsoft.com/office/drawing/2014/main" id="{538EBAF6-EC3A-4D29-8BC4-B875FDE78E5B}"/>
              </a:ext>
            </a:extLst>
          </p:cNvPr>
          <p:cNvGrpSpPr/>
          <p:nvPr/>
        </p:nvGrpSpPr>
        <p:grpSpPr>
          <a:xfrm>
            <a:off x="404462" y="1355834"/>
            <a:ext cx="5240434" cy="4653692"/>
            <a:chOff x="404462" y="1355834"/>
            <a:chExt cx="5240434" cy="4653692"/>
          </a:xfrm>
        </p:grpSpPr>
        <p:grpSp>
          <p:nvGrpSpPr>
            <p:cNvPr id="14" name="Group 13">
              <a:extLst>
                <a:ext uri="{FF2B5EF4-FFF2-40B4-BE49-F238E27FC236}">
                  <a16:creationId xmlns:a16="http://schemas.microsoft.com/office/drawing/2014/main" id="{36449447-F891-DD52-C8DB-6207E8869ABC}"/>
                </a:ext>
              </a:extLst>
            </p:cNvPr>
            <p:cNvGrpSpPr/>
            <p:nvPr/>
          </p:nvGrpSpPr>
          <p:grpSpPr>
            <a:xfrm>
              <a:off x="404462" y="1355834"/>
              <a:ext cx="5240434" cy="3752918"/>
              <a:chOff x="697012" y="1837944"/>
              <a:chExt cx="4520516" cy="3287456"/>
            </a:xfrm>
          </p:grpSpPr>
          <p:grpSp>
            <p:nvGrpSpPr>
              <p:cNvPr id="12" name="Group 11" descr="Image that shows a bar plot of loans being denied or approved. This time, it also has group information stacked on top of the bars.">
                <a:extLst>
                  <a:ext uri="{FF2B5EF4-FFF2-40B4-BE49-F238E27FC236}">
                    <a16:creationId xmlns:a16="http://schemas.microsoft.com/office/drawing/2014/main" id="{CE968CB7-80E4-6D73-0175-9E880B390C27}"/>
                  </a:ext>
                </a:extLst>
              </p:cNvPr>
              <p:cNvGrpSpPr/>
              <p:nvPr/>
            </p:nvGrpSpPr>
            <p:grpSpPr>
              <a:xfrm>
                <a:off x="697012" y="1837944"/>
                <a:ext cx="4520516" cy="2986267"/>
                <a:chOff x="569069" y="2363810"/>
                <a:chExt cx="4520516" cy="2986267"/>
              </a:xfrm>
            </p:grpSpPr>
            <p:sp>
              <p:nvSpPr>
                <p:cNvPr id="9" name="TextBox 8">
                  <a:extLst>
                    <a:ext uri="{FF2B5EF4-FFF2-40B4-BE49-F238E27FC236}">
                      <a16:creationId xmlns:a16="http://schemas.microsoft.com/office/drawing/2014/main" id="{437E4E1F-0B58-D5E9-8553-B7D4DBD94B81}"/>
                    </a:ext>
                  </a:extLst>
                </p:cNvPr>
                <p:cNvSpPr txBox="1"/>
                <p:nvPr/>
              </p:nvSpPr>
              <p:spPr>
                <a:xfrm rot="16200000">
                  <a:off x="-270923" y="3629845"/>
                  <a:ext cx="1972028" cy="292044"/>
                </a:xfrm>
                <a:prstGeom prst="rect">
                  <a:avLst/>
                </a:prstGeom>
                <a:noFill/>
              </p:spPr>
              <p:txBody>
                <a:bodyPr wrap="square" rtlCol="0">
                  <a:spAutoFit/>
                </a:bodyPr>
                <a:lstStyle/>
                <a:p>
                  <a:pPr algn="ctr">
                    <a:spcBef>
                      <a:spcPts val="600"/>
                    </a:spcBef>
                    <a:spcAft>
                      <a:spcPts val="600"/>
                    </a:spcAft>
                  </a:pPr>
                  <a:r>
                    <a:rPr lang="en-US" sz="1600" b="1" dirty="0">
                      <a:ea typeface="Amazon Ember Light" panose="020B0403020204020204" pitchFamily="34" charset="0"/>
                      <a:cs typeface="Amazon Ember Light" panose="020B0403020204020204" pitchFamily="34" charset="0"/>
                    </a:rPr>
                    <a:t>Count</a:t>
                  </a:r>
                </a:p>
              </p:txBody>
            </p:sp>
            <p:graphicFrame>
              <p:nvGraphicFramePr>
                <p:cNvPr id="10" name="Chart 9" descr="Barchart with loan approved and denied count. The bar for denied is much higher than approved (3x).">
                  <a:extLst>
                    <a:ext uri="{FF2B5EF4-FFF2-40B4-BE49-F238E27FC236}">
                      <a16:creationId xmlns:a16="http://schemas.microsoft.com/office/drawing/2014/main" id="{F0D39B7E-18A0-56E2-DCA0-872C669CD0E4}"/>
                    </a:ext>
                  </a:extLst>
                </p:cNvPr>
                <p:cNvGraphicFramePr/>
                <p:nvPr>
                  <p:extLst>
                    <p:ext uri="{D42A27DB-BD31-4B8C-83A1-F6EECF244321}">
                      <p14:modId xmlns:p14="http://schemas.microsoft.com/office/powerpoint/2010/main" val="1721644565"/>
                    </p:ext>
                  </p:extLst>
                </p:nvPr>
              </p:nvGraphicFramePr>
              <p:xfrm>
                <a:off x="899757" y="2363810"/>
                <a:ext cx="4189828" cy="2824114"/>
              </p:xfrm>
              <a:graphic>
                <a:graphicData uri="http://schemas.openxmlformats.org/drawingml/2006/chart">
                  <c:chart xmlns:c="http://schemas.openxmlformats.org/drawingml/2006/chart" xmlns:r="http://schemas.openxmlformats.org/officeDocument/2006/relationships" r:id="rId4"/>
                </a:graphicData>
              </a:graphic>
            </p:graphicFrame>
            <p:sp>
              <p:nvSpPr>
                <p:cNvPr id="11" name="TextBox 10">
                  <a:extLst>
                    <a:ext uri="{FF2B5EF4-FFF2-40B4-BE49-F238E27FC236}">
                      <a16:creationId xmlns:a16="http://schemas.microsoft.com/office/drawing/2014/main" id="{E1E7B980-6081-D810-80F4-AED3E43430C5}"/>
                    </a:ext>
                  </a:extLst>
                </p:cNvPr>
                <p:cNvSpPr txBox="1"/>
                <p:nvPr/>
              </p:nvSpPr>
              <p:spPr>
                <a:xfrm>
                  <a:off x="2351826" y="5053513"/>
                  <a:ext cx="1805960" cy="296564"/>
                </a:xfrm>
                <a:prstGeom prst="rect">
                  <a:avLst/>
                </a:prstGeom>
                <a:noFill/>
              </p:spPr>
              <p:txBody>
                <a:bodyPr wrap="square" rtlCol="0">
                  <a:spAutoFit/>
                </a:bodyPr>
                <a:lstStyle/>
                <a:p>
                  <a:pPr algn="ctr">
                    <a:spcBef>
                      <a:spcPts val="600"/>
                    </a:spcBef>
                    <a:spcAft>
                      <a:spcPts val="600"/>
                    </a:spcAft>
                  </a:pPr>
                  <a:r>
                    <a:rPr lang="en-US" sz="1600" b="1" dirty="0"/>
                    <a:t>Label</a:t>
                  </a:r>
                </a:p>
              </p:txBody>
            </p:sp>
          </p:grpSp>
          <p:sp>
            <p:nvSpPr>
              <p:cNvPr id="5" name="Rectangle 4">
                <a:extLst>
                  <a:ext uri="{FF2B5EF4-FFF2-40B4-BE49-F238E27FC236}">
                    <a16:creationId xmlns:a16="http://schemas.microsoft.com/office/drawing/2014/main" id="{F1A107F1-99D1-CB67-A844-1349E23DC868}"/>
                  </a:ext>
                </a:extLst>
              </p:cNvPr>
              <p:cNvSpPr/>
              <p:nvPr/>
            </p:nvSpPr>
            <p:spPr>
              <a:xfrm>
                <a:off x="1125144" y="4848744"/>
                <a:ext cx="182880" cy="1828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Rectangle 5">
                <a:extLst>
                  <a:ext uri="{FF2B5EF4-FFF2-40B4-BE49-F238E27FC236}">
                    <a16:creationId xmlns:a16="http://schemas.microsoft.com/office/drawing/2014/main" id="{13DA7898-FFDC-98E9-7BC0-6E34FC788AED}"/>
                  </a:ext>
                </a:extLst>
              </p:cNvPr>
              <p:cNvSpPr/>
              <p:nvPr/>
            </p:nvSpPr>
            <p:spPr>
              <a:xfrm>
                <a:off x="1781268" y="4848744"/>
                <a:ext cx="182880" cy="18288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7" name="TextBox 6">
                <a:extLst>
                  <a:ext uri="{FF2B5EF4-FFF2-40B4-BE49-F238E27FC236}">
                    <a16:creationId xmlns:a16="http://schemas.microsoft.com/office/drawing/2014/main" id="{CBEDC3C1-41CF-5922-67AB-730C1638D468}"/>
                  </a:ext>
                </a:extLst>
              </p:cNvPr>
              <p:cNvSpPr txBox="1"/>
              <p:nvPr/>
            </p:nvSpPr>
            <p:spPr>
              <a:xfrm>
                <a:off x="1326542" y="4828836"/>
                <a:ext cx="363941" cy="296564"/>
              </a:xfrm>
              <a:prstGeom prst="rect">
                <a:avLst/>
              </a:prstGeom>
              <a:noFill/>
            </p:spPr>
            <p:txBody>
              <a:bodyPr wrap="square" rtlCol="0">
                <a:spAutoFit/>
              </a:bodyPr>
              <a:lstStyle/>
              <a:p>
                <a:r>
                  <a:rPr lang="en-US" sz="1600" dirty="0"/>
                  <a:t>A</a:t>
                </a:r>
              </a:p>
            </p:txBody>
          </p:sp>
          <p:sp>
            <p:nvSpPr>
              <p:cNvPr id="13" name="TextBox 12">
                <a:extLst>
                  <a:ext uri="{FF2B5EF4-FFF2-40B4-BE49-F238E27FC236}">
                    <a16:creationId xmlns:a16="http://schemas.microsoft.com/office/drawing/2014/main" id="{09FFA5F5-9922-B00B-C141-61E69599ABBE}"/>
                  </a:ext>
                </a:extLst>
              </p:cNvPr>
              <p:cNvSpPr txBox="1"/>
              <p:nvPr/>
            </p:nvSpPr>
            <p:spPr>
              <a:xfrm>
                <a:off x="1982666" y="4828836"/>
                <a:ext cx="363941" cy="296564"/>
              </a:xfrm>
              <a:prstGeom prst="rect">
                <a:avLst/>
              </a:prstGeom>
              <a:noFill/>
            </p:spPr>
            <p:txBody>
              <a:bodyPr wrap="square" rtlCol="0">
                <a:spAutoFit/>
              </a:bodyPr>
              <a:lstStyle/>
              <a:p>
                <a:r>
                  <a:rPr lang="en-US" sz="1600" dirty="0"/>
                  <a:t>B</a:t>
                </a:r>
              </a:p>
            </p:txBody>
          </p:sp>
        </p:grpSp>
        <p:sp>
          <p:nvSpPr>
            <p:cNvPr id="18" name="TextBox 17">
              <a:extLst>
                <a:ext uri="{FF2B5EF4-FFF2-40B4-BE49-F238E27FC236}">
                  <a16:creationId xmlns:a16="http://schemas.microsoft.com/office/drawing/2014/main" id="{95D532FC-153A-491F-9047-4ACDDE81B53D}"/>
                </a:ext>
              </a:extLst>
            </p:cNvPr>
            <p:cNvSpPr txBox="1"/>
            <p:nvPr/>
          </p:nvSpPr>
          <p:spPr>
            <a:xfrm>
              <a:off x="933928" y="5363195"/>
              <a:ext cx="4181502" cy="646331"/>
            </a:xfrm>
            <a:prstGeom prst="rect">
              <a:avLst/>
            </a:prstGeom>
            <a:noFill/>
          </p:spPr>
          <p:txBody>
            <a:bodyPr wrap="square" rtlCol="0">
              <a:spAutoFit/>
            </a:bodyPr>
            <a:lstStyle/>
            <a:p>
              <a:pPr algn="ctr">
                <a:spcBef>
                  <a:spcPts val="600"/>
                </a:spcBef>
                <a:spcAft>
                  <a:spcPts val="600"/>
                </a:spcAft>
              </a:pPr>
              <a:r>
                <a:rPr lang="en-US" sz="1800" dirty="0"/>
                <a:t>Example: Will the loan be approved (yes or no)?</a:t>
              </a:r>
            </a:p>
          </p:txBody>
        </p:sp>
      </p:grpSp>
    </p:spTree>
    <p:custDataLst>
      <p:tags r:id="rId1"/>
    </p:custDataLst>
    <p:extLst>
      <p:ext uri="{BB962C8B-B14F-4D97-AF65-F5344CB8AC3E}">
        <p14:creationId xmlns:p14="http://schemas.microsoft.com/office/powerpoint/2010/main" val="2194707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110144BE-6A3E-4C09-B844-C8147E36C58D}"/>
              </a:ext>
            </a:extLst>
          </p:cNvPr>
          <p:cNvSpPr>
            <a:spLocks noGrp="1"/>
          </p:cNvSpPr>
          <p:nvPr>
            <p:ph type="sldNum" idx="97"/>
          </p:nvPr>
        </p:nvSpPr>
        <p:spPr/>
        <p:txBody>
          <a:bodyPr/>
          <a:lstStyle/>
          <a:p>
            <a:fld id="{86A8BF56-6CB3-514C-9A64-F39D95C9E25B}" type="slidenum">
              <a:rPr lang="en-US" smtClean="0"/>
              <a:pPr/>
              <a:t>26</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Source graphic: Quantifying imbalance</a:t>
            </a:r>
          </a:p>
        </p:txBody>
      </p:sp>
      <p:sp>
        <p:nvSpPr>
          <p:cNvPr id="3" name="Content Placeholder 2">
            <a:extLst>
              <a:ext uri="{FF2B5EF4-FFF2-40B4-BE49-F238E27FC236}">
                <a16:creationId xmlns:a16="http://schemas.microsoft.com/office/drawing/2014/main" id="{215BE1A4-6A88-3136-35F1-ED6B21BF15B8}"/>
              </a:ext>
            </a:extLst>
          </p:cNvPr>
          <p:cNvSpPr>
            <a:spLocks noGrp="1"/>
          </p:cNvSpPr>
          <p:nvPr>
            <p:ph idx="2"/>
          </p:nvPr>
        </p:nvSpPr>
        <p:spPr/>
        <p:txBody>
          <a:bodyPr/>
          <a:lstStyle/>
          <a:p>
            <a:endParaRPr lang="en-US"/>
          </a:p>
        </p:txBody>
      </p:sp>
      <p:grpSp>
        <p:nvGrpSpPr>
          <p:cNvPr id="33" name="Group 32">
            <a:extLst>
              <a:ext uri="{FF2B5EF4-FFF2-40B4-BE49-F238E27FC236}">
                <a16:creationId xmlns:a16="http://schemas.microsoft.com/office/drawing/2014/main" id="{9DC92020-1400-4218-802C-1080FA6830FA}"/>
              </a:ext>
            </a:extLst>
          </p:cNvPr>
          <p:cNvGrpSpPr/>
          <p:nvPr/>
        </p:nvGrpSpPr>
        <p:grpSpPr>
          <a:xfrm>
            <a:off x="6588378" y="1561203"/>
            <a:ext cx="5326370" cy="3735594"/>
            <a:chOff x="6722364" y="1408133"/>
            <a:chExt cx="5326370" cy="3735594"/>
          </a:xfrm>
        </p:grpSpPr>
        <p:graphicFrame>
          <p:nvGraphicFramePr>
            <p:cNvPr id="25" name="Chart 24" descr="Bar chart with loan approved/denied count. The bar for denied is much higher (3x) and we have coler overlay for group A and B. Group B is equally present in the denied bar but only makes up a small portion of the approved bar.">
              <a:extLst>
                <a:ext uri="{FF2B5EF4-FFF2-40B4-BE49-F238E27FC236}">
                  <a16:creationId xmlns:a16="http://schemas.microsoft.com/office/drawing/2014/main" id="{595DE958-B1B0-46E8-9F27-4560CD482F6F}"/>
                </a:ext>
              </a:extLst>
            </p:cNvPr>
            <p:cNvGraphicFramePr/>
            <p:nvPr>
              <p:extLst>
                <p:ext uri="{D42A27DB-BD31-4B8C-83A1-F6EECF244321}">
                  <p14:modId xmlns:p14="http://schemas.microsoft.com/office/powerpoint/2010/main" val="1326788366"/>
                </p:ext>
              </p:extLst>
            </p:nvPr>
          </p:nvGraphicFramePr>
          <p:xfrm>
            <a:off x="7193270" y="1408133"/>
            <a:ext cx="4855464" cy="3227832"/>
          </p:xfrm>
          <a:graphic>
            <a:graphicData uri="http://schemas.openxmlformats.org/drawingml/2006/chart">
              <c:chart xmlns:c="http://schemas.openxmlformats.org/drawingml/2006/chart" xmlns:r="http://schemas.openxmlformats.org/officeDocument/2006/relationships" r:id="rId4"/>
            </a:graphicData>
          </a:graphic>
        </p:graphicFrame>
        <p:grpSp>
          <p:nvGrpSpPr>
            <p:cNvPr id="26" name="Group 25">
              <a:extLst>
                <a:ext uri="{FF2B5EF4-FFF2-40B4-BE49-F238E27FC236}">
                  <a16:creationId xmlns:a16="http://schemas.microsoft.com/office/drawing/2014/main" id="{D74857E6-FB54-4559-90E1-5CE8B3B13F8E}"/>
                </a:ext>
              </a:extLst>
            </p:cNvPr>
            <p:cNvGrpSpPr/>
            <p:nvPr/>
          </p:nvGrpSpPr>
          <p:grpSpPr>
            <a:xfrm>
              <a:off x="7190385" y="4805173"/>
              <a:ext cx="1415989" cy="338554"/>
              <a:chOff x="900776" y="4770198"/>
              <a:chExt cx="1415989" cy="338554"/>
            </a:xfrm>
          </p:grpSpPr>
          <p:sp>
            <p:nvSpPr>
              <p:cNvPr id="27" name="Rectangle 26">
                <a:extLst>
                  <a:ext uri="{FF2B5EF4-FFF2-40B4-BE49-F238E27FC236}">
                    <a16:creationId xmlns:a16="http://schemas.microsoft.com/office/drawing/2014/main" id="{A005105E-55AF-48CC-9583-71BCAAF4DCEE}"/>
                  </a:ext>
                </a:extLst>
              </p:cNvPr>
              <p:cNvSpPr/>
              <p:nvPr/>
            </p:nvSpPr>
            <p:spPr>
              <a:xfrm>
                <a:off x="900776" y="4792925"/>
                <a:ext cx="212005" cy="208773"/>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8" name="Rectangle 27">
                <a:extLst>
                  <a:ext uri="{FF2B5EF4-FFF2-40B4-BE49-F238E27FC236}">
                    <a16:creationId xmlns:a16="http://schemas.microsoft.com/office/drawing/2014/main" id="{6AA40FFB-4EE3-4F27-99DA-C86A14830EE5}"/>
                  </a:ext>
                </a:extLst>
              </p:cNvPr>
              <p:cNvSpPr/>
              <p:nvPr/>
            </p:nvSpPr>
            <p:spPr>
              <a:xfrm>
                <a:off x="1661392" y="4792925"/>
                <a:ext cx="212005" cy="208773"/>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9" name="TextBox 28">
                <a:extLst>
                  <a:ext uri="{FF2B5EF4-FFF2-40B4-BE49-F238E27FC236}">
                    <a16:creationId xmlns:a16="http://schemas.microsoft.com/office/drawing/2014/main" id="{0970B8A7-9679-4443-8E6F-91EFD7EB413F}"/>
                  </a:ext>
                </a:extLst>
              </p:cNvPr>
              <p:cNvSpPr txBox="1"/>
              <p:nvPr/>
            </p:nvSpPr>
            <p:spPr>
              <a:xfrm>
                <a:off x="1134248" y="4770198"/>
                <a:ext cx="421901" cy="338554"/>
              </a:xfrm>
              <a:prstGeom prst="rect">
                <a:avLst/>
              </a:prstGeom>
              <a:noFill/>
            </p:spPr>
            <p:txBody>
              <a:bodyPr wrap="square" rtlCol="0">
                <a:spAutoFit/>
              </a:bodyPr>
              <a:lstStyle/>
              <a:p>
                <a:r>
                  <a:rPr lang="en-US" sz="1600" dirty="0"/>
                  <a:t>A</a:t>
                </a:r>
              </a:p>
            </p:txBody>
          </p:sp>
          <p:sp>
            <p:nvSpPr>
              <p:cNvPr id="30" name="TextBox 29">
                <a:extLst>
                  <a:ext uri="{FF2B5EF4-FFF2-40B4-BE49-F238E27FC236}">
                    <a16:creationId xmlns:a16="http://schemas.microsoft.com/office/drawing/2014/main" id="{E0F80B24-4C67-41C8-8A11-1C1B1BFD20B0}"/>
                  </a:ext>
                </a:extLst>
              </p:cNvPr>
              <p:cNvSpPr txBox="1"/>
              <p:nvPr/>
            </p:nvSpPr>
            <p:spPr>
              <a:xfrm>
                <a:off x="1894864" y="4770198"/>
                <a:ext cx="421901" cy="338554"/>
              </a:xfrm>
              <a:prstGeom prst="rect">
                <a:avLst/>
              </a:prstGeom>
              <a:noFill/>
            </p:spPr>
            <p:txBody>
              <a:bodyPr wrap="square" rtlCol="0">
                <a:spAutoFit/>
              </a:bodyPr>
              <a:lstStyle/>
              <a:p>
                <a:r>
                  <a:rPr lang="en-US" sz="1600" dirty="0"/>
                  <a:t>B</a:t>
                </a:r>
              </a:p>
            </p:txBody>
          </p:sp>
        </p:grpSp>
        <p:sp>
          <p:nvSpPr>
            <p:cNvPr id="31" name="TextBox 30">
              <a:extLst>
                <a:ext uri="{FF2B5EF4-FFF2-40B4-BE49-F238E27FC236}">
                  <a16:creationId xmlns:a16="http://schemas.microsoft.com/office/drawing/2014/main" id="{23BC9956-FDAB-4108-9CBF-313854373C1A}"/>
                </a:ext>
              </a:extLst>
            </p:cNvPr>
            <p:cNvSpPr txBox="1"/>
            <p:nvPr/>
          </p:nvSpPr>
          <p:spPr>
            <a:xfrm rot="16200000">
              <a:off x="5766020" y="2852773"/>
              <a:ext cx="2251242" cy="338554"/>
            </a:xfrm>
            <a:prstGeom prst="rect">
              <a:avLst/>
            </a:prstGeom>
            <a:noFill/>
          </p:spPr>
          <p:txBody>
            <a:bodyPr wrap="square" rtlCol="0">
              <a:spAutoFit/>
            </a:bodyPr>
            <a:lstStyle/>
            <a:p>
              <a:pPr algn="ctr">
                <a:spcBef>
                  <a:spcPts val="600"/>
                </a:spcBef>
                <a:spcAft>
                  <a:spcPts val="600"/>
                </a:spcAft>
              </a:pPr>
              <a:r>
                <a:rPr lang="en-US" sz="1600" b="1" dirty="0">
                  <a:ea typeface="Amazon Ember Light" panose="020B0403020204020204" pitchFamily="34" charset="0"/>
                  <a:cs typeface="Amazon Ember Light" panose="020B0403020204020204" pitchFamily="34" charset="0"/>
                </a:rPr>
                <a:t>Count</a:t>
              </a:r>
            </a:p>
          </p:txBody>
        </p:sp>
        <p:sp>
          <p:nvSpPr>
            <p:cNvPr id="32" name="TextBox 31">
              <a:extLst>
                <a:ext uri="{FF2B5EF4-FFF2-40B4-BE49-F238E27FC236}">
                  <a16:creationId xmlns:a16="http://schemas.microsoft.com/office/drawing/2014/main" id="{49A4946A-840E-467D-B937-3353B844734C}"/>
                </a:ext>
              </a:extLst>
            </p:cNvPr>
            <p:cNvSpPr txBox="1"/>
            <p:nvPr/>
          </p:nvSpPr>
          <p:spPr>
            <a:xfrm>
              <a:off x="8754710" y="4496003"/>
              <a:ext cx="2093569" cy="338554"/>
            </a:xfrm>
            <a:prstGeom prst="rect">
              <a:avLst/>
            </a:prstGeom>
            <a:noFill/>
          </p:spPr>
          <p:txBody>
            <a:bodyPr wrap="square" rtlCol="0">
              <a:spAutoFit/>
            </a:bodyPr>
            <a:lstStyle/>
            <a:p>
              <a:pPr algn="ctr">
                <a:spcBef>
                  <a:spcPts val="600"/>
                </a:spcBef>
                <a:spcAft>
                  <a:spcPts val="600"/>
                </a:spcAft>
              </a:pPr>
              <a:r>
                <a:rPr lang="en-US" sz="1600" b="1" dirty="0"/>
                <a:t>Label</a:t>
              </a:r>
            </a:p>
          </p:txBody>
        </p:sp>
      </p:grpSp>
    </p:spTree>
    <p:custDataLst>
      <p:tags r:id="rId1"/>
    </p:custDataLst>
    <p:extLst>
      <p:ext uri="{BB962C8B-B14F-4D97-AF65-F5344CB8AC3E}">
        <p14:creationId xmlns:p14="http://schemas.microsoft.com/office/powerpoint/2010/main" val="3303012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B755F01-3549-44BD-A21B-4D881C70839C}"/>
              </a:ext>
            </a:extLst>
          </p:cNvPr>
          <p:cNvSpPr>
            <a:spLocks noGrp="1"/>
          </p:cNvSpPr>
          <p:nvPr>
            <p:ph type="sldNum" idx="97"/>
          </p:nvPr>
        </p:nvSpPr>
        <p:spPr/>
        <p:txBody>
          <a:bodyPr/>
          <a:lstStyle/>
          <a:p>
            <a:fld id="{86A8BF56-6CB3-514C-9A64-F39D95C9E25B}" type="slidenum">
              <a:rPr lang="en-US" smtClean="0"/>
              <a:t>3</a:t>
            </a:fld>
            <a:endParaRPr lang="en-US" dirty="0"/>
          </a:p>
        </p:txBody>
      </p:sp>
      <p:sp>
        <p:nvSpPr>
          <p:cNvPr id="2" name="Title 1">
            <a:extLst>
              <a:ext uri="{FF2B5EF4-FFF2-40B4-BE49-F238E27FC236}">
                <a16:creationId xmlns:a16="http://schemas.microsoft.com/office/drawing/2014/main" id="{C506E617-B183-98CA-235F-C917887272DD}"/>
              </a:ext>
            </a:extLst>
          </p:cNvPr>
          <p:cNvSpPr>
            <a:spLocks noGrp="1"/>
          </p:cNvSpPr>
          <p:nvPr>
            <p:ph type="title" idx="1"/>
          </p:nvPr>
        </p:nvSpPr>
        <p:spPr/>
        <p:txBody>
          <a:bodyPr>
            <a:normAutofit/>
          </a:bodyPr>
          <a:lstStyle/>
          <a:p>
            <a:r>
              <a:rPr lang="en-US" dirty="0"/>
              <a:t>Designing fair models</a:t>
            </a:r>
          </a:p>
        </p:txBody>
      </p:sp>
      <p:sp>
        <p:nvSpPr>
          <p:cNvPr id="4" name="Text Placeholder 3">
            <a:extLst>
              <a:ext uri="{FF2B5EF4-FFF2-40B4-BE49-F238E27FC236}">
                <a16:creationId xmlns:a16="http://schemas.microsoft.com/office/drawing/2014/main" id="{73A71EA4-8464-C930-4255-9AA08CC62510}"/>
              </a:ext>
            </a:extLst>
          </p:cNvPr>
          <p:cNvSpPr>
            <a:spLocks noGrp="1"/>
          </p:cNvSpPr>
          <p:nvPr>
            <p:ph type="body" idx="2"/>
          </p:nvPr>
        </p:nvSpPr>
        <p:spPr/>
        <p:txBody>
          <a:bodyPr/>
          <a:lstStyle/>
          <a:p>
            <a:endParaRPr lang="en-US"/>
          </a:p>
        </p:txBody>
      </p:sp>
    </p:spTree>
    <p:custDataLst>
      <p:tags r:id="rId1"/>
    </p:custDataLst>
    <p:extLst>
      <p:ext uri="{BB962C8B-B14F-4D97-AF65-F5344CB8AC3E}">
        <p14:creationId xmlns:p14="http://schemas.microsoft.com/office/powerpoint/2010/main" val="2720414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663BD3D-204E-4B85-90F0-CED517FAEDA4}"/>
              </a:ext>
            </a:extLst>
          </p:cNvPr>
          <p:cNvSpPr>
            <a:spLocks noGrp="1"/>
          </p:cNvSpPr>
          <p:nvPr>
            <p:ph type="sldNum" idx="97"/>
          </p:nvPr>
        </p:nvSpPr>
        <p:spPr/>
        <p:txBody>
          <a:bodyPr/>
          <a:lstStyle/>
          <a:p>
            <a:fld id="{4037B1B0-0345-4E15-985A-6BECCDBE474F}" type="slidenum">
              <a:rPr lang="en-US" smtClean="0"/>
              <a:pPr/>
              <a:t>4</a:t>
            </a:fld>
            <a:endParaRPr lang="en-US" dirty="0"/>
          </a:p>
        </p:txBody>
      </p:sp>
      <p:sp>
        <p:nvSpPr>
          <p:cNvPr id="6" name="Title 5">
            <a:extLst>
              <a:ext uri="{FF2B5EF4-FFF2-40B4-BE49-F238E27FC236}">
                <a16:creationId xmlns:a16="http://schemas.microsoft.com/office/drawing/2014/main" id="{F0D7F72B-A192-4834-A8B4-9DE6EE40C31B}"/>
              </a:ext>
            </a:extLst>
          </p:cNvPr>
          <p:cNvSpPr>
            <a:spLocks noGrp="1"/>
          </p:cNvSpPr>
          <p:nvPr>
            <p:ph type="title" idx="1"/>
          </p:nvPr>
        </p:nvSpPr>
        <p:spPr/>
        <p:txBody>
          <a:bodyPr>
            <a:normAutofit fontScale="90000"/>
          </a:bodyPr>
          <a:lstStyle/>
          <a:p>
            <a:r>
              <a:rPr lang="en-US" dirty="0">
                <a:solidFill>
                  <a:srgbClr val="232F3E"/>
                </a:solidFill>
                <a:ea typeface="+mj-ea"/>
                <a:cs typeface="+mj-cs"/>
              </a:rPr>
              <a:t>HCD</a:t>
            </a:r>
          </a:p>
        </p:txBody>
      </p:sp>
      <p:sp>
        <p:nvSpPr>
          <p:cNvPr id="7" name="Content Placeholder 6">
            <a:extLst>
              <a:ext uri="{FF2B5EF4-FFF2-40B4-BE49-F238E27FC236}">
                <a16:creationId xmlns:a16="http://schemas.microsoft.com/office/drawing/2014/main" id="{149FD4CF-C0EE-4BC5-97E3-D76C56C3313E}"/>
              </a:ext>
            </a:extLst>
          </p:cNvPr>
          <p:cNvSpPr>
            <a:spLocks noGrp="1"/>
          </p:cNvSpPr>
          <p:nvPr>
            <p:ph idx="2"/>
          </p:nvPr>
        </p:nvSpPr>
        <p:spPr>
          <a:xfrm>
            <a:off x="274955" y="3993819"/>
            <a:ext cx="5120640" cy="2217427"/>
          </a:xfrm>
        </p:spPr>
        <p:txBody>
          <a:bodyPr/>
          <a:lstStyle/>
          <a:p>
            <a:pPr>
              <a:buClr>
                <a:schemeClr val="tx2"/>
              </a:buClr>
              <a:buFont typeface="Arial" panose="020B0604020202020204" pitchFamily="34" charset="0"/>
              <a:buChar char="•"/>
            </a:pPr>
            <a:r>
              <a:rPr lang="en-US" dirty="0">
                <a:solidFill>
                  <a:srgbClr val="232F3E"/>
                </a:solidFill>
                <a:latin typeface="Amazon Ember display"/>
              </a:rPr>
              <a:t>Human-centered design (HCD) focuses on the human perspective when developing products, systems, and services.</a:t>
            </a:r>
          </a:p>
        </p:txBody>
      </p:sp>
      <p:pic>
        <p:nvPicPr>
          <p:cNvPr id="4" name="Picture Placeholder 3">
            <a:extLst>
              <a:ext uri="{FF2B5EF4-FFF2-40B4-BE49-F238E27FC236}">
                <a16:creationId xmlns:a16="http://schemas.microsoft.com/office/drawing/2014/main" id="{4488E3D4-20E2-4AAE-88B8-C89A4EC3FB23}"/>
              </a:ext>
              <a:ext uri="{C183D7F6-B498-43B3-948B-1728B52AA6E4}">
                <adec:decorative xmlns:adec="http://schemas.microsoft.com/office/drawing/2017/decorative" val="1"/>
              </a:ext>
            </a:extLst>
          </p:cNvPr>
          <p:cNvPicPr>
            <a:picLocks noGrp="1" noChangeAspect="1"/>
          </p:cNvPicPr>
          <p:nvPr>
            <p:ph type="pic" idx="4294967295"/>
          </p:nvPr>
        </p:nvPicPr>
        <p:blipFill>
          <a:blip r:embed="rId4"/>
          <a:srcRect/>
          <a:stretch/>
        </p:blipFill>
        <p:spPr>
          <a:xfrm>
            <a:off x="2051939" y="1189038"/>
            <a:ext cx="2286000" cy="2286000"/>
          </a:xfrm>
        </p:spPr>
      </p:pic>
      <p:sp>
        <p:nvSpPr>
          <p:cNvPr id="9" name="Text Placeholder 8">
            <a:extLst>
              <a:ext uri="{FF2B5EF4-FFF2-40B4-BE49-F238E27FC236}">
                <a16:creationId xmlns:a16="http://schemas.microsoft.com/office/drawing/2014/main" id="{762A5DD9-D13A-452F-BCCC-883D48392FB2}"/>
              </a:ext>
            </a:extLst>
          </p:cNvPr>
          <p:cNvSpPr>
            <a:spLocks noGrp="1"/>
          </p:cNvSpPr>
          <p:nvPr>
            <p:ph type="body" idx="4294967295"/>
          </p:nvPr>
        </p:nvSpPr>
        <p:spPr>
          <a:xfrm>
            <a:off x="359664" y="3468522"/>
            <a:ext cx="5670550" cy="439738"/>
          </a:xfrm>
          <a:solidFill>
            <a:srgbClr val="0070C0"/>
          </a:solidFill>
        </p:spPr>
        <p:txBody>
          <a:bodyPr>
            <a:normAutofit fontScale="92500" lnSpcReduction="10000"/>
          </a:bodyPr>
          <a:lstStyle/>
          <a:p>
            <a:pPr marL="0" indent="0">
              <a:buNone/>
            </a:pPr>
            <a:r>
              <a:rPr lang="en-US" dirty="0">
                <a:solidFill>
                  <a:schemeClr val="bg1"/>
                </a:solidFill>
              </a:rPr>
              <a:t>Human perspective</a:t>
            </a:r>
          </a:p>
        </p:txBody>
      </p:sp>
      <p:pic>
        <p:nvPicPr>
          <p:cNvPr id="13" name="Picture Placeholder 12">
            <a:extLst>
              <a:ext uri="{FF2B5EF4-FFF2-40B4-BE49-F238E27FC236}">
                <a16:creationId xmlns:a16="http://schemas.microsoft.com/office/drawing/2014/main" id="{52DE26D1-2CFE-445F-A5A2-9EE3E0AD4D57}"/>
              </a:ext>
              <a:ext uri="{C183D7F6-B498-43B3-948B-1728B52AA6E4}">
                <adec:decorative xmlns:adec="http://schemas.microsoft.com/office/drawing/2017/decorative" val="1"/>
              </a:ext>
            </a:extLst>
          </p:cNvPr>
          <p:cNvPicPr>
            <a:picLocks noGrp="1" noChangeAspect="1"/>
          </p:cNvPicPr>
          <p:nvPr>
            <p:ph type="pic" idx="4294967295"/>
          </p:nvPr>
        </p:nvPicPr>
        <p:blipFill>
          <a:blip r:embed="rId5"/>
          <a:srcRect/>
          <a:stretch/>
        </p:blipFill>
        <p:spPr>
          <a:xfrm>
            <a:off x="7787481" y="1115412"/>
            <a:ext cx="2286000" cy="2286000"/>
          </a:xfrm>
        </p:spPr>
      </p:pic>
      <p:sp>
        <p:nvSpPr>
          <p:cNvPr id="10" name="Text Placeholder 9">
            <a:extLst>
              <a:ext uri="{FF2B5EF4-FFF2-40B4-BE49-F238E27FC236}">
                <a16:creationId xmlns:a16="http://schemas.microsoft.com/office/drawing/2014/main" id="{8DB1F469-AAE2-4CAE-B2A5-2CB271E53070}"/>
              </a:ext>
            </a:extLst>
          </p:cNvPr>
          <p:cNvSpPr>
            <a:spLocks noGrp="1"/>
          </p:cNvSpPr>
          <p:nvPr>
            <p:ph type="body" idx="4294967295"/>
          </p:nvPr>
        </p:nvSpPr>
        <p:spPr>
          <a:xfrm>
            <a:off x="6163374" y="3475038"/>
            <a:ext cx="5668962" cy="439738"/>
          </a:xfrm>
          <a:solidFill>
            <a:srgbClr val="0070C0"/>
          </a:solidFill>
        </p:spPr>
        <p:txBody>
          <a:bodyPr>
            <a:normAutofit fontScale="92500" lnSpcReduction="10000"/>
          </a:bodyPr>
          <a:lstStyle/>
          <a:p>
            <a:pPr marL="0" indent="0">
              <a:buNone/>
            </a:pPr>
            <a:r>
              <a:rPr lang="en-US" dirty="0">
                <a:solidFill>
                  <a:schemeClr val="bg1"/>
                </a:solidFill>
              </a:rPr>
              <a:t>Human impact</a:t>
            </a:r>
          </a:p>
        </p:txBody>
      </p:sp>
      <p:sp>
        <p:nvSpPr>
          <p:cNvPr id="8" name="Content Placeholder 7">
            <a:extLst>
              <a:ext uri="{FF2B5EF4-FFF2-40B4-BE49-F238E27FC236}">
                <a16:creationId xmlns:a16="http://schemas.microsoft.com/office/drawing/2014/main" id="{36781849-D49A-4EB7-9F0C-933A050757B5}"/>
              </a:ext>
            </a:extLst>
          </p:cNvPr>
          <p:cNvSpPr>
            <a:spLocks noGrp="1"/>
          </p:cNvSpPr>
          <p:nvPr>
            <p:ph idx="4294967295"/>
          </p:nvPr>
        </p:nvSpPr>
        <p:spPr>
          <a:xfrm>
            <a:off x="6096000" y="4005135"/>
            <a:ext cx="5668962" cy="2551113"/>
          </a:xfrm>
        </p:spPr>
        <p:txBody>
          <a:bodyPr/>
          <a:lstStyle/>
          <a:p>
            <a:pPr>
              <a:buClr>
                <a:schemeClr val="tx2"/>
              </a:buClr>
              <a:buFont typeface="Arial" panose="020B0604020202020204" pitchFamily="34" charset="0"/>
              <a:buChar char="•"/>
            </a:pPr>
            <a:r>
              <a:rPr lang="en-US" dirty="0">
                <a:solidFill>
                  <a:srgbClr val="232F3E"/>
                </a:solidFill>
                <a:latin typeface="Amazon Ember display"/>
              </a:rPr>
              <a:t>HCD emphasizes that AI systems and ML solutions should consider the impact on humans.</a:t>
            </a:r>
          </a:p>
        </p:txBody>
      </p:sp>
    </p:spTree>
    <p:custDataLst>
      <p:tags r:id="rId1"/>
    </p:custDataLst>
    <p:extLst>
      <p:ext uri="{BB962C8B-B14F-4D97-AF65-F5344CB8AC3E}">
        <p14:creationId xmlns:p14="http://schemas.microsoft.com/office/powerpoint/2010/main" val="1676908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FF0E08F-FBE8-4945-8EFC-84D56D0A6B84}"/>
              </a:ext>
            </a:extLst>
          </p:cNvPr>
          <p:cNvSpPr>
            <a:spLocks noGrp="1"/>
          </p:cNvSpPr>
          <p:nvPr>
            <p:ph type="sldNum" idx="97"/>
          </p:nvPr>
        </p:nvSpPr>
        <p:spPr/>
        <p:txBody>
          <a:bodyPr/>
          <a:lstStyle/>
          <a:p>
            <a:fld id="{4037B1B0-0345-4E15-985A-6BECCDBE474F}" type="slidenum">
              <a:rPr lang="en-US" smtClean="0"/>
              <a:pPr/>
              <a:t>5</a:t>
            </a:fld>
            <a:endParaRPr lang="en-US" dirty="0"/>
          </a:p>
        </p:txBody>
      </p:sp>
      <p:sp>
        <p:nvSpPr>
          <p:cNvPr id="3" name="Title 2">
            <a:extLst>
              <a:ext uri="{FF2B5EF4-FFF2-40B4-BE49-F238E27FC236}">
                <a16:creationId xmlns:a16="http://schemas.microsoft.com/office/drawing/2014/main" id="{97663380-B957-464B-A351-590B14DB5B33}"/>
              </a:ext>
            </a:extLst>
          </p:cNvPr>
          <p:cNvSpPr>
            <a:spLocks noGrp="1"/>
          </p:cNvSpPr>
          <p:nvPr>
            <p:ph type="title" idx="1"/>
          </p:nvPr>
        </p:nvSpPr>
        <p:spPr/>
        <p:txBody>
          <a:bodyPr>
            <a:normAutofit fontScale="90000"/>
          </a:bodyPr>
          <a:lstStyle/>
          <a:p>
            <a:r>
              <a:rPr lang="en-US" dirty="0">
                <a:solidFill>
                  <a:srgbClr val="232F3E"/>
                </a:solidFill>
                <a:ea typeface="+mj-ea"/>
                <a:cs typeface="+mj-cs"/>
              </a:rPr>
              <a:t>HCD for AI systems</a:t>
            </a:r>
          </a:p>
        </p:txBody>
      </p:sp>
      <p:sp>
        <p:nvSpPr>
          <p:cNvPr id="5" name="Content Placeholder 4">
            <a:extLst>
              <a:ext uri="{FF2B5EF4-FFF2-40B4-BE49-F238E27FC236}">
                <a16:creationId xmlns:a16="http://schemas.microsoft.com/office/drawing/2014/main" id="{839D928C-F29B-4407-9940-BA08CC9AFA9E}"/>
              </a:ext>
            </a:extLst>
          </p:cNvPr>
          <p:cNvSpPr>
            <a:spLocks noGrp="1"/>
          </p:cNvSpPr>
          <p:nvPr>
            <p:ph idx="2"/>
          </p:nvPr>
        </p:nvSpPr>
        <p:spPr>
          <a:xfrm>
            <a:off x="133160" y="1717598"/>
            <a:ext cx="5730240" cy="5262696"/>
          </a:xfrm>
        </p:spPr>
        <p:txBody>
          <a:bodyPr/>
          <a:lstStyle/>
          <a:p>
            <a:r>
              <a:rPr lang="en-US" dirty="0">
                <a:solidFill>
                  <a:srgbClr val="232F3E"/>
                </a:solidFill>
                <a:latin typeface="Amazon Ember display"/>
              </a:rPr>
              <a:t>Potential harms</a:t>
            </a:r>
          </a:p>
          <a:p>
            <a:pPr lvl="1"/>
            <a:r>
              <a:rPr lang="en-US" dirty="0"/>
              <a:t>Will the use of ML technology be beneficial for the use case?</a:t>
            </a:r>
          </a:p>
          <a:p>
            <a:pPr lvl="1"/>
            <a:r>
              <a:rPr lang="en-US" dirty="0"/>
              <a:t>Will the AI system reinforce stereotypes?</a:t>
            </a:r>
          </a:p>
          <a:p>
            <a:r>
              <a:rPr lang="en-US" dirty="0"/>
              <a:t>Value proposition</a:t>
            </a:r>
          </a:p>
          <a:p>
            <a:pPr lvl="1"/>
            <a:r>
              <a:rPr lang="en-US" dirty="0"/>
              <a:t>Is AI necessary, or can a simple, interpretable rule-based system achieve the same purpose?</a:t>
            </a:r>
          </a:p>
        </p:txBody>
      </p:sp>
      <p:sp>
        <p:nvSpPr>
          <p:cNvPr id="4" name="Text Placeholder 3">
            <a:extLst>
              <a:ext uri="{FF2B5EF4-FFF2-40B4-BE49-F238E27FC236}">
                <a16:creationId xmlns:a16="http://schemas.microsoft.com/office/drawing/2014/main" id="{4E94174D-E4BD-41B9-AB9D-99C7A15230CE}"/>
              </a:ext>
            </a:extLst>
          </p:cNvPr>
          <p:cNvSpPr>
            <a:spLocks noGrp="1"/>
          </p:cNvSpPr>
          <p:nvPr>
            <p:ph type="body" idx="4294967295"/>
          </p:nvPr>
        </p:nvSpPr>
        <p:spPr>
          <a:xfrm>
            <a:off x="359664" y="1155566"/>
            <a:ext cx="5444046" cy="439738"/>
          </a:xfrm>
          <a:solidFill>
            <a:srgbClr val="0070C0"/>
          </a:solidFill>
        </p:spPr>
        <p:txBody>
          <a:bodyPr>
            <a:normAutofit fontScale="92500" lnSpcReduction="10000"/>
          </a:bodyPr>
          <a:lstStyle/>
          <a:p>
            <a:pPr marL="0" indent="0">
              <a:buNone/>
            </a:pPr>
            <a:r>
              <a:rPr lang="en-US" dirty="0">
                <a:solidFill>
                  <a:schemeClr val="bg1"/>
                </a:solidFill>
              </a:rPr>
              <a:t>Considerations for using AI</a:t>
            </a:r>
          </a:p>
        </p:txBody>
      </p:sp>
      <p:sp>
        <p:nvSpPr>
          <p:cNvPr id="6" name="Text Placeholder 5">
            <a:extLst>
              <a:ext uri="{FF2B5EF4-FFF2-40B4-BE49-F238E27FC236}">
                <a16:creationId xmlns:a16="http://schemas.microsoft.com/office/drawing/2014/main" id="{0B7DC0CF-5785-4C17-9356-38179294E9E7}"/>
              </a:ext>
            </a:extLst>
          </p:cNvPr>
          <p:cNvSpPr>
            <a:spLocks noGrp="1"/>
          </p:cNvSpPr>
          <p:nvPr>
            <p:ph type="body" idx="4294967295"/>
          </p:nvPr>
        </p:nvSpPr>
        <p:spPr>
          <a:xfrm>
            <a:off x="6163374" y="1149884"/>
            <a:ext cx="5668962" cy="439738"/>
          </a:xfrm>
          <a:solidFill>
            <a:srgbClr val="0070C0"/>
          </a:solidFill>
        </p:spPr>
        <p:txBody>
          <a:bodyPr>
            <a:normAutofit fontScale="92500" lnSpcReduction="10000"/>
          </a:bodyPr>
          <a:lstStyle/>
          <a:p>
            <a:pPr marL="0" indent="0">
              <a:buNone/>
            </a:pPr>
            <a:r>
              <a:rPr lang="en-US" dirty="0">
                <a:solidFill>
                  <a:schemeClr val="bg1"/>
                </a:solidFill>
              </a:rPr>
              <a:t>Design elements when using AI</a:t>
            </a:r>
          </a:p>
        </p:txBody>
      </p:sp>
      <p:sp>
        <p:nvSpPr>
          <p:cNvPr id="7" name="Content Placeholder 6">
            <a:extLst>
              <a:ext uri="{FF2B5EF4-FFF2-40B4-BE49-F238E27FC236}">
                <a16:creationId xmlns:a16="http://schemas.microsoft.com/office/drawing/2014/main" id="{F375944D-F003-4ACC-8952-6C2D7FB22947}"/>
              </a:ext>
            </a:extLst>
          </p:cNvPr>
          <p:cNvSpPr>
            <a:spLocks noGrp="1"/>
          </p:cNvSpPr>
          <p:nvPr>
            <p:ph idx="4294967295"/>
          </p:nvPr>
        </p:nvSpPr>
        <p:spPr>
          <a:xfrm>
            <a:off x="6523038" y="1704905"/>
            <a:ext cx="5668962" cy="4873625"/>
          </a:xfrm>
        </p:spPr>
        <p:txBody>
          <a:bodyPr/>
          <a:lstStyle/>
          <a:p>
            <a:r>
              <a:rPr lang="en-US" dirty="0">
                <a:solidFill>
                  <a:srgbClr val="232F3E"/>
                </a:solidFill>
                <a:latin typeface="Amazon Ember display"/>
              </a:rPr>
              <a:t>Safety measures</a:t>
            </a:r>
          </a:p>
          <a:p>
            <a:pPr lvl="1"/>
            <a:r>
              <a:rPr lang="en-US" dirty="0"/>
              <a:t>Continuously test and evaluate the system.</a:t>
            </a:r>
          </a:p>
          <a:p>
            <a:r>
              <a:rPr lang="en-US" dirty="0"/>
              <a:t>Ways to challenge the model and the ML pipeline</a:t>
            </a:r>
          </a:p>
          <a:p>
            <a:pPr lvl="1"/>
            <a:r>
              <a:rPr lang="en-US" dirty="0"/>
              <a:t>Include ways for users to report unexpected behavior.</a:t>
            </a:r>
          </a:p>
        </p:txBody>
      </p:sp>
    </p:spTree>
    <p:custDataLst>
      <p:tags r:id="rId1"/>
    </p:custDataLst>
    <p:extLst>
      <p:ext uri="{BB962C8B-B14F-4D97-AF65-F5344CB8AC3E}">
        <p14:creationId xmlns:p14="http://schemas.microsoft.com/office/powerpoint/2010/main" val="2301290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844D581-538A-45E9-9291-238003FCCEDB}"/>
              </a:ext>
            </a:extLst>
          </p:cNvPr>
          <p:cNvSpPr>
            <a:spLocks noGrp="1"/>
          </p:cNvSpPr>
          <p:nvPr>
            <p:ph type="sldNum" idx="97"/>
          </p:nvPr>
        </p:nvSpPr>
        <p:spPr/>
        <p:txBody>
          <a:bodyPr/>
          <a:lstStyle/>
          <a:p>
            <a:fld id="{86A8BF56-6CB3-514C-9A64-F39D95C9E25B}" type="slidenum">
              <a:rPr lang="en-US" smtClean="0"/>
              <a:t>6</a:t>
            </a:fld>
            <a:endParaRPr lang="en-US" dirty="0"/>
          </a:p>
        </p:txBody>
      </p:sp>
      <p:sp>
        <p:nvSpPr>
          <p:cNvPr id="2" name="Title 1">
            <a:extLst>
              <a:ext uri="{FF2B5EF4-FFF2-40B4-BE49-F238E27FC236}">
                <a16:creationId xmlns:a16="http://schemas.microsoft.com/office/drawing/2014/main" id="{C506E617-B183-98CA-235F-C917887272DD}"/>
              </a:ext>
            </a:extLst>
          </p:cNvPr>
          <p:cNvSpPr>
            <a:spLocks noGrp="1"/>
          </p:cNvSpPr>
          <p:nvPr>
            <p:ph type="title" idx="1"/>
          </p:nvPr>
        </p:nvSpPr>
        <p:spPr/>
        <p:txBody>
          <a:bodyPr>
            <a:normAutofit/>
          </a:bodyPr>
          <a:lstStyle/>
          <a:p>
            <a:r>
              <a:rPr lang="en-US" dirty="0"/>
              <a:t>Data integrity </a:t>
            </a:r>
          </a:p>
        </p:txBody>
      </p:sp>
      <p:sp>
        <p:nvSpPr>
          <p:cNvPr id="4" name="Text Placeholder 3">
            <a:extLst>
              <a:ext uri="{FF2B5EF4-FFF2-40B4-BE49-F238E27FC236}">
                <a16:creationId xmlns:a16="http://schemas.microsoft.com/office/drawing/2014/main" id="{D54E815B-C02A-6DDD-7CBE-4B57AB48DB93}"/>
              </a:ext>
            </a:extLst>
          </p:cNvPr>
          <p:cNvSpPr>
            <a:spLocks noGrp="1"/>
          </p:cNvSpPr>
          <p:nvPr>
            <p:ph type="body" idx="2"/>
          </p:nvPr>
        </p:nvSpPr>
        <p:spPr/>
        <p:txBody>
          <a:bodyPr/>
          <a:lstStyle/>
          <a:p>
            <a:endParaRPr lang="en-US"/>
          </a:p>
        </p:txBody>
      </p:sp>
    </p:spTree>
    <p:custDataLst>
      <p:tags r:id="rId1"/>
    </p:custDataLst>
    <p:extLst>
      <p:ext uri="{BB962C8B-B14F-4D97-AF65-F5344CB8AC3E}">
        <p14:creationId xmlns:p14="http://schemas.microsoft.com/office/powerpoint/2010/main" val="2016368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3316C0A-2C18-47D6-96CF-B9A2938EB3FD}"/>
              </a:ext>
            </a:extLst>
          </p:cNvPr>
          <p:cNvSpPr>
            <a:spLocks noGrp="1"/>
          </p:cNvSpPr>
          <p:nvPr>
            <p:ph type="sldNum" idx="97"/>
          </p:nvPr>
        </p:nvSpPr>
        <p:spPr/>
        <p:txBody>
          <a:bodyPr/>
          <a:lstStyle/>
          <a:p>
            <a:fld id="{86A8BF56-6CB3-514C-9A64-F39D95C9E25B}" type="slidenum">
              <a:rPr lang="en-US" smtClean="0"/>
              <a:pPr/>
              <a:t>7</a:t>
            </a:fld>
            <a:endParaRPr lang="en-US" dirty="0"/>
          </a:p>
        </p:txBody>
      </p:sp>
      <p:sp>
        <p:nvSpPr>
          <p:cNvPr id="4" name="Title 3">
            <a:extLst>
              <a:ext uri="{FF2B5EF4-FFF2-40B4-BE49-F238E27FC236}">
                <a16:creationId xmlns:a16="http://schemas.microsoft.com/office/drawing/2014/main" id="{C1E00277-5A5C-CB4F-8560-342161BD0CA1}"/>
              </a:ext>
            </a:extLst>
          </p:cNvPr>
          <p:cNvSpPr>
            <a:spLocks noGrp="1"/>
          </p:cNvSpPr>
          <p:nvPr>
            <p:ph type="title" idx="1"/>
          </p:nvPr>
        </p:nvSpPr>
        <p:spPr/>
        <p:txBody>
          <a:bodyPr>
            <a:noAutofit/>
          </a:bodyPr>
          <a:lstStyle/>
          <a:p>
            <a:r>
              <a:rPr lang="en-US" sz="3600" dirty="0"/>
              <a:t>Where does unwanted bias in data come from?</a:t>
            </a:r>
          </a:p>
        </p:txBody>
      </p:sp>
      <p:sp>
        <p:nvSpPr>
          <p:cNvPr id="5" name="Content Placeholder 4">
            <a:extLst>
              <a:ext uri="{FF2B5EF4-FFF2-40B4-BE49-F238E27FC236}">
                <a16:creationId xmlns:a16="http://schemas.microsoft.com/office/drawing/2014/main" id="{8419CBA9-2307-4149-A147-46F76926B17C}"/>
              </a:ext>
            </a:extLst>
          </p:cNvPr>
          <p:cNvSpPr>
            <a:spLocks noGrp="1"/>
          </p:cNvSpPr>
          <p:nvPr>
            <p:ph idx="2"/>
          </p:nvPr>
        </p:nvSpPr>
        <p:spPr/>
        <p:txBody>
          <a:bodyPr/>
          <a:lstStyle/>
          <a:p>
            <a:r>
              <a:rPr lang="en-US" b="1" dirty="0"/>
              <a:t>Biased sampling</a:t>
            </a:r>
          </a:p>
          <a:p>
            <a:pPr lvl="1"/>
            <a:r>
              <a:rPr lang="en-US" dirty="0"/>
              <a:t>Avoid sampling methods that systematically overrepresent or underrepresent certain groups. Examples:</a:t>
            </a:r>
          </a:p>
          <a:p>
            <a:pPr lvl="2"/>
            <a:r>
              <a:rPr lang="en-US" b="1" dirty="0">
                <a:solidFill>
                  <a:schemeClr val="accent6"/>
                </a:solidFill>
              </a:rPr>
              <a:t>Selection bias: </a:t>
            </a:r>
            <a:r>
              <a:rPr lang="en-US" dirty="0"/>
              <a:t>Using samples from a different distribution</a:t>
            </a:r>
          </a:p>
          <a:p>
            <a:pPr lvl="2"/>
            <a:r>
              <a:rPr lang="en-US" b="1" dirty="0">
                <a:solidFill>
                  <a:schemeClr val="accent6"/>
                </a:solidFill>
              </a:rPr>
              <a:t>Measurement bias: </a:t>
            </a:r>
            <a:r>
              <a:rPr lang="en-US" dirty="0"/>
              <a:t>Using different measuring devices or techniques</a:t>
            </a:r>
          </a:p>
          <a:p>
            <a:pPr lvl="2"/>
            <a:r>
              <a:rPr lang="en-US" b="1" dirty="0">
                <a:solidFill>
                  <a:schemeClr val="accent6"/>
                </a:solidFill>
              </a:rPr>
              <a:t>Confirmation bias: </a:t>
            </a:r>
            <a:r>
              <a:rPr lang="en-US" dirty="0"/>
              <a:t>Wrongly discarding outliers to match existing beliefs</a:t>
            </a:r>
          </a:p>
          <a:p>
            <a:r>
              <a:rPr lang="en-US" b="1" dirty="0"/>
              <a:t>Issues with the quality of features and labels</a:t>
            </a:r>
          </a:p>
          <a:p>
            <a:pPr lvl="1"/>
            <a:r>
              <a:rPr lang="en-US" dirty="0"/>
              <a:t>Avoid using data that perpetuates existing biases (tainted data) and indirect measurements. Example:</a:t>
            </a:r>
          </a:p>
          <a:p>
            <a:pPr lvl="2"/>
            <a:r>
              <a:rPr lang="en-US" b="1" dirty="0">
                <a:solidFill>
                  <a:schemeClr val="accent6"/>
                </a:solidFill>
              </a:rPr>
              <a:t>Historical bias: </a:t>
            </a:r>
            <a:r>
              <a:rPr lang="en-US" dirty="0"/>
              <a:t>Using samples from society that are known to be biased</a:t>
            </a:r>
          </a:p>
        </p:txBody>
      </p:sp>
    </p:spTree>
    <p:custDataLst>
      <p:tags r:id="rId1"/>
    </p:custDataLst>
    <p:extLst>
      <p:ext uri="{BB962C8B-B14F-4D97-AF65-F5344CB8AC3E}">
        <p14:creationId xmlns:p14="http://schemas.microsoft.com/office/powerpoint/2010/main" val="1437741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357C91F-ACFC-401F-AFE4-25F79E76D8D7}"/>
              </a:ext>
            </a:extLst>
          </p:cNvPr>
          <p:cNvSpPr>
            <a:spLocks noGrp="1"/>
          </p:cNvSpPr>
          <p:nvPr>
            <p:ph type="sldNum" idx="97"/>
          </p:nvPr>
        </p:nvSpPr>
        <p:spPr/>
        <p:txBody>
          <a:bodyPr/>
          <a:lstStyle/>
          <a:p>
            <a:fld id="{86A8BF56-6CB3-514C-9A64-F39D95C9E25B}" type="slidenum">
              <a:rPr lang="en-US" smtClean="0"/>
              <a:pPr/>
              <a:t>8</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Autofit/>
          </a:bodyPr>
          <a:lstStyle/>
          <a:p>
            <a:r>
              <a:rPr lang="en-US" sz="3600" dirty="0"/>
              <a:t>Better data integrity can reduce bias in the data</a:t>
            </a:r>
          </a:p>
        </p:txBody>
      </p:sp>
      <p:sp>
        <p:nvSpPr>
          <p:cNvPr id="3" name="Content Placeholder 2">
            <a:extLst>
              <a:ext uri="{FF2B5EF4-FFF2-40B4-BE49-F238E27FC236}">
                <a16:creationId xmlns:a16="http://schemas.microsoft.com/office/drawing/2014/main" id="{46A9EFB8-9805-7D17-42F8-F049D80BE568}"/>
              </a:ext>
            </a:extLst>
          </p:cNvPr>
          <p:cNvSpPr>
            <a:spLocks noGrp="1"/>
          </p:cNvSpPr>
          <p:nvPr>
            <p:ph idx="2"/>
          </p:nvPr>
        </p:nvSpPr>
        <p:spPr/>
        <p:txBody>
          <a:bodyPr/>
          <a:lstStyle/>
          <a:p>
            <a:pPr marL="0" indent="0">
              <a:buNone/>
            </a:pPr>
            <a:r>
              <a:rPr lang="en-US" dirty="0"/>
              <a:t>To ensure data integrity, address these two factors: </a:t>
            </a:r>
          </a:p>
          <a:p>
            <a:pPr lvl="1"/>
            <a:r>
              <a:rPr lang="en-US" b="1" dirty="0">
                <a:solidFill>
                  <a:schemeClr val="accent6"/>
                </a:solidFill>
              </a:rPr>
              <a:t>Data quality:</a:t>
            </a:r>
            <a:r>
              <a:rPr lang="en-US" dirty="0"/>
              <a:t> Select meaningful, high-quality features. Verify quality of labels (check for historical bias).</a:t>
            </a:r>
          </a:p>
          <a:p>
            <a:pPr lvl="1"/>
            <a:r>
              <a:rPr lang="en-US" b="1" dirty="0">
                <a:solidFill>
                  <a:schemeClr val="accent6"/>
                </a:solidFill>
              </a:rPr>
              <a:t>Data sampling: </a:t>
            </a:r>
            <a:r>
              <a:rPr lang="en-US" dirty="0"/>
              <a:t>Use valid, fair sampling and storage techniques (check for consent and avoid data duplication).</a:t>
            </a:r>
          </a:p>
        </p:txBody>
      </p:sp>
    </p:spTree>
    <p:custDataLst>
      <p:tags r:id="rId1"/>
    </p:custDataLst>
    <p:extLst>
      <p:ext uri="{BB962C8B-B14F-4D97-AF65-F5344CB8AC3E}">
        <p14:creationId xmlns:p14="http://schemas.microsoft.com/office/powerpoint/2010/main" val="4056026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BC3CFB8-81B3-4F57-B7CC-DA5AC140F20D}"/>
              </a:ext>
            </a:extLst>
          </p:cNvPr>
          <p:cNvSpPr>
            <a:spLocks noGrp="1"/>
          </p:cNvSpPr>
          <p:nvPr>
            <p:ph type="sldNum" idx="97"/>
          </p:nvPr>
        </p:nvSpPr>
        <p:spPr/>
        <p:txBody>
          <a:bodyPr/>
          <a:lstStyle/>
          <a:p>
            <a:fld id="{86A8BF56-6CB3-514C-9A64-F39D95C9E25B}" type="slidenum">
              <a:rPr lang="en-US" smtClean="0"/>
              <a:pPr/>
              <a:t>9</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Characteristics of high-quality data</a:t>
            </a:r>
          </a:p>
        </p:txBody>
      </p:sp>
      <p:sp>
        <p:nvSpPr>
          <p:cNvPr id="3" name="Content Placeholder 2">
            <a:extLst>
              <a:ext uri="{FF2B5EF4-FFF2-40B4-BE49-F238E27FC236}">
                <a16:creationId xmlns:a16="http://schemas.microsoft.com/office/drawing/2014/main" id="{46A9EFB8-9805-7D17-42F8-F049D80BE568}"/>
              </a:ext>
            </a:extLst>
          </p:cNvPr>
          <p:cNvSpPr>
            <a:spLocks noGrp="1"/>
          </p:cNvSpPr>
          <p:nvPr>
            <p:ph idx="2"/>
          </p:nvPr>
        </p:nvSpPr>
        <p:spPr/>
        <p:txBody>
          <a:bodyPr/>
          <a:lstStyle/>
          <a:p>
            <a:pPr marL="0" indent="0">
              <a:buNone/>
            </a:pPr>
            <a:r>
              <a:rPr lang="en-US" dirty="0"/>
              <a:t>High-quality data is robust and objective. Data should meet these criteria:</a:t>
            </a:r>
          </a:p>
          <a:p>
            <a:pPr lvl="1"/>
            <a:r>
              <a:rPr lang="en-US" b="1" dirty="0">
                <a:solidFill>
                  <a:schemeClr val="accent6"/>
                </a:solidFill>
              </a:rPr>
              <a:t>Is quantifiable: </a:t>
            </a:r>
            <a:r>
              <a:rPr lang="en-US" dirty="0"/>
              <a:t>Features are true measurements of certain characteristics. For example, the number of messages between peers (direct measurement) rather than a “connectedness” score (subjective score).</a:t>
            </a:r>
          </a:p>
          <a:p>
            <a:pPr lvl="1"/>
            <a:r>
              <a:rPr lang="en-US" b="1" dirty="0">
                <a:solidFill>
                  <a:schemeClr val="accent6"/>
                </a:solidFill>
              </a:rPr>
              <a:t>Can be measured directly:</a:t>
            </a:r>
            <a:r>
              <a:rPr lang="en-US" dirty="0"/>
              <a:t> Features are not outputs of another model or compounds of different features.</a:t>
            </a:r>
          </a:p>
          <a:p>
            <a:pPr lvl="1"/>
            <a:r>
              <a:rPr lang="en-US" b="1" dirty="0">
                <a:solidFill>
                  <a:schemeClr val="accent6"/>
                </a:solidFill>
              </a:rPr>
              <a:t>Is understandable: </a:t>
            </a:r>
            <a:r>
              <a:rPr lang="en-US" dirty="0"/>
              <a:t>The feature name should be easy to understand. For example, </a:t>
            </a:r>
            <a:r>
              <a:rPr lang="en-US" i="1" dirty="0"/>
              <a:t>monthly_bonus</a:t>
            </a:r>
            <a:r>
              <a:rPr lang="en-US" dirty="0"/>
              <a:t>, rather than </a:t>
            </a:r>
            <a:r>
              <a:rPr lang="en-US" i="1" dirty="0"/>
              <a:t>mb</a:t>
            </a:r>
            <a:r>
              <a:rPr lang="en-US" dirty="0"/>
              <a:t>.</a:t>
            </a:r>
          </a:p>
        </p:txBody>
      </p:sp>
    </p:spTree>
    <p:custDataLst>
      <p:tags r:id="rId1"/>
    </p:custDataLst>
    <p:extLst>
      <p:ext uri="{BB962C8B-B14F-4D97-AF65-F5344CB8AC3E}">
        <p14:creationId xmlns:p14="http://schemas.microsoft.com/office/powerpoint/2010/main" val="378379510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MLU-ACADEMY-V5" val="2r4vdXvu"/>
  <p:tag name="ARTICULATE_PROJECT_OPEN" val="0"/>
  <p:tag name="ARTICULATE_SLIDE_COUNT" val="25"/>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21969</TotalTime>
  <Words>2469</Words>
  <Application>Microsoft Macintosh PowerPoint</Application>
  <PresentationFormat>Widescreen</PresentationFormat>
  <Paragraphs>211</Paragraphs>
  <Slides>26</Slides>
  <Notes>26</Notes>
  <HiddenSlides>4</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26</vt:i4>
      </vt:variant>
    </vt:vector>
  </HeadingPairs>
  <TitlesOfParts>
    <vt:vector size="37" baseType="lpstr">
      <vt:lpstr>Amazon Ember Display</vt:lpstr>
      <vt:lpstr>Amazon Ember Display</vt:lpstr>
      <vt:lpstr>Amazon Ember Display Heavy</vt:lpstr>
      <vt:lpstr>Amazon Ember Heavy</vt:lpstr>
      <vt:lpstr>Amazon Ember Light</vt:lpstr>
      <vt:lpstr>Arial</vt:lpstr>
      <vt:lpstr>Calibri</vt:lpstr>
      <vt:lpstr>Calibri Light</vt:lpstr>
      <vt:lpstr>Cambria Math</vt:lpstr>
      <vt:lpstr>Lucida Console</vt:lpstr>
      <vt:lpstr>Custom Design</vt:lpstr>
      <vt:lpstr>Designing Fair Models, and Data Integrity and Analysis</vt:lpstr>
      <vt:lpstr>Today’s activities</vt:lpstr>
      <vt:lpstr>Designing fair models</vt:lpstr>
      <vt:lpstr>HCD</vt:lpstr>
      <vt:lpstr>HCD for AI systems</vt:lpstr>
      <vt:lpstr>Data integrity </vt:lpstr>
      <vt:lpstr>Where does unwanted bias in data come from?</vt:lpstr>
      <vt:lpstr>Better data integrity can reduce bias in the data</vt:lpstr>
      <vt:lpstr>Characteristics of high-quality data</vt:lpstr>
      <vt:lpstr>Biased datasets in NLP and CV</vt:lpstr>
      <vt:lpstr>Challenges to label quality</vt:lpstr>
      <vt:lpstr>Datasheets for datasets</vt:lpstr>
      <vt:lpstr>Exploratory data analysis</vt:lpstr>
      <vt:lpstr>Exploratory data analysis (EDA)</vt:lpstr>
      <vt:lpstr>Label imbalance: Loan approval example</vt:lpstr>
      <vt:lpstr>Group-wise label imbalance: Loan approval example</vt:lpstr>
      <vt:lpstr>Quantifying imbalance: Samples</vt:lpstr>
      <vt:lpstr>Quantifying imbalance: Labels</vt:lpstr>
      <vt:lpstr>Why do we need bias metrics?</vt:lpstr>
      <vt:lpstr>Quantifying imbalance</vt:lpstr>
      <vt:lpstr>Next lesson</vt:lpstr>
      <vt:lpstr>PowerPoint Presentation</vt:lpstr>
      <vt:lpstr>Image source slides (for curriculum development use only)</vt:lpstr>
      <vt:lpstr>Source graphic: Label imbalance: Loan approval example</vt:lpstr>
      <vt:lpstr>Source graphic: Group-wise label imbalance: Loan approval example</vt:lpstr>
      <vt:lpstr>Source graphic: Quantifying imbalance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Through Application</dc:title>
  <dc:creator>Daniel Blake</dc:creator>
  <cp:lastModifiedBy>dos Santos Junior, Jose Cassio</cp:lastModifiedBy>
  <cp:revision>348</cp:revision>
  <dcterms:created xsi:type="dcterms:W3CDTF">2022-11-16T15:46:36Z</dcterms:created>
  <dcterms:modified xsi:type="dcterms:W3CDTF">2025-09-08T22:18:17Z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855BA207-7265-4577-9F5B-975518717BE0</vt:lpwstr>
  </property>
  <property fmtid="{D5CDD505-2E9C-101B-9397-08002B2CF9AE}" pid="3" name="ArticulatePath">
    <vt:lpwstr>MLUMLA-EN-M3-L2</vt:lpwstr>
  </property>
  <property fmtid="{D5CDD505-2E9C-101B-9397-08002B2CF9AE}" pid="4" name="MSIP_Label_19e68092-05df-4271-8e3e-b2a4c82ba797_Enabled">
    <vt:lpwstr>true</vt:lpwstr>
  </property>
  <property fmtid="{D5CDD505-2E9C-101B-9397-08002B2CF9AE}" pid="5" name="MSIP_Label_19e68092-05df-4271-8e3e-b2a4c82ba797_SetDate">
    <vt:lpwstr>2025-09-08T22:15:35Z</vt:lpwstr>
  </property>
  <property fmtid="{D5CDD505-2E9C-101B-9397-08002B2CF9AE}" pid="6" name="MSIP_Label_19e68092-05df-4271-8e3e-b2a4c82ba797_Method">
    <vt:lpwstr>Standard</vt:lpwstr>
  </property>
  <property fmtid="{D5CDD505-2E9C-101B-9397-08002B2CF9AE}" pid="7" name="MSIP_Label_19e68092-05df-4271-8e3e-b2a4c82ba797_Name">
    <vt:lpwstr>Amazon Confidential</vt:lpwstr>
  </property>
  <property fmtid="{D5CDD505-2E9C-101B-9397-08002B2CF9AE}" pid="8" name="MSIP_Label_19e68092-05df-4271-8e3e-b2a4c82ba797_SiteId">
    <vt:lpwstr>5280104a-472d-4538-9ccf-1e1d0efe8b1b</vt:lpwstr>
  </property>
  <property fmtid="{D5CDD505-2E9C-101B-9397-08002B2CF9AE}" pid="9" name="MSIP_Label_19e68092-05df-4271-8e3e-b2a4c82ba797_ActionId">
    <vt:lpwstr>4c5884f2-ef99-4256-bc1c-f98d11180e5e</vt:lpwstr>
  </property>
  <property fmtid="{D5CDD505-2E9C-101B-9397-08002B2CF9AE}" pid="10" name="MSIP_Label_19e68092-05df-4271-8e3e-b2a4c82ba797_ContentBits">
    <vt:lpwstr>0</vt:lpwstr>
  </property>
  <property fmtid="{D5CDD505-2E9C-101B-9397-08002B2CF9AE}" pid="11" name="MSIP_Label_19e68092-05df-4271-8e3e-b2a4c82ba797_Tag">
    <vt:lpwstr>50, 3, 0, 1</vt:lpwstr>
  </property>
</Properties>
</file>