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4.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38"/>
  </p:notesMasterIdLst>
  <p:handoutMasterIdLst>
    <p:handoutMasterId r:id="rId39"/>
  </p:handoutMasterIdLst>
  <p:sldIdLst>
    <p:sldId id="4050" r:id="rId2"/>
    <p:sldId id="4199" r:id="rId3"/>
    <p:sldId id="4217" r:id="rId4"/>
    <p:sldId id="4202" r:id="rId5"/>
    <p:sldId id="4220" r:id="rId6"/>
    <p:sldId id="325" r:id="rId7"/>
    <p:sldId id="4204" r:id="rId8"/>
    <p:sldId id="4216" r:id="rId9"/>
    <p:sldId id="1189" r:id="rId10"/>
    <p:sldId id="2147477357" r:id="rId11"/>
    <p:sldId id="1236" r:id="rId12"/>
    <p:sldId id="4205" r:id="rId13"/>
    <p:sldId id="4206" r:id="rId14"/>
    <p:sldId id="981" r:id="rId15"/>
    <p:sldId id="2147477359" r:id="rId16"/>
    <p:sldId id="1239" r:id="rId17"/>
    <p:sldId id="1240" r:id="rId18"/>
    <p:sldId id="4224" r:id="rId19"/>
    <p:sldId id="4225" r:id="rId20"/>
    <p:sldId id="1243" r:id="rId21"/>
    <p:sldId id="4219" r:id="rId22"/>
    <p:sldId id="1244" r:id="rId23"/>
    <p:sldId id="1245" r:id="rId24"/>
    <p:sldId id="4237" r:id="rId25"/>
    <p:sldId id="4238" r:id="rId26"/>
    <p:sldId id="4236" r:id="rId27"/>
    <p:sldId id="4221" r:id="rId28"/>
    <p:sldId id="1246" r:id="rId29"/>
    <p:sldId id="1247" r:id="rId30"/>
    <p:sldId id="4214" r:id="rId31"/>
    <p:sldId id="1249" r:id="rId32"/>
    <p:sldId id="1250" r:id="rId33"/>
    <p:sldId id="4171" r:id="rId34"/>
    <p:sldId id="2147477356" r:id="rId35"/>
    <p:sldId id="2147477360" r:id="rId36"/>
    <p:sldId id="2147477358"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1B1193-8576-4C5A-A181-EE04B1A7B3B3}">
          <p14:sldIdLst>
            <p14:sldId id="4050"/>
            <p14:sldId id="4199"/>
            <p14:sldId id="4217"/>
            <p14:sldId id="4202"/>
            <p14:sldId id="4220"/>
            <p14:sldId id="325"/>
            <p14:sldId id="4204"/>
            <p14:sldId id="4216"/>
            <p14:sldId id="1189"/>
            <p14:sldId id="2147477357"/>
            <p14:sldId id="1236"/>
            <p14:sldId id="4205"/>
            <p14:sldId id="4206"/>
            <p14:sldId id="981"/>
            <p14:sldId id="2147477359"/>
            <p14:sldId id="1239"/>
            <p14:sldId id="1240"/>
            <p14:sldId id="4224"/>
            <p14:sldId id="4225"/>
            <p14:sldId id="1243"/>
            <p14:sldId id="4219"/>
            <p14:sldId id="1244"/>
            <p14:sldId id="1245"/>
            <p14:sldId id="4237"/>
            <p14:sldId id="4238"/>
            <p14:sldId id="4236"/>
            <p14:sldId id="4221"/>
            <p14:sldId id="1246"/>
            <p14:sldId id="1247"/>
            <p14:sldId id="4214"/>
            <p14:sldId id="1249"/>
            <p14:sldId id="1250"/>
            <p14:sldId id="4171"/>
            <p14:sldId id="2147477356"/>
          </p14:sldIdLst>
        </p14:section>
        <p14:section name="Source graphics" id="{E82264F3-DCF8-4125-84E2-30990222506B}">
          <p14:sldIdLst>
            <p14:sldId id="2147477360"/>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and Kamat" initials="AK" lastIdx="3" clrIdx="6">
    <p:extLst>
      <p:ext uri="{19B8F6BF-5375-455C-9EA6-DF929625EA0E}">
        <p15:presenceInfo xmlns:p15="http://schemas.microsoft.com/office/powerpoint/2012/main" userId="Anand Kamat" providerId="None"/>
      </p:ext>
    </p:extLst>
  </p:cmAuthor>
  <p:cmAuthor id="1" name="Kabik, Gabriel" initials="KG" lastIdx="127" clrIdx="0">
    <p:extLst>
      <p:ext uri="{19B8F6BF-5375-455C-9EA6-DF929625EA0E}">
        <p15:presenceInfo xmlns:p15="http://schemas.microsoft.com/office/powerpoint/2012/main" userId="S-1-5-21-1407069837-2091007605-538272213-15390607" providerId="AD"/>
      </p:ext>
    </p:extLst>
  </p:cmAuthor>
  <p:cmAuthor id="8" name="Stading, Katrina" initials="SK" lastIdx="53" clrIdx="7">
    <p:extLst>
      <p:ext uri="{19B8F6BF-5375-455C-9EA6-DF929625EA0E}">
        <p15:presenceInfo xmlns:p15="http://schemas.microsoft.com/office/powerpoint/2012/main" userId="S-1-5-21-1407069837-2091007605-538272213-31813507" providerId="AD"/>
      </p:ext>
    </p:extLst>
  </p:cmAuthor>
  <p:cmAuthor id="2" name="Microsoft Office User" initials="MOU" lastIdx="38" clrIdx="1">
    <p:extLst>
      <p:ext uri="{19B8F6BF-5375-455C-9EA6-DF929625EA0E}">
        <p15:presenceInfo xmlns:p15="http://schemas.microsoft.com/office/powerpoint/2012/main" userId="Microsoft Office User" providerId="None"/>
      </p:ext>
    </p:extLst>
  </p:cmAuthor>
  <p:cmAuthor id="3" name="Xin Gao" initials="XG" lastIdx="127" clrIdx="2">
    <p:extLst>
      <p:ext uri="{19B8F6BF-5375-455C-9EA6-DF929625EA0E}">
        <p15:presenceInfo xmlns:p15="http://schemas.microsoft.com/office/powerpoint/2012/main" userId="Xin Gao" providerId="None"/>
      </p:ext>
    </p:extLst>
  </p:cmAuthor>
  <p:cmAuthor id="4" name="Kabik, Gabriel" initials="KG [2]" lastIdx="10" clrIdx="3">
    <p:extLst>
      <p:ext uri="{19B8F6BF-5375-455C-9EA6-DF929625EA0E}">
        <p15:presenceInfo xmlns:p15="http://schemas.microsoft.com/office/powerpoint/2012/main" userId="Kabik, Gabriel" providerId="None"/>
      </p:ext>
    </p:extLst>
  </p:cmAuthor>
  <p:cmAuthor id="5" name="Daniel Blake" initials="DJB" lastIdx="1" clrIdx="4">
    <p:extLst>
      <p:ext uri="{19B8F6BF-5375-455C-9EA6-DF929625EA0E}">
        <p15:presenceInfo xmlns:p15="http://schemas.microsoft.com/office/powerpoint/2012/main" userId="Daniel Blake" providerId="None"/>
      </p:ext>
    </p:extLst>
  </p:cmAuthor>
  <p:cmAuthor id="6" name="Raymond, Patty" initials="RP" lastIdx="64" clrIdx="5">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59EE"/>
    <a:srgbClr val="DF2A5D"/>
    <a:srgbClr val="B2DAFF"/>
    <a:srgbClr val="66BFFF"/>
    <a:srgbClr val="AD2D7C"/>
    <a:srgbClr val="AD2C7B"/>
    <a:srgbClr val="CD1F50"/>
    <a:srgbClr val="CBCDD8"/>
    <a:srgbClr val="E7E8EF"/>
    <a:srgbClr val="E7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70748" autoAdjust="0"/>
  </p:normalViewPr>
  <p:slideViewPr>
    <p:cSldViewPr snapToGrid="0">
      <p:cViewPr varScale="1">
        <p:scale>
          <a:sx n="88" d="100"/>
          <a:sy n="88" d="100"/>
        </p:scale>
        <p:origin x="2248" y="192"/>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38D81-9F02-4799-B381-88FC46F6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5E2FAA-64BE-4C71-9BC8-99AAABF216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9848E0-960D-4BB4-BB9E-C21D55625BC4}" type="datetimeFigureOut">
              <a:rPr lang="en-US" smtClean="0"/>
              <a:t>6/3/25</a:t>
            </a:fld>
            <a:endParaRPr lang="en-US" dirty="0"/>
          </a:p>
        </p:txBody>
      </p:sp>
      <p:sp>
        <p:nvSpPr>
          <p:cNvPr id="4" name="Footer Placeholder 3">
            <a:extLst>
              <a:ext uri="{FF2B5EF4-FFF2-40B4-BE49-F238E27FC236}">
                <a16:creationId xmlns:a16="http://schemas.microsoft.com/office/drawing/2014/main" id="{7820D79F-B28A-4590-A41D-F7A1CC090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B6F359E-F8D9-4213-9C04-EBC1AD827B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2D460-7058-462B-854E-34E1A7B57401}" type="slidenum">
              <a:rPr lang="en-US" smtClean="0"/>
              <a:t>‹#›</a:t>
            </a:fld>
            <a:endParaRPr lang="en-US" dirty="0"/>
          </a:p>
        </p:txBody>
      </p:sp>
    </p:spTree>
    <p:extLst>
      <p:ext uri="{BB962C8B-B14F-4D97-AF65-F5344CB8AC3E}">
        <p14:creationId xmlns:p14="http://schemas.microsoft.com/office/powerpoint/2010/main" val="3830790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2l.ai/chapter_natural-language-processing-pretraining/word2vec.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fasttext.c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ictionary.cambridge.org/us/dictionary/english/hypony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ictionary.com/browse/merony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stanford.edu/~jurafsky/slp3/23.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313086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~Alt text: None. Marked as decorative.</a:t>
            </a:r>
          </a:p>
          <a:p>
            <a:pPr algn="l"/>
            <a:r>
              <a:rPr lang="en-US" b="0" i="0" dirty="0">
                <a:effectLst/>
                <a:latin typeface="+mn-lt"/>
              </a:rPr>
              <a:t>~</a:t>
            </a:r>
          </a:p>
          <a:p>
            <a:pPr algn="l"/>
            <a:r>
              <a:rPr lang="en-US" b="0" i="0" dirty="0">
                <a:effectLst/>
                <a:latin typeface="+mn-lt"/>
              </a:rPr>
              <a:t>word2vec is a popular algorithm to create word embeddings. It was introduced in 2013 by Tomas Mikolov et al. The algorithm uses a neural network to create word embeddings by predicting a word's context from its position in a text corpus.</a:t>
            </a:r>
          </a:p>
          <a:p>
            <a:pPr algn="l"/>
            <a:endParaRPr lang="en-US" b="0" i="0" dirty="0">
              <a:effectLst/>
              <a:latin typeface="+mn-lt"/>
            </a:endParaRPr>
          </a:p>
          <a:p>
            <a:pPr algn="l"/>
            <a:r>
              <a:rPr lang="en-US" b="0" i="0" dirty="0">
                <a:effectLst/>
                <a:latin typeface="+mn-lt"/>
              </a:rPr>
              <a:t>GloVe, which is short for global vectors for word representation, was introduced by Jeffrey Pennington et al. It’s a method to create word embeddings that considers the co-occurrence probabilities of words in a corpus.</a:t>
            </a:r>
          </a:p>
          <a:p>
            <a:pPr algn="l"/>
            <a:endParaRPr lang="en-US" b="0" i="0" dirty="0">
              <a:effectLst/>
              <a:latin typeface="+mn-lt"/>
            </a:endParaRPr>
          </a:p>
          <a:p>
            <a:pPr algn="l"/>
            <a:r>
              <a:rPr lang="en-US" b="0" i="0" dirty="0">
                <a:effectLst/>
                <a:latin typeface="+mn-lt"/>
              </a:rPr>
              <a:t>FastText, which Facebook introduced, is an extension of the word2vec algorithm. It considers subword information, which provides the ability to handle out-of-vocabulary (OOV) words and rare words more effectively.</a:t>
            </a:r>
          </a:p>
          <a:p>
            <a:pPr algn="l"/>
            <a:endParaRPr lang="en-US" b="0" i="0" dirty="0">
              <a:effectLst/>
              <a:latin typeface="+mn-lt"/>
            </a:endParaRPr>
          </a:p>
          <a:p>
            <a:pPr algn="l"/>
            <a:r>
              <a:rPr lang="en-US" b="0" i="0" dirty="0">
                <a:effectLst/>
                <a:latin typeface="+mn-lt"/>
              </a:rPr>
              <a:t>The Transformer architecture was introduced by Vaswani et al. and is a type of neural network that is effective for modeling sequences.</a:t>
            </a:r>
          </a:p>
          <a:p>
            <a:pPr algn="l"/>
            <a:endParaRPr lang="en-US" b="0" i="0" dirty="0">
              <a:effectLst/>
              <a:latin typeface="+mn-lt"/>
            </a:endParaRPr>
          </a:p>
          <a:p>
            <a:pPr algn="l"/>
            <a:r>
              <a:rPr lang="en-US" b="0" i="0" dirty="0">
                <a:effectLst/>
                <a:latin typeface="+mn-lt"/>
              </a:rPr>
              <a:t>Bidirectional Encoder Representations from Transformers (BERT) is a pretraining technique to create contextualized word embeddings. It considers the surrounding context of a word.</a:t>
            </a:r>
          </a:p>
          <a:p>
            <a:pPr algn="l"/>
            <a:endParaRPr lang="en-US" b="0" i="0" dirty="0">
              <a:effectLst/>
              <a:latin typeface="+mn-lt"/>
            </a:endParaRPr>
          </a:p>
          <a:p>
            <a:pPr algn="l"/>
            <a:r>
              <a:rPr lang="en-US" b="0" i="0" dirty="0">
                <a:effectLst/>
                <a:latin typeface="+mn-lt"/>
              </a:rPr>
              <a:t>ELMo, which is short for Embeddings from Language Models, is another pretraining technique that creates word embeddings by training a neural network to predict the next word in a sequence.</a:t>
            </a:r>
          </a:p>
          <a:p>
            <a:pPr algn="l"/>
            <a:endParaRPr lang="en-US" b="0" i="0" dirty="0">
              <a:effectLst/>
              <a:latin typeface="+mn-lt"/>
            </a:endParaRPr>
          </a:p>
          <a:p>
            <a:pPr algn="l"/>
            <a:r>
              <a:rPr lang="en-US" b="0" i="0" dirty="0">
                <a:effectLst/>
                <a:latin typeface="+mn-lt"/>
              </a:rPr>
              <a:t>OpenAI introduced Generative Pre-trained Transformer 2 (GPT-2), which is a language model that uses the transformer architecture and is capable of generating coherent and natural language text. OpenAI introduced GPT-3 as a larger and more powerful version of GPT, and has been lauded for its ability to generate highly coherent and contextually relevant text.</a:t>
            </a:r>
            <a:endParaRPr lang="en-US" dirty="0">
              <a:latin typeface="+mn-lt"/>
            </a:endParaRPr>
          </a:p>
        </p:txBody>
      </p:sp>
    </p:spTree>
    <p:extLst>
      <p:ext uri="{BB962C8B-B14F-4D97-AF65-F5344CB8AC3E}">
        <p14:creationId xmlns:p14="http://schemas.microsoft.com/office/powerpoint/2010/main" val="170126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Rendering of a linear algebraic relationship. See details in notes.</a:t>
            </a:r>
          </a:p>
          <a:p>
            <a:r>
              <a:rPr lang="en-US" b="0" dirty="0"/>
              <a:t>~Equation</a:t>
            </a:r>
          </a:p>
          <a:p>
            <a:r>
              <a:rPr lang="en-US" b="0" dirty="0"/>
              <a:t>~</a:t>
            </a:r>
          </a:p>
          <a:p>
            <a:r>
              <a:rPr lang="en-US" b="1" dirty="0"/>
              <a:t>Image description: </a:t>
            </a:r>
            <a:r>
              <a:rPr lang="en-US" b="0" dirty="0"/>
              <a:t>Rendering of the linear algebraic relationship between masculine-feminine pairs. The vector between woman and man is similar to the vector between girl and boy. </a:t>
            </a:r>
            <a:r>
              <a:rPr lang="en-US" b="1" dirty="0"/>
              <a:t>End description.</a:t>
            </a:r>
          </a:p>
          <a:p>
            <a:endParaRPr lang="en-US" b="1" dirty="0"/>
          </a:p>
          <a:p>
            <a:r>
              <a:rPr lang="en-US" dirty="0"/>
              <a:t>W</a:t>
            </a:r>
            <a:r>
              <a:rPr lang="en-US" sz="1200" b="0" i="0" kern="1200" dirty="0">
                <a:solidFill>
                  <a:schemeClr val="tx1"/>
                </a:solidFill>
                <a:effectLst/>
                <a:latin typeface="+mn-lt"/>
                <a:ea typeface="+mn-ea"/>
                <a:cs typeface="+mn-cs"/>
              </a:rPr>
              <a:t>ords that are semantically similar will have some similar word vectors. When you examine word vectors for certain words, you can see this relationship. For example, when you take the difference for the word vectors between man and woman or boy and girl, the resulting vectors are similar to each other.</a:t>
            </a:r>
            <a:endParaRPr lang="en-US" dirty="0"/>
          </a:p>
        </p:txBody>
      </p:sp>
    </p:spTree>
    <p:extLst>
      <p:ext uri="{BB962C8B-B14F-4D97-AF65-F5344CB8AC3E}">
        <p14:creationId xmlns:p14="http://schemas.microsoft.com/office/powerpoint/2010/main" val="357835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~Equations</a:t>
            </a:r>
          </a:p>
          <a:p>
            <a:r>
              <a:rPr lang="en-US" b="0" dirty="0"/>
              <a:t>~Alt text: </a:t>
            </a:r>
            <a:r>
              <a:rPr lang="en-US" dirty="0"/>
              <a:t>Representation of cosine similarity between two word vectors, a and b. </a:t>
            </a:r>
            <a:endParaRPr lang="en-US" b="0" dirty="0"/>
          </a:p>
          <a:p>
            <a:r>
              <a:rPr lang="en-US" b="0" dirty="0"/>
              <a:t>~</a:t>
            </a:r>
            <a:endParaRPr lang="en-US" dirty="0"/>
          </a:p>
          <a:p>
            <a:r>
              <a:rPr lang="en-US" dirty="0"/>
              <a:t>Cosine similarity is a way to measure similarity between two vectors. It is calculated by using the dot product (numerator) and magnitudes (denominator) of the vectors. The result is between -1 and 1. The value -1 means that they are the exact opposite of each other, +1 means that they are exactly the same, and 0 means that they are orthogonal to each other.</a:t>
            </a:r>
          </a:p>
        </p:txBody>
      </p:sp>
    </p:spTree>
    <p:extLst>
      <p:ext uri="{BB962C8B-B14F-4D97-AF65-F5344CB8AC3E}">
        <p14:creationId xmlns:p14="http://schemas.microsoft.com/office/powerpoint/2010/main" val="375742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55D1F28-5180-409E-AAF6-7CFCC0636F1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distinguish between sparse and dense representations.</a:t>
            </a:r>
          </a:p>
          <a:p>
            <a:endParaRPr lang="en-US" dirty="0"/>
          </a:p>
          <a:p>
            <a:r>
              <a:rPr lang="en-US" dirty="0"/>
              <a:t>In </a:t>
            </a:r>
            <a:r>
              <a:rPr lang="en-US" i="1" dirty="0"/>
              <a:t>sparse representations</a:t>
            </a:r>
            <a:r>
              <a:rPr lang="en-US" dirty="0"/>
              <a:t>, most of the elements are zero. A sparse word representation is a way to represent text data, such as documents or sentences, in which each word is represented by a binary or count value that indicates whether the word is present in the text. This representation is called sparse because the majority of the values in the representation are zero—most words don’t appear in a given text.</a:t>
            </a:r>
          </a:p>
          <a:p>
            <a:endParaRPr lang="en-US" dirty="0"/>
          </a:p>
          <a:p>
            <a:r>
              <a:rPr lang="en-US" i="1" dirty="0"/>
              <a:t>Dense representations </a:t>
            </a:r>
            <a:r>
              <a:rPr lang="en-US" dirty="0"/>
              <a:t>are the opposite. Most of the elements are nonzero. Dense representations have several advantages over traditional sparse representations because dense vectors can capture more subtle relationships between words and are more efficient to compute with. The goal of dense word representation is to capture the semantic and syntactic information of words in a continuous vector space, where similar words are represented by similar vectors and dissimilar words are represented by dissimilar vectors.</a:t>
            </a:r>
          </a:p>
          <a:p>
            <a:endParaRPr lang="en-US" dirty="0"/>
          </a:p>
          <a:p>
            <a:r>
              <a:rPr lang="en-US" dirty="0"/>
              <a:t>The graphic on the right side of the slide shows a dense representation of the words </a:t>
            </a:r>
            <a:r>
              <a:rPr lang="en-US" i="1" dirty="0"/>
              <a:t>aardvark</a:t>
            </a:r>
            <a:r>
              <a:rPr lang="en-US" dirty="0"/>
              <a:t>, </a:t>
            </a:r>
            <a:r>
              <a:rPr lang="en-US" i="1" dirty="0"/>
              <a:t>red</a:t>
            </a:r>
            <a:r>
              <a:rPr lang="en-US" dirty="0"/>
              <a:t>, </a:t>
            </a:r>
            <a:r>
              <a:rPr lang="en-US" i="1" dirty="0"/>
              <a:t>cat</a:t>
            </a:r>
            <a:r>
              <a:rPr lang="en-US" dirty="0"/>
              <a:t>, </a:t>
            </a:r>
            <a:r>
              <a:rPr lang="en-US" i="1" dirty="0"/>
              <a:t>duvet</a:t>
            </a:r>
            <a:r>
              <a:rPr lang="en-US" dirty="0"/>
              <a:t> and </a:t>
            </a:r>
            <a:r>
              <a:rPr lang="en-US" i="1" dirty="0"/>
              <a:t>zombie</a:t>
            </a:r>
            <a:r>
              <a:rPr lang="en-US" dirty="0"/>
              <a:t>. Each word can be represented as a vector of length 4, with each value representing the weight for </a:t>
            </a:r>
            <a:r>
              <a:rPr lang="en-US" i="0" dirty="0"/>
              <a:t>a feature: </a:t>
            </a:r>
            <a:r>
              <a:rPr lang="en-US" i="1" dirty="0"/>
              <a:t>animal</a:t>
            </a:r>
            <a:r>
              <a:rPr lang="en-US" i="0" dirty="0"/>
              <a:t>, </a:t>
            </a:r>
            <a:r>
              <a:rPr lang="en-US" i="1" dirty="0"/>
              <a:t>fluffy</a:t>
            </a:r>
            <a:r>
              <a:rPr lang="en-US" i="0" dirty="0"/>
              <a:t>, </a:t>
            </a:r>
            <a:r>
              <a:rPr lang="en-US" i="1" dirty="0"/>
              <a:t>dangerous</a:t>
            </a:r>
            <a:r>
              <a:rPr lang="en-US" i="0" dirty="0"/>
              <a:t>, and </a:t>
            </a:r>
            <a:r>
              <a:rPr lang="en-US" i="1" dirty="0"/>
              <a:t>spooky</a:t>
            </a:r>
            <a:r>
              <a:rPr lang="en-US" i="0" dirty="0"/>
              <a:t>. These </a:t>
            </a:r>
            <a:r>
              <a:rPr lang="en-US" dirty="0"/>
              <a:t>weight values are normalized to a range [0,1]. You might notice that the word </a:t>
            </a:r>
            <a:r>
              <a:rPr lang="en-US" i="1" dirty="0"/>
              <a:t>cat</a:t>
            </a:r>
            <a:r>
              <a:rPr lang="en-US" dirty="0"/>
              <a:t> has a high weight on </a:t>
            </a:r>
            <a:r>
              <a:rPr lang="en-US" i="1" dirty="0"/>
              <a:t>animal</a:t>
            </a:r>
            <a:r>
              <a:rPr lang="en-US" dirty="0"/>
              <a:t> and </a:t>
            </a:r>
            <a:r>
              <a:rPr lang="en-US" i="1" dirty="0"/>
              <a:t>fluffy</a:t>
            </a:r>
            <a:r>
              <a:rPr lang="en-US" dirty="0"/>
              <a:t> features but low weight on </a:t>
            </a:r>
            <a:r>
              <a:rPr lang="en-US" i="1" dirty="0"/>
              <a:t>dangerous</a:t>
            </a:r>
            <a:r>
              <a:rPr lang="en-US" dirty="0"/>
              <a:t> and </a:t>
            </a:r>
            <a:r>
              <a:rPr lang="en-US" i="1" dirty="0"/>
              <a:t>spooky</a:t>
            </a:r>
            <a:r>
              <a:rPr lang="en-US" dirty="0"/>
              <a:t> features. The word </a:t>
            </a:r>
            <a:r>
              <a:rPr lang="en-US" i="1" dirty="0"/>
              <a:t>zombie</a:t>
            </a:r>
            <a:r>
              <a:rPr lang="en-US" dirty="0"/>
              <a:t> is the opposite.</a:t>
            </a:r>
          </a:p>
          <a:p>
            <a:endParaRPr lang="en-US" dirty="0"/>
          </a:p>
          <a:p>
            <a:r>
              <a:rPr lang="en-US" dirty="0"/>
              <a:t>Dense representation can help to capture semantic relationships and enable transfer learning.</a:t>
            </a:r>
          </a:p>
          <a:p>
            <a:pPr lvl="0"/>
            <a:endParaRPr lang="en-US" dirty="0"/>
          </a:p>
          <a:p>
            <a:pPr lvl="0"/>
            <a:r>
              <a:rPr lang="en-US" dirty="0"/>
              <a:t>A common question here is what are these values? The answer is they are learned through training with a text corpus.</a:t>
            </a:r>
          </a:p>
        </p:txBody>
      </p:sp>
    </p:spTree>
    <p:extLst>
      <p:ext uri="{BB962C8B-B14F-4D97-AF65-F5344CB8AC3E}">
        <p14:creationId xmlns:p14="http://schemas.microsoft.com/office/powerpoint/2010/main" val="249472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05BEBED-1B7C-470F-9300-773153A198E7}"/>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 bag of words is a type of sparse word representation that simply counts the occurrence of each word in the text and ignores the order that the words appear in.</a:t>
            </a:r>
          </a:p>
          <a:p>
            <a:pPr lvl="0"/>
            <a:endParaRPr lang="en-US" dirty="0"/>
          </a:p>
          <a:p>
            <a:pPr lvl="0"/>
            <a:r>
              <a:rPr lang="en-US" dirty="0"/>
              <a:t>Word vectors provide dense representations. word2Vec is a popular technique to generate dense representations of words, also known as word embeddings. This lesson will shows how these values are learned by using word2vec. Some other examples of dense embeddings are BERT embeddings, ELMo, and GPT.</a:t>
            </a:r>
          </a:p>
        </p:txBody>
      </p:sp>
    </p:spTree>
    <p:extLst>
      <p:ext uri="{BB962C8B-B14F-4D97-AF65-F5344CB8AC3E}">
        <p14:creationId xmlns:p14="http://schemas.microsoft.com/office/powerpoint/2010/main" val="179399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B545FFE-1746-425E-9C96-4162EDD9D29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One-hot encoding example of identity but not semantic meaning: The first word in the vocabulary is [1, 0, 0, 0..], the second is [0, 1, 0, ..], and so forth.</a:t>
            </a:r>
          </a:p>
          <a:p>
            <a:endParaRPr lang="en-US" dirty="0"/>
          </a:p>
          <a:p>
            <a:r>
              <a:rPr lang="en-US" dirty="0"/>
              <a:t>Similarly, the bag-of-words method doesn’t capture any semantic information about the words in the text. The method has limited representational power for tasks that require understanding the meaning of phrases or sentences.</a:t>
            </a:r>
          </a:p>
          <a:p>
            <a:endParaRPr lang="en-US" dirty="0"/>
          </a:p>
          <a:p>
            <a:r>
              <a:rPr lang="en-US" dirty="0"/>
              <a:t>In addition to these representational limitations, one-hot encoding and bag of words can require a large amount of memory to store the vectors or matrices that are used to represent text, especially for large vocabularies or large datasets.</a:t>
            </a:r>
          </a:p>
          <a:p>
            <a:endParaRPr lang="en-US" dirty="0"/>
          </a:p>
          <a:p>
            <a:r>
              <a:rPr lang="en-US" dirty="0"/>
              <a:t>To address these limitations, researchers have developed more advanced techniques to generate dense word embeddings, such as word2Vec, GloVe, and FastText. These techniques can capture semantic meaning and are more memory efficient than one-hot encoding or bag of words.</a:t>
            </a:r>
          </a:p>
        </p:txBody>
      </p:sp>
    </p:spTree>
    <p:extLst>
      <p:ext uri="{BB962C8B-B14F-4D97-AF65-F5344CB8AC3E}">
        <p14:creationId xmlns:p14="http://schemas.microsoft.com/office/powerpoint/2010/main" val="259188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67FDA530-78EE-48EC-A266-C56E433A76C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Diagram of the word2vec model. See detail in notes.</a:t>
            </a:r>
          </a:p>
          <a:p>
            <a:r>
              <a:rPr lang="en-US" b="0" dirty="0"/>
              <a:t>~</a:t>
            </a:r>
          </a:p>
          <a:p>
            <a:r>
              <a:rPr lang="en-US" b="1" dirty="0"/>
              <a:t>Image description: </a:t>
            </a:r>
            <a:r>
              <a:rPr lang="en-US" dirty="0"/>
              <a:t>Diagram showing that the input to the word2vec model is the text corpus, and the output is a D-dimensional embedding matrix. In the matrix, each row represents the word in the vocabulary generated from a text corpus. </a:t>
            </a:r>
            <a:r>
              <a:rPr lang="en-US" b="1" dirty="0"/>
              <a:t>End description.</a:t>
            </a:r>
          </a:p>
          <a:p>
            <a:endParaRPr lang="en-US" dirty="0"/>
          </a:p>
          <a:p>
            <a:r>
              <a:rPr lang="en-US" dirty="0"/>
              <a:t>As the name suggests, word2vec gets vectors for the words that are used. One-hot encoding doesn’t contain any semantic information. You have a single 1 at a location that is usually decided based on the place in the vocabulary. For example, the first word in the vocabulary is [1, 0, 0, 0..], the second is [0, 1, 0, ..], and so forth. word2vec learns the word vectors using a simple two-layer technique. This technique produces similar word vectors for semantically similar words. It does this by building a probability model.</a:t>
            </a:r>
          </a:p>
        </p:txBody>
      </p:sp>
    </p:spTree>
    <p:extLst>
      <p:ext uri="{BB962C8B-B14F-4D97-AF65-F5344CB8AC3E}">
        <p14:creationId xmlns:p14="http://schemas.microsoft.com/office/powerpoint/2010/main" val="4088800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784360BD-D2EB-4A08-85F8-ED31FDD5325D}"/>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top image: Sentence diagram. See details in notes.</a:t>
            </a:r>
          </a:p>
          <a:p>
            <a:r>
              <a:rPr lang="en-US" b="0" dirty="0"/>
              <a:t>~Alt text – bottom image: Diagram of the relationship between words. Detail in notes.</a:t>
            </a:r>
          </a:p>
          <a:p>
            <a:r>
              <a:rPr lang="en-US" b="0" dirty="0"/>
              <a:t>~</a:t>
            </a:r>
          </a:p>
          <a:p>
            <a:r>
              <a:rPr lang="en-US" b="1" dirty="0"/>
              <a:t>Image 1 description: </a:t>
            </a:r>
            <a:r>
              <a:rPr lang="en-US" dirty="0"/>
              <a:t>Two examples of the sentence “Echo is a smart-speaker developed by Amazon.” In the first example, “smart-speaker” is identified as the center word, and the phrases “Echo is a” and “developed by Amazon” are context words. In the second example, the context words in the sentence are represented as W_(t-3), W_(t-2), W_(t-2), W_(t+1), W_(t+2), W_(t+3). “Smart-speaker” is the center word and is represented as W_(t). </a:t>
            </a:r>
            <a:r>
              <a:rPr lang="en-US" b="1" dirty="0"/>
              <a:t>End description. </a:t>
            </a:r>
          </a:p>
          <a:p>
            <a:endParaRPr lang="en-US" dirty="0"/>
          </a:p>
          <a:p>
            <a:pPr lvl="0"/>
            <a:r>
              <a:rPr lang="en-US" b="1" dirty="0"/>
              <a:t>Image 2 description: </a:t>
            </a:r>
            <a:r>
              <a:rPr lang="en-US" b="0" dirty="0"/>
              <a:t>Figure showing that the center word (</a:t>
            </a:r>
            <a:r>
              <a:rPr lang="en-US" b="0" i="1" dirty="0"/>
              <a:t>smart-speaker</a:t>
            </a:r>
            <a:r>
              <a:rPr lang="en-US" b="0" dirty="0"/>
              <a:t>) is used to predict the context words (</a:t>
            </a:r>
            <a:r>
              <a:rPr lang="en-US" b="0" i="1" dirty="0"/>
              <a:t>Echo</a:t>
            </a:r>
            <a:r>
              <a:rPr lang="en-US" b="0" dirty="0"/>
              <a:t>, </a:t>
            </a:r>
            <a:r>
              <a:rPr lang="en-US" b="0" i="1" dirty="0"/>
              <a:t>is</a:t>
            </a:r>
            <a:r>
              <a:rPr lang="en-US" b="0" dirty="0"/>
              <a:t>, </a:t>
            </a:r>
            <a:r>
              <a:rPr lang="en-US" b="0" i="1" dirty="0"/>
              <a:t>a</a:t>
            </a:r>
            <a:r>
              <a:rPr lang="en-US" b="0" dirty="0"/>
              <a:t>, </a:t>
            </a:r>
            <a:r>
              <a:rPr lang="en-US" b="0" i="1" dirty="0"/>
              <a:t>developed</a:t>
            </a:r>
            <a:r>
              <a:rPr lang="en-US" b="0" dirty="0"/>
              <a:t>, </a:t>
            </a:r>
            <a:r>
              <a:rPr lang="en-US" b="0" i="1" dirty="0"/>
              <a:t>by</a:t>
            </a:r>
            <a:r>
              <a:rPr lang="en-US" b="0" dirty="0"/>
              <a:t>, </a:t>
            </a:r>
            <a:r>
              <a:rPr lang="en-US" b="0" i="1" dirty="0"/>
              <a:t>Amazon</a:t>
            </a:r>
            <a:r>
              <a:rPr lang="en-US" b="0" dirty="0"/>
              <a:t>). </a:t>
            </a:r>
            <a:r>
              <a:rPr lang="en-US" b="1" dirty="0"/>
              <a:t>End description. </a:t>
            </a:r>
          </a:p>
          <a:p>
            <a:endParaRPr lang="en-US" dirty="0"/>
          </a:p>
          <a:p>
            <a:r>
              <a:rPr lang="en-US" dirty="0"/>
              <a:t>Skip-gram tries to predict context words from a given center word.</a:t>
            </a:r>
          </a:p>
        </p:txBody>
      </p:sp>
    </p:spTree>
    <p:extLst>
      <p:ext uri="{BB962C8B-B14F-4D97-AF65-F5344CB8AC3E}">
        <p14:creationId xmlns:p14="http://schemas.microsoft.com/office/powerpoint/2010/main" val="3049182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top image: Same sentence diagram from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bottom image: Diagram of the relationship between words.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Figure showing that the context words (</a:t>
            </a:r>
            <a:r>
              <a:rPr lang="en-US" i="1" dirty="0"/>
              <a:t>Echo</a:t>
            </a:r>
            <a:r>
              <a:rPr lang="en-US" dirty="0"/>
              <a:t>, </a:t>
            </a:r>
            <a:r>
              <a:rPr lang="en-US" i="1" dirty="0"/>
              <a:t>is</a:t>
            </a:r>
            <a:r>
              <a:rPr lang="en-US" dirty="0"/>
              <a:t>, </a:t>
            </a:r>
            <a:r>
              <a:rPr lang="en-US" i="1" dirty="0"/>
              <a:t>a</a:t>
            </a:r>
            <a:r>
              <a:rPr lang="en-US" dirty="0"/>
              <a:t>, </a:t>
            </a:r>
            <a:r>
              <a:rPr lang="en-US" i="1" dirty="0"/>
              <a:t>developed</a:t>
            </a:r>
            <a:r>
              <a:rPr lang="en-US" dirty="0"/>
              <a:t>, </a:t>
            </a:r>
            <a:r>
              <a:rPr lang="en-US" i="1" dirty="0"/>
              <a:t>by</a:t>
            </a:r>
            <a:r>
              <a:rPr lang="en-US" dirty="0"/>
              <a:t>, </a:t>
            </a:r>
            <a:r>
              <a:rPr lang="en-US" i="1" dirty="0"/>
              <a:t>Amazon</a:t>
            </a:r>
            <a:r>
              <a:rPr lang="en-US" dirty="0"/>
              <a:t>) are used to predict the center word (</a:t>
            </a:r>
            <a:r>
              <a:rPr lang="en-US" i="1" dirty="0"/>
              <a:t>smart-speaker</a:t>
            </a:r>
            <a:r>
              <a:rPr lang="en-US" dirty="0"/>
              <a:t>).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continuous bag-of-words method (CBOW) predicts the center word from given context words. The algorithm takes a set of context words as input and predicts the target word. The context words are represented as one-hot vectors, and the algorithm uses a neural network to learn a distributed representation (embedding) of each word. The goal is to minimize the difference between the predicted target word and the actual target word by using techniques such as negative sampling or hierarchical softmax.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contrast, in Skip-gram, the algorithm takes a target word as input and predicts the context words around it. The target word is represented as a one-hot vector, and the context words are sampled from a window around the target word. The algorithm then uses a neural network to learn a distributed representation (embedding) of each word. The goal is to maximize the likelihood of the observed context words by using techniques such as negative sampling or hierarchical softmax.</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CBOW and Skip-gram is the direction of the prediction. CBOW predicts the target word from the context, while Skip-gram predicts the context words from the target word. Additionally, CBOW tends to be faster to train and performs well on frequent words, while Skip-gram is better suited for infrequent words and performs well on syntactic and semantic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more information, see Word Embedding (word2vec) in </a:t>
            </a:r>
            <a:r>
              <a:rPr lang="en-US" i="1" dirty="0"/>
              <a:t>Dive into Deep Learning</a:t>
            </a:r>
            <a:r>
              <a:rPr lang="en-US" i="0" dirty="0"/>
              <a:t> at </a:t>
            </a:r>
            <a:r>
              <a:rPr lang="en-US" dirty="0">
                <a:hlinkClick r:id="rId3"/>
              </a:rPr>
              <a:t>https://d2l.ai/chapter_natural-language-processing-pretraining/word2vec.html</a:t>
            </a:r>
            <a:r>
              <a:rPr lang="en-US" dirty="0"/>
              <a:t>.</a:t>
            </a:r>
          </a:p>
        </p:txBody>
      </p:sp>
    </p:spTree>
    <p:extLst>
      <p:ext uri="{BB962C8B-B14F-4D97-AF65-F5344CB8AC3E}">
        <p14:creationId xmlns:p14="http://schemas.microsoft.com/office/powerpoint/2010/main" val="140610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79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2A8B5D4-641E-491F-9F1D-912CB5F8F0B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word2Vec algorithm uses a neural network with a single hidden layer. The input layer contains one-hot vectors that represent the context words, while the output layer contains one-hot vectors that represent the target word or context words. The hidden layer contains the word embeddings, which are learned through backpropagation.</a:t>
            </a:r>
          </a:p>
        </p:txBody>
      </p:sp>
    </p:spTree>
    <p:extLst>
      <p:ext uri="{BB962C8B-B14F-4D97-AF65-F5344CB8AC3E}">
        <p14:creationId xmlns:p14="http://schemas.microsoft.com/office/powerpoint/2010/main" val="664657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CBBE21-3D0C-4482-B8C6-90F0AF07CD98}"/>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negative samples to use in the word2vec algorithm can depend on the size of the dataset. Typically, for smaller datasets, the recommendation is to use a large number of negative samples, such as 5–20, while a small number of negative samples, such as 2–5, might be sufficient for larger datasets.</a:t>
            </a:r>
          </a:p>
          <a:p>
            <a:endParaRPr lang="en-US" dirty="0"/>
          </a:p>
          <a:p>
            <a:r>
              <a:rPr lang="en-US" dirty="0"/>
              <a:t>Choosing the negative samples is an important part of the word2vec algorithm. One common method is to draw the negative samples from the distribution of word counts in the corpus. This means that more frequent words are more likely to be sampled as negative examples than less frequent words. Another technique is to boost the frequency of rarer words by raising their counts to a power less than 1. This can help to give more weight to rare words and improve their representation in the embedding space.</a:t>
            </a:r>
          </a:p>
          <a:p>
            <a:endParaRPr lang="en-US" dirty="0"/>
          </a:p>
          <a:p>
            <a:r>
              <a:rPr lang="en-US" dirty="0"/>
              <a:t>The choice of the number of negative samples and the method of choosing them can have a significant impact on the performance of the word2vec algorithm. Therefore, it’s important to experiment and choose the best approach for a specific dataset and task.</a:t>
            </a:r>
          </a:p>
        </p:txBody>
      </p:sp>
    </p:spTree>
    <p:extLst>
      <p:ext uri="{BB962C8B-B14F-4D97-AF65-F5344CB8AC3E}">
        <p14:creationId xmlns:p14="http://schemas.microsoft.com/office/powerpoint/2010/main" val="3521506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62D0200-3598-42C6-977C-A6F4C3E6FCC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An objective function is a real-valued function whose value is to be either minimized or maximized over the set of feasible alternatives.</a:t>
            </a:r>
          </a:p>
        </p:txBody>
      </p:sp>
    </p:spTree>
    <p:extLst>
      <p:ext uri="{BB962C8B-B14F-4D97-AF65-F5344CB8AC3E}">
        <p14:creationId xmlns:p14="http://schemas.microsoft.com/office/powerpoint/2010/main" val="328953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846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4C28D648-8B06-47C8-A5CA-8379DEE54A5E}"/>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is a type of word embedding technique that is used to represent words as vectors of numerical values in a high-dimensional space. The algorithm is based on the idea that words that appear frequently together in a corpus of text are likely to be related in meaning.</a:t>
            </a:r>
          </a:p>
          <a:p>
            <a:endParaRPr lang="en-US" dirty="0"/>
          </a:p>
          <a:p>
            <a:r>
              <a:rPr lang="en-US" dirty="0"/>
              <a:t>GloVe uses matrix factorization techniques to learn the relationship between words by examining the co-occurrence matrix of a corpus of text. The co-occurrence matrix represents the frequency of each word that appears in the same context as every other word in the corpus.</a:t>
            </a:r>
          </a:p>
          <a:p>
            <a:endParaRPr lang="en-US" dirty="0"/>
          </a:p>
          <a:p>
            <a:pPr lvl="0"/>
            <a:r>
              <a:rPr lang="en-US" dirty="0"/>
              <a:t>In the table on the slide, each row represents a word in the corpus, and each column represents the count of adjacent occurrences of the other words in the corpus within a fixed window of 1. For example, the value in the </a:t>
            </a:r>
            <a:r>
              <a:rPr lang="en-US" i="1" dirty="0"/>
              <a:t>is</a:t>
            </a:r>
            <a:r>
              <a:rPr lang="en-US" dirty="0"/>
              <a:t> row and </a:t>
            </a:r>
            <a:r>
              <a:rPr lang="en-US" i="1" dirty="0"/>
              <a:t>not</a:t>
            </a:r>
            <a:r>
              <a:rPr lang="en-US" dirty="0"/>
              <a:t> column is 1, which indicates that these words appear next to each other once in the corpus. The table is symmetric, so the value in the not </a:t>
            </a:r>
            <a:r>
              <a:rPr lang="en-US" i="1" dirty="0"/>
              <a:t>row</a:t>
            </a:r>
            <a:r>
              <a:rPr lang="en-US" dirty="0"/>
              <a:t> and </a:t>
            </a:r>
            <a:r>
              <a:rPr lang="en-US" i="1" dirty="0"/>
              <a:t>is</a:t>
            </a:r>
            <a:r>
              <a:rPr lang="en-US" dirty="0"/>
              <a:t> column is also 1.</a:t>
            </a:r>
          </a:p>
        </p:txBody>
      </p:sp>
    </p:spTree>
    <p:extLst>
      <p:ext uri="{BB962C8B-B14F-4D97-AF65-F5344CB8AC3E}">
        <p14:creationId xmlns:p14="http://schemas.microsoft.com/office/powerpoint/2010/main" val="346948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3BB11F0C-C593-49EF-B8AC-C0B415F9FB1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apply the GloVe weighting function to each entry in the co-occurrence matrix. </a:t>
            </a:r>
            <a:r>
              <a:rPr lang="en-US" noProof="0" dirty="0"/>
              <a:t>The co-occurrence matrix X will be a V x V matrix, where the i th row and j th column of X, X_ij denotes how many times word i has co-occurred with word j.</a:t>
            </a:r>
          </a:p>
          <a:p>
            <a:endParaRPr lang="en-US" dirty="0"/>
          </a:p>
          <a:p>
            <a:r>
              <a:rPr lang="en-US" dirty="0"/>
              <a:t>For example, use a weighting exponent of 0.75: w(i,j) = (f(i,j) / f(x_i)) ^ 0.75</a:t>
            </a:r>
          </a:p>
          <a:p>
            <a:endParaRPr lang="en-US" dirty="0"/>
          </a:p>
          <a:p>
            <a:r>
              <a:rPr lang="en-US" dirty="0"/>
              <a:t>The weighting function gives more weight to the co-occurrences that are less frequent (those that occur in fewer contexts) than to those that are more frequent. This helps to prevent common words, such as </a:t>
            </a:r>
            <a:r>
              <a:rPr lang="en-US" i="1" dirty="0"/>
              <a:t>the</a:t>
            </a:r>
            <a:r>
              <a:rPr lang="en-US" i="0" dirty="0"/>
              <a:t> and </a:t>
            </a:r>
            <a:r>
              <a:rPr lang="en-US" i="1" dirty="0"/>
              <a:t>and</a:t>
            </a:r>
            <a:r>
              <a:rPr lang="en-US" dirty="0"/>
              <a:t>, from dominating the resulting word embeddings. The exponent of 0.75 is a commonly used value in practice, but it can be tuned for specific tasks and corpora.</a:t>
            </a:r>
          </a:p>
        </p:txBody>
      </p:sp>
    </p:spTree>
    <p:extLst>
      <p:ext uri="{BB962C8B-B14F-4D97-AF65-F5344CB8AC3E}">
        <p14:creationId xmlns:p14="http://schemas.microsoft.com/office/powerpoint/2010/main" val="1087994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E82674-CBBE-411B-9C24-D4580478C66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word embeddings from the weighted co-occurrence matrix, you first need to choose a dimensionality for the embeddings. Assume that you want 3-dimensional embeddings. You can use singular value decomposition (SVD) to factorize the weighted co-occurrence matrix into three matrices: a left singular matrix U, a diagonal matrix </a:t>
            </a:r>
            <a:r>
              <a:rPr lang="el-GR" dirty="0"/>
              <a:t>Σ, </a:t>
            </a:r>
            <a:r>
              <a:rPr lang="en-US" dirty="0"/>
              <a:t>and a right singular matrix V^T. Then, use the left singular matrix U to represent each word as a vector of length 3 in the table.</a:t>
            </a:r>
          </a:p>
          <a:p>
            <a:endParaRPr lang="en-US" dirty="0"/>
          </a:p>
          <a:p>
            <a:r>
              <a:rPr lang="en-US" dirty="0"/>
              <a:t>The table on the slide shows the word embeddings for </a:t>
            </a:r>
            <a:r>
              <a:rPr lang="en-US" i="1" dirty="0"/>
              <a:t>it</a:t>
            </a:r>
            <a:r>
              <a:rPr lang="en-US" dirty="0"/>
              <a:t>, </a:t>
            </a:r>
            <a:r>
              <a:rPr lang="en-US" i="1" dirty="0"/>
              <a:t>is</a:t>
            </a:r>
            <a:r>
              <a:rPr lang="en-US" dirty="0"/>
              <a:t>, </a:t>
            </a:r>
            <a:r>
              <a:rPr lang="en-US" i="1" dirty="0"/>
              <a:t>not</a:t>
            </a:r>
            <a:r>
              <a:rPr lang="en-US" dirty="0"/>
              <a:t>, </a:t>
            </a:r>
            <a:r>
              <a:rPr lang="en-US" i="1" dirty="0"/>
              <a:t>a</a:t>
            </a:r>
            <a:r>
              <a:rPr lang="en-US" dirty="0"/>
              <a:t>, </a:t>
            </a:r>
            <a:r>
              <a:rPr lang="en-US" i="1" dirty="0"/>
              <a:t>dog</a:t>
            </a:r>
            <a:r>
              <a:rPr lang="en-US" dirty="0"/>
              <a:t>, and </a:t>
            </a:r>
            <a:r>
              <a:rPr lang="en-US" i="1" dirty="0"/>
              <a:t>wolf</a:t>
            </a:r>
            <a:r>
              <a:rPr lang="en-US" dirty="0"/>
              <a:t> based on the co-occurrence matrix and GloVe weighting function. Note that these embeddings aren’t necessarily directly comparable to embeddings that are generated by using other methods or different parameters.</a:t>
            </a:r>
          </a:p>
        </p:txBody>
      </p:sp>
    </p:spTree>
    <p:extLst>
      <p:ext uri="{BB962C8B-B14F-4D97-AF65-F5344CB8AC3E}">
        <p14:creationId xmlns:p14="http://schemas.microsoft.com/office/powerpoint/2010/main" val="594399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FBE74C1-C47B-45FF-A359-C447C49ADF7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uses a weighting function to control the influence of rare and frequent words in the co-occurrence matrix. The weighting function assigns a weight to each pair (w, c) based on the frequency of their co-occurrence. The function is designed to penalize rare events and prevent frequent events from being overweighted.</a:t>
            </a:r>
          </a:p>
          <a:p>
            <a:endParaRPr lang="en-US" dirty="0"/>
          </a:p>
          <a:p>
            <a:r>
              <a:rPr lang="en-US" dirty="0"/>
              <a:t>GloVe embeddings are based on a co-occurrence matrix that captures the frequency with which words appear together in a corpus of text. The co-occurrence matrix is factorized using SVD to generate a low-dimensional representation of the words in the corpus.</a:t>
            </a:r>
          </a:p>
          <a:p>
            <a:endParaRPr lang="en-US" dirty="0"/>
          </a:p>
          <a:p>
            <a:r>
              <a:rPr lang="en-US" dirty="0"/>
              <a:t>GloVe embeddings are different from other word embeddings, such as word2Vec, because they consider both the frequency of word co-occurrences and the probabilities of those co-occurrences. GloVe embeddings have been shown to perform well on a variety of NLP tasks, including sentiment analysis, language modeling, and named entity recognition.</a:t>
            </a:r>
          </a:p>
          <a:p>
            <a:endParaRPr lang="en-US" dirty="0"/>
          </a:p>
          <a:p>
            <a:pPr marL="0" indent="0">
              <a:buFont typeface="Arial" panose="020B0604020202020204" pitchFamily="34" charset="0"/>
              <a:buNone/>
            </a:pPr>
            <a:r>
              <a:rPr lang="en-US" dirty="0"/>
              <a:t>GloVe embeddings can be pretrained on large corpora of text, such as Wikipedia or Common Crawl, and then fine-tuned on specific tasks by using smaller datasets. GloVe embeddings are widely used in industry and academia, and are available in popular ML libraries, such as TensorFlow and PyTorch.</a:t>
            </a:r>
          </a:p>
        </p:txBody>
      </p:sp>
    </p:spTree>
    <p:extLst>
      <p:ext uri="{BB962C8B-B14F-4D97-AF65-F5344CB8AC3E}">
        <p14:creationId xmlns:p14="http://schemas.microsoft.com/office/powerpoint/2010/main" val="322057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the term </a:t>
            </a:r>
            <a:r>
              <a:rPr lang="en-US" b="0" i="1" dirty="0">
                <a:effectLst/>
                <a:latin typeface="+mn-lt"/>
              </a:rPr>
              <a:t>morphological</a:t>
            </a:r>
            <a:r>
              <a:rPr lang="en-US" b="0" i="0" dirty="0">
                <a:effectLst/>
                <a:latin typeface="+mn-lt"/>
              </a:rPr>
              <a:t> typically refers to the structure of words and how they can be modified through the addition or removal of affixes. For example, in English, the word </a:t>
            </a:r>
            <a:r>
              <a:rPr lang="en-US" b="0" i="1" dirty="0">
                <a:effectLst/>
                <a:latin typeface="+mn-lt"/>
              </a:rPr>
              <a:t>jumping</a:t>
            </a:r>
            <a:r>
              <a:rPr lang="en-US" b="0" i="0" dirty="0">
                <a:effectLst/>
                <a:latin typeface="+mn-lt"/>
              </a:rPr>
              <a:t> is formed by adding the suffix </a:t>
            </a:r>
            <a:r>
              <a:rPr lang="en-US" b="0" i="1" dirty="0">
                <a:effectLst/>
                <a:latin typeface="+mn-lt"/>
              </a:rPr>
              <a:t>-ing </a:t>
            </a:r>
            <a:r>
              <a:rPr lang="en-US" b="0" i="0" dirty="0">
                <a:effectLst/>
                <a:latin typeface="+mn-lt"/>
              </a:rPr>
              <a:t>to the verb </a:t>
            </a:r>
            <a:r>
              <a:rPr lang="en-US" b="0" i="1" dirty="0">
                <a:effectLst/>
                <a:latin typeface="+mn-lt"/>
              </a:rPr>
              <a:t>jump</a:t>
            </a:r>
            <a:r>
              <a:rPr lang="en-US" b="0" i="0" dirty="0">
                <a:effectLst/>
                <a:latin typeface="+mn-lt"/>
              </a:rPr>
              <a:t>. The word </a:t>
            </a:r>
            <a:r>
              <a:rPr lang="en-US" b="0" i="1" dirty="0">
                <a:effectLst/>
                <a:latin typeface="+mn-lt"/>
              </a:rPr>
              <a:t>unhappy</a:t>
            </a:r>
            <a:r>
              <a:rPr lang="en-US" b="0" i="0" dirty="0">
                <a:effectLst/>
                <a:latin typeface="+mn-lt"/>
              </a:rPr>
              <a:t> is formed by adding the prefix </a:t>
            </a:r>
            <a:r>
              <a:rPr lang="en-US" b="0" i="1" dirty="0">
                <a:effectLst/>
                <a:latin typeface="+mn-lt"/>
              </a:rPr>
              <a:t>un-</a:t>
            </a:r>
            <a:r>
              <a:rPr lang="en-US" b="0" i="0" dirty="0">
                <a:effectLst/>
                <a:latin typeface="+mn-lt"/>
              </a:rPr>
              <a:t> to the adjective </a:t>
            </a:r>
            <a:r>
              <a:rPr lang="en-US" b="0" i="1" dirty="0">
                <a:effectLst/>
                <a:latin typeface="+mn-lt"/>
              </a:rPr>
              <a:t>happy</a:t>
            </a:r>
            <a:r>
              <a:rPr lang="en-US" b="0" i="0" dirty="0">
                <a:effectLst/>
                <a:latin typeface="+mn-lt"/>
              </a:rPr>
              <a:t>.</a:t>
            </a:r>
          </a:p>
          <a:p>
            <a:pPr algn="l"/>
            <a:endParaRPr lang="en-US" b="0" i="0" dirty="0">
              <a:effectLst/>
              <a:latin typeface="+mn-lt"/>
            </a:endParaRPr>
          </a:p>
          <a:p>
            <a:pPr algn="l"/>
            <a:r>
              <a:rPr lang="en-US" b="0" i="0" dirty="0">
                <a:effectLst/>
                <a:latin typeface="+mn-lt"/>
              </a:rPr>
              <a:t>One shortcoming of word2vec is that it treats each word as a discrete unit and doesn’t explicitly model the morphological structure of words. This can make it difficult for word2vec to capture the full range of meaning that is associated with a word. This occurs particularly in languages with complex morphology where words can take on many forms depending on their role in a sentence or the affixes that are attached to them.</a:t>
            </a:r>
          </a:p>
          <a:p>
            <a:pPr algn="l"/>
            <a:endParaRPr lang="en-US" b="0" i="0" dirty="0">
              <a:effectLst/>
              <a:latin typeface="+mn-lt"/>
            </a:endParaRPr>
          </a:p>
          <a:p>
            <a:pPr algn="l"/>
            <a:r>
              <a:rPr lang="en-US" b="0" i="0" dirty="0">
                <a:effectLst/>
                <a:latin typeface="+mn-lt"/>
              </a:rPr>
              <a:t>For more information about FastText, see the FastText site at </a:t>
            </a:r>
            <a:r>
              <a:rPr lang="en-US" b="0" i="0" dirty="0">
                <a:effectLst/>
                <a:latin typeface="+mn-lt"/>
                <a:hlinkClick r:id="rId3"/>
              </a:rPr>
              <a:t>https://fasttext.cc</a:t>
            </a:r>
            <a:r>
              <a:rPr lang="en-US" b="0" i="0" dirty="0">
                <a:effectLst/>
                <a:latin typeface="+mn-lt"/>
              </a:rPr>
              <a:t>.</a:t>
            </a:r>
            <a:endParaRPr lang="en-US" dirty="0"/>
          </a:p>
        </p:txBody>
      </p:sp>
    </p:spTree>
    <p:extLst>
      <p:ext uri="{BB962C8B-B14F-4D97-AF65-F5344CB8AC3E}">
        <p14:creationId xmlns:p14="http://schemas.microsoft.com/office/powerpoint/2010/main" val="201459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Out-of-vocabulary (OOV) terms aren’t part of the normal lexicon that is found in an NLP environment. When a word that isn’t in the training set occurs in real data, this causes a problem.</a:t>
            </a:r>
          </a:p>
        </p:txBody>
      </p:sp>
    </p:spTree>
    <p:extLst>
      <p:ext uri="{BB962C8B-B14F-4D97-AF65-F5344CB8AC3E}">
        <p14:creationId xmlns:p14="http://schemas.microsoft.com/office/powerpoint/2010/main" val="113305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2341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482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a:t>
            </a:r>
            <a:r>
              <a:rPr lang="en-US" b="0" i="1" dirty="0">
                <a:effectLst/>
                <a:latin typeface="+mn-lt"/>
              </a:rPr>
              <a:t>downstream</a:t>
            </a:r>
            <a:r>
              <a:rPr lang="en-US" b="0" i="0" dirty="0">
                <a:effectLst/>
                <a:latin typeface="+mn-lt"/>
              </a:rPr>
              <a:t> typically refers to tasks that use pretrained models or features, such as word embeddings. Downstream is used to distinguish between the initial pretraining phase, in which the word embeddings are learned, and the subsequent phase. In the subsequent phase, the word embeddings are used as input features for downstream NLP tasks, such as text classification, named entity recognition, and sentiment analysis.</a:t>
            </a:r>
          </a:p>
          <a:p>
            <a:pPr algn="l"/>
            <a:endParaRPr lang="en-US" dirty="0">
              <a:latin typeface="+mn-lt"/>
            </a:endParaRPr>
          </a:p>
          <a:p>
            <a:pPr algn="l"/>
            <a:r>
              <a:rPr lang="en-US" b="0" i="0" dirty="0">
                <a:effectLst/>
                <a:latin typeface="+mn-lt"/>
              </a:rPr>
              <a:t>The efficacy of different word embedding methods can depend on the specific downstream NLP task and the specific dataset that is being used.</a:t>
            </a:r>
          </a:p>
          <a:p>
            <a:pPr algn="l"/>
            <a:endParaRPr lang="en-US" b="0" i="0" dirty="0">
              <a:effectLst/>
              <a:latin typeface="+mn-lt"/>
            </a:endParaRPr>
          </a:p>
          <a:p>
            <a:pPr algn="l"/>
            <a:r>
              <a:rPr lang="en-US" b="0" i="0" dirty="0">
                <a:effectLst/>
                <a:latin typeface="+mn-lt"/>
              </a:rPr>
              <a:t>FastText's use of character n-grams helps it to better handle OOV words and capture morphological information. This feature makes it well suited for tasks such as named entity recognition and text classification in languages with complex morphology. FastText’s performance tends to improve with larger training corpora.</a:t>
            </a:r>
          </a:p>
          <a:p>
            <a:pPr algn="l"/>
            <a:endParaRPr lang="en-US" b="0" i="0" dirty="0">
              <a:effectLst/>
              <a:latin typeface="+mn-lt"/>
            </a:endParaRPr>
          </a:p>
          <a:p>
            <a:pPr algn="l"/>
            <a:r>
              <a:rPr lang="en-US" b="0" i="0" dirty="0">
                <a:effectLst/>
                <a:latin typeface="+mn-lt"/>
              </a:rPr>
              <a:t>word2Vec tends to excel at capturing semantic relationships between words. This makes it well suited for tasks such as word analogy and semantic similarity.</a:t>
            </a:r>
          </a:p>
          <a:p>
            <a:pPr algn="l"/>
            <a:endParaRPr lang="en-US" b="0" i="0" dirty="0">
              <a:effectLst/>
              <a:latin typeface="+mn-lt"/>
            </a:endParaRPr>
          </a:p>
          <a:p>
            <a:pPr algn="l"/>
            <a:r>
              <a:rPr lang="en-US" b="0" i="0" dirty="0">
                <a:effectLst/>
                <a:latin typeface="+mn-lt"/>
              </a:rPr>
              <a:t>Of course, the relative performance of these methods can depend on a wide range of factors, including the specific dataset, choice of hyperparameters, and evaluation metrics that are used. In practice, it's often a good idea to try multiple embedding methods and compare their performance on the specific task and dataset.</a:t>
            </a:r>
            <a:endParaRPr lang="en-US" dirty="0"/>
          </a:p>
        </p:txBody>
      </p:sp>
    </p:spTree>
    <p:extLst>
      <p:ext uri="{BB962C8B-B14F-4D97-AF65-F5344CB8AC3E}">
        <p14:creationId xmlns:p14="http://schemas.microsoft.com/office/powerpoint/2010/main" val="1158342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general, FastText is slower than both CBOW and Skip-gram because FastText involves training on character n-grams in addition to word embeddings.</a:t>
            </a:r>
          </a:p>
          <a:p>
            <a:pPr algn="l"/>
            <a:endParaRPr lang="en-US" b="0" i="0" dirty="0">
              <a:effectLst/>
              <a:latin typeface="+mn-lt"/>
            </a:endParaRPr>
          </a:p>
          <a:p>
            <a:pPr algn="l"/>
            <a:r>
              <a:rPr lang="en-US" b="0" i="0" dirty="0">
                <a:effectLst/>
                <a:latin typeface="+mn-lt"/>
              </a:rPr>
              <a:t>Between CBOW and Skip-gram, CBOW is generally faster because it involves predicting the target word from the context words. Skip-gram involves predicting the context words from the target word. The larger the context window size, the slower that CBOW and Skip-gram become.</a:t>
            </a:r>
          </a:p>
          <a:p>
            <a:pPr algn="l"/>
            <a:endParaRPr lang="en-US" b="0" i="0" dirty="0">
              <a:effectLst/>
              <a:latin typeface="+mn-lt"/>
            </a:endParaRPr>
          </a:p>
          <a:p>
            <a:pPr algn="l"/>
            <a:r>
              <a:rPr lang="en-US" b="0" i="0" dirty="0">
                <a:effectLst/>
                <a:latin typeface="+mn-lt"/>
              </a:rPr>
              <a:t>However, the actual training time can vary depending on several factors, such as the size of the training corpus, size of the embedding vectors, number of training epochs, and hardware that is used for training. Therefore, it's difficult to give a definitive answer about the relative efficiency of these methods without specific details about the training setup.</a:t>
            </a:r>
          </a:p>
        </p:txBody>
      </p:sp>
    </p:spTree>
    <p:extLst>
      <p:ext uri="{BB962C8B-B14F-4D97-AF65-F5344CB8AC3E}">
        <p14:creationId xmlns:p14="http://schemas.microsoft.com/office/powerpoint/2010/main" val="4253003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~Source for slide 11</a:t>
            </a:r>
            <a:endParaRPr lang="en-US" dirty="0">
              <a:latin typeface="+mn-lt"/>
            </a:endParaRPr>
          </a:p>
        </p:txBody>
      </p:sp>
    </p:spTree>
    <p:extLst>
      <p:ext uri="{BB962C8B-B14F-4D97-AF65-F5344CB8AC3E}">
        <p14:creationId xmlns:p14="http://schemas.microsoft.com/office/powerpoint/2010/main" val="25088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D3B7B0B-9675-4636-8006-51C7414E0F6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In linguistics, semantics is the subfield that studies meaning. Semantics can address meaning at the levels of words, phrases, sentences, or larger units of discourse. One topic that unites different approaches to linguistic semantics is that of the relationship between form and meaning.</a:t>
            </a:r>
          </a:p>
          <a:p>
            <a:endParaRPr lang="en-US" dirty="0">
              <a:sym typeface="Helvetica Neue"/>
            </a:endParaRPr>
          </a:p>
          <a:p>
            <a:r>
              <a:rPr lang="en-US" dirty="0">
                <a:sym typeface="Helvetica Neue"/>
              </a:rPr>
              <a:t>WordNet is a lexical database of semantic relations between words in more than 200 languages. WordNet links words into semantic relationships including synonyms, hyponyms, and meronyms.</a:t>
            </a:r>
          </a:p>
          <a:p>
            <a:endParaRPr lang="en-US" dirty="0">
              <a:sym typeface="Helvetica Neue"/>
            </a:endParaRPr>
          </a:p>
          <a:p>
            <a:r>
              <a:rPr lang="en-US" dirty="0">
                <a:sym typeface="Helvetica Neue"/>
              </a:rPr>
              <a:t>For the definition of </a:t>
            </a:r>
            <a:r>
              <a:rPr lang="en-US" i="1" dirty="0">
                <a:sym typeface="Helvetica Neue"/>
              </a:rPr>
              <a:t>hyponym</a:t>
            </a:r>
            <a:r>
              <a:rPr lang="en-US" i="0" dirty="0">
                <a:sym typeface="Helvetica Neue"/>
              </a:rPr>
              <a:t>, see the Cambridge Dictionary at </a:t>
            </a:r>
            <a:r>
              <a:rPr lang="en-US" i="0" dirty="0">
                <a:sym typeface="Helvetica Neue"/>
                <a:hlinkClick r:id="rId3"/>
              </a:rPr>
              <a:t>https://dictionary.cambridge.org/us/dictionary/english/hyponym</a:t>
            </a:r>
            <a:r>
              <a:rPr lang="en-US" i="0" dirty="0">
                <a:sym typeface="Helvetica Neue"/>
              </a:rPr>
              <a:t>. For the definition of </a:t>
            </a:r>
            <a:r>
              <a:rPr lang="en-US" i="1" dirty="0">
                <a:sym typeface="Helvetica Neue"/>
              </a:rPr>
              <a:t>meronym</a:t>
            </a:r>
            <a:r>
              <a:rPr lang="en-US" i="0" dirty="0">
                <a:sym typeface="Helvetica Neue"/>
              </a:rPr>
              <a:t>, see Dictionary.com at </a:t>
            </a:r>
            <a:r>
              <a:rPr lang="en-US" i="0" dirty="0">
                <a:sym typeface="Helvetica Neue"/>
                <a:hlinkClick r:id="rId4"/>
              </a:rPr>
              <a:t>https://www.dictionary.com/browse/meronym</a:t>
            </a:r>
            <a:r>
              <a:rPr lang="en-US" i="0" dirty="0">
                <a:sym typeface="Helvetica Neue"/>
              </a:rPr>
              <a:t>.</a:t>
            </a:r>
            <a:endParaRPr lang="en-US" dirty="0"/>
          </a:p>
        </p:txBody>
      </p:sp>
    </p:spTree>
    <p:extLst>
      <p:ext uri="{BB962C8B-B14F-4D97-AF65-F5344CB8AC3E}">
        <p14:creationId xmlns:p14="http://schemas.microsoft.com/office/powerpoint/2010/main" val="59101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slide lists linguistic concepts and relationships that commonly studied in semantics. Each term represents a different way that words can be related to each other:</a:t>
            </a:r>
          </a:p>
          <a:p>
            <a:pPr marL="171450" indent="-171450" algn="l">
              <a:buFont typeface="Arial" panose="020B0604020202020204" pitchFamily="34" charset="0"/>
              <a:buChar char="•"/>
            </a:pPr>
            <a:r>
              <a:rPr lang="en-US" b="1" dirty="0"/>
              <a:t>Synonym: </a:t>
            </a:r>
            <a:r>
              <a:rPr lang="en-US" dirty="0"/>
              <a:t>Word that has the same or a similar meaning.</a:t>
            </a:r>
          </a:p>
          <a:p>
            <a:pPr marL="171450" indent="-171450" algn="l">
              <a:buFont typeface="Arial" panose="020B0604020202020204" pitchFamily="34" charset="0"/>
              <a:buChar char="•"/>
            </a:pPr>
            <a:r>
              <a:rPr lang="en-US" b="1" dirty="0"/>
              <a:t>Antonym: </a:t>
            </a:r>
            <a:r>
              <a:rPr lang="en-US" dirty="0"/>
              <a:t>Word with the opposite meaning.</a:t>
            </a:r>
          </a:p>
          <a:p>
            <a:pPr marL="171450" indent="-171450" algn="l">
              <a:buFont typeface="Arial" panose="020B0604020202020204" pitchFamily="34" charset="0"/>
              <a:buChar char="•"/>
            </a:pPr>
            <a:r>
              <a:rPr lang="en-US" b="1" dirty="0"/>
              <a:t>Homonym: </a:t>
            </a:r>
            <a:r>
              <a:rPr lang="en-US" dirty="0"/>
              <a:t>Word that is spelled or pronounced the same way but has a different meaning.</a:t>
            </a:r>
          </a:p>
          <a:p>
            <a:pPr marL="171450" indent="-171450" algn="l">
              <a:buFont typeface="Arial" panose="020B0604020202020204" pitchFamily="34" charset="0"/>
              <a:buChar char="•"/>
            </a:pPr>
            <a:r>
              <a:rPr lang="en-US" b="1" dirty="0"/>
              <a:t>Polysemous word: </a:t>
            </a:r>
            <a:r>
              <a:rPr lang="en-US" dirty="0"/>
              <a:t>Word that has multiple meanings.</a:t>
            </a:r>
          </a:p>
          <a:p>
            <a:pPr marL="171450" indent="-171450" algn="l">
              <a:buFont typeface="Arial" panose="020B0604020202020204" pitchFamily="34" charset="0"/>
              <a:buChar char="•"/>
            </a:pPr>
            <a:r>
              <a:rPr lang="en-US" b="1" dirty="0"/>
              <a:t>Hyponym:</a:t>
            </a:r>
            <a:r>
              <a:rPr lang="en-US" dirty="0"/>
              <a:t> Word that denotes a specific instance of a more general class.</a:t>
            </a:r>
          </a:p>
          <a:p>
            <a:pPr marL="171450" indent="-171450" algn="l">
              <a:buFont typeface="Arial" panose="020B0604020202020204" pitchFamily="34" charset="0"/>
              <a:buChar char="•"/>
            </a:pPr>
            <a:r>
              <a:rPr lang="en-US" b="1" dirty="0"/>
              <a:t>Hypernym: </a:t>
            </a:r>
            <a:r>
              <a:rPr lang="en-US" dirty="0"/>
              <a:t>Word that describes a set of items more broadly.</a:t>
            </a:r>
          </a:p>
          <a:p>
            <a:pPr marL="171450" indent="-171450" algn="l">
              <a:buFont typeface="Arial" panose="020B0604020202020204" pitchFamily="34" charset="0"/>
              <a:buChar char="•"/>
            </a:pPr>
            <a:r>
              <a:rPr lang="en-US" b="1" dirty="0"/>
              <a:t>Holonym: </a:t>
            </a:r>
            <a:r>
              <a:rPr lang="en-US" dirty="0"/>
              <a:t>Word that denotes a whole.</a:t>
            </a:r>
          </a:p>
          <a:p>
            <a:pPr marL="171450" indent="-171450" algn="l">
              <a:buFont typeface="Arial" panose="020B0604020202020204" pitchFamily="34" charset="0"/>
              <a:buChar char="•"/>
            </a:pPr>
            <a:r>
              <a:rPr lang="en-US" b="1" dirty="0"/>
              <a:t>Meronym: </a:t>
            </a:r>
            <a:r>
              <a:rPr lang="en-US" dirty="0"/>
              <a:t>Word that denotes a part.</a:t>
            </a:r>
          </a:p>
          <a:p>
            <a:pPr marL="171450" indent="-171450" algn="l">
              <a:buFont typeface="Arial" panose="020B0604020202020204" pitchFamily="34" charset="0"/>
              <a:buChar char="•"/>
            </a:pPr>
            <a:r>
              <a:rPr lang="en-US" b="1" dirty="0"/>
              <a:t>Entailment: </a:t>
            </a:r>
            <a:r>
              <a:rPr lang="en-US" dirty="0"/>
              <a:t>Describes the relationship between words where the truth of one word implies the truth of another.</a:t>
            </a:r>
          </a:p>
          <a:p>
            <a:pPr algn="l"/>
            <a:endParaRPr lang="en-US" dirty="0"/>
          </a:p>
          <a:p>
            <a:pPr algn="l"/>
            <a:r>
              <a:rPr lang="en-US" dirty="0"/>
              <a:t>Reference: Daniel Jurafsky and James H. Martin. “Word Senses and WordNet.” Chap. 23 in </a:t>
            </a:r>
            <a:r>
              <a:rPr lang="en-US" i="1" dirty="0"/>
              <a:t>Speech and Language Processing</a:t>
            </a:r>
            <a:r>
              <a:rPr lang="en-US" i="0" dirty="0"/>
              <a:t>. 2023. </a:t>
            </a:r>
            <a:r>
              <a:rPr lang="en-US" dirty="0">
                <a:hlinkClick r:id="rId3"/>
              </a:rPr>
              <a:t>https://web.stanford.edu/~jurafsky/slp3/23.pdf</a:t>
            </a:r>
            <a:r>
              <a:rPr lang="en-US" dirty="0"/>
              <a:t>.</a:t>
            </a:r>
          </a:p>
        </p:txBody>
      </p:sp>
    </p:spTree>
    <p:extLst>
      <p:ext uri="{BB962C8B-B14F-4D97-AF65-F5344CB8AC3E}">
        <p14:creationId xmlns:p14="http://schemas.microsoft.com/office/powerpoint/2010/main" val="41813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F4BD5CA-96D3-4AA0-9305-FBBF35740A9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Missing nuance: </a:t>
            </a:r>
            <a:r>
              <a:rPr lang="en-US" dirty="0"/>
              <a:t>WordNet is a relatively coarse-grained resource that might not capture subtle distinctions in meaning between words. For example, WordNet might equate </a:t>
            </a:r>
            <a:r>
              <a:rPr lang="en-US" i="1" dirty="0"/>
              <a:t>proficient</a:t>
            </a:r>
            <a:r>
              <a:rPr lang="en-US" dirty="0"/>
              <a:t> with </a:t>
            </a:r>
            <a:r>
              <a:rPr lang="en-US" i="1" dirty="0"/>
              <a:t>good</a:t>
            </a:r>
            <a:r>
              <a:rPr lang="en-US" dirty="0"/>
              <a:t>, but these words aren’t interchangeable in all contexts.</a:t>
            </a:r>
          </a:p>
          <a:p>
            <a:endParaRPr lang="en-US" dirty="0"/>
          </a:p>
          <a:p>
            <a:r>
              <a:rPr lang="en-US" b="1" dirty="0"/>
              <a:t>Missing words: </a:t>
            </a:r>
            <a:r>
              <a:rPr lang="en-US" dirty="0"/>
              <a:t>WordNet might not include all words in a language and might not keep pace with neologisms and changes in usage. </a:t>
            </a:r>
            <a:br>
              <a:rPr lang="en-US" dirty="0"/>
            </a:br>
            <a:endParaRPr lang="en-US" dirty="0"/>
          </a:p>
          <a:p>
            <a:r>
              <a:rPr lang="en-US" b="1" dirty="0"/>
              <a:t>Evolving meanings: </a:t>
            </a:r>
            <a:r>
              <a:rPr lang="en-US" dirty="0"/>
              <a:t>WordNet might not capture the full range of meanings and connotations of existing words as they evolve over time. For example, </a:t>
            </a:r>
            <a:r>
              <a:rPr lang="en-US" i="1" dirty="0"/>
              <a:t>covid</a:t>
            </a:r>
            <a:r>
              <a:rPr lang="en-US" dirty="0"/>
              <a:t> might have acquired new meanings and associations since its emergence in late 2019.</a:t>
            </a:r>
          </a:p>
          <a:p>
            <a:endParaRPr lang="en-US" dirty="0"/>
          </a:p>
          <a:p>
            <a:r>
              <a:rPr lang="en-US" b="1" dirty="0"/>
              <a:t>No phrases: </a:t>
            </a:r>
            <a:r>
              <a:rPr lang="en-US" dirty="0"/>
              <a:t>WordNet is focused on individual words and doesn’t include phrases or multiword expressions.</a:t>
            </a:r>
          </a:p>
          <a:p>
            <a:endParaRPr lang="en-US" dirty="0"/>
          </a:p>
          <a:p>
            <a:r>
              <a:rPr lang="en-US" b="1" dirty="0"/>
              <a:t>Limited structure for verbs and adjectives: </a:t>
            </a:r>
            <a:r>
              <a:rPr lang="en-US" dirty="0"/>
              <a:t>The hypernymy relationships between verbs and adjectives in WordNet can be less structured and less well-defined than those for nouns.</a:t>
            </a:r>
          </a:p>
          <a:p>
            <a:endParaRPr lang="en-US" dirty="0"/>
          </a:p>
          <a:p>
            <a:r>
              <a:rPr lang="en-US" b="1" dirty="0"/>
              <a:t>Difficulty computing similarity: </a:t>
            </a:r>
            <a:r>
              <a:rPr lang="en-US" dirty="0"/>
              <a:t>Although WordNet provides a measure of similarity between words, it might not always accurately reflect the semantic relatedness between words in context.</a:t>
            </a:r>
          </a:p>
          <a:p>
            <a:endParaRPr lang="en-US" dirty="0"/>
          </a:p>
          <a:p>
            <a:r>
              <a:rPr lang="en-US" dirty="0"/>
              <a:t>Why is similarity important? Quantifying similarity between the words can help build a better understanding of text data.</a:t>
            </a:r>
          </a:p>
        </p:txBody>
      </p:sp>
    </p:spTree>
    <p:extLst>
      <p:ext uri="{BB962C8B-B14F-4D97-AF65-F5344CB8AC3E}">
        <p14:creationId xmlns:p14="http://schemas.microsoft.com/office/powerpoint/2010/main" val="44035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C63EB2A-0D2A-4FA8-938E-B20A7E4C337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5D8F573-6CBF-4BFE-92B0-F94E165DDC68}"/>
              </a:ext>
            </a:extLst>
          </p:cNvPr>
          <p:cNvSpPr>
            <a:spLocks noGrp="1"/>
          </p:cNvSpPr>
          <p:nvPr>
            <p:ph type="body" idx="1"/>
          </p:nvPr>
        </p:nvSpPr>
        <p:spPr/>
        <p:txBody>
          <a:bodyPr/>
          <a:lstStyle/>
          <a:p>
            <a:r>
              <a:rPr lang="en-US" dirty="0"/>
              <a:t>Polysemy: Multiple possible meanings for a word or phrase.</a:t>
            </a:r>
          </a:p>
          <a:p>
            <a:endParaRPr lang="en-US" dirty="0"/>
          </a:p>
          <a:p>
            <a:r>
              <a:rPr lang="en-US" dirty="0"/>
              <a:t>Can meaning be defined in a different way? For example, by using numerical representations?</a:t>
            </a:r>
          </a:p>
        </p:txBody>
      </p:sp>
    </p:spTree>
    <p:extLst>
      <p:ext uri="{BB962C8B-B14F-4D97-AF65-F5344CB8AC3E}">
        <p14:creationId xmlns:p14="http://schemas.microsoft.com/office/powerpoint/2010/main" val="25776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739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Contextless word embeddings</a:t>
            </a:r>
          </a:p>
          <a:p>
            <a:pPr marL="171450" indent="-171450">
              <a:buFont typeface="Arial" panose="020B0604020202020204" pitchFamily="34" charset="0"/>
              <a:buChar char="•"/>
            </a:pPr>
            <a:r>
              <a:rPr lang="en-US" dirty="0"/>
              <a:t>This type of embedding focuses more on the statistical part of the sentence structure rather than the context.</a:t>
            </a:r>
          </a:p>
          <a:p>
            <a:pPr marL="171450" indent="-171450">
              <a:buFont typeface="Arial" panose="020B0604020202020204" pitchFamily="34" charset="0"/>
              <a:buChar char="•"/>
            </a:pPr>
            <a:r>
              <a:rPr lang="en-US" dirty="0"/>
              <a:t>Term frequency-inverse document frequency (TF-IDF) gives priority based on how often (the frequency) a word is included in a piece of content.</a:t>
            </a:r>
          </a:p>
          <a:p>
            <a:pPr marL="171450" indent="-171450">
              <a:buFont typeface="Arial" panose="020B0604020202020204" pitchFamily="34" charset="0"/>
              <a:buChar char="•"/>
            </a:pPr>
            <a:r>
              <a:rPr lang="en-US" dirty="0"/>
              <a:t>word2vec is a neural network-based technique to generate word embeddings that capture the semantic relationships between words.</a:t>
            </a:r>
          </a:p>
          <a:p>
            <a:pPr marL="171450" indent="-171450">
              <a:buFont typeface="Arial" panose="020B0604020202020204" pitchFamily="34" charset="0"/>
              <a:buChar char="•"/>
            </a:pPr>
            <a:r>
              <a:rPr lang="en-US" dirty="0"/>
              <a:t>GloVe is another neural network-based technique to generate word embeddings that capture semantic relationships.</a:t>
            </a:r>
          </a:p>
          <a:p>
            <a:pPr marL="171450" indent="-171450">
              <a:buFont typeface="Arial" panose="020B0604020202020204" pitchFamily="34" charset="0"/>
              <a:buChar char="•"/>
            </a:pPr>
            <a:r>
              <a:rPr lang="en-US" dirty="0"/>
              <a:t>word2vec and GloVe are widely used for a range of natural language processing (NLP) tasks, including text classification, sentiment analysis, and language translation.</a:t>
            </a:r>
          </a:p>
          <a:p>
            <a:endParaRPr lang="en-US" dirty="0"/>
          </a:p>
          <a:p>
            <a:r>
              <a:rPr lang="en-US" b="1" dirty="0"/>
              <a:t>Context-driven word embeddings</a:t>
            </a:r>
          </a:p>
          <a:p>
            <a:pPr marL="171450" indent="-171450">
              <a:buFont typeface="Arial" panose="020B0604020202020204" pitchFamily="34" charset="0"/>
              <a:buChar char="•"/>
            </a:pPr>
            <a:r>
              <a:rPr lang="en-US" dirty="0"/>
              <a:t>These word embeddings consider the context in which the word appears.</a:t>
            </a:r>
          </a:p>
          <a:p>
            <a:pPr marL="171450" indent="-171450">
              <a:buFont typeface="Arial" panose="020B0604020202020204" pitchFamily="34" charset="0"/>
              <a:buChar char="•"/>
            </a:pPr>
            <a:r>
              <a:rPr lang="en-US" dirty="0"/>
              <a:t>Popular examples include ELMo, OpenAI GPT, BERT, RoBERTa, ALBERT, ELECTRA, DistilBERT, and XLNet.</a:t>
            </a:r>
          </a:p>
          <a:p>
            <a:pPr marL="171450" indent="-171450">
              <a:buFont typeface="Arial" panose="020B0604020202020204" pitchFamily="34" charset="0"/>
              <a:buChar char="•"/>
            </a:pPr>
            <a:r>
              <a:rPr lang="en-US" dirty="0"/>
              <a:t>They have been shown to improve the performance of many NLP tasks.</a:t>
            </a:r>
          </a:p>
        </p:txBody>
      </p:sp>
    </p:spTree>
    <p:extLst>
      <p:ext uri="{BB962C8B-B14F-4D97-AF65-F5344CB8AC3E}">
        <p14:creationId xmlns:p14="http://schemas.microsoft.com/office/powerpoint/2010/main" val="89375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179531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16061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33355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670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860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6401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25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0760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7936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3919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39746-FD66-5422-A3C6-D114184F7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442F1-23AF-3F53-8305-AEA954822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57F00-BFBC-9154-F297-EE5DBC33C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84B4A-747C-AA41-80CD-0F87274B77BC}" type="datetimeFigureOut">
              <a:rPr lang="en-US" smtClean="0"/>
              <a:t>6/3/25</a:t>
            </a:fld>
            <a:endParaRPr lang="en-US"/>
          </a:p>
        </p:txBody>
      </p:sp>
      <p:sp>
        <p:nvSpPr>
          <p:cNvPr id="5" name="Footer Placeholder 4">
            <a:extLst>
              <a:ext uri="{FF2B5EF4-FFF2-40B4-BE49-F238E27FC236}">
                <a16:creationId xmlns:a16="http://schemas.microsoft.com/office/drawing/2014/main" id="{CE7D7652-CAC4-FA69-F240-44CEB8D80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0B0D3A-D1DA-A748-A122-041E1C95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B7A51-AC18-4444-859C-1BDD540D7C70}" type="slidenum">
              <a:rPr lang="en-US" smtClean="0"/>
              <a:t>‹#›</a:t>
            </a:fld>
            <a:endParaRPr lang="en-US"/>
          </a:p>
        </p:txBody>
      </p:sp>
    </p:spTree>
    <p:extLst>
      <p:ext uri="{BB962C8B-B14F-4D97-AF65-F5344CB8AC3E}">
        <p14:creationId xmlns:p14="http://schemas.microsoft.com/office/powerpoint/2010/main" val="106317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D43AD81-940D-4CCB-97F4-02443ED2879F}"/>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5" name="Title 4">
            <a:extLst>
              <a:ext uri="{FF2B5EF4-FFF2-40B4-BE49-F238E27FC236}">
                <a16:creationId xmlns:a16="http://schemas.microsoft.com/office/drawing/2014/main" id="{274A8673-1186-4E76-B2FB-9A0CC1C462A8}"/>
              </a:ext>
            </a:extLst>
          </p:cNvPr>
          <p:cNvSpPr>
            <a:spLocks noGrp="1"/>
          </p:cNvSpPr>
          <p:nvPr>
            <p:ph type="title" idx="1"/>
          </p:nvPr>
        </p:nvSpPr>
        <p:spPr/>
        <p:txBody>
          <a:bodyPr/>
          <a:lstStyle/>
          <a:p>
            <a:r>
              <a:rPr lang="en-US" dirty="0"/>
              <a:t>Word Embeddings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5FB3D3-6176-49A7-95AE-34D368DFEC25}"/>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E39F036D-F57D-3F45-A473-ECFB52F1D6DF}"/>
              </a:ext>
            </a:extLst>
          </p:cNvPr>
          <p:cNvSpPr>
            <a:spLocks noGrp="1"/>
          </p:cNvSpPr>
          <p:nvPr>
            <p:ph type="title" idx="1"/>
          </p:nvPr>
        </p:nvSpPr>
        <p:spPr/>
        <p:txBody>
          <a:bodyPr>
            <a:normAutofit fontScale="90000"/>
          </a:bodyPr>
          <a:lstStyle/>
          <a:p>
            <a:r>
              <a:rPr lang="en-US" dirty="0"/>
              <a:t>Review: TF-IDF</a:t>
            </a:r>
          </a:p>
        </p:txBody>
      </p:sp>
      <p:sp>
        <p:nvSpPr>
          <p:cNvPr id="3" name="Content Placeholder 2">
            <a:extLst>
              <a:ext uri="{FF2B5EF4-FFF2-40B4-BE49-F238E27FC236}">
                <a16:creationId xmlns:a16="http://schemas.microsoft.com/office/drawing/2014/main" id="{1A82D44D-3B58-94D4-4CA7-53BF6DBE9809}"/>
              </a:ext>
            </a:extLst>
          </p:cNvPr>
          <p:cNvSpPr>
            <a:spLocks noGrp="1"/>
          </p:cNvSpPr>
          <p:nvPr>
            <p:ph idx="2"/>
          </p:nvPr>
        </p:nvSpPr>
        <p:spPr/>
        <p:txBody>
          <a:bodyPr/>
          <a:lstStyle/>
          <a:p>
            <a:pPr marL="0" indent="0">
              <a:buNone/>
            </a:pPr>
            <a:r>
              <a:rPr lang="en-US" dirty="0"/>
              <a:t>Combines term frequency (TF) and inverse document frequency (IDF)</a:t>
            </a:r>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32161A-CDCE-754A-9E46-8521BB242D65}"/>
                  </a:ext>
                </a:extLst>
              </p:cNvPr>
              <p:cNvSpPr txBox="1"/>
              <p:nvPr/>
            </p:nvSpPr>
            <p:spPr>
              <a:xfrm>
                <a:off x="291585" y="2340257"/>
                <a:ext cx="6179640"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𝑖𝑑𝑓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C732161A-CDCE-754A-9E46-8521BB242D65}"/>
                  </a:ext>
                </a:extLst>
              </p:cNvPr>
              <p:cNvSpPr txBox="1">
                <a:spLocks noRot="1" noChangeAspect="1" noMove="1" noResize="1" noEditPoints="1" noAdjustHandles="1" noChangeArrowheads="1" noChangeShapeType="1" noTextEdit="1"/>
              </p:cNvSpPr>
              <p:nvPr/>
            </p:nvSpPr>
            <p:spPr>
              <a:xfrm>
                <a:off x="291585" y="2340257"/>
                <a:ext cx="6179640" cy="475900"/>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A8D35C-7D32-9394-00AF-11C062CBFBB7}"/>
              </a:ext>
            </a:extLst>
          </p:cNvPr>
          <p:cNvSpPr txBox="1"/>
          <p:nvPr/>
        </p:nvSpPr>
        <p:spPr>
          <a:xfrm>
            <a:off x="8594736" y="1940147"/>
            <a:ext cx="1681871" cy="400110"/>
          </a:xfrm>
          <a:prstGeom prst="rect">
            <a:avLst/>
          </a:prstGeom>
          <a:noFill/>
        </p:spPr>
        <p:txBody>
          <a:bodyPr wrap="none" rtlCol="0">
            <a:spAutoFit/>
          </a:bodyPr>
          <a:lstStyle/>
          <a:p>
            <a:r>
              <a:rPr lang="en-US" sz="2000" dirty="0">
                <a:solidFill>
                  <a:schemeClr val="tx2"/>
                </a:solidFill>
              </a:rPr>
              <a:t>For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B6AD69-D9FC-B13B-6788-E7393030D29D}"/>
                  </a:ext>
                </a:extLst>
              </p:cNvPr>
              <p:cNvSpPr txBox="1"/>
              <p:nvPr/>
            </p:nvSpPr>
            <p:spPr>
              <a:xfrm>
                <a:off x="6970926" y="2340257"/>
                <a:ext cx="5042213"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d>
                        <m:dPr>
                          <m:ctrlPr>
                            <a:rPr lang="en-US" sz="2400" b="0" i="1" smtClean="0">
                              <a:solidFill>
                                <a:schemeClr val="tx2"/>
                              </a:solidFill>
                              <a:latin typeface="Cambria Math" panose="02040503050406030204" pitchFamily="18" charset="0"/>
                            </a:rPr>
                          </m:ctrlPr>
                        </m:dPr>
                        <m:e>
                          <m:r>
                            <a:rPr lang="en-US" sz="240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𝑐𝑎𝑡</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=0.25∗1.18=0.30</m:t>
                      </m:r>
                    </m:oMath>
                  </m:oMathPara>
                </a14:m>
                <a:endParaRPr lang="en-US" sz="2400" dirty="0">
                  <a:solidFill>
                    <a:schemeClr val="tx2"/>
                  </a:solidFill>
                </a:endParaRPr>
              </a:p>
            </p:txBody>
          </p:sp>
        </mc:Choice>
        <mc:Fallback xmlns="">
          <p:sp>
            <p:nvSpPr>
              <p:cNvPr id="10" name="TextBox 9">
                <a:extLst>
                  <a:ext uri="{FF2B5EF4-FFF2-40B4-BE49-F238E27FC236}">
                    <a16:creationId xmlns:a16="http://schemas.microsoft.com/office/drawing/2014/main" id="{0AB6AD69-D9FC-B13B-6788-E7393030D29D}"/>
                  </a:ext>
                </a:extLst>
              </p:cNvPr>
              <p:cNvSpPr txBox="1">
                <a:spLocks noRot="1" noChangeAspect="1" noMove="1" noResize="1" noEditPoints="1" noAdjustHandles="1" noChangeArrowheads="1" noChangeShapeType="1" noTextEdit="1"/>
              </p:cNvSpPr>
              <p:nvPr/>
            </p:nvSpPr>
            <p:spPr>
              <a:xfrm>
                <a:off x="6970926" y="2340257"/>
                <a:ext cx="5042213" cy="475900"/>
              </a:xfrm>
              <a:prstGeom prst="rect">
                <a:avLst/>
              </a:prstGeom>
              <a:blipFill>
                <a:blip r:embed="rId5"/>
                <a:stretch>
                  <a:fillRect/>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1419E68-3B24-4F3B-B67D-5419FCE6141C}"/>
              </a:ext>
            </a:extLst>
          </p:cNvPr>
          <p:cNvGraphicFramePr>
            <a:graphicFrameLocks noGrp="1"/>
          </p:cNvGraphicFramePr>
          <p:nvPr>
            <p:extLst>
              <p:ext uri="{D42A27DB-BD31-4B8C-83A1-F6EECF244321}">
                <p14:modId xmlns:p14="http://schemas.microsoft.com/office/powerpoint/2010/main" val="4264155488"/>
              </p:ext>
            </p:extLst>
          </p:nvPr>
        </p:nvGraphicFramePr>
        <p:xfrm>
          <a:off x="609601" y="3374967"/>
          <a:ext cx="10972796" cy="2743200"/>
        </p:xfrm>
        <a:graphic>
          <a:graphicData uri="http://schemas.openxmlformats.org/drawingml/2006/table">
            <a:tbl>
              <a:tblPr firstRow="1" firstCol="1" bandRow="1">
                <a:tableStyleId>{6E25E649-3F16-4E02-A733-19D2CDBF48F0}</a:tableStyleId>
              </a:tblPr>
              <a:tblGrid>
                <a:gridCol w="2901092">
                  <a:extLst>
                    <a:ext uri="{9D8B030D-6E8A-4147-A177-3AD203B41FA5}">
                      <a16:colId xmlns:a16="http://schemas.microsoft.com/office/drawing/2014/main" val="3971136925"/>
                    </a:ext>
                  </a:extLst>
                </a:gridCol>
                <a:gridCol w="896856">
                  <a:extLst>
                    <a:ext uri="{9D8B030D-6E8A-4147-A177-3AD203B41FA5}">
                      <a16:colId xmlns:a16="http://schemas.microsoft.com/office/drawing/2014/main" val="101079243"/>
                    </a:ext>
                  </a:extLst>
                </a:gridCol>
                <a:gridCol w="896856">
                  <a:extLst>
                    <a:ext uri="{9D8B030D-6E8A-4147-A177-3AD203B41FA5}">
                      <a16:colId xmlns:a16="http://schemas.microsoft.com/office/drawing/2014/main" val="101979641"/>
                    </a:ext>
                  </a:extLst>
                </a:gridCol>
                <a:gridCol w="896856">
                  <a:extLst>
                    <a:ext uri="{9D8B030D-6E8A-4147-A177-3AD203B41FA5}">
                      <a16:colId xmlns:a16="http://schemas.microsoft.com/office/drawing/2014/main" val="3080200238"/>
                    </a:ext>
                  </a:extLst>
                </a:gridCol>
                <a:gridCol w="896856">
                  <a:extLst>
                    <a:ext uri="{9D8B030D-6E8A-4147-A177-3AD203B41FA5}">
                      <a16:colId xmlns:a16="http://schemas.microsoft.com/office/drawing/2014/main" val="1954432578"/>
                    </a:ext>
                  </a:extLst>
                </a:gridCol>
                <a:gridCol w="896856">
                  <a:extLst>
                    <a:ext uri="{9D8B030D-6E8A-4147-A177-3AD203B41FA5}">
                      <a16:colId xmlns:a16="http://schemas.microsoft.com/office/drawing/2014/main" val="1084760702"/>
                    </a:ext>
                  </a:extLst>
                </a:gridCol>
                <a:gridCol w="896856">
                  <a:extLst>
                    <a:ext uri="{9D8B030D-6E8A-4147-A177-3AD203B41FA5}">
                      <a16:colId xmlns:a16="http://schemas.microsoft.com/office/drawing/2014/main" val="3660339686"/>
                    </a:ext>
                  </a:extLst>
                </a:gridCol>
                <a:gridCol w="896856">
                  <a:extLst>
                    <a:ext uri="{9D8B030D-6E8A-4147-A177-3AD203B41FA5}">
                      <a16:colId xmlns:a16="http://schemas.microsoft.com/office/drawing/2014/main" val="245195204"/>
                    </a:ext>
                  </a:extLst>
                </a:gridCol>
                <a:gridCol w="896856">
                  <a:extLst>
                    <a:ext uri="{9D8B030D-6E8A-4147-A177-3AD203B41FA5}">
                      <a16:colId xmlns:a16="http://schemas.microsoft.com/office/drawing/2014/main" val="1279124560"/>
                    </a:ext>
                  </a:extLst>
                </a:gridCol>
                <a:gridCol w="896856">
                  <a:extLst>
                    <a:ext uri="{9D8B030D-6E8A-4147-A177-3AD203B41FA5}">
                      <a16:colId xmlns:a16="http://schemas.microsoft.com/office/drawing/2014/main" val="1950692259"/>
                    </a:ext>
                  </a:extLst>
                </a:gridCol>
              </a:tblGrid>
              <a:tr h="642936">
                <a:tc>
                  <a:txBody>
                    <a:bodyPr/>
                    <a:lstStyle/>
                    <a:p>
                      <a:pPr algn="ctr"/>
                      <a:r>
                        <a:rPr lang="en-US" sz="2000" dirty="0">
                          <a:solidFill>
                            <a:schemeClr val="bg1"/>
                          </a:solidFill>
                          <a:latin typeface="+mn-lt"/>
                        </a:rPr>
                        <a:t>Sentence</a:t>
                      </a:r>
                    </a:p>
                  </a:txBody>
                  <a:tcPr anchor="ctr"/>
                </a:tc>
                <a:tc>
                  <a:txBody>
                    <a:bodyPr/>
                    <a:lstStyle/>
                    <a:p>
                      <a:pPr algn="ctr"/>
                      <a:r>
                        <a:rPr lang="en-US" sz="2000" dirty="0"/>
                        <a:t>a</a:t>
                      </a:r>
                      <a:endParaRPr lang="en-US" sz="2000" b="1" dirty="0">
                        <a:solidFill>
                          <a:schemeClr val="bg1"/>
                        </a:solidFill>
                        <a:latin typeface="+mn-lt"/>
                      </a:endParaRPr>
                    </a:p>
                  </a:txBody>
                  <a:tcPr anchor="ctr"/>
                </a:tc>
                <a:tc>
                  <a:txBody>
                    <a:bodyPr/>
                    <a:lstStyle/>
                    <a:p>
                      <a:pPr algn="ctr"/>
                      <a:r>
                        <a:rPr lang="en-US" sz="2000" dirty="0"/>
                        <a:t>cat</a:t>
                      </a:r>
                      <a:endParaRPr lang="en-US" sz="2000" b="1" dirty="0">
                        <a:solidFill>
                          <a:schemeClr val="bg1"/>
                        </a:solidFill>
                        <a:latin typeface="+mn-lt"/>
                      </a:endParaRPr>
                    </a:p>
                  </a:txBody>
                  <a:tcPr anchor="ctr"/>
                </a:tc>
                <a:tc>
                  <a:txBody>
                    <a:bodyPr/>
                    <a:lstStyle/>
                    <a:p>
                      <a:pPr marL="0" algn="ctr" defTabSz="914400" rtl="0" eaLnBrk="1" latinLnBrk="0" hangingPunct="1"/>
                      <a:r>
                        <a:rPr lang="en-US" sz="2000" kern="1200" dirty="0"/>
                        <a:t>dog</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is</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my</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not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old</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wolf</a:t>
                      </a:r>
                      <a:endParaRPr lang="en-US" sz="2000" b="1" kern="1200" dirty="0">
                        <a:solidFill>
                          <a:schemeClr val="bg1"/>
                        </a:solidFill>
                        <a:latin typeface="+mn-lt"/>
                        <a:ea typeface="+mn-ea"/>
                        <a:cs typeface="+mn-cs"/>
                      </a:endParaRPr>
                    </a:p>
                  </a:txBody>
                  <a:tcPr anchor="ctr"/>
                </a:tc>
                <a:extLst>
                  <a:ext uri="{0D108BD9-81ED-4DB2-BD59-A6C34878D82A}">
                    <a16:rowId xmlns:a16="http://schemas.microsoft.com/office/drawing/2014/main" val="4051540130"/>
                  </a:ext>
                </a:extLst>
              </a:tr>
              <a:tr h="557214">
                <a:tc>
                  <a:txBody>
                    <a:bodyPr/>
                    <a:lstStyle/>
                    <a:p>
                      <a:pPr algn="l"/>
                      <a:r>
                        <a:rPr lang="en-US" sz="2000" dirty="0"/>
                        <a:t>It is a dog.</a:t>
                      </a:r>
                      <a:endParaRPr lang="en-US" sz="2000" b="1" dirty="0">
                        <a:solidFill>
                          <a:schemeClr val="bg1"/>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47828122"/>
                  </a:ext>
                </a:extLst>
              </a:tr>
              <a:tr h="557214">
                <a:tc>
                  <a:txBody>
                    <a:bodyPr/>
                    <a:lstStyle/>
                    <a:p>
                      <a:pPr algn="l"/>
                      <a:r>
                        <a:rPr lang="en-US" sz="2000" dirty="0"/>
                        <a:t>My cat is old.</a:t>
                      </a:r>
                      <a:endParaRPr lang="en-US" sz="2000" b="1" dirty="0">
                        <a:solidFill>
                          <a:schemeClr val="bg1"/>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2476667754"/>
                  </a:ext>
                </a:extLst>
              </a:tr>
              <a:tr h="985836">
                <a:tc>
                  <a:txBody>
                    <a:bodyPr/>
                    <a:lstStyle/>
                    <a:p>
                      <a:pPr algn="l"/>
                      <a:r>
                        <a:rPr lang="en-US" sz="2000" b="1" dirty="0">
                          <a:solidFill>
                            <a:schemeClr val="bg1"/>
                          </a:solidFill>
                          <a:latin typeface="+mn-lt"/>
                        </a:rPr>
                        <a:t>It is not a dog, it is a wolf.</a:t>
                      </a: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0.11</a:t>
                      </a:r>
                      <a:endParaRPr lang="en-US" sz="2000" b="1" dirty="0">
                        <a:solidFill>
                          <a:schemeClr val="tx2"/>
                        </a:solidFill>
                        <a:latin typeface="+mn-lt"/>
                      </a:endParaRPr>
                    </a:p>
                  </a:txBody>
                  <a:tcPr anchor="ctr"/>
                </a:tc>
                <a:tc>
                  <a:txBody>
                    <a:bodyPr/>
                    <a:lstStyle/>
                    <a:p>
                      <a:pPr algn="ctr"/>
                      <a:r>
                        <a:rPr lang="en-US" sz="2000" dirty="0">
                          <a:solidFill>
                            <a:schemeClr val="tx2"/>
                          </a:solidFill>
                        </a:rPr>
                        <a:t>0.19</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extLst>
                  <a:ext uri="{0D108BD9-81ED-4DB2-BD59-A6C34878D82A}">
                    <a16:rowId xmlns:a16="http://schemas.microsoft.com/office/drawing/2014/main" val="2800105296"/>
                  </a:ext>
                </a:extLst>
              </a:tr>
            </a:tbl>
          </a:graphicData>
        </a:graphic>
      </p:graphicFrame>
    </p:spTree>
    <p:custDataLst>
      <p:tags r:id="rId1"/>
    </p:custDataLst>
    <p:extLst>
      <p:ext uri="{BB962C8B-B14F-4D97-AF65-F5344CB8AC3E}">
        <p14:creationId xmlns:p14="http://schemas.microsoft.com/office/powerpoint/2010/main" val="349731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Word embedding</a:t>
            </a:r>
          </a:p>
        </p:txBody>
      </p:sp>
      <p:sp>
        <p:nvSpPr>
          <p:cNvPr id="7" name="Text Placeholder 6">
            <a:extLst>
              <a:ext uri="{FF2B5EF4-FFF2-40B4-BE49-F238E27FC236}">
                <a16:creationId xmlns:a16="http://schemas.microsoft.com/office/drawing/2014/main" id="{18AFDF26-F351-6A46-A3CE-E70601F7AA11}"/>
              </a:ext>
            </a:extLst>
          </p:cNvPr>
          <p:cNvSpPr>
            <a:spLocks noGrp="1"/>
          </p:cNvSpPr>
          <p:nvPr>
            <p:ph idx="2"/>
          </p:nvPr>
        </p:nvSpPr>
        <p:spPr/>
        <p:txBody>
          <a:bodyPr/>
          <a:lstStyle/>
          <a:p>
            <a:r>
              <a:rPr lang="en-US" dirty="0"/>
              <a:t>Word embeddings are used as the inputs of a neural network and aggregated to form sequence representations.</a:t>
            </a:r>
          </a:p>
          <a:p>
            <a:r>
              <a:rPr lang="en-US" dirty="0"/>
              <a:t>word2vec was the first well-known algorithm, and others improved on it.</a:t>
            </a:r>
          </a:p>
        </p:txBody>
      </p:sp>
      <p:pic>
        <p:nvPicPr>
          <p:cNvPr id="12" name="Picture 11">
            <a:extLst>
              <a:ext uri="{FF2B5EF4-FFF2-40B4-BE49-F238E27FC236}">
                <a16:creationId xmlns:a16="http://schemas.microsoft.com/office/drawing/2014/main" id="{B3EF03DF-ACAC-4C96-8ECE-5E71660FB5F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6534" y="3593355"/>
            <a:ext cx="12058933" cy="871804"/>
          </a:xfrm>
          <a:prstGeom prst="rect">
            <a:avLst/>
          </a:prstGeom>
        </p:spPr>
      </p:pic>
    </p:spTree>
    <p:custDataLst>
      <p:tags r:id="rId1"/>
    </p:custDataLst>
    <p:extLst>
      <p:ext uri="{BB962C8B-B14F-4D97-AF65-F5344CB8AC3E}">
        <p14:creationId xmlns:p14="http://schemas.microsoft.com/office/powerpoint/2010/main" val="253278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E46E7-4853-4EB7-9667-A86255D06CF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B8A87B79-9DF2-6441-B67F-1930D29F2543}"/>
              </a:ext>
            </a:extLst>
          </p:cNvPr>
          <p:cNvSpPr>
            <a:spLocks noGrp="1"/>
          </p:cNvSpPr>
          <p:nvPr>
            <p:ph type="title" idx="1"/>
          </p:nvPr>
        </p:nvSpPr>
        <p:spPr/>
        <p:txBody>
          <a:bodyPr>
            <a:noAutofit/>
          </a:bodyPr>
          <a:lstStyle/>
          <a:p>
            <a:r>
              <a:rPr lang="en-US" sz="3600" dirty="0"/>
              <a:t>Word vectors, embeddings, and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B5042-1D3D-FC4C-88AE-8B28C0EBA9F9}"/>
                  </a:ext>
                </a:extLst>
              </p:cNvPr>
              <p:cNvSpPr>
                <a:spLocks noGrp="1"/>
              </p:cNvSpPr>
              <p:nvPr>
                <p:ph idx="2"/>
              </p:nvPr>
            </p:nvSpPr>
            <p:spPr/>
            <p:txBody>
              <a:bodyPr/>
              <a:lstStyle/>
              <a:p>
                <a:r>
                  <a:rPr lang="en-US" dirty="0"/>
                  <a:t>Words that share a similar relationship will be separated from one another in the same direction.</a:t>
                </a:r>
              </a:p>
              <a:p>
                <a:r>
                  <a:rPr lang="en-US" dirty="0"/>
                  <a:t>Use: relationship = direction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𝑣</m:t>
                          </m:r>
                        </m:e>
                        <m:sub>
                          <m:r>
                            <a:rPr lang="en-US" smtClean="0">
                              <a:latin typeface="Cambria Math" panose="02040503050406030204" pitchFamily="18" charset="0"/>
                            </a:rPr>
                            <m:t>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𝑤𝑜𝑚𝑎𝑛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𝑏𝑜𝑦</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𝑔𝑖𝑟𝑙</m:t>
                          </m:r>
                        </m:sub>
                      </m:sSub>
                    </m:oMath>
                  </m:oMathPara>
                </a14:m>
                <a:endParaRPr lang="en-US" dirty="0"/>
              </a:p>
            </p:txBody>
          </p:sp>
        </mc:Choice>
        <mc:Fallback xmlns="">
          <p:sp>
            <p:nvSpPr>
              <p:cNvPr id="3" name="Content Placeholder 2">
                <a:extLst>
                  <a:ext uri="{FF2B5EF4-FFF2-40B4-BE49-F238E27FC236}">
                    <a16:creationId xmlns:a16="http://schemas.microsoft.com/office/drawing/2014/main" id="{383B5042-1D3D-FC4C-88AE-8B28C0EBA9F9}"/>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22" name="Picture 21" descr="Rendering of a linear algebraic relationship. See details in notes.">
            <a:extLst>
              <a:ext uri="{FF2B5EF4-FFF2-40B4-BE49-F238E27FC236}">
                <a16:creationId xmlns:a16="http://schemas.microsoft.com/office/drawing/2014/main" id="{41A9883A-3340-4A56-8907-2563B7732B69}"/>
              </a:ext>
            </a:extLst>
          </p:cNvPr>
          <p:cNvPicPr>
            <a:picLocks noChangeAspect="1"/>
          </p:cNvPicPr>
          <p:nvPr/>
        </p:nvPicPr>
        <p:blipFill>
          <a:blip r:embed="rId5"/>
          <a:stretch>
            <a:fillRect/>
          </a:stretch>
        </p:blipFill>
        <p:spPr>
          <a:xfrm>
            <a:off x="4544434" y="3465809"/>
            <a:ext cx="3103133" cy="2548349"/>
          </a:xfrm>
          <a:prstGeom prst="rect">
            <a:avLst/>
          </a:prstGeom>
        </p:spPr>
      </p:pic>
    </p:spTree>
    <p:custDataLst>
      <p:tags r:id="rId1"/>
    </p:custDataLst>
    <p:extLst>
      <p:ext uri="{BB962C8B-B14F-4D97-AF65-F5344CB8AC3E}">
        <p14:creationId xmlns:p14="http://schemas.microsoft.com/office/powerpoint/2010/main" val="351318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768AF9-C30B-4606-98F1-21BCBCA7F11E}"/>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706BC0B1-0ABB-2041-8844-B2ACFE0355B1}"/>
              </a:ext>
            </a:extLst>
          </p:cNvPr>
          <p:cNvSpPr>
            <a:spLocks noGrp="1"/>
          </p:cNvSpPr>
          <p:nvPr>
            <p:ph type="title" idx="1"/>
          </p:nvPr>
        </p:nvSpPr>
        <p:spPr/>
        <p:txBody>
          <a:bodyPr>
            <a:normAutofit fontScale="90000"/>
          </a:bodyPr>
          <a:lstStyle/>
          <a:p>
            <a:r>
              <a:rPr lang="en-US" dirty="0"/>
              <a:t>Cosine similarity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7FC4744-F3AA-EF43-883A-FBB97C868BC2}"/>
                  </a:ext>
                </a:extLst>
              </p:cNvPr>
              <p:cNvSpPr>
                <a:spLocks noGrp="1"/>
              </p:cNvSpPr>
              <p:nvPr>
                <p:ph idx="2"/>
              </p:nvPr>
            </p:nvSpPr>
            <p:spPr>
              <a:xfrm>
                <a:off x="365760" y="1165536"/>
                <a:ext cx="7979954" cy="5262696"/>
              </a:xfrm>
            </p:spPr>
            <p:txBody>
              <a:bodyPr/>
              <a:lstStyle/>
              <a:p>
                <a:r>
                  <a:rPr lang="en-US" sz="2400" dirty="0">
                    <a:solidFill>
                      <a:schemeClr val="tx2"/>
                    </a:solidFill>
                  </a:rPr>
                  <a:t>Express similarity between different words</a:t>
                </a:r>
              </a:p>
              <a:p>
                <a:r>
                  <a:rPr lang="en-US" sz="2400" dirty="0">
                    <a:solidFill>
                      <a:schemeClr val="tx2"/>
                    </a:solidFill>
                  </a:rPr>
                  <a:t>Angle between two vectors represents similarity</a:t>
                </a:r>
              </a:p>
              <a:p>
                <a:r>
                  <a:rPr lang="en-US" sz="2400" dirty="0">
                    <a:solidFill>
                      <a:schemeClr val="tx2"/>
                    </a:solidFill>
                  </a:rPr>
                  <a:t>For the vectors </a:t>
                </a:r>
                <a14:m>
                  <m:oMath xmlns:m="http://schemas.openxmlformats.org/officeDocument/2006/math">
                    <m:r>
                      <a:rPr lang="en-US" sz="2400" i="1" dirty="0" smtClean="0">
                        <a:solidFill>
                          <a:schemeClr val="tx2"/>
                        </a:solidFill>
                        <a:latin typeface="Cambria Math" panose="02040503050406030204" pitchFamily="18" charset="0"/>
                      </a:rPr>
                      <m:t>𝑎</m:t>
                    </m:r>
                    <m:r>
                      <a:rPr lang="en-US" sz="2400" i="1" dirty="0" smtClean="0">
                        <a:solidFill>
                          <a:schemeClr val="tx2"/>
                        </a:solidFill>
                        <a:latin typeface="Cambria Math" panose="02040503050406030204" pitchFamily="18" charset="0"/>
                      </a:rPr>
                      <m:t>, </m:t>
                    </m:r>
                    <m:r>
                      <a:rPr lang="en-US" sz="2400" i="1" dirty="0" smtClean="0">
                        <a:solidFill>
                          <a:schemeClr val="tx2"/>
                        </a:solidFill>
                        <a:latin typeface="Cambria Math" panose="02040503050406030204" pitchFamily="18" charset="0"/>
                      </a:rPr>
                      <m:t>𝑏</m:t>
                    </m:r>
                    <m:r>
                      <a:rPr lang="en-US" sz="2400" i="1" dirty="0" smtClean="0">
                        <a:solidFill>
                          <a:schemeClr val="tx2"/>
                        </a:solidFill>
                        <a:latin typeface="Cambria Math" panose="02040503050406030204" pitchFamily="18" charset="0"/>
                      </a:rPr>
                      <m:t> ∈ </m:t>
                    </m:r>
                    <m:sSup>
                      <m:sSupPr>
                        <m:ctrlPr>
                          <a:rPr lang="en-US" sz="2400" b="0" i="1" dirty="0" smtClean="0">
                            <a:solidFill>
                              <a:schemeClr val="tx2"/>
                            </a:solidFill>
                            <a:latin typeface="Cambria Math" panose="02040503050406030204" pitchFamily="18" charset="0"/>
                          </a:rPr>
                        </m:ctrlPr>
                      </m:sSupPr>
                      <m:e>
                        <m:r>
                          <a:rPr lang="en-US" sz="2400" i="1" dirty="0" err="1">
                            <a:solidFill>
                              <a:schemeClr val="tx2"/>
                            </a:solidFill>
                            <a:latin typeface="Cambria Math" panose="02040503050406030204" pitchFamily="18" charset="0"/>
                          </a:rPr>
                          <m:t>ℝ</m:t>
                        </m:r>
                      </m:e>
                      <m:sup>
                        <m:r>
                          <a:rPr lang="en-US" sz="2400" i="1" dirty="0" smtClean="0">
                            <a:solidFill>
                              <a:schemeClr val="tx2"/>
                            </a:solidFill>
                            <a:latin typeface="Cambria Math" panose="02040503050406030204" pitchFamily="18" charset="0"/>
                          </a:rPr>
                          <m:t>𝑑</m:t>
                        </m:r>
                      </m:sup>
                    </m:sSup>
                  </m:oMath>
                </a14:m>
                <a:r>
                  <a:rPr lang="en-US" sz="2400" dirty="0">
                    <a:solidFill>
                      <a:schemeClr val="tx2"/>
                    </a:solidFill>
                  </a:rPr>
                  <a:t>:</a:t>
                </a:r>
              </a:p>
              <a:p>
                <a:pPr marL="0" indent="0">
                  <a:buNone/>
                </a:pPr>
                <a14:m>
                  <m:oMathPara xmlns:m="http://schemas.openxmlformats.org/officeDocument/2006/math">
                    <m:oMathParaPr>
                      <m:jc m:val="centerGroup"/>
                    </m:oMathParaPr>
                    <m:oMath xmlns:m="http://schemas.openxmlformats.org/officeDocument/2006/math">
                      <m:r>
                        <m:rPr>
                          <m:nor/>
                        </m:rPr>
                        <a:rPr lang="en-US" sz="2000" smtClean="0">
                          <a:solidFill>
                            <a:schemeClr val="tx2"/>
                          </a:solidFill>
                          <a:latin typeface="Cambria Math" panose="02040503050406030204" pitchFamily="18" charset="0"/>
                          <a:ea typeface="Cambria Math" panose="02040503050406030204" pitchFamily="18" charset="0"/>
                        </a:rPr>
                        <m:t>sim</m:t>
                      </m:r>
                      <m:d>
                        <m:dPr>
                          <m:ctrlPr>
                            <a:rPr lang="en-US" sz="2000" i="1" smtClean="0">
                              <a:solidFill>
                                <a:schemeClr val="tx2"/>
                              </a:solidFill>
                              <a:latin typeface="Cambria Math" panose="02040503050406030204" pitchFamily="18" charset="0"/>
                              <a:ea typeface="Cambria Math" panose="02040503050406030204" pitchFamily="18" charset="0"/>
                            </a:rPr>
                          </m:ctrlPr>
                        </m:dPr>
                        <m:e>
                          <m:r>
                            <a:rPr lang="en-US" sz="2000" smtClean="0">
                              <a:solidFill>
                                <a:schemeClr val="tx2"/>
                              </a:solidFill>
                              <a:latin typeface="Cambria Math" panose="02040503050406030204" pitchFamily="18" charset="0"/>
                              <a:ea typeface="Cambria Math" panose="02040503050406030204" pitchFamily="18" charset="0"/>
                            </a:rPr>
                            <m:t>𝑎</m:t>
                          </m:r>
                          <m:r>
                            <a:rPr lang="en-US" sz="2000" smtClean="0">
                              <a:solidFill>
                                <a:schemeClr val="tx2"/>
                              </a:solidFill>
                              <a:latin typeface="Cambria Math" panose="02040503050406030204" pitchFamily="18" charset="0"/>
                              <a:ea typeface="Cambria Math" panose="02040503050406030204" pitchFamily="18" charset="0"/>
                            </a:rPr>
                            <m:t>,</m:t>
                          </m:r>
                          <m:r>
                            <a:rPr lang="en-US" sz="2000" smtClean="0">
                              <a:solidFill>
                                <a:schemeClr val="tx2"/>
                              </a:solidFill>
                              <a:latin typeface="Cambria Math" panose="02040503050406030204" pitchFamily="18" charset="0"/>
                              <a:ea typeface="Cambria Math" panose="02040503050406030204" pitchFamily="18" charset="0"/>
                            </a:rPr>
                            <m:t>𝑏</m:t>
                          </m:r>
                        </m:e>
                      </m:d>
                      <m:r>
                        <a:rPr lang="en-US" sz="2000" smtClean="0">
                          <a:solidFill>
                            <a:schemeClr val="tx2"/>
                          </a:solidFill>
                          <a:latin typeface="Cambria Math" panose="02040503050406030204" pitchFamily="18" charset="0"/>
                          <a:ea typeface="Cambria Math" panose="02040503050406030204" pitchFamily="18" charset="0"/>
                        </a:rPr>
                        <m:t>=</m:t>
                      </m:r>
                      <m:f>
                        <m:fPr>
                          <m:ctrlPr>
                            <a:rPr lang="en-US" sz="2000" i="1" smtClean="0">
                              <a:solidFill>
                                <a:schemeClr val="tx2"/>
                              </a:solidFill>
                              <a:latin typeface="Cambria Math" panose="02040503050406030204" pitchFamily="18" charset="0"/>
                            </a:rPr>
                          </m:ctrlPr>
                        </m:fPr>
                        <m:num>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𝑏</m:t>
                          </m:r>
                        </m:num>
                        <m:den>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d>
                            <m:dPr>
                              <m:begChr m:val="|"/>
                              <m:endChr m:val="|"/>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𝑏</m:t>
                              </m:r>
                            </m:e>
                          </m:d>
                          <m:r>
                            <a:rPr lang="en-US" sz="2000" smtClean="0">
                              <a:solidFill>
                                <a:schemeClr val="tx2"/>
                              </a:solidFill>
                              <a:latin typeface="Cambria Math" panose="02040503050406030204" pitchFamily="18" charset="0"/>
                            </a:rPr>
                            <m:t>|</m:t>
                          </m:r>
                        </m:den>
                      </m:f>
                      <m:r>
                        <a:rPr lang="en-US" sz="2000" smtClean="0">
                          <a:solidFill>
                            <a:schemeClr val="tx2"/>
                          </a:solidFill>
                          <a:latin typeface="Cambria Math" panose="02040503050406030204" pitchFamily="18" charset="0"/>
                        </a:rPr>
                        <m:t>=</m:t>
                      </m:r>
                      <m:r>
                        <m:rPr>
                          <m:sty m:val="p"/>
                        </m:rPr>
                        <a:rPr lang="en-US" sz="2000" smtClean="0">
                          <a:solidFill>
                            <a:schemeClr val="tx2"/>
                          </a:solidFill>
                          <a:latin typeface="Cambria Math" panose="02040503050406030204" pitchFamily="18" charset="0"/>
                        </a:rPr>
                        <m:t>cos</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𝛼</m:t>
                      </m:r>
                      <m:r>
                        <a:rPr lang="en-US" sz="2000" smtClean="0">
                          <a:solidFill>
                            <a:schemeClr val="tx2"/>
                          </a:solidFill>
                          <a:latin typeface="Cambria Math" panose="02040503050406030204" pitchFamily="18" charset="0"/>
                        </a:rPr>
                        <m:t>)</m:t>
                      </m:r>
                    </m:oMath>
                  </m:oMathPara>
                </a14:m>
                <a:endParaRPr lang="en-US" sz="2000" dirty="0">
                  <a:solidFill>
                    <a:schemeClr val="tx2"/>
                  </a:solidFill>
                </a:endParaRPr>
              </a:p>
              <a:p>
                <a14:m>
                  <m:oMath xmlns:m="http://schemas.openxmlformats.org/officeDocument/2006/math">
                    <m:r>
                      <m:rPr>
                        <m:sty m:val="p"/>
                      </m:rPr>
                      <a:rPr lang="en-US" sz="2400">
                        <a:solidFill>
                          <a:schemeClr val="tx2"/>
                        </a:solidFill>
                        <a:latin typeface="Cambria Math" panose="02040503050406030204" pitchFamily="18" charset="0"/>
                      </a:rPr>
                      <m:t>cos</m:t>
                    </m:r>
                    <m:r>
                      <a:rPr lang="en-US" sz="2400">
                        <a:solidFill>
                          <a:schemeClr val="tx2"/>
                        </a:solidFill>
                        <a:latin typeface="Cambria Math" panose="02040503050406030204" pitchFamily="18" charset="0"/>
                      </a:rPr>
                      <m:t>⁡(</m:t>
                    </m:r>
                    <m:r>
                      <a:rPr lang="en-US" sz="2400">
                        <a:solidFill>
                          <a:schemeClr val="tx2"/>
                        </a:solidFill>
                        <a:latin typeface="Cambria Math" panose="02040503050406030204" pitchFamily="18" charset="0"/>
                      </a:rPr>
                      <m:t>𝛼</m:t>
                    </m:r>
                    <m:r>
                      <a:rPr lang="en-US" sz="2400">
                        <a:solidFill>
                          <a:schemeClr val="tx2"/>
                        </a:solidFill>
                        <a:latin typeface="Cambria Math" panose="02040503050406030204" pitchFamily="18" charset="0"/>
                      </a:rPr>
                      <m:t>)</m:t>
                    </m:r>
                  </m:oMath>
                </a14:m>
                <a:r>
                  <a:rPr lang="en-US" sz="2400" dirty="0">
                    <a:solidFill>
                      <a:schemeClr val="tx2"/>
                    </a:solidFill>
                  </a:rPr>
                  <a:t> close to 1 means </a:t>
                </a:r>
                <a14:m>
                  <m:oMath xmlns:m="http://schemas.openxmlformats.org/officeDocument/2006/math">
                    <m:r>
                      <a:rPr lang="en-US" sz="2400">
                        <a:solidFill>
                          <a:schemeClr val="tx2"/>
                        </a:solidFill>
                        <a:latin typeface="Cambria Math" panose="02040503050406030204" pitchFamily="18" charset="0"/>
                      </a:rPr>
                      <m:t>𝛼</m:t>
                    </m:r>
                  </m:oMath>
                </a14:m>
                <a:r>
                  <a:rPr lang="en-US" sz="2400" dirty="0">
                    <a:solidFill>
                      <a:schemeClr val="tx2"/>
                    </a:solidFill>
                  </a:rPr>
                  <a:t> close to zero, which means higher similarity</a:t>
                </a:r>
              </a:p>
              <a:p>
                <a:pPr lvl="1"/>
                <a:r>
                  <a:rPr lang="en-US" sz="2000" dirty="0">
                    <a:solidFill>
                      <a:schemeClr val="tx2"/>
                    </a:solidFill>
                  </a:rPr>
                  <a:t>Zero between the one-hot vectors of any two different words</a:t>
                </a:r>
                <a:endParaRPr lang="en-US" dirty="0">
                  <a:solidFill>
                    <a:schemeClr val="tx2"/>
                  </a:solidFill>
                </a:endParaRPr>
              </a:p>
            </p:txBody>
          </p:sp>
        </mc:Choice>
        <mc:Fallback xmlns="">
          <p:sp>
            <p:nvSpPr>
              <p:cNvPr id="3" name="Text Placeholder 2">
                <a:extLst>
                  <a:ext uri="{FF2B5EF4-FFF2-40B4-BE49-F238E27FC236}">
                    <a16:creationId xmlns:a16="http://schemas.microsoft.com/office/drawing/2014/main" id="{C7FC4744-F3AA-EF43-883A-FBB97C868BC2}"/>
                  </a:ext>
                </a:extLst>
              </p:cNvPr>
              <p:cNvSpPr>
                <a:spLocks noGrp="1" noRot="1" noChangeAspect="1" noMove="1" noResize="1" noEditPoints="1" noAdjustHandles="1" noChangeArrowheads="1" noChangeShapeType="1" noTextEdit="1"/>
              </p:cNvSpPr>
              <p:nvPr>
                <p:ph idx="2"/>
              </p:nvPr>
            </p:nvSpPr>
            <p:spPr>
              <a:xfrm>
                <a:off x="365760" y="1165536"/>
                <a:ext cx="7979954" cy="5262696"/>
              </a:xfrm>
              <a:blipFill>
                <a:blip r:embed="rId4"/>
                <a:stretch>
                  <a:fillRect l="-952" t="-962" r="-1429"/>
                </a:stretch>
              </a:blipFill>
            </p:spPr>
            <p:txBody>
              <a:bodyPr/>
              <a:lstStyle/>
              <a:p>
                <a:r>
                  <a:rPr lang="en-US">
                    <a:noFill/>
                  </a:rPr>
                  <a:t> </a:t>
                </a:r>
              </a:p>
            </p:txBody>
          </p:sp>
        </mc:Fallback>
      </mc:AlternateContent>
      <p:pic>
        <p:nvPicPr>
          <p:cNvPr id="8" name="Picture 7" descr="Representation of cosine similarity between two word vectors, a and b.">
            <a:extLst>
              <a:ext uri="{FF2B5EF4-FFF2-40B4-BE49-F238E27FC236}">
                <a16:creationId xmlns:a16="http://schemas.microsoft.com/office/drawing/2014/main" id="{E3A740EA-36F6-662F-9C0D-CB0DB6350913}"/>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8498840" y="1297149"/>
            <a:ext cx="3327400" cy="2921000"/>
          </a:xfrm>
          <a:prstGeom prst="rect">
            <a:avLst/>
          </a:prstGeom>
        </p:spPr>
      </p:pic>
    </p:spTree>
    <p:custDataLst>
      <p:tags r:id="rId1"/>
    </p:custDataLst>
    <p:extLst>
      <p:ext uri="{BB962C8B-B14F-4D97-AF65-F5344CB8AC3E}">
        <p14:creationId xmlns:p14="http://schemas.microsoft.com/office/powerpoint/2010/main" val="203585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FF58E-B08C-4C2B-A86C-000EAAFAF33D}"/>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462" name="Title"/>
          <p:cNvSpPr txBox="1">
            <a:spLocks noGrp="1"/>
          </p:cNvSpPr>
          <p:nvPr>
            <p:ph type="title" idx="1"/>
          </p:nvPr>
        </p:nvSpPr>
        <p:spPr/>
        <p:txBody>
          <a:bodyPr>
            <a:noAutofit/>
          </a:bodyPr>
          <a:lstStyle/>
          <a:p>
            <a:r>
              <a:rPr lang="en-US" sz="3600" dirty="0"/>
              <a:t>Word representations overview: Sparse or dense</a:t>
            </a:r>
          </a:p>
        </p:txBody>
      </p:sp>
      <p:sp>
        <p:nvSpPr>
          <p:cNvPr id="4" name="Content Placeholder 3">
            <a:extLst>
              <a:ext uri="{FF2B5EF4-FFF2-40B4-BE49-F238E27FC236}">
                <a16:creationId xmlns:a16="http://schemas.microsoft.com/office/drawing/2014/main" id="{9D4525EC-86DF-E3D8-A854-986DE8A1048F}"/>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284666" y="1561282"/>
            <a:ext cx="3686344"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374101" y="1483635"/>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154300082"/>
              </p:ext>
            </p:extLst>
          </p:nvPr>
        </p:nvGraphicFramePr>
        <p:xfrm>
          <a:off x="103525" y="2483502"/>
          <a:ext cx="4688705" cy="1854200"/>
        </p:xfrm>
        <a:graphic>
          <a:graphicData uri="http://schemas.openxmlformats.org/drawingml/2006/table">
            <a:tbl>
              <a:tblPr firstRow="1" bandRow="1">
                <a:tableStyleId>{5C22544A-7EE6-4342-B048-85BDC9FD1C3A}</a:tableStyleId>
              </a:tblPr>
              <a:tblGrid>
                <a:gridCol w="1196205">
                  <a:extLst>
                    <a:ext uri="{9D8B030D-6E8A-4147-A177-3AD203B41FA5}">
                      <a16:colId xmlns:a16="http://schemas.microsoft.com/office/drawing/2014/main" val="2557312958"/>
                    </a:ext>
                  </a:extLst>
                </a:gridCol>
                <a:gridCol w="533400">
                  <a:extLst>
                    <a:ext uri="{9D8B030D-6E8A-4147-A177-3AD203B41FA5}">
                      <a16:colId xmlns:a16="http://schemas.microsoft.com/office/drawing/2014/main" val="3163154591"/>
                    </a:ext>
                  </a:extLst>
                </a:gridCol>
                <a:gridCol w="584200">
                  <a:extLst>
                    <a:ext uri="{9D8B030D-6E8A-4147-A177-3AD203B41FA5}">
                      <a16:colId xmlns:a16="http://schemas.microsoft.com/office/drawing/2014/main" val="1782212526"/>
                    </a:ext>
                  </a:extLst>
                </a:gridCol>
                <a:gridCol w="568750">
                  <a:extLst>
                    <a:ext uri="{9D8B030D-6E8A-4147-A177-3AD203B41FA5}">
                      <a16:colId xmlns:a16="http://schemas.microsoft.com/office/drawing/2014/main" val="2598514291"/>
                    </a:ext>
                  </a:extLst>
                </a:gridCol>
                <a:gridCol w="498050">
                  <a:extLst>
                    <a:ext uri="{9D8B030D-6E8A-4147-A177-3AD203B41FA5}">
                      <a16:colId xmlns:a16="http://schemas.microsoft.com/office/drawing/2014/main" val="4277040778"/>
                    </a:ext>
                  </a:extLst>
                </a:gridCol>
                <a:gridCol w="457200">
                  <a:extLst>
                    <a:ext uri="{9D8B030D-6E8A-4147-A177-3AD203B41FA5}">
                      <a16:colId xmlns:a16="http://schemas.microsoft.com/office/drawing/2014/main" val="2174321396"/>
                    </a:ext>
                  </a:extLst>
                </a:gridCol>
                <a:gridCol w="419100">
                  <a:extLst>
                    <a:ext uri="{9D8B030D-6E8A-4147-A177-3AD203B41FA5}">
                      <a16:colId xmlns:a16="http://schemas.microsoft.com/office/drawing/2014/main" val="420764140"/>
                    </a:ext>
                  </a:extLst>
                </a:gridCol>
                <a:gridCol w="431800">
                  <a:extLst>
                    <a:ext uri="{9D8B030D-6E8A-4147-A177-3AD203B41FA5}">
                      <a16:colId xmlns:a16="http://schemas.microsoft.com/office/drawing/2014/main" val="4176406405"/>
                    </a:ext>
                  </a:extLst>
                </a:gridCol>
              </a:tblGrid>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712857" y="1561282"/>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423390" y="1484735"/>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999704146"/>
              </p:ext>
            </p:extLst>
          </p:nvPr>
        </p:nvGraphicFramePr>
        <p:xfrm>
          <a:off x="5326602" y="2112662"/>
          <a:ext cx="6161454" cy="2225040"/>
        </p:xfrm>
        <a:graphic>
          <a:graphicData uri="http://schemas.openxmlformats.org/drawingml/2006/table">
            <a:tbl>
              <a:tblPr firstRow="1" bandRow="1">
                <a:tableStyleId>{5C22544A-7EE6-4342-B048-85BDC9FD1C3A}</a:tableStyleId>
              </a:tblPr>
              <a:tblGrid>
                <a:gridCol w="1365876">
                  <a:extLst>
                    <a:ext uri="{9D8B030D-6E8A-4147-A177-3AD203B41FA5}">
                      <a16:colId xmlns:a16="http://schemas.microsoft.com/office/drawing/2014/main" val="2557312958"/>
                    </a:ext>
                  </a:extLst>
                </a:gridCol>
                <a:gridCol w="999219">
                  <a:extLst>
                    <a:ext uri="{9D8B030D-6E8A-4147-A177-3AD203B41FA5}">
                      <a16:colId xmlns:a16="http://schemas.microsoft.com/office/drawing/2014/main" val="3163154591"/>
                    </a:ext>
                  </a:extLst>
                </a:gridCol>
                <a:gridCol w="1076281">
                  <a:extLst>
                    <a:ext uri="{9D8B030D-6E8A-4147-A177-3AD203B41FA5}">
                      <a16:colId xmlns:a16="http://schemas.microsoft.com/office/drawing/2014/main" val="1782212526"/>
                    </a:ext>
                  </a:extLst>
                </a:gridCol>
                <a:gridCol w="1485326">
                  <a:extLst>
                    <a:ext uri="{9D8B030D-6E8A-4147-A177-3AD203B41FA5}">
                      <a16:colId xmlns:a16="http://schemas.microsoft.com/office/drawing/2014/main" val="2598514291"/>
                    </a:ext>
                  </a:extLst>
                </a:gridCol>
                <a:gridCol w="1234752">
                  <a:extLst>
                    <a:ext uri="{9D8B030D-6E8A-4147-A177-3AD203B41FA5}">
                      <a16:colId xmlns:a16="http://schemas.microsoft.com/office/drawing/2014/main" val="4277040778"/>
                    </a:ext>
                  </a:extLst>
                </a:gridCol>
              </a:tblGrid>
              <a:tr h="370840">
                <a:tc>
                  <a:txBody>
                    <a:bodyPr/>
                    <a:lstStyle/>
                    <a:p>
                      <a:pPr algn="r"/>
                      <a:endParaRPr lang="en-US" b="0" dirty="0">
                        <a:solidFill>
                          <a:schemeClr val="tx1"/>
                        </a:solidFill>
                        <a:latin typeface="Amazon Ember Medium" panose="020B0603020204030204" pitchFamily="34" charset="0"/>
                        <a:ea typeface="Amazon Ember Medium" panose="020B0603020204030204" pitchFamily="34" charset="0"/>
                        <a:cs typeface="Amazon Ember Medium" panose="020B0603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fluffy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dangerous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spooky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1643315"/>
                  </a:ext>
                </a:extLst>
              </a:tr>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0.45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0.35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0.84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5" name="TextBox 4">
            <a:extLst>
              <a:ext uri="{FF2B5EF4-FFF2-40B4-BE49-F238E27FC236}">
                <a16:creationId xmlns:a16="http://schemas.microsoft.com/office/drawing/2014/main" id="{DB18B8C7-3CC3-4A19-89B4-9EC3B4D611B0}"/>
              </a:ext>
            </a:extLst>
          </p:cNvPr>
          <p:cNvSpPr txBox="1"/>
          <p:nvPr/>
        </p:nvSpPr>
        <p:spPr>
          <a:xfrm>
            <a:off x="1284667" y="4696553"/>
            <a:ext cx="36863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zero.</a:t>
            </a:r>
          </a:p>
          <a:p>
            <a:pPr marL="285750" indent="-285750">
              <a:buFont typeface="Arial" panose="020B0604020202020204" pitchFamily="34" charset="0"/>
              <a:buChar char="•"/>
            </a:pPr>
            <a:r>
              <a:rPr lang="en-US" dirty="0">
                <a:solidFill>
                  <a:schemeClr val="tx2"/>
                </a:solidFill>
              </a:rPr>
              <a:t>Words are represented by a binary value based on whether the word appears.</a:t>
            </a:r>
          </a:p>
        </p:txBody>
      </p:sp>
      <p:sp>
        <p:nvSpPr>
          <p:cNvPr id="17" name="TextBox 16">
            <a:extLst>
              <a:ext uri="{FF2B5EF4-FFF2-40B4-BE49-F238E27FC236}">
                <a16:creationId xmlns:a16="http://schemas.microsoft.com/office/drawing/2014/main" id="{E38F2764-70A3-4145-AEC2-748B48DFCED7}"/>
              </a:ext>
            </a:extLst>
          </p:cNvPr>
          <p:cNvSpPr txBox="1"/>
          <p:nvPr/>
        </p:nvSpPr>
        <p:spPr>
          <a:xfrm>
            <a:off x="6712857" y="4696553"/>
            <a:ext cx="4775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nonzero.</a:t>
            </a:r>
          </a:p>
          <a:p>
            <a:pPr marL="285750" indent="-285750">
              <a:buFont typeface="Arial" panose="020B0604020202020204" pitchFamily="34" charset="0"/>
              <a:buChar char="•"/>
            </a:pPr>
            <a:r>
              <a:rPr lang="en-US" dirty="0">
                <a:solidFill>
                  <a:schemeClr val="tx2"/>
                </a:solidFill>
              </a:rPr>
              <a:t>Similar words are represented by vectors, and dissimilar words are represented by dissimilar vectors.</a:t>
            </a:r>
          </a:p>
        </p:txBody>
      </p:sp>
    </p:spTree>
    <p:custDataLst>
      <p:tags r:id="rId1"/>
    </p:custDataLst>
    <p:extLst>
      <p:ext uri="{BB962C8B-B14F-4D97-AF65-F5344CB8AC3E}">
        <p14:creationId xmlns:p14="http://schemas.microsoft.com/office/powerpoint/2010/main" val="32950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B7D3CF-F2B0-4B44-9448-B27C4DE5BE24}"/>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462" name="Title"/>
          <p:cNvSpPr txBox="1">
            <a:spLocks noGrp="1"/>
          </p:cNvSpPr>
          <p:nvPr>
            <p:ph type="title" idx="1"/>
          </p:nvPr>
        </p:nvSpPr>
        <p:spPr/>
        <p:txBody>
          <a:bodyPr>
            <a:normAutofit fontScale="90000"/>
          </a:bodyPr>
          <a:lstStyle/>
          <a:p>
            <a:r>
              <a:rPr lang="en-US" dirty="0"/>
              <a:t>Word representations overview: Examples</a:t>
            </a:r>
          </a:p>
        </p:txBody>
      </p:sp>
      <p:sp>
        <p:nvSpPr>
          <p:cNvPr id="4" name="Content Placeholder 3">
            <a:extLst>
              <a:ext uri="{FF2B5EF4-FFF2-40B4-BE49-F238E27FC236}">
                <a16:creationId xmlns:a16="http://schemas.microsoft.com/office/drawing/2014/main" id="{2AB166D2-1606-759A-C3B9-B496235ABC5A}"/>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022693" y="2156368"/>
            <a:ext cx="3566160"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112128" y="2078721"/>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450884" y="2156368"/>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161417" y="2079821"/>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sp>
        <p:nvSpPr>
          <p:cNvPr id="9" name="TextBox 8">
            <a:extLst>
              <a:ext uri="{FF2B5EF4-FFF2-40B4-BE49-F238E27FC236}">
                <a16:creationId xmlns:a16="http://schemas.microsoft.com/office/drawing/2014/main" id="{58BCFAC3-7356-465D-A5FC-BB04A70E67D3}"/>
              </a:ext>
            </a:extLst>
          </p:cNvPr>
          <p:cNvSpPr txBox="1"/>
          <p:nvPr/>
        </p:nvSpPr>
        <p:spPr>
          <a:xfrm>
            <a:off x="1434173" y="3303898"/>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Bag of words</a:t>
            </a:r>
          </a:p>
        </p:txBody>
      </p:sp>
      <p:sp>
        <p:nvSpPr>
          <p:cNvPr id="10" name="TextBox 9">
            <a:extLst>
              <a:ext uri="{FF2B5EF4-FFF2-40B4-BE49-F238E27FC236}">
                <a16:creationId xmlns:a16="http://schemas.microsoft.com/office/drawing/2014/main" id="{FD5908C5-A4DB-4CDD-9F5C-B4C83DDDC234}"/>
              </a:ext>
            </a:extLst>
          </p:cNvPr>
          <p:cNvSpPr txBox="1"/>
          <p:nvPr/>
        </p:nvSpPr>
        <p:spPr>
          <a:xfrm>
            <a:off x="7438496" y="2836375"/>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word2vec</a:t>
            </a:r>
          </a:p>
        </p:txBody>
      </p:sp>
      <p:sp>
        <p:nvSpPr>
          <p:cNvPr id="11" name="TextBox 10">
            <a:extLst>
              <a:ext uri="{FF2B5EF4-FFF2-40B4-BE49-F238E27FC236}">
                <a16:creationId xmlns:a16="http://schemas.microsoft.com/office/drawing/2014/main" id="{D36E0000-02FA-468C-971F-1DE0551AD3B9}"/>
              </a:ext>
            </a:extLst>
          </p:cNvPr>
          <p:cNvSpPr txBox="1"/>
          <p:nvPr/>
        </p:nvSpPr>
        <p:spPr>
          <a:xfrm>
            <a:off x="7438496" y="347909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BERT</a:t>
            </a:r>
          </a:p>
        </p:txBody>
      </p:sp>
      <p:sp>
        <p:nvSpPr>
          <p:cNvPr id="2" name="TextBox 1">
            <a:extLst>
              <a:ext uri="{FF2B5EF4-FFF2-40B4-BE49-F238E27FC236}">
                <a16:creationId xmlns:a16="http://schemas.microsoft.com/office/drawing/2014/main" id="{9AD1B6C9-EF0E-594D-EA6F-748AEDC4B6FD}"/>
              </a:ext>
            </a:extLst>
          </p:cNvPr>
          <p:cNvSpPr txBox="1"/>
          <p:nvPr/>
        </p:nvSpPr>
        <p:spPr>
          <a:xfrm>
            <a:off x="7438496" y="410235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ELMo</a:t>
            </a:r>
          </a:p>
        </p:txBody>
      </p:sp>
    </p:spTree>
    <p:custDataLst>
      <p:tags r:id="rId1"/>
    </p:custDataLst>
    <p:extLst>
      <p:ext uri="{BB962C8B-B14F-4D97-AF65-F5344CB8AC3E}">
        <p14:creationId xmlns:p14="http://schemas.microsoft.com/office/powerpoint/2010/main" val="214680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1A14C-7F16-47A0-807F-AC89A03B33FA}"/>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Why is word2vec needed?</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One-hot encoding and bag of words limitations:</a:t>
            </a:r>
          </a:p>
          <a:p>
            <a:pPr lvl="1"/>
            <a:r>
              <a:rPr lang="en-US" dirty="0"/>
              <a:t>Only contains identity information, not semantic meaning</a:t>
            </a:r>
          </a:p>
          <a:p>
            <a:pPr lvl="1"/>
            <a:r>
              <a:rPr lang="en-US" dirty="0"/>
              <a:t>Requires a large amount of memory</a:t>
            </a:r>
          </a:p>
        </p:txBody>
      </p:sp>
    </p:spTree>
    <p:custDataLst>
      <p:tags r:id="rId1"/>
    </p:custDataLst>
    <p:extLst>
      <p:ext uri="{BB962C8B-B14F-4D97-AF65-F5344CB8AC3E}">
        <p14:creationId xmlns:p14="http://schemas.microsoft.com/office/powerpoint/2010/main" val="6246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F6EDA4CA-5745-4344-A877-233A5B07058A}"/>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What is word2vec?</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A two-layer neural network that outputs word vectors:</a:t>
            </a:r>
          </a:p>
          <a:p>
            <a:pPr lvl="1"/>
            <a:r>
              <a:rPr lang="en-US" dirty="0"/>
              <a:t>Produces similar vectors for semantically similar words</a:t>
            </a:r>
          </a:p>
          <a:p>
            <a:pPr lvl="1"/>
            <a:r>
              <a:rPr lang="en-US" dirty="0"/>
              <a:t>Builds a probability model</a:t>
            </a:r>
          </a:p>
          <a:p>
            <a:pPr lvl="1"/>
            <a:r>
              <a:rPr lang="en-US" dirty="0"/>
              <a:t>Maximizes the likelihood function to learn the model</a:t>
            </a:r>
          </a:p>
        </p:txBody>
      </p:sp>
      <p:pic>
        <p:nvPicPr>
          <p:cNvPr id="46" name="Picture 45" descr="Diagram of the word2vec model. See detail in notes.">
            <a:extLst>
              <a:ext uri="{FF2B5EF4-FFF2-40B4-BE49-F238E27FC236}">
                <a16:creationId xmlns:a16="http://schemas.microsoft.com/office/drawing/2014/main" id="{4E8AAD7E-EA89-06C5-FB78-2047A888E803}"/>
              </a:ext>
            </a:extLst>
          </p:cNvPr>
          <p:cNvPicPr>
            <a:picLocks noChangeAspect="1"/>
          </p:cNvPicPr>
          <p:nvPr/>
        </p:nvPicPr>
        <p:blipFill>
          <a:blip r:embed="rId4"/>
          <a:stretch>
            <a:fillRect/>
          </a:stretch>
        </p:blipFill>
        <p:spPr>
          <a:xfrm>
            <a:off x="1001294" y="3310321"/>
            <a:ext cx="10189412" cy="2712107"/>
          </a:xfrm>
          <a:prstGeom prst="rect">
            <a:avLst/>
          </a:prstGeom>
        </p:spPr>
      </p:pic>
    </p:spTree>
    <p:custDataLst>
      <p:tags r:id="rId1"/>
    </p:custDataLst>
    <p:extLst>
      <p:ext uri="{BB962C8B-B14F-4D97-AF65-F5344CB8AC3E}">
        <p14:creationId xmlns:p14="http://schemas.microsoft.com/office/powerpoint/2010/main" val="355655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E8A057F-2F57-4F8A-912A-093AEEE6B13A}"/>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4" name="Title 3">
            <a:extLst>
              <a:ext uri="{FF2B5EF4-FFF2-40B4-BE49-F238E27FC236}">
                <a16:creationId xmlns:a16="http://schemas.microsoft.com/office/drawing/2014/main" id="{023360E3-9247-864F-B2A5-039ADB4AEF25}"/>
              </a:ext>
            </a:extLst>
          </p:cNvPr>
          <p:cNvSpPr>
            <a:spLocks noGrp="1"/>
          </p:cNvSpPr>
          <p:nvPr>
            <p:ph type="title" idx="1"/>
          </p:nvPr>
        </p:nvSpPr>
        <p:spPr/>
        <p:txBody>
          <a:bodyPr>
            <a:normAutofit fontScale="90000"/>
          </a:bodyPr>
          <a:lstStyle/>
          <a:p>
            <a:r>
              <a:rPr lang="en-US" dirty="0"/>
              <a:t>word2vec: Skip-gram</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 context words from a given center word</a:t>
            </a:r>
          </a:p>
        </p:txBody>
      </p:sp>
      <p:pic>
        <p:nvPicPr>
          <p:cNvPr id="17" name="Picture 16" descr="Sentence diagram. See details in notes.">
            <a:extLst>
              <a:ext uri="{FF2B5EF4-FFF2-40B4-BE49-F238E27FC236}">
                <a16:creationId xmlns:a16="http://schemas.microsoft.com/office/drawing/2014/main" id="{22CF212F-3F4A-F321-5666-D4F22312AC88}"/>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19" name="Picture 18" descr="Diagram of the relationship between words. Detail in notes.">
            <a:extLst>
              <a:ext uri="{FF2B5EF4-FFF2-40B4-BE49-F238E27FC236}">
                <a16:creationId xmlns:a16="http://schemas.microsoft.com/office/drawing/2014/main" id="{22141D3D-21B1-4604-2D2F-A81E3DD173B1}"/>
              </a:ext>
            </a:extLst>
          </p:cNvPr>
          <p:cNvPicPr>
            <a:picLocks noChangeAspect="1"/>
          </p:cNvPicPr>
          <p:nvPr/>
        </p:nvPicPr>
        <p:blipFill>
          <a:blip r:embed="rId5"/>
          <a:stretch>
            <a:fillRect/>
          </a:stretch>
        </p:blipFill>
        <p:spPr>
          <a:xfrm>
            <a:off x="6028436" y="3751580"/>
            <a:ext cx="5803900" cy="2832100"/>
          </a:xfrm>
          <a:prstGeom prst="rect">
            <a:avLst/>
          </a:prstGeom>
        </p:spPr>
      </p:pic>
    </p:spTree>
    <p:custDataLst>
      <p:tags r:id="rId1"/>
    </p:custDataLst>
    <p:extLst>
      <p:ext uri="{BB962C8B-B14F-4D97-AF65-F5344CB8AC3E}">
        <p14:creationId xmlns:p14="http://schemas.microsoft.com/office/powerpoint/2010/main" val="202143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81D41C-21E4-4CB5-B0FA-1D67B525D226}"/>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BD4AF330-3BEE-C04A-BC56-A40B343F0674}"/>
              </a:ext>
            </a:extLst>
          </p:cNvPr>
          <p:cNvSpPr>
            <a:spLocks noGrp="1"/>
          </p:cNvSpPr>
          <p:nvPr>
            <p:ph type="title" idx="1"/>
          </p:nvPr>
        </p:nvSpPr>
        <p:spPr/>
        <p:txBody>
          <a:bodyPr>
            <a:normAutofit fontScale="90000"/>
          </a:bodyPr>
          <a:lstStyle/>
          <a:p>
            <a:r>
              <a:rPr lang="en-US" dirty="0"/>
              <a:t>word2vec: CBOW</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predicts the center word from given context words</a:t>
            </a:r>
          </a:p>
          <a:p>
            <a:endParaRPr lang="en-US" dirty="0"/>
          </a:p>
          <a:p>
            <a:endParaRPr lang="en-US" dirty="0"/>
          </a:p>
          <a:p>
            <a:endParaRPr lang="en-US" dirty="0"/>
          </a:p>
        </p:txBody>
      </p:sp>
      <p:pic>
        <p:nvPicPr>
          <p:cNvPr id="7" name="Picture 6" descr="Same sentence diagram from the previous slide.">
            <a:extLst>
              <a:ext uri="{FF2B5EF4-FFF2-40B4-BE49-F238E27FC236}">
                <a16:creationId xmlns:a16="http://schemas.microsoft.com/office/drawing/2014/main" id="{12730B80-1827-49BB-B038-02062DF750EA}"/>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28" name="Picture 27" descr="Diagram of the relationship between words. Detail in notes.">
            <a:extLst>
              <a:ext uri="{FF2B5EF4-FFF2-40B4-BE49-F238E27FC236}">
                <a16:creationId xmlns:a16="http://schemas.microsoft.com/office/drawing/2014/main" id="{C7DB1442-CCED-0429-D669-25D0DCE18486}"/>
              </a:ext>
            </a:extLst>
          </p:cNvPr>
          <p:cNvPicPr>
            <a:picLocks noChangeAspect="1"/>
          </p:cNvPicPr>
          <p:nvPr/>
        </p:nvPicPr>
        <p:blipFill>
          <a:blip r:embed="rId5"/>
          <a:stretch>
            <a:fillRect/>
          </a:stretch>
        </p:blipFill>
        <p:spPr>
          <a:xfrm>
            <a:off x="5977335" y="3500120"/>
            <a:ext cx="5803900" cy="2946400"/>
          </a:xfrm>
          <a:prstGeom prst="rect">
            <a:avLst/>
          </a:prstGeom>
        </p:spPr>
      </p:pic>
    </p:spTree>
    <p:custDataLst>
      <p:tags r:id="rId1"/>
    </p:custDataLst>
    <p:extLst>
      <p:ext uri="{BB962C8B-B14F-4D97-AF65-F5344CB8AC3E}">
        <p14:creationId xmlns:p14="http://schemas.microsoft.com/office/powerpoint/2010/main" val="376767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AA2EB-403B-D644-1009-10FCA5D3B5F9}"/>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3" name="Title 2">
            <a:extLst>
              <a:ext uri="{FF2B5EF4-FFF2-40B4-BE49-F238E27FC236}">
                <a16:creationId xmlns:a16="http://schemas.microsoft.com/office/drawing/2014/main" id="{D17D155A-E6DB-4A9A-57D5-2AEC1C4CE31C}"/>
              </a:ext>
            </a:extLst>
          </p:cNvPr>
          <p:cNvSpPr>
            <a:spLocks noGrp="1"/>
          </p:cNvSpPr>
          <p:nvPr>
            <p:ph type="title" idx="1"/>
          </p:nvPr>
        </p:nvSpPr>
        <p:spPr/>
        <p:txBody>
          <a:bodyPr/>
          <a:lstStyle/>
          <a:p>
            <a:r>
              <a:rPr lang="en-US" dirty="0"/>
              <a:t>Today’s activities</a:t>
            </a:r>
          </a:p>
        </p:txBody>
      </p:sp>
      <p:sp>
        <p:nvSpPr>
          <p:cNvPr id="6" name="Content Placeholder 5">
            <a:extLst>
              <a:ext uri="{FF2B5EF4-FFF2-40B4-BE49-F238E27FC236}">
                <a16:creationId xmlns:a16="http://schemas.microsoft.com/office/drawing/2014/main" id="{70191CE2-7925-0385-5647-7F0FF3DC53E0}"/>
              </a:ext>
            </a:extLst>
          </p:cNvPr>
          <p:cNvSpPr>
            <a:spLocks noGrp="1"/>
          </p:cNvSpPr>
          <p:nvPr>
            <p:ph idx="2"/>
          </p:nvPr>
        </p:nvSpPr>
        <p:spPr/>
        <p:txBody>
          <a:bodyPr/>
          <a:lstStyle/>
          <a:p>
            <a:endParaRPr lang="en-US"/>
          </a:p>
        </p:txBody>
      </p:sp>
      <p:sp>
        <p:nvSpPr>
          <p:cNvPr id="5" name="Text Placeholder 4">
            <a:extLst>
              <a:ext uri="{FF2B5EF4-FFF2-40B4-BE49-F238E27FC236}">
                <a16:creationId xmlns:a16="http://schemas.microsoft.com/office/drawing/2014/main" id="{01691132-C1C5-7B7C-194B-9AAC64C5A21A}"/>
              </a:ext>
            </a:extLst>
          </p:cNvPr>
          <p:cNvSpPr>
            <a:spLocks noGrp="1"/>
          </p:cNvSpPr>
          <p:nvPr>
            <p:ph type="body" idx="3"/>
          </p:nvPr>
        </p:nvSpPr>
        <p:spPr/>
        <p:txBody>
          <a:bodyPr/>
          <a:lstStyle/>
          <a:p>
            <a:r>
              <a:rPr lang="en-US" dirty="0"/>
              <a:t>Semantics in linguistics</a:t>
            </a:r>
          </a:p>
          <a:p>
            <a:r>
              <a:rPr lang="en-US" dirty="0"/>
              <a:t>Handling words numerically</a:t>
            </a:r>
          </a:p>
        </p:txBody>
      </p:sp>
    </p:spTree>
    <p:custDataLst>
      <p:tags r:id="rId1"/>
    </p:custDataLst>
    <p:extLst>
      <p:ext uri="{BB962C8B-B14F-4D97-AF65-F5344CB8AC3E}">
        <p14:creationId xmlns:p14="http://schemas.microsoft.com/office/powerpoint/2010/main" val="86495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8FB1E7-73ED-44D3-8505-33188EA41633}"/>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a:t>
            </a:r>
          </a:p>
        </p:txBody>
      </p:sp>
      <p:sp>
        <p:nvSpPr>
          <p:cNvPr id="463" name="text box"/>
          <p:cNvSpPr txBox="1">
            <a:spLocks noGrp="1"/>
          </p:cNvSpPr>
          <p:nvPr>
            <p:ph idx="2"/>
          </p:nvPr>
        </p:nvSpPr>
        <p:spPr>
          <a:xfrm>
            <a:off x="365760" y="1165536"/>
            <a:ext cx="8260080" cy="5262696"/>
          </a:xfrm>
        </p:spPr>
        <p:txBody>
          <a:bodyPr/>
          <a:lstStyle/>
          <a:p>
            <a:pPr marL="0" indent="0">
              <a:buNone/>
            </a:pPr>
            <a:r>
              <a:rPr lang="en-US" dirty="0"/>
              <a:t>For each token:</a:t>
            </a:r>
          </a:p>
          <a:p>
            <a:pPr lvl="1"/>
            <a:r>
              <a:rPr lang="en-US" dirty="0"/>
              <a:t>Randomly initialize n-dimensional (for example, n=300) vectors as initial embeddings.</a:t>
            </a:r>
          </a:p>
          <a:p>
            <a:pPr lvl="1"/>
            <a:r>
              <a:rPr lang="en-US" dirty="0"/>
              <a:t>Take pairs of words that co-occur as positive examples.</a:t>
            </a:r>
          </a:p>
          <a:p>
            <a:pPr lvl="1"/>
            <a:r>
              <a:rPr lang="en-US" dirty="0"/>
              <a:t>Take pairs of words that don't co-occur as negative examples.</a:t>
            </a:r>
          </a:p>
        </p:txBody>
      </p:sp>
      <p:pic>
        <p:nvPicPr>
          <p:cNvPr id="21" name="Picture 20">
            <a:extLst>
              <a:ext uri="{FF2B5EF4-FFF2-40B4-BE49-F238E27FC236}">
                <a16:creationId xmlns:a16="http://schemas.microsoft.com/office/drawing/2014/main" id="{DF49D40A-98CF-4FF6-E2CD-BD3B83A649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3823" y="4612200"/>
            <a:ext cx="7658100" cy="1003300"/>
          </a:xfrm>
          <a:prstGeom prst="rect">
            <a:avLst/>
          </a:prstGeom>
        </p:spPr>
      </p:pic>
      <p:sp>
        <p:nvSpPr>
          <p:cNvPr id="3" name="TextBox 2">
            <a:extLst>
              <a:ext uri="{FF2B5EF4-FFF2-40B4-BE49-F238E27FC236}">
                <a16:creationId xmlns:a16="http://schemas.microsoft.com/office/drawing/2014/main" id="{C140F2E8-257B-4229-A9F7-A0EEB29CA388}"/>
              </a:ext>
            </a:extLst>
          </p:cNvPr>
          <p:cNvSpPr txBox="1"/>
          <p:nvPr/>
        </p:nvSpPr>
        <p:spPr>
          <a:xfrm>
            <a:off x="9201561" y="1165536"/>
            <a:ext cx="2048959" cy="369332"/>
          </a:xfrm>
          <a:prstGeom prst="rect">
            <a:avLst/>
          </a:prstGeom>
          <a:noFill/>
        </p:spPr>
        <p:txBody>
          <a:bodyPr wrap="none" rtlCol="0">
            <a:spAutoFit/>
          </a:bodyPr>
          <a:lstStyle/>
          <a:p>
            <a:r>
              <a:rPr lang="en-US" dirty="0">
                <a:solidFill>
                  <a:schemeClr val="tx2"/>
                </a:solidFill>
              </a:rPr>
              <a:t>Positive examples</a:t>
            </a:r>
          </a:p>
        </p:txBody>
      </p:sp>
      <p:graphicFrame>
        <p:nvGraphicFramePr>
          <p:cNvPr id="6" name="Table 5">
            <a:extLst>
              <a:ext uri="{FF2B5EF4-FFF2-40B4-BE49-F238E27FC236}">
                <a16:creationId xmlns:a16="http://schemas.microsoft.com/office/drawing/2014/main" id="{0657C4BD-98E1-BA49-987A-E75720BA3EDE}"/>
              </a:ext>
            </a:extLst>
          </p:cNvPr>
          <p:cNvGraphicFramePr>
            <a:graphicFrameLocks noGrp="1"/>
          </p:cNvGraphicFramePr>
          <p:nvPr>
            <p:extLst>
              <p:ext uri="{D42A27DB-BD31-4B8C-83A1-F6EECF244321}">
                <p14:modId xmlns:p14="http://schemas.microsoft.com/office/powerpoint/2010/main" val="1550082501"/>
              </p:ext>
            </p:extLst>
          </p:nvPr>
        </p:nvGraphicFramePr>
        <p:xfrm>
          <a:off x="8625840" y="1534868"/>
          <a:ext cx="3200400" cy="1828800"/>
        </p:xfrm>
        <a:graphic>
          <a:graphicData uri="http://schemas.openxmlformats.org/drawingml/2006/table">
            <a:tbl>
              <a:tblPr firstRow="1" bandRow="1">
                <a:tableStyleId>{10A1B5D5-9B99-4C35-A422-299274C87663}</a:tableStyleId>
              </a:tblPr>
              <a:tblGrid>
                <a:gridCol w="1913753">
                  <a:extLst>
                    <a:ext uri="{9D8B030D-6E8A-4147-A177-3AD203B41FA5}">
                      <a16:colId xmlns:a16="http://schemas.microsoft.com/office/drawing/2014/main" val="1761741254"/>
                    </a:ext>
                  </a:extLst>
                </a:gridCol>
                <a:gridCol w="1286647">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2455959460"/>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echo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amazon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developed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bl>
          </a:graphicData>
        </a:graphic>
      </p:graphicFrame>
      <p:sp>
        <p:nvSpPr>
          <p:cNvPr id="9" name="TextBox 8">
            <a:extLst>
              <a:ext uri="{FF2B5EF4-FFF2-40B4-BE49-F238E27FC236}">
                <a16:creationId xmlns:a16="http://schemas.microsoft.com/office/drawing/2014/main" id="{1F015A84-CF73-4F79-A05A-50174AD7E113}"/>
              </a:ext>
            </a:extLst>
          </p:cNvPr>
          <p:cNvSpPr txBox="1"/>
          <p:nvPr/>
        </p:nvSpPr>
        <p:spPr>
          <a:xfrm>
            <a:off x="9145456" y="3625272"/>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8" name="Table 7">
            <a:extLst>
              <a:ext uri="{FF2B5EF4-FFF2-40B4-BE49-F238E27FC236}">
                <a16:creationId xmlns:a16="http://schemas.microsoft.com/office/drawing/2014/main" id="{6777E083-06CC-4942-914B-006EC3830A0B}"/>
              </a:ext>
            </a:extLst>
          </p:cNvPr>
          <p:cNvGraphicFramePr>
            <a:graphicFrameLocks noGrp="1"/>
          </p:cNvGraphicFramePr>
          <p:nvPr>
            <p:extLst>
              <p:ext uri="{D42A27DB-BD31-4B8C-83A1-F6EECF244321}">
                <p14:modId xmlns:p14="http://schemas.microsoft.com/office/powerpoint/2010/main" val="1725774015"/>
              </p:ext>
            </p:extLst>
          </p:nvPr>
        </p:nvGraphicFramePr>
        <p:xfrm>
          <a:off x="8625840" y="4050022"/>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pPr algn="l"/>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algn="l"/>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70659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656FEC-B83F-47C7-B12F-E1B314B2D27A}"/>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Negative samples</a:t>
            </a:r>
          </a:p>
        </p:txBody>
      </p:sp>
      <p:sp>
        <p:nvSpPr>
          <p:cNvPr id="463" name="Text box"/>
          <p:cNvSpPr txBox="1">
            <a:spLocks noGrp="1"/>
          </p:cNvSpPr>
          <p:nvPr>
            <p:ph idx="2"/>
          </p:nvPr>
        </p:nvSpPr>
        <p:spPr/>
        <p:txBody>
          <a:bodyPr/>
          <a:lstStyle/>
          <a:p>
            <a:r>
              <a:rPr lang="en-US" dirty="0"/>
              <a:t>How many negative samples?</a:t>
            </a:r>
          </a:p>
          <a:p>
            <a:pPr lvl="1"/>
            <a:r>
              <a:rPr lang="en-US" dirty="0"/>
              <a:t>5–20 for smaller datasets</a:t>
            </a:r>
          </a:p>
          <a:p>
            <a:pPr lvl="1"/>
            <a:r>
              <a:rPr lang="en-US" dirty="0"/>
              <a:t>2–5 for larger datasets</a:t>
            </a:r>
          </a:p>
          <a:p>
            <a:r>
              <a:rPr lang="en-US" dirty="0"/>
              <a:t>How to choose negative samples?</a:t>
            </a:r>
          </a:p>
          <a:p>
            <a:pPr lvl="1"/>
            <a:r>
              <a:rPr lang="en-US" dirty="0"/>
              <a:t>Draw from the distribution of counts.</a:t>
            </a:r>
          </a:p>
          <a:p>
            <a:pPr lvl="1"/>
            <a:r>
              <a:rPr lang="en-US" dirty="0"/>
              <a:t>Boost rarer frequencies by raising to a power less than one.</a:t>
            </a:r>
          </a:p>
        </p:txBody>
      </p:sp>
      <p:sp>
        <p:nvSpPr>
          <p:cNvPr id="7" name="TextBox 6">
            <a:extLst>
              <a:ext uri="{FF2B5EF4-FFF2-40B4-BE49-F238E27FC236}">
                <a16:creationId xmlns:a16="http://schemas.microsoft.com/office/drawing/2014/main" id="{E1830FD9-A922-4928-9F1F-686818CC9CDF}"/>
              </a:ext>
            </a:extLst>
          </p:cNvPr>
          <p:cNvSpPr txBox="1"/>
          <p:nvPr/>
        </p:nvSpPr>
        <p:spPr>
          <a:xfrm>
            <a:off x="9145456" y="2613121"/>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6" name="Table 5">
            <a:extLst>
              <a:ext uri="{FF2B5EF4-FFF2-40B4-BE49-F238E27FC236}">
                <a16:creationId xmlns:a16="http://schemas.microsoft.com/office/drawing/2014/main" id="{88454F64-CDB9-4D86-A113-FA0F5D21C7AA}"/>
              </a:ext>
            </a:extLst>
          </p:cNvPr>
          <p:cNvGraphicFramePr>
            <a:graphicFrameLocks noGrp="1"/>
          </p:cNvGraphicFramePr>
          <p:nvPr>
            <p:extLst>
              <p:ext uri="{D42A27DB-BD31-4B8C-83A1-F6EECF244321}">
                <p14:modId xmlns:p14="http://schemas.microsoft.com/office/powerpoint/2010/main" val="4274583915"/>
              </p:ext>
            </p:extLst>
          </p:nvPr>
        </p:nvGraphicFramePr>
        <p:xfrm>
          <a:off x="8625840" y="3037871"/>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62115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9E1D3-1BAF-4273-8823-86EBA48E157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Prediction tasks</a:t>
            </a:r>
          </a:p>
        </p:txBody>
      </p:sp>
      <p:sp>
        <p:nvSpPr>
          <p:cNvPr id="463" name="Content"/>
          <p:cNvSpPr txBox="1">
            <a:spLocks noGrp="1"/>
          </p:cNvSpPr>
          <p:nvPr>
            <p:ph idx="2"/>
          </p:nvPr>
        </p:nvSpPr>
        <p:spPr/>
        <p:txBody>
          <a:bodyPr/>
          <a:lstStyle/>
          <a:p>
            <a:r>
              <a:rPr lang="en-US" dirty="0"/>
              <a:t>Set a prediction task as one of the following:</a:t>
            </a:r>
          </a:p>
          <a:p>
            <a:pPr lvl="1"/>
            <a:r>
              <a:rPr lang="en-US" dirty="0"/>
              <a:t>skip-gram: Predict the surrounding context words of a given center word.</a:t>
            </a:r>
          </a:p>
          <a:p>
            <a:pPr lvl="1"/>
            <a:r>
              <a:rPr lang="en-US" dirty="0"/>
              <a:t>CBOW: Predict the center word from the given surrounding context words.</a:t>
            </a:r>
          </a:p>
          <a:p>
            <a:r>
              <a:rPr lang="en-US" dirty="0"/>
              <a:t>Train a shallow neural network:</a:t>
            </a:r>
          </a:p>
          <a:p>
            <a:pPr lvl="1"/>
            <a:r>
              <a:rPr lang="en-US" dirty="0"/>
              <a:t>Maximize the objective function.</a:t>
            </a:r>
          </a:p>
          <a:p>
            <a:pPr lvl="1"/>
            <a:r>
              <a:rPr lang="en-US" dirty="0"/>
              <a:t>Slowly adjust embeddings to improve it.</a:t>
            </a:r>
          </a:p>
          <a:p>
            <a:r>
              <a:rPr lang="en-US" dirty="0"/>
              <a:t>Use the hidden layer as embeddings.</a:t>
            </a:r>
          </a:p>
        </p:txBody>
      </p:sp>
    </p:spTree>
    <p:custDataLst>
      <p:tags r:id="rId1"/>
    </p:custDataLst>
    <p:extLst>
      <p:ext uri="{BB962C8B-B14F-4D97-AF65-F5344CB8AC3E}">
        <p14:creationId xmlns:p14="http://schemas.microsoft.com/office/powerpoint/2010/main" val="12740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6E7C01-F7AE-4979-ADC1-273AB0CFDC98}"/>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Comparison of word2vec architectures</a:t>
            </a:r>
          </a:p>
        </p:txBody>
      </p:sp>
      <p:sp>
        <p:nvSpPr>
          <p:cNvPr id="4" name="Content Placeholder 3">
            <a:extLst>
              <a:ext uri="{FF2B5EF4-FFF2-40B4-BE49-F238E27FC236}">
                <a16:creationId xmlns:a16="http://schemas.microsoft.com/office/drawing/2014/main" id="{B857DD17-5F53-B149-B950-1D5E5372C505}"/>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2684156013"/>
              </p:ext>
            </p:extLst>
          </p:nvPr>
        </p:nvGraphicFramePr>
        <p:xfrm>
          <a:off x="365761" y="1941713"/>
          <a:ext cx="11466575" cy="3017520"/>
        </p:xfrm>
        <a:graphic>
          <a:graphicData uri="http://schemas.openxmlformats.org/drawingml/2006/table">
            <a:tbl>
              <a:tblPr firstRow="1" bandRow="1">
                <a:effectLst>
                  <a:outerShdw blurRad="50800" dist="38100" dir="2700000" algn="tl" rotWithShape="0">
                    <a:prstClr val="black">
                      <a:alpha val="40000"/>
                    </a:prstClr>
                  </a:outerShdw>
                </a:effectLst>
                <a:tableStyleId>{10A1B5D5-9B99-4C35-A422-299274C87663}</a:tableStyleId>
              </a:tblPr>
              <a:tblGrid>
                <a:gridCol w="2351327">
                  <a:extLst>
                    <a:ext uri="{9D8B030D-6E8A-4147-A177-3AD203B41FA5}">
                      <a16:colId xmlns:a16="http://schemas.microsoft.com/office/drawing/2014/main" val="2631235095"/>
                    </a:ext>
                  </a:extLst>
                </a:gridCol>
                <a:gridCol w="3984501">
                  <a:extLst>
                    <a:ext uri="{9D8B030D-6E8A-4147-A177-3AD203B41FA5}">
                      <a16:colId xmlns:a16="http://schemas.microsoft.com/office/drawing/2014/main" val="4037318878"/>
                    </a:ext>
                  </a:extLst>
                </a:gridCol>
                <a:gridCol w="5130747">
                  <a:extLst>
                    <a:ext uri="{9D8B030D-6E8A-4147-A177-3AD203B41FA5}">
                      <a16:colId xmlns:a16="http://schemas.microsoft.com/office/drawing/2014/main" val="137407563"/>
                    </a:ext>
                  </a:extLst>
                </a:gridCol>
              </a:tblGrid>
              <a:tr h="0">
                <a:tc>
                  <a:txBody>
                    <a:bodyPr/>
                    <a:lstStyle/>
                    <a:p>
                      <a:pPr algn="ctr"/>
                      <a:r>
                        <a:rPr lang="en-US" sz="2400" b="1" dirty="0">
                          <a:latin typeface="+mn-lt"/>
                        </a:rPr>
                        <a:t>Architecture</a:t>
                      </a:r>
                    </a:p>
                  </a:txBody>
                  <a:tcPr marL="137160" marR="137160" marT="137160" marB="137160"/>
                </a:tc>
                <a:tc>
                  <a:txBody>
                    <a:bodyPr/>
                    <a:lstStyle/>
                    <a:p>
                      <a:pPr algn="ctr"/>
                      <a:r>
                        <a:rPr lang="en-US" sz="2400" b="1" dirty="0">
                          <a:latin typeface="+mn-lt"/>
                        </a:rPr>
                        <a:t>Predicts</a:t>
                      </a:r>
                    </a:p>
                  </a:txBody>
                  <a:tcPr marL="137160" marR="137160" marT="137160" marB="137160"/>
                </a:tc>
                <a:tc>
                  <a:txBody>
                    <a:bodyPr/>
                    <a:lstStyle/>
                    <a:p>
                      <a:pPr algn="ctr"/>
                      <a:r>
                        <a:rPr lang="en-US" sz="2400" b="1" dirty="0">
                          <a:latin typeface="+mn-lt"/>
                        </a:rPr>
                        <a:t>Relative Strength</a:t>
                      </a:r>
                    </a:p>
                  </a:txBody>
                  <a:tcPr marL="137160" marR="137160" marT="137160" marB="137160"/>
                </a:tc>
                <a:extLst>
                  <a:ext uri="{0D108BD9-81ED-4DB2-BD59-A6C34878D82A}">
                    <a16:rowId xmlns:a16="http://schemas.microsoft.com/office/drawing/2014/main" val="644123506"/>
                  </a:ext>
                </a:extLst>
              </a:tr>
              <a:tr h="431594">
                <a:tc>
                  <a:txBody>
                    <a:bodyPr/>
                    <a:lstStyle/>
                    <a:p>
                      <a:pPr algn="l"/>
                      <a:r>
                        <a:rPr lang="en-US" sz="2400" dirty="0">
                          <a:solidFill>
                            <a:schemeClr val="tx2"/>
                          </a:solidFill>
                        </a:rPr>
                        <a:t>Skip-gram</a:t>
                      </a: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solidFill>
                            <a:schemeClr val="tx2"/>
                          </a:solidFill>
                        </a:rPr>
                        <a:t>Context words from a given target word</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Better for a smaller corpus</a:t>
                      </a:r>
                    </a:p>
                    <a:p>
                      <a:pPr marL="285750" indent="-285750" algn="l">
                        <a:buFont typeface="Arial" panose="020B0604020202020204" pitchFamily="34" charset="0"/>
                        <a:buChar char="•"/>
                      </a:pPr>
                      <a:r>
                        <a:rPr lang="en-US" sz="2400" dirty="0">
                          <a:solidFill>
                            <a:schemeClr val="tx2"/>
                          </a:solidFill>
                        </a:rPr>
                        <a:t>Represents rare words well</a:t>
                      </a:r>
                    </a:p>
                  </a:txBody>
                  <a:tcPr marL="137160" marR="137160" marT="137160" marB="137160"/>
                </a:tc>
                <a:extLst>
                  <a:ext uri="{0D108BD9-81ED-4DB2-BD59-A6C34878D82A}">
                    <a16:rowId xmlns:a16="http://schemas.microsoft.com/office/drawing/2014/main" val="3397609970"/>
                  </a:ext>
                </a:extLst>
              </a:tr>
              <a:tr h="588537">
                <a:tc>
                  <a:txBody>
                    <a:bodyPr/>
                    <a:lstStyle/>
                    <a:p>
                      <a:pPr algn="l"/>
                      <a:r>
                        <a:rPr lang="en-US" sz="2400" dirty="0">
                          <a:solidFill>
                            <a:schemeClr val="tx2"/>
                          </a:solidFill>
                        </a:rPr>
                        <a:t>CBOW</a:t>
                      </a:r>
                    </a:p>
                  </a:txBody>
                  <a:tcPr marL="137160" marR="137160" marT="137160" marB="137160"/>
                </a:tc>
                <a:tc>
                  <a:txBody>
                    <a:bodyPr/>
                    <a:lstStyle/>
                    <a:p>
                      <a:pPr marL="0" indent="0" algn="l">
                        <a:buFont typeface="Arial" panose="020B0604020202020204" pitchFamily="34" charset="0"/>
                        <a:buNone/>
                      </a:pPr>
                      <a:r>
                        <a:rPr lang="en-US" sz="2400" dirty="0">
                          <a:solidFill>
                            <a:schemeClr val="tx2"/>
                          </a:solidFill>
                        </a:rPr>
                        <a:t>Target word from given context words</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Multiple times faster</a:t>
                      </a:r>
                    </a:p>
                    <a:p>
                      <a:pPr marL="285750" indent="-285750" algn="l">
                        <a:buFont typeface="Arial" panose="020B0604020202020204" pitchFamily="34" charset="0"/>
                        <a:buChar char="•"/>
                      </a:pPr>
                      <a:r>
                        <a:rPr lang="en-US" sz="2400" dirty="0">
                          <a:solidFill>
                            <a:schemeClr val="tx2"/>
                          </a:solidFill>
                        </a:rPr>
                        <a:t>Represents frequent words slightly better</a:t>
                      </a:r>
                    </a:p>
                  </a:txBody>
                  <a:tcPr marL="137160" marR="137160" marT="137160" marB="137160"/>
                </a:tc>
                <a:extLst>
                  <a:ext uri="{0D108BD9-81ED-4DB2-BD59-A6C34878D82A}">
                    <a16:rowId xmlns:a16="http://schemas.microsoft.com/office/drawing/2014/main" val="690912529"/>
                  </a:ext>
                </a:extLst>
              </a:tr>
            </a:tbl>
          </a:graphicData>
        </a:graphic>
      </p:graphicFrame>
    </p:spTree>
    <p:custDataLst>
      <p:tags r:id="rId1"/>
    </p:custDataLst>
    <p:extLst>
      <p:ext uri="{BB962C8B-B14F-4D97-AF65-F5344CB8AC3E}">
        <p14:creationId xmlns:p14="http://schemas.microsoft.com/office/powerpoint/2010/main" val="52510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5323840" cy="5262696"/>
          </a:xfrm>
        </p:spPr>
        <p:txBody>
          <a:bodyPr/>
          <a:lstStyle/>
          <a:p>
            <a:r>
              <a:rPr lang="en-US" sz="2400" dirty="0"/>
              <a:t>GloVe captures both global and local statistics of a corpus to create word vectors.</a:t>
            </a:r>
          </a:p>
          <a:p>
            <a:r>
              <a:rPr lang="en-US" sz="2400" dirty="0"/>
              <a:t>Example corpus: It is not a dog, it is a wolf.</a:t>
            </a:r>
          </a:p>
          <a:p>
            <a:r>
              <a:rPr lang="en-US" sz="2400" dirty="0"/>
              <a:t>A co-occurrence matrix counts the number of times that each word appears within a fixed window (1) of the other words in the corpus.</a:t>
            </a:r>
            <a:endParaRPr lang="en-US" sz="2000" dirty="0"/>
          </a:p>
        </p:txBody>
      </p:sp>
      <p:graphicFrame>
        <p:nvGraphicFramePr>
          <p:cNvPr id="2" name="Table 1">
            <a:extLst>
              <a:ext uri="{FF2B5EF4-FFF2-40B4-BE49-F238E27FC236}">
                <a16:creationId xmlns:a16="http://schemas.microsoft.com/office/drawing/2014/main" id="{6D2BFF33-AEA4-20CD-25F4-8193CE8FB9B2}"/>
              </a:ext>
            </a:extLst>
          </p:cNvPr>
          <p:cNvGraphicFramePr>
            <a:graphicFrameLocks noGrp="1"/>
          </p:cNvGraphicFramePr>
          <p:nvPr>
            <p:extLst>
              <p:ext uri="{D42A27DB-BD31-4B8C-83A1-F6EECF244321}">
                <p14:modId xmlns:p14="http://schemas.microsoft.com/office/powerpoint/2010/main" val="171116924"/>
              </p:ext>
            </p:extLst>
          </p:nvPr>
        </p:nvGraphicFramePr>
        <p:xfrm>
          <a:off x="6241287" y="1772469"/>
          <a:ext cx="5584955" cy="3313062"/>
        </p:xfrm>
        <a:graphic>
          <a:graphicData uri="http://schemas.openxmlformats.org/drawingml/2006/table">
            <a:tbl>
              <a:tblPr firstRow="1" firstCol="1" bandRow="1">
                <a:tableStyleId>{2A488322-F2BA-4B5B-9748-0D474271808F}</a:tableStyleId>
              </a:tblPr>
              <a:tblGrid>
                <a:gridCol w="1004711">
                  <a:extLst>
                    <a:ext uri="{9D8B030D-6E8A-4147-A177-3AD203B41FA5}">
                      <a16:colId xmlns:a16="http://schemas.microsoft.com/office/drawing/2014/main" val="3971136925"/>
                    </a:ext>
                  </a:extLst>
                </a:gridCol>
                <a:gridCol w="763374">
                  <a:extLst>
                    <a:ext uri="{9D8B030D-6E8A-4147-A177-3AD203B41FA5}">
                      <a16:colId xmlns:a16="http://schemas.microsoft.com/office/drawing/2014/main" val="101079243"/>
                    </a:ext>
                  </a:extLst>
                </a:gridCol>
                <a:gridCol w="763374">
                  <a:extLst>
                    <a:ext uri="{9D8B030D-6E8A-4147-A177-3AD203B41FA5}">
                      <a16:colId xmlns:a16="http://schemas.microsoft.com/office/drawing/2014/main" val="101979641"/>
                    </a:ext>
                  </a:extLst>
                </a:gridCol>
                <a:gridCol w="763374">
                  <a:extLst>
                    <a:ext uri="{9D8B030D-6E8A-4147-A177-3AD203B41FA5}">
                      <a16:colId xmlns:a16="http://schemas.microsoft.com/office/drawing/2014/main" val="3080200238"/>
                    </a:ext>
                  </a:extLst>
                </a:gridCol>
                <a:gridCol w="763374">
                  <a:extLst>
                    <a:ext uri="{9D8B030D-6E8A-4147-A177-3AD203B41FA5}">
                      <a16:colId xmlns:a16="http://schemas.microsoft.com/office/drawing/2014/main" val="1954432578"/>
                    </a:ext>
                  </a:extLst>
                </a:gridCol>
                <a:gridCol w="763374">
                  <a:extLst>
                    <a:ext uri="{9D8B030D-6E8A-4147-A177-3AD203B41FA5}">
                      <a16:colId xmlns:a16="http://schemas.microsoft.com/office/drawing/2014/main" val="1986649562"/>
                    </a:ext>
                  </a:extLst>
                </a:gridCol>
                <a:gridCol w="763374">
                  <a:extLst>
                    <a:ext uri="{9D8B030D-6E8A-4147-A177-3AD203B41FA5}">
                      <a16:colId xmlns:a16="http://schemas.microsoft.com/office/drawing/2014/main" val="2513089700"/>
                    </a:ext>
                  </a:extLst>
                </a:gridCol>
              </a:tblGrid>
              <a:tr h="0">
                <a:tc>
                  <a:txBody>
                    <a:bodyPr/>
                    <a:lstStyle/>
                    <a:p>
                      <a:pPr fontAlgn="b"/>
                      <a:r>
                        <a:rPr lang="en-US" b="1" dirty="0">
                          <a:effectLst/>
                        </a:rPr>
                        <a:t>Word</a:t>
                      </a:r>
                    </a:p>
                  </a:txBody>
                  <a:tcPr anchor="b"/>
                </a:tc>
                <a:tc>
                  <a:txBody>
                    <a:bodyPr/>
                    <a:lstStyle/>
                    <a:p>
                      <a:pPr algn="ctr" fontAlgn="b"/>
                      <a:r>
                        <a:rPr lang="en-US" dirty="0">
                          <a:effectLst/>
                        </a:rPr>
                        <a:t>it</a:t>
                      </a:r>
                      <a:endParaRPr lang="en-US" b="1" dirty="0">
                        <a:effectLst/>
                      </a:endParaRPr>
                    </a:p>
                  </a:txBody>
                  <a:tcPr anchor="b"/>
                </a:tc>
                <a:tc>
                  <a:txBody>
                    <a:bodyPr/>
                    <a:lstStyle/>
                    <a:p>
                      <a:pPr algn="ctr" fontAlgn="b"/>
                      <a:r>
                        <a:rPr lang="en-US" dirty="0">
                          <a:effectLst/>
                        </a:rPr>
                        <a:t>is</a:t>
                      </a:r>
                      <a:endParaRPr lang="en-US" b="1" dirty="0">
                        <a:effectLst/>
                      </a:endParaRPr>
                    </a:p>
                  </a:txBody>
                  <a:tcPr anchor="b"/>
                </a:tc>
                <a:tc>
                  <a:txBody>
                    <a:bodyPr/>
                    <a:lstStyle/>
                    <a:p>
                      <a:pPr algn="ctr" fontAlgn="b"/>
                      <a:r>
                        <a:rPr lang="en-US" dirty="0">
                          <a:effectLst/>
                        </a:rPr>
                        <a:t>not</a:t>
                      </a:r>
                      <a:endParaRPr lang="en-US" b="1" dirty="0">
                        <a:effectLst/>
                      </a:endParaRPr>
                    </a:p>
                  </a:txBody>
                  <a:tcPr anchor="b"/>
                </a:tc>
                <a:tc>
                  <a:txBody>
                    <a:bodyPr/>
                    <a:lstStyle/>
                    <a:p>
                      <a:pPr algn="ctr" fontAlgn="b"/>
                      <a:r>
                        <a:rPr lang="en-US" dirty="0">
                          <a:effectLst/>
                        </a:rPr>
                        <a:t>a</a:t>
                      </a:r>
                      <a:endParaRPr lang="en-US" b="1" dirty="0">
                        <a:effectLst/>
                      </a:endParaRPr>
                    </a:p>
                  </a:txBody>
                  <a:tcPr anchor="b"/>
                </a:tc>
                <a:tc>
                  <a:txBody>
                    <a:bodyPr/>
                    <a:lstStyle/>
                    <a:p>
                      <a:pPr algn="ctr" fontAlgn="b"/>
                      <a:r>
                        <a:rPr lang="en-US" dirty="0">
                          <a:effectLst/>
                        </a:rPr>
                        <a:t>dog</a:t>
                      </a:r>
                      <a:endParaRPr lang="en-US" b="1" dirty="0">
                        <a:effectLst/>
                      </a:endParaRPr>
                    </a:p>
                  </a:txBody>
                  <a:tcPr anchor="b"/>
                </a:tc>
                <a:tc>
                  <a:txBody>
                    <a:bodyPr/>
                    <a:lstStyle/>
                    <a:p>
                      <a:pPr algn="ctr" fontAlgn="b"/>
                      <a:r>
                        <a:rPr lang="en-US" dirty="0">
                          <a:effectLst/>
                        </a:rPr>
                        <a:t>wolf</a:t>
                      </a:r>
                      <a:endParaRPr lang="en-US" b="1" dirty="0">
                        <a:effectLst/>
                      </a:endParaRPr>
                    </a:p>
                  </a:txBody>
                  <a:tcPr anchor="b"/>
                </a:tc>
                <a:extLst>
                  <a:ext uri="{0D108BD9-81ED-4DB2-BD59-A6C34878D82A}">
                    <a16:rowId xmlns:a16="http://schemas.microsoft.com/office/drawing/2014/main" val="4051540130"/>
                  </a:ext>
                </a:extLst>
              </a:tr>
              <a:tr h="491217">
                <a:tc>
                  <a:txBody>
                    <a:bodyPr/>
                    <a:lstStyle/>
                    <a:p>
                      <a:pPr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491217">
                <a:tc>
                  <a:txBody>
                    <a:bodyPr/>
                    <a:lstStyle/>
                    <a:p>
                      <a:pPr fontAlgn="base"/>
                      <a:r>
                        <a:rPr lang="en-US" dirty="0">
                          <a:effectLst/>
                        </a:rPr>
                        <a:t>is</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491217">
                <a:tc>
                  <a:txBody>
                    <a:bodyPr/>
                    <a:lstStyle/>
                    <a:p>
                      <a:pPr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491217">
                <a:tc>
                  <a:txBody>
                    <a:bodyPr/>
                    <a:lstStyle/>
                    <a:p>
                      <a:pPr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extLst>
                  <a:ext uri="{0D108BD9-81ED-4DB2-BD59-A6C34878D82A}">
                    <a16:rowId xmlns:a16="http://schemas.microsoft.com/office/drawing/2014/main" val="2935778598"/>
                  </a:ext>
                </a:extLst>
              </a:tr>
              <a:tr h="491217">
                <a:tc>
                  <a:txBody>
                    <a:bodyPr/>
                    <a:lstStyle/>
                    <a:p>
                      <a:pPr fontAlgn="base"/>
                      <a:r>
                        <a:rPr lang="en-US" dirty="0">
                          <a:effectLst/>
                        </a:rPr>
                        <a:t>dog</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491217">
                <a:tc>
                  <a:txBody>
                    <a:bodyPr/>
                    <a:lstStyle/>
                    <a:p>
                      <a:pPr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p:spTree>
    <p:custDataLst>
      <p:tags r:id="rId1"/>
    </p:custDataLst>
    <p:extLst>
      <p:ext uri="{BB962C8B-B14F-4D97-AF65-F5344CB8AC3E}">
        <p14:creationId xmlns:p14="http://schemas.microsoft.com/office/powerpoint/2010/main" val="76187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Application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4336869" cy="5262696"/>
          </a:xfrm>
        </p:spPr>
        <p:txBody>
          <a:bodyPr/>
          <a:lstStyle/>
          <a:p>
            <a:r>
              <a:rPr lang="en-US" dirty="0"/>
              <a:t>Next, apply the GloVe weighting function to each entry in the co-occurrence matrix. </a:t>
            </a:r>
          </a:p>
          <a:p>
            <a:r>
              <a:rPr lang="en-US" dirty="0"/>
              <a:t>Use a weighting exponent of 0.75: </a:t>
            </a:r>
          </a:p>
        </p:txBody>
      </p:sp>
      <p:graphicFrame>
        <p:nvGraphicFramePr>
          <p:cNvPr id="3" name="Table 2">
            <a:extLst>
              <a:ext uri="{FF2B5EF4-FFF2-40B4-BE49-F238E27FC236}">
                <a16:creationId xmlns:a16="http://schemas.microsoft.com/office/drawing/2014/main" id="{1FBD6A1F-AEA4-6872-D24C-F2E910C5DD35}"/>
              </a:ext>
            </a:extLst>
          </p:cNvPr>
          <p:cNvGraphicFramePr>
            <a:graphicFrameLocks noGrp="1"/>
          </p:cNvGraphicFramePr>
          <p:nvPr>
            <p:extLst>
              <p:ext uri="{D42A27DB-BD31-4B8C-83A1-F6EECF244321}">
                <p14:modId xmlns:p14="http://schemas.microsoft.com/office/powerpoint/2010/main" val="154007684"/>
              </p:ext>
            </p:extLst>
          </p:nvPr>
        </p:nvGraphicFramePr>
        <p:xfrm>
          <a:off x="4978399" y="1301728"/>
          <a:ext cx="6847841" cy="4254544"/>
        </p:xfrm>
        <a:graphic>
          <a:graphicData uri="http://schemas.openxmlformats.org/drawingml/2006/table">
            <a:tbl>
              <a:tblPr firstRow="1" firstCol="1" bandRow="1">
                <a:tableStyleId>{2A488322-F2BA-4B5B-9748-0D474271808F}</a:tableStyleId>
              </a:tblPr>
              <a:tblGrid>
                <a:gridCol w="978263">
                  <a:extLst>
                    <a:ext uri="{9D8B030D-6E8A-4147-A177-3AD203B41FA5}">
                      <a16:colId xmlns:a16="http://schemas.microsoft.com/office/drawing/2014/main" val="3971136925"/>
                    </a:ext>
                  </a:extLst>
                </a:gridCol>
                <a:gridCol w="978263">
                  <a:extLst>
                    <a:ext uri="{9D8B030D-6E8A-4147-A177-3AD203B41FA5}">
                      <a16:colId xmlns:a16="http://schemas.microsoft.com/office/drawing/2014/main" val="101079243"/>
                    </a:ext>
                  </a:extLst>
                </a:gridCol>
                <a:gridCol w="978263">
                  <a:extLst>
                    <a:ext uri="{9D8B030D-6E8A-4147-A177-3AD203B41FA5}">
                      <a16:colId xmlns:a16="http://schemas.microsoft.com/office/drawing/2014/main" val="101979641"/>
                    </a:ext>
                  </a:extLst>
                </a:gridCol>
                <a:gridCol w="978263">
                  <a:extLst>
                    <a:ext uri="{9D8B030D-6E8A-4147-A177-3AD203B41FA5}">
                      <a16:colId xmlns:a16="http://schemas.microsoft.com/office/drawing/2014/main" val="3080200238"/>
                    </a:ext>
                  </a:extLst>
                </a:gridCol>
                <a:gridCol w="978263">
                  <a:extLst>
                    <a:ext uri="{9D8B030D-6E8A-4147-A177-3AD203B41FA5}">
                      <a16:colId xmlns:a16="http://schemas.microsoft.com/office/drawing/2014/main" val="1954432578"/>
                    </a:ext>
                  </a:extLst>
                </a:gridCol>
                <a:gridCol w="978263">
                  <a:extLst>
                    <a:ext uri="{9D8B030D-6E8A-4147-A177-3AD203B41FA5}">
                      <a16:colId xmlns:a16="http://schemas.microsoft.com/office/drawing/2014/main" val="1986649562"/>
                    </a:ext>
                  </a:extLst>
                </a:gridCol>
                <a:gridCol w="978263">
                  <a:extLst>
                    <a:ext uri="{9D8B030D-6E8A-4147-A177-3AD203B41FA5}">
                      <a16:colId xmlns:a16="http://schemas.microsoft.com/office/drawing/2014/main" val="2513089700"/>
                    </a:ext>
                  </a:extLst>
                </a:gridCol>
              </a:tblGrid>
              <a:tr h="607792">
                <a:tc>
                  <a:txBody>
                    <a:bodyPr/>
                    <a:lstStyle/>
                    <a:p>
                      <a:pPr algn="l" fontAlgn="b"/>
                      <a:r>
                        <a:rPr lang="en-US" dirty="0">
                          <a:effectLst/>
                        </a:rPr>
                        <a:t>Word</a:t>
                      </a:r>
                      <a:endParaRPr lang="en-US" b="1" dirty="0">
                        <a:effectLst/>
                      </a:endParaRPr>
                    </a:p>
                  </a:txBody>
                  <a:tcPr anchor="ctr"/>
                </a:tc>
                <a:tc>
                  <a:txBody>
                    <a:bodyPr/>
                    <a:lstStyle/>
                    <a:p>
                      <a:pPr algn="ctr" fontAlgn="b"/>
                      <a:r>
                        <a:rPr lang="en-US" dirty="0">
                          <a:effectLst/>
                        </a:rPr>
                        <a:t>it</a:t>
                      </a:r>
                      <a:endParaRPr lang="en-US" b="1" dirty="0">
                        <a:effectLst/>
                      </a:endParaRPr>
                    </a:p>
                  </a:txBody>
                  <a:tcPr anchor="ctr"/>
                </a:tc>
                <a:tc>
                  <a:txBody>
                    <a:bodyPr/>
                    <a:lstStyle/>
                    <a:p>
                      <a:pPr algn="ctr" fontAlgn="b"/>
                      <a:r>
                        <a:rPr lang="en-US" dirty="0">
                          <a:effectLst/>
                        </a:rPr>
                        <a:t>is</a:t>
                      </a:r>
                      <a:endParaRPr lang="en-US" b="1" dirty="0">
                        <a:effectLst/>
                      </a:endParaRPr>
                    </a:p>
                  </a:txBody>
                  <a:tcPr anchor="ctr"/>
                </a:tc>
                <a:tc>
                  <a:txBody>
                    <a:bodyPr/>
                    <a:lstStyle/>
                    <a:p>
                      <a:pPr algn="ctr" fontAlgn="b"/>
                      <a:r>
                        <a:rPr lang="en-US" dirty="0">
                          <a:effectLst/>
                        </a:rPr>
                        <a:t>not</a:t>
                      </a:r>
                      <a:endParaRPr lang="en-US" b="1" dirty="0">
                        <a:effectLst/>
                      </a:endParaRPr>
                    </a:p>
                  </a:txBody>
                  <a:tcPr anchor="ctr"/>
                </a:tc>
                <a:tc>
                  <a:txBody>
                    <a:bodyPr/>
                    <a:lstStyle/>
                    <a:p>
                      <a:pPr algn="ctr" fontAlgn="b"/>
                      <a:r>
                        <a:rPr lang="en-US" dirty="0">
                          <a:effectLst/>
                        </a:rPr>
                        <a:t>a</a:t>
                      </a:r>
                      <a:endParaRPr lang="en-US" b="1" dirty="0">
                        <a:effectLst/>
                      </a:endParaRPr>
                    </a:p>
                  </a:txBody>
                  <a:tcPr anchor="ctr"/>
                </a:tc>
                <a:tc>
                  <a:txBody>
                    <a:bodyPr/>
                    <a:lstStyle/>
                    <a:p>
                      <a:pPr algn="ctr" fontAlgn="b"/>
                      <a:r>
                        <a:rPr lang="en-US" dirty="0">
                          <a:effectLst/>
                        </a:rPr>
                        <a:t>dog</a:t>
                      </a:r>
                      <a:endParaRPr lang="en-US" b="1" dirty="0">
                        <a:effectLst/>
                      </a:endParaRPr>
                    </a:p>
                  </a:txBody>
                  <a:tcPr anchor="ctr"/>
                </a:tc>
                <a:tc>
                  <a:txBody>
                    <a:bodyPr/>
                    <a:lstStyle/>
                    <a:p>
                      <a:pPr algn="ctr" fontAlgn="b"/>
                      <a:r>
                        <a:rPr lang="en-US" dirty="0">
                          <a:effectLst/>
                        </a:rPr>
                        <a:t>wolf</a:t>
                      </a:r>
                      <a:endParaRPr lang="en-US" b="1" dirty="0">
                        <a:effectLst/>
                      </a:endParaRPr>
                    </a:p>
                  </a:txBody>
                  <a:tcPr anchor="ctr"/>
                </a:tc>
                <a:extLst>
                  <a:ext uri="{0D108BD9-81ED-4DB2-BD59-A6C34878D82A}">
                    <a16:rowId xmlns:a16="http://schemas.microsoft.com/office/drawing/2014/main" val="4051540130"/>
                  </a:ext>
                </a:extLst>
              </a:tr>
              <a:tr h="607792">
                <a:tc>
                  <a:txBody>
                    <a:bodyPr/>
                    <a:lstStyle/>
                    <a:p>
                      <a:pPr algn="l"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607792">
                <a:tc>
                  <a:txBody>
                    <a:bodyPr/>
                    <a:lstStyle/>
                    <a:p>
                      <a:pPr algn="l" fontAlgn="base"/>
                      <a:r>
                        <a:rPr lang="en-US" dirty="0">
                          <a:effectLst/>
                        </a:rPr>
                        <a:t>is</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607792">
                <a:tc>
                  <a:txBody>
                    <a:bodyPr/>
                    <a:lstStyle/>
                    <a:p>
                      <a:pPr algn="l"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607792">
                <a:tc>
                  <a:txBody>
                    <a:bodyPr/>
                    <a:lstStyle/>
                    <a:p>
                      <a:pPr algn="l"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extLst>
                  <a:ext uri="{0D108BD9-81ED-4DB2-BD59-A6C34878D82A}">
                    <a16:rowId xmlns:a16="http://schemas.microsoft.com/office/drawing/2014/main" val="2935778598"/>
                  </a:ext>
                </a:extLst>
              </a:tr>
              <a:tr h="607792">
                <a:tc>
                  <a:txBody>
                    <a:bodyPr/>
                    <a:lstStyle/>
                    <a:p>
                      <a:pPr algn="l" fontAlgn="base"/>
                      <a:r>
                        <a:rPr lang="en-US" dirty="0">
                          <a:effectLst/>
                        </a:rPr>
                        <a:t>dog</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607792">
                <a:tc>
                  <a:txBody>
                    <a:bodyPr/>
                    <a:lstStyle/>
                    <a:p>
                      <a:pPr algn="l"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049B37A-D5CE-1A23-9568-0FFF470A9213}"/>
                  </a:ext>
                </a:extLst>
              </p:cNvPr>
              <p:cNvSpPr txBox="1"/>
              <p:nvPr/>
            </p:nvSpPr>
            <p:spPr>
              <a:xfrm>
                <a:off x="859733" y="4234076"/>
                <a:ext cx="278755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𝑤</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e>
                      </m:d>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r>
                                <a:rPr lang="en-US" sz="2400" b="0" i="1" smtClean="0">
                                  <a:solidFill>
                                    <a:schemeClr val="tx2"/>
                                  </a:solidFill>
                                  <a:latin typeface="Cambria Math" panose="02040503050406030204" pitchFamily="18" charset="0"/>
                                </a:rPr>
                                <m:t>)</m:t>
                              </m:r>
                            </m:num>
                            <m:den>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den>
                          </m:f>
                          <m:r>
                            <a:rPr lang="en-US" sz="2400" b="0" i="1" smtClean="0">
                              <a:solidFill>
                                <a:schemeClr val="tx2"/>
                              </a:solidFill>
                              <a:latin typeface="Cambria Math" panose="02040503050406030204" pitchFamily="18" charset="0"/>
                            </a:rPr>
                            <m:t>)</m:t>
                          </m:r>
                        </m:e>
                        <m:sup>
                          <m:r>
                            <a:rPr lang="en-US" sz="2400" b="0" i="1" smtClean="0">
                              <a:solidFill>
                                <a:schemeClr val="tx2"/>
                              </a:solidFill>
                              <a:latin typeface="Cambria Math" panose="02040503050406030204" pitchFamily="18" charset="0"/>
                            </a:rPr>
                            <m:t>0.75</m:t>
                          </m:r>
                        </m:sup>
                      </m:sSup>
                    </m:oMath>
                  </m:oMathPara>
                </a14:m>
                <a:endParaRPr lang="en-US" sz="2400" dirty="0">
                  <a:solidFill>
                    <a:schemeClr val="tx2"/>
                  </a:solidFill>
                </a:endParaRPr>
              </a:p>
            </p:txBody>
          </p:sp>
        </mc:Choice>
        <mc:Fallback xmlns="">
          <p:sp>
            <p:nvSpPr>
              <p:cNvPr id="2" name="TextBox 1">
                <a:extLst>
                  <a:ext uri="{FF2B5EF4-FFF2-40B4-BE49-F238E27FC236}">
                    <a16:creationId xmlns:a16="http://schemas.microsoft.com/office/drawing/2014/main" id="{1049B37A-D5CE-1A23-9568-0FFF470A9213}"/>
                  </a:ext>
                </a:extLst>
              </p:cNvPr>
              <p:cNvSpPr txBox="1">
                <a:spLocks noRot="1" noChangeAspect="1" noMove="1" noResize="1" noEditPoints="1" noAdjustHandles="1" noChangeArrowheads="1" noChangeShapeType="1" noTextEdit="1"/>
              </p:cNvSpPr>
              <p:nvPr/>
            </p:nvSpPr>
            <p:spPr>
              <a:xfrm>
                <a:off x="859733" y="4234076"/>
                <a:ext cx="2787558" cy="768993"/>
              </a:xfrm>
              <a:prstGeom prst="rect">
                <a:avLst/>
              </a:prstGeom>
              <a:blipFill>
                <a:blip r:embed="rId4"/>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9891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Loss function</a:t>
            </a:r>
          </a:p>
        </p:txBody>
      </p:sp>
      <p:sp>
        <p:nvSpPr>
          <p:cNvPr id="14" name="Text box 1">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6775269" cy="5262696"/>
          </a:xfrm>
        </p:spPr>
        <p:txBody>
          <a:bodyPr/>
          <a:lstStyle/>
          <a:p>
            <a:r>
              <a:rPr lang="en-US" sz="2400" dirty="0"/>
              <a:t>Next, calculate the GloVe word embeddings by minimizing a loss function that measures the difference between the dot product of two word vectors and the log of their co-occurrence count.</a:t>
            </a:r>
          </a:p>
          <a:p>
            <a:r>
              <a:rPr lang="en-US" sz="2400" dirty="0"/>
              <a:t>The resulting word embeddings are shown in the table.</a:t>
            </a:r>
          </a:p>
          <a:p>
            <a:r>
              <a:rPr lang="en-US" sz="2400" dirty="0"/>
              <a:t>GloVe embeddings are 3-D vectors. In practice, they often have many more dimensions (for example, 100 dimensions or more). The values in each dimension represent different aspects of the word's meaning, which are learned through the optimization process.</a:t>
            </a:r>
          </a:p>
        </p:txBody>
      </p:sp>
      <p:graphicFrame>
        <p:nvGraphicFramePr>
          <p:cNvPr id="3" name="Table 2">
            <a:extLst>
              <a:ext uri="{FF2B5EF4-FFF2-40B4-BE49-F238E27FC236}">
                <a16:creationId xmlns:a16="http://schemas.microsoft.com/office/drawing/2014/main" id="{C276CCCD-1C58-7049-0CE6-02F402E0BA7E}"/>
              </a:ext>
            </a:extLst>
          </p:cNvPr>
          <p:cNvGraphicFramePr>
            <a:graphicFrameLocks noGrp="1"/>
          </p:cNvGraphicFramePr>
          <p:nvPr>
            <p:extLst>
              <p:ext uri="{D42A27DB-BD31-4B8C-83A1-F6EECF244321}">
                <p14:modId xmlns:p14="http://schemas.microsoft.com/office/powerpoint/2010/main" val="2435175073"/>
              </p:ext>
            </p:extLst>
          </p:nvPr>
        </p:nvGraphicFramePr>
        <p:xfrm>
          <a:off x="7951780" y="1260627"/>
          <a:ext cx="3874460" cy="3657600"/>
        </p:xfrm>
        <a:graphic>
          <a:graphicData uri="http://schemas.openxmlformats.org/drawingml/2006/table">
            <a:tbl>
              <a:tblPr firstRow="1">
                <a:effectLst>
                  <a:outerShdw blurRad="50800" dist="38100" dir="2700000" algn="tl" rotWithShape="0">
                    <a:prstClr val="black">
                      <a:alpha val="40000"/>
                    </a:prstClr>
                  </a:outerShdw>
                </a:effectLst>
                <a:tableStyleId>{69C7853C-536D-4A76-A0AE-DD22124D55A5}</a:tableStyleId>
              </a:tblPr>
              <a:tblGrid>
                <a:gridCol w="790222">
                  <a:extLst>
                    <a:ext uri="{9D8B030D-6E8A-4147-A177-3AD203B41FA5}">
                      <a16:colId xmlns:a16="http://schemas.microsoft.com/office/drawing/2014/main" val="1618034296"/>
                    </a:ext>
                  </a:extLst>
                </a:gridCol>
                <a:gridCol w="3084238">
                  <a:extLst>
                    <a:ext uri="{9D8B030D-6E8A-4147-A177-3AD203B41FA5}">
                      <a16:colId xmlns:a16="http://schemas.microsoft.com/office/drawing/2014/main" val="3333119181"/>
                    </a:ext>
                  </a:extLst>
                </a:gridCol>
              </a:tblGrid>
              <a:tr h="825912">
                <a:tc>
                  <a:txBody>
                    <a:bodyPr/>
                    <a:lstStyle/>
                    <a:p>
                      <a:pPr marL="0" algn="l" defTabSz="914400" rtl="0" eaLnBrk="1" fontAlgn="b" latinLnBrk="0" hangingPunct="1"/>
                      <a:r>
                        <a:rPr lang="en-US" sz="1800" b="1" kern="1200" dirty="0">
                          <a:solidFill>
                            <a:schemeClr val="lt1"/>
                          </a:solidFill>
                          <a:effectLst/>
                          <a:latin typeface="+mn-lt"/>
                          <a:ea typeface="+mn-ea"/>
                          <a:cs typeface="+mn-cs"/>
                        </a:rPr>
                        <a:t>Word</a:t>
                      </a:r>
                    </a:p>
                  </a:txBody>
                  <a:tcPr anchor="ctr">
                    <a:solidFill>
                      <a:schemeClr val="accent6"/>
                    </a:solidFill>
                  </a:tcPr>
                </a:tc>
                <a:tc>
                  <a:txBody>
                    <a:bodyPr/>
                    <a:lstStyle/>
                    <a:p>
                      <a:pPr marL="0" algn="l" defTabSz="914400" rtl="0" eaLnBrk="1" fontAlgn="b" latinLnBrk="0" hangingPunct="1"/>
                      <a:r>
                        <a:rPr lang="en-US" sz="1800" b="1" kern="1200" dirty="0">
                          <a:solidFill>
                            <a:schemeClr val="lt1"/>
                          </a:solidFill>
                          <a:effectLst/>
                          <a:latin typeface="+mn-lt"/>
                          <a:ea typeface="+mn-ea"/>
                          <a:cs typeface="+mn-cs"/>
                        </a:rPr>
                        <a:t>GloVe Embedding (Dimension=3)</a:t>
                      </a:r>
                    </a:p>
                  </a:txBody>
                  <a:tcPr anchor="ctr">
                    <a:solidFill>
                      <a:schemeClr val="accent6"/>
                    </a:solidFill>
                  </a:tcPr>
                </a:tc>
                <a:extLst>
                  <a:ext uri="{0D108BD9-81ED-4DB2-BD59-A6C34878D82A}">
                    <a16:rowId xmlns:a16="http://schemas.microsoft.com/office/drawing/2014/main" val="4134495201"/>
                  </a:ext>
                </a:extLst>
              </a:tr>
              <a:tr h="471948">
                <a:tc>
                  <a:txBody>
                    <a:bodyPr/>
                    <a:lstStyle/>
                    <a:p>
                      <a:pPr fontAlgn="base"/>
                      <a:r>
                        <a:rPr lang="en-US" dirty="0">
                          <a:solidFill>
                            <a:schemeClr val="tx2"/>
                          </a:solidFill>
                          <a:effectLst/>
                        </a:rPr>
                        <a:t>it</a:t>
                      </a:r>
                    </a:p>
                  </a:txBody>
                  <a:tcPr anchor="ctr">
                    <a:solidFill>
                      <a:schemeClr val="bg1"/>
                    </a:solidFill>
                  </a:tcPr>
                </a:tc>
                <a:tc>
                  <a:txBody>
                    <a:bodyPr/>
                    <a:lstStyle/>
                    <a:p>
                      <a:pPr fontAlgn="base"/>
                      <a:r>
                        <a:rPr lang="en-US" dirty="0">
                          <a:solidFill>
                            <a:schemeClr val="tx2"/>
                          </a:solidFill>
                          <a:effectLst/>
                        </a:rPr>
                        <a:t>(0.2189, -0.0685, -0.2283)</a:t>
                      </a:r>
                    </a:p>
                  </a:txBody>
                  <a:tcPr anchor="ctr">
                    <a:solidFill>
                      <a:schemeClr val="bg1"/>
                    </a:solidFill>
                  </a:tcPr>
                </a:tc>
                <a:extLst>
                  <a:ext uri="{0D108BD9-81ED-4DB2-BD59-A6C34878D82A}">
                    <a16:rowId xmlns:a16="http://schemas.microsoft.com/office/drawing/2014/main" val="2829793425"/>
                  </a:ext>
                </a:extLst>
              </a:tr>
              <a:tr h="471948">
                <a:tc>
                  <a:txBody>
                    <a:bodyPr/>
                    <a:lstStyle/>
                    <a:p>
                      <a:pPr fontAlgn="base"/>
                      <a:r>
                        <a:rPr lang="en-US" dirty="0">
                          <a:solidFill>
                            <a:schemeClr val="tx2"/>
                          </a:solidFill>
                          <a:effectLst/>
                        </a:rPr>
                        <a:t>is</a:t>
                      </a:r>
                    </a:p>
                  </a:txBody>
                  <a:tcPr anchor="ctr">
                    <a:solidFill>
                      <a:schemeClr val="bg1"/>
                    </a:solidFill>
                  </a:tcPr>
                </a:tc>
                <a:tc>
                  <a:txBody>
                    <a:bodyPr/>
                    <a:lstStyle/>
                    <a:p>
                      <a:pPr fontAlgn="base"/>
                      <a:r>
                        <a:rPr lang="en-US" dirty="0">
                          <a:solidFill>
                            <a:schemeClr val="tx2"/>
                          </a:solidFill>
                          <a:effectLst/>
                        </a:rPr>
                        <a:t>(-0.1911, 0.2048, -0.0452)</a:t>
                      </a:r>
                    </a:p>
                  </a:txBody>
                  <a:tcPr anchor="ctr">
                    <a:solidFill>
                      <a:schemeClr val="bg1"/>
                    </a:solidFill>
                  </a:tcPr>
                </a:tc>
                <a:extLst>
                  <a:ext uri="{0D108BD9-81ED-4DB2-BD59-A6C34878D82A}">
                    <a16:rowId xmlns:a16="http://schemas.microsoft.com/office/drawing/2014/main" val="1419041080"/>
                  </a:ext>
                </a:extLst>
              </a:tr>
              <a:tr h="471948">
                <a:tc>
                  <a:txBody>
                    <a:bodyPr/>
                    <a:lstStyle/>
                    <a:p>
                      <a:pPr fontAlgn="base"/>
                      <a:r>
                        <a:rPr lang="en-US" dirty="0">
                          <a:solidFill>
                            <a:schemeClr val="tx2"/>
                          </a:solidFill>
                          <a:effectLst/>
                        </a:rPr>
                        <a:t>not</a:t>
                      </a:r>
                    </a:p>
                  </a:txBody>
                  <a:tcPr anchor="ctr">
                    <a:solidFill>
                      <a:schemeClr val="bg1"/>
                    </a:solidFill>
                  </a:tcPr>
                </a:tc>
                <a:tc>
                  <a:txBody>
                    <a:bodyPr/>
                    <a:lstStyle/>
                    <a:p>
                      <a:pPr fontAlgn="base"/>
                      <a:r>
                        <a:rPr lang="en-US" dirty="0">
                          <a:solidFill>
                            <a:schemeClr val="tx2"/>
                          </a:solidFill>
                          <a:effectLst/>
                        </a:rPr>
                        <a:t>(0.0183, 0.2643, -0.2541)</a:t>
                      </a:r>
                    </a:p>
                  </a:txBody>
                  <a:tcPr anchor="ctr">
                    <a:solidFill>
                      <a:schemeClr val="bg1"/>
                    </a:solidFill>
                  </a:tcPr>
                </a:tc>
                <a:extLst>
                  <a:ext uri="{0D108BD9-81ED-4DB2-BD59-A6C34878D82A}">
                    <a16:rowId xmlns:a16="http://schemas.microsoft.com/office/drawing/2014/main" val="1917659816"/>
                  </a:ext>
                </a:extLst>
              </a:tr>
              <a:tr h="471948">
                <a:tc>
                  <a:txBody>
                    <a:bodyPr/>
                    <a:lstStyle/>
                    <a:p>
                      <a:pPr fontAlgn="base"/>
                      <a:r>
                        <a:rPr lang="en-US" dirty="0">
                          <a:solidFill>
                            <a:schemeClr val="tx2"/>
                          </a:solidFill>
                          <a:effectLst/>
                        </a:rPr>
                        <a:t>a</a:t>
                      </a:r>
                    </a:p>
                  </a:txBody>
                  <a:tcPr anchor="ctr">
                    <a:solidFill>
                      <a:schemeClr val="bg1"/>
                    </a:solidFill>
                  </a:tcPr>
                </a:tc>
                <a:tc>
                  <a:txBody>
                    <a:bodyPr/>
                    <a:lstStyle/>
                    <a:p>
                      <a:pPr fontAlgn="base"/>
                      <a:r>
                        <a:rPr lang="en-US" dirty="0">
                          <a:solidFill>
                            <a:schemeClr val="tx2"/>
                          </a:solidFill>
                          <a:effectLst/>
                        </a:rPr>
                        <a:t>(-0.2165, 0.1745, -0.1995)</a:t>
                      </a:r>
                    </a:p>
                  </a:txBody>
                  <a:tcPr anchor="ctr">
                    <a:solidFill>
                      <a:schemeClr val="bg1"/>
                    </a:solidFill>
                  </a:tcPr>
                </a:tc>
                <a:extLst>
                  <a:ext uri="{0D108BD9-81ED-4DB2-BD59-A6C34878D82A}">
                    <a16:rowId xmlns:a16="http://schemas.microsoft.com/office/drawing/2014/main" val="112429743"/>
                  </a:ext>
                </a:extLst>
              </a:tr>
              <a:tr h="471948">
                <a:tc>
                  <a:txBody>
                    <a:bodyPr/>
                    <a:lstStyle/>
                    <a:p>
                      <a:pPr fontAlgn="base"/>
                      <a:r>
                        <a:rPr lang="en-US" dirty="0">
                          <a:solidFill>
                            <a:schemeClr val="tx2"/>
                          </a:solidFill>
                          <a:effectLst/>
                        </a:rPr>
                        <a:t>dog</a:t>
                      </a:r>
                    </a:p>
                  </a:txBody>
                  <a:tcPr anchor="ctr">
                    <a:solidFill>
                      <a:schemeClr val="bg1"/>
                    </a:solidFill>
                  </a:tcPr>
                </a:tc>
                <a:tc>
                  <a:txBody>
                    <a:bodyPr/>
                    <a:lstStyle/>
                    <a:p>
                      <a:pPr fontAlgn="base"/>
                      <a:r>
                        <a:rPr lang="en-US" dirty="0">
                          <a:solidFill>
                            <a:schemeClr val="tx2"/>
                          </a:solidFill>
                          <a:effectLst/>
                        </a:rPr>
                        <a:t>(0.0847, -0.2329, -0.0416)</a:t>
                      </a:r>
                    </a:p>
                  </a:txBody>
                  <a:tcPr anchor="ctr">
                    <a:solidFill>
                      <a:schemeClr val="bg1"/>
                    </a:solidFill>
                  </a:tcPr>
                </a:tc>
                <a:extLst>
                  <a:ext uri="{0D108BD9-81ED-4DB2-BD59-A6C34878D82A}">
                    <a16:rowId xmlns:a16="http://schemas.microsoft.com/office/drawing/2014/main" val="2512625979"/>
                  </a:ext>
                </a:extLst>
              </a:tr>
              <a:tr h="471948">
                <a:tc>
                  <a:txBody>
                    <a:bodyPr/>
                    <a:lstStyle/>
                    <a:p>
                      <a:pPr fontAlgn="base"/>
                      <a:r>
                        <a:rPr lang="en-US" dirty="0">
                          <a:solidFill>
                            <a:schemeClr val="tx2"/>
                          </a:solidFill>
                          <a:effectLst/>
                        </a:rPr>
                        <a:t>wolf</a:t>
                      </a:r>
                    </a:p>
                  </a:txBody>
                  <a:tcPr anchor="ctr">
                    <a:solidFill>
                      <a:schemeClr val="bg1"/>
                    </a:solidFill>
                  </a:tcPr>
                </a:tc>
                <a:tc>
                  <a:txBody>
                    <a:bodyPr/>
                    <a:lstStyle/>
                    <a:p>
                      <a:pPr fontAlgn="base"/>
                      <a:r>
                        <a:rPr lang="en-US" dirty="0">
                          <a:solidFill>
                            <a:schemeClr val="tx2"/>
                          </a:solidFill>
                          <a:effectLst/>
                        </a:rPr>
                        <a:t>(-0.1146, -0.0842, 0.0189)</a:t>
                      </a:r>
                    </a:p>
                  </a:txBody>
                  <a:tcPr anchor="ctr">
                    <a:solidFill>
                      <a:schemeClr val="bg1"/>
                    </a:solidFill>
                  </a:tcPr>
                </a:tc>
                <a:extLst>
                  <a:ext uri="{0D108BD9-81ED-4DB2-BD59-A6C34878D82A}">
                    <a16:rowId xmlns:a16="http://schemas.microsoft.com/office/drawing/2014/main" val="3835346976"/>
                  </a:ext>
                </a:extLst>
              </a:tr>
            </a:tbl>
          </a:graphicData>
        </a:graphic>
      </p:graphicFrame>
    </p:spTree>
    <p:custDataLst>
      <p:tags r:id="rId1"/>
    </p:custDataLst>
    <p:extLst>
      <p:ext uri="{BB962C8B-B14F-4D97-AF65-F5344CB8AC3E}">
        <p14:creationId xmlns:p14="http://schemas.microsoft.com/office/powerpoint/2010/main" val="5058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4B646B-DF13-42B1-91C5-CA2AE9F6670C}"/>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Summary</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p:txBody>
          <a:bodyPr/>
          <a:lstStyle/>
          <a:p>
            <a:r>
              <a:rPr lang="en-US" sz="2400" dirty="0"/>
              <a:t>Controls the influence of rare and frequent words: loss for each pair (w, c) is weighted through:</a:t>
            </a:r>
          </a:p>
          <a:p>
            <a:pPr lvl="1"/>
            <a:r>
              <a:rPr lang="en-US" sz="2000" dirty="0"/>
              <a:t>Rare events being penalized</a:t>
            </a:r>
          </a:p>
          <a:p>
            <a:pPr lvl="1"/>
            <a:r>
              <a:rPr lang="en-US" sz="2000" dirty="0"/>
              <a:t>Frequent events not being overweighted</a:t>
            </a:r>
          </a:p>
          <a:p>
            <a:r>
              <a:rPr lang="en-US" sz="2400" dirty="0"/>
              <a:t>Is based on a co-occurrence matrix that captures the frequency of which words appear together in a corpus of text</a:t>
            </a:r>
          </a:p>
          <a:p>
            <a:r>
              <a:rPr lang="en-US" sz="2400" dirty="0"/>
              <a:t>Differs from word2Vec because the embeddings consider both the frequency of word co-occurrences and the probabilities of those co-occurrences</a:t>
            </a:r>
          </a:p>
          <a:p>
            <a:r>
              <a:rPr lang="en-US" sz="2400" dirty="0"/>
              <a:t>Provides fast training, scalability, and good performance even with a small corpus and lower dimensionality</a:t>
            </a:r>
            <a:endParaRPr lang="en-US" sz="2000" dirty="0"/>
          </a:p>
        </p:txBody>
      </p:sp>
    </p:spTree>
    <p:custDataLst>
      <p:tags r:id="rId1"/>
    </p:custDataLst>
    <p:extLst>
      <p:ext uri="{BB962C8B-B14F-4D97-AF65-F5344CB8AC3E}">
        <p14:creationId xmlns:p14="http://schemas.microsoft.com/office/powerpoint/2010/main" val="27348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C3BED1-2D0C-4E43-B540-CE195B274DE3}"/>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Motivation for FastText (subword embedding)</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pPr marL="0" indent="0">
              <a:buNone/>
            </a:pPr>
            <a:r>
              <a:rPr lang="en-US" dirty="0"/>
              <a:t>Overcome the shortcoming of word2vec:</a:t>
            </a:r>
          </a:p>
          <a:p>
            <a:pPr lvl="1"/>
            <a:r>
              <a:rPr lang="en-US" dirty="0"/>
              <a:t>word2vec ignores a word’s morphological structure.</a:t>
            </a:r>
          </a:p>
          <a:p>
            <a:pPr lvl="1"/>
            <a:r>
              <a:rPr lang="en-US" dirty="0"/>
              <a:t>Example: </a:t>
            </a:r>
            <a:r>
              <a:rPr lang="en-US" i="1" dirty="0"/>
              <a:t>dogs</a:t>
            </a:r>
            <a:r>
              <a:rPr lang="en-US" dirty="0"/>
              <a:t>, </a:t>
            </a:r>
            <a:r>
              <a:rPr lang="en-US" i="1" dirty="0"/>
              <a:t>dog</a:t>
            </a:r>
            <a:r>
              <a:rPr lang="en-US" dirty="0"/>
              <a:t>, and </a:t>
            </a:r>
            <a:r>
              <a:rPr lang="en-US" i="1" dirty="0"/>
              <a:t>dogcatcher</a:t>
            </a:r>
            <a:r>
              <a:rPr lang="en-US" dirty="0"/>
              <a:t> are represented by different vectors without capturing the morphological relationship between the words that share the same root, </a:t>
            </a:r>
            <a:r>
              <a:rPr lang="en-US" i="1" dirty="0"/>
              <a:t>dog</a:t>
            </a:r>
            <a:r>
              <a:rPr lang="en-US" dirty="0"/>
              <a:t>.</a:t>
            </a:r>
            <a:endParaRPr lang="en-US" i="1" dirty="0"/>
          </a:p>
        </p:txBody>
      </p:sp>
    </p:spTree>
    <p:custDataLst>
      <p:tags r:id="rId1"/>
    </p:custDataLst>
    <p:extLst>
      <p:ext uri="{BB962C8B-B14F-4D97-AF65-F5344CB8AC3E}">
        <p14:creationId xmlns:p14="http://schemas.microsoft.com/office/powerpoint/2010/main" val="258867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D96C34-ED4A-4BD3-A88C-3D5CBF17360E}"/>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FastText is an extension of the word2vec model</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r>
              <a:rPr lang="en-US" dirty="0"/>
              <a:t>Represents each word as a bag of character n-grams </a:t>
            </a:r>
          </a:p>
          <a:p>
            <a:r>
              <a:rPr lang="en-US" dirty="0"/>
              <a:t>Was designed to solve the out-of-vocabulary (OOV) issue</a:t>
            </a:r>
          </a:p>
          <a:p>
            <a:r>
              <a:rPr lang="en-US" dirty="0"/>
              <a:t>Each center word is represented as a set of subwords:</a:t>
            </a:r>
          </a:p>
          <a:p>
            <a:pPr lvl="1"/>
            <a:r>
              <a:rPr lang="en-US" dirty="0"/>
              <a:t>“where” using n-gram </a:t>
            </a:r>
          </a:p>
          <a:p>
            <a:pPr lvl="1"/>
            <a:r>
              <a:rPr lang="en-US" dirty="0"/>
              <a:t>n=3: &lt;wh, whe, her, ere, re&gt;</a:t>
            </a:r>
          </a:p>
          <a:p>
            <a:r>
              <a:rPr lang="en-US" dirty="0"/>
              <a:t>Useful for long but infrequent words, such as pneumonoultramicroscopicsilicovolcanoconiosis</a:t>
            </a:r>
          </a:p>
        </p:txBody>
      </p:sp>
    </p:spTree>
    <p:custDataLst>
      <p:tags r:id="rId1"/>
    </p:custDataLst>
    <p:extLst>
      <p:ext uri="{BB962C8B-B14F-4D97-AF65-F5344CB8AC3E}">
        <p14:creationId xmlns:p14="http://schemas.microsoft.com/office/powerpoint/2010/main" val="140785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519922-F3BA-8891-D236-C22CC848D279}"/>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3" name="Title 2">
            <a:extLst>
              <a:ext uri="{FF2B5EF4-FFF2-40B4-BE49-F238E27FC236}">
                <a16:creationId xmlns:a16="http://schemas.microsoft.com/office/drawing/2014/main" id="{A17CD5BB-EAA5-78FA-12EF-ACF9B8462780}"/>
              </a:ext>
            </a:extLst>
          </p:cNvPr>
          <p:cNvSpPr>
            <a:spLocks noGrp="1"/>
          </p:cNvSpPr>
          <p:nvPr>
            <p:ph type="title" idx="1"/>
          </p:nvPr>
        </p:nvSpPr>
        <p:spPr/>
        <p:txBody>
          <a:bodyPr/>
          <a:lstStyle/>
          <a:p>
            <a:r>
              <a:rPr lang="en-US" dirty="0"/>
              <a:t>Semantics in linguistics</a:t>
            </a:r>
          </a:p>
        </p:txBody>
      </p:sp>
      <p:sp>
        <p:nvSpPr>
          <p:cNvPr id="4" name="Text Placeholder 3">
            <a:extLst>
              <a:ext uri="{FF2B5EF4-FFF2-40B4-BE49-F238E27FC236}">
                <a16:creationId xmlns:a16="http://schemas.microsoft.com/office/drawing/2014/main" id="{CF73DA62-A583-D674-7716-40D6C4C7DB04}"/>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764538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29A1F-C7E6-432B-8E57-1D4FA805874D}"/>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Word embedding comparison</a:t>
            </a:r>
          </a:p>
        </p:txBody>
      </p:sp>
      <p:sp>
        <p:nvSpPr>
          <p:cNvPr id="4" name="Content Placeholder 3">
            <a:extLst>
              <a:ext uri="{FF2B5EF4-FFF2-40B4-BE49-F238E27FC236}">
                <a16:creationId xmlns:a16="http://schemas.microsoft.com/office/drawing/2014/main" id="{A36C9353-409D-42A3-3ED8-4B5545C1984F}"/>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1468488978"/>
              </p:ext>
            </p:extLst>
          </p:nvPr>
        </p:nvGraphicFramePr>
        <p:xfrm>
          <a:off x="365760" y="1073940"/>
          <a:ext cx="11466577" cy="4937760"/>
        </p:xfrm>
        <a:graphic>
          <a:graphicData uri="http://schemas.openxmlformats.org/drawingml/2006/table">
            <a:tbl>
              <a:tblPr firstRow="1" bandRow="1">
                <a:tableStyleId>{5C22544A-7EE6-4342-B048-85BDC9FD1C3A}</a:tableStyleId>
              </a:tblPr>
              <a:tblGrid>
                <a:gridCol w="1390851">
                  <a:extLst>
                    <a:ext uri="{9D8B030D-6E8A-4147-A177-3AD203B41FA5}">
                      <a16:colId xmlns:a16="http://schemas.microsoft.com/office/drawing/2014/main" val="2631235095"/>
                    </a:ext>
                  </a:extLst>
                </a:gridCol>
                <a:gridCol w="5037863">
                  <a:extLst>
                    <a:ext uri="{9D8B030D-6E8A-4147-A177-3AD203B41FA5}">
                      <a16:colId xmlns:a16="http://schemas.microsoft.com/office/drawing/2014/main" val="4037318878"/>
                    </a:ext>
                  </a:extLst>
                </a:gridCol>
                <a:gridCol w="5037863">
                  <a:extLst>
                    <a:ext uri="{9D8B030D-6E8A-4147-A177-3AD203B41FA5}">
                      <a16:colId xmlns:a16="http://schemas.microsoft.com/office/drawing/2014/main" val="137407563"/>
                    </a:ext>
                  </a:extLst>
                </a:gridCol>
              </a:tblGrid>
              <a:tr h="245534">
                <a:tc>
                  <a:txBody>
                    <a:bodyPr/>
                    <a:lstStyle/>
                    <a:p>
                      <a:pPr algn="ctr"/>
                      <a:r>
                        <a:rPr lang="en-US" sz="1600" dirty="0"/>
                        <a:t>Model</a:t>
                      </a:r>
                    </a:p>
                  </a:txBody>
                  <a:tcPr/>
                </a:tc>
                <a:tc>
                  <a:txBody>
                    <a:bodyPr/>
                    <a:lstStyle/>
                    <a:p>
                      <a:pPr algn="ctr"/>
                      <a:r>
                        <a:rPr lang="en-US" sz="1600" dirty="0"/>
                        <a:t>Advantages</a:t>
                      </a:r>
                    </a:p>
                  </a:txBody>
                  <a:tcPr/>
                </a:tc>
                <a:tc>
                  <a:txBody>
                    <a:bodyPr/>
                    <a:lstStyle/>
                    <a:p>
                      <a:pPr algn="ctr"/>
                      <a:r>
                        <a:rPr lang="en-US" sz="1600" dirty="0"/>
                        <a:t>Limitation</a:t>
                      </a:r>
                    </a:p>
                  </a:txBody>
                  <a:tcPr/>
                </a:tc>
                <a:extLst>
                  <a:ext uri="{0D108BD9-81ED-4DB2-BD59-A6C34878D82A}">
                    <a16:rowId xmlns:a16="http://schemas.microsoft.com/office/drawing/2014/main" val="644123506"/>
                  </a:ext>
                </a:extLst>
              </a:tr>
              <a:tr h="424104">
                <a:tc>
                  <a:txBody>
                    <a:bodyPr/>
                    <a:lstStyle/>
                    <a:p>
                      <a:pPr algn="l"/>
                      <a:r>
                        <a:rPr lang="en-US" sz="1600" dirty="0">
                          <a:solidFill>
                            <a:schemeClr val="tx2"/>
                          </a:solidFill>
                        </a:rPr>
                        <a:t>TF-IDF</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Easy to compute the similarity between two documents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Common words don’t affect the results because of IDF</a:t>
                      </a:r>
                    </a:p>
                  </a:txBody>
                  <a:tcPr/>
                </a:tc>
                <a:tc>
                  <a:txBody>
                    <a:bodyPr/>
                    <a:lstStyle/>
                    <a:p>
                      <a:pPr marL="285750" indent="-285750" algn="l">
                        <a:buFont typeface="Arial" panose="020B0604020202020204" pitchFamily="34" charset="0"/>
                        <a:buChar char="•"/>
                      </a:pPr>
                      <a:r>
                        <a:rPr lang="en-US" sz="1600" dirty="0">
                          <a:solidFill>
                            <a:schemeClr val="tx2"/>
                          </a:solidFill>
                        </a:rPr>
                        <a:t>Doesn’t capture position in text </a:t>
                      </a:r>
                    </a:p>
                    <a:p>
                      <a:pPr marL="285750" indent="-285750" algn="l">
                        <a:buFont typeface="Arial" panose="020B0604020202020204" pitchFamily="34" charset="0"/>
                        <a:buChar char="•"/>
                      </a:pPr>
                      <a:r>
                        <a:rPr lang="en-US" sz="1600" dirty="0">
                          <a:solidFill>
                            <a:schemeClr val="tx2"/>
                          </a:solidFill>
                        </a:rPr>
                        <a:t>Doesn’t capture meaning in text</a:t>
                      </a:r>
                    </a:p>
                  </a:txBody>
                  <a:tcPr/>
                </a:tc>
                <a:extLst>
                  <a:ext uri="{0D108BD9-81ED-4DB2-BD59-A6C34878D82A}">
                    <a16:rowId xmlns:a16="http://schemas.microsoft.com/office/drawing/2014/main" val="3397609970"/>
                  </a:ext>
                </a:extLst>
              </a:tr>
              <a:tr h="602674">
                <a:tc>
                  <a:txBody>
                    <a:bodyPr/>
                    <a:lstStyle/>
                    <a:p>
                      <a:pPr algn="l"/>
                      <a:r>
                        <a:rPr lang="en-US" sz="1600" dirty="0">
                          <a:solidFill>
                            <a:schemeClr val="tx2"/>
                          </a:solidFill>
                        </a:rPr>
                        <a:t>word2vec</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Captures the position of words in the text (syntactic)</a:t>
                      </a:r>
                    </a:p>
                    <a:p>
                      <a:pPr marL="285750" indent="-285750" algn="l">
                        <a:buFont typeface="Arial" panose="020B0604020202020204" pitchFamily="34" charset="0"/>
                        <a:buChar char="•"/>
                      </a:pPr>
                      <a:r>
                        <a:rPr lang="en-US" sz="1600" dirty="0">
                          <a:solidFill>
                            <a:schemeClr val="tx2"/>
                          </a:solidFill>
                        </a:rPr>
                        <a:t>Captures meaning in the words (semantics)</a:t>
                      </a:r>
                    </a:p>
                  </a:txBody>
                  <a:tcPr/>
                </a:tc>
                <a:tc>
                  <a:txBody>
                    <a:bodyPr/>
                    <a:lstStyle/>
                    <a:p>
                      <a:pPr marL="285750" indent="-285750" algn="l">
                        <a:buFont typeface="Arial" panose="020B0604020202020204" pitchFamily="34" charset="0"/>
                        <a:buChar char="•"/>
                      </a:pPr>
                      <a:r>
                        <a:rPr lang="en-US" sz="1600" dirty="0">
                          <a:solidFill>
                            <a:schemeClr val="tx2"/>
                          </a:solidFill>
                        </a:rPr>
                        <a:t>Cannot capture the meaning of the word from the text (cannot capture polysemy)</a:t>
                      </a:r>
                    </a:p>
                    <a:p>
                      <a:pPr marL="285750" indent="-285750" algn="l">
                        <a:buFont typeface="Arial" panose="020B0604020202020204" pitchFamily="34" charset="0"/>
                        <a:buChar char="•"/>
                      </a:pPr>
                      <a:r>
                        <a:rPr lang="en-US" sz="1600" dirty="0">
                          <a:solidFill>
                            <a:schemeClr val="tx2"/>
                          </a:solidFill>
                        </a:rPr>
                        <a:t>Cannot capture OOV words</a:t>
                      </a:r>
                    </a:p>
                  </a:txBody>
                  <a:tcPr/>
                </a:tc>
                <a:extLst>
                  <a:ext uri="{0D108BD9-81ED-4DB2-BD59-A6C34878D82A}">
                    <a16:rowId xmlns:a16="http://schemas.microsoft.com/office/drawing/2014/main" val="690912529"/>
                  </a:ext>
                </a:extLst>
              </a:tr>
              <a:tr h="424104">
                <a:tc>
                  <a:txBody>
                    <a:bodyPr/>
                    <a:lstStyle/>
                    <a:p>
                      <a:pPr algn="l"/>
                      <a:r>
                        <a:rPr lang="en-US" sz="1600" dirty="0">
                          <a:solidFill>
                            <a:schemeClr val="tx2"/>
                          </a:solidFill>
                        </a:rPr>
                        <a:t>GloVe (pretrained)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indent="-285750" algn="l">
                        <a:buFont typeface="Arial" panose="020B0604020202020204" pitchFamily="34" charset="0"/>
                        <a:buChar char="•"/>
                      </a:pPr>
                      <a:r>
                        <a:rPr lang="en-US" sz="1600" dirty="0">
                          <a:solidFill>
                            <a:schemeClr val="tx2"/>
                          </a:solidFill>
                        </a:rPr>
                        <a:t>Trained on a huge corpus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txBody>
                  <a:tcPr/>
                </a:tc>
                <a:extLst>
                  <a:ext uri="{0D108BD9-81ED-4DB2-BD59-A6C34878D82A}">
                    <a16:rowId xmlns:a16="http://schemas.microsoft.com/office/drawing/2014/main" val="887961834"/>
                  </a:ext>
                </a:extLst>
              </a:tr>
              <a:tr h="602674">
                <a:tc>
                  <a:txBody>
                    <a:bodyPr/>
                    <a:lstStyle/>
                    <a:p>
                      <a:pPr algn="l"/>
                      <a:r>
                        <a:rPr lang="en-US" sz="1600" dirty="0">
                          <a:solidFill>
                            <a:schemeClr val="tx2"/>
                          </a:solidFill>
                        </a:rPr>
                        <a:t>GloVe (trained)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Straightforward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Performs better than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Lower weight for highly frequent word pairs, such as stop words like </a:t>
                      </a:r>
                      <a:r>
                        <a:rPr lang="en-US" sz="1600" i="1" dirty="0">
                          <a:solidFill>
                            <a:schemeClr val="tx2"/>
                          </a:solidFill>
                        </a:rPr>
                        <a:t>am</a:t>
                      </a:r>
                      <a:r>
                        <a:rPr lang="en-US" sz="1600" dirty="0">
                          <a:solidFill>
                            <a:schemeClr val="tx2"/>
                          </a:solidFill>
                        </a:rPr>
                        <a:t> and </a:t>
                      </a:r>
                      <a:r>
                        <a:rPr lang="en-US" sz="1600" i="1" dirty="0">
                          <a:solidFill>
                            <a:schemeClr val="tx2"/>
                          </a:solidFill>
                        </a:rPr>
                        <a:t>is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GloVe pretrained)</a:t>
                      </a:r>
                    </a:p>
                    <a:p>
                      <a:pPr marL="285750" indent="-285750" algn="l">
                        <a:buFont typeface="Arial" panose="020B0604020202020204" pitchFamily="34" charset="0"/>
                        <a:buChar char="•"/>
                      </a:pPr>
                      <a:r>
                        <a:rPr lang="en-US" sz="1600" dirty="0">
                          <a:solidFill>
                            <a:schemeClr val="tx2"/>
                          </a:solidFill>
                        </a:rPr>
                        <a:t>Needs a huge corpus to learn</a:t>
                      </a:r>
                    </a:p>
                  </a:txBody>
                  <a:tcPr/>
                </a:tc>
                <a:extLst>
                  <a:ext uri="{0D108BD9-81ED-4DB2-BD59-A6C34878D82A}">
                    <a16:rowId xmlns:a16="http://schemas.microsoft.com/office/drawing/2014/main" val="1800251185"/>
                  </a:ext>
                </a:extLst>
              </a:tr>
              <a:tr h="959814">
                <a:tc>
                  <a:txBody>
                    <a:bodyPr/>
                    <a:lstStyle/>
                    <a:p>
                      <a:pPr algn="l"/>
                      <a:r>
                        <a:rPr lang="en-US" sz="1600" dirty="0">
                          <a:solidFill>
                            <a:schemeClr val="tx2"/>
                          </a:solidFill>
                        </a:rPr>
                        <a:t>FastText</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Works for rare words (rare in their character n-grams, which are still shared with other words)</a:t>
                      </a:r>
                    </a:p>
                    <a:p>
                      <a:pPr marL="285750" indent="-285750" algn="l">
                        <a:buFont typeface="Arial" panose="020B0604020202020204" pitchFamily="34" charset="0"/>
                        <a:buChar char="•"/>
                      </a:pPr>
                      <a:r>
                        <a:rPr lang="en-US" sz="1600" dirty="0">
                          <a:solidFill>
                            <a:schemeClr val="tx2"/>
                          </a:solidFill>
                        </a:rPr>
                        <a:t>Solves OOV words with n-gram in character level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Fails to capture polysemy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Larger dictionary for more model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Higher computational complexity (sum of all n-grams vectors)</a:t>
                      </a:r>
                    </a:p>
                  </a:txBody>
                  <a:tcPr/>
                </a:tc>
                <a:extLst>
                  <a:ext uri="{0D108BD9-81ED-4DB2-BD59-A6C34878D82A}">
                    <a16:rowId xmlns:a16="http://schemas.microsoft.com/office/drawing/2014/main" val="4166925775"/>
                  </a:ext>
                </a:extLst>
              </a:tr>
            </a:tbl>
          </a:graphicData>
        </a:graphic>
      </p:graphicFrame>
    </p:spTree>
    <p:custDataLst>
      <p:tags r:id="rId1"/>
    </p:custDataLst>
    <p:extLst>
      <p:ext uri="{BB962C8B-B14F-4D97-AF65-F5344CB8AC3E}">
        <p14:creationId xmlns:p14="http://schemas.microsoft.com/office/powerpoint/2010/main" val="75210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C2CF1B-D057-4A81-A6FC-FCB0C2228768}"/>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rmAutofit fontScale="90000"/>
          </a:bodyPr>
          <a:lstStyle/>
          <a:p>
            <a:r>
              <a:rPr lang="en-US" dirty="0"/>
              <a:t>Word embedding applications summary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Efficacy on downstream natural language processing (NLP) tasks:</a:t>
            </a:r>
          </a:p>
          <a:p>
            <a:pPr lvl="1"/>
            <a:r>
              <a:rPr lang="en-US" dirty="0"/>
              <a:t>FastText: </a:t>
            </a:r>
          </a:p>
          <a:p>
            <a:pPr lvl="2"/>
            <a:r>
              <a:rPr lang="en-US" dirty="0"/>
              <a:t>Naturally handles OOV words</a:t>
            </a:r>
          </a:p>
          <a:p>
            <a:pPr lvl="2"/>
            <a:r>
              <a:rPr lang="en-US" dirty="0"/>
              <a:t>Better with morphologically rich languages, such as German</a:t>
            </a:r>
          </a:p>
          <a:p>
            <a:pPr lvl="2"/>
            <a:r>
              <a:rPr lang="en-US" dirty="0"/>
              <a:t>Better at syntactic similarity because of character n-grams (great and greater are similar)</a:t>
            </a:r>
          </a:p>
          <a:p>
            <a:pPr lvl="2"/>
            <a:r>
              <a:rPr lang="en-US" dirty="0"/>
              <a:t>Better at a larger corpus</a:t>
            </a:r>
          </a:p>
          <a:p>
            <a:pPr lvl="1"/>
            <a:r>
              <a:rPr lang="en-US" dirty="0"/>
              <a:t>word2vec: Better at semantic similarity, such as brother: sister</a:t>
            </a:r>
          </a:p>
        </p:txBody>
      </p:sp>
    </p:spTree>
    <p:custDataLst>
      <p:tags r:id="rId1"/>
    </p:custDataLst>
    <p:extLst>
      <p:ext uri="{BB962C8B-B14F-4D97-AF65-F5344CB8AC3E}">
        <p14:creationId xmlns:p14="http://schemas.microsoft.com/office/powerpoint/2010/main" val="328053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1EA4CD-750B-40FF-AB31-9F5006AA3B66}"/>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Autofit/>
          </a:bodyPr>
          <a:lstStyle/>
          <a:p>
            <a:r>
              <a:rPr lang="en-US" sz="3200" dirty="0"/>
              <a:t>Word embedding applications summary: Efficiency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Efficiency (training time, from least to most):</a:t>
            </a:r>
          </a:p>
          <a:p>
            <a:pPr marL="0" indent="0">
              <a:buNone/>
            </a:pPr>
            <a:endParaRPr lang="en-US" dirty="0"/>
          </a:p>
          <a:p>
            <a:pPr marL="0" indent="0">
              <a:buNone/>
            </a:pPr>
            <a:r>
              <a:rPr lang="en-US" dirty="0"/>
              <a:t>CBOW &lt; Skip-gram &lt; FastText</a:t>
            </a:r>
          </a:p>
        </p:txBody>
      </p:sp>
    </p:spTree>
    <p:custDataLst>
      <p:tags r:id="rId1"/>
    </p:custDataLst>
    <p:extLst>
      <p:ext uri="{BB962C8B-B14F-4D97-AF65-F5344CB8AC3E}">
        <p14:creationId xmlns:p14="http://schemas.microsoft.com/office/powerpoint/2010/main" val="2685786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recurrent neural networks (RNNs).</a:t>
            </a:r>
          </a:p>
        </p:txBody>
      </p:sp>
      <p:pic>
        <p:nvPicPr>
          <p:cNvPr id="6" name="Picture 5">
            <a:extLst>
              <a:ext uri="{FF2B5EF4-FFF2-40B4-BE49-F238E27FC236}">
                <a16:creationId xmlns:a16="http://schemas.microsoft.com/office/drawing/2014/main" id="{0288CA14-1942-48AE-9B6E-D7F44A9AB34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09839"/>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423EC8-B881-5D9B-4236-21AD6A9BA65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Source graphic </a:t>
            </a:r>
          </a:p>
        </p:txBody>
      </p:sp>
      <p:sp>
        <p:nvSpPr>
          <p:cNvPr id="4" name="Content Placeholder 3">
            <a:extLst>
              <a:ext uri="{FF2B5EF4-FFF2-40B4-BE49-F238E27FC236}">
                <a16:creationId xmlns:a16="http://schemas.microsoft.com/office/drawing/2014/main" id="{25A16069-BD30-3D8E-1B5C-E96254B1ADA5}"/>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5472ADE0-8362-4F86-AA1F-BFFA5A45A751}"/>
              </a:ext>
            </a:extLst>
          </p:cNvPr>
          <p:cNvGrpSpPr/>
          <p:nvPr/>
        </p:nvGrpSpPr>
        <p:grpSpPr>
          <a:xfrm>
            <a:off x="136712" y="3776832"/>
            <a:ext cx="11918576" cy="640080"/>
            <a:chOff x="154435" y="3776832"/>
            <a:chExt cx="11918576" cy="640080"/>
          </a:xfrm>
        </p:grpSpPr>
        <p:sp>
          <p:nvSpPr>
            <p:cNvPr id="30" name="Arrow: Chevron 29">
              <a:extLst>
                <a:ext uri="{FF2B5EF4-FFF2-40B4-BE49-F238E27FC236}">
                  <a16:creationId xmlns:a16="http://schemas.microsoft.com/office/drawing/2014/main" id="{A6C869F0-4EF1-4DBB-B68A-E0BE2D224D66}"/>
                </a:ext>
              </a:extLst>
            </p:cNvPr>
            <p:cNvSpPr/>
            <p:nvPr/>
          </p:nvSpPr>
          <p:spPr>
            <a:xfrm>
              <a:off x="154435" y="3776832"/>
              <a:ext cx="188997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pPr algn="ctr"/>
              <a:r>
                <a:rPr lang="en-US" dirty="0"/>
                <a:t>word2vec 2013</a:t>
              </a:r>
            </a:p>
          </p:txBody>
        </p:sp>
        <p:sp>
          <p:nvSpPr>
            <p:cNvPr id="28" name="Arrow: Chevron 27">
              <a:extLst>
                <a:ext uri="{FF2B5EF4-FFF2-40B4-BE49-F238E27FC236}">
                  <a16:creationId xmlns:a16="http://schemas.microsoft.com/office/drawing/2014/main" id="{A4CB2966-0DAA-4D4D-840A-A1140A215E71}"/>
                </a:ext>
              </a:extLst>
            </p:cNvPr>
            <p:cNvSpPr/>
            <p:nvPr/>
          </p:nvSpPr>
          <p:spPr>
            <a:xfrm>
              <a:off x="1804862" y="3776832"/>
              <a:ext cx="1535809"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GloVe</a:t>
              </a:r>
              <a:br>
                <a:rPr lang="en-US" dirty="0"/>
              </a:br>
              <a:r>
                <a:rPr lang="en-US" dirty="0"/>
                <a:t>2014</a:t>
              </a:r>
            </a:p>
          </p:txBody>
        </p:sp>
        <p:sp>
          <p:nvSpPr>
            <p:cNvPr id="26" name="Arrow: Chevron 25">
              <a:extLst>
                <a:ext uri="{FF2B5EF4-FFF2-40B4-BE49-F238E27FC236}">
                  <a16:creationId xmlns:a16="http://schemas.microsoft.com/office/drawing/2014/main" id="{EE8BC6A4-4F24-4C46-8B1E-7E422485E472}"/>
                </a:ext>
              </a:extLst>
            </p:cNvPr>
            <p:cNvSpPr/>
            <p:nvPr/>
          </p:nvSpPr>
          <p:spPr>
            <a:xfrm>
              <a:off x="3101120" y="3776832"/>
              <a:ext cx="1959224"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FastText</a:t>
              </a:r>
              <a:br>
                <a:rPr lang="en-US" dirty="0"/>
              </a:br>
              <a:r>
                <a:rPr lang="en-US" dirty="0"/>
                <a:t>2016</a:t>
              </a:r>
            </a:p>
          </p:txBody>
        </p:sp>
        <p:sp>
          <p:nvSpPr>
            <p:cNvPr id="24" name="Arrow: Chevron 23">
              <a:extLst>
                <a:ext uri="{FF2B5EF4-FFF2-40B4-BE49-F238E27FC236}">
                  <a16:creationId xmlns:a16="http://schemas.microsoft.com/office/drawing/2014/main" id="{9B019241-B528-4F0C-B79B-F3DBC7AE66CC}"/>
                </a:ext>
              </a:extLst>
            </p:cNvPr>
            <p:cNvSpPr/>
            <p:nvPr/>
          </p:nvSpPr>
          <p:spPr>
            <a:xfrm>
              <a:off x="4820793" y="3776832"/>
              <a:ext cx="22211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Transformer</a:t>
              </a:r>
              <a:br>
                <a:rPr lang="en-US" dirty="0"/>
              </a:br>
              <a:r>
                <a:rPr lang="en-US" dirty="0"/>
                <a:t>2017</a:t>
              </a:r>
            </a:p>
          </p:txBody>
        </p:sp>
        <p:sp>
          <p:nvSpPr>
            <p:cNvPr id="22" name="Arrow: Chevron 21">
              <a:extLst>
                <a:ext uri="{FF2B5EF4-FFF2-40B4-BE49-F238E27FC236}">
                  <a16:creationId xmlns:a16="http://schemas.microsoft.com/office/drawing/2014/main" id="{B1272D98-A1BD-484E-AFB2-46FC9D8947B8}"/>
                </a:ext>
              </a:extLst>
            </p:cNvPr>
            <p:cNvSpPr/>
            <p:nvPr/>
          </p:nvSpPr>
          <p:spPr>
            <a:xfrm>
              <a:off x="6802370" y="3776832"/>
              <a:ext cx="1561993"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BERT</a:t>
              </a:r>
              <a:br>
                <a:rPr lang="en-US" dirty="0"/>
              </a:br>
              <a:r>
                <a:rPr lang="en-US" dirty="0"/>
                <a:t>2018</a:t>
              </a:r>
            </a:p>
          </p:txBody>
        </p:sp>
        <p:sp>
          <p:nvSpPr>
            <p:cNvPr id="20" name="Arrow: Chevron 19">
              <a:extLst>
                <a:ext uri="{FF2B5EF4-FFF2-40B4-BE49-F238E27FC236}">
                  <a16:creationId xmlns:a16="http://schemas.microsoft.com/office/drawing/2014/main" id="{B95D4869-9B0C-4F36-8A43-D4EA5443300E}"/>
                </a:ext>
              </a:extLst>
            </p:cNvPr>
            <p:cNvSpPr/>
            <p:nvPr/>
          </p:nvSpPr>
          <p:spPr>
            <a:xfrm>
              <a:off x="8124812" y="3776832"/>
              <a:ext cx="14053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ELMo</a:t>
              </a:r>
              <a:br>
                <a:rPr lang="en-US" dirty="0"/>
              </a:br>
              <a:r>
                <a:rPr lang="en-US" dirty="0"/>
                <a:t>2018</a:t>
              </a:r>
            </a:p>
          </p:txBody>
        </p:sp>
        <p:sp>
          <p:nvSpPr>
            <p:cNvPr id="18" name="Arrow: Chevron 17">
              <a:extLst>
                <a:ext uri="{FF2B5EF4-FFF2-40B4-BE49-F238E27FC236}">
                  <a16:creationId xmlns:a16="http://schemas.microsoft.com/office/drawing/2014/main" id="{A3D63BEC-38B1-4D58-AB95-C17F2D0AD6C2}"/>
                </a:ext>
              </a:extLst>
            </p:cNvPr>
            <p:cNvSpPr/>
            <p:nvPr/>
          </p:nvSpPr>
          <p:spPr>
            <a:xfrm>
              <a:off x="9290589" y="3776832"/>
              <a:ext cx="1528705"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GPT-2</a:t>
              </a:r>
              <a:br>
                <a:rPr lang="en-US" dirty="0"/>
              </a:br>
              <a:r>
                <a:rPr lang="en-US" dirty="0"/>
                <a:t>2019</a:t>
              </a:r>
            </a:p>
          </p:txBody>
        </p:sp>
        <p:sp>
          <p:nvSpPr>
            <p:cNvPr id="16" name="Arrow: Chevron 15">
              <a:extLst>
                <a:ext uri="{FF2B5EF4-FFF2-40B4-BE49-F238E27FC236}">
                  <a16:creationId xmlns:a16="http://schemas.microsoft.com/office/drawing/2014/main" id="{41F0B34A-7CF0-4C47-BEFE-64DCD3F3F0C4}"/>
                </a:ext>
              </a:extLst>
            </p:cNvPr>
            <p:cNvSpPr/>
            <p:nvPr/>
          </p:nvSpPr>
          <p:spPr>
            <a:xfrm>
              <a:off x="10579743" y="3776832"/>
              <a:ext cx="149326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r>
                <a:rPr lang="en-US" dirty="0"/>
                <a:t>GPT-3</a:t>
              </a:r>
              <a:br>
                <a:rPr lang="en-US" dirty="0"/>
              </a:br>
              <a:r>
                <a:rPr lang="en-US" dirty="0"/>
                <a:t>2020</a:t>
              </a:r>
            </a:p>
          </p:txBody>
        </p:sp>
      </p:grpSp>
    </p:spTree>
    <p:custDataLst>
      <p:tags r:id="rId1"/>
    </p:custDataLst>
    <p:extLst>
      <p:ext uri="{BB962C8B-B14F-4D97-AF65-F5344CB8AC3E}">
        <p14:creationId xmlns:p14="http://schemas.microsoft.com/office/powerpoint/2010/main" val="215224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4</a:t>
            </a:fld>
            <a:endParaRPr lang="en-US" dirty="0"/>
          </a:p>
        </p:txBody>
      </p:sp>
      <p:sp>
        <p:nvSpPr>
          <p:cNvPr id="232" name="Title"/>
          <p:cNvSpPr txBox="1">
            <a:spLocks noGrp="1"/>
          </p:cNvSpPr>
          <p:nvPr>
            <p:ph type="title" idx="1"/>
          </p:nvPr>
        </p:nvSpPr>
        <p:spPr/>
        <p:txBody>
          <a:bodyPr>
            <a:normAutofit fontScale="90000"/>
          </a:bodyPr>
          <a:lstStyle/>
          <a:p>
            <a:r>
              <a:rPr lang="en-US" dirty="0"/>
              <a:t>Word semantics</a:t>
            </a:r>
          </a:p>
        </p:txBody>
      </p:sp>
      <p:sp>
        <p:nvSpPr>
          <p:cNvPr id="233" name="text box"/>
          <p:cNvSpPr txBox="1">
            <a:spLocks noGrp="1"/>
          </p:cNvSpPr>
          <p:nvPr>
            <p:ph idx="2"/>
          </p:nvPr>
        </p:nvSpPr>
        <p:spPr>
          <a:xfrm>
            <a:off x="365760" y="1165536"/>
            <a:ext cx="5303520" cy="5262696"/>
          </a:xfrm>
        </p:spPr>
        <p:txBody>
          <a:bodyPr/>
          <a:lstStyle/>
          <a:p>
            <a:r>
              <a:rPr lang="en-US" dirty="0"/>
              <a:t>Semantics is the relationship between the form and meaning of words.</a:t>
            </a:r>
            <a:endParaRPr lang="en-US" dirty="0">
              <a:sym typeface="Wingdings" pitchFamily="2" charset="2"/>
            </a:endParaRPr>
          </a:p>
          <a:p>
            <a:r>
              <a:rPr lang="en-US" dirty="0"/>
              <a:t>Denotational semantics are h</a:t>
            </a:r>
            <a:r>
              <a:rPr lang="en-US" dirty="0">
                <a:sym typeface="Wingdings" pitchFamily="2" charset="2"/>
              </a:rPr>
              <a:t>ard to represent computationally.</a:t>
            </a:r>
          </a:p>
          <a:p>
            <a:r>
              <a:rPr lang="en-US" dirty="0">
                <a:sym typeface="Wingdings" pitchFamily="2" charset="2"/>
              </a:rPr>
              <a:t>WordNet is a hierarchically organized lexical database of semantic relations.</a:t>
            </a:r>
          </a:p>
        </p:txBody>
      </p:sp>
      <p:pic>
        <p:nvPicPr>
          <p:cNvPr id="6" name="Picture 5">
            <a:extLst>
              <a:ext uri="{FF2B5EF4-FFF2-40B4-BE49-F238E27FC236}">
                <a16:creationId xmlns:a16="http://schemas.microsoft.com/office/drawing/2014/main" id="{DBC20DCC-D4EF-8B43-A7BF-790D2250CCA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872487" y="1316043"/>
            <a:ext cx="5953752" cy="4225914"/>
          </a:xfrm>
          <a:prstGeom prst="rect">
            <a:avLst/>
          </a:prstGeom>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462DB-AA8D-2988-67CD-06900FE1B4A5}"/>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3" name="Title 2">
            <a:extLst>
              <a:ext uri="{FF2B5EF4-FFF2-40B4-BE49-F238E27FC236}">
                <a16:creationId xmlns:a16="http://schemas.microsoft.com/office/drawing/2014/main" id="{E19C6A16-5522-77C6-C424-93473FAE0C3D}"/>
              </a:ext>
            </a:extLst>
          </p:cNvPr>
          <p:cNvSpPr>
            <a:spLocks noGrp="1"/>
          </p:cNvSpPr>
          <p:nvPr>
            <p:ph type="title" idx="1"/>
          </p:nvPr>
        </p:nvSpPr>
        <p:spPr/>
        <p:txBody>
          <a:bodyPr/>
          <a:lstStyle/>
          <a:p>
            <a:r>
              <a:rPr lang="en-US" sz="3600" dirty="0">
                <a:latin typeface="+mj-lt"/>
                <a:sym typeface="Wingdings" pitchFamily="2" charset="2"/>
              </a:rPr>
              <a:t>Types of word relationships</a:t>
            </a:r>
            <a:endParaRPr lang="en-US" dirty="0">
              <a:latin typeface="+mj-lt"/>
            </a:endParaRPr>
          </a:p>
        </p:txBody>
      </p:sp>
      <p:graphicFrame>
        <p:nvGraphicFramePr>
          <p:cNvPr id="7" name="Table 7">
            <a:extLst>
              <a:ext uri="{FF2B5EF4-FFF2-40B4-BE49-F238E27FC236}">
                <a16:creationId xmlns:a16="http://schemas.microsoft.com/office/drawing/2014/main" id="{2AAFBDF8-67F7-E351-044E-CD9F5436ED0C}"/>
              </a:ext>
            </a:extLst>
          </p:cNvPr>
          <p:cNvGraphicFramePr>
            <a:graphicFrameLocks noGrp="1"/>
          </p:cNvGraphicFramePr>
          <p:nvPr>
            <p:ph idx="4294967295"/>
            <p:extLst>
              <p:ext uri="{D42A27DB-BD31-4B8C-83A1-F6EECF244321}">
                <p14:modId xmlns:p14="http://schemas.microsoft.com/office/powerpoint/2010/main" val="2534417565"/>
              </p:ext>
            </p:extLst>
          </p:nvPr>
        </p:nvGraphicFramePr>
        <p:xfrm>
          <a:off x="6418263" y="1465263"/>
          <a:ext cx="5774025" cy="4572000"/>
        </p:xfrm>
        <a:graphic>
          <a:graphicData uri="http://schemas.openxmlformats.org/drawingml/2006/table">
            <a:tbl>
              <a:tblPr firstRow="1" bandRow="1">
                <a:tableStyleId>{6E25E649-3F16-4E02-A733-19D2CDBF48F0}</a:tableStyleId>
              </a:tblPr>
              <a:tblGrid>
                <a:gridCol w="2064883">
                  <a:extLst>
                    <a:ext uri="{9D8B030D-6E8A-4147-A177-3AD203B41FA5}">
                      <a16:colId xmlns:a16="http://schemas.microsoft.com/office/drawing/2014/main" val="794213006"/>
                    </a:ext>
                  </a:extLst>
                </a:gridCol>
                <a:gridCol w="3709142">
                  <a:extLst>
                    <a:ext uri="{9D8B030D-6E8A-4147-A177-3AD203B41FA5}">
                      <a16:colId xmlns:a16="http://schemas.microsoft.com/office/drawing/2014/main" val="173104224"/>
                    </a:ext>
                  </a:extLst>
                </a:gridCol>
              </a:tblGrid>
              <a:tr h="300494">
                <a:tc>
                  <a:txBody>
                    <a:bodyPr/>
                    <a:lstStyle/>
                    <a:p>
                      <a:r>
                        <a:rPr lang="en-US" dirty="0"/>
                        <a:t>Term</a:t>
                      </a:r>
                      <a:endParaRPr lang="en-US" b="0" dirty="0">
                        <a:solidFill>
                          <a:schemeClr val="bg1"/>
                        </a:solidFill>
                      </a:endParaRPr>
                    </a:p>
                  </a:txBody>
                  <a:tcPr marT="91440" marB="91440" anchor="ctr"/>
                </a:tc>
                <a:tc>
                  <a:txBody>
                    <a:bodyPr/>
                    <a:lstStyle/>
                    <a:p>
                      <a:r>
                        <a:rPr lang="en-US" dirty="0"/>
                        <a:t>Example</a:t>
                      </a:r>
                      <a:endParaRPr lang="en-US" b="0" dirty="0">
                        <a:solidFill>
                          <a:schemeClr val="bg1"/>
                        </a:solidFill>
                      </a:endParaRPr>
                    </a:p>
                  </a:txBody>
                  <a:tcPr marT="91440" marB="91440" anchor="ctr"/>
                </a:tc>
                <a:extLst>
                  <a:ext uri="{0D108BD9-81ED-4DB2-BD59-A6C34878D82A}">
                    <a16:rowId xmlns:a16="http://schemas.microsoft.com/office/drawing/2014/main" val="3267104199"/>
                  </a:ext>
                </a:extLst>
              </a:tr>
              <a:tr h="300494">
                <a:tc>
                  <a:txBody>
                    <a:bodyPr/>
                    <a:lstStyle/>
                    <a:p>
                      <a:r>
                        <a:rPr lang="en-US" sz="1800" dirty="0">
                          <a:solidFill>
                            <a:schemeClr val="tx2"/>
                          </a:solidFill>
                        </a:rPr>
                        <a:t>Synonymy</a:t>
                      </a:r>
                      <a:endParaRPr lang="en-US" b="0" dirty="0">
                        <a:solidFill>
                          <a:schemeClr val="tx2"/>
                        </a:solidFill>
                      </a:endParaRPr>
                    </a:p>
                  </a:txBody>
                  <a:tcPr marT="91440" marB="91440" anchor="ctr"/>
                </a:tc>
                <a:tc>
                  <a:txBody>
                    <a:bodyPr/>
                    <a:lstStyle/>
                    <a:p>
                      <a:r>
                        <a:rPr lang="en-US" sz="1800" dirty="0">
                          <a:solidFill>
                            <a:schemeClr val="tx2"/>
                          </a:solidFill>
                        </a:rPr>
                        <a:t>“class” and “category”</a:t>
                      </a:r>
                      <a:endParaRPr lang="en-US" b="0" dirty="0">
                        <a:solidFill>
                          <a:schemeClr val="tx2"/>
                        </a:solidFill>
                      </a:endParaRPr>
                    </a:p>
                  </a:txBody>
                  <a:tcPr marT="91440" marB="91440" anchor="ctr"/>
                </a:tc>
                <a:extLst>
                  <a:ext uri="{0D108BD9-81ED-4DB2-BD59-A6C34878D82A}">
                    <a16:rowId xmlns:a16="http://schemas.microsoft.com/office/drawing/2014/main" val="129740518"/>
                  </a:ext>
                </a:extLst>
              </a:tr>
              <a:tr h="300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Antonymy</a:t>
                      </a:r>
                      <a:endParaRPr lang="en-US" b="0" dirty="0">
                        <a:solidFill>
                          <a:schemeClr val="tx2"/>
                        </a:solidFill>
                      </a:endParaRPr>
                    </a:p>
                  </a:txBody>
                  <a:tcPr marT="91440" marB="91440" anchor="ctr"/>
                </a:tc>
                <a:tc>
                  <a:txBody>
                    <a:bodyPr/>
                    <a:lstStyle/>
                    <a:p>
                      <a:r>
                        <a:rPr lang="en-US" sz="1800" dirty="0">
                          <a:solidFill>
                            <a:schemeClr val="tx2"/>
                          </a:solidFill>
                        </a:rPr>
                        <a:t>“dark” vs. “light”</a:t>
                      </a:r>
                      <a:endParaRPr lang="en-US" b="0" dirty="0">
                        <a:solidFill>
                          <a:schemeClr val="tx2"/>
                        </a:solidFill>
                      </a:endParaRPr>
                    </a:p>
                  </a:txBody>
                  <a:tcPr marT="91440" marB="91440" anchor="ctr"/>
                </a:tc>
                <a:extLst>
                  <a:ext uri="{0D108BD9-81ED-4DB2-BD59-A6C34878D82A}">
                    <a16:rowId xmlns:a16="http://schemas.microsoft.com/office/drawing/2014/main" val="1167864527"/>
                  </a:ext>
                </a:extLst>
              </a:tr>
              <a:tr h="300494">
                <a:tc>
                  <a:txBody>
                    <a:bodyPr/>
                    <a:lstStyle/>
                    <a:p>
                      <a:r>
                        <a:rPr lang="en-US" sz="1800" dirty="0">
                          <a:solidFill>
                            <a:schemeClr val="tx2"/>
                          </a:solidFill>
                        </a:rPr>
                        <a:t>Homonymy</a:t>
                      </a:r>
                      <a:endParaRPr lang="en-US" b="0" dirty="0">
                        <a:solidFill>
                          <a:schemeClr val="tx2"/>
                        </a:solidFill>
                      </a:endParaRPr>
                    </a:p>
                  </a:txBody>
                  <a:tcPr marT="91440" marB="91440" anchor="ctr"/>
                </a:tc>
                <a:tc>
                  <a:txBody>
                    <a:bodyPr/>
                    <a:lstStyle/>
                    <a:p>
                      <a:r>
                        <a:rPr lang="en-US" sz="1800" b="0" dirty="0">
                          <a:solidFill>
                            <a:schemeClr val="tx2"/>
                          </a:solidFill>
                        </a:rPr>
                        <a:t>“their” and “they’re” and “there”</a:t>
                      </a:r>
                      <a:endParaRPr lang="en-US" b="0" dirty="0">
                        <a:solidFill>
                          <a:schemeClr val="tx2"/>
                        </a:solidFill>
                      </a:endParaRPr>
                    </a:p>
                  </a:txBody>
                  <a:tcPr marT="91440" marB="91440" anchor="ctr"/>
                </a:tc>
                <a:extLst>
                  <a:ext uri="{0D108BD9-81ED-4DB2-BD59-A6C34878D82A}">
                    <a16:rowId xmlns:a16="http://schemas.microsoft.com/office/drawing/2014/main" val="1952897712"/>
                  </a:ext>
                </a:extLst>
              </a:tr>
              <a:tr h="300494">
                <a:tc>
                  <a:txBody>
                    <a:bodyPr/>
                    <a:lstStyle/>
                    <a:p>
                      <a:r>
                        <a:rPr lang="en-US" sz="1800" dirty="0">
                          <a:solidFill>
                            <a:schemeClr val="tx2"/>
                          </a:solidFill>
                        </a:rPr>
                        <a:t>Polysemy</a:t>
                      </a:r>
                      <a:endParaRPr lang="en-US" b="0" dirty="0">
                        <a:solidFill>
                          <a:schemeClr val="tx2"/>
                        </a:solidFill>
                      </a:endParaRPr>
                    </a:p>
                  </a:txBody>
                  <a:tcPr marT="91440" marB="9144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chemeClr val="tx2"/>
                          </a:solidFill>
                        </a:rPr>
                        <a:t>“bank </a:t>
                      </a:r>
                      <a:r>
                        <a:rPr lang="en-US" sz="1800" i="0" dirty="0">
                          <a:solidFill>
                            <a:schemeClr val="tx2"/>
                          </a:solidFill>
                        </a:rPr>
                        <a:t>fees” and “</a:t>
                      </a:r>
                      <a:r>
                        <a:rPr lang="en-US" sz="1800" dirty="0">
                          <a:solidFill>
                            <a:schemeClr val="tx2"/>
                          </a:solidFill>
                        </a:rPr>
                        <a:t>river </a:t>
                      </a:r>
                      <a:r>
                        <a:rPr lang="en-US" sz="1800" i="1" dirty="0">
                          <a:solidFill>
                            <a:schemeClr val="tx2"/>
                          </a:solidFill>
                        </a:rPr>
                        <a:t>bank”</a:t>
                      </a:r>
                      <a:endParaRPr lang="en-US" sz="1800" b="0" i="1" dirty="0">
                        <a:solidFill>
                          <a:schemeClr val="tx2"/>
                        </a:solidFill>
                      </a:endParaRPr>
                    </a:p>
                  </a:txBody>
                  <a:tcPr marT="91440" marB="91440" anchor="ctr"/>
                </a:tc>
                <a:extLst>
                  <a:ext uri="{0D108BD9-81ED-4DB2-BD59-A6C34878D82A}">
                    <a16:rowId xmlns:a16="http://schemas.microsoft.com/office/drawing/2014/main" val="340071860"/>
                  </a:ext>
                </a:extLst>
              </a:tr>
              <a:tr h="300494">
                <a:tc>
                  <a:txBody>
                    <a:bodyPr/>
                    <a:lstStyle/>
                    <a:p>
                      <a:r>
                        <a:rPr lang="en-US" sz="1800" dirty="0">
                          <a:solidFill>
                            <a:schemeClr val="tx2"/>
                          </a:solidFill>
                        </a:rPr>
                        <a:t>Hyponymy</a:t>
                      </a:r>
                      <a:endParaRPr lang="en-US" b="0" dirty="0">
                        <a:solidFill>
                          <a:schemeClr val="tx2"/>
                        </a:solidFill>
                      </a:endParaRPr>
                    </a:p>
                  </a:txBody>
                  <a:tcPr marT="91440" marB="91440" anchor="ctr"/>
                </a:tc>
                <a:tc>
                  <a:txBody>
                    <a:bodyPr/>
                    <a:lstStyle/>
                    <a:p>
                      <a:r>
                        <a:rPr lang="en-US" sz="1800" dirty="0">
                          <a:solidFill>
                            <a:schemeClr val="tx2"/>
                          </a:solidFill>
                        </a:rPr>
                        <a:t>“car” is an instance of “vehicle”</a:t>
                      </a:r>
                      <a:endParaRPr lang="en-US" b="0" dirty="0">
                        <a:solidFill>
                          <a:schemeClr val="tx2"/>
                        </a:solidFill>
                      </a:endParaRPr>
                    </a:p>
                  </a:txBody>
                  <a:tcPr marT="91440" marB="91440" anchor="ctr"/>
                </a:tc>
                <a:extLst>
                  <a:ext uri="{0D108BD9-81ED-4DB2-BD59-A6C34878D82A}">
                    <a16:rowId xmlns:a16="http://schemas.microsoft.com/office/drawing/2014/main" val="859708585"/>
                  </a:ext>
                </a:extLst>
              </a:tr>
              <a:tr h="300494">
                <a:tc>
                  <a:txBody>
                    <a:bodyPr/>
                    <a:lstStyle/>
                    <a:p>
                      <a:r>
                        <a:rPr lang="en-US" sz="1800" dirty="0">
                          <a:solidFill>
                            <a:schemeClr val="tx2"/>
                          </a:solidFill>
                        </a:rPr>
                        <a:t>Hypernymy</a:t>
                      </a:r>
                      <a:endParaRPr lang="en-US" b="0" dirty="0">
                        <a:solidFill>
                          <a:schemeClr val="tx2"/>
                        </a:solidFill>
                      </a:endParaRPr>
                    </a:p>
                  </a:txBody>
                  <a:tcPr marT="91440" marB="91440" anchor="ctr"/>
                </a:tc>
                <a:tc>
                  <a:txBody>
                    <a:bodyPr/>
                    <a:lstStyle/>
                    <a:p>
                      <a:r>
                        <a:rPr lang="en-US" sz="1800" dirty="0">
                          <a:solidFill>
                            <a:schemeClr val="tx2"/>
                          </a:solidFill>
                        </a:rPr>
                        <a:t>“vehicle” is a category for “car”</a:t>
                      </a:r>
                      <a:endParaRPr lang="en-US" b="0" dirty="0">
                        <a:solidFill>
                          <a:schemeClr val="tx2"/>
                        </a:solidFill>
                      </a:endParaRPr>
                    </a:p>
                  </a:txBody>
                  <a:tcPr marT="91440" marB="91440" anchor="ctr"/>
                </a:tc>
                <a:extLst>
                  <a:ext uri="{0D108BD9-81ED-4DB2-BD59-A6C34878D82A}">
                    <a16:rowId xmlns:a16="http://schemas.microsoft.com/office/drawing/2014/main" val="571009534"/>
                  </a:ext>
                </a:extLst>
              </a:tr>
              <a:tr h="300494">
                <a:tc>
                  <a:txBody>
                    <a:bodyPr/>
                    <a:lstStyle/>
                    <a:p>
                      <a:r>
                        <a:rPr lang="en-US" sz="1800" dirty="0">
                          <a:solidFill>
                            <a:schemeClr val="tx2"/>
                          </a:solidFill>
                        </a:rPr>
                        <a:t>Holonymy</a:t>
                      </a:r>
                      <a:endParaRPr lang="en-US" b="0" dirty="0">
                        <a:solidFill>
                          <a:schemeClr val="tx2"/>
                        </a:solidFill>
                      </a:endParaRPr>
                    </a:p>
                  </a:txBody>
                  <a:tcPr marT="91440" marB="91440" anchor="ctr"/>
                </a:tc>
                <a:tc>
                  <a:txBody>
                    <a:bodyPr/>
                    <a:lstStyle/>
                    <a:p>
                      <a:r>
                        <a:rPr lang="en-US" sz="1800" dirty="0">
                          <a:solidFill>
                            <a:schemeClr val="tx2"/>
                          </a:solidFill>
                        </a:rPr>
                        <a:t>“table” includes “legs”</a:t>
                      </a:r>
                      <a:endParaRPr lang="en-US" b="0" dirty="0">
                        <a:solidFill>
                          <a:schemeClr val="tx2"/>
                        </a:solidFill>
                      </a:endParaRPr>
                    </a:p>
                  </a:txBody>
                  <a:tcPr marT="91440" marB="91440" anchor="ctr"/>
                </a:tc>
                <a:extLst>
                  <a:ext uri="{0D108BD9-81ED-4DB2-BD59-A6C34878D82A}">
                    <a16:rowId xmlns:a16="http://schemas.microsoft.com/office/drawing/2014/main" val="3604669964"/>
                  </a:ext>
                </a:extLst>
              </a:tr>
              <a:tr h="300494">
                <a:tc>
                  <a:txBody>
                    <a:bodyPr/>
                    <a:lstStyle/>
                    <a:p>
                      <a:r>
                        <a:rPr lang="en-US" sz="1800" dirty="0">
                          <a:solidFill>
                            <a:schemeClr val="tx2"/>
                          </a:solidFill>
                        </a:rPr>
                        <a:t>Meronymy</a:t>
                      </a:r>
                      <a:endParaRPr lang="en-US" b="0" dirty="0">
                        <a:solidFill>
                          <a:schemeClr val="tx2"/>
                        </a:solidFill>
                      </a:endParaRPr>
                    </a:p>
                  </a:txBody>
                  <a:tcPr marT="91440" marB="91440" anchor="ctr"/>
                </a:tc>
                <a:tc>
                  <a:txBody>
                    <a:bodyPr/>
                    <a:lstStyle/>
                    <a:p>
                      <a:r>
                        <a:rPr lang="en-US" sz="1800" b="0" dirty="0">
                          <a:solidFill>
                            <a:schemeClr val="tx2"/>
                          </a:solidFill>
                        </a:rPr>
                        <a:t>a “leg” is a part of a “table”</a:t>
                      </a:r>
                      <a:endParaRPr lang="en-US" b="0" dirty="0">
                        <a:solidFill>
                          <a:schemeClr val="tx2"/>
                        </a:solidFill>
                      </a:endParaRPr>
                    </a:p>
                  </a:txBody>
                  <a:tcPr marT="91440" marB="91440" anchor="ctr"/>
                </a:tc>
                <a:extLst>
                  <a:ext uri="{0D108BD9-81ED-4DB2-BD59-A6C34878D82A}">
                    <a16:rowId xmlns:a16="http://schemas.microsoft.com/office/drawing/2014/main" val="3939959619"/>
                  </a:ext>
                </a:extLst>
              </a:tr>
              <a:tr h="300494">
                <a:tc>
                  <a:txBody>
                    <a:bodyPr/>
                    <a:lstStyle/>
                    <a:p>
                      <a:r>
                        <a:rPr lang="en-US" sz="1800" dirty="0">
                          <a:solidFill>
                            <a:schemeClr val="tx2"/>
                          </a:solidFill>
                        </a:rPr>
                        <a:t>Entailment</a:t>
                      </a:r>
                      <a:endParaRPr lang="en-US" b="0" dirty="0">
                        <a:solidFill>
                          <a:schemeClr val="tx2"/>
                        </a:solidFill>
                      </a:endParaRPr>
                    </a:p>
                  </a:txBody>
                  <a:tcPr marT="91440" marB="91440" anchor="ctr"/>
                </a:tc>
                <a:tc>
                  <a:txBody>
                    <a:bodyPr/>
                    <a:lstStyle/>
                    <a:p>
                      <a:r>
                        <a:rPr lang="en-US" sz="1800" dirty="0">
                          <a:solidFill>
                            <a:schemeClr val="tx2"/>
                          </a:solidFill>
                        </a:rPr>
                        <a:t>If it is a “car” it is also a “vehicle”</a:t>
                      </a:r>
                      <a:endParaRPr lang="en-US" b="0" dirty="0">
                        <a:solidFill>
                          <a:schemeClr val="tx2"/>
                        </a:solidFill>
                      </a:endParaRPr>
                    </a:p>
                  </a:txBody>
                  <a:tcPr marT="91440" marB="91440" anchor="ctr"/>
                </a:tc>
                <a:extLst>
                  <a:ext uri="{0D108BD9-81ED-4DB2-BD59-A6C34878D82A}">
                    <a16:rowId xmlns:a16="http://schemas.microsoft.com/office/drawing/2014/main" val="1997301085"/>
                  </a:ext>
                </a:extLst>
              </a:tr>
            </a:tbl>
          </a:graphicData>
        </a:graphic>
      </p:graphicFrame>
    </p:spTree>
    <p:custDataLst>
      <p:tags r:id="rId1"/>
    </p:custDataLst>
    <p:extLst>
      <p:ext uri="{BB962C8B-B14F-4D97-AF65-F5344CB8AC3E}">
        <p14:creationId xmlns:p14="http://schemas.microsoft.com/office/powerpoint/2010/main" val="28645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6</a:t>
            </a:fld>
            <a:endParaRPr lang="en-US" dirty="0"/>
          </a:p>
        </p:txBody>
      </p:sp>
      <p:sp>
        <p:nvSpPr>
          <p:cNvPr id="232" name="title"/>
          <p:cNvSpPr txBox="1">
            <a:spLocks noGrp="1"/>
          </p:cNvSpPr>
          <p:nvPr>
            <p:ph type="title" idx="1"/>
          </p:nvPr>
        </p:nvSpPr>
        <p:spPr/>
        <p:txBody>
          <a:bodyPr>
            <a:normAutofit fontScale="90000"/>
          </a:bodyPr>
          <a:lstStyle/>
          <a:p>
            <a:r>
              <a:rPr lang="en-US" dirty="0"/>
              <a:t>Difficulties with WordNet</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5"/>
            <a:ext cx="11466576" cy="3791475"/>
          </a:xfrm>
        </p:spPr>
        <p:txBody>
          <a:bodyPr/>
          <a:lstStyle/>
          <a:p>
            <a:r>
              <a:rPr lang="en-US" sz="2400" dirty="0"/>
              <a:t>It can miss nuanced meanings.</a:t>
            </a:r>
          </a:p>
          <a:p>
            <a:r>
              <a:rPr lang="en-US" sz="2400" dirty="0"/>
              <a:t>It might not have all the words that you need.</a:t>
            </a:r>
          </a:p>
          <a:p>
            <a:r>
              <a:rPr lang="en-US" sz="2400" dirty="0"/>
              <a:t>Existing words can have meanings that evolve faster than WordNet can keep up.</a:t>
            </a:r>
          </a:p>
          <a:p>
            <a:r>
              <a:rPr lang="en-US" sz="2400" dirty="0"/>
              <a:t>It doesn’t include phrases.</a:t>
            </a:r>
          </a:p>
          <a:p>
            <a:r>
              <a:rPr lang="en-US" sz="2400" dirty="0"/>
              <a:t>It doesn’t work as well with verbs and adjectives (less structured hypernymy).</a:t>
            </a:r>
          </a:p>
          <a:p>
            <a:r>
              <a:rPr lang="en-US" sz="2400" dirty="0"/>
              <a:t>Similarity between words can be difficult for WordNet to compute.</a:t>
            </a:r>
          </a:p>
        </p:txBody>
      </p:sp>
      <p:sp>
        <p:nvSpPr>
          <p:cNvPr id="2" name="Rectangle 1">
            <a:extLst>
              <a:ext uri="{FF2B5EF4-FFF2-40B4-BE49-F238E27FC236}">
                <a16:creationId xmlns:a16="http://schemas.microsoft.com/office/drawing/2014/main" id="{9708ACFB-CCC0-B543-96DC-47520FB875C7}"/>
              </a:ext>
            </a:extLst>
          </p:cNvPr>
          <p:cNvSpPr/>
          <p:nvPr/>
        </p:nvSpPr>
        <p:spPr>
          <a:xfrm>
            <a:off x="3517409" y="5207717"/>
            <a:ext cx="5157181" cy="969496"/>
          </a:xfrm>
          <a:prstGeom prst="rect">
            <a:avLst/>
          </a:prstGeom>
        </p:spPr>
        <p:txBody>
          <a:bodyPr wrap="none">
            <a:spAutoFit/>
          </a:bodyPr>
          <a:lstStyle/>
          <a:p>
            <a:pPr algn="ctr"/>
            <a:r>
              <a:rPr lang="en-US" sz="3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Why is similarity important?</a:t>
            </a:r>
          </a:p>
          <a:p>
            <a:pPr algn="ctr"/>
            <a:endParaRPr lang="en-US" sz="2700" dirty="0">
              <a:solidFill>
                <a:srgbClr val="FF9300"/>
              </a:solidFill>
            </a:endParaRPr>
          </a:p>
        </p:txBody>
      </p:sp>
    </p:spTree>
    <p:custDataLst>
      <p:tags r:id="rId1"/>
    </p:custDataLst>
    <p:extLst>
      <p:ext uri="{BB962C8B-B14F-4D97-AF65-F5344CB8AC3E}">
        <p14:creationId xmlns:p14="http://schemas.microsoft.com/office/powerpoint/2010/main" val="15565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7</a:t>
            </a:fld>
            <a:endParaRPr lang="en-US" dirty="0"/>
          </a:p>
        </p:txBody>
      </p:sp>
      <p:sp>
        <p:nvSpPr>
          <p:cNvPr id="232" name="Title"/>
          <p:cNvSpPr txBox="1">
            <a:spLocks noGrp="1"/>
          </p:cNvSpPr>
          <p:nvPr>
            <p:ph type="title" idx="1"/>
          </p:nvPr>
        </p:nvSpPr>
        <p:spPr/>
        <p:txBody>
          <a:bodyPr>
            <a:normAutofit fontScale="90000"/>
          </a:bodyPr>
          <a:lstStyle/>
          <a:p>
            <a:r>
              <a:rPr lang="en-US" dirty="0"/>
              <a:t>Difficulties with the meaning of words</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6"/>
            <a:ext cx="11466576" cy="3285884"/>
          </a:xfrm>
        </p:spPr>
        <p:txBody>
          <a:bodyPr/>
          <a:lstStyle/>
          <a:p>
            <a:r>
              <a:rPr lang="en-US" dirty="0"/>
              <a:t>Polysemy </a:t>
            </a:r>
          </a:p>
          <a:p>
            <a:pPr lvl="1"/>
            <a:r>
              <a:rPr lang="en-US" dirty="0"/>
              <a:t>He had a stroke and is in critical condition.</a:t>
            </a:r>
          </a:p>
          <a:p>
            <a:pPr lvl="1"/>
            <a:r>
              <a:rPr lang="en-US" dirty="0"/>
              <a:t>He was critical of many U.S. welfare programs.</a:t>
            </a:r>
          </a:p>
          <a:p>
            <a:r>
              <a:rPr lang="en-US" dirty="0"/>
              <a:t>Word relations are contextual</a:t>
            </a:r>
          </a:p>
          <a:p>
            <a:pPr lvl="1"/>
            <a:r>
              <a:rPr lang="en-US" dirty="0"/>
              <a:t>Red and green are primary colors. (similar meaning)</a:t>
            </a:r>
          </a:p>
          <a:p>
            <a:pPr lvl="1"/>
            <a:r>
              <a:rPr lang="en-US" dirty="0"/>
              <a:t>Go if the traffic signal turns green, and stop if it is red. (opposite meaning)</a:t>
            </a:r>
          </a:p>
        </p:txBody>
      </p:sp>
      <p:sp>
        <p:nvSpPr>
          <p:cNvPr id="5" name="Question">
            <a:extLst>
              <a:ext uri="{FF2B5EF4-FFF2-40B4-BE49-F238E27FC236}">
                <a16:creationId xmlns:a16="http://schemas.microsoft.com/office/drawing/2014/main" id="{65163ED0-B365-304B-9BEA-23B46A1077C2}"/>
              </a:ext>
            </a:extLst>
          </p:cNvPr>
          <p:cNvSpPr txBox="1">
            <a:spLocks/>
          </p:cNvSpPr>
          <p:nvPr/>
        </p:nvSpPr>
        <p:spPr>
          <a:xfrm>
            <a:off x="2072640" y="4927322"/>
            <a:ext cx="8046720" cy="101566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6000">
                <a:solidFill>
                  <a:srgbClr val="FF9300"/>
                </a:solidFill>
                <a:latin typeface="Amazon Ember" panose="020B0603020204020204" pitchFamily="34" charset="0"/>
                <a:ea typeface="Amazon Ember" panose="020B0603020204020204" pitchFamily="34" charset="0"/>
                <a:cs typeface="Amazon Ember" panose="020B0603020204020204" pitchFamily="34" charset="0"/>
              </a:defRPr>
            </a:lvl1pPr>
          </a:lstStyle>
          <a:p>
            <a:pPr algn="ctr"/>
            <a:r>
              <a:rPr lang="en-US" sz="3000" dirty="0">
                <a:solidFill>
                  <a:schemeClr val="accent6"/>
                </a:solidFill>
              </a:rPr>
              <a:t>Can meaning be defined in a different way?</a:t>
            </a:r>
          </a:p>
        </p:txBody>
      </p:sp>
    </p:spTree>
    <p:custDataLst>
      <p:tags r:id="rId1"/>
    </p:custDataLst>
    <p:extLst>
      <p:ext uri="{BB962C8B-B14F-4D97-AF65-F5344CB8AC3E}">
        <p14:creationId xmlns:p14="http://schemas.microsoft.com/office/powerpoint/2010/main" val="72076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546D9-539D-DBF9-2377-32BDBA2F3A09}"/>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3" name="Title 2">
            <a:extLst>
              <a:ext uri="{FF2B5EF4-FFF2-40B4-BE49-F238E27FC236}">
                <a16:creationId xmlns:a16="http://schemas.microsoft.com/office/drawing/2014/main" id="{BB0C00F6-770D-8B3C-82DB-F9ED8FAF5B18}"/>
              </a:ext>
            </a:extLst>
          </p:cNvPr>
          <p:cNvSpPr>
            <a:spLocks noGrp="1"/>
          </p:cNvSpPr>
          <p:nvPr>
            <p:ph type="title" idx="1"/>
          </p:nvPr>
        </p:nvSpPr>
        <p:spPr/>
        <p:txBody>
          <a:bodyPr/>
          <a:lstStyle/>
          <a:p>
            <a:r>
              <a:rPr lang="en-US" dirty="0"/>
              <a:t>Handling words numerically</a:t>
            </a:r>
          </a:p>
        </p:txBody>
      </p:sp>
      <p:sp>
        <p:nvSpPr>
          <p:cNvPr id="4" name="Text Placeholder 3">
            <a:extLst>
              <a:ext uri="{FF2B5EF4-FFF2-40B4-BE49-F238E27FC236}">
                <a16:creationId xmlns:a16="http://schemas.microsoft.com/office/drawing/2014/main" id="{326B43A0-5EBA-7C1B-E8EB-6C5B4036C78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3536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D44AEC-1697-5942-A0C1-2A48C4838575}"/>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51190C2E-96B0-D046-91B3-23F9F5EBAB03}"/>
              </a:ext>
            </a:extLst>
          </p:cNvPr>
          <p:cNvSpPr>
            <a:spLocks noGrp="1"/>
          </p:cNvSpPr>
          <p:nvPr>
            <p:ph type="title" idx="1"/>
          </p:nvPr>
        </p:nvSpPr>
        <p:spPr/>
        <p:txBody>
          <a:bodyPr>
            <a:normAutofit fontScale="90000"/>
          </a:bodyPr>
          <a:lstStyle/>
          <a:p>
            <a:r>
              <a:rPr lang="en-US" dirty="0"/>
              <a:t>Types of word embeddings</a:t>
            </a:r>
          </a:p>
        </p:txBody>
      </p:sp>
      <p:sp>
        <p:nvSpPr>
          <p:cNvPr id="5" name="Content Placeholder 4">
            <a:extLst>
              <a:ext uri="{FF2B5EF4-FFF2-40B4-BE49-F238E27FC236}">
                <a16:creationId xmlns:a16="http://schemas.microsoft.com/office/drawing/2014/main" id="{46D87ED6-25AE-A74D-9106-D57DC2E54163}"/>
              </a:ext>
            </a:extLst>
          </p:cNvPr>
          <p:cNvSpPr>
            <a:spLocks noGrp="1"/>
          </p:cNvSpPr>
          <p:nvPr>
            <p:ph idx="2"/>
          </p:nvPr>
        </p:nvSpPr>
        <p:spPr/>
        <p:txBody>
          <a:bodyPr/>
          <a:lstStyle/>
          <a:p>
            <a:r>
              <a:rPr lang="en-US" sz="2400" dirty="0"/>
              <a:t>Convert the text into a vector of numerical values. The dimensions differ for each model.</a:t>
            </a:r>
          </a:p>
          <a:p>
            <a:r>
              <a:rPr lang="en-US" sz="2400" dirty="0"/>
              <a:t>Two types of word embeddings:</a:t>
            </a:r>
          </a:p>
          <a:p>
            <a:pPr lvl="1"/>
            <a:r>
              <a:rPr lang="en-US" sz="2000" dirty="0"/>
              <a:t>Contextless word embeddings</a:t>
            </a:r>
          </a:p>
          <a:p>
            <a:pPr lvl="2"/>
            <a:r>
              <a:rPr lang="en-US" sz="1800" dirty="0"/>
              <a:t>Term frequency-inverse document frequency (TF-IDF) </a:t>
            </a:r>
          </a:p>
          <a:p>
            <a:pPr lvl="2"/>
            <a:r>
              <a:rPr lang="en-US" sz="1800" dirty="0"/>
              <a:t>word2vec </a:t>
            </a:r>
          </a:p>
          <a:p>
            <a:pPr lvl="2"/>
            <a:r>
              <a:rPr lang="en-US" sz="1800" dirty="0"/>
              <a:t>GloVe</a:t>
            </a:r>
          </a:p>
          <a:p>
            <a:pPr lvl="1"/>
            <a:r>
              <a:rPr lang="en-US" sz="2000" dirty="0"/>
              <a:t>Context-driven word embeddings</a:t>
            </a:r>
          </a:p>
          <a:p>
            <a:pPr lvl="2"/>
            <a:r>
              <a:rPr lang="en-US" sz="1800" dirty="0"/>
              <a:t>ELMo </a:t>
            </a:r>
          </a:p>
          <a:p>
            <a:pPr lvl="2"/>
            <a:r>
              <a:rPr lang="en-US" sz="1800" dirty="0"/>
              <a:t>OpenAI GPT </a:t>
            </a:r>
          </a:p>
          <a:p>
            <a:pPr lvl="2"/>
            <a:r>
              <a:rPr lang="en-US" sz="1800" dirty="0"/>
              <a:t>BERT, RoBERTa, ALBERT, ELECTRA, DistilBERT </a:t>
            </a:r>
          </a:p>
          <a:p>
            <a:pPr lvl="2"/>
            <a:r>
              <a:rPr lang="en-US" sz="1800" dirty="0"/>
              <a:t>XLNet</a:t>
            </a:r>
            <a:endParaRPr lang="en-US" sz="2400" dirty="0"/>
          </a:p>
        </p:txBody>
      </p:sp>
    </p:spTree>
    <p:custDataLst>
      <p:tags r:id="rId1"/>
    </p:custDataLst>
    <p:extLst>
      <p:ext uri="{BB962C8B-B14F-4D97-AF65-F5344CB8AC3E}">
        <p14:creationId xmlns:p14="http://schemas.microsoft.com/office/powerpoint/2010/main" val="442885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lvG9Re1P"/>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35899</TotalTime>
  <Words>5925</Words>
  <Application>Microsoft Macintosh PowerPoint</Application>
  <PresentationFormat>Widescreen</PresentationFormat>
  <Paragraphs>673</Paragraphs>
  <Slides>36</Slides>
  <Notes>36</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Amazon Ember</vt:lpstr>
      <vt:lpstr>Amazon Ember Display</vt:lpstr>
      <vt:lpstr>Amazon Ember Display Heavy</vt:lpstr>
      <vt:lpstr>Amazon Ember Heavy</vt:lpstr>
      <vt:lpstr>Amazon Ember Medium</vt:lpstr>
      <vt:lpstr>Arial</vt:lpstr>
      <vt:lpstr>Calibri</vt:lpstr>
      <vt:lpstr>Calibri Light</vt:lpstr>
      <vt:lpstr>Cambria Math</vt:lpstr>
      <vt:lpstr>Helvetica Neue</vt:lpstr>
      <vt:lpstr>Lucida Console</vt:lpstr>
      <vt:lpstr>Wingdings</vt:lpstr>
      <vt:lpstr>Custom Design</vt:lpstr>
      <vt:lpstr>Word Embeddings</vt:lpstr>
      <vt:lpstr>Today’s activities</vt:lpstr>
      <vt:lpstr>Semantics in linguistics</vt:lpstr>
      <vt:lpstr>Word semantics</vt:lpstr>
      <vt:lpstr>Types of word relationships</vt:lpstr>
      <vt:lpstr>Difficulties with WordNet</vt:lpstr>
      <vt:lpstr>Difficulties with the meaning of words</vt:lpstr>
      <vt:lpstr>Handling words numerically</vt:lpstr>
      <vt:lpstr>Types of word embeddings</vt:lpstr>
      <vt:lpstr>Review: TF-IDF</vt:lpstr>
      <vt:lpstr>Word embedding</vt:lpstr>
      <vt:lpstr>Word vectors, embeddings, and representations</vt:lpstr>
      <vt:lpstr>Cosine similarity</vt:lpstr>
      <vt:lpstr>Word representations overview: Sparse or dense</vt:lpstr>
      <vt:lpstr>Word representations overview: Examples</vt:lpstr>
      <vt:lpstr>Why is word2vec needed?</vt:lpstr>
      <vt:lpstr>What is word2vec?</vt:lpstr>
      <vt:lpstr>word2vec: Skip-gram</vt:lpstr>
      <vt:lpstr>word2vec: CBOW</vt:lpstr>
      <vt:lpstr>word2vec algorithm</vt:lpstr>
      <vt:lpstr>word2vec algorithm: Negative samples</vt:lpstr>
      <vt:lpstr>word2vec algorithm: Prediction tasks</vt:lpstr>
      <vt:lpstr>Comparison of word2vec architectures</vt:lpstr>
      <vt:lpstr>GloVe for word representation</vt:lpstr>
      <vt:lpstr>GloVe for word representation: Application</vt:lpstr>
      <vt:lpstr>GloVe for word representation: Loss function</vt:lpstr>
      <vt:lpstr>GloVe for word representation: Summary</vt:lpstr>
      <vt:lpstr>Motivation for FastText (subword embedding)</vt:lpstr>
      <vt:lpstr>FastText is an extension of the word2vec model</vt:lpstr>
      <vt:lpstr>Word embedding comparison</vt:lpstr>
      <vt:lpstr>Word embedding applications summary</vt:lpstr>
      <vt:lpstr>Word embedding applications summary: Efficiency</vt:lpstr>
      <vt:lpstr>Next lesson</vt:lpstr>
      <vt:lpstr>PowerPoint Presentation</vt:lpstr>
      <vt:lpstr>Image source slide (for curriculum development use only)</vt:lpstr>
      <vt:lpstr>Source graphic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539</cp:revision>
  <dcterms:created xsi:type="dcterms:W3CDTF">2022-11-16T15:46:36Z</dcterms:created>
  <dcterms:modified xsi:type="dcterms:W3CDTF">2025-06-03T17:31:56Z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9C4B1496-87D1-43E6-91A2-0E5964984AF4</vt:lpwstr>
  </property>
  <property fmtid="{D5CDD505-2E9C-101B-9397-08002B2CF9AE}" pid="3" name="ArticulatePath">
    <vt:lpwstr>MLUDTI-EN-M2-L3</vt:lpwstr>
  </property>
</Properties>
</file>