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4A43-43E9-834A-A269-7F779559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A12F2-A320-2D48-B871-5B564E6B3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6EF5-F8E2-5444-A349-F0765240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7305-A4BE-1A48-9199-A834B689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138-3C1E-5E44-8FE4-EEFEA9EF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7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4038-A17A-7E4F-9A50-5D258BB8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60C81-F741-964E-B0B3-9C6233897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7D34-4F5F-8A4A-BFEA-D73CFEF6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C46C-1164-2146-8F77-AF6855BF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B3AD-0BE7-434E-A19D-709D27F5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7CD76-FD55-9940-933A-D9B542985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19E5E-2372-634A-8A1D-1B6EFFC5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4AB2C-5334-E648-9883-81F39F7A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528C-8B38-604E-8CD5-4A015A08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AA53-CBF1-104A-B682-02E966CE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7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  <a:lvl2pPr marL="533400" indent="-228600" defTabSz="412750">
              <a:lnSpc>
                <a:spcPct val="100000"/>
              </a:lnSpc>
              <a:spcBef>
                <a:spcPts val="0"/>
              </a:spcBef>
              <a:defRPr sz="1800" b="1"/>
            </a:lvl2pPr>
            <a:lvl3pPr marL="838200" indent="-228600" defTabSz="412750">
              <a:lnSpc>
                <a:spcPct val="100000"/>
              </a:lnSpc>
              <a:spcBef>
                <a:spcPts val="0"/>
              </a:spcBef>
              <a:defRPr sz="1800" b="1"/>
            </a:lvl3pPr>
            <a:lvl4pPr marL="1143000" indent="-228600" defTabSz="412750">
              <a:lnSpc>
                <a:spcPct val="100000"/>
              </a:lnSpc>
              <a:spcBef>
                <a:spcPts val="0"/>
              </a:spcBef>
              <a:defRPr sz="1800" b="1"/>
            </a:lvl4pPr>
            <a:lvl5pPr marL="1447800" indent="-228600" defTabSz="41275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r>
              <a:t>Author and Date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3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 numCol="1" spcCol="38100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Presentation Subtitle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548422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154A-0042-F043-86EA-E8BBD44D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EABB-F227-C146-AC56-3B32FC91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9E42-4503-E24F-972D-9BA23B15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AF7FF-3D1A-D548-9E87-4D253CC7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C47D-0D77-F44F-94CB-31A62365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5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6594-CBA5-294F-A26A-A383A434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DDAD-9A83-6947-847B-BD6E1462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EA38-A00C-3842-A586-55D87CF2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DA096-7318-6749-81AE-4F792542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1196-5010-A243-9440-F22F156F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B0E5-E39B-D146-8EF4-9ADE86C5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922-B0F8-EC42-BE6A-C1E35AC1B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8E0E-3DE2-3145-BB05-8E8149C8A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ABBA1-B1E1-1F47-87A8-A967A097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52BC-5A93-EB45-8143-9E38EA81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845A3-A6F0-A44E-BBB5-A52F7413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7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0C5D-2046-1A44-A0E4-FB2F84E4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232CD-3A1D-7D43-9F3D-B045AE02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9E2F2-18A8-114C-87D6-D85307F0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5C435-30F8-6045-BAA6-1A44ED2A7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37EB7-7D68-C749-996C-061175CEF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76E2E-D518-364D-89DB-EE6E3A31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7EE20-F22A-D745-95EC-3D10A808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F5DD0-D788-B642-85BA-1DF73F27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E84F-AA9D-D742-A233-127C9ADB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EAF37-D2EE-064F-9095-E2621B32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DA092-203F-7545-92CE-78467996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EB9BE-145D-644F-9251-6EE6EE26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A7D76-EB4C-8649-B38D-5CC1A591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6114D-3F0F-E049-9EC5-58042E78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02EBC-6649-7648-9375-E190E735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CE65-C162-1440-8D84-BAF2973A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9AC9-31FC-F546-8481-F60DD2AB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9115-BD10-E742-8BC2-97503E79D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5CB62-3698-2049-BBE1-69F30C25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1D733-21E2-C941-B824-BB6D0F9D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847ED-73F1-314C-885D-99D3F1A2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8AA3-37FD-7145-84AA-D9605D38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AD9C2-0574-834C-B939-64D9261EF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C6EBB-C26B-7B41-BB1F-80805A09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3E47B-59BF-A041-8BB5-15314DB0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959E9-35FA-9A4C-9AAE-71BFAE87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B422A-A6C0-3749-8305-4EC313CA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C4ACE-9703-704C-9B69-B1D89DD2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5643-EBE2-9142-8C01-0D569BED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CA4F-2111-7C41-ACF5-7D5CC65D2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64430-9F94-9F40-A55B-01E6CA9567A1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8580-4FBF-C44C-9779-9584C214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32FD-0941-A542-AB45-53987A21B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4107-0797-5F48-B7DB-2BD4FA6EB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Rectangle 12"/>
          <p:cNvGrpSpPr/>
          <p:nvPr/>
        </p:nvGrpSpPr>
        <p:grpSpPr>
          <a:xfrm>
            <a:off x="1264363" y="1882063"/>
            <a:ext cx="7959373" cy="782717"/>
            <a:chOff x="-1" y="0"/>
            <a:chExt cx="15918744" cy="1565432"/>
          </a:xfrm>
        </p:grpSpPr>
        <p:sp>
          <p:nvSpPr>
            <p:cNvPr id="151" name="Rectangle"/>
            <p:cNvSpPr/>
            <p:nvPr/>
          </p:nvSpPr>
          <p:spPr>
            <a:xfrm>
              <a:off x="-1" y="0"/>
              <a:ext cx="15918744" cy="1565432"/>
            </a:xfrm>
            <a:prstGeom prst="rect">
              <a:avLst/>
            </a:prstGeom>
            <a:noFill/>
            <a:ln w="12700" cap="flat">
              <a:solidFill>
                <a:srgbClr val="D86613"/>
              </a:solidFill>
              <a:prstDash val="dash"/>
              <a:miter lim="800000"/>
            </a:ln>
            <a:effectLst/>
          </p:spPr>
          <p:txBody>
            <a:bodyPr wrap="square" lIns="25400" tIns="25400" rIns="25400" bIns="25400" numCol="1" anchor="t">
              <a:noAutofit/>
            </a:bodyPr>
            <a:lstStyle/>
            <a:p>
              <a:pPr defTabSz="457200">
                <a:def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52" name="Auto Scaling group"/>
            <p:cNvSpPr txBox="1"/>
            <p:nvPr/>
          </p:nvSpPr>
          <p:spPr>
            <a:xfrm>
              <a:off x="4299974" y="195532"/>
              <a:ext cx="1345340" cy="10772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2859" tIns="22859" rIns="22859" bIns="22859" numCol="1" anchor="t">
              <a:spAutoFit/>
            </a:bodyPr>
            <a:lstStyle/>
            <a:p>
              <a:pPr defTabSz="457200">
                <a:defRPr sz="16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800"/>
            </a:p>
            <a:p>
              <a:pPr defTabSz="457200">
                <a:defRPr sz="16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800"/>
            </a:p>
            <a:p>
              <a:pPr defTabSz="457200">
                <a:defRPr sz="1600">
                  <a:solidFill>
                    <a:srgbClr val="D8661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800"/>
                <a:t>Auto Scaling group</a:t>
              </a:r>
            </a:p>
          </p:txBody>
        </p:sp>
      </p:grpSp>
      <p:sp>
        <p:nvSpPr>
          <p:cNvPr id="154" name="Rectangle"/>
          <p:cNvSpPr/>
          <p:nvPr/>
        </p:nvSpPr>
        <p:spPr>
          <a:xfrm>
            <a:off x="230124" y="809467"/>
            <a:ext cx="10559254" cy="5066558"/>
          </a:xfrm>
          <a:prstGeom prst="rect">
            <a:avLst/>
          </a:prstGeom>
          <a:ln w="12700">
            <a:solidFill>
              <a:srgbClr val="1E8900"/>
            </a:solidFill>
            <a:miter/>
          </a:ln>
        </p:spPr>
        <p:txBody>
          <a:bodyPr lIns="25400" tIns="25400" rIns="25400" bIns="25400"/>
          <a:lstStyle/>
          <a:p>
            <a:pPr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55" name="Rectangle"/>
          <p:cNvSpPr/>
          <p:nvPr/>
        </p:nvSpPr>
        <p:spPr>
          <a:xfrm>
            <a:off x="119314" y="161739"/>
            <a:ext cx="10780875" cy="605817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25400" tIns="25400" rIns="25400" bIns="25400"/>
          <a:lstStyle/>
          <a:p>
            <a:pPr defTabSz="4572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900"/>
          </a:p>
        </p:txBody>
      </p:sp>
      <p:sp>
        <p:nvSpPr>
          <p:cNvPr id="156" name="AWS Cloud"/>
          <p:cNvSpPr txBox="1"/>
          <p:nvPr/>
        </p:nvSpPr>
        <p:spPr>
          <a:xfrm>
            <a:off x="907565" y="251606"/>
            <a:ext cx="9679434" cy="18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59" tIns="22859" rIns="22859" bIns="22859">
            <a:spAutoFit/>
          </a:bodyPr>
          <a:lstStyle>
            <a:lvl1pPr algn="l" defTabSz="914400"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900"/>
              <a:t>AWS Cloud</a:t>
            </a:r>
          </a:p>
        </p:txBody>
      </p:sp>
      <p:pic>
        <p:nvPicPr>
          <p:cNvPr id="157" name="Graphic 12" descr="Graphic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4" y="161739"/>
            <a:ext cx="503140" cy="460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Graphic 13" descr="Graphic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3" y="809467"/>
            <a:ext cx="503140" cy="460295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VPC"/>
          <p:cNvSpPr txBox="1"/>
          <p:nvPr/>
        </p:nvSpPr>
        <p:spPr>
          <a:xfrm>
            <a:off x="852029" y="868263"/>
            <a:ext cx="503140" cy="18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59" tIns="22859" rIns="22859" bIns="22859">
            <a:spAutoFit/>
          </a:bodyPr>
          <a:lstStyle>
            <a:lvl1pPr algn="l" defTabSz="914400">
              <a:defRPr>
                <a:solidFill>
                  <a:srgbClr val="1E89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900"/>
              <a:t>VPC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819549" y="529200"/>
            <a:ext cx="2584185" cy="5627096"/>
            <a:chOff x="-3" y="0"/>
            <a:chExt cx="5168368" cy="11254189"/>
          </a:xfrm>
        </p:grpSpPr>
        <p:grpSp>
          <p:nvGrpSpPr>
            <p:cNvPr id="162" name="Group"/>
            <p:cNvGrpSpPr/>
            <p:nvPr/>
          </p:nvGrpSpPr>
          <p:grpSpPr>
            <a:xfrm>
              <a:off x="-3" y="0"/>
              <a:ext cx="5168368" cy="11254189"/>
              <a:chOff x="-1" y="0"/>
              <a:chExt cx="5168367" cy="11254187"/>
            </a:xfrm>
          </p:grpSpPr>
          <p:sp>
            <p:nvSpPr>
              <p:cNvPr id="160" name="Rectangle"/>
              <p:cNvSpPr/>
              <p:nvPr/>
            </p:nvSpPr>
            <p:spPr>
              <a:xfrm>
                <a:off x="-1" y="0"/>
                <a:ext cx="5149713" cy="11254187"/>
              </a:xfrm>
              <a:prstGeom prst="rect">
                <a:avLst/>
              </a:prstGeom>
              <a:noFill/>
              <a:ln w="12700" cap="flat">
                <a:solidFill>
                  <a:srgbClr val="5B9CD5"/>
                </a:solidFill>
                <a:prstDash val="dash"/>
                <a:miter lim="800000"/>
              </a:ln>
              <a:effectLst/>
            </p:spPr>
            <p:txBody>
              <a:bodyPr wrap="square" lIns="25400" tIns="25400" rIns="25400" bIns="25400" numCol="1" anchor="t">
                <a:noAutofit/>
              </a:bodyPr>
              <a:lstStyle/>
              <a:p>
                <a:pPr defTabSz="457200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61" name="Availability Zone 1"/>
              <p:cNvSpPr txBox="1"/>
              <p:nvPr/>
            </p:nvSpPr>
            <p:spPr>
              <a:xfrm>
                <a:off x="6123" y="28654"/>
                <a:ext cx="5162243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>
                <a:lvl1pPr defTabSz="914400">
                  <a:defRPr>
                    <a:solidFill>
                      <a:srgbClr val="5B9CD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rPr sz="900"/>
                  <a:t>Availability Zone 1</a:t>
                </a:r>
              </a:p>
            </p:txBody>
          </p:sp>
        </p:grpSp>
        <p:grpSp>
          <p:nvGrpSpPr>
            <p:cNvPr id="171" name="Group"/>
            <p:cNvGrpSpPr/>
            <p:nvPr/>
          </p:nvGrpSpPr>
          <p:grpSpPr>
            <a:xfrm>
              <a:off x="200901" y="1091311"/>
              <a:ext cx="4747910" cy="4143543"/>
              <a:chOff x="-1" y="-1"/>
              <a:chExt cx="4747908" cy="4143541"/>
            </a:xfrm>
          </p:grpSpPr>
          <p:pic>
            <p:nvPicPr>
              <p:cNvPr id="163" name="Graphic 60" descr="Graphic 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2698" y="1623713"/>
                <a:ext cx="992904" cy="9929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64" name="Graphic 13" descr="Graphic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7" y="0"/>
                <a:ext cx="387686" cy="3872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5" name="TextBox 17"/>
              <p:cNvSpPr txBox="1"/>
              <p:nvPr/>
            </p:nvSpPr>
            <p:spPr>
              <a:xfrm>
                <a:off x="396769" y="1216770"/>
                <a:ext cx="1294475" cy="584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800"/>
                  <a:t>NAT gateway</a:t>
                </a:r>
              </a:p>
            </p:txBody>
          </p:sp>
          <p:pic>
            <p:nvPicPr>
              <p:cNvPr id="166" name="Graphic 35" descr="Graphic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109" y="250303"/>
                <a:ext cx="992904" cy="9929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7" name="TextBox 33"/>
              <p:cNvSpPr txBox="1"/>
              <p:nvPr/>
            </p:nvSpPr>
            <p:spPr>
              <a:xfrm>
                <a:off x="1548146" y="2730633"/>
                <a:ext cx="1400989" cy="3385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800"/>
                  <a:t>Bastion host</a:t>
                </a:r>
              </a:p>
            </p:txBody>
          </p:sp>
          <p:grpSp>
            <p:nvGrpSpPr>
              <p:cNvPr id="170" name="Rectangle 12"/>
              <p:cNvGrpSpPr/>
              <p:nvPr/>
            </p:nvGrpSpPr>
            <p:grpSpPr>
              <a:xfrm>
                <a:off x="-1" y="-1"/>
                <a:ext cx="4747908" cy="4143541"/>
                <a:chOff x="-1" y="-1"/>
                <a:chExt cx="4747907" cy="4143540"/>
              </a:xfrm>
            </p:grpSpPr>
            <p:sp>
              <p:nvSpPr>
                <p:cNvPr id="168" name="Rectangle"/>
                <p:cNvSpPr/>
                <p:nvPr/>
              </p:nvSpPr>
              <p:spPr>
                <a:xfrm>
                  <a:off x="-1" y="-1"/>
                  <a:ext cx="4747907" cy="414354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t">
                  <a:noAutofit/>
                </a:bodyPr>
                <a:lstStyle/>
                <a:p>
                  <a:pPr defTabSz="4572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 dirty="0"/>
                </a:p>
              </p:txBody>
            </p:sp>
            <p:sp>
              <p:nvSpPr>
                <p:cNvPr id="169" name="Public subnet"/>
                <p:cNvSpPr txBox="1"/>
                <p:nvPr/>
              </p:nvSpPr>
              <p:spPr>
                <a:xfrm>
                  <a:off x="487814" y="-1"/>
                  <a:ext cx="3952074" cy="3385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2859" tIns="22859" rIns="22859" bIns="22859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1E89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sz="800"/>
                    <a:t>Public subnet</a:t>
                  </a:r>
                </a:p>
              </p:txBody>
            </p:sp>
          </p:grpSp>
        </p:grpSp>
        <p:grpSp>
          <p:nvGrpSpPr>
            <p:cNvPr id="178" name="Group"/>
            <p:cNvGrpSpPr/>
            <p:nvPr/>
          </p:nvGrpSpPr>
          <p:grpSpPr>
            <a:xfrm>
              <a:off x="200901" y="6076058"/>
              <a:ext cx="4747910" cy="4431825"/>
              <a:chOff x="-1" y="-1"/>
              <a:chExt cx="4747908" cy="4431824"/>
            </a:xfrm>
          </p:grpSpPr>
          <p:pic>
            <p:nvPicPr>
              <p:cNvPr id="172" name="Graphic 35" descr="Graphic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7" y="-1"/>
                <a:ext cx="387686" cy="3876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75" name="Rectangle 7"/>
              <p:cNvGrpSpPr/>
              <p:nvPr/>
            </p:nvGrpSpPr>
            <p:grpSpPr>
              <a:xfrm>
                <a:off x="-1" y="5977"/>
                <a:ext cx="4747908" cy="4425846"/>
                <a:chOff x="-1" y="-1"/>
                <a:chExt cx="4747907" cy="4425845"/>
              </a:xfrm>
            </p:grpSpPr>
            <p:sp>
              <p:nvSpPr>
                <p:cNvPr id="173" name="Rectangle"/>
                <p:cNvSpPr/>
                <p:nvPr/>
              </p:nvSpPr>
              <p:spPr>
                <a:xfrm>
                  <a:off x="-1" y="-1"/>
                  <a:ext cx="4747907" cy="4425845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t">
                  <a:noAutofit/>
                </a:bodyPr>
                <a:lstStyle/>
                <a:p>
                  <a:pPr defTabSz="4572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174" name="Private subnet"/>
                <p:cNvSpPr txBox="1"/>
                <p:nvPr/>
              </p:nvSpPr>
              <p:spPr>
                <a:xfrm>
                  <a:off x="536366" y="-1"/>
                  <a:ext cx="2712425" cy="3385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2859" tIns="22859" rIns="22859" bIns="22859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5B9CD5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sz="800"/>
                    <a:t>Private subnet</a:t>
                  </a:r>
                </a:p>
              </p:txBody>
            </p:sp>
          </p:grpSp>
        </p:grpSp>
      </p:grpSp>
      <p:grpSp>
        <p:nvGrpSpPr>
          <p:cNvPr id="199" name="Group"/>
          <p:cNvGrpSpPr/>
          <p:nvPr/>
        </p:nvGrpSpPr>
        <p:grpSpPr>
          <a:xfrm>
            <a:off x="4180817" y="539335"/>
            <a:ext cx="2584185" cy="5627096"/>
            <a:chOff x="-2" y="0"/>
            <a:chExt cx="5168368" cy="11254189"/>
          </a:xfrm>
        </p:grpSpPr>
        <p:grpSp>
          <p:nvGrpSpPr>
            <p:cNvPr id="182" name="Group"/>
            <p:cNvGrpSpPr/>
            <p:nvPr/>
          </p:nvGrpSpPr>
          <p:grpSpPr>
            <a:xfrm>
              <a:off x="-2" y="0"/>
              <a:ext cx="5168368" cy="11254189"/>
              <a:chOff x="-1" y="0"/>
              <a:chExt cx="5168367" cy="11254187"/>
            </a:xfrm>
          </p:grpSpPr>
          <p:sp>
            <p:nvSpPr>
              <p:cNvPr id="180" name="Rectangle"/>
              <p:cNvSpPr/>
              <p:nvPr/>
            </p:nvSpPr>
            <p:spPr>
              <a:xfrm>
                <a:off x="-1" y="0"/>
                <a:ext cx="5149711" cy="11254187"/>
              </a:xfrm>
              <a:prstGeom prst="rect">
                <a:avLst/>
              </a:prstGeom>
              <a:noFill/>
              <a:ln w="12700" cap="flat">
                <a:solidFill>
                  <a:srgbClr val="5B9CD5"/>
                </a:solidFill>
                <a:prstDash val="dash"/>
                <a:miter lim="800000"/>
              </a:ln>
              <a:effectLst/>
            </p:spPr>
            <p:txBody>
              <a:bodyPr wrap="square" lIns="25400" tIns="25400" rIns="25400" bIns="25400" numCol="1" anchor="t">
                <a:noAutofit/>
              </a:bodyPr>
              <a:lstStyle/>
              <a:p>
                <a:pPr defTabSz="457200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81" name="Availability Zone 2"/>
              <p:cNvSpPr txBox="1"/>
              <p:nvPr/>
            </p:nvSpPr>
            <p:spPr>
              <a:xfrm>
                <a:off x="6123" y="28654"/>
                <a:ext cx="5162243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>
                <a:lvl1pPr defTabSz="914400">
                  <a:defRPr>
                    <a:solidFill>
                      <a:srgbClr val="5B9CD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rPr sz="900"/>
                  <a:t>Availability Zone 2</a:t>
                </a: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200902" y="1091311"/>
              <a:ext cx="4747908" cy="4143543"/>
              <a:chOff x="0" y="-1"/>
              <a:chExt cx="4747907" cy="4143541"/>
            </a:xfrm>
          </p:grpSpPr>
          <p:pic>
            <p:nvPicPr>
              <p:cNvPr id="183" name="Graphic 60" descr="Graphic 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2697" y="1623713"/>
                <a:ext cx="992905" cy="9929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4" name="Graphic 13" descr="Graphic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7" y="0"/>
                <a:ext cx="387686" cy="3872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5" name="TextBox 17"/>
              <p:cNvSpPr txBox="1"/>
              <p:nvPr/>
            </p:nvSpPr>
            <p:spPr>
              <a:xfrm>
                <a:off x="396768" y="1216770"/>
                <a:ext cx="1294473" cy="584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800"/>
                  <a:t>NAT gateway</a:t>
                </a:r>
              </a:p>
            </p:txBody>
          </p:sp>
          <p:pic>
            <p:nvPicPr>
              <p:cNvPr id="186" name="Graphic 35" descr="Graphic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109" y="250303"/>
                <a:ext cx="992904" cy="9929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7" name="TextBox 33"/>
              <p:cNvSpPr txBox="1"/>
              <p:nvPr/>
            </p:nvSpPr>
            <p:spPr>
              <a:xfrm>
                <a:off x="1548145" y="2730633"/>
                <a:ext cx="1400989" cy="3385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800"/>
                  <a:t>Bastion host</a:t>
                </a:r>
              </a:p>
            </p:txBody>
          </p:sp>
          <p:grpSp>
            <p:nvGrpSpPr>
              <p:cNvPr id="190" name="Rectangle 12"/>
              <p:cNvGrpSpPr/>
              <p:nvPr/>
            </p:nvGrpSpPr>
            <p:grpSpPr>
              <a:xfrm>
                <a:off x="0" y="-1"/>
                <a:ext cx="4747907" cy="4143541"/>
                <a:chOff x="0" y="-1"/>
                <a:chExt cx="4747906" cy="4143540"/>
              </a:xfrm>
            </p:grpSpPr>
            <p:sp>
              <p:nvSpPr>
                <p:cNvPr id="188" name="Rectangle"/>
                <p:cNvSpPr/>
                <p:nvPr/>
              </p:nvSpPr>
              <p:spPr>
                <a:xfrm>
                  <a:off x="0" y="-1"/>
                  <a:ext cx="4747906" cy="414354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t">
                  <a:noAutofit/>
                </a:bodyPr>
                <a:lstStyle/>
                <a:p>
                  <a:pPr defTabSz="4572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 dirty="0"/>
                </a:p>
              </p:txBody>
            </p:sp>
            <p:sp>
              <p:nvSpPr>
                <p:cNvPr id="189" name="Public subnet"/>
                <p:cNvSpPr txBox="1"/>
                <p:nvPr/>
              </p:nvSpPr>
              <p:spPr>
                <a:xfrm>
                  <a:off x="487814" y="-1"/>
                  <a:ext cx="3952073" cy="3385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2859" tIns="22859" rIns="22859" bIns="22859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1E89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sz="800"/>
                    <a:t>Public subnet</a:t>
                  </a:r>
                </a:p>
              </p:txBody>
            </p:sp>
          </p:grpSp>
        </p:grpSp>
        <p:grpSp>
          <p:nvGrpSpPr>
            <p:cNvPr id="198" name="Group"/>
            <p:cNvGrpSpPr/>
            <p:nvPr/>
          </p:nvGrpSpPr>
          <p:grpSpPr>
            <a:xfrm>
              <a:off x="200902" y="6076058"/>
              <a:ext cx="4747908" cy="4391285"/>
              <a:chOff x="0" y="-1"/>
              <a:chExt cx="4747907" cy="4391284"/>
            </a:xfrm>
          </p:grpSpPr>
          <p:pic>
            <p:nvPicPr>
              <p:cNvPr id="192" name="Graphic 35" descr="Graphic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7" y="-1"/>
                <a:ext cx="387686" cy="3876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95" name="Rectangle 7"/>
              <p:cNvGrpSpPr/>
              <p:nvPr/>
            </p:nvGrpSpPr>
            <p:grpSpPr>
              <a:xfrm>
                <a:off x="0" y="5977"/>
                <a:ext cx="4747907" cy="4385306"/>
                <a:chOff x="0" y="-1"/>
                <a:chExt cx="4747906" cy="4385305"/>
              </a:xfrm>
            </p:grpSpPr>
            <p:sp>
              <p:nvSpPr>
                <p:cNvPr id="193" name="Rectangle"/>
                <p:cNvSpPr/>
                <p:nvPr/>
              </p:nvSpPr>
              <p:spPr>
                <a:xfrm>
                  <a:off x="0" y="-1"/>
                  <a:ext cx="4747906" cy="4385305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t">
                  <a:noAutofit/>
                </a:bodyPr>
                <a:lstStyle/>
                <a:p>
                  <a:pPr defTabSz="4572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194" name="Private subnet"/>
                <p:cNvSpPr txBox="1"/>
                <p:nvPr/>
              </p:nvSpPr>
              <p:spPr>
                <a:xfrm>
                  <a:off x="536366" y="-1"/>
                  <a:ext cx="2712426" cy="3385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2859" tIns="22859" rIns="22859" bIns="22859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5B9CD5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sz="800"/>
                    <a:t>Private subnet</a:t>
                  </a:r>
                </a:p>
              </p:txBody>
            </p:sp>
          </p:grpSp>
        </p:grpSp>
      </p:grpSp>
      <p:grpSp>
        <p:nvGrpSpPr>
          <p:cNvPr id="219" name="Group"/>
          <p:cNvGrpSpPr/>
          <p:nvPr/>
        </p:nvGrpSpPr>
        <p:grpSpPr>
          <a:xfrm>
            <a:off x="7364283" y="529200"/>
            <a:ext cx="2584185" cy="5627096"/>
            <a:chOff x="-2" y="0"/>
            <a:chExt cx="5168368" cy="11254189"/>
          </a:xfrm>
        </p:grpSpPr>
        <p:grpSp>
          <p:nvGrpSpPr>
            <p:cNvPr id="202" name="Group"/>
            <p:cNvGrpSpPr/>
            <p:nvPr/>
          </p:nvGrpSpPr>
          <p:grpSpPr>
            <a:xfrm>
              <a:off x="-2" y="0"/>
              <a:ext cx="5168368" cy="11254189"/>
              <a:chOff x="-1" y="0"/>
              <a:chExt cx="5168367" cy="11254187"/>
            </a:xfrm>
          </p:grpSpPr>
          <p:sp>
            <p:nvSpPr>
              <p:cNvPr id="200" name="Rectangle"/>
              <p:cNvSpPr/>
              <p:nvPr/>
            </p:nvSpPr>
            <p:spPr>
              <a:xfrm>
                <a:off x="-1" y="0"/>
                <a:ext cx="5149711" cy="11254187"/>
              </a:xfrm>
              <a:prstGeom prst="rect">
                <a:avLst/>
              </a:prstGeom>
              <a:noFill/>
              <a:ln w="12700" cap="flat">
                <a:solidFill>
                  <a:srgbClr val="5B9CD5"/>
                </a:solidFill>
                <a:prstDash val="dash"/>
                <a:miter lim="800000"/>
              </a:ln>
              <a:effectLst/>
            </p:spPr>
            <p:txBody>
              <a:bodyPr wrap="square" lIns="25400" tIns="25400" rIns="25400" bIns="25400" numCol="1" anchor="t">
                <a:noAutofit/>
              </a:bodyPr>
              <a:lstStyle/>
              <a:p>
                <a:pPr defTabSz="457200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01" name="Availability Zone 3"/>
              <p:cNvSpPr txBox="1"/>
              <p:nvPr/>
            </p:nvSpPr>
            <p:spPr>
              <a:xfrm>
                <a:off x="6123" y="28654"/>
                <a:ext cx="5162243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>
                <a:lvl1pPr defTabSz="914400">
                  <a:defRPr>
                    <a:solidFill>
                      <a:srgbClr val="5B9CD5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rPr sz="900"/>
                  <a:t>Availability Zone 3</a:t>
                </a:r>
              </a:p>
            </p:txBody>
          </p:sp>
        </p:grpSp>
        <p:grpSp>
          <p:nvGrpSpPr>
            <p:cNvPr id="211" name="Group"/>
            <p:cNvGrpSpPr/>
            <p:nvPr/>
          </p:nvGrpSpPr>
          <p:grpSpPr>
            <a:xfrm>
              <a:off x="200902" y="1091311"/>
              <a:ext cx="4747908" cy="4143543"/>
              <a:chOff x="0" y="-1"/>
              <a:chExt cx="4747907" cy="4143541"/>
            </a:xfrm>
          </p:grpSpPr>
          <p:pic>
            <p:nvPicPr>
              <p:cNvPr id="203" name="Graphic 60" descr="Graphic 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2697" y="1623713"/>
                <a:ext cx="992905" cy="9929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4" name="Graphic 13" descr="Graphic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57" y="0"/>
                <a:ext cx="387686" cy="3872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5" name="TextBox 17"/>
              <p:cNvSpPr txBox="1"/>
              <p:nvPr/>
            </p:nvSpPr>
            <p:spPr>
              <a:xfrm>
                <a:off x="396768" y="1216770"/>
                <a:ext cx="1294473" cy="5847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800"/>
                  <a:t>NAT gateway</a:t>
                </a:r>
              </a:p>
            </p:txBody>
          </p:sp>
          <p:pic>
            <p:nvPicPr>
              <p:cNvPr id="206" name="Graphic 35" descr="Graphic 3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109" y="250303"/>
                <a:ext cx="992904" cy="9929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7" name="TextBox 33"/>
              <p:cNvSpPr txBox="1"/>
              <p:nvPr/>
            </p:nvSpPr>
            <p:spPr>
              <a:xfrm>
                <a:off x="1548145" y="2730633"/>
                <a:ext cx="1400989" cy="3385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2859" tIns="22859" rIns="22859" bIns="22859" numCol="1" anchor="t">
                <a:spAutoFit/>
              </a:bodyPr>
              <a:lstStyle>
                <a:lvl1pPr defTabSz="914400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sz="800"/>
                  <a:t>Bastion host</a:t>
                </a:r>
              </a:p>
            </p:txBody>
          </p:sp>
          <p:grpSp>
            <p:nvGrpSpPr>
              <p:cNvPr id="210" name="Rectangle 12"/>
              <p:cNvGrpSpPr/>
              <p:nvPr/>
            </p:nvGrpSpPr>
            <p:grpSpPr>
              <a:xfrm>
                <a:off x="0" y="-1"/>
                <a:ext cx="4747907" cy="4143541"/>
                <a:chOff x="0" y="-1"/>
                <a:chExt cx="4747906" cy="4143540"/>
              </a:xfrm>
            </p:grpSpPr>
            <p:sp>
              <p:nvSpPr>
                <p:cNvPr id="208" name="Rectangle"/>
                <p:cNvSpPr/>
                <p:nvPr/>
              </p:nvSpPr>
              <p:spPr>
                <a:xfrm>
                  <a:off x="0" y="-1"/>
                  <a:ext cx="4747906" cy="414354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t">
                  <a:noAutofit/>
                </a:bodyPr>
                <a:lstStyle/>
                <a:p>
                  <a:pPr defTabSz="4572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209" name="Public subnet"/>
                <p:cNvSpPr txBox="1"/>
                <p:nvPr/>
              </p:nvSpPr>
              <p:spPr>
                <a:xfrm>
                  <a:off x="487814" y="-1"/>
                  <a:ext cx="3952073" cy="3385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2859" tIns="22859" rIns="22859" bIns="22859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1E89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sz="800"/>
                    <a:t>Public subnet</a:t>
                  </a:r>
                </a:p>
              </p:txBody>
            </p:sp>
          </p:grpSp>
        </p:grpSp>
        <p:grpSp>
          <p:nvGrpSpPr>
            <p:cNvPr id="218" name="Group"/>
            <p:cNvGrpSpPr/>
            <p:nvPr/>
          </p:nvGrpSpPr>
          <p:grpSpPr>
            <a:xfrm>
              <a:off x="200902" y="6076058"/>
              <a:ext cx="4747908" cy="4411553"/>
              <a:chOff x="0" y="-1"/>
              <a:chExt cx="4747907" cy="4411552"/>
            </a:xfrm>
          </p:grpSpPr>
          <p:pic>
            <p:nvPicPr>
              <p:cNvPr id="212" name="Graphic 35" descr="Graphic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7" y="-1"/>
                <a:ext cx="387686" cy="3876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15" name="Rectangle 7"/>
              <p:cNvGrpSpPr/>
              <p:nvPr/>
            </p:nvGrpSpPr>
            <p:grpSpPr>
              <a:xfrm>
                <a:off x="0" y="5975"/>
                <a:ext cx="4747907" cy="4405576"/>
                <a:chOff x="0" y="-3"/>
                <a:chExt cx="4747906" cy="4405575"/>
              </a:xfrm>
            </p:grpSpPr>
            <p:sp>
              <p:nvSpPr>
                <p:cNvPr id="213" name="Rectangle"/>
                <p:cNvSpPr/>
                <p:nvPr/>
              </p:nvSpPr>
              <p:spPr>
                <a:xfrm>
                  <a:off x="0" y="-3"/>
                  <a:ext cx="4747906" cy="4405575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5400" tIns="25400" rIns="25400" bIns="25400" numCol="1" anchor="t">
                  <a:noAutofit/>
                </a:bodyPr>
                <a:lstStyle/>
                <a:p>
                  <a:pPr defTabSz="4572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214" name="Private subnet"/>
                <p:cNvSpPr txBox="1"/>
                <p:nvPr/>
              </p:nvSpPr>
              <p:spPr>
                <a:xfrm>
                  <a:off x="536366" y="-1"/>
                  <a:ext cx="2712426" cy="3385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2859" tIns="22859" rIns="22859" bIns="22859" numCol="1" anchor="t">
                  <a:spAutoFit/>
                </a:bodyPr>
                <a:lstStyle>
                  <a:lvl1pPr algn="l" defTabSz="914400">
                    <a:defRPr sz="1600">
                      <a:solidFill>
                        <a:srgbClr val="5B9CD5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sz="800"/>
                    <a:t>Private subnet</a:t>
                  </a:r>
                </a:p>
              </p:txBody>
            </p:sp>
          </p:grpSp>
        </p:grpSp>
      </p:grpSp>
      <p:pic>
        <p:nvPicPr>
          <p:cNvPr id="220" name="Graphic 18" descr="Graphic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3186" y="1877553"/>
            <a:ext cx="307600" cy="307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Graphic 135">
            <a:extLst>
              <a:ext uri="{FF2B5EF4-FFF2-40B4-BE49-F238E27FC236}">
                <a16:creationId xmlns:a16="http://schemas.microsoft.com/office/drawing/2014/main" id="{A2D3F6A3-D477-CB47-B80C-CE63E60183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624" y="3872005"/>
            <a:ext cx="469900" cy="469900"/>
          </a:xfrm>
          <a:prstGeom prst="rect">
            <a:avLst/>
          </a:prstGeom>
        </p:spPr>
      </p:pic>
      <p:pic>
        <p:nvPicPr>
          <p:cNvPr id="103" name="Graphic 135">
            <a:extLst>
              <a:ext uri="{FF2B5EF4-FFF2-40B4-BE49-F238E27FC236}">
                <a16:creationId xmlns:a16="http://schemas.microsoft.com/office/drawing/2014/main" id="{5F07E6B3-1961-A845-A7DB-E63FFBEFE1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2077" y="4882343"/>
            <a:ext cx="469900" cy="469900"/>
          </a:xfrm>
          <a:prstGeom prst="rect">
            <a:avLst/>
          </a:prstGeom>
        </p:spPr>
      </p:pic>
      <p:pic>
        <p:nvPicPr>
          <p:cNvPr id="104" name="Graphic 135">
            <a:extLst>
              <a:ext uri="{FF2B5EF4-FFF2-40B4-BE49-F238E27FC236}">
                <a16:creationId xmlns:a16="http://schemas.microsoft.com/office/drawing/2014/main" id="{BB30D993-CAA7-6341-9088-43EA3E1BC4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914" y="3870977"/>
            <a:ext cx="469900" cy="469900"/>
          </a:xfrm>
          <a:prstGeom prst="rect">
            <a:avLst/>
          </a:prstGeom>
        </p:spPr>
      </p:pic>
      <p:pic>
        <p:nvPicPr>
          <p:cNvPr id="105" name="Graphic 135">
            <a:extLst>
              <a:ext uri="{FF2B5EF4-FFF2-40B4-BE49-F238E27FC236}">
                <a16:creationId xmlns:a16="http://schemas.microsoft.com/office/drawing/2014/main" id="{50D756F6-B8F4-D048-92D9-EE275A5F0D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593" y="4890957"/>
            <a:ext cx="469900" cy="469900"/>
          </a:xfrm>
          <a:prstGeom prst="rect">
            <a:avLst/>
          </a:prstGeom>
        </p:spPr>
      </p:pic>
      <p:pic>
        <p:nvPicPr>
          <p:cNvPr id="106" name="Graphic 135">
            <a:extLst>
              <a:ext uri="{FF2B5EF4-FFF2-40B4-BE49-F238E27FC236}">
                <a16:creationId xmlns:a16="http://schemas.microsoft.com/office/drawing/2014/main" id="{EC657F19-A5A8-8A4C-A238-A68946A33F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0356" y="4901467"/>
            <a:ext cx="469900" cy="469900"/>
          </a:xfrm>
          <a:prstGeom prst="rect">
            <a:avLst/>
          </a:prstGeom>
        </p:spPr>
      </p:pic>
      <p:sp>
        <p:nvSpPr>
          <p:cNvPr id="107" name="TextBox 197">
            <a:extLst>
              <a:ext uri="{FF2B5EF4-FFF2-40B4-BE49-F238E27FC236}">
                <a16:creationId xmlns:a16="http://schemas.microsoft.com/office/drawing/2014/main" id="{FFCE164B-89B4-BD49-8CC0-75C0A411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336" y="4354332"/>
            <a:ext cx="15144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Instance 1</a:t>
            </a:r>
          </a:p>
        </p:txBody>
      </p:sp>
      <p:sp>
        <p:nvSpPr>
          <p:cNvPr id="108" name="TextBox 197">
            <a:extLst>
              <a:ext uri="{FF2B5EF4-FFF2-40B4-BE49-F238E27FC236}">
                <a16:creationId xmlns:a16="http://schemas.microsoft.com/office/drawing/2014/main" id="{A1911FB4-6D00-2742-87BE-CF18E0647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339" y="5352243"/>
            <a:ext cx="15144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Instance 3</a:t>
            </a:r>
          </a:p>
        </p:txBody>
      </p:sp>
      <p:sp>
        <p:nvSpPr>
          <p:cNvPr id="109" name="TextBox 197">
            <a:extLst>
              <a:ext uri="{FF2B5EF4-FFF2-40B4-BE49-F238E27FC236}">
                <a16:creationId xmlns:a16="http://schemas.microsoft.com/office/drawing/2014/main" id="{3B0C76FE-A2F8-7343-9C31-7EAD5561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626" y="4374923"/>
            <a:ext cx="15144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Instance 2</a:t>
            </a:r>
          </a:p>
        </p:txBody>
      </p:sp>
      <p:sp>
        <p:nvSpPr>
          <p:cNvPr id="110" name="TextBox 197">
            <a:extLst>
              <a:ext uri="{FF2B5EF4-FFF2-40B4-BE49-F238E27FC236}">
                <a16:creationId xmlns:a16="http://schemas.microsoft.com/office/drawing/2014/main" id="{232D8EB0-BB6A-5348-AB9A-FA88E20F5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151" y="5372861"/>
            <a:ext cx="15144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Instance 4</a:t>
            </a:r>
          </a:p>
        </p:txBody>
      </p:sp>
      <p:sp>
        <p:nvSpPr>
          <p:cNvPr id="111" name="TextBox 197">
            <a:extLst>
              <a:ext uri="{FF2B5EF4-FFF2-40B4-BE49-F238E27FC236}">
                <a16:creationId xmlns:a16="http://schemas.microsoft.com/office/drawing/2014/main" id="{43B25F07-DB66-6844-B80D-882BADD3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2072" y="5372861"/>
            <a:ext cx="15144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Instance 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2742691-55A9-B44F-89B7-1A7828CAADF0}"/>
              </a:ext>
            </a:extLst>
          </p:cNvPr>
          <p:cNvSpPr/>
          <p:nvPr/>
        </p:nvSpPr>
        <p:spPr>
          <a:xfrm>
            <a:off x="1287084" y="3755013"/>
            <a:ext cx="4584038" cy="86613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F50B4-F577-B344-9005-109D97F969B4}"/>
              </a:ext>
            </a:extLst>
          </p:cNvPr>
          <p:cNvSpPr txBox="1"/>
          <p:nvPr/>
        </p:nvSpPr>
        <p:spPr>
          <a:xfrm>
            <a:off x="3343055" y="3740172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NameServer</a:t>
            </a:r>
            <a:endParaRPr lang="en-US" sz="1000" dirty="0"/>
          </a:p>
          <a:p>
            <a:r>
              <a:rPr lang="en-US" sz="1000" dirty="0"/>
              <a:t> Cluster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61C2DC-43BD-B244-893B-26A23BD12568}"/>
              </a:ext>
            </a:extLst>
          </p:cNvPr>
          <p:cNvSpPr/>
          <p:nvPr/>
        </p:nvSpPr>
        <p:spPr>
          <a:xfrm>
            <a:off x="1287083" y="4795803"/>
            <a:ext cx="7959373" cy="82327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80A9B6C-A53A-FF46-9E0E-0EFFB2AC91B1}"/>
              </a:ext>
            </a:extLst>
          </p:cNvPr>
          <p:cNvSpPr txBox="1"/>
          <p:nvPr/>
        </p:nvSpPr>
        <p:spPr>
          <a:xfrm>
            <a:off x="3341878" y="4817369"/>
            <a:ext cx="9300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Broker Cluster</a:t>
            </a:r>
          </a:p>
          <a:p>
            <a:r>
              <a:rPr lang="en-US" sz="1000" dirty="0"/>
              <a:t>(</a:t>
            </a:r>
            <a:r>
              <a:rPr lang="en-US" sz="1000" dirty="0" err="1"/>
              <a:t>DLedger</a:t>
            </a:r>
            <a:r>
              <a:rPr lang="en-US" sz="1000" dirty="0"/>
              <a:t> Raft</a:t>
            </a:r>
          </a:p>
          <a:p>
            <a:r>
              <a:rPr lang="en-US" sz="1000" dirty="0"/>
              <a:t>Clusters)</a:t>
            </a:r>
          </a:p>
        </p:txBody>
      </p:sp>
    </p:spTree>
    <p:extLst>
      <p:ext uri="{BB962C8B-B14F-4D97-AF65-F5344CB8AC3E}">
        <p14:creationId xmlns:p14="http://schemas.microsoft.com/office/powerpoint/2010/main" val="32321500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Troy Ameigh</cp:lastModifiedBy>
  <cp:revision>3</cp:revision>
  <dcterms:created xsi:type="dcterms:W3CDTF">2021-03-17T14:26:54Z</dcterms:created>
  <dcterms:modified xsi:type="dcterms:W3CDTF">2021-03-17T14:51:33Z</dcterms:modified>
</cp:coreProperties>
</file>