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2" r:id="rId4"/>
    <p:sldId id="267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E6"/>
    <a:srgbClr val="5A6B86"/>
    <a:srgbClr val="969696"/>
    <a:srgbClr val="404040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2"/>
    <p:restoredTop sz="94646"/>
  </p:normalViewPr>
  <p:slideViewPr>
    <p:cSldViewPr snapToGrid="0" snapToObjects="1">
      <p:cViewPr>
        <p:scale>
          <a:sx n="100" d="100"/>
          <a:sy n="100" d="100"/>
        </p:scale>
        <p:origin x="-2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13" Type="http://schemas.openxmlformats.org/officeDocument/2006/relationships/image" Target="../media/image6.svg"/><Relationship Id="rId39" Type="http://schemas.openxmlformats.org/officeDocument/2006/relationships/image" Target="../media/image14.png"/><Relationship Id="rId21" Type="http://schemas.openxmlformats.org/officeDocument/2006/relationships/image" Target="../media/image20.svg"/><Relationship Id="rId34" Type="http://schemas.openxmlformats.org/officeDocument/2006/relationships/image" Target="../media/image11.png"/><Relationship Id="rId42" Type="http://schemas.openxmlformats.org/officeDocument/2006/relationships/image" Target="../media/image17.png"/><Relationship Id="rId25" Type="http://schemas.openxmlformats.org/officeDocument/2006/relationships/image" Target="../media/image24.svg"/><Relationship Id="rId33" Type="http://schemas.openxmlformats.org/officeDocument/2006/relationships/image" Target="../media/image10.png"/><Relationship Id="rId17" Type="http://schemas.openxmlformats.org/officeDocument/2006/relationships/image" Target="../media/image10.svg"/><Relationship Id="rId38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29" Type="http://schemas.openxmlformats.org/officeDocument/2006/relationships/image" Target="../media/image7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.png"/><Relationship Id="rId32" Type="http://schemas.openxmlformats.org/officeDocument/2006/relationships/image" Target="../media/image9.png"/><Relationship Id="rId37" Type="http://schemas.openxmlformats.org/officeDocument/2006/relationships/image" Target="../media/image16.svg"/><Relationship Id="rId11" Type="http://schemas.openxmlformats.org/officeDocument/2006/relationships/image" Target="../media/image4.svg"/><Relationship Id="rId40" Type="http://schemas.openxmlformats.org/officeDocument/2006/relationships/image" Target="../media/image1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12.png"/><Relationship Id="rId19" Type="http://schemas.openxmlformats.org/officeDocument/2006/relationships/image" Target="../media/image18.svg"/><Relationship Id="rId31" Type="http://schemas.openxmlformats.org/officeDocument/2006/relationships/image" Target="../media/image8.svg"/><Relationship Id="rId22" Type="http://schemas.openxmlformats.org/officeDocument/2006/relationships/image" Target="../media/image4.png"/><Relationship Id="rId30" Type="http://schemas.openxmlformats.org/officeDocument/2006/relationships/image" Target="../media/image8.png"/><Relationship Id="rId9" Type="http://schemas.openxmlformats.org/officeDocument/2006/relationships/image" Target="../media/image2.svg"/><Relationship Id="rId35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svg"/><Relationship Id="rId18" Type="http://schemas.openxmlformats.org/officeDocument/2006/relationships/image" Target="../media/image10.svg"/><Relationship Id="rId26" Type="http://schemas.openxmlformats.org/officeDocument/2006/relationships/image" Target="../media/image2.png"/><Relationship Id="rId3" Type="http://schemas.openxmlformats.org/officeDocument/2006/relationships/image" Target="../media/image7.png"/><Relationship Id="rId21" Type="http://schemas.openxmlformats.org/officeDocument/2006/relationships/image" Target="../media/image1.png"/><Relationship Id="rId34" Type="http://schemas.openxmlformats.org/officeDocument/2006/relationships/image" Target="../media/image2.sv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7.svg"/><Relationship Id="rId2" Type="http://schemas.openxmlformats.org/officeDocument/2006/relationships/image" Target="../media/image16.png"/><Relationship Id="rId16" Type="http://schemas.openxmlformats.org/officeDocument/2006/relationships/image" Target="../media/image9.png"/><Relationship Id="rId20" Type="http://schemas.openxmlformats.org/officeDocument/2006/relationships/image" Target="../media/image12.sv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6.svg"/><Relationship Id="rId32" Type="http://schemas.openxmlformats.org/officeDocument/2006/relationships/image" Target="../media/image6.png"/><Relationship Id="rId11" Type="http://schemas.openxmlformats.org/officeDocument/2006/relationships/image" Target="../media/image4.svg"/><Relationship Id="rId15" Type="http://schemas.openxmlformats.org/officeDocument/2006/relationships/image" Target="../media/image8.svg"/><Relationship Id="rId23" Type="http://schemas.openxmlformats.org/officeDocument/2006/relationships/image" Target="../media/image12.png"/><Relationship Id="rId28" Type="http://schemas.openxmlformats.org/officeDocument/2006/relationships/image" Target="../media/image18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14" Type="http://schemas.openxmlformats.org/officeDocument/2006/relationships/image" Target="../media/image8.png"/><Relationship Id="rId9" Type="http://schemas.openxmlformats.org/officeDocument/2006/relationships/image" Target="../media/image2.svg"/><Relationship Id="rId22" Type="http://schemas.openxmlformats.org/officeDocument/2006/relationships/image" Target="../media/image14.svg"/><Relationship Id="rId30" Type="http://schemas.openxmlformats.org/officeDocument/2006/relationships/image" Target="../media/image15.png"/><Relationship Id="rId35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349426" y="92854"/>
            <a:ext cx="11142420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606321" y="505237"/>
            <a:ext cx="10803879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cubicBezTo>
                  <a:pt x="10960284" y="4241411"/>
                  <a:pt x="10957706" y="3423806"/>
                  <a:pt x="10955129" y="2606200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19873" y="5002922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411909" y="1663300"/>
            <a:ext cx="4551373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61294" y="3130496"/>
            <a:ext cx="145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521225"/>
            <a:ext cx="202433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dge gateway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95" idx="0"/>
          </p:cNvCxnSpPr>
          <p:nvPr/>
        </p:nvCxnSpPr>
        <p:spPr>
          <a:xfrm>
            <a:off x="8301659" y="2939343"/>
            <a:ext cx="1418433" cy="901652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869658" y="2723342"/>
            <a:ext cx="432001" cy="432001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845268" y="1304968"/>
            <a:ext cx="5449253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247037" y="978408"/>
            <a:ext cx="4848963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55996" y="90007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45270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41191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132299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492525"/>
            <a:ext cx="102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32295" y="3389586"/>
            <a:ext cx="1911627" cy="1990608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287247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87246" y="2109783"/>
            <a:ext cx="2593333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</a:t>
            </a: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534693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534693" y="2109782"/>
            <a:ext cx="1595201" cy="127980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203" idx="1"/>
          </p:cNvCxnSpPr>
          <p:nvPr/>
        </p:nvCxnSpPr>
        <p:spPr>
          <a:xfrm flipV="1">
            <a:off x="5424516" y="2939343"/>
            <a:ext cx="2445142" cy="603556"/>
          </a:xfrm>
          <a:prstGeom prst="bentConnector3">
            <a:avLst>
              <a:gd name="adj1" fmla="val 24196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506629"/>
            <a:ext cx="2378231" cy="3436477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3387492" y="2509265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4924711" y="4052310"/>
            <a:ext cx="2113039" cy="693069"/>
          </a:xfrm>
          <a:prstGeom prst="bentConnector3">
            <a:avLst>
              <a:gd name="adj1" fmla="val 4870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867342" y="5493770"/>
            <a:ext cx="1224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430898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E6EFC30-CCDA-C94B-B81F-FDA79461ED41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51070"/>
            <a:ext cx="0" cy="379828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01122" y="5380194"/>
            <a:ext cx="2362829" cy="306430"/>
          </a:xfrm>
          <a:prstGeom prst="bentConnector3">
            <a:avLst>
              <a:gd name="adj1" fmla="val 4426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ata lake)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2709" y="421965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96381" y="427715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95" idx="1"/>
            <a:endCxn id="94" idx="3"/>
          </p:cNvCxnSpPr>
          <p:nvPr/>
        </p:nvCxnSpPr>
        <p:spPr>
          <a:xfrm flipH="1">
            <a:off x="9141983" y="404874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H="1">
            <a:off x="9927837" y="404874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sset time-series </a:t>
            </a:r>
            <a:b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5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9512346" y="3840995"/>
            <a:ext cx="415491" cy="415491"/>
          </a:xfrm>
          <a:prstGeom prst="rect">
            <a:avLst/>
          </a:prstGeom>
        </p:spPr>
      </p:pic>
      <p:pic>
        <p:nvPicPr>
          <p:cNvPr id="9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10519999" y="3840995"/>
            <a:ext cx="415491" cy="415491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098890" y="5556579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965937" y="5556580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9830230" y="5850482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813589" y="5056287"/>
            <a:ext cx="432000" cy="432000"/>
          </a:xfrm>
          <a:prstGeom prst="rect">
            <a:avLst/>
          </a:prstGeom>
        </p:spPr>
      </p:pic>
      <p:pic>
        <p:nvPicPr>
          <p:cNvPr id="128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813589" y="5721781"/>
            <a:ext cx="429744" cy="429744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09623" y="5462677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564429" y="5020529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21" y="5151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32294" y="4745380"/>
            <a:ext cx="14470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173437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408752" y="41485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1" y="2418866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40" y="2980651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076307" y="2803718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74371" y="6109856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5" y="4535587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66813" y="673663"/>
            <a:ext cx="6834482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7073772" y="680460"/>
            <a:ext cx="5043306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163933" y="856104"/>
            <a:ext cx="10867199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lnTo>
                  <a:pt x="10962861" y="2286000"/>
                </a:lnTo>
                <a:lnTo>
                  <a:pt x="5691687" y="2331321"/>
                </a:lnTo>
                <a:cubicBezTo>
                  <a:pt x="5691687" y="1557527"/>
                  <a:pt x="5691688" y="783733"/>
                  <a:pt x="5691688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7267707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939821" y="2830869"/>
            <a:ext cx="167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EE0114-EA1A-454D-A051-AF6D13BA398F}"/>
              </a:ext>
            </a:extLst>
          </p:cNvPr>
          <p:cNvSpPr/>
          <p:nvPr/>
        </p:nvSpPr>
        <p:spPr>
          <a:xfrm>
            <a:off x="56729" y="5182044"/>
            <a:ext cx="934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Historian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69654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75587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7395104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443233" y="1302783"/>
            <a:ext cx="5180112" cy="4877037"/>
          </a:xfrm>
          <a:prstGeom prst="rect">
            <a:avLst/>
          </a:prstGeom>
          <a:noFill/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7124099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787585" y="398875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8096530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705375" y="397581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989047" y="403331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E35FF9E-5CB0-E84A-A3DA-16645C8C68AB}"/>
              </a:ext>
            </a:extLst>
          </p:cNvPr>
          <p:cNvSpPr/>
          <p:nvPr/>
        </p:nvSpPr>
        <p:spPr>
          <a:xfrm>
            <a:off x="2618373" y="1302368"/>
            <a:ext cx="3045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(industrial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490855" y="1694572"/>
            <a:ext cx="3006691" cy="4337376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868890" y="1689308"/>
            <a:ext cx="2397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(edge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ateway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7210099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4303039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468454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4014712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E35A18-0589-0243-9556-B1C82E1C672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2381327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140" name="Rectangle 20">
              <a:extLst>
                <a:ext uri="{FF2B5EF4-FFF2-40B4-BE49-F238E27FC236}">
                  <a16:creationId xmlns:a16="http://schemas.microsoft.com/office/drawing/2014/main" id="{F5802F07-8C8A-0C4B-9204-9E8DA2E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21">
              <a:extLst>
                <a:ext uri="{FF2B5EF4-FFF2-40B4-BE49-F238E27FC236}">
                  <a16:creationId xmlns:a16="http://schemas.microsoft.com/office/drawing/2014/main" id="{EFBDB349-29D8-1645-9D3C-B1B77F51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36">
              <a:extLst>
                <a:ext uri="{FF2B5EF4-FFF2-40B4-BE49-F238E27FC236}">
                  <a16:creationId xmlns:a16="http://schemas.microsoft.com/office/drawing/2014/main" id="{D0858B48-76A7-C442-A954-0CE5972A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37">
              <a:extLst>
                <a:ext uri="{FF2B5EF4-FFF2-40B4-BE49-F238E27FC236}">
                  <a16:creationId xmlns:a16="http://schemas.microsoft.com/office/drawing/2014/main" id="{905F8CFD-1F54-1D47-AB59-302FAD38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509C0B3B-78A5-F544-A204-CE35115B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39">
              <a:extLst>
                <a:ext uri="{FF2B5EF4-FFF2-40B4-BE49-F238E27FC236}">
                  <a16:creationId xmlns:a16="http://schemas.microsoft.com/office/drawing/2014/main" id="{CEA24E08-8D44-C44F-91C9-1B5472626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7FCBD25B-AB56-3141-A79E-70CBE090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42A859FC-9BBA-E34E-962A-0E7B11554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42">
              <a:extLst>
                <a:ext uri="{FF2B5EF4-FFF2-40B4-BE49-F238E27FC236}">
                  <a16:creationId xmlns:a16="http://schemas.microsoft.com/office/drawing/2014/main" id="{F2D829EF-4B1F-8347-A166-8BA5F697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43">
              <a:extLst>
                <a:ext uri="{FF2B5EF4-FFF2-40B4-BE49-F238E27FC236}">
                  <a16:creationId xmlns:a16="http://schemas.microsoft.com/office/drawing/2014/main" id="{561F1CD0-8AF4-A140-B43E-DB1FC8B53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44">
              <a:extLst>
                <a:ext uri="{FF2B5EF4-FFF2-40B4-BE49-F238E27FC236}">
                  <a16:creationId xmlns:a16="http://schemas.microsoft.com/office/drawing/2014/main" id="{41A72AAE-2BDA-584F-BA3C-32DDD254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0EDF4D9F-F7E8-2644-9E23-AE35021D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97E52D2-D98E-764F-AD48-80A9F100C294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519355" y="2403308"/>
            <a:ext cx="2049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rotocol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8012719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7089709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788421" y="5185490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771736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  <a:endCxn id="140" idx="3"/>
          </p:cNvCxnSpPr>
          <p:nvPr/>
        </p:nvCxnSpPr>
        <p:spPr>
          <a:xfrm flipH="1" flipV="1">
            <a:off x="668053" y="2653112"/>
            <a:ext cx="3346659" cy="119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75" y="4367110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17757" y="3896295"/>
            <a:ext cx="1586170" cy="14463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connectivity 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5038354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613774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5294156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791873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947272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8051950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881277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1" idx="1"/>
            <a:endCxn id="200" idx="3"/>
          </p:cNvCxnSpPr>
          <p:nvPr/>
        </p:nvCxnSpPr>
        <p:spPr>
          <a:xfrm flipH="1">
            <a:off x="9734649" y="380490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1" idx="3"/>
          </p:cNvCxnSpPr>
          <p:nvPr/>
        </p:nvCxnSpPr>
        <p:spPr>
          <a:xfrm flipH="1">
            <a:off x="10520503" y="380490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6061996" y="2649328"/>
            <a:ext cx="2496400" cy="157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4387163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765011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201" idx="0"/>
          </p:cNvCxnSpPr>
          <p:nvPr/>
        </p:nvCxnSpPr>
        <p:spPr>
          <a:xfrm>
            <a:off x="8990397" y="2649328"/>
            <a:ext cx="1322361" cy="947827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113256B1-5DF7-5342-8915-5BE859A80E8B}"/>
              </a:ext>
            </a:extLst>
          </p:cNvPr>
          <p:cNvSpPr/>
          <p:nvPr/>
        </p:nvSpPr>
        <p:spPr>
          <a:xfrm>
            <a:off x="398316" y="4854034"/>
            <a:ext cx="251474" cy="337790"/>
          </a:xfrm>
          <a:prstGeom prst="can">
            <a:avLst/>
          </a:prstGeom>
          <a:solidFill>
            <a:schemeClr val="bg1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630415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460878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02649" y="3592288"/>
            <a:ext cx="432000" cy="432000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105012" y="3597155"/>
            <a:ext cx="415491" cy="415491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112665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8558396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7656616" y="5229352"/>
            <a:ext cx="426864" cy="426864"/>
          </a:xfrm>
          <a:prstGeom prst="rect">
            <a:avLst/>
          </a:prstGeom>
        </p:spPr>
      </p:pic>
      <p:pic>
        <p:nvPicPr>
          <p:cNvPr id="1026" name="Picture 2" descr="IoT Development Kit Cloud Certification: Amazon Web Services (AWS)">
            <a:extLst>
              <a:ext uri="{FF2B5EF4-FFF2-40B4-BE49-F238E27FC236}">
                <a16:creationId xmlns:a16="http://schemas.microsoft.com/office/drawing/2014/main" id="{4C22AFE8-38AD-994E-A83C-5D7C9AC4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50" y="1276029"/>
            <a:ext cx="1136323" cy="49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146080" y="933528"/>
            <a:ext cx="578546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7073772" y="680691"/>
            <a:ext cx="330200" cy="33020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2825835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38813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611139" y="4199456"/>
            <a:ext cx="332509" cy="840509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943648" y="4619463"/>
            <a:ext cx="774109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73772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901295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62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19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06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56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716866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3303927" y="4619463"/>
            <a:ext cx="41294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BDFC3-6712-C949-BBBF-0CC970CCD40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3939493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7E9A1206-BEBB-AA4B-B8F0-3BBB090D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BE61F440-1938-8046-A02B-5229653B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F13D307F-5638-C744-9F44-D77C0DA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37">
              <a:extLst>
                <a:ext uri="{FF2B5EF4-FFF2-40B4-BE49-F238E27FC236}">
                  <a16:creationId xmlns:a16="http://schemas.microsoft.com/office/drawing/2014/main" id="{B7908F9B-DC2C-EE42-A623-FF7008E83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B97C1FED-7B89-E240-A263-DB93DDF2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E552B75A-E6E4-D341-A5E6-D9AA463A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7472DA4D-8439-9648-80D4-FE67E072A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51E762D3-8D83-6846-981D-4BA56702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42">
              <a:extLst>
                <a:ext uri="{FF2B5EF4-FFF2-40B4-BE49-F238E27FC236}">
                  <a16:creationId xmlns:a16="http://schemas.microsoft.com/office/drawing/2014/main" id="{742EDC50-7C72-994C-98F1-5C2FCEEBC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43">
              <a:extLst>
                <a:ext uri="{FF2B5EF4-FFF2-40B4-BE49-F238E27FC236}">
                  <a16:creationId xmlns:a16="http://schemas.microsoft.com/office/drawing/2014/main" id="{F56456AC-C980-A842-94CB-809F0AD1E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44">
              <a:extLst>
                <a:ext uri="{FF2B5EF4-FFF2-40B4-BE49-F238E27FC236}">
                  <a16:creationId xmlns:a16="http://schemas.microsoft.com/office/drawing/2014/main" id="{EFE4F979-18F4-204D-8DD5-C6175BA4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7EA31419-7692-6844-A16F-1F1D2123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4BF373F-F25B-6145-83E7-465ACC928D1D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04" y="4928895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225071" y="4751962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3490856" y="1697915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8073239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608332" y="4756277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687349" y="5309934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10554396" y="5309935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>
            <a:off x="10418689" y="5603837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11402048" y="4809642"/>
            <a:ext cx="432000" cy="432000"/>
          </a:xfrm>
          <a:prstGeom prst="rect">
            <a:avLst/>
          </a:prstGeom>
        </p:spPr>
      </p:pic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402048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398082" y="5216032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152888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262830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675526" y="5219157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150123" y="3242928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675525" y="3619833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3112379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48361" y="240023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45639" y="2400231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98399" y="3112379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S3 bucket: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420319" y="2401452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296097" y="1194809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531202" y="528060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287660" y="1191922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model table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589897" y="639577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258051" y="1191922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362034" y="640506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102828" y="3112379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209975" y="2401452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67105" y="2755830"/>
            <a:ext cx="128125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259561" y="2755830"/>
            <a:ext cx="47279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56839" y="2755831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31519" y="2757052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023809" y="2309995"/>
            <a:ext cx="2121098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assets’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(Ignition or KEPServerEX)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4647681" y="-253328"/>
            <a:ext cx="90236" cy="5216881"/>
          </a:xfrm>
          <a:prstGeom prst="bentConnector3">
            <a:avLst>
              <a:gd name="adj1" fmla="val 353336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450430" y="3112379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Ingesting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32351" y="2400230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443551" y="2755830"/>
            <a:ext cx="5020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45945" y="3112379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provisioning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376904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256320" y="372152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47068" y="365775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053500" y="367071"/>
            <a:ext cx="2075606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81" idx="2"/>
          </p:cNvCxnSpPr>
          <p:nvPr/>
        </p:nvCxnSpPr>
        <p:spPr>
          <a:xfrm flipV="1">
            <a:off x="8775919" y="1668491"/>
            <a:ext cx="401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405009" y="432323"/>
            <a:ext cx="2742621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4973" y="883660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585765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1a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69" y="1907903"/>
            <a:ext cx="392113" cy="333375"/>
            <a:chOff x="7089944" y="4360739"/>
            <a:chExt cx="391016" cy="33359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4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1b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578796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2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05183" y="3582909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580263" y="1867673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4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477209" y="2585765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5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111" y="4174368"/>
            <a:ext cx="801842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are uploaded (a) automatically or (b)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Lambda ingestion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(only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with 1a)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ingested into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Lambda through AWS IoT Core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and then routed into an S3 bucket. Source: functions/source/AssetModelIngestion/assetModelIngestion.py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Object-upload event.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An object-upload event initiates Lambda conversion and provisioning.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Asset-hierarchy conversion.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input hierarchy and definitions are converted to DynamoDB table items, conforming to the AWS IoT SiteWise asset model and asset-definition structure.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 IoT SiteWise resource provisioning.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AWS IoT SiteWise are provisioned based on updated DynamoDB table items. Source: functions/source/AssetModelConverter/createSitewiseResources.py 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1847651"/>
            <a:ext cx="126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525773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7874</TotalTime>
  <Words>905</Words>
  <Application>Microsoft Office PowerPoint</Application>
  <PresentationFormat>Widescreen</PresentationFormat>
  <Paragraphs>233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Previous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Marcia Johnston</cp:lastModifiedBy>
  <cp:revision>65</cp:revision>
  <dcterms:created xsi:type="dcterms:W3CDTF">2020-08-07T23:27:52Z</dcterms:created>
  <dcterms:modified xsi:type="dcterms:W3CDTF">2021-01-13T02:34:50Z</dcterms:modified>
</cp:coreProperties>
</file>