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1DC170-1660-4809-9A15-62445EB0C7B1}"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411400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DC170-1660-4809-9A15-62445EB0C7B1}"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238280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DC170-1660-4809-9A15-62445EB0C7B1}"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284096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DC170-1660-4809-9A15-62445EB0C7B1}"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187082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DC170-1660-4809-9A15-62445EB0C7B1}"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323676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1DC170-1660-4809-9A15-62445EB0C7B1}"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77627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1DC170-1660-4809-9A15-62445EB0C7B1}"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168806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DC170-1660-4809-9A15-62445EB0C7B1}"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20155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DC170-1660-4809-9A15-62445EB0C7B1}"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305226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DC170-1660-4809-9A15-62445EB0C7B1}"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26249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DC170-1660-4809-9A15-62445EB0C7B1}"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43341-E340-429B-A59E-20863BAEE640}" type="slidenum">
              <a:rPr lang="en-US" smtClean="0"/>
              <a:t>‹#›</a:t>
            </a:fld>
            <a:endParaRPr lang="en-US"/>
          </a:p>
        </p:txBody>
      </p:sp>
    </p:spTree>
    <p:extLst>
      <p:ext uri="{BB962C8B-B14F-4D97-AF65-F5344CB8AC3E}">
        <p14:creationId xmlns:p14="http://schemas.microsoft.com/office/powerpoint/2010/main" val="250225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DC170-1660-4809-9A15-62445EB0C7B1}" type="datetimeFigureOut">
              <a:rPr lang="en-US" smtClean="0"/>
              <a:t>7/28/2021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43341-E340-429B-A59E-20863BAEE640}" type="slidenum">
              <a:rPr lang="en-US" smtClean="0"/>
              <a:t>‹#›</a:t>
            </a:fld>
            <a:endParaRPr lang="en-US"/>
          </a:p>
        </p:txBody>
      </p:sp>
    </p:spTree>
    <p:extLst>
      <p:ext uri="{BB962C8B-B14F-4D97-AF65-F5344CB8AC3E}">
        <p14:creationId xmlns:p14="http://schemas.microsoft.com/office/powerpoint/2010/main" val="173741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3.png"/><Relationship Id="rId9" Type="http://schemas.openxmlformats.org/officeDocument/2006/relationships/image" Target="../media/image11.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2.jpg"/><Relationship Id="rId4" Type="http://schemas.openxmlformats.org/officeDocument/2006/relationships/image" Target="../media/image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2.jpg"/><Relationship Id="rId4" Type="http://schemas.openxmlformats.org/officeDocument/2006/relationships/image" Target="../media/image3.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2.jpg"/><Relationship Id="rId4" Type="http://schemas.openxmlformats.org/officeDocument/2006/relationships/image" Target="../media/image3.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EFFD5-B07A-CD4C-A9C4-8DBFAB9447D6}"/>
              </a:ext>
            </a:extLst>
          </p:cNvPr>
          <p:cNvSpPr/>
          <p:nvPr/>
        </p:nvSpPr>
        <p:spPr>
          <a:xfrm>
            <a:off x="2897084" y="4326916"/>
            <a:ext cx="5073161" cy="9091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sp>
        <p:nvSpPr>
          <p:cNvPr id="4" name="Rectangle 3">
            <a:extLst>
              <a:ext uri="{FF2B5EF4-FFF2-40B4-BE49-F238E27FC236}">
                <a16:creationId xmlns:a16="http://schemas.microsoft.com/office/drawing/2014/main" id="{AE0DCB38-C38F-3E45-91A5-BC77EA90215A}"/>
              </a:ext>
            </a:extLst>
          </p:cNvPr>
          <p:cNvSpPr/>
          <p:nvPr/>
        </p:nvSpPr>
        <p:spPr bwMode="auto">
          <a:xfrm>
            <a:off x="2163780" y="1272607"/>
            <a:ext cx="9068902" cy="4261920"/>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sp>
        <p:nvSpPr>
          <p:cNvPr id="78" name="Rectangle 77">
            <a:extLst>
              <a:ext uri="{FF2B5EF4-FFF2-40B4-BE49-F238E27FC236}">
                <a16:creationId xmlns:a16="http://schemas.microsoft.com/office/drawing/2014/main" id="{F5AD8509-7566-E946-9E5A-5557E62A6A29}"/>
              </a:ext>
            </a:extLst>
          </p:cNvPr>
          <p:cNvSpPr/>
          <p:nvPr/>
        </p:nvSpPr>
        <p:spPr>
          <a:xfrm>
            <a:off x="2762726" y="3936377"/>
            <a:ext cx="1765300" cy="14738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79"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0800" y="44040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2732895" y="4864033"/>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Darktrace vSensor</a:t>
            </a:r>
            <a:endParaRPr lang="en-US" altLang="en-US" sz="1200" dirty="0">
              <a:solidFill>
                <a:srgbClr val="232F3E"/>
              </a:solidFill>
              <a:latin typeface="Arial" panose="020B0604020202020204" pitchFamily="34" charset="0"/>
              <a:cs typeface="Arial" panose="020B0604020202020204" pitchFamily="34" charset="0"/>
            </a:endParaRPr>
          </a:p>
        </p:txBody>
      </p:sp>
      <p:pic>
        <p:nvPicPr>
          <p:cNvPr id="8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726" y="3934790"/>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a:extLst>
              <a:ext uri="{FF2B5EF4-FFF2-40B4-BE49-F238E27FC236}">
                <a16:creationId xmlns:a16="http://schemas.microsoft.com/office/drawing/2014/main" id="{B1844CBB-737E-C049-891C-1F2168761D96}"/>
              </a:ext>
            </a:extLst>
          </p:cNvPr>
          <p:cNvSpPr/>
          <p:nvPr/>
        </p:nvSpPr>
        <p:spPr>
          <a:xfrm>
            <a:off x="2742520" y="1660503"/>
            <a:ext cx="1765300" cy="2160725"/>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8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2520" y="1652490"/>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0800" y="28603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2897085" y="3303877"/>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Linux bastion host</a:t>
            </a:r>
            <a:endParaRPr lang="en-US" altLang="en-US" sz="1200" dirty="0">
              <a:solidFill>
                <a:srgbClr val="232F3E"/>
              </a:solidFill>
              <a:latin typeface="Arial" panose="020B0604020202020204" pitchFamily="34" charset="0"/>
              <a:cs typeface="Arial" panose="020B0604020202020204" pitchFamily="34" charset="0"/>
            </a:endParaRPr>
          </a:p>
        </p:txBody>
      </p:sp>
      <p:pic>
        <p:nvPicPr>
          <p:cNvPr id="8" name="Graphic 9">
            <a:extLst>
              <a:ext uri="{FF2B5EF4-FFF2-40B4-BE49-F238E27FC236}">
                <a16:creationId xmlns:a16="http://schemas.microsoft.com/office/drawing/2014/main" id="{8219DCE8-247C-1049-BE53-921770E89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3780" y="127260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8565" y="432511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21266" y="440033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9599322" y="5163591"/>
            <a:ext cx="1619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sp>
        <p:nvSpPr>
          <p:cNvPr id="37" name="TextBox 20">
            <a:extLst>
              <a:ext uri="{FF2B5EF4-FFF2-40B4-BE49-F238E27FC236}">
                <a16:creationId xmlns:a16="http://schemas.microsoft.com/office/drawing/2014/main" id="{873A5151-4A7B-9A48-9996-CBCA1C63BD62}"/>
              </a:ext>
            </a:extLst>
          </p:cNvPr>
          <p:cNvSpPr txBox="1">
            <a:spLocks noChangeArrowheads="1"/>
          </p:cNvSpPr>
          <p:nvPr/>
        </p:nvSpPr>
        <p:spPr bwMode="auto">
          <a:xfrm>
            <a:off x="8194822" y="4975008"/>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Captured packets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38"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04522" y="455286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22">
            <a:extLst>
              <a:ext uri="{FF2B5EF4-FFF2-40B4-BE49-F238E27FC236}">
                <a16:creationId xmlns:a16="http://schemas.microsoft.com/office/drawing/2014/main" id="{F957C4EB-E925-CD46-B6E6-5F934B6F593C}"/>
              </a:ext>
            </a:extLst>
          </p:cNvPr>
          <p:cNvSpPr txBox="1">
            <a:spLocks noChangeArrowheads="1"/>
          </p:cNvSpPr>
          <p:nvPr/>
        </p:nvSpPr>
        <p:spPr bwMode="auto">
          <a:xfrm>
            <a:off x="8165985" y="3151974"/>
            <a:ext cx="133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Network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48" name="Graphic 24">
            <a:extLst>
              <a:ext uri="{FF2B5EF4-FFF2-40B4-BE49-F238E27FC236}">
                <a16:creationId xmlns:a16="http://schemas.microsoft.com/office/drawing/2014/main" id="{F98FFE17-32E0-0245-9C99-4566C0E254A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07310" y="271388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356EB0E-773F-E048-9282-D7A38A3BC486}"/>
              </a:ext>
            </a:extLst>
          </p:cNvPr>
          <p:cNvSpPr/>
          <p:nvPr/>
        </p:nvSpPr>
        <p:spPr bwMode="auto">
          <a:xfrm>
            <a:off x="6183830" y="890019"/>
            <a:ext cx="2095500" cy="479851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sp>
        <p:nvSpPr>
          <p:cNvPr id="31" name="Rectangle 30">
            <a:extLst>
              <a:ext uri="{FF2B5EF4-FFF2-40B4-BE49-F238E27FC236}">
                <a16:creationId xmlns:a16="http://schemas.microsoft.com/office/drawing/2014/main" id="{F5AD8509-7566-E946-9E5A-5557E62A6A29}"/>
              </a:ext>
            </a:extLst>
          </p:cNvPr>
          <p:cNvSpPr/>
          <p:nvPr/>
        </p:nvSpPr>
        <p:spPr>
          <a:xfrm>
            <a:off x="6358556" y="3936377"/>
            <a:ext cx="1765300" cy="150029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6630" y="44040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328725" y="4864033"/>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Darktrace vSensor</a:t>
            </a:r>
            <a:endParaRPr lang="en-US" altLang="en-US" sz="1200" dirty="0">
              <a:solidFill>
                <a:srgbClr val="232F3E"/>
              </a:solidFill>
              <a:latin typeface="Arial" panose="020B0604020202020204" pitchFamily="34" charset="0"/>
              <a:cs typeface="Arial" panose="020B0604020202020204" pitchFamily="34" charset="0"/>
            </a:endParaRPr>
          </a:p>
        </p:txBody>
      </p:sp>
      <p:pic>
        <p:nvPicPr>
          <p:cNvPr id="34"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8556" y="3934790"/>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B1844CBB-737E-C049-891C-1F2168761D96}"/>
              </a:ext>
            </a:extLst>
          </p:cNvPr>
          <p:cNvSpPr/>
          <p:nvPr/>
        </p:nvSpPr>
        <p:spPr>
          <a:xfrm>
            <a:off x="6338350" y="1660504"/>
            <a:ext cx="1764792" cy="216072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55"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350" y="1652490"/>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6630" y="286033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492915" y="3303877"/>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Linux bastion host</a:t>
            </a:r>
            <a:endParaRPr lang="en-US" altLang="en-US" sz="1200" dirty="0">
              <a:solidFill>
                <a:srgbClr val="232F3E"/>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0356EB0E-773F-E048-9282-D7A38A3BC486}"/>
              </a:ext>
            </a:extLst>
          </p:cNvPr>
          <p:cNvSpPr/>
          <p:nvPr/>
        </p:nvSpPr>
        <p:spPr bwMode="auto">
          <a:xfrm>
            <a:off x="2588000" y="890019"/>
            <a:ext cx="2095500" cy="479851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cxnSp>
        <p:nvCxnSpPr>
          <p:cNvPr id="90" name="Straight Arrow Connector 89">
            <a:extLst>
              <a:ext uri="{FF2B5EF4-FFF2-40B4-BE49-F238E27FC236}">
                <a16:creationId xmlns:a16="http://schemas.microsoft.com/office/drawing/2014/main" id="{9E8BEF15-E8C4-2242-949A-672EF8C74E91}"/>
              </a:ext>
            </a:extLst>
          </p:cNvPr>
          <p:cNvCxnSpPr>
            <a:cxnSpLocks/>
            <a:stCxn id="24" idx="3"/>
            <a:endCxn id="38" idx="1"/>
          </p:cNvCxnSpPr>
          <p:nvPr/>
        </p:nvCxnSpPr>
        <p:spPr>
          <a:xfrm flipV="1">
            <a:off x="7970245" y="4781466"/>
            <a:ext cx="634277" cy="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39EEFFD5-B07A-CD4C-A9C4-8DBFAB9447D6}"/>
              </a:ext>
            </a:extLst>
          </p:cNvPr>
          <p:cNvSpPr/>
          <p:nvPr/>
        </p:nvSpPr>
        <p:spPr>
          <a:xfrm>
            <a:off x="2881792" y="2774151"/>
            <a:ext cx="5073161" cy="9091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pic>
        <p:nvPicPr>
          <p:cNvPr id="103"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3273" y="277415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Box 16">
            <a:extLst>
              <a:ext uri="{FF2B5EF4-FFF2-40B4-BE49-F238E27FC236}">
                <a16:creationId xmlns:a16="http://schemas.microsoft.com/office/drawing/2014/main" id="{D050FDAD-5D06-8649-AA21-DF5CB049C237}"/>
              </a:ext>
            </a:extLst>
          </p:cNvPr>
          <p:cNvSpPr txBox="1">
            <a:spLocks noChangeArrowheads="1"/>
          </p:cNvSpPr>
          <p:nvPr/>
        </p:nvSpPr>
        <p:spPr bwMode="auto">
          <a:xfrm>
            <a:off x="8080260" y="2039503"/>
            <a:ext cx="1511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Traffic </a:t>
            </a:r>
            <a:r>
              <a:rPr lang="en-US" altLang="en-US" sz="1200" dirty="0" smtClean="0">
                <a:latin typeface="Arial" panose="020B0604020202020204" pitchFamily="34" charset="0"/>
                <a:ea typeface="Amazon Ember" panose="020B0603020204020204" pitchFamily="34" charset="0"/>
                <a:cs typeface="Arial" panose="020B0604020202020204" pitchFamily="34" charset="0"/>
              </a:rPr>
              <a:t>mirroring sessions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105" name="Graphic 33">
            <a:extLst>
              <a:ext uri="{FF2B5EF4-FFF2-40B4-BE49-F238E27FC236}">
                <a16:creationId xmlns:a16="http://schemas.microsoft.com/office/drawing/2014/main" id="{E778F0F4-1E1E-344E-9953-189B0363285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04135" y="15849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6" name="Straight Arrow Connector 105">
            <a:extLst>
              <a:ext uri="{FF2B5EF4-FFF2-40B4-BE49-F238E27FC236}">
                <a16:creationId xmlns:a16="http://schemas.microsoft.com/office/drawing/2014/main" id="{5A9D33BB-F7AF-C044-9BA5-6F98953C5C41}"/>
              </a:ext>
            </a:extLst>
          </p:cNvPr>
          <p:cNvCxnSpPr>
            <a:stCxn id="48" idx="0"/>
            <a:endCxn id="104" idx="2"/>
          </p:cNvCxnSpPr>
          <p:nvPr/>
        </p:nvCxnSpPr>
        <p:spPr>
          <a:xfrm flipV="1">
            <a:off x="8835910" y="2501168"/>
            <a:ext cx="0" cy="212717"/>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1"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3017158" y="2498222"/>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2"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3414" y="203943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6589370" y="2504203"/>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4"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85626" y="204541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EBD78DDC-6CA6-8B4C-8030-D09C702BCE2A}"/>
              </a:ext>
            </a:extLst>
          </p:cNvPr>
          <p:cNvSpPr/>
          <p:nvPr/>
        </p:nvSpPr>
        <p:spPr bwMode="auto">
          <a:xfrm>
            <a:off x="1941942" y="399482"/>
            <a:ext cx="9598749" cy="54334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0" name="Graphic 8">
            <a:extLst>
              <a:ext uri="{FF2B5EF4-FFF2-40B4-BE49-F238E27FC236}">
                <a16:creationId xmlns:a16="http://schemas.microsoft.com/office/drawing/2014/main" id="{546222F9-4B37-E847-81D0-112B1B2B353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41942" y="39948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Arrow Connector 51">
            <a:extLst>
              <a:ext uri="{FF2B5EF4-FFF2-40B4-BE49-F238E27FC236}">
                <a16:creationId xmlns:a16="http://schemas.microsoft.com/office/drawing/2014/main" id="{5A9D33BB-F7AF-C044-9BA5-6F98953C5C41}"/>
              </a:ext>
            </a:extLst>
          </p:cNvPr>
          <p:cNvCxnSpPr>
            <a:endCxn id="37" idx="2"/>
          </p:cNvCxnSpPr>
          <p:nvPr/>
        </p:nvCxnSpPr>
        <p:spPr>
          <a:xfrm flipH="1" flipV="1">
            <a:off x="8840141" y="5436673"/>
            <a:ext cx="2606" cy="67526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85398" y="6111932"/>
            <a:ext cx="1905000" cy="355600"/>
          </a:xfrm>
          <a:prstGeom prst="rect">
            <a:avLst/>
          </a:prstGeom>
        </p:spPr>
      </p:pic>
      <p:sp>
        <p:nvSpPr>
          <p:cNvPr id="57" name="Rectangle 56"/>
          <p:cNvSpPr/>
          <p:nvPr/>
        </p:nvSpPr>
        <p:spPr>
          <a:xfrm>
            <a:off x="8946071" y="6457527"/>
            <a:ext cx="1583655" cy="276999"/>
          </a:xfrm>
          <a:prstGeom prst="rect">
            <a:avLst/>
          </a:prstGeom>
        </p:spPr>
        <p:txBody>
          <a:bodyPr wrap="square">
            <a:spAutoFit/>
          </a:bodyPr>
          <a:lstStyle/>
          <a:p>
            <a:pPr algn="ctr"/>
            <a:r>
              <a:rPr lang="en-US" sz="1200" b="0" i="0" dirty="0" smtClean="0">
                <a:solidFill>
                  <a:srgbClr val="2D2E3B"/>
                </a:solidFill>
                <a:effectLst/>
                <a:latin typeface="Arial" panose="020B0604020202020204" pitchFamily="34" charset="0"/>
                <a:cs typeface="Arial" panose="020B0604020202020204" pitchFamily="34" charset="0"/>
              </a:rPr>
              <a:t>Darktrace appliance</a:t>
            </a:r>
            <a:endParaRPr lang="en-US" sz="1200" dirty="0">
              <a:latin typeface="Arial" panose="020B0604020202020204" pitchFamily="34" charset="0"/>
              <a:cs typeface="Arial" panose="020B0604020202020204" pitchFamily="34" charset="0"/>
            </a:endParaRPr>
          </a:p>
        </p:txBody>
      </p:sp>
      <p:cxnSp>
        <p:nvCxnSpPr>
          <p:cNvPr id="61" name="Elbow Connector 60">
            <a:extLst>
              <a:ext uri="{FF2B5EF4-FFF2-40B4-BE49-F238E27FC236}">
                <a16:creationId xmlns:a16="http://schemas.microsoft.com/office/drawing/2014/main" id="{2D505496-0CDF-C54B-8318-AC4A95091A99}"/>
              </a:ext>
            </a:extLst>
          </p:cNvPr>
          <p:cNvCxnSpPr>
            <a:cxnSpLocks/>
            <a:stCxn id="47" idx="2"/>
            <a:endCxn id="30" idx="0"/>
          </p:cNvCxnSpPr>
          <p:nvPr/>
        </p:nvCxnSpPr>
        <p:spPr>
          <a:xfrm rot="5400000">
            <a:off x="6779052" y="2268253"/>
            <a:ext cx="711473" cy="3402245"/>
          </a:xfrm>
          <a:prstGeom prst="bentConnector3">
            <a:avLst>
              <a:gd name="adj1" fmla="val 37824"/>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66" name="Graphic 62">
            <a:extLst>
              <a:ext uri="{FF2B5EF4-FFF2-40B4-BE49-F238E27FC236}">
                <a16:creationId xmlns:a16="http://schemas.microsoft.com/office/drawing/2014/main" id="{8B47AFFF-81D9-C348-90A5-553E82D0874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34003" y="15849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16">
            <a:extLst>
              <a:ext uri="{FF2B5EF4-FFF2-40B4-BE49-F238E27FC236}">
                <a16:creationId xmlns:a16="http://schemas.microsoft.com/office/drawing/2014/main" id="{16D5C99F-82F8-9748-B104-C5576CEC5422}"/>
              </a:ext>
            </a:extLst>
          </p:cNvPr>
          <p:cNvSpPr txBox="1">
            <a:spLocks noChangeArrowheads="1"/>
          </p:cNvSpPr>
          <p:nvPr/>
        </p:nvSpPr>
        <p:spPr bwMode="auto">
          <a:xfrm>
            <a:off x="9300418" y="2039435"/>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Instances</a:t>
            </a:r>
          </a:p>
        </p:txBody>
      </p:sp>
      <p:sp>
        <p:nvSpPr>
          <p:cNvPr id="68" name="TextBox 25">
            <a:extLst>
              <a:ext uri="{FF2B5EF4-FFF2-40B4-BE49-F238E27FC236}">
                <a16:creationId xmlns:a16="http://schemas.microsoft.com/office/drawing/2014/main" id="{DA6C3A5B-7BC3-8148-BCEF-812815019A08}"/>
              </a:ext>
            </a:extLst>
          </p:cNvPr>
          <p:cNvSpPr txBox="1">
            <a:spLocks noChangeArrowheads="1"/>
          </p:cNvSpPr>
          <p:nvPr/>
        </p:nvSpPr>
        <p:spPr bwMode="auto">
          <a:xfrm>
            <a:off x="9280533" y="3096359"/>
            <a:ext cx="1185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Darktrace </a:t>
            </a:r>
            <a:r>
              <a:rPr lang="en-US" altLang="en-US" sz="1200" dirty="0" err="1" smtClean="0">
                <a:latin typeface="Arial" panose="020B0604020202020204" pitchFamily="34" charset="0"/>
                <a:ea typeface="Amazon Ember" panose="020B0603020204020204" pitchFamily="34" charset="0"/>
                <a:cs typeface="Arial" panose="020B0604020202020204" pitchFamily="34" charset="0"/>
              </a:rPr>
              <a:t>osSensor</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69" name="Graphic 32">
            <a:extLst>
              <a:ext uri="{FF2B5EF4-FFF2-40B4-BE49-F238E27FC236}">
                <a16:creationId xmlns:a16="http://schemas.microsoft.com/office/drawing/2014/main" id="{C327E70E-44D3-764E-8F2B-2AF2A8D5CCC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656770" y="271388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Arrow Connector 69">
            <a:extLst>
              <a:ext uri="{FF2B5EF4-FFF2-40B4-BE49-F238E27FC236}">
                <a16:creationId xmlns:a16="http://schemas.microsoft.com/office/drawing/2014/main" id="{9E8BEF15-E8C4-2242-949A-672EF8C74E91}"/>
              </a:ext>
            </a:extLst>
          </p:cNvPr>
          <p:cNvCxnSpPr>
            <a:cxnSpLocks/>
            <a:stCxn id="105" idx="3"/>
            <a:endCxn id="66" idx="1"/>
          </p:cNvCxnSpPr>
          <p:nvPr/>
        </p:nvCxnSpPr>
        <p:spPr>
          <a:xfrm>
            <a:off x="9061335" y="1813597"/>
            <a:ext cx="572668" cy="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E8BEF15-E8C4-2242-949A-672EF8C74E91}"/>
              </a:ext>
            </a:extLst>
          </p:cNvPr>
          <p:cNvCxnSpPr>
            <a:cxnSpLocks/>
            <a:stCxn id="48" idx="3"/>
            <a:endCxn id="69" idx="1"/>
          </p:cNvCxnSpPr>
          <p:nvPr/>
        </p:nvCxnSpPr>
        <p:spPr>
          <a:xfrm>
            <a:off x="9064510" y="2942485"/>
            <a:ext cx="592260" cy="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51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0DCB38-C38F-3E45-91A5-BC77EA90215A}"/>
              </a:ext>
            </a:extLst>
          </p:cNvPr>
          <p:cNvSpPr/>
          <p:nvPr/>
        </p:nvSpPr>
        <p:spPr bwMode="auto">
          <a:xfrm>
            <a:off x="932950" y="1188525"/>
            <a:ext cx="9335657" cy="4261920"/>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sp>
        <p:nvSpPr>
          <p:cNvPr id="78" name="Rectangle 77">
            <a:extLst>
              <a:ext uri="{FF2B5EF4-FFF2-40B4-BE49-F238E27FC236}">
                <a16:creationId xmlns:a16="http://schemas.microsoft.com/office/drawing/2014/main" id="{F5AD8509-7566-E946-9E5A-5557E62A6A29}"/>
              </a:ext>
            </a:extLst>
          </p:cNvPr>
          <p:cNvSpPr/>
          <p:nvPr/>
        </p:nvSpPr>
        <p:spPr>
          <a:xfrm>
            <a:off x="3621031" y="3910045"/>
            <a:ext cx="1765300" cy="14738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79"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105" y="43777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3591200" y="4837701"/>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Darktrace vSensor</a:t>
            </a:r>
            <a:endParaRPr lang="en-US" altLang="en-US" sz="1200" dirty="0">
              <a:solidFill>
                <a:srgbClr val="232F3E"/>
              </a:solidFill>
              <a:latin typeface="Arial" panose="020B0604020202020204" pitchFamily="34" charset="0"/>
              <a:cs typeface="Arial" panose="020B0604020202020204" pitchFamily="34" charset="0"/>
            </a:endParaRPr>
          </a:p>
        </p:txBody>
      </p:sp>
      <p:pic>
        <p:nvPicPr>
          <p:cNvPr id="8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1031" y="3908458"/>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a:extLst>
              <a:ext uri="{FF2B5EF4-FFF2-40B4-BE49-F238E27FC236}">
                <a16:creationId xmlns:a16="http://schemas.microsoft.com/office/drawing/2014/main" id="{B1844CBB-737E-C049-891C-1F2168761D96}"/>
              </a:ext>
            </a:extLst>
          </p:cNvPr>
          <p:cNvSpPr/>
          <p:nvPr/>
        </p:nvSpPr>
        <p:spPr>
          <a:xfrm>
            <a:off x="3600825" y="1387241"/>
            <a:ext cx="1765300" cy="2160725"/>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8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825" y="1379228"/>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105" y="258707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3755390" y="3030615"/>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Linux bastion host</a:t>
            </a:r>
            <a:endParaRPr lang="en-US" altLang="en-US" sz="1200" dirty="0">
              <a:solidFill>
                <a:srgbClr val="232F3E"/>
              </a:solidFill>
              <a:latin typeface="Arial" panose="020B0604020202020204" pitchFamily="34" charset="0"/>
              <a:cs typeface="Arial" panose="020B0604020202020204" pitchFamily="34" charset="0"/>
            </a:endParaRPr>
          </a:p>
        </p:txBody>
      </p:sp>
      <p:pic>
        <p:nvPicPr>
          <p:cNvPr id="8" name="Graphic 9">
            <a:extLst>
              <a:ext uri="{FF2B5EF4-FFF2-40B4-BE49-F238E27FC236}">
                <a16:creationId xmlns:a16="http://schemas.microsoft.com/office/drawing/2014/main" id="{8219DCE8-247C-1049-BE53-921770E89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2949" y="118852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6870" y="429878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93569" y="5542261"/>
            <a:ext cx="643919" cy="64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10499263" y="6188051"/>
            <a:ext cx="1619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sp>
        <p:nvSpPr>
          <p:cNvPr id="9" name="Rectangle 8">
            <a:extLst>
              <a:ext uri="{FF2B5EF4-FFF2-40B4-BE49-F238E27FC236}">
                <a16:creationId xmlns:a16="http://schemas.microsoft.com/office/drawing/2014/main" id="{0356EB0E-773F-E048-9282-D7A38A3BC486}"/>
              </a:ext>
            </a:extLst>
          </p:cNvPr>
          <p:cNvSpPr/>
          <p:nvPr/>
        </p:nvSpPr>
        <p:spPr bwMode="auto">
          <a:xfrm>
            <a:off x="7042135" y="805937"/>
            <a:ext cx="2095500" cy="479851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sp>
        <p:nvSpPr>
          <p:cNvPr id="31" name="Rectangle 30">
            <a:extLst>
              <a:ext uri="{FF2B5EF4-FFF2-40B4-BE49-F238E27FC236}">
                <a16:creationId xmlns:a16="http://schemas.microsoft.com/office/drawing/2014/main" id="{F5AD8509-7566-E946-9E5A-5557E62A6A29}"/>
              </a:ext>
            </a:extLst>
          </p:cNvPr>
          <p:cNvSpPr/>
          <p:nvPr/>
        </p:nvSpPr>
        <p:spPr>
          <a:xfrm>
            <a:off x="7216861" y="3910045"/>
            <a:ext cx="1765300" cy="150029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4935" y="43777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7187030" y="4837701"/>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Darktrace vSensor</a:t>
            </a:r>
            <a:endParaRPr lang="en-US" altLang="en-US" sz="1200" dirty="0">
              <a:solidFill>
                <a:srgbClr val="232F3E"/>
              </a:solidFill>
              <a:latin typeface="Arial" panose="020B0604020202020204" pitchFamily="34" charset="0"/>
              <a:cs typeface="Arial" panose="020B0604020202020204" pitchFamily="34" charset="0"/>
            </a:endParaRPr>
          </a:p>
        </p:txBody>
      </p:sp>
      <p:pic>
        <p:nvPicPr>
          <p:cNvPr id="34"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6861" y="3908458"/>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B1844CBB-737E-C049-891C-1F2168761D96}"/>
              </a:ext>
            </a:extLst>
          </p:cNvPr>
          <p:cNvSpPr/>
          <p:nvPr/>
        </p:nvSpPr>
        <p:spPr>
          <a:xfrm>
            <a:off x="7196655" y="1387242"/>
            <a:ext cx="1764792" cy="216072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55"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6655" y="1379228"/>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4935" y="258707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7351220" y="3030615"/>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solidFill>
                  <a:srgbClr val="232F3E"/>
                </a:solidFill>
                <a:latin typeface="Arial" panose="020B0604020202020204" pitchFamily="34" charset="0"/>
                <a:cs typeface="Arial" panose="020B0604020202020204" pitchFamily="34" charset="0"/>
              </a:rPr>
              <a:t>Linux bastion host</a:t>
            </a:r>
            <a:endParaRPr lang="en-US" altLang="en-US" sz="1200" dirty="0">
              <a:solidFill>
                <a:srgbClr val="232F3E"/>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0356EB0E-773F-E048-9282-D7A38A3BC486}"/>
              </a:ext>
            </a:extLst>
          </p:cNvPr>
          <p:cNvSpPr/>
          <p:nvPr/>
        </p:nvSpPr>
        <p:spPr bwMode="auto">
          <a:xfrm>
            <a:off x="3446305" y="805937"/>
            <a:ext cx="2095500" cy="479851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sp>
        <p:nvSpPr>
          <p:cNvPr id="102" name="Rectangle 101">
            <a:extLst>
              <a:ext uri="{FF2B5EF4-FFF2-40B4-BE49-F238E27FC236}">
                <a16:creationId xmlns:a16="http://schemas.microsoft.com/office/drawing/2014/main" id="{39EEFFD5-B07A-CD4C-A9C4-8DBFAB9447D6}"/>
              </a:ext>
            </a:extLst>
          </p:cNvPr>
          <p:cNvSpPr/>
          <p:nvPr/>
        </p:nvSpPr>
        <p:spPr>
          <a:xfrm>
            <a:off x="3740097" y="2500889"/>
            <a:ext cx="5073161" cy="9091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pic>
        <p:nvPicPr>
          <p:cNvPr id="103"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578" y="250088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3875463" y="2224960"/>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2"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1719" y="176617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7447675" y="2230941"/>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4"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3931" y="17721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EBD78DDC-6CA6-8B4C-8030-D09C702BCE2A}"/>
              </a:ext>
            </a:extLst>
          </p:cNvPr>
          <p:cNvSpPr/>
          <p:nvPr/>
        </p:nvSpPr>
        <p:spPr bwMode="auto">
          <a:xfrm>
            <a:off x="618731" y="315400"/>
            <a:ext cx="9893135" cy="54334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0" name="Graphic 8">
            <a:extLst>
              <a:ext uri="{FF2B5EF4-FFF2-40B4-BE49-F238E27FC236}">
                <a16:creationId xmlns:a16="http://schemas.microsoft.com/office/drawing/2014/main" id="{546222F9-4B37-E847-81D0-112B1B2B35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2949" y="31540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8530" y="5946372"/>
            <a:ext cx="1905000" cy="355600"/>
          </a:xfrm>
          <a:prstGeom prst="rect">
            <a:avLst/>
          </a:prstGeom>
        </p:spPr>
      </p:pic>
      <p:sp>
        <p:nvSpPr>
          <p:cNvPr id="57" name="Rectangle 56"/>
          <p:cNvSpPr/>
          <p:nvPr/>
        </p:nvSpPr>
        <p:spPr>
          <a:xfrm>
            <a:off x="2829203" y="6291967"/>
            <a:ext cx="1583655" cy="276999"/>
          </a:xfrm>
          <a:prstGeom prst="rect">
            <a:avLst/>
          </a:prstGeom>
        </p:spPr>
        <p:txBody>
          <a:bodyPr wrap="square">
            <a:spAutoFit/>
          </a:bodyPr>
          <a:lstStyle/>
          <a:p>
            <a:pPr algn="ctr"/>
            <a:r>
              <a:rPr lang="en-US" sz="1200" b="0" i="0" dirty="0" smtClean="0">
                <a:solidFill>
                  <a:srgbClr val="2D2E3B"/>
                </a:solidFill>
                <a:effectLst/>
                <a:latin typeface="Arial" panose="020B0604020202020204" pitchFamily="34" charset="0"/>
                <a:cs typeface="Arial" panose="020B0604020202020204" pitchFamily="34" charset="0"/>
              </a:rPr>
              <a:t>Darktrace appliance</a:t>
            </a:r>
            <a:endParaRPr lang="en-US" sz="1200" dirty="0">
              <a:latin typeface="Arial" panose="020B0604020202020204" pitchFamily="34" charset="0"/>
              <a:cs typeface="Arial" panose="020B0604020202020204" pitchFamily="34" charset="0"/>
            </a:endParaRPr>
          </a:p>
        </p:txBody>
      </p:sp>
      <p:sp>
        <p:nvSpPr>
          <p:cNvPr id="75" name="TextBox 22">
            <a:extLst>
              <a:ext uri="{FF2B5EF4-FFF2-40B4-BE49-F238E27FC236}">
                <a16:creationId xmlns:a16="http://schemas.microsoft.com/office/drawing/2014/main" id="{F957C4EB-E925-CD46-B6E6-5F934B6F593C}"/>
              </a:ext>
            </a:extLst>
          </p:cNvPr>
          <p:cNvSpPr txBox="1">
            <a:spLocks noChangeArrowheads="1"/>
          </p:cNvSpPr>
          <p:nvPr/>
        </p:nvSpPr>
        <p:spPr bwMode="auto">
          <a:xfrm>
            <a:off x="2070747" y="3233916"/>
            <a:ext cx="133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Network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77" name="Graphic 24">
            <a:extLst>
              <a:ext uri="{FF2B5EF4-FFF2-40B4-BE49-F238E27FC236}">
                <a16:creationId xmlns:a16="http://schemas.microsoft.com/office/drawing/2014/main" id="{F98FFE17-32E0-0245-9C99-4566C0E254A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12072" y="279222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6">
            <a:extLst>
              <a:ext uri="{FF2B5EF4-FFF2-40B4-BE49-F238E27FC236}">
                <a16:creationId xmlns:a16="http://schemas.microsoft.com/office/drawing/2014/main" id="{D050FDAD-5D06-8649-AA21-DF5CB049C237}"/>
              </a:ext>
            </a:extLst>
          </p:cNvPr>
          <p:cNvSpPr txBox="1">
            <a:spLocks noChangeArrowheads="1"/>
          </p:cNvSpPr>
          <p:nvPr/>
        </p:nvSpPr>
        <p:spPr bwMode="auto">
          <a:xfrm>
            <a:off x="1985022" y="2034820"/>
            <a:ext cx="1511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Traffic </a:t>
            </a:r>
            <a:r>
              <a:rPr lang="en-US" altLang="en-US" sz="1200" dirty="0" smtClean="0">
                <a:latin typeface="Arial" panose="020B0604020202020204" pitchFamily="34" charset="0"/>
                <a:ea typeface="Amazon Ember" panose="020B0603020204020204" pitchFamily="34" charset="0"/>
                <a:cs typeface="Arial" panose="020B0604020202020204" pitchFamily="34" charset="0"/>
              </a:rPr>
              <a:t>mirroring sessions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87" name="Graphic 33">
            <a:extLst>
              <a:ext uri="{FF2B5EF4-FFF2-40B4-BE49-F238E27FC236}">
                <a16:creationId xmlns:a16="http://schemas.microsoft.com/office/drawing/2014/main" id="{E778F0F4-1E1E-344E-9953-189B0363285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12072" y="15767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Graphic 62">
            <a:extLst>
              <a:ext uri="{FF2B5EF4-FFF2-40B4-BE49-F238E27FC236}">
                <a16:creationId xmlns:a16="http://schemas.microsoft.com/office/drawing/2014/main" id="{8B47AFFF-81D9-C348-90A5-553E82D0874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43628" y="15767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6">
            <a:extLst>
              <a:ext uri="{FF2B5EF4-FFF2-40B4-BE49-F238E27FC236}">
                <a16:creationId xmlns:a16="http://schemas.microsoft.com/office/drawing/2014/main" id="{16D5C99F-82F8-9748-B104-C5576CEC5422}"/>
              </a:ext>
            </a:extLst>
          </p:cNvPr>
          <p:cNvSpPr txBox="1">
            <a:spLocks noChangeArrowheads="1"/>
          </p:cNvSpPr>
          <p:nvPr/>
        </p:nvSpPr>
        <p:spPr bwMode="auto">
          <a:xfrm>
            <a:off x="914444" y="2027538"/>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Instances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
        <p:nvSpPr>
          <p:cNvPr id="94" name="TextBox 25">
            <a:extLst>
              <a:ext uri="{FF2B5EF4-FFF2-40B4-BE49-F238E27FC236}">
                <a16:creationId xmlns:a16="http://schemas.microsoft.com/office/drawing/2014/main" id="{DA6C3A5B-7BC3-8148-BCEF-812815019A08}"/>
              </a:ext>
            </a:extLst>
          </p:cNvPr>
          <p:cNvSpPr txBox="1">
            <a:spLocks noChangeArrowheads="1"/>
          </p:cNvSpPr>
          <p:nvPr/>
        </p:nvSpPr>
        <p:spPr bwMode="auto">
          <a:xfrm>
            <a:off x="1433300" y="6003385"/>
            <a:ext cx="1042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Darktrace </a:t>
            </a:r>
            <a:r>
              <a:rPr lang="en-US" altLang="en-US" sz="1200" dirty="0" err="1" smtClean="0">
                <a:latin typeface="Arial" panose="020B0604020202020204" pitchFamily="34" charset="0"/>
                <a:ea typeface="Amazon Ember" panose="020B0603020204020204" pitchFamily="34" charset="0"/>
                <a:cs typeface="Arial" panose="020B0604020202020204" pitchFamily="34" charset="0"/>
              </a:rPr>
              <a:t>osSensors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cxnSp>
        <p:nvCxnSpPr>
          <p:cNvPr id="96" name="Straight Arrow Connector 95">
            <a:extLst>
              <a:ext uri="{FF2B5EF4-FFF2-40B4-BE49-F238E27FC236}">
                <a16:creationId xmlns:a16="http://schemas.microsoft.com/office/drawing/2014/main" id="{9E8BEF15-E8C4-2242-949A-672EF8C74E91}"/>
              </a:ext>
            </a:extLst>
          </p:cNvPr>
          <p:cNvCxnSpPr>
            <a:cxnSpLocks/>
            <a:stCxn id="92" idx="3"/>
            <a:endCxn id="87" idx="1"/>
          </p:cNvCxnSpPr>
          <p:nvPr/>
        </p:nvCxnSpPr>
        <p:spPr>
          <a:xfrm>
            <a:off x="1700828" y="1805307"/>
            <a:ext cx="81124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7E81FDE8-E3D7-0B42-935A-345EEC2133AB}"/>
              </a:ext>
            </a:extLst>
          </p:cNvPr>
          <p:cNvCxnSpPr>
            <a:cxnSpLocks/>
            <a:stCxn id="75" idx="2"/>
            <a:endCxn id="30" idx="0"/>
          </p:cNvCxnSpPr>
          <p:nvPr/>
        </p:nvCxnSpPr>
        <p:spPr>
          <a:xfrm rot="16200000" flipH="1">
            <a:off x="4214722" y="2221531"/>
            <a:ext cx="603199" cy="3551298"/>
          </a:xfrm>
          <a:prstGeom prst="bentConnector3">
            <a:avLst>
              <a:gd name="adj1" fmla="val 21278"/>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A9D33BB-F7AF-C044-9BA5-6F98953C5C41}"/>
              </a:ext>
            </a:extLst>
          </p:cNvPr>
          <p:cNvCxnSpPr>
            <a:stCxn id="77" idx="0"/>
            <a:endCxn id="86" idx="2"/>
          </p:cNvCxnSpPr>
          <p:nvPr/>
        </p:nvCxnSpPr>
        <p:spPr>
          <a:xfrm flipV="1">
            <a:off x="2740672" y="2496485"/>
            <a:ext cx="0" cy="295735"/>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100" name="Graphic 62">
            <a:extLst>
              <a:ext uri="{FF2B5EF4-FFF2-40B4-BE49-F238E27FC236}">
                <a16:creationId xmlns:a16="http://schemas.microsoft.com/office/drawing/2014/main" id="{8B47AFFF-81D9-C348-90A5-553E82D0874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43628" y="234625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Graphic 32">
            <a:extLst>
              <a:ext uri="{FF2B5EF4-FFF2-40B4-BE49-F238E27FC236}">
                <a16:creationId xmlns:a16="http://schemas.microsoft.com/office/drawing/2014/main" id="{C327E70E-44D3-764E-8F2B-2AF2A8D5CCC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43628" y="324870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Box 16">
            <a:extLst>
              <a:ext uri="{FF2B5EF4-FFF2-40B4-BE49-F238E27FC236}">
                <a16:creationId xmlns:a16="http://schemas.microsoft.com/office/drawing/2014/main" id="{16D5C99F-82F8-9748-B104-C5576CEC5422}"/>
              </a:ext>
            </a:extLst>
          </p:cNvPr>
          <p:cNvSpPr txBox="1">
            <a:spLocks noChangeArrowheads="1"/>
          </p:cNvSpPr>
          <p:nvPr/>
        </p:nvSpPr>
        <p:spPr bwMode="auto">
          <a:xfrm>
            <a:off x="1098363" y="2751236"/>
            <a:ext cx="756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Darktrace </a:t>
            </a:r>
            <a:r>
              <a:rPr lang="en-US" altLang="en-US" sz="1200" dirty="0" err="1" smtClean="0">
                <a:latin typeface="Arial" panose="020B0604020202020204" pitchFamily="34" charset="0"/>
                <a:ea typeface="Amazon Ember" panose="020B0603020204020204" pitchFamily="34" charset="0"/>
                <a:cs typeface="Arial" panose="020B0604020202020204" pitchFamily="34" charset="0"/>
              </a:rPr>
              <a:t>osSensors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
        <p:nvSpPr>
          <p:cNvPr id="110" name="Freeform 109">
            <a:extLst>
              <a:ext uri="{FF2B5EF4-FFF2-40B4-BE49-F238E27FC236}">
                <a16:creationId xmlns:a16="http://schemas.microsoft.com/office/drawing/2014/main" id="{3C61067D-E434-1A40-B123-701AEBBD9869}"/>
              </a:ext>
            </a:extLst>
          </p:cNvPr>
          <p:cNvSpPr/>
          <p:nvPr/>
        </p:nvSpPr>
        <p:spPr bwMode="auto">
          <a:xfrm>
            <a:off x="1752421" y="2587077"/>
            <a:ext cx="439269" cy="877669"/>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11" name="Straight Arrow Connector 110">
            <a:extLst>
              <a:ext uri="{FF2B5EF4-FFF2-40B4-BE49-F238E27FC236}">
                <a16:creationId xmlns:a16="http://schemas.microsoft.com/office/drawing/2014/main" id="{46CF31C7-E7A6-7A43-AC2E-043ACAD07C69}"/>
              </a:ext>
            </a:extLst>
          </p:cNvPr>
          <p:cNvCxnSpPr>
            <a:cxnSpLocks/>
            <a:endCxn id="77" idx="1"/>
          </p:cNvCxnSpPr>
          <p:nvPr/>
        </p:nvCxnSpPr>
        <p:spPr bwMode="auto">
          <a:xfrm flipV="1">
            <a:off x="2189264" y="3020820"/>
            <a:ext cx="322808" cy="308"/>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2" name="TextBox 16">
            <a:extLst>
              <a:ext uri="{FF2B5EF4-FFF2-40B4-BE49-F238E27FC236}">
                <a16:creationId xmlns:a16="http://schemas.microsoft.com/office/drawing/2014/main" id="{16D5C99F-82F8-9748-B104-C5576CEC5422}"/>
              </a:ext>
            </a:extLst>
          </p:cNvPr>
          <p:cNvSpPr txBox="1">
            <a:spLocks noChangeArrowheads="1"/>
          </p:cNvSpPr>
          <p:nvPr/>
        </p:nvSpPr>
        <p:spPr bwMode="auto">
          <a:xfrm>
            <a:off x="1094189" y="3590867"/>
            <a:ext cx="756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Darktrace </a:t>
            </a:r>
            <a:r>
              <a:rPr lang="en-US" altLang="en-US" sz="1200" dirty="0" err="1" smtClean="0">
                <a:latin typeface="Arial" panose="020B0604020202020204" pitchFamily="34" charset="0"/>
                <a:ea typeface="Amazon Ember" panose="020B0603020204020204" pitchFamily="34" charset="0"/>
                <a:cs typeface="Arial" panose="020B0604020202020204" pitchFamily="34" charset="0"/>
              </a:rPr>
              <a:t>osSensors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39EEFFD5-B07A-CD4C-A9C4-8DBFAB9447D6}"/>
              </a:ext>
            </a:extLst>
          </p:cNvPr>
          <p:cNvSpPr/>
          <p:nvPr/>
        </p:nvSpPr>
        <p:spPr>
          <a:xfrm>
            <a:off x="3755389" y="4300584"/>
            <a:ext cx="5073161" cy="9091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sp>
        <p:nvSpPr>
          <p:cNvPr id="64" name="TextBox 20">
            <a:extLst>
              <a:ext uri="{FF2B5EF4-FFF2-40B4-BE49-F238E27FC236}">
                <a16:creationId xmlns:a16="http://schemas.microsoft.com/office/drawing/2014/main" id="{873A5151-4A7B-9A48-9996-CBCA1C63BD62}"/>
              </a:ext>
            </a:extLst>
          </p:cNvPr>
          <p:cNvSpPr txBox="1">
            <a:spLocks noChangeArrowheads="1"/>
          </p:cNvSpPr>
          <p:nvPr/>
        </p:nvSpPr>
        <p:spPr bwMode="auto">
          <a:xfrm>
            <a:off x="9053127" y="4948676"/>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Captured packets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65"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462827" y="452653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a:extLst>
              <a:ext uri="{FF2B5EF4-FFF2-40B4-BE49-F238E27FC236}">
                <a16:creationId xmlns:a16="http://schemas.microsoft.com/office/drawing/2014/main" id="{9E8BEF15-E8C4-2242-949A-672EF8C74E91}"/>
              </a:ext>
            </a:extLst>
          </p:cNvPr>
          <p:cNvCxnSpPr>
            <a:cxnSpLocks/>
            <a:endCxn id="65" idx="1"/>
          </p:cNvCxnSpPr>
          <p:nvPr/>
        </p:nvCxnSpPr>
        <p:spPr>
          <a:xfrm flipV="1">
            <a:off x="8828550" y="4755134"/>
            <a:ext cx="634277" cy="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51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0DCB38-C38F-3E45-91A5-BC77EA90215A}"/>
              </a:ext>
            </a:extLst>
          </p:cNvPr>
          <p:cNvSpPr/>
          <p:nvPr/>
        </p:nvSpPr>
        <p:spPr bwMode="auto">
          <a:xfrm>
            <a:off x="1850027" y="1229710"/>
            <a:ext cx="8506064" cy="38736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sp>
        <p:nvSpPr>
          <p:cNvPr id="78" name="Rectangle 77">
            <a:extLst>
              <a:ext uri="{FF2B5EF4-FFF2-40B4-BE49-F238E27FC236}">
                <a16:creationId xmlns:a16="http://schemas.microsoft.com/office/drawing/2014/main" id="{F5AD8509-7566-E946-9E5A-5557E62A6A29}"/>
              </a:ext>
            </a:extLst>
          </p:cNvPr>
          <p:cNvSpPr/>
          <p:nvPr/>
        </p:nvSpPr>
        <p:spPr>
          <a:xfrm>
            <a:off x="3326741" y="3524931"/>
            <a:ext cx="1765300" cy="14738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79"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815" y="399265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3296910" y="4452587"/>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Darktrace vSensor</a:t>
            </a:r>
            <a:endParaRPr lang="en-US" altLang="en-US" sz="1200" dirty="0">
              <a:latin typeface="Arial" panose="020B0604020202020204" pitchFamily="34" charset="0"/>
              <a:cs typeface="Arial" panose="020B0604020202020204" pitchFamily="34" charset="0"/>
            </a:endParaRPr>
          </a:p>
        </p:txBody>
      </p:sp>
      <p:pic>
        <p:nvPicPr>
          <p:cNvPr id="8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6741" y="3523344"/>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a:extLst>
              <a:ext uri="{FF2B5EF4-FFF2-40B4-BE49-F238E27FC236}">
                <a16:creationId xmlns:a16="http://schemas.microsoft.com/office/drawing/2014/main" id="{B1844CBB-737E-C049-891C-1F2168761D96}"/>
              </a:ext>
            </a:extLst>
          </p:cNvPr>
          <p:cNvSpPr/>
          <p:nvPr/>
        </p:nvSpPr>
        <p:spPr>
          <a:xfrm>
            <a:off x="3306535" y="1366217"/>
            <a:ext cx="1765300" cy="1938723"/>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8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6535" y="1358204"/>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815" y="249867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3461100" y="2942216"/>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Linux bastion host</a:t>
            </a:r>
            <a:endParaRPr lang="en-US" altLang="en-US" sz="1200" dirty="0">
              <a:latin typeface="Arial" panose="020B0604020202020204" pitchFamily="34" charset="0"/>
              <a:cs typeface="Arial" panose="020B0604020202020204" pitchFamily="34" charset="0"/>
            </a:endParaRPr>
          </a:p>
        </p:txBody>
      </p:sp>
      <p:pic>
        <p:nvPicPr>
          <p:cNvPr id="8" name="Graphic 9">
            <a:extLst>
              <a:ext uri="{FF2B5EF4-FFF2-40B4-BE49-F238E27FC236}">
                <a16:creationId xmlns:a16="http://schemas.microsoft.com/office/drawing/2014/main" id="{8219DCE8-247C-1049-BE53-921770E89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0027" y="122970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2580" y="391366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4167" y="1366217"/>
            <a:ext cx="643919" cy="64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8736163" y="2012007"/>
            <a:ext cx="1619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sp>
        <p:nvSpPr>
          <p:cNvPr id="9" name="Rectangle 8">
            <a:extLst>
              <a:ext uri="{FF2B5EF4-FFF2-40B4-BE49-F238E27FC236}">
                <a16:creationId xmlns:a16="http://schemas.microsoft.com/office/drawing/2014/main" id="{0356EB0E-773F-E048-9282-D7A38A3BC486}"/>
              </a:ext>
            </a:extLst>
          </p:cNvPr>
          <p:cNvSpPr/>
          <p:nvPr/>
        </p:nvSpPr>
        <p:spPr bwMode="auto">
          <a:xfrm>
            <a:off x="6674275" y="861847"/>
            <a:ext cx="2095500" cy="440516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sp>
        <p:nvSpPr>
          <p:cNvPr id="31" name="Rectangle 30">
            <a:extLst>
              <a:ext uri="{FF2B5EF4-FFF2-40B4-BE49-F238E27FC236}">
                <a16:creationId xmlns:a16="http://schemas.microsoft.com/office/drawing/2014/main" id="{F5AD8509-7566-E946-9E5A-5557E62A6A29}"/>
              </a:ext>
            </a:extLst>
          </p:cNvPr>
          <p:cNvSpPr/>
          <p:nvPr/>
        </p:nvSpPr>
        <p:spPr>
          <a:xfrm>
            <a:off x="6849001" y="3524931"/>
            <a:ext cx="1765300" cy="150029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7075" y="399265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819170" y="4452587"/>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Darktrace vSensor</a:t>
            </a:r>
            <a:endParaRPr lang="en-US" altLang="en-US" sz="1200" dirty="0">
              <a:latin typeface="Arial" panose="020B0604020202020204" pitchFamily="34" charset="0"/>
              <a:cs typeface="Arial" panose="020B0604020202020204" pitchFamily="34" charset="0"/>
            </a:endParaRPr>
          </a:p>
        </p:txBody>
      </p:sp>
      <p:pic>
        <p:nvPicPr>
          <p:cNvPr id="34"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9001" y="3523344"/>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B1844CBB-737E-C049-891C-1F2168761D96}"/>
              </a:ext>
            </a:extLst>
          </p:cNvPr>
          <p:cNvSpPr/>
          <p:nvPr/>
        </p:nvSpPr>
        <p:spPr>
          <a:xfrm>
            <a:off x="6828795" y="1366218"/>
            <a:ext cx="1764792" cy="1938528"/>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55"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8795" y="1358204"/>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7075" y="249867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983360" y="2942216"/>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Linux bastion host</a:t>
            </a:r>
            <a:endParaRPr lang="en-US" altLang="en-US" sz="12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0356EB0E-773F-E048-9282-D7A38A3BC486}"/>
              </a:ext>
            </a:extLst>
          </p:cNvPr>
          <p:cNvSpPr/>
          <p:nvPr/>
        </p:nvSpPr>
        <p:spPr bwMode="auto">
          <a:xfrm>
            <a:off x="3152015" y="861847"/>
            <a:ext cx="2095500" cy="440516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r>
              <a:rPr lang="en-US" sz="1200" dirty="0" smtClean="0">
                <a:solidFill>
                  <a:srgbClr val="5B9CD5"/>
                </a:solidFill>
                <a:latin typeface="Arial" panose="020B0604020202020204" pitchFamily="34" charset="0"/>
                <a:cs typeface="Arial" panose="020B0604020202020204" pitchFamily="34" charset="0"/>
              </a:rPr>
              <a:t>Zone 1</a:t>
            </a:r>
            <a:endParaRPr lang="en-US" sz="1200" dirty="0">
              <a:solidFill>
                <a:srgbClr val="5B9CD5"/>
              </a:solidFill>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39EEFFD5-B07A-CD4C-A9C4-8DBFAB9447D6}"/>
              </a:ext>
            </a:extLst>
          </p:cNvPr>
          <p:cNvSpPr/>
          <p:nvPr/>
        </p:nvSpPr>
        <p:spPr>
          <a:xfrm>
            <a:off x="3445807" y="2431741"/>
            <a:ext cx="5014883" cy="78774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pic>
        <p:nvPicPr>
          <p:cNvPr id="103"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7288" y="243174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3581173" y="2155811"/>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2"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77429" y="169702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7079815" y="2155811"/>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4"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6071" y="169702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EBD78DDC-6CA6-8B4C-8030-D09C702BCE2A}"/>
              </a:ext>
            </a:extLst>
          </p:cNvPr>
          <p:cNvSpPr/>
          <p:nvPr/>
        </p:nvSpPr>
        <p:spPr bwMode="auto">
          <a:xfrm>
            <a:off x="1683535" y="420414"/>
            <a:ext cx="8815091" cy="5014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0" name="Graphic 8">
            <a:extLst>
              <a:ext uri="{FF2B5EF4-FFF2-40B4-BE49-F238E27FC236}">
                <a16:creationId xmlns:a16="http://schemas.microsoft.com/office/drawing/2014/main" id="{546222F9-4B37-E847-81D0-112B1B2B35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84927" y="42041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3626" y="5676244"/>
            <a:ext cx="1905000" cy="355600"/>
          </a:xfrm>
          <a:prstGeom prst="rect">
            <a:avLst/>
          </a:prstGeom>
        </p:spPr>
      </p:pic>
      <p:sp>
        <p:nvSpPr>
          <p:cNvPr id="57" name="Rectangle 56"/>
          <p:cNvSpPr/>
          <p:nvPr/>
        </p:nvSpPr>
        <p:spPr>
          <a:xfrm>
            <a:off x="8673963" y="6021839"/>
            <a:ext cx="1744327" cy="461665"/>
          </a:xfrm>
          <a:prstGeom prst="rect">
            <a:avLst/>
          </a:prstGeom>
        </p:spPr>
        <p:txBody>
          <a:bodyPr wrap="square">
            <a:spAutoFit/>
          </a:bodyPr>
          <a:lstStyle/>
          <a:p>
            <a:pPr algn="ctr"/>
            <a:r>
              <a:rPr lang="en-US" sz="1200" b="0" i="0" dirty="0" smtClean="0">
                <a:effectLst/>
                <a:latin typeface="Arial" panose="020B0604020202020204" pitchFamily="34" charset="0"/>
                <a:cs typeface="Arial" panose="020B0604020202020204" pitchFamily="34" charset="0"/>
              </a:rPr>
              <a:t>Darktrace on-premises or cloud appliance</a:t>
            </a:r>
            <a:endParaRPr lang="en-US" sz="1200" dirty="0">
              <a:latin typeface="Arial" panose="020B0604020202020204" pitchFamily="34" charset="0"/>
              <a:cs typeface="Arial" panose="020B0604020202020204" pitchFamily="34" charset="0"/>
            </a:endParaRPr>
          </a:p>
        </p:txBody>
      </p:sp>
      <p:sp>
        <p:nvSpPr>
          <p:cNvPr id="86" name="TextBox 16">
            <a:extLst>
              <a:ext uri="{FF2B5EF4-FFF2-40B4-BE49-F238E27FC236}">
                <a16:creationId xmlns:a16="http://schemas.microsoft.com/office/drawing/2014/main" id="{D050FDAD-5D06-8649-AA21-DF5CB049C237}"/>
              </a:ext>
            </a:extLst>
          </p:cNvPr>
          <p:cNvSpPr txBox="1">
            <a:spLocks noChangeArrowheads="1"/>
          </p:cNvSpPr>
          <p:nvPr/>
        </p:nvSpPr>
        <p:spPr bwMode="auto">
          <a:xfrm>
            <a:off x="1764302" y="2155811"/>
            <a:ext cx="1511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Traffic </a:t>
            </a:r>
            <a:r>
              <a:rPr lang="en-US" altLang="en-US" sz="1200" dirty="0" smtClean="0">
                <a:latin typeface="Arial" panose="020B0604020202020204" pitchFamily="34" charset="0"/>
                <a:ea typeface="Amazon Ember" panose="020B0603020204020204" pitchFamily="34" charset="0"/>
                <a:cs typeface="Arial" panose="020B0604020202020204" pitchFamily="34" charset="0"/>
              </a:rPr>
              <a:t>mirror session</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87" name="Graphic 33">
            <a:extLst>
              <a:ext uri="{FF2B5EF4-FFF2-40B4-BE49-F238E27FC236}">
                <a16:creationId xmlns:a16="http://schemas.microsoft.com/office/drawing/2014/main" id="{E778F0F4-1E1E-344E-9953-189B0363285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91352" y="169702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9" name="Straight Arrow Connector 98">
            <a:extLst>
              <a:ext uri="{FF2B5EF4-FFF2-40B4-BE49-F238E27FC236}">
                <a16:creationId xmlns:a16="http://schemas.microsoft.com/office/drawing/2014/main" id="{5A9D33BB-F7AF-C044-9BA5-6F98953C5C41}"/>
              </a:ext>
            </a:extLst>
          </p:cNvPr>
          <p:cNvCxnSpPr>
            <a:stCxn id="77" idx="0"/>
            <a:endCxn id="86" idx="2"/>
          </p:cNvCxnSpPr>
          <p:nvPr/>
        </p:nvCxnSpPr>
        <p:spPr>
          <a:xfrm flipV="1">
            <a:off x="2519952" y="2617476"/>
            <a:ext cx="0" cy="583781"/>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75" name="TextBox 22">
            <a:extLst>
              <a:ext uri="{FF2B5EF4-FFF2-40B4-BE49-F238E27FC236}">
                <a16:creationId xmlns:a16="http://schemas.microsoft.com/office/drawing/2014/main" id="{F957C4EB-E925-CD46-B6E6-5F934B6F593C}"/>
              </a:ext>
            </a:extLst>
          </p:cNvPr>
          <p:cNvSpPr txBox="1">
            <a:spLocks noChangeArrowheads="1"/>
          </p:cNvSpPr>
          <p:nvPr/>
        </p:nvSpPr>
        <p:spPr bwMode="auto">
          <a:xfrm>
            <a:off x="1850027" y="3642953"/>
            <a:ext cx="133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Network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77" name="Graphic 24">
            <a:extLst>
              <a:ext uri="{FF2B5EF4-FFF2-40B4-BE49-F238E27FC236}">
                <a16:creationId xmlns:a16="http://schemas.microsoft.com/office/drawing/2014/main" id="{F98FFE17-32E0-0245-9C99-4566C0E254A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91352" y="320125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id="{39EEFFD5-B07A-CD4C-A9C4-8DBFAB9447D6}"/>
              </a:ext>
            </a:extLst>
          </p:cNvPr>
          <p:cNvSpPr/>
          <p:nvPr/>
        </p:nvSpPr>
        <p:spPr>
          <a:xfrm>
            <a:off x="3461099" y="3915470"/>
            <a:ext cx="4980653" cy="9091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sp>
        <p:nvSpPr>
          <p:cNvPr id="64" name="TextBox 20">
            <a:extLst>
              <a:ext uri="{FF2B5EF4-FFF2-40B4-BE49-F238E27FC236}">
                <a16:creationId xmlns:a16="http://schemas.microsoft.com/office/drawing/2014/main" id="{873A5151-4A7B-9A48-9996-CBCA1C63BD62}"/>
              </a:ext>
            </a:extLst>
          </p:cNvPr>
          <p:cNvSpPr txBox="1">
            <a:spLocks noChangeArrowheads="1"/>
          </p:cNvSpPr>
          <p:nvPr/>
        </p:nvSpPr>
        <p:spPr bwMode="auto">
          <a:xfrm>
            <a:off x="8900807" y="4563562"/>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Captured packets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65"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7526" y="414142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a:extLst>
              <a:ext uri="{FF2B5EF4-FFF2-40B4-BE49-F238E27FC236}">
                <a16:creationId xmlns:a16="http://schemas.microsoft.com/office/drawing/2014/main" id="{9E8BEF15-E8C4-2242-949A-672EF8C74E91}"/>
              </a:ext>
            </a:extLst>
          </p:cNvPr>
          <p:cNvCxnSpPr>
            <a:cxnSpLocks/>
            <a:stCxn id="24" idx="3"/>
            <a:endCxn id="65" idx="1"/>
          </p:cNvCxnSpPr>
          <p:nvPr/>
        </p:nvCxnSpPr>
        <p:spPr>
          <a:xfrm flipV="1">
            <a:off x="8441752" y="4370020"/>
            <a:ext cx="875774" cy="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 name="Freeform 55">
            <a:extLst>
              <a:ext uri="{FF2B5EF4-FFF2-40B4-BE49-F238E27FC236}">
                <a16:creationId xmlns:a16="http://schemas.microsoft.com/office/drawing/2014/main" id="{7C52BD35-75FC-6C46-807B-46EBB4C9C080}"/>
              </a:ext>
            </a:extLst>
          </p:cNvPr>
          <p:cNvSpPr/>
          <p:nvPr/>
        </p:nvSpPr>
        <p:spPr>
          <a:xfrm rot="10800000" flipH="1" flipV="1">
            <a:off x="2748552" y="3426772"/>
            <a:ext cx="3242343" cy="49243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arrow"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67" name="Straight Arrow Connector 66">
            <a:extLst>
              <a:ext uri="{FF2B5EF4-FFF2-40B4-BE49-F238E27FC236}">
                <a16:creationId xmlns:a16="http://schemas.microsoft.com/office/drawing/2014/main" id="{5A9D33BB-F7AF-C044-9BA5-6F98953C5C41}"/>
              </a:ext>
            </a:extLst>
          </p:cNvPr>
          <p:cNvCxnSpPr>
            <a:stCxn id="13" idx="0"/>
            <a:endCxn id="64" idx="2"/>
          </p:cNvCxnSpPr>
          <p:nvPr/>
        </p:nvCxnSpPr>
        <p:spPr>
          <a:xfrm flipV="1">
            <a:off x="9546126" y="5025227"/>
            <a:ext cx="0" cy="651017"/>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34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5AD8509-7566-E946-9E5A-5557E62A6A29}"/>
              </a:ext>
            </a:extLst>
          </p:cNvPr>
          <p:cNvSpPr/>
          <p:nvPr/>
        </p:nvSpPr>
        <p:spPr>
          <a:xfrm>
            <a:off x="2714653" y="3340396"/>
            <a:ext cx="1645920" cy="2009369"/>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4" name="Rectangle 3">
            <a:extLst>
              <a:ext uri="{FF2B5EF4-FFF2-40B4-BE49-F238E27FC236}">
                <a16:creationId xmlns:a16="http://schemas.microsoft.com/office/drawing/2014/main" id="{AE0DCB38-C38F-3E45-91A5-BC77EA90215A}"/>
              </a:ext>
            </a:extLst>
          </p:cNvPr>
          <p:cNvSpPr/>
          <p:nvPr/>
        </p:nvSpPr>
        <p:spPr bwMode="auto">
          <a:xfrm>
            <a:off x="988624" y="1555531"/>
            <a:ext cx="8050274" cy="386908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79"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663" y="444459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2634758" y="4904532"/>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Darktrace vSensor</a:t>
            </a:r>
            <a:endParaRPr lang="en-US" altLang="en-US" sz="1200" dirty="0">
              <a:latin typeface="Arial" panose="020B0604020202020204" pitchFamily="34" charset="0"/>
              <a:cs typeface="Arial" panose="020B0604020202020204" pitchFamily="34" charset="0"/>
            </a:endParaRPr>
          </a:p>
        </p:txBody>
      </p:sp>
      <p:pic>
        <p:nvPicPr>
          <p:cNvPr id="8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5768" y="3334157"/>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a:extLst>
              <a:ext uri="{FF2B5EF4-FFF2-40B4-BE49-F238E27FC236}">
                <a16:creationId xmlns:a16="http://schemas.microsoft.com/office/drawing/2014/main" id="{B1844CBB-737E-C049-891C-1F2168761D96}"/>
              </a:ext>
            </a:extLst>
          </p:cNvPr>
          <p:cNvSpPr/>
          <p:nvPr/>
        </p:nvSpPr>
        <p:spPr>
          <a:xfrm>
            <a:off x="2714653" y="1723570"/>
            <a:ext cx="1645920" cy="138233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8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5768" y="1720856"/>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663" y="219387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2798948" y="2637417"/>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Linux bastion host</a:t>
            </a:r>
            <a:endParaRPr lang="en-US" altLang="en-US" sz="1200" dirty="0">
              <a:latin typeface="Arial" panose="020B0604020202020204" pitchFamily="34" charset="0"/>
              <a:cs typeface="Arial" panose="020B0604020202020204" pitchFamily="34" charset="0"/>
            </a:endParaRPr>
          </a:p>
        </p:txBody>
      </p:sp>
      <p:pic>
        <p:nvPicPr>
          <p:cNvPr id="8" name="Graphic 9">
            <a:extLst>
              <a:ext uri="{FF2B5EF4-FFF2-40B4-BE49-F238E27FC236}">
                <a16:creationId xmlns:a16="http://schemas.microsoft.com/office/drawing/2014/main" id="{8219DCE8-247C-1049-BE53-921770E89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525" y="155575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17797" y="436561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6229" y="4307628"/>
            <a:ext cx="643919" cy="64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938225" y="4953418"/>
            <a:ext cx="1619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sp>
        <p:nvSpPr>
          <p:cNvPr id="9" name="Rectangle 8">
            <a:extLst>
              <a:ext uri="{FF2B5EF4-FFF2-40B4-BE49-F238E27FC236}">
                <a16:creationId xmlns:a16="http://schemas.microsoft.com/office/drawing/2014/main" id="{0356EB0E-773F-E048-9282-D7A38A3BC486}"/>
              </a:ext>
            </a:extLst>
          </p:cNvPr>
          <p:cNvSpPr/>
          <p:nvPr/>
        </p:nvSpPr>
        <p:spPr bwMode="auto">
          <a:xfrm>
            <a:off x="5907020" y="1135116"/>
            <a:ext cx="2095500" cy="444587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sp>
        <p:nvSpPr>
          <p:cNvPr id="31" name="Rectangle 30">
            <a:extLst>
              <a:ext uri="{FF2B5EF4-FFF2-40B4-BE49-F238E27FC236}">
                <a16:creationId xmlns:a16="http://schemas.microsoft.com/office/drawing/2014/main" id="{F5AD8509-7566-E946-9E5A-5557E62A6A29}"/>
              </a:ext>
            </a:extLst>
          </p:cNvPr>
          <p:cNvSpPr/>
          <p:nvPr/>
        </p:nvSpPr>
        <p:spPr>
          <a:xfrm>
            <a:off x="6131810" y="3335743"/>
            <a:ext cx="1645920" cy="20140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820" y="444459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051915" y="4904532"/>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Darktrace vSensor</a:t>
            </a:r>
            <a:endParaRPr lang="en-US" altLang="en-US" sz="1200" dirty="0">
              <a:latin typeface="Arial" panose="020B0604020202020204" pitchFamily="34" charset="0"/>
              <a:cs typeface="Arial" panose="020B0604020202020204" pitchFamily="34" charset="0"/>
            </a:endParaRPr>
          </a:p>
        </p:txBody>
      </p:sp>
      <p:pic>
        <p:nvPicPr>
          <p:cNvPr id="34"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1105" y="3334157"/>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B1844CBB-737E-C049-891C-1F2168761D96}"/>
              </a:ext>
            </a:extLst>
          </p:cNvPr>
          <p:cNvSpPr/>
          <p:nvPr/>
        </p:nvSpPr>
        <p:spPr>
          <a:xfrm>
            <a:off x="6131810" y="1723570"/>
            <a:ext cx="1645920" cy="1382333"/>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55"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1105" y="1720856"/>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820" y="219387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216105" y="2637417"/>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Linux bastion host</a:t>
            </a:r>
            <a:endParaRPr lang="en-US" altLang="en-US" sz="12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0356EB0E-773F-E048-9282-D7A38A3BC486}"/>
              </a:ext>
            </a:extLst>
          </p:cNvPr>
          <p:cNvSpPr/>
          <p:nvPr/>
        </p:nvSpPr>
        <p:spPr bwMode="auto">
          <a:xfrm>
            <a:off x="2489863" y="1135116"/>
            <a:ext cx="2095500" cy="444587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r>
              <a:rPr lang="en-US" sz="1200" dirty="0" smtClean="0">
                <a:solidFill>
                  <a:srgbClr val="5B9CD5"/>
                </a:solidFill>
                <a:latin typeface="Arial" panose="020B0604020202020204" pitchFamily="34" charset="0"/>
                <a:cs typeface="Arial" panose="020B0604020202020204" pitchFamily="34" charset="0"/>
              </a:rPr>
              <a:t>Zone 1</a:t>
            </a:r>
            <a:endParaRPr lang="en-US" sz="1200" dirty="0">
              <a:solidFill>
                <a:srgbClr val="5B9CD5"/>
              </a:solidFill>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39EEFFD5-B07A-CD4C-A9C4-8DBFAB9447D6}"/>
              </a:ext>
            </a:extLst>
          </p:cNvPr>
          <p:cNvSpPr/>
          <p:nvPr/>
        </p:nvSpPr>
        <p:spPr>
          <a:xfrm>
            <a:off x="2798948" y="2146180"/>
            <a:ext cx="4894487" cy="78774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pic>
        <p:nvPicPr>
          <p:cNvPr id="103"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17797" y="214284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2920230" y="4076799"/>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2"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09013" y="3618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6337387" y="4076799"/>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4"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26170" y="3618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EBD78DDC-6CA6-8B4C-8030-D09C702BCE2A}"/>
              </a:ext>
            </a:extLst>
          </p:cNvPr>
          <p:cNvSpPr/>
          <p:nvPr/>
        </p:nvSpPr>
        <p:spPr bwMode="auto">
          <a:xfrm>
            <a:off x="746235" y="704193"/>
            <a:ext cx="8628994" cy="50449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0" name="Graphic 8">
            <a:extLst>
              <a:ext uri="{FF2B5EF4-FFF2-40B4-BE49-F238E27FC236}">
                <a16:creationId xmlns:a16="http://schemas.microsoft.com/office/drawing/2014/main" id="{546222F9-4B37-E847-81D0-112B1B2B35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0333" y="70659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2259" y="2362252"/>
            <a:ext cx="1905000" cy="355600"/>
          </a:xfrm>
          <a:prstGeom prst="rect">
            <a:avLst/>
          </a:prstGeom>
        </p:spPr>
      </p:pic>
      <p:sp>
        <p:nvSpPr>
          <p:cNvPr id="57" name="Rectangle 56"/>
          <p:cNvSpPr/>
          <p:nvPr/>
        </p:nvSpPr>
        <p:spPr>
          <a:xfrm>
            <a:off x="9712595" y="2674299"/>
            <a:ext cx="1744327" cy="276999"/>
          </a:xfrm>
          <a:prstGeom prst="rect">
            <a:avLst/>
          </a:prstGeom>
        </p:spPr>
        <p:txBody>
          <a:bodyPr wrap="square">
            <a:spAutoFit/>
          </a:bodyPr>
          <a:lstStyle/>
          <a:p>
            <a:pPr algn="ctr"/>
            <a:r>
              <a:rPr lang="en-US" sz="1200" b="0" i="0" dirty="0" smtClean="0">
                <a:effectLst/>
                <a:latin typeface="Arial" panose="020B0604020202020204" pitchFamily="34" charset="0"/>
                <a:cs typeface="Arial" panose="020B0604020202020204" pitchFamily="34" charset="0"/>
              </a:rPr>
              <a:t>Darktrace appliance</a:t>
            </a:r>
            <a:endParaRPr lang="en-US" sz="1200" dirty="0">
              <a:latin typeface="Arial" panose="020B0604020202020204" pitchFamily="34" charset="0"/>
              <a:cs typeface="Arial" panose="020B0604020202020204" pitchFamily="34" charset="0"/>
            </a:endParaRPr>
          </a:p>
        </p:txBody>
      </p:sp>
      <p:sp>
        <p:nvSpPr>
          <p:cNvPr id="64" name="TextBox 20">
            <a:extLst>
              <a:ext uri="{FF2B5EF4-FFF2-40B4-BE49-F238E27FC236}">
                <a16:creationId xmlns:a16="http://schemas.microsoft.com/office/drawing/2014/main" id="{873A5151-4A7B-9A48-9996-CBCA1C63BD62}"/>
              </a:ext>
            </a:extLst>
          </p:cNvPr>
          <p:cNvSpPr txBox="1">
            <a:spLocks noChangeArrowheads="1"/>
          </p:cNvSpPr>
          <p:nvPr/>
        </p:nvSpPr>
        <p:spPr bwMode="auto">
          <a:xfrm>
            <a:off x="7870805" y="4962952"/>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Captured packets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65"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87524" y="456138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a:extLst>
              <a:ext uri="{FF2B5EF4-FFF2-40B4-BE49-F238E27FC236}">
                <a16:creationId xmlns:a16="http://schemas.microsoft.com/office/drawing/2014/main" id="{9E8BEF15-E8C4-2242-949A-672EF8C74E91}"/>
              </a:ext>
            </a:extLst>
          </p:cNvPr>
          <p:cNvCxnSpPr>
            <a:cxnSpLocks/>
            <a:stCxn id="24" idx="3"/>
            <a:endCxn id="65" idx="1"/>
          </p:cNvCxnSpPr>
          <p:nvPr/>
        </p:nvCxnSpPr>
        <p:spPr>
          <a:xfrm>
            <a:off x="7693435" y="4789983"/>
            <a:ext cx="59408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16">
            <a:extLst>
              <a:ext uri="{FF2B5EF4-FFF2-40B4-BE49-F238E27FC236}">
                <a16:creationId xmlns:a16="http://schemas.microsoft.com/office/drawing/2014/main" id="{D050FDAD-5D06-8649-AA21-DF5CB049C237}"/>
              </a:ext>
            </a:extLst>
          </p:cNvPr>
          <p:cNvSpPr txBox="1">
            <a:spLocks noChangeArrowheads="1"/>
          </p:cNvSpPr>
          <p:nvPr/>
        </p:nvSpPr>
        <p:spPr bwMode="auto">
          <a:xfrm>
            <a:off x="992538" y="3441818"/>
            <a:ext cx="1511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Traffic mirroring</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48" name="Graphic 33">
            <a:extLst>
              <a:ext uri="{FF2B5EF4-FFF2-40B4-BE49-F238E27FC236}">
                <a16:creationId xmlns:a16="http://schemas.microsoft.com/office/drawing/2014/main" id="{E778F0F4-1E1E-344E-9953-189B0363285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19588" y="29915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Arrow Connector 50">
            <a:extLst>
              <a:ext uri="{FF2B5EF4-FFF2-40B4-BE49-F238E27FC236}">
                <a16:creationId xmlns:a16="http://schemas.microsoft.com/office/drawing/2014/main" id="{5A9D33BB-F7AF-C044-9BA5-6F98953C5C41}"/>
              </a:ext>
            </a:extLst>
          </p:cNvPr>
          <p:cNvCxnSpPr>
            <a:stCxn id="53" idx="1"/>
            <a:endCxn id="48" idx="3"/>
          </p:cNvCxnSpPr>
          <p:nvPr/>
        </p:nvCxnSpPr>
        <p:spPr>
          <a:xfrm flipH="1">
            <a:off x="1976788" y="3220176"/>
            <a:ext cx="3077509"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2" name="TextBox 22">
            <a:extLst>
              <a:ext uri="{FF2B5EF4-FFF2-40B4-BE49-F238E27FC236}">
                <a16:creationId xmlns:a16="http://schemas.microsoft.com/office/drawing/2014/main" id="{F957C4EB-E925-CD46-B6E6-5F934B6F593C}"/>
              </a:ext>
            </a:extLst>
          </p:cNvPr>
          <p:cNvSpPr txBox="1">
            <a:spLocks noChangeArrowheads="1"/>
          </p:cNvSpPr>
          <p:nvPr/>
        </p:nvSpPr>
        <p:spPr bwMode="auto">
          <a:xfrm>
            <a:off x="4612972" y="3441818"/>
            <a:ext cx="133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Network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53" name="Graphic 24">
            <a:extLst>
              <a:ext uri="{FF2B5EF4-FFF2-40B4-BE49-F238E27FC236}">
                <a16:creationId xmlns:a16="http://schemas.microsoft.com/office/drawing/2014/main" id="{F98FFE17-32E0-0245-9C99-4566C0E254A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54297" y="29915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a:extLst>
              <a:ext uri="{FF2B5EF4-FFF2-40B4-BE49-F238E27FC236}">
                <a16:creationId xmlns:a16="http://schemas.microsoft.com/office/drawing/2014/main" id="{5A9D33BB-F7AF-C044-9BA5-6F98953C5C41}"/>
              </a:ext>
            </a:extLst>
          </p:cNvPr>
          <p:cNvCxnSpPr>
            <a:stCxn id="30" idx="0"/>
            <a:endCxn id="52" idx="2"/>
          </p:cNvCxnSpPr>
          <p:nvPr/>
        </p:nvCxnSpPr>
        <p:spPr>
          <a:xfrm flipV="1">
            <a:off x="5282897" y="3903483"/>
            <a:ext cx="0" cy="462128"/>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9D33BB-F7AF-C044-9BA5-6F98953C5C41}"/>
              </a:ext>
            </a:extLst>
          </p:cNvPr>
          <p:cNvCxnSpPr>
            <a:stCxn id="13" idx="1"/>
            <a:endCxn id="102" idx="3"/>
          </p:cNvCxnSpPr>
          <p:nvPr/>
        </p:nvCxnSpPr>
        <p:spPr>
          <a:xfrm flipH="1">
            <a:off x="7693435" y="2540052"/>
            <a:ext cx="1938824"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9EEFFD5-B07A-CD4C-A9C4-8DBFAB9447D6}"/>
              </a:ext>
            </a:extLst>
          </p:cNvPr>
          <p:cNvSpPr/>
          <p:nvPr/>
        </p:nvSpPr>
        <p:spPr>
          <a:xfrm>
            <a:off x="2798948" y="4367416"/>
            <a:ext cx="4894487" cy="84513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spTree>
    <p:extLst>
      <p:ext uri="{BB962C8B-B14F-4D97-AF65-F5344CB8AC3E}">
        <p14:creationId xmlns:p14="http://schemas.microsoft.com/office/powerpoint/2010/main" val="198087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5AD8509-7566-E946-9E5A-5557E62A6A29}"/>
              </a:ext>
            </a:extLst>
          </p:cNvPr>
          <p:cNvSpPr/>
          <p:nvPr/>
        </p:nvSpPr>
        <p:spPr>
          <a:xfrm>
            <a:off x="2714653" y="3340396"/>
            <a:ext cx="1645920" cy="2009369"/>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4" name="Rectangle 3">
            <a:extLst>
              <a:ext uri="{FF2B5EF4-FFF2-40B4-BE49-F238E27FC236}">
                <a16:creationId xmlns:a16="http://schemas.microsoft.com/office/drawing/2014/main" id="{AE0DCB38-C38F-3E45-91A5-BC77EA90215A}"/>
              </a:ext>
            </a:extLst>
          </p:cNvPr>
          <p:cNvSpPr/>
          <p:nvPr/>
        </p:nvSpPr>
        <p:spPr bwMode="auto">
          <a:xfrm>
            <a:off x="988624" y="1555531"/>
            <a:ext cx="8050274" cy="386908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79"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663" y="444459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2634758" y="4904532"/>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Darktrace vSensor</a:t>
            </a:r>
            <a:endParaRPr lang="en-US" altLang="en-US" sz="1200" dirty="0">
              <a:latin typeface="Arial" panose="020B0604020202020204" pitchFamily="34" charset="0"/>
              <a:cs typeface="Arial" panose="020B0604020202020204" pitchFamily="34" charset="0"/>
            </a:endParaRPr>
          </a:p>
        </p:txBody>
      </p:sp>
      <p:pic>
        <p:nvPicPr>
          <p:cNvPr id="8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5768" y="3334157"/>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a:extLst>
              <a:ext uri="{FF2B5EF4-FFF2-40B4-BE49-F238E27FC236}">
                <a16:creationId xmlns:a16="http://schemas.microsoft.com/office/drawing/2014/main" id="{B1844CBB-737E-C049-891C-1F2168761D96}"/>
              </a:ext>
            </a:extLst>
          </p:cNvPr>
          <p:cNvSpPr/>
          <p:nvPr/>
        </p:nvSpPr>
        <p:spPr>
          <a:xfrm>
            <a:off x="2714653" y="1723570"/>
            <a:ext cx="1645920" cy="138233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8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5768" y="1720856"/>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663" y="219387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2798948" y="2637417"/>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Linux bastion host</a:t>
            </a:r>
            <a:endParaRPr lang="en-US" altLang="en-US" sz="1200" dirty="0">
              <a:latin typeface="Arial" panose="020B0604020202020204" pitchFamily="34" charset="0"/>
              <a:cs typeface="Arial" panose="020B0604020202020204" pitchFamily="34" charset="0"/>
            </a:endParaRPr>
          </a:p>
        </p:txBody>
      </p:sp>
      <p:pic>
        <p:nvPicPr>
          <p:cNvPr id="8" name="Graphic 9">
            <a:extLst>
              <a:ext uri="{FF2B5EF4-FFF2-40B4-BE49-F238E27FC236}">
                <a16:creationId xmlns:a16="http://schemas.microsoft.com/office/drawing/2014/main" id="{8219DCE8-247C-1049-BE53-921770E89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525" y="155575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17797" y="436561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6229" y="4307628"/>
            <a:ext cx="643919" cy="64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938225" y="4953418"/>
            <a:ext cx="1619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sp>
        <p:nvSpPr>
          <p:cNvPr id="9" name="Rectangle 8">
            <a:extLst>
              <a:ext uri="{FF2B5EF4-FFF2-40B4-BE49-F238E27FC236}">
                <a16:creationId xmlns:a16="http://schemas.microsoft.com/office/drawing/2014/main" id="{0356EB0E-773F-E048-9282-D7A38A3BC486}"/>
              </a:ext>
            </a:extLst>
          </p:cNvPr>
          <p:cNvSpPr/>
          <p:nvPr/>
        </p:nvSpPr>
        <p:spPr bwMode="auto">
          <a:xfrm>
            <a:off x="5907020" y="1135116"/>
            <a:ext cx="2095500" cy="444587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sp>
        <p:nvSpPr>
          <p:cNvPr id="31" name="Rectangle 30">
            <a:extLst>
              <a:ext uri="{FF2B5EF4-FFF2-40B4-BE49-F238E27FC236}">
                <a16:creationId xmlns:a16="http://schemas.microsoft.com/office/drawing/2014/main" id="{F5AD8509-7566-E946-9E5A-5557E62A6A29}"/>
              </a:ext>
            </a:extLst>
          </p:cNvPr>
          <p:cNvSpPr/>
          <p:nvPr/>
        </p:nvSpPr>
        <p:spPr>
          <a:xfrm>
            <a:off x="6131810" y="3335743"/>
            <a:ext cx="1645920" cy="20140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820" y="444459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051915" y="4904532"/>
            <a:ext cx="180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Darktrace vSensor</a:t>
            </a:r>
            <a:endParaRPr lang="en-US" altLang="en-US" sz="1200" dirty="0">
              <a:latin typeface="Arial" panose="020B0604020202020204" pitchFamily="34" charset="0"/>
              <a:cs typeface="Arial" panose="020B0604020202020204" pitchFamily="34" charset="0"/>
            </a:endParaRPr>
          </a:p>
        </p:txBody>
      </p:sp>
      <p:pic>
        <p:nvPicPr>
          <p:cNvPr id="34"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1105" y="3334157"/>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B1844CBB-737E-C049-891C-1F2168761D96}"/>
              </a:ext>
            </a:extLst>
          </p:cNvPr>
          <p:cNvSpPr/>
          <p:nvPr/>
        </p:nvSpPr>
        <p:spPr>
          <a:xfrm>
            <a:off x="6131810" y="1723570"/>
            <a:ext cx="1645920" cy="1382333"/>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55"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1105" y="1720856"/>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7">
            <a:extLst>
              <a:ext uri="{FF2B5EF4-FFF2-40B4-BE49-F238E27FC236}">
                <a16:creationId xmlns:a16="http://schemas.microsoft.com/office/drawing/2014/main" id="{8560CB5F-EA6E-8949-B816-4A4E6FE52E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820" y="219387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8">
            <a:extLst>
              <a:ext uri="{FF2B5EF4-FFF2-40B4-BE49-F238E27FC236}">
                <a16:creationId xmlns:a16="http://schemas.microsoft.com/office/drawing/2014/main" id="{2E075880-4C60-1845-A45C-A49F05E20DD1}"/>
              </a:ext>
            </a:extLst>
          </p:cNvPr>
          <p:cNvSpPr txBox="1">
            <a:spLocks noChangeArrowheads="1"/>
          </p:cNvSpPr>
          <p:nvPr/>
        </p:nvSpPr>
        <p:spPr bwMode="auto">
          <a:xfrm>
            <a:off x="6216105" y="2637417"/>
            <a:ext cx="1477330" cy="28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cs typeface="Arial" panose="020B0604020202020204" pitchFamily="34" charset="0"/>
              </a:rPr>
              <a:t>Linux bastion host</a:t>
            </a:r>
            <a:endParaRPr lang="en-US" altLang="en-US" sz="12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0356EB0E-773F-E048-9282-D7A38A3BC486}"/>
              </a:ext>
            </a:extLst>
          </p:cNvPr>
          <p:cNvSpPr/>
          <p:nvPr/>
        </p:nvSpPr>
        <p:spPr bwMode="auto">
          <a:xfrm>
            <a:off x="2489863" y="1135116"/>
            <a:ext cx="2095500" cy="444587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r>
              <a:rPr lang="en-US" sz="1200" dirty="0" smtClean="0">
                <a:solidFill>
                  <a:srgbClr val="5B9CD5"/>
                </a:solidFill>
                <a:latin typeface="Arial" panose="020B0604020202020204" pitchFamily="34" charset="0"/>
                <a:cs typeface="Arial" panose="020B0604020202020204" pitchFamily="34" charset="0"/>
              </a:rPr>
              <a:t>Zone 1</a:t>
            </a:r>
            <a:endParaRPr lang="en-US" sz="1200" dirty="0">
              <a:solidFill>
                <a:srgbClr val="5B9CD5"/>
              </a:solidFill>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39EEFFD5-B07A-CD4C-A9C4-8DBFAB9447D6}"/>
              </a:ext>
            </a:extLst>
          </p:cNvPr>
          <p:cNvSpPr/>
          <p:nvPr/>
        </p:nvSpPr>
        <p:spPr>
          <a:xfrm>
            <a:off x="2798948" y="2146180"/>
            <a:ext cx="4894487" cy="78774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pic>
        <p:nvPicPr>
          <p:cNvPr id="103" name="Graphic 18">
            <a:extLst>
              <a:ext uri="{FF2B5EF4-FFF2-40B4-BE49-F238E27FC236}">
                <a16:creationId xmlns:a16="http://schemas.microsoft.com/office/drawing/2014/main" id="{E0668E3F-1457-E041-A92E-2FF0C60C2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17797" y="214284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2920230" y="4076799"/>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2"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09013" y="3618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7">
            <a:extLst>
              <a:ext uri="{FF2B5EF4-FFF2-40B4-BE49-F238E27FC236}">
                <a16:creationId xmlns:a16="http://schemas.microsoft.com/office/drawing/2014/main" id="{904494F6-B2AD-884E-92AE-5BF2490D7EDB}"/>
              </a:ext>
            </a:extLst>
          </p:cNvPr>
          <p:cNvSpPr txBox="1">
            <a:spLocks noChangeArrowheads="1"/>
          </p:cNvSpPr>
          <p:nvPr/>
        </p:nvSpPr>
        <p:spPr bwMode="auto">
          <a:xfrm>
            <a:off x="6337387" y="4076799"/>
            <a:ext cx="123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44"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26170" y="3618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EBD78DDC-6CA6-8B4C-8030-D09C702BCE2A}"/>
              </a:ext>
            </a:extLst>
          </p:cNvPr>
          <p:cNvSpPr/>
          <p:nvPr/>
        </p:nvSpPr>
        <p:spPr bwMode="auto">
          <a:xfrm>
            <a:off x="746235" y="827773"/>
            <a:ext cx="8628994" cy="49213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0" name="Graphic 8">
            <a:extLst>
              <a:ext uri="{FF2B5EF4-FFF2-40B4-BE49-F238E27FC236}">
                <a16:creationId xmlns:a16="http://schemas.microsoft.com/office/drawing/2014/main" id="{546222F9-4B37-E847-81D0-112B1B2B35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6235" y="82777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2259" y="2362252"/>
            <a:ext cx="1905000" cy="355600"/>
          </a:xfrm>
          <a:prstGeom prst="rect">
            <a:avLst/>
          </a:prstGeom>
        </p:spPr>
      </p:pic>
      <p:sp>
        <p:nvSpPr>
          <p:cNvPr id="57" name="Rectangle 56"/>
          <p:cNvSpPr/>
          <p:nvPr/>
        </p:nvSpPr>
        <p:spPr>
          <a:xfrm>
            <a:off x="9712595" y="2674299"/>
            <a:ext cx="1744327" cy="276999"/>
          </a:xfrm>
          <a:prstGeom prst="rect">
            <a:avLst/>
          </a:prstGeom>
        </p:spPr>
        <p:txBody>
          <a:bodyPr wrap="square">
            <a:spAutoFit/>
          </a:bodyPr>
          <a:lstStyle/>
          <a:p>
            <a:pPr algn="ctr"/>
            <a:r>
              <a:rPr lang="en-US" sz="1200" b="0" i="0" dirty="0" smtClean="0">
                <a:effectLst/>
                <a:latin typeface="Arial" panose="020B0604020202020204" pitchFamily="34" charset="0"/>
                <a:cs typeface="Arial" panose="020B0604020202020204" pitchFamily="34" charset="0"/>
              </a:rPr>
              <a:t>Darktrace appliance</a:t>
            </a:r>
            <a:endParaRPr lang="en-US" sz="1200" dirty="0">
              <a:latin typeface="Arial" panose="020B0604020202020204" pitchFamily="34" charset="0"/>
              <a:cs typeface="Arial" panose="020B0604020202020204" pitchFamily="34" charset="0"/>
            </a:endParaRPr>
          </a:p>
        </p:txBody>
      </p:sp>
      <p:sp>
        <p:nvSpPr>
          <p:cNvPr id="64" name="TextBox 20">
            <a:extLst>
              <a:ext uri="{FF2B5EF4-FFF2-40B4-BE49-F238E27FC236}">
                <a16:creationId xmlns:a16="http://schemas.microsoft.com/office/drawing/2014/main" id="{873A5151-4A7B-9A48-9996-CBCA1C63BD62}"/>
              </a:ext>
            </a:extLst>
          </p:cNvPr>
          <p:cNvSpPr txBox="1">
            <a:spLocks noChangeArrowheads="1"/>
          </p:cNvSpPr>
          <p:nvPr/>
        </p:nvSpPr>
        <p:spPr bwMode="auto">
          <a:xfrm>
            <a:off x="7870805" y="4962952"/>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Captured packets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65"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87524" y="456138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a:extLst>
              <a:ext uri="{FF2B5EF4-FFF2-40B4-BE49-F238E27FC236}">
                <a16:creationId xmlns:a16="http://schemas.microsoft.com/office/drawing/2014/main" id="{9E8BEF15-E8C4-2242-949A-672EF8C74E91}"/>
              </a:ext>
            </a:extLst>
          </p:cNvPr>
          <p:cNvCxnSpPr>
            <a:cxnSpLocks/>
            <a:stCxn id="24" idx="3"/>
            <a:endCxn id="65" idx="1"/>
          </p:cNvCxnSpPr>
          <p:nvPr/>
        </p:nvCxnSpPr>
        <p:spPr>
          <a:xfrm>
            <a:off x="7693435" y="4789983"/>
            <a:ext cx="59408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16">
            <a:extLst>
              <a:ext uri="{FF2B5EF4-FFF2-40B4-BE49-F238E27FC236}">
                <a16:creationId xmlns:a16="http://schemas.microsoft.com/office/drawing/2014/main" id="{D050FDAD-5D06-8649-AA21-DF5CB049C237}"/>
              </a:ext>
            </a:extLst>
          </p:cNvPr>
          <p:cNvSpPr txBox="1">
            <a:spLocks noChangeArrowheads="1"/>
          </p:cNvSpPr>
          <p:nvPr/>
        </p:nvSpPr>
        <p:spPr bwMode="auto">
          <a:xfrm>
            <a:off x="992538" y="3538068"/>
            <a:ext cx="1511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Traffic mirroring</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48" name="Graphic 33">
            <a:extLst>
              <a:ext uri="{FF2B5EF4-FFF2-40B4-BE49-F238E27FC236}">
                <a16:creationId xmlns:a16="http://schemas.microsoft.com/office/drawing/2014/main" id="{E778F0F4-1E1E-344E-9953-189B0363285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19588" y="3087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22">
            <a:extLst>
              <a:ext uri="{FF2B5EF4-FFF2-40B4-BE49-F238E27FC236}">
                <a16:creationId xmlns:a16="http://schemas.microsoft.com/office/drawing/2014/main" id="{F957C4EB-E925-CD46-B6E6-5F934B6F593C}"/>
              </a:ext>
            </a:extLst>
          </p:cNvPr>
          <p:cNvSpPr txBox="1">
            <a:spLocks noChangeArrowheads="1"/>
          </p:cNvSpPr>
          <p:nvPr/>
        </p:nvSpPr>
        <p:spPr bwMode="auto">
          <a:xfrm>
            <a:off x="4612972" y="3538068"/>
            <a:ext cx="133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Network Load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53" name="Graphic 24">
            <a:extLst>
              <a:ext uri="{FF2B5EF4-FFF2-40B4-BE49-F238E27FC236}">
                <a16:creationId xmlns:a16="http://schemas.microsoft.com/office/drawing/2014/main" id="{F98FFE17-32E0-0245-9C99-4566C0E254A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54297" y="3087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a:extLst>
              <a:ext uri="{FF2B5EF4-FFF2-40B4-BE49-F238E27FC236}">
                <a16:creationId xmlns:a16="http://schemas.microsoft.com/office/drawing/2014/main" id="{5A9D33BB-F7AF-C044-9BA5-6F98953C5C41}"/>
              </a:ext>
            </a:extLst>
          </p:cNvPr>
          <p:cNvCxnSpPr>
            <a:stCxn id="30" idx="0"/>
            <a:endCxn id="52" idx="2"/>
          </p:cNvCxnSpPr>
          <p:nvPr/>
        </p:nvCxnSpPr>
        <p:spPr>
          <a:xfrm flipV="1">
            <a:off x="5282897" y="3903483"/>
            <a:ext cx="0" cy="462128"/>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9D33BB-F7AF-C044-9BA5-6F98953C5C41}"/>
              </a:ext>
            </a:extLst>
          </p:cNvPr>
          <p:cNvCxnSpPr>
            <a:stCxn id="13" idx="1"/>
            <a:endCxn id="102" idx="3"/>
          </p:cNvCxnSpPr>
          <p:nvPr/>
        </p:nvCxnSpPr>
        <p:spPr>
          <a:xfrm flipH="1">
            <a:off x="7693435" y="2540052"/>
            <a:ext cx="1938824"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9EEFFD5-B07A-CD4C-A9C4-8DBFAB9447D6}"/>
              </a:ext>
            </a:extLst>
          </p:cNvPr>
          <p:cNvSpPr/>
          <p:nvPr/>
        </p:nvSpPr>
        <p:spPr>
          <a:xfrm>
            <a:off x="2798948" y="4367416"/>
            <a:ext cx="4894487" cy="84513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Auto Scaling group</a:t>
            </a:r>
          </a:p>
        </p:txBody>
      </p:sp>
      <p:sp>
        <p:nvSpPr>
          <p:cNvPr id="2" name="Rectangle 1"/>
          <p:cNvSpPr/>
          <p:nvPr/>
        </p:nvSpPr>
        <p:spPr>
          <a:xfrm>
            <a:off x="4729730" y="5997656"/>
            <a:ext cx="6096000" cy="600164"/>
          </a:xfrm>
          <a:prstGeom prst="rect">
            <a:avLst/>
          </a:prstGeom>
        </p:spPr>
        <p:txBody>
          <a:bodyPr>
            <a:spAutoFit/>
          </a:bodyPr>
          <a:lstStyle/>
          <a:p>
            <a:pPr>
              <a:buFont typeface="Arial" panose="020B0604020202020204" pitchFamily="34" charset="0"/>
              <a:buChar char="•"/>
            </a:pPr>
            <a:r>
              <a:rPr lang="en-US" sz="1100" dirty="0">
                <a:solidFill>
                  <a:srgbClr val="333333"/>
                </a:solidFill>
                <a:latin typeface="AmazonEmber"/>
              </a:rPr>
              <a:t>An Amazon Elastic Compute Cloud (Amazon EC2) instance in the managed account is not created as part of the Quick Start. It represents any workload instances that are protected by this Quick Start deployment.</a:t>
            </a:r>
            <a:endParaRPr lang="en-US" sz="1100" b="0" i="0" dirty="0">
              <a:solidFill>
                <a:srgbClr val="333333"/>
              </a:solidFill>
              <a:effectLst/>
              <a:latin typeface="AmazonEmber"/>
            </a:endParaRPr>
          </a:p>
        </p:txBody>
      </p:sp>
    </p:spTree>
    <p:extLst>
      <p:ext uri="{BB962C8B-B14F-4D97-AF65-F5344CB8AC3E}">
        <p14:creationId xmlns:p14="http://schemas.microsoft.com/office/powerpoint/2010/main" val="52869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299</Words>
  <Application>Microsoft Office PowerPoint</Application>
  <PresentationFormat>Widescreen</PresentationFormat>
  <Paragraphs>132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Amazon Ember</vt:lpstr>
      <vt:lpstr>AmazonEmber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Censullo, Christopher</dc:creator>
  <cp:lastModifiedBy>Censullo, Christopher</cp:lastModifiedBy>
  <cp:revision>46</cp:revision>
  <dcterms:created xsi:type="dcterms:W3CDTF">2021-07-14T14:19:12Z</dcterms:created>
  <dcterms:modified xsi:type="dcterms:W3CDTF">2021-07-28T19:10:06Z</dcterms:modified>
</cp:coreProperties>
</file>