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Rectangle 12"/>
          <p:cNvGrpSpPr/>
          <p:nvPr/>
        </p:nvGrpSpPr>
        <p:grpSpPr>
          <a:xfrm>
            <a:off x="2528726" y="3764126"/>
            <a:ext cx="15918744" cy="1565432"/>
            <a:chOff x="0" y="0"/>
            <a:chExt cx="15918743" cy="1565431"/>
          </a:xfrm>
        </p:grpSpPr>
        <p:sp>
          <p:nvSpPr>
            <p:cNvPr id="151" name="Rectangle"/>
            <p:cNvSpPr/>
            <p:nvPr/>
          </p:nvSpPr>
          <p:spPr>
            <a:xfrm>
              <a:off x="-1" y="0"/>
              <a:ext cx="15918744" cy="1565432"/>
            </a:xfrm>
            <a:prstGeom prst="rect">
              <a:avLst/>
            </a:prstGeom>
            <a:noFill/>
            <a:ln w="12700" cap="flat">
              <a:solidFill>
                <a:srgbClr val="D86613"/>
              </a:solidFill>
              <a:prstDash val="dash"/>
              <a:miter lim="8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" name="Auto Scaling group"/>
            <p:cNvSpPr txBox="1"/>
            <p:nvPr/>
          </p:nvSpPr>
          <p:spPr>
            <a:xfrm>
              <a:off x="4299974" y="195532"/>
              <a:ext cx="1345339" cy="999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14400">
                <a:defRPr sz="16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14400">
                <a:defRPr sz="16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14400">
                <a:defRPr sz="16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Auto Scaling group</a:t>
              </a:r>
            </a:p>
          </p:txBody>
        </p:sp>
      </p:grpSp>
      <p:sp>
        <p:nvSpPr>
          <p:cNvPr id="154" name="Rectangle"/>
          <p:cNvSpPr/>
          <p:nvPr/>
        </p:nvSpPr>
        <p:spPr>
          <a:xfrm>
            <a:off x="460247" y="1618934"/>
            <a:ext cx="21118508" cy="10133115"/>
          </a:xfrm>
          <a:prstGeom prst="rect">
            <a:avLst/>
          </a:prstGeom>
          <a:ln w="12700">
            <a:solidFill>
              <a:srgbClr val="1E8900"/>
            </a:solidFill>
            <a:miter/>
          </a:ln>
        </p:spPr>
        <p:txBody>
          <a:bodyPr lIns="50800" tIns="50800" rIns="50800" bIns="50800"/>
          <a:lstStyle/>
          <a:p>
            <a:pPr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238627" y="323478"/>
            <a:ext cx="21561750" cy="12116346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50800" tIns="50800" rIns="50800" bIns="50800"/>
          <a:lstStyle/>
          <a:p>
            <a:pPr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AWS Cloud"/>
          <p:cNvSpPr txBox="1"/>
          <p:nvPr/>
        </p:nvSpPr>
        <p:spPr>
          <a:xfrm>
            <a:off x="1815129" y="503212"/>
            <a:ext cx="19358868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AWS Cloud</a:t>
            </a:r>
          </a:p>
        </p:txBody>
      </p:sp>
      <p:pic>
        <p:nvPicPr>
          <p:cNvPr id="157" name="Graphic 12" descr="Graphic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627" y="323478"/>
            <a:ext cx="1006280" cy="920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raphic 13" descr="Graphic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245" y="1618934"/>
            <a:ext cx="1006280" cy="92059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VPC"/>
          <p:cNvSpPr txBox="1"/>
          <p:nvPr/>
        </p:nvSpPr>
        <p:spPr>
          <a:xfrm>
            <a:off x="1704058" y="1736525"/>
            <a:ext cx="1006279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defRPr>
                <a:solidFill>
                  <a:srgbClr val="1E89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VPC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1639100" y="1058399"/>
            <a:ext cx="5168367" cy="11254187"/>
            <a:chOff x="-1" y="0"/>
            <a:chExt cx="5168365" cy="11254185"/>
          </a:xfrm>
        </p:grpSpPr>
        <p:grpSp>
          <p:nvGrpSpPr>
            <p:cNvPr id="162" name="Group"/>
            <p:cNvGrpSpPr/>
            <p:nvPr/>
          </p:nvGrpSpPr>
          <p:grpSpPr>
            <a:xfrm>
              <a:off x="-2" y="0"/>
              <a:ext cx="5168367" cy="11254187"/>
              <a:chOff x="0" y="0"/>
              <a:chExt cx="5168366" cy="11254185"/>
            </a:xfrm>
          </p:grpSpPr>
          <p:sp>
            <p:nvSpPr>
              <p:cNvPr id="160" name="Rectangle"/>
              <p:cNvSpPr/>
              <p:nvPr/>
            </p:nvSpPr>
            <p:spPr>
              <a:xfrm>
                <a:off x="-1" y="0"/>
                <a:ext cx="5149713" cy="11254187"/>
              </a:xfrm>
              <a:prstGeom prst="rect">
                <a:avLst/>
              </a:prstGeom>
              <a:noFill/>
              <a:ln w="12700" cap="flat">
                <a:solidFill>
                  <a:srgbClr val="5B9CD5"/>
                </a:solidFill>
                <a:prstDash val="dash"/>
                <a:miter lim="8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defTabSz="914400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61" name="Availability Zone 1"/>
              <p:cNvSpPr txBox="1"/>
              <p:nvPr/>
            </p:nvSpPr>
            <p:spPr>
              <a:xfrm>
                <a:off x="6122" y="28654"/>
                <a:ext cx="5162244" cy="3924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>
                    <a:solidFill>
                      <a:srgbClr val="5B9CD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Availability Zone 1</a:t>
                </a:r>
              </a:p>
            </p:txBody>
          </p:sp>
        </p:grpSp>
        <p:grpSp>
          <p:nvGrpSpPr>
            <p:cNvPr id="171" name="Group"/>
            <p:cNvGrpSpPr/>
            <p:nvPr/>
          </p:nvGrpSpPr>
          <p:grpSpPr>
            <a:xfrm>
              <a:off x="200902" y="1091312"/>
              <a:ext cx="4747907" cy="4143540"/>
              <a:chOff x="0" y="0"/>
              <a:chExt cx="4747905" cy="4143538"/>
            </a:xfrm>
          </p:grpSpPr>
          <p:pic>
            <p:nvPicPr>
              <p:cNvPr id="163" name="Graphic 60" descr="Graphic 60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32698" y="1623713"/>
                <a:ext cx="992904" cy="9929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4" name="Graphic 13" descr="Graphic 13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4357" y="0"/>
                <a:ext cx="387686" cy="3872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5" name="TextBox 17"/>
              <p:cNvSpPr txBox="1"/>
              <p:nvPr/>
            </p:nvSpPr>
            <p:spPr>
              <a:xfrm>
                <a:off x="396768" y="1216771"/>
                <a:ext cx="1294474" cy="313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NAT gateway</a:t>
                </a:r>
              </a:p>
            </p:txBody>
          </p:sp>
          <p:pic>
            <p:nvPicPr>
              <p:cNvPr id="166" name="Graphic 35" descr="Graphic 35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92109" y="250303"/>
                <a:ext cx="992904" cy="9929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7" name="TextBox 33"/>
              <p:cNvSpPr txBox="1"/>
              <p:nvPr/>
            </p:nvSpPr>
            <p:spPr>
              <a:xfrm>
                <a:off x="1548145" y="2730634"/>
                <a:ext cx="1400989" cy="313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Bastion host</a:t>
                </a:r>
              </a:p>
            </p:txBody>
          </p:sp>
          <p:grpSp>
            <p:nvGrpSpPr>
              <p:cNvPr id="170" name="Rectangle 12"/>
              <p:cNvGrpSpPr/>
              <p:nvPr/>
            </p:nvGrpSpPr>
            <p:grpSpPr>
              <a:xfrm>
                <a:off x="0" y="0"/>
                <a:ext cx="4747906" cy="4143539"/>
                <a:chOff x="0" y="0"/>
                <a:chExt cx="4747905" cy="4143538"/>
              </a:xfrm>
            </p:grpSpPr>
            <p:sp>
              <p:nvSpPr>
                <p:cNvPr id="168" name="Rectangle"/>
                <p:cNvSpPr/>
                <p:nvPr/>
              </p:nvSpPr>
              <p:spPr>
                <a:xfrm>
                  <a:off x="-1" y="-1"/>
                  <a:ext cx="4747907" cy="414354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69" name="Public subnet"/>
                <p:cNvSpPr txBox="1"/>
                <p:nvPr/>
              </p:nvSpPr>
              <p:spPr>
                <a:xfrm>
                  <a:off x="487814" y="-1"/>
                  <a:ext cx="3952073" cy="313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1E89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Public subnet</a:t>
                  </a:r>
                </a:p>
              </p:txBody>
            </p:sp>
          </p:grpSp>
        </p:grpSp>
        <p:grpSp>
          <p:nvGrpSpPr>
            <p:cNvPr id="178" name="Group"/>
            <p:cNvGrpSpPr/>
            <p:nvPr/>
          </p:nvGrpSpPr>
          <p:grpSpPr>
            <a:xfrm>
              <a:off x="200902" y="6076059"/>
              <a:ext cx="4747907" cy="4092767"/>
              <a:chOff x="0" y="0"/>
              <a:chExt cx="4747905" cy="4092766"/>
            </a:xfrm>
          </p:grpSpPr>
          <p:pic>
            <p:nvPicPr>
              <p:cNvPr id="172" name="Graphic 35" descr="Graphic 35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9057" y="-1"/>
                <a:ext cx="387686" cy="3876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75" name="Rectangle 7"/>
              <p:cNvGrpSpPr/>
              <p:nvPr/>
            </p:nvGrpSpPr>
            <p:grpSpPr>
              <a:xfrm>
                <a:off x="0" y="5978"/>
                <a:ext cx="4747906" cy="4086789"/>
                <a:chOff x="0" y="0"/>
                <a:chExt cx="4747905" cy="4086788"/>
              </a:xfrm>
            </p:grpSpPr>
            <p:sp>
              <p:nvSpPr>
                <p:cNvPr id="173" name="Rectangle"/>
                <p:cNvSpPr/>
                <p:nvPr/>
              </p:nvSpPr>
              <p:spPr>
                <a:xfrm>
                  <a:off x="-1" y="-1"/>
                  <a:ext cx="4747907" cy="4086789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4" name="Private subnet"/>
                <p:cNvSpPr txBox="1"/>
                <p:nvPr/>
              </p:nvSpPr>
              <p:spPr>
                <a:xfrm>
                  <a:off x="536366" y="-1"/>
                  <a:ext cx="2712426" cy="313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5B9CD5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Private subnet</a:t>
                  </a:r>
                </a:p>
              </p:txBody>
            </p:sp>
          </p:grpSp>
          <p:pic>
            <p:nvPicPr>
              <p:cNvPr id="176" name="Graphic 62" descr="Graphic 62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456849" y="1297435"/>
                <a:ext cx="1583582" cy="15835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7" name="TextBox 21"/>
              <p:cNvSpPr txBox="1"/>
              <p:nvPr/>
            </p:nvSpPr>
            <p:spPr>
              <a:xfrm>
                <a:off x="1267931" y="2962517"/>
                <a:ext cx="1961418" cy="541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Kubernetes nodes with Rafay Operator  </a:t>
                </a:r>
              </a:p>
            </p:txBody>
          </p:sp>
        </p:grpSp>
      </p:grpSp>
      <p:grpSp>
        <p:nvGrpSpPr>
          <p:cNvPr id="199" name="Group"/>
          <p:cNvGrpSpPr/>
          <p:nvPr/>
        </p:nvGrpSpPr>
        <p:grpSpPr>
          <a:xfrm>
            <a:off x="8185684" y="1058399"/>
            <a:ext cx="5168366" cy="11254187"/>
            <a:chOff x="0" y="0"/>
            <a:chExt cx="5168365" cy="11254185"/>
          </a:xfrm>
        </p:grpSpPr>
        <p:grpSp>
          <p:nvGrpSpPr>
            <p:cNvPr id="182" name="Group"/>
            <p:cNvGrpSpPr/>
            <p:nvPr/>
          </p:nvGrpSpPr>
          <p:grpSpPr>
            <a:xfrm>
              <a:off x="-1" y="0"/>
              <a:ext cx="5168366" cy="11254187"/>
              <a:chOff x="0" y="0"/>
              <a:chExt cx="5168365" cy="11254185"/>
            </a:xfrm>
          </p:grpSpPr>
          <p:sp>
            <p:nvSpPr>
              <p:cNvPr id="180" name="Rectangle"/>
              <p:cNvSpPr/>
              <p:nvPr/>
            </p:nvSpPr>
            <p:spPr>
              <a:xfrm>
                <a:off x="-1" y="0"/>
                <a:ext cx="5149711" cy="11254187"/>
              </a:xfrm>
              <a:prstGeom prst="rect">
                <a:avLst/>
              </a:prstGeom>
              <a:noFill/>
              <a:ln w="12700" cap="flat">
                <a:solidFill>
                  <a:srgbClr val="5B9CD5"/>
                </a:solidFill>
                <a:prstDash val="dash"/>
                <a:miter lim="8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defTabSz="914400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81" name="Availability Zone 2"/>
              <p:cNvSpPr txBox="1"/>
              <p:nvPr/>
            </p:nvSpPr>
            <p:spPr>
              <a:xfrm>
                <a:off x="6122" y="28654"/>
                <a:ext cx="5162244" cy="3924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>
                    <a:solidFill>
                      <a:srgbClr val="5B9CD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Availability Zone 2</a:t>
                </a: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200902" y="1091312"/>
              <a:ext cx="4747906" cy="4143540"/>
              <a:chOff x="0" y="0"/>
              <a:chExt cx="4747905" cy="4143538"/>
            </a:xfrm>
          </p:grpSpPr>
          <p:pic>
            <p:nvPicPr>
              <p:cNvPr id="183" name="Graphic 60" descr="Graphic 60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32697" y="1623713"/>
                <a:ext cx="992905" cy="9929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4" name="Graphic 13" descr="Graphic 13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4357" y="0"/>
                <a:ext cx="387686" cy="3872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5" name="TextBox 17"/>
              <p:cNvSpPr txBox="1"/>
              <p:nvPr/>
            </p:nvSpPr>
            <p:spPr>
              <a:xfrm>
                <a:off x="396768" y="1216771"/>
                <a:ext cx="1294474" cy="313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NAT gateway</a:t>
                </a:r>
              </a:p>
            </p:txBody>
          </p:sp>
          <p:pic>
            <p:nvPicPr>
              <p:cNvPr id="186" name="Graphic 35" descr="Graphic 35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92109" y="250303"/>
                <a:ext cx="992904" cy="9929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7" name="TextBox 33"/>
              <p:cNvSpPr txBox="1"/>
              <p:nvPr/>
            </p:nvSpPr>
            <p:spPr>
              <a:xfrm>
                <a:off x="1548145" y="2730634"/>
                <a:ext cx="1400989" cy="313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Bastion host</a:t>
                </a:r>
              </a:p>
            </p:txBody>
          </p:sp>
          <p:grpSp>
            <p:nvGrpSpPr>
              <p:cNvPr id="190" name="Rectangle 12"/>
              <p:cNvGrpSpPr/>
              <p:nvPr/>
            </p:nvGrpSpPr>
            <p:grpSpPr>
              <a:xfrm>
                <a:off x="0" y="0"/>
                <a:ext cx="4747906" cy="4143539"/>
                <a:chOff x="0" y="0"/>
                <a:chExt cx="4747905" cy="4143538"/>
              </a:xfrm>
            </p:grpSpPr>
            <p:sp>
              <p:nvSpPr>
                <p:cNvPr id="188" name="Rectangle"/>
                <p:cNvSpPr/>
                <p:nvPr/>
              </p:nvSpPr>
              <p:spPr>
                <a:xfrm>
                  <a:off x="0" y="-1"/>
                  <a:ext cx="4747906" cy="414354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89" name="Public subnet"/>
                <p:cNvSpPr txBox="1"/>
                <p:nvPr/>
              </p:nvSpPr>
              <p:spPr>
                <a:xfrm>
                  <a:off x="487814" y="-1"/>
                  <a:ext cx="3952072" cy="313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1E89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Public subnet</a:t>
                  </a:r>
                </a:p>
              </p:txBody>
            </p:sp>
          </p:grpSp>
        </p:grpSp>
        <p:grpSp>
          <p:nvGrpSpPr>
            <p:cNvPr id="198" name="Group"/>
            <p:cNvGrpSpPr/>
            <p:nvPr/>
          </p:nvGrpSpPr>
          <p:grpSpPr>
            <a:xfrm>
              <a:off x="200902" y="6076059"/>
              <a:ext cx="4747906" cy="4092767"/>
              <a:chOff x="0" y="0"/>
              <a:chExt cx="4747905" cy="4092766"/>
            </a:xfrm>
          </p:grpSpPr>
          <p:pic>
            <p:nvPicPr>
              <p:cNvPr id="192" name="Graphic 35" descr="Graphic 35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9057" y="-1"/>
                <a:ext cx="387686" cy="3876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95" name="Rectangle 7"/>
              <p:cNvGrpSpPr/>
              <p:nvPr/>
            </p:nvGrpSpPr>
            <p:grpSpPr>
              <a:xfrm>
                <a:off x="0" y="5978"/>
                <a:ext cx="4747906" cy="4086789"/>
                <a:chOff x="0" y="0"/>
                <a:chExt cx="4747905" cy="4086788"/>
              </a:xfrm>
            </p:grpSpPr>
            <p:sp>
              <p:nvSpPr>
                <p:cNvPr id="193" name="Rectangle"/>
                <p:cNvSpPr/>
                <p:nvPr/>
              </p:nvSpPr>
              <p:spPr>
                <a:xfrm>
                  <a:off x="0" y="-1"/>
                  <a:ext cx="4747906" cy="4086789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4" name="Private subnet"/>
                <p:cNvSpPr txBox="1"/>
                <p:nvPr/>
              </p:nvSpPr>
              <p:spPr>
                <a:xfrm>
                  <a:off x="536366" y="-1"/>
                  <a:ext cx="2712425" cy="313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5B9CD5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Private subnet</a:t>
                  </a:r>
                </a:p>
              </p:txBody>
            </p:sp>
          </p:grpSp>
          <p:pic>
            <p:nvPicPr>
              <p:cNvPr id="196" name="Graphic 62" descr="Graphic 62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456849" y="1297435"/>
                <a:ext cx="1583582" cy="15835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7" name="TextBox 21"/>
              <p:cNvSpPr txBox="1"/>
              <p:nvPr/>
            </p:nvSpPr>
            <p:spPr>
              <a:xfrm>
                <a:off x="1267931" y="2962517"/>
                <a:ext cx="1961417" cy="541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Kubernetes nodes with Rafay Operator  </a:t>
                </a:r>
              </a:p>
            </p:txBody>
          </p:sp>
        </p:grpSp>
      </p:grpSp>
      <p:grpSp>
        <p:nvGrpSpPr>
          <p:cNvPr id="219" name="Group"/>
          <p:cNvGrpSpPr/>
          <p:nvPr/>
        </p:nvGrpSpPr>
        <p:grpSpPr>
          <a:xfrm>
            <a:off x="14728568" y="1058399"/>
            <a:ext cx="5168366" cy="11254187"/>
            <a:chOff x="0" y="0"/>
            <a:chExt cx="5168365" cy="11254185"/>
          </a:xfrm>
        </p:grpSpPr>
        <p:grpSp>
          <p:nvGrpSpPr>
            <p:cNvPr id="202" name="Group"/>
            <p:cNvGrpSpPr/>
            <p:nvPr/>
          </p:nvGrpSpPr>
          <p:grpSpPr>
            <a:xfrm>
              <a:off x="-1" y="0"/>
              <a:ext cx="5168366" cy="11254187"/>
              <a:chOff x="0" y="0"/>
              <a:chExt cx="5168365" cy="11254185"/>
            </a:xfrm>
          </p:grpSpPr>
          <p:sp>
            <p:nvSpPr>
              <p:cNvPr id="200" name="Rectangle"/>
              <p:cNvSpPr/>
              <p:nvPr/>
            </p:nvSpPr>
            <p:spPr>
              <a:xfrm>
                <a:off x="-1" y="0"/>
                <a:ext cx="5149711" cy="11254187"/>
              </a:xfrm>
              <a:prstGeom prst="rect">
                <a:avLst/>
              </a:prstGeom>
              <a:noFill/>
              <a:ln w="12700" cap="flat">
                <a:solidFill>
                  <a:srgbClr val="5B9CD5"/>
                </a:solidFill>
                <a:prstDash val="dash"/>
                <a:miter lim="8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defTabSz="914400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01" name="Availability Zone 3"/>
              <p:cNvSpPr txBox="1"/>
              <p:nvPr/>
            </p:nvSpPr>
            <p:spPr>
              <a:xfrm>
                <a:off x="6122" y="28654"/>
                <a:ext cx="5162244" cy="3924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>
                    <a:solidFill>
                      <a:srgbClr val="5B9CD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Availability Zone 3</a:t>
                </a:r>
              </a:p>
            </p:txBody>
          </p:sp>
        </p:grpSp>
        <p:grpSp>
          <p:nvGrpSpPr>
            <p:cNvPr id="211" name="Group"/>
            <p:cNvGrpSpPr/>
            <p:nvPr/>
          </p:nvGrpSpPr>
          <p:grpSpPr>
            <a:xfrm>
              <a:off x="200902" y="1091312"/>
              <a:ext cx="4747906" cy="4143540"/>
              <a:chOff x="0" y="0"/>
              <a:chExt cx="4747905" cy="4143538"/>
            </a:xfrm>
          </p:grpSpPr>
          <p:pic>
            <p:nvPicPr>
              <p:cNvPr id="203" name="Graphic 60" descr="Graphic 60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32697" y="1623713"/>
                <a:ext cx="992905" cy="9929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4" name="Graphic 13" descr="Graphic 13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4357" y="0"/>
                <a:ext cx="387686" cy="3872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5" name="TextBox 17"/>
              <p:cNvSpPr txBox="1"/>
              <p:nvPr/>
            </p:nvSpPr>
            <p:spPr>
              <a:xfrm>
                <a:off x="396768" y="1216771"/>
                <a:ext cx="1294474" cy="313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NAT gateway</a:t>
                </a:r>
              </a:p>
            </p:txBody>
          </p:sp>
          <p:pic>
            <p:nvPicPr>
              <p:cNvPr id="206" name="Graphic 35" descr="Graphic 35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92109" y="250303"/>
                <a:ext cx="992904" cy="9929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7" name="TextBox 33"/>
              <p:cNvSpPr txBox="1"/>
              <p:nvPr/>
            </p:nvSpPr>
            <p:spPr>
              <a:xfrm>
                <a:off x="1548145" y="2730634"/>
                <a:ext cx="1400989" cy="313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Bastion host</a:t>
                </a:r>
              </a:p>
            </p:txBody>
          </p:sp>
          <p:grpSp>
            <p:nvGrpSpPr>
              <p:cNvPr id="210" name="Rectangle 12"/>
              <p:cNvGrpSpPr/>
              <p:nvPr/>
            </p:nvGrpSpPr>
            <p:grpSpPr>
              <a:xfrm>
                <a:off x="0" y="0"/>
                <a:ext cx="4747906" cy="4143539"/>
                <a:chOff x="0" y="0"/>
                <a:chExt cx="4747905" cy="4143538"/>
              </a:xfrm>
            </p:grpSpPr>
            <p:sp>
              <p:nvSpPr>
                <p:cNvPr id="208" name="Rectangle"/>
                <p:cNvSpPr/>
                <p:nvPr/>
              </p:nvSpPr>
              <p:spPr>
                <a:xfrm>
                  <a:off x="0" y="-1"/>
                  <a:ext cx="4747906" cy="414354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9" name="Public subnet"/>
                <p:cNvSpPr txBox="1"/>
                <p:nvPr/>
              </p:nvSpPr>
              <p:spPr>
                <a:xfrm>
                  <a:off x="487814" y="-1"/>
                  <a:ext cx="3952072" cy="313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1E89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Public subnet</a:t>
                  </a:r>
                </a:p>
              </p:txBody>
            </p:sp>
          </p:grpSp>
        </p:grpSp>
        <p:grpSp>
          <p:nvGrpSpPr>
            <p:cNvPr id="218" name="Group"/>
            <p:cNvGrpSpPr/>
            <p:nvPr/>
          </p:nvGrpSpPr>
          <p:grpSpPr>
            <a:xfrm>
              <a:off x="200902" y="6076059"/>
              <a:ext cx="4747906" cy="4092767"/>
              <a:chOff x="0" y="0"/>
              <a:chExt cx="4747905" cy="4092766"/>
            </a:xfrm>
          </p:grpSpPr>
          <p:pic>
            <p:nvPicPr>
              <p:cNvPr id="212" name="Graphic 35" descr="Graphic 35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9057" y="-1"/>
                <a:ext cx="387686" cy="3876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15" name="Rectangle 7"/>
              <p:cNvGrpSpPr/>
              <p:nvPr/>
            </p:nvGrpSpPr>
            <p:grpSpPr>
              <a:xfrm>
                <a:off x="0" y="5978"/>
                <a:ext cx="4747906" cy="4086789"/>
                <a:chOff x="0" y="0"/>
                <a:chExt cx="4747905" cy="4086788"/>
              </a:xfrm>
            </p:grpSpPr>
            <p:sp>
              <p:nvSpPr>
                <p:cNvPr id="213" name="Rectangle"/>
                <p:cNvSpPr/>
                <p:nvPr/>
              </p:nvSpPr>
              <p:spPr>
                <a:xfrm>
                  <a:off x="0" y="-1"/>
                  <a:ext cx="4747906" cy="4086789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14" name="Private subnet"/>
                <p:cNvSpPr txBox="1"/>
                <p:nvPr/>
              </p:nvSpPr>
              <p:spPr>
                <a:xfrm>
                  <a:off x="536366" y="-1"/>
                  <a:ext cx="2712425" cy="313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5B9CD5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Private subnet</a:t>
                  </a:r>
                </a:p>
              </p:txBody>
            </p:sp>
          </p:grpSp>
          <p:pic>
            <p:nvPicPr>
              <p:cNvPr id="216" name="Graphic 62" descr="Graphic 62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456849" y="1297435"/>
                <a:ext cx="1583582" cy="15835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7" name="TextBox 21"/>
              <p:cNvSpPr txBox="1"/>
              <p:nvPr/>
            </p:nvSpPr>
            <p:spPr>
              <a:xfrm>
                <a:off x="1267931" y="2962517"/>
                <a:ext cx="1961417" cy="541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Kubernetes nodes with Rafay Operator  </a:t>
                </a:r>
              </a:p>
            </p:txBody>
          </p:sp>
        </p:grpSp>
      </p:grpSp>
      <p:pic>
        <p:nvPicPr>
          <p:cNvPr id="220" name="Graphic 18" descr="Graphic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126371" y="3755106"/>
            <a:ext cx="615200" cy="615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Rectangle 12"/>
          <p:cNvGrpSpPr/>
          <p:nvPr/>
        </p:nvGrpSpPr>
        <p:grpSpPr>
          <a:xfrm>
            <a:off x="2528727" y="8209125"/>
            <a:ext cx="15802023" cy="2657562"/>
            <a:chOff x="0" y="0"/>
            <a:chExt cx="15802021" cy="2657560"/>
          </a:xfrm>
        </p:grpSpPr>
        <p:sp>
          <p:nvSpPr>
            <p:cNvPr id="221" name="Rectangle"/>
            <p:cNvSpPr/>
            <p:nvPr/>
          </p:nvSpPr>
          <p:spPr>
            <a:xfrm>
              <a:off x="0" y="-1"/>
              <a:ext cx="15802023" cy="2657561"/>
            </a:xfrm>
            <a:prstGeom prst="rect">
              <a:avLst/>
            </a:prstGeom>
            <a:noFill/>
            <a:ln w="12700" cap="flat">
              <a:solidFill>
                <a:srgbClr val="D86613"/>
              </a:solidFill>
              <a:prstDash val="dash"/>
              <a:miter lim="8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2" name="Auto Scaling group"/>
            <p:cNvSpPr txBox="1"/>
            <p:nvPr/>
          </p:nvSpPr>
          <p:spPr>
            <a:xfrm>
              <a:off x="4268446" y="345418"/>
              <a:ext cx="1335475" cy="999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14400">
                <a:defRPr sz="16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14400">
                <a:defRPr sz="16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14400">
                <a:defRPr sz="16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Auto Scaling group</a:t>
              </a:r>
            </a:p>
          </p:txBody>
        </p:sp>
      </p:grpSp>
      <p:pic>
        <p:nvPicPr>
          <p:cNvPr id="224" name="Graphic 18" descr="Graphic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126371" y="8200105"/>
            <a:ext cx="615200" cy="6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10.0.0.0/16"/>
          <p:cNvSpPr txBox="1"/>
          <p:nvPr/>
        </p:nvSpPr>
        <p:spPr>
          <a:xfrm>
            <a:off x="6919152" y="11144860"/>
            <a:ext cx="1131194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">
                <a:solidFill>
                  <a:srgbClr val="3DA6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10.0.0.0/16</a:t>
            </a:r>
          </a:p>
        </p:txBody>
      </p:sp>
      <p:sp>
        <p:nvSpPr>
          <p:cNvPr id="226" name="10.0.128.0/20"/>
          <p:cNvSpPr txBox="1"/>
          <p:nvPr/>
        </p:nvSpPr>
        <p:spPr>
          <a:xfrm>
            <a:off x="3294895" y="5775785"/>
            <a:ext cx="1357214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D1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10.0.128.0/20</a:t>
            </a:r>
          </a:p>
        </p:txBody>
      </p:sp>
      <p:sp>
        <p:nvSpPr>
          <p:cNvPr id="227" name="10.0.144.0/20"/>
          <p:cNvSpPr txBox="1"/>
          <p:nvPr/>
        </p:nvSpPr>
        <p:spPr>
          <a:xfrm>
            <a:off x="10091259" y="5775785"/>
            <a:ext cx="1357215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D1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10.0.144.0/20</a:t>
            </a:r>
          </a:p>
        </p:txBody>
      </p:sp>
      <p:sp>
        <p:nvSpPr>
          <p:cNvPr id="228" name="10.0.160.0/20"/>
          <p:cNvSpPr txBox="1"/>
          <p:nvPr/>
        </p:nvSpPr>
        <p:spPr>
          <a:xfrm>
            <a:off x="16634141" y="5775785"/>
            <a:ext cx="1357215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D1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10.0.160.0/20</a:t>
            </a:r>
          </a:p>
        </p:txBody>
      </p:sp>
      <p:sp>
        <p:nvSpPr>
          <p:cNvPr id="229" name="10.0.0.0/19"/>
          <p:cNvSpPr txBox="1"/>
          <p:nvPr/>
        </p:nvSpPr>
        <p:spPr>
          <a:xfrm>
            <a:off x="3407905" y="10919284"/>
            <a:ext cx="1131193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AA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10.0.0.0/19</a:t>
            </a:r>
          </a:p>
        </p:txBody>
      </p:sp>
      <p:sp>
        <p:nvSpPr>
          <p:cNvPr id="230" name="10.0.32.0/19"/>
          <p:cNvSpPr txBox="1"/>
          <p:nvPr/>
        </p:nvSpPr>
        <p:spPr>
          <a:xfrm>
            <a:off x="9865995" y="10919284"/>
            <a:ext cx="1244204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AA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10.0.32.0/19</a:t>
            </a:r>
          </a:p>
        </p:txBody>
      </p:sp>
      <p:sp>
        <p:nvSpPr>
          <p:cNvPr id="231" name="10.0.64.0/19"/>
          <p:cNvSpPr txBox="1"/>
          <p:nvPr/>
        </p:nvSpPr>
        <p:spPr>
          <a:xfrm>
            <a:off x="16887626" y="10919284"/>
            <a:ext cx="1244204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AA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10.0.64.0/19</a:t>
            </a:r>
          </a:p>
        </p:txBody>
      </p:sp>
      <p:pic>
        <p:nvPicPr>
          <p:cNvPr id="232" name="Graphic 23" descr="Graphic 2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321587" y="6304491"/>
            <a:ext cx="913613" cy="91361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18"/>
          <p:cNvSpPr txBox="1"/>
          <p:nvPr/>
        </p:nvSpPr>
        <p:spPr>
          <a:xfrm>
            <a:off x="19702544" y="7267575"/>
            <a:ext cx="215169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EKS</a:t>
            </a:r>
          </a:p>
        </p:txBody>
      </p:sp>
      <p:sp>
        <p:nvSpPr>
          <p:cNvPr id="234" name="Line"/>
          <p:cNvSpPr/>
          <p:nvPr/>
        </p:nvSpPr>
        <p:spPr>
          <a:xfrm>
            <a:off x="4055436" y="6812105"/>
            <a:ext cx="16247729" cy="1"/>
          </a:xfrm>
          <a:prstGeom prst="line">
            <a:avLst/>
          </a:prstGeom>
          <a:ln w="25400">
            <a:solidFill>
              <a:srgbClr val="7979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V="1">
            <a:off x="4044522" y="6799702"/>
            <a:ext cx="2" cy="1692527"/>
          </a:xfrm>
          <a:prstGeom prst="line">
            <a:avLst/>
          </a:prstGeom>
          <a:ln w="25400">
            <a:solidFill>
              <a:srgbClr val="79797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V="1">
            <a:off x="10618889" y="6820868"/>
            <a:ext cx="2" cy="1650195"/>
          </a:xfrm>
          <a:prstGeom prst="line">
            <a:avLst/>
          </a:prstGeom>
          <a:ln w="25400">
            <a:solidFill>
              <a:srgbClr val="79797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17159387" y="6820868"/>
            <a:ext cx="2" cy="1650195"/>
          </a:xfrm>
          <a:prstGeom prst="line">
            <a:avLst/>
          </a:prstGeom>
          <a:ln w="25400">
            <a:solidFill>
              <a:srgbClr val="79797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8" name="e0ZufzVnnoouAQ_TkSP96ofjTpGDQ-5zPX4K-xn6OK-9UVVo9dht6VBwNYB0Mg_5eW6_CWehK9yE136oJLb5Af6ba_sX3uQdJdoarO16AKue3qJPtxnuAUD3R-pruluoiC_5T0o.png" descr="e0ZufzVnnoouAQ_TkSP96ofjTpGDQ-5zPX4K-xn6OK-9UVVo9dht6VBwNYB0Mg_5eW6_CWehK9yE136oJLb5Af6ba_sX3uQdJdoarO16AKue3qJPtxnuAUD3R-pruluoiC_5T0o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1882912" y="8156833"/>
            <a:ext cx="2310589" cy="733169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Line"/>
          <p:cNvSpPr/>
          <p:nvPr/>
        </p:nvSpPr>
        <p:spPr>
          <a:xfrm>
            <a:off x="5676998" y="13088241"/>
            <a:ext cx="17343988" cy="1"/>
          </a:xfrm>
          <a:prstGeom prst="line">
            <a:avLst/>
          </a:prstGeom>
          <a:ln w="50800">
            <a:solidFill>
              <a:srgbClr val="00AB8E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TextBox 18"/>
          <p:cNvSpPr txBox="1"/>
          <p:nvPr/>
        </p:nvSpPr>
        <p:spPr>
          <a:xfrm>
            <a:off x="21962358" y="8893175"/>
            <a:ext cx="215169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SaaS 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3031450" y="9278242"/>
            <a:ext cx="2" cy="3828191"/>
          </a:xfrm>
          <a:prstGeom prst="line">
            <a:avLst/>
          </a:prstGeom>
          <a:ln w="50800">
            <a:solidFill>
              <a:srgbClr val="00AB8E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>
            <a:off x="11464900" y="9820212"/>
            <a:ext cx="2450463" cy="2"/>
          </a:xfrm>
          <a:prstGeom prst="line">
            <a:avLst/>
          </a:prstGeom>
          <a:ln w="50800">
            <a:solidFill>
              <a:srgbClr val="00AB8E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3915360" y="9794812"/>
            <a:ext cx="3" cy="3266190"/>
          </a:xfrm>
          <a:prstGeom prst="line">
            <a:avLst/>
          </a:prstGeom>
          <a:ln w="50800">
            <a:solidFill>
              <a:srgbClr val="00AB8E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>
            <a:off x="4860899" y="9832912"/>
            <a:ext cx="848806" cy="2"/>
          </a:xfrm>
          <a:prstGeom prst="line">
            <a:avLst/>
          </a:prstGeom>
          <a:ln w="50800">
            <a:solidFill>
              <a:srgbClr val="00AB8E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>
            <a:off x="5685760" y="9845612"/>
            <a:ext cx="3" cy="3266190"/>
          </a:xfrm>
          <a:prstGeom prst="line">
            <a:avLst/>
          </a:prstGeom>
          <a:ln w="50800">
            <a:solidFill>
              <a:srgbClr val="00AB8E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>
            <a:off x="17941900" y="9820212"/>
            <a:ext cx="2450463" cy="2"/>
          </a:xfrm>
          <a:prstGeom prst="line">
            <a:avLst/>
          </a:prstGeom>
          <a:ln w="50800">
            <a:solidFill>
              <a:srgbClr val="00AB8E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20392360" y="9794812"/>
            <a:ext cx="3" cy="3266190"/>
          </a:xfrm>
          <a:prstGeom prst="line">
            <a:avLst/>
          </a:prstGeom>
          <a:ln w="50800">
            <a:solidFill>
              <a:srgbClr val="00AB8E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8" name="Graphic 6" descr="Graphic 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flipH="1">
            <a:off x="22663150" y="4699792"/>
            <a:ext cx="633862" cy="61515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extBox 15"/>
          <p:cNvSpPr txBox="1"/>
          <p:nvPr/>
        </p:nvSpPr>
        <p:spPr>
          <a:xfrm>
            <a:off x="22424448" y="5292726"/>
            <a:ext cx="1131195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Users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22968198" y="5567521"/>
            <a:ext cx="2" cy="2528999"/>
          </a:xfrm>
          <a:prstGeom prst="line">
            <a:avLst/>
          </a:prstGeom>
          <a:ln w="25400">
            <a:solidFill>
              <a:srgbClr val="00AB8E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