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7" name="Shape 3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grpSp>
        <p:nvGrpSpPr>
          <p:cNvPr id="114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109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110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STANDARD CATEGORY ICON</a:t>
              </a:r>
            </a:p>
          </p:txBody>
        </p:sp>
        <p:sp>
          <p:nvSpPr>
            <p:cNvPr id="111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ALTERNATE CATEGORY ICON</a:t>
              </a:r>
            </a:p>
          </p:txBody>
        </p:sp>
      </p:grp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25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26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127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128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129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9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grpSp>
        <p:nvGrpSpPr>
          <p:cNvPr id="145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140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141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STANDARD CATEGORY ICON</a:t>
              </a:r>
            </a:p>
          </p:txBody>
        </p:sp>
        <p:sp>
          <p:nvSpPr>
            <p:cNvPr id="142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ALTERNATE CATEGORY ICON</a:t>
              </a:r>
            </a:p>
          </p:txBody>
        </p:sp>
      </p:grp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5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56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57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158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159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160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0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grpSp>
        <p:nvGrpSpPr>
          <p:cNvPr id="176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171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172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STANDARD CATEGORY ICON</a:t>
              </a:r>
            </a:p>
          </p:txBody>
        </p:sp>
        <p:sp>
          <p:nvSpPr>
            <p:cNvPr id="173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175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ALTERNATE CATEGORY ICON</a:t>
              </a:r>
            </a:p>
          </p:txBody>
        </p:sp>
      </p:grp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6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87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88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189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190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191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/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01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grpSp>
        <p:nvGrpSpPr>
          <p:cNvPr id="207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202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203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STANDARD CATEGORY ICON</a:t>
              </a:r>
            </a:p>
          </p:txBody>
        </p:sp>
        <p:sp>
          <p:nvSpPr>
            <p:cNvPr id="204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206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ALTERNATE CATEGORY ICON</a:t>
              </a:r>
            </a:p>
          </p:txBody>
        </p:sp>
      </p:grp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7" name="Rectangle 5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18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19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20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221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222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223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Text"/>
          <p:cNvSpPr txBox="1"/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32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grpSp>
        <p:nvGrpSpPr>
          <p:cNvPr id="238" name="Group 4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233" name="Rectangle 5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234" name="TextBox 6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STANDARD CATEGORY ICON</a:t>
              </a:r>
            </a:p>
          </p:txBody>
        </p:sp>
        <p:sp>
          <p:nvSpPr>
            <p:cNvPr id="235" name="Straight Connector 7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Rectangle 8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237" name="TextBox 9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ALTERNATE CATEGORY ICON</a:t>
              </a:r>
            </a:p>
          </p:txBody>
        </p:sp>
      </p:grp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8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49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50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251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252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253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4" name="Rectangle 5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65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66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267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268" name="TextBox 11"/>
          <p:cNvSpPr txBox="1"/>
          <p:nvPr/>
        </p:nvSpPr>
        <p:spPr>
          <a:xfrm>
            <a:off x="2835674" y="1178148"/>
            <a:ext cx="1047228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269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Straight Connector 13"/>
          <p:cNvSpPr/>
          <p:nvPr/>
        </p:nvSpPr>
        <p:spPr>
          <a:xfrm flipH="1">
            <a:off x="2665427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traight Connector 14"/>
          <p:cNvSpPr/>
          <p:nvPr/>
        </p:nvSpPr>
        <p:spPr>
          <a:xfrm flipH="1">
            <a:off x="3803713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TextBox 16"/>
          <p:cNvSpPr txBox="1"/>
          <p:nvPr/>
        </p:nvSpPr>
        <p:spPr>
          <a:xfrm>
            <a:off x="2835674" y="2189172"/>
            <a:ext cx="1047228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INSTANCES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Text"/>
          <p:cNvSpPr txBox="1"/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grpSp>
        <p:nvGrpSpPr>
          <p:cNvPr id="287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282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283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STANDARD CATEGORY ICON</a:t>
              </a:r>
            </a:p>
          </p:txBody>
        </p:sp>
        <p:sp>
          <p:nvSpPr>
            <p:cNvPr id="284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286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ALTERNATE CATEGORY ICON</a:t>
              </a:r>
            </a:p>
          </p:txBody>
        </p:sp>
      </p:grp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6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97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98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299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300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301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302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15"/>
          <p:cNvSpPr/>
          <p:nvPr/>
        </p:nvSpPr>
        <p:spPr>
          <a:xfrm>
            <a:off x="1" y="787566"/>
            <a:ext cx="9144001" cy="3760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12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4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16" name="TextBox 14"/>
          <p:cNvSpPr txBox="1"/>
          <p:nvPr/>
        </p:nvSpPr>
        <p:spPr>
          <a:xfrm>
            <a:off x="197440" y="1103072"/>
            <a:ext cx="1128441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 ICONS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Text"/>
          <p:cNvSpPr txBox="1"/>
          <p:nvPr>
            <p:ph type="title"/>
          </p:nvPr>
        </p:nvSpPr>
        <p:spPr>
          <a:xfrm>
            <a:off x="562609" y="1710465"/>
            <a:ext cx="5012542" cy="1654184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5" name="Rectangle 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grpSp>
        <p:nvGrpSpPr>
          <p:cNvPr id="331" name="Group 10"/>
          <p:cNvGrpSpPr/>
          <p:nvPr/>
        </p:nvGrpSpPr>
        <p:grpSpPr>
          <a:xfrm>
            <a:off x="6070451" y="1570853"/>
            <a:ext cx="2530626" cy="1955673"/>
            <a:chOff x="0" y="0"/>
            <a:chExt cx="2530624" cy="1955671"/>
          </a:xfrm>
        </p:grpSpPr>
        <p:sp>
          <p:nvSpPr>
            <p:cNvPr id="326" name="Rectangle 11"/>
            <p:cNvSpPr/>
            <p:nvPr/>
          </p:nvSpPr>
          <p:spPr>
            <a:xfrm>
              <a:off x="0" y="-1"/>
              <a:ext cx="2530625" cy="9810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327" name="TextBox 12"/>
            <p:cNvSpPr txBox="1"/>
            <p:nvPr/>
          </p:nvSpPr>
          <p:spPr>
            <a:xfrm>
              <a:off x="162624" y="311829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STANDARD CATEGORY ICON</a:t>
              </a:r>
            </a:p>
          </p:txBody>
        </p:sp>
        <p:sp>
          <p:nvSpPr>
            <p:cNvPr id="328" name="Straight Connector 13"/>
            <p:cNvSpPr/>
            <p:nvPr/>
          </p:nvSpPr>
          <p:spPr>
            <a:xfrm flipH="1">
              <a:off x="1339999" y="-1"/>
              <a:ext cx="1" cy="1933406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Rectangle 14"/>
            <p:cNvSpPr/>
            <p:nvPr/>
          </p:nvSpPr>
          <p:spPr>
            <a:xfrm>
              <a:off x="0" y="0"/>
              <a:ext cx="2530625" cy="1955671"/>
            </a:xfrm>
            <a:prstGeom prst="rect">
              <a:avLst/>
            </a:prstGeom>
            <a:noFill/>
            <a:ln w="127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>
                  <a:solidFill>
                    <a:srgbClr val="EEEEEE"/>
                  </a:solidFill>
                </a:defRPr>
              </a:pPr>
            </a:p>
          </p:txBody>
        </p:sp>
        <p:sp>
          <p:nvSpPr>
            <p:cNvPr id="330" name="TextBox 15"/>
            <p:cNvSpPr txBox="1"/>
            <p:nvPr/>
          </p:nvSpPr>
          <p:spPr>
            <a:xfrm>
              <a:off x="162624" y="1254804"/>
              <a:ext cx="1047227" cy="3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ALTERNATE CATEGORY ICON</a:t>
              </a:r>
            </a:p>
          </p:txBody>
        </p:sp>
      </p:grp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0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1" name="Rectangle 6"/>
          <p:cNvSpPr/>
          <p:nvPr/>
        </p:nvSpPr>
        <p:spPr>
          <a:xfrm>
            <a:off x="1" y="2813700"/>
            <a:ext cx="9144001" cy="17346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42" name="Rectangle 8"/>
          <p:cNvSpPr/>
          <p:nvPr/>
        </p:nvSpPr>
        <p:spPr>
          <a:xfrm>
            <a:off x="1" y="787568"/>
            <a:ext cx="9144001" cy="969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43" name="TextBox 9"/>
          <p:cNvSpPr txBox="1"/>
          <p:nvPr/>
        </p:nvSpPr>
        <p:spPr>
          <a:xfrm>
            <a:off x="197440" y="110307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STANDARD SERVICE ICON</a:t>
            </a:r>
          </a:p>
        </p:txBody>
      </p:sp>
      <p:sp>
        <p:nvSpPr>
          <p:cNvPr id="344" name="TextBox 10"/>
          <p:cNvSpPr txBox="1"/>
          <p:nvPr/>
        </p:nvSpPr>
        <p:spPr>
          <a:xfrm>
            <a:off x="197439" y="2142962"/>
            <a:ext cx="1047229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ALTERNATE SERVICE ICON</a:t>
            </a:r>
          </a:p>
        </p:txBody>
      </p:sp>
      <p:sp>
        <p:nvSpPr>
          <p:cNvPr id="345" name="TextBox 11"/>
          <p:cNvSpPr txBox="1"/>
          <p:nvPr/>
        </p:nvSpPr>
        <p:spPr>
          <a:xfrm>
            <a:off x="197439" y="3036290"/>
            <a:ext cx="1047229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00"/>
            </a:lvl1pPr>
          </a:lstStyle>
          <a:p>
            <a:pPr/>
            <a:r>
              <a:t>RESOURCES</a:t>
            </a:r>
          </a:p>
        </p:txBody>
      </p:sp>
      <p:sp>
        <p:nvSpPr>
          <p:cNvPr id="346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Text"/>
          <p:cNvSpPr txBox="1"/>
          <p:nvPr>
            <p:ph type="title"/>
          </p:nvPr>
        </p:nvSpPr>
        <p:spPr>
          <a:xfrm>
            <a:off x="151720" y="292751"/>
            <a:ext cx="4899587" cy="419548"/>
          </a:xfrm>
          <a:prstGeom prst="rect">
            <a:avLst/>
          </a:prstGeom>
        </p:spPr>
        <p:txBody>
          <a:bodyPr/>
          <a:lstStyle>
            <a:lvl1pPr>
              <a:defRPr b="1" sz="2100">
                <a:solidFill>
                  <a:srgbClr val="141B2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6" name="Body Level One…"/>
          <p:cNvSpPr txBox="1"/>
          <p:nvPr>
            <p:ph type="body" sz="quarter" idx="1" hasCustomPrompt="1"/>
          </p:nvPr>
        </p:nvSpPr>
        <p:spPr>
          <a:xfrm>
            <a:off x="8182101" y="328875"/>
            <a:ext cx="790450" cy="3472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300">
                <a:solidFill>
                  <a:srgbClr val="141B23"/>
                </a:solidFill>
              </a:defRPr>
            </a:lvl1pPr>
            <a:lvl2pPr marL="8917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2pPr>
            <a:lvl3pPr marL="13489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3pPr>
            <a:lvl4pPr marL="18061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4pPr>
            <a:lvl5pPr marL="2263321" indent="-294821" algn="r">
              <a:buClrTx/>
              <a:buSzPts val="1300"/>
              <a:buFontTx/>
              <a:defRPr sz="1300">
                <a:solidFill>
                  <a:srgbClr val="141B23"/>
                </a:solidFill>
              </a:defRPr>
            </a:lvl5pPr>
          </a:lstStyle>
          <a:p>
            <a:pPr/>
            <a:r>
              <a:t>#/#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7" name="Rectangle 8"/>
          <p:cNvSpPr/>
          <p:nvPr/>
        </p:nvSpPr>
        <p:spPr>
          <a:xfrm>
            <a:off x="1" y="787566"/>
            <a:ext cx="9144001" cy="37607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58" name="Straight Connector 12"/>
          <p:cNvSpPr/>
          <p:nvPr/>
        </p:nvSpPr>
        <p:spPr>
          <a:xfrm flipH="1">
            <a:off x="1371598" y="787568"/>
            <a:ext cx="1" cy="3760742"/>
          </a:xfrm>
          <a:prstGeom prst="line">
            <a:avLst/>
          </a:prstGeom>
          <a:ln w="12700"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Rectangle 13"/>
          <p:cNvSpPr/>
          <p:nvPr/>
        </p:nvSpPr>
        <p:spPr>
          <a:xfrm>
            <a:off x="0" y="1"/>
            <a:ext cx="9144000" cy="217842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900">
                <a:solidFill>
                  <a:srgbClr val="EEEEEE"/>
                </a:solidFill>
              </a:defRPr>
            </a:pP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71;p27"/>
          <p:cNvSpPr/>
          <p:nvPr/>
        </p:nvSpPr>
        <p:spPr>
          <a:xfrm>
            <a:off x="1685228" y="705810"/>
            <a:ext cx="6957870" cy="3646801"/>
          </a:xfrm>
          <a:prstGeom prst="roundRect">
            <a:avLst>
              <a:gd name="adj" fmla="val 10263"/>
            </a:avLst>
          </a:prstGeom>
          <a:ln>
            <a:solidFill>
              <a:srgbClr val="2754F4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70" name="Graphic 22" descr="Graphic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6350" y="377609"/>
            <a:ext cx="549550" cy="549550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Google Shape;581;p33"/>
          <p:cNvSpPr/>
          <p:nvPr/>
        </p:nvSpPr>
        <p:spPr>
          <a:xfrm>
            <a:off x="4623041" y="2562044"/>
            <a:ext cx="2771401" cy="1707301"/>
          </a:xfrm>
          <a:prstGeom prst="roundRect">
            <a:avLst>
              <a:gd name="adj" fmla="val 10241"/>
            </a:avLst>
          </a:prstGeom>
          <a:ln>
            <a:solidFill>
              <a:srgbClr val="2754F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Google Shape;582;p33"/>
          <p:cNvSpPr/>
          <p:nvPr/>
        </p:nvSpPr>
        <p:spPr>
          <a:xfrm>
            <a:off x="4713416" y="2641819"/>
            <a:ext cx="1988701" cy="898201"/>
          </a:xfrm>
          <a:prstGeom prst="roundRect">
            <a:avLst>
              <a:gd name="adj" fmla="val 10241"/>
            </a:avLst>
          </a:prstGeom>
          <a:ln>
            <a:solidFill>
              <a:srgbClr val="2754F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Google Shape;583;p33"/>
          <p:cNvSpPr txBox="1"/>
          <p:nvPr/>
        </p:nvSpPr>
        <p:spPr>
          <a:xfrm>
            <a:off x="5180341" y="3249268"/>
            <a:ext cx="1065301" cy="3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100"/>
            </a:lvl1pPr>
          </a:lstStyle>
          <a:p>
            <a:pPr/>
            <a:r>
              <a:t>static pods</a:t>
            </a:r>
          </a:p>
        </p:txBody>
      </p:sp>
      <p:sp>
        <p:nvSpPr>
          <p:cNvPr id="374" name="Google Shape;587;p33"/>
          <p:cNvSpPr/>
          <p:nvPr/>
        </p:nvSpPr>
        <p:spPr>
          <a:xfrm>
            <a:off x="4663816" y="1062144"/>
            <a:ext cx="3811501" cy="1257601"/>
          </a:xfrm>
          <a:prstGeom prst="roundRect">
            <a:avLst>
              <a:gd name="adj" fmla="val 9263"/>
            </a:avLst>
          </a:prstGeom>
          <a:ln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77" name="Google Shape;588;p33"/>
          <p:cNvGrpSpPr/>
          <p:nvPr/>
        </p:nvGrpSpPr>
        <p:grpSpPr>
          <a:xfrm>
            <a:off x="5308491" y="789620"/>
            <a:ext cx="1141501" cy="557600"/>
            <a:chOff x="0" y="0"/>
            <a:chExt cx="1141499" cy="557599"/>
          </a:xfrm>
        </p:grpSpPr>
        <p:sp>
          <p:nvSpPr>
            <p:cNvPr id="375" name="Rectangle"/>
            <p:cNvSpPr/>
            <p:nvPr/>
          </p:nvSpPr>
          <p:spPr>
            <a:xfrm>
              <a:off x="0" y="163378"/>
              <a:ext cx="1141500" cy="23084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376" name="kube-system"/>
            <p:cNvSpPr txBox="1"/>
            <p:nvPr/>
          </p:nvSpPr>
          <p:spPr>
            <a:xfrm>
              <a:off x="0" y="-1"/>
              <a:ext cx="1141500" cy="55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1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kube-system</a:t>
              </a:r>
            </a:p>
          </p:txBody>
        </p:sp>
      </p:grpSp>
      <p:sp>
        <p:nvSpPr>
          <p:cNvPr id="378" name="Google Shape;589;p33"/>
          <p:cNvSpPr/>
          <p:nvPr/>
        </p:nvSpPr>
        <p:spPr>
          <a:xfrm flipV="1">
            <a:off x="5068549" y="2167284"/>
            <a:ext cx="1" cy="5196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Google Shape;590;p33"/>
          <p:cNvSpPr/>
          <p:nvPr/>
        </p:nvSpPr>
        <p:spPr>
          <a:xfrm flipV="1">
            <a:off x="5714262" y="2167284"/>
            <a:ext cx="1" cy="5196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Google Shape;591;p33"/>
          <p:cNvSpPr/>
          <p:nvPr/>
        </p:nvSpPr>
        <p:spPr>
          <a:xfrm flipV="1">
            <a:off x="6358704" y="2167284"/>
            <a:ext cx="8701" cy="5196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Google Shape;592;p33"/>
          <p:cNvSpPr txBox="1"/>
          <p:nvPr/>
        </p:nvSpPr>
        <p:spPr>
          <a:xfrm>
            <a:off x="6114153" y="1293889"/>
            <a:ext cx="5067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pPr/>
            <a:r>
              <a:t>sched</a:t>
            </a:r>
          </a:p>
        </p:txBody>
      </p:sp>
      <p:sp>
        <p:nvSpPr>
          <p:cNvPr id="382" name="Google Shape;593;p33"/>
          <p:cNvSpPr txBox="1"/>
          <p:nvPr/>
        </p:nvSpPr>
        <p:spPr>
          <a:xfrm>
            <a:off x="5459641" y="1293889"/>
            <a:ext cx="506700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pPr/>
            <a:r>
              <a:t>c-m</a:t>
            </a:r>
          </a:p>
        </p:txBody>
      </p:sp>
      <p:sp>
        <p:nvSpPr>
          <p:cNvPr id="383" name="Google Shape;594;p33"/>
          <p:cNvSpPr txBox="1"/>
          <p:nvPr/>
        </p:nvSpPr>
        <p:spPr>
          <a:xfrm>
            <a:off x="4813941" y="1293889"/>
            <a:ext cx="506700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pPr/>
            <a:r>
              <a:t>api</a:t>
            </a:r>
          </a:p>
        </p:txBody>
      </p:sp>
      <p:sp>
        <p:nvSpPr>
          <p:cNvPr id="384" name="Google Shape;595;p33"/>
          <p:cNvSpPr/>
          <p:nvPr/>
        </p:nvSpPr>
        <p:spPr>
          <a:xfrm>
            <a:off x="2454016" y="1062144"/>
            <a:ext cx="2038201" cy="1257601"/>
          </a:xfrm>
          <a:prstGeom prst="roundRect">
            <a:avLst>
              <a:gd name="adj" fmla="val 9263"/>
            </a:avLst>
          </a:prstGeom>
          <a:ln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87" name="Google Shape;596;p33"/>
          <p:cNvGrpSpPr/>
          <p:nvPr/>
        </p:nvGrpSpPr>
        <p:grpSpPr>
          <a:xfrm>
            <a:off x="3098690" y="788743"/>
            <a:ext cx="817690" cy="559354"/>
            <a:chOff x="0" y="0"/>
            <a:chExt cx="817688" cy="559353"/>
          </a:xfrm>
        </p:grpSpPr>
        <p:sp>
          <p:nvSpPr>
            <p:cNvPr id="385" name="Rectangle"/>
            <p:cNvSpPr/>
            <p:nvPr/>
          </p:nvSpPr>
          <p:spPr>
            <a:xfrm>
              <a:off x="0" y="163891"/>
              <a:ext cx="817689" cy="23157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386" name="default"/>
            <p:cNvSpPr txBox="1"/>
            <p:nvPr/>
          </p:nvSpPr>
          <p:spPr>
            <a:xfrm>
              <a:off x="0" y="-1"/>
              <a:ext cx="817689" cy="559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1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default</a:t>
              </a:r>
            </a:p>
          </p:txBody>
        </p:sp>
      </p:grpSp>
      <p:sp>
        <p:nvSpPr>
          <p:cNvPr id="422" name="Google Shape;597;p33"/>
          <p:cNvSpPr/>
          <p:nvPr/>
        </p:nvSpPr>
        <p:spPr>
          <a:xfrm>
            <a:off x="3539490" y="1849120"/>
            <a:ext cx="1247140" cy="547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577"/>
                </a:moveTo>
                <a:lnTo>
                  <a:pt x="0" y="21600"/>
                </a:lnTo>
                <a:lnTo>
                  <a:pt x="8446" y="21600"/>
                </a:lnTo>
                <a:lnTo>
                  <a:pt x="8446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89" name="Google Shape;600;p33"/>
          <p:cNvSpPr txBox="1"/>
          <p:nvPr/>
        </p:nvSpPr>
        <p:spPr>
          <a:xfrm>
            <a:off x="3166379" y="1293889"/>
            <a:ext cx="7500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pPr/>
            <a:r>
              <a:t>kubernetes</a:t>
            </a:r>
          </a:p>
        </p:txBody>
      </p:sp>
      <p:sp>
        <p:nvSpPr>
          <p:cNvPr id="390" name="Google Shape;601;p33"/>
          <p:cNvSpPr txBox="1"/>
          <p:nvPr/>
        </p:nvSpPr>
        <p:spPr>
          <a:xfrm>
            <a:off x="6708790" y="1293889"/>
            <a:ext cx="6264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/>
            </a:lvl1pPr>
          </a:lstStyle>
          <a:p>
            <a:pPr/>
            <a:r>
              <a:t>k-proxy</a:t>
            </a:r>
          </a:p>
        </p:txBody>
      </p:sp>
      <p:sp>
        <p:nvSpPr>
          <p:cNvPr id="391" name="Google Shape;602;p33"/>
          <p:cNvSpPr/>
          <p:nvPr/>
        </p:nvSpPr>
        <p:spPr>
          <a:xfrm>
            <a:off x="7022039" y="2167552"/>
            <a:ext cx="1" cy="14403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Google Shape;603;p33"/>
          <p:cNvSpPr/>
          <p:nvPr/>
        </p:nvSpPr>
        <p:spPr>
          <a:xfrm>
            <a:off x="7019290" y="2143760"/>
            <a:ext cx="923291" cy="256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999999"/>
            </a:solidFill>
            <a:prstDash val="dash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3" name="Google Shape;606;p33"/>
          <p:cNvSpPr txBox="1"/>
          <p:nvPr/>
        </p:nvSpPr>
        <p:spPr>
          <a:xfrm>
            <a:off x="5104141" y="2258679"/>
            <a:ext cx="1141501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100"/>
            </a:lvl1pPr>
          </a:lstStyle>
          <a:p>
            <a:pPr/>
            <a:r>
              <a:t>mirror pods</a:t>
            </a:r>
          </a:p>
        </p:txBody>
      </p:sp>
      <p:pic>
        <p:nvPicPr>
          <p:cNvPr id="394" name="Google Shape;607;p33" descr="Google Shape;607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871" y="743460"/>
            <a:ext cx="598689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oogle Shape;604;p33" descr="Google Shape;604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22145" y="1552933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Google Shape;605;p33" descr="Google Shape;605;p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45859" y="1551173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Google Shape;608;p33" descr="Google Shape;608;p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23805" y="3607846"/>
            <a:ext cx="596480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oogle Shape;609;p33" descr="Google Shape;609;p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08866" y="3671750"/>
            <a:ext cx="597601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Google Shape;610;p33" descr="Google Shape;610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21070" y="1552808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Google Shape;611;p33" descr="Google Shape;611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3096" y="1552808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Google Shape;599;p33" descr="Google Shape;599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7395" y="1552808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Google Shape;612;p33" descr="Google Shape;612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3816" y="769610"/>
            <a:ext cx="598689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Google Shape;598;p33" descr="Google Shape;598;p3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43553" y="1551851"/>
            <a:ext cx="597832" cy="59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Google Shape;613;p33" descr="Google Shape;613;p3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64827" y="2701559"/>
            <a:ext cx="596480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Google Shape;614;p33" descr="Google Shape;614;p3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764703" y="2698847"/>
            <a:ext cx="596480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Google Shape;615;p33" descr="Google Shape;615;p33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414755" y="2695417"/>
            <a:ext cx="596480" cy="597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Google Shape;372;p27"/>
          <p:cNvSpPr/>
          <p:nvPr/>
        </p:nvSpPr>
        <p:spPr>
          <a:xfrm>
            <a:off x="2193073" y="2636298"/>
            <a:ext cx="2038201" cy="1646305"/>
          </a:xfrm>
          <a:prstGeom prst="roundRect">
            <a:avLst>
              <a:gd name="adj" fmla="val 9458"/>
            </a:avLst>
          </a:prstGeom>
          <a:ln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Google Shape;385;p27"/>
          <p:cNvSpPr/>
          <p:nvPr/>
        </p:nvSpPr>
        <p:spPr>
          <a:xfrm>
            <a:off x="3144238" y="3747028"/>
            <a:ext cx="288706" cy="140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43434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5" name="Google Shape;387;p27"/>
          <p:cNvSpPr/>
          <p:nvPr/>
        </p:nvSpPr>
        <p:spPr>
          <a:xfrm>
            <a:off x="3130338" y="3297140"/>
            <a:ext cx="299635" cy="174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434343"/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410" name="Google Shape;389;p27" descr="Google Shape;389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8678" y="2383528"/>
            <a:ext cx="598689" cy="5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Google Shape;379;p27" descr="Google Shape;379;p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1035" y="3320542"/>
            <a:ext cx="599804" cy="59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Google Shape;386;p27" descr="Google Shape;386;p2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393384" y="3738875"/>
            <a:ext cx="505544" cy="505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Google Shape;388;p27" descr="Google Shape;388;p2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393384" y="2921652"/>
            <a:ext cx="505544" cy="505544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Google Shape;413;p28"/>
          <p:cNvSpPr txBox="1"/>
          <p:nvPr/>
        </p:nvSpPr>
        <p:spPr>
          <a:xfrm>
            <a:off x="3086743" y="2708031"/>
            <a:ext cx="1118825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snyk-monitor</a:t>
            </a:r>
          </a:p>
        </p:txBody>
      </p:sp>
      <p:sp>
        <p:nvSpPr>
          <p:cNvPr id="415" name="Google Shape;413;p28"/>
          <p:cNvSpPr txBox="1"/>
          <p:nvPr/>
        </p:nvSpPr>
        <p:spPr>
          <a:xfrm>
            <a:off x="3086743" y="3518099"/>
            <a:ext cx="1118825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dockercfg</a:t>
            </a:r>
          </a:p>
        </p:txBody>
      </p:sp>
      <p:grpSp>
        <p:nvGrpSpPr>
          <p:cNvPr id="418" name="Google Shape;588;p33"/>
          <p:cNvGrpSpPr/>
          <p:nvPr/>
        </p:nvGrpSpPr>
        <p:grpSpPr>
          <a:xfrm>
            <a:off x="2815806" y="2355008"/>
            <a:ext cx="1217859" cy="557600"/>
            <a:chOff x="0" y="0"/>
            <a:chExt cx="1217857" cy="557599"/>
          </a:xfrm>
        </p:grpSpPr>
        <p:sp>
          <p:nvSpPr>
            <p:cNvPr id="416" name="Rectangle"/>
            <p:cNvSpPr/>
            <p:nvPr/>
          </p:nvSpPr>
          <p:spPr>
            <a:xfrm>
              <a:off x="0" y="163378"/>
              <a:ext cx="1203124" cy="23084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17" name="snyk-monitor"/>
            <p:cNvSpPr txBox="1"/>
            <p:nvPr/>
          </p:nvSpPr>
          <p:spPr>
            <a:xfrm>
              <a:off x="0" y="-1"/>
              <a:ext cx="1217858" cy="55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1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snyk-monitor</a:t>
              </a:r>
            </a:p>
          </p:txBody>
        </p:sp>
      </p:grpSp>
      <p:sp>
        <p:nvSpPr>
          <p:cNvPr id="426" name="Google Shape;597;p33"/>
          <p:cNvSpPr/>
          <p:nvPr/>
        </p:nvSpPr>
        <p:spPr>
          <a:xfrm>
            <a:off x="1983740" y="1065530"/>
            <a:ext cx="519431" cy="161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62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420" name="logo-vertical-black.png" descr="logo-vertical-black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82105" y="1816465"/>
            <a:ext cx="985362" cy="1221240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Google Shape;603;p33"/>
          <p:cNvSpPr/>
          <p:nvPr/>
        </p:nvSpPr>
        <p:spPr>
          <a:xfrm>
            <a:off x="793750" y="3078480"/>
            <a:ext cx="1758950" cy="601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8575">
            <a:solidFill>
              <a:srgbClr val="999999"/>
            </a:solidFill>
            <a:prstDash val="dash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