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92" y="-2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6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3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3B35-D2A9-4703-B981-4D525078C7E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145FF-15FB-46B7-80A6-A8D5D13659B1}"/>
              </a:ext>
            </a:extLst>
          </p:cNvPr>
          <p:cNvSpPr/>
          <p:nvPr/>
        </p:nvSpPr>
        <p:spPr>
          <a:xfrm>
            <a:off x="2834620" y="1920299"/>
            <a:ext cx="6309360" cy="49377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02AA0-F029-4EBE-AF31-01919443ADCB}"/>
              </a:ext>
            </a:extLst>
          </p:cNvPr>
          <p:cNvSpPr/>
          <p:nvPr/>
        </p:nvSpPr>
        <p:spPr>
          <a:xfrm>
            <a:off x="3474762" y="3657640"/>
            <a:ext cx="5120640" cy="31089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BA9182-77CB-4A90-ACA6-BC14BEC9B279}"/>
              </a:ext>
            </a:extLst>
          </p:cNvPr>
          <p:cNvSpPr/>
          <p:nvPr/>
        </p:nvSpPr>
        <p:spPr>
          <a:xfrm>
            <a:off x="1737421" y="1188788"/>
            <a:ext cx="923544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5BACA-3C4F-4BA4-80EC-91BFBDF75078}"/>
              </a:ext>
            </a:extLst>
          </p:cNvPr>
          <p:cNvSpPr/>
          <p:nvPr/>
        </p:nvSpPr>
        <p:spPr>
          <a:xfrm>
            <a:off x="3291884" y="1554543"/>
            <a:ext cx="5486400" cy="53949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35D1F-7F80-4853-B45C-A67389FFD312}"/>
              </a:ext>
            </a:extLst>
          </p:cNvPr>
          <p:cNvSpPr/>
          <p:nvPr/>
        </p:nvSpPr>
        <p:spPr>
          <a:xfrm>
            <a:off x="3474762" y="2286055"/>
            <a:ext cx="512064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9E2E98B-D699-4289-B1F0-502FDEDAC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37421" y="1188787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485E41F-F1E4-4EFF-88E2-34BAFDF8C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4620" y="1921887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6FC93AE-10CF-4091-9011-8398BDF27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5397" y="2287643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B792F1E-1328-4BAA-ADC5-A1BBB8E1D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9524" y="3659228"/>
            <a:ext cx="381000" cy="381000"/>
          </a:xfrm>
          <a:prstGeom prst="rect">
            <a:avLst/>
          </a:prstGeom>
        </p:spPr>
      </p:pic>
      <p:sp>
        <p:nvSpPr>
          <p:cNvPr id="13" name="TextBox 21">
            <a:extLst>
              <a:ext uri="{FF2B5EF4-FFF2-40B4-BE49-F238E27FC236}">
                <a16:creationId xmlns:a16="http://schemas.microsoft.com/office/drawing/2014/main" id="{2990C533-9D37-45A8-83E3-DEB42D04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982" y="6047761"/>
            <a:ext cx="12525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C325AD25-5FAE-4DF3-A13E-AA0C718D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728" y="486383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Balancers</a:t>
            </a:r>
          </a:p>
        </p:txBody>
      </p:sp>
      <p:pic>
        <p:nvPicPr>
          <p:cNvPr id="15" name="Graphic 18">
            <a:extLst>
              <a:ext uri="{FF2B5EF4-FFF2-40B4-BE49-F238E27FC236}">
                <a16:creationId xmlns:a16="http://schemas.microsoft.com/office/drawing/2014/main" id="{89D8D702-FCE8-4D9F-B86E-2484581F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47" y="55778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4">
            <a:extLst>
              <a:ext uri="{FF2B5EF4-FFF2-40B4-BE49-F238E27FC236}">
                <a16:creationId xmlns:a16="http://schemas.microsoft.com/office/drawing/2014/main" id="{C4E05199-F546-41A3-BEBC-DBCD83A5A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47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0">
            <a:extLst>
              <a:ext uri="{FF2B5EF4-FFF2-40B4-BE49-F238E27FC236}">
                <a16:creationId xmlns:a16="http://schemas.microsoft.com/office/drawing/2014/main" id="{EDBDB250-04A7-4666-87D4-5F3CB2F1E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552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AAB04F63-A1AA-4CC5-B658-A903A284C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368" y="486383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 node</a:t>
            </a:r>
          </a:p>
        </p:txBody>
      </p:sp>
      <p:pic>
        <p:nvPicPr>
          <p:cNvPr id="19" name="Graphic 60">
            <a:extLst>
              <a:ext uri="{FF2B5EF4-FFF2-40B4-BE49-F238E27FC236}">
                <a16:creationId xmlns:a16="http://schemas.microsoft.com/office/drawing/2014/main" id="{F8B0AE58-8810-415D-9A65-14FF2D11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16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71984549-793A-4684-8255-887ED3343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332" y="486383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 node</a:t>
            </a:r>
          </a:p>
        </p:txBody>
      </p:sp>
      <p:pic>
        <p:nvPicPr>
          <p:cNvPr id="21" name="Graphic 60">
            <a:extLst>
              <a:ext uri="{FF2B5EF4-FFF2-40B4-BE49-F238E27FC236}">
                <a16:creationId xmlns:a16="http://schemas.microsoft.com/office/drawing/2014/main" id="{A248F2CA-5E45-483A-8689-B3BF9FC4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80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6">
            <a:extLst>
              <a:ext uri="{FF2B5EF4-FFF2-40B4-BE49-F238E27FC236}">
                <a16:creationId xmlns:a16="http://schemas.microsoft.com/office/drawing/2014/main" id="{22983EFD-2B32-4775-BD87-B58CA537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296" y="486383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 node</a:t>
            </a:r>
          </a:p>
        </p:txBody>
      </p:sp>
      <p:pic>
        <p:nvPicPr>
          <p:cNvPr id="29" name="Graphic 60">
            <a:extLst>
              <a:ext uri="{FF2B5EF4-FFF2-40B4-BE49-F238E27FC236}">
                <a16:creationId xmlns:a16="http://schemas.microsoft.com/office/drawing/2014/main" id="{63C8654E-8E64-4365-9FDC-8C8BA9D56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41" y="55730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6">
            <a:extLst>
              <a:ext uri="{FF2B5EF4-FFF2-40B4-BE49-F238E27FC236}">
                <a16:creationId xmlns:a16="http://schemas.microsoft.com/office/drawing/2014/main" id="{B81DEEA4-3CE9-44D7-B9BF-C539C80F7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957" y="604776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 with storage</a:t>
            </a:r>
          </a:p>
        </p:txBody>
      </p:sp>
      <p:pic>
        <p:nvPicPr>
          <p:cNvPr id="31" name="Graphic 60">
            <a:extLst>
              <a:ext uri="{FF2B5EF4-FFF2-40B4-BE49-F238E27FC236}">
                <a16:creationId xmlns:a16="http://schemas.microsoft.com/office/drawing/2014/main" id="{0B9B157C-B557-4C76-96FE-77BD766B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05" y="55730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5F57411F-94B6-4692-9118-2AF98623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921" y="604776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 with storage</a:t>
            </a:r>
          </a:p>
        </p:txBody>
      </p:sp>
      <p:pic>
        <p:nvPicPr>
          <p:cNvPr id="33" name="Graphic 60">
            <a:extLst>
              <a:ext uri="{FF2B5EF4-FFF2-40B4-BE49-F238E27FC236}">
                <a16:creationId xmlns:a16="http://schemas.microsoft.com/office/drawing/2014/main" id="{32B7B6D5-73AB-4292-B17D-E2500D481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69" y="55730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E14AB0D3-F86C-42F3-A9FC-84919CF49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85" y="604776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 with storage</a:t>
            </a:r>
          </a:p>
        </p:txBody>
      </p:sp>
      <p:pic>
        <p:nvPicPr>
          <p:cNvPr id="35" name="Graphic 60">
            <a:extLst>
              <a:ext uri="{FF2B5EF4-FFF2-40B4-BE49-F238E27FC236}">
                <a16:creationId xmlns:a16="http://schemas.microsoft.com/office/drawing/2014/main" id="{6BCE24EA-C158-49D7-AFE4-72D3FECD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41" y="26518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C57C3267-6FF6-47AE-B0DE-BB098251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957" y="311304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 / bastion host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E5D4982E-2C91-43E2-AAF4-CADE48857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348" y="311304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8" name="Graphic 35">
            <a:extLst>
              <a:ext uri="{FF2B5EF4-FFF2-40B4-BE49-F238E27FC236}">
                <a16:creationId xmlns:a16="http://schemas.microsoft.com/office/drawing/2014/main" id="{DE69BC51-3030-4661-AB4C-83CA5AB8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04" y="26542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21">
            <a:extLst>
              <a:ext uri="{FF2B5EF4-FFF2-40B4-BE49-F238E27FC236}">
                <a16:creationId xmlns:a16="http://schemas.microsoft.com/office/drawing/2014/main" id="{9A3D73DC-2AEF-4883-9C35-D42F3BAF4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3441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2A59D313-3AC6-4B5F-BD8A-7C0B6442D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310" y="42130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41" name="Graphic 8">
            <a:extLst>
              <a:ext uri="{FF2B5EF4-FFF2-40B4-BE49-F238E27FC236}">
                <a16:creationId xmlns:a16="http://schemas.microsoft.com/office/drawing/2014/main" id="{199FA241-D0D4-4B32-AEA1-68F36EF1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46250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9">
            <a:extLst>
              <a:ext uri="{FF2B5EF4-FFF2-40B4-BE49-F238E27FC236}">
                <a16:creationId xmlns:a16="http://schemas.microsoft.com/office/drawing/2014/main" id="{6794AD3A-4824-4EBF-8A21-A311E9E72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154" y="5397039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3" name="Graphic 17">
            <a:extLst>
              <a:ext uri="{FF2B5EF4-FFF2-40B4-BE49-F238E27FC236}">
                <a16:creationId xmlns:a16="http://schemas.microsoft.com/office/drawing/2014/main" id="{D7E3582F-E894-4A2F-AEA6-94E714FC7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58090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16A18F79-5D8C-4088-A128-89FEB7B97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8960" y="658100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68C2A5-91C7-4844-B488-2A8CECD86586}"/>
              </a:ext>
            </a:extLst>
          </p:cNvPr>
          <p:cNvSpPr/>
          <p:nvPr/>
        </p:nvSpPr>
        <p:spPr>
          <a:xfrm>
            <a:off x="3840470" y="5303529"/>
            <a:ext cx="4389120" cy="11887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OpenShift autoscaling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FE1CE-71B6-4C8E-8AAE-3CEB8AC792DC}"/>
              </a:ext>
            </a:extLst>
          </p:cNvPr>
          <p:cNvSpPr txBox="1"/>
          <p:nvPr/>
        </p:nvSpPr>
        <p:spPr>
          <a:xfrm>
            <a:off x="917118" y="7063046"/>
            <a:ext cx="922713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This Quick Start sets up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single-AZ reference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virtual private cloud configured with public and private subnets, according to AWS best practices, to provide you with your own virtual network on AWS.*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the public subnet: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managed network address translation (NAT) gateway to allow outbound internet access for resources in the private subnet.*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 Amazon Elastic Compute Cloud (Amazon EC2) instance for a boot node and bastion host to allow outbound internet access for resources in the private subnet.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the private subnet, a Red Hat OpenShift Container Platform (OCP) cluster made up of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Control plane nodes to manage the cluster and run the OpenShift web console.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Compute nodes in an OpenShift autoscaling group.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runs as a containerized application on the compute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Load Balancers for routing internal and external OpenShift API traffic to control plane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Classic Load Balancer for accessing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on compute nodes from a web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Elastic Block Storage (Amazon EBS) for volumes attached to compute nodes to persist container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Route 53 for the public Domain Name System (DNS) for resolving domain names of the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console and deployed applications.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Storage Service (Amazon S3) to store the OpenShift pull secret, TLS certificate and key, and OpenShift image registry.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Secrets Manager to encrypt, store, and retrieve credentials and secrets for the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deployment.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AC6D610F-46C9-48F9-9F79-61EFC1CB2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77" y="22571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5D3E980E-A792-4D8A-B6C9-0CE5BA121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335" y="302910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1B48B-06A5-49B1-BD45-3F30587D72CE}"/>
              </a:ext>
            </a:extLst>
          </p:cNvPr>
          <p:cNvSpPr txBox="1"/>
          <p:nvPr/>
        </p:nvSpPr>
        <p:spPr>
          <a:xfrm>
            <a:off x="917118" y="11951183"/>
            <a:ext cx="9783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This Quick Start deploys </a:t>
            </a:r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IBM Security </a:t>
            </a:r>
            <a:r>
              <a:rPr lang="en-US" sz="1400" dirty="0" err="1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the AWS Cloud. It is for organizations that want security monitoring of data sources and user activity, anomaly remediation, and a central console for threat visualization and reporting.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runs on the </a:t>
            </a:r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Red Hat OpenShift Container Platform (OCP)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 Kubernetes system for container-based workloads. After deployment, use the customizable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console for daily data security and compliance tasks, and the OpenShift console to manage the cluster.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535BDD-FC3E-45E0-A34C-91F72CB48FC2}"/>
              </a:ext>
            </a:extLst>
          </p:cNvPr>
          <p:cNvSpPr/>
          <p:nvPr/>
        </p:nvSpPr>
        <p:spPr>
          <a:xfrm>
            <a:off x="3703362" y="4114807"/>
            <a:ext cx="4663440" cy="25603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OCP cluster</a:t>
            </a:r>
          </a:p>
        </p:txBody>
      </p:sp>
    </p:spTree>
    <p:extLst>
      <p:ext uri="{BB962C8B-B14F-4D97-AF65-F5344CB8AC3E}">
        <p14:creationId xmlns:p14="http://schemas.microsoft.com/office/powerpoint/2010/main" val="63029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13081</TotalTime>
  <Words>417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59</cp:revision>
  <dcterms:created xsi:type="dcterms:W3CDTF">2022-08-19T18:39:30Z</dcterms:created>
  <dcterms:modified xsi:type="dcterms:W3CDTF">2022-08-29T16:19:09Z</dcterms:modified>
</cp:coreProperties>
</file>