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</p:sldIdLst>
  <p:sldSz cx="14630400" cy="14630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>
        <p:scale>
          <a:sx n="66" d="100"/>
          <a:sy n="66" d="100"/>
        </p:scale>
        <p:origin x="92" y="-3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91439" cy="91439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394374"/>
            <a:ext cx="12435840" cy="5093547"/>
          </a:xfrm>
        </p:spPr>
        <p:txBody>
          <a:bodyPr anchor="b"/>
          <a:lstStyle>
            <a:lvl1pPr algn="ctr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7684348"/>
            <a:ext cx="10972800" cy="3532292"/>
          </a:xfrm>
        </p:spPr>
        <p:txBody>
          <a:bodyPr/>
          <a:lstStyle>
            <a:lvl1pPr marL="0" indent="0" algn="ctr">
              <a:buNone/>
              <a:defRPr sz="3840"/>
            </a:lvl1pPr>
            <a:lvl2pPr marL="731520" indent="0" algn="ctr">
              <a:buNone/>
              <a:defRPr sz="3200"/>
            </a:lvl2pPr>
            <a:lvl3pPr marL="1463040" indent="0" algn="ctr">
              <a:buNone/>
              <a:defRPr sz="2880"/>
            </a:lvl3pPr>
            <a:lvl4pPr marL="2194560" indent="0" algn="ctr">
              <a:buNone/>
              <a:defRPr sz="2560"/>
            </a:lvl4pPr>
            <a:lvl5pPr marL="2926080" indent="0" algn="ctr">
              <a:buNone/>
              <a:defRPr sz="2560"/>
            </a:lvl5pPr>
            <a:lvl6pPr marL="3657600" indent="0" algn="ctr">
              <a:buNone/>
              <a:defRPr sz="2560"/>
            </a:lvl6pPr>
            <a:lvl7pPr marL="4389120" indent="0" algn="ctr">
              <a:buNone/>
              <a:defRPr sz="2560"/>
            </a:lvl7pPr>
            <a:lvl8pPr marL="5120640" indent="0" algn="ctr">
              <a:buNone/>
              <a:defRPr sz="2560"/>
            </a:lvl8pPr>
            <a:lvl9pPr marL="5852160" indent="0" algn="ctr">
              <a:buNone/>
              <a:defRPr sz="25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D3B35-D2A9-4703-B981-4D525078C7E4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3DD61-CFF7-432B-B1F7-FAC68313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204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D3B35-D2A9-4703-B981-4D525078C7E4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3DD61-CFF7-432B-B1F7-FAC68313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265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1" y="778933"/>
            <a:ext cx="3154680" cy="123985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1" y="778933"/>
            <a:ext cx="9281160" cy="1239858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D3B35-D2A9-4703-B981-4D525078C7E4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3DD61-CFF7-432B-B1F7-FAC68313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860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D3B35-D2A9-4703-B981-4D525078C7E4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3DD61-CFF7-432B-B1F7-FAC68313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994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1" y="3647444"/>
            <a:ext cx="12618720" cy="6085839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1" y="9790858"/>
            <a:ext cx="12618720" cy="3200399"/>
          </a:xfrm>
        </p:spPr>
        <p:txBody>
          <a:bodyPr/>
          <a:lstStyle>
            <a:lvl1pPr marL="0" indent="0">
              <a:buNone/>
              <a:defRPr sz="3840">
                <a:solidFill>
                  <a:schemeClr val="tx1"/>
                </a:solidFill>
              </a:defRPr>
            </a:lvl1pPr>
            <a:lvl2pPr marL="7315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46304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3pPr>
            <a:lvl4pPr marL="21945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4pPr>
            <a:lvl5pPr marL="292608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5pPr>
            <a:lvl6pPr marL="365760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6pPr>
            <a:lvl7pPr marL="438912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7pPr>
            <a:lvl8pPr marL="512064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8pPr>
            <a:lvl9pPr marL="58521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D3B35-D2A9-4703-B981-4D525078C7E4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3DD61-CFF7-432B-B1F7-FAC68313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156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3894667"/>
            <a:ext cx="6217920" cy="92828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3894667"/>
            <a:ext cx="6217920" cy="92828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D3B35-D2A9-4703-B981-4D525078C7E4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3DD61-CFF7-432B-B1F7-FAC68313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77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778936"/>
            <a:ext cx="12618720" cy="28278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7" y="3586481"/>
            <a:ext cx="6189344" cy="1757679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7" y="5344160"/>
            <a:ext cx="6189344" cy="78604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1" y="3586481"/>
            <a:ext cx="6219826" cy="1757679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1" y="5344160"/>
            <a:ext cx="6219826" cy="78604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D3B35-D2A9-4703-B981-4D525078C7E4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3DD61-CFF7-432B-B1F7-FAC68313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570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D3B35-D2A9-4703-B981-4D525078C7E4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3DD61-CFF7-432B-B1F7-FAC68313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631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D3B35-D2A9-4703-B981-4D525078C7E4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3DD61-CFF7-432B-B1F7-FAC68313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858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975360"/>
            <a:ext cx="4718685" cy="3413760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2106510"/>
            <a:ext cx="7406640" cy="10397067"/>
          </a:xfrm>
        </p:spPr>
        <p:txBody>
          <a:bodyPr/>
          <a:lstStyle>
            <a:lvl1pPr>
              <a:defRPr sz="5120"/>
            </a:lvl1pPr>
            <a:lvl2pPr>
              <a:defRPr sz="4480"/>
            </a:lvl2pPr>
            <a:lvl3pPr>
              <a:defRPr sz="384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4389120"/>
            <a:ext cx="4718685" cy="8131388"/>
          </a:xfrm>
        </p:spPr>
        <p:txBody>
          <a:bodyPr/>
          <a:lstStyle>
            <a:lvl1pPr marL="0" indent="0">
              <a:buNone/>
              <a:defRPr sz="2560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D3B35-D2A9-4703-B981-4D525078C7E4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3DD61-CFF7-432B-B1F7-FAC68313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572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975360"/>
            <a:ext cx="4718685" cy="3413760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2106510"/>
            <a:ext cx="7406640" cy="10397067"/>
          </a:xfrm>
        </p:spPr>
        <p:txBody>
          <a:bodyPr anchor="t"/>
          <a:lstStyle>
            <a:lvl1pPr marL="0" indent="0">
              <a:buNone/>
              <a:defRPr sz="5120"/>
            </a:lvl1pPr>
            <a:lvl2pPr marL="731520" indent="0">
              <a:buNone/>
              <a:defRPr sz="4480"/>
            </a:lvl2pPr>
            <a:lvl3pPr marL="1463040" indent="0">
              <a:buNone/>
              <a:defRPr sz="3840"/>
            </a:lvl3pPr>
            <a:lvl4pPr marL="2194560" indent="0">
              <a:buNone/>
              <a:defRPr sz="3200"/>
            </a:lvl4pPr>
            <a:lvl5pPr marL="2926080" indent="0">
              <a:buNone/>
              <a:defRPr sz="3200"/>
            </a:lvl5pPr>
            <a:lvl6pPr marL="3657600" indent="0">
              <a:buNone/>
              <a:defRPr sz="3200"/>
            </a:lvl6pPr>
            <a:lvl7pPr marL="4389120" indent="0">
              <a:buNone/>
              <a:defRPr sz="3200"/>
            </a:lvl7pPr>
            <a:lvl8pPr marL="5120640" indent="0">
              <a:buNone/>
              <a:defRPr sz="3200"/>
            </a:lvl8pPr>
            <a:lvl9pPr marL="5852160" indent="0">
              <a:buNone/>
              <a:defRPr sz="3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4389120"/>
            <a:ext cx="4718685" cy="8131388"/>
          </a:xfrm>
        </p:spPr>
        <p:txBody>
          <a:bodyPr/>
          <a:lstStyle>
            <a:lvl1pPr marL="0" indent="0">
              <a:buNone/>
              <a:defRPr sz="2560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D3B35-D2A9-4703-B981-4D525078C7E4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3DD61-CFF7-432B-B1F7-FAC68313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897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778936"/>
            <a:ext cx="12618720" cy="2827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3894667"/>
            <a:ext cx="12618720" cy="9282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13560217"/>
            <a:ext cx="329184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D3B35-D2A9-4703-B981-4D525078C7E4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13560217"/>
            <a:ext cx="493776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13560217"/>
            <a:ext cx="329184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3DD61-CFF7-432B-B1F7-FAC68313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713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463040" rtl="0" eaLnBrk="1" latinLnBrk="0" hangingPunct="1">
        <a:lnSpc>
          <a:spcPct val="90000"/>
        </a:lnSpc>
        <a:spcBef>
          <a:spcPct val="0"/>
        </a:spcBef>
        <a:buNone/>
        <a:defRPr sz="70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146304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448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5603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402336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D1145FF-15FB-46B7-80A6-A8D5D13659B1}"/>
              </a:ext>
            </a:extLst>
          </p:cNvPr>
          <p:cNvSpPr/>
          <p:nvPr/>
        </p:nvSpPr>
        <p:spPr>
          <a:xfrm>
            <a:off x="2834620" y="2103125"/>
            <a:ext cx="6309360" cy="4754880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902AA0-F029-4EBE-AF31-01919443ADCB}"/>
              </a:ext>
            </a:extLst>
          </p:cNvPr>
          <p:cNvSpPr/>
          <p:nvPr/>
        </p:nvSpPr>
        <p:spPr>
          <a:xfrm>
            <a:off x="3474762" y="3931926"/>
            <a:ext cx="5120640" cy="283464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BA9182-77CB-4A90-ACA6-BC14BEC9B279}"/>
              </a:ext>
            </a:extLst>
          </p:cNvPr>
          <p:cNvSpPr/>
          <p:nvPr/>
        </p:nvSpPr>
        <p:spPr>
          <a:xfrm>
            <a:off x="1737421" y="1371603"/>
            <a:ext cx="9235440" cy="56692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B5BACA-3C4F-4BA4-80EC-91BFBDF75078}"/>
              </a:ext>
            </a:extLst>
          </p:cNvPr>
          <p:cNvSpPr/>
          <p:nvPr/>
        </p:nvSpPr>
        <p:spPr>
          <a:xfrm>
            <a:off x="3291884" y="1737364"/>
            <a:ext cx="5486400" cy="521208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4B35D1F-7F80-4853-B45C-A67389FFD312}"/>
              </a:ext>
            </a:extLst>
          </p:cNvPr>
          <p:cNvSpPr/>
          <p:nvPr/>
        </p:nvSpPr>
        <p:spPr>
          <a:xfrm>
            <a:off x="3474762" y="2560358"/>
            <a:ext cx="5120640" cy="128016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9E2E98B-D699-4289-B1F0-502FDEDAC7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37421" y="1371602"/>
            <a:ext cx="381000" cy="3810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E485E41F-F1E4-4EFF-88E2-34BAFDF8C5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34620" y="2104713"/>
            <a:ext cx="381000" cy="3810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D6FC93AE-10CF-4091-9011-8398BDF277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75397" y="2561946"/>
            <a:ext cx="381000" cy="3810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FB792F1E-1328-4BAA-ADC5-A1BBB8E1D16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479524" y="3933514"/>
            <a:ext cx="381000" cy="381000"/>
          </a:xfrm>
          <a:prstGeom prst="rect">
            <a:avLst/>
          </a:prstGeom>
        </p:spPr>
      </p:pic>
      <p:sp>
        <p:nvSpPr>
          <p:cNvPr id="13" name="TextBox 21">
            <a:extLst>
              <a:ext uri="{FF2B5EF4-FFF2-40B4-BE49-F238E27FC236}">
                <a16:creationId xmlns:a16="http://schemas.microsoft.com/office/drawing/2014/main" id="{2990C533-9D37-45A8-83E3-DEB42D04E4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5982" y="6047761"/>
            <a:ext cx="125253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Classic Load </a:t>
            </a:r>
            <a:b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sp>
        <p:nvSpPr>
          <p:cNvPr id="14" name="TextBox 22">
            <a:extLst>
              <a:ext uri="{FF2B5EF4-FFF2-40B4-BE49-F238E27FC236}">
                <a16:creationId xmlns:a16="http://schemas.microsoft.com/office/drawing/2014/main" id="{C325AD25-5FAE-4DF3-A13E-AA0C718DA4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5728" y="4863830"/>
            <a:ext cx="105303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Network Load </a:t>
            </a:r>
            <a:b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pic>
        <p:nvPicPr>
          <p:cNvPr id="15" name="Graphic 18">
            <a:extLst>
              <a:ext uri="{FF2B5EF4-FFF2-40B4-BE49-F238E27FC236}">
                <a16:creationId xmlns:a16="http://schemas.microsoft.com/office/drawing/2014/main" id="{89D8D702-FCE8-4D9F-B86E-2484581F2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3647" y="557785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Graphic 24">
            <a:extLst>
              <a:ext uri="{FF2B5EF4-FFF2-40B4-BE49-F238E27FC236}">
                <a16:creationId xmlns:a16="http://schemas.microsoft.com/office/drawing/2014/main" id="{C4E05199-F546-41A3-BEBC-DBCD83A5AF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3647" y="438915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Graphic 60">
            <a:extLst>
              <a:ext uri="{FF2B5EF4-FFF2-40B4-BE49-F238E27FC236}">
                <a16:creationId xmlns:a16="http://schemas.microsoft.com/office/drawing/2014/main" id="{EDBDB250-04A7-4666-87D4-5F3CB2F1ED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4552" y="438915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6">
            <a:extLst>
              <a:ext uri="{FF2B5EF4-FFF2-40B4-BE49-F238E27FC236}">
                <a16:creationId xmlns:a16="http://schemas.microsoft.com/office/drawing/2014/main" id="{AAB04F63-A1AA-4CC5-B658-A903A284CF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5368" y="4863830"/>
            <a:ext cx="111556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Control plane node</a:t>
            </a:r>
          </a:p>
        </p:txBody>
      </p:sp>
      <p:pic>
        <p:nvPicPr>
          <p:cNvPr id="19" name="Graphic 60">
            <a:extLst>
              <a:ext uri="{FF2B5EF4-FFF2-40B4-BE49-F238E27FC236}">
                <a16:creationId xmlns:a16="http://schemas.microsoft.com/office/drawing/2014/main" id="{F8B0AE58-8810-415D-9A65-14FF2D11C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2516" y="438915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6">
            <a:extLst>
              <a:ext uri="{FF2B5EF4-FFF2-40B4-BE49-F238E27FC236}">
                <a16:creationId xmlns:a16="http://schemas.microsoft.com/office/drawing/2014/main" id="{71984549-793A-4684-8255-887ED33433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3332" y="4863830"/>
            <a:ext cx="111556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Control plane node</a:t>
            </a:r>
          </a:p>
        </p:txBody>
      </p:sp>
      <p:pic>
        <p:nvPicPr>
          <p:cNvPr id="21" name="Graphic 60">
            <a:extLst>
              <a:ext uri="{FF2B5EF4-FFF2-40B4-BE49-F238E27FC236}">
                <a16:creationId xmlns:a16="http://schemas.microsoft.com/office/drawing/2014/main" id="{A248F2CA-5E45-483A-8689-B3BF9FC4D7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0480" y="438915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16">
            <a:extLst>
              <a:ext uri="{FF2B5EF4-FFF2-40B4-BE49-F238E27FC236}">
                <a16:creationId xmlns:a16="http://schemas.microsoft.com/office/drawing/2014/main" id="{22983EFD-2B32-4775-BD87-B58CA53759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1296" y="4863830"/>
            <a:ext cx="111556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Control plane node</a:t>
            </a:r>
          </a:p>
        </p:txBody>
      </p:sp>
      <p:pic>
        <p:nvPicPr>
          <p:cNvPr id="29" name="Graphic 60">
            <a:extLst>
              <a:ext uri="{FF2B5EF4-FFF2-40B4-BE49-F238E27FC236}">
                <a16:creationId xmlns:a16="http://schemas.microsoft.com/office/drawing/2014/main" id="{63C8654E-8E64-4365-9FDC-8C8BA9D56D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1141" y="557308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Box 16">
            <a:extLst>
              <a:ext uri="{FF2B5EF4-FFF2-40B4-BE49-F238E27FC236}">
                <a16:creationId xmlns:a16="http://schemas.microsoft.com/office/drawing/2014/main" id="{B81DEEA4-3CE9-44D7-B9BF-C539C80F7E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1957" y="6047761"/>
            <a:ext cx="111556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Compute node with storage</a:t>
            </a:r>
          </a:p>
        </p:txBody>
      </p:sp>
      <p:pic>
        <p:nvPicPr>
          <p:cNvPr id="31" name="Graphic 60">
            <a:extLst>
              <a:ext uri="{FF2B5EF4-FFF2-40B4-BE49-F238E27FC236}">
                <a16:creationId xmlns:a16="http://schemas.microsoft.com/office/drawing/2014/main" id="{0B9B157C-B557-4C76-96FE-77BD766B2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9105" y="557308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Box 16">
            <a:extLst>
              <a:ext uri="{FF2B5EF4-FFF2-40B4-BE49-F238E27FC236}">
                <a16:creationId xmlns:a16="http://schemas.microsoft.com/office/drawing/2014/main" id="{5F57411F-94B6-4692-9118-2AF9862385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9921" y="6047761"/>
            <a:ext cx="111556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Compute node with storage</a:t>
            </a:r>
          </a:p>
        </p:txBody>
      </p:sp>
      <p:pic>
        <p:nvPicPr>
          <p:cNvPr id="33" name="Graphic 60">
            <a:extLst>
              <a:ext uri="{FF2B5EF4-FFF2-40B4-BE49-F238E27FC236}">
                <a16:creationId xmlns:a16="http://schemas.microsoft.com/office/drawing/2014/main" id="{32B7B6D5-73AB-4292-B17D-E2500D481A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7069" y="557308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Box 16">
            <a:extLst>
              <a:ext uri="{FF2B5EF4-FFF2-40B4-BE49-F238E27FC236}">
                <a16:creationId xmlns:a16="http://schemas.microsoft.com/office/drawing/2014/main" id="{E14AB0D3-F86C-42F3-A9FC-84919CF498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7885" y="6047761"/>
            <a:ext cx="111556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Compute node with storage</a:t>
            </a:r>
          </a:p>
        </p:txBody>
      </p:sp>
      <p:pic>
        <p:nvPicPr>
          <p:cNvPr id="35" name="Graphic 60">
            <a:extLst>
              <a:ext uri="{FF2B5EF4-FFF2-40B4-BE49-F238E27FC236}">
                <a16:creationId xmlns:a16="http://schemas.microsoft.com/office/drawing/2014/main" id="{6BCE24EA-C158-49D7-AFE4-72D3FECDA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1141" y="292611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TextBox 16">
            <a:extLst>
              <a:ext uri="{FF2B5EF4-FFF2-40B4-BE49-F238E27FC236}">
                <a16:creationId xmlns:a16="http://schemas.microsoft.com/office/drawing/2014/main" id="{C57C3267-6FF6-47AE-B0DE-BB098251A8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1957" y="3387351"/>
            <a:ext cx="111556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Boot node / bastion host</a:t>
            </a:r>
          </a:p>
        </p:txBody>
      </p:sp>
      <p:sp>
        <p:nvSpPr>
          <p:cNvPr id="37" name="TextBox 17">
            <a:extLst>
              <a:ext uri="{FF2B5EF4-FFF2-40B4-BE49-F238E27FC236}">
                <a16:creationId xmlns:a16="http://schemas.microsoft.com/office/drawing/2014/main" id="{E5D4982E-2C91-43E2-AAF4-CADE488571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9348" y="3387351"/>
            <a:ext cx="123476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38" name="Graphic 35">
            <a:extLst>
              <a:ext uri="{FF2B5EF4-FFF2-40B4-BE49-F238E27FC236}">
                <a16:creationId xmlns:a16="http://schemas.microsoft.com/office/drawing/2014/main" id="{DE69BC51-3030-4661-AB4C-83CA5AB8B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5604" y="292856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Graphic 21">
            <a:extLst>
              <a:ext uri="{FF2B5EF4-FFF2-40B4-BE49-F238E27FC236}">
                <a16:creationId xmlns:a16="http://schemas.microsoft.com/office/drawing/2014/main" id="{9A3D73DC-2AEF-4883-9C35-D42F3BAF42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9902" y="344108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TextBox 12">
            <a:extLst>
              <a:ext uri="{FF2B5EF4-FFF2-40B4-BE49-F238E27FC236}">
                <a16:creationId xmlns:a16="http://schemas.microsoft.com/office/drawing/2014/main" id="{2A59D313-3AC6-4B5F-BD8A-7C0B6442D3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65310" y="4213070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Route 53</a:t>
            </a:r>
          </a:p>
        </p:txBody>
      </p:sp>
      <p:pic>
        <p:nvPicPr>
          <p:cNvPr id="41" name="Graphic 8">
            <a:extLst>
              <a:ext uri="{FF2B5EF4-FFF2-40B4-BE49-F238E27FC236}">
                <a16:creationId xmlns:a16="http://schemas.microsoft.com/office/drawing/2014/main" id="{199FA241-D0D4-4B32-AEA1-68F36EF1A4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9902" y="4625049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TextBox 9">
            <a:extLst>
              <a:ext uri="{FF2B5EF4-FFF2-40B4-BE49-F238E27FC236}">
                <a16:creationId xmlns:a16="http://schemas.microsoft.com/office/drawing/2014/main" id="{6794AD3A-4824-4EBF-8A21-A311E9E72C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85154" y="5397039"/>
            <a:ext cx="223996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</a:t>
            </a:r>
          </a:p>
        </p:txBody>
      </p:sp>
      <p:pic>
        <p:nvPicPr>
          <p:cNvPr id="43" name="Graphic 17">
            <a:extLst>
              <a:ext uri="{FF2B5EF4-FFF2-40B4-BE49-F238E27FC236}">
                <a16:creationId xmlns:a16="http://schemas.microsoft.com/office/drawing/2014/main" id="{D7E3582F-E894-4A2F-AEA6-94E714FC7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9902" y="580901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TextBox 11">
            <a:extLst>
              <a:ext uri="{FF2B5EF4-FFF2-40B4-BE49-F238E27FC236}">
                <a16:creationId xmlns:a16="http://schemas.microsoft.com/office/drawing/2014/main" id="{16A18F79-5D8C-4088-A128-89FEB7B97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58960" y="6581006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Secrets Manager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A68C2A5-91C7-4844-B488-2A8CECD86586}"/>
              </a:ext>
            </a:extLst>
          </p:cNvPr>
          <p:cNvSpPr/>
          <p:nvPr/>
        </p:nvSpPr>
        <p:spPr>
          <a:xfrm>
            <a:off x="3840470" y="5303529"/>
            <a:ext cx="4389120" cy="1188720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OpenShift autoscaling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1BFE1CE-71B6-4C8E-8AAE-3CEB8AC792DC}"/>
              </a:ext>
            </a:extLst>
          </p:cNvPr>
          <p:cNvSpPr txBox="1"/>
          <p:nvPr/>
        </p:nvSpPr>
        <p:spPr>
          <a:xfrm>
            <a:off x="917118" y="7063046"/>
            <a:ext cx="922713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This Quick Start sets up the following: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 single-AZ reference architecture.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 virtual private cloud configured with public and private subnets, according to AWS best practices, to provide you with your own virtual network on AWS.*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In the public subnet: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 managed network address translation (NAT) gateway to allow outbound internet access for resources in the private subnet.*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An Amazon Elastic Compute Cloud (Amazon EC2) instance for a boot node and bastion host to allow inbound internet access to resources in the private subnet.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In the private subnet, a Red Hat OpenShift Container Platform (OCP) cluster deployed to Amazon EC2 instances. The cluster contains the following nodes: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Control plane nodes for cluster management and the OpenShift web console.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Compute nodes in an OpenShift autoscaling group. </a:t>
            </a:r>
            <a:r>
              <a:rPr lang="en-US" sz="14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Guardium</a:t>
            </a:r>
            <a:r>
              <a:rPr lang="en-US" sz="14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Insights runs as a containerized application on the compute nodes.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 Network Load Balancer for routing internal and external OpenShift API traffic to control plane nodes.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 Classic Load Balancer for routing web browser traffic to </a:t>
            </a:r>
            <a:r>
              <a:rPr lang="en-US" sz="14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Guardium</a:t>
            </a:r>
            <a:r>
              <a:rPr lang="en-US" sz="14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Insights on the compute nodes.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Elastic Block Storage (Amazon EBS) for volumes attached to compute nodes to persist container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Route 53 for the public Domain Name System (DNS) for resolving domain names of the </a:t>
            </a:r>
            <a:r>
              <a:rPr lang="en-US" sz="14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Guardium</a:t>
            </a:r>
            <a:r>
              <a:rPr lang="en-US" sz="14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Insights console and deployed applications.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Simple Storage Service (Amazon S3) to store the OpenShift pull secret, TLS certificate and key, and OpenShift image registry.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Secrets Manager to encrypt, store, and retrieve credentials and secrets for the </a:t>
            </a:r>
            <a:r>
              <a:rPr lang="en-US" sz="14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Guardium</a:t>
            </a:r>
            <a:r>
              <a:rPr lang="en-US" sz="14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Insights deployment.</a:t>
            </a:r>
          </a:p>
        </p:txBody>
      </p:sp>
      <p:pic>
        <p:nvPicPr>
          <p:cNvPr id="49" name="Graphic 17">
            <a:extLst>
              <a:ext uri="{FF2B5EF4-FFF2-40B4-BE49-F238E27FC236}">
                <a16:creationId xmlns:a16="http://schemas.microsoft.com/office/drawing/2014/main" id="{AC6D610F-46C9-48F9-9F79-61EFC1CB2C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0877" y="2257111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TextBox 9">
            <a:extLst>
              <a:ext uri="{FF2B5EF4-FFF2-40B4-BE49-F238E27FC236}">
                <a16:creationId xmlns:a16="http://schemas.microsoft.com/office/drawing/2014/main" id="{5D3E980E-A792-4D8A-B6C9-0CE5BA1213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65335" y="3029101"/>
            <a:ext cx="2243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EBS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11B48B-06A5-49B1-BD45-3F30587D72CE}"/>
              </a:ext>
            </a:extLst>
          </p:cNvPr>
          <p:cNvSpPr txBox="1"/>
          <p:nvPr/>
        </p:nvSpPr>
        <p:spPr>
          <a:xfrm>
            <a:off x="917118" y="12674021"/>
            <a:ext cx="978397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This Quick Start deploys </a:t>
            </a:r>
            <a:r>
              <a:rPr lang="en-US" sz="1400" dirty="0">
                <a:solidFill>
                  <a:schemeClr val="accent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IBM Security </a:t>
            </a:r>
            <a:r>
              <a:rPr lang="en-US" sz="1400" dirty="0" err="1">
                <a:solidFill>
                  <a:schemeClr val="accent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Guardium</a:t>
            </a:r>
            <a:r>
              <a:rPr lang="en-US" sz="1400" dirty="0">
                <a:solidFill>
                  <a:schemeClr val="accent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Insights</a:t>
            </a:r>
            <a:r>
              <a:rPr lang="en-US" sz="14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on the AWS Cloud. It is for organizations that want security monitoring of data sources and user activity, anomaly remediation, and a central console for threat visualization and reporting. </a:t>
            </a:r>
            <a:r>
              <a:rPr lang="en-US" sz="14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Guardium</a:t>
            </a:r>
            <a:r>
              <a:rPr lang="en-US" sz="14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Insights runs on the </a:t>
            </a:r>
            <a:r>
              <a:rPr lang="en-US" sz="1400" dirty="0">
                <a:solidFill>
                  <a:schemeClr val="accent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Red Hat OpenShift Container Platform (OCP)</a:t>
            </a:r>
            <a:r>
              <a:rPr lang="en-US" sz="14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, a Kubernetes system for container-based workloads. After deployment, use the customizable </a:t>
            </a:r>
            <a:r>
              <a:rPr lang="en-US" sz="14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Guardium</a:t>
            </a:r>
            <a:r>
              <a:rPr lang="en-US" sz="14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Insights console for daily data security and compliance tasks, and the OpenShift console to manage the cluster.</a:t>
            </a:r>
          </a:p>
        </p:txBody>
      </p:sp>
    </p:spTree>
    <p:extLst>
      <p:ext uri="{BB962C8B-B14F-4D97-AF65-F5344CB8AC3E}">
        <p14:creationId xmlns:p14="http://schemas.microsoft.com/office/powerpoint/2010/main" val="1114334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14557</TotalTime>
  <Words>422</Words>
  <Application>Microsoft Office PowerPoint</Application>
  <PresentationFormat>Custom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Amazon Ember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Censullo, Christopher</dc:creator>
  <cp:lastModifiedBy>Censullo, Christopher</cp:lastModifiedBy>
  <cp:revision>65</cp:revision>
  <dcterms:created xsi:type="dcterms:W3CDTF">2022-08-19T18:39:30Z</dcterms:created>
  <dcterms:modified xsi:type="dcterms:W3CDTF">2022-09-07T15:08:48Z</dcterms:modified>
</cp:coreProperties>
</file>