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B86"/>
    <a:srgbClr val="5E6B86"/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/>
    <p:restoredTop sz="94708"/>
  </p:normalViewPr>
  <p:slideViewPr>
    <p:cSldViewPr snapToGrid="0" snapToObjects="1">
      <p:cViewPr varScale="1">
        <p:scale>
          <a:sx n="100" d="100"/>
          <a:sy n="100" d="100"/>
        </p:scale>
        <p:origin x="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sv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5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svg"/><Relationship Id="rId24" Type="http://schemas.openxmlformats.org/officeDocument/2006/relationships/image" Target="../media/image11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svg"/><Relationship Id="rId18" Type="http://schemas.openxmlformats.org/officeDocument/2006/relationships/image" Target="../media/image8.png"/><Relationship Id="rId26" Type="http://schemas.openxmlformats.org/officeDocument/2006/relationships/image" Target="../media/image15.sv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5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24" Type="http://schemas.openxmlformats.org/officeDocument/2006/relationships/image" Target="../media/image11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4.png"/><Relationship Id="rId19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svg"/><Relationship Id="rId18" Type="http://schemas.openxmlformats.org/officeDocument/2006/relationships/image" Target="../media/image8.png"/><Relationship Id="rId26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5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24" Type="http://schemas.openxmlformats.org/officeDocument/2006/relationships/image" Target="../media/image11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4.png"/><Relationship Id="rId19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svg"/><Relationship Id="rId18" Type="http://schemas.openxmlformats.org/officeDocument/2006/relationships/image" Target="../media/image8.png"/><Relationship Id="rId26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5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24" Type="http://schemas.openxmlformats.org/officeDocument/2006/relationships/image" Target="../media/image11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4.png"/><Relationship Id="rId19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7.svg"/><Relationship Id="rId14" Type="http://schemas.openxmlformats.org/officeDocument/2006/relationships/image" Target="../media/image6.png"/><Relationship Id="rId27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svg"/><Relationship Id="rId7" Type="http://schemas.openxmlformats.org/officeDocument/2006/relationships/image" Target="../media/image5.svg"/><Relationship Id="rId17" Type="http://schemas.openxmlformats.org/officeDocument/2006/relationships/image" Target="../media/image15.svg"/><Relationship Id="rId2" Type="http://schemas.openxmlformats.org/officeDocument/2006/relationships/image" Target="../media/image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9" Type="http://schemas.openxmlformats.org/officeDocument/2006/relationships/image" Target="../media/image7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9" Type="http://schemas.openxmlformats.org/officeDocument/2006/relationships/image" Target="NUL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7174814" y="1436060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6603" y="216313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365000" y="262191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690993" y="1426270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124352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694696" y="3730937"/>
            <a:ext cx="2470969" cy="2443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932411" y="172372"/>
            <a:ext cx="8919811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539568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412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353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0993" y="143560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4697" y="3741359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773026" y="263264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5139" y="21485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24058" y="2153345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972455" y="261212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RDGW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7178517" y="3740727"/>
            <a:ext cx="2470969" cy="2443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023389" y="629762"/>
            <a:ext cx="2749261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814" y="1433701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78518" y="3751149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8578597" y="264243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710" y="2158355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829183" y="1887464"/>
            <a:ext cx="4593667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3415974" y="4105930"/>
            <a:ext cx="5520398" cy="9017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and </a:t>
            </a:r>
          </a:p>
          <a:p>
            <a:pPr algn="ctr"/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Always On</a:t>
            </a:r>
          </a:p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vailability group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30306" y="4216321"/>
            <a:ext cx="509036" cy="50903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3496671" y="4696686"/>
            <a:ext cx="159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SQL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replica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7153835" y="4730648"/>
            <a:ext cx="187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Secondary SQL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replica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ED202-AACE-4B4D-8576-764F2AAC561B}"/>
              </a:ext>
            </a:extLst>
          </p:cNvPr>
          <p:cNvSpPr/>
          <p:nvPr/>
        </p:nvSpPr>
        <p:spPr>
          <a:xfrm>
            <a:off x="4579360" y="5215344"/>
            <a:ext cx="3100831" cy="7989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0AE857-F522-9E4F-BFAF-065A4C8450D9}"/>
              </a:ext>
            </a:extLst>
          </p:cNvPr>
          <p:cNvSpPr txBox="1"/>
          <p:nvPr/>
        </p:nvSpPr>
        <p:spPr>
          <a:xfrm>
            <a:off x="5285423" y="5737258"/>
            <a:ext cx="178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E97DA4F2-A524-5941-A286-847E2EF46E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20996" y="5289047"/>
            <a:ext cx="445999" cy="44599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033BC86F-7C82-E44B-869B-BCEFF37600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52307" y="1912990"/>
            <a:ext cx="569293" cy="5692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DD4EFD-FED2-E94E-BA01-446056AD49DD}"/>
              </a:ext>
            </a:extLst>
          </p:cNvPr>
          <p:cNvSpPr txBox="1"/>
          <p:nvPr/>
        </p:nvSpPr>
        <p:spPr>
          <a:xfrm>
            <a:off x="9908698" y="2494874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F685E51-ABBC-D64D-B859-B0AA932E3E6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93037" y="3421849"/>
            <a:ext cx="541359" cy="5413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94358E3-310A-4B4D-8059-2DE0AF85C384}"/>
              </a:ext>
            </a:extLst>
          </p:cNvPr>
          <p:cNvSpPr txBox="1"/>
          <p:nvPr/>
        </p:nvSpPr>
        <p:spPr>
          <a:xfrm>
            <a:off x="9883727" y="3963208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Secrets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7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73767" y="4998122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622164" y="5456904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File-share witness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0916" y="1887464"/>
            <a:ext cx="330200" cy="330200"/>
          </a:xfrm>
          <a:prstGeom prst="rect">
            <a:avLst/>
          </a:prstGeom>
        </p:spPr>
      </p:pic>
      <p:pic>
        <p:nvPicPr>
          <p:cNvPr id="48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68881" y="4216321"/>
            <a:ext cx="509036" cy="5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507005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241" y="231335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060638" y="277213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11488" y="134609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6" y="978748"/>
            <a:ext cx="1079769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15191" y="356208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09" y="172372"/>
            <a:ext cx="1183381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560063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193" y="199979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48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19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318611" y="1439094"/>
            <a:ext cx="72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0745" y="1393677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553" y="226407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92950" y="272286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1280584" y="313448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1223326" y="585003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510708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55580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005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0709" y="3581610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130699" y="1440385"/>
            <a:ext cx="7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3111" y="141284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5076101" y="31442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5018843" y="585982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950231" y="6208229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49679" y="1998198"/>
            <a:ext cx="7780688" cy="10509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280584" y="3943351"/>
            <a:ext cx="8820174" cy="10287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5A6B86"/>
                </a:solidFill>
              </a:rPr>
              <a:t>WSFC</a:t>
            </a:r>
            <a:r>
              <a:rPr lang="en-US" sz="1200" dirty="0" smtClean="0">
                <a:solidFill>
                  <a:srgbClr val="5A6B86"/>
                </a:solidFill>
              </a:rPr>
              <a:t> </a:t>
            </a:r>
            <a:r>
              <a:rPr lang="en-US" sz="1200" dirty="0">
                <a:solidFill>
                  <a:srgbClr val="5A6B86"/>
                </a:solidFill>
              </a:rPr>
              <a:t>and </a:t>
            </a:r>
            <a:r>
              <a:rPr lang="en-US" sz="1200" dirty="0" smtClean="0">
                <a:solidFill>
                  <a:srgbClr val="5A6B86"/>
                </a:solidFill>
              </a:rPr>
              <a:t>SQL Server </a:t>
            </a:r>
            <a:r>
              <a:rPr lang="en-US" sz="1200" dirty="0">
                <a:solidFill>
                  <a:srgbClr val="5A6B86"/>
                </a:solidFill>
              </a:rPr>
              <a:t>Always </a:t>
            </a:r>
            <a:r>
              <a:rPr lang="en-US" sz="1200" dirty="0" smtClean="0">
                <a:solidFill>
                  <a:srgbClr val="5A6B86"/>
                </a:solidFill>
              </a:rPr>
              <a:t>On  </a:t>
            </a:r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4219" y="4325059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0871" y="4325059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1280584" y="4345947"/>
            <a:ext cx="96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Primary </a:t>
            </a:r>
            <a:endParaRPr lang="en-US" sz="1200" dirty="0" smtClean="0"/>
          </a:p>
          <a:p>
            <a:pPr algn="r"/>
            <a:r>
              <a:rPr lang="en-US" sz="1200" dirty="0" smtClean="0"/>
              <a:t>SQL replica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5968611" y="4345947"/>
            <a:ext cx="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 </a:t>
            </a:r>
            <a:endParaRPr lang="en-US" sz="1200" dirty="0" smtClean="0"/>
          </a:p>
          <a:p>
            <a:r>
              <a:rPr lang="en-US" sz="1200" dirty="0" smtClean="0"/>
              <a:t>SQL replica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ED202-AACE-4B4D-8576-764F2AAC561B}"/>
              </a:ext>
            </a:extLst>
          </p:cNvPr>
          <p:cNvSpPr/>
          <p:nvPr/>
        </p:nvSpPr>
        <p:spPr>
          <a:xfrm>
            <a:off x="2314105" y="5130927"/>
            <a:ext cx="3100831" cy="7526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0AE857-F522-9E4F-BFAF-065A4C8450D9}"/>
              </a:ext>
            </a:extLst>
          </p:cNvPr>
          <p:cNvSpPr txBox="1"/>
          <p:nvPr/>
        </p:nvSpPr>
        <p:spPr>
          <a:xfrm>
            <a:off x="3089904" y="5634434"/>
            <a:ext cx="163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Directory Service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E97DA4F2-A524-5941-A286-847E2EF46E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55741" y="5186223"/>
            <a:ext cx="445999" cy="4459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8278957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0746" y="229396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8282660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812753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957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2661" y="3581610"/>
            <a:ext cx="274320" cy="2743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EACCDE-2D10-8E4B-8BDD-976C49BE4F0A}"/>
              </a:ext>
            </a:extLst>
          </p:cNvPr>
          <p:cNvSpPr txBox="1"/>
          <p:nvPr/>
        </p:nvSpPr>
        <p:spPr>
          <a:xfrm>
            <a:off x="9885273" y="1477195"/>
            <a:ext cx="80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9D99654-57CC-ED47-80DC-952C50E52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599" y="1425105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FCEACCD-CB9D-C34F-8C52-D5AC18C59B03}"/>
              </a:ext>
            </a:extLst>
          </p:cNvPr>
          <p:cNvSpPr txBox="1"/>
          <p:nvPr/>
        </p:nvSpPr>
        <p:spPr>
          <a:xfrm>
            <a:off x="8848053" y="31442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10.0.160.0/20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28603-D89A-DE44-9456-7DA7621DE4AD}"/>
              </a:ext>
            </a:extLst>
          </p:cNvPr>
          <p:cNvSpPr txBox="1"/>
          <p:nvPr/>
        </p:nvSpPr>
        <p:spPr>
          <a:xfrm>
            <a:off x="8790795" y="585982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10.0.64.0/19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0458" y="4325059"/>
            <a:ext cx="573743" cy="57374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F9A851C-9665-6D40-A2B6-640A94E9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939" y="199979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8466762" y="281441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9253843" y="4345947"/>
            <a:ext cx="8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SQL </a:t>
            </a:r>
            <a:endParaRPr lang="en-US" sz="1200" dirty="0" smtClean="0"/>
          </a:p>
          <a:p>
            <a:r>
              <a:rPr lang="en-US" sz="1200" dirty="0" smtClean="0"/>
              <a:t>replica</a:t>
            </a:r>
            <a:endParaRPr lang="en-US" sz="12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E0A2064-BCAB-4044-A630-2280D9B8ED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28149" y="1650851"/>
            <a:ext cx="569293" cy="5692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11162287" y="2232735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Systems </a:t>
            </a:r>
            <a:r>
              <a:rPr lang="en-US" sz="1200" dirty="0"/>
              <a:t>Manager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69C45E3-4A9A-5C43-B3ED-6BF60DAB36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342116" y="3159710"/>
            <a:ext cx="541359" cy="5413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11137316" y="3701069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Secrets </a:t>
            </a:r>
            <a:r>
              <a:rPr lang="en-US" sz="1200" dirty="0"/>
              <a:t>Manager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12379" y="5300968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9253843" y="5300162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share witness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725626" y="4994588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-or-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32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908114" y="1436060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9903" y="216313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098300" y="262191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690993" y="1426270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124352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694696" y="3730937"/>
            <a:ext cx="2470969" cy="2443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932411" y="172372"/>
            <a:ext cx="8919811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539568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3864" y="188746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412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353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0993" y="143560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4697" y="3741359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773026" y="2632649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5139" y="21485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24058" y="2153345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972455" y="261212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3260089" y="321465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3202831" y="589765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911817" y="3740727"/>
            <a:ext cx="2470969" cy="2443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756689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8114" y="1433701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1818" y="3751149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8311897" y="2642439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4010" y="2158355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7477210" y="322444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7419952" y="590744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5320793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829184" y="1887464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3647557" y="4972705"/>
            <a:ext cx="4793063" cy="9017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WSFC and </a:t>
            </a:r>
          </a:p>
          <a:p>
            <a:pPr algn="ctr"/>
            <a:r>
              <a:rPr lang="en-US" sz="1200" dirty="0">
                <a:solidFill>
                  <a:srgbClr val="5A6B86"/>
                </a:solidFill>
              </a:rPr>
              <a:t>SQL </a:t>
            </a:r>
            <a:r>
              <a:rPr lang="en-US" sz="1200" dirty="0" smtClean="0">
                <a:solidFill>
                  <a:srgbClr val="5A6B86"/>
                </a:solidFill>
              </a:rPr>
              <a:t>Server Always </a:t>
            </a:r>
            <a:r>
              <a:rPr lang="en-US" sz="1200" dirty="0">
                <a:solidFill>
                  <a:srgbClr val="5A6B86"/>
                </a:solidFill>
              </a:rPr>
              <a:t>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3724" y="5018389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9903" y="5063467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3758681" y="5563461"/>
            <a:ext cx="146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SQL </a:t>
            </a:r>
            <a:r>
              <a:rPr lang="en-US" sz="1200" dirty="0" smtClean="0"/>
              <a:t>replica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6725210" y="5597423"/>
            <a:ext cx="187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 SQL </a:t>
            </a:r>
            <a:r>
              <a:rPr lang="en-US" sz="1200" dirty="0" smtClean="0"/>
              <a:t>replica</a:t>
            </a:r>
            <a:endParaRPr lang="en-US" sz="12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33BC86F-7C82-E44B-869B-BCEFF37600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52307" y="1912990"/>
            <a:ext cx="569293" cy="5692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DD4EFD-FED2-E94E-BA01-446056AD49DD}"/>
              </a:ext>
            </a:extLst>
          </p:cNvPr>
          <p:cNvSpPr txBox="1"/>
          <p:nvPr/>
        </p:nvSpPr>
        <p:spPr>
          <a:xfrm>
            <a:off x="9908698" y="2494874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Systems </a:t>
            </a:r>
            <a:r>
              <a:rPr lang="en-US" sz="1200" dirty="0"/>
              <a:t>Manager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F685E51-ABBC-D64D-B859-B0AA932E3E6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93037" y="3421849"/>
            <a:ext cx="541359" cy="5413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94358E3-310A-4B4D-8059-2DE0AF85C384}"/>
              </a:ext>
            </a:extLst>
          </p:cNvPr>
          <p:cNvSpPr txBox="1"/>
          <p:nvPr/>
        </p:nvSpPr>
        <p:spPr>
          <a:xfrm>
            <a:off x="9883727" y="3963208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Secrets </a:t>
            </a:r>
            <a:r>
              <a:rPr lang="en-US" sz="1200" dirty="0"/>
              <a:t>Manager</a:t>
            </a:r>
          </a:p>
        </p:txBody>
      </p:sp>
      <p:pic>
        <p:nvPicPr>
          <p:cNvPr id="48" name="Graphic 38">
            <a:extLst>
              <a:ext uri="{FF2B5EF4-FFF2-40B4-BE49-F238E27FC236}">
                <a16:creationId xmlns:a16="http://schemas.microsoft.com/office/drawing/2014/main" id="{5C63413E-37CF-AC4D-84DB-0ACFC1019F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18696" y="4085800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E808928-E5ED-BD45-AC57-4100F3396DD1}"/>
              </a:ext>
            </a:extLst>
          </p:cNvPr>
          <p:cNvSpPr txBox="1"/>
          <p:nvPr/>
        </p:nvSpPr>
        <p:spPr>
          <a:xfrm>
            <a:off x="3088044" y="4535185"/>
            <a:ext cx="1731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DNS / </a:t>
            </a:r>
            <a:r>
              <a:rPr lang="en-US" sz="1200" dirty="0" smtClean="0"/>
              <a:t>domain </a:t>
            </a:r>
            <a:r>
              <a:rPr lang="en-US" sz="1200" dirty="0"/>
              <a:t>c</a:t>
            </a:r>
            <a:r>
              <a:rPr lang="en-US" sz="1200" dirty="0" smtClean="0"/>
              <a:t>ontroller</a:t>
            </a:r>
            <a:endParaRPr lang="en-US" sz="1200" dirty="0"/>
          </a:p>
        </p:txBody>
      </p:sp>
      <p:pic>
        <p:nvPicPr>
          <p:cNvPr id="60" name="Graphic 43">
            <a:extLst>
              <a:ext uri="{FF2B5EF4-FFF2-40B4-BE49-F238E27FC236}">
                <a16:creationId xmlns:a16="http://schemas.microsoft.com/office/drawing/2014/main" id="{A3FE5575-0C47-B148-BA76-B18B44642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942023" y="4085800"/>
            <a:ext cx="469900" cy="4699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C71DF87-3C3E-E44C-8C8F-A841C3264441}"/>
              </a:ext>
            </a:extLst>
          </p:cNvPr>
          <p:cNvSpPr txBox="1"/>
          <p:nvPr/>
        </p:nvSpPr>
        <p:spPr>
          <a:xfrm>
            <a:off x="7114756" y="4535185"/>
            <a:ext cx="212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DNS / </a:t>
            </a:r>
            <a:r>
              <a:rPr lang="en-US" sz="1200" dirty="0" smtClean="0"/>
              <a:t>domain </a:t>
            </a:r>
            <a:r>
              <a:rPr lang="en-US" sz="1200" dirty="0"/>
              <a:t>c</a:t>
            </a:r>
            <a:r>
              <a:rPr lang="en-US" sz="1200" dirty="0" smtClean="0"/>
              <a:t>ontroller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25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535580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0816" y="231335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089213" y="277213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11488" y="134609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6" y="978748"/>
            <a:ext cx="1079769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15191" y="356208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09" y="172372"/>
            <a:ext cx="1183381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560063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193" y="199979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48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19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318611" y="1439094"/>
            <a:ext cx="72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0745" y="1393677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553" y="226407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92950" y="272286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1280584" y="313448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1223326" y="585003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539283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84155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35580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9284" y="3581610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159274" y="1440385"/>
            <a:ext cx="7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1686" y="141284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5104676" y="31442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5047418" y="585982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978806" y="6208229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49679" y="1998198"/>
            <a:ext cx="7780688" cy="10509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213908" y="4752975"/>
            <a:ext cx="9130241" cy="110376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5A6B86"/>
                </a:solidFill>
              </a:rPr>
              <a:t>WSFC</a:t>
            </a:r>
            <a:r>
              <a:rPr lang="en-US" sz="1200" dirty="0" smtClean="0">
                <a:solidFill>
                  <a:srgbClr val="5A6B86"/>
                </a:solidFill>
              </a:rPr>
              <a:t> </a:t>
            </a:r>
            <a:r>
              <a:rPr lang="en-US" sz="1200" dirty="0">
                <a:solidFill>
                  <a:srgbClr val="5A6B86"/>
                </a:solidFill>
              </a:rPr>
              <a:t>and </a:t>
            </a:r>
            <a:r>
              <a:rPr lang="en-US" sz="1200" dirty="0" smtClean="0">
                <a:solidFill>
                  <a:srgbClr val="5A6B86"/>
                </a:solidFill>
              </a:rPr>
              <a:t>SQL Server </a:t>
            </a:r>
            <a:r>
              <a:rPr lang="en-US" sz="1200" dirty="0">
                <a:solidFill>
                  <a:srgbClr val="5A6B86"/>
                </a:solidFill>
              </a:rPr>
              <a:t>Always 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4219" y="5134684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09446" y="5134684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1280584" y="5155572"/>
            <a:ext cx="96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Primary </a:t>
            </a:r>
            <a:endParaRPr lang="en-US" sz="1200" dirty="0" smtClean="0"/>
          </a:p>
          <a:p>
            <a:pPr algn="r"/>
            <a:r>
              <a:rPr lang="en-US" sz="1200" dirty="0" smtClean="0"/>
              <a:t>SQL replica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5997186" y="5155572"/>
            <a:ext cx="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 </a:t>
            </a:r>
            <a:endParaRPr lang="en-US" sz="1200" dirty="0" smtClean="0"/>
          </a:p>
          <a:p>
            <a:r>
              <a:rPr lang="en-US" sz="1200" dirty="0" smtClean="0"/>
              <a:t>SQL replica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8307532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9321" y="229396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8311235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8156107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7532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1236" y="3581610"/>
            <a:ext cx="274320" cy="2743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EACCDE-2D10-8E4B-8BDD-976C49BE4F0A}"/>
              </a:ext>
            </a:extLst>
          </p:cNvPr>
          <p:cNvSpPr txBox="1"/>
          <p:nvPr/>
        </p:nvSpPr>
        <p:spPr>
          <a:xfrm>
            <a:off x="9913848" y="1477195"/>
            <a:ext cx="80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9D99654-57CC-ED47-80DC-952C50E52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02174" y="1425105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FCEACCD-CB9D-C34F-8C52-D5AC18C59B03}"/>
              </a:ext>
            </a:extLst>
          </p:cNvPr>
          <p:cNvSpPr txBox="1"/>
          <p:nvPr/>
        </p:nvSpPr>
        <p:spPr>
          <a:xfrm>
            <a:off x="8876628" y="31442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10.0.160.0/20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28603-D89A-DE44-9456-7DA7621DE4AD}"/>
              </a:ext>
            </a:extLst>
          </p:cNvPr>
          <p:cNvSpPr txBox="1"/>
          <p:nvPr/>
        </p:nvSpPr>
        <p:spPr>
          <a:xfrm>
            <a:off x="8819370" y="585982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10.0.64.0/19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89033" y="5134684"/>
            <a:ext cx="573743" cy="57374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F9A851C-9665-6D40-A2B6-640A94E9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9514" y="199979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8495337" y="281441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9282418" y="5155572"/>
            <a:ext cx="8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SQL </a:t>
            </a:r>
            <a:endParaRPr lang="en-US" sz="1200" dirty="0" smtClean="0"/>
          </a:p>
          <a:p>
            <a:r>
              <a:rPr lang="en-US" sz="1200" dirty="0" smtClean="0"/>
              <a:t>replica</a:t>
            </a:r>
            <a:endParaRPr lang="en-US" sz="1200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E0A2064-BCAB-4044-A630-2280D9B8ED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22228" y="1650851"/>
            <a:ext cx="569293" cy="5692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11156366" y="2232735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Systems </a:t>
            </a:r>
            <a:r>
              <a:rPr lang="en-US" sz="1200" dirty="0"/>
              <a:t>Manager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69C45E3-4A9A-5C43-B3ED-6BF60DAB36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336195" y="3159710"/>
            <a:ext cx="541359" cy="5413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11131395" y="3701069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Secrets </a:t>
            </a:r>
            <a:r>
              <a:rPr lang="en-US" sz="1200" dirty="0"/>
              <a:t>Manager</a:t>
            </a:r>
          </a:p>
        </p:txBody>
      </p:sp>
      <p:pic>
        <p:nvPicPr>
          <p:cNvPr id="72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33550" y="3978874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9275014" y="3978068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share witness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761345" y="4475976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-or-</a:t>
            </a:r>
            <a:endParaRPr lang="en-US" sz="1200" dirty="0"/>
          </a:p>
        </p:txBody>
      </p:sp>
      <p:pic>
        <p:nvPicPr>
          <p:cNvPr id="75" name="Graphic 38">
            <a:extLst>
              <a:ext uri="{FF2B5EF4-FFF2-40B4-BE49-F238E27FC236}">
                <a16:creationId xmlns:a16="http://schemas.microsoft.com/office/drawing/2014/main" id="{5C63413E-37CF-AC4D-84DB-0ACFC1019F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35795" y="3969833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808928-E5ED-BD45-AC57-4100F3396DD1}"/>
              </a:ext>
            </a:extLst>
          </p:cNvPr>
          <p:cNvSpPr txBox="1"/>
          <p:nvPr/>
        </p:nvSpPr>
        <p:spPr>
          <a:xfrm>
            <a:off x="1105143" y="4419218"/>
            <a:ext cx="1731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DNS / </a:t>
            </a:r>
            <a:r>
              <a:rPr lang="en-US" sz="1200" dirty="0" smtClean="0"/>
              <a:t>domain </a:t>
            </a:r>
            <a:r>
              <a:rPr lang="en-US" sz="1200" dirty="0"/>
              <a:t>c</a:t>
            </a:r>
            <a:r>
              <a:rPr lang="en-US" sz="1200" dirty="0" smtClean="0"/>
              <a:t>ontroller</a:t>
            </a:r>
            <a:endParaRPr lang="en-US" sz="1200" dirty="0"/>
          </a:p>
        </p:txBody>
      </p:sp>
      <p:pic>
        <p:nvPicPr>
          <p:cNvPr id="77" name="Graphic 43">
            <a:extLst>
              <a:ext uri="{FF2B5EF4-FFF2-40B4-BE49-F238E27FC236}">
                <a16:creationId xmlns:a16="http://schemas.microsoft.com/office/drawing/2014/main" id="{A3FE5575-0C47-B148-BA76-B18B44642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11447" y="3969833"/>
            <a:ext cx="469900" cy="4699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C71DF87-3C3E-E44C-8C8F-A841C3264441}"/>
              </a:ext>
            </a:extLst>
          </p:cNvPr>
          <p:cNvSpPr txBox="1"/>
          <p:nvPr/>
        </p:nvSpPr>
        <p:spPr>
          <a:xfrm>
            <a:off x="4684180" y="4419218"/>
            <a:ext cx="212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DNS / </a:t>
            </a:r>
            <a:r>
              <a:rPr lang="en-US" sz="1200" dirty="0" smtClean="0"/>
              <a:t>domain </a:t>
            </a:r>
            <a:r>
              <a:rPr lang="en-US" sz="1200" dirty="0"/>
              <a:t>c</a:t>
            </a:r>
            <a:r>
              <a:rPr lang="en-US" sz="1200" dirty="0" smtClean="0"/>
              <a:t>ontroller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80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124352" y="1026373"/>
            <a:ext cx="7741839" cy="33793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694696" y="1386746"/>
            <a:ext cx="2470969" cy="28429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932411" y="172372"/>
            <a:ext cx="8101051" cy="45492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539568" y="619973"/>
            <a:ext cx="2782099" cy="394223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2412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353" y="102637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4697" y="1397168"/>
            <a:ext cx="274320" cy="2743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3202831" y="394417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911817" y="1396536"/>
            <a:ext cx="2470969" cy="28429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756689" y="629763"/>
            <a:ext cx="2782099" cy="394223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1818" y="1406958"/>
            <a:ext cx="274320" cy="2743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7419952" y="395396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5321667" y="4127815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44426" y="2016996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69346" y="2016996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3199384" y="2556510"/>
            <a:ext cx="146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SQL </a:t>
            </a:r>
            <a:r>
              <a:rPr lang="en-US" sz="1200" dirty="0" smtClean="0"/>
              <a:t>replica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7217324" y="2556510"/>
            <a:ext cx="187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 SQL </a:t>
            </a:r>
            <a:r>
              <a:rPr lang="en-US" sz="1200" dirty="0" smtClean="0"/>
              <a:t>replica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0AE857-F522-9E4F-BFAF-065A4C8450D9}"/>
              </a:ext>
            </a:extLst>
          </p:cNvPr>
          <p:cNvSpPr txBox="1"/>
          <p:nvPr/>
        </p:nvSpPr>
        <p:spPr>
          <a:xfrm>
            <a:off x="5389275" y="2996084"/>
            <a:ext cx="13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Availability group listener</a:t>
            </a:r>
          </a:p>
          <a:p>
            <a:pPr algn="ctr"/>
            <a:r>
              <a:rPr lang="en-US" sz="1200" dirty="0" err="1" smtClean="0"/>
              <a:t>ag.example.com</a:t>
            </a:r>
            <a:endParaRPr lang="en-US" sz="1200" dirty="0"/>
          </a:p>
        </p:txBody>
      </p:sp>
      <p:pic>
        <p:nvPicPr>
          <p:cNvPr id="57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9017" y="2879584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717414" y="3338366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File share witness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ED202-AACE-4B4D-8576-764F2AAC561B}"/>
              </a:ext>
            </a:extLst>
          </p:cNvPr>
          <p:cNvSpPr/>
          <p:nvPr/>
        </p:nvSpPr>
        <p:spPr>
          <a:xfrm>
            <a:off x="5353395" y="3000204"/>
            <a:ext cx="1371600" cy="63914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620668" y="3025294"/>
            <a:ext cx="16367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Primary: 10.0.0.100</a:t>
            </a:r>
          </a:p>
          <a:p>
            <a:r>
              <a:rPr lang="en-US" sz="1100" dirty="0" err="1" smtClean="0"/>
              <a:t>WSFC</a:t>
            </a:r>
            <a:r>
              <a:rPr lang="en-US" sz="1100" dirty="0" smtClean="0"/>
              <a:t>: 10.0.0.101</a:t>
            </a:r>
          </a:p>
          <a:p>
            <a:r>
              <a:rPr lang="en-US" sz="1100" dirty="0" smtClean="0"/>
              <a:t>AG listener: 10.0.0.102</a:t>
            </a:r>
            <a:endParaRPr 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7079996" y="3025294"/>
            <a:ext cx="16367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Primary: 10.0.32.100</a:t>
            </a:r>
          </a:p>
          <a:p>
            <a:r>
              <a:rPr lang="en-US" sz="1100" dirty="0" err="1" smtClean="0"/>
              <a:t>WSFC</a:t>
            </a:r>
            <a:r>
              <a:rPr lang="en-US" sz="1100" dirty="0" smtClean="0"/>
              <a:t>: 10.0.32.101</a:t>
            </a:r>
          </a:p>
          <a:p>
            <a:r>
              <a:rPr lang="en-US" sz="1100" dirty="0" smtClean="0"/>
              <a:t>AG listener: 10.0.32.102</a:t>
            </a:r>
            <a:endParaRPr lang="en-US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4218169" y="2246122"/>
            <a:ext cx="36511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18168" y="2419350"/>
            <a:ext cx="4023360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97588" y="2357247"/>
            <a:ext cx="151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Automatic failover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 flipV="1">
            <a:off x="6724994" y="3325765"/>
            <a:ext cx="411480" cy="5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 flipV="1">
            <a:off x="4945144" y="3325765"/>
            <a:ext cx="411480" cy="53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2894928" y="1729847"/>
            <a:ext cx="207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synchronous-commit mode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7119848" y="1729847"/>
            <a:ext cx="207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synchronous-commit 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011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222952" y="1853184"/>
            <a:ext cx="2746132" cy="27064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222953" y="1853184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697648" y="1853183"/>
            <a:ext cx="2746132" cy="27064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97649" y="1853184"/>
            <a:ext cx="274320" cy="274320"/>
          </a:xfrm>
          <a:prstGeom prst="rect">
            <a:avLst/>
          </a:prstGeom>
        </p:spPr>
      </p:pic>
      <p:pic>
        <p:nvPicPr>
          <p:cNvPr id="5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410449" y="2917746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117347" y="3363155"/>
            <a:ext cx="1056105" cy="47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File-share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149684" y="1548384"/>
            <a:ext cx="2884905" cy="3124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 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633999" y="1548384"/>
            <a:ext cx="2884905" cy="3124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231" y="40583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61" y="36011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447" y="40583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64" y="36011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4607904" y="3800129"/>
            <a:ext cx="24688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242" y="3220185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64" y="2762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4607904" y="3098250"/>
            <a:ext cx="24688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42" y="32201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72" y="2762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85" y="23575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3140285" y="2357556"/>
            <a:ext cx="1676492" cy="20102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1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267" y="4069269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84" y="3612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678" y="4069269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95" y="3612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278" y="3231069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3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95" y="27738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678" y="3231069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95" y="27738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28" y="23575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840928" y="2357556"/>
            <a:ext cx="1676492" cy="20102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2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054250" y="2200122"/>
            <a:ext cx="5550254" cy="22753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cluster: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On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group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310686" y="6467782"/>
            <a:ext cx="2589555" cy="300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Zoomed in on the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eplication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224123" y="331182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1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351</Words>
  <Application>Microsoft Office PowerPoint</Application>
  <PresentationFormat>Widescreen</PresentationFormat>
  <Paragraphs>169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Johnston</cp:lastModifiedBy>
  <cp:revision>37</cp:revision>
  <dcterms:created xsi:type="dcterms:W3CDTF">2018-10-24T18:20:21Z</dcterms:created>
  <dcterms:modified xsi:type="dcterms:W3CDTF">2021-04-24T04:08:12Z</dcterms:modified>
</cp:coreProperties>
</file>