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Rectangle 9"/>
          <p:cNvGrpSpPr/>
          <p:nvPr/>
        </p:nvGrpSpPr>
        <p:grpSpPr>
          <a:xfrm>
            <a:off x="660413" y="675249"/>
            <a:ext cx="23063173" cy="12397809"/>
            <a:chOff x="0" y="0"/>
            <a:chExt cx="23063172" cy="12397807"/>
          </a:xfrm>
        </p:grpSpPr>
        <p:sp>
          <p:nvSpPr>
            <p:cNvPr id="151" name="AWS Cloud"/>
            <p:cNvSpPr txBox="1"/>
            <p:nvPr/>
          </p:nvSpPr>
          <p:spPr>
            <a:xfrm>
              <a:off x="920833" y="144291"/>
              <a:ext cx="1839346" cy="352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AWS Cloud</a:t>
              </a:r>
            </a:p>
          </p:txBody>
        </p:sp>
        <p:sp>
          <p:nvSpPr>
            <p:cNvPr id="152" name="Rectangle"/>
            <p:cNvSpPr/>
            <p:nvPr/>
          </p:nvSpPr>
          <p:spPr>
            <a:xfrm>
              <a:off x="0" y="0"/>
              <a:ext cx="23063173" cy="1239780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154" name="Graphic 35" descr="Graphic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962" y="676301"/>
            <a:ext cx="679044" cy="679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raphic 10" descr="Graphic 10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884323" y="5390943"/>
            <a:ext cx="1108325" cy="110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raphic 10" descr="Graphic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68087" y="6647134"/>
            <a:ext cx="1204379" cy="1204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raphic 22" descr="Graphic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684543" y="5452631"/>
            <a:ext cx="1411566" cy="1411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aphic 28" descr="Graphic 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788136" y="7407476"/>
            <a:ext cx="1204380" cy="1204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raphic 6" descr="Graphic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42199" y="8456853"/>
            <a:ext cx="1343242" cy="134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raphic 16" descr="Graphic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831162" y="5297754"/>
            <a:ext cx="1204530" cy="1204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raphic 24" descr="Graphic 2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700766" y="8407332"/>
            <a:ext cx="1465308" cy="1465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raphic 24" descr="Graphic 2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59686" y="5298366"/>
            <a:ext cx="1308269" cy="1308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raphic 8" descr="Graphic 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129040" y="9283000"/>
            <a:ext cx="769601" cy="76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raphic 8" descr="Graphic 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00104" y="9289363"/>
            <a:ext cx="769601" cy="76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raphic 8" descr="Graphic 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01696" y="4965693"/>
            <a:ext cx="769601" cy="76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raphic 8" descr="Graphic 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064147" y="4940293"/>
            <a:ext cx="769602" cy="76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raphic 19" descr="Graphic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38533" y="3263041"/>
            <a:ext cx="1204379" cy="12043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Rectangle 8"/>
          <p:cNvGrpSpPr/>
          <p:nvPr/>
        </p:nvGrpSpPr>
        <p:grpSpPr>
          <a:xfrm>
            <a:off x="1207213" y="1521607"/>
            <a:ext cx="21969574" cy="10978040"/>
            <a:chOff x="0" y="0"/>
            <a:chExt cx="21969573" cy="10978038"/>
          </a:xfrm>
        </p:grpSpPr>
        <p:sp>
          <p:nvSpPr>
            <p:cNvPr id="168" name="Rectangle"/>
            <p:cNvSpPr/>
            <p:nvPr/>
          </p:nvSpPr>
          <p:spPr>
            <a:xfrm>
              <a:off x="0" y="4994"/>
              <a:ext cx="21969574" cy="10973045"/>
            </a:xfrm>
            <a:prstGeom prst="rect">
              <a:avLst/>
            </a:prstGeom>
            <a:noFill/>
            <a:ln w="12700" cap="flat">
              <a:solidFill>
                <a:srgbClr val="5B9CD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69" name="Graphic 25" descr="Graphic 25"/>
            <p:cNvPicPr>
              <a:picLocks noChangeAspect="0"/>
            </p:cNvPicPr>
            <p:nvPr/>
          </p:nvPicPr>
          <p:blipFill>
            <a:blip r:embed="rId11">
              <a:extLst/>
            </a:blip>
            <a:srcRect l="0" t="0" r="0" b="0"/>
            <a:stretch>
              <a:fillRect/>
            </a:stretch>
          </p:blipFill>
          <p:spPr>
            <a:xfrm>
              <a:off x="8026" y="0"/>
              <a:ext cx="639896" cy="635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Region"/>
            <p:cNvSpPr txBox="1"/>
            <p:nvPr/>
          </p:nvSpPr>
          <p:spPr>
            <a:xfrm>
              <a:off x="1161649" y="154925"/>
              <a:ext cx="1771685" cy="322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sz="1600">
                  <a:solidFill>
                    <a:srgbClr val="5B9CD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Region</a:t>
              </a:r>
            </a:p>
          </p:txBody>
        </p:sp>
      </p:grpSp>
      <p:sp>
        <p:nvSpPr>
          <p:cNvPr id="172" name="Rounded Rectangle"/>
          <p:cNvSpPr/>
          <p:nvPr/>
        </p:nvSpPr>
        <p:spPr>
          <a:xfrm>
            <a:off x="20090405" y="4846578"/>
            <a:ext cx="2616870" cy="4805492"/>
          </a:xfrm>
          <a:prstGeom prst="roundRect">
            <a:avLst>
              <a:gd name="adj" fmla="val 2277"/>
            </a:avLst>
          </a:prstGeom>
          <a:ln w="25400">
            <a:solidFill>
              <a:srgbClr val="000000"/>
            </a:solidFill>
            <a:prstDash val="sysDash"/>
            <a:miter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Rounded Rectangle"/>
          <p:cNvSpPr/>
          <p:nvPr/>
        </p:nvSpPr>
        <p:spPr>
          <a:xfrm>
            <a:off x="10103926" y="2958282"/>
            <a:ext cx="5940739" cy="8282490"/>
          </a:xfrm>
          <a:prstGeom prst="roundRect">
            <a:avLst>
              <a:gd name="adj" fmla="val 1466"/>
            </a:avLst>
          </a:prstGeom>
          <a:ln w="25400">
            <a:solidFill>
              <a:srgbClr val="000000"/>
            </a:solidFill>
            <a:prstDash val="sysDash"/>
            <a:miter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 flipH="1">
            <a:off x="18794813" y="7249324"/>
            <a:ext cx="12718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SageMaker"/>
          <p:cNvSpPr txBox="1"/>
          <p:nvPr/>
        </p:nvSpPr>
        <p:spPr>
          <a:xfrm>
            <a:off x="20718705" y="6873962"/>
            <a:ext cx="1343242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SageMaker</a:t>
            </a:r>
          </a:p>
        </p:txBody>
      </p:sp>
      <p:sp>
        <p:nvSpPr>
          <p:cNvPr id="176" name="Pre-trained…"/>
          <p:cNvSpPr txBox="1"/>
          <p:nvPr/>
        </p:nvSpPr>
        <p:spPr>
          <a:xfrm>
            <a:off x="20732097" y="8560351"/>
            <a:ext cx="1316458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Pre-trained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Model</a:t>
            </a:r>
          </a:p>
        </p:txBody>
      </p:sp>
      <p:sp>
        <p:nvSpPr>
          <p:cNvPr id="177" name="Line"/>
          <p:cNvSpPr/>
          <p:nvPr/>
        </p:nvSpPr>
        <p:spPr>
          <a:xfrm>
            <a:off x="15186145" y="9139985"/>
            <a:ext cx="304284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V="1">
            <a:off x="18219935" y="8363415"/>
            <a:ext cx="1" cy="7862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MongoDB…"/>
          <p:cNvSpPr txBox="1"/>
          <p:nvPr/>
        </p:nvSpPr>
        <p:spPr>
          <a:xfrm>
            <a:off x="16775329" y="10057846"/>
            <a:ext cx="1629423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MongoDB 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Change Event</a:t>
            </a:r>
          </a:p>
        </p:txBody>
      </p:sp>
      <p:sp>
        <p:nvSpPr>
          <p:cNvPr id="180" name="Line"/>
          <p:cNvSpPr/>
          <p:nvPr/>
        </p:nvSpPr>
        <p:spPr>
          <a:xfrm flipH="1" flipV="1">
            <a:off x="15086524" y="5900012"/>
            <a:ext cx="30916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18173294" y="5888340"/>
            <a:ext cx="1" cy="6790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SageMaker…"/>
          <p:cNvSpPr txBox="1"/>
          <p:nvPr/>
        </p:nvSpPr>
        <p:spPr>
          <a:xfrm>
            <a:off x="16714710" y="4216280"/>
            <a:ext cx="1468476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SageMaker 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Result Event</a:t>
            </a:r>
          </a:p>
        </p:txBody>
      </p:sp>
      <p:sp>
        <p:nvSpPr>
          <p:cNvPr id="183" name="Custom…"/>
          <p:cNvSpPr txBox="1"/>
          <p:nvPr/>
        </p:nvSpPr>
        <p:spPr>
          <a:xfrm>
            <a:off x="13828760" y="6480368"/>
            <a:ext cx="1209320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Custom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Event Bus</a:t>
            </a:r>
          </a:p>
        </p:txBody>
      </p:sp>
      <p:sp>
        <p:nvSpPr>
          <p:cNvPr id="184" name="SaaS Event Bus…"/>
          <p:cNvSpPr txBox="1"/>
          <p:nvPr/>
        </p:nvSpPr>
        <p:spPr>
          <a:xfrm>
            <a:off x="10513904" y="9851193"/>
            <a:ext cx="2187792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SaaS Event Bus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(Partner Event Bus)</a:t>
            </a:r>
          </a:p>
        </p:txBody>
      </p:sp>
      <p:sp>
        <p:nvSpPr>
          <p:cNvPr id="185" name="Event Rule"/>
          <p:cNvSpPr txBox="1"/>
          <p:nvPr/>
        </p:nvSpPr>
        <p:spPr>
          <a:xfrm>
            <a:off x="10877912" y="6626418"/>
            <a:ext cx="1271817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Event Rule</a:t>
            </a:r>
          </a:p>
        </p:txBody>
      </p:sp>
      <p:sp>
        <p:nvSpPr>
          <p:cNvPr id="186" name="Event Rule"/>
          <p:cNvSpPr txBox="1"/>
          <p:nvPr/>
        </p:nvSpPr>
        <p:spPr>
          <a:xfrm>
            <a:off x="13797512" y="9824828"/>
            <a:ext cx="1271817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Event Rule</a:t>
            </a:r>
          </a:p>
        </p:txBody>
      </p:sp>
      <p:sp>
        <p:nvSpPr>
          <p:cNvPr id="187" name="EventBridge"/>
          <p:cNvSpPr txBox="1"/>
          <p:nvPr/>
        </p:nvSpPr>
        <p:spPr>
          <a:xfrm>
            <a:off x="12224461" y="4543501"/>
            <a:ext cx="1432523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EventBridge</a:t>
            </a:r>
          </a:p>
        </p:txBody>
      </p:sp>
      <p:sp>
        <p:nvSpPr>
          <p:cNvPr id="188" name="Line"/>
          <p:cNvSpPr/>
          <p:nvPr/>
        </p:nvSpPr>
        <p:spPr>
          <a:xfrm flipH="1" flipV="1">
            <a:off x="7058507" y="5947300"/>
            <a:ext cx="37354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SageMaker…"/>
          <p:cNvSpPr txBox="1"/>
          <p:nvPr/>
        </p:nvSpPr>
        <p:spPr>
          <a:xfrm>
            <a:off x="7952258" y="4216280"/>
            <a:ext cx="1468477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SageMaker 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Result Event</a:t>
            </a:r>
          </a:p>
        </p:txBody>
      </p:sp>
      <p:sp>
        <p:nvSpPr>
          <p:cNvPr id="190" name="Line"/>
          <p:cNvSpPr/>
          <p:nvPr/>
        </p:nvSpPr>
        <p:spPr>
          <a:xfrm>
            <a:off x="4203154" y="9145267"/>
            <a:ext cx="6563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MongoDB…"/>
          <p:cNvSpPr txBox="1"/>
          <p:nvPr/>
        </p:nvSpPr>
        <p:spPr>
          <a:xfrm>
            <a:off x="6670193" y="10056559"/>
            <a:ext cx="1629423" cy="679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000000"/>
                </a:solidFill>
              </a:defRPr>
            </a:pPr>
            <a:r>
              <a:t>MongoDB </a:t>
            </a:r>
          </a:p>
          <a:p>
            <a:pPr>
              <a:defRPr sz="1900">
                <a:solidFill>
                  <a:srgbClr val="000000"/>
                </a:solidFill>
              </a:defRPr>
            </a:pPr>
            <a:r>
              <a:t>Change Event</a:t>
            </a:r>
          </a:p>
        </p:txBody>
      </p:sp>
      <p:sp>
        <p:nvSpPr>
          <p:cNvPr id="192" name="Line"/>
          <p:cNvSpPr/>
          <p:nvPr/>
        </p:nvSpPr>
        <p:spPr>
          <a:xfrm flipH="1">
            <a:off x="4290343" y="5952500"/>
            <a:ext cx="149943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Pull Lambda"/>
          <p:cNvSpPr txBox="1"/>
          <p:nvPr/>
        </p:nvSpPr>
        <p:spPr>
          <a:xfrm>
            <a:off x="17436948" y="7854293"/>
            <a:ext cx="1464374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Pull Lambda</a:t>
            </a:r>
          </a:p>
        </p:txBody>
      </p:sp>
      <p:sp>
        <p:nvSpPr>
          <p:cNvPr id="194" name="Push Lambda"/>
          <p:cNvSpPr txBox="1"/>
          <p:nvPr/>
        </p:nvSpPr>
        <p:spPr>
          <a:xfrm>
            <a:off x="5644836" y="6502416"/>
            <a:ext cx="1612050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Push Lambda</a:t>
            </a:r>
          </a:p>
        </p:txBody>
      </p:sp>
      <p:sp>
        <p:nvSpPr>
          <p:cNvPr id="195" name="Line"/>
          <p:cNvSpPr/>
          <p:nvPr/>
        </p:nvSpPr>
        <p:spPr>
          <a:xfrm flipH="1">
            <a:off x="12297592" y="5915656"/>
            <a:ext cx="1411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12386402" y="9145267"/>
            <a:ext cx="13082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Rounded Rectangle"/>
          <p:cNvSpPr/>
          <p:nvPr/>
        </p:nvSpPr>
        <p:spPr>
          <a:xfrm>
            <a:off x="1839892" y="4816840"/>
            <a:ext cx="3017445" cy="5824876"/>
          </a:xfrm>
          <a:prstGeom prst="roundRect">
            <a:avLst>
              <a:gd name="adj" fmla="val 1989"/>
            </a:avLst>
          </a:prstGeom>
          <a:ln w="25400">
            <a:solidFill>
              <a:srgbClr val="000000"/>
            </a:solidFill>
            <a:prstDash val="sysDash"/>
            <a:miter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8" name="Screenshot 2023-03-17 at 07.16.31.png" descr="Screenshot 2023-03-17 at 07.16.31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568103" y="5339163"/>
            <a:ext cx="1499433" cy="134324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ongoDB Database"/>
          <p:cNvSpPr txBox="1"/>
          <p:nvPr/>
        </p:nvSpPr>
        <p:spPr>
          <a:xfrm>
            <a:off x="2227654" y="6802944"/>
            <a:ext cx="2304340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MongoDB Database</a:t>
            </a:r>
          </a:p>
        </p:txBody>
      </p:sp>
      <p:pic>
        <p:nvPicPr>
          <p:cNvPr id="200" name="Screenshot 2023-03-17 at 07.19.59.png" descr="Screenshot 2023-03-17 at 07.19.59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92031" y="8251215"/>
            <a:ext cx="1411567" cy="139638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Realm Trigger"/>
          <p:cNvSpPr txBox="1"/>
          <p:nvPr/>
        </p:nvSpPr>
        <p:spPr>
          <a:xfrm>
            <a:off x="2516620" y="9778957"/>
            <a:ext cx="1602398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000000"/>
                </a:solidFill>
              </a:defRPr>
            </a:lvl1pPr>
          </a:lstStyle>
          <a:p>
            <a:pPr/>
            <a:r>
              <a:t>Realm Trigger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