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Rectangle 9"/>
          <p:cNvGrpSpPr/>
          <p:nvPr/>
        </p:nvGrpSpPr>
        <p:grpSpPr>
          <a:xfrm>
            <a:off x="660413" y="675249"/>
            <a:ext cx="23063173" cy="12397809"/>
            <a:chOff x="0" y="0"/>
            <a:chExt cx="23063172" cy="12397807"/>
          </a:xfrm>
        </p:grpSpPr>
        <p:sp>
          <p:nvSpPr>
            <p:cNvPr id="151" name="AWS Cloud"/>
            <p:cNvSpPr txBox="1"/>
            <p:nvPr/>
          </p:nvSpPr>
          <p:spPr>
            <a:xfrm>
              <a:off x="920833" y="144291"/>
              <a:ext cx="1839346" cy="352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  <p:sp>
          <p:nvSpPr>
            <p:cNvPr id="152" name="Rectangle"/>
            <p:cNvSpPr/>
            <p:nvPr/>
          </p:nvSpPr>
          <p:spPr>
            <a:xfrm>
              <a:off x="0" y="0"/>
              <a:ext cx="23063173" cy="1239780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54" name="Graphic 35" descr="Graphic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62" y="676301"/>
            <a:ext cx="679044" cy="6790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Rectangle 8"/>
          <p:cNvGrpSpPr/>
          <p:nvPr/>
        </p:nvGrpSpPr>
        <p:grpSpPr>
          <a:xfrm>
            <a:off x="1139883" y="1560359"/>
            <a:ext cx="22104234" cy="10978039"/>
            <a:chOff x="0" y="0"/>
            <a:chExt cx="22104233" cy="10978038"/>
          </a:xfrm>
        </p:grpSpPr>
        <p:sp>
          <p:nvSpPr>
            <p:cNvPr id="155" name="Rectangle"/>
            <p:cNvSpPr/>
            <p:nvPr/>
          </p:nvSpPr>
          <p:spPr>
            <a:xfrm>
              <a:off x="0" y="4994"/>
              <a:ext cx="22104234" cy="10973045"/>
            </a:xfrm>
            <a:prstGeom prst="rect">
              <a:avLst/>
            </a:prstGeom>
            <a:noFill/>
            <a:ln w="12700" cap="flat">
              <a:solidFill>
                <a:srgbClr val="5B9CD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56" name="Graphic 25" descr="Graphic 25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8075" y="0"/>
              <a:ext cx="643818" cy="635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Region"/>
            <p:cNvSpPr txBox="1"/>
            <p:nvPr/>
          </p:nvSpPr>
          <p:spPr>
            <a:xfrm>
              <a:off x="1168769" y="154925"/>
              <a:ext cx="1782545" cy="322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600">
                  <a:solidFill>
                    <a:srgbClr val="5B9CD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Region</a:t>
              </a:r>
            </a:p>
          </p:txBody>
        </p:sp>
      </p:grpSp>
      <p:sp>
        <p:nvSpPr>
          <p:cNvPr id="159" name="Rounded Rectangle"/>
          <p:cNvSpPr/>
          <p:nvPr/>
        </p:nvSpPr>
        <p:spPr>
          <a:xfrm>
            <a:off x="3442811" y="2049613"/>
            <a:ext cx="11078111" cy="2514601"/>
          </a:xfrm>
          <a:prstGeom prst="roundRect">
            <a:avLst>
              <a:gd name="adj" fmla="val 669"/>
            </a:avLst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0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0343" y="2431915"/>
            <a:ext cx="1058249" cy="1058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raphic 19" descr="Graphic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77383" y="2431915"/>
            <a:ext cx="1058249" cy="1058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raphic 20" descr="Graphic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64422" y="2431915"/>
            <a:ext cx="1058249" cy="1058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Rectangle 6"/>
          <p:cNvGrpSpPr/>
          <p:nvPr/>
        </p:nvGrpSpPr>
        <p:grpSpPr>
          <a:xfrm>
            <a:off x="3413337" y="4948858"/>
            <a:ext cx="11137060" cy="7086283"/>
            <a:chOff x="0" y="0"/>
            <a:chExt cx="11137058" cy="7086282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11137059" cy="7086284"/>
            </a:xfrm>
            <a:prstGeom prst="rect">
              <a:avLst/>
            </a:prstGeom>
            <a:noFill/>
            <a:ln w="12700" cap="flat">
              <a:solidFill>
                <a:srgbClr val="693B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VPC"/>
            <p:cNvSpPr txBox="1"/>
            <p:nvPr/>
          </p:nvSpPr>
          <p:spPr>
            <a:xfrm>
              <a:off x="1103358" y="216207"/>
              <a:ext cx="969943" cy="467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2000">
                  <a:solidFill>
                    <a:srgbClr val="693BC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pic>
        <p:nvPicPr>
          <p:cNvPr id="166" name="Graphic 16" descr="Graphic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10073" y="4952154"/>
            <a:ext cx="762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28120" y="8200590"/>
            <a:ext cx="1058249" cy="1058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Rectangle 12"/>
          <p:cNvGrpSpPr/>
          <p:nvPr/>
        </p:nvGrpSpPr>
        <p:grpSpPr>
          <a:xfrm>
            <a:off x="6206270" y="5452463"/>
            <a:ext cx="6893009" cy="6079073"/>
            <a:chOff x="0" y="0"/>
            <a:chExt cx="6893008" cy="6079071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6893009" cy="6079073"/>
            </a:xfrm>
            <a:prstGeom prst="rect">
              <a:avLst/>
            </a:prstGeom>
            <a:noFill/>
            <a:ln w="12700" cap="flat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" name="Amazon ECS"/>
            <p:cNvSpPr txBox="1"/>
            <p:nvPr/>
          </p:nvSpPr>
          <p:spPr>
            <a:xfrm>
              <a:off x="662326" y="172174"/>
              <a:ext cx="2044223" cy="549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20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Amazon ECS</a:t>
              </a:r>
            </a:p>
          </p:txBody>
        </p:sp>
      </p:grpSp>
      <p:pic>
        <p:nvPicPr>
          <p:cNvPr id="171" name="Graphic 18" descr="Graphic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91048" y="5448166"/>
            <a:ext cx="762001" cy="76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Rectangle 32"/>
          <p:cNvGrpSpPr/>
          <p:nvPr/>
        </p:nvGrpSpPr>
        <p:grpSpPr>
          <a:xfrm>
            <a:off x="6517365" y="6507812"/>
            <a:ext cx="6270819" cy="4742393"/>
            <a:chOff x="-19433" y="-20625"/>
            <a:chExt cx="6270817" cy="4742391"/>
          </a:xfrm>
        </p:grpSpPr>
        <p:sp>
          <p:nvSpPr>
            <p:cNvPr id="172" name="Rectangle"/>
            <p:cNvSpPr/>
            <p:nvPr/>
          </p:nvSpPr>
          <p:spPr>
            <a:xfrm>
              <a:off x="-19434" y="-20626"/>
              <a:ext cx="6270818" cy="474239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" name="Public subnet"/>
            <p:cNvSpPr txBox="1"/>
            <p:nvPr/>
          </p:nvSpPr>
          <p:spPr>
            <a:xfrm>
              <a:off x="939844" y="189991"/>
              <a:ext cx="2213795" cy="4971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20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175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44073" y="651855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tangle 17"/>
          <p:cNvSpPr/>
          <p:nvPr/>
        </p:nvSpPr>
        <p:spPr>
          <a:xfrm>
            <a:off x="6930144" y="7700995"/>
            <a:ext cx="5358305" cy="3281276"/>
          </a:xfrm>
          <a:prstGeom prst="rect">
            <a:avLst/>
          </a:prstGeom>
          <a:ln w="12700">
            <a:solidFill>
              <a:srgbClr val="D86613"/>
            </a:solidFill>
            <a:miter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7" name="Graphic 14" descr="Graphic 1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28296" y="7708279"/>
            <a:ext cx="762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raphic 38" descr="Graphic 38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098359" y="9501115"/>
            <a:ext cx="1021875" cy="10218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Rectangle 6"/>
          <p:cNvGrpSpPr/>
          <p:nvPr/>
        </p:nvGrpSpPr>
        <p:grpSpPr>
          <a:xfrm>
            <a:off x="15263488" y="4952962"/>
            <a:ext cx="6045420" cy="7078076"/>
            <a:chOff x="0" y="0"/>
            <a:chExt cx="6045418" cy="7078074"/>
          </a:xfrm>
        </p:grpSpPr>
        <p:sp>
          <p:nvSpPr>
            <p:cNvPr id="179" name="Rectangle"/>
            <p:cNvSpPr/>
            <p:nvPr/>
          </p:nvSpPr>
          <p:spPr>
            <a:xfrm>
              <a:off x="0" y="-1"/>
              <a:ext cx="6045419" cy="7078076"/>
            </a:xfrm>
            <a:prstGeom prst="rect">
              <a:avLst/>
            </a:prstGeom>
            <a:noFill/>
            <a:ln w="12700" cap="flat">
              <a:solidFill>
                <a:srgbClr val="693B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" name="Atlas VPC"/>
            <p:cNvSpPr txBox="1"/>
            <p:nvPr/>
          </p:nvSpPr>
          <p:spPr>
            <a:xfrm>
              <a:off x="898574" y="215956"/>
              <a:ext cx="1798033" cy="534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2000">
                  <a:solidFill>
                    <a:srgbClr val="693BC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Atlas VPC</a:t>
              </a:r>
            </a:p>
          </p:txBody>
        </p:sp>
      </p:grpSp>
      <p:pic>
        <p:nvPicPr>
          <p:cNvPr id="182" name="Graphic 16" descr="Graphic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260606" y="4952154"/>
            <a:ext cx="762001" cy="76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Rectangle 7"/>
          <p:cNvGrpSpPr/>
          <p:nvPr/>
        </p:nvGrpSpPr>
        <p:grpSpPr>
          <a:xfrm>
            <a:off x="16043322" y="6286023"/>
            <a:ext cx="4485752" cy="5065600"/>
            <a:chOff x="0" y="0"/>
            <a:chExt cx="4485751" cy="5065598"/>
          </a:xfrm>
        </p:grpSpPr>
        <p:sp>
          <p:nvSpPr>
            <p:cNvPr id="183" name="Rectangle"/>
            <p:cNvSpPr/>
            <p:nvPr/>
          </p:nvSpPr>
          <p:spPr>
            <a:xfrm>
              <a:off x="0" y="-1"/>
              <a:ext cx="4485752" cy="506559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Private subnet"/>
            <p:cNvSpPr txBox="1"/>
            <p:nvPr/>
          </p:nvSpPr>
          <p:spPr>
            <a:xfrm>
              <a:off x="843399" y="187280"/>
              <a:ext cx="1981252" cy="513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2000">
                  <a:solidFill>
                    <a:srgbClr val="5B9CD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Private subnet</a:t>
              </a:r>
            </a:p>
          </p:txBody>
        </p:sp>
      </p:grpSp>
      <p:pic>
        <p:nvPicPr>
          <p:cNvPr id="186" name="Graphic 21" descr="Graphic 21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6029356" y="6305620"/>
            <a:ext cx="762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3-03-17 at 10.54.51.png" descr="Screenshot 2023-03-17 at 10.54.5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7003498" y="7548823"/>
            <a:ext cx="25654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WS CloudMap"/>
          <p:cNvSpPr txBox="1"/>
          <p:nvPr/>
        </p:nvSpPr>
        <p:spPr>
          <a:xfrm>
            <a:off x="3955029" y="3804539"/>
            <a:ext cx="192887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AWS CloudMap</a:t>
            </a:r>
          </a:p>
        </p:txBody>
      </p:sp>
      <p:sp>
        <p:nvSpPr>
          <p:cNvPr id="189" name="AWS Identity and Access…"/>
          <p:cNvSpPr txBox="1"/>
          <p:nvPr/>
        </p:nvSpPr>
        <p:spPr>
          <a:xfrm>
            <a:off x="7417559" y="3652139"/>
            <a:ext cx="2977897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AWS Identity and Access</a:t>
            </a:r>
          </a:p>
          <a:p>
            <a:pPr>
              <a:defRPr sz="2000"/>
            </a:pPr>
            <a:r>
              <a:t>Management (IAM)</a:t>
            </a:r>
          </a:p>
        </p:txBody>
      </p:sp>
      <p:sp>
        <p:nvSpPr>
          <p:cNvPr id="190" name="Amazon ECR"/>
          <p:cNvSpPr txBox="1"/>
          <p:nvPr/>
        </p:nvSpPr>
        <p:spPr>
          <a:xfrm>
            <a:off x="12081508" y="3804539"/>
            <a:ext cx="162407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Amazon ECR</a:t>
            </a:r>
          </a:p>
        </p:txBody>
      </p:sp>
      <p:sp>
        <p:nvSpPr>
          <p:cNvPr id="191" name="AWS Fargate"/>
          <p:cNvSpPr txBox="1"/>
          <p:nvPr/>
        </p:nvSpPr>
        <p:spPr>
          <a:xfrm>
            <a:off x="8852039" y="8492329"/>
            <a:ext cx="160147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AWS Fargate</a:t>
            </a:r>
          </a:p>
        </p:txBody>
      </p:sp>
      <p:sp>
        <p:nvSpPr>
          <p:cNvPr id="192" name="Service"/>
          <p:cNvSpPr txBox="1"/>
          <p:nvPr/>
        </p:nvSpPr>
        <p:spPr>
          <a:xfrm>
            <a:off x="9174746" y="10502682"/>
            <a:ext cx="95605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Service</a:t>
            </a:r>
          </a:p>
        </p:txBody>
      </p:sp>
      <p:sp>
        <p:nvSpPr>
          <p:cNvPr id="193" name="Straight Arrow Connector 2"/>
          <p:cNvSpPr/>
          <p:nvPr/>
        </p:nvSpPr>
        <p:spPr>
          <a:xfrm>
            <a:off x="4816842" y="8717223"/>
            <a:ext cx="1333555" cy="1"/>
          </a:xfrm>
          <a:prstGeom prst="line">
            <a:avLst/>
          </a:prstGeom>
          <a:ln w="38100">
            <a:solidFill>
              <a:srgbClr val="44546A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4" name="Graphic 23" descr="Graphic 23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4366716" y="7962875"/>
            <a:ext cx="1058249" cy="105824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traight Arrow Connector 5"/>
          <p:cNvSpPr/>
          <p:nvPr/>
        </p:nvSpPr>
        <p:spPr>
          <a:xfrm>
            <a:off x="13160902" y="8491999"/>
            <a:ext cx="1144191" cy="1"/>
          </a:xfrm>
          <a:prstGeom prst="line">
            <a:avLst/>
          </a:prstGeom>
          <a:ln w="38100">
            <a:solidFill>
              <a:srgbClr val="44546A"/>
            </a:solidFill>
            <a:miter/>
            <a:headEnd type="triangle"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" name="Straight Arrow Connector 4"/>
          <p:cNvSpPr/>
          <p:nvPr/>
        </p:nvSpPr>
        <p:spPr>
          <a:xfrm>
            <a:off x="15486588" y="8491999"/>
            <a:ext cx="1333555" cy="1"/>
          </a:xfrm>
          <a:prstGeom prst="line">
            <a:avLst/>
          </a:prstGeom>
          <a:ln w="38100">
            <a:solidFill>
              <a:srgbClr val="44546A"/>
            </a:solidFill>
            <a:miter/>
            <a:tailEnd type="triangle"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" name="MongoDB Atlas Cluster"/>
          <p:cNvSpPr txBox="1"/>
          <p:nvPr/>
        </p:nvSpPr>
        <p:spPr>
          <a:xfrm>
            <a:off x="16895421" y="10352857"/>
            <a:ext cx="27815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MongoDB Atlas Cluster</a:t>
            </a:r>
          </a:p>
        </p:txBody>
      </p:sp>
      <p:sp>
        <p:nvSpPr>
          <p:cNvPr id="198" name="AWS PrivateLink"/>
          <p:cNvSpPr txBox="1"/>
          <p:nvPr/>
        </p:nvSpPr>
        <p:spPr>
          <a:xfrm>
            <a:off x="13896223" y="9141989"/>
            <a:ext cx="199923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AWS PrivateLink</a:t>
            </a:r>
          </a:p>
        </p:txBody>
      </p:sp>
      <p:sp>
        <p:nvSpPr>
          <p:cNvPr id="199" name="Application…"/>
          <p:cNvSpPr txBox="1"/>
          <p:nvPr/>
        </p:nvSpPr>
        <p:spPr>
          <a:xfrm>
            <a:off x="3648597" y="9285142"/>
            <a:ext cx="1760729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Application</a:t>
            </a:r>
          </a:p>
          <a:p>
            <a:pPr>
              <a:defRPr sz="2000"/>
            </a:pPr>
            <a:r>
              <a:t>Load Balancer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