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32F3D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FFDDCA"/>
          </a:solidFill>
        </a:fill>
      </a:tcStyle>
    </a:wholeTbl>
    <a:band2H>
      <a:tcTxStyle b="def" i="def"/>
      <a:tcStyle>
        <a:tcBdr/>
        <a:fill>
          <a:solidFill>
            <a:srgbClr val="FFEFE6"/>
          </a:solidFill>
        </a:fill>
      </a:tcStyle>
    </a:band2H>
    <a:firstCol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AD6E7"/>
          </a:solidFill>
        </a:fill>
      </a:tcStyle>
    </a:wholeTbl>
    <a:band2H>
      <a:tcTxStyle b="def" i="def"/>
      <a:tcStyle>
        <a:tcBdr/>
        <a:fill>
          <a:solidFill>
            <a:srgbClr val="E6ECF3"/>
          </a:solidFill>
        </a:fill>
      </a:tcStyle>
    </a:band2H>
    <a:firstCol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D3E3CC"/>
          </a:solidFill>
        </a:fill>
      </a:tcStyle>
    </a:wholeTbl>
    <a:band2H>
      <a:tcTxStyle b="def" i="def"/>
      <a:tcStyle>
        <a:tcBdr/>
        <a:fill>
          <a:solidFill>
            <a:srgbClr val="EAF1E7"/>
          </a:solidFill>
        </a:fill>
      </a:tcStyle>
    </a:band2H>
    <a:firstCol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 b="def" i="def"/>
      <a:tcStyle>
        <a:tcBdr/>
        <a:fill>
          <a:solidFill>
            <a:srgbClr val="3D2D1A"/>
          </a:solidFill>
        </a:fill>
      </a:tcStyle>
    </a:band2H>
    <a:firstCol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32F3D"/>
        </a:fontRef>
        <a:srgbClr val="232F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2D1A"/>
          </a:solidFill>
        </a:fill>
      </a:tcStyle>
    </a:lastRow>
    <a:fir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CB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Col>
    <a:la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38100" cap="flat">
              <a:solidFill>
                <a:srgbClr val="3D2D1A"/>
              </a:solidFill>
              <a:prstDash val="solid"/>
              <a:round/>
            </a:ln>
          </a:top>
          <a:bottom>
            <a:ln w="127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lastRow>
    <a:firstRow>
      <a:tcTxStyle b="on" i="off">
        <a:fontRef idx="major">
          <a:srgbClr val="3D2D1A"/>
        </a:fontRef>
        <a:srgbClr val="3D2D1A"/>
      </a:tcTxStyle>
      <a:tcStyle>
        <a:tcBdr>
          <a:left>
            <a:ln w="12700" cap="flat">
              <a:solidFill>
                <a:srgbClr val="3D2D1A"/>
              </a:solidFill>
              <a:prstDash val="solid"/>
              <a:round/>
            </a:ln>
          </a:left>
          <a:right>
            <a:ln w="12700" cap="flat">
              <a:solidFill>
                <a:srgbClr val="3D2D1A"/>
              </a:solidFill>
              <a:prstDash val="solid"/>
              <a:round/>
            </a:ln>
          </a:right>
          <a:top>
            <a:ln w="12700" cap="flat">
              <a:solidFill>
                <a:srgbClr val="3D2D1A"/>
              </a:solidFill>
              <a:prstDash val="solid"/>
              <a:round/>
            </a:ln>
          </a:top>
          <a:bottom>
            <a:ln w="38100" cap="flat">
              <a:solidFill>
                <a:srgbClr val="3D2D1A"/>
              </a:solidFill>
              <a:prstDash val="solid"/>
              <a:round/>
            </a:ln>
          </a:bottom>
          <a:insideH>
            <a:ln w="12700" cap="flat">
              <a:solidFill>
                <a:srgbClr val="3D2D1A"/>
              </a:solidFill>
              <a:prstDash val="solid"/>
              <a:round/>
            </a:ln>
          </a:insideH>
          <a:insideV>
            <a:ln w="12700" cap="flat">
              <a:solidFill>
                <a:srgbClr val="3D2D1A"/>
              </a:solidFill>
              <a:prstDash val="solid"/>
              <a:round/>
            </a:ln>
          </a:insideV>
        </a:tcBdr>
        <a:fill>
          <a:solidFill>
            <a:srgbClr val="232F3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solidFill>
            <a:srgbClr val="232F3D">
              <a:alpha val="20000"/>
            </a:srgbClr>
          </a:solidFill>
        </a:fill>
      </a:tcStyle>
    </a:firstCol>
    <a:lastRow>
      <a:tcTxStyle b="on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50800" cap="flat">
              <a:solidFill>
                <a:srgbClr val="232F3D"/>
              </a:solidFill>
              <a:prstDash val="solid"/>
              <a:round/>
            </a:ln>
          </a:top>
          <a:bottom>
            <a:ln w="127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32F3D"/>
        </a:fontRef>
        <a:srgbClr val="232F3D"/>
      </a:tcTxStyle>
      <a:tcStyle>
        <a:tcBdr>
          <a:left>
            <a:ln w="12700" cap="flat">
              <a:solidFill>
                <a:srgbClr val="232F3D"/>
              </a:solidFill>
              <a:prstDash val="solid"/>
              <a:round/>
            </a:ln>
          </a:left>
          <a:right>
            <a:ln w="12700" cap="flat">
              <a:solidFill>
                <a:srgbClr val="232F3D"/>
              </a:solidFill>
              <a:prstDash val="solid"/>
              <a:round/>
            </a:ln>
          </a:right>
          <a:top>
            <a:ln w="12700" cap="flat">
              <a:solidFill>
                <a:srgbClr val="232F3D"/>
              </a:solidFill>
              <a:prstDash val="solid"/>
              <a:round/>
            </a:ln>
          </a:top>
          <a:bottom>
            <a:ln w="25400" cap="flat">
              <a:solidFill>
                <a:srgbClr val="232F3D"/>
              </a:solidFill>
              <a:prstDash val="solid"/>
              <a:round/>
            </a:ln>
          </a:bottom>
          <a:insideH>
            <a:ln w="12700" cap="flat">
              <a:solidFill>
                <a:srgbClr val="232F3D"/>
              </a:solidFill>
              <a:prstDash val="solid"/>
              <a:round/>
            </a:ln>
          </a:insideH>
          <a:insideV>
            <a:ln w="12700" cap="flat">
              <a:solidFill>
                <a:srgbClr val="232F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4pPr>
      <a:lvl5pPr marL="21717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32F3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Rectangle 55"/>
          <p:cNvGrpSpPr/>
          <p:nvPr/>
        </p:nvGrpSpPr>
        <p:grpSpPr>
          <a:xfrm>
            <a:off x="1377604" y="1553519"/>
            <a:ext cx="2649889" cy="1924283"/>
            <a:chOff x="-1" y="0"/>
            <a:chExt cx="2649888" cy="1924281"/>
          </a:xfrm>
        </p:grpSpPr>
        <p:sp>
          <p:nvSpPr>
            <p:cNvPr id="20" name="Rectangle"/>
            <p:cNvSpPr/>
            <p:nvPr/>
          </p:nvSpPr>
          <p:spPr>
            <a:xfrm>
              <a:off x="-2" y="-1"/>
              <a:ext cx="2649889" cy="1924283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" name="Public subnet"/>
            <p:cNvSpPr txBox="1"/>
            <p:nvPr/>
          </p:nvSpPr>
          <p:spPr>
            <a:xfrm>
              <a:off x="313293" y="-1"/>
              <a:ext cx="2287643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grpSp>
        <p:nvGrpSpPr>
          <p:cNvPr id="25" name="Rectangle 52"/>
          <p:cNvGrpSpPr/>
          <p:nvPr/>
        </p:nvGrpSpPr>
        <p:grpSpPr>
          <a:xfrm>
            <a:off x="5601023" y="1552881"/>
            <a:ext cx="3683664" cy="1915131"/>
            <a:chOff x="0" y="0"/>
            <a:chExt cx="3683662" cy="1915131"/>
          </a:xfrm>
        </p:grpSpPr>
        <p:sp>
          <p:nvSpPr>
            <p:cNvPr id="23" name="Rectangle"/>
            <p:cNvSpPr/>
            <p:nvPr/>
          </p:nvSpPr>
          <p:spPr>
            <a:xfrm>
              <a:off x="-1" y="10429"/>
              <a:ext cx="2637293" cy="1904703"/>
            </a:xfrm>
            <a:prstGeom prst="rect">
              <a:avLst/>
            </a:prstGeom>
            <a:solidFill>
              <a:schemeClr val="accent5">
                <a:alpha val="980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" name="Public subnet"/>
            <p:cNvSpPr txBox="1"/>
            <p:nvPr/>
          </p:nvSpPr>
          <p:spPr>
            <a:xfrm>
              <a:off x="1406893" y="-1"/>
              <a:ext cx="2276770" cy="264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Public subnet</a:t>
              </a:r>
            </a:p>
          </p:txBody>
        </p:sp>
      </p:grpSp>
      <p:grpSp>
        <p:nvGrpSpPr>
          <p:cNvPr id="28" name="Rectangle 56"/>
          <p:cNvGrpSpPr/>
          <p:nvPr/>
        </p:nvGrpSpPr>
        <p:grpSpPr>
          <a:xfrm>
            <a:off x="898442" y="1195188"/>
            <a:ext cx="7741843" cy="4075314"/>
            <a:chOff x="0" y="0"/>
            <a:chExt cx="7741842" cy="4075312"/>
          </a:xfrm>
        </p:grpSpPr>
        <p:sp>
          <p:nvSpPr>
            <p:cNvPr id="26" name="Rectangle"/>
            <p:cNvSpPr/>
            <p:nvPr/>
          </p:nvSpPr>
          <p:spPr>
            <a:xfrm>
              <a:off x="-1" y="0"/>
              <a:ext cx="7741843" cy="4075314"/>
            </a:xfrm>
            <a:prstGeom prst="rect">
              <a:avLst/>
            </a:prstGeom>
            <a:noFill/>
            <a:ln w="12700" cap="flat">
              <a:solidFill>
                <a:srgbClr val="1E89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" name="VPC"/>
            <p:cNvSpPr txBox="1"/>
            <p:nvPr/>
          </p:nvSpPr>
          <p:spPr>
            <a:xfrm>
              <a:off x="417829" y="52070"/>
              <a:ext cx="7271943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1E8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VPC</a:t>
              </a:r>
            </a:p>
          </p:txBody>
        </p:sp>
      </p:grpSp>
      <p:grpSp>
        <p:nvGrpSpPr>
          <p:cNvPr id="31" name="Rectangle 58"/>
          <p:cNvGrpSpPr/>
          <p:nvPr/>
        </p:nvGrpSpPr>
        <p:grpSpPr>
          <a:xfrm>
            <a:off x="706502" y="341187"/>
            <a:ext cx="9585601" cy="5157916"/>
            <a:chOff x="0" y="0"/>
            <a:chExt cx="9585600" cy="5157915"/>
          </a:xfrm>
        </p:grpSpPr>
        <p:sp>
          <p:nvSpPr>
            <p:cNvPr id="29" name="Rectangle"/>
            <p:cNvSpPr/>
            <p:nvPr/>
          </p:nvSpPr>
          <p:spPr>
            <a:xfrm>
              <a:off x="-1" y="-1"/>
              <a:ext cx="9585601" cy="5157916"/>
            </a:xfrm>
            <a:prstGeom prst="rect">
              <a:avLst/>
            </a:prstGeom>
            <a:noFill/>
            <a:ln w="12700" cap="flat">
              <a:solidFill>
                <a:srgbClr val="232F3D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" name="AWS Cloud"/>
            <p:cNvSpPr txBox="1"/>
            <p:nvPr/>
          </p:nvSpPr>
          <p:spPr>
            <a:xfrm>
              <a:off x="417829" y="52069"/>
              <a:ext cx="9115701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AWS Cloud</a:t>
              </a:r>
            </a:p>
          </p:txBody>
        </p:sp>
      </p:grpSp>
      <p:grpSp>
        <p:nvGrpSpPr>
          <p:cNvPr id="34" name="Rectangle 59"/>
          <p:cNvGrpSpPr/>
          <p:nvPr/>
        </p:nvGrpSpPr>
        <p:grpSpPr>
          <a:xfrm>
            <a:off x="1300212" y="668854"/>
            <a:ext cx="2927299" cy="4835882"/>
            <a:chOff x="0" y="0"/>
            <a:chExt cx="2927298" cy="4835880"/>
          </a:xfrm>
        </p:grpSpPr>
        <p:sp>
          <p:nvSpPr>
            <p:cNvPr id="32" name="Rectangle"/>
            <p:cNvSpPr/>
            <p:nvPr/>
          </p:nvSpPr>
          <p:spPr>
            <a:xfrm>
              <a:off x="0" y="-1"/>
              <a:ext cx="2927299" cy="4835881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" name="Availability Zone 1"/>
            <p:cNvSpPr txBox="1"/>
            <p:nvPr/>
          </p:nvSpPr>
          <p:spPr>
            <a:xfrm>
              <a:off x="54786" y="54787"/>
              <a:ext cx="2817726" cy="26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1</a:t>
              </a:r>
            </a:p>
          </p:txBody>
        </p:sp>
      </p:grpSp>
      <p:pic>
        <p:nvPicPr>
          <p:cNvPr id="35" name="Graphic 61" descr="Graphic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504" y="341189"/>
            <a:ext cx="330202" cy="33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Graphic 62" descr="Graphic 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443" y="1195187"/>
            <a:ext cx="330202" cy="33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Graphic 63" descr="Graphic 6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5084" y="1551162"/>
            <a:ext cx="274322" cy="274322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extBox 65"/>
          <p:cNvSpPr txBox="1"/>
          <p:nvPr/>
        </p:nvSpPr>
        <p:spPr>
          <a:xfrm>
            <a:off x="1387143" y="2515660"/>
            <a:ext cx="1061740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39" name="Graphic 66" descr="Graphic 6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5453" y="1936550"/>
            <a:ext cx="469903" cy="4699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" name="Rectangle 80"/>
          <p:cNvGrpSpPr/>
          <p:nvPr/>
        </p:nvGrpSpPr>
        <p:grpSpPr>
          <a:xfrm>
            <a:off x="5517334" y="678900"/>
            <a:ext cx="2927299" cy="4825580"/>
            <a:chOff x="0" y="-1"/>
            <a:chExt cx="2927298" cy="4825579"/>
          </a:xfrm>
        </p:grpSpPr>
        <p:sp>
          <p:nvSpPr>
            <p:cNvPr id="40" name="Rectangle"/>
            <p:cNvSpPr/>
            <p:nvPr/>
          </p:nvSpPr>
          <p:spPr>
            <a:xfrm>
              <a:off x="-1" y="-2"/>
              <a:ext cx="2927300" cy="4825580"/>
            </a:xfrm>
            <a:prstGeom prst="rect">
              <a:avLst/>
            </a:prstGeom>
            <a:noFill/>
            <a:ln w="12700" cap="flat">
              <a:solidFill>
                <a:srgbClr val="007DBC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AFAF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" name="Availability Zone 2"/>
            <p:cNvSpPr txBox="1"/>
            <p:nvPr/>
          </p:nvSpPr>
          <p:spPr>
            <a:xfrm>
              <a:off x="54786" y="54786"/>
              <a:ext cx="2817724" cy="264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200">
                  <a:solidFill>
                    <a:srgbClr val="007DBC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Availability Zone 2</a:t>
              </a:r>
            </a:p>
          </p:txBody>
        </p:sp>
      </p:grpSp>
      <p:pic>
        <p:nvPicPr>
          <p:cNvPr id="43" name="Graphic 81" descr="Graphic 8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7538" y="1551162"/>
            <a:ext cx="274322" cy="27432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extBox 83"/>
          <p:cNvSpPr txBox="1"/>
          <p:nvPr/>
        </p:nvSpPr>
        <p:spPr>
          <a:xfrm>
            <a:off x="7241848" y="2510446"/>
            <a:ext cx="1067787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NAT gateway</a:t>
            </a:r>
          </a:p>
        </p:txBody>
      </p:sp>
      <p:pic>
        <p:nvPicPr>
          <p:cNvPr id="45" name="Graphic 84" descr="Graphic 8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16377" y="1936550"/>
            <a:ext cx="469902" cy="469902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Rectangle"/>
          <p:cNvSpPr/>
          <p:nvPr/>
        </p:nvSpPr>
        <p:spPr>
          <a:xfrm>
            <a:off x="2631338" y="1938945"/>
            <a:ext cx="4428054" cy="1265385"/>
          </a:xfrm>
          <a:prstGeom prst="rect">
            <a:avLst/>
          </a:prstGeom>
          <a:ln w="12700">
            <a:solidFill>
              <a:srgbClr val="D86613"/>
            </a:solidFill>
            <a:prstDash val="dash"/>
            <a:miter/>
          </a:ln>
        </p:spPr>
        <p:txBody>
          <a:bodyPr lIns="45718" tIns="45718" rIns="45718" bIns="45718"/>
          <a:lstStyle/>
          <a:p>
            <a:pPr algn="ctr">
              <a:tabLst>
                <a:tab pos="3467100" algn="l"/>
              </a:tabLst>
              <a:defRPr>
                <a:solidFill>
                  <a:srgbClr val="FAFAFA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7" name="Graphic 60" descr="Graphic 6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707321" y="1764748"/>
            <a:ext cx="330202" cy="33020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Auto Scaling group"/>
          <p:cNvSpPr txBox="1"/>
          <p:nvPr/>
        </p:nvSpPr>
        <p:spPr>
          <a:xfrm>
            <a:off x="4092231" y="1950474"/>
            <a:ext cx="1560382" cy="442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ctr">
              <a:tabLst>
                <a:tab pos="3467100" algn="l"/>
              </a:tabLst>
              <a:defRPr sz="1200">
                <a:solidFill>
                  <a:srgbClr val="D8661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Auto Scaling group</a:t>
            </a:r>
          </a:p>
        </p:txBody>
      </p:sp>
      <p:pic>
        <p:nvPicPr>
          <p:cNvPr id="49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84016" y="2205645"/>
            <a:ext cx="609603" cy="609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Res_Amazon-EC2_Instances_48_Light.png" descr="Res_Amazon-EC2_Instances_48_Ligh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26963" y="2205645"/>
            <a:ext cx="609602" cy="6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172.31.0.0/16"/>
          <p:cNvSpPr txBox="1"/>
          <p:nvPr/>
        </p:nvSpPr>
        <p:spPr>
          <a:xfrm>
            <a:off x="2955413" y="2868191"/>
            <a:ext cx="10363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172.31.0.0/16</a:t>
            </a:r>
          </a:p>
        </p:txBody>
      </p:sp>
      <p:sp>
        <p:nvSpPr>
          <p:cNvPr id="52" name="172.31.0.0/16"/>
          <p:cNvSpPr txBox="1"/>
          <p:nvPr/>
        </p:nvSpPr>
        <p:spPr>
          <a:xfrm>
            <a:off x="5898359" y="2868191"/>
            <a:ext cx="10363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172.31.0.0/16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232F3D"/>
      </a:dk1>
      <a:lt1>
        <a:srgbClr val="3D2D1A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2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00FF"/>
      </a:hlink>
      <a:folHlink>
        <a:srgbClr val="FF00FF"/>
      </a:folHlink>
    </a:clrScheme>
    <a:fontScheme name="2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D2D1A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32F3D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