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AD6E7"/>
          </a:solidFill>
        </a:fill>
      </a:tcStyle>
    </a:wholeTbl>
    <a:band2H>
      <a:tcTxStyle b="def" i="def"/>
      <a:tcStyle>
        <a:tcBdr/>
        <a:fill>
          <a:solidFill>
            <a:srgbClr val="E6ECF3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D3E3CC"/>
          </a:solidFill>
        </a:fill>
      </a:tcStyle>
    </a:wholeTbl>
    <a:band2H>
      <a:tcTxStyle b="def" i="def"/>
      <a:tcStyle>
        <a:tcBdr/>
        <a:fill>
          <a:solidFill>
            <a:srgbClr val="EAF1E7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3D2D1A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2D1A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5"/>
          <p:cNvSpPr txBox="1"/>
          <p:nvPr/>
        </p:nvSpPr>
        <p:spPr>
          <a:xfrm>
            <a:off x="2189878" y="1212682"/>
            <a:ext cx="2487329" cy="28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898441" y="584740"/>
            <a:ext cx="10061167" cy="5296212"/>
            <a:chOff x="-1" y="0"/>
            <a:chExt cx="10061166" cy="5296210"/>
          </a:xfrm>
        </p:grpSpPr>
        <p:sp>
          <p:nvSpPr>
            <p:cNvPr id="21" name="Rectangle"/>
            <p:cNvSpPr/>
            <p:nvPr/>
          </p:nvSpPr>
          <p:spPr>
            <a:xfrm>
              <a:off x="-2" y="0"/>
              <a:ext cx="10061168" cy="5296211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543003" y="67669"/>
              <a:ext cx="9450494" cy="343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VPC</a:t>
              </a:r>
            </a:p>
          </p:txBody>
        </p:sp>
      </p:grpSp>
      <p:grpSp>
        <p:nvGrpSpPr>
          <p:cNvPr id="26" name="Rectangle 58"/>
          <p:cNvGrpSpPr/>
          <p:nvPr/>
        </p:nvGrpSpPr>
        <p:grpSpPr>
          <a:xfrm>
            <a:off x="706500" y="341186"/>
            <a:ext cx="10779000" cy="5800072"/>
            <a:chOff x="-1" y="0"/>
            <a:chExt cx="10778998" cy="5800071"/>
          </a:xfrm>
        </p:grpSpPr>
        <p:sp>
          <p:nvSpPr>
            <p:cNvPr id="24" name="Rectangle"/>
            <p:cNvSpPr/>
            <p:nvPr/>
          </p:nvSpPr>
          <p:spPr>
            <a:xfrm>
              <a:off x="-2" y="-1"/>
              <a:ext cx="10779000" cy="5800072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" name="AWS Cloud"/>
            <p:cNvSpPr txBox="1"/>
            <p:nvPr/>
          </p:nvSpPr>
          <p:spPr>
            <a:xfrm>
              <a:off x="469848" y="58551"/>
              <a:ext cx="10250597" cy="297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AWS Cloud</a:t>
              </a:r>
            </a:p>
          </p:txBody>
        </p:sp>
      </p:grpSp>
      <p:grpSp>
        <p:nvGrpSpPr>
          <p:cNvPr id="29" name="Rectangle 59"/>
          <p:cNvGrpSpPr/>
          <p:nvPr/>
        </p:nvGrpSpPr>
        <p:grpSpPr>
          <a:xfrm>
            <a:off x="1238849" y="918595"/>
            <a:ext cx="3040846" cy="4835883"/>
            <a:chOff x="0" y="0"/>
            <a:chExt cx="3040845" cy="4835881"/>
          </a:xfrm>
        </p:grpSpPr>
        <p:sp>
          <p:nvSpPr>
            <p:cNvPr id="27" name="Rectangle"/>
            <p:cNvSpPr/>
            <p:nvPr/>
          </p:nvSpPr>
          <p:spPr>
            <a:xfrm>
              <a:off x="113545" y="0"/>
              <a:ext cx="2927301" cy="4835882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" name="Availability Zone 1"/>
            <p:cNvSpPr/>
            <p:nvPr/>
          </p:nvSpPr>
          <p:spPr>
            <a:xfrm>
              <a:off x="0" y="78835"/>
              <a:ext cx="281772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1</a:t>
              </a:r>
            </a:p>
          </p:txBody>
        </p:sp>
      </p:grpSp>
      <p:pic>
        <p:nvPicPr>
          <p:cNvPr id="30" name="Graphic 61" descr="Graphic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504" y="341189"/>
            <a:ext cx="330203" cy="330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Graphic 62" descr="Graphic 6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pic>
        <p:nvPicPr>
          <p:cNvPr id="32" name="Graphic 63" descr="Graphic 6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7666" y="941532"/>
            <a:ext cx="274323" cy="274323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extBox 65"/>
          <p:cNvSpPr txBox="1"/>
          <p:nvPr/>
        </p:nvSpPr>
        <p:spPr>
          <a:xfrm>
            <a:off x="2083210" y="2041888"/>
            <a:ext cx="1061741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NAT gateway</a:t>
            </a:r>
          </a:p>
        </p:txBody>
      </p:sp>
      <p:pic>
        <p:nvPicPr>
          <p:cNvPr id="34" name="Graphic 66" descr="Graphic 6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14616" y="1593320"/>
            <a:ext cx="469904" cy="4699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" name="Rectangle 80"/>
          <p:cNvGrpSpPr/>
          <p:nvPr/>
        </p:nvGrpSpPr>
        <p:grpSpPr>
          <a:xfrm>
            <a:off x="7578353" y="923746"/>
            <a:ext cx="2927302" cy="4825582"/>
            <a:chOff x="-1" y="-1"/>
            <a:chExt cx="2927300" cy="4825581"/>
          </a:xfrm>
        </p:grpSpPr>
        <p:sp>
          <p:nvSpPr>
            <p:cNvPr id="35" name="Rectangle"/>
            <p:cNvSpPr/>
            <p:nvPr/>
          </p:nvSpPr>
          <p:spPr>
            <a:xfrm>
              <a:off x="-2" y="-2"/>
              <a:ext cx="2927302" cy="4825582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" name="Availability Zone 2"/>
            <p:cNvSpPr txBox="1"/>
            <p:nvPr/>
          </p:nvSpPr>
          <p:spPr>
            <a:xfrm>
              <a:off x="54785" y="54786"/>
              <a:ext cx="2817727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3</a:t>
              </a:r>
            </a:p>
          </p:txBody>
        </p:sp>
      </p:grpSp>
      <p:pic>
        <p:nvPicPr>
          <p:cNvPr id="38" name="Graphic 81" descr="Graphic 8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sp>
        <p:nvSpPr>
          <p:cNvPr id="39" name="TextBox 83"/>
          <p:cNvSpPr txBox="1"/>
          <p:nvPr/>
        </p:nvSpPr>
        <p:spPr>
          <a:xfrm>
            <a:off x="5395130" y="2056043"/>
            <a:ext cx="1067788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NAT gateway</a:t>
            </a:r>
          </a:p>
        </p:txBody>
      </p:sp>
      <p:pic>
        <p:nvPicPr>
          <p:cNvPr id="40" name="Graphic 84" descr="Graphic 8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94074" y="1593321"/>
            <a:ext cx="469903" cy="469903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Rectangle"/>
          <p:cNvSpPr/>
          <p:nvPr/>
        </p:nvSpPr>
        <p:spPr>
          <a:xfrm>
            <a:off x="1899354" y="2854381"/>
            <a:ext cx="8059340" cy="1681329"/>
          </a:xfrm>
          <a:prstGeom prst="rect">
            <a:avLst/>
          </a:prstGeom>
          <a:ln w="12700">
            <a:solidFill>
              <a:srgbClr val="D86613"/>
            </a:solidFill>
            <a:prstDash val="dash"/>
            <a:miter/>
          </a:ln>
        </p:spPr>
        <p:txBody>
          <a:bodyPr lIns="45718" tIns="45718" rIns="45718" bIns="45718"/>
          <a:lstStyle/>
          <a:p>
            <a:pPr algn="ctr">
              <a:tabLst>
                <a:tab pos="3467100" algn="l"/>
              </a:tabLst>
              <a:defRPr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2" name="Graphic 60" descr="Graphic 6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86534" y="2713812"/>
            <a:ext cx="330203" cy="330203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Auto Scaling group"/>
          <p:cNvSpPr txBox="1"/>
          <p:nvPr/>
        </p:nvSpPr>
        <p:spPr>
          <a:xfrm>
            <a:off x="5071443" y="2929780"/>
            <a:ext cx="1560383" cy="44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tabLst>
                <a:tab pos="3467100" algn="l"/>
              </a:tabLst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Scaling group</a:t>
            </a:r>
          </a:p>
        </p:txBody>
      </p:sp>
      <p:pic>
        <p:nvPicPr>
          <p:cNvPr id="44" name="Res_Amazon-EC2_Instances_48_Light.png" descr="Res_Amazon-EC2_Instances_48_Ligh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09280" y="3482087"/>
            <a:ext cx="609604" cy="609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Res_Amazon-EC2_Instances_48_Light.png" descr="Res_Amazon-EC2_Instances_48_Ligh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37204" y="3482087"/>
            <a:ext cx="609603" cy="609604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172.31.0.0/16"/>
          <p:cNvSpPr txBox="1"/>
          <p:nvPr/>
        </p:nvSpPr>
        <p:spPr>
          <a:xfrm>
            <a:off x="2131408" y="4093620"/>
            <a:ext cx="103632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172.31.0.0/16</a:t>
            </a:r>
          </a:p>
        </p:txBody>
      </p:sp>
      <p:sp>
        <p:nvSpPr>
          <p:cNvPr id="47" name="172.31.0.0/16"/>
          <p:cNvSpPr txBox="1"/>
          <p:nvPr/>
        </p:nvSpPr>
        <p:spPr>
          <a:xfrm>
            <a:off x="5309880" y="4093620"/>
            <a:ext cx="103632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172.31.0.0/16</a:t>
            </a:r>
          </a:p>
        </p:txBody>
      </p:sp>
      <p:grpSp>
        <p:nvGrpSpPr>
          <p:cNvPr id="50" name="Rectangle 80"/>
          <p:cNvGrpSpPr/>
          <p:nvPr/>
        </p:nvGrpSpPr>
        <p:grpSpPr>
          <a:xfrm>
            <a:off x="4459336" y="923746"/>
            <a:ext cx="2927302" cy="4825582"/>
            <a:chOff x="-1" y="-1"/>
            <a:chExt cx="2927300" cy="4825581"/>
          </a:xfrm>
        </p:grpSpPr>
        <p:sp>
          <p:nvSpPr>
            <p:cNvPr id="48" name="Rectangle"/>
            <p:cNvSpPr/>
            <p:nvPr/>
          </p:nvSpPr>
          <p:spPr>
            <a:xfrm>
              <a:off x="-2" y="-2"/>
              <a:ext cx="2927302" cy="4825582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" name="Availability Zone 2"/>
            <p:cNvSpPr txBox="1"/>
            <p:nvPr/>
          </p:nvSpPr>
          <p:spPr>
            <a:xfrm>
              <a:off x="54785" y="54786"/>
              <a:ext cx="2817727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2</a:t>
              </a:r>
            </a:p>
          </p:txBody>
        </p:sp>
      </p:grpSp>
      <p:grpSp>
        <p:nvGrpSpPr>
          <p:cNvPr id="54" name="Rectangle 55"/>
          <p:cNvGrpSpPr/>
          <p:nvPr/>
        </p:nvGrpSpPr>
        <p:grpSpPr>
          <a:xfrm>
            <a:off x="1442110" y="1290703"/>
            <a:ext cx="8961754" cy="4471229"/>
            <a:chOff x="0" y="0"/>
            <a:chExt cx="8961752" cy="4471227"/>
          </a:xfrm>
        </p:grpSpPr>
        <p:sp>
          <p:nvSpPr>
            <p:cNvPr id="51" name="Rectangle"/>
            <p:cNvSpPr/>
            <p:nvPr/>
          </p:nvSpPr>
          <p:spPr>
            <a:xfrm>
              <a:off x="0" y="0"/>
              <a:ext cx="2649890" cy="4471228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" name="Rectangle"/>
            <p:cNvSpPr/>
            <p:nvPr/>
          </p:nvSpPr>
          <p:spPr>
            <a:xfrm>
              <a:off x="3112795" y="0"/>
              <a:ext cx="2649891" cy="4471228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" name="Rectangle"/>
            <p:cNvSpPr/>
            <p:nvPr/>
          </p:nvSpPr>
          <p:spPr>
            <a:xfrm>
              <a:off x="6311862" y="0"/>
              <a:ext cx="2649891" cy="4471228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pic>
        <p:nvPicPr>
          <p:cNvPr id="55" name="Graphic 63" descr="Graphic 6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73010" y="941532"/>
            <a:ext cx="274323" cy="274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Graphic 63" descr="Graphic 6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78353" y="941532"/>
            <a:ext cx="274323" cy="274323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Rectangle 55"/>
          <p:cNvSpPr txBox="1"/>
          <p:nvPr/>
        </p:nvSpPr>
        <p:spPr>
          <a:xfrm>
            <a:off x="5395130" y="1212682"/>
            <a:ext cx="2487329" cy="28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Public subnet</a:t>
            </a:r>
          </a:p>
        </p:txBody>
      </p:sp>
      <p:sp>
        <p:nvSpPr>
          <p:cNvPr id="58" name="Rectangle 55"/>
          <p:cNvSpPr txBox="1"/>
          <p:nvPr/>
        </p:nvSpPr>
        <p:spPr>
          <a:xfrm>
            <a:off x="8600383" y="1212682"/>
            <a:ext cx="2487329" cy="28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Public subnet</a:t>
            </a:r>
          </a:p>
        </p:txBody>
      </p:sp>
      <p:pic>
        <p:nvPicPr>
          <p:cNvPr id="59" name="Graphic 84" descr="Graphic 8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73528" y="1593321"/>
            <a:ext cx="469903" cy="469903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extBox 83"/>
          <p:cNvSpPr txBox="1"/>
          <p:nvPr/>
        </p:nvSpPr>
        <p:spPr>
          <a:xfrm>
            <a:off x="8662510" y="2056043"/>
            <a:ext cx="1067788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NAT gateway</a:t>
            </a:r>
          </a:p>
        </p:txBody>
      </p:sp>
      <p:pic>
        <p:nvPicPr>
          <p:cNvPr id="61" name="Res_Amazon-EC2_Instances_48_Light.png" descr="Res_Amazon-EC2_Instances_48_Ligh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23242" y="3482087"/>
            <a:ext cx="609603" cy="609604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172.31.0.0/16"/>
          <p:cNvSpPr txBox="1"/>
          <p:nvPr/>
        </p:nvSpPr>
        <p:spPr>
          <a:xfrm>
            <a:off x="8605367" y="4093620"/>
            <a:ext cx="103632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172.31.0.0/16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2_Office Theme">
      <a:dk1>
        <a:srgbClr val="232F3D"/>
      </a:dk1>
      <a:lt1>
        <a:srgbClr val="3D2D1A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