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 b="def" i="def"/>
      <a:tcStyle>
        <a:tcBdr/>
        <a:fill>
          <a:solidFill>
            <a:srgbClr val="FFEFE6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AD6E7"/>
          </a:solidFill>
        </a:fill>
      </a:tcStyle>
    </a:wholeTbl>
    <a:band2H>
      <a:tcTxStyle b="def" i="def"/>
      <a:tcStyle>
        <a:tcBdr/>
        <a:fill>
          <a:solidFill>
            <a:srgbClr val="E6ECF3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D3E3CC"/>
          </a:solidFill>
        </a:fill>
      </a:tcStyle>
    </a:wholeTbl>
    <a:band2H>
      <a:tcTxStyle b="def" i="def"/>
      <a:tcStyle>
        <a:tcBdr/>
        <a:fill>
          <a:solidFill>
            <a:srgbClr val="EAF1E7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 b="def" i="def"/>
      <a:tcStyle>
        <a:tcBdr/>
        <a:fill>
          <a:solidFill>
            <a:srgbClr val="3D2D1A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2D1A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BCC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5"/>
          <p:cNvSpPr txBox="1"/>
          <p:nvPr/>
        </p:nvSpPr>
        <p:spPr>
          <a:xfrm>
            <a:off x="2189877" y="1212681"/>
            <a:ext cx="248733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Public subnet</a:t>
            </a:r>
          </a:p>
        </p:txBody>
      </p:sp>
      <p:grpSp>
        <p:nvGrpSpPr>
          <p:cNvPr id="23" name="Rectangle 56"/>
          <p:cNvGrpSpPr/>
          <p:nvPr/>
        </p:nvGrpSpPr>
        <p:grpSpPr>
          <a:xfrm>
            <a:off x="898440" y="584739"/>
            <a:ext cx="10061170" cy="5296214"/>
            <a:chOff x="0" y="0"/>
            <a:chExt cx="10061168" cy="5296213"/>
          </a:xfrm>
        </p:grpSpPr>
        <p:sp>
          <p:nvSpPr>
            <p:cNvPr id="21" name="Rectangle"/>
            <p:cNvSpPr/>
            <p:nvPr/>
          </p:nvSpPr>
          <p:spPr>
            <a:xfrm>
              <a:off x="-1" y="-1"/>
              <a:ext cx="10061170" cy="5296214"/>
            </a:xfrm>
            <a:prstGeom prst="rect">
              <a:avLst/>
            </a:prstGeom>
            <a:noFill/>
            <a:ln w="12700" cap="flat">
              <a:solidFill>
                <a:srgbClr val="1E89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" name="VPC"/>
            <p:cNvSpPr txBox="1"/>
            <p:nvPr/>
          </p:nvSpPr>
          <p:spPr>
            <a:xfrm>
              <a:off x="543004" y="67669"/>
              <a:ext cx="9450494" cy="264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VPC</a:t>
              </a:r>
            </a:p>
          </p:txBody>
        </p:sp>
      </p:grpSp>
      <p:grpSp>
        <p:nvGrpSpPr>
          <p:cNvPr id="26" name="Rectangle 58"/>
          <p:cNvGrpSpPr/>
          <p:nvPr/>
        </p:nvGrpSpPr>
        <p:grpSpPr>
          <a:xfrm>
            <a:off x="706498" y="270767"/>
            <a:ext cx="10712290" cy="5870491"/>
            <a:chOff x="0" y="0"/>
            <a:chExt cx="10712288" cy="5870490"/>
          </a:xfrm>
        </p:grpSpPr>
        <p:sp>
          <p:nvSpPr>
            <p:cNvPr id="24" name="Rectangle"/>
            <p:cNvSpPr/>
            <p:nvPr/>
          </p:nvSpPr>
          <p:spPr>
            <a:xfrm>
              <a:off x="0" y="0"/>
              <a:ext cx="10548624" cy="5870491"/>
            </a:xfrm>
            <a:prstGeom prst="rect">
              <a:avLst/>
            </a:prstGeom>
            <a:noFill/>
            <a:ln w="12700" cap="flat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" name="AWS Cloud"/>
            <p:cNvSpPr/>
            <p:nvPr/>
          </p:nvSpPr>
          <p:spPr>
            <a:xfrm>
              <a:off x="461689" y="47363"/>
              <a:ext cx="1025060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AWS Cloud</a:t>
              </a:r>
            </a:p>
          </p:txBody>
        </p:sp>
      </p:grpSp>
      <p:grpSp>
        <p:nvGrpSpPr>
          <p:cNvPr id="29" name="Rectangle 59"/>
          <p:cNvGrpSpPr/>
          <p:nvPr/>
        </p:nvGrpSpPr>
        <p:grpSpPr>
          <a:xfrm>
            <a:off x="1238849" y="918595"/>
            <a:ext cx="3040848" cy="4835884"/>
            <a:chOff x="0" y="0"/>
            <a:chExt cx="3040847" cy="4835883"/>
          </a:xfrm>
        </p:grpSpPr>
        <p:sp>
          <p:nvSpPr>
            <p:cNvPr id="27" name="Rectangle"/>
            <p:cNvSpPr/>
            <p:nvPr/>
          </p:nvSpPr>
          <p:spPr>
            <a:xfrm>
              <a:off x="113544" y="0"/>
              <a:ext cx="2927304" cy="4835884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" name="Availability Zone 1"/>
            <p:cNvSpPr/>
            <p:nvPr/>
          </p:nvSpPr>
          <p:spPr>
            <a:xfrm>
              <a:off x="0" y="78834"/>
              <a:ext cx="281772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1</a:t>
              </a:r>
            </a:p>
          </p:txBody>
        </p:sp>
      </p:grpSp>
      <p:pic>
        <p:nvPicPr>
          <p:cNvPr id="30" name="Graphic 61" descr="Graphic 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343" y="267743"/>
            <a:ext cx="330204" cy="330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Graphic 63" descr="Graphic 6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7666" y="941531"/>
            <a:ext cx="274324" cy="274324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extBox 65"/>
          <p:cNvSpPr txBox="1"/>
          <p:nvPr/>
        </p:nvSpPr>
        <p:spPr>
          <a:xfrm>
            <a:off x="2083210" y="2041887"/>
            <a:ext cx="1061742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NAT gateway</a:t>
            </a:r>
          </a:p>
        </p:txBody>
      </p:sp>
      <p:pic>
        <p:nvPicPr>
          <p:cNvPr id="33" name="Graphic 66" descr="Graphic 6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14615" y="1593319"/>
            <a:ext cx="469906" cy="4699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" name="Rectangle 80"/>
          <p:cNvGrpSpPr/>
          <p:nvPr/>
        </p:nvGrpSpPr>
        <p:grpSpPr>
          <a:xfrm>
            <a:off x="7578352" y="923744"/>
            <a:ext cx="2927305" cy="4825584"/>
            <a:chOff x="0" y="-1"/>
            <a:chExt cx="2927303" cy="4825582"/>
          </a:xfrm>
        </p:grpSpPr>
        <p:sp>
          <p:nvSpPr>
            <p:cNvPr id="34" name="Rectangle"/>
            <p:cNvSpPr/>
            <p:nvPr/>
          </p:nvSpPr>
          <p:spPr>
            <a:xfrm>
              <a:off x="-1" y="-2"/>
              <a:ext cx="2927304" cy="4825584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" name="Availability Zone 2"/>
            <p:cNvSpPr txBox="1"/>
            <p:nvPr/>
          </p:nvSpPr>
          <p:spPr>
            <a:xfrm>
              <a:off x="54786" y="54786"/>
              <a:ext cx="2817729" cy="264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3</a:t>
              </a:r>
            </a:p>
          </p:txBody>
        </p:sp>
      </p:grpSp>
      <p:sp>
        <p:nvSpPr>
          <p:cNvPr id="37" name="TextBox 83"/>
          <p:cNvSpPr txBox="1"/>
          <p:nvPr/>
        </p:nvSpPr>
        <p:spPr>
          <a:xfrm>
            <a:off x="5395129" y="2056042"/>
            <a:ext cx="106779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NAT gateway</a:t>
            </a:r>
          </a:p>
        </p:txBody>
      </p:sp>
      <p:pic>
        <p:nvPicPr>
          <p:cNvPr id="38" name="Graphic 84" descr="Graphic 8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94074" y="1593320"/>
            <a:ext cx="469904" cy="469904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Rectangle"/>
          <p:cNvSpPr/>
          <p:nvPr/>
        </p:nvSpPr>
        <p:spPr>
          <a:xfrm>
            <a:off x="1899354" y="2882692"/>
            <a:ext cx="8059340" cy="1625407"/>
          </a:xfrm>
          <a:prstGeom prst="rect">
            <a:avLst/>
          </a:prstGeom>
          <a:ln w="12700">
            <a:solidFill>
              <a:srgbClr val="D86613"/>
            </a:solidFill>
            <a:prstDash val="dash"/>
            <a:miter/>
          </a:ln>
        </p:spPr>
        <p:txBody>
          <a:bodyPr lIns="45718" tIns="45718" rIns="45718" bIns="45718"/>
          <a:lstStyle/>
          <a:p>
            <a:pPr algn="ctr">
              <a:tabLst>
                <a:tab pos="3467100" algn="l"/>
              </a:tabLst>
              <a:defRPr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0" name="Graphic 60" descr="Graphic 6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57886" y="2713812"/>
            <a:ext cx="330204" cy="33020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Auto Scaling group"/>
          <p:cNvSpPr txBox="1"/>
          <p:nvPr/>
        </p:nvSpPr>
        <p:spPr>
          <a:xfrm>
            <a:off x="5071443" y="2929780"/>
            <a:ext cx="1560384" cy="44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tabLst>
                <a:tab pos="3467100" algn="l"/>
              </a:tabLst>
              <a:defRPr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 Scaling group</a:t>
            </a:r>
          </a:p>
        </p:txBody>
      </p:sp>
      <p:pic>
        <p:nvPicPr>
          <p:cNvPr id="42" name="Res_Amazon-EC2_Instances_48_Light.png" descr="Res_Amazon-EC2_Instances_48_Light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09279" y="3482087"/>
            <a:ext cx="609605" cy="609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Res_Amazon-EC2_Instances_48_Light.png" descr="Res_Amazon-EC2_Instances_48_Light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37203" y="3482087"/>
            <a:ext cx="609604" cy="609605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172.31.0.0/16"/>
          <p:cNvSpPr txBox="1"/>
          <p:nvPr/>
        </p:nvSpPr>
        <p:spPr>
          <a:xfrm>
            <a:off x="2124512" y="4093622"/>
            <a:ext cx="112108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172.31.16.0/20</a:t>
            </a:r>
          </a:p>
        </p:txBody>
      </p:sp>
      <p:sp>
        <p:nvSpPr>
          <p:cNvPr id="45" name="172.31.0.0/16"/>
          <p:cNvSpPr txBox="1"/>
          <p:nvPr/>
        </p:nvSpPr>
        <p:spPr>
          <a:xfrm>
            <a:off x="5404826" y="4093620"/>
            <a:ext cx="1036322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172.31.0.0/20</a:t>
            </a:r>
          </a:p>
        </p:txBody>
      </p:sp>
      <p:grpSp>
        <p:nvGrpSpPr>
          <p:cNvPr id="48" name="Rectangle 80"/>
          <p:cNvGrpSpPr/>
          <p:nvPr/>
        </p:nvGrpSpPr>
        <p:grpSpPr>
          <a:xfrm>
            <a:off x="4459335" y="923744"/>
            <a:ext cx="2927304" cy="4825584"/>
            <a:chOff x="0" y="-1"/>
            <a:chExt cx="2927303" cy="4825582"/>
          </a:xfrm>
        </p:grpSpPr>
        <p:sp>
          <p:nvSpPr>
            <p:cNvPr id="46" name="Rectangle"/>
            <p:cNvSpPr/>
            <p:nvPr/>
          </p:nvSpPr>
          <p:spPr>
            <a:xfrm>
              <a:off x="-1" y="-2"/>
              <a:ext cx="2927304" cy="4825584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" name="Availability Zone 2"/>
            <p:cNvSpPr txBox="1"/>
            <p:nvPr/>
          </p:nvSpPr>
          <p:spPr>
            <a:xfrm>
              <a:off x="54786" y="54786"/>
              <a:ext cx="2817729" cy="264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2</a:t>
              </a:r>
            </a:p>
          </p:txBody>
        </p:sp>
      </p:grpSp>
      <p:grpSp>
        <p:nvGrpSpPr>
          <p:cNvPr id="52" name="Rectangle 55"/>
          <p:cNvGrpSpPr/>
          <p:nvPr/>
        </p:nvGrpSpPr>
        <p:grpSpPr>
          <a:xfrm>
            <a:off x="1442110" y="1273627"/>
            <a:ext cx="8961755" cy="4471230"/>
            <a:chOff x="0" y="0"/>
            <a:chExt cx="8961754" cy="4471229"/>
          </a:xfrm>
        </p:grpSpPr>
        <p:sp>
          <p:nvSpPr>
            <p:cNvPr id="49" name="Rectangle"/>
            <p:cNvSpPr/>
            <p:nvPr/>
          </p:nvSpPr>
          <p:spPr>
            <a:xfrm>
              <a:off x="-1" y="-1"/>
              <a:ext cx="2649891" cy="4471230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" name="Rectangle"/>
            <p:cNvSpPr/>
            <p:nvPr/>
          </p:nvSpPr>
          <p:spPr>
            <a:xfrm>
              <a:off x="3112795" y="-1"/>
              <a:ext cx="2649892" cy="4471230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" name="Rectangle"/>
            <p:cNvSpPr/>
            <p:nvPr/>
          </p:nvSpPr>
          <p:spPr>
            <a:xfrm>
              <a:off x="6311863" y="-1"/>
              <a:ext cx="2649892" cy="4471230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53" name="Graphic 63" descr="Graphic 6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73009" y="941531"/>
            <a:ext cx="274324" cy="274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Graphic 63" descr="Graphic 6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78352" y="941531"/>
            <a:ext cx="274324" cy="274324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Rectangle 55"/>
          <p:cNvSpPr txBox="1"/>
          <p:nvPr/>
        </p:nvSpPr>
        <p:spPr>
          <a:xfrm>
            <a:off x="5395129" y="1212681"/>
            <a:ext cx="248733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Public subnet</a:t>
            </a:r>
          </a:p>
        </p:txBody>
      </p:sp>
      <p:sp>
        <p:nvSpPr>
          <p:cNvPr id="56" name="Rectangle 55"/>
          <p:cNvSpPr txBox="1"/>
          <p:nvPr/>
        </p:nvSpPr>
        <p:spPr>
          <a:xfrm>
            <a:off x="8600382" y="1212681"/>
            <a:ext cx="248733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Public subnet</a:t>
            </a:r>
          </a:p>
        </p:txBody>
      </p:sp>
      <p:pic>
        <p:nvPicPr>
          <p:cNvPr id="57" name="Graphic 84" descr="Graphic 8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07053" y="1593320"/>
            <a:ext cx="469904" cy="469904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extBox 83"/>
          <p:cNvSpPr txBox="1"/>
          <p:nvPr/>
        </p:nvSpPr>
        <p:spPr>
          <a:xfrm>
            <a:off x="8508110" y="2056042"/>
            <a:ext cx="1067789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NAT gateway</a:t>
            </a:r>
          </a:p>
        </p:txBody>
      </p:sp>
      <p:pic>
        <p:nvPicPr>
          <p:cNvPr id="59" name="Res_Amazon-EC2_Instances_48_Light.png" descr="Res_Amazon-EC2_Instances_48_Light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694074" y="3482087"/>
            <a:ext cx="609604" cy="609605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172.31.0.0/16"/>
          <p:cNvSpPr txBox="1"/>
          <p:nvPr/>
        </p:nvSpPr>
        <p:spPr>
          <a:xfrm>
            <a:off x="8523841" y="4093621"/>
            <a:ext cx="112108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172.31.32.0/20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2_Office Theme">
      <a:dk1>
        <a:srgbClr val="232F3D"/>
      </a:dk1>
      <a:lt1>
        <a:srgbClr val="3D2D1A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2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