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65" r:id="rId2"/>
    <p:sldId id="264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Use this diagram" id="{35E14503-EB22-4230-BC81-D87792B6A9DD}">
          <p14:sldIdLst>
            <p14:sldId id="265"/>
          </p14:sldIdLst>
        </p14:section>
        <p14:section name="ORIGINAL (Do not use)" id="{48804C2A-6665-4590-A6FE-CE46BDCE7575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226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d4e94c6c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d4e94c6c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d4e94c6c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d4e94c6c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4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1"/>
          <p:cNvSpPr/>
          <p:nvPr/>
        </p:nvSpPr>
        <p:spPr>
          <a:xfrm>
            <a:off x="207875" y="268250"/>
            <a:ext cx="8688220" cy="46824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 Cloud</a:t>
            </a:r>
            <a:endParaRPr sz="1200" dirty="0"/>
          </a:p>
        </p:txBody>
      </p:sp>
      <p:sp>
        <p:nvSpPr>
          <p:cNvPr id="462" name="Google Shape;462;p21"/>
          <p:cNvSpPr/>
          <p:nvPr/>
        </p:nvSpPr>
        <p:spPr>
          <a:xfrm>
            <a:off x="290286" y="936445"/>
            <a:ext cx="7351486" cy="3873448"/>
          </a:xfrm>
          <a:prstGeom prst="rect">
            <a:avLst/>
          </a:prstGeom>
          <a:noFill/>
          <a:ln w="12700" cap="flat" cmpd="sng">
            <a:solidFill>
              <a:srgbClr val="1E8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 dirty="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VPC</a:t>
            </a:r>
            <a:endParaRPr sz="1200" dirty="0"/>
          </a:p>
        </p:txBody>
      </p:sp>
      <p:sp>
        <p:nvSpPr>
          <p:cNvPr id="463" name="Google Shape;463;p21"/>
          <p:cNvSpPr/>
          <p:nvPr/>
        </p:nvSpPr>
        <p:spPr>
          <a:xfrm>
            <a:off x="654667" y="620486"/>
            <a:ext cx="1773936" cy="4254764"/>
          </a:xfrm>
          <a:prstGeom prst="rect">
            <a:avLst/>
          </a:prstGeom>
          <a:noFill/>
          <a:ln w="12700" cap="flat" cmpd="sng">
            <a:solidFill>
              <a:srgbClr val="5B9CD5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 dirty="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Availability Zone 1</a:t>
            </a:r>
            <a:endParaRPr sz="1200" dirty="0"/>
          </a:p>
        </p:txBody>
      </p:sp>
      <p:pic>
        <p:nvPicPr>
          <p:cNvPr id="464" name="Google Shape;464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831" y="267190"/>
            <a:ext cx="300501" cy="274650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21"/>
          <p:cNvSpPr/>
          <p:nvPr/>
        </p:nvSpPr>
        <p:spPr>
          <a:xfrm>
            <a:off x="790769" y="1288358"/>
            <a:ext cx="1558940" cy="1823141"/>
          </a:xfrm>
          <a:prstGeom prst="rect">
            <a:avLst/>
          </a:prstGeom>
          <a:solidFill>
            <a:srgbClr val="1D8900">
              <a:alpha val="9800"/>
            </a:srgbClr>
          </a:solidFill>
          <a:ln>
            <a:noFill/>
          </a:ln>
        </p:spPr>
        <p:txBody>
          <a:bodyPr spcFirstLastPara="1" wrap="square" lIns="3383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 dirty="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Public subnet</a:t>
            </a:r>
            <a:endParaRPr sz="1200" dirty="0"/>
          </a:p>
        </p:txBody>
      </p:sp>
      <p:pic>
        <p:nvPicPr>
          <p:cNvPr id="466" name="Google Shape;466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6804" y="1288359"/>
            <a:ext cx="274638" cy="274638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21"/>
          <p:cNvSpPr/>
          <p:nvPr/>
        </p:nvSpPr>
        <p:spPr>
          <a:xfrm>
            <a:off x="787141" y="3208171"/>
            <a:ext cx="1563624" cy="1540390"/>
          </a:xfrm>
          <a:prstGeom prst="rect">
            <a:avLst/>
          </a:prstGeom>
          <a:solidFill>
            <a:srgbClr val="007CBC">
              <a:alpha val="9800"/>
            </a:srgbClr>
          </a:solidFill>
          <a:ln>
            <a:noFill/>
          </a:ln>
        </p:spPr>
        <p:txBody>
          <a:bodyPr spcFirstLastPara="1" wrap="square" lIns="3383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 dirty="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 sz="1200" dirty="0"/>
          </a:p>
        </p:txBody>
      </p:sp>
      <p:pic>
        <p:nvPicPr>
          <p:cNvPr id="468" name="Google Shape;468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3656" y="3207922"/>
            <a:ext cx="274637" cy="27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2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91768" y="937535"/>
            <a:ext cx="274625" cy="274625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21"/>
          <p:cNvSpPr/>
          <p:nvPr/>
        </p:nvSpPr>
        <p:spPr>
          <a:xfrm>
            <a:off x="3829031" y="620486"/>
            <a:ext cx="1773794" cy="4254764"/>
          </a:xfrm>
          <a:prstGeom prst="rect">
            <a:avLst/>
          </a:prstGeom>
          <a:noFill/>
          <a:ln w="12700" cap="flat" cmpd="sng">
            <a:solidFill>
              <a:srgbClr val="5B9CD5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 dirty="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Availability Zone </a:t>
            </a:r>
            <a:r>
              <a:rPr lang="ko" sz="1200" dirty="0">
                <a:solidFill>
                  <a:srgbClr val="5B9CD5"/>
                </a:solidFill>
              </a:rPr>
              <a:t>2</a:t>
            </a:r>
            <a:endParaRPr sz="1200" dirty="0"/>
          </a:p>
        </p:txBody>
      </p:sp>
      <p:sp>
        <p:nvSpPr>
          <p:cNvPr id="483" name="Google Shape;483;p21"/>
          <p:cNvSpPr/>
          <p:nvPr/>
        </p:nvSpPr>
        <p:spPr>
          <a:xfrm>
            <a:off x="3955106" y="1288358"/>
            <a:ext cx="1563624" cy="1823141"/>
          </a:xfrm>
          <a:prstGeom prst="rect">
            <a:avLst/>
          </a:prstGeom>
          <a:solidFill>
            <a:srgbClr val="1D8900">
              <a:alpha val="9800"/>
            </a:srgbClr>
          </a:solidFill>
          <a:ln>
            <a:noFill/>
          </a:ln>
        </p:spPr>
        <p:txBody>
          <a:bodyPr spcFirstLastPara="1" wrap="square" lIns="3383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 dirty="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Public subnet</a:t>
            </a:r>
            <a:endParaRPr sz="1200" dirty="0"/>
          </a:p>
        </p:txBody>
      </p:sp>
      <p:pic>
        <p:nvPicPr>
          <p:cNvPr id="484" name="Google Shape;484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3665" y="1288359"/>
            <a:ext cx="274638" cy="274638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21"/>
          <p:cNvSpPr/>
          <p:nvPr/>
        </p:nvSpPr>
        <p:spPr>
          <a:xfrm>
            <a:off x="3954519" y="3208171"/>
            <a:ext cx="1563624" cy="1540390"/>
          </a:xfrm>
          <a:prstGeom prst="rect">
            <a:avLst/>
          </a:prstGeom>
          <a:solidFill>
            <a:srgbClr val="007CBC">
              <a:alpha val="9800"/>
            </a:srgbClr>
          </a:solidFill>
          <a:ln>
            <a:noFill/>
          </a:ln>
        </p:spPr>
        <p:txBody>
          <a:bodyPr spcFirstLastPara="1" wrap="square" lIns="3383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 dirty="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 sz="1200" dirty="0"/>
          </a:p>
        </p:txBody>
      </p:sp>
      <p:pic>
        <p:nvPicPr>
          <p:cNvPr id="486" name="Google Shape;486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50147" y="3207922"/>
            <a:ext cx="274637" cy="274638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21"/>
          <p:cNvSpPr txBox="1"/>
          <p:nvPr/>
        </p:nvSpPr>
        <p:spPr>
          <a:xfrm>
            <a:off x="953597" y="4009993"/>
            <a:ext cx="1396112" cy="6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/>
              <a:t>Tibero i</a:t>
            </a:r>
            <a:r>
              <a:rPr lang="ko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nstance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ctr"/>
            <a:r>
              <a:rPr lang="en-US" sz="1100" dirty="0"/>
              <a:t>with EBS volume</a:t>
            </a:r>
            <a:br>
              <a:rPr lang="en-US" sz="1100" dirty="0"/>
            </a:br>
            <a:r>
              <a:rPr lang="en-US" sz="1100" dirty="0"/>
              <a:t>(primary)</a:t>
            </a:r>
            <a:endParaRPr sz="1100" dirty="0"/>
          </a:p>
        </p:txBody>
      </p:sp>
      <p:pic>
        <p:nvPicPr>
          <p:cNvPr id="497" name="Google Shape;497;p2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401809" y="3622074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21"/>
          <p:cNvSpPr txBox="1"/>
          <p:nvPr/>
        </p:nvSpPr>
        <p:spPr>
          <a:xfrm>
            <a:off x="4061657" y="4009993"/>
            <a:ext cx="1348148" cy="6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/>
              <a:t>Tibero i</a:t>
            </a:r>
            <a:r>
              <a:rPr lang="ko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nstance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ctr"/>
            <a:r>
              <a:rPr lang="en-US" sz="1100" dirty="0"/>
              <a:t>with EBS volume (standby)</a:t>
            </a:r>
            <a:endParaRPr sz="1100" dirty="0"/>
          </a:p>
        </p:txBody>
      </p:sp>
      <p:pic>
        <p:nvPicPr>
          <p:cNvPr id="500" name="Google Shape;500;p2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517300" y="3622074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21"/>
          <p:cNvSpPr/>
          <p:nvPr/>
        </p:nvSpPr>
        <p:spPr>
          <a:xfrm>
            <a:off x="5744389" y="620486"/>
            <a:ext cx="1773936" cy="4254764"/>
          </a:xfrm>
          <a:prstGeom prst="rect">
            <a:avLst/>
          </a:prstGeom>
          <a:noFill/>
          <a:ln w="12700" cap="flat" cmpd="sng">
            <a:solidFill>
              <a:srgbClr val="5B9CD5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 dirty="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Availability Zone </a:t>
            </a:r>
            <a:r>
              <a:rPr lang="ko" sz="1200" dirty="0">
                <a:solidFill>
                  <a:srgbClr val="5B9CD5"/>
                </a:solidFill>
              </a:rPr>
              <a:t>3</a:t>
            </a:r>
            <a:endParaRPr sz="1200" dirty="0"/>
          </a:p>
        </p:txBody>
      </p:sp>
      <p:sp>
        <p:nvSpPr>
          <p:cNvPr id="506" name="Google Shape;506;p21"/>
          <p:cNvSpPr/>
          <p:nvPr/>
        </p:nvSpPr>
        <p:spPr>
          <a:xfrm>
            <a:off x="5880492" y="1288358"/>
            <a:ext cx="1563624" cy="1823141"/>
          </a:xfrm>
          <a:prstGeom prst="rect">
            <a:avLst/>
          </a:prstGeom>
          <a:solidFill>
            <a:srgbClr val="1D8900">
              <a:alpha val="9800"/>
            </a:srgbClr>
          </a:solidFill>
          <a:ln>
            <a:noFill/>
          </a:ln>
        </p:spPr>
        <p:txBody>
          <a:bodyPr spcFirstLastPara="1" wrap="square" lIns="3383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 dirty="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Public subnet</a:t>
            </a:r>
            <a:endParaRPr sz="1200" dirty="0"/>
          </a:p>
        </p:txBody>
      </p:sp>
      <p:sp>
        <p:nvSpPr>
          <p:cNvPr id="507" name="Google Shape;507;p21"/>
          <p:cNvSpPr/>
          <p:nvPr/>
        </p:nvSpPr>
        <p:spPr>
          <a:xfrm>
            <a:off x="5876865" y="3208171"/>
            <a:ext cx="1563624" cy="1540390"/>
          </a:xfrm>
          <a:prstGeom prst="rect">
            <a:avLst/>
          </a:prstGeom>
          <a:solidFill>
            <a:srgbClr val="007CBC">
              <a:alpha val="9800"/>
            </a:srgbClr>
          </a:solidFill>
          <a:ln>
            <a:noFill/>
          </a:ln>
        </p:spPr>
        <p:txBody>
          <a:bodyPr spcFirstLastPara="1" wrap="square" lIns="3383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 dirty="0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 sz="1200" dirty="0"/>
          </a:p>
        </p:txBody>
      </p:sp>
      <p:sp>
        <p:nvSpPr>
          <p:cNvPr id="513" name="Google Shape;513;p21"/>
          <p:cNvSpPr txBox="1"/>
          <p:nvPr/>
        </p:nvSpPr>
        <p:spPr>
          <a:xfrm>
            <a:off x="5943476" y="4009993"/>
            <a:ext cx="1427913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232F3E"/>
                </a:solidFill>
              </a:rPr>
              <a:t>Tibero</a:t>
            </a:r>
            <a:br>
              <a:rPr lang="en-US" altLang="ko" sz="1100" dirty="0">
                <a:solidFill>
                  <a:srgbClr val="232F3E"/>
                </a:solidFill>
              </a:rPr>
            </a:br>
            <a:r>
              <a:rPr lang="en-US" altLang="ko" sz="1100" dirty="0">
                <a:solidFill>
                  <a:srgbClr val="232F3E"/>
                </a:solidFill>
              </a:rPr>
              <a:t>o</a:t>
            </a:r>
            <a:r>
              <a:rPr lang="ko" sz="1100" dirty="0">
                <a:solidFill>
                  <a:srgbClr val="232F3E"/>
                </a:solidFill>
              </a:rPr>
              <a:t>bserver</a:t>
            </a:r>
            <a:endParaRPr sz="1100" dirty="0">
              <a:solidFill>
                <a:srgbClr val="232F3E"/>
              </a:solidFill>
            </a:endParaRPr>
          </a:p>
        </p:txBody>
      </p:sp>
      <p:pic>
        <p:nvPicPr>
          <p:cNvPr id="514" name="Google Shape;514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93222" y="1288359"/>
            <a:ext cx="274638" cy="27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83368" y="3207922"/>
            <a:ext cx="274637" cy="274638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1"/>
          <p:cNvSpPr txBox="1"/>
          <p:nvPr/>
        </p:nvSpPr>
        <p:spPr>
          <a:xfrm>
            <a:off x="856426" y="2763006"/>
            <a:ext cx="1427913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232F3E"/>
                </a:solidFill>
              </a:rPr>
              <a:t>Bastion</a:t>
            </a:r>
            <a:endParaRPr sz="1100" dirty="0">
              <a:solidFill>
                <a:srgbClr val="232F3E"/>
              </a:solidFill>
            </a:endParaRPr>
          </a:p>
        </p:txBody>
      </p:sp>
      <p:pic>
        <p:nvPicPr>
          <p:cNvPr id="52" name="Graphic 19">
            <a:extLst>
              <a:ext uri="{FF2B5EF4-FFF2-40B4-BE49-F238E27FC236}">
                <a16:creationId xmlns:a16="http://schemas.microsoft.com/office/drawing/2014/main" id="{BF59849E-C8A9-4879-A6D2-56A99919D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797" y="117730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11">
            <a:extLst>
              <a:ext uri="{FF2B5EF4-FFF2-40B4-BE49-F238E27FC236}">
                <a16:creationId xmlns:a16="http://schemas.microsoft.com/office/drawing/2014/main" id="{BE476C49-3BB5-4097-BCD2-E414DDB95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4388" y="1948834"/>
            <a:ext cx="1068819" cy="284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EventBridge</a:t>
            </a:r>
          </a:p>
        </p:txBody>
      </p:sp>
      <p:pic>
        <p:nvPicPr>
          <p:cNvPr id="54" name="Graphic 10">
            <a:extLst>
              <a:ext uri="{FF2B5EF4-FFF2-40B4-BE49-F238E27FC236}">
                <a16:creationId xmlns:a16="http://schemas.microsoft.com/office/drawing/2014/main" id="{D0A6754F-9DBE-4869-A871-53A0A7539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797" y="237278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20">
            <a:extLst>
              <a:ext uri="{FF2B5EF4-FFF2-40B4-BE49-F238E27FC236}">
                <a16:creationId xmlns:a16="http://schemas.microsoft.com/office/drawing/2014/main" id="{0FBBCB1C-C53E-4B0C-A284-B4EB5F375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1500" y="3133991"/>
            <a:ext cx="12345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pic>
        <p:nvPicPr>
          <p:cNvPr id="56" name="Graphic 8">
            <a:extLst>
              <a:ext uri="{FF2B5EF4-FFF2-40B4-BE49-F238E27FC236}">
                <a16:creationId xmlns:a16="http://schemas.microsoft.com/office/drawing/2014/main" id="{6F941FA0-D3EE-42D0-BBAD-E79866AB7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797" y="354774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9">
            <a:extLst>
              <a:ext uri="{FF2B5EF4-FFF2-40B4-BE49-F238E27FC236}">
                <a16:creationId xmlns:a16="http://schemas.microsoft.com/office/drawing/2014/main" id="{AD0CC44E-F5F6-4E6D-93B1-25A14AF54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7463" y="4311337"/>
            <a:ext cx="9826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36B597D-FE5A-413A-9FF0-19D46D9C8474}"/>
              </a:ext>
            </a:extLst>
          </p:cNvPr>
          <p:cNvSpPr/>
          <p:nvPr/>
        </p:nvSpPr>
        <p:spPr>
          <a:xfrm>
            <a:off x="856427" y="3550720"/>
            <a:ext cx="4553378" cy="1112697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Tibero Standby </a:t>
            </a:r>
            <a:b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D086156-6C0F-4BC3-A889-D40FB431C079}"/>
              </a:ext>
            </a:extLst>
          </p:cNvPr>
          <p:cNvSpPr/>
          <p:nvPr/>
        </p:nvSpPr>
        <p:spPr>
          <a:xfrm>
            <a:off x="856426" y="2280377"/>
            <a:ext cx="4553378" cy="72233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1033B2EB-28FA-4F05-93F4-0577A73CF9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949031" y="2280377"/>
            <a:ext cx="381000" cy="381000"/>
          </a:xfrm>
          <a:prstGeom prst="rect">
            <a:avLst/>
          </a:prstGeom>
        </p:spPr>
      </p:pic>
      <p:pic>
        <p:nvPicPr>
          <p:cNvPr id="63" name="Graphic 60">
            <a:extLst>
              <a:ext uri="{FF2B5EF4-FFF2-40B4-BE49-F238E27FC236}">
                <a16:creationId xmlns:a16="http://schemas.microsoft.com/office/drawing/2014/main" id="{FD0AFB27-B345-404F-8832-CE82B172E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952" y="232601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17">
            <a:extLst>
              <a:ext uri="{FF2B5EF4-FFF2-40B4-BE49-F238E27FC236}">
                <a16:creationId xmlns:a16="http://schemas.microsoft.com/office/drawing/2014/main" id="{8934D51B-7FC3-4F4B-BABC-2E55CF435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597" y="2017018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66" name="Graphic 35">
            <a:extLst>
              <a:ext uri="{FF2B5EF4-FFF2-40B4-BE49-F238E27FC236}">
                <a16:creationId xmlns:a16="http://schemas.microsoft.com/office/drawing/2014/main" id="{FA75E274-0B19-4C3B-9DB4-012C06261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853" y="155823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17">
            <a:extLst>
              <a:ext uri="{FF2B5EF4-FFF2-40B4-BE49-F238E27FC236}">
                <a16:creationId xmlns:a16="http://schemas.microsoft.com/office/drawing/2014/main" id="{208DD970-57F1-4595-B3E0-AE1F00BFC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2774" y="2017018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68" name="Graphic 35">
            <a:extLst>
              <a:ext uri="{FF2B5EF4-FFF2-40B4-BE49-F238E27FC236}">
                <a16:creationId xmlns:a16="http://schemas.microsoft.com/office/drawing/2014/main" id="{4A50D1A7-470F-4FE8-91E0-305C71542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030" y="155823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17">
            <a:extLst>
              <a:ext uri="{FF2B5EF4-FFF2-40B4-BE49-F238E27FC236}">
                <a16:creationId xmlns:a16="http://schemas.microsoft.com/office/drawing/2014/main" id="{C2F0488C-A375-4E14-989D-1B313ACB8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0049" y="2017018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70" name="Graphic 35">
            <a:extLst>
              <a:ext uri="{FF2B5EF4-FFF2-40B4-BE49-F238E27FC236}">
                <a16:creationId xmlns:a16="http://schemas.microsoft.com/office/drawing/2014/main" id="{96CA9471-A0A0-42DB-B922-6B5B8C3EB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832" y="155823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Graphic 60">
            <a:extLst>
              <a:ext uri="{FF2B5EF4-FFF2-40B4-BE49-F238E27FC236}">
                <a16:creationId xmlns:a16="http://schemas.microsoft.com/office/drawing/2014/main" id="{E27F2D00-D5C9-4539-B045-79ED172C9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832" y="359940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1"/>
          <p:cNvSpPr/>
          <p:nvPr/>
        </p:nvSpPr>
        <p:spPr>
          <a:xfrm>
            <a:off x="207875" y="268250"/>
            <a:ext cx="8845200" cy="46824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 Cloud</a:t>
            </a:r>
            <a:endParaRPr sz="1300" dirty="0"/>
          </a:p>
        </p:txBody>
      </p:sp>
      <p:sp>
        <p:nvSpPr>
          <p:cNvPr id="462" name="Google Shape;462;p21"/>
          <p:cNvSpPr/>
          <p:nvPr/>
        </p:nvSpPr>
        <p:spPr>
          <a:xfrm>
            <a:off x="1172028" y="1274150"/>
            <a:ext cx="7722000" cy="3552300"/>
          </a:xfrm>
          <a:prstGeom prst="rect">
            <a:avLst/>
          </a:prstGeom>
          <a:noFill/>
          <a:ln w="12700" cap="flat" cmpd="sng">
            <a:solidFill>
              <a:srgbClr val="1E8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0" i="0" u="none" strike="noStrike" cap="none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VPC</a:t>
            </a:r>
            <a:endParaRPr sz="1200" dirty="0"/>
          </a:p>
        </p:txBody>
      </p:sp>
      <p:sp>
        <p:nvSpPr>
          <p:cNvPr id="463" name="Google Shape;463;p21"/>
          <p:cNvSpPr/>
          <p:nvPr/>
        </p:nvSpPr>
        <p:spPr>
          <a:xfrm>
            <a:off x="1307803" y="1704550"/>
            <a:ext cx="2329200" cy="2982900"/>
          </a:xfrm>
          <a:prstGeom prst="rect">
            <a:avLst/>
          </a:prstGeom>
          <a:noFill/>
          <a:ln w="12700" cap="flat" cmpd="sng">
            <a:solidFill>
              <a:srgbClr val="5B9CD5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0" i="0" u="none" strike="noStrike" cap="none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Availability Zone 1</a:t>
            </a:r>
            <a:endParaRPr sz="1000" dirty="0"/>
          </a:p>
        </p:txBody>
      </p:sp>
      <p:pic>
        <p:nvPicPr>
          <p:cNvPr id="464" name="Google Shape;464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831" y="267190"/>
            <a:ext cx="300501" cy="274650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21"/>
          <p:cNvSpPr/>
          <p:nvPr/>
        </p:nvSpPr>
        <p:spPr>
          <a:xfrm>
            <a:off x="1443905" y="2088250"/>
            <a:ext cx="2077200" cy="1173600"/>
          </a:xfrm>
          <a:prstGeom prst="rect">
            <a:avLst/>
          </a:prstGeom>
          <a:solidFill>
            <a:srgbClr val="1D8900">
              <a:alpha val="9800"/>
            </a:srgbClr>
          </a:solidFill>
          <a:ln>
            <a:noFill/>
          </a:ln>
        </p:spPr>
        <p:txBody>
          <a:bodyPr spcFirstLastPara="1" wrap="square" lIns="3383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0" i="0" u="none" strike="noStrike" cap="none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Public subnet</a:t>
            </a:r>
            <a:endParaRPr sz="1200" dirty="0"/>
          </a:p>
        </p:txBody>
      </p:sp>
      <p:pic>
        <p:nvPicPr>
          <p:cNvPr id="466" name="Google Shape;466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49940" y="2089499"/>
            <a:ext cx="274638" cy="274638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21"/>
          <p:cNvSpPr/>
          <p:nvPr/>
        </p:nvSpPr>
        <p:spPr>
          <a:xfrm>
            <a:off x="1440278" y="3360574"/>
            <a:ext cx="2083200" cy="1207200"/>
          </a:xfrm>
          <a:prstGeom prst="rect">
            <a:avLst/>
          </a:prstGeom>
          <a:solidFill>
            <a:srgbClr val="007CBC">
              <a:alpha val="9800"/>
            </a:srgbClr>
          </a:solidFill>
          <a:ln>
            <a:noFill/>
          </a:ln>
        </p:spPr>
        <p:txBody>
          <a:bodyPr spcFirstLastPara="1" wrap="square" lIns="3383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0" i="0" u="none" strike="noStrike" cap="none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 sz="1200" dirty="0"/>
          </a:p>
        </p:txBody>
      </p:sp>
      <p:pic>
        <p:nvPicPr>
          <p:cNvPr id="468" name="Google Shape;468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46792" y="3360325"/>
            <a:ext cx="274637" cy="2746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9" name="Google Shape;469;p21"/>
          <p:cNvGrpSpPr/>
          <p:nvPr/>
        </p:nvGrpSpPr>
        <p:grpSpPr>
          <a:xfrm>
            <a:off x="1357752" y="3761181"/>
            <a:ext cx="1059000" cy="570920"/>
            <a:chOff x="-224359" y="2791480"/>
            <a:chExt cx="1059000" cy="570920"/>
          </a:xfrm>
        </p:grpSpPr>
        <p:pic>
          <p:nvPicPr>
            <p:cNvPr id="470" name="Google Shape;470;p2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32019" y="2791480"/>
              <a:ext cx="344700" cy="34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1" name="Google Shape;471;p21"/>
            <p:cNvSpPr txBox="1"/>
            <p:nvPr/>
          </p:nvSpPr>
          <p:spPr>
            <a:xfrm>
              <a:off x="-224359" y="3116100"/>
              <a:ext cx="10590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Amazon EBS</a:t>
              </a:r>
              <a:endParaRPr sz="1200" dirty="0"/>
            </a:p>
          </p:txBody>
        </p:sp>
      </p:grpSp>
      <p:grpSp>
        <p:nvGrpSpPr>
          <p:cNvPr id="472" name="Google Shape;472;p21"/>
          <p:cNvGrpSpPr/>
          <p:nvPr/>
        </p:nvGrpSpPr>
        <p:grpSpPr>
          <a:xfrm>
            <a:off x="1202929" y="2453203"/>
            <a:ext cx="1427913" cy="779352"/>
            <a:chOff x="8765970" y="2299925"/>
            <a:chExt cx="1767000" cy="964664"/>
          </a:xfrm>
        </p:grpSpPr>
        <p:pic>
          <p:nvPicPr>
            <p:cNvPr id="473" name="Google Shape;473;p21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415150" y="2299925"/>
              <a:ext cx="469518" cy="4696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4" name="Google Shape;474;p21"/>
            <p:cNvSpPr txBox="1"/>
            <p:nvPr/>
          </p:nvSpPr>
          <p:spPr>
            <a:xfrm>
              <a:off x="8765970" y="2769289"/>
              <a:ext cx="17670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b="0" i="0" u="none" strike="noStrike" cap="none">
                  <a:solidFill>
                    <a:srgbClr val="232F3E"/>
                  </a:solidFill>
                  <a:latin typeface="Arial"/>
                  <a:ea typeface="Arial"/>
                  <a:cs typeface="Arial"/>
                  <a:sym typeface="Arial"/>
                </a:rPr>
                <a:t>NAT</a:t>
              </a:r>
              <a:endParaRPr sz="1000" dirty="0">
                <a:solidFill>
                  <a:srgbClr val="232F3E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b="0" i="0" u="none" strike="noStrike" cap="none">
                  <a:solidFill>
                    <a:srgbClr val="232F3E"/>
                  </a:solidFill>
                  <a:latin typeface="Arial"/>
                  <a:ea typeface="Arial"/>
                  <a:cs typeface="Arial"/>
                  <a:sym typeface="Arial"/>
                </a:rPr>
                <a:t>gateway</a:t>
              </a:r>
              <a:endParaRPr sz="1300" dirty="0"/>
            </a:p>
          </p:txBody>
        </p:sp>
      </p:grpSp>
      <p:grpSp>
        <p:nvGrpSpPr>
          <p:cNvPr id="475" name="Google Shape;475;p21"/>
          <p:cNvGrpSpPr/>
          <p:nvPr/>
        </p:nvGrpSpPr>
        <p:grpSpPr>
          <a:xfrm>
            <a:off x="4224729" y="1051903"/>
            <a:ext cx="1537893" cy="625178"/>
            <a:chOff x="-813216" y="2697126"/>
            <a:chExt cx="1659000" cy="647451"/>
          </a:xfrm>
        </p:grpSpPr>
        <p:sp>
          <p:nvSpPr>
            <p:cNvPr id="476" name="Google Shape;476;p21"/>
            <p:cNvSpPr/>
            <p:nvPr/>
          </p:nvSpPr>
          <p:spPr>
            <a:xfrm>
              <a:off x="-588945" y="3071126"/>
              <a:ext cx="1203600" cy="252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7" name="Google Shape;477;p21"/>
            <p:cNvSpPr/>
            <p:nvPr/>
          </p:nvSpPr>
          <p:spPr>
            <a:xfrm>
              <a:off x="-209724" y="2714988"/>
              <a:ext cx="421500" cy="4215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78" name="Google Shape;478;p21"/>
            <p:cNvGrpSpPr/>
            <p:nvPr/>
          </p:nvGrpSpPr>
          <p:grpSpPr>
            <a:xfrm>
              <a:off x="-813216" y="2697126"/>
              <a:ext cx="1659000" cy="647451"/>
              <a:chOff x="7058233" y="954888"/>
              <a:chExt cx="1659000" cy="647451"/>
            </a:xfrm>
          </p:grpSpPr>
          <p:pic>
            <p:nvPicPr>
              <p:cNvPr id="479" name="Google Shape;479;p21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7643863" y="954888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80" name="Google Shape;480;p21"/>
              <p:cNvSpPr txBox="1"/>
              <p:nvPr/>
            </p:nvSpPr>
            <p:spPr>
              <a:xfrm>
                <a:off x="7058233" y="1347339"/>
                <a:ext cx="1659000" cy="25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Internet</a:t>
                </a:r>
                <a:r>
                  <a:rPr lang="ko" sz="1000"/>
                  <a:t> </a:t>
                </a:r>
                <a:r>
                  <a:rPr lang="ko" sz="10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gateway</a:t>
                </a:r>
                <a:endParaRPr sz="1300" dirty="0"/>
              </a:p>
            </p:txBody>
          </p:sp>
        </p:grpSp>
      </p:grpSp>
      <p:pic>
        <p:nvPicPr>
          <p:cNvPr id="481" name="Google Shape;481;p2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173510" y="1274997"/>
            <a:ext cx="274625" cy="274625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21"/>
          <p:cNvSpPr/>
          <p:nvPr/>
        </p:nvSpPr>
        <p:spPr>
          <a:xfrm>
            <a:off x="3822403" y="1704550"/>
            <a:ext cx="2400900" cy="2982900"/>
          </a:xfrm>
          <a:prstGeom prst="rect">
            <a:avLst/>
          </a:prstGeom>
          <a:noFill/>
          <a:ln w="12700" cap="flat" cmpd="sng">
            <a:solidFill>
              <a:srgbClr val="5B9CD5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0" i="0" u="none" strike="noStrike" cap="none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Availability Zone </a:t>
            </a:r>
            <a:r>
              <a:rPr lang="ko" sz="1000">
                <a:solidFill>
                  <a:srgbClr val="5B9CD5"/>
                </a:solidFill>
              </a:rPr>
              <a:t>2</a:t>
            </a:r>
            <a:endParaRPr sz="1000" dirty="0"/>
          </a:p>
        </p:txBody>
      </p:sp>
      <p:sp>
        <p:nvSpPr>
          <p:cNvPr id="483" name="Google Shape;483;p21"/>
          <p:cNvSpPr/>
          <p:nvPr/>
        </p:nvSpPr>
        <p:spPr>
          <a:xfrm>
            <a:off x="3958578" y="2088250"/>
            <a:ext cx="2119200" cy="1173600"/>
          </a:xfrm>
          <a:prstGeom prst="rect">
            <a:avLst/>
          </a:prstGeom>
          <a:solidFill>
            <a:srgbClr val="1D8900">
              <a:alpha val="9800"/>
            </a:srgbClr>
          </a:solidFill>
          <a:ln>
            <a:noFill/>
          </a:ln>
        </p:spPr>
        <p:txBody>
          <a:bodyPr spcFirstLastPara="1" wrap="square" lIns="3383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0" i="0" u="none" strike="noStrike" cap="none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Public subnet</a:t>
            </a:r>
            <a:endParaRPr sz="1200" dirty="0"/>
          </a:p>
        </p:txBody>
      </p:sp>
      <p:pic>
        <p:nvPicPr>
          <p:cNvPr id="484" name="Google Shape;484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64540" y="2089499"/>
            <a:ext cx="274638" cy="274638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21"/>
          <p:cNvSpPr/>
          <p:nvPr/>
        </p:nvSpPr>
        <p:spPr>
          <a:xfrm>
            <a:off x="3954878" y="3360574"/>
            <a:ext cx="2125200" cy="1207200"/>
          </a:xfrm>
          <a:prstGeom prst="rect">
            <a:avLst/>
          </a:prstGeom>
          <a:solidFill>
            <a:srgbClr val="007CBC">
              <a:alpha val="9800"/>
            </a:srgbClr>
          </a:solidFill>
          <a:ln>
            <a:noFill/>
          </a:ln>
        </p:spPr>
        <p:txBody>
          <a:bodyPr spcFirstLastPara="1" wrap="square" lIns="3383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0" i="0" u="none" strike="noStrike" cap="none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 sz="1200" dirty="0"/>
          </a:p>
        </p:txBody>
      </p:sp>
      <p:pic>
        <p:nvPicPr>
          <p:cNvPr id="486" name="Google Shape;486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61392" y="3360325"/>
            <a:ext cx="274637" cy="2746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7" name="Google Shape;487;p21"/>
          <p:cNvGrpSpPr/>
          <p:nvPr/>
        </p:nvGrpSpPr>
        <p:grpSpPr>
          <a:xfrm>
            <a:off x="4874066" y="2452799"/>
            <a:ext cx="1427913" cy="779352"/>
            <a:chOff x="8765970" y="2299925"/>
            <a:chExt cx="1767000" cy="964664"/>
          </a:xfrm>
        </p:grpSpPr>
        <p:pic>
          <p:nvPicPr>
            <p:cNvPr id="488" name="Google Shape;488;p21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415150" y="2299925"/>
              <a:ext cx="469518" cy="4696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9" name="Google Shape;489;p21"/>
            <p:cNvSpPr txBox="1"/>
            <p:nvPr/>
          </p:nvSpPr>
          <p:spPr>
            <a:xfrm>
              <a:off x="8765970" y="2769289"/>
              <a:ext cx="17670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b="0" i="0" u="none" strike="noStrike" cap="none">
                  <a:solidFill>
                    <a:srgbClr val="232F3E"/>
                  </a:solidFill>
                  <a:latin typeface="Arial"/>
                  <a:ea typeface="Arial"/>
                  <a:cs typeface="Arial"/>
                  <a:sym typeface="Arial"/>
                </a:rPr>
                <a:t>NAT</a:t>
              </a:r>
              <a:endParaRPr sz="1000" dirty="0">
                <a:solidFill>
                  <a:srgbClr val="232F3E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b="0" i="0" u="none" strike="noStrike" cap="none">
                  <a:solidFill>
                    <a:srgbClr val="232F3E"/>
                  </a:solidFill>
                  <a:latin typeface="Arial"/>
                  <a:ea typeface="Arial"/>
                  <a:cs typeface="Arial"/>
                  <a:sym typeface="Arial"/>
                </a:rPr>
                <a:t>gateway</a:t>
              </a:r>
              <a:endParaRPr sz="1300" dirty="0"/>
            </a:p>
          </p:txBody>
        </p:sp>
      </p:grpSp>
      <p:grpSp>
        <p:nvGrpSpPr>
          <p:cNvPr id="490" name="Google Shape;490;p21"/>
          <p:cNvGrpSpPr/>
          <p:nvPr/>
        </p:nvGrpSpPr>
        <p:grpSpPr>
          <a:xfrm>
            <a:off x="5071668" y="3758981"/>
            <a:ext cx="1059000" cy="570920"/>
            <a:chOff x="-224359" y="2791480"/>
            <a:chExt cx="1059000" cy="570920"/>
          </a:xfrm>
        </p:grpSpPr>
        <p:pic>
          <p:nvPicPr>
            <p:cNvPr id="491" name="Google Shape;491;p2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32019" y="2791480"/>
              <a:ext cx="344700" cy="34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2" name="Google Shape;492;p21"/>
            <p:cNvSpPr txBox="1"/>
            <p:nvPr/>
          </p:nvSpPr>
          <p:spPr>
            <a:xfrm>
              <a:off x="-224359" y="3116100"/>
              <a:ext cx="10590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Amazon EBS</a:t>
              </a:r>
              <a:endParaRPr sz="1200" dirty="0"/>
            </a:p>
          </p:txBody>
        </p:sp>
      </p:grpSp>
      <p:sp>
        <p:nvSpPr>
          <p:cNvPr id="493" name="Google Shape;493;p21"/>
          <p:cNvSpPr/>
          <p:nvPr/>
        </p:nvSpPr>
        <p:spPr>
          <a:xfrm>
            <a:off x="2549378" y="3672425"/>
            <a:ext cx="2407800" cy="8586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5A6B86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TSC mode</a:t>
            </a:r>
            <a:endParaRPr sz="1200" dirty="0">
              <a:solidFill>
                <a:schemeClr val="dk1"/>
              </a:solidFill>
            </a:endParaRPr>
          </a:p>
        </p:txBody>
      </p:sp>
      <p:cxnSp>
        <p:nvCxnSpPr>
          <p:cNvPr id="494" name="Google Shape;494;p21"/>
          <p:cNvCxnSpPr/>
          <p:nvPr/>
        </p:nvCxnSpPr>
        <p:spPr>
          <a:xfrm rot="10800000">
            <a:off x="2230053" y="3920025"/>
            <a:ext cx="499200" cy="0"/>
          </a:xfrm>
          <a:prstGeom prst="straightConnector1">
            <a:avLst/>
          </a:prstGeom>
          <a:noFill/>
          <a:ln w="12700" cap="flat" cmpd="sng">
            <a:solidFill>
              <a:srgbClr val="545B64"/>
            </a:solidFill>
            <a:prstDash val="solid"/>
            <a:miter lim="800000"/>
            <a:headEnd type="stealth" w="med" len="med"/>
            <a:tailEnd type="stealth" w="med" len="med"/>
          </a:ln>
        </p:spPr>
      </p:cxnSp>
      <p:grpSp>
        <p:nvGrpSpPr>
          <p:cNvPr id="495" name="Google Shape;495;p21"/>
          <p:cNvGrpSpPr/>
          <p:nvPr/>
        </p:nvGrpSpPr>
        <p:grpSpPr>
          <a:xfrm>
            <a:off x="2504009" y="3695513"/>
            <a:ext cx="1115700" cy="826872"/>
            <a:chOff x="6465504" y="2379858"/>
            <a:chExt cx="1115700" cy="826872"/>
          </a:xfrm>
        </p:grpSpPr>
        <p:sp>
          <p:nvSpPr>
            <p:cNvPr id="496" name="Google Shape;496;p21"/>
            <p:cNvSpPr txBox="1"/>
            <p:nvPr/>
          </p:nvSpPr>
          <p:spPr>
            <a:xfrm>
              <a:off x="6465504" y="2806530"/>
              <a:ext cx="1115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Tibero i</a:t>
              </a:r>
              <a:r>
                <a:rPr lang="ko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nstance</a:t>
              </a:r>
              <a:endParaRPr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(Primary)</a:t>
              </a:r>
              <a:endParaRPr sz="1000" dirty="0"/>
            </a:p>
          </p:txBody>
        </p:sp>
        <p:pic>
          <p:nvPicPr>
            <p:cNvPr id="497" name="Google Shape;497;p21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800209" y="2379858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8" name="Google Shape;498;p21"/>
          <p:cNvGrpSpPr/>
          <p:nvPr/>
        </p:nvGrpSpPr>
        <p:grpSpPr>
          <a:xfrm>
            <a:off x="3889040" y="3690425"/>
            <a:ext cx="1115700" cy="826872"/>
            <a:chOff x="6465504" y="2379858"/>
            <a:chExt cx="1115700" cy="826872"/>
          </a:xfrm>
        </p:grpSpPr>
        <p:sp>
          <p:nvSpPr>
            <p:cNvPr id="499" name="Google Shape;499;p21"/>
            <p:cNvSpPr txBox="1"/>
            <p:nvPr/>
          </p:nvSpPr>
          <p:spPr>
            <a:xfrm>
              <a:off x="6465504" y="2806530"/>
              <a:ext cx="1115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Tibero i</a:t>
              </a:r>
              <a:r>
                <a:rPr lang="ko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nstance</a:t>
              </a:r>
              <a:endParaRPr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(Standby)</a:t>
              </a:r>
              <a:endParaRPr sz="1000" dirty="0"/>
            </a:p>
          </p:txBody>
        </p:sp>
        <p:pic>
          <p:nvPicPr>
            <p:cNvPr id="500" name="Google Shape;500;p21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800209" y="2379858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1" name="Google Shape;501;p21"/>
          <p:cNvGrpSpPr/>
          <p:nvPr/>
        </p:nvGrpSpPr>
        <p:grpSpPr>
          <a:xfrm>
            <a:off x="5418815" y="386262"/>
            <a:ext cx="1059000" cy="599229"/>
            <a:chOff x="5755429" y="332614"/>
            <a:chExt cx="1059000" cy="599229"/>
          </a:xfrm>
        </p:grpSpPr>
        <p:pic>
          <p:nvPicPr>
            <p:cNvPr id="502" name="Google Shape;502;p21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6088299" y="332614"/>
              <a:ext cx="402300" cy="402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3" name="Google Shape;503;p21"/>
            <p:cNvSpPr txBox="1"/>
            <p:nvPr/>
          </p:nvSpPr>
          <p:spPr>
            <a:xfrm>
              <a:off x="5755429" y="685543"/>
              <a:ext cx="10590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AWS Lambda</a:t>
              </a:r>
              <a:endParaRPr sz="1000" dirty="0"/>
            </a:p>
          </p:txBody>
        </p:sp>
      </p:grpSp>
      <p:cxnSp>
        <p:nvCxnSpPr>
          <p:cNvPr id="504" name="Google Shape;504;p21"/>
          <p:cNvCxnSpPr/>
          <p:nvPr/>
        </p:nvCxnSpPr>
        <p:spPr>
          <a:xfrm rot="10800000" flipH="1">
            <a:off x="4531833" y="590112"/>
            <a:ext cx="901800" cy="600"/>
          </a:xfrm>
          <a:prstGeom prst="straightConnector1">
            <a:avLst/>
          </a:prstGeom>
          <a:noFill/>
          <a:ln w="12700" cap="flat" cmpd="sng">
            <a:solidFill>
              <a:srgbClr val="44546A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505" name="Google Shape;505;p21"/>
          <p:cNvSpPr/>
          <p:nvPr/>
        </p:nvSpPr>
        <p:spPr>
          <a:xfrm>
            <a:off x="6397526" y="1704550"/>
            <a:ext cx="2329200" cy="2982900"/>
          </a:xfrm>
          <a:prstGeom prst="rect">
            <a:avLst/>
          </a:prstGeom>
          <a:noFill/>
          <a:ln w="12700" cap="flat" cmpd="sng">
            <a:solidFill>
              <a:srgbClr val="5B9CD5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0" i="0" u="none" strike="noStrike" cap="none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Availability Zone </a:t>
            </a:r>
            <a:r>
              <a:rPr lang="ko" sz="1000">
                <a:solidFill>
                  <a:srgbClr val="5B9CD5"/>
                </a:solidFill>
              </a:rPr>
              <a:t>3</a:t>
            </a:r>
            <a:endParaRPr sz="1000" dirty="0"/>
          </a:p>
        </p:txBody>
      </p:sp>
      <p:sp>
        <p:nvSpPr>
          <p:cNvPr id="506" name="Google Shape;506;p21"/>
          <p:cNvSpPr/>
          <p:nvPr/>
        </p:nvSpPr>
        <p:spPr>
          <a:xfrm>
            <a:off x="6533628" y="2088250"/>
            <a:ext cx="2077200" cy="1173600"/>
          </a:xfrm>
          <a:prstGeom prst="rect">
            <a:avLst/>
          </a:prstGeom>
          <a:solidFill>
            <a:srgbClr val="1D8900">
              <a:alpha val="9800"/>
            </a:srgbClr>
          </a:solidFill>
          <a:ln>
            <a:noFill/>
          </a:ln>
        </p:spPr>
        <p:txBody>
          <a:bodyPr spcFirstLastPara="1" wrap="square" lIns="3383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0" i="0" u="none" strike="noStrike" cap="none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Public subnet</a:t>
            </a:r>
            <a:endParaRPr sz="1200" dirty="0"/>
          </a:p>
        </p:txBody>
      </p:sp>
      <p:sp>
        <p:nvSpPr>
          <p:cNvPr id="507" name="Google Shape;507;p21"/>
          <p:cNvSpPr/>
          <p:nvPr/>
        </p:nvSpPr>
        <p:spPr>
          <a:xfrm>
            <a:off x="6530001" y="3360574"/>
            <a:ext cx="2083200" cy="1207200"/>
          </a:xfrm>
          <a:prstGeom prst="rect">
            <a:avLst/>
          </a:prstGeom>
          <a:solidFill>
            <a:srgbClr val="007CBC">
              <a:alpha val="9800"/>
            </a:srgbClr>
          </a:solidFill>
          <a:ln>
            <a:noFill/>
          </a:ln>
        </p:spPr>
        <p:txBody>
          <a:bodyPr spcFirstLastPara="1" wrap="square" lIns="3383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0" i="0" u="none" strike="noStrike" cap="none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 sz="1200" dirty="0"/>
          </a:p>
        </p:txBody>
      </p:sp>
      <p:grpSp>
        <p:nvGrpSpPr>
          <p:cNvPr id="508" name="Google Shape;508;p21"/>
          <p:cNvGrpSpPr/>
          <p:nvPr/>
        </p:nvGrpSpPr>
        <p:grpSpPr>
          <a:xfrm>
            <a:off x="6893086" y="2407415"/>
            <a:ext cx="1427913" cy="779352"/>
            <a:chOff x="8765970" y="2299925"/>
            <a:chExt cx="1767000" cy="964664"/>
          </a:xfrm>
        </p:grpSpPr>
        <p:pic>
          <p:nvPicPr>
            <p:cNvPr id="509" name="Google Shape;509;p21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415150" y="2299925"/>
              <a:ext cx="469518" cy="4696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0" name="Google Shape;510;p21"/>
            <p:cNvSpPr txBox="1"/>
            <p:nvPr/>
          </p:nvSpPr>
          <p:spPr>
            <a:xfrm>
              <a:off x="8765970" y="2769289"/>
              <a:ext cx="17670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b="0" i="0" u="none" strike="noStrike" cap="none" dirty="0">
                  <a:solidFill>
                    <a:srgbClr val="232F3E"/>
                  </a:solidFill>
                  <a:latin typeface="Arial"/>
                  <a:ea typeface="Arial"/>
                  <a:cs typeface="Arial"/>
                  <a:sym typeface="Arial"/>
                </a:rPr>
                <a:t>NAT</a:t>
              </a:r>
              <a:endParaRPr sz="1000" dirty="0">
                <a:solidFill>
                  <a:srgbClr val="232F3E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b="0" i="0" u="none" strike="noStrike" cap="none" dirty="0">
                  <a:solidFill>
                    <a:srgbClr val="232F3E"/>
                  </a:solidFill>
                  <a:latin typeface="Arial"/>
                  <a:ea typeface="Arial"/>
                  <a:cs typeface="Arial"/>
                  <a:sym typeface="Arial"/>
                </a:rPr>
                <a:t>gateway</a:t>
              </a:r>
              <a:endParaRPr sz="1300" dirty="0"/>
            </a:p>
          </p:txBody>
        </p:sp>
      </p:grpSp>
      <p:grpSp>
        <p:nvGrpSpPr>
          <p:cNvPr id="511" name="Google Shape;511;p21"/>
          <p:cNvGrpSpPr/>
          <p:nvPr/>
        </p:nvGrpSpPr>
        <p:grpSpPr>
          <a:xfrm>
            <a:off x="6886182" y="3735538"/>
            <a:ext cx="1427913" cy="760019"/>
            <a:chOff x="3037493" y="1872097"/>
            <a:chExt cx="1767000" cy="940734"/>
          </a:xfrm>
        </p:grpSpPr>
        <p:pic>
          <p:nvPicPr>
            <p:cNvPr id="512" name="Google Shape;512;p21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3685953" y="1872097"/>
              <a:ext cx="469516" cy="4696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3" name="Google Shape;513;p21"/>
            <p:cNvSpPr txBox="1"/>
            <p:nvPr/>
          </p:nvSpPr>
          <p:spPr>
            <a:xfrm>
              <a:off x="3037493" y="2317531"/>
              <a:ext cx="17670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dirty="0">
                  <a:solidFill>
                    <a:srgbClr val="232F3E"/>
                  </a:solidFill>
                </a:rPr>
                <a:t>Observer</a:t>
              </a:r>
              <a:endParaRPr sz="1000" dirty="0">
                <a:solidFill>
                  <a:srgbClr val="232F3E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dirty="0">
                  <a:solidFill>
                    <a:srgbClr val="232F3E"/>
                  </a:solidFill>
                </a:rPr>
                <a:t>i</a:t>
              </a:r>
              <a:r>
                <a:rPr lang="ko" sz="1000" b="0" i="0" u="none" strike="noStrike" cap="none" dirty="0">
                  <a:solidFill>
                    <a:srgbClr val="232F3E"/>
                  </a:solidFill>
                  <a:latin typeface="Arial"/>
                  <a:ea typeface="Arial"/>
                  <a:cs typeface="Arial"/>
                  <a:sym typeface="Arial"/>
                </a:rPr>
                <a:t>nstance</a:t>
              </a:r>
              <a:endParaRPr sz="1300" dirty="0"/>
            </a:p>
          </p:txBody>
        </p:sp>
      </p:grpSp>
      <p:pic>
        <p:nvPicPr>
          <p:cNvPr id="514" name="Google Shape;514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46358" y="2096205"/>
            <a:ext cx="274638" cy="27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36504" y="3360325"/>
            <a:ext cx="274637" cy="27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2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735800" y="390139"/>
            <a:ext cx="392198" cy="392208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21"/>
          <p:cNvSpPr txBox="1"/>
          <p:nvPr/>
        </p:nvSpPr>
        <p:spPr>
          <a:xfrm>
            <a:off x="3346053" y="787249"/>
            <a:ext cx="117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Amazon EventBridge</a:t>
            </a:r>
            <a:endParaRPr sz="1200" dirty="0"/>
          </a:p>
        </p:txBody>
      </p:sp>
      <p:grpSp>
        <p:nvGrpSpPr>
          <p:cNvPr id="518" name="Google Shape;518;p21"/>
          <p:cNvGrpSpPr/>
          <p:nvPr/>
        </p:nvGrpSpPr>
        <p:grpSpPr>
          <a:xfrm>
            <a:off x="2336382" y="2468550"/>
            <a:ext cx="1427913" cy="760019"/>
            <a:chOff x="3037493" y="1872097"/>
            <a:chExt cx="1767000" cy="940734"/>
          </a:xfrm>
        </p:grpSpPr>
        <p:pic>
          <p:nvPicPr>
            <p:cNvPr id="519" name="Google Shape;519;p21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3685953" y="1872097"/>
              <a:ext cx="469516" cy="4696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0" name="Google Shape;520;p21"/>
            <p:cNvSpPr txBox="1"/>
            <p:nvPr/>
          </p:nvSpPr>
          <p:spPr>
            <a:xfrm>
              <a:off x="3037493" y="2317531"/>
              <a:ext cx="17670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232F3E"/>
                  </a:solidFill>
                </a:rPr>
                <a:t>Bastion</a:t>
              </a:r>
              <a:endParaRPr sz="1000" dirty="0">
                <a:solidFill>
                  <a:srgbClr val="232F3E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232F3E"/>
                  </a:solidFill>
                </a:rPr>
                <a:t>i</a:t>
              </a:r>
              <a:r>
                <a:rPr lang="ko" sz="1000" b="0" i="0" u="none" strike="noStrike" cap="none">
                  <a:solidFill>
                    <a:srgbClr val="232F3E"/>
                  </a:solidFill>
                  <a:latin typeface="Arial"/>
                  <a:ea typeface="Arial"/>
                  <a:cs typeface="Arial"/>
                  <a:sym typeface="Arial"/>
                </a:rPr>
                <a:t>nstance</a:t>
              </a:r>
              <a:endParaRPr sz="1300" dirty="0"/>
            </a:p>
          </p:txBody>
        </p:sp>
      </p:grpSp>
      <p:sp>
        <p:nvSpPr>
          <p:cNvPr id="521" name="Google Shape;521;p21"/>
          <p:cNvSpPr/>
          <p:nvPr/>
        </p:nvSpPr>
        <p:spPr>
          <a:xfrm>
            <a:off x="2549525" y="2431375"/>
            <a:ext cx="2407800" cy="779400"/>
          </a:xfrm>
          <a:prstGeom prst="rect">
            <a:avLst/>
          </a:prstGeom>
          <a:noFill/>
          <a:ln w="12700" cap="flat" cmpd="sng">
            <a:solidFill>
              <a:srgbClr val="D86613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rgbClr val="D8661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D86613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0" i="0" u="none" strike="noStrike" cap="none">
                <a:solidFill>
                  <a:srgbClr val="D86613"/>
                </a:solidFill>
                <a:latin typeface="Arial"/>
                <a:ea typeface="Arial"/>
                <a:cs typeface="Arial"/>
                <a:sym typeface="Arial"/>
              </a:rPr>
              <a:t>Auto Scaling</a:t>
            </a:r>
            <a:endParaRPr sz="1000" dirty="0">
              <a:solidFill>
                <a:srgbClr val="D86613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0" i="0" u="none" strike="noStrike" cap="none">
                <a:solidFill>
                  <a:srgbClr val="D86613"/>
                </a:solidFill>
                <a:latin typeface="Arial"/>
                <a:ea typeface="Arial"/>
                <a:cs typeface="Arial"/>
                <a:sym typeface="Arial"/>
              </a:rPr>
              <a:t>group</a:t>
            </a:r>
            <a:endParaRPr sz="1200" dirty="0"/>
          </a:p>
        </p:txBody>
      </p:sp>
      <p:pic>
        <p:nvPicPr>
          <p:cNvPr id="522" name="Google Shape;522;p2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594157" y="2434081"/>
            <a:ext cx="274625" cy="2746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3" name="Google Shape;523;p21"/>
          <p:cNvCxnSpPr/>
          <p:nvPr/>
        </p:nvCxnSpPr>
        <p:spPr>
          <a:xfrm rot="10800000">
            <a:off x="4782473" y="3920025"/>
            <a:ext cx="499200" cy="0"/>
          </a:xfrm>
          <a:prstGeom prst="straightConnector1">
            <a:avLst/>
          </a:prstGeom>
          <a:noFill/>
          <a:ln w="12700" cap="flat" cmpd="sng">
            <a:solidFill>
              <a:srgbClr val="545B64"/>
            </a:solidFill>
            <a:prstDash val="solid"/>
            <a:miter lim="800000"/>
            <a:headEnd type="stealth" w="med" len="med"/>
            <a:tailEnd type="stealth" w="med" len="med"/>
          </a:ln>
        </p:spPr>
      </p:cxnSp>
      <p:grpSp>
        <p:nvGrpSpPr>
          <p:cNvPr id="524" name="Google Shape;524;p21"/>
          <p:cNvGrpSpPr/>
          <p:nvPr/>
        </p:nvGrpSpPr>
        <p:grpSpPr>
          <a:xfrm>
            <a:off x="260457" y="3021545"/>
            <a:ext cx="860700" cy="578533"/>
            <a:chOff x="916134" y="3745208"/>
            <a:chExt cx="860700" cy="578533"/>
          </a:xfrm>
        </p:grpSpPr>
        <p:pic>
          <p:nvPicPr>
            <p:cNvPr id="525" name="Google Shape;525;p21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1201718" y="3745208"/>
              <a:ext cx="330675" cy="330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6" name="Google Shape;526;p21"/>
            <p:cNvSpPr txBox="1"/>
            <p:nvPr/>
          </p:nvSpPr>
          <p:spPr>
            <a:xfrm>
              <a:off x="916134" y="4077441"/>
              <a:ext cx="8607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Amazon S3</a:t>
              </a:r>
              <a:endParaRPr sz="10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124</Words>
  <Application>Microsoft Office PowerPoint</Application>
  <PresentationFormat>On-screen Show (16:9)</PresentationFormat>
  <Paragraphs>64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Amazon Ember</vt:lpstr>
      <vt:lpstr>Arial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DK</dc:creator>
  <cp:lastModifiedBy>Marcia Johnston</cp:lastModifiedBy>
  <cp:revision>15</cp:revision>
  <dcterms:modified xsi:type="dcterms:W3CDTF">2022-07-01T04:45:27Z</dcterms:modified>
</cp:coreProperties>
</file>