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147478084" r:id="rId3"/>
    <p:sldId id="21474823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2807-6D46-4F9A-AB18-CE76BF6563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1468-D972-46D9-8072-A33DD0DD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batch/latest/userguide/job_dependencie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batch/latest/userguide/job-lifecycle.html" TargetMode="External"/><Relationship Id="rId4" Type="http://schemas.openxmlformats.org/officeDocument/2006/relationships/hyperlink" Target="https://repost.aws/questions/QUmDaCOhbXSDK1CurNH4lbQw/snow-cone-delivery-tim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349145-D6E0-F3CC-A05C-2E86AAD6A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7163" y="612775"/>
            <a:ext cx="3860800" cy="2171700"/>
          </a:xfrm>
        </p:spPr>
      </p:sp>
    </p:spTree>
    <p:extLst>
      <p:ext uri="{BB962C8B-B14F-4D97-AF65-F5344CB8AC3E}">
        <p14:creationId xmlns:p14="http://schemas.microsoft.com/office/powerpoint/2010/main" val="427963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</a:t>
            </a:r>
            <a:r>
              <a:rPr lang="en-US" dirty="0" err="1"/>
              <a:t>Best_Fit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Job Container Image:</a:t>
            </a:r>
          </a:p>
          <a:p>
            <a:r>
              <a:rPr lang="en-US" dirty="0"/>
              <a:t>   - The user creates a container image that includes the application and its dependencies.</a:t>
            </a:r>
          </a:p>
          <a:p>
            <a:r>
              <a:rPr lang="en-US" dirty="0"/>
              <a:t>   - This image is uploaded to Amazon Elastic Container Registry (ECR) or another container registry like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  <a:p>
            <a:r>
              <a:rPr lang="en-US" dirty="0"/>
              <a:t>   - The image serves as the template for running jobs in AWS Batch.</a:t>
            </a:r>
          </a:p>
          <a:p>
            <a:endParaRPr lang="en-US" dirty="0"/>
          </a:p>
          <a:p>
            <a:r>
              <a:rPr lang="en-US" dirty="0"/>
              <a:t>2. User Interaction with AWS Batch:</a:t>
            </a:r>
          </a:p>
          <a:p>
            <a:r>
              <a:rPr lang="en-US" dirty="0"/>
              <a:t>   - The user defines job specifications and submits jobs to AWS Batch.</a:t>
            </a:r>
          </a:p>
          <a:p>
            <a:r>
              <a:rPr lang="en-US" dirty="0"/>
              <a:t>   - This can be done through the AWS Management Console, CLI, or SDKs.</a:t>
            </a:r>
          </a:p>
          <a:p>
            <a:r>
              <a:rPr lang="en-US" dirty="0"/>
              <a:t>   - The user can specify job parameters, resource requirements, and dependencies.</a:t>
            </a:r>
          </a:p>
          <a:p>
            <a:endParaRPr lang="en-US" dirty="0"/>
          </a:p>
          <a:p>
            <a:r>
              <a:rPr lang="en-US" dirty="0"/>
              <a:t>3. AWS Batch:</a:t>
            </a:r>
          </a:p>
          <a:p>
            <a:r>
              <a:rPr lang="en-US" dirty="0"/>
              <a:t>   - Acts as the orchestrator for managing and executing batch jobs.</a:t>
            </a:r>
          </a:p>
          <a:p>
            <a:r>
              <a:rPr lang="en-US" dirty="0"/>
              <a:t>   - It handles job queuing, scheduling, and resource allocation.</a:t>
            </a:r>
          </a:p>
          <a:p>
            <a:r>
              <a:rPr lang="en-US" dirty="0"/>
              <a:t>   - AWS Batch automatically provisions and scales the compute resources (EC2 instances) based on the workload.</a:t>
            </a:r>
          </a:p>
          <a:p>
            <a:endParaRPr lang="en-US" dirty="0"/>
          </a:p>
          <a:p>
            <a:r>
              <a:rPr lang="en-US" dirty="0"/>
              <a:t>4. Compute Environment:</a:t>
            </a:r>
          </a:p>
          <a:p>
            <a:r>
              <a:rPr lang="en-US" dirty="0"/>
              <a:t>   - This is the cluster of EC2 instances where the jobs actually run.</a:t>
            </a:r>
          </a:p>
          <a:p>
            <a:r>
              <a:rPr lang="en-US" dirty="0"/>
              <a:t>   - AWS Batch manages this environment, scaling it up or down as needed.</a:t>
            </a:r>
          </a:p>
          <a:p>
            <a:r>
              <a:rPr lang="en-US" dirty="0"/>
              <a:t>   - It can use a mix of On-Demand and Spot Instances for cost optimization.</a:t>
            </a:r>
          </a:p>
          <a:p>
            <a:endParaRPr lang="en-US" dirty="0"/>
          </a:p>
          <a:p>
            <a:r>
              <a:rPr lang="en-US" dirty="0"/>
              <a:t>5. Amazon S3:</a:t>
            </a:r>
          </a:p>
          <a:p>
            <a:r>
              <a:rPr lang="en-US" dirty="0"/>
              <a:t>   - Used for storing input and output data for the batch jobs.</a:t>
            </a:r>
          </a:p>
          <a:p>
            <a:r>
              <a:rPr lang="en-US" dirty="0"/>
              <a:t>   - Provides a scalable and durable storage solution for large datasets.</a:t>
            </a:r>
          </a:p>
          <a:p>
            <a:endParaRPr lang="en-US" dirty="0"/>
          </a:p>
          <a:p>
            <a:r>
              <a:rPr lang="en-US" dirty="0"/>
              <a:t>6. VPC (Virtual Private Cloud):</a:t>
            </a:r>
          </a:p>
          <a:p>
            <a:r>
              <a:rPr lang="en-US" dirty="0"/>
              <a:t>   - The compute environment runs within a VPC for network isolation and security.</a:t>
            </a:r>
          </a:p>
          <a:p>
            <a:endParaRPr lang="en-US" dirty="0"/>
          </a:p>
          <a:p>
            <a:r>
              <a:rPr lang="en-US" dirty="0"/>
              <a:t>Workflow:</a:t>
            </a:r>
          </a:p>
          <a:p>
            <a:r>
              <a:rPr lang="en-US" dirty="0"/>
              <a:t>1. The user creates and uploads the job container image to ECR.</a:t>
            </a:r>
          </a:p>
          <a:p>
            <a:r>
              <a:rPr lang="en-US" dirty="0"/>
              <a:t>2. The user submits jobs to AWS Batch, specifying the job definition, queue, and any dependencies.</a:t>
            </a:r>
          </a:p>
          <a:p>
            <a:r>
              <a:rPr lang="en-US" dirty="0"/>
              <a:t>3. AWS Batch manages the job queue and schedules jobs for execution.</a:t>
            </a:r>
          </a:p>
          <a:p>
            <a:r>
              <a:rPr lang="en-US" dirty="0"/>
              <a:t>4. When a job is ready to run, AWS Batch pulls the container image from ECR and launches it in the compute environment.</a:t>
            </a:r>
          </a:p>
          <a:p>
            <a:r>
              <a:rPr lang="en-US" dirty="0"/>
              <a:t>5. The job processes data, potentially reading from and writing to S3.</a:t>
            </a:r>
          </a:p>
          <a:p>
            <a:r>
              <a:rPr lang="en-US" dirty="0"/>
              <a:t>6. Once the job completes, results are typically stored in S3, and AWS Batch prepares to run the next job.</a:t>
            </a:r>
          </a:p>
          <a:p>
            <a:endParaRPr lang="en-US" dirty="0"/>
          </a:p>
          <a:p>
            <a:r>
              <a:rPr lang="en-US" dirty="0"/>
              <a:t>This architecture allows for efficient processing of large-scale batch workloads by:</a:t>
            </a:r>
          </a:p>
          <a:p>
            <a:r>
              <a:rPr lang="en-US" dirty="0"/>
              <a:t>- Automating resource management and scaling</a:t>
            </a:r>
          </a:p>
          <a:p>
            <a:r>
              <a:rPr lang="en-US" dirty="0"/>
              <a:t>- Providing cost-effective compute options (like Spot Instances)</a:t>
            </a:r>
          </a:p>
          <a:p>
            <a:r>
              <a:rPr lang="en-US" dirty="0"/>
              <a:t>- Offering flexible job submission and management</a:t>
            </a:r>
          </a:p>
          <a:p>
            <a:r>
              <a:rPr lang="en-US" dirty="0"/>
              <a:t>- Integrating seamlessly with other AWS services for storage and networking</a:t>
            </a:r>
          </a:p>
          <a:p>
            <a:endParaRPr lang="en-US" dirty="0"/>
          </a:p>
          <a:p>
            <a:r>
              <a:rPr lang="en-US" dirty="0"/>
              <a:t>It's particularly useful for workloads that can be containerized and don't require constant running resources, allowing users to focus on their application logic rather than infrastructure management.</a:t>
            </a:r>
          </a:p>
          <a:p>
            <a:endParaRPr lang="en-US" dirty="0"/>
          </a:p>
          <a:p>
            <a:endParaRPr lang="en-US" dirty="0"/>
          </a:p>
          <a:p>
            <a:pPr latinLnBrk="0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This code sets up an automated system for running financial analysis tasks in the cloud. Here's what it does in simple terms: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Setting Up the Workspace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Creates a secure, isolated environment in the cloud where calculations can run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Sets up different types of computers that can be used based on how much processing power is needed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Starts with no computers running (to save money) but can scale up to use many computers when needed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Security Setup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Creates special permissions and security rules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Makes sure only authorized services can access and run the calculations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Sets up protective barriers around the system to keep it secure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Job Management System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Creates a queue system for handling multiple analysis tasks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Makes sure resources are shared fairly among different tasks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Setup Phase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The system installs Python and necessary libraries (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 and pandas)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These are tools used for financial calculations</a:t>
            </a:r>
          </a:p>
          <a:p>
            <a:pPr lvl="1"/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Calculations Being Performed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Simulates one year of daily stock prices (252 trading days)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Starts with a $100 stock price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Calculates how the price might change each day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Shows you the starting and ending prices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Results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You'll see the initial stock price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You'll see the final stock price after one year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Shows how the stock performed over the time period</a:t>
            </a:r>
          </a:p>
          <a:p>
            <a:pPr lvl="1"/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pPr lvl="1"/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Resource Fairness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Tags jobs to track resource usage by user/group/project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Ensures fair distribution of compute resources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Prevents single user/group from monopolizing resources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Usage Tracking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Tracks historical resource usage per identifier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Scheduler prioritizes identifiers with lowest historical usage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Helps maintain balance across different workloads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Scheduling Behavior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Unique within each job queue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Not aggregated across different queues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Can be combined with scheduling priority for more control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Example Scenario: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Job </a:t>
            </a:r>
            <a:r>
              <a:rPr lang="en-US" dirty="0"/>
              <a:t>Queue: - Team A (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share </a:t>
            </a:r>
            <a:r>
              <a:rPr lang="en-US" dirty="0"/>
              <a:t>identifier: </a:t>
            </a:r>
            <a:r>
              <a:rPr lang="en-US" dirty="0" err="1"/>
              <a:t>team_a</a:t>
            </a:r>
            <a:r>
              <a:rPr lang="en-US" dirty="0"/>
              <a:t>) - Team 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B </a:t>
            </a:r>
            <a:r>
              <a:rPr lang="en-US" dirty="0"/>
              <a:t>(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share </a:t>
            </a:r>
            <a:r>
              <a:rPr lang="en-US" dirty="0"/>
              <a:t>identifier: </a:t>
            </a:r>
            <a:r>
              <a:rPr lang="en-US" dirty="0" err="1"/>
              <a:t>team_b</a:t>
            </a:r>
            <a:r>
              <a:rPr lang="en-US" dirty="0"/>
              <a:t>) If Team A has used more resources historically: → Team 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B's jobs </a:t>
            </a:r>
            <a:r>
              <a:rPr lang="en-US" dirty="0"/>
              <a:t>get priority → Helps maintain fairness over time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Basic Formula: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Sharpe Ratio = (Investment 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Return</a:t>
            </a:r>
            <a:r>
              <a:rPr lang="en-US" dirty="0"/>
              <a:t> - Risk 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Free</a:t>
            </a:r>
            <a:r>
              <a:rPr lang="en-US" dirty="0"/>
              <a:t> 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Return</a:t>
            </a:r>
            <a:r>
              <a:rPr lang="en-US" dirty="0"/>
              <a:t>) / Standard Deviation of Investment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Real World Example: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 Let's say you have two investment choices: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Investment A: Returns 10% with high volatility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Investment B: Returns 8% with low volatility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Risk-free rate (like US Treasury bonds): 3%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Investment A: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Returns: 10%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Volatility (Standard Deviation): 15%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Sharpe Ratio = (10% - 3%) / 15% = 0.47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Investment B: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Returns: 8%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Volatility (Standard Deviation): 5%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Sharpe Ratio = (8% - 3%) / 5% = 1.0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Despite Investment A having higher returns, Investment B has a better Sharpe Ratio, meaning it provides better returns per unit of risk.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Job State Transitions: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SUBMITTED → RUNNABLE → STARTING → RUNNING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  <a:hlinkClick r:id="rId3"/>
              </a:rPr>
              <a:t>[1]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Your job waits in these states while AWS Batch prepares resources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  <a:hlinkClick r:id="rId4"/>
              </a:rPr>
              <a:t>[2]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Resource Provisioning: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Since your compute environment starts with 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MinvCpus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: 0, there are likely no instances running initially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AWS Batch needs to: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Launch a new EC2 instance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  <a:hlinkClick r:id="rId5"/>
              </a:rPr>
              <a:t>[3]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Wait for instance boot-up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Configure the ECS agent</a:t>
            </a:r>
          </a:p>
          <a:p>
            <a:pPr lvl="1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Join the ECS cluster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Container Setup: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Pull the Docker image (amazonlinux:2 in your case)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Create the container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 up networking and security groups</a:t>
            </a:r>
          </a:p>
          <a:p>
            <a:pPr latinLnBrk="0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The job doesn't start immediately because: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AWS Batch optimizes for cost over immediate execution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Instance provisioning takes time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Cold starts occur when no instances are running</a:t>
            </a:r>
          </a:p>
          <a:p>
            <a:pPr latinLnBrk="0"/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To reduce this delay, you could: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Set 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MinvCpus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 &gt; 0 to keep instances warm (but costs more)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Use smaller container images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mazon Ember Display" panose="020F0603020204020204" pitchFamily="34" charset="0"/>
                <a:cs typeface="Arial" panose="020B0604020202020204" pitchFamily="34" charset="0"/>
              </a:rPr>
              <a:t>Pre-warm the compute environment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Amazon Ember Display" panose="020F0603020204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8EB9-37D0-4218-A30A-018EDCB53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62DD-123B-44CA-9222-281D6E50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4E85-0C49-4695-B87D-544F412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5AAF-ED15-44AC-B0F2-BAAAF0E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7ADF-EDA2-4E40-84E2-4BCFFA62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86C-A997-4A4C-9F2B-50EDF54F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9500-CD4F-471F-A381-326DA72F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863E-8CF9-42BF-AA57-C5EA74D4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8D8C-A610-46C0-9239-9219BADE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0A12-D0AF-429F-AA36-82BBB66D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F76DA-6EAB-42CF-896D-62E06834A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1C667-CE56-4DAA-91A6-DEC16C95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EE4F-F8F5-45CD-A4B2-0077F356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87F5-0B2E-46ED-B201-2107FC4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6237-2A0B-4FB8-80EC-B489E10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095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2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976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2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E10A67F-A57E-4201-A55E-C15E40FF2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4D4546-D701-4B35-9802-54E73AEB80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2916" y="1990726"/>
            <a:ext cx="9093200" cy="190758"/>
          </a:xfrm>
        </p:spPr>
        <p:txBody>
          <a:bodyPr/>
          <a:lstStyle>
            <a:lvl1pPr marL="0" indent="0" algn="l">
              <a:buNone/>
              <a:defRPr sz="711" b="1" cap="all" spc="178" baseline="0"/>
            </a:lvl1pPr>
            <a:lvl2pPr marL="270940" indent="0" algn="ctr">
              <a:buNone/>
              <a:defRPr sz="1185"/>
            </a:lvl2pPr>
            <a:lvl3pPr marL="541880" indent="0" algn="ctr">
              <a:buNone/>
              <a:defRPr sz="1067"/>
            </a:lvl3pPr>
            <a:lvl4pPr marL="812820" indent="0" algn="ctr">
              <a:buNone/>
              <a:defRPr sz="948"/>
            </a:lvl4pPr>
            <a:lvl5pPr marL="1083761" indent="0" algn="ctr">
              <a:buNone/>
              <a:defRPr sz="948"/>
            </a:lvl5pPr>
            <a:lvl6pPr marL="1354701" indent="0" algn="ctr">
              <a:buNone/>
              <a:defRPr sz="948"/>
            </a:lvl6pPr>
            <a:lvl7pPr marL="1625640" indent="0" algn="ctr">
              <a:buNone/>
              <a:defRPr sz="948"/>
            </a:lvl7pPr>
            <a:lvl8pPr marL="1896581" indent="0" algn="ctr">
              <a:buNone/>
              <a:defRPr sz="948"/>
            </a:lvl8pPr>
            <a:lvl9pPr marL="2167521" indent="0" algn="ctr">
              <a:buNone/>
              <a:defRPr sz="948"/>
            </a:lvl9pPr>
          </a:lstStyle>
          <a:p>
            <a:r>
              <a:rPr lang="en-US" dirty="0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4CB04F-C9B8-4D74-A55A-0AC876E8A9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916" y="2400300"/>
            <a:ext cx="9144000" cy="1865508"/>
          </a:xfrm>
        </p:spPr>
        <p:txBody>
          <a:bodyPr tIns="146304" bIns="146304"/>
          <a:lstStyle>
            <a:lvl1pPr>
              <a:defRPr sz="2607"/>
            </a:lvl1pPr>
          </a:lstStyle>
          <a:p>
            <a:r>
              <a:rPr lang="en-US" dirty="0"/>
              <a:t>Enter session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C6DF77-859A-4968-8301-C7FA52E8E0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916" y="4692846"/>
            <a:ext cx="4425696" cy="256480"/>
          </a:xfrm>
        </p:spPr>
        <p:txBody>
          <a:bodyPr/>
          <a:lstStyle>
            <a:lvl1pPr marL="0" indent="0">
              <a:buNone/>
              <a:defRPr sz="1185" b="0" cap="none" spc="0" baseline="0"/>
            </a:lvl1pPr>
          </a:lstStyle>
          <a:p>
            <a:pPr lvl="0"/>
            <a:r>
              <a:rPr lang="en-US" dirty="0"/>
              <a:t>Speaker name (and pronouns)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8DDED4-39D2-4F36-B877-72364957F9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916" y="1492893"/>
            <a:ext cx="3492500" cy="190758"/>
          </a:xfrm>
        </p:spPr>
        <p:txBody>
          <a:bodyPr/>
          <a:lstStyle>
            <a:lvl1pPr marL="0" indent="0">
              <a:buNone/>
              <a:defRPr sz="711" b="1" cap="all" spc="178" baseline="0"/>
            </a:lvl1pPr>
            <a:lvl2pPr marL="135470" indent="0">
              <a:buNone/>
              <a:defRPr/>
            </a:lvl2pPr>
            <a:lvl3pPr marL="270940" indent="0">
              <a:buNone/>
              <a:defRPr/>
            </a:lvl3pPr>
            <a:lvl4pPr marL="406410" indent="0">
              <a:buNone/>
              <a:defRPr/>
            </a:lvl4pPr>
            <a:lvl5pPr marL="406410" indent="0">
              <a:buNone/>
              <a:defRPr/>
            </a:lvl5pPr>
          </a:lstStyle>
          <a:p>
            <a:pPr lvl="0"/>
            <a:r>
              <a:rPr lang="en-US" dirty="0"/>
              <a:t>Enter Session ID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9FE2D1-0188-4BD9-97B7-CA795447E4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2916" y="5029204"/>
            <a:ext cx="4425696" cy="354969"/>
          </a:xfrm>
        </p:spPr>
        <p:txBody>
          <a:bodyPr/>
          <a:lstStyle>
            <a:lvl1pPr marL="0" indent="0">
              <a:spcAft>
                <a:spcPts val="178"/>
              </a:spcAft>
              <a:buNone/>
              <a:defRPr sz="948"/>
            </a:lvl1pPr>
            <a:lvl2pPr marL="135470" indent="0">
              <a:buNone/>
              <a:defRPr/>
            </a:lvl2pPr>
            <a:lvl3pPr marL="270940" indent="0">
              <a:buNone/>
              <a:defRPr/>
            </a:lvl3pPr>
            <a:lvl4pPr marL="406410" indent="0">
              <a:buNone/>
              <a:defRPr/>
            </a:lvl4pPr>
            <a:lvl5pPr marL="40641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ABB5-4D60-42A3-815E-56E31E1F18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0966" y="4692846"/>
            <a:ext cx="4425950" cy="256480"/>
          </a:xfrm>
        </p:spPr>
        <p:txBody>
          <a:bodyPr/>
          <a:lstStyle>
            <a:lvl1pPr marL="0" indent="0">
              <a:buNone/>
              <a:defRPr sz="1185"/>
            </a:lvl1pPr>
            <a:lvl2pPr marL="135470" indent="0">
              <a:buNone/>
              <a:defRPr/>
            </a:lvl2pPr>
            <a:lvl3pPr marL="270940" indent="0">
              <a:buNone/>
              <a:defRPr/>
            </a:lvl3pPr>
            <a:lvl4pPr marL="406410" indent="0">
              <a:buNone/>
              <a:defRPr/>
            </a:lvl4pPr>
            <a:lvl5pPr marL="406410" indent="0">
              <a:buNone/>
              <a:defRPr/>
            </a:lvl5pPr>
          </a:lstStyle>
          <a:p>
            <a:pPr lvl="0"/>
            <a:r>
              <a:rPr lang="en-US" dirty="0"/>
              <a:t>Speaker name (and pronouns)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AE8770-95C8-4BFC-8D8E-818B75303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966" y="5029204"/>
            <a:ext cx="4425950" cy="354969"/>
          </a:xfrm>
        </p:spPr>
        <p:txBody>
          <a:bodyPr/>
          <a:lstStyle>
            <a:lvl1pPr marL="0" indent="0">
              <a:spcAft>
                <a:spcPts val="178"/>
              </a:spcAft>
              <a:buNone/>
              <a:defRPr sz="948"/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3839708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orient="horz" pos="2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5765309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9903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4BED6-EED3-4891-8BF6-29D72F118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262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C8A837-2E8E-47C5-9D18-BC769BFC3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014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35470" indent="0">
              <a:buNone/>
              <a:defRPr/>
            </a:lvl2pPr>
            <a:lvl3pPr marL="270940" indent="0">
              <a:buNone/>
              <a:defRPr/>
            </a:lvl3pPr>
            <a:lvl4pPr marL="406410" indent="0">
              <a:buNone/>
              <a:defRPr/>
            </a:lvl4pPr>
            <a:lvl5pPr marL="406410" indent="0">
              <a:buNone/>
              <a:defRPr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E5F60-2188-4580-AF97-4D1ADE154E7E}"/>
              </a:ext>
            </a:extLst>
          </p:cNvPr>
          <p:cNvSpPr/>
          <p:nvPr userDrawn="1"/>
        </p:nvSpPr>
        <p:spPr bwMode="auto">
          <a:xfrm rot="10800000">
            <a:off x="0" y="0"/>
            <a:ext cx="179294" cy="6858000"/>
          </a:xfrm>
          <a:prstGeom prst="rect">
            <a:avLst/>
          </a:prstGeom>
          <a:gradFill flip="none" rotWithShape="1">
            <a:gsLst>
              <a:gs pos="15000">
                <a:srgbClr val="016BB8"/>
              </a:gs>
              <a:gs pos="50000">
                <a:srgbClr val="D6428F"/>
              </a:gs>
              <a:gs pos="92000">
                <a:srgbClr val="FF5100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373" tIns="86699" rIns="108373" bIns="86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5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22" dirty="0">
              <a:solidFill>
                <a:schemeClr val="tx1"/>
              </a:solidFill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52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BFD-CC22-4329-9764-3836B04D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2A8D-D1CC-452B-9809-D6E8A75D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AF1B-EC03-4CAC-A053-AB66275B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7069-A771-4050-A1B5-08CEB2B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770-6725-4F8D-8932-986F955C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9733-5259-44D9-8C48-6E93A42D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1D35-2927-4916-8581-5D4AF8DB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FF32-336F-47DE-9368-97B8E323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79B1-8196-4153-9F5E-BF0B913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9E1-DD64-468F-9BA6-1E7C3E55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C98-FB6A-47EA-9B9B-96F1097F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35F-55CF-4A6C-A47F-32D498B59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50680-BF57-40A5-BCAC-71D49BFF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1A2D1-2B98-4EF6-A280-05A5D8E1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3B575-040E-451D-8F23-EFC3D096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10E0-08E1-44D8-B2EF-34484F65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7D22-2B4B-49B5-9EC3-D465DF83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613B2-AECB-4722-BEA3-7417488A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BCF5-BB5B-4EA6-B5B6-A64031D8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3D757-C29C-418A-98C4-6EEB3A208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C45C-7E2E-4CC4-AE5A-66E19654B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05371-DB2D-4FC6-BE94-157333F6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3737-6218-464C-83DA-BEE299C3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7C117-0375-45FC-9098-5DAFE7A2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3F01-95C8-482A-9851-17CCB6DD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F48D8-DF5E-44ED-94F2-069A66B9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60787-8859-40F3-B179-D36C237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F5A00-39DC-4697-8FBF-2DF3C431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73DEB-320D-481B-909F-E69DF751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168CA-4802-47AD-AEFE-507289ED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B63B-AA4B-422F-BBCA-1F813229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DB3A-F1C2-40DD-A825-ECB2E245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F79A-FF71-40B2-A0F3-FD620C58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70ECF-838E-487C-926D-03C8D3B27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24CB-BC9E-4DC9-B65E-F753B99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8D04-97D6-498F-B211-5A86211A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3EF9-276C-4C94-BFFD-B0812DC8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AC17-6BB4-4EF1-889C-A7BFF7A1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33CE2-1BF3-4BD8-B381-5EEAF1C2B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D250-C240-4D6D-A58D-420BBDCB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7857-9402-4864-B88D-6902E3B9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F02A5-188B-4D4C-9BE4-881359FB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EEF0-88CE-49F1-9751-02FE3750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06339-0F4A-4BB9-B2A5-1F16C74F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EC4D-C7F6-4B75-A631-B89EF7802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1FD3-76D5-484A-8421-30F802B1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443-A901-4772-8DF4-7EA440C7AA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F6E2-18AB-4A0B-9B77-73828515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B6CE-2B02-4A44-AE88-B506F3FCC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1362-B934-4CD3-BEA5-22FFFC91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rgbClr val="11236D"/>
            </a:gs>
            <a:gs pos="66000">
              <a:srgbClr val="06072C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DBC7-A563-4787-896F-A8C55AC3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4"/>
            <a:ext cx="11582400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A25B-ECC2-4D0E-BA51-828900AA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1" y="1485900"/>
            <a:ext cx="11582400" cy="1260986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541880" rtl="0" eaLnBrk="1" latinLnBrk="0" hangingPunct="1">
        <a:lnSpc>
          <a:spcPct val="90000"/>
        </a:lnSpc>
        <a:spcBef>
          <a:spcPct val="0"/>
        </a:spcBef>
        <a:buNone/>
        <a:defRPr sz="2370" kern="1200" spc="-59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470" indent="-135470" algn="l" defTabSz="541880" rtl="0" eaLnBrk="1" latinLnBrk="0" hangingPunct="1">
        <a:lnSpc>
          <a:spcPct val="90000"/>
        </a:lnSpc>
        <a:spcBef>
          <a:spcPts val="0"/>
        </a:spcBef>
        <a:spcAft>
          <a:spcPts val="711"/>
        </a:spcAft>
        <a:buSzPct val="90000"/>
        <a:buFont typeface="Amazon Ember Display" panose="020F0603020204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270940" indent="-135470" algn="l" defTabSz="541880" rtl="0" eaLnBrk="1" latinLnBrk="0" hangingPunct="1">
        <a:lnSpc>
          <a:spcPct val="90000"/>
        </a:lnSpc>
        <a:spcBef>
          <a:spcPts val="0"/>
        </a:spcBef>
        <a:spcAft>
          <a:spcPts val="711"/>
        </a:spcAft>
        <a:buSzPct val="90000"/>
        <a:buFont typeface="Wingdings" panose="05000000000000000000" pitchFamily="2" charset="2"/>
        <a:buChar char="§"/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406410" indent="-135470" algn="l" defTabSz="541880" rtl="0" eaLnBrk="1" latinLnBrk="0" hangingPunct="1">
        <a:lnSpc>
          <a:spcPct val="90000"/>
        </a:lnSpc>
        <a:spcBef>
          <a:spcPts val="0"/>
        </a:spcBef>
        <a:spcAft>
          <a:spcPts val="356"/>
        </a:spcAft>
        <a:buFont typeface="Amazon Ember Display" panose="020F0603020204020204" pitchFamily="34" charset="0"/>
        <a:buChar char="–"/>
        <a:defRPr sz="1185" kern="1200">
          <a:solidFill>
            <a:schemeClr val="tx1"/>
          </a:solidFill>
          <a:latin typeface="+mn-lt"/>
          <a:ea typeface="+mn-ea"/>
          <a:cs typeface="+mn-cs"/>
        </a:defRPr>
      </a:lvl3pPr>
      <a:lvl4pPr marL="541880" indent="-135470" algn="l" defTabSz="541880" rtl="0" eaLnBrk="1" latinLnBrk="0" hangingPunct="1">
        <a:lnSpc>
          <a:spcPct val="90000"/>
        </a:lnSpc>
        <a:spcBef>
          <a:spcPts val="0"/>
        </a:spcBef>
        <a:spcAft>
          <a:spcPts val="356"/>
        </a:spcAft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541880" indent="-135470" algn="l" defTabSz="541880" rtl="0" eaLnBrk="1" latinLnBrk="0" hangingPunct="1">
        <a:lnSpc>
          <a:spcPct val="90000"/>
        </a:lnSpc>
        <a:spcBef>
          <a:spcPts val="0"/>
        </a:spcBef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490171" indent="-135470" algn="l" defTabSz="541880" rtl="0" eaLnBrk="1" latinLnBrk="0" hangingPunct="1">
        <a:lnSpc>
          <a:spcPct val="90000"/>
        </a:lnSpc>
        <a:spcBef>
          <a:spcPts val="296"/>
        </a:spcBef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761111" indent="-135470" algn="l" defTabSz="541880" rtl="0" eaLnBrk="1" latinLnBrk="0" hangingPunct="1">
        <a:lnSpc>
          <a:spcPct val="90000"/>
        </a:lnSpc>
        <a:spcBef>
          <a:spcPts val="296"/>
        </a:spcBef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2032050" indent="-135470" algn="l" defTabSz="541880" rtl="0" eaLnBrk="1" latinLnBrk="0" hangingPunct="1">
        <a:lnSpc>
          <a:spcPct val="90000"/>
        </a:lnSpc>
        <a:spcBef>
          <a:spcPts val="296"/>
        </a:spcBef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302991" indent="-135470" algn="l" defTabSz="541880" rtl="0" eaLnBrk="1" latinLnBrk="0" hangingPunct="1">
        <a:lnSpc>
          <a:spcPct val="90000"/>
        </a:lnSpc>
        <a:spcBef>
          <a:spcPts val="296"/>
        </a:spcBef>
        <a:buFont typeface="Amazon Ember Display" panose="020F0603020204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70940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41880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12820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83761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54701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625640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96581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167521" algn="l" defTabSz="541880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92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114">
          <p15:clr>
            <a:srgbClr val="F26B43"/>
          </p15:clr>
        </p15:guide>
        <p15:guide id="6" pos="4437">
          <p15:clr>
            <a:srgbClr val="F26B43"/>
          </p15:clr>
        </p15:guide>
        <p15:guide id="7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9792C5-221E-E868-2DE3-A70711B0799A}"/>
              </a:ext>
            </a:extLst>
          </p:cNvPr>
          <p:cNvGrpSpPr/>
          <p:nvPr/>
        </p:nvGrpSpPr>
        <p:grpSpPr>
          <a:xfrm>
            <a:off x="2" y="1397000"/>
            <a:ext cx="12191999" cy="4077278"/>
            <a:chOff x="0" y="6835593"/>
            <a:chExt cx="20573999" cy="68804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20D3B7-D69F-25A8-120B-7D95AF71CB0E}"/>
                </a:ext>
              </a:extLst>
            </p:cNvPr>
            <p:cNvSpPr/>
            <p:nvPr/>
          </p:nvSpPr>
          <p:spPr>
            <a:xfrm>
              <a:off x="0" y="6835593"/>
              <a:ext cx="4362020" cy="688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36237">
                <a:defRPr/>
              </a:pPr>
              <a:endParaRPr lang="en-US" sz="1055" dirty="0">
                <a:solidFill>
                  <a:srgbClr val="FFFFFF"/>
                </a:solidFill>
                <a:latin typeface="Amazon Ember Display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D29469-4542-2DF7-CFE5-1A1F84B8C28F}"/>
                </a:ext>
              </a:extLst>
            </p:cNvPr>
            <p:cNvSpPr/>
            <p:nvPr/>
          </p:nvSpPr>
          <p:spPr>
            <a:xfrm>
              <a:off x="16211979" y="6835593"/>
              <a:ext cx="4362020" cy="688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36237">
                <a:defRPr/>
              </a:pPr>
              <a:endParaRPr lang="en-US" sz="1055" dirty="0">
                <a:solidFill>
                  <a:srgbClr val="FFFFFF"/>
                </a:solidFill>
                <a:latin typeface="Amazon Ember Display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B1207B-7F5B-C5F1-3BFE-924F71903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1" t="31084" b="9657"/>
          <a:stretch/>
        </p:blipFill>
        <p:spPr>
          <a:xfrm>
            <a:off x="231317" y="117074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3E0154-99FA-4F9A-B6B6-E0D62878F4D0}"/>
              </a:ext>
            </a:extLst>
          </p:cNvPr>
          <p:cNvSpPr txBox="1">
            <a:spLocks/>
          </p:cNvSpPr>
          <p:nvPr/>
        </p:nvSpPr>
        <p:spPr>
          <a:xfrm>
            <a:off x="1008082" y="3456828"/>
            <a:ext cx="7649183" cy="4609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>
                <a:solidFill>
                  <a:srgbClr val="FFFFFF"/>
                </a:solidFill>
                <a:latin typeface="Amazon Ember Thin"/>
                <a:ea typeface="Amazon Ember Thin"/>
                <a:cs typeface="Amazon Ember Thin"/>
                <a:sym typeface="Amazon Ember Thin"/>
              </a:defRPr>
            </a:lvl1pPr>
          </a:lstStyle>
          <a:p>
            <a:pPr algn="l" defTabSz="321118">
              <a:lnSpc>
                <a:spcPct val="80000"/>
              </a:lnSpc>
              <a:defRPr/>
            </a:pPr>
            <a:r>
              <a:rPr lang="en-US" sz="4741" dirty="0"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BRIGHT DIKE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E8B5483-1A42-4350-D09F-9BF12A90EE8B}"/>
              </a:ext>
            </a:extLst>
          </p:cNvPr>
          <p:cNvSpPr txBox="1">
            <a:spLocks/>
          </p:cNvSpPr>
          <p:nvPr/>
        </p:nvSpPr>
        <p:spPr>
          <a:xfrm>
            <a:off x="1035666" y="4192117"/>
            <a:ext cx="6738521" cy="203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Amazon Ember Display" panose="020F0603020204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mazon Ember Display" panose="020F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1880">
              <a:buNone/>
              <a:defRPr/>
            </a:pPr>
            <a:r>
              <a:rPr lang="en-US" sz="1185" cap="all" spc="356" dirty="0">
                <a:solidFill>
                  <a:srgbClr val="FFFFFF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solution Architect</a:t>
            </a:r>
          </a:p>
          <a:p>
            <a:pPr marL="0" indent="0" defTabSz="541880">
              <a:buNone/>
              <a:defRPr/>
            </a:pPr>
            <a:r>
              <a:rPr lang="en-US" sz="1185" cap="all" spc="356" dirty="0">
                <a:solidFill>
                  <a:srgbClr val="FFFFFF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Amazon web services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38623DC-1B90-A03E-4272-0DB558DFA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463272" y="5005129"/>
            <a:ext cx="4064001" cy="1852871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low confidence">
            <a:extLst>
              <a:ext uri="{FF2B5EF4-FFF2-40B4-BE49-F238E27FC236}">
                <a16:creationId xmlns:a16="http://schemas.microsoft.com/office/drawing/2014/main" id="{F57DD672-BF99-8CFB-A870-14BCC56504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4" t="-11081" r="5125" b="57003"/>
          <a:stretch/>
        </p:blipFill>
        <p:spPr>
          <a:xfrm flipH="1">
            <a:off x="12654632" y="5265903"/>
            <a:ext cx="4414170" cy="159209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27D6A1A-A161-92DE-C8AC-BF742B6550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58545" b="-18510"/>
          <a:stretch/>
        </p:blipFill>
        <p:spPr>
          <a:xfrm>
            <a:off x="1008082" y="904548"/>
            <a:ext cx="591409" cy="3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031941-61D4-FD5E-C8A1-E6D65CA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98" y="75209"/>
            <a:ext cx="11582400" cy="638175"/>
          </a:xfrm>
        </p:spPr>
        <p:txBody>
          <a:bodyPr/>
          <a:lstStyle/>
          <a:p>
            <a:r>
              <a:rPr lang="en-US" dirty="0"/>
              <a:t>AWS Batch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EB1141-FB84-49FF-A01B-8D28395099C1}"/>
              </a:ext>
            </a:extLst>
          </p:cNvPr>
          <p:cNvGrpSpPr/>
          <p:nvPr/>
        </p:nvGrpSpPr>
        <p:grpSpPr>
          <a:xfrm>
            <a:off x="1103296" y="1287853"/>
            <a:ext cx="9556804" cy="4686300"/>
            <a:chOff x="572537" y="1346950"/>
            <a:chExt cx="9556804" cy="4686300"/>
          </a:xfrm>
        </p:grpSpPr>
        <p:grpSp>
          <p:nvGrpSpPr>
            <p:cNvPr id="4" name="aGroupIcon" descr="Example of AWS Cloud group, represented as a rectangle with AWS logo at the top left, and AWS Cloud as a title.">
              <a:extLst>
                <a:ext uri="{FF2B5EF4-FFF2-40B4-BE49-F238E27FC236}">
                  <a16:creationId xmlns:a16="http://schemas.microsoft.com/office/drawing/2014/main" id="{5C73A100-A529-4AE3-B830-22FEAC36DDFE}"/>
                </a:ext>
              </a:extLst>
            </p:cNvPr>
            <p:cNvGrpSpPr/>
            <p:nvPr/>
          </p:nvGrpSpPr>
          <p:grpSpPr>
            <a:xfrm>
              <a:off x="2807188" y="1346950"/>
              <a:ext cx="7210425" cy="4686300"/>
              <a:chOff x="4679950" y="1063625"/>
              <a:chExt cx="7210425" cy="46863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D78DDC-6CA6-8B4C-8030-D09C702BCE2A}"/>
                  </a:ext>
                </a:extLst>
              </p:cNvPr>
              <p:cNvSpPr/>
              <p:nvPr/>
            </p:nvSpPr>
            <p:spPr bwMode="auto">
              <a:xfrm>
                <a:off x="4679950" y="1063625"/>
                <a:ext cx="7210425" cy="46863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39" name="Graphic 37">
                <a:extLst>
                  <a:ext uri="{FF2B5EF4-FFF2-40B4-BE49-F238E27FC236}">
                    <a16:creationId xmlns:a16="http://schemas.microsoft.com/office/drawing/2014/main" id="{D78ED6D3-1731-8249-BC37-43C145C98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679950" y="1063625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" name="nestedGroup" descr="This Virtual Private Cloud (VPC) group is within the AWS Cloud group. The group spans availability zone 1 and 2, and some other services.">
              <a:extLst>
                <a:ext uri="{FF2B5EF4-FFF2-40B4-BE49-F238E27FC236}">
                  <a16:creationId xmlns:a16="http://schemas.microsoft.com/office/drawing/2014/main" id="{B33E1D70-27CA-4DCB-AE77-8E8BCF312F04}"/>
                </a:ext>
              </a:extLst>
            </p:cNvPr>
            <p:cNvGrpSpPr/>
            <p:nvPr/>
          </p:nvGrpSpPr>
          <p:grpSpPr>
            <a:xfrm>
              <a:off x="2951465" y="1991782"/>
              <a:ext cx="5100408" cy="3799417"/>
              <a:chOff x="4880993" y="1936750"/>
              <a:chExt cx="6931594" cy="337502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E0DCB38-C38F-3E45-91A5-BC77EA90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880993" y="1936750"/>
                <a:ext cx="6931594" cy="3375025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Virtual private cloud (VPC)</a:t>
                </a:r>
              </a:p>
            </p:txBody>
          </p:sp>
          <p:pic>
            <p:nvPicPr>
              <p:cNvPr id="37" name="Graphic 38" descr="VPC group icon.">
                <a:extLst>
                  <a:ext uri="{FF2B5EF4-FFF2-40B4-BE49-F238E27FC236}">
                    <a16:creationId xmlns:a16="http://schemas.microsoft.com/office/drawing/2014/main" id="{ED425F82-30BD-E14D-A2A7-09E58EE65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895944" y="1943370"/>
                <a:ext cx="503563" cy="448142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B07006-40FB-4154-8689-AAA78E511215}"/>
                </a:ext>
              </a:extLst>
            </p:cNvPr>
            <p:cNvGrpSpPr/>
            <p:nvPr/>
          </p:nvGrpSpPr>
          <p:grpSpPr>
            <a:xfrm>
              <a:off x="3292217" y="4789036"/>
              <a:ext cx="1275800" cy="910160"/>
              <a:chOff x="4941910" y="2749672"/>
              <a:chExt cx="1275800" cy="910160"/>
            </a:xfrm>
          </p:grpSpPr>
          <p:pic>
            <p:nvPicPr>
              <p:cNvPr id="42" name="Graphic 41" descr="Registry resource icon for the Amazon ECR service.">
                <a:extLst>
                  <a:ext uri="{FF2B5EF4-FFF2-40B4-BE49-F238E27FC236}">
                    <a16:creationId xmlns:a16="http://schemas.microsoft.com/office/drawing/2014/main" id="{C545417A-134D-43F0-8E70-2F428DF85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81625" y="274967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4" name="TextBox 29">
                <a:extLst>
                  <a:ext uri="{FF2B5EF4-FFF2-40B4-BE49-F238E27FC236}">
                    <a16:creationId xmlns:a16="http://schemas.microsoft.com/office/drawing/2014/main" id="{13057836-8149-43F6-984F-F8CE6941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1910" y="3198167"/>
                <a:ext cx="1275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Container Registry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4377FF-7C61-4B98-A720-43E255740FAC}"/>
                </a:ext>
              </a:extLst>
            </p:cNvPr>
            <p:cNvGrpSpPr/>
            <p:nvPr/>
          </p:nvGrpSpPr>
          <p:grpSpPr>
            <a:xfrm>
              <a:off x="1485406" y="4789036"/>
              <a:ext cx="1174750" cy="717576"/>
              <a:chOff x="5051977" y="3526957"/>
              <a:chExt cx="1174750" cy="717576"/>
            </a:xfrm>
          </p:grpSpPr>
          <p:pic>
            <p:nvPicPr>
              <p:cNvPr id="43" name="Graphic 42" descr="Image resource icon for the Amazon ECR service.">
                <a:extLst>
                  <a:ext uri="{FF2B5EF4-FFF2-40B4-BE49-F238E27FC236}">
                    <a16:creationId xmlns:a16="http://schemas.microsoft.com/office/drawing/2014/main" id="{9AE91881-0B8B-4FA6-9325-A797C4834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02214" y="352695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5" name="TextBox 30">
                <a:extLst>
                  <a:ext uri="{FF2B5EF4-FFF2-40B4-BE49-F238E27FC236}">
                    <a16:creationId xmlns:a16="http://schemas.microsoft.com/office/drawing/2014/main" id="{4B1AFF5A-440B-41E0-80BA-4E45E5DDF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1977" y="3967534"/>
                <a:ext cx="11747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Image</a:t>
                </a:r>
              </a:p>
            </p:txBody>
          </p:sp>
        </p:grpSp>
        <p:sp>
          <p:nvSpPr>
            <p:cNvPr id="49" name="TextBox 24">
              <a:extLst>
                <a:ext uri="{FF2B5EF4-FFF2-40B4-BE49-F238E27FC236}">
                  <a16:creationId xmlns:a16="http://schemas.microsoft.com/office/drawing/2014/main" id="{3B780CC4-E0B6-4811-BF8F-DF804E101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051" y="3971182"/>
              <a:ext cx="1558132" cy="15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0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Batch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E0AAB6-D09C-4F9A-9929-92E726BB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98738" y="2421565"/>
              <a:ext cx="2391499" cy="2302262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marL="0" marR="0" lvl="0" indent="0" algn="ctr" defTabSz="90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0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42CA6C9E-094A-4F0A-954E-6A30D481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350221" y="2429904"/>
              <a:ext cx="381000" cy="381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2A19D5-178A-45E6-981A-464AFFDA386F}"/>
                </a:ext>
              </a:extLst>
            </p:cNvPr>
            <p:cNvSpPr txBox="1"/>
            <p:nvPr/>
          </p:nvSpPr>
          <p:spPr>
            <a:xfrm>
              <a:off x="5923201" y="2832061"/>
              <a:ext cx="1219200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0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"/>
                  <a:ea typeface="+mn-ea"/>
                  <a:cs typeface="+mn-cs"/>
                </a:rPr>
                <a:t>Compute Environment</a:t>
              </a:r>
            </a:p>
          </p:txBody>
        </p:sp>
        <p:pic>
          <p:nvPicPr>
            <p:cNvPr id="58" name="Graphic 57" descr="Instances instance icon for the Amazon EC2 service.">
              <a:extLst>
                <a:ext uri="{FF2B5EF4-FFF2-40B4-BE49-F238E27FC236}">
                  <a16:creationId xmlns:a16="http://schemas.microsoft.com/office/drawing/2014/main" id="{790F618B-41D5-4FC3-A7DD-B11A1A29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7498" y="3406998"/>
              <a:ext cx="570607" cy="570607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FE20C00-BB77-44B6-B91D-1A69FCC899CC}"/>
                </a:ext>
              </a:extLst>
            </p:cNvPr>
            <p:cNvGrpSpPr/>
            <p:nvPr/>
          </p:nvGrpSpPr>
          <p:grpSpPr>
            <a:xfrm>
              <a:off x="572537" y="3400261"/>
              <a:ext cx="1506538" cy="794818"/>
              <a:chOff x="530225" y="3067050"/>
              <a:chExt cx="1506538" cy="794818"/>
            </a:xfrm>
          </p:grpSpPr>
          <p:pic>
            <p:nvPicPr>
              <p:cNvPr id="59" name="Graphic 6" descr="General resource icon.">
                <a:extLst>
                  <a:ext uri="{FF2B5EF4-FFF2-40B4-BE49-F238E27FC236}">
                    <a16:creationId xmlns:a16="http://schemas.microsoft.com/office/drawing/2014/main" id="{1FDB8052-DEBD-4F66-85AA-52B38DBD9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 flipH="1">
                <a:off x="1042194" y="3067050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label6">
                <a:extLst>
                  <a:ext uri="{FF2B5EF4-FFF2-40B4-BE49-F238E27FC236}">
                    <a16:creationId xmlns:a16="http://schemas.microsoft.com/office/drawing/2014/main" id="{D258751A-52DD-4159-9E65-EB058AF78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225" y="3584869"/>
                <a:ext cx="15065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869727-9B1E-478E-9FCC-09196B489C8C}"/>
                </a:ext>
              </a:extLst>
            </p:cNvPr>
            <p:cNvGrpSpPr/>
            <p:nvPr/>
          </p:nvGrpSpPr>
          <p:grpSpPr>
            <a:xfrm>
              <a:off x="8622804" y="3435480"/>
              <a:ext cx="1506537" cy="759599"/>
              <a:chOff x="8478798" y="3356506"/>
              <a:chExt cx="1506537" cy="759599"/>
            </a:xfrm>
          </p:grpSpPr>
          <p:pic>
            <p:nvPicPr>
              <p:cNvPr id="61" name="Graphic 31" descr="Bucket with objects resource icon for the S3 service.">
                <a:extLst>
                  <a:ext uri="{FF2B5EF4-FFF2-40B4-BE49-F238E27FC236}">
                    <a16:creationId xmlns:a16="http://schemas.microsoft.com/office/drawing/2014/main" id="{8D44ABE2-107E-44A4-9323-AABC12C74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 bwMode="auto">
              <a:xfrm>
                <a:off x="8997910" y="335650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label4">
                <a:extLst>
                  <a:ext uri="{FF2B5EF4-FFF2-40B4-BE49-F238E27FC236}">
                    <a16:creationId xmlns:a16="http://schemas.microsoft.com/office/drawing/2014/main" id="{F04FEB10-BBBC-4B68-878E-4C19CC540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8798" y="3839106"/>
                <a:ext cx="15065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0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Amazon S3 </a:t>
                </a:r>
              </a:p>
            </p:txBody>
          </p:sp>
        </p:grpSp>
        <p:pic>
          <p:nvPicPr>
            <p:cNvPr id="63" name="Graphic 13" descr="AWS Batch service icon.">
              <a:extLst>
                <a:ext uri="{FF2B5EF4-FFF2-40B4-BE49-F238E27FC236}">
                  <a16:creationId xmlns:a16="http://schemas.microsoft.com/office/drawing/2014/main" id="{BEBEBF69-2B1E-47B9-9D40-DD94B9A22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3627561" y="3346379"/>
              <a:ext cx="605112" cy="60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1CE53A4-45B0-4DE9-9816-AA36A1EA3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144" y="5017636"/>
              <a:ext cx="48129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7DC4FA-274C-4A4E-892E-E642A511F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3494" y="4301067"/>
              <a:ext cx="0" cy="7165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38FAD6-BFBC-4EF0-BC74-59EE23A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5880" y="5017636"/>
              <a:ext cx="10003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110A78-0211-44AD-9964-5D77EB475E4D}"/>
                </a:ext>
              </a:extLst>
            </p:cNvPr>
            <p:cNvCxnSpPr>
              <a:cxnSpLocks/>
            </p:cNvCxnSpPr>
            <p:nvPr/>
          </p:nvCxnSpPr>
          <p:spPr>
            <a:xfrm>
              <a:off x="1758438" y="3664080"/>
              <a:ext cx="163669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46F8966-9F44-4EBD-AAA6-6E7161A4435E}"/>
                </a:ext>
              </a:extLst>
            </p:cNvPr>
            <p:cNvCxnSpPr>
              <a:cxnSpLocks/>
            </p:cNvCxnSpPr>
            <p:nvPr/>
          </p:nvCxnSpPr>
          <p:spPr>
            <a:xfrm>
              <a:off x="4366171" y="3678240"/>
              <a:ext cx="163669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E133F36-F727-49FF-B494-4393F111D036}"/>
                </a:ext>
              </a:extLst>
            </p:cNvPr>
            <p:cNvCxnSpPr>
              <a:cxnSpLocks/>
            </p:cNvCxnSpPr>
            <p:nvPr/>
          </p:nvCxnSpPr>
          <p:spPr>
            <a:xfrm>
              <a:off x="7233523" y="3678240"/>
              <a:ext cx="163669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F01663E-FEA7-434D-B6F4-D07F25360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4209" y="3678240"/>
              <a:ext cx="4360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ADF89A3-946B-4D2A-859C-48DF1023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21" y="4195080"/>
              <a:ext cx="0" cy="822556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6437DC0-90D1-46FD-BB4D-18C4C4DC4162}"/>
                </a:ext>
              </a:extLst>
            </p:cNvPr>
            <p:cNvCxnSpPr/>
            <p:nvPr/>
          </p:nvCxnSpPr>
          <p:spPr>
            <a:xfrm>
              <a:off x="4366171" y="5017636"/>
              <a:ext cx="21666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76F36C18-15A3-4475-BD88-BAACE9718E15}"/>
              </a:ext>
            </a:extLst>
          </p:cNvPr>
          <p:cNvSpPr/>
          <p:nvPr/>
        </p:nvSpPr>
        <p:spPr>
          <a:xfrm>
            <a:off x="6915616" y="3010893"/>
            <a:ext cx="291459" cy="276999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4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rPr>
              <a:t>4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A5DF0ECC-9FCF-44F5-B5AE-3439F359066D}"/>
              </a:ext>
            </a:extLst>
          </p:cNvPr>
          <p:cNvSpPr/>
          <p:nvPr/>
        </p:nvSpPr>
        <p:spPr>
          <a:xfrm>
            <a:off x="4315146" y="2841779"/>
            <a:ext cx="291459" cy="276999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4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rPr>
              <a:t>3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CC441D6-AA07-42EB-A8C9-4A16B27A98F6}"/>
              </a:ext>
            </a:extLst>
          </p:cNvPr>
          <p:cNvSpPr/>
          <p:nvPr/>
        </p:nvSpPr>
        <p:spPr>
          <a:xfrm>
            <a:off x="2773720" y="3199161"/>
            <a:ext cx="291459" cy="276999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4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rPr>
              <a:t>2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C1756C3E-5330-44C1-8F5C-356163B26979}"/>
              </a:ext>
            </a:extLst>
          </p:cNvPr>
          <p:cNvSpPr/>
          <p:nvPr/>
        </p:nvSpPr>
        <p:spPr>
          <a:xfrm>
            <a:off x="1267636" y="4389981"/>
            <a:ext cx="291459" cy="276999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4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rPr>
              <a:t>1</a:t>
            </a:r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41BBEDC7-6253-44F9-8451-0CB73088F9C8}"/>
              </a:ext>
            </a:extLst>
          </p:cNvPr>
          <p:cNvSpPr/>
          <p:nvPr/>
        </p:nvSpPr>
        <p:spPr>
          <a:xfrm>
            <a:off x="8703073" y="3199162"/>
            <a:ext cx="291459" cy="276999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4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274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Summit">
  <a:themeElements>
    <a:clrScheme name="AWS Global Summit 2023">
      <a:dk1>
        <a:srgbClr val="070933"/>
      </a:dk1>
      <a:lt1>
        <a:srgbClr val="FFFFFF"/>
      </a:lt1>
      <a:dk2>
        <a:srgbClr val="0F2167"/>
      </a:dk2>
      <a:lt2>
        <a:srgbClr val="F2F4F4"/>
      </a:lt2>
      <a:accent1>
        <a:srgbClr val="FA7128"/>
      </a:accent1>
      <a:accent2>
        <a:srgbClr val="FDCC65"/>
      </a:accent2>
      <a:accent3>
        <a:srgbClr val="099ADC"/>
      </a:accent3>
      <a:accent4>
        <a:srgbClr val="0155C4"/>
      </a:accent4>
      <a:accent5>
        <a:srgbClr val="802BFE"/>
      </a:accent5>
      <a:accent6>
        <a:srgbClr val="DF2885"/>
      </a:accent6>
      <a:hlink>
        <a:srgbClr val="F141BB"/>
      </a:hlink>
      <a:folHlink>
        <a:srgbClr val="289EFF"/>
      </a:folHlink>
    </a:clrScheme>
    <a:fontScheme name="Ember Display Heavy Normal">
      <a:majorFont>
        <a:latin typeface="Amazon Ember Display Heav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ummits2023_Template_E5_20221104.potx" id="{A56BE9F4-D30D-4077-9DE6-56BC56D8BE09}" vid="{A27EAEEB-49CB-4ED0-B294-A2D0142F520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1419</Words>
  <Application>Microsoft Office PowerPoint</Application>
  <PresentationFormat>Widescreen</PresentationFormat>
  <Paragraphs>147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Amazon Ember</vt:lpstr>
      <vt:lpstr>Amazon Ember Display</vt:lpstr>
      <vt:lpstr>Amazon Ember Display Heavy</vt:lpstr>
      <vt:lpstr>Amazon Ember Display Light</vt:lpstr>
      <vt:lpstr>Amazon Ember Thin</vt:lpstr>
      <vt:lpstr>Arial</vt:lpstr>
      <vt:lpstr>Calibri</vt:lpstr>
      <vt:lpstr>Calibri Light</vt:lpstr>
      <vt:lpstr>Times New Roman</vt:lpstr>
      <vt:lpstr>Wingdings</vt:lpstr>
      <vt:lpstr>Office Theme</vt:lpstr>
      <vt:lpstr>1_AWS Summit</vt:lpstr>
      <vt:lpstr>PowerPoint Presentation</vt:lpstr>
      <vt:lpstr>AWS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Dike, Bright</dc:creator>
  <cp:lastModifiedBy>Dike, Bright</cp:lastModifiedBy>
  <cp:revision>3</cp:revision>
  <dcterms:created xsi:type="dcterms:W3CDTF">2025-01-27T02:25:18Z</dcterms:created>
  <dcterms:modified xsi:type="dcterms:W3CDTF">2025-01-27T14:50:30Z</dcterms:modified>
</cp:coreProperties>
</file>