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Lst>
  <p:sldSz cx="12192000" cy="6858000"/>
  <p:notesSz cx="6858000" cy="9144000"/>
  <p:defaultTextStyle>
    <a:defPPr>
      <a:defRPr lang="en-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60"/>
    <p:restoredTop sz="96327"/>
  </p:normalViewPr>
  <p:slideViewPr>
    <p:cSldViewPr snapToGrid="0">
      <p:cViewPr>
        <p:scale>
          <a:sx n="140" d="100"/>
          <a:sy n="140" d="100"/>
        </p:scale>
        <p:origin x="568" y="3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30CA8-4BD2-AFCC-6752-4084D6E2ED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E557145-2376-C834-0E47-158386F067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1AD3B95-5B94-F41E-FCA1-FF68A6A510E2}"/>
              </a:ext>
            </a:extLst>
          </p:cNvPr>
          <p:cNvSpPr>
            <a:spLocks noGrp="1"/>
          </p:cNvSpPr>
          <p:nvPr>
            <p:ph type="dt" sz="half" idx="10"/>
          </p:nvPr>
        </p:nvSpPr>
        <p:spPr/>
        <p:txBody>
          <a:bodyPr/>
          <a:lstStyle/>
          <a:p>
            <a:fld id="{C896B087-92D5-3E43-BC51-CBAE980CB50E}" type="datetimeFigureOut">
              <a:rPr lang="en-US" smtClean="0"/>
              <a:t>3/26/24</a:t>
            </a:fld>
            <a:endParaRPr lang="en-US"/>
          </a:p>
        </p:txBody>
      </p:sp>
      <p:sp>
        <p:nvSpPr>
          <p:cNvPr id="5" name="Footer Placeholder 4">
            <a:extLst>
              <a:ext uri="{FF2B5EF4-FFF2-40B4-BE49-F238E27FC236}">
                <a16:creationId xmlns:a16="http://schemas.microsoft.com/office/drawing/2014/main" id="{772FD08D-7E8A-098C-3EC6-3CCB238019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E42B6C-F3B2-4863-E113-2FC0321BCDCC}"/>
              </a:ext>
            </a:extLst>
          </p:cNvPr>
          <p:cNvSpPr>
            <a:spLocks noGrp="1"/>
          </p:cNvSpPr>
          <p:nvPr>
            <p:ph type="sldNum" sz="quarter" idx="12"/>
          </p:nvPr>
        </p:nvSpPr>
        <p:spPr/>
        <p:txBody>
          <a:bodyPr/>
          <a:lstStyle/>
          <a:p>
            <a:fld id="{10C49C88-7AFA-5E41-B669-47A391887630}" type="slidenum">
              <a:rPr lang="en-US" smtClean="0"/>
              <a:t>‹#›</a:t>
            </a:fld>
            <a:endParaRPr lang="en-US"/>
          </a:p>
        </p:txBody>
      </p:sp>
    </p:spTree>
    <p:extLst>
      <p:ext uri="{BB962C8B-B14F-4D97-AF65-F5344CB8AC3E}">
        <p14:creationId xmlns:p14="http://schemas.microsoft.com/office/powerpoint/2010/main" val="3461877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7E4F3-0848-E21E-13E8-82D0996800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8326F3D-3689-C72D-6EAF-6B5576AD50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7898D0-DCF9-0225-E58F-35D783269464}"/>
              </a:ext>
            </a:extLst>
          </p:cNvPr>
          <p:cNvSpPr>
            <a:spLocks noGrp="1"/>
          </p:cNvSpPr>
          <p:nvPr>
            <p:ph type="dt" sz="half" idx="10"/>
          </p:nvPr>
        </p:nvSpPr>
        <p:spPr/>
        <p:txBody>
          <a:bodyPr/>
          <a:lstStyle/>
          <a:p>
            <a:fld id="{C896B087-92D5-3E43-BC51-CBAE980CB50E}" type="datetimeFigureOut">
              <a:rPr lang="en-US" smtClean="0"/>
              <a:t>3/26/24</a:t>
            </a:fld>
            <a:endParaRPr lang="en-US"/>
          </a:p>
        </p:txBody>
      </p:sp>
      <p:sp>
        <p:nvSpPr>
          <p:cNvPr id="5" name="Footer Placeholder 4">
            <a:extLst>
              <a:ext uri="{FF2B5EF4-FFF2-40B4-BE49-F238E27FC236}">
                <a16:creationId xmlns:a16="http://schemas.microsoft.com/office/drawing/2014/main" id="{A376F392-58C0-0C58-1EB5-9E76905BFF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7A1A38-D6B9-DC59-8521-6E3BB3F685F8}"/>
              </a:ext>
            </a:extLst>
          </p:cNvPr>
          <p:cNvSpPr>
            <a:spLocks noGrp="1"/>
          </p:cNvSpPr>
          <p:nvPr>
            <p:ph type="sldNum" sz="quarter" idx="12"/>
          </p:nvPr>
        </p:nvSpPr>
        <p:spPr/>
        <p:txBody>
          <a:bodyPr/>
          <a:lstStyle/>
          <a:p>
            <a:fld id="{10C49C88-7AFA-5E41-B669-47A391887630}" type="slidenum">
              <a:rPr lang="en-US" smtClean="0"/>
              <a:t>‹#›</a:t>
            </a:fld>
            <a:endParaRPr lang="en-US"/>
          </a:p>
        </p:txBody>
      </p:sp>
    </p:spTree>
    <p:extLst>
      <p:ext uri="{BB962C8B-B14F-4D97-AF65-F5344CB8AC3E}">
        <p14:creationId xmlns:p14="http://schemas.microsoft.com/office/powerpoint/2010/main" val="162430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9FCD4B-4060-993A-2590-098A34360F1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9425E68-4DE7-02A4-CA8D-6EFD095CB2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A7E4EE-CED5-73D2-3D36-A119AA3EB84F}"/>
              </a:ext>
            </a:extLst>
          </p:cNvPr>
          <p:cNvSpPr>
            <a:spLocks noGrp="1"/>
          </p:cNvSpPr>
          <p:nvPr>
            <p:ph type="dt" sz="half" idx="10"/>
          </p:nvPr>
        </p:nvSpPr>
        <p:spPr/>
        <p:txBody>
          <a:bodyPr/>
          <a:lstStyle/>
          <a:p>
            <a:fld id="{C896B087-92D5-3E43-BC51-CBAE980CB50E}" type="datetimeFigureOut">
              <a:rPr lang="en-US" smtClean="0"/>
              <a:t>3/26/24</a:t>
            </a:fld>
            <a:endParaRPr lang="en-US"/>
          </a:p>
        </p:txBody>
      </p:sp>
      <p:sp>
        <p:nvSpPr>
          <p:cNvPr id="5" name="Footer Placeholder 4">
            <a:extLst>
              <a:ext uri="{FF2B5EF4-FFF2-40B4-BE49-F238E27FC236}">
                <a16:creationId xmlns:a16="http://schemas.microsoft.com/office/drawing/2014/main" id="{6E62E191-37A0-93A5-3483-DB03A23FF8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1F3CE1-4F1D-7F7A-CFE0-5926F4CB241B}"/>
              </a:ext>
            </a:extLst>
          </p:cNvPr>
          <p:cNvSpPr>
            <a:spLocks noGrp="1"/>
          </p:cNvSpPr>
          <p:nvPr>
            <p:ph type="sldNum" sz="quarter" idx="12"/>
          </p:nvPr>
        </p:nvSpPr>
        <p:spPr/>
        <p:txBody>
          <a:bodyPr/>
          <a:lstStyle/>
          <a:p>
            <a:fld id="{10C49C88-7AFA-5E41-B669-47A391887630}" type="slidenum">
              <a:rPr lang="en-US" smtClean="0"/>
              <a:t>‹#›</a:t>
            </a:fld>
            <a:endParaRPr lang="en-US"/>
          </a:p>
        </p:txBody>
      </p:sp>
    </p:spTree>
    <p:extLst>
      <p:ext uri="{BB962C8B-B14F-4D97-AF65-F5344CB8AC3E}">
        <p14:creationId xmlns:p14="http://schemas.microsoft.com/office/powerpoint/2010/main" val="3123861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3107D-707D-4ABF-72D1-4B49C8F119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166AD7-CD4E-BF91-2C7E-BB1A4188B4B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181F72-DC5A-24F9-07EB-B3857A119CED}"/>
              </a:ext>
            </a:extLst>
          </p:cNvPr>
          <p:cNvSpPr>
            <a:spLocks noGrp="1"/>
          </p:cNvSpPr>
          <p:nvPr>
            <p:ph type="dt" sz="half" idx="10"/>
          </p:nvPr>
        </p:nvSpPr>
        <p:spPr/>
        <p:txBody>
          <a:bodyPr/>
          <a:lstStyle/>
          <a:p>
            <a:fld id="{C896B087-92D5-3E43-BC51-CBAE980CB50E}" type="datetimeFigureOut">
              <a:rPr lang="en-US" smtClean="0"/>
              <a:t>3/26/24</a:t>
            </a:fld>
            <a:endParaRPr lang="en-US"/>
          </a:p>
        </p:txBody>
      </p:sp>
      <p:sp>
        <p:nvSpPr>
          <p:cNvPr id="5" name="Footer Placeholder 4">
            <a:extLst>
              <a:ext uri="{FF2B5EF4-FFF2-40B4-BE49-F238E27FC236}">
                <a16:creationId xmlns:a16="http://schemas.microsoft.com/office/drawing/2014/main" id="{C366F01F-513D-9287-99A1-094486906F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7A2181-5424-B20E-F09B-03D5C9F39815}"/>
              </a:ext>
            </a:extLst>
          </p:cNvPr>
          <p:cNvSpPr>
            <a:spLocks noGrp="1"/>
          </p:cNvSpPr>
          <p:nvPr>
            <p:ph type="sldNum" sz="quarter" idx="12"/>
          </p:nvPr>
        </p:nvSpPr>
        <p:spPr/>
        <p:txBody>
          <a:bodyPr/>
          <a:lstStyle/>
          <a:p>
            <a:fld id="{10C49C88-7AFA-5E41-B669-47A391887630}" type="slidenum">
              <a:rPr lang="en-US" smtClean="0"/>
              <a:t>‹#›</a:t>
            </a:fld>
            <a:endParaRPr lang="en-US"/>
          </a:p>
        </p:txBody>
      </p:sp>
    </p:spTree>
    <p:extLst>
      <p:ext uri="{BB962C8B-B14F-4D97-AF65-F5344CB8AC3E}">
        <p14:creationId xmlns:p14="http://schemas.microsoft.com/office/powerpoint/2010/main" val="2712335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A63FB-E353-048D-8935-A8D4CC3895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864784D-64B1-DA79-0715-007B59F1A9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4E3B46-E728-7624-02CC-A08439B4C49E}"/>
              </a:ext>
            </a:extLst>
          </p:cNvPr>
          <p:cNvSpPr>
            <a:spLocks noGrp="1"/>
          </p:cNvSpPr>
          <p:nvPr>
            <p:ph type="dt" sz="half" idx="10"/>
          </p:nvPr>
        </p:nvSpPr>
        <p:spPr/>
        <p:txBody>
          <a:bodyPr/>
          <a:lstStyle/>
          <a:p>
            <a:fld id="{C896B087-92D5-3E43-BC51-CBAE980CB50E}" type="datetimeFigureOut">
              <a:rPr lang="en-US" smtClean="0"/>
              <a:t>3/26/24</a:t>
            </a:fld>
            <a:endParaRPr lang="en-US"/>
          </a:p>
        </p:txBody>
      </p:sp>
      <p:sp>
        <p:nvSpPr>
          <p:cNvPr id="5" name="Footer Placeholder 4">
            <a:extLst>
              <a:ext uri="{FF2B5EF4-FFF2-40B4-BE49-F238E27FC236}">
                <a16:creationId xmlns:a16="http://schemas.microsoft.com/office/drawing/2014/main" id="{9E416359-BF89-F4F3-99EE-1F61ADDF49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041FC1-1960-F4A6-2FF0-084BEE529595}"/>
              </a:ext>
            </a:extLst>
          </p:cNvPr>
          <p:cNvSpPr>
            <a:spLocks noGrp="1"/>
          </p:cNvSpPr>
          <p:nvPr>
            <p:ph type="sldNum" sz="quarter" idx="12"/>
          </p:nvPr>
        </p:nvSpPr>
        <p:spPr/>
        <p:txBody>
          <a:bodyPr/>
          <a:lstStyle/>
          <a:p>
            <a:fld id="{10C49C88-7AFA-5E41-B669-47A391887630}" type="slidenum">
              <a:rPr lang="en-US" smtClean="0"/>
              <a:t>‹#›</a:t>
            </a:fld>
            <a:endParaRPr lang="en-US"/>
          </a:p>
        </p:txBody>
      </p:sp>
    </p:spTree>
    <p:extLst>
      <p:ext uri="{BB962C8B-B14F-4D97-AF65-F5344CB8AC3E}">
        <p14:creationId xmlns:p14="http://schemas.microsoft.com/office/powerpoint/2010/main" val="2335658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A142E-539C-B6CB-8922-33A8F357D1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E2786B-67CD-E402-BD3E-5CC7336F67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50CB734-3414-63DB-2A45-8B0B54CEAD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ED2D1D7-73A6-9711-7739-428F0E5CCCDC}"/>
              </a:ext>
            </a:extLst>
          </p:cNvPr>
          <p:cNvSpPr>
            <a:spLocks noGrp="1"/>
          </p:cNvSpPr>
          <p:nvPr>
            <p:ph type="dt" sz="half" idx="10"/>
          </p:nvPr>
        </p:nvSpPr>
        <p:spPr/>
        <p:txBody>
          <a:bodyPr/>
          <a:lstStyle/>
          <a:p>
            <a:fld id="{C896B087-92D5-3E43-BC51-CBAE980CB50E}" type="datetimeFigureOut">
              <a:rPr lang="en-US" smtClean="0"/>
              <a:t>3/26/24</a:t>
            </a:fld>
            <a:endParaRPr lang="en-US"/>
          </a:p>
        </p:txBody>
      </p:sp>
      <p:sp>
        <p:nvSpPr>
          <p:cNvPr id="6" name="Footer Placeholder 5">
            <a:extLst>
              <a:ext uri="{FF2B5EF4-FFF2-40B4-BE49-F238E27FC236}">
                <a16:creationId xmlns:a16="http://schemas.microsoft.com/office/drawing/2014/main" id="{AA2F768D-F8B5-326B-D9A7-67F4621EB7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CB8E4E-2E52-F392-F01C-CBEF90110C45}"/>
              </a:ext>
            </a:extLst>
          </p:cNvPr>
          <p:cNvSpPr>
            <a:spLocks noGrp="1"/>
          </p:cNvSpPr>
          <p:nvPr>
            <p:ph type="sldNum" sz="quarter" idx="12"/>
          </p:nvPr>
        </p:nvSpPr>
        <p:spPr/>
        <p:txBody>
          <a:bodyPr/>
          <a:lstStyle/>
          <a:p>
            <a:fld id="{10C49C88-7AFA-5E41-B669-47A391887630}" type="slidenum">
              <a:rPr lang="en-US" smtClean="0"/>
              <a:t>‹#›</a:t>
            </a:fld>
            <a:endParaRPr lang="en-US"/>
          </a:p>
        </p:txBody>
      </p:sp>
    </p:spTree>
    <p:extLst>
      <p:ext uri="{BB962C8B-B14F-4D97-AF65-F5344CB8AC3E}">
        <p14:creationId xmlns:p14="http://schemas.microsoft.com/office/powerpoint/2010/main" val="2045219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7826E-303F-609D-17BA-0FA2042A736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EE76057-1134-6297-DF4B-E898837DEE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61E232C-EDDB-7A0F-3BA6-6604185CC8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5D9488-A31A-5230-2CB9-7FBF10FC87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509EA27-BFE1-F260-F397-A490EFA807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7D52320-9ABE-68E6-2CAF-1086EFE67346}"/>
              </a:ext>
            </a:extLst>
          </p:cNvPr>
          <p:cNvSpPr>
            <a:spLocks noGrp="1"/>
          </p:cNvSpPr>
          <p:nvPr>
            <p:ph type="dt" sz="half" idx="10"/>
          </p:nvPr>
        </p:nvSpPr>
        <p:spPr/>
        <p:txBody>
          <a:bodyPr/>
          <a:lstStyle/>
          <a:p>
            <a:fld id="{C896B087-92D5-3E43-BC51-CBAE980CB50E}" type="datetimeFigureOut">
              <a:rPr lang="en-US" smtClean="0"/>
              <a:t>3/26/24</a:t>
            </a:fld>
            <a:endParaRPr lang="en-US"/>
          </a:p>
        </p:txBody>
      </p:sp>
      <p:sp>
        <p:nvSpPr>
          <p:cNvPr id="8" name="Footer Placeholder 7">
            <a:extLst>
              <a:ext uri="{FF2B5EF4-FFF2-40B4-BE49-F238E27FC236}">
                <a16:creationId xmlns:a16="http://schemas.microsoft.com/office/drawing/2014/main" id="{38AF0C0C-D60F-5699-F2CC-C773D181C8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94AF645-F693-7770-05B3-B1399870F9BC}"/>
              </a:ext>
            </a:extLst>
          </p:cNvPr>
          <p:cNvSpPr>
            <a:spLocks noGrp="1"/>
          </p:cNvSpPr>
          <p:nvPr>
            <p:ph type="sldNum" sz="quarter" idx="12"/>
          </p:nvPr>
        </p:nvSpPr>
        <p:spPr/>
        <p:txBody>
          <a:bodyPr/>
          <a:lstStyle/>
          <a:p>
            <a:fld id="{10C49C88-7AFA-5E41-B669-47A391887630}" type="slidenum">
              <a:rPr lang="en-US" smtClean="0"/>
              <a:t>‹#›</a:t>
            </a:fld>
            <a:endParaRPr lang="en-US"/>
          </a:p>
        </p:txBody>
      </p:sp>
    </p:spTree>
    <p:extLst>
      <p:ext uri="{BB962C8B-B14F-4D97-AF65-F5344CB8AC3E}">
        <p14:creationId xmlns:p14="http://schemas.microsoft.com/office/powerpoint/2010/main" val="2831927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AEBD0-5C8B-8C91-5872-5281B4777BC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42CB549-10B7-1177-9AC7-CCBBDA7439F0}"/>
              </a:ext>
            </a:extLst>
          </p:cNvPr>
          <p:cNvSpPr>
            <a:spLocks noGrp="1"/>
          </p:cNvSpPr>
          <p:nvPr>
            <p:ph type="dt" sz="half" idx="10"/>
          </p:nvPr>
        </p:nvSpPr>
        <p:spPr/>
        <p:txBody>
          <a:bodyPr/>
          <a:lstStyle/>
          <a:p>
            <a:fld id="{C896B087-92D5-3E43-BC51-CBAE980CB50E}" type="datetimeFigureOut">
              <a:rPr lang="en-US" smtClean="0"/>
              <a:t>3/26/24</a:t>
            </a:fld>
            <a:endParaRPr lang="en-US"/>
          </a:p>
        </p:txBody>
      </p:sp>
      <p:sp>
        <p:nvSpPr>
          <p:cNvPr id="4" name="Footer Placeholder 3">
            <a:extLst>
              <a:ext uri="{FF2B5EF4-FFF2-40B4-BE49-F238E27FC236}">
                <a16:creationId xmlns:a16="http://schemas.microsoft.com/office/drawing/2014/main" id="{D4EC2E53-3CE1-AD0D-37E5-171476814FD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E266A72-4F13-BBBC-F0CF-65F230C4E8CD}"/>
              </a:ext>
            </a:extLst>
          </p:cNvPr>
          <p:cNvSpPr>
            <a:spLocks noGrp="1"/>
          </p:cNvSpPr>
          <p:nvPr>
            <p:ph type="sldNum" sz="quarter" idx="12"/>
          </p:nvPr>
        </p:nvSpPr>
        <p:spPr/>
        <p:txBody>
          <a:bodyPr/>
          <a:lstStyle/>
          <a:p>
            <a:fld id="{10C49C88-7AFA-5E41-B669-47A391887630}" type="slidenum">
              <a:rPr lang="en-US" smtClean="0"/>
              <a:t>‹#›</a:t>
            </a:fld>
            <a:endParaRPr lang="en-US"/>
          </a:p>
        </p:txBody>
      </p:sp>
    </p:spTree>
    <p:extLst>
      <p:ext uri="{BB962C8B-B14F-4D97-AF65-F5344CB8AC3E}">
        <p14:creationId xmlns:p14="http://schemas.microsoft.com/office/powerpoint/2010/main" val="3372192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B189BB-A308-BBE1-527C-F8D043F72665}"/>
              </a:ext>
            </a:extLst>
          </p:cNvPr>
          <p:cNvSpPr>
            <a:spLocks noGrp="1"/>
          </p:cNvSpPr>
          <p:nvPr>
            <p:ph type="dt" sz="half" idx="10"/>
          </p:nvPr>
        </p:nvSpPr>
        <p:spPr/>
        <p:txBody>
          <a:bodyPr/>
          <a:lstStyle/>
          <a:p>
            <a:fld id="{C896B087-92D5-3E43-BC51-CBAE980CB50E}" type="datetimeFigureOut">
              <a:rPr lang="en-US" smtClean="0"/>
              <a:t>3/26/24</a:t>
            </a:fld>
            <a:endParaRPr lang="en-US"/>
          </a:p>
        </p:txBody>
      </p:sp>
      <p:sp>
        <p:nvSpPr>
          <p:cNvPr id="3" name="Footer Placeholder 2">
            <a:extLst>
              <a:ext uri="{FF2B5EF4-FFF2-40B4-BE49-F238E27FC236}">
                <a16:creationId xmlns:a16="http://schemas.microsoft.com/office/drawing/2014/main" id="{85559EF7-4A9B-9696-BB73-74122E5EA3F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86A878-D6F3-381D-3803-24ADB56D14CB}"/>
              </a:ext>
            </a:extLst>
          </p:cNvPr>
          <p:cNvSpPr>
            <a:spLocks noGrp="1"/>
          </p:cNvSpPr>
          <p:nvPr>
            <p:ph type="sldNum" sz="quarter" idx="12"/>
          </p:nvPr>
        </p:nvSpPr>
        <p:spPr/>
        <p:txBody>
          <a:bodyPr/>
          <a:lstStyle/>
          <a:p>
            <a:fld id="{10C49C88-7AFA-5E41-B669-47A391887630}" type="slidenum">
              <a:rPr lang="en-US" smtClean="0"/>
              <a:t>‹#›</a:t>
            </a:fld>
            <a:endParaRPr lang="en-US"/>
          </a:p>
        </p:txBody>
      </p:sp>
    </p:spTree>
    <p:extLst>
      <p:ext uri="{BB962C8B-B14F-4D97-AF65-F5344CB8AC3E}">
        <p14:creationId xmlns:p14="http://schemas.microsoft.com/office/powerpoint/2010/main" val="3296269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8612E-45EF-E25A-0508-2BB0CF9C9F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C78F60C-46D6-C17B-1C09-736EA4199A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22DF6D5-A2DB-C0BE-4187-554A042DC6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E9D268-4AC3-70AA-E94F-40DA20AD7F73}"/>
              </a:ext>
            </a:extLst>
          </p:cNvPr>
          <p:cNvSpPr>
            <a:spLocks noGrp="1"/>
          </p:cNvSpPr>
          <p:nvPr>
            <p:ph type="dt" sz="half" idx="10"/>
          </p:nvPr>
        </p:nvSpPr>
        <p:spPr/>
        <p:txBody>
          <a:bodyPr/>
          <a:lstStyle/>
          <a:p>
            <a:fld id="{C896B087-92D5-3E43-BC51-CBAE980CB50E}" type="datetimeFigureOut">
              <a:rPr lang="en-US" smtClean="0"/>
              <a:t>3/26/24</a:t>
            </a:fld>
            <a:endParaRPr lang="en-US"/>
          </a:p>
        </p:txBody>
      </p:sp>
      <p:sp>
        <p:nvSpPr>
          <p:cNvPr id="6" name="Footer Placeholder 5">
            <a:extLst>
              <a:ext uri="{FF2B5EF4-FFF2-40B4-BE49-F238E27FC236}">
                <a16:creationId xmlns:a16="http://schemas.microsoft.com/office/drawing/2014/main" id="{CD53BE07-319C-E540-589D-3B8AAA0EC6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D37125-7D87-2571-967F-01BA45D73C9F}"/>
              </a:ext>
            </a:extLst>
          </p:cNvPr>
          <p:cNvSpPr>
            <a:spLocks noGrp="1"/>
          </p:cNvSpPr>
          <p:nvPr>
            <p:ph type="sldNum" sz="quarter" idx="12"/>
          </p:nvPr>
        </p:nvSpPr>
        <p:spPr/>
        <p:txBody>
          <a:bodyPr/>
          <a:lstStyle/>
          <a:p>
            <a:fld id="{10C49C88-7AFA-5E41-B669-47A391887630}" type="slidenum">
              <a:rPr lang="en-US" smtClean="0"/>
              <a:t>‹#›</a:t>
            </a:fld>
            <a:endParaRPr lang="en-US"/>
          </a:p>
        </p:txBody>
      </p:sp>
    </p:spTree>
    <p:extLst>
      <p:ext uri="{BB962C8B-B14F-4D97-AF65-F5344CB8AC3E}">
        <p14:creationId xmlns:p14="http://schemas.microsoft.com/office/powerpoint/2010/main" val="1967653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3F4AD-C686-8311-34CB-ADE4CBF241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BA6AED-7083-1450-6282-63673ED422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0D215F-5FF4-9D9A-73A4-4A26E57153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3878C9-11E8-CC29-C92E-59858CE303E1}"/>
              </a:ext>
            </a:extLst>
          </p:cNvPr>
          <p:cNvSpPr>
            <a:spLocks noGrp="1"/>
          </p:cNvSpPr>
          <p:nvPr>
            <p:ph type="dt" sz="half" idx="10"/>
          </p:nvPr>
        </p:nvSpPr>
        <p:spPr/>
        <p:txBody>
          <a:bodyPr/>
          <a:lstStyle/>
          <a:p>
            <a:fld id="{C896B087-92D5-3E43-BC51-CBAE980CB50E}" type="datetimeFigureOut">
              <a:rPr lang="en-US" smtClean="0"/>
              <a:t>3/26/24</a:t>
            </a:fld>
            <a:endParaRPr lang="en-US"/>
          </a:p>
        </p:txBody>
      </p:sp>
      <p:sp>
        <p:nvSpPr>
          <p:cNvPr id="6" name="Footer Placeholder 5">
            <a:extLst>
              <a:ext uri="{FF2B5EF4-FFF2-40B4-BE49-F238E27FC236}">
                <a16:creationId xmlns:a16="http://schemas.microsoft.com/office/drawing/2014/main" id="{9DEB76A9-571A-9081-C063-5C3E479E8A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09EBBC-6D34-C8DF-E1FE-CF283E00C49D}"/>
              </a:ext>
            </a:extLst>
          </p:cNvPr>
          <p:cNvSpPr>
            <a:spLocks noGrp="1"/>
          </p:cNvSpPr>
          <p:nvPr>
            <p:ph type="sldNum" sz="quarter" idx="12"/>
          </p:nvPr>
        </p:nvSpPr>
        <p:spPr/>
        <p:txBody>
          <a:bodyPr/>
          <a:lstStyle/>
          <a:p>
            <a:fld id="{10C49C88-7AFA-5E41-B669-47A391887630}" type="slidenum">
              <a:rPr lang="en-US" smtClean="0"/>
              <a:t>‹#›</a:t>
            </a:fld>
            <a:endParaRPr lang="en-US"/>
          </a:p>
        </p:txBody>
      </p:sp>
    </p:spTree>
    <p:extLst>
      <p:ext uri="{BB962C8B-B14F-4D97-AF65-F5344CB8AC3E}">
        <p14:creationId xmlns:p14="http://schemas.microsoft.com/office/powerpoint/2010/main" val="3660425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21FF3D-8307-0430-CE45-812015FB2C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30790D9-B5FE-B324-A3D9-9CF709A60F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9FE25D-7609-ADD3-1106-45A3E1FAE5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96B087-92D5-3E43-BC51-CBAE980CB50E}" type="datetimeFigureOut">
              <a:rPr lang="en-US" smtClean="0"/>
              <a:t>3/26/24</a:t>
            </a:fld>
            <a:endParaRPr lang="en-US"/>
          </a:p>
        </p:txBody>
      </p:sp>
      <p:sp>
        <p:nvSpPr>
          <p:cNvPr id="5" name="Footer Placeholder 4">
            <a:extLst>
              <a:ext uri="{FF2B5EF4-FFF2-40B4-BE49-F238E27FC236}">
                <a16:creationId xmlns:a16="http://schemas.microsoft.com/office/drawing/2014/main" id="{606C5262-F420-860C-27A6-8FA01577DB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8E058B0-688B-F97E-AE16-7B43EFDECD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C49C88-7AFA-5E41-B669-47A391887630}" type="slidenum">
              <a:rPr lang="en-US" smtClean="0"/>
              <a:t>‹#›</a:t>
            </a:fld>
            <a:endParaRPr lang="en-US"/>
          </a:p>
        </p:txBody>
      </p:sp>
    </p:spTree>
    <p:extLst>
      <p:ext uri="{BB962C8B-B14F-4D97-AF65-F5344CB8AC3E}">
        <p14:creationId xmlns:p14="http://schemas.microsoft.com/office/powerpoint/2010/main" val="34547911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hyperlink" Target="https://aws.amazon.com/lookout-for-metrics/" TargetMode="External"/><Relationship Id="rId18" Type="http://schemas.openxmlformats.org/officeDocument/2006/relationships/image" Target="../media/image3.png"/><Relationship Id="rId26" Type="http://schemas.openxmlformats.org/officeDocument/2006/relationships/image" Target="../media/image11.png"/><Relationship Id="rId39" Type="http://schemas.openxmlformats.org/officeDocument/2006/relationships/image" Target="../media/image24.svg"/><Relationship Id="rId21" Type="http://schemas.openxmlformats.org/officeDocument/2006/relationships/image" Target="../media/image6.svg"/><Relationship Id="rId34" Type="http://schemas.openxmlformats.org/officeDocument/2006/relationships/image" Target="../media/image19.png"/><Relationship Id="rId42" Type="http://schemas.openxmlformats.org/officeDocument/2006/relationships/image" Target="../media/image27.png"/><Relationship Id="rId7" Type="http://schemas.openxmlformats.org/officeDocument/2006/relationships/hyperlink" Target="https://aws.amazon.com/lambda/" TargetMode="External"/><Relationship Id="rId2" Type="http://schemas.openxmlformats.org/officeDocument/2006/relationships/hyperlink" Target="https://aws.amazon.com/ecs/" TargetMode="External"/><Relationship Id="rId16" Type="http://schemas.openxmlformats.org/officeDocument/2006/relationships/image" Target="../media/image1.png"/><Relationship Id="rId29" Type="http://schemas.openxmlformats.org/officeDocument/2006/relationships/image" Target="../media/image14.svg"/><Relationship Id="rId1" Type="http://schemas.openxmlformats.org/officeDocument/2006/relationships/slideLayout" Target="../slideLayouts/slideLayout1.xml"/><Relationship Id="rId6" Type="http://schemas.openxmlformats.org/officeDocument/2006/relationships/hyperlink" Target="https://aws.amazon.com/sqs/" TargetMode="External"/><Relationship Id="rId11" Type="http://schemas.openxmlformats.org/officeDocument/2006/relationships/hyperlink" Target="https://aws.amazon.com/s3/" TargetMode="External"/><Relationship Id="rId24" Type="http://schemas.openxmlformats.org/officeDocument/2006/relationships/image" Target="../media/image9.png"/><Relationship Id="rId32" Type="http://schemas.openxmlformats.org/officeDocument/2006/relationships/image" Target="../media/image17.png"/><Relationship Id="rId37" Type="http://schemas.openxmlformats.org/officeDocument/2006/relationships/image" Target="../media/image22.svg"/><Relationship Id="rId40" Type="http://schemas.openxmlformats.org/officeDocument/2006/relationships/image" Target="../media/image25.png"/><Relationship Id="rId45" Type="http://schemas.openxmlformats.org/officeDocument/2006/relationships/image" Target="../media/image30.svg"/><Relationship Id="rId5" Type="http://schemas.openxmlformats.org/officeDocument/2006/relationships/hyperlink" Target="https://aws.amazon.com/ecr/" TargetMode="External"/><Relationship Id="rId15" Type="http://schemas.openxmlformats.org/officeDocument/2006/relationships/hyperlink" Target="https://aws.amazon.com/quicksight/" TargetMode="External"/><Relationship Id="rId23" Type="http://schemas.openxmlformats.org/officeDocument/2006/relationships/image" Target="../media/image8.svg"/><Relationship Id="rId28" Type="http://schemas.openxmlformats.org/officeDocument/2006/relationships/image" Target="../media/image13.png"/><Relationship Id="rId36" Type="http://schemas.openxmlformats.org/officeDocument/2006/relationships/image" Target="../media/image21.png"/><Relationship Id="rId10" Type="http://schemas.openxmlformats.org/officeDocument/2006/relationships/hyperlink" Target="https://aws.amazon.com/location/" TargetMode="External"/><Relationship Id="rId19" Type="http://schemas.openxmlformats.org/officeDocument/2006/relationships/image" Target="../media/image4.svg"/><Relationship Id="rId31" Type="http://schemas.openxmlformats.org/officeDocument/2006/relationships/image" Target="../media/image16.svg"/><Relationship Id="rId44" Type="http://schemas.openxmlformats.org/officeDocument/2006/relationships/image" Target="../media/image29.png"/><Relationship Id="rId4" Type="http://schemas.openxmlformats.org/officeDocument/2006/relationships/hyperlink" Target="https://aws.amazon.com/systems-manager/" TargetMode="External"/><Relationship Id="rId9" Type="http://schemas.openxmlformats.org/officeDocument/2006/relationships/hyperlink" Target="https://aws.amazon.com/bedrock" TargetMode="External"/><Relationship Id="rId14" Type="http://schemas.openxmlformats.org/officeDocument/2006/relationships/hyperlink" Target="https://aws.amazon.com/sns/" TargetMode="External"/><Relationship Id="rId22" Type="http://schemas.openxmlformats.org/officeDocument/2006/relationships/image" Target="../media/image7.png"/><Relationship Id="rId27" Type="http://schemas.openxmlformats.org/officeDocument/2006/relationships/image" Target="../media/image12.svg"/><Relationship Id="rId30" Type="http://schemas.openxmlformats.org/officeDocument/2006/relationships/image" Target="../media/image15.png"/><Relationship Id="rId35" Type="http://schemas.openxmlformats.org/officeDocument/2006/relationships/image" Target="../media/image20.svg"/><Relationship Id="rId43" Type="http://schemas.openxmlformats.org/officeDocument/2006/relationships/image" Target="../media/image28.svg"/><Relationship Id="rId8" Type="http://schemas.openxmlformats.org/officeDocument/2006/relationships/hyperlink" Target="https://aws.amazon.com/step-functions/" TargetMode="External"/><Relationship Id="rId3" Type="http://schemas.openxmlformats.org/officeDocument/2006/relationships/hyperlink" Target="https://aws.amazon.com/fargate/" TargetMode="External"/><Relationship Id="rId12" Type="http://schemas.openxmlformats.org/officeDocument/2006/relationships/hyperlink" Target="https://aws.amazon.com/athena/" TargetMode="External"/><Relationship Id="rId17" Type="http://schemas.openxmlformats.org/officeDocument/2006/relationships/image" Target="../media/image2.svg"/><Relationship Id="rId25" Type="http://schemas.openxmlformats.org/officeDocument/2006/relationships/image" Target="../media/image10.svg"/><Relationship Id="rId33" Type="http://schemas.openxmlformats.org/officeDocument/2006/relationships/image" Target="../media/image18.svg"/><Relationship Id="rId38" Type="http://schemas.openxmlformats.org/officeDocument/2006/relationships/image" Target="../media/image23.png"/><Relationship Id="rId20" Type="http://schemas.openxmlformats.org/officeDocument/2006/relationships/image" Target="../media/image5.png"/><Relationship Id="rId41" Type="http://schemas.openxmlformats.org/officeDocument/2006/relationships/image" Target="../media/image26.sv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svg"/><Relationship Id="rId21" Type="http://schemas.openxmlformats.org/officeDocument/2006/relationships/image" Target="../media/image20.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5" Type="http://schemas.openxmlformats.org/officeDocument/2006/relationships/image" Target="../media/image24.sv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sv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svg"/><Relationship Id="rId24" Type="http://schemas.openxmlformats.org/officeDocument/2006/relationships/image" Target="../media/image23.png"/><Relationship Id="rId5" Type="http://schemas.openxmlformats.org/officeDocument/2006/relationships/image" Target="../media/image4.svg"/><Relationship Id="rId15" Type="http://schemas.openxmlformats.org/officeDocument/2006/relationships/image" Target="../media/image14.svg"/><Relationship Id="rId23" Type="http://schemas.openxmlformats.org/officeDocument/2006/relationships/image" Target="../media/image22.sv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svg"/><Relationship Id="rId31" Type="http://schemas.openxmlformats.org/officeDocument/2006/relationships/image" Target="../media/image30.sv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svg"/><Relationship Id="rId30"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idebar Background">
            <a:extLst>
              <a:ext uri="{FF2B5EF4-FFF2-40B4-BE49-F238E27FC236}">
                <a16:creationId xmlns:a16="http://schemas.microsoft.com/office/drawing/2014/main" id="{15D14B9A-5A26-723C-E5EF-64E575EB216B}"/>
              </a:ext>
            </a:extLst>
          </p:cNvPr>
          <p:cNvSpPr/>
          <p:nvPr/>
        </p:nvSpPr>
        <p:spPr>
          <a:xfrm>
            <a:off x="8975652" y="0"/>
            <a:ext cx="3216348" cy="6858000"/>
          </a:xfrm>
          <a:prstGeom prst="rect">
            <a:avLst/>
          </a:prstGeom>
          <a:solidFill>
            <a:srgbClr val="EAED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C729C82C-D511-D90D-DC4B-C0F32695DC0B}"/>
              </a:ext>
            </a:extLst>
          </p:cNvPr>
          <p:cNvSpPr txBox="1"/>
          <p:nvPr/>
        </p:nvSpPr>
        <p:spPr>
          <a:xfrm>
            <a:off x="9335139" y="151447"/>
            <a:ext cx="2858008" cy="6247864"/>
          </a:xfrm>
          <a:prstGeom prst="rect">
            <a:avLst/>
          </a:prstGeom>
          <a:noFill/>
        </p:spPr>
        <p:txBody>
          <a:bodyPr wrap="square" rtlCol="0">
            <a:spAutoFit/>
          </a:bodyPr>
          <a:lstStyle/>
          <a:p>
            <a:r>
              <a:rPr lang="en-US" sz="1000" b="0" i="0" dirty="0">
                <a:solidFill>
                  <a:srgbClr val="333333"/>
                </a:solidFill>
                <a:effectLst/>
                <a:latin typeface="Arial" panose="020B0604020202020204" pitchFamily="34" charset="0"/>
                <a:ea typeface="Amazon Ember" panose="020B0603020204020204" pitchFamily="34" charset="0"/>
                <a:cs typeface="Arial" panose="020B0604020202020204" pitchFamily="34" charset="0"/>
              </a:rPr>
              <a:t>An </a:t>
            </a:r>
            <a:r>
              <a:rPr lang="en-US" sz="1000" b="0" i="0" u="sng" dirty="0">
                <a:solidFill>
                  <a:srgbClr val="0972D3"/>
                </a:solidFill>
                <a:effectLst/>
                <a:latin typeface="Arial" panose="020B0604020202020204" pitchFamily="34" charset="0"/>
                <a:ea typeface="Amazon Ember" panose="020B0603020204020204" pitchFamily="34" charset="0"/>
                <a:cs typeface="Arial" panose="020B0604020202020204" pitchFamily="34" charset="0"/>
                <a:hlinkClick r:id="rId2"/>
              </a:rPr>
              <a:t>Amazon Elastic Container Service</a:t>
            </a:r>
            <a:r>
              <a:rPr lang="en-US" sz="1000" b="0" i="0" dirty="0">
                <a:solidFill>
                  <a:srgbClr val="333333"/>
                </a:solidFill>
                <a:effectLst/>
                <a:latin typeface="Arial" panose="020B0604020202020204" pitchFamily="34" charset="0"/>
                <a:ea typeface="Amazon Ember" panose="020B0603020204020204" pitchFamily="34" charset="0"/>
                <a:cs typeface="Arial" panose="020B0604020202020204" pitchFamily="34" charset="0"/>
              </a:rPr>
              <a:t> (Amazon ECS) task runs on serverless infrastructure managed by </a:t>
            </a:r>
            <a:r>
              <a:rPr lang="en-US" sz="1000" b="0" i="0" u="sng" dirty="0">
                <a:solidFill>
                  <a:srgbClr val="0972D3"/>
                </a:solidFill>
                <a:effectLst/>
                <a:latin typeface="Arial" panose="020B0604020202020204" pitchFamily="34" charset="0"/>
                <a:ea typeface="Amazon Ember" panose="020B0603020204020204" pitchFamily="34" charset="0"/>
                <a:cs typeface="Arial" panose="020B0604020202020204" pitchFamily="34" charset="0"/>
                <a:hlinkClick r:id="rId3"/>
              </a:rPr>
              <a:t>AWS Fargate</a:t>
            </a:r>
            <a:r>
              <a:rPr lang="en-US" sz="1000" b="0" i="0" dirty="0">
                <a:solidFill>
                  <a:srgbClr val="333333"/>
                </a:solidFill>
                <a:effectLst/>
                <a:latin typeface="Arial" panose="020B0604020202020204" pitchFamily="34" charset="0"/>
                <a:ea typeface="Amazon Ember" panose="020B0603020204020204" pitchFamily="34" charset="0"/>
                <a:cs typeface="Arial" panose="020B0604020202020204" pitchFamily="34" charset="0"/>
              </a:rPr>
              <a:t> and maintains an open connection to the </a:t>
            </a:r>
            <a:r>
              <a:rPr lang="en-US" sz="1000" dirty="0">
                <a:latin typeface="Arial" panose="020B0604020202020204" pitchFamily="34" charset="0"/>
                <a:ea typeface="Amazon Ember" panose="020B0603020204020204" pitchFamily="34" charset="0"/>
                <a:cs typeface="Arial" panose="020B0604020202020204" pitchFamily="34" charset="0"/>
              </a:rPr>
              <a:t>social media</a:t>
            </a:r>
            <a:r>
              <a:rPr lang="en-US" sz="1000" b="0" i="0" dirty="0">
                <a:solidFill>
                  <a:srgbClr val="333333"/>
                </a:solidFill>
                <a:effectLst/>
                <a:latin typeface="Arial" panose="020B0604020202020204" pitchFamily="34" charset="0"/>
                <a:ea typeface="Amazon Ember" panose="020B0603020204020204" pitchFamily="34" charset="0"/>
                <a:cs typeface="Arial" panose="020B0604020202020204" pitchFamily="34" charset="0"/>
              </a:rPr>
              <a:t>.</a:t>
            </a:r>
          </a:p>
          <a:p>
            <a:endParaRPr lang="en-US" sz="1000" dirty="0">
              <a:latin typeface="Arial" panose="020B0604020202020204" pitchFamily="34" charset="0"/>
              <a:ea typeface="Amazon Ember" panose="020B0603020204020204" pitchFamily="34" charset="0"/>
              <a:cs typeface="Arial" panose="020B0604020202020204" pitchFamily="34" charset="0"/>
            </a:endParaRPr>
          </a:p>
          <a:p>
            <a:r>
              <a:rPr lang="en-US" sz="1000" b="0" i="0" dirty="0">
                <a:solidFill>
                  <a:srgbClr val="333333"/>
                </a:solidFill>
                <a:effectLst/>
                <a:latin typeface="Arial" panose="020B0604020202020204" pitchFamily="34" charset="0"/>
                <a:cs typeface="Arial" panose="020B0604020202020204" pitchFamily="34" charset="0"/>
              </a:rPr>
              <a:t>The social media access tokens are securely stored in </a:t>
            </a:r>
            <a:r>
              <a:rPr lang="en-US" sz="1000" b="0" i="0" u="sng" dirty="0">
                <a:solidFill>
                  <a:srgbClr val="0972D3"/>
                </a:solidFill>
                <a:effectLst/>
                <a:latin typeface="Arial" panose="020B0604020202020204" pitchFamily="34" charset="0"/>
                <a:cs typeface="Arial" panose="020B0604020202020204" pitchFamily="34" charset="0"/>
                <a:hlinkClick r:id="rId4"/>
              </a:rPr>
              <a:t>AWS Systems Manager</a:t>
            </a:r>
            <a:r>
              <a:rPr lang="en-US" sz="1000" b="0" i="0" dirty="0">
                <a:solidFill>
                  <a:srgbClr val="333333"/>
                </a:solidFill>
                <a:effectLst/>
                <a:latin typeface="Arial" panose="020B0604020202020204" pitchFamily="34" charset="0"/>
                <a:cs typeface="Arial" panose="020B0604020202020204" pitchFamily="34" charset="0"/>
              </a:rPr>
              <a:t> Parameter Store, and the container image is hosted on </a:t>
            </a:r>
            <a:r>
              <a:rPr lang="en-US" sz="1000" b="0" i="0" u="sng" dirty="0">
                <a:solidFill>
                  <a:srgbClr val="0972D3"/>
                </a:solidFill>
                <a:effectLst/>
                <a:latin typeface="Arial" panose="020B0604020202020204" pitchFamily="34" charset="0"/>
                <a:cs typeface="Arial" panose="020B0604020202020204" pitchFamily="34" charset="0"/>
                <a:hlinkClick r:id="rId5"/>
              </a:rPr>
              <a:t>Amazon Elastic Container Registry</a:t>
            </a:r>
            <a:r>
              <a:rPr lang="en-US" sz="1000" b="0" i="0" dirty="0">
                <a:solidFill>
                  <a:srgbClr val="333333"/>
                </a:solidFill>
                <a:effectLst/>
                <a:latin typeface="Arial" panose="020B0604020202020204" pitchFamily="34" charset="0"/>
                <a:cs typeface="Arial" panose="020B0604020202020204" pitchFamily="34" charset="0"/>
              </a:rPr>
              <a:t> (Amazon ECR).</a:t>
            </a:r>
          </a:p>
          <a:p>
            <a:endParaRPr lang="en-US" altLang="en-US" sz="1000" dirty="0">
              <a:latin typeface="Arial" panose="020B0604020202020204" pitchFamily="34" charset="0"/>
              <a:ea typeface="Amazon Ember" panose="020B0603020204020204" pitchFamily="34" charset="0"/>
              <a:cs typeface="Arial" panose="020B0604020202020204" pitchFamily="34" charset="0"/>
            </a:endParaRPr>
          </a:p>
          <a:p>
            <a:r>
              <a:rPr lang="en-US" sz="1000" b="0" i="0" dirty="0">
                <a:solidFill>
                  <a:srgbClr val="333333"/>
                </a:solidFill>
                <a:effectLst/>
                <a:latin typeface="Arial" panose="020B0604020202020204" pitchFamily="34" charset="0"/>
                <a:cs typeface="Arial" panose="020B0604020202020204" pitchFamily="34" charset="0"/>
              </a:rPr>
              <a:t>When a new post arrives, it’s placed into an </a:t>
            </a:r>
            <a:r>
              <a:rPr lang="en-US" sz="1000" b="0" i="0" u="sng" dirty="0">
                <a:solidFill>
                  <a:srgbClr val="0972D3"/>
                </a:solidFill>
                <a:effectLst/>
                <a:latin typeface="Arial" panose="020B0604020202020204" pitchFamily="34" charset="0"/>
                <a:cs typeface="Arial" panose="020B0604020202020204" pitchFamily="34" charset="0"/>
                <a:hlinkClick r:id="rId6"/>
              </a:rPr>
              <a:t>Amazon Simple Queue Service</a:t>
            </a:r>
            <a:r>
              <a:rPr lang="en-US" sz="1000" b="0" i="0" dirty="0">
                <a:solidFill>
                  <a:srgbClr val="333333"/>
                </a:solidFill>
                <a:effectLst/>
                <a:latin typeface="Arial" panose="020B0604020202020204" pitchFamily="34" charset="0"/>
                <a:cs typeface="Arial" panose="020B0604020202020204" pitchFamily="34" charset="0"/>
              </a:rPr>
              <a:t> (SQS) queue.</a:t>
            </a:r>
          </a:p>
          <a:p>
            <a:endParaRPr lang="en-US" sz="1000" dirty="0">
              <a:latin typeface="Arial" panose="020B0604020202020204" pitchFamily="34" charset="0"/>
              <a:ea typeface="Amazon Ember" panose="020B0603020204020204" pitchFamily="34" charset="0"/>
              <a:cs typeface="Arial" panose="020B0604020202020204" pitchFamily="34" charset="0"/>
            </a:endParaRPr>
          </a:p>
          <a:p>
            <a:pPr>
              <a:spcAft>
                <a:spcPts val="1200"/>
              </a:spcAft>
            </a:pPr>
            <a:r>
              <a:rPr lang="en-US" sz="1000" b="0" i="0" dirty="0">
                <a:solidFill>
                  <a:srgbClr val="333333"/>
                </a:solidFill>
                <a:effectLst/>
                <a:latin typeface="Arial" panose="020B0604020202020204" pitchFamily="34" charset="0"/>
                <a:cs typeface="Arial" panose="020B0604020202020204" pitchFamily="34" charset="0"/>
              </a:rPr>
              <a:t>The logic of the solution resides in </a:t>
            </a:r>
            <a:r>
              <a:rPr lang="en-US" sz="1000" b="0" i="0" u="sng" dirty="0">
                <a:solidFill>
                  <a:srgbClr val="0972D3"/>
                </a:solidFill>
                <a:effectLst/>
                <a:latin typeface="Arial" panose="020B0604020202020204" pitchFamily="34" charset="0"/>
                <a:cs typeface="Arial" panose="020B0604020202020204" pitchFamily="34" charset="0"/>
                <a:hlinkClick r:id="rId7"/>
              </a:rPr>
              <a:t>AWS Lambda</a:t>
            </a:r>
            <a:r>
              <a:rPr lang="en-US" sz="1000" b="0" i="0" dirty="0">
                <a:solidFill>
                  <a:srgbClr val="333333"/>
                </a:solidFill>
                <a:effectLst/>
                <a:latin typeface="Arial" panose="020B0604020202020204" pitchFamily="34" charset="0"/>
                <a:cs typeface="Arial" panose="020B0604020202020204" pitchFamily="34" charset="0"/>
              </a:rPr>
              <a:t> function microservices, coordinated by </a:t>
            </a:r>
            <a:r>
              <a:rPr lang="en-US" sz="1000" b="0" i="0" u="sng" dirty="0">
                <a:solidFill>
                  <a:srgbClr val="0972D3"/>
                </a:solidFill>
                <a:effectLst/>
                <a:latin typeface="Arial" panose="020B0604020202020204" pitchFamily="34" charset="0"/>
                <a:cs typeface="Arial" panose="020B0604020202020204" pitchFamily="34" charset="0"/>
                <a:hlinkClick r:id="rId8"/>
              </a:rPr>
              <a:t>AWS Step Functions</a:t>
            </a:r>
            <a:r>
              <a:rPr lang="en-US" sz="1000" b="0" i="0" dirty="0">
                <a:solidFill>
                  <a:srgbClr val="333333"/>
                </a:solidFill>
                <a:effectLst/>
                <a:latin typeface="Arial" panose="020B0604020202020204" pitchFamily="34" charset="0"/>
                <a:cs typeface="Arial" panose="020B0604020202020204" pitchFamily="34" charset="0"/>
              </a:rPr>
              <a:t>.</a:t>
            </a:r>
          </a:p>
          <a:p>
            <a:pPr>
              <a:spcAft>
                <a:spcPts val="1200"/>
              </a:spcAft>
            </a:pPr>
            <a:r>
              <a:rPr lang="en-US" sz="1000" dirty="0">
                <a:solidFill>
                  <a:srgbClr val="333333"/>
                </a:solidFill>
                <a:latin typeface="Arial" panose="020B0604020202020204" pitchFamily="34" charset="0"/>
                <a:cs typeface="Arial" panose="020B0604020202020204" pitchFamily="34" charset="0"/>
              </a:rPr>
              <a:t>The post is processed in real time by one of the Large Language Models (LLM) supported by </a:t>
            </a:r>
            <a:r>
              <a:rPr lang="en-US" sz="1000" dirty="0">
                <a:solidFill>
                  <a:srgbClr val="333333"/>
                </a:solidFill>
                <a:latin typeface="Arial" panose="020B0604020202020204" pitchFamily="34" charset="0"/>
                <a:cs typeface="Arial" panose="020B0604020202020204" pitchFamily="34" charset="0"/>
                <a:hlinkClick r:id="rId9"/>
              </a:rPr>
              <a:t>Amazon Bedrock</a:t>
            </a:r>
            <a:r>
              <a:rPr lang="en-US" sz="1000" b="0" i="0" dirty="0">
                <a:solidFill>
                  <a:srgbClr val="333333"/>
                </a:solidFill>
                <a:effectLst/>
                <a:latin typeface="Arial" panose="020B0604020202020204" pitchFamily="34" charset="0"/>
                <a:cs typeface="Arial" panose="020B0604020202020204" pitchFamily="34" charset="0"/>
              </a:rPr>
              <a:t>.</a:t>
            </a:r>
          </a:p>
          <a:p>
            <a:pPr>
              <a:spcAft>
                <a:spcPts val="1200"/>
              </a:spcAft>
            </a:pPr>
            <a:r>
              <a:rPr lang="en-US" sz="1000" b="0" i="0" u="sng" dirty="0">
                <a:solidFill>
                  <a:srgbClr val="0972D3"/>
                </a:solidFill>
                <a:effectLst/>
                <a:latin typeface="Arial" panose="020B0604020202020204" pitchFamily="34" charset="0"/>
                <a:cs typeface="Arial" panose="020B0604020202020204" pitchFamily="34" charset="0"/>
                <a:hlinkClick r:id="rId10"/>
              </a:rPr>
              <a:t>Amazon Location Service</a:t>
            </a:r>
            <a:r>
              <a:rPr lang="en-US" sz="1000" b="0" i="0" dirty="0">
                <a:solidFill>
                  <a:srgbClr val="333333"/>
                </a:solidFill>
                <a:effectLst/>
                <a:latin typeface="Arial" panose="020B0604020202020204" pitchFamily="34" charset="0"/>
                <a:cs typeface="Arial" panose="020B0604020202020204" pitchFamily="34" charset="0"/>
              </a:rPr>
              <a:t> transforms a location name into coordinates. </a:t>
            </a:r>
            <a:endParaRPr lang="en-US" sz="1000" dirty="0">
              <a:solidFill>
                <a:srgbClr val="333333"/>
              </a:solidFill>
              <a:highlight>
                <a:srgbClr val="FFFFFF"/>
              </a:highlight>
              <a:latin typeface="AmazonEmber" panose="020B0603020204020204" pitchFamily="34" charset="0"/>
              <a:ea typeface="Amazon Ember" panose="020B0603020204020204" pitchFamily="34" charset="0"/>
              <a:cs typeface="Arial" panose="020B0604020202020204" pitchFamily="34" charset="0"/>
            </a:endParaRPr>
          </a:p>
          <a:p>
            <a:pPr>
              <a:spcAft>
                <a:spcPts val="1200"/>
              </a:spcAft>
            </a:pPr>
            <a:r>
              <a:rPr lang="en-US" sz="1000" b="0" i="0" dirty="0">
                <a:solidFill>
                  <a:srgbClr val="333333"/>
                </a:solidFill>
                <a:effectLst/>
                <a:latin typeface="Arial" panose="020B0604020202020204" pitchFamily="34" charset="0"/>
                <a:cs typeface="Arial" panose="020B0604020202020204" pitchFamily="34" charset="0"/>
              </a:rPr>
              <a:t>The post and metadata (insights) are sent to </a:t>
            </a:r>
            <a:r>
              <a:rPr lang="en-US" sz="1000" b="0" i="0" u="sng" dirty="0">
                <a:solidFill>
                  <a:srgbClr val="0972D3"/>
                </a:solidFill>
                <a:effectLst/>
                <a:latin typeface="Arial" panose="020B0604020202020204" pitchFamily="34" charset="0"/>
                <a:cs typeface="Arial" panose="020B0604020202020204" pitchFamily="34" charset="0"/>
                <a:hlinkClick r:id="rId11"/>
              </a:rPr>
              <a:t>Amazon Simple Storage Service</a:t>
            </a:r>
            <a:r>
              <a:rPr lang="en-US" sz="1000" b="0" i="0" dirty="0">
                <a:solidFill>
                  <a:srgbClr val="333333"/>
                </a:solidFill>
                <a:effectLst/>
                <a:latin typeface="Arial" panose="020B0604020202020204" pitchFamily="34" charset="0"/>
                <a:cs typeface="Arial" panose="020B0604020202020204" pitchFamily="34" charset="0"/>
              </a:rPr>
              <a:t> (Amazon S3), and </a:t>
            </a:r>
            <a:r>
              <a:rPr lang="en-US" sz="1000" b="0" i="0" u="sng" dirty="0">
                <a:solidFill>
                  <a:srgbClr val="0972D3"/>
                </a:solidFill>
                <a:effectLst/>
                <a:latin typeface="Arial" panose="020B0604020202020204" pitchFamily="34" charset="0"/>
                <a:cs typeface="Arial" panose="020B0604020202020204" pitchFamily="34" charset="0"/>
                <a:hlinkClick r:id="rId12"/>
              </a:rPr>
              <a:t>Amazon Athena</a:t>
            </a:r>
            <a:r>
              <a:rPr lang="en-US" sz="1000" b="0" i="0" dirty="0">
                <a:solidFill>
                  <a:srgbClr val="333333"/>
                </a:solidFill>
                <a:effectLst/>
                <a:latin typeface="Arial" panose="020B0604020202020204" pitchFamily="34" charset="0"/>
                <a:cs typeface="Arial" panose="020B0604020202020204" pitchFamily="34" charset="0"/>
              </a:rPr>
              <a:t> queries the processed tweets with standard SQL.</a:t>
            </a:r>
          </a:p>
          <a:p>
            <a:pPr>
              <a:spcAft>
                <a:spcPts val="1200"/>
              </a:spcAft>
            </a:pPr>
            <a:r>
              <a:rPr lang="en-US" sz="1000" b="0" i="0" u="sng" dirty="0">
                <a:solidFill>
                  <a:srgbClr val="0972D3"/>
                </a:solidFill>
                <a:effectLst/>
                <a:latin typeface="Arial" panose="020B0604020202020204" pitchFamily="34" charset="0"/>
                <a:cs typeface="Arial" panose="020B0604020202020204" pitchFamily="34" charset="0"/>
                <a:hlinkClick r:id="rId13"/>
              </a:rPr>
              <a:t>Amazon Lookout for Metrics</a:t>
            </a:r>
            <a:r>
              <a:rPr lang="en-US" sz="1000" b="0" i="0" dirty="0">
                <a:solidFill>
                  <a:srgbClr val="333333"/>
                </a:solidFill>
                <a:effectLst/>
                <a:latin typeface="Arial" panose="020B0604020202020204" pitchFamily="34" charset="0"/>
                <a:cs typeface="Arial" panose="020B0604020202020204" pitchFamily="34" charset="0"/>
              </a:rPr>
              <a:t> looks for anomalies in the volume of mentions per category. </a:t>
            </a:r>
            <a:r>
              <a:rPr lang="en-US" sz="1000" b="0" i="0" u="sng" dirty="0">
                <a:solidFill>
                  <a:srgbClr val="0972D3"/>
                </a:solidFill>
                <a:effectLst/>
                <a:latin typeface="Arial" panose="020B0604020202020204" pitchFamily="34" charset="0"/>
                <a:cs typeface="Arial" panose="020B0604020202020204" pitchFamily="34" charset="0"/>
                <a:hlinkClick r:id="rId14"/>
              </a:rPr>
              <a:t>Amazon Simple Notification Service</a:t>
            </a:r>
            <a:r>
              <a:rPr lang="en-US" sz="1000" b="0" i="0" dirty="0">
                <a:solidFill>
                  <a:srgbClr val="333333"/>
                </a:solidFill>
                <a:effectLst/>
                <a:latin typeface="Arial" panose="020B0604020202020204" pitchFamily="34" charset="0"/>
                <a:cs typeface="Arial" panose="020B0604020202020204" pitchFamily="34" charset="0"/>
              </a:rPr>
              <a:t> (Amazon SNS) sends an alert to users when an anomaly is detected.</a:t>
            </a:r>
          </a:p>
          <a:p>
            <a:pPr>
              <a:spcAft>
                <a:spcPts val="1200"/>
              </a:spcAft>
            </a:pPr>
            <a:r>
              <a:rPr lang="en-US" sz="1000" b="0" i="0" dirty="0">
                <a:solidFill>
                  <a:srgbClr val="333333"/>
                </a:solidFill>
                <a:effectLst/>
                <a:latin typeface="Arial" panose="020B0604020202020204" pitchFamily="34" charset="0"/>
                <a:cs typeface="Arial" panose="020B0604020202020204" pitchFamily="34" charset="0"/>
              </a:rPr>
              <a:t>We recommend setting up a </a:t>
            </a:r>
            <a:r>
              <a:rPr lang="en-US" sz="1000" b="0" i="0" u="sng" dirty="0">
                <a:solidFill>
                  <a:srgbClr val="0972D3"/>
                </a:solidFill>
                <a:effectLst/>
                <a:latin typeface="Arial" panose="020B0604020202020204" pitchFamily="34" charset="0"/>
                <a:cs typeface="Arial" panose="020B0604020202020204" pitchFamily="34" charset="0"/>
                <a:hlinkClick r:id="rId15"/>
              </a:rPr>
              <a:t>Amazon QuickSight</a:t>
            </a:r>
            <a:r>
              <a:rPr lang="en-US" sz="1000" b="0" i="0" dirty="0">
                <a:solidFill>
                  <a:srgbClr val="333333"/>
                </a:solidFill>
                <a:effectLst/>
                <a:latin typeface="Arial" panose="020B0604020202020204" pitchFamily="34" charset="0"/>
                <a:cs typeface="Arial" panose="020B0604020202020204" pitchFamily="34" charset="0"/>
              </a:rPr>
              <a:t> Dashboard so that business users can easily visualize insights.</a:t>
            </a:r>
          </a:p>
        </p:txBody>
      </p:sp>
      <p:sp>
        <p:nvSpPr>
          <p:cNvPr id="5" name="Oval 4">
            <a:extLst>
              <a:ext uri="{FF2B5EF4-FFF2-40B4-BE49-F238E27FC236}">
                <a16:creationId xmlns:a16="http://schemas.microsoft.com/office/drawing/2014/main" id="{2E580E82-C0BC-B12F-315E-021F57B2C8D4}"/>
              </a:ext>
            </a:extLst>
          </p:cNvPr>
          <p:cNvSpPr>
            <a:spLocks noChangeAspect="1"/>
          </p:cNvSpPr>
          <p:nvPr/>
        </p:nvSpPr>
        <p:spPr bwMode="auto">
          <a:xfrm>
            <a:off x="9027352" y="192186"/>
            <a:ext cx="274320" cy="27432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900" b="1" dirty="0">
                <a:solidFill>
                  <a:schemeClr val="bg1"/>
                </a:solidFill>
                <a:latin typeface="Arial" panose="020B0604020202020204" pitchFamily="34" charset="0"/>
                <a:cs typeface="Arial" panose="020B0604020202020204" pitchFamily="34" charset="0"/>
              </a:rPr>
              <a:t>1</a:t>
            </a:r>
          </a:p>
        </p:txBody>
      </p:sp>
      <p:sp>
        <p:nvSpPr>
          <p:cNvPr id="6" name="Oval 5">
            <a:extLst>
              <a:ext uri="{FF2B5EF4-FFF2-40B4-BE49-F238E27FC236}">
                <a16:creationId xmlns:a16="http://schemas.microsoft.com/office/drawing/2014/main" id="{7250C436-512A-ECCF-AEEA-4F2520B246A8}"/>
              </a:ext>
            </a:extLst>
          </p:cNvPr>
          <p:cNvSpPr>
            <a:spLocks noChangeAspect="1"/>
          </p:cNvSpPr>
          <p:nvPr/>
        </p:nvSpPr>
        <p:spPr bwMode="auto">
          <a:xfrm>
            <a:off x="9029997" y="965308"/>
            <a:ext cx="274320" cy="27432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900" b="1" dirty="0">
                <a:solidFill>
                  <a:schemeClr val="bg1"/>
                </a:solidFill>
                <a:latin typeface="Arial" panose="020B0604020202020204" pitchFamily="34" charset="0"/>
                <a:cs typeface="Arial" panose="020B0604020202020204" pitchFamily="34" charset="0"/>
              </a:rPr>
              <a:t>2</a:t>
            </a:r>
          </a:p>
        </p:txBody>
      </p:sp>
      <p:sp>
        <p:nvSpPr>
          <p:cNvPr id="7" name="Oval 6">
            <a:extLst>
              <a:ext uri="{FF2B5EF4-FFF2-40B4-BE49-F238E27FC236}">
                <a16:creationId xmlns:a16="http://schemas.microsoft.com/office/drawing/2014/main" id="{402531BD-6BAC-6070-A6A1-7B2928600874}"/>
              </a:ext>
            </a:extLst>
          </p:cNvPr>
          <p:cNvSpPr>
            <a:spLocks noChangeAspect="1"/>
          </p:cNvSpPr>
          <p:nvPr/>
        </p:nvSpPr>
        <p:spPr bwMode="auto">
          <a:xfrm>
            <a:off x="9029117" y="1886954"/>
            <a:ext cx="274320" cy="27432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900" b="1" dirty="0">
                <a:solidFill>
                  <a:schemeClr val="bg1"/>
                </a:solidFill>
                <a:latin typeface="Arial" panose="020B0604020202020204" pitchFamily="34" charset="0"/>
                <a:cs typeface="Arial" panose="020B0604020202020204" pitchFamily="34" charset="0"/>
              </a:rPr>
              <a:t>3</a:t>
            </a:r>
          </a:p>
        </p:txBody>
      </p:sp>
      <p:sp>
        <p:nvSpPr>
          <p:cNvPr id="8" name="Oval 7">
            <a:extLst>
              <a:ext uri="{FF2B5EF4-FFF2-40B4-BE49-F238E27FC236}">
                <a16:creationId xmlns:a16="http://schemas.microsoft.com/office/drawing/2014/main" id="{410AFA70-A27E-8595-8A17-497DBED10B05}"/>
              </a:ext>
            </a:extLst>
          </p:cNvPr>
          <p:cNvSpPr>
            <a:spLocks noChangeAspect="1"/>
          </p:cNvSpPr>
          <p:nvPr/>
        </p:nvSpPr>
        <p:spPr bwMode="auto">
          <a:xfrm>
            <a:off x="9032534" y="2479255"/>
            <a:ext cx="274320" cy="27432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900" b="1" dirty="0">
                <a:solidFill>
                  <a:schemeClr val="bg1"/>
                </a:solidFill>
                <a:latin typeface="Arial" panose="020B0604020202020204" pitchFamily="34" charset="0"/>
                <a:cs typeface="Arial" panose="020B0604020202020204" pitchFamily="34" charset="0"/>
              </a:rPr>
              <a:t>4</a:t>
            </a:r>
          </a:p>
        </p:txBody>
      </p:sp>
      <p:sp>
        <p:nvSpPr>
          <p:cNvPr id="9" name="Oval 8">
            <a:extLst>
              <a:ext uri="{FF2B5EF4-FFF2-40B4-BE49-F238E27FC236}">
                <a16:creationId xmlns:a16="http://schemas.microsoft.com/office/drawing/2014/main" id="{4CBCF6CB-CAF3-BAF0-CD40-43C3EDD8D178}"/>
              </a:ext>
            </a:extLst>
          </p:cNvPr>
          <p:cNvSpPr>
            <a:spLocks noChangeAspect="1"/>
          </p:cNvSpPr>
          <p:nvPr/>
        </p:nvSpPr>
        <p:spPr bwMode="auto">
          <a:xfrm>
            <a:off x="9027352" y="3063006"/>
            <a:ext cx="274320" cy="27432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900" b="1" dirty="0">
                <a:solidFill>
                  <a:schemeClr val="bg1"/>
                </a:solidFill>
                <a:latin typeface="Arial" panose="020B0604020202020204" pitchFamily="34" charset="0"/>
                <a:cs typeface="Arial" panose="020B0604020202020204" pitchFamily="34" charset="0"/>
              </a:rPr>
              <a:t>5</a:t>
            </a:r>
          </a:p>
        </p:txBody>
      </p:sp>
      <p:sp>
        <p:nvSpPr>
          <p:cNvPr id="10" name="Oval 9">
            <a:extLst>
              <a:ext uri="{FF2B5EF4-FFF2-40B4-BE49-F238E27FC236}">
                <a16:creationId xmlns:a16="http://schemas.microsoft.com/office/drawing/2014/main" id="{F983F7B2-049F-D088-C633-F5318EFD6048}"/>
              </a:ext>
            </a:extLst>
          </p:cNvPr>
          <p:cNvSpPr>
            <a:spLocks noChangeAspect="1"/>
          </p:cNvSpPr>
          <p:nvPr/>
        </p:nvSpPr>
        <p:spPr bwMode="auto">
          <a:xfrm>
            <a:off x="9032534" y="3698968"/>
            <a:ext cx="274320" cy="27432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900" b="1" dirty="0">
                <a:solidFill>
                  <a:schemeClr val="bg1"/>
                </a:solidFill>
                <a:latin typeface="Arial" panose="020B0604020202020204" pitchFamily="34" charset="0"/>
                <a:cs typeface="Arial" panose="020B0604020202020204" pitchFamily="34" charset="0"/>
              </a:rPr>
              <a:t>6</a:t>
            </a:r>
          </a:p>
        </p:txBody>
      </p:sp>
      <p:sp>
        <p:nvSpPr>
          <p:cNvPr id="11" name="Oval 10">
            <a:extLst>
              <a:ext uri="{FF2B5EF4-FFF2-40B4-BE49-F238E27FC236}">
                <a16:creationId xmlns:a16="http://schemas.microsoft.com/office/drawing/2014/main" id="{E1673DC5-DDC2-18C4-6613-97B065D584BB}"/>
              </a:ext>
            </a:extLst>
          </p:cNvPr>
          <p:cNvSpPr>
            <a:spLocks noChangeAspect="1"/>
          </p:cNvSpPr>
          <p:nvPr/>
        </p:nvSpPr>
        <p:spPr bwMode="auto">
          <a:xfrm>
            <a:off x="9027352" y="4161924"/>
            <a:ext cx="274320" cy="27432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900" b="1" dirty="0">
                <a:solidFill>
                  <a:schemeClr val="bg1"/>
                </a:solidFill>
                <a:latin typeface="Arial" panose="020B0604020202020204" pitchFamily="34" charset="0"/>
                <a:cs typeface="Arial" panose="020B0604020202020204" pitchFamily="34" charset="0"/>
              </a:rPr>
              <a:t>7</a:t>
            </a:r>
          </a:p>
        </p:txBody>
      </p:sp>
      <p:sp>
        <p:nvSpPr>
          <p:cNvPr id="12" name="Oval 11">
            <a:extLst>
              <a:ext uri="{FF2B5EF4-FFF2-40B4-BE49-F238E27FC236}">
                <a16:creationId xmlns:a16="http://schemas.microsoft.com/office/drawing/2014/main" id="{5FD6E953-5567-8A8A-BB88-F41261DF0BB4}"/>
              </a:ext>
            </a:extLst>
          </p:cNvPr>
          <p:cNvSpPr>
            <a:spLocks noChangeAspect="1"/>
          </p:cNvSpPr>
          <p:nvPr/>
        </p:nvSpPr>
        <p:spPr bwMode="auto">
          <a:xfrm>
            <a:off x="9104120" y="5844593"/>
            <a:ext cx="274320" cy="27432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900" b="1" dirty="0">
                <a:solidFill>
                  <a:schemeClr val="bg1"/>
                </a:solidFill>
                <a:latin typeface="Arial" panose="020B0604020202020204" pitchFamily="34" charset="0"/>
                <a:cs typeface="Arial" panose="020B0604020202020204" pitchFamily="34" charset="0"/>
              </a:rPr>
              <a:t>9</a:t>
            </a:r>
          </a:p>
        </p:txBody>
      </p:sp>
      <p:sp>
        <p:nvSpPr>
          <p:cNvPr id="14" name="Oval 13">
            <a:extLst>
              <a:ext uri="{FF2B5EF4-FFF2-40B4-BE49-F238E27FC236}">
                <a16:creationId xmlns:a16="http://schemas.microsoft.com/office/drawing/2014/main" id="{6B74E8E9-BFCC-0D49-6C5C-0578EA87DB19}"/>
              </a:ext>
            </a:extLst>
          </p:cNvPr>
          <p:cNvSpPr>
            <a:spLocks noChangeAspect="1"/>
          </p:cNvSpPr>
          <p:nvPr/>
        </p:nvSpPr>
        <p:spPr bwMode="auto">
          <a:xfrm>
            <a:off x="9060819" y="4918681"/>
            <a:ext cx="274320" cy="27432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900" b="1" dirty="0">
                <a:solidFill>
                  <a:schemeClr val="bg1"/>
                </a:solidFill>
                <a:latin typeface="Arial" panose="020B0604020202020204" pitchFamily="34" charset="0"/>
                <a:cs typeface="Arial" panose="020B0604020202020204" pitchFamily="34" charset="0"/>
              </a:rPr>
              <a:t>8</a:t>
            </a:r>
          </a:p>
        </p:txBody>
      </p:sp>
      <p:sp>
        <p:nvSpPr>
          <p:cNvPr id="72" name="TextBox 71">
            <a:extLst>
              <a:ext uri="{FF2B5EF4-FFF2-40B4-BE49-F238E27FC236}">
                <a16:creationId xmlns:a16="http://schemas.microsoft.com/office/drawing/2014/main" id="{16A900FF-253E-CA4E-9FA6-AA550769D8FF}"/>
              </a:ext>
            </a:extLst>
          </p:cNvPr>
          <p:cNvSpPr txBox="1"/>
          <p:nvPr/>
        </p:nvSpPr>
        <p:spPr>
          <a:xfrm>
            <a:off x="123884" y="86558"/>
            <a:ext cx="8102128" cy="523220"/>
          </a:xfrm>
          <a:prstGeom prst="rect">
            <a:avLst/>
          </a:prstGeom>
          <a:noFill/>
        </p:spPr>
        <p:txBody>
          <a:bodyPr wrap="square">
            <a:spAutoFit/>
          </a:bodyPr>
          <a:lstStyle/>
          <a:p>
            <a:r>
              <a:rPr lang="en-US" sz="2800" b="1" dirty="0">
                <a:latin typeface="Arial" panose="020B0604020202020204" pitchFamily="34" charset="0"/>
                <a:ea typeface="Amazon Ember" panose="020B0603020204020204" pitchFamily="34" charset="0"/>
                <a:cs typeface="Arial" panose="020B0604020202020204" pitchFamily="34" charset="0"/>
              </a:rPr>
              <a:t>Guidance for social media insights on AWS</a:t>
            </a:r>
            <a:endParaRPr lang="en-US" sz="2800" dirty="0"/>
          </a:p>
        </p:txBody>
      </p:sp>
      <p:sp>
        <p:nvSpPr>
          <p:cNvPr id="74" name="TextBox 73">
            <a:extLst>
              <a:ext uri="{FF2B5EF4-FFF2-40B4-BE49-F238E27FC236}">
                <a16:creationId xmlns:a16="http://schemas.microsoft.com/office/drawing/2014/main" id="{72EF0F7C-D85F-59DC-0C3C-49F107A81D4F}"/>
              </a:ext>
            </a:extLst>
          </p:cNvPr>
          <p:cNvSpPr txBox="1"/>
          <p:nvPr/>
        </p:nvSpPr>
        <p:spPr>
          <a:xfrm>
            <a:off x="118298" y="564624"/>
            <a:ext cx="8509027" cy="830997"/>
          </a:xfrm>
          <a:prstGeom prst="rect">
            <a:avLst/>
          </a:prstGeom>
          <a:noFill/>
        </p:spPr>
        <p:txBody>
          <a:bodyPr wrap="square">
            <a:spAutoFit/>
          </a:bodyPr>
          <a:lstStyle/>
          <a:p>
            <a:r>
              <a:rPr lang="en-US" sz="1200" dirty="0">
                <a:latin typeface="Arial" panose="020B0604020202020204" pitchFamily="34" charset="0"/>
                <a:ea typeface="Amazon Ember" panose="020B0603020204020204" pitchFamily="34" charset="0"/>
                <a:cs typeface="Arial" panose="020B0604020202020204" pitchFamily="34" charset="0"/>
              </a:rPr>
              <a:t>This Guidance helps you gain insight into what your customers are saying about your products and services on social media websites, such as X, Facebook, Instagram, etc. Instead of filtering out posts manually, you can build a near real-time alert system that consumes data from social media and extracts insights (topic, entities, sentiment, location, </a:t>
            </a:r>
            <a:r>
              <a:rPr lang="en-US" sz="1200" dirty="0" err="1">
                <a:latin typeface="Arial" panose="020B0604020202020204" pitchFamily="34" charset="0"/>
                <a:ea typeface="Amazon Ember" panose="020B0603020204020204" pitchFamily="34" charset="0"/>
                <a:cs typeface="Arial" panose="020B0604020202020204" pitchFamily="34" charset="0"/>
              </a:rPr>
              <a:t>etc</a:t>
            </a:r>
            <a:r>
              <a:rPr lang="en-US" sz="1200" dirty="0">
                <a:latin typeface="Arial" panose="020B0604020202020204" pitchFamily="34" charset="0"/>
                <a:ea typeface="Amazon Ember" panose="020B0603020204020204" pitchFamily="34" charset="0"/>
                <a:cs typeface="Arial" panose="020B0604020202020204" pitchFamily="34" charset="0"/>
              </a:rPr>
              <a:t>) using a Large Language Model in Amazon Bedrock.</a:t>
            </a:r>
            <a:endParaRPr lang="en-US" sz="1200" dirty="0"/>
          </a:p>
        </p:txBody>
      </p:sp>
      <p:pic>
        <p:nvPicPr>
          <p:cNvPr id="81" name="Graphic 80" descr="Parameter Store resource icon for the AWS Systems Manager service.">
            <a:extLst>
              <a:ext uri="{FF2B5EF4-FFF2-40B4-BE49-F238E27FC236}">
                <a16:creationId xmlns:a16="http://schemas.microsoft.com/office/drawing/2014/main" id="{E203695F-F267-C01F-01EF-72F83495A44E}"/>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663350" y="4672786"/>
            <a:ext cx="341715" cy="341715"/>
          </a:xfrm>
          <a:prstGeom prst="rect">
            <a:avLst/>
          </a:prstGeom>
        </p:spPr>
      </p:pic>
      <p:sp>
        <p:nvSpPr>
          <p:cNvPr id="82" name="TextBox 23">
            <a:extLst>
              <a:ext uri="{FF2B5EF4-FFF2-40B4-BE49-F238E27FC236}">
                <a16:creationId xmlns:a16="http://schemas.microsoft.com/office/drawing/2014/main" id="{F91331A5-E06D-6870-457F-8D22F00FEC21}"/>
              </a:ext>
            </a:extLst>
          </p:cNvPr>
          <p:cNvSpPr txBox="1">
            <a:spLocks noChangeArrowheads="1"/>
          </p:cNvSpPr>
          <p:nvPr/>
        </p:nvSpPr>
        <p:spPr bwMode="auto">
          <a:xfrm>
            <a:off x="401994" y="5000025"/>
            <a:ext cx="7754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Parameter Store</a:t>
            </a:r>
          </a:p>
        </p:txBody>
      </p:sp>
      <p:pic>
        <p:nvPicPr>
          <p:cNvPr id="84" name="Graphic 83" descr="Registry resource icon for the Amazon ECR service.">
            <a:extLst>
              <a:ext uri="{FF2B5EF4-FFF2-40B4-BE49-F238E27FC236}">
                <a16:creationId xmlns:a16="http://schemas.microsoft.com/office/drawing/2014/main" id="{8FF004CC-C2B4-DFC8-A124-A33200C78C95}"/>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550993" y="4684254"/>
            <a:ext cx="341715" cy="341715"/>
          </a:xfrm>
          <a:prstGeom prst="rect">
            <a:avLst/>
          </a:prstGeom>
        </p:spPr>
      </p:pic>
      <p:sp>
        <p:nvSpPr>
          <p:cNvPr id="85" name="TextBox 29">
            <a:extLst>
              <a:ext uri="{FF2B5EF4-FFF2-40B4-BE49-F238E27FC236}">
                <a16:creationId xmlns:a16="http://schemas.microsoft.com/office/drawing/2014/main" id="{060122B5-FE1D-10C9-251A-A0FD954181F7}"/>
              </a:ext>
            </a:extLst>
          </p:cNvPr>
          <p:cNvSpPr txBox="1">
            <a:spLocks noChangeArrowheads="1"/>
          </p:cNvSpPr>
          <p:nvPr/>
        </p:nvSpPr>
        <p:spPr bwMode="auto">
          <a:xfrm>
            <a:off x="1361973" y="5027125"/>
            <a:ext cx="68592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Registry</a:t>
            </a:r>
          </a:p>
        </p:txBody>
      </p:sp>
      <p:pic>
        <p:nvPicPr>
          <p:cNvPr id="87" name="Graphic 14" descr="AWS Fargate service icon.">
            <a:extLst>
              <a:ext uri="{FF2B5EF4-FFF2-40B4-BE49-F238E27FC236}">
                <a16:creationId xmlns:a16="http://schemas.microsoft.com/office/drawing/2014/main" id="{59EBC5F2-BD8B-37AF-63FD-6591FE1EFA69}"/>
              </a:ext>
            </a:extLst>
          </p:cNvPr>
          <p:cNvPicPr>
            <a:picLocks noChangeAspect="1" noChangeArrowheads="1"/>
          </p:cNvPicPr>
          <p:nvPr/>
        </p:nvPicPr>
        <p:blipFill>
          <a:blip r:embed="rId20">
            <a:extLst>
              <a:ext uri="{96DAC541-7B7A-43D3-8B79-37D633B846F1}">
                <asvg:svgBlip xmlns:asvg="http://schemas.microsoft.com/office/drawing/2016/SVG/main" r:embed="rId21"/>
              </a:ext>
            </a:extLst>
          </a:blip>
          <a:srcRect/>
          <a:stretch/>
        </p:blipFill>
        <p:spPr bwMode="auto">
          <a:xfrm>
            <a:off x="971509" y="3270452"/>
            <a:ext cx="569527" cy="569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 name="TextBox 12">
            <a:extLst>
              <a:ext uri="{FF2B5EF4-FFF2-40B4-BE49-F238E27FC236}">
                <a16:creationId xmlns:a16="http://schemas.microsoft.com/office/drawing/2014/main" id="{B0B1150D-778A-966A-7AE8-B02E519FFE14}"/>
              </a:ext>
            </a:extLst>
          </p:cNvPr>
          <p:cNvSpPr txBox="1">
            <a:spLocks noChangeArrowheads="1"/>
          </p:cNvSpPr>
          <p:nvPr/>
        </p:nvSpPr>
        <p:spPr bwMode="auto">
          <a:xfrm>
            <a:off x="394864" y="3838792"/>
            <a:ext cx="1703834" cy="237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AWS </a:t>
            </a:r>
            <a:r>
              <a:rPr lang="en-US" altLang="en-US" sz="1000" dirty="0" err="1">
                <a:latin typeface="Arial" panose="020B0604020202020204" pitchFamily="34" charset="0"/>
                <a:ea typeface="Amazon Ember" panose="020B0603020204020204" pitchFamily="34" charset="0"/>
                <a:cs typeface="Arial" panose="020B0604020202020204" pitchFamily="34" charset="0"/>
              </a:rPr>
              <a:t>Fargate</a:t>
            </a:r>
            <a:endParaRPr lang="en-US" altLang="en-US" sz="1000" dirty="0">
              <a:latin typeface="Arial" panose="020B0604020202020204" pitchFamily="34" charset="0"/>
              <a:ea typeface="Amazon Ember" panose="020B0603020204020204" pitchFamily="34" charset="0"/>
              <a:cs typeface="Arial" panose="020B0604020202020204" pitchFamily="34" charset="0"/>
            </a:endParaRPr>
          </a:p>
        </p:txBody>
      </p:sp>
      <p:pic>
        <p:nvPicPr>
          <p:cNvPr id="93" name="Graphic 26" descr="Amazon Simple Queue Service (Amazon SQS) service icon.">
            <a:extLst>
              <a:ext uri="{FF2B5EF4-FFF2-40B4-BE49-F238E27FC236}">
                <a16:creationId xmlns:a16="http://schemas.microsoft.com/office/drawing/2014/main" id="{E1138DA9-5445-5F22-B79C-8188DE54A18F}"/>
              </a:ext>
            </a:extLst>
          </p:cNvPr>
          <p:cNvPicPr>
            <a:picLocks noChangeAspect="1" noChangeArrowheads="1"/>
          </p:cNvPicPr>
          <p:nvPr/>
        </p:nvPicPr>
        <p:blipFill>
          <a:blip r:embed="rId22">
            <a:extLst>
              <a:ext uri="{96DAC541-7B7A-43D3-8B79-37D633B846F1}">
                <asvg:svgBlip xmlns:asvg="http://schemas.microsoft.com/office/drawing/2016/SVG/main" r:embed="rId23"/>
              </a:ext>
            </a:extLst>
          </a:blip>
          <a:srcRect/>
          <a:stretch/>
        </p:blipFill>
        <p:spPr bwMode="auto">
          <a:xfrm>
            <a:off x="3711298" y="2790786"/>
            <a:ext cx="569527" cy="569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 name="TextBox 11">
            <a:extLst>
              <a:ext uri="{FF2B5EF4-FFF2-40B4-BE49-F238E27FC236}">
                <a16:creationId xmlns:a16="http://schemas.microsoft.com/office/drawing/2014/main" id="{45255873-559A-1407-7766-B054FCC8C6CA}"/>
              </a:ext>
            </a:extLst>
          </p:cNvPr>
          <p:cNvSpPr txBox="1">
            <a:spLocks noChangeArrowheads="1"/>
          </p:cNvSpPr>
          <p:nvPr/>
        </p:nvSpPr>
        <p:spPr bwMode="auto">
          <a:xfrm>
            <a:off x="3139362" y="3392449"/>
            <a:ext cx="1713326" cy="385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Amazon Simple Queue Service</a:t>
            </a:r>
          </a:p>
        </p:txBody>
      </p:sp>
      <p:pic>
        <p:nvPicPr>
          <p:cNvPr id="95" name="Graphic 13" descr="Lambda function resource icon for the AWS Lambda service icon.">
            <a:extLst>
              <a:ext uri="{FF2B5EF4-FFF2-40B4-BE49-F238E27FC236}">
                <a16:creationId xmlns:a16="http://schemas.microsoft.com/office/drawing/2014/main" id="{8F36D7CC-C546-4E2F-8BD3-2144BFC0766B}"/>
              </a:ext>
            </a:extLst>
          </p:cNvPr>
          <p:cNvPicPr>
            <a:picLocks noChangeAspect="1" noChangeArrowheads="1"/>
          </p:cNvPicPr>
          <p:nvPr/>
        </p:nvPicPr>
        <p:blipFill>
          <a:blip r:embed="rId24">
            <a:extLst>
              <a:ext uri="{96DAC541-7B7A-43D3-8B79-37D633B846F1}">
                <asvg:svgBlip xmlns:asvg="http://schemas.microsoft.com/office/drawing/2016/SVG/main" r:embed="rId25"/>
              </a:ext>
            </a:extLst>
          </a:blip>
          <a:srcRect/>
          <a:stretch/>
        </p:blipFill>
        <p:spPr bwMode="auto">
          <a:xfrm>
            <a:off x="5463577" y="2768708"/>
            <a:ext cx="569526" cy="569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 name="TextBox 17">
            <a:extLst>
              <a:ext uri="{FF2B5EF4-FFF2-40B4-BE49-F238E27FC236}">
                <a16:creationId xmlns:a16="http://schemas.microsoft.com/office/drawing/2014/main" id="{A611A589-2B23-1619-7B76-F9AF3C885071}"/>
              </a:ext>
            </a:extLst>
          </p:cNvPr>
          <p:cNvSpPr txBox="1">
            <a:spLocks noChangeArrowheads="1"/>
          </p:cNvSpPr>
          <p:nvPr/>
        </p:nvSpPr>
        <p:spPr bwMode="auto">
          <a:xfrm>
            <a:off x="5239326" y="3339418"/>
            <a:ext cx="1018028" cy="237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Process text</a:t>
            </a:r>
          </a:p>
        </p:txBody>
      </p:sp>
      <p:sp>
        <p:nvSpPr>
          <p:cNvPr id="97" name="TextBox 17">
            <a:extLst>
              <a:ext uri="{FF2B5EF4-FFF2-40B4-BE49-F238E27FC236}">
                <a16:creationId xmlns:a16="http://schemas.microsoft.com/office/drawing/2014/main" id="{7D111FA9-C8A4-06E9-479B-333AF6A7D681}"/>
              </a:ext>
            </a:extLst>
          </p:cNvPr>
          <p:cNvSpPr txBox="1">
            <a:spLocks noChangeArrowheads="1"/>
          </p:cNvSpPr>
          <p:nvPr/>
        </p:nvSpPr>
        <p:spPr bwMode="auto">
          <a:xfrm>
            <a:off x="6407002" y="3329343"/>
            <a:ext cx="117946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Pinpoint locations</a:t>
            </a:r>
          </a:p>
        </p:txBody>
      </p:sp>
      <p:sp>
        <p:nvSpPr>
          <p:cNvPr id="98" name="TextBox 17">
            <a:extLst>
              <a:ext uri="{FF2B5EF4-FFF2-40B4-BE49-F238E27FC236}">
                <a16:creationId xmlns:a16="http://schemas.microsoft.com/office/drawing/2014/main" id="{463C04A6-29FD-64A1-FCD1-0F04E661595A}"/>
              </a:ext>
            </a:extLst>
          </p:cNvPr>
          <p:cNvSpPr txBox="1">
            <a:spLocks noChangeArrowheads="1"/>
          </p:cNvSpPr>
          <p:nvPr/>
        </p:nvSpPr>
        <p:spPr bwMode="auto">
          <a:xfrm>
            <a:off x="7720240" y="3339418"/>
            <a:ext cx="1018028" cy="237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Save results</a:t>
            </a:r>
          </a:p>
        </p:txBody>
      </p:sp>
      <p:pic>
        <p:nvPicPr>
          <p:cNvPr id="99" name="Graphic 98" descr="Amazon Bedrock service icon.">
            <a:extLst>
              <a:ext uri="{FF2B5EF4-FFF2-40B4-BE49-F238E27FC236}">
                <a16:creationId xmlns:a16="http://schemas.microsoft.com/office/drawing/2014/main" id="{2F3C6FA1-1776-D6E4-9814-00B4A8741DEB}"/>
              </a:ext>
            </a:extLst>
          </p:cNvPr>
          <p:cNvPicPr>
            <a:picLocks noChangeAspect="1"/>
          </p:cNvPicPr>
          <p:nvPr/>
        </p:nvPicPr>
        <p:blipFill>
          <a:blip r:embed="rId26">
            <a:extLst>
              <a:ext uri="{96DAC541-7B7A-43D3-8B79-37D633B846F1}">
                <asvg:svgBlip xmlns:asvg="http://schemas.microsoft.com/office/drawing/2016/SVG/main" r:embed="rId27"/>
              </a:ext>
            </a:extLst>
          </a:blip>
          <a:srcRect/>
          <a:stretch/>
        </p:blipFill>
        <p:spPr>
          <a:xfrm>
            <a:off x="5463577" y="4014621"/>
            <a:ext cx="569527" cy="569527"/>
          </a:xfrm>
          <a:prstGeom prst="rect">
            <a:avLst/>
          </a:prstGeom>
        </p:spPr>
      </p:pic>
      <p:sp>
        <p:nvSpPr>
          <p:cNvPr id="100" name="TextBox 12">
            <a:extLst>
              <a:ext uri="{FF2B5EF4-FFF2-40B4-BE49-F238E27FC236}">
                <a16:creationId xmlns:a16="http://schemas.microsoft.com/office/drawing/2014/main" id="{A62EF5F0-C749-D660-D7DA-44BC90D6138C}"/>
              </a:ext>
            </a:extLst>
          </p:cNvPr>
          <p:cNvSpPr txBox="1">
            <a:spLocks noChangeArrowheads="1"/>
          </p:cNvSpPr>
          <p:nvPr/>
        </p:nvSpPr>
        <p:spPr bwMode="auto">
          <a:xfrm>
            <a:off x="5151152" y="4583835"/>
            <a:ext cx="1117273" cy="237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Amazon Bedrock</a:t>
            </a:r>
          </a:p>
        </p:txBody>
      </p:sp>
      <p:pic>
        <p:nvPicPr>
          <p:cNvPr id="101" name="Graphic 13" descr="Lambda function resource icon for the AWS Lambda service icon.">
            <a:extLst>
              <a:ext uri="{FF2B5EF4-FFF2-40B4-BE49-F238E27FC236}">
                <a16:creationId xmlns:a16="http://schemas.microsoft.com/office/drawing/2014/main" id="{68FC22D0-4E8E-C8CC-03EB-84700F3CA694}"/>
              </a:ext>
            </a:extLst>
          </p:cNvPr>
          <p:cNvPicPr>
            <a:picLocks noChangeAspect="1" noChangeArrowheads="1"/>
          </p:cNvPicPr>
          <p:nvPr/>
        </p:nvPicPr>
        <p:blipFill>
          <a:blip r:embed="rId24">
            <a:extLst>
              <a:ext uri="{96DAC541-7B7A-43D3-8B79-37D633B846F1}">
                <asvg:svgBlip xmlns:asvg="http://schemas.microsoft.com/office/drawing/2016/SVG/main" r:embed="rId25"/>
              </a:ext>
            </a:extLst>
          </a:blip>
          <a:srcRect/>
          <a:stretch/>
        </p:blipFill>
        <p:spPr bwMode="auto">
          <a:xfrm>
            <a:off x="7944621" y="2768707"/>
            <a:ext cx="569526" cy="569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 name="Graphic 13" descr="Lambda function resource icon for the AWS Lambda service icon.">
            <a:extLst>
              <a:ext uri="{FF2B5EF4-FFF2-40B4-BE49-F238E27FC236}">
                <a16:creationId xmlns:a16="http://schemas.microsoft.com/office/drawing/2014/main" id="{6FD07B03-2462-69AE-0985-0815FDB9CBEB}"/>
              </a:ext>
            </a:extLst>
          </p:cNvPr>
          <p:cNvPicPr>
            <a:picLocks noChangeAspect="1" noChangeArrowheads="1"/>
          </p:cNvPicPr>
          <p:nvPr/>
        </p:nvPicPr>
        <p:blipFill>
          <a:blip r:embed="rId24">
            <a:extLst>
              <a:ext uri="{96DAC541-7B7A-43D3-8B79-37D633B846F1}">
                <asvg:svgBlip xmlns:asvg="http://schemas.microsoft.com/office/drawing/2016/SVG/main" r:embed="rId25"/>
              </a:ext>
            </a:extLst>
          </a:blip>
          <a:srcRect/>
          <a:stretch/>
        </p:blipFill>
        <p:spPr bwMode="auto">
          <a:xfrm>
            <a:off x="6705856" y="2768707"/>
            <a:ext cx="569526" cy="569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 name="Graphic 102" descr="Amazon Location Service service icon.">
            <a:extLst>
              <a:ext uri="{FF2B5EF4-FFF2-40B4-BE49-F238E27FC236}">
                <a16:creationId xmlns:a16="http://schemas.microsoft.com/office/drawing/2014/main" id="{1351187B-0362-FBE9-216F-FDD5C1CAB36D}"/>
              </a:ext>
            </a:extLst>
          </p:cNvPr>
          <p:cNvPicPr>
            <a:picLocks noChangeAspect="1"/>
          </p:cNvPicPr>
          <p:nvPr/>
        </p:nvPicPr>
        <p:blipFill>
          <a:blip r:embed="rId28">
            <a:extLst>
              <a:ext uri="{96DAC541-7B7A-43D3-8B79-37D633B846F1}">
                <asvg:svgBlip xmlns:asvg="http://schemas.microsoft.com/office/drawing/2016/SVG/main" r:embed="rId29"/>
              </a:ext>
            </a:extLst>
          </a:blip>
          <a:srcRect/>
          <a:stretch/>
        </p:blipFill>
        <p:spPr>
          <a:xfrm>
            <a:off x="6712971" y="4014621"/>
            <a:ext cx="569527" cy="569527"/>
          </a:xfrm>
          <a:prstGeom prst="rect">
            <a:avLst/>
          </a:prstGeom>
        </p:spPr>
      </p:pic>
      <p:sp>
        <p:nvSpPr>
          <p:cNvPr id="104" name="TextBox 11">
            <a:extLst>
              <a:ext uri="{FF2B5EF4-FFF2-40B4-BE49-F238E27FC236}">
                <a16:creationId xmlns:a16="http://schemas.microsoft.com/office/drawing/2014/main" id="{F472BF20-0A44-3572-7DEE-A12DD083D947}"/>
              </a:ext>
            </a:extLst>
          </p:cNvPr>
          <p:cNvSpPr txBox="1">
            <a:spLocks noChangeArrowheads="1"/>
          </p:cNvSpPr>
          <p:nvPr/>
        </p:nvSpPr>
        <p:spPr bwMode="auto">
          <a:xfrm>
            <a:off x="6399994" y="4590311"/>
            <a:ext cx="1117271" cy="385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Amazon Location </a:t>
            </a:r>
          </a:p>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Service</a:t>
            </a:r>
          </a:p>
        </p:txBody>
      </p:sp>
      <p:grpSp>
        <p:nvGrpSpPr>
          <p:cNvPr id="105" name="Group 104" descr="AWS Step Functions workflow group.">
            <a:extLst>
              <a:ext uri="{FF2B5EF4-FFF2-40B4-BE49-F238E27FC236}">
                <a16:creationId xmlns:a16="http://schemas.microsoft.com/office/drawing/2014/main" id="{907E52AA-399A-8482-11AC-613E128D2C09}"/>
              </a:ext>
            </a:extLst>
          </p:cNvPr>
          <p:cNvGrpSpPr/>
          <p:nvPr/>
        </p:nvGrpSpPr>
        <p:grpSpPr>
          <a:xfrm>
            <a:off x="5088874" y="2489369"/>
            <a:ext cx="3649393" cy="1142103"/>
            <a:chOff x="351632" y="4826000"/>
            <a:chExt cx="4882719" cy="1528081"/>
          </a:xfrm>
        </p:grpSpPr>
        <p:sp>
          <p:nvSpPr>
            <p:cNvPr id="149" name="Rectangle 148">
              <a:extLst>
                <a:ext uri="{FF2B5EF4-FFF2-40B4-BE49-F238E27FC236}">
                  <a16:creationId xmlns:a16="http://schemas.microsoft.com/office/drawing/2014/main" id="{4E4E2031-94C1-C434-E132-8CEA7F7F0DF5}"/>
                </a:ext>
              </a:extLst>
            </p:cNvPr>
            <p:cNvSpPr/>
            <p:nvPr/>
          </p:nvSpPr>
          <p:spPr>
            <a:xfrm>
              <a:off x="351632" y="4826000"/>
              <a:ext cx="4882719" cy="1528081"/>
            </a:xfrm>
            <a:prstGeom prst="rect">
              <a:avLst/>
            </a:prstGeom>
            <a:noFill/>
            <a:ln w="15875">
              <a:solidFill>
                <a:srgbClr val="E7157B"/>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000" dirty="0">
                  <a:solidFill>
                    <a:schemeClr val="tx1"/>
                  </a:solidFill>
                  <a:latin typeface="Arial" panose="020B0604020202020204" pitchFamily="34" charset="0"/>
                  <a:cs typeface="Arial" panose="020B0604020202020204" pitchFamily="34" charset="0"/>
                </a:rPr>
                <a:t>AWS Process Post Workflow</a:t>
              </a:r>
            </a:p>
          </p:txBody>
        </p:sp>
        <p:pic>
          <p:nvPicPr>
            <p:cNvPr id="150" name="Graphic 149" descr="AWS Step Functions workflow group icon. ">
              <a:extLst>
                <a:ext uri="{FF2B5EF4-FFF2-40B4-BE49-F238E27FC236}">
                  <a16:creationId xmlns:a16="http://schemas.microsoft.com/office/drawing/2014/main" id="{AD82B78B-5670-A204-46D9-813F198A5709}"/>
                </a:ext>
              </a:extLst>
            </p:cNvPr>
            <p:cNvPicPr>
              <a:picLocks noChangeAspect="1"/>
            </p:cNvPicPr>
            <p:nvPr/>
          </p:nvPicPr>
          <p:blipFill>
            <a:blip r:embed="rId30">
              <a:extLst>
                <a:ext uri="{96DAC541-7B7A-43D3-8B79-37D633B846F1}">
                  <asvg:svgBlip xmlns:asvg="http://schemas.microsoft.com/office/drawing/2016/SVG/main" r:embed="rId31"/>
                </a:ext>
              </a:extLst>
            </a:blip>
            <a:srcRect/>
            <a:stretch/>
          </p:blipFill>
          <p:spPr>
            <a:xfrm>
              <a:off x="351632" y="4826000"/>
              <a:ext cx="381000" cy="381000"/>
            </a:xfrm>
            <a:prstGeom prst="rect">
              <a:avLst/>
            </a:prstGeom>
          </p:spPr>
        </p:pic>
      </p:grpSp>
      <p:pic>
        <p:nvPicPr>
          <p:cNvPr id="106" name="Graphic 8" descr="Amazon Simple Storage Service (Amazon S3) service icon.">
            <a:extLst>
              <a:ext uri="{FF2B5EF4-FFF2-40B4-BE49-F238E27FC236}">
                <a16:creationId xmlns:a16="http://schemas.microsoft.com/office/drawing/2014/main" id="{D9AD6164-8899-81BC-F9B0-02BB0728339D}"/>
              </a:ext>
            </a:extLst>
          </p:cNvPr>
          <p:cNvPicPr>
            <a:picLocks noChangeAspect="1" noChangeArrowheads="1"/>
          </p:cNvPicPr>
          <p:nvPr/>
        </p:nvPicPr>
        <p:blipFill>
          <a:blip r:embed="rId32">
            <a:extLst>
              <a:ext uri="{96DAC541-7B7A-43D3-8B79-37D633B846F1}">
                <asvg:svgBlip xmlns:asvg="http://schemas.microsoft.com/office/drawing/2016/SVG/main" r:embed="rId33"/>
              </a:ext>
            </a:extLst>
          </a:blip>
          <a:srcRect/>
          <a:stretch/>
        </p:blipFill>
        <p:spPr bwMode="auto">
          <a:xfrm>
            <a:off x="7925293" y="4014621"/>
            <a:ext cx="569527" cy="569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 name="TextBox 9">
            <a:extLst>
              <a:ext uri="{FF2B5EF4-FFF2-40B4-BE49-F238E27FC236}">
                <a16:creationId xmlns:a16="http://schemas.microsoft.com/office/drawing/2014/main" id="{654F1DF2-0F7E-4125-37C6-C2E27E2B6430}"/>
              </a:ext>
            </a:extLst>
          </p:cNvPr>
          <p:cNvSpPr txBox="1">
            <a:spLocks noChangeArrowheads="1"/>
          </p:cNvSpPr>
          <p:nvPr/>
        </p:nvSpPr>
        <p:spPr bwMode="auto">
          <a:xfrm>
            <a:off x="7648834" y="4584148"/>
            <a:ext cx="1122442" cy="385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Amazon Simple </a:t>
            </a:r>
          </a:p>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Storage Service</a:t>
            </a:r>
          </a:p>
        </p:txBody>
      </p:sp>
      <p:pic>
        <p:nvPicPr>
          <p:cNvPr id="108" name="Graphic 14" descr="Amazon Athena service icon.">
            <a:extLst>
              <a:ext uri="{FF2B5EF4-FFF2-40B4-BE49-F238E27FC236}">
                <a16:creationId xmlns:a16="http://schemas.microsoft.com/office/drawing/2014/main" id="{2894717E-1FBE-AB41-7ECA-2715F115272E}"/>
              </a:ext>
            </a:extLst>
          </p:cNvPr>
          <p:cNvPicPr>
            <a:picLocks noChangeAspect="1" noChangeArrowheads="1"/>
          </p:cNvPicPr>
          <p:nvPr/>
        </p:nvPicPr>
        <p:blipFill>
          <a:blip r:embed="rId34">
            <a:extLst>
              <a:ext uri="{96DAC541-7B7A-43D3-8B79-37D633B846F1}">
                <asvg:svgBlip xmlns:asvg="http://schemas.microsoft.com/office/drawing/2016/SVG/main" r:embed="rId35"/>
              </a:ext>
            </a:extLst>
          </a:blip>
          <a:srcRect/>
          <a:stretch/>
        </p:blipFill>
        <p:spPr bwMode="auto">
          <a:xfrm>
            <a:off x="4980287" y="5522161"/>
            <a:ext cx="569527" cy="569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 name="TextBox 17">
            <a:extLst>
              <a:ext uri="{FF2B5EF4-FFF2-40B4-BE49-F238E27FC236}">
                <a16:creationId xmlns:a16="http://schemas.microsoft.com/office/drawing/2014/main" id="{E1DDEF9B-1F8D-84D3-0F90-F321218C702A}"/>
              </a:ext>
            </a:extLst>
          </p:cNvPr>
          <p:cNvSpPr txBox="1">
            <a:spLocks noChangeArrowheads="1"/>
          </p:cNvSpPr>
          <p:nvPr/>
        </p:nvSpPr>
        <p:spPr bwMode="auto">
          <a:xfrm>
            <a:off x="4727487" y="6084328"/>
            <a:ext cx="1080898" cy="237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Amazon Athena</a:t>
            </a:r>
          </a:p>
        </p:txBody>
      </p:sp>
      <p:pic>
        <p:nvPicPr>
          <p:cNvPr id="110" name="Graphic 109" descr="Amazon QuickSight service icon.">
            <a:extLst>
              <a:ext uri="{FF2B5EF4-FFF2-40B4-BE49-F238E27FC236}">
                <a16:creationId xmlns:a16="http://schemas.microsoft.com/office/drawing/2014/main" id="{869AB91C-7C26-2D0E-1A45-4C4F7D660780}"/>
              </a:ext>
            </a:extLst>
          </p:cNvPr>
          <p:cNvPicPr>
            <a:picLocks noChangeAspect="1" noChangeArrowheads="1"/>
          </p:cNvPicPr>
          <p:nvPr/>
        </p:nvPicPr>
        <p:blipFill>
          <a:blip r:embed="rId36">
            <a:extLst>
              <a:ext uri="{96DAC541-7B7A-43D3-8B79-37D633B846F1}">
                <asvg:svgBlip xmlns:asvg="http://schemas.microsoft.com/office/drawing/2016/SVG/main" r:embed="rId37"/>
              </a:ext>
            </a:extLst>
          </a:blip>
          <a:srcRect/>
          <a:stretch/>
        </p:blipFill>
        <p:spPr bwMode="auto">
          <a:xfrm>
            <a:off x="3619942" y="5522556"/>
            <a:ext cx="569527" cy="569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 name="TextBox 17">
            <a:extLst>
              <a:ext uri="{FF2B5EF4-FFF2-40B4-BE49-F238E27FC236}">
                <a16:creationId xmlns:a16="http://schemas.microsoft.com/office/drawing/2014/main" id="{A553F754-E76E-6BC0-0790-086EF040ECFE}"/>
              </a:ext>
            </a:extLst>
          </p:cNvPr>
          <p:cNvSpPr txBox="1">
            <a:spLocks noChangeArrowheads="1"/>
          </p:cNvSpPr>
          <p:nvPr/>
        </p:nvSpPr>
        <p:spPr bwMode="auto">
          <a:xfrm>
            <a:off x="3269739" y="6084328"/>
            <a:ext cx="1263698" cy="237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Amazon </a:t>
            </a:r>
            <a:r>
              <a:rPr lang="en-US" altLang="en-US" sz="1000" dirty="0" err="1">
                <a:latin typeface="Arial" panose="020B0604020202020204" pitchFamily="34" charset="0"/>
                <a:ea typeface="Amazon Ember" panose="020B0603020204020204" pitchFamily="34" charset="0"/>
                <a:cs typeface="Arial" panose="020B0604020202020204" pitchFamily="34" charset="0"/>
              </a:rPr>
              <a:t>QuickSight</a:t>
            </a:r>
            <a:endParaRPr lang="en-US" altLang="en-US" sz="1000" dirty="0">
              <a:latin typeface="Arial" panose="020B0604020202020204" pitchFamily="34" charset="0"/>
              <a:ea typeface="Amazon Ember" panose="020B0603020204020204" pitchFamily="34" charset="0"/>
              <a:cs typeface="Arial" panose="020B0604020202020204" pitchFamily="34" charset="0"/>
            </a:endParaRPr>
          </a:p>
        </p:txBody>
      </p:sp>
      <p:pic>
        <p:nvPicPr>
          <p:cNvPr id="112" name="Graphic 111" descr="Amazon Lookout for Metrics service icon.">
            <a:extLst>
              <a:ext uri="{FF2B5EF4-FFF2-40B4-BE49-F238E27FC236}">
                <a16:creationId xmlns:a16="http://schemas.microsoft.com/office/drawing/2014/main" id="{4BE1CE27-4443-EC29-888B-BCB7103CB47E}"/>
              </a:ext>
            </a:extLst>
          </p:cNvPr>
          <p:cNvPicPr>
            <a:picLocks noChangeAspect="1"/>
          </p:cNvPicPr>
          <p:nvPr/>
        </p:nvPicPr>
        <p:blipFill>
          <a:blip r:embed="rId38">
            <a:extLst>
              <a:ext uri="{96DAC541-7B7A-43D3-8B79-37D633B846F1}">
                <asvg:svgBlip xmlns:asvg="http://schemas.microsoft.com/office/drawing/2016/SVG/main" r:embed="rId39"/>
              </a:ext>
            </a:extLst>
          </a:blip>
          <a:srcRect/>
          <a:stretch/>
        </p:blipFill>
        <p:spPr>
          <a:xfrm>
            <a:off x="6442278" y="5521369"/>
            <a:ext cx="569527" cy="569527"/>
          </a:xfrm>
          <a:prstGeom prst="rect">
            <a:avLst/>
          </a:prstGeom>
        </p:spPr>
      </p:pic>
      <p:sp>
        <p:nvSpPr>
          <p:cNvPr id="113" name="TextBox 11">
            <a:extLst>
              <a:ext uri="{FF2B5EF4-FFF2-40B4-BE49-F238E27FC236}">
                <a16:creationId xmlns:a16="http://schemas.microsoft.com/office/drawing/2014/main" id="{94655ED0-1100-C839-8781-DA91700C0579}"/>
              </a:ext>
            </a:extLst>
          </p:cNvPr>
          <p:cNvSpPr txBox="1">
            <a:spLocks noChangeArrowheads="1"/>
          </p:cNvSpPr>
          <p:nvPr/>
        </p:nvSpPr>
        <p:spPr bwMode="auto">
          <a:xfrm>
            <a:off x="6147520" y="6104250"/>
            <a:ext cx="1140043" cy="385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Amazon Lookout </a:t>
            </a:r>
            <a:br>
              <a:rPr lang="en-US" altLang="en-US" sz="1000" dirty="0">
                <a:latin typeface="Arial" panose="020B0604020202020204" pitchFamily="34" charset="0"/>
                <a:ea typeface="Amazon Ember" panose="020B0603020204020204" pitchFamily="34" charset="0"/>
                <a:cs typeface="Arial" panose="020B0604020202020204" pitchFamily="34" charset="0"/>
              </a:rPr>
            </a:br>
            <a:r>
              <a:rPr lang="en-US" altLang="en-US" sz="1000" dirty="0">
                <a:latin typeface="Arial" panose="020B0604020202020204" pitchFamily="34" charset="0"/>
                <a:ea typeface="Amazon Ember" panose="020B0603020204020204" pitchFamily="34" charset="0"/>
                <a:cs typeface="Arial" panose="020B0604020202020204" pitchFamily="34" charset="0"/>
              </a:rPr>
              <a:t>for Metrics</a:t>
            </a:r>
          </a:p>
        </p:txBody>
      </p:sp>
      <p:pic>
        <p:nvPicPr>
          <p:cNvPr id="114" name="Graphic 24" descr="Amazon Simple Notification Service (Amazon SNS) service icon.">
            <a:extLst>
              <a:ext uri="{FF2B5EF4-FFF2-40B4-BE49-F238E27FC236}">
                <a16:creationId xmlns:a16="http://schemas.microsoft.com/office/drawing/2014/main" id="{A990BB70-6EEA-4B84-1975-8E29454FE599}"/>
              </a:ext>
            </a:extLst>
          </p:cNvPr>
          <p:cNvPicPr>
            <a:picLocks noChangeAspect="1" noChangeArrowheads="1"/>
          </p:cNvPicPr>
          <p:nvPr/>
        </p:nvPicPr>
        <p:blipFill>
          <a:blip r:embed="rId40">
            <a:extLst>
              <a:ext uri="{96DAC541-7B7A-43D3-8B79-37D633B846F1}">
                <asvg:svgBlip xmlns:asvg="http://schemas.microsoft.com/office/drawing/2016/SVG/main" r:embed="rId41"/>
              </a:ext>
            </a:extLst>
          </a:blip>
          <a:srcRect/>
          <a:stretch/>
        </p:blipFill>
        <p:spPr bwMode="auto">
          <a:xfrm>
            <a:off x="7870272" y="5518105"/>
            <a:ext cx="569527" cy="569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 name="TextBox 9">
            <a:extLst>
              <a:ext uri="{FF2B5EF4-FFF2-40B4-BE49-F238E27FC236}">
                <a16:creationId xmlns:a16="http://schemas.microsoft.com/office/drawing/2014/main" id="{3F44B472-CB9D-0A37-4C35-F3E59B99209B}"/>
              </a:ext>
            </a:extLst>
          </p:cNvPr>
          <p:cNvSpPr txBox="1">
            <a:spLocks noChangeArrowheads="1"/>
          </p:cNvSpPr>
          <p:nvPr/>
        </p:nvSpPr>
        <p:spPr bwMode="auto">
          <a:xfrm>
            <a:off x="7507092" y="6100308"/>
            <a:ext cx="129588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Amazon Simple </a:t>
            </a:r>
          </a:p>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Notification Service</a:t>
            </a:r>
          </a:p>
        </p:txBody>
      </p:sp>
      <p:cxnSp>
        <p:nvCxnSpPr>
          <p:cNvPr id="116" name="Straight Arrow Connector 115" descr="Right pointing horizontal arrow.">
            <a:extLst>
              <a:ext uri="{FF2B5EF4-FFF2-40B4-BE49-F238E27FC236}">
                <a16:creationId xmlns:a16="http://schemas.microsoft.com/office/drawing/2014/main" id="{228249F3-836A-A198-EAE1-094B9A6840CE}"/>
              </a:ext>
            </a:extLst>
          </p:cNvPr>
          <p:cNvCxnSpPr>
            <a:cxnSpLocks/>
          </p:cNvCxnSpPr>
          <p:nvPr/>
        </p:nvCxnSpPr>
        <p:spPr>
          <a:xfrm>
            <a:off x="4336805" y="3066093"/>
            <a:ext cx="1117273" cy="0"/>
          </a:xfrm>
          <a:prstGeom prst="straightConnector1">
            <a:avLst/>
          </a:prstGeom>
          <a:ln w="15875">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17" name="Straight Arrow Connector 116" descr="Down pointing vertical arrow.">
            <a:extLst>
              <a:ext uri="{FF2B5EF4-FFF2-40B4-BE49-F238E27FC236}">
                <a16:creationId xmlns:a16="http://schemas.microsoft.com/office/drawing/2014/main" id="{59673ED6-C30E-07B5-D708-42F9DE92BF10}"/>
              </a:ext>
            </a:extLst>
          </p:cNvPr>
          <p:cNvCxnSpPr>
            <a:cxnSpLocks/>
          </p:cNvCxnSpPr>
          <p:nvPr/>
        </p:nvCxnSpPr>
        <p:spPr>
          <a:xfrm flipV="1">
            <a:off x="5743363" y="3546451"/>
            <a:ext cx="0" cy="414849"/>
          </a:xfrm>
          <a:prstGeom prst="straightConnector1">
            <a:avLst/>
          </a:prstGeom>
          <a:ln w="15875">
            <a:solidFill>
              <a:schemeClr val="tx1"/>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118" name="Straight Arrow Connector 117" descr="Down pointing vertical arrow.">
            <a:extLst>
              <a:ext uri="{FF2B5EF4-FFF2-40B4-BE49-F238E27FC236}">
                <a16:creationId xmlns:a16="http://schemas.microsoft.com/office/drawing/2014/main" id="{0FCFAA3F-A1E5-01D7-0728-E9EC0CE7C254}"/>
              </a:ext>
            </a:extLst>
          </p:cNvPr>
          <p:cNvCxnSpPr>
            <a:cxnSpLocks/>
          </p:cNvCxnSpPr>
          <p:nvPr/>
        </p:nvCxnSpPr>
        <p:spPr>
          <a:xfrm flipV="1">
            <a:off x="7011805" y="3546451"/>
            <a:ext cx="0" cy="414849"/>
          </a:xfrm>
          <a:prstGeom prst="straightConnector1">
            <a:avLst/>
          </a:prstGeom>
          <a:ln w="15875">
            <a:solidFill>
              <a:schemeClr val="tx1"/>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119" name="Straight Arrow Connector 118" descr="Down pointing vertical arrow.">
            <a:extLst>
              <a:ext uri="{FF2B5EF4-FFF2-40B4-BE49-F238E27FC236}">
                <a16:creationId xmlns:a16="http://schemas.microsoft.com/office/drawing/2014/main" id="{DE8683D5-42FC-2438-EAEB-F9FBB90D0A6B}"/>
              </a:ext>
            </a:extLst>
          </p:cNvPr>
          <p:cNvCxnSpPr>
            <a:cxnSpLocks/>
          </p:cNvCxnSpPr>
          <p:nvPr/>
        </p:nvCxnSpPr>
        <p:spPr>
          <a:xfrm flipV="1">
            <a:off x="8220527" y="3530077"/>
            <a:ext cx="0" cy="414849"/>
          </a:xfrm>
          <a:prstGeom prst="straightConnector1">
            <a:avLst/>
          </a:prstGeom>
          <a:ln w="15875">
            <a:solidFill>
              <a:schemeClr val="tx1"/>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120" name="Elbow Connector 45" descr="Elbow vertical arrow pointing up (2).">
            <a:extLst>
              <a:ext uri="{FF2B5EF4-FFF2-40B4-BE49-F238E27FC236}">
                <a16:creationId xmlns:a16="http://schemas.microsoft.com/office/drawing/2014/main" id="{0B14DDEE-900F-B27F-F00E-5462AA757B66}"/>
              </a:ext>
            </a:extLst>
          </p:cNvPr>
          <p:cNvCxnSpPr>
            <a:cxnSpLocks/>
            <a:stCxn id="107" idx="2"/>
            <a:endCxn id="108" idx="0"/>
          </p:cNvCxnSpPr>
          <p:nvPr/>
        </p:nvCxnSpPr>
        <p:spPr>
          <a:xfrm rot="5400000">
            <a:off x="6461296" y="3773401"/>
            <a:ext cx="552515" cy="2945004"/>
          </a:xfrm>
          <a:prstGeom prst="bentConnector3">
            <a:avLst>
              <a:gd name="adj1" fmla="val 50000"/>
            </a:avLst>
          </a:prstGeom>
          <a:ln w="15875">
            <a:solidFill>
              <a:schemeClr val="tx1"/>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121" name="Straight Arrow Connector 120" descr="Right pointing horizontal arrow.">
            <a:extLst>
              <a:ext uri="{FF2B5EF4-FFF2-40B4-BE49-F238E27FC236}">
                <a16:creationId xmlns:a16="http://schemas.microsoft.com/office/drawing/2014/main" id="{7DDD1B57-AFD8-0544-5DEC-5917E5C8502D}"/>
              </a:ext>
            </a:extLst>
          </p:cNvPr>
          <p:cNvCxnSpPr>
            <a:cxnSpLocks/>
          </p:cNvCxnSpPr>
          <p:nvPr/>
        </p:nvCxnSpPr>
        <p:spPr>
          <a:xfrm>
            <a:off x="5631992" y="5802868"/>
            <a:ext cx="720347" cy="0"/>
          </a:xfrm>
          <a:prstGeom prst="straightConnector1">
            <a:avLst/>
          </a:prstGeom>
          <a:ln w="15875">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22" name="Straight Arrow Connector 121" descr="Right pointing horizontal arrow.">
            <a:extLst>
              <a:ext uri="{FF2B5EF4-FFF2-40B4-BE49-F238E27FC236}">
                <a16:creationId xmlns:a16="http://schemas.microsoft.com/office/drawing/2014/main" id="{2C197852-AA63-4415-A669-3226D6C3434E}"/>
              </a:ext>
            </a:extLst>
          </p:cNvPr>
          <p:cNvCxnSpPr>
            <a:cxnSpLocks/>
          </p:cNvCxnSpPr>
          <p:nvPr/>
        </p:nvCxnSpPr>
        <p:spPr>
          <a:xfrm>
            <a:off x="7069806" y="5802868"/>
            <a:ext cx="720347" cy="0"/>
          </a:xfrm>
          <a:prstGeom prst="straightConnector1">
            <a:avLst/>
          </a:prstGeom>
          <a:ln w="15875">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23" name="Straight Arrow Connector 122" descr="Left pointing horizontal arrow. ">
            <a:extLst>
              <a:ext uri="{FF2B5EF4-FFF2-40B4-BE49-F238E27FC236}">
                <a16:creationId xmlns:a16="http://schemas.microsoft.com/office/drawing/2014/main" id="{B7CF38FB-10D9-1640-FCC6-EFF6AEA51BA2}"/>
              </a:ext>
            </a:extLst>
          </p:cNvPr>
          <p:cNvCxnSpPr>
            <a:cxnSpLocks/>
          </p:cNvCxnSpPr>
          <p:nvPr/>
        </p:nvCxnSpPr>
        <p:spPr>
          <a:xfrm>
            <a:off x="4247688" y="5802868"/>
            <a:ext cx="694274" cy="0"/>
          </a:xfrm>
          <a:prstGeom prst="straightConnector1">
            <a:avLst/>
          </a:prstGeom>
          <a:ln w="15875">
            <a:solidFill>
              <a:schemeClr val="tx1"/>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124" name="Straight Arrow Connector 123" descr="Right pointing horizontal arrow.">
            <a:extLst>
              <a:ext uri="{FF2B5EF4-FFF2-40B4-BE49-F238E27FC236}">
                <a16:creationId xmlns:a16="http://schemas.microsoft.com/office/drawing/2014/main" id="{56910A24-BFB7-AA80-78ED-CDFAC53027C1}"/>
              </a:ext>
            </a:extLst>
          </p:cNvPr>
          <p:cNvCxnSpPr>
            <a:cxnSpLocks/>
          </p:cNvCxnSpPr>
          <p:nvPr/>
        </p:nvCxnSpPr>
        <p:spPr>
          <a:xfrm>
            <a:off x="6063171" y="3053469"/>
            <a:ext cx="642684" cy="0"/>
          </a:xfrm>
          <a:prstGeom prst="straightConnector1">
            <a:avLst/>
          </a:prstGeom>
          <a:ln w="15875">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25" name="Straight Arrow Connector 124" descr="Right pointing horizontal arrow.">
            <a:extLst>
              <a:ext uri="{FF2B5EF4-FFF2-40B4-BE49-F238E27FC236}">
                <a16:creationId xmlns:a16="http://schemas.microsoft.com/office/drawing/2014/main" id="{A9B87023-C6AA-081F-14D7-6FCD7BA0F78F}"/>
              </a:ext>
            </a:extLst>
          </p:cNvPr>
          <p:cNvCxnSpPr>
            <a:cxnSpLocks/>
          </p:cNvCxnSpPr>
          <p:nvPr/>
        </p:nvCxnSpPr>
        <p:spPr>
          <a:xfrm>
            <a:off x="7275380" y="3053469"/>
            <a:ext cx="642684" cy="0"/>
          </a:xfrm>
          <a:prstGeom prst="straightConnector1">
            <a:avLst/>
          </a:prstGeom>
          <a:ln w="15875">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pic>
        <p:nvPicPr>
          <p:cNvPr id="126" name="Graphic 125" descr="Multimedia resource icon for the General Icons category.">
            <a:extLst>
              <a:ext uri="{FF2B5EF4-FFF2-40B4-BE49-F238E27FC236}">
                <a16:creationId xmlns:a16="http://schemas.microsoft.com/office/drawing/2014/main" id="{E2308C01-89DC-A4CB-282F-EC170D3AAAC1}"/>
              </a:ext>
            </a:extLst>
          </p:cNvPr>
          <p:cNvPicPr>
            <a:picLocks noChangeAspect="1"/>
          </p:cNvPicPr>
          <p:nvPr/>
        </p:nvPicPr>
        <p:blipFill>
          <a:blip r:embed="rId42">
            <a:extLst>
              <a:ext uri="{96DAC541-7B7A-43D3-8B79-37D633B846F1}">
                <asvg:svgBlip xmlns:asvg="http://schemas.microsoft.com/office/drawing/2016/SVG/main" r:embed="rId43"/>
              </a:ext>
            </a:extLst>
          </a:blip>
          <a:stretch>
            <a:fillRect/>
          </a:stretch>
        </p:blipFill>
        <p:spPr>
          <a:xfrm>
            <a:off x="963964" y="1553016"/>
            <a:ext cx="574128" cy="574128"/>
          </a:xfrm>
          <a:prstGeom prst="rect">
            <a:avLst/>
          </a:prstGeom>
        </p:spPr>
      </p:pic>
      <p:sp>
        <p:nvSpPr>
          <p:cNvPr id="127" name="TextBox 33">
            <a:extLst>
              <a:ext uri="{FF2B5EF4-FFF2-40B4-BE49-F238E27FC236}">
                <a16:creationId xmlns:a16="http://schemas.microsoft.com/office/drawing/2014/main" id="{421B5016-44C5-C511-58E5-8046D9227D95}"/>
              </a:ext>
            </a:extLst>
          </p:cNvPr>
          <p:cNvSpPr txBox="1">
            <a:spLocks noChangeArrowheads="1"/>
          </p:cNvSpPr>
          <p:nvPr/>
        </p:nvSpPr>
        <p:spPr bwMode="auto">
          <a:xfrm>
            <a:off x="849987" y="2127144"/>
            <a:ext cx="802083" cy="187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cs typeface="Arial" panose="020B0604020202020204" pitchFamily="34" charset="0"/>
              </a:rPr>
              <a:t>Social Media</a:t>
            </a:r>
          </a:p>
        </p:txBody>
      </p:sp>
      <p:sp>
        <p:nvSpPr>
          <p:cNvPr id="128" name="Oval 127">
            <a:extLst>
              <a:ext uri="{FF2B5EF4-FFF2-40B4-BE49-F238E27FC236}">
                <a16:creationId xmlns:a16="http://schemas.microsoft.com/office/drawing/2014/main" id="{111855CC-04A2-78F5-BE35-632CCBAE7319}"/>
              </a:ext>
            </a:extLst>
          </p:cNvPr>
          <p:cNvSpPr>
            <a:spLocks noChangeAspect="1"/>
          </p:cNvSpPr>
          <p:nvPr/>
        </p:nvSpPr>
        <p:spPr bwMode="auto">
          <a:xfrm>
            <a:off x="1573836" y="3199749"/>
            <a:ext cx="264301" cy="264301"/>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900" b="1" dirty="0">
                <a:solidFill>
                  <a:schemeClr val="bg1"/>
                </a:solidFill>
                <a:latin typeface="Arial" panose="020B0604020202020204" pitchFamily="34" charset="0"/>
                <a:cs typeface="Arial" panose="020B0604020202020204" pitchFamily="34" charset="0"/>
              </a:rPr>
              <a:t>1</a:t>
            </a:r>
          </a:p>
        </p:txBody>
      </p:sp>
      <p:grpSp>
        <p:nvGrpSpPr>
          <p:cNvPr id="129" name="Group 128" descr="Horizontal split single arrow pointing right.">
            <a:extLst>
              <a:ext uri="{FF2B5EF4-FFF2-40B4-BE49-F238E27FC236}">
                <a16:creationId xmlns:a16="http://schemas.microsoft.com/office/drawing/2014/main" id="{03665EDA-F434-34C1-7248-F8090FC7B0F8}"/>
              </a:ext>
            </a:extLst>
          </p:cNvPr>
          <p:cNvGrpSpPr>
            <a:grpSpLocks/>
          </p:cNvGrpSpPr>
          <p:nvPr/>
        </p:nvGrpSpPr>
        <p:grpSpPr bwMode="auto">
          <a:xfrm rot="16200000">
            <a:off x="997968" y="3877511"/>
            <a:ext cx="510556" cy="927066"/>
            <a:chOff x="2684662" y="1051134"/>
            <a:chExt cx="1483636" cy="331243"/>
          </a:xfrm>
        </p:grpSpPr>
        <p:sp>
          <p:nvSpPr>
            <p:cNvPr id="147" name="Freeform 21">
              <a:extLst>
                <a:ext uri="{FF2B5EF4-FFF2-40B4-BE49-F238E27FC236}">
                  <a16:creationId xmlns:a16="http://schemas.microsoft.com/office/drawing/2014/main" id="{400803E9-372E-DDAD-E617-E9AD77D626C6}"/>
                </a:ext>
              </a:extLst>
            </p:cNvPr>
            <p:cNvSpPr/>
            <p:nvPr/>
          </p:nvSpPr>
          <p:spPr>
            <a:xfrm>
              <a:off x="2684662" y="1051134"/>
              <a:ext cx="915570" cy="331243"/>
            </a:xfrm>
            <a:custGeom>
              <a:avLst/>
              <a:gdLst>
                <a:gd name="connsiteX0" fmla="*/ 0 w 622300"/>
                <a:gd name="connsiteY0" fmla="*/ 0 h 1574800"/>
                <a:gd name="connsiteX1" fmla="*/ 622300 w 622300"/>
                <a:gd name="connsiteY1" fmla="*/ 0 h 1574800"/>
                <a:gd name="connsiteX2" fmla="*/ 622300 w 622300"/>
                <a:gd name="connsiteY2" fmla="*/ 1574800 h 1574800"/>
                <a:gd name="connsiteX3" fmla="*/ 482600 w 622300"/>
                <a:gd name="connsiteY3" fmla="*/ 1574800 h 1574800"/>
                <a:gd name="connsiteX4" fmla="*/ 0 w 622300"/>
                <a:gd name="connsiteY4" fmla="*/ 1574800 h 157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2300" h="1574800">
                  <a:moveTo>
                    <a:pt x="0" y="0"/>
                  </a:moveTo>
                  <a:lnTo>
                    <a:pt x="622300" y="0"/>
                  </a:lnTo>
                  <a:lnTo>
                    <a:pt x="622300" y="1574800"/>
                  </a:lnTo>
                  <a:lnTo>
                    <a:pt x="482600" y="1574800"/>
                  </a:lnTo>
                  <a:lnTo>
                    <a:pt x="0" y="1574800"/>
                  </a:lnTo>
                </a:path>
              </a:pathLst>
            </a:cu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cxnSp>
          <p:nvCxnSpPr>
            <p:cNvPr id="148" name="Straight Arrow Connector 147">
              <a:extLst>
                <a:ext uri="{FF2B5EF4-FFF2-40B4-BE49-F238E27FC236}">
                  <a16:creationId xmlns:a16="http://schemas.microsoft.com/office/drawing/2014/main" id="{586E6F00-B35C-BBBF-FB92-F5D4F9025E72}"/>
                </a:ext>
              </a:extLst>
            </p:cNvPr>
            <p:cNvCxnSpPr>
              <a:cxnSpLocks/>
            </p:cNvCxnSpPr>
            <p:nvPr/>
          </p:nvCxnSpPr>
          <p:spPr>
            <a:xfrm>
              <a:off x="3595472" y="1215963"/>
              <a:ext cx="572826" cy="0"/>
            </a:xfrm>
            <a:prstGeom prst="straightConnector1">
              <a:avLst/>
            </a:prstGeom>
            <a:ln w="15875">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grpSp>
      <p:sp>
        <p:nvSpPr>
          <p:cNvPr id="130" name="Oval 129">
            <a:extLst>
              <a:ext uri="{FF2B5EF4-FFF2-40B4-BE49-F238E27FC236}">
                <a16:creationId xmlns:a16="http://schemas.microsoft.com/office/drawing/2014/main" id="{36205803-8EFA-80D5-6451-2C149EF9F3F8}"/>
              </a:ext>
            </a:extLst>
          </p:cNvPr>
          <p:cNvSpPr>
            <a:spLocks noChangeAspect="1"/>
          </p:cNvSpPr>
          <p:nvPr/>
        </p:nvSpPr>
        <p:spPr bwMode="auto">
          <a:xfrm>
            <a:off x="1121096" y="4323073"/>
            <a:ext cx="264301" cy="264301"/>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900" b="1" dirty="0">
                <a:solidFill>
                  <a:schemeClr val="bg1"/>
                </a:solidFill>
                <a:latin typeface="Arial" panose="020B0604020202020204" pitchFamily="34" charset="0"/>
                <a:cs typeface="Arial" panose="020B0604020202020204" pitchFamily="34" charset="0"/>
              </a:rPr>
              <a:t>2</a:t>
            </a:r>
          </a:p>
        </p:txBody>
      </p:sp>
      <p:sp>
        <p:nvSpPr>
          <p:cNvPr id="131" name="Oval 130">
            <a:extLst>
              <a:ext uri="{FF2B5EF4-FFF2-40B4-BE49-F238E27FC236}">
                <a16:creationId xmlns:a16="http://schemas.microsoft.com/office/drawing/2014/main" id="{755D6F64-A1E8-5986-DF9B-72D124004C71}"/>
              </a:ext>
            </a:extLst>
          </p:cNvPr>
          <p:cNvSpPr>
            <a:spLocks noChangeAspect="1"/>
          </p:cNvSpPr>
          <p:nvPr/>
        </p:nvSpPr>
        <p:spPr bwMode="auto">
          <a:xfrm>
            <a:off x="3381551" y="2712344"/>
            <a:ext cx="264301" cy="264301"/>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900" b="1" dirty="0">
                <a:solidFill>
                  <a:schemeClr val="bg1"/>
                </a:solidFill>
                <a:latin typeface="Arial" panose="020B0604020202020204" pitchFamily="34" charset="0"/>
                <a:cs typeface="Arial" panose="020B0604020202020204" pitchFamily="34" charset="0"/>
              </a:rPr>
              <a:t>3</a:t>
            </a:r>
          </a:p>
        </p:txBody>
      </p:sp>
      <p:sp>
        <p:nvSpPr>
          <p:cNvPr id="132" name="Oval 131">
            <a:extLst>
              <a:ext uri="{FF2B5EF4-FFF2-40B4-BE49-F238E27FC236}">
                <a16:creationId xmlns:a16="http://schemas.microsoft.com/office/drawing/2014/main" id="{A5716803-AEA8-A6F3-19D9-D15CD01F9C9A}"/>
              </a:ext>
            </a:extLst>
          </p:cNvPr>
          <p:cNvSpPr>
            <a:spLocks noChangeAspect="1"/>
          </p:cNvSpPr>
          <p:nvPr/>
        </p:nvSpPr>
        <p:spPr bwMode="auto">
          <a:xfrm>
            <a:off x="4781920" y="2712344"/>
            <a:ext cx="264301" cy="264301"/>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900" b="1" dirty="0">
                <a:solidFill>
                  <a:schemeClr val="bg1"/>
                </a:solidFill>
                <a:latin typeface="Arial" panose="020B0604020202020204" pitchFamily="34" charset="0"/>
                <a:cs typeface="Arial" panose="020B0604020202020204" pitchFamily="34" charset="0"/>
              </a:rPr>
              <a:t>4</a:t>
            </a:r>
          </a:p>
        </p:txBody>
      </p:sp>
      <p:sp>
        <p:nvSpPr>
          <p:cNvPr id="133" name="Oval 132">
            <a:extLst>
              <a:ext uri="{FF2B5EF4-FFF2-40B4-BE49-F238E27FC236}">
                <a16:creationId xmlns:a16="http://schemas.microsoft.com/office/drawing/2014/main" id="{BC7D1A41-3194-CB4A-6ECD-AA008AE5CA95}"/>
              </a:ext>
            </a:extLst>
          </p:cNvPr>
          <p:cNvSpPr>
            <a:spLocks noChangeAspect="1"/>
          </p:cNvSpPr>
          <p:nvPr/>
        </p:nvSpPr>
        <p:spPr bwMode="auto">
          <a:xfrm>
            <a:off x="5876366" y="3696393"/>
            <a:ext cx="264301" cy="264301"/>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900" b="1" dirty="0">
                <a:solidFill>
                  <a:schemeClr val="bg1"/>
                </a:solidFill>
                <a:latin typeface="Arial" panose="020B0604020202020204" pitchFamily="34" charset="0"/>
                <a:cs typeface="Arial" panose="020B0604020202020204" pitchFamily="34" charset="0"/>
              </a:rPr>
              <a:t>5</a:t>
            </a:r>
          </a:p>
        </p:txBody>
      </p:sp>
      <p:sp>
        <p:nvSpPr>
          <p:cNvPr id="134" name="Oval 133">
            <a:extLst>
              <a:ext uri="{FF2B5EF4-FFF2-40B4-BE49-F238E27FC236}">
                <a16:creationId xmlns:a16="http://schemas.microsoft.com/office/drawing/2014/main" id="{FEF54451-FA83-07CD-4512-DEB1B619C01B}"/>
              </a:ext>
            </a:extLst>
          </p:cNvPr>
          <p:cNvSpPr>
            <a:spLocks noChangeAspect="1"/>
          </p:cNvSpPr>
          <p:nvPr/>
        </p:nvSpPr>
        <p:spPr bwMode="auto">
          <a:xfrm>
            <a:off x="7138524" y="3698237"/>
            <a:ext cx="264301" cy="264301"/>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900" b="1" dirty="0">
                <a:solidFill>
                  <a:schemeClr val="bg1"/>
                </a:solidFill>
                <a:latin typeface="Arial" panose="020B0604020202020204" pitchFamily="34" charset="0"/>
                <a:cs typeface="Arial" panose="020B0604020202020204" pitchFamily="34" charset="0"/>
              </a:rPr>
              <a:t>6</a:t>
            </a:r>
          </a:p>
        </p:txBody>
      </p:sp>
      <p:sp>
        <p:nvSpPr>
          <p:cNvPr id="135" name="Oval 134">
            <a:extLst>
              <a:ext uri="{FF2B5EF4-FFF2-40B4-BE49-F238E27FC236}">
                <a16:creationId xmlns:a16="http://schemas.microsoft.com/office/drawing/2014/main" id="{42030159-B94C-320E-A085-F40AAF78A8D1}"/>
              </a:ext>
            </a:extLst>
          </p:cNvPr>
          <p:cNvSpPr>
            <a:spLocks noChangeAspect="1"/>
          </p:cNvSpPr>
          <p:nvPr/>
        </p:nvSpPr>
        <p:spPr bwMode="auto">
          <a:xfrm>
            <a:off x="8347247" y="3703517"/>
            <a:ext cx="264301" cy="264301"/>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900" b="1" dirty="0">
                <a:solidFill>
                  <a:schemeClr val="bg1"/>
                </a:solidFill>
                <a:latin typeface="Arial" panose="020B0604020202020204" pitchFamily="34" charset="0"/>
                <a:cs typeface="Arial" panose="020B0604020202020204" pitchFamily="34" charset="0"/>
              </a:rPr>
              <a:t>7</a:t>
            </a:r>
          </a:p>
        </p:txBody>
      </p:sp>
      <p:sp>
        <p:nvSpPr>
          <p:cNvPr id="136" name="Oval 135">
            <a:extLst>
              <a:ext uri="{FF2B5EF4-FFF2-40B4-BE49-F238E27FC236}">
                <a16:creationId xmlns:a16="http://schemas.microsoft.com/office/drawing/2014/main" id="{E3043AD1-1E7B-5E5E-D031-B7750F6B4D06}"/>
              </a:ext>
            </a:extLst>
          </p:cNvPr>
          <p:cNvSpPr>
            <a:spLocks noChangeAspect="1"/>
          </p:cNvSpPr>
          <p:nvPr/>
        </p:nvSpPr>
        <p:spPr bwMode="auto">
          <a:xfrm>
            <a:off x="4968506" y="5106391"/>
            <a:ext cx="264301" cy="264301"/>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900" b="1" dirty="0">
                <a:solidFill>
                  <a:schemeClr val="bg1"/>
                </a:solidFill>
                <a:latin typeface="Arial" panose="020B0604020202020204" pitchFamily="34" charset="0"/>
                <a:cs typeface="Arial" panose="020B0604020202020204" pitchFamily="34" charset="0"/>
              </a:rPr>
              <a:t>8</a:t>
            </a:r>
          </a:p>
        </p:txBody>
      </p:sp>
      <p:sp>
        <p:nvSpPr>
          <p:cNvPr id="137" name="Oval 136">
            <a:extLst>
              <a:ext uri="{FF2B5EF4-FFF2-40B4-BE49-F238E27FC236}">
                <a16:creationId xmlns:a16="http://schemas.microsoft.com/office/drawing/2014/main" id="{A78BE0FC-5E96-DC02-66A7-82AA256A1BCF}"/>
              </a:ext>
            </a:extLst>
          </p:cNvPr>
          <p:cNvSpPr>
            <a:spLocks noChangeAspect="1"/>
          </p:cNvSpPr>
          <p:nvPr/>
        </p:nvSpPr>
        <p:spPr bwMode="auto">
          <a:xfrm>
            <a:off x="7067483" y="5370692"/>
            <a:ext cx="264301" cy="264301"/>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900" b="1" dirty="0">
                <a:solidFill>
                  <a:schemeClr val="bg1"/>
                </a:solidFill>
                <a:latin typeface="Arial" panose="020B0604020202020204" pitchFamily="34" charset="0"/>
                <a:cs typeface="Arial" panose="020B0604020202020204" pitchFamily="34" charset="0"/>
              </a:rPr>
              <a:t>9</a:t>
            </a:r>
          </a:p>
        </p:txBody>
      </p:sp>
      <p:sp>
        <p:nvSpPr>
          <p:cNvPr id="138" name="Oval 137">
            <a:extLst>
              <a:ext uri="{FF2B5EF4-FFF2-40B4-BE49-F238E27FC236}">
                <a16:creationId xmlns:a16="http://schemas.microsoft.com/office/drawing/2014/main" id="{1DEAA176-F225-A5FE-EBD7-6ECCA4229EA0}"/>
              </a:ext>
            </a:extLst>
          </p:cNvPr>
          <p:cNvSpPr>
            <a:spLocks noChangeAspect="1"/>
          </p:cNvSpPr>
          <p:nvPr/>
        </p:nvSpPr>
        <p:spPr bwMode="auto">
          <a:xfrm>
            <a:off x="4034263" y="5106391"/>
            <a:ext cx="264301" cy="264301"/>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9144" bIns="0" anchor="ctr" anchorCtr="0"/>
          <a:lstStyle/>
          <a:p>
            <a:pPr algn="ctr" eaLnBrk="1" fontAlgn="auto" hangingPunct="1">
              <a:spcBef>
                <a:spcPts val="0"/>
              </a:spcBef>
              <a:spcAft>
                <a:spcPts val="0"/>
              </a:spcAft>
              <a:defRPr/>
            </a:pPr>
            <a:r>
              <a:rPr lang="en-US" sz="900" b="1" dirty="0">
                <a:solidFill>
                  <a:schemeClr val="bg1"/>
                </a:solidFill>
                <a:latin typeface="Arial" panose="020B0604020202020204" pitchFamily="34" charset="0"/>
                <a:cs typeface="Arial" panose="020B0604020202020204" pitchFamily="34" charset="0"/>
              </a:rPr>
              <a:t>10</a:t>
            </a:r>
          </a:p>
        </p:txBody>
      </p:sp>
      <p:grpSp>
        <p:nvGrpSpPr>
          <p:cNvPr id="139" name="Group 138" descr="AWS Cloud group with AWS logo.">
            <a:extLst>
              <a:ext uri="{FF2B5EF4-FFF2-40B4-BE49-F238E27FC236}">
                <a16:creationId xmlns:a16="http://schemas.microsoft.com/office/drawing/2014/main" id="{022C892F-9BCB-7E98-FADA-1A1A06586207}"/>
              </a:ext>
            </a:extLst>
          </p:cNvPr>
          <p:cNvGrpSpPr/>
          <p:nvPr/>
        </p:nvGrpSpPr>
        <p:grpSpPr>
          <a:xfrm>
            <a:off x="3204310" y="2020824"/>
            <a:ext cx="5690088" cy="4507991"/>
            <a:chOff x="562221" y="1512744"/>
            <a:chExt cx="10135893" cy="6473101"/>
          </a:xfrm>
        </p:grpSpPr>
        <p:sp>
          <p:nvSpPr>
            <p:cNvPr id="145" name="Rectangle 144">
              <a:extLst>
                <a:ext uri="{FF2B5EF4-FFF2-40B4-BE49-F238E27FC236}">
                  <a16:creationId xmlns:a16="http://schemas.microsoft.com/office/drawing/2014/main" id="{AD74EF2B-6219-648B-7DA0-A8755F4BD5E6}"/>
                </a:ext>
              </a:extLst>
            </p:cNvPr>
            <p:cNvSpPr/>
            <p:nvPr/>
          </p:nvSpPr>
          <p:spPr>
            <a:xfrm>
              <a:off x="564230" y="1512744"/>
              <a:ext cx="10133884" cy="6473101"/>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endParaRPr lang="en-US" sz="1000" dirty="0">
                <a:solidFill>
                  <a:schemeClr val="tx1"/>
                </a:solidFill>
                <a:latin typeface="Arial" panose="020B0604020202020204" pitchFamily="34" charset="0"/>
                <a:cs typeface="Arial" panose="020B0604020202020204" pitchFamily="34" charset="0"/>
              </a:endParaRPr>
            </a:p>
          </p:txBody>
        </p:sp>
        <p:pic>
          <p:nvPicPr>
            <p:cNvPr id="146" name="Graphic 145" descr="AWS Cloud group icon with AWS logo.">
              <a:extLst>
                <a:ext uri="{FF2B5EF4-FFF2-40B4-BE49-F238E27FC236}">
                  <a16:creationId xmlns:a16="http://schemas.microsoft.com/office/drawing/2014/main" id="{33BCA0C4-2FDE-B8B2-E338-0F090E71DE39}"/>
                </a:ext>
              </a:extLst>
            </p:cNvPr>
            <p:cNvPicPr>
              <a:picLocks noChangeAspect="1"/>
            </p:cNvPicPr>
            <p:nvPr/>
          </p:nvPicPr>
          <p:blipFill>
            <a:blip r:embed="rId44">
              <a:extLst>
                <a:ext uri="{96DAC541-7B7A-43D3-8B79-37D633B846F1}">
                  <asvg:svgBlip xmlns:asvg="http://schemas.microsoft.com/office/drawing/2016/SVG/main" r:embed="rId45"/>
                </a:ext>
              </a:extLst>
            </a:blip>
            <a:srcRect/>
            <a:stretch/>
          </p:blipFill>
          <p:spPr>
            <a:xfrm>
              <a:off x="562221" y="1512744"/>
              <a:ext cx="373314" cy="381000"/>
            </a:xfrm>
            <a:prstGeom prst="rect">
              <a:avLst/>
            </a:prstGeom>
          </p:spPr>
        </p:pic>
      </p:grpSp>
      <p:sp>
        <p:nvSpPr>
          <p:cNvPr id="143" name="Rectangle 142">
            <a:extLst>
              <a:ext uri="{FF2B5EF4-FFF2-40B4-BE49-F238E27FC236}">
                <a16:creationId xmlns:a16="http://schemas.microsoft.com/office/drawing/2014/main" id="{6173E058-5193-3C02-ADE5-D40384D6BBD7}"/>
              </a:ext>
            </a:extLst>
          </p:cNvPr>
          <p:cNvSpPr/>
          <p:nvPr/>
        </p:nvSpPr>
        <p:spPr>
          <a:xfrm>
            <a:off x="119389" y="2801893"/>
            <a:ext cx="2211501" cy="2603067"/>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endParaRPr lang="en-US" sz="1000" dirty="0">
              <a:solidFill>
                <a:schemeClr val="tx1"/>
              </a:solidFill>
              <a:latin typeface="Arial" panose="020B0604020202020204" pitchFamily="34" charset="0"/>
              <a:cs typeface="Arial" panose="020B0604020202020204" pitchFamily="34" charset="0"/>
            </a:endParaRPr>
          </a:p>
        </p:txBody>
      </p:sp>
      <p:pic>
        <p:nvPicPr>
          <p:cNvPr id="144" name="Graphic 143" descr="AWS Cloud group icon with AWS logo.">
            <a:extLst>
              <a:ext uri="{FF2B5EF4-FFF2-40B4-BE49-F238E27FC236}">
                <a16:creationId xmlns:a16="http://schemas.microsoft.com/office/drawing/2014/main" id="{B8338A42-8965-7491-F1BD-9EE8F622AA18}"/>
              </a:ext>
            </a:extLst>
          </p:cNvPr>
          <p:cNvPicPr>
            <a:picLocks noChangeAspect="1"/>
          </p:cNvPicPr>
          <p:nvPr/>
        </p:nvPicPr>
        <p:blipFill>
          <a:blip r:embed="rId44">
            <a:extLst>
              <a:ext uri="{96DAC541-7B7A-43D3-8B79-37D633B846F1}">
                <asvg:svgBlip xmlns:asvg="http://schemas.microsoft.com/office/drawing/2016/SVG/main" r:embed="rId45"/>
              </a:ext>
            </a:extLst>
          </a:blip>
          <a:srcRect/>
          <a:stretch/>
        </p:blipFill>
        <p:spPr>
          <a:xfrm>
            <a:off x="118298" y="2801892"/>
            <a:ext cx="202771" cy="257569"/>
          </a:xfrm>
          <a:prstGeom prst="rect">
            <a:avLst/>
          </a:prstGeom>
        </p:spPr>
      </p:pic>
      <p:cxnSp>
        <p:nvCxnSpPr>
          <p:cNvPr id="141" name="Elbow Connector 25" descr="Elbow horizontal arrow pointing right (2).">
            <a:extLst>
              <a:ext uri="{FF2B5EF4-FFF2-40B4-BE49-F238E27FC236}">
                <a16:creationId xmlns:a16="http://schemas.microsoft.com/office/drawing/2014/main" id="{1FE7F464-FC9F-27CF-66D5-FAE2C6A629FC}"/>
              </a:ext>
            </a:extLst>
          </p:cNvPr>
          <p:cNvCxnSpPr>
            <a:cxnSpLocks/>
          </p:cNvCxnSpPr>
          <p:nvPr/>
        </p:nvCxnSpPr>
        <p:spPr>
          <a:xfrm flipV="1">
            <a:off x="1550420" y="3101850"/>
            <a:ext cx="2160878" cy="470822"/>
          </a:xfrm>
          <a:prstGeom prst="bentConnector3">
            <a:avLst>
              <a:gd name="adj1" fmla="val 50000"/>
            </a:avLst>
          </a:prstGeom>
          <a:ln w="15875">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42" name="Straight Arrow Connector 141" descr="Down pointing vertical arrow.">
            <a:extLst>
              <a:ext uri="{FF2B5EF4-FFF2-40B4-BE49-F238E27FC236}">
                <a16:creationId xmlns:a16="http://schemas.microsoft.com/office/drawing/2014/main" id="{DAC3FF6E-0E18-5B38-6510-57073EBE5E5B}"/>
              </a:ext>
            </a:extLst>
          </p:cNvPr>
          <p:cNvCxnSpPr>
            <a:cxnSpLocks/>
          </p:cNvCxnSpPr>
          <p:nvPr/>
        </p:nvCxnSpPr>
        <p:spPr>
          <a:xfrm flipV="1">
            <a:off x="1253245" y="2489369"/>
            <a:ext cx="0" cy="710380"/>
          </a:xfrm>
          <a:prstGeom prst="straightConnector1">
            <a:avLst/>
          </a:prstGeom>
          <a:ln w="15875">
            <a:solidFill>
              <a:schemeClr val="tx1"/>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sp>
        <p:nvSpPr>
          <p:cNvPr id="152" name="TextBox 151">
            <a:extLst>
              <a:ext uri="{FF2B5EF4-FFF2-40B4-BE49-F238E27FC236}">
                <a16:creationId xmlns:a16="http://schemas.microsoft.com/office/drawing/2014/main" id="{A2FAE7FD-DAB6-0E73-A366-08FE258EA669}"/>
              </a:ext>
            </a:extLst>
          </p:cNvPr>
          <p:cNvSpPr txBox="1"/>
          <p:nvPr/>
        </p:nvSpPr>
        <p:spPr>
          <a:xfrm>
            <a:off x="293459" y="2804549"/>
            <a:ext cx="870744" cy="246221"/>
          </a:xfrm>
          <a:prstGeom prst="rect">
            <a:avLst/>
          </a:prstGeom>
          <a:noFill/>
        </p:spPr>
        <p:txBody>
          <a:bodyPr wrap="square">
            <a:spAutoFit/>
          </a:bodyPr>
          <a:lstStyle/>
          <a:p>
            <a:pPr eaLnBrk="1" fontAlgn="auto" hangingPunct="1">
              <a:spcBef>
                <a:spcPts val="0"/>
              </a:spcBef>
              <a:spcAft>
                <a:spcPts val="0"/>
              </a:spcAft>
              <a:defRPr/>
            </a:pPr>
            <a:r>
              <a:rPr lang="en-US" sz="1000" dirty="0">
                <a:solidFill>
                  <a:schemeClr val="tx1"/>
                </a:solidFill>
                <a:latin typeface="Arial" panose="020B0604020202020204" pitchFamily="34" charset="0"/>
                <a:cs typeface="Arial" panose="020B0604020202020204" pitchFamily="34" charset="0"/>
              </a:rPr>
              <a:t>AWS Cloud</a:t>
            </a:r>
          </a:p>
        </p:txBody>
      </p:sp>
      <p:sp>
        <p:nvSpPr>
          <p:cNvPr id="153" name="TextBox 152">
            <a:extLst>
              <a:ext uri="{FF2B5EF4-FFF2-40B4-BE49-F238E27FC236}">
                <a16:creationId xmlns:a16="http://schemas.microsoft.com/office/drawing/2014/main" id="{B42429C5-45FD-9671-B8AE-DCEC9E9CE4E4}"/>
              </a:ext>
            </a:extLst>
          </p:cNvPr>
          <p:cNvSpPr txBox="1"/>
          <p:nvPr/>
        </p:nvSpPr>
        <p:spPr>
          <a:xfrm>
            <a:off x="3407606" y="2036862"/>
            <a:ext cx="870744" cy="246221"/>
          </a:xfrm>
          <a:prstGeom prst="rect">
            <a:avLst/>
          </a:prstGeom>
          <a:noFill/>
        </p:spPr>
        <p:txBody>
          <a:bodyPr wrap="square">
            <a:spAutoFit/>
          </a:bodyPr>
          <a:lstStyle/>
          <a:p>
            <a:pPr eaLnBrk="1" fontAlgn="auto" hangingPunct="1">
              <a:spcBef>
                <a:spcPts val="0"/>
              </a:spcBef>
              <a:spcAft>
                <a:spcPts val="0"/>
              </a:spcAft>
              <a:defRPr/>
            </a:pPr>
            <a:r>
              <a:rPr lang="en-US" sz="1000" dirty="0">
                <a:solidFill>
                  <a:schemeClr val="tx1"/>
                </a:solidFill>
                <a:latin typeface="Arial" panose="020B0604020202020204" pitchFamily="34" charset="0"/>
                <a:cs typeface="Arial" panose="020B0604020202020204" pitchFamily="34" charset="0"/>
              </a:rPr>
              <a:t>AWS Cloud</a:t>
            </a:r>
          </a:p>
        </p:txBody>
      </p:sp>
    </p:spTree>
    <p:extLst>
      <p:ext uri="{BB962C8B-B14F-4D97-AF65-F5344CB8AC3E}">
        <p14:creationId xmlns:p14="http://schemas.microsoft.com/office/powerpoint/2010/main" val="2993417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9" name="Group 148">
            <a:extLst>
              <a:ext uri="{FF2B5EF4-FFF2-40B4-BE49-F238E27FC236}">
                <a16:creationId xmlns:a16="http://schemas.microsoft.com/office/drawing/2014/main" id="{C2767FD3-B023-F3FC-05A8-FE15B300D565}"/>
              </a:ext>
            </a:extLst>
          </p:cNvPr>
          <p:cNvGrpSpPr/>
          <p:nvPr/>
        </p:nvGrpSpPr>
        <p:grpSpPr>
          <a:xfrm>
            <a:off x="295325" y="176494"/>
            <a:ext cx="11526507" cy="6535201"/>
            <a:chOff x="295325" y="176494"/>
            <a:chExt cx="11526507" cy="6535201"/>
          </a:xfrm>
        </p:grpSpPr>
        <p:pic>
          <p:nvPicPr>
            <p:cNvPr id="13" name="Graphic 12" descr="Parameter Store resource icon for the AWS Systems Manager service.">
              <a:extLst>
                <a:ext uri="{FF2B5EF4-FFF2-40B4-BE49-F238E27FC236}">
                  <a16:creationId xmlns:a16="http://schemas.microsoft.com/office/drawing/2014/main" id="{F7899AD2-677C-17F1-B000-E308620245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11195" y="4273992"/>
              <a:ext cx="448808" cy="448808"/>
            </a:xfrm>
            <a:prstGeom prst="rect">
              <a:avLst/>
            </a:prstGeom>
          </p:spPr>
        </p:pic>
        <p:sp>
          <p:nvSpPr>
            <p:cNvPr id="16" name="TextBox 23">
              <a:extLst>
                <a:ext uri="{FF2B5EF4-FFF2-40B4-BE49-F238E27FC236}">
                  <a16:creationId xmlns:a16="http://schemas.microsoft.com/office/drawing/2014/main" id="{7E8D6E42-4964-5FD5-3311-2444F01B31B5}"/>
                </a:ext>
              </a:extLst>
            </p:cNvPr>
            <p:cNvSpPr txBox="1">
              <a:spLocks noChangeArrowheads="1"/>
            </p:cNvSpPr>
            <p:nvPr/>
          </p:nvSpPr>
          <p:spPr bwMode="auto">
            <a:xfrm>
              <a:off x="583097" y="4729316"/>
              <a:ext cx="1305004" cy="506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Parameter Store</a:t>
              </a:r>
            </a:p>
          </p:txBody>
        </p:sp>
        <p:pic>
          <p:nvPicPr>
            <p:cNvPr id="17" name="Graphic 16" descr="Registry resource icon for the Amazon ECR service.">
              <a:extLst>
                <a:ext uri="{FF2B5EF4-FFF2-40B4-BE49-F238E27FC236}">
                  <a16:creationId xmlns:a16="http://schemas.microsoft.com/office/drawing/2014/main" id="{4E79ABF4-3882-7F7B-A998-FD518A984DA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177023" y="4289053"/>
              <a:ext cx="448808" cy="448808"/>
            </a:xfrm>
            <a:prstGeom prst="rect">
              <a:avLst/>
            </a:prstGeom>
          </p:spPr>
        </p:pic>
        <p:sp>
          <p:nvSpPr>
            <p:cNvPr id="19" name="TextBox 29">
              <a:extLst>
                <a:ext uri="{FF2B5EF4-FFF2-40B4-BE49-F238E27FC236}">
                  <a16:creationId xmlns:a16="http://schemas.microsoft.com/office/drawing/2014/main" id="{97574119-2B57-98EC-85A2-DB7AE99C58DF}"/>
                </a:ext>
              </a:extLst>
            </p:cNvPr>
            <p:cNvSpPr txBox="1">
              <a:spLocks noChangeArrowheads="1"/>
            </p:cNvSpPr>
            <p:nvPr/>
          </p:nvSpPr>
          <p:spPr bwMode="auto">
            <a:xfrm>
              <a:off x="1828491" y="4729316"/>
              <a:ext cx="1153189" cy="31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Registry</a:t>
              </a:r>
            </a:p>
          </p:txBody>
        </p:sp>
        <p:pic>
          <p:nvPicPr>
            <p:cNvPr id="59" name="Graphic 14" descr="AWS Fargate service icon.">
              <a:extLst>
                <a:ext uri="{FF2B5EF4-FFF2-40B4-BE49-F238E27FC236}">
                  <a16:creationId xmlns:a16="http://schemas.microsoft.com/office/drawing/2014/main" id="{136F7022-B3E1-0779-A59C-1E21585A84B3}"/>
                </a:ext>
              </a:extLst>
            </p:cNvPr>
            <p:cNvPicPr>
              <a:picLocks noChangeAspect="1" noChangeArrowheads="1"/>
            </p:cNvPicPr>
            <p:nvPr/>
          </p:nvPicPr>
          <p:blipFill>
            <a:blip r:embed="rId6">
              <a:extLst>
                <a:ext uri="{96DAC541-7B7A-43D3-8B79-37D633B846F1}">
                  <asvg:svgBlip xmlns:asvg="http://schemas.microsoft.com/office/drawing/2016/SVG/main" r:embed="rId7"/>
                </a:ext>
              </a:extLst>
            </a:blip>
            <a:srcRect/>
            <a:stretch/>
          </p:blipFill>
          <p:spPr bwMode="auto">
            <a:xfrm>
              <a:off x="1415930" y="2432170"/>
              <a:ext cx="748015" cy="748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TextBox 12">
              <a:extLst>
                <a:ext uri="{FF2B5EF4-FFF2-40B4-BE49-F238E27FC236}">
                  <a16:creationId xmlns:a16="http://schemas.microsoft.com/office/drawing/2014/main" id="{35A2B7E6-4301-89DB-C9F4-92114BB022C9}"/>
                </a:ext>
              </a:extLst>
            </p:cNvPr>
            <p:cNvSpPr txBox="1">
              <a:spLocks noChangeArrowheads="1"/>
            </p:cNvSpPr>
            <p:nvPr/>
          </p:nvSpPr>
          <p:spPr bwMode="auto">
            <a:xfrm>
              <a:off x="658566" y="3178626"/>
              <a:ext cx="2237811" cy="31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AWS </a:t>
              </a:r>
              <a:r>
                <a:rPr lang="en-US" altLang="en-US" sz="1000" dirty="0" err="1">
                  <a:latin typeface="Arial" panose="020B0604020202020204" pitchFamily="34" charset="0"/>
                  <a:ea typeface="Amazon Ember" panose="020B0603020204020204" pitchFamily="34" charset="0"/>
                  <a:cs typeface="Arial" panose="020B0604020202020204" pitchFamily="34" charset="0"/>
                </a:rPr>
                <a:t>Fargate</a:t>
              </a:r>
              <a:endParaRPr lang="en-US" altLang="en-US" sz="1000" dirty="0">
                <a:latin typeface="Arial" panose="020B0604020202020204" pitchFamily="34" charset="0"/>
                <a:ea typeface="Amazon Ember" panose="020B0603020204020204" pitchFamily="34" charset="0"/>
                <a:cs typeface="Arial" panose="020B0604020202020204" pitchFamily="34" charset="0"/>
              </a:endParaRPr>
            </a:p>
          </p:txBody>
        </p:sp>
        <p:pic>
          <p:nvPicPr>
            <p:cNvPr id="71" name="Graphic 26" descr="Amazon Simple Queue Service (Amazon SQS) service icon.">
              <a:extLst>
                <a:ext uri="{FF2B5EF4-FFF2-40B4-BE49-F238E27FC236}">
                  <a16:creationId xmlns:a16="http://schemas.microsoft.com/office/drawing/2014/main" id="{4F46CF92-61A1-452A-54CF-4106C9899F6E}"/>
                </a:ext>
              </a:extLst>
            </p:cNvPr>
            <p:cNvPicPr>
              <a:picLocks noChangeAspect="1" noChangeArrowheads="1"/>
            </p:cNvPicPr>
            <p:nvPr/>
          </p:nvPicPr>
          <p:blipFill>
            <a:blip r:embed="rId8">
              <a:extLst>
                <a:ext uri="{96DAC541-7B7A-43D3-8B79-37D633B846F1}">
                  <asvg:svgBlip xmlns:asvg="http://schemas.microsoft.com/office/drawing/2016/SVG/main" r:embed="rId9"/>
                </a:ext>
              </a:extLst>
            </a:blip>
            <a:srcRect/>
            <a:stretch/>
          </p:blipFill>
          <p:spPr bwMode="auto">
            <a:xfrm>
              <a:off x="5014362" y="1802178"/>
              <a:ext cx="748015" cy="748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 name="TextBox 11">
              <a:extLst>
                <a:ext uri="{FF2B5EF4-FFF2-40B4-BE49-F238E27FC236}">
                  <a16:creationId xmlns:a16="http://schemas.microsoft.com/office/drawing/2014/main" id="{8E5E500E-7CB3-AFD3-1FBF-A7D0A325430C}"/>
                </a:ext>
              </a:extLst>
            </p:cNvPr>
            <p:cNvSpPr txBox="1">
              <a:spLocks noChangeArrowheads="1"/>
            </p:cNvSpPr>
            <p:nvPr/>
          </p:nvSpPr>
          <p:spPr bwMode="auto">
            <a:xfrm>
              <a:off x="4263182" y="2592401"/>
              <a:ext cx="2250278" cy="506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Amazon Simple Queue Service</a:t>
              </a:r>
            </a:p>
          </p:txBody>
        </p:sp>
        <p:pic>
          <p:nvPicPr>
            <p:cNvPr id="75" name="Graphic 13" descr="Lambda function resource icon for the AWS Lambda service icon.">
              <a:extLst>
                <a:ext uri="{FF2B5EF4-FFF2-40B4-BE49-F238E27FC236}">
                  <a16:creationId xmlns:a16="http://schemas.microsoft.com/office/drawing/2014/main" id="{9D661FA8-2A3D-5F63-D266-BCD480891D35}"/>
                </a:ext>
              </a:extLst>
            </p:cNvPr>
            <p:cNvPicPr>
              <a:picLocks noChangeAspect="1" noChangeArrowheads="1"/>
            </p:cNvPicPr>
            <p:nvPr/>
          </p:nvPicPr>
          <p:blipFill>
            <a:blip r:embed="rId10">
              <a:extLst>
                <a:ext uri="{96DAC541-7B7A-43D3-8B79-37D633B846F1}">
                  <asvg:svgBlip xmlns:asvg="http://schemas.microsoft.com/office/drawing/2016/SVG/main" r:embed="rId11"/>
                </a:ext>
              </a:extLst>
            </a:blip>
            <a:srcRect/>
            <a:stretch/>
          </p:blipFill>
          <p:spPr bwMode="auto">
            <a:xfrm>
              <a:off x="7315800" y="1773180"/>
              <a:ext cx="748014" cy="748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 name="TextBox 17">
              <a:extLst>
                <a:ext uri="{FF2B5EF4-FFF2-40B4-BE49-F238E27FC236}">
                  <a16:creationId xmlns:a16="http://schemas.microsoft.com/office/drawing/2014/main" id="{31531D0D-D8B4-18FB-0E4B-B1ED8C1B5065}"/>
                </a:ext>
              </a:extLst>
            </p:cNvPr>
            <p:cNvSpPr txBox="1">
              <a:spLocks noChangeArrowheads="1"/>
            </p:cNvSpPr>
            <p:nvPr/>
          </p:nvSpPr>
          <p:spPr bwMode="auto">
            <a:xfrm>
              <a:off x="7021270" y="2522750"/>
              <a:ext cx="1337075" cy="31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Process text</a:t>
              </a:r>
            </a:p>
          </p:txBody>
        </p:sp>
        <p:sp>
          <p:nvSpPr>
            <p:cNvPr id="78" name="TextBox 17">
              <a:extLst>
                <a:ext uri="{FF2B5EF4-FFF2-40B4-BE49-F238E27FC236}">
                  <a16:creationId xmlns:a16="http://schemas.microsoft.com/office/drawing/2014/main" id="{B422991F-F20A-6059-24C5-0B7FD3346A57}"/>
                </a:ext>
              </a:extLst>
            </p:cNvPr>
            <p:cNvSpPr txBox="1">
              <a:spLocks noChangeArrowheads="1"/>
            </p:cNvSpPr>
            <p:nvPr/>
          </p:nvSpPr>
          <p:spPr bwMode="auto">
            <a:xfrm>
              <a:off x="8554892" y="2509486"/>
              <a:ext cx="1533038" cy="31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Pinpoint locations</a:t>
              </a:r>
            </a:p>
          </p:txBody>
        </p:sp>
        <p:sp>
          <p:nvSpPr>
            <p:cNvPr id="79" name="TextBox 17">
              <a:extLst>
                <a:ext uri="{FF2B5EF4-FFF2-40B4-BE49-F238E27FC236}">
                  <a16:creationId xmlns:a16="http://schemas.microsoft.com/office/drawing/2014/main" id="{052B105D-AE15-9E32-9545-71772FFE4BF1}"/>
                </a:ext>
              </a:extLst>
            </p:cNvPr>
            <p:cNvSpPr txBox="1">
              <a:spLocks noChangeArrowheads="1"/>
            </p:cNvSpPr>
            <p:nvPr/>
          </p:nvSpPr>
          <p:spPr bwMode="auto">
            <a:xfrm>
              <a:off x="10279696" y="2522750"/>
              <a:ext cx="1337075" cy="31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Save results</a:t>
              </a:r>
            </a:p>
          </p:txBody>
        </p:sp>
        <p:pic>
          <p:nvPicPr>
            <p:cNvPr id="81" name="Graphic 80" descr="Amazon Bedrock service icon.">
              <a:extLst>
                <a:ext uri="{FF2B5EF4-FFF2-40B4-BE49-F238E27FC236}">
                  <a16:creationId xmlns:a16="http://schemas.microsoft.com/office/drawing/2014/main" id="{E0A5A130-8A8B-F006-3194-0214322B3610}"/>
                </a:ext>
              </a:extLst>
            </p:cNvPr>
            <p:cNvPicPr>
              <a:picLocks noChangeAspect="1"/>
            </p:cNvPicPr>
            <p:nvPr/>
          </p:nvPicPr>
          <p:blipFill>
            <a:blip r:embed="rId12">
              <a:extLst>
                <a:ext uri="{96DAC541-7B7A-43D3-8B79-37D633B846F1}">
                  <asvg:svgBlip xmlns:asvg="http://schemas.microsoft.com/office/drawing/2016/SVG/main" r:embed="rId13"/>
                </a:ext>
              </a:extLst>
            </a:blip>
            <a:srcRect/>
            <a:stretch/>
          </p:blipFill>
          <p:spPr>
            <a:xfrm>
              <a:off x="7315800" y="3409560"/>
              <a:ext cx="748015" cy="748015"/>
            </a:xfrm>
            <a:prstGeom prst="rect">
              <a:avLst/>
            </a:prstGeom>
          </p:spPr>
        </p:pic>
        <p:sp>
          <p:nvSpPr>
            <p:cNvPr id="82" name="TextBox 12">
              <a:extLst>
                <a:ext uri="{FF2B5EF4-FFF2-40B4-BE49-F238E27FC236}">
                  <a16:creationId xmlns:a16="http://schemas.microsoft.com/office/drawing/2014/main" id="{A7A8CC4E-1BE4-F6DF-EA0F-F48E9E8AD4F8}"/>
                </a:ext>
              </a:extLst>
            </p:cNvPr>
            <p:cNvSpPr txBox="1">
              <a:spLocks noChangeArrowheads="1"/>
            </p:cNvSpPr>
            <p:nvPr/>
          </p:nvSpPr>
          <p:spPr bwMode="auto">
            <a:xfrm>
              <a:off x="6905463" y="4157163"/>
              <a:ext cx="1467423" cy="31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Amazon Bedrock</a:t>
              </a:r>
            </a:p>
          </p:txBody>
        </p:sp>
        <p:pic>
          <p:nvPicPr>
            <p:cNvPr id="84" name="Graphic 13" descr="Lambda function resource icon for the AWS Lambda service icon.">
              <a:extLst>
                <a:ext uri="{FF2B5EF4-FFF2-40B4-BE49-F238E27FC236}">
                  <a16:creationId xmlns:a16="http://schemas.microsoft.com/office/drawing/2014/main" id="{DC082695-DB79-53BB-775E-92CB8BC525D8}"/>
                </a:ext>
              </a:extLst>
            </p:cNvPr>
            <p:cNvPicPr>
              <a:picLocks noChangeAspect="1" noChangeArrowheads="1"/>
            </p:cNvPicPr>
            <p:nvPr/>
          </p:nvPicPr>
          <p:blipFill>
            <a:blip r:embed="rId10">
              <a:extLst>
                <a:ext uri="{96DAC541-7B7A-43D3-8B79-37D633B846F1}">
                  <asvg:svgBlip xmlns:asvg="http://schemas.microsoft.com/office/drawing/2016/SVG/main" r:embed="rId11"/>
                </a:ext>
              </a:extLst>
            </a:blip>
            <a:srcRect/>
            <a:stretch/>
          </p:blipFill>
          <p:spPr bwMode="auto">
            <a:xfrm>
              <a:off x="10574398" y="1773179"/>
              <a:ext cx="748014" cy="748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 name="Graphic 13" descr="Lambda function resource icon for the AWS Lambda service icon.">
              <a:extLst>
                <a:ext uri="{FF2B5EF4-FFF2-40B4-BE49-F238E27FC236}">
                  <a16:creationId xmlns:a16="http://schemas.microsoft.com/office/drawing/2014/main" id="{9B057042-E73C-E5B5-80A3-B283C8EBA9FA}"/>
                </a:ext>
              </a:extLst>
            </p:cNvPr>
            <p:cNvPicPr>
              <a:picLocks noChangeAspect="1" noChangeArrowheads="1"/>
            </p:cNvPicPr>
            <p:nvPr/>
          </p:nvPicPr>
          <p:blipFill>
            <a:blip r:embed="rId10">
              <a:extLst>
                <a:ext uri="{96DAC541-7B7A-43D3-8B79-37D633B846F1}">
                  <asvg:svgBlip xmlns:asvg="http://schemas.microsoft.com/office/drawing/2016/SVG/main" r:embed="rId11"/>
                </a:ext>
              </a:extLst>
            </a:blip>
            <a:srcRect/>
            <a:stretch/>
          </p:blipFill>
          <p:spPr bwMode="auto">
            <a:xfrm>
              <a:off x="8947406" y="1773179"/>
              <a:ext cx="748014" cy="748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 name="Graphic 86" descr="Amazon Location Service service icon.">
              <a:extLst>
                <a:ext uri="{FF2B5EF4-FFF2-40B4-BE49-F238E27FC236}">
                  <a16:creationId xmlns:a16="http://schemas.microsoft.com/office/drawing/2014/main" id="{BA3811AB-F96D-B1BC-3026-8B716792C7F9}"/>
                </a:ext>
              </a:extLst>
            </p:cNvPr>
            <p:cNvPicPr>
              <a:picLocks noChangeAspect="1"/>
            </p:cNvPicPr>
            <p:nvPr/>
          </p:nvPicPr>
          <p:blipFill>
            <a:blip r:embed="rId14">
              <a:extLst>
                <a:ext uri="{96DAC541-7B7A-43D3-8B79-37D633B846F1}">
                  <asvg:svgBlip xmlns:asvg="http://schemas.microsoft.com/office/drawing/2016/SVG/main" r:embed="rId15"/>
                </a:ext>
              </a:extLst>
            </a:blip>
            <a:srcRect/>
            <a:stretch/>
          </p:blipFill>
          <p:spPr>
            <a:xfrm>
              <a:off x="8956751" y="3409560"/>
              <a:ext cx="748015" cy="748015"/>
            </a:xfrm>
            <a:prstGeom prst="rect">
              <a:avLst/>
            </a:prstGeom>
          </p:spPr>
        </p:pic>
        <p:sp>
          <p:nvSpPr>
            <p:cNvPr id="88" name="TextBox 11">
              <a:extLst>
                <a:ext uri="{FF2B5EF4-FFF2-40B4-BE49-F238E27FC236}">
                  <a16:creationId xmlns:a16="http://schemas.microsoft.com/office/drawing/2014/main" id="{7127BD62-F29B-2F9E-1CEE-291979FA4F01}"/>
                </a:ext>
              </a:extLst>
            </p:cNvPr>
            <p:cNvSpPr txBox="1">
              <a:spLocks noChangeArrowheads="1"/>
            </p:cNvSpPr>
            <p:nvPr/>
          </p:nvSpPr>
          <p:spPr bwMode="auto">
            <a:xfrm>
              <a:off x="8545688" y="4165669"/>
              <a:ext cx="1467421" cy="506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Amazon Location </a:t>
              </a:r>
            </a:p>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Service</a:t>
              </a:r>
            </a:p>
          </p:txBody>
        </p:sp>
        <p:grpSp>
          <p:nvGrpSpPr>
            <p:cNvPr id="93" name="Group 92" descr="AWS Step Functions workflow group.">
              <a:extLst>
                <a:ext uri="{FF2B5EF4-FFF2-40B4-BE49-F238E27FC236}">
                  <a16:creationId xmlns:a16="http://schemas.microsoft.com/office/drawing/2014/main" id="{FC51BD74-57C3-0CFB-3278-D56A407A6F29}"/>
                </a:ext>
              </a:extLst>
            </p:cNvPr>
            <p:cNvGrpSpPr/>
            <p:nvPr/>
          </p:nvGrpSpPr>
          <p:grpSpPr>
            <a:xfrm>
              <a:off x="6823667" y="1406298"/>
              <a:ext cx="4793103" cy="1500035"/>
              <a:chOff x="351632" y="4826000"/>
              <a:chExt cx="4882719" cy="1528081"/>
            </a:xfrm>
          </p:grpSpPr>
          <p:sp>
            <p:nvSpPr>
              <p:cNvPr id="94" name="Rectangle 93">
                <a:extLst>
                  <a:ext uri="{FF2B5EF4-FFF2-40B4-BE49-F238E27FC236}">
                    <a16:creationId xmlns:a16="http://schemas.microsoft.com/office/drawing/2014/main" id="{AE99D83B-6887-179F-C295-82AA0C2BEAEA}"/>
                  </a:ext>
                </a:extLst>
              </p:cNvPr>
              <p:cNvSpPr/>
              <p:nvPr/>
            </p:nvSpPr>
            <p:spPr>
              <a:xfrm>
                <a:off x="351632" y="4826000"/>
                <a:ext cx="4882719" cy="1528081"/>
              </a:xfrm>
              <a:prstGeom prst="rect">
                <a:avLst/>
              </a:prstGeom>
              <a:noFill/>
              <a:ln w="15875">
                <a:solidFill>
                  <a:srgbClr val="E7157B"/>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000" dirty="0">
                    <a:solidFill>
                      <a:schemeClr val="tx1"/>
                    </a:solidFill>
                    <a:latin typeface="Arial" panose="020B0604020202020204" pitchFamily="34" charset="0"/>
                    <a:cs typeface="Arial" panose="020B0604020202020204" pitchFamily="34" charset="0"/>
                  </a:rPr>
                  <a:t>AWS Process Post Workflow</a:t>
                </a:r>
              </a:p>
            </p:txBody>
          </p:sp>
          <p:pic>
            <p:nvPicPr>
              <p:cNvPr id="95" name="Graphic 94" descr="AWS Step Functions workflow group icon. ">
                <a:extLst>
                  <a:ext uri="{FF2B5EF4-FFF2-40B4-BE49-F238E27FC236}">
                    <a16:creationId xmlns:a16="http://schemas.microsoft.com/office/drawing/2014/main" id="{F86935C7-0A0E-62B2-0A92-5A27F075B23C}"/>
                  </a:ext>
                </a:extLst>
              </p:cNvPr>
              <p:cNvPicPr>
                <a:picLocks noChangeAspect="1"/>
              </p:cNvPicPr>
              <p:nvPr/>
            </p:nvPicPr>
            <p:blipFill>
              <a:blip r:embed="rId16">
                <a:extLst>
                  <a:ext uri="{96DAC541-7B7A-43D3-8B79-37D633B846F1}">
                    <asvg:svgBlip xmlns:asvg="http://schemas.microsoft.com/office/drawing/2016/SVG/main" r:embed="rId17"/>
                  </a:ext>
                </a:extLst>
              </a:blip>
              <a:srcRect/>
              <a:stretch/>
            </p:blipFill>
            <p:spPr>
              <a:xfrm>
                <a:off x="351632" y="4826000"/>
                <a:ext cx="381000" cy="381000"/>
              </a:xfrm>
              <a:prstGeom prst="rect">
                <a:avLst/>
              </a:prstGeom>
            </p:spPr>
          </p:pic>
        </p:grpSp>
        <p:pic>
          <p:nvPicPr>
            <p:cNvPr id="96" name="Graphic 8" descr="Amazon Simple Storage Service (Amazon S3) service icon.">
              <a:extLst>
                <a:ext uri="{FF2B5EF4-FFF2-40B4-BE49-F238E27FC236}">
                  <a16:creationId xmlns:a16="http://schemas.microsoft.com/office/drawing/2014/main" id="{93375540-CC24-0687-DE09-B8B148F6840B}"/>
                </a:ext>
              </a:extLst>
            </p:cNvPr>
            <p:cNvPicPr>
              <a:picLocks noChangeAspect="1" noChangeArrowheads="1"/>
            </p:cNvPicPr>
            <p:nvPr/>
          </p:nvPicPr>
          <p:blipFill>
            <a:blip r:embed="rId18">
              <a:extLst>
                <a:ext uri="{96DAC541-7B7A-43D3-8B79-37D633B846F1}">
                  <asvg:svgBlip xmlns:asvg="http://schemas.microsoft.com/office/drawing/2016/SVG/main" r:embed="rId19"/>
                </a:ext>
              </a:extLst>
            </a:blip>
            <a:srcRect/>
            <a:stretch/>
          </p:blipFill>
          <p:spPr bwMode="auto">
            <a:xfrm>
              <a:off x="10549012" y="3409560"/>
              <a:ext cx="748015" cy="748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 name="TextBox 9">
              <a:extLst>
                <a:ext uri="{FF2B5EF4-FFF2-40B4-BE49-F238E27FC236}">
                  <a16:creationId xmlns:a16="http://schemas.microsoft.com/office/drawing/2014/main" id="{9F1CC204-1393-D1C7-51E5-8A0A7A4254DD}"/>
                </a:ext>
              </a:extLst>
            </p:cNvPr>
            <p:cNvSpPr txBox="1">
              <a:spLocks noChangeArrowheads="1"/>
            </p:cNvSpPr>
            <p:nvPr/>
          </p:nvSpPr>
          <p:spPr bwMode="auto">
            <a:xfrm>
              <a:off x="10185912" y="4157575"/>
              <a:ext cx="1474212" cy="506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Amazon Simple </a:t>
              </a:r>
            </a:p>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Storage Service</a:t>
              </a:r>
            </a:p>
          </p:txBody>
        </p:sp>
        <p:pic>
          <p:nvPicPr>
            <p:cNvPr id="98" name="Graphic 14" descr="Amazon Athena service icon.">
              <a:extLst>
                <a:ext uri="{FF2B5EF4-FFF2-40B4-BE49-F238E27FC236}">
                  <a16:creationId xmlns:a16="http://schemas.microsoft.com/office/drawing/2014/main" id="{EF21C7CD-E5B8-2407-EDEA-EF9DE5DBB730}"/>
                </a:ext>
              </a:extLst>
            </p:cNvPr>
            <p:cNvPicPr>
              <a:picLocks noChangeAspect="1" noChangeArrowheads="1"/>
            </p:cNvPicPr>
            <p:nvPr/>
          </p:nvPicPr>
          <p:blipFill>
            <a:blip r:embed="rId20">
              <a:extLst>
                <a:ext uri="{96DAC541-7B7A-43D3-8B79-37D633B846F1}">
                  <asvg:svgBlip xmlns:asvg="http://schemas.microsoft.com/office/drawing/2016/SVG/main" r:embed="rId21"/>
                </a:ext>
              </a:extLst>
            </a:blip>
            <a:srcRect/>
            <a:stretch/>
          </p:blipFill>
          <p:spPr bwMode="auto">
            <a:xfrm>
              <a:off x="6681049" y="5389558"/>
              <a:ext cx="748015" cy="748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 name="TextBox 17">
              <a:extLst>
                <a:ext uri="{FF2B5EF4-FFF2-40B4-BE49-F238E27FC236}">
                  <a16:creationId xmlns:a16="http://schemas.microsoft.com/office/drawing/2014/main" id="{75710CFD-3F3F-2B7F-AF77-D3FF0B9ABA85}"/>
                </a:ext>
              </a:extLst>
            </p:cNvPr>
            <p:cNvSpPr txBox="1">
              <a:spLocks noChangeArrowheads="1"/>
            </p:cNvSpPr>
            <p:nvPr/>
          </p:nvSpPr>
          <p:spPr bwMode="auto">
            <a:xfrm>
              <a:off x="6349022" y="6127907"/>
              <a:ext cx="1419649" cy="31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Amazon Athena</a:t>
              </a:r>
            </a:p>
          </p:txBody>
        </p:sp>
        <p:pic>
          <p:nvPicPr>
            <p:cNvPr id="100" name="Graphic 99" descr="Amazon QuickSight service icon.">
              <a:extLst>
                <a:ext uri="{FF2B5EF4-FFF2-40B4-BE49-F238E27FC236}">
                  <a16:creationId xmlns:a16="http://schemas.microsoft.com/office/drawing/2014/main" id="{1D268F73-3576-1829-37EB-4BF84E484EE0}"/>
                </a:ext>
              </a:extLst>
            </p:cNvPr>
            <p:cNvPicPr>
              <a:picLocks noChangeAspect="1" noChangeArrowheads="1"/>
            </p:cNvPicPr>
            <p:nvPr/>
          </p:nvPicPr>
          <p:blipFill>
            <a:blip r:embed="rId22">
              <a:extLst>
                <a:ext uri="{96DAC541-7B7A-43D3-8B79-37D633B846F1}">
                  <asvg:svgBlip xmlns:asvg="http://schemas.microsoft.com/office/drawing/2016/SVG/main" r:embed="rId23"/>
                </a:ext>
              </a:extLst>
            </a:blip>
            <a:srcRect/>
            <a:stretch/>
          </p:blipFill>
          <p:spPr bwMode="auto">
            <a:xfrm>
              <a:off x="4894375" y="5390077"/>
              <a:ext cx="748015" cy="748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 name="TextBox 17">
              <a:extLst>
                <a:ext uri="{FF2B5EF4-FFF2-40B4-BE49-F238E27FC236}">
                  <a16:creationId xmlns:a16="http://schemas.microsoft.com/office/drawing/2014/main" id="{594B65FC-CC19-6745-DE99-CEBBA8FE782F}"/>
                </a:ext>
              </a:extLst>
            </p:cNvPr>
            <p:cNvSpPr txBox="1">
              <a:spLocks noChangeArrowheads="1"/>
            </p:cNvSpPr>
            <p:nvPr/>
          </p:nvSpPr>
          <p:spPr bwMode="auto">
            <a:xfrm>
              <a:off x="4434419" y="6127907"/>
              <a:ext cx="1659738" cy="31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Amazon </a:t>
              </a:r>
              <a:r>
                <a:rPr lang="en-US" altLang="en-US" sz="1000" dirty="0" err="1">
                  <a:latin typeface="Arial" panose="020B0604020202020204" pitchFamily="34" charset="0"/>
                  <a:ea typeface="Amazon Ember" panose="020B0603020204020204" pitchFamily="34" charset="0"/>
                  <a:cs typeface="Arial" panose="020B0604020202020204" pitchFamily="34" charset="0"/>
                </a:rPr>
                <a:t>QuickSight</a:t>
              </a:r>
              <a:endParaRPr lang="en-US" altLang="en-US" sz="1000" dirty="0">
                <a:latin typeface="Arial" panose="020B0604020202020204" pitchFamily="34" charset="0"/>
                <a:ea typeface="Amazon Ember" panose="020B0603020204020204" pitchFamily="34" charset="0"/>
                <a:cs typeface="Arial" panose="020B0604020202020204" pitchFamily="34" charset="0"/>
              </a:endParaRPr>
            </a:p>
          </p:txBody>
        </p:sp>
        <p:pic>
          <p:nvPicPr>
            <p:cNvPr id="102" name="Graphic 101" descr="Amazon Lookout for Metrics service icon.">
              <a:extLst>
                <a:ext uri="{FF2B5EF4-FFF2-40B4-BE49-F238E27FC236}">
                  <a16:creationId xmlns:a16="http://schemas.microsoft.com/office/drawing/2014/main" id="{8DC028DE-9698-20D6-1B3D-0758FD8B39F7}"/>
                </a:ext>
              </a:extLst>
            </p:cNvPr>
            <p:cNvPicPr>
              <a:picLocks noChangeAspect="1"/>
            </p:cNvPicPr>
            <p:nvPr/>
          </p:nvPicPr>
          <p:blipFill>
            <a:blip r:embed="rId24">
              <a:extLst>
                <a:ext uri="{96DAC541-7B7A-43D3-8B79-37D633B846F1}">
                  <asvg:svgBlip xmlns:asvg="http://schemas.microsoft.com/office/drawing/2016/SVG/main" r:embed="rId25"/>
                </a:ext>
              </a:extLst>
            </a:blip>
            <a:srcRect/>
            <a:stretch/>
          </p:blipFill>
          <p:spPr>
            <a:xfrm>
              <a:off x="8601224" y="5388518"/>
              <a:ext cx="748015" cy="748015"/>
            </a:xfrm>
            <a:prstGeom prst="rect">
              <a:avLst/>
            </a:prstGeom>
          </p:spPr>
        </p:pic>
        <p:sp>
          <p:nvSpPr>
            <p:cNvPr id="103" name="TextBox 11">
              <a:extLst>
                <a:ext uri="{FF2B5EF4-FFF2-40B4-BE49-F238E27FC236}">
                  <a16:creationId xmlns:a16="http://schemas.microsoft.com/office/drawing/2014/main" id="{C17ECCDD-5016-4910-F4A4-FC0BF9EA6698}"/>
                </a:ext>
              </a:extLst>
            </p:cNvPr>
            <p:cNvSpPr txBox="1">
              <a:spLocks noChangeArrowheads="1"/>
            </p:cNvSpPr>
            <p:nvPr/>
          </p:nvSpPr>
          <p:spPr bwMode="auto">
            <a:xfrm>
              <a:off x="8214090" y="6154073"/>
              <a:ext cx="1497330" cy="506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Amazon Lookout </a:t>
              </a:r>
              <a:br>
                <a:rPr lang="en-US" altLang="en-US" sz="1000" dirty="0">
                  <a:latin typeface="Arial" panose="020B0604020202020204" pitchFamily="34" charset="0"/>
                  <a:ea typeface="Amazon Ember" panose="020B0603020204020204" pitchFamily="34" charset="0"/>
                  <a:cs typeface="Arial" panose="020B0604020202020204" pitchFamily="34" charset="0"/>
                </a:rPr>
              </a:br>
              <a:r>
                <a:rPr lang="en-US" altLang="en-US" sz="1000" dirty="0">
                  <a:latin typeface="Arial" panose="020B0604020202020204" pitchFamily="34" charset="0"/>
                  <a:ea typeface="Amazon Ember" panose="020B0603020204020204" pitchFamily="34" charset="0"/>
                  <a:cs typeface="Arial" panose="020B0604020202020204" pitchFamily="34" charset="0"/>
                </a:rPr>
                <a:t>for Metrics</a:t>
              </a:r>
            </a:p>
          </p:txBody>
        </p:sp>
        <p:pic>
          <p:nvPicPr>
            <p:cNvPr id="104" name="Graphic 24" descr="Amazon Simple Notification Service (Amazon SNS) service icon.">
              <a:extLst>
                <a:ext uri="{FF2B5EF4-FFF2-40B4-BE49-F238E27FC236}">
                  <a16:creationId xmlns:a16="http://schemas.microsoft.com/office/drawing/2014/main" id="{5185581B-87B6-E78D-4253-909406E67A1A}"/>
                </a:ext>
              </a:extLst>
            </p:cNvPr>
            <p:cNvPicPr>
              <a:picLocks noChangeAspect="1" noChangeArrowheads="1"/>
            </p:cNvPicPr>
            <p:nvPr/>
          </p:nvPicPr>
          <p:blipFill>
            <a:blip r:embed="rId26">
              <a:extLst>
                <a:ext uri="{96DAC541-7B7A-43D3-8B79-37D633B846F1}">
                  <asvg:svgBlip xmlns:asvg="http://schemas.microsoft.com/office/drawing/2016/SVG/main" r:embed="rId27"/>
                </a:ext>
              </a:extLst>
            </a:blip>
            <a:srcRect/>
            <a:stretch/>
          </p:blipFill>
          <p:spPr bwMode="auto">
            <a:xfrm>
              <a:off x="10476748" y="5384231"/>
              <a:ext cx="748015" cy="748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 name="TextBox 9">
              <a:extLst>
                <a:ext uri="{FF2B5EF4-FFF2-40B4-BE49-F238E27FC236}">
                  <a16:creationId xmlns:a16="http://schemas.microsoft.com/office/drawing/2014/main" id="{D5803065-7A61-CAB2-A559-FD2FAF61E3DA}"/>
                </a:ext>
              </a:extLst>
            </p:cNvPr>
            <p:cNvSpPr txBox="1">
              <a:spLocks noChangeArrowheads="1"/>
            </p:cNvSpPr>
            <p:nvPr/>
          </p:nvSpPr>
          <p:spPr bwMode="auto">
            <a:xfrm>
              <a:off x="10062729" y="6136481"/>
              <a:ext cx="1632351" cy="506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Amazon Simple </a:t>
              </a:r>
            </a:p>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Notification Service</a:t>
              </a:r>
            </a:p>
          </p:txBody>
        </p:sp>
        <p:cxnSp>
          <p:nvCxnSpPr>
            <p:cNvPr id="107" name="Straight Arrow Connector 106" descr="Right pointing horizontal arrow.">
              <a:extLst>
                <a:ext uri="{FF2B5EF4-FFF2-40B4-BE49-F238E27FC236}">
                  <a16:creationId xmlns:a16="http://schemas.microsoft.com/office/drawing/2014/main" id="{9A352510-EFCB-13B3-39DF-49E94B040713}"/>
                </a:ext>
              </a:extLst>
            </p:cNvPr>
            <p:cNvCxnSpPr>
              <a:cxnSpLocks/>
            </p:cNvCxnSpPr>
            <p:nvPr/>
          </p:nvCxnSpPr>
          <p:spPr>
            <a:xfrm>
              <a:off x="5835901" y="2163765"/>
              <a:ext cx="1467423" cy="0"/>
            </a:xfrm>
            <a:prstGeom prst="straightConnector1">
              <a:avLst/>
            </a:prstGeom>
            <a:ln w="15875">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08" name="Straight Arrow Connector 107" descr="Down pointing vertical arrow.">
              <a:extLst>
                <a:ext uri="{FF2B5EF4-FFF2-40B4-BE49-F238E27FC236}">
                  <a16:creationId xmlns:a16="http://schemas.microsoft.com/office/drawing/2014/main" id="{D19C6C86-0209-B3BB-6A04-351E1721AB5C}"/>
                </a:ext>
              </a:extLst>
            </p:cNvPr>
            <p:cNvCxnSpPr>
              <a:cxnSpLocks/>
            </p:cNvCxnSpPr>
            <p:nvPr/>
          </p:nvCxnSpPr>
          <p:spPr>
            <a:xfrm flipV="1">
              <a:off x="7683271" y="2794666"/>
              <a:ext cx="0" cy="544862"/>
            </a:xfrm>
            <a:prstGeom prst="straightConnector1">
              <a:avLst/>
            </a:prstGeom>
            <a:ln w="15875">
              <a:solidFill>
                <a:schemeClr val="tx1"/>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109" name="Straight Arrow Connector 108" descr="Down pointing vertical arrow.">
              <a:extLst>
                <a:ext uri="{FF2B5EF4-FFF2-40B4-BE49-F238E27FC236}">
                  <a16:creationId xmlns:a16="http://schemas.microsoft.com/office/drawing/2014/main" id="{24595B26-8840-F247-01D3-DE274ED635F7}"/>
                </a:ext>
              </a:extLst>
            </p:cNvPr>
            <p:cNvCxnSpPr>
              <a:cxnSpLocks/>
            </p:cNvCxnSpPr>
            <p:nvPr/>
          </p:nvCxnSpPr>
          <p:spPr>
            <a:xfrm flipV="1">
              <a:off x="9349239" y="2794666"/>
              <a:ext cx="0" cy="544862"/>
            </a:xfrm>
            <a:prstGeom prst="straightConnector1">
              <a:avLst/>
            </a:prstGeom>
            <a:ln w="15875">
              <a:solidFill>
                <a:schemeClr val="tx1"/>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110" name="Straight Arrow Connector 109" descr="Down pointing vertical arrow.">
              <a:extLst>
                <a:ext uri="{FF2B5EF4-FFF2-40B4-BE49-F238E27FC236}">
                  <a16:creationId xmlns:a16="http://schemas.microsoft.com/office/drawing/2014/main" id="{A1FB3F5A-FAEE-25A7-DFEA-F34F5C0C53CC}"/>
                </a:ext>
              </a:extLst>
            </p:cNvPr>
            <p:cNvCxnSpPr>
              <a:cxnSpLocks/>
            </p:cNvCxnSpPr>
            <p:nvPr/>
          </p:nvCxnSpPr>
          <p:spPr>
            <a:xfrm flipV="1">
              <a:off x="10936772" y="2773161"/>
              <a:ext cx="0" cy="544862"/>
            </a:xfrm>
            <a:prstGeom prst="straightConnector1">
              <a:avLst/>
            </a:prstGeom>
            <a:ln w="15875">
              <a:solidFill>
                <a:schemeClr val="tx1"/>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111" name="Elbow Connector 45" descr="Elbow vertical arrow pointing up (2).">
              <a:extLst>
                <a:ext uri="{FF2B5EF4-FFF2-40B4-BE49-F238E27FC236}">
                  <a16:creationId xmlns:a16="http://schemas.microsoft.com/office/drawing/2014/main" id="{4CA499BF-214F-E184-21A5-225CF72E22DA}"/>
                </a:ext>
              </a:extLst>
            </p:cNvPr>
            <p:cNvCxnSpPr>
              <a:cxnSpLocks/>
              <a:stCxn id="97" idx="2"/>
              <a:endCxn id="98" idx="0"/>
            </p:cNvCxnSpPr>
            <p:nvPr/>
          </p:nvCxnSpPr>
          <p:spPr>
            <a:xfrm rot="5400000">
              <a:off x="8626202" y="3092742"/>
              <a:ext cx="725672" cy="3867961"/>
            </a:xfrm>
            <a:prstGeom prst="bentConnector3">
              <a:avLst>
                <a:gd name="adj1" fmla="val 50000"/>
              </a:avLst>
            </a:prstGeom>
            <a:ln w="15875">
              <a:solidFill>
                <a:schemeClr val="tx1"/>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112" name="Straight Arrow Connector 111" descr="Right pointing horizontal arrow.">
              <a:extLst>
                <a:ext uri="{FF2B5EF4-FFF2-40B4-BE49-F238E27FC236}">
                  <a16:creationId xmlns:a16="http://schemas.microsoft.com/office/drawing/2014/main" id="{3687EBF0-000F-6C62-A61D-268C7190D7CF}"/>
                </a:ext>
              </a:extLst>
            </p:cNvPr>
            <p:cNvCxnSpPr>
              <a:cxnSpLocks/>
            </p:cNvCxnSpPr>
            <p:nvPr/>
          </p:nvCxnSpPr>
          <p:spPr>
            <a:xfrm>
              <a:off x="7536997" y="5758238"/>
              <a:ext cx="946102" cy="0"/>
            </a:xfrm>
            <a:prstGeom prst="straightConnector1">
              <a:avLst/>
            </a:prstGeom>
            <a:ln w="15875">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13" name="Straight Arrow Connector 112" descr="Right pointing horizontal arrow.">
              <a:extLst>
                <a:ext uri="{FF2B5EF4-FFF2-40B4-BE49-F238E27FC236}">
                  <a16:creationId xmlns:a16="http://schemas.microsoft.com/office/drawing/2014/main" id="{66862A59-E888-BD92-7B2C-41E073BDC723}"/>
                </a:ext>
              </a:extLst>
            </p:cNvPr>
            <p:cNvCxnSpPr>
              <a:cxnSpLocks/>
            </p:cNvCxnSpPr>
            <p:nvPr/>
          </p:nvCxnSpPr>
          <p:spPr>
            <a:xfrm>
              <a:off x="9425418" y="5758238"/>
              <a:ext cx="946102" cy="0"/>
            </a:xfrm>
            <a:prstGeom prst="straightConnector1">
              <a:avLst/>
            </a:prstGeom>
            <a:ln w="15875">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14" name="Straight Arrow Connector 113" descr="Left pointing horizontal arrow. ">
              <a:extLst>
                <a:ext uri="{FF2B5EF4-FFF2-40B4-BE49-F238E27FC236}">
                  <a16:creationId xmlns:a16="http://schemas.microsoft.com/office/drawing/2014/main" id="{27A65656-892D-E606-01C9-9C7D3976F596}"/>
                </a:ext>
              </a:extLst>
            </p:cNvPr>
            <p:cNvCxnSpPr>
              <a:cxnSpLocks/>
            </p:cNvCxnSpPr>
            <p:nvPr/>
          </p:nvCxnSpPr>
          <p:spPr>
            <a:xfrm>
              <a:off x="5718855" y="5758238"/>
              <a:ext cx="911858" cy="0"/>
            </a:xfrm>
            <a:prstGeom prst="straightConnector1">
              <a:avLst/>
            </a:prstGeom>
            <a:ln w="15875">
              <a:solidFill>
                <a:schemeClr val="tx1"/>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115" name="Straight Arrow Connector 114" descr="Right pointing horizontal arrow.">
              <a:extLst>
                <a:ext uri="{FF2B5EF4-FFF2-40B4-BE49-F238E27FC236}">
                  <a16:creationId xmlns:a16="http://schemas.microsoft.com/office/drawing/2014/main" id="{2E500D3B-E72A-6C45-14FF-62B21DADD05B}"/>
                </a:ext>
              </a:extLst>
            </p:cNvPr>
            <p:cNvCxnSpPr>
              <a:cxnSpLocks/>
            </p:cNvCxnSpPr>
            <p:nvPr/>
          </p:nvCxnSpPr>
          <p:spPr>
            <a:xfrm>
              <a:off x="8103306" y="2147185"/>
              <a:ext cx="844099" cy="0"/>
            </a:xfrm>
            <a:prstGeom prst="straightConnector1">
              <a:avLst/>
            </a:prstGeom>
            <a:ln w="15875">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16" name="Straight Arrow Connector 115" descr="Right pointing horizontal arrow.">
              <a:extLst>
                <a:ext uri="{FF2B5EF4-FFF2-40B4-BE49-F238E27FC236}">
                  <a16:creationId xmlns:a16="http://schemas.microsoft.com/office/drawing/2014/main" id="{575BD002-AFD0-8B85-F604-D0B2954EA56A}"/>
                </a:ext>
              </a:extLst>
            </p:cNvPr>
            <p:cNvCxnSpPr>
              <a:cxnSpLocks/>
            </p:cNvCxnSpPr>
            <p:nvPr/>
          </p:nvCxnSpPr>
          <p:spPr>
            <a:xfrm>
              <a:off x="9695418" y="2147185"/>
              <a:ext cx="844099" cy="0"/>
            </a:xfrm>
            <a:prstGeom prst="straightConnector1">
              <a:avLst/>
            </a:prstGeom>
            <a:ln w="15875">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pic>
          <p:nvPicPr>
            <p:cNvPr id="117" name="Graphic 116" descr="Multimedia resource icon for the General Icons category.">
              <a:extLst>
                <a:ext uri="{FF2B5EF4-FFF2-40B4-BE49-F238E27FC236}">
                  <a16:creationId xmlns:a16="http://schemas.microsoft.com/office/drawing/2014/main" id="{3B3A743A-BA14-55DD-1243-F28B08108FD6}"/>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1406021" y="176494"/>
              <a:ext cx="754058" cy="754058"/>
            </a:xfrm>
            <a:prstGeom prst="rect">
              <a:avLst/>
            </a:prstGeom>
          </p:spPr>
        </p:pic>
        <p:sp>
          <p:nvSpPr>
            <p:cNvPr id="118" name="TextBox 33">
              <a:extLst>
                <a:ext uri="{FF2B5EF4-FFF2-40B4-BE49-F238E27FC236}">
                  <a16:creationId xmlns:a16="http://schemas.microsoft.com/office/drawing/2014/main" id="{1B6CE09B-9CC4-BE33-4AAC-414A0C743853}"/>
                </a:ext>
              </a:extLst>
            </p:cNvPr>
            <p:cNvSpPr txBox="1">
              <a:spLocks noChangeArrowheads="1"/>
            </p:cNvSpPr>
            <p:nvPr/>
          </p:nvSpPr>
          <p:spPr bwMode="auto">
            <a:xfrm>
              <a:off x="1256323" y="930552"/>
              <a:ext cx="105345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cs typeface="Arial" panose="020B0604020202020204" pitchFamily="34" charset="0"/>
                </a:rPr>
                <a:t>Social Media</a:t>
              </a:r>
            </a:p>
          </p:txBody>
        </p:sp>
        <p:sp>
          <p:nvSpPr>
            <p:cNvPr id="120" name="Oval 119">
              <a:extLst>
                <a:ext uri="{FF2B5EF4-FFF2-40B4-BE49-F238E27FC236}">
                  <a16:creationId xmlns:a16="http://schemas.microsoft.com/office/drawing/2014/main" id="{5561D82D-FE86-D20F-B8B1-E811924D4528}"/>
                </a:ext>
              </a:extLst>
            </p:cNvPr>
            <p:cNvSpPr>
              <a:spLocks noChangeAspect="1"/>
            </p:cNvSpPr>
            <p:nvPr/>
          </p:nvSpPr>
          <p:spPr bwMode="auto">
            <a:xfrm>
              <a:off x="2207025" y="2339309"/>
              <a:ext cx="347132" cy="347132"/>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900" b="1" dirty="0">
                  <a:solidFill>
                    <a:schemeClr val="bg1"/>
                  </a:solidFill>
                  <a:latin typeface="Arial" panose="020B0604020202020204" pitchFamily="34" charset="0"/>
                  <a:cs typeface="Arial" panose="020B0604020202020204" pitchFamily="34" charset="0"/>
                </a:rPr>
                <a:t>1</a:t>
              </a:r>
            </a:p>
          </p:txBody>
        </p:sp>
        <p:grpSp>
          <p:nvGrpSpPr>
            <p:cNvPr id="121" name="Group 120" descr="Horizontal split single arrow pointing right.">
              <a:extLst>
                <a:ext uri="{FF2B5EF4-FFF2-40B4-BE49-F238E27FC236}">
                  <a16:creationId xmlns:a16="http://schemas.microsoft.com/office/drawing/2014/main" id="{6A3F2FDF-DEB4-B86C-4979-C50094590163}"/>
                </a:ext>
              </a:extLst>
            </p:cNvPr>
            <p:cNvGrpSpPr>
              <a:grpSpLocks/>
            </p:cNvGrpSpPr>
            <p:nvPr/>
          </p:nvGrpSpPr>
          <p:grpSpPr bwMode="auto">
            <a:xfrm rot="16200000">
              <a:off x="1450681" y="3229479"/>
              <a:ext cx="670563" cy="1217606"/>
              <a:chOff x="2684662" y="1051134"/>
              <a:chExt cx="1483636" cy="331243"/>
            </a:xfrm>
          </p:grpSpPr>
          <p:sp>
            <p:nvSpPr>
              <p:cNvPr id="122" name="Freeform 21">
                <a:extLst>
                  <a:ext uri="{FF2B5EF4-FFF2-40B4-BE49-F238E27FC236}">
                    <a16:creationId xmlns:a16="http://schemas.microsoft.com/office/drawing/2014/main" id="{7A7821DC-02CF-CAFF-6243-B1B7C79F76D6}"/>
                  </a:ext>
                </a:extLst>
              </p:cNvPr>
              <p:cNvSpPr/>
              <p:nvPr/>
            </p:nvSpPr>
            <p:spPr>
              <a:xfrm>
                <a:off x="2684662" y="1051134"/>
                <a:ext cx="915570" cy="331243"/>
              </a:xfrm>
              <a:custGeom>
                <a:avLst/>
                <a:gdLst>
                  <a:gd name="connsiteX0" fmla="*/ 0 w 622300"/>
                  <a:gd name="connsiteY0" fmla="*/ 0 h 1574800"/>
                  <a:gd name="connsiteX1" fmla="*/ 622300 w 622300"/>
                  <a:gd name="connsiteY1" fmla="*/ 0 h 1574800"/>
                  <a:gd name="connsiteX2" fmla="*/ 622300 w 622300"/>
                  <a:gd name="connsiteY2" fmla="*/ 1574800 h 1574800"/>
                  <a:gd name="connsiteX3" fmla="*/ 482600 w 622300"/>
                  <a:gd name="connsiteY3" fmla="*/ 1574800 h 1574800"/>
                  <a:gd name="connsiteX4" fmla="*/ 0 w 622300"/>
                  <a:gd name="connsiteY4" fmla="*/ 1574800 h 157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2300" h="1574800">
                    <a:moveTo>
                      <a:pt x="0" y="0"/>
                    </a:moveTo>
                    <a:lnTo>
                      <a:pt x="622300" y="0"/>
                    </a:lnTo>
                    <a:lnTo>
                      <a:pt x="622300" y="1574800"/>
                    </a:lnTo>
                    <a:lnTo>
                      <a:pt x="482600" y="1574800"/>
                    </a:lnTo>
                    <a:lnTo>
                      <a:pt x="0" y="1574800"/>
                    </a:lnTo>
                  </a:path>
                </a:pathLst>
              </a:cu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cxnSp>
            <p:nvCxnSpPr>
              <p:cNvPr id="123" name="Straight Arrow Connector 122">
                <a:extLst>
                  <a:ext uri="{FF2B5EF4-FFF2-40B4-BE49-F238E27FC236}">
                    <a16:creationId xmlns:a16="http://schemas.microsoft.com/office/drawing/2014/main" id="{E0033AD5-C679-6998-C605-CF808AC62194}"/>
                  </a:ext>
                </a:extLst>
              </p:cNvPr>
              <p:cNvCxnSpPr>
                <a:cxnSpLocks/>
              </p:cNvCxnSpPr>
              <p:nvPr/>
            </p:nvCxnSpPr>
            <p:spPr>
              <a:xfrm>
                <a:off x="3595472" y="1215963"/>
                <a:ext cx="572826" cy="0"/>
              </a:xfrm>
              <a:prstGeom prst="straightConnector1">
                <a:avLst/>
              </a:prstGeom>
              <a:ln w="15875">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grpSp>
        <p:sp>
          <p:nvSpPr>
            <p:cNvPr id="124" name="Oval 123">
              <a:extLst>
                <a:ext uri="{FF2B5EF4-FFF2-40B4-BE49-F238E27FC236}">
                  <a16:creationId xmlns:a16="http://schemas.microsoft.com/office/drawing/2014/main" id="{148B2C85-6F7B-0BCE-C341-6DFEA1B259DA}"/>
                </a:ext>
              </a:extLst>
            </p:cNvPr>
            <p:cNvSpPr>
              <a:spLocks noChangeAspect="1"/>
            </p:cNvSpPr>
            <p:nvPr/>
          </p:nvSpPr>
          <p:spPr bwMode="auto">
            <a:xfrm>
              <a:off x="1612397" y="3814679"/>
              <a:ext cx="347132" cy="347132"/>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900" b="1" dirty="0">
                  <a:solidFill>
                    <a:schemeClr val="bg1"/>
                  </a:solidFill>
                  <a:latin typeface="Arial" panose="020B0604020202020204" pitchFamily="34" charset="0"/>
                  <a:cs typeface="Arial" panose="020B0604020202020204" pitchFamily="34" charset="0"/>
                </a:rPr>
                <a:t>2</a:t>
              </a:r>
            </a:p>
          </p:txBody>
        </p:sp>
        <p:sp>
          <p:nvSpPr>
            <p:cNvPr id="125" name="Oval 124">
              <a:extLst>
                <a:ext uri="{FF2B5EF4-FFF2-40B4-BE49-F238E27FC236}">
                  <a16:creationId xmlns:a16="http://schemas.microsoft.com/office/drawing/2014/main" id="{6CEBA742-E397-2B16-55EA-CC16459C6F07}"/>
                </a:ext>
              </a:extLst>
            </p:cNvPr>
            <p:cNvSpPr>
              <a:spLocks noChangeAspect="1"/>
            </p:cNvSpPr>
            <p:nvPr/>
          </p:nvSpPr>
          <p:spPr bwMode="auto">
            <a:xfrm>
              <a:off x="4581273" y="1699152"/>
              <a:ext cx="347132" cy="347132"/>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900" b="1" dirty="0">
                  <a:solidFill>
                    <a:schemeClr val="bg1"/>
                  </a:solidFill>
                  <a:latin typeface="Arial" panose="020B0604020202020204" pitchFamily="34" charset="0"/>
                  <a:cs typeface="Arial" panose="020B0604020202020204" pitchFamily="34" charset="0"/>
                </a:rPr>
                <a:t>3</a:t>
              </a:r>
            </a:p>
          </p:txBody>
        </p:sp>
        <p:sp>
          <p:nvSpPr>
            <p:cNvPr id="126" name="Oval 125">
              <a:extLst>
                <a:ext uri="{FF2B5EF4-FFF2-40B4-BE49-F238E27FC236}">
                  <a16:creationId xmlns:a16="http://schemas.microsoft.com/office/drawing/2014/main" id="{F7B4C5BB-DC4B-4D00-9D34-21F84E5C7D0C}"/>
                </a:ext>
              </a:extLst>
            </p:cNvPr>
            <p:cNvSpPr>
              <a:spLocks noChangeAspect="1"/>
            </p:cNvSpPr>
            <p:nvPr/>
          </p:nvSpPr>
          <p:spPr bwMode="auto">
            <a:xfrm>
              <a:off x="6420514" y="1699152"/>
              <a:ext cx="347132" cy="347132"/>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900" b="1" dirty="0">
                  <a:solidFill>
                    <a:schemeClr val="bg1"/>
                  </a:solidFill>
                  <a:latin typeface="Arial" panose="020B0604020202020204" pitchFamily="34" charset="0"/>
                  <a:cs typeface="Arial" panose="020B0604020202020204" pitchFamily="34" charset="0"/>
                </a:rPr>
                <a:t>4</a:t>
              </a:r>
            </a:p>
          </p:txBody>
        </p:sp>
        <p:sp>
          <p:nvSpPr>
            <p:cNvPr id="127" name="Oval 126">
              <a:extLst>
                <a:ext uri="{FF2B5EF4-FFF2-40B4-BE49-F238E27FC236}">
                  <a16:creationId xmlns:a16="http://schemas.microsoft.com/office/drawing/2014/main" id="{B969AB07-B3E8-106F-C5E6-DDC173147132}"/>
                </a:ext>
              </a:extLst>
            </p:cNvPr>
            <p:cNvSpPr>
              <a:spLocks noChangeAspect="1"/>
            </p:cNvSpPr>
            <p:nvPr/>
          </p:nvSpPr>
          <p:spPr bwMode="auto">
            <a:xfrm>
              <a:off x="7857956" y="2991600"/>
              <a:ext cx="347132" cy="347132"/>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900" b="1" dirty="0">
                  <a:solidFill>
                    <a:schemeClr val="bg1"/>
                  </a:solidFill>
                  <a:latin typeface="Arial" panose="020B0604020202020204" pitchFamily="34" charset="0"/>
                  <a:cs typeface="Arial" panose="020B0604020202020204" pitchFamily="34" charset="0"/>
                </a:rPr>
                <a:t>5</a:t>
              </a:r>
            </a:p>
          </p:txBody>
        </p:sp>
        <p:sp>
          <p:nvSpPr>
            <p:cNvPr id="128" name="Oval 127">
              <a:extLst>
                <a:ext uri="{FF2B5EF4-FFF2-40B4-BE49-F238E27FC236}">
                  <a16:creationId xmlns:a16="http://schemas.microsoft.com/office/drawing/2014/main" id="{8BEDDD61-EAC5-FB5B-054E-A06AA83B8F3C}"/>
                </a:ext>
              </a:extLst>
            </p:cNvPr>
            <p:cNvSpPr>
              <a:spLocks noChangeAspect="1"/>
            </p:cNvSpPr>
            <p:nvPr/>
          </p:nvSpPr>
          <p:spPr bwMode="auto">
            <a:xfrm>
              <a:off x="9515672" y="2994021"/>
              <a:ext cx="347132" cy="347132"/>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900" b="1" dirty="0">
                  <a:solidFill>
                    <a:schemeClr val="bg1"/>
                  </a:solidFill>
                  <a:latin typeface="Arial" panose="020B0604020202020204" pitchFamily="34" charset="0"/>
                  <a:cs typeface="Arial" panose="020B0604020202020204" pitchFamily="34" charset="0"/>
                </a:rPr>
                <a:t>6</a:t>
              </a:r>
            </a:p>
          </p:txBody>
        </p:sp>
        <p:sp>
          <p:nvSpPr>
            <p:cNvPr id="129" name="Oval 128">
              <a:extLst>
                <a:ext uri="{FF2B5EF4-FFF2-40B4-BE49-F238E27FC236}">
                  <a16:creationId xmlns:a16="http://schemas.microsoft.com/office/drawing/2014/main" id="{4DFC53FD-3CCD-5A68-9A2A-39A76C61B7DD}"/>
                </a:ext>
              </a:extLst>
            </p:cNvPr>
            <p:cNvSpPr>
              <a:spLocks noChangeAspect="1"/>
            </p:cNvSpPr>
            <p:nvPr/>
          </p:nvSpPr>
          <p:spPr bwMode="auto">
            <a:xfrm>
              <a:off x="11103205" y="3000956"/>
              <a:ext cx="347132" cy="347132"/>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900" b="1" dirty="0">
                  <a:solidFill>
                    <a:schemeClr val="bg1"/>
                  </a:solidFill>
                  <a:latin typeface="Arial" panose="020B0604020202020204" pitchFamily="34" charset="0"/>
                  <a:cs typeface="Arial" panose="020B0604020202020204" pitchFamily="34" charset="0"/>
                </a:rPr>
                <a:t>7</a:t>
              </a:r>
            </a:p>
          </p:txBody>
        </p:sp>
        <p:sp>
          <p:nvSpPr>
            <p:cNvPr id="130" name="Oval 129">
              <a:extLst>
                <a:ext uri="{FF2B5EF4-FFF2-40B4-BE49-F238E27FC236}">
                  <a16:creationId xmlns:a16="http://schemas.microsoft.com/office/drawing/2014/main" id="{23D255DE-958C-2667-F18D-51A7BE0A04F2}"/>
                </a:ext>
              </a:extLst>
            </p:cNvPr>
            <p:cNvSpPr>
              <a:spLocks noChangeAspect="1"/>
            </p:cNvSpPr>
            <p:nvPr/>
          </p:nvSpPr>
          <p:spPr bwMode="auto">
            <a:xfrm>
              <a:off x="6665575" y="4843487"/>
              <a:ext cx="347132" cy="347132"/>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900" b="1" dirty="0">
                  <a:solidFill>
                    <a:schemeClr val="bg1"/>
                  </a:solidFill>
                  <a:latin typeface="Arial" panose="020B0604020202020204" pitchFamily="34" charset="0"/>
                  <a:cs typeface="Arial" panose="020B0604020202020204" pitchFamily="34" charset="0"/>
                </a:rPr>
                <a:t>8</a:t>
              </a:r>
            </a:p>
          </p:txBody>
        </p:sp>
        <p:sp>
          <p:nvSpPr>
            <p:cNvPr id="131" name="Oval 130">
              <a:extLst>
                <a:ext uri="{FF2B5EF4-FFF2-40B4-BE49-F238E27FC236}">
                  <a16:creationId xmlns:a16="http://schemas.microsoft.com/office/drawing/2014/main" id="{25B000D3-5474-755E-6FA7-ED8CB862B623}"/>
                </a:ext>
              </a:extLst>
            </p:cNvPr>
            <p:cNvSpPr>
              <a:spLocks noChangeAspect="1"/>
            </p:cNvSpPr>
            <p:nvPr/>
          </p:nvSpPr>
          <p:spPr bwMode="auto">
            <a:xfrm>
              <a:off x="9422367" y="5190619"/>
              <a:ext cx="347132" cy="347132"/>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900" b="1" dirty="0">
                  <a:solidFill>
                    <a:schemeClr val="bg1"/>
                  </a:solidFill>
                  <a:latin typeface="Arial" panose="020B0604020202020204" pitchFamily="34" charset="0"/>
                  <a:cs typeface="Arial" panose="020B0604020202020204" pitchFamily="34" charset="0"/>
                </a:rPr>
                <a:t>9</a:t>
              </a:r>
            </a:p>
          </p:txBody>
        </p:sp>
        <p:sp>
          <p:nvSpPr>
            <p:cNvPr id="132" name="Oval 131">
              <a:extLst>
                <a:ext uri="{FF2B5EF4-FFF2-40B4-BE49-F238E27FC236}">
                  <a16:creationId xmlns:a16="http://schemas.microsoft.com/office/drawing/2014/main" id="{A9FDF0C4-D62B-241E-8BAD-2576EE31A4A4}"/>
                </a:ext>
              </a:extLst>
            </p:cNvPr>
            <p:cNvSpPr>
              <a:spLocks noChangeAspect="1"/>
            </p:cNvSpPr>
            <p:nvPr/>
          </p:nvSpPr>
          <p:spPr bwMode="auto">
            <a:xfrm>
              <a:off x="5438543" y="4843487"/>
              <a:ext cx="347132" cy="347132"/>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9144" bIns="0" anchor="ctr" anchorCtr="0"/>
            <a:lstStyle/>
            <a:p>
              <a:pPr algn="ctr" eaLnBrk="1" fontAlgn="auto" hangingPunct="1">
                <a:spcBef>
                  <a:spcPts val="0"/>
                </a:spcBef>
                <a:spcAft>
                  <a:spcPts val="0"/>
                </a:spcAft>
                <a:defRPr/>
              </a:pPr>
              <a:r>
                <a:rPr lang="en-US" sz="900" b="1" dirty="0">
                  <a:solidFill>
                    <a:schemeClr val="bg1"/>
                  </a:solidFill>
                  <a:latin typeface="Arial" panose="020B0604020202020204" pitchFamily="34" charset="0"/>
                  <a:cs typeface="Arial" panose="020B0604020202020204" pitchFamily="34" charset="0"/>
                </a:rPr>
                <a:t>10</a:t>
              </a:r>
            </a:p>
          </p:txBody>
        </p:sp>
        <p:grpSp>
          <p:nvGrpSpPr>
            <p:cNvPr id="134" name="Group 133" descr="AWS Cloud group with AWS logo.">
              <a:extLst>
                <a:ext uri="{FF2B5EF4-FFF2-40B4-BE49-F238E27FC236}">
                  <a16:creationId xmlns:a16="http://schemas.microsoft.com/office/drawing/2014/main" id="{A191DDC2-45E4-51A7-CDC2-D788E0907F93}"/>
                </a:ext>
              </a:extLst>
            </p:cNvPr>
            <p:cNvGrpSpPr/>
            <p:nvPr/>
          </p:nvGrpSpPr>
          <p:grpSpPr>
            <a:xfrm>
              <a:off x="4349966" y="930552"/>
              <a:ext cx="7471866" cy="5781143"/>
              <a:chOff x="564230" y="2204702"/>
              <a:chExt cx="10133884" cy="5781143"/>
            </a:xfrm>
          </p:grpSpPr>
          <p:sp>
            <p:nvSpPr>
              <p:cNvPr id="135" name="Rectangle 134">
                <a:extLst>
                  <a:ext uri="{FF2B5EF4-FFF2-40B4-BE49-F238E27FC236}">
                    <a16:creationId xmlns:a16="http://schemas.microsoft.com/office/drawing/2014/main" id="{346246A3-71B0-D5A6-EC8B-FCD1F2CF1BE2}"/>
                  </a:ext>
                </a:extLst>
              </p:cNvPr>
              <p:cNvSpPr/>
              <p:nvPr/>
            </p:nvSpPr>
            <p:spPr>
              <a:xfrm>
                <a:off x="564230" y="2204702"/>
                <a:ext cx="10133884" cy="5781143"/>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000" dirty="0">
                    <a:solidFill>
                      <a:schemeClr val="tx1"/>
                    </a:solidFill>
                    <a:latin typeface="Arial" panose="020B0604020202020204" pitchFamily="34" charset="0"/>
                    <a:cs typeface="Arial" panose="020B0604020202020204" pitchFamily="34" charset="0"/>
                  </a:rPr>
                  <a:t>AWS Cloud</a:t>
                </a:r>
              </a:p>
            </p:txBody>
          </p:sp>
          <p:pic>
            <p:nvPicPr>
              <p:cNvPr id="136" name="Graphic 135" descr="AWS Cloud group icon with AWS logo.">
                <a:extLst>
                  <a:ext uri="{FF2B5EF4-FFF2-40B4-BE49-F238E27FC236}">
                    <a16:creationId xmlns:a16="http://schemas.microsoft.com/office/drawing/2014/main" id="{8997B0FE-50D3-63FD-5E17-9C4AE8FE5D6C}"/>
                  </a:ext>
                </a:extLst>
              </p:cNvPr>
              <p:cNvPicPr>
                <a:picLocks noChangeAspect="1"/>
              </p:cNvPicPr>
              <p:nvPr/>
            </p:nvPicPr>
            <p:blipFill>
              <a:blip r:embed="rId30">
                <a:extLst>
                  <a:ext uri="{96DAC541-7B7A-43D3-8B79-37D633B846F1}">
                    <asvg:svgBlip xmlns:asvg="http://schemas.microsoft.com/office/drawing/2016/SVG/main" r:embed="rId31"/>
                  </a:ext>
                </a:extLst>
              </a:blip>
              <a:srcRect/>
              <a:stretch/>
            </p:blipFill>
            <p:spPr>
              <a:xfrm>
                <a:off x="566814" y="2216968"/>
                <a:ext cx="373314" cy="381000"/>
              </a:xfrm>
              <a:prstGeom prst="rect">
                <a:avLst/>
              </a:prstGeom>
            </p:spPr>
          </p:pic>
        </p:grpSp>
        <p:grpSp>
          <p:nvGrpSpPr>
            <p:cNvPr id="141" name="Group 140" descr="AWS Cloud group with AWS logo.">
              <a:extLst>
                <a:ext uri="{FF2B5EF4-FFF2-40B4-BE49-F238E27FC236}">
                  <a16:creationId xmlns:a16="http://schemas.microsoft.com/office/drawing/2014/main" id="{3C763F97-F3A7-9296-C9A4-00CB80FFF229}"/>
                </a:ext>
              </a:extLst>
            </p:cNvPr>
            <p:cNvGrpSpPr/>
            <p:nvPr/>
          </p:nvGrpSpPr>
          <p:grpSpPr>
            <a:xfrm>
              <a:off x="295325" y="1816765"/>
              <a:ext cx="2906012" cy="3303875"/>
              <a:chOff x="562221" y="1512744"/>
              <a:chExt cx="4073527" cy="3720987"/>
            </a:xfrm>
          </p:grpSpPr>
          <p:sp>
            <p:nvSpPr>
              <p:cNvPr id="142" name="Rectangle 141">
                <a:extLst>
                  <a:ext uri="{FF2B5EF4-FFF2-40B4-BE49-F238E27FC236}">
                    <a16:creationId xmlns:a16="http://schemas.microsoft.com/office/drawing/2014/main" id="{098BE34B-8735-D38A-0B7A-FEB5720CCAD1}"/>
                  </a:ext>
                </a:extLst>
              </p:cNvPr>
              <p:cNvSpPr/>
              <p:nvPr/>
            </p:nvSpPr>
            <p:spPr>
              <a:xfrm>
                <a:off x="564230" y="1512745"/>
                <a:ext cx="4071518" cy="3720986"/>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000" dirty="0">
                    <a:solidFill>
                      <a:schemeClr val="tx1"/>
                    </a:solidFill>
                    <a:latin typeface="Arial" panose="020B0604020202020204" pitchFamily="34" charset="0"/>
                    <a:cs typeface="Arial" panose="020B0604020202020204" pitchFamily="34" charset="0"/>
                  </a:rPr>
                  <a:t>AWS Cloud</a:t>
                </a:r>
              </a:p>
            </p:txBody>
          </p:sp>
          <p:pic>
            <p:nvPicPr>
              <p:cNvPr id="143" name="Graphic 142" descr="AWS Cloud group icon with AWS logo.">
                <a:extLst>
                  <a:ext uri="{FF2B5EF4-FFF2-40B4-BE49-F238E27FC236}">
                    <a16:creationId xmlns:a16="http://schemas.microsoft.com/office/drawing/2014/main" id="{0C1F505C-84EB-E52A-8D63-01BC22BC8219}"/>
                  </a:ext>
                </a:extLst>
              </p:cNvPr>
              <p:cNvPicPr>
                <a:picLocks noChangeAspect="1"/>
              </p:cNvPicPr>
              <p:nvPr/>
            </p:nvPicPr>
            <p:blipFill>
              <a:blip r:embed="rId30">
                <a:extLst>
                  <a:ext uri="{96DAC541-7B7A-43D3-8B79-37D633B846F1}">
                    <asvg:svgBlip xmlns:asvg="http://schemas.microsoft.com/office/drawing/2016/SVG/main" r:embed="rId31"/>
                  </a:ext>
                </a:extLst>
              </a:blip>
              <a:srcRect/>
              <a:stretch/>
            </p:blipFill>
            <p:spPr>
              <a:xfrm>
                <a:off x="562221" y="1512744"/>
                <a:ext cx="373314" cy="381000"/>
              </a:xfrm>
              <a:prstGeom prst="rect">
                <a:avLst/>
              </a:prstGeom>
            </p:spPr>
          </p:pic>
        </p:grpSp>
        <p:cxnSp>
          <p:nvCxnSpPr>
            <p:cNvPr id="144" name="Elbow Connector 25" descr="Elbow horizontal arrow pointing right (2).">
              <a:extLst>
                <a:ext uri="{FF2B5EF4-FFF2-40B4-BE49-F238E27FC236}">
                  <a16:creationId xmlns:a16="http://schemas.microsoft.com/office/drawing/2014/main" id="{EE938235-30DA-66F2-C27D-5BDF663FEBBD}"/>
                </a:ext>
              </a:extLst>
            </p:cNvPr>
            <p:cNvCxnSpPr>
              <a:cxnSpLocks/>
            </p:cNvCxnSpPr>
            <p:nvPr/>
          </p:nvCxnSpPr>
          <p:spPr>
            <a:xfrm flipV="1">
              <a:off x="2176270" y="2210728"/>
              <a:ext cx="2838092" cy="618377"/>
            </a:xfrm>
            <a:prstGeom prst="bentConnector3">
              <a:avLst>
                <a:gd name="adj1" fmla="val 50000"/>
              </a:avLst>
            </a:prstGeom>
            <a:ln w="15875">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46" name="Straight Arrow Connector 145" descr="Down pointing vertical arrow.">
              <a:extLst>
                <a:ext uri="{FF2B5EF4-FFF2-40B4-BE49-F238E27FC236}">
                  <a16:creationId xmlns:a16="http://schemas.microsoft.com/office/drawing/2014/main" id="{3D914203-7881-E8FC-055E-276FBA1BC22E}"/>
                </a:ext>
              </a:extLst>
            </p:cNvPr>
            <p:cNvCxnSpPr>
              <a:cxnSpLocks/>
            </p:cNvCxnSpPr>
            <p:nvPr/>
          </p:nvCxnSpPr>
          <p:spPr>
            <a:xfrm flipV="1">
              <a:off x="1785962" y="1158620"/>
              <a:ext cx="0" cy="1180689"/>
            </a:xfrm>
            <a:prstGeom prst="straightConnector1">
              <a:avLst/>
            </a:prstGeom>
            <a:ln w="15875">
              <a:solidFill>
                <a:schemeClr val="tx1"/>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338926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1311</TotalTime>
  <Words>413</Words>
  <Application>Microsoft Macintosh PowerPoint</Application>
  <PresentationFormat>Widescreen</PresentationFormat>
  <Paragraphs>85</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AmazonEmber</vt: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Laredo, David</dc:creator>
  <cp:lastModifiedBy>Laredo, David</cp:lastModifiedBy>
  <cp:revision>30</cp:revision>
  <dcterms:created xsi:type="dcterms:W3CDTF">2024-03-26T20:01:57Z</dcterms:created>
  <dcterms:modified xsi:type="dcterms:W3CDTF">2024-03-27T17:53:04Z</dcterms:modified>
</cp:coreProperties>
</file>