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smile.png" descr="sm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400" y="5778500"/>
            <a:ext cx="30480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3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3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2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3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4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53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5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63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6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7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smile-black.png" descr="smile-bla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8400" y="5772150"/>
            <a:ext cx="30480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61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smile.png" descr="sm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400" y="4976283"/>
            <a:ext cx="3048000" cy="17145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71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smile-black.png" descr="smile-bla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8400" y="4978400"/>
            <a:ext cx="30480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93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10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badge.png" descr="bad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794" y="1339228"/>
            <a:ext cx="3584740" cy="707514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chnical Developer Evangelist"/>
          <p:cNvSpPr txBox="1"/>
          <p:nvPr/>
        </p:nvSpPr>
        <p:spPr>
          <a:xfrm>
            <a:off x="5092160" y="1579130"/>
            <a:ext cx="6706680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Technical Developer Evangelist</a:t>
            </a:r>
          </a:p>
        </p:txBody>
      </p:sp>
      <p:sp>
        <p:nvSpPr>
          <p:cNvPr id="5" name="Linux Engineer…"/>
          <p:cNvSpPr txBox="1"/>
          <p:nvPr/>
        </p:nvSpPr>
        <p:spPr>
          <a:xfrm>
            <a:off x="5045339" y="2631204"/>
            <a:ext cx="4504869" cy="340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Linux Engineer</a:t>
            </a:r>
          </a:p>
          <a:p>
            <a:pPr marL="333375" indent="-333375" algn="l">
              <a:buSzPct val="145000"/>
              <a:buChar char="•"/>
            </a:pPr>
            <a:r>
              <a:t>Containers</a:t>
            </a:r>
          </a:p>
          <a:p>
            <a:pPr lvl="1" marL="777875" indent="-333375" algn="l">
              <a:buSzPct val="145000"/>
              <a:buChar char="•"/>
            </a:pPr>
            <a:r>
              <a:t>ECS</a:t>
            </a:r>
          </a:p>
          <a:p>
            <a:pPr lvl="1" marL="777875" indent="-333375" algn="l">
              <a:buSzPct val="145000"/>
              <a:buChar char="•"/>
            </a:pPr>
            <a:r>
              <a:t>Kubernetes (via KOPS)</a:t>
            </a:r>
          </a:p>
          <a:p>
            <a:pPr marL="333375" indent="-333375" algn="l">
              <a:buSzPct val="145000"/>
              <a:buChar char="•"/>
            </a:pPr>
            <a:r>
              <a:t>Serverless</a:t>
            </a:r>
          </a:p>
          <a:p>
            <a:pPr marL="333375" indent="-333375" algn="l">
              <a:buSzPct val="145000"/>
              <a:buChar char="•"/>
            </a:pPr>
            <a:r>
              <a:t>CI/CD</a:t>
            </a:r>
          </a:p>
          <a:p>
            <a:pPr marL="333375" indent="-333375" algn="l">
              <a:buSzPct val="145000"/>
              <a:buChar char="•"/>
            </a:pPr>
            <a:r>
              <a:t>Cloudformation / Terraform</a:t>
            </a:r>
          </a:p>
          <a:p>
            <a:pPr marL="333375" indent="-333375" algn="l">
              <a:buSzPct val="145000"/>
              <a:buChar char="•"/>
            </a:pPr>
            <a:r>
              <a:t>Python scripter</a:t>
            </a:r>
          </a:p>
          <a:p>
            <a:pPr marL="333375" indent="-333375" algn="l">
              <a:buSzPct val="145000"/>
              <a:buChar char="•"/>
            </a:pPr>
            <a:r>
              <a:t>Vim user</a:t>
            </a:r>
          </a:p>
        </p:txBody>
      </p:sp>
      <p:pic>
        <p:nvPicPr>
          <p:cNvPr id="6" name="git-jedi.png" descr="git-jed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5339" y="6755606"/>
            <a:ext cx="743348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https://github.com/richarvey"/>
          <p:cNvSpPr txBox="1"/>
          <p:nvPr/>
        </p:nvSpPr>
        <p:spPr>
          <a:xfrm>
            <a:off x="5914892" y="6896750"/>
            <a:ext cx="42635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https://github.com/richarvey</a:t>
            </a:r>
          </a:p>
        </p:txBody>
      </p:sp>
      <p:pic>
        <p:nvPicPr>
          <p:cNvPr id="8" name="twitter.png" descr="twitt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7202" y="7474777"/>
            <a:ext cx="1199622" cy="119962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https://twitter.com/ric_harvey"/>
          <p:cNvSpPr txBox="1"/>
          <p:nvPr/>
        </p:nvSpPr>
        <p:spPr>
          <a:xfrm>
            <a:off x="5841588" y="7844057"/>
            <a:ext cx="441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https://twitter.com/ric_harvey</a:t>
            </a:r>
          </a:p>
        </p:txBody>
      </p:sp>
      <p:sp>
        <p:nvSpPr>
          <p:cNvPr id="10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aws.amazon.com/documentation/lex/" TargetMode="External"/><Relationship Id="rId3" Type="http://schemas.openxmlformats.org/officeDocument/2006/relationships/hyperlink" Target="https://docs.aws.amazon.com/lex/latest/dg/what-is.html" TargetMode="External"/><Relationship Id="rId4" Type="http://schemas.openxmlformats.org/officeDocument/2006/relationships/hyperlink" Target="https://docs.aws.amazon.com/lex/latest/dg/examples.htm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mazon Le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Lex</a:t>
            </a:r>
          </a:p>
        </p:txBody>
      </p:sp>
      <p:sp>
        <p:nvSpPr>
          <p:cNvPr id="202" name="Conversational Interfac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5600"/>
              </a:lnSpc>
              <a:defRPr sz="2400">
                <a:solidFill>
                  <a:schemeClr val="accent4">
                    <a:hueOff val="-624705"/>
                    <a:lumOff val="1372"/>
                  </a:schemeClr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Conversational Interfaces</a:t>
            </a:r>
            <a:endParaRPr sz="1200"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750" y="1968500"/>
            <a:ext cx="1765300" cy="176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L @ AWS: Our mission"/>
          <p:cNvSpPr txBox="1"/>
          <p:nvPr>
            <p:ph type="body" idx="13"/>
          </p:nvPr>
        </p:nvSpPr>
        <p:spPr>
          <a:xfrm>
            <a:off x="1270000" y="2984500"/>
            <a:ext cx="10464800" cy="13970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10100"/>
              </a:lnSpc>
              <a:defRPr b="1" i="0" sz="2800">
                <a:solidFill>
                  <a:srgbClr val="FF9600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ML @ AWS: Our mission</a:t>
            </a:r>
            <a:endParaRPr b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6" name="“Put machine learning in the hands of every developer and data scientist ”"/>
          <p:cNvSpPr txBox="1"/>
          <p:nvPr>
            <p:ph type="body" idx="14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“Put machine learning in the hands of every developer and data scientist</a:t>
            </a:r>
            <a:r>
              <a:rPr sz="1200">
                <a:latin typeface="Times"/>
                <a:ea typeface="Times"/>
                <a:cs typeface="Times"/>
                <a:sym typeface="Times"/>
              </a:rPr>
              <a:t> </a:t>
            </a:r>
            <a:r>
              <a:t>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WS AI/ML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AI/ML stack</a:t>
            </a:r>
          </a:p>
        </p:txBody>
      </p:sp>
      <p:sp>
        <p:nvSpPr>
          <p:cNvPr id="209" name="Rectangle"/>
          <p:cNvSpPr/>
          <p:nvPr/>
        </p:nvSpPr>
        <p:spPr>
          <a:xfrm>
            <a:off x="1146323" y="3181350"/>
            <a:ext cx="10712154" cy="1518494"/>
          </a:xfrm>
          <a:prstGeom prst="rect">
            <a:avLst/>
          </a:prstGeom>
          <a:solidFill>
            <a:srgbClr val="000000"/>
          </a:solidFill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Rectangle"/>
          <p:cNvSpPr/>
          <p:nvPr/>
        </p:nvSpPr>
        <p:spPr>
          <a:xfrm>
            <a:off x="1146323" y="4981153"/>
            <a:ext cx="10712154" cy="1518494"/>
          </a:xfrm>
          <a:prstGeom prst="rect">
            <a:avLst/>
          </a:prstGeom>
          <a:solidFill>
            <a:srgbClr val="000000"/>
          </a:solidFill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1146323" y="6780956"/>
            <a:ext cx="10712154" cy="1518494"/>
          </a:xfrm>
          <a:prstGeom prst="rect">
            <a:avLst/>
          </a:prstGeom>
          <a:solidFill>
            <a:srgbClr val="000000"/>
          </a:solidFill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Application Services"/>
          <p:cNvSpPr txBox="1"/>
          <p:nvPr/>
        </p:nvSpPr>
        <p:spPr>
          <a:xfrm>
            <a:off x="1433575" y="3525917"/>
            <a:ext cx="175564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</a:t>
            </a:r>
            <a:br/>
            <a:r>
              <a:t>Services</a:t>
            </a:r>
          </a:p>
        </p:txBody>
      </p:sp>
      <p:sp>
        <p:nvSpPr>
          <p:cNvPr id="213" name="Platform Services"/>
          <p:cNvSpPr txBox="1"/>
          <p:nvPr/>
        </p:nvSpPr>
        <p:spPr>
          <a:xfrm>
            <a:off x="1630934" y="5325720"/>
            <a:ext cx="136093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Platform</a:t>
            </a:r>
            <a:br/>
            <a:r>
              <a:t>Services</a:t>
            </a:r>
          </a:p>
        </p:txBody>
      </p:sp>
      <p:sp>
        <p:nvSpPr>
          <p:cNvPr id="214" name="Frameworks  &amp; Infrastructure"/>
          <p:cNvSpPr txBox="1"/>
          <p:nvPr/>
        </p:nvSpPr>
        <p:spPr>
          <a:xfrm>
            <a:off x="1228293" y="7125523"/>
            <a:ext cx="239481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Frameworks </a:t>
            </a:r>
            <a:br/>
            <a:r>
              <a:t>&amp; Infrastructure</a:t>
            </a:r>
          </a:p>
        </p:txBody>
      </p:sp>
      <p:sp>
        <p:nvSpPr>
          <p:cNvPr id="215" name="API-driven services: Vision &amp; Language Services, Conversational Chatbots"/>
          <p:cNvSpPr txBox="1"/>
          <p:nvPr/>
        </p:nvSpPr>
        <p:spPr>
          <a:xfrm>
            <a:off x="3908255" y="3654846"/>
            <a:ext cx="760367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400"/>
              </a:lnSpc>
              <a:defRPr b="0" sz="1866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API-driven services: Vision &amp; Language Services, Conversational Chatbots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6" name="Deploy machine learning models with high-performance machine learning algorithms, broad framework support, and one-click training, tuning, and inference."/>
          <p:cNvSpPr txBox="1"/>
          <p:nvPr/>
        </p:nvSpPr>
        <p:spPr>
          <a:xfrm>
            <a:off x="4148876" y="5175250"/>
            <a:ext cx="733063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400"/>
              </a:lnSpc>
              <a:defRPr b="0" sz="1866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Deploy machine learning models with high-performance machine learning algorithms, broad framework support, and one-click training, tuning, and inference.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7" name="Develop sophisticated models with any framework, create managed, auto-scaling clusters of GPUs for large scale training, or run inference on trained models."/>
          <p:cNvSpPr txBox="1"/>
          <p:nvPr/>
        </p:nvSpPr>
        <p:spPr>
          <a:xfrm>
            <a:off x="4148876" y="6975053"/>
            <a:ext cx="733063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400"/>
              </a:lnSpc>
              <a:defRPr b="0" sz="1866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Develop sophisticated models with any framework, create managed, auto-scaling clusters of GPUs for large scale training, or run inference on trained models.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8" name="Rectangle"/>
          <p:cNvSpPr/>
          <p:nvPr/>
        </p:nvSpPr>
        <p:spPr>
          <a:xfrm>
            <a:off x="4102100" y="3305596"/>
            <a:ext cx="7424192" cy="1270001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Rectangle"/>
          <p:cNvSpPr/>
          <p:nvPr/>
        </p:nvSpPr>
        <p:spPr>
          <a:xfrm>
            <a:off x="4102100" y="5105400"/>
            <a:ext cx="7424192" cy="1270000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Rectangle"/>
          <p:cNvSpPr/>
          <p:nvPr/>
        </p:nvSpPr>
        <p:spPr>
          <a:xfrm>
            <a:off x="4102100" y="6905203"/>
            <a:ext cx="7424192" cy="1270001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Rectangle"/>
          <p:cNvSpPr/>
          <p:nvPr/>
        </p:nvSpPr>
        <p:spPr>
          <a:xfrm>
            <a:off x="744587" y="4728616"/>
            <a:ext cx="11515626" cy="2023568"/>
          </a:xfrm>
          <a:prstGeom prst="rect">
            <a:avLst/>
          </a:prstGeom>
          <a:solidFill>
            <a:srgbClr val="000000">
              <a:alpha val="6421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Rectangle"/>
          <p:cNvSpPr/>
          <p:nvPr/>
        </p:nvSpPr>
        <p:spPr>
          <a:xfrm>
            <a:off x="871587" y="6706151"/>
            <a:ext cx="11515626" cy="2023567"/>
          </a:xfrm>
          <a:prstGeom prst="rect">
            <a:avLst/>
          </a:prstGeom>
          <a:solidFill>
            <a:srgbClr val="000000">
              <a:alpha val="6421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2"/>
      <p:bldP build="whole" bldLvl="1" animBg="1" rev="0" advAuto="0" spid="2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mazon L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Lex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2190750"/>
            <a:ext cx="11378335" cy="633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nversational Chatb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Conversational Chatbots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3143250"/>
            <a:ext cx="10388600" cy="519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https://aws.amazon.com/blogs/machine-learning/deploy-a-web-ui-for-your-chatbot/"/>
          <p:cNvSpPr txBox="1"/>
          <p:nvPr/>
        </p:nvSpPr>
        <p:spPr>
          <a:xfrm>
            <a:off x="3905885" y="8752510"/>
            <a:ext cx="6259831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https://aws.amazon.com/blogs/machine-learning/deploy-a-web-ui-for-your-chatbot/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232" name="https://aws.amazon.com/documentation/lex/…"/>
          <p:cNvSpPr txBox="1"/>
          <p:nvPr>
            <p:ph type="body" idx="1"/>
          </p:nvPr>
        </p:nvSpPr>
        <p:spPr>
          <a:xfrm>
            <a:off x="952500" y="2095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https://aws.amazon.com/documentation/lex/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https://docs.aws.amazon.com/lex/latest/dg/what-is.html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https://docs.aws.amazon.com/lex/latest/dg/examples.html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 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Build</a:t>
            </a:r>
          </a:p>
        </p:txBody>
      </p:sp>
      <p:sp>
        <p:nvSpPr>
          <p:cNvPr id="235" name="https://github.com/drandrewkane/AI_ML_Workshops/tree/master/lab-2-Building_Chat_Bots_With_Lex"/>
          <p:cNvSpPr txBox="1"/>
          <p:nvPr/>
        </p:nvSpPr>
        <p:spPr>
          <a:xfrm>
            <a:off x="1201927" y="6792570"/>
            <a:ext cx="1060094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https://github.com/drandrewkane/AI_ML_Workshops/tree/master/lab-2-Building_Chat_Bots_With_Lex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