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5" r:id="rId3"/>
    <p:sldId id="257" r:id="rId4"/>
    <p:sldId id="258" r:id="rId5"/>
    <p:sldId id="394" r:id="rId6"/>
    <p:sldId id="395" r:id="rId7"/>
    <p:sldId id="396" r:id="rId8"/>
    <p:sldId id="397" r:id="rId9"/>
    <p:sldId id="398" r:id="rId10"/>
    <p:sldId id="400" r:id="rId11"/>
    <p:sldId id="399" r:id="rId12"/>
    <p:sldId id="403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F25"/>
    <a:srgbClr val="EB2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4934-56C2-4680-8CFA-FBD97973ECB6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D86B-1771-4008-B7C0-8AB97ABF8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3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EAED-33EA-4A25-863A-4F8EB1381D3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0CEB-A61B-4660-9BA4-BBD499CE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4475" y="6324600"/>
            <a:ext cx="2076450" cy="365125"/>
          </a:xfrm>
        </p:spPr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8100" y="6324600"/>
            <a:ext cx="466725" cy="365125"/>
          </a:xfrm>
        </p:spPr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4475" y="6324600"/>
            <a:ext cx="2076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Amazon.com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6324600"/>
            <a:ext cx="46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1DC8-1679-484C-A255-AF6309CF5B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" y="6252210"/>
            <a:ext cx="3886202" cy="6096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92405" y="6400800"/>
            <a:ext cx="502920" cy="265366"/>
          </a:xfrm>
          <a:prstGeom prst="line">
            <a:avLst/>
          </a:prstGeom>
          <a:ln w="22225">
            <a:solidFill>
              <a:srgbClr val="EC1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 flipV="1">
            <a:off x="695326" y="6400800"/>
            <a:ext cx="414335" cy="202691"/>
          </a:xfrm>
          <a:prstGeom prst="line">
            <a:avLst/>
          </a:prstGeom>
          <a:ln w="22225">
            <a:solidFill>
              <a:srgbClr val="EC1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1109661" y="6455664"/>
            <a:ext cx="300038" cy="137445"/>
          </a:xfrm>
          <a:prstGeom prst="line">
            <a:avLst/>
          </a:prstGeom>
          <a:ln w="22225">
            <a:solidFill>
              <a:srgbClr val="EC1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409699" y="6438136"/>
            <a:ext cx="611507" cy="259844"/>
          </a:xfrm>
          <a:prstGeom prst="line">
            <a:avLst/>
          </a:prstGeom>
          <a:ln w="22225">
            <a:solidFill>
              <a:srgbClr val="EC1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21206" y="6455664"/>
            <a:ext cx="714375" cy="242316"/>
          </a:xfrm>
          <a:prstGeom prst="line">
            <a:avLst/>
          </a:prstGeom>
          <a:ln w="22225">
            <a:solidFill>
              <a:srgbClr val="EC1F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735580" y="6441851"/>
            <a:ext cx="655320" cy="155164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574828" y="6318629"/>
            <a:ext cx="268133" cy="271695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3830" y="6590325"/>
            <a:ext cx="153350" cy="125937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015843" y="6535332"/>
            <a:ext cx="153350" cy="157102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33023" y="6366721"/>
            <a:ext cx="153350" cy="168611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887145" y="6553200"/>
            <a:ext cx="237646" cy="239429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638903" y="6368349"/>
            <a:ext cx="153350" cy="157102"/>
          </a:xfrm>
          <a:prstGeom prst="rect">
            <a:avLst/>
          </a:prstGeom>
          <a:solidFill>
            <a:srgbClr val="EB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347088" y="6541770"/>
            <a:ext cx="108582" cy="128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390902" y="6502145"/>
            <a:ext cx="346708" cy="79725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3678560" y="6441183"/>
            <a:ext cx="108582" cy="128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4" y="6337679"/>
            <a:ext cx="2200274" cy="4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.amazon.com/bin/view/AWS/Teams/Proserve/ETIP/DataAnalytics/Align-Offering-Embedded-BI/" TargetMode="External"/><Relationship Id="rId2" Type="http://schemas.openxmlformats.org/officeDocument/2006/relationships/hyperlink" Target="https://w.amazon.com/bin/view/AWS/Teams/Proserve/ETIP/DataAnalytics/QuicksightAlig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.amazon.com/bin/view/AWS/Teams/Proserve/ETIP/DataAnalyti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amazonaws.com/v1/documentation/api/latest/reference/services/quicksight.html#QuickSight.Client.create_template" TargetMode="External"/><Relationship Id="rId2" Type="http://schemas.openxmlformats.org/officeDocument/2006/relationships/hyperlink" Target="https://docs.aws.amazon.com/quicksight/latest/APIReference/Welcom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ko-workshop.learnquicksight.online/en/exercises/development-environment-setup/using-quicksight-api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mazon-quicksight-sdk-proserve/tree/master/Migration-scripts/Jupyter%20Noteboo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90DF-6E4A-DC40-8E50-69FE7F0B8602}"/>
              </a:ext>
            </a:extLst>
          </p:cNvPr>
          <p:cNvSpPr txBox="1"/>
          <p:nvPr/>
        </p:nvSpPr>
        <p:spPr>
          <a:xfrm>
            <a:off x="836592" y="1318160"/>
            <a:ext cx="1054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BIOps</a:t>
            </a:r>
            <a:r>
              <a:rPr lang="en-US" sz="4400" dirty="0"/>
              <a:t>: </a:t>
            </a:r>
            <a:r>
              <a:rPr lang="en-US" sz="4400" dirty="0" err="1"/>
              <a:t>QuickSight</a:t>
            </a:r>
            <a:r>
              <a:rPr lang="en-US" sz="4400" dirty="0"/>
              <a:t> Objects Migration and Version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836592" y="3848469"/>
            <a:ext cx="11136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Ying Wang (@</a:t>
            </a:r>
            <a:r>
              <a:rPr lang="en-US" sz="2800" dirty="0" err="1"/>
              <a:t>wangzyn</a:t>
            </a:r>
            <a:r>
              <a:rPr lang="en-US" sz="2800" dirty="0"/>
              <a:t>), Data Visualization Engineer.</a:t>
            </a:r>
          </a:p>
          <a:p>
            <a:r>
              <a:rPr lang="en-US" sz="2800" dirty="0"/>
              <a:t>AWS Professional Services – Data Analytics Practice</a:t>
            </a:r>
          </a:p>
          <a:p>
            <a:r>
              <a:rPr lang="en-US" sz="2400" dirty="0"/>
              <a:t>8-25-2020</a:t>
            </a:r>
          </a:p>
        </p:txBody>
      </p:sp>
    </p:spTree>
    <p:extLst>
      <p:ext uri="{BB962C8B-B14F-4D97-AF65-F5344CB8AC3E}">
        <p14:creationId xmlns:p14="http://schemas.microsoft.com/office/powerpoint/2010/main" val="244346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0566F-A320-EA4B-8F11-80F1F2CFE466}"/>
              </a:ext>
            </a:extLst>
          </p:cNvPr>
          <p:cNvSpPr txBox="1"/>
          <p:nvPr/>
        </p:nvSpPr>
        <p:spPr>
          <a:xfrm>
            <a:off x="5162843" y="2659559"/>
            <a:ext cx="2813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itchFamily="2" charset="2"/>
              </a:rPr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46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0566F-A320-EA4B-8F11-80F1F2CFE466}"/>
              </a:ext>
            </a:extLst>
          </p:cNvPr>
          <p:cNvSpPr txBox="1"/>
          <p:nvPr/>
        </p:nvSpPr>
        <p:spPr>
          <a:xfrm>
            <a:off x="4833957" y="2486820"/>
            <a:ext cx="252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itchFamily="2" charset="2"/>
              </a:rPr>
              <a:t>Q&amp;A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71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D7FF-B66D-7D40-87E0-E3FE4973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Engage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7441B-70FF-4343-9030-B834D695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Amazon.com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6383-79B1-ED4A-B551-39F5608F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DC8-1679-484C-A255-AF6309CF5BA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71AB4-89CA-D74F-BB6D-06766BA44C63}"/>
              </a:ext>
            </a:extLst>
          </p:cNvPr>
          <p:cNvSpPr/>
          <p:nvPr/>
        </p:nvSpPr>
        <p:spPr>
          <a:xfrm>
            <a:off x="1186774" y="2435105"/>
            <a:ext cx="9562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Wingdings" pitchFamily="2" charset="2"/>
              </a:rPr>
              <a:t>QuickSight Packed Offering We Provided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hlinkClick r:id="rId2"/>
              </a:rPr>
              <a:t>AWS QuickSight Architecture Design Workshop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AWS Embedded BI Workshop with Amazon Quicksight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Contact Us:</a:t>
            </a:r>
          </a:p>
          <a:p>
            <a:r>
              <a:rPr lang="en-US" dirty="0">
                <a:sym typeface="Wingdings" pitchFamily="2" charset="2"/>
              </a:rPr>
              <a:t>aws-proserve-data@</a:t>
            </a:r>
          </a:p>
        </p:txBody>
      </p:sp>
    </p:spTree>
    <p:extLst>
      <p:ext uri="{BB962C8B-B14F-4D97-AF65-F5344CB8AC3E}">
        <p14:creationId xmlns:p14="http://schemas.microsoft.com/office/powerpoint/2010/main" val="130338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0566F-A320-EA4B-8F11-80F1F2CFE466}"/>
              </a:ext>
            </a:extLst>
          </p:cNvPr>
          <p:cNvSpPr txBox="1"/>
          <p:nvPr/>
        </p:nvSpPr>
        <p:spPr>
          <a:xfrm>
            <a:off x="3659625" y="2514955"/>
            <a:ext cx="487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itchFamily="2" charset="2"/>
              </a:rPr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2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387927" y="293325"/>
            <a:ext cx="570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0566F-A320-EA4B-8F11-80F1F2CFE466}"/>
              </a:ext>
            </a:extLst>
          </p:cNvPr>
          <p:cNvSpPr txBox="1"/>
          <p:nvPr/>
        </p:nvSpPr>
        <p:spPr>
          <a:xfrm>
            <a:off x="387927" y="1276998"/>
            <a:ext cx="10014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Engineer, Consultant, Solution Architect in MSTR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AWS Professional Services – </a:t>
            </a:r>
            <a:r>
              <a:rPr lang="en-US" sz="2800" dirty="0">
                <a:hlinkClick r:id="rId2"/>
              </a:rPr>
              <a:t>Data Analytics Practice 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Helping Customers to unlock the power of Data with </a:t>
            </a:r>
            <a:r>
              <a:rPr lang="en-US" sz="2800" dirty="0" err="1">
                <a:sym typeface="Wingdings" pitchFamily="2" charset="2"/>
              </a:rPr>
              <a:t>QuickSight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053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387927" y="293325"/>
            <a:ext cx="570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0566F-A320-EA4B-8F11-80F1F2CFE466}"/>
              </a:ext>
            </a:extLst>
          </p:cNvPr>
          <p:cNvSpPr txBox="1"/>
          <p:nvPr/>
        </p:nvSpPr>
        <p:spPr>
          <a:xfrm>
            <a:off x="387927" y="1276998"/>
            <a:ext cx="10014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DevOps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BIOps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QuickSight</a:t>
            </a:r>
            <a:r>
              <a:rPr lang="en-US" sz="2800" dirty="0">
                <a:sym typeface="Wingdings" pitchFamily="2" charset="2"/>
              </a:rPr>
              <a:t> Dashboards Development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Migration across Accounts,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Dashboard Version Control in One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QuickSight</a:t>
            </a:r>
            <a:r>
              <a:rPr lang="en-US" sz="2800" dirty="0">
                <a:sym typeface="Wingdings" pitchFamily="2" charset="2"/>
              </a:rPr>
              <a:t> API 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Sample Notebooks of Migration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Q&amp;A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45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387927" y="293325"/>
            <a:ext cx="570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DevOps</a:t>
            </a:r>
            <a:r>
              <a:rPr lang="en-US" sz="3600" dirty="0" err="1">
                <a:sym typeface="Wingdings" pitchFamily="2" charset="2"/>
              </a:rPr>
              <a:t>BIOps</a:t>
            </a:r>
            <a:endParaRPr lang="en-US" sz="3600" dirty="0">
              <a:sym typeface="Wingdings" pitchFamily="2" charset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8A18FA-5BD7-B844-A3AC-B64E5B114E81}"/>
              </a:ext>
            </a:extLst>
          </p:cNvPr>
          <p:cNvGrpSpPr/>
          <p:nvPr/>
        </p:nvGrpSpPr>
        <p:grpSpPr>
          <a:xfrm>
            <a:off x="486732" y="1922456"/>
            <a:ext cx="11471720" cy="2609977"/>
            <a:chOff x="486732" y="1922456"/>
            <a:chExt cx="11471720" cy="26099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B7C4DBC-48F6-4741-A9D7-A41314AE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32" y="2149143"/>
              <a:ext cx="4742213" cy="2197225"/>
            </a:xfrm>
            <a:prstGeom prst="rect">
              <a:avLst/>
            </a:prstGeom>
          </p:spPr>
        </p:pic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04B91348-38F4-F14F-A125-2586A49A6BB3}"/>
                </a:ext>
              </a:extLst>
            </p:cNvPr>
            <p:cNvSpPr/>
            <p:nvPr/>
          </p:nvSpPr>
          <p:spPr>
            <a:xfrm>
              <a:off x="5510151" y="2838203"/>
              <a:ext cx="1330036" cy="7125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A92940-5BEA-294F-AB90-19123DE7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187" y="1922456"/>
              <a:ext cx="5118265" cy="260997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09F434-39F6-2D48-8DA6-967B9506AA15}"/>
                </a:ext>
              </a:extLst>
            </p:cNvPr>
            <p:cNvGrpSpPr/>
            <p:nvPr/>
          </p:nvGrpSpPr>
          <p:grpSpPr>
            <a:xfrm>
              <a:off x="7203277" y="2159109"/>
              <a:ext cx="2176241" cy="1957587"/>
              <a:chOff x="7203277" y="2159109"/>
              <a:chExt cx="2176241" cy="195758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C48807-6DB1-624D-9E9A-C67B6BD34C02}"/>
                  </a:ext>
                </a:extLst>
              </p:cNvPr>
              <p:cNvSpPr txBox="1"/>
              <p:nvPr/>
            </p:nvSpPr>
            <p:spPr>
              <a:xfrm>
                <a:off x="7786175" y="2902074"/>
                <a:ext cx="7680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E52BA7-1451-5941-B401-CF046EC7C1A6}"/>
                  </a:ext>
                </a:extLst>
              </p:cNvPr>
              <p:cNvSpPr txBox="1"/>
              <p:nvPr/>
            </p:nvSpPr>
            <p:spPr>
              <a:xfrm rot="2266181">
                <a:off x="8488869" y="2624047"/>
                <a:ext cx="890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</a:rPr>
                  <a:t>ux</a:t>
                </a:r>
                <a:r>
                  <a:rPr lang="en-US" dirty="0">
                    <a:solidFill>
                      <a:schemeClr val="bg1"/>
                    </a:solidFill>
                  </a:rPr>
                  <a:t>/</a:t>
                </a:r>
                <a:r>
                  <a:rPr lang="en-US" dirty="0" err="1">
                    <a:solidFill>
                      <a:schemeClr val="bg1"/>
                    </a:solidFill>
                  </a:rPr>
                  <a:t>ui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62D882-D00F-CB46-BEF5-0F902E79A220}"/>
                  </a:ext>
                </a:extLst>
              </p:cNvPr>
              <p:cNvSpPr txBox="1"/>
              <p:nvPr/>
            </p:nvSpPr>
            <p:spPr>
              <a:xfrm rot="20052296">
                <a:off x="7517614" y="2159109"/>
                <a:ext cx="1220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dataset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FF6F4C-3818-634E-B89B-575F8AF07C8D}"/>
                  </a:ext>
                </a:extLst>
              </p:cNvPr>
              <p:cNvSpPr txBox="1"/>
              <p:nvPr/>
            </p:nvSpPr>
            <p:spPr>
              <a:xfrm rot="4568768">
                <a:off x="6725702" y="3300568"/>
                <a:ext cx="1293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dashboard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1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13701" y="626503"/>
            <a:ext cx="1059543" cy="1387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70"/>
            <a:endParaRPr lang="en-US">
              <a:solidFill>
                <a:srgbClr val="1D516C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2179300" y="8432800"/>
            <a:ext cx="2768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t>Amazon.com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439252" y="8491551"/>
            <a:ext cx="473848" cy="369332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061DC8-1679-484C-A255-AF6309CF5BA2}" type="slidenum"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pPr/>
              <a:t>5</a:t>
            </a:fld>
            <a:endParaRPr lang="en-US">
              <a:solidFill>
                <a:srgbClr val="1D516C">
                  <a:tint val="75000"/>
                </a:srgbClr>
              </a:solidFill>
              <a:latin typeface="Arial"/>
              <a:sym typeface="Helvetica"/>
            </a:endParaRPr>
          </a:p>
        </p:txBody>
      </p:sp>
      <p:pic>
        <p:nvPicPr>
          <p:cNvPr id="1026" name="Picture 2" descr="Image result for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9" y="553585"/>
            <a:ext cx="599168" cy="5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05" y="797721"/>
            <a:ext cx="400731" cy="4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93" y="1290749"/>
            <a:ext cx="400731" cy="4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u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9" y="1354243"/>
            <a:ext cx="599168" cy="5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0134" y="257171"/>
            <a:ext cx="7521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User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179" y="1953414"/>
            <a:ext cx="7521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User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0759" y="579896"/>
            <a:ext cx="81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1200" dirty="0">
                <a:latin typeface="Arial"/>
              </a:rPr>
              <a:t>Group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89" y="534540"/>
            <a:ext cx="1571171" cy="157117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>
            <a:off x="1001489" y="853169"/>
            <a:ext cx="87475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1489" y="1691480"/>
            <a:ext cx="87475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60327" y="1320126"/>
            <a:ext cx="55373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19841" y="1791758"/>
            <a:ext cx="18229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Create data source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68725" y="1320123"/>
            <a:ext cx="62657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Image result for data set image"/>
          <p:cNvSpPr>
            <a:spLocks noChangeAspect="1" noChangeArrowheads="1"/>
          </p:cNvSpPr>
          <p:nvPr/>
        </p:nvSpPr>
        <p:spPr bwMode="auto">
          <a:xfrm>
            <a:off x="155575" y="-2354263"/>
            <a:ext cx="49149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latin typeface="Arial"/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15" y="579895"/>
            <a:ext cx="1108916" cy="148046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77299" y="165209"/>
            <a:ext cx="1500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Create data set</a:t>
            </a:r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43" y="757271"/>
            <a:ext cx="1125708" cy="1125708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859685" y="1304932"/>
            <a:ext cx="62657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14785" y="1814911"/>
            <a:ext cx="2130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Refresh or Set refresh </a:t>
            </a:r>
            <a:br>
              <a:rPr lang="en-US" sz="1500" dirty="0">
                <a:latin typeface="Arial"/>
              </a:rPr>
            </a:br>
            <a:r>
              <a:rPr lang="en-US" sz="1500" dirty="0">
                <a:latin typeface="Arial"/>
              </a:rPr>
              <a:t>schedule</a:t>
            </a:r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59" y="532845"/>
            <a:ext cx="1466735" cy="1466735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endCxn id="1029" idx="1"/>
          </p:cNvCxnSpPr>
          <p:nvPr/>
        </p:nvCxnSpPr>
        <p:spPr>
          <a:xfrm>
            <a:off x="9134477" y="1261401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39665" y="1976425"/>
            <a:ext cx="2327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analysis (manual)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310133" y="103187"/>
            <a:ext cx="2750192" cy="221955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36" name="Curved Connector 1035"/>
          <p:cNvCxnSpPr>
            <a:stCxn id="1025" idx="0"/>
            <a:endCxn id="1025" idx="3"/>
          </p:cNvCxnSpPr>
          <p:nvPr/>
        </p:nvCxnSpPr>
        <p:spPr>
          <a:xfrm rot="16200000" flipH="1">
            <a:off x="8116698" y="757271"/>
            <a:ext cx="562855" cy="562855"/>
          </a:xfrm>
          <a:prstGeom prst="curvedConnector4">
            <a:avLst>
              <a:gd name="adj1" fmla="val -40614"/>
              <a:gd name="adj2" fmla="val 140614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34148" y="72874"/>
            <a:ext cx="12820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Check ingestion status</a:t>
            </a:r>
          </a:p>
        </p:txBody>
      </p:sp>
      <p:pic>
        <p:nvPicPr>
          <p:cNvPr id="1040" name="Picture 10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8244" y="2784265"/>
            <a:ext cx="2390717" cy="1640071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10596528" y="2294047"/>
            <a:ext cx="1" cy="4639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50171" y="4398495"/>
            <a:ext cx="1906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template API</a:t>
            </a:r>
          </a:p>
        </p:txBody>
      </p:sp>
      <p:pic>
        <p:nvPicPr>
          <p:cNvPr id="1045" name="Picture 10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233" y="2863697"/>
            <a:ext cx="2786043" cy="1660291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H="1">
            <a:off x="8985232" y="3604299"/>
            <a:ext cx="44112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35771" y="4553005"/>
            <a:ext cx="17283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dashboard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235" y="3097594"/>
            <a:ext cx="1215000" cy="1192500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H="1">
            <a:off x="5440701" y="3693843"/>
            <a:ext cx="59793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7029" y="4294789"/>
            <a:ext cx="1903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Share dashboard w/ user/group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2" y="3021269"/>
            <a:ext cx="1531736" cy="1531736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H="1">
            <a:off x="3233389" y="3743767"/>
            <a:ext cx="59793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90187" y="4482877"/>
            <a:ext cx="1903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List and Describe dashboard API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57580" y="2070109"/>
            <a:ext cx="13740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Namespace 1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30091" r="15691" b="11955"/>
          <a:stretch/>
        </p:blipFill>
        <p:spPr>
          <a:xfrm>
            <a:off x="8311339" y="5115506"/>
            <a:ext cx="3722727" cy="1633113"/>
          </a:xfrm>
          <a:prstGeom prst="rect">
            <a:avLst/>
          </a:prstGeom>
        </p:spPr>
      </p:pic>
      <p:cxnSp>
        <p:nvCxnSpPr>
          <p:cNvPr id="51" name="Elbow Connector 50"/>
          <p:cNvCxnSpPr>
            <a:stCxn id="70" idx="2"/>
          </p:cNvCxnSpPr>
          <p:nvPr/>
        </p:nvCxnSpPr>
        <p:spPr>
          <a:xfrm rot="16200000" flipH="1">
            <a:off x="7205035" y="5171085"/>
            <a:ext cx="1206579" cy="61674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50767" y="6140781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Apply theming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42" b="327"/>
          <a:stretch/>
        </p:blipFill>
        <p:spPr>
          <a:xfrm>
            <a:off x="299362" y="4398496"/>
            <a:ext cx="1161033" cy="1632321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-68796" y="3921816"/>
            <a:ext cx="1903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Scope down policy API</a:t>
            </a:r>
          </a:p>
        </p:txBody>
      </p:sp>
    </p:spTree>
    <p:extLst>
      <p:ext uri="{BB962C8B-B14F-4D97-AF65-F5344CB8AC3E}">
        <p14:creationId xmlns:p14="http://schemas.microsoft.com/office/powerpoint/2010/main" val="3858144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4" grpId="0"/>
      <p:bldP spid="28" grpId="0"/>
      <p:bldP spid="34" grpId="0"/>
      <p:bldP spid="37" grpId="0"/>
      <p:bldP spid="46" grpId="0"/>
      <p:bldP spid="1034" grpId="0" animBg="1"/>
      <p:bldP spid="50" grpId="0"/>
      <p:bldP spid="60" grpId="0"/>
      <p:bldP spid="70" grpId="0"/>
      <p:bldP spid="83" grpId="0"/>
      <p:bldP spid="86" grpId="0"/>
      <p:bldP spid="87" grpId="0"/>
      <p:bldP spid="96" grpId="0"/>
      <p:bldP spid="96" grpId="1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2179300" y="8432800"/>
            <a:ext cx="2768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t>Amazon.com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439252" y="8491551"/>
            <a:ext cx="473848" cy="369332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061DC8-1679-484C-A255-AF6309CF5BA2}" type="slidenum"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pPr/>
              <a:t>6</a:t>
            </a:fld>
            <a:endParaRPr lang="en-US">
              <a:solidFill>
                <a:srgbClr val="1D516C">
                  <a:tint val="75000"/>
                </a:srgbClr>
              </a:solidFill>
              <a:latin typeface="Arial"/>
              <a:sym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7" y="1389550"/>
            <a:ext cx="1571171" cy="157117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2281329" y="2175137"/>
            <a:ext cx="893348" cy="157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530" y="2646768"/>
            <a:ext cx="2622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API: List data sources in dev</a:t>
            </a:r>
          </a:p>
          <a:p>
            <a:pPr defTabSz="609570"/>
            <a:r>
              <a:rPr lang="en-US" sz="1500" dirty="0">
                <a:latin typeface="Arial"/>
              </a:rPr>
              <a:t>Create </a:t>
            </a:r>
            <a:r>
              <a:rPr lang="en-US" sz="1500">
                <a:latin typeface="Arial"/>
              </a:rPr>
              <a:t>data source in prod</a:t>
            </a:r>
            <a:endParaRPr lang="en-US" sz="1500" dirty="0">
              <a:latin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29343" y="2175133"/>
            <a:ext cx="62657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33" y="1434905"/>
            <a:ext cx="1108916" cy="148046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937917" y="1020219"/>
            <a:ext cx="1852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r>
              <a:rPr lang="en-US" sz="1500" dirty="0">
                <a:latin typeface="Arial"/>
              </a:rPr>
              <a:t>Create data set API</a:t>
            </a:r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61" y="1612281"/>
            <a:ext cx="1125708" cy="1125708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420303" y="2159942"/>
            <a:ext cx="62657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75403" y="2669921"/>
            <a:ext cx="2130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Refresh or Set refresh </a:t>
            </a:r>
            <a:br>
              <a:rPr lang="en-US" sz="1500" dirty="0">
                <a:latin typeface="Arial"/>
              </a:rPr>
            </a:br>
            <a:r>
              <a:rPr lang="en-US" sz="1500" dirty="0">
                <a:latin typeface="Arial"/>
              </a:rPr>
              <a:t>schedule API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8469466" y="2116411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1035"/>
          <p:cNvCxnSpPr>
            <a:stCxn id="1025" idx="0"/>
            <a:endCxn id="1025" idx="3"/>
          </p:cNvCxnSpPr>
          <p:nvPr/>
        </p:nvCxnSpPr>
        <p:spPr>
          <a:xfrm rot="16200000" flipH="1">
            <a:off x="7677316" y="1612281"/>
            <a:ext cx="562855" cy="562855"/>
          </a:xfrm>
          <a:prstGeom prst="curvedConnector4">
            <a:avLst>
              <a:gd name="adj1" fmla="val -40614"/>
              <a:gd name="adj2" fmla="val 140614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40390" y="1011015"/>
            <a:ext cx="12820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Check ingestion status API</a:t>
            </a:r>
          </a:p>
        </p:txBody>
      </p:sp>
      <p:pic>
        <p:nvPicPr>
          <p:cNvPr id="1040" name="Picture 10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526" y="1372053"/>
            <a:ext cx="2390717" cy="1640071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10511716" y="3348524"/>
            <a:ext cx="1" cy="4639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499451" y="2970951"/>
            <a:ext cx="1906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template API</a:t>
            </a:r>
          </a:p>
        </p:txBody>
      </p:sp>
      <p:pic>
        <p:nvPicPr>
          <p:cNvPr id="1045" name="Picture 10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421" y="3839821"/>
            <a:ext cx="2786043" cy="1660291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H="1">
            <a:off x="5947588" y="4294789"/>
            <a:ext cx="44112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10633" y="5677864"/>
            <a:ext cx="2079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dashboard API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431" y="3660381"/>
            <a:ext cx="1215000" cy="11925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852359" y="3881700"/>
            <a:ext cx="1903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Share dashboard w/ user/group API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30091" r="15691" b="11955"/>
          <a:stretch/>
        </p:blipFill>
        <p:spPr>
          <a:xfrm>
            <a:off x="2698857" y="5036972"/>
            <a:ext cx="3029596" cy="1329045"/>
          </a:xfrm>
          <a:prstGeom prst="rect">
            <a:avLst/>
          </a:prstGeom>
        </p:spPr>
      </p:pic>
      <p:cxnSp>
        <p:nvCxnSpPr>
          <p:cNvPr id="51" name="Elbow Connector 50"/>
          <p:cNvCxnSpPr>
            <a:cxnSpLocks/>
          </p:cNvCxnSpPr>
          <p:nvPr/>
        </p:nvCxnSpPr>
        <p:spPr>
          <a:xfrm rot="10800000" flipV="1">
            <a:off x="5728455" y="5052165"/>
            <a:ext cx="785478" cy="53351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749709" y="4753328"/>
            <a:ext cx="1906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Apply theming APIs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E8E22-F228-CE41-B9BD-32070D37DD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2" y="1303028"/>
            <a:ext cx="1949700" cy="451319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10C624-EA16-254D-A13F-A1B39281B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583" y="3881700"/>
            <a:ext cx="2390717" cy="164007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800A58-0A58-9D44-AAA9-29257F114F21}"/>
              </a:ext>
            </a:extLst>
          </p:cNvPr>
          <p:cNvSpPr txBox="1"/>
          <p:nvPr/>
        </p:nvSpPr>
        <p:spPr>
          <a:xfrm>
            <a:off x="10307794" y="5516281"/>
            <a:ext cx="1426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Copy template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BF27A0-E5ED-C04C-823B-3AB36EDE0A5B}"/>
              </a:ext>
            </a:extLst>
          </p:cNvPr>
          <p:cNvCxnSpPr/>
          <p:nvPr/>
        </p:nvCxnSpPr>
        <p:spPr>
          <a:xfrm flipH="1">
            <a:off x="9290763" y="4577818"/>
            <a:ext cx="44112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71ABAB-6549-D94A-846B-1861C2FBE472}"/>
              </a:ext>
            </a:extLst>
          </p:cNvPr>
          <p:cNvCxnSpPr/>
          <p:nvPr/>
        </p:nvCxnSpPr>
        <p:spPr>
          <a:xfrm flipH="1">
            <a:off x="2281329" y="4559885"/>
            <a:ext cx="44112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B6734B-D1DD-CE4A-92DA-693A1CD1E244}"/>
              </a:ext>
            </a:extLst>
          </p:cNvPr>
          <p:cNvSpPr txBox="1"/>
          <p:nvPr/>
        </p:nvSpPr>
        <p:spPr>
          <a:xfrm>
            <a:off x="387927" y="293325"/>
            <a:ext cx="78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Migration Across Accounts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09910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2179300" y="8432800"/>
            <a:ext cx="2768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t>Amazon.com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439252" y="8491551"/>
            <a:ext cx="473848" cy="369332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121914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061DC8-1679-484C-A255-AF6309CF5BA2}" type="slidenum">
              <a:rPr lang="en-US">
                <a:solidFill>
                  <a:srgbClr val="1D516C">
                    <a:tint val="75000"/>
                  </a:srgbClr>
                </a:solidFill>
                <a:latin typeface="Arial"/>
                <a:sym typeface="Helvetica"/>
              </a:rPr>
              <a:pPr/>
              <a:t>7</a:t>
            </a:fld>
            <a:endParaRPr lang="en-US">
              <a:solidFill>
                <a:srgbClr val="1D516C">
                  <a:tint val="75000"/>
                </a:srgbClr>
              </a:solidFill>
              <a:latin typeface="Arial"/>
              <a:sym typeface="Helvetica"/>
            </a:endParaRPr>
          </a:p>
        </p:txBody>
      </p:sp>
      <p:pic>
        <p:nvPicPr>
          <p:cNvPr id="1040" name="Picture 10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9" y="1007118"/>
            <a:ext cx="2099177" cy="144007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10961475" y="2572548"/>
            <a:ext cx="0" cy="4364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326" y="1384127"/>
            <a:ext cx="1906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template API</a:t>
            </a:r>
          </a:p>
          <a:p>
            <a:pPr algn="ctr" defTabSz="609570"/>
            <a:r>
              <a:rPr lang="en-US" sz="1500" dirty="0">
                <a:latin typeface="Arial"/>
              </a:rPr>
              <a:t>Version: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B6734B-D1DD-CE4A-92DA-693A1CD1E244}"/>
              </a:ext>
            </a:extLst>
          </p:cNvPr>
          <p:cNvSpPr txBox="1"/>
          <p:nvPr/>
        </p:nvSpPr>
        <p:spPr>
          <a:xfrm>
            <a:off x="387927" y="293325"/>
            <a:ext cx="979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Dashboard Version Control in One Account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2D1B017-B01C-A34D-8C54-CFCCA3A3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4" y="1000482"/>
            <a:ext cx="1466735" cy="14667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E7082E-2BA6-7D46-A29C-36EE7E4C0B4D}"/>
              </a:ext>
            </a:extLst>
          </p:cNvPr>
          <p:cNvSpPr txBox="1"/>
          <p:nvPr/>
        </p:nvSpPr>
        <p:spPr>
          <a:xfrm>
            <a:off x="-74231" y="1484329"/>
            <a:ext cx="15135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Create analysis</a:t>
            </a:r>
          </a:p>
          <a:p>
            <a:pPr algn="ctr" defTabSz="609570"/>
            <a:r>
              <a:rPr lang="en-US" sz="1500" dirty="0">
                <a:latin typeface="Arial"/>
              </a:rPr>
              <a:t>Version: 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C60E59-57C5-6C48-9CB3-FD441B0BE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4" y="2868434"/>
            <a:ext cx="2482564" cy="14794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7A64608-0B7C-A844-97FB-A2EAD016C898}"/>
              </a:ext>
            </a:extLst>
          </p:cNvPr>
          <p:cNvSpPr txBox="1"/>
          <p:nvPr/>
        </p:nvSpPr>
        <p:spPr>
          <a:xfrm>
            <a:off x="316699" y="4472090"/>
            <a:ext cx="2371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Publish dashboard</a:t>
            </a:r>
          </a:p>
          <a:p>
            <a:pPr algn="ctr" defTabSz="609570"/>
            <a:r>
              <a:rPr lang="en-US" sz="1500" dirty="0">
                <a:latin typeface="Arial"/>
              </a:rPr>
              <a:t>Version: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82CE4-C732-9F49-8C45-9155D49FA29A}"/>
              </a:ext>
            </a:extLst>
          </p:cNvPr>
          <p:cNvCxnSpPr>
            <a:cxnSpLocks/>
          </p:cNvCxnSpPr>
          <p:nvPr/>
        </p:nvCxnSpPr>
        <p:spPr>
          <a:xfrm>
            <a:off x="2572115" y="1655933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ug under magnifying glass">
            <a:extLst>
              <a:ext uri="{FF2B5EF4-FFF2-40B4-BE49-F238E27FC236}">
                <a16:creationId xmlns:a16="http://schemas.microsoft.com/office/drawing/2014/main" id="{30873133-B7C0-E848-B1AD-F53106201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1611" y="3005719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BB7405-B4AF-A649-A510-2DD06FA78A27}"/>
              </a:ext>
            </a:extLst>
          </p:cNvPr>
          <p:cNvSpPr txBox="1"/>
          <p:nvPr/>
        </p:nvSpPr>
        <p:spPr>
          <a:xfrm>
            <a:off x="3522002" y="3988582"/>
            <a:ext cx="813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QA test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8CDDC3-66C8-074B-B0AA-AED0555B1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44" y="2697324"/>
            <a:ext cx="1466735" cy="146673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A631CF5-9C11-D049-ADFD-F37BF6EC9372}"/>
              </a:ext>
            </a:extLst>
          </p:cNvPr>
          <p:cNvSpPr txBox="1"/>
          <p:nvPr/>
        </p:nvSpPr>
        <p:spPr>
          <a:xfrm>
            <a:off x="4697329" y="4164059"/>
            <a:ext cx="2371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Update analysis (manual)</a:t>
            </a:r>
          </a:p>
          <a:p>
            <a:pPr algn="ctr" defTabSz="609570"/>
            <a:r>
              <a:rPr lang="en-US" sz="1500" dirty="0">
                <a:latin typeface="Arial"/>
              </a:rPr>
              <a:t>Version: 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C47A13-067E-DD41-A360-148375D2B029}"/>
              </a:ext>
            </a:extLst>
          </p:cNvPr>
          <p:cNvCxnSpPr>
            <a:cxnSpLocks/>
          </p:cNvCxnSpPr>
          <p:nvPr/>
        </p:nvCxnSpPr>
        <p:spPr>
          <a:xfrm>
            <a:off x="4451327" y="3415237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FBDB84A-A3FA-9040-AA9F-28A52206D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99" y="2764077"/>
            <a:ext cx="2501480" cy="14907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691B2E-F804-4D4C-B227-F27104BF77EF}"/>
              </a:ext>
            </a:extLst>
          </p:cNvPr>
          <p:cNvSpPr txBox="1"/>
          <p:nvPr/>
        </p:nvSpPr>
        <p:spPr>
          <a:xfrm>
            <a:off x="7594679" y="4201904"/>
            <a:ext cx="1782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Publish dashboard</a:t>
            </a:r>
          </a:p>
          <a:p>
            <a:pPr algn="ctr" defTabSz="609570"/>
            <a:r>
              <a:rPr lang="en-US" sz="1500" dirty="0">
                <a:latin typeface="Arial"/>
              </a:rPr>
              <a:t>Version: 2</a:t>
            </a:r>
          </a:p>
        </p:txBody>
      </p:sp>
      <p:pic>
        <p:nvPicPr>
          <p:cNvPr id="53" name="Graphic 52" descr="Bug under magnifying glass">
            <a:extLst>
              <a:ext uri="{FF2B5EF4-FFF2-40B4-BE49-F238E27FC236}">
                <a16:creationId xmlns:a16="http://schemas.microsoft.com/office/drawing/2014/main" id="{80DE8D58-982D-2844-8318-AD24E00D6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0411" y="29794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187A2C7-9A6D-1149-8DBA-92F6D9EF94E1}"/>
              </a:ext>
            </a:extLst>
          </p:cNvPr>
          <p:cNvSpPr txBox="1"/>
          <p:nvPr/>
        </p:nvSpPr>
        <p:spPr>
          <a:xfrm>
            <a:off x="10611482" y="3695038"/>
            <a:ext cx="813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QA test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7F549-E18F-0144-9692-DA68317E9276}"/>
              </a:ext>
            </a:extLst>
          </p:cNvPr>
          <p:cNvCxnSpPr>
            <a:cxnSpLocks/>
          </p:cNvCxnSpPr>
          <p:nvPr/>
        </p:nvCxnSpPr>
        <p:spPr>
          <a:xfrm>
            <a:off x="6534316" y="3392050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FF023-EF6D-4D46-910D-337DDEFD2989}"/>
              </a:ext>
            </a:extLst>
          </p:cNvPr>
          <p:cNvCxnSpPr>
            <a:cxnSpLocks/>
          </p:cNvCxnSpPr>
          <p:nvPr/>
        </p:nvCxnSpPr>
        <p:spPr>
          <a:xfrm>
            <a:off x="9804181" y="3399267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73B87806-C6BC-9F48-A8AE-FAF89588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11" y="437058"/>
            <a:ext cx="2390717" cy="164007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2B3B219-AD6D-3049-864F-DA678DF0622F}"/>
              </a:ext>
            </a:extLst>
          </p:cNvPr>
          <p:cNvSpPr txBox="1"/>
          <p:nvPr/>
        </p:nvSpPr>
        <p:spPr>
          <a:xfrm>
            <a:off x="9939195" y="2095215"/>
            <a:ext cx="1950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Update template API</a:t>
            </a:r>
          </a:p>
          <a:p>
            <a:pPr algn="ctr" defTabSz="609570"/>
            <a:r>
              <a:rPr lang="en-US" sz="1500" dirty="0">
                <a:latin typeface="Arial"/>
              </a:rPr>
              <a:t>Version: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049DA7-E3E0-8B4B-92A6-9024E6906D5C}"/>
              </a:ext>
            </a:extLst>
          </p:cNvPr>
          <p:cNvSpPr txBox="1"/>
          <p:nvPr/>
        </p:nvSpPr>
        <p:spPr>
          <a:xfrm>
            <a:off x="10936023" y="2654873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Pass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A30F5D-2CE4-5A43-A337-8DC0E8CC8AE5}"/>
              </a:ext>
            </a:extLst>
          </p:cNvPr>
          <p:cNvCxnSpPr>
            <a:cxnSpLocks/>
          </p:cNvCxnSpPr>
          <p:nvPr/>
        </p:nvCxnSpPr>
        <p:spPr>
          <a:xfrm>
            <a:off x="1880951" y="2503070"/>
            <a:ext cx="0" cy="3133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7193E3-D2B3-9D41-841C-EC14275BB28A}"/>
              </a:ext>
            </a:extLst>
          </p:cNvPr>
          <p:cNvCxnSpPr>
            <a:cxnSpLocks/>
          </p:cNvCxnSpPr>
          <p:nvPr/>
        </p:nvCxnSpPr>
        <p:spPr>
          <a:xfrm>
            <a:off x="2937093" y="3399267"/>
            <a:ext cx="728683" cy="4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C66A54-27CE-0844-AC94-E2753F9E3FA7}"/>
              </a:ext>
            </a:extLst>
          </p:cNvPr>
          <p:cNvCxnSpPr>
            <a:cxnSpLocks/>
          </p:cNvCxnSpPr>
          <p:nvPr/>
        </p:nvCxnSpPr>
        <p:spPr>
          <a:xfrm>
            <a:off x="10972800" y="4023554"/>
            <a:ext cx="11930" cy="4592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ECC9CDA-8E2B-FC46-A4A6-CCCB084E485A}"/>
              </a:ext>
            </a:extLst>
          </p:cNvPr>
          <p:cNvSpPr txBox="1"/>
          <p:nvPr/>
        </p:nvSpPr>
        <p:spPr>
          <a:xfrm>
            <a:off x="10950089" y="4091608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sz="1500" dirty="0">
                <a:latin typeface="Arial"/>
              </a:rPr>
              <a:t>Fail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51806-77FD-4740-AFD4-8C51B1323B1D}"/>
              </a:ext>
            </a:extLst>
          </p:cNvPr>
          <p:cNvSpPr/>
          <p:nvPr/>
        </p:nvSpPr>
        <p:spPr>
          <a:xfrm>
            <a:off x="10609368" y="5992180"/>
            <a:ext cx="12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70"/>
            <a:r>
              <a:rPr lang="en-US" dirty="0">
                <a:latin typeface="Arial"/>
              </a:rPr>
              <a:t>Version: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82B83C-AF95-4143-B355-5888132525ED}"/>
              </a:ext>
            </a:extLst>
          </p:cNvPr>
          <p:cNvCxnSpPr>
            <a:cxnSpLocks/>
          </p:cNvCxnSpPr>
          <p:nvPr/>
        </p:nvCxnSpPr>
        <p:spPr>
          <a:xfrm flipH="1">
            <a:off x="8856299" y="5373671"/>
            <a:ext cx="8766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F72547-A54D-9B42-81E3-A01ED16DF7D4}"/>
              </a:ext>
            </a:extLst>
          </p:cNvPr>
          <p:cNvGrpSpPr/>
          <p:nvPr/>
        </p:nvGrpSpPr>
        <p:grpSpPr>
          <a:xfrm>
            <a:off x="4632805" y="4897309"/>
            <a:ext cx="3559157" cy="1233556"/>
            <a:chOff x="4365513" y="4897309"/>
            <a:chExt cx="3559157" cy="1233556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A04F5FD-77C0-264C-BBC5-D25FB121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082" y="4897309"/>
              <a:ext cx="1387588" cy="123355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A0BD0B-4731-7D45-832B-E3FFEA666668}"/>
                </a:ext>
              </a:extLst>
            </p:cNvPr>
            <p:cNvSpPr txBox="1"/>
            <p:nvPr/>
          </p:nvSpPr>
          <p:spPr>
            <a:xfrm>
              <a:off x="4365513" y="5512009"/>
              <a:ext cx="25245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/>
              <a:r>
                <a:rPr lang="en-US" sz="1500" dirty="0">
                  <a:latin typeface="Arial"/>
                </a:rPr>
                <a:t>Rollback to version 1 analysis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970E659-DDD9-C943-B52D-BC7A4FB830BD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6804374" y="4600135"/>
            <a:ext cx="693794" cy="2971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278EAD77-BE9B-0942-8E66-8D187441A6B9}"/>
              </a:ext>
            </a:extLst>
          </p:cNvPr>
          <p:cNvSpPr/>
          <p:nvPr/>
        </p:nvSpPr>
        <p:spPr>
          <a:xfrm>
            <a:off x="6096000" y="1388533"/>
            <a:ext cx="3635022" cy="1320800"/>
          </a:xfrm>
          <a:custGeom>
            <a:avLst/>
            <a:gdLst>
              <a:gd name="connsiteX0" fmla="*/ 0 w 3635022"/>
              <a:gd name="connsiteY0" fmla="*/ 1320800 h 1320800"/>
              <a:gd name="connsiteX1" fmla="*/ 1095022 w 3635022"/>
              <a:gd name="connsiteY1" fmla="*/ 790223 h 1320800"/>
              <a:gd name="connsiteX2" fmla="*/ 2325511 w 3635022"/>
              <a:gd name="connsiteY2" fmla="*/ 824089 h 1320800"/>
              <a:gd name="connsiteX3" fmla="*/ 3635022 w 3635022"/>
              <a:gd name="connsiteY3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022" h="1320800">
                <a:moveTo>
                  <a:pt x="0" y="1320800"/>
                </a:moveTo>
                <a:cubicBezTo>
                  <a:pt x="353718" y="1096904"/>
                  <a:pt x="707437" y="873008"/>
                  <a:pt x="1095022" y="790223"/>
                </a:cubicBezTo>
                <a:cubicBezTo>
                  <a:pt x="1482607" y="707438"/>
                  <a:pt x="1902178" y="955793"/>
                  <a:pt x="2325511" y="824089"/>
                </a:cubicBezTo>
                <a:cubicBezTo>
                  <a:pt x="2748844" y="692385"/>
                  <a:pt x="3191933" y="346192"/>
                  <a:pt x="36350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8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5 0.07847 C 0.08854 0.07894 0.09167 0.08033 0.09466 0.08033 L 0.37045 0.08241 C 0.38594 0.0831 0.38868 0.09028 0.40052 0.09468 C 0.40313 0.09584 0.40586 0.09607 0.4086 0.09676 C 0.41016 0.09815 0.41159 0.09977 0.41315 0.10093 C 0.42201 0.10695 0.42188 0.10648 0.4293 0.10903 C 0.4362 0.11528 0.43229 0.11227 0.44089 0.11736 C 0.44089 0.11736 0.44779 0.12153 0.44779 0.12153 C 0.45222 0.12662 0.45026 0.12384 0.45365 0.12963 C 0.4543 0.13241 0.45534 0.13496 0.45586 0.13773 C 0.45769 0.14722 0.45769 0.16597 0.45821 0.17269 C 0.45873 0.17824 0.46055 0.18912 0.46055 0.18912 C 0.46016 0.20417 0.46016 0.21921 0.45938 0.23426 C 0.45899 0.23982 0.45769 0.24514 0.45703 0.2507 C 0.45664 0.25417 0.45625 0.25741 0.45586 0.26088 C 0.45547 0.26505 0.45521 0.26921 0.45469 0.27315 C 0.45443 0.27523 0.45404 0.27732 0.45365 0.2794 C 0.45339 0.2831 0.45131 0.31158 0.45131 0.31435 C 0.45131 0.32662 0.45157 0.33889 0.45248 0.35116 C 0.45274 0.35556 0.45339 0.35996 0.45469 0.36343 C 0.46133 0.38102 0.45339 0.3588 0.45821 0.3757 C 0.45886 0.37801 0.4599 0.37963 0.46055 0.38195 C 0.46146 0.38588 0.46211 0.39028 0.46276 0.39421 L 0.46394 0.40046 C 0.46354 0.40255 0.46263 0.4044 0.46276 0.40648 C 0.46302 0.40903 0.4642 0.41088 0.46511 0.41273 C 0.46693 0.41644 0.46901 0.41968 0.47084 0.42292 C 0.47201 0.425 0.47344 0.42662 0.47435 0.42917 C 0.47618 0.43403 0.478 0.43912 0.48008 0.44352 C 0.48125 0.4456 0.48256 0.44746 0.4836 0.44977 C 0.48529 0.45347 0.48815 0.46204 0.48815 0.46204 C 0.4892 0.4669 0.48946 0.47037 0.49167 0.47431 C 0.49271 0.47593 0.49401 0.47685 0.49519 0.47847 C 0.49597 0.47963 0.49636 0.48218 0.4974 0.48241 C 0.50469 0.48426 0.51211 0.4838 0.5194 0.48449 C 0.52513 0.48796 0.52136 0.48681 0.52969 0.48449 C 0.53243 0.4838 0.53789 0.48241 0.53789 0.48241 " pathEditMode="relative" ptsTypes="AAAAAAAAAAAAAAAAAAAAAAAAAAAAAAAAAAAAAA">
                                      <p:cBhvr>
                                        <p:cTn id="8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5" grpId="0"/>
      <p:bldP spid="39" grpId="0"/>
      <p:bldP spid="43" grpId="0"/>
      <p:bldP spid="46" grpId="0"/>
      <p:bldP spid="49" grpId="0"/>
      <p:bldP spid="59" grpId="0"/>
      <p:bldP spid="65" grpId="0"/>
      <p:bldP spid="66" grpId="0"/>
      <p:bldP spid="72" grpId="0"/>
      <p:bldP spid="20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387927" y="293325"/>
            <a:ext cx="570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ym typeface="Wingdings" pitchFamily="2" charset="2"/>
              </a:rPr>
              <a:t>QuickSight</a:t>
            </a:r>
            <a:r>
              <a:rPr lang="en-US" sz="3600" dirty="0">
                <a:sym typeface="Wingdings" pitchFamily="2" charset="2"/>
              </a:rPr>
              <a:t> API 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B62A3-57F6-914B-BDEF-7BFBD7F67368}"/>
              </a:ext>
            </a:extLst>
          </p:cNvPr>
          <p:cNvSpPr txBox="1"/>
          <p:nvPr/>
        </p:nvSpPr>
        <p:spPr>
          <a:xfrm>
            <a:off x="387927" y="1276998"/>
            <a:ext cx="10014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https://docs.aws.amazon.com/quicksight/latest/APIReference/Welcome.html</a:t>
            </a:r>
            <a:endParaRPr lang="en-US" sz="2800" dirty="0"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https://boto3.amazonaws.com/v1/documentation/api/latest/reference/services/quicksight.html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http://sko-workshop.learnquicksight.online/en/exercises/development-environment-setup/using-quicksight-apis.html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607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9758F-D493-8641-9574-8182A3CCCBFD}"/>
              </a:ext>
            </a:extLst>
          </p:cNvPr>
          <p:cNvSpPr txBox="1"/>
          <p:nvPr/>
        </p:nvSpPr>
        <p:spPr>
          <a:xfrm>
            <a:off x="92066" y="293325"/>
            <a:ext cx="493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Sample Migration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16C1A-D6ED-914D-8009-76AE57E4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8" y="43669"/>
            <a:ext cx="6598606" cy="6770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97A804-AF72-E44A-9815-2D3EF366410D}"/>
              </a:ext>
            </a:extLst>
          </p:cNvPr>
          <p:cNvSpPr/>
          <p:nvPr/>
        </p:nvSpPr>
        <p:spPr>
          <a:xfrm>
            <a:off x="92066" y="1097868"/>
            <a:ext cx="1256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Link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30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on" id="{03A6C5DB-94EF-4A6C-B6AF-23FBDDE08D3C}" vid="{2954359B-F2CD-42C3-ADA4-140EB6367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368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Engage Us?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2020-08-06T22:51:28Z</dcterms:created>
  <dcterms:modified xsi:type="dcterms:W3CDTF">2020-08-21T23:12:07Z</dcterms:modified>
</cp:coreProperties>
</file>