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3"/>
  </p:notesMasterIdLst>
  <p:handoutMasterIdLst>
    <p:handoutMasterId r:id="rId14"/>
  </p:handoutMasterIdLst>
  <p:sldIdLst>
    <p:sldId id="1535" r:id="rId5"/>
    <p:sldId id="1540" r:id="rId6"/>
    <p:sldId id="1550" r:id="rId7"/>
    <p:sldId id="1541" r:id="rId8"/>
    <p:sldId id="1542" r:id="rId9"/>
    <p:sldId id="1525" r:id="rId10"/>
    <p:sldId id="1549" r:id="rId11"/>
    <p:sldId id="1529" r:id="rId12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3242"/>
    <a:srgbClr val="595A5D"/>
    <a:srgbClr val="D86613"/>
    <a:srgbClr val="1B232F"/>
    <a:srgbClr val="3B3B3C"/>
    <a:srgbClr val="006CC0"/>
    <a:srgbClr val="DCDCDC"/>
    <a:srgbClr val="005F8D"/>
    <a:srgbClr val="015F8D"/>
    <a:srgbClr val="1C2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0952" autoAdjust="0"/>
  </p:normalViewPr>
  <p:slideViewPr>
    <p:cSldViewPr snapToGrid="0" showGuides="1">
      <p:cViewPr varScale="1">
        <p:scale>
          <a:sx n="96" d="100"/>
          <a:sy n="96" d="100"/>
        </p:scale>
        <p:origin x="1152" y="192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9" d="100"/>
          <a:sy n="139" d="100"/>
        </p:scale>
        <p:origin x="40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1/29/24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A8E1BB1-B036-4140-B110-296DC0701D04}" type="datetime8">
              <a:rPr lang="en-US" smtClean="0"/>
              <a:pPr/>
              <a:t>1/29/24 12:47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28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2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OneSpea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507AB0-DB53-A94D-B5A3-184B1B513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48640" y="7680960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91604D-B9D9-2647-B8A8-7EC2243187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8640" y="742015"/>
            <a:ext cx="1723844" cy="6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30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3DADAF-C957-824E-A77C-2E5530DDCE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47D4A-FB0D-BE48-ADF8-B8DECA8916C1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A07A38-0B5B-384E-9BC4-8F097BB2E6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8640" y="742015"/>
            <a:ext cx="1723844" cy="6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00E32F-B16D-DF40-ACFF-7730A9E282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640" y="2589430"/>
            <a:ext cx="10660674" cy="1127019"/>
          </a:xfrm>
        </p:spPr>
        <p:txBody>
          <a:bodyPr anchor="ctr" anchorCtr="0">
            <a:noAutofit/>
          </a:bodyPr>
          <a:lstStyle>
            <a:lvl1pPr algn="l"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716448"/>
            <a:ext cx="6380480" cy="7924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D433EB-7B9D-9B41-8C8F-4F97525C61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8640" y="4115820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9990E-A3D8-4641-B99A-B31E88C6D0B8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9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AE5CD2-A142-E149-80CD-3C9967FF7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subtitle_Yellow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B431185-32D6-EA4C-A9C4-A95660DFC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30935E2-5E59-D840-BCAB-F732012A2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02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Yellow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D5D04F-D068-8446-B5CB-9F30D1AF79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779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Slide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66214-A938-F945-9879-FF280F01E9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5C8A9-88F8-344F-882F-87878685B257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D3CF77-FF76-3D47-B967-71B61F3156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8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Yellow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EEC1D66-DBE8-FF42-88CC-D8FF489048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41658-2646-1048-A1DE-3FB40A06912B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6264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AD2F474-C9AA-6D44-A329-4CC01A6B01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19" y="0"/>
            <a:ext cx="14614162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F9E69-433E-DC4C-824E-7F476DC447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DABEED-EB2E-CB4D-9519-57B437CE4C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5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48639" y="7680960"/>
            <a:ext cx="5173431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7863E-BAB0-5C40-8C88-928A22834F29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675" r:id="rId2"/>
    <p:sldLayoutId id="2147483696" r:id="rId3"/>
    <p:sldLayoutId id="2147483677" r:id="rId4"/>
    <p:sldLayoutId id="2147483700" r:id="rId5"/>
    <p:sldLayoutId id="2147483711" r:id="rId6"/>
    <p:sldLayoutId id="2147483697" r:id="rId7"/>
    <p:sldLayoutId id="2147483698" r:id="rId8"/>
    <p:sldLayoutId id="2147483699" r:id="rId9"/>
    <p:sldLayoutId id="2147483689" r:id="rId10"/>
    <p:sldLayoutId id="2147483678" r:id="rId11"/>
    <p:sldLayoutId id="2147483707" r:id="rId12"/>
    <p:sldLayoutId id="2147483679" r:id="rId13"/>
    <p:sldLayoutId id="2147483703" r:id="rId14"/>
    <p:sldLayoutId id="2147483704" r:id="rId15"/>
    <p:sldLayoutId id="2147483705" r:id="rId16"/>
    <p:sldLayoutId id="2147483690" r:id="rId17"/>
    <p:sldLayoutId id="2147483691" r:id="rId18"/>
    <p:sldLayoutId id="2147483692" r:id="rId19"/>
    <p:sldLayoutId id="2147483702" r:id="rId20"/>
    <p:sldLayoutId id="2147483680" r:id="rId21"/>
    <p:sldLayoutId id="2147483701" r:id="rId22"/>
    <p:sldLayoutId id="2147483693" r:id="rId23"/>
    <p:sldLayoutId id="2147483687" r:id="rId24"/>
    <p:sldLayoutId id="2147483706" r:id="rId25"/>
    <p:sldLayoutId id="2147483709" r:id="rId26"/>
    <p:sldLayoutId id="2147483710" r:id="rId27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rchive.ics.uci.edu/ml/datasets/AI4I+2020+Predictive+Maintenance+Dataset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D430F-47C3-194B-8E46-043C334B7C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2392769"/>
            <a:ext cx="11719981" cy="1191259"/>
          </a:xfrm>
        </p:spPr>
        <p:txBody>
          <a:bodyPr/>
          <a:lstStyle/>
          <a:p>
            <a:r>
              <a:rPr lang="en-US" sz="4800" dirty="0"/>
              <a:t>End to end Machine Learning</a:t>
            </a:r>
            <a:br>
              <a:rPr lang="en-US" sz="4800" dirty="0"/>
            </a:br>
            <a:r>
              <a:rPr lang="en-US" sz="4800" dirty="0"/>
              <a:t>with Amazon SageMaker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63B1B5-A489-AF41-8B9C-3AADDD3DA3E5}"/>
              </a:ext>
            </a:extLst>
          </p:cNvPr>
          <p:cNvSpPr txBox="1">
            <a:spLocks/>
          </p:cNvSpPr>
          <p:nvPr/>
        </p:nvSpPr>
        <p:spPr>
          <a:xfrm>
            <a:off x="701040" y="5632384"/>
            <a:ext cx="5892800" cy="134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600" b="0" i="0" kern="1200" baseline="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Giuseppe Angelo </a:t>
            </a:r>
            <a:r>
              <a:rPr lang="en-US" sz="2000" dirty="0" err="1">
                <a:solidFill>
                  <a:schemeClr val="accent2"/>
                </a:solidFill>
              </a:rPr>
              <a:t>Porcelli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/>
              <a:t>Principal, ML Specialist Solutions Architect</a:t>
            </a:r>
          </a:p>
          <a:p>
            <a:r>
              <a:rPr lang="en-US" sz="2000" dirty="0"/>
              <a:t>Amazon Web Services EMEA</a:t>
            </a:r>
          </a:p>
        </p:txBody>
      </p:sp>
    </p:spTree>
    <p:extLst>
      <p:ext uri="{BB962C8B-B14F-4D97-AF65-F5344CB8AC3E}">
        <p14:creationId xmlns:p14="http://schemas.microsoft.com/office/powerpoint/2010/main" val="246243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BBC9C6-5702-7C43-A535-91013CBC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MACHINE LEARNING PROCESS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5631B4F-E4C4-9D4D-90E8-EE0B97D8A0A0}"/>
              </a:ext>
            </a:extLst>
          </p:cNvPr>
          <p:cNvSpPr/>
          <p:nvPr/>
        </p:nvSpPr>
        <p:spPr>
          <a:xfrm>
            <a:off x="5587074" y="5138554"/>
            <a:ext cx="1978382" cy="65922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Visualization &amp;</a:t>
            </a:r>
            <a:r>
              <a:rPr lang="en-US" sz="1520" dirty="0">
                <a:solidFill>
                  <a:schemeClr val="tx1"/>
                </a:solidFill>
                <a:latin typeface="Amazon Ember" panose="02000000000000000000" pitchFamily="2" charset="0"/>
                <a:ea typeface="Amazon Ember" charset="0"/>
                <a:cs typeface="Amazon Ember" charset="0"/>
              </a:rPr>
              <a:t> </a:t>
            </a:r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Analysis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7546F9-F3D0-C842-99CA-92231563C8AB}"/>
              </a:ext>
            </a:extLst>
          </p:cNvPr>
          <p:cNvSpPr/>
          <p:nvPr/>
        </p:nvSpPr>
        <p:spPr>
          <a:xfrm>
            <a:off x="3038819" y="1057084"/>
            <a:ext cx="440706" cy="44070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2BD758-B341-2C45-96B2-840C232C78A9}"/>
              </a:ext>
            </a:extLst>
          </p:cNvPr>
          <p:cNvSpPr txBox="1"/>
          <p:nvPr/>
        </p:nvSpPr>
        <p:spPr>
          <a:xfrm>
            <a:off x="1067349" y="1110017"/>
            <a:ext cx="195438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mazon Ember" charset="0"/>
                <a:ea typeface="Amazon Ember" charset="0"/>
                <a:cs typeface="Amazon Ember" charset="0"/>
              </a:rPr>
              <a:t>Business Problem -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B2A5433-D9D0-3E4F-9D79-C599BDBB456F}"/>
              </a:ext>
            </a:extLst>
          </p:cNvPr>
          <p:cNvSpPr/>
          <p:nvPr/>
        </p:nvSpPr>
        <p:spPr>
          <a:xfrm>
            <a:off x="2271332" y="1856197"/>
            <a:ext cx="1975680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ML problem framing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1CF2CB7-7C58-3644-9304-4E4BCEF80CA3}"/>
              </a:ext>
            </a:extLst>
          </p:cNvPr>
          <p:cNvSpPr/>
          <p:nvPr/>
        </p:nvSpPr>
        <p:spPr>
          <a:xfrm>
            <a:off x="5587074" y="1856208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Collection</a:t>
            </a:r>
            <a:endParaRPr lang="en-US" sz="152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DC0166E-5B39-684F-8E1A-2D03CE4CF9BF}"/>
              </a:ext>
            </a:extLst>
          </p:cNvPr>
          <p:cNvSpPr/>
          <p:nvPr/>
        </p:nvSpPr>
        <p:spPr>
          <a:xfrm>
            <a:off x="5587074" y="2949461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Integration</a:t>
            </a:r>
            <a:endParaRPr lang="en-US" sz="152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3536CC9-2646-8B4D-9AAB-1A5E690D2A25}"/>
              </a:ext>
            </a:extLst>
          </p:cNvPr>
          <p:cNvSpPr/>
          <p:nvPr/>
        </p:nvSpPr>
        <p:spPr>
          <a:xfrm>
            <a:off x="5587074" y="4042712"/>
            <a:ext cx="1978382" cy="65922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Preparation &amp;</a:t>
            </a:r>
            <a:r>
              <a:rPr lang="en-US" sz="1520" dirty="0">
                <a:solidFill>
                  <a:schemeClr val="tx1"/>
                </a:solidFill>
                <a:latin typeface="Amazon Ember" panose="02000000000000000000" pitchFamily="2" charset="0"/>
                <a:ea typeface="Amazon Ember" charset="0"/>
                <a:cs typeface="Amazon Ember" charset="0"/>
              </a:rPr>
              <a:t> </a:t>
            </a:r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Cleaning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5BD5BF0-B07E-8C4D-8318-CC8FA76B1633}"/>
              </a:ext>
            </a:extLst>
          </p:cNvPr>
          <p:cNvSpPr/>
          <p:nvPr/>
        </p:nvSpPr>
        <p:spPr>
          <a:xfrm>
            <a:off x="8328346" y="2793387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Feature Engineering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4D9EB55C-9875-5D4A-9C1A-DF9688F2CF10}"/>
              </a:ext>
            </a:extLst>
          </p:cNvPr>
          <p:cNvSpPr/>
          <p:nvPr/>
        </p:nvSpPr>
        <p:spPr>
          <a:xfrm>
            <a:off x="8182345" y="6394181"/>
            <a:ext cx="2270371" cy="1520861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Are Business goals met?</a:t>
            </a:r>
            <a:endParaRPr lang="en-US" sz="1440" dirty="0">
              <a:solidFill>
                <a:schemeClr val="tx1"/>
              </a:solidFill>
            </a:endParaRP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098850D-B01B-AA4B-BBCA-ED15749BA452}"/>
              </a:ext>
            </a:extLst>
          </p:cNvPr>
          <p:cNvCxnSpPr>
            <a:cxnSpLocks/>
            <a:stCxn id="45" idx="3"/>
            <a:endCxn id="73" idx="2"/>
          </p:cNvCxnSpPr>
          <p:nvPr/>
        </p:nvCxnSpPr>
        <p:spPr>
          <a:xfrm flipV="1">
            <a:off x="10452717" y="5797780"/>
            <a:ext cx="1464283" cy="13568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AC837C8-FDC5-C14D-BC13-00423D08C116}"/>
              </a:ext>
            </a:extLst>
          </p:cNvPr>
          <p:cNvSpPr/>
          <p:nvPr/>
        </p:nvSpPr>
        <p:spPr>
          <a:xfrm>
            <a:off x="10927810" y="2793387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Monitoring &amp; </a:t>
            </a:r>
          </a:p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Debugging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7E965E-2569-4149-867B-FFC9CD31371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6576265" y="2512845"/>
            <a:ext cx="0" cy="4366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589FABB-5C56-CE42-8872-9B3119556632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576265" y="3606098"/>
            <a:ext cx="0" cy="4366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27A89B8-5854-F047-B496-29E6DAF80AB9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 flipV="1">
            <a:off x="7565455" y="3121706"/>
            <a:ext cx="762890" cy="23464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A5175C6-66E6-C047-B78D-A98C5BE8CD2A}"/>
              </a:ext>
            </a:extLst>
          </p:cNvPr>
          <p:cNvCxnSpPr>
            <a:cxnSpLocks/>
            <a:stCxn id="45" idx="1"/>
            <a:endCxn id="36" idx="2"/>
          </p:cNvCxnSpPr>
          <p:nvPr/>
        </p:nvCxnSpPr>
        <p:spPr>
          <a:xfrm rot="10800000">
            <a:off x="6576265" y="5797780"/>
            <a:ext cx="1606080" cy="13568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7AB7785-7922-3245-87E1-6E9F5DCE1FC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247012" y="2184517"/>
            <a:ext cx="1340061" cy="1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A7BBAC55-774A-F646-A886-A4F4DAB08F91}"/>
              </a:ext>
            </a:extLst>
          </p:cNvPr>
          <p:cNvCxnSpPr>
            <a:cxnSpLocks/>
            <a:stCxn id="45" idx="1"/>
            <a:endCxn id="40" idx="1"/>
          </p:cNvCxnSpPr>
          <p:nvPr/>
        </p:nvCxnSpPr>
        <p:spPr>
          <a:xfrm rot="10800000">
            <a:off x="5587075" y="2184529"/>
            <a:ext cx="2595272" cy="4970085"/>
          </a:xfrm>
          <a:prstGeom prst="bentConnector3">
            <a:avLst>
              <a:gd name="adj1" fmla="val 11409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1EB6E8-EFA2-3540-BC2D-C5BF87BE3A7D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>
            <a:off x="3259172" y="1497789"/>
            <a:ext cx="0" cy="35840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D2F5DE7-C502-6E44-81C4-6AE376027D40}"/>
              </a:ext>
            </a:extLst>
          </p:cNvPr>
          <p:cNvSpPr/>
          <p:nvPr/>
        </p:nvSpPr>
        <p:spPr>
          <a:xfrm>
            <a:off x="11696645" y="4070372"/>
            <a:ext cx="440706" cy="44070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5B7717-8105-5249-A079-CB9C533F8BD6}"/>
              </a:ext>
            </a:extLst>
          </p:cNvPr>
          <p:cNvSpPr txBox="1"/>
          <p:nvPr/>
        </p:nvSpPr>
        <p:spPr>
          <a:xfrm>
            <a:off x="12170809" y="4075373"/>
            <a:ext cx="135646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Amazon Ember" charset="0"/>
                <a:ea typeface="Amazon Ember" charset="0"/>
                <a:cs typeface="Amazon Ember" charset="0"/>
              </a:rPr>
              <a:t>- </a:t>
            </a:r>
            <a:r>
              <a:rPr lang="en-US" sz="1600" dirty="0">
                <a:latin typeface="Amazon Ember" charset="0"/>
                <a:ea typeface="Amazon Ember" charset="0"/>
                <a:cs typeface="Amazon Ember" charset="0"/>
              </a:rPr>
              <a:t>Predictions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8FCAD2-DB49-A748-90F4-86A8B04BC400}"/>
              </a:ext>
            </a:extLst>
          </p:cNvPr>
          <p:cNvSpPr txBox="1"/>
          <p:nvPr/>
        </p:nvSpPr>
        <p:spPr>
          <a:xfrm>
            <a:off x="10452716" y="6806748"/>
            <a:ext cx="441146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7CD73A-9651-9547-BCE2-271CE4BADB0A}"/>
              </a:ext>
            </a:extLst>
          </p:cNvPr>
          <p:cNvSpPr txBox="1"/>
          <p:nvPr/>
        </p:nvSpPr>
        <p:spPr>
          <a:xfrm>
            <a:off x="7672217" y="6809901"/>
            <a:ext cx="396262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733A38-85D7-A640-BEAA-D30D5E5515A3}"/>
              </a:ext>
            </a:extLst>
          </p:cNvPr>
          <p:cNvSpPr txBox="1"/>
          <p:nvPr/>
        </p:nvSpPr>
        <p:spPr>
          <a:xfrm rot="16200000">
            <a:off x="4210541" y="4571977"/>
            <a:ext cx="1645002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Data Augmentation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98D649-E134-0D49-A6E1-677CF1E8A18C}"/>
              </a:ext>
            </a:extLst>
          </p:cNvPr>
          <p:cNvSpPr txBox="1"/>
          <p:nvPr/>
        </p:nvSpPr>
        <p:spPr>
          <a:xfrm rot="16200000">
            <a:off x="5650624" y="6292167"/>
            <a:ext cx="1252266" cy="4862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Feature</a:t>
            </a:r>
          </a:p>
          <a:p>
            <a:pPr algn="ctr"/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Augmentation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5D6537-C97C-404A-912B-B76596A600B6}"/>
              </a:ext>
            </a:extLst>
          </p:cNvPr>
          <p:cNvSpPr txBox="1"/>
          <p:nvPr/>
        </p:nvSpPr>
        <p:spPr>
          <a:xfrm>
            <a:off x="9175434" y="1811050"/>
            <a:ext cx="1016625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Re-training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76EAD6-7057-754B-81CE-AC12364BF232}"/>
              </a:ext>
            </a:extLst>
          </p:cNvPr>
          <p:cNvCxnSpPr>
            <a:cxnSpLocks/>
            <a:stCxn id="42" idx="2"/>
            <a:endCxn id="36" idx="0"/>
          </p:cNvCxnSpPr>
          <p:nvPr/>
        </p:nvCxnSpPr>
        <p:spPr>
          <a:xfrm>
            <a:off x="6576265" y="4701939"/>
            <a:ext cx="0" cy="43661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1469D69-C050-4941-9115-26ACCB7ABA6C}"/>
              </a:ext>
            </a:extLst>
          </p:cNvPr>
          <p:cNvSpPr/>
          <p:nvPr/>
        </p:nvSpPr>
        <p:spPr>
          <a:xfrm>
            <a:off x="8328341" y="3961111"/>
            <a:ext cx="1978382" cy="65922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Model Training &amp;</a:t>
            </a:r>
            <a:endParaRPr lang="en-US" sz="1520" dirty="0">
              <a:solidFill>
                <a:schemeClr val="tx1"/>
              </a:solidFill>
              <a:latin typeface="Amazon Ember" panose="02000000000000000000" pitchFamily="2" charset="0"/>
              <a:ea typeface="Amazon Ember" charset="0"/>
              <a:cs typeface="Amazon Ember" charset="0"/>
            </a:endParaRPr>
          </a:p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Parameter Tuning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FC8A988-AB73-BF4D-A356-966F13A00026}"/>
              </a:ext>
            </a:extLst>
          </p:cNvPr>
          <p:cNvSpPr/>
          <p:nvPr/>
        </p:nvSpPr>
        <p:spPr>
          <a:xfrm>
            <a:off x="8328341" y="5141142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Model Evaluation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B71164-8EB1-0848-91BC-E80022A5BFC0}"/>
              </a:ext>
            </a:extLst>
          </p:cNvPr>
          <p:cNvCxnSpPr>
            <a:cxnSpLocks/>
            <a:stCxn id="44" idx="2"/>
            <a:endCxn id="66" idx="0"/>
          </p:cNvCxnSpPr>
          <p:nvPr/>
        </p:nvCxnSpPr>
        <p:spPr>
          <a:xfrm flipH="1">
            <a:off x="9317533" y="3450025"/>
            <a:ext cx="5" cy="5110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656CBC5-8F0B-D944-9039-8BFE4DFF89F9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9317532" y="4620337"/>
            <a:ext cx="0" cy="5208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25E9C50-C3A1-804E-ADE6-6C194DDFB654}"/>
              </a:ext>
            </a:extLst>
          </p:cNvPr>
          <p:cNvCxnSpPr>
            <a:cxnSpLocks/>
            <a:stCxn id="67" idx="2"/>
            <a:endCxn id="45" idx="0"/>
          </p:cNvCxnSpPr>
          <p:nvPr/>
        </p:nvCxnSpPr>
        <p:spPr>
          <a:xfrm flipH="1">
            <a:off x="9317531" y="5797780"/>
            <a:ext cx="2" cy="5964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F5D2F9D-B11F-9748-972C-9C0A790B8E22}"/>
              </a:ext>
            </a:extLst>
          </p:cNvPr>
          <p:cNvSpPr/>
          <p:nvPr/>
        </p:nvSpPr>
        <p:spPr>
          <a:xfrm>
            <a:off x="10927808" y="5141142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Model Deployment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9F393B3-6CED-6849-8312-263FAFCD65CB}"/>
              </a:ext>
            </a:extLst>
          </p:cNvPr>
          <p:cNvCxnSpPr>
            <a:cxnSpLocks/>
            <a:stCxn id="55" idx="0"/>
            <a:endCxn id="47" idx="2"/>
          </p:cNvCxnSpPr>
          <p:nvPr/>
        </p:nvCxnSpPr>
        <p:spPr>
          <a:xfrm flipV="1">
            <a:off x="11916998" y="3450025"/>
            <a:ext cx="3" cy="62034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D39F09-F3C7-3F4A-90A2-EBF606981F65}"/>
              </a:ext>
            </a:extLst>
          </p:cNvPr>
          <p:cNvCxnSpPr>
            <a:cxnSpLocks/>
            <a:stCxn id="55" idx="4"/>
            <a:endCxn id="73" idx="0"/>
          </p:cNvCxnSpPr>
          <p:nvPr/>
        </p:nvCxnSpPr>
        <p:spPr>
          <a:xfrm>
            <a:off x="11916998" y="4511077"/>
            <a:ext cx="2" cy="6300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FE73EC5F-A92C-6C4D-9769-56824CF51306}"/>
              </a:ext>
            </a:extLst>
          </p:cNvPr>
          <p:cNvCxnSpPr>
            <a:cxnSpLocks/>
            <a:stCxn id="47" idx="0"/>
            <a:endCxn id="40" idx="3"/>
          </p:cNvCxnSpPr>
          <p:nvPr/>
        </p:nvCxnSpPr>
        <p:spPr>
          <a:xfrm rot="16200000" flipV="1">
            <a:off x="9436800" y="313184"/>
            <a:ext cx="608859" cy="4351546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99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7159-F0D7-C24E-A8B5-351337AC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3EDD-06CF-3843-9578-8A509289D3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Execute the Machine Learning process on AWS</a:t>
            </a:r>
            <a:r>
              <a:rPr lang="en-US" dirty="0"/>
              <a:t>, from data preparation to model training and deployment</a:t>
            </a:r>
            <a:br>
              <a:rPr lang="en-US" dirty="0"/>
            </a:br>
            <a:endParaRPr lang="en-US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Build a REST API </a:t>
            </a:r>
            <a:r>
              <a:rPr lang="en-US" dirty="0"/>
              <a:t>that will invoke the deployed model and will act as the front door for client applications</a:t>
            </a:r>
            <a:br>
              <a:rPr lang="en-US" dirty="0"/>
            </a:br>
            <a:endParaRPr lang="en-US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Use a web client application </a:t>
            </a:r>
            <a:r>
              <a:rPr lang="en-US" dirty="0"/>
              <a:t>to invoke the REST API </a:t>
            </a:r>
            <a:r>
              <a:rPr lang="en-US" dirty="0">
                <a:solidFill>
                  <a:schemeClr val="accent1"/>
                </a:solidFill>
              </a:rPr>
              <a:t>and get inferences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Automate</a:t>
            </a:r>
            <a:r>
              <a:rPr lang="en-US" dirty="0"/>
              <a:t> the ML workflow and run ML CI/CD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13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DE76-B82A-154F-9378-3ECAEBFD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MACHINE LEARNING TASK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05B5B-5C9A-214D-8531-858213E2F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1057084"/>
            <a:ext cx="13510260" cy="166878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AI4I 2020 Predictive Maintenance Dataset from UCI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https://archive.ics.uci.edu/ml/datasets/AI4I+2020+Predictive+Maintenance+Dataset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17DE6BC-AFDA-C445-A12A-8F1D60DCC7B5}"/>
              </a:ext>
            </a:extLst>
          </p:cNvPr>
          <p:cNvSpPr txBox="1">
            <a:spLocks/>
          </p:cNvSpPr>
          <p:nvPr/>
        </p:nvSpPr>
        <p:spPr>
          <a:xfrm>
            <a:off x="560070" y="5988371"/>
            <a:ext cx="13510260" cy="116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194560" indent="0" algn="l" defTabSz="731520" rtl="0" eaLnBrk="1" latinLnBrk="0" hangingPunct="1">
              <a:spcBef>
                <a:spcPct val="20000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256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/>
              <a:t>Preprocess the data to make it suitable for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Build a </a:t>
            </a:r>
            <a:r>
              <a:rPr lang="en-US" sz="2800" dirty="0">
                <a:solidFill>
                  <a:schemeClr val="accent1"/>
                </a:solidFill>
              </a:rPr>
              <a:t>binary classification model </a:t>
            </a:r>
            <a:r>
              <a:rPr lang="en-US" sz="2800" dirty="0"/>
              <a:t>to predict if the machinery is going to fail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A60423-9F1D-6544-B0AE-B7C770C43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770" y="2026376"/>
            <a:ext cx="11684000" cy="1358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D1FA9E-7F27-F844-9E81-FED0D77096C1}"/>
              </a:ext>
            </a:extLst>
          </p:cNvPr>
          <p:cNvSpPr/>
          <p:nvPr/>
        </p:nvSpPr>
        <p:spPr>
          <a:xfrm>
            <a:off x="548639" y="3567052"/>
            <a:ext cx="12858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Each example reports whether the machinery is going to fail, and category of failure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Several numerical attributes and one categorical (machinery type)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6550791-1E3D-EF40-B47F-9AB0F4D4ACA1}"/>
              </a:ext>
            </a:extLst>
          </p:cNvPr>
          <p:cNvSpPr/>
          <p:nvPr/>
        </p:nvSpPr>
        <p:spPr>
          <a:xfrm>
            <a:off x="5412988" y="4703813"/>
            <a:ext cx="3129567" cy="978794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sz="2000" dirty="0"/>
          </a:p>
        </p:txBody>
      </p:sp>
    </p:spTree>
    <p:extLst>
      <p:ext uri="{BB962C8B-B14F-4D97-AF65-F5344CB8AC3E}">
        <p14:creationId xmlns:p14="http://schemas.microsoft.com/office/powerpoint/2010/main" val="283597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8D02-A4C0-BC41-94D0-7C9D5485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4565801" cy="873186"/>
          </a:xfrm>
          <a:ln w="12700">
            <a:noFill/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A62DBAE-2694-8A41-AE47-89E203ACF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8855" y="5960796"/>
            <a:ext cx="469900" cy="46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2627A-CE33-344A-8CF7-54FA787C0750}"/>
              </a:ext>
            </a:extLst>
          </p:cNvPr>
          <p:cNvSpPr txBox="1"/>
          <p:nvPr/>
        </p:nvSpPr>
        <p:spPr>
          <a:xfrm>
            <a:off x="3606623" y="6460632"/>
            <a:ext cx="1681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Data, code, dependencies and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C57C7-5238-0A45-B0EF-92DA7A5D0962}"/>
              </a:ext>
            </a:extLst>
          </p:cNvPr>
          <p:cNvSpPr txBox="1"/>
          <p:nvPr/>
        </p:nvSpPr>
        <p:spPr>
          <a:xfrm>
            <a:off x="2477396" y="2095158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SageMaker</a:t>
            </a:r>
            <a:br>
              <a:rPr lang="en-US" sz="1400" dirty="0"/>
            </a:br>
            <a:r>
              <a:rPr lang="en-US" sz="1400" dirty="0"/>
              <a:t>Studio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3BB1D5-7E73-E046-93BD-31015052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8069" y="1322654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BF231D-5200-854F-B86F-F2BA04980E4F}"/>
              </a:ext>
            </a:extLst>
          </p:cNvPr>
          <p:cNvSpPr txBox="1"/>
          <p:nvPr/>
        </p:nvSpPr>
        <p:spPr>
          <a:xfrm>
            <a:off x="5895464" y="5014310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SageMaker</a:t>
            </a:r>
            <a:br>
              <a:rPr lang="en-US" sz="1400" dirty="0"/>
            </a:br>
            <a:r>
              <a:rPr lang="en-US" sz="1400" dirty="0"/>
              <a:t>Training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E751F72-D328-604C-8AF8-BA051354F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8756" y="4241806"/>
            <a:ext cx="711200" cy="711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5604D2-DAD7-3040-B354-46DF7A56711B}"/>
              </a:ext>
            </a:extLst>
          </p:cNvPr>
          <p:cNvSpPr txBox="1"/>
          <p:nvPr/>
        </p:nvSpPr>
        <p:spPr>
          <a:xfrm>
            <a:off x="8410064" y="5014310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SageMaker</a:t>
            </a:r>
            <a:br>
              <a:rPr lang="en-US" sz="1400" dirty="0"/>
            </a:br>
            <a:r>
              <a:rPr lang="en-US" sz="1400" dirty="0"/>
              <a:t>Hosting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1312AEF-D680-7D47-9F78-44CD24EF6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4306" y="4241806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910695-6337-F949-B9D4-85F560AB3FD0}"/>
              </a:ext>
            </a:extLst>
          </p:cNvPr>
          <p:cNvSpPr txBox="1"/>
          <p:nvPr/>
        </p:nvSpPr>
        <p:spPr>
          <a:xfrm>
            <a:off x="10919459" y="500073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3EDCD76-2162-8148-9413-BCE16FE341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14811" y="4242647"/>
            <a:ext cx="711200" cy="7112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3C7A8C6-B771-E143-B05E-C5E539F79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5461" y="2301517"/>
            <a:ext cx="469900" cy="46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5EBD659-D859-514C-8D60-4EF618C425C1}"/>
              </a:ext>
            </a:extLst>
          </p:cNvPr>
          <p:cNvSpPr txBox="1"/>
          <p:nvPr/>
        </p:nvSpPr>
        <p:spPr>
          <a:xfrm>
            <a:off x="11118297" y="2839082"/>
            <a:ext cx="190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Web client application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D0B7B22-D2F2-CF46-9166-D3D35382ED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14811" y="6105032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3E06C5D-88E8-214E-9832-7AE8021BD84E}"/>
              </a:ext>
            </a:extLst>
          </p:cNvPr>
          <p:cNvSpPr txBox="1"/>
          <p:nvPr/>
        </p:nvSpPr>
        <p:spPr>
          <a:xfrm>
            <a:off x="11317135" y="681623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273193AC-F0FA-F846-9487-0A67BFE62281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4678755" y="5537530"/>
            <a:ext cx="4837583" cy="6582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4AA9508-E651-624C-90FA-DEBF4D499178}"/>
              </a:ext>
            </a:extLst>
          </p:cNvPr>
          <p:cNvCxnSpPr>
            <a:stCxn id="6" idx="3"/>
            <a:endCxn id="13" idx="2"/>
          </p:cNvCxnSpPr>
          <p:nvPr/>
        </p:nvCxnSpPr>
        <p:spPr>
          <a:xfrm flipV="1">
            <a:off x="4678755" y="5537530"/>
            <a:ext cx="2322983" cy="6582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DEA6C191-D03A-6F42-8B16-E233403AB310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rot="10800000">
            <a:off x="9865507" y="4597406"/>
            <a:ext cx="1849305" cy="186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B8A7804-C07B-D246-B4B7-E7A1D8D5D580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12070411" y="5308516"/>
            <a:ext cx="0" cy="7965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2CFD82D-49C8-224A-B9E8-FE4EC7516F55}"/>
              </a:ext>
            </a:extLst>
          </p:cNvPr>
          <p:cNvSpPr txBox="1"/>
          <p:nvPr/>
        </p:nvSpPr>
        <p:spPr>
          <a:xfrm>
            <a:off x="7128509" y="7214613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Container Registry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0599EB2-F1F9-B340-BA98-C7197CB249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23861" y="6542158"/>
            <a:ext cx="711200" cy="711200"/>
          </a:xfrm>
          <a:prstGeom prst="rect">
            <a:avLst/>
          </a:prstGeom>
        </p:spPr>
      </p:pic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BB57FF0B-901D-D545-BA15-DDE069C3D709}"/>
              </a:ext>
            </a:extLst>
          </p:cNvPr>
          <p:cNvCxnSpPr>
            <a:cxnSpLocks/>
            <a:stCxn id="16" idx="1"/>
            <a:endCxn id="67" idx="0"/>
          </p:cNvCxnSpPr>
          <p:nvPr/>
        </p:nvCxnSpPr>
        <p:spPr>
          <a:xfrm rot="10800000" flipV="1">
            <a:off x="8279462" y="4597406"/>
            <a:ext cx="874845" cy="1944752"/>
          </a:xfrm>
          <a:prstGeom prst="bentConnector2">
            <a:avLst/>
          </a:prstGeom>
          <a:ln w="22225">
            <a:solidFill>
              <a:schemeClr val="tx1">
                <a:lumMod val="5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91A6A80E-397A-7548-8687-97AEED800E1B}"/>
              </a:ext>
            </a:extLst>
          </p:cNvPr>
          <p:cNvCxnSpPr>
            <a:cxnSpLocks/>
            <a:stCxn id="14" idx="3"/>
            <a:endCxn id="67" idx="0"/>
          </p:cNvCxnSpPr>
          <p:nvPr/>
        </p:nvCxnSpPr>
        <p:spPr>
          <a:xfrm>
            <a:off x="7369956" y="4597406"/>
            <a:ext cx="909505" cy="1944752"/>
          </a:xfrm>
          <a:prstGeom prst="bentConnector2">
            <a:avLst/>
          </a:prstGeom>
          <a:ln w="22225">
            <a:solidFill>
              <a:schemeClr val="tx1">
                <a:lumMod val="5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DE328D21-EBAC-1644-B4D6-B9BD66E044B6}"/>
              </a:ext>
            </a:extLst>
          </p:cNvPr>
          <p:cNvCxnSpPr>
            <a:cxnSpLocks/>
            <a:stCxn id="54" idx="0"/>
            <a:endCxn id="8" idx="2"/>
          </p:cNvCxnSpPr>
          <p:nvPr/>
        </p:nvCxnSpPr>
        <p:spPr>
          <a:xfrm rot="16200000" flipV="1">
            <a:off x="3196771" y="3005277"/>
            <a:ext cx="1627542" cy="8537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4D2C0B0-A277-664C-9905-435BB0238CE8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rot="16200000" flipV="1">
            <a:off x="4487299" y="1714749"/>
            <a:ext cx="1623428" cy="34306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A90721A3-B28F-7040-9B4F-EB060C9A23A9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5735074" y="466974"/>
            <a:ext cx="1623428" cy="59262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C3259D2-B500-6B41-8F97-DDF7B0B7861D}"/>
              </a:ext>
            </a:extLst>
          </p:cNvPr>
          <p:cNvSpPr/>
          <p:nvPr/>
        </p:nvSpPr>
        <p:spPr>
          <a:xfrm>
            <a:off x="1696278" y="914400"/>
            <a:ext cx="3727019" cy="188860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Exploration, Data Visualization &amp; Analysis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CD3D61D-7505-D440-9E67-546D8C1673A0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12070411" y="3362302"/>
            <a:ext cx="0" cy="8803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AA7489A-9B0B-D548-81C4-71F52142499A}"/>
              </a:ext>
            </a:extLst>
          </p:cNvPr>
          <p:cNvSpPr txBox="1"/>
          <p:nvPr/>
        </p:nvSpPr>
        <p:spPr>
          <a:xfrm>
            <a:off x="3337540" y="5016231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SageMaker</a:t>
            </a:r>
            <a:br>
              <a:rPr lang="en-US" sz="1400" dirty="0"/>
            </a:br>
            <a:r>
              <a:rPr lang="en-US" sz="1400" dirty="0"/>
              <a:t>Processing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B703A28-D1CF-4E41-A029-5570E60EBE82}"/>
              </a:ext>
            </a:extLst>
          </p:cNvPr>
          <p:cNvCxnSpPr>
            <a:cxnSpLocks/>
            <a:stCxn id="6" idx="0"/>
            <a:endCxn id="47" idx="2"/>
          </p:cNvCxnSpPr>
          <p:nvPr/>
        </p:nvCxnSpPr>
        <p:spPr>
          <a:xfrm rot="5400000" flipH="1" flipV="1">
            <a:off x="4233137" y="5750120"/>
            <a:ext cx="421345" cy="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>
            <a:extLst>
              <a:ext uri="{FF2B5EF4-FFF2-40B4-BE49-F238E27FC236}">
                <a16:creationId xmlns:a16="http://schemas.microsoft.com/office/drawing/2014/main" id="{63C5C30F-86A5-E049-814C-7CA68B9B4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1814" y="4245920"/>
            <a:ext cx="711200" cy="7112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17413AD5-DA36-E54D-8955-8BB0DD70CE37}"/>
              </a:ext>
            </a:extLst>
          </p:cNvPr>
          <p:cNvSpPr/>
          <p:nvPr/>
        </p:nvSpPr>
        <p:spPr>
          <a:xfrm>
            <a:off x="3325344" y="3155665"/>
            <a:ext cx="7196439" cy="2366280"/>
          </a:xfrm>
          <a:prstGeom prst="rect">
            <a:avLst/>
          </a:prstGeom>
          <a:noFill/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Preparation, Feature Engineering, Training, Deployment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9E8B6AA-F870-F44F-8395-A5CD6C94480F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4793014" y="4601520"/>
            <a:ext cx="3130847" cy="2296238"/>
          </a:xfrm>
          <a:prstGeom prst="bentConnector3">
            <a:avLst>
              <a:gd name="adj1" fmla="val 35636"/>
            </a:avLst>
          </a:prstGeom>
          <a:ln w="22225">
            <a:solidFill>
              <a:schemeClr val="tx1">
                <a:lumMod val="5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AAF21F17-6D5A-3F45-B99A-11D5A8178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2360" y="2428696"/>
            <a:ext cx="711200" cy="7112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9AED8A1-BB96-0049-8FE1-DCD9F3CCB067}"/>
              </a:ext>
            </a:extLst>
          </p:cNvPr>
          <p:cNvSpPr txBox="1"/>
          <p:nvPr/>
        </p:nvSpPr>
        <p:spPr>
          <a:xfrm>
            <a:off x="7803298" y="2552263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SageMaker</a:t>
            </a:r>
            <a:br>
              <a:rPr lang="en-US" sz="1400" dirty="0"/>
            </a:br>
            <a:r>
              <a:rPr lang="en-US" sz="1400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212850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BF69-35D2-A148-9F60-9E2FDFD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STARTED!</a:t>
            </a:r>
          </a:p>
        </p:txBody>
      </p:sp>
    </p:spTree>
    <p:extLst>
      <p:ext uri="{BB962C8B-B14F-4D97-AF65-F5344CB8AC3E}">
        <p14:creationId xmlns:p14="http://schemas.microsoft.com/office/powerpoint/2010/main" val="162502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BF69-35D2-A148-9F60-9E2FDFD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https://</a:t>
            </a:r>
            <a:r>
              <a:rPr lang="en-US" sz="6000" dirty="0" err="1"/>
              <a:t>tinyurl.com</a:t>
            </a:r>
            <a:r>
              <a:rPr lang="en-US" sz="6000" dirty="0"/>
              <a:t>/</a:t>
            </a:r>
            <a:r>
              <a:rPr lang="en-US" sz="6000" dirty="0" err="1"/>
              <a:t>sagemaker-btd</a:t>
            </a:r>
            <a:endParaRPr 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A79AB-5CC6-AD4B-9DEB-DE73BBAE8D6E}"/>
              </a:ext>
            </a:extLst>
          </p:cNvPr>
          <p:cNvSpPr txBox="1"/>
          <p:nvPr/>
        </p:nvSpPr>
        <p:spPr>
          <a:xfrm>
            <a:off x="548640" y="2839655"/>
            <a:ext cx="312938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Please browse to:</a:t>
            </a:r>
          </a:p>
        </p:txBody>
      </p:sp>
    </p:spTree>
    <p:extLst>
      <p:ext uri="{BB962C8B-B14F-4D97-AF65-F5344CB8AC3E}">
        <p14:creationId xmlns:p14="http://schemas.microsoft.com/office/powerpoint/2010/main" val="8826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3CB0-C67A-1346-B838-CBE17360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8C7CDF0-4EF3-894A-ABDC-D64D78AB4F68}"/>
              </a:ext>
            </a:extLst>
          </p:cNvPr>
          <p:cNvSpPr txBox="1">
            <a:spLocks/>
          </p:cNvSpPr>
          <p:nvPr/>
        </p:nvSpPr>
        <p:spPr>
          <a:xfrm>
            <a:off x="548640" y="4336984"/>
            <a:ext cx="5892800" cy="134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600" b="0" i="0" kern="1200" baseline="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Giuseppe Angelo </a:t>
            </a:r>
            <a:r>
              <a:rPr lang="en-US" sz="2000" dirty="0" err="1">
                <a:solidFill>
                  <a:schemeClr val="accent2"/>
                </a:solidFill>
              </a:rPr>
              <a:t>Porcelli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/>
              <a:t>Principal, ML Specialist Solutions Architect</a:t>
            </a:r>
          </a:p>
          <a:p>
            <a:r>
              <a:rPr lang="en-US" sz="2000" dirty="0"/>
              <a:t>Amazon Web Services EMEA</a:t>
            </a:r>
          </a:p>
        </p:txBody>
      </p:sp>
    </p:spTree>
    <p:extLst>
      <p:ext uri="{BB962C8B-B14F-4D97-AF65-F5344CB8AC3E}">
        <p14:creationId xmlns:p14="http://schemas.microsoft.com/office/powerpoint/2010/main" val="187889961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">
      <a:dk1>
        <a:srgbClr val="002D43"/>
      </a:dk1>
      <a:lt1>
        <a:srgbClr val="FFFFFF"/>
      </a:lt1>
      <a:dk2>
        <a:srgbClr val="1C232F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00E9AA"/>
      </a:accent4>
      <a:accent5>
        <a:srgbClr val="FFCC00"/>
      </a:accent5>
      <a:accent6>
        <a:srgbClr val="FF4869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24249</TotalTime>
  <Words>328</Words>
  <Application>Microsoft Macintosh PowerPoint</Application>
  <PresentationFormat>Custom</PresentationFormat>
  <Paragraphs>64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THE MACHINE LEARNING PROCESS</vt:lpstr>
      <vt:lpstr>WORKSHOP GOALS</vt:lpstr>
      <vt:lpstr>THE MACHINE LEARNING TASK</vt:lpstr>
      <vt:lpstr>ARCHITECTURE</vt:lpstr>
      <vt:lpstr>GET STARTED!</vt:lpstr>
      <vt:lpstr>https://tinyurl.com/sagemaker-btd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522</cp:revision>
  <cp:lastPrinted>2019-09-22T13:25:21Z</cp:lastPrinted>
  <dcterms:created xsi:type="dcterms:W3CDTF">2016-06-17T18:22:10Z</dcterms:created>
  <dcterms:modified xsi:type="dcterms:W3CDTF">2024-01-29T11:48:54Z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