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7"/>
  </p:notesMasterIdLst>
  <p:handoutMasterIdLst>
    <p:handoutMasterId r:id="rId8"/>
  </p:handoutMasterIdLst>
  <p:sldIdLst>
    <p:sldId id="277" r:id="rId3"/>
    <p:sldId id="278" r:id="rId4"/>
    <p:sldId id="292" r:id="rId5"/>
    <p:sldId id="29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52" userDrawn="1">
          <p15:clr>
            <a:srgbClr val="A4A3A4"/>
          </p15:clr>
        </p15:guide>
        <p15:guide id="3" pos="5664" userDrawn="1">
          <p15:clr>
            <a:srgbClr val="A4A3A4"/>
          </p15:clr>
        </p15:guide>
        <p15:guide id="4" pos="55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Nolan" initials="JN" lastIdx="7" clrIdx="0">
    <p:extLst>
      <p:ext uri="{19B8F6BF-5375-455C-9EA6-DF929625EA0E}">
        <p15:presenceInfo xmlns:p15="http://schemas.microsoft.com/office/powerpoint/2012/main" userId="Janelle Nolan" providerId="None"/>
      </p:ext>
    </p:extLst>
  </p:cmAuthor>
  <p:cmAuthor id="2" name="Microsoft Office User" initials="MOU" lastIdx="4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C2AF1"/>
    <a:srgbClr val="FFA2E0"/>
    <a:srgbClr val="F3E4FF"/>
    <a:srgbClr val="FF9900"/>
    <a:srgbClr val="D5DBDB"/>
    <a:srgbClr val="545B64"/>
    <a:srgbClr val="232F3E"/>
    <a:srgbClr val="EB910E"/>
    <a:srgbClr val="EAED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64B0E1-C17D-4DD7-BD32-768841ED7E87}" v="14" dt="2022-10-31T21:48:52.6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86" autoAdjust="0"/>
    <p:restoredTop sz="95976"/>
  </p:normalViewPr>
  <p:slideViewPr>
    <p:cSldViewPr>
      <p:cViewPr>
        <p:scale>
          <a:sx n="148" d="100"/>
          <a:sy n="148" d="100"/>
        </p:scale>
        <p:origin x="-120" y="-136"/>
      </p:cViewPr>
      <p:guideLst>
        <p:guide orient="horz" pos="2160"/>
        <p:guide pos="5952"/>
        <p:guide pos="5664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a Huides" userId="GQisngDrjLJwp86PunSSZKfO3IOvqBJkWzg/NKPoP60=" providerId="None" clId="Web-{7564B0E1-C17D-4DD7-BD32-768841ED7E87}"/>
    <pc:docChg chg="modSld">
      <pc:chgData name="Alexandra Huides" userId="GQisngDrjLJwp86PunSSZKfO3IOvqBJkWzg/NKPoP60=" providerId="None" clId="Web-{7564B0E1-C17D-4DD7-BD32-768841ED7E87}" dt="2022-10-31T21:48:26.342" v="7"/>
      <pc:docMkLst>
        <pc:docMk/>
      </pc:docMkLst>
      <pc:sldChg chg="modSp">
        <pc:chgData name="Alexandra Huides" userId="GQisngDrjLJwp86PunSSZKfO3IOvqBJkWzg/NKPoP60=" providerId="None" clId="Web-{7564B0E1-C17D-4DD7-BD32-768841ED7E87}" dt="2022-10-31T21:48:17.310" v="1"/>
        <pc:sldMkLst>
          <pc:docMk/>
          <pc:sldMk cId="3358078023" sldId="279"/>
        </pc:sldMkLst>
        <pc:graphicFrameChg chg="mod modGraphic">
          <ac:chgData name="Alexandra Huides" userId="GQisngDrjLJwp86PunSSZKfO3IOvqBJkWzg/NKPoP60=" providerId="None" clId="Web-{7564B0E1-C17D-4DD7-BD32-768841ED7E87}" dt="2022-10-31T21:48:17.310" v="1"/>
          <ac:graphicFrameMkLst>
            <pc:docMk/>
            <pc:sldMk cId="3358078023" sldId="279"/>
            <ac:graphicFrameMk id="198" creationId="{F5AA4257-DB19-07A1-A0F4-3ACDC8EB1997}"/>
          </ac:graphicFrameMkLst>
        </pc:graphicFrameChg>
      </pc:sldChg>
      <pc:sldChg chg="modSp">
        <pc:chgData name="Alexandra Huides" userId="GQisngDrjLJwp86PunSSZKfO3IOvqBJkWzg/NKPoP60=" providerId="None" clId="Web-{7564B0E1-C17D-4DD7-BD32-768841ED7E87}" dt="2022-10-31T21:48:22.436" v="3"/>
        <pc:sldMkLst>
          <pc:docMk/>
          <pc:sldMk cId="748911424" sldId="283"/>
        </pc:sldMkLst>
        <pc:graphicFrameChg chg="mod modGraphic">
          <ac:chgData name="Alexandra Huides" userId="GQisngDrjLJwp86PunSSZKfO3IOvqBJkWzg/NKPoP60=" providerId="None" clId="Web-{7564B0E1-C17D-4DD7-BD32-768841ED7E87}" dt="2022-10-31T21:48:22.436" v="3"/>
          <ac:graphicFrameMkLst>
            <pc:docMk/>
            <pc:sldMk cId="748911424" sldId="283"/>
            <ac:graphicFrameMk id="198" creationId="{F5AA4257-DB19-07A1-A0F4-3ACDC8EB1997}"/>
          </ac:graphicFrameMkLst>
        </pc:graphicFrameChg>
      </pc:sldChg>
      <pc:sldChg chg="modSp">
        <pc:chgData name="Alexandra Huides" userId="GQisngDrjLJwp86PunSSZKfO3IOvqBJkWzg/NKPoP60=" providerId="None" clId="Web-{7564B0E1-C17D-4DD7-BD32-768841ED7E87}" dt="2022-10-31T21:48:26.342" v="7"/>
        <pc:sldMkLst>
          <pc:docMk/>
          <pc:sldMk cId="323208903" sldId="284"/>
        </pc:sldMkLst>
        <pc:graphicFrameChg chg="mod modGraphic">
          <ac:chgData name="Alexandra Huides" userId="GQisngDrjLJwp86PunSSZKfO3IOvqBJkWzg/NKPoP60=" providerId="None" clId="Web-{7564B0E1-C17D-4DD7-BD32-768841ED7E87}" dt="2022-10-31T21:48:26.342" v="7"/>
          <ac:graphicFrameMkLst>
            <pc:docMk/>
            <pc:sldMk cId="323208903" sldId="284"/>
            <ac:graphicFrameMk id="198" creationId="{F5AA4257-DB19-07A1-A0F4-3ACDC8EB1997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8559C7A-C12C-F344-8295-7C51C35FE67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73BFF-F441-D744-A293-24EFFD6BCC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8CE3A8-6540-644E-A52C-9D2F3FC005B2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CE3ED-9224-0445-9427-731AEFF021C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08F69A-DE2A-9649-8445-1A50E8370D5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300223-8B37-2D49-8A25-60B1D932D8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615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D1AE-04B2-F147-8122-2A32BD7879DD}" type="datetimeFigureOut">
              <a:rPr lang="en-US" smtClean="0"/>
              <a:t>2/28/23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C6CBF-D31D-B841-861D-EC168426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6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D58141D-6FAE-6949-8090-F777281B6F57}"/>
              </a:ext>
            </a:extLst>
          </p:cNvPr>
          <p:cNvSpPr/>
          <p:nvPr userDrawn="1"/>
        </p:nvSpPr>
        <p:spPr>
          <a:xfrm>
            <a:off x="914400" y="6248400"/>
            <a:ext cx="2895600" cy="228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30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AWS copyright text">
            <a:extLst>
              <a:ext uri="{FF2B5EF4-FFF2-40B4-BE49-F238E27FC236}">
                <a16:creationId xmlns:a16="http://schemas.microsoft.com/office/drawing/2014/main" id="{F49B8274-557F-7642-B09D-244509A45E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0600" y="6345238"/>
            <a:ext cx="4036484" cy="2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endParaRPr lang="en-US" altLang="x-none" sz="933" b="0" i="0" dirty="0">
              <a:solidFill>
                <a:srgbClr val="7F7F7F"/>
              </a:solidFill>
              <a:latin typeface="Amazon Ember" charset="0"/>
              <a:ea typeface="Amazon Ember" charset="0"/>
              <a:cs typeface="Amazon Ember" charset="0"/>
            </a:endParaRPr>
          </a:p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2023, Amazon Web Services, Inc. or its affiliates. All rights reserved.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CF8A73-2F72-5D48-9C99-24F2173AD3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908" y="6314768"/>
            <a:ext cx="585391" cy="3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AWS copyright text">
            <a:extLst>
              <a:ext uri="{FF2B5EF4-FFF2-40B4-BE49-F238E27FC236}">
                <a16:creationId xmlns:a16="http://schemas.microsoft.com/office/drawing/2014/main" id="{F49B8274-557F-7642-B09D-244509A45E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0600" y="6345238"/>
            <a:ext cx="4036484" cy="2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933" b="0" i="1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Reviewed for technical accuracy Month Day, 2021</a:t>
            </a:r>
          </a:p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2022, Amazon Web Services, Inc. or its affiliates. All rights reserved.</a:t>
            </a:r>
          </a:p>
        </p:txBody>
      </p:sp>
      <p:sp>
        <p:nvSpPr>
          <p:cNvPr id="10" name="AWS Reference Architecture text">
            <a:extLst>
              <a:ext uri="{FF2B5EF4-FFF2-40B4-BE49-F238E27FC236}">
                <a16:creationId xmlns:a16="http://schemas.microsoft.com/office/drawing/2014/main" id="{5EF8CEBA-0ED4-8243-9BCD-E9FD95F708AB}"/>
              </a:ext>
            </a:extLst>
          </p:cNvPr>
          <p:cNvSpPr txBox="1"/>
          <p:nvPr userDrawn="1"/>
        </p:nvSpPr>
        <p:spPr>
          <a:xfrm>
            <a:off x="5334000" y="6345238"/>
            <a:ext cx="2895599" cy="320040"/>
          </a:xfrm>
          <a:prstGeom prst="rect">
            <a:avLst/>
          </a:prstGeom>
          <a:noFill/>
        </p:spPr>
        <p:txBody>
          <a:bodyPr wrap="square" rIns="45720" rtlCol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FF99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Reference Architecture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CF8A73-2F72-5D48-9C99-24F2173AD3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908" y="6314768"/>
            <a:ext cx="585391" cy="3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089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3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C6B48DD-115A-6813-DED7-0B2E6B54CAC4}"/>
              </a:ext>
            </a:extLst>
          </p:cNvPr>
          <p:cNvSpPr/>
          <p:nvPr/>
        </p:nvSpPr>
        <p:spPr>
          <a:xfrm>
            <a:off x="1600200" y="838200"/>
            <a:ext cx="8688504" cy="5029200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568EC8C-B1AD-4DA7-3D33-1D267487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0200" y="841241"/>
            <a:ext cx="330200" cy="330200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917C3C0-5E8F-B9D9-CFE6-A1D9DCFC3188}"/>
              </a:ext>
            </a:extLst>
          </p:cNvPr>
          <p:cNvGrpSpPr/>
          <p:nvPr/>
        </p:nvGrpSpPr>
        <p:grpSpPr>
          <a:xfrm>
            <a:off x="2226426" y="1244679"/>
            <a:ext cx="2590800" cy="4546522"/>
            <a:chOff x="685800" y="1560634"/>
            <a:chExt cx="2590800" cy="438296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DAD5860-FE3F-A2D7-AAB9-94A0539AAB43}"/>
                </a:ext>
              </a:extLst>
            </p:cNvPr>
            <p:cNvSpPr/>
            <p:nvPr/>
          </p:nvSpPr>
          <p:spPr>
            <a:xfrm>
              <a:off x="686276" y="1567128"/>
              <a:ext cx="2590324" cy="437647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E950BB5B-1C08-7C1D-3639-808A3E198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28600" cy="228600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16D664F-3659-677C-F42B-308B2110CECD}"/>
                </a:ext>
              </a:extLst>
            </p:cNvPr>
            <p:cNvSpPr txBox="1"/>
            <p:nvPr/>
          </p:nvSpPr>
          <p:spPr>
            <a:xfrm>
              <a:off x="838200" y="1560634"/>
              <a:ext cx="66521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us-east-1</a:t>
              </a:r>
              <a:endParaRPr lang="en-US" sz="105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0D00342-1563-2EB7-9000-96A3E8B6F52F}"/>
              </a:ext>
            </a:extLst>
          </p:cNvPr>
          <p:cNvGrpSpPr/>
          <p:nvPr/>
        </p:nvGrpSpPr>
        <p:grpSpPr>
          <a:xfrm>
            <a:off x="4892858" y="1244678"/>
            <a:ext cx="2590800" cy="4546523"/>
            <a:chOff x="685800" y="1560634"/>
            <a:chExt cx="2590800" cy="4382966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FC4AF52-AFF3-4E5F-DB50-16CB6EA0030A}"/>
                </a:ext>
              </a:extLst>
            </p:cNvPr>
            <p:cNvSpPr/>
            <p:nvPr/>
          </p:nvSpPr>
          <p:spPr>
            <a:xfrm>
              <a:off x="686276" y="1567128"/>
              <a:ext cx="2590324" cy="437647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47" name="Graphic 146">
              <a:extLst>
                <a:ext uri="{FF2B5EF4-FFF2-40B4-BE49-F238E27FC236}">
                  <a16:creationId xmlns:a16="http://schemas.microsoft.com/office/drawing/2014/main" id="{EF3EC300-936E-CC35-F4B2-19E091457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28600" cy="228600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189E4BC-DE6D-C4A7-F474-A5792E542B75}"/>
                </a:ext>
              </a:extLst>
            </p:cNvPr>
            <p:cNvSpPr txBox="1"/>
            <p:nvPr/>
          </p:nvSpPr>
          <p:spPr>
            <a:xfrm>
              <a:off x="838200" y="1560634"/>
              <a:ext cx="66521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eu-west-1</a:t>
              </a:r>
              <a:endParaRPr lang="en-US" sz="105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55A858E-D8B1-EC62-3EEC-22CC89D470C9}"/>
              </a:ext>
            </a:extLst>
          </p:cNvPr>
          <p:cNvGrpSpPr/>
          <p:nvPr/>
        </p:nvGrpSpPr>
        <p:grpSpPr>
          <a:xfrm>
            <a:off x="7559858" y="1251173"/>
            <a:ext cx="2590800" cy="4539787"/>
            <a:chOff x="685800" y="1560634"/>
            <a:chExt cx="2590800" cy="4382966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63BD686-1776-6E07-BE09-F16A561931F3}"/>
                </a:ext>
              </a:extLst>
            </p:cNvPr>
            <p:cNvSpPr/>
            <p:nvPr/>
          </p:nvSpPr>
          <p:spPr>
            <a:xfrm>
              <a:off x="686276" y="1567128"/>
              <a:ext cx="2590324" cy="437647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1565DC1B-6FC5-99FE-E5F3-18E92CC93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28600" cy="228600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E2AB30C-398E-86A1-0859-8D634E874556}"/>
                </a:ext>
              </a:extLst>
            </p:cNvPr>
            <p:cNvSpPr txBox="1"/>
            <p:nvPr/>
          </p:nvSpPr>
          <p:spPr>
            <a:xfrm>
              <a:off x="838200" y="1560634"/>
              <a:ext cx="90794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ap-southeast-2</a:t>
              </a:r>
              <a:endParaRPr lang="en-US" sz="105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0D7976F9-074F-B820-E582-AB08A342203F}"/>
              </a:ext>
            </a:extLst>
          </p:cNvPr>
          <p:cNvSpPr/>
          <p:nvPr/>
        </p:nvSpPr>
        <p:spPr>
          <a:xfrm>
            <a:off x="1646772" y="2173755"/>
            <a:ext cx="8595360" cy="3541245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B3F45B-B1B5-7633-B865-CD56BD50BB33}"/>
              </a:ext>
            </a:extLst>
          </p:cNvPr>
          <p:cNvGrpSpPr/>
          <p:nvPr/>
        </p:nvGrpSpPr>
        <p:grpSpPr>
          <a:xfrm>
            <a:off x="1459402" y="3328711"/>
            <a:ext cx="1065549" cy="852073"/>
            <a:chOff x="64139" y="3704415"/>
            <a:chExt cx="1065549" cy="852073"/>
          </a:xfrm>
        </p:grpSpPr>
        <p:sp>
          <p:nvSpPr>
            <p:cNvPr id="154" name="TextBox 9">
              <a:extLst>
                <a:ext uri="{FF2B5EF4-FFF2-40B4-BE49-F238E27FC236}">
                  <a16:creationId xmlns:a16="http://schemas.microsoft.com/office/drawing/2014/main" id="{C6B57A44-8F9B-100D-86DD-FAE795146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39" y="4187156"/>
              <a:ext cx="10655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Cloud </a:t>
              </a:r>
            </a:p>
            <a:p>
              <a:pPr algn="ctr" eaLnBrk="1" hangingPunct="1"/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WAN</a:t>
              </a:r>
            </a:p>
          </p:txBody>
        </p:sp>
        <p:pic>
          <p:nvPicPr>
            <p:cNvPr id="153" name="Graphic 7">
              <a:extLst>
                <a:ext uri="{FF2B5EF4-FFF2-40B4-BE49-F238E27FC236}">
                  <a16:creationId xmlns:a16="http://schemas.microsoft.com/office/drawing/2014/main" id="{ACCE1811-B80D-5A93-529A-2F4B03490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340303" y="3704415"/>
              <a:ext cx="513220" cy="51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A1A19510-688B-C1CB-7B42-AFA4AF99ADF7}"/>
              </a:ext>
            </a:extLst>
          </p:cNvPr>
          <p:cNvSpPr/>
          <p:nvPr/>
        </p:nvSpPr>
        <p:spPr>
          <a:xfrm>
            <a:off x="2349508" y="2254056"/>
            <a:ext cx="7644397" cy="102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Production Segment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D42ABE7-6671-1D87-5DAC-D675074A8D00}"/>
              </a:ext>
            </a:extLst>
          </p:cNvPr>
          <p:cNvGrpSpPr/>
          <p:nvPr/>
        </p:nvGrpSpPr>
        <p:grpSpPr>
          <a:xfrm>
            <a:off x="2305160" y="1648204"/>
            <a:ext cx="521396" cy="337354"/>
            <a:chOff x="1754915" y="2275224"/>
            <a:chExt cx="521396" cy="337354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6DA366-5BAB-EA5F-BF35-D7E600AC64F5}"/>
                </a:ext>
              </a:extLst>
            </p:cNvPr>
            <p:cNvSpPr/>
            <p:nvPr/>
          </p:nvSpPr>
          <p:spPr>
            <a:xfrm>
              <a:off x="1754915" y="2280184"/>
              <a:ext cx="521396" cy="332394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CB481A98-010F-5EEE-6A99-ACBF112C7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6780" y="2275224"/>
              <a:ext cx="197654" cy="197654"/>
            </a:xfrm>
            <a:prstGeom prst="rect">
              <a:avLst/>
            </a:prstGeom>
          </p:spPr>
        </p:pic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C47943F-4B93-401D-F62D-D2027C247F48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2565858" y="1985558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FD4BEF27-3A52-7583-436C-295D1DC79D3D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5580645" y="1980714"/>
            <a:ext cx="0" cy="273342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6CF918-AD55-B0FC-E455-9CA97AAA443A}"/>
              </a:ext>
            </a:extLst>
          </p:cNvPr>
          <p:cNvGrpSpPr/>
          <p:nvPr/>
        </p:nvGrpSpPr>
        <p:grpSpPr>
          <a:xfrm>
            <a:off x="3886429" y="1534398"/>
            <a:ext cx="786158" cy="448841"/>
            <a:chOff x="1754914" y="2163737"/>
            <a:chExt cx="786158" cy="4488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09F650-C572-AC9E-8482-18A1BAB62DE9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0A8705F-89A6-DAF3-BABA-241ED997B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75D5C4-60F8-0A8C-2231-7733B1C0C928}"/>
                </a:ext>
              </a:extLst>
            </p:cNvPr>
            <p:cNvSpPr txBox="1"/>
            <p:nvPr/>
          </p:nvSpPr>
          <p:spPr>
            <a:xfrm>
              <a:off x="1906706" y="2174072"/>
              <a:ext cx="634366" cy="3231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5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Outbound Inspection </a:t>
              </a:r>
            </a:p>
            <a:p>
              <a:pPr algn="l"/>
              <a:r>
                <a:rPr lang="en-US" sz="5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VPC Region1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E38FAD-6E05-D51E-2CAC-8743286B8341}"/>
              </a:ext>
            </a:extLst>
          </p:cNvPr>
          <p:cNvGrpSpPr/>
          <p:nvPr/>
        </p:nvGrpSpPr>
        <p:grpSpPr>
          <a:xfrm>
            <a:off x="3095113" y="1664890"/>
            <a:ext cx="528208" cy="322514"/>
            <a:chOff x="1752297" y="2290064"/>
            <a:chExt cx="528208" cy="32251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36DA84-FDE9-F05F-8C1D-91BB606603B2}"/>
                </a:ext>
              </a:extLst>
            </p:cNvPr>
            <p:cNvSpPr/>
            <p:nvPr/>
          </p:nvSpPr>
          <p:spPr>
            <a:xfrm>
              <a:off x="1754915" y="2290064"/>
              <a:ext cx="525590" cy="322514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D6552AAB-189B-33AA-973E-986213A43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2297" y="2290064"/>
              <a:ext cx="197654" cy="197654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0997CD-456E-4CCB-8416-DA553B9DE747}"/>
              </a:ext>
            </a:extLst>
          </p:cNvPr>
          <p:cNvSpPr txBox="1"/>
          <p:nvPr/>
        </p:nvSpPr>
        <p:spPr>
          <a:xfrm>
            <a:off x="2447061" y="1653654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434C62-CB1E-DF28-2C00-112250F7023A}"/>
              </a:ext>
            </a:extLst>
          </p:cNvPr>
          <p:cNvSpPr txBox="1"/>
          <p:nvPr/>
        </p:nvSpPr>
        <p:spPr>
          <a:xfrm>
            <a:off x="3225939" y="1638109"/>
            <a:ext cx="469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94E507-E113-D096-81E2-7E5F9D8C3716}"/>
              </a:ext>
            </a:extLst>
          </p:cNvPr>
          <p:cNvGrpSpPr/>
          <p:nvPr/>
        </p:nvGrpSpPr>
        <p:grpSpPr>
          <a:xfrm>
            <a:off x="5307772" y="1531873"/>
            <a:ext cx="545745" cy="448841"/>
            <a:chOff x="1754914" y="2163737"/>
            <a:chExt cx="545745" cy="44884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26909CA-D208-C96F-F24C-97DAAA99EEC9}"/>
                </a:ext>
              </a:extLst>
            </p:cNvPr>
            <p:cNvSpPr/>
            <p:nvPr/>
          </p:nvSpPr>
          <p:spPr>
            <a:xfrm>
              <a:off x="1754915" y="2163737"/>
              <a:ext cx="545744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292B9789-024E-4D27-C075-A939A3D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1971F3E-F06F-3E3A-6CF6-1576FE51788B}"/>
              </a:ext>
            </a:extLst>
          </p:cNvPr>
          <p:cNvSpPr txBox="1"/>
          <p:nvPr/>
        </p:nvSpPr>
        <p:spPr>
          <a:xfrm>
            <a:off x="5454094" y="1538303"/>
            <a:ext cx="423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DE6915B-47E9-FA0B-26A3-EA3B3244F7CB}"/>
              </a:ext>
            </a:extLst>
          </p:cNvPr>
          <p:cNvGrpSpPr/>
          <p:nvPr/>
        </p:nvGrpSpPr>
        <p:grpSpPr>
          <a:xfrm>
            <a:off x="8007049" y="1529432"/>
            <a:ext cx="549927" cy="448841"/>
            <a:chOff x="1754914" y="2163737"/>
            <a:chExt cx="549927" cy="44884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8905150-FC1F-E9C9-79FB-5853FA6C04A4}"/>
                </a:ext>
              </a:extLst>
            </p:cNvPr>
            <p:cNvSpPr/>
            <p:nvPr/>
          </p:nvSpPr>
          <p:spPr>
            <a:xfrm>
              <a:off x="1754914" y="2163737"/>
              <a:ext cx="549927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2EC4E218-D722-EADA-F3C7-1D91FB152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204F683-52AA-4BE7-7509-4E0B656C36CF}"/>
              </a:ext>
            </a:extLst>
          </p:cNvPr>
          <p:cNvSpPr txBox="1"/>
          <p:nvPr/>
        </p:nvSpPr>
        <p:spPr>
          <a:xfrm>
            <a:off x="8149399" y="1509421"/>
            <a:ext cx="343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582DA4-99FB-7471-56D6-A3F14913EE60}"/>
              </a:ext>
            </a:extLst>
          </p:cNvPr>
          <p:cNvGrpSpPr/>
          <p:nvPr/>
        </p:nvGrpSpPr>
        <p:grpSpPr>
          <a:xfrm>
            <a:off x="6476754" y="1528800"/>
            <a:ext cx="812766" cy="448841"/>
            <a:chOff x="1754914" y="2163737"/>
            <a:chExt cx="812766" cy="44884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B13348-92C9-3405-D608-475724718376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C8F00142-A9D6-EDE3-A076-17D658AE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800C30-F246-70CB-5BAD-8DFDFA04F11E}"/>
                </a:ext>
              </a:extLst>
            </p:cNvPr>
            <p:cNvSpPr txBox="1"/>
            <p:nvPr/>
          </p:nvSpPr>
          <p:spPr>
            <a:xfrm>
              <a:off x="1906705" y="2174072"/>
              <a:ext cx="6609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Outbound Inspection </a:t>
              </a:r>
            </a:p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VPC Region 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EA77F5D-EFAD-671D-4F64-138DAD475C70}"/>
              </a:ext>
            </a:extLst>
          </p:cNvPr>
          <p:cNvGrpSpPr/>
          <p:nvPr/>
        </p:nvGrpSpPr>
        <p:grpSpPr>
          <a:xfrm>
            <a:off x="9123381" y="1511655"/>
            <a:ext cx="812766" cy="448841"/>
            <a:chOff x="1754914" y="2163737"/>
            <a:chExt cx="812766" cy="44884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59DAC7A-4777-E706-0EA0-2A4E72801385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2331106D-ACFC-7601-E0D9-F1AE93AD0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DB2DF8F-8749-CBC9-4FEB-AA2F3C39F284}"/>
                </a:ext>
              </a:extLst>
            </p:cNvPr>
            <p:cNvSpPr txBox="1"/>
            <p:nvPr/>
          </p:nvSpPr>
          <p:spPr>
            <a:xfrm>
              <a:off x="1906705" y="2174072"/>
              <a:ext cx="6609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Outbound Inspection </a:t>
              </a:r>
            </a:p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VPC Region 3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93AE10-680C-E403-DBB6-8D323CA5EDE1}"/>
              </a:ext>
            </a:extLst>
          </p:cNvPr>
          <p:cNvSpPr/>
          <p:nvPr/>
        </p:nvSpPr>
        <p:spPr>
          <a:xfrm>
            <a:off x="2358363" y="3327559"/>
            <a:ext cx="7644397" cy="114219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Segment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D61147-594A-1991-D8DE-50DB5E0B8D19}"/>
              </a:ext>
            </a:extLst>
          </p:cNvPr>
          <p:cNvCxnSpPr>
            <a:cxnSpLocks/>
          </p:cNvCxnSpPr>
          <p:nvPr/>
        </p:nvCxnSpPr>
        <p:spPr>
          <a:xfrm>
            <a:off x="6858000" y="1985558"/>
            <a:ext cx="0" cy="1342001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690B074-01D4-5373-48AF-90F757A09D2D}"/>
              </a:ext>
            </a:extLst>
          </p:cNvPr>
          <p:cNvCxnSpPr>
            <a:cxnSpLocks/>
          </p:cNvCxnSpPr>
          <p:nvPr/>
        </p:nvCxnSpPr>
        <p:spPr>
          <a:xfrm>
            <a:off x="9495115" y="1977641"/>
            <a:ext cx="0" cy="1349918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978052-C16F-5B3E-9697-62C6ECF78062}"/>
              </a:ext>
            </a:extLst>
          </p:cNvPr>
          <p:cNvCxnSpPr>
            <a:cxnSpLocks/>
          </p:cNvCxnSpPr>
          <p:nvPr/>
        </p:nvCxnSpPr>
        <p:spPr>
          <a:xfrm>
            <a:off x="4267200" y="1983239"/>
            <a:ext cx="0" cy="1344320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31966A-8D04-C403-3145-90CF73BE1289}"/>
              </a:ext>
            </a:extLst>
          </p:cNvPr>
          <p:cNvSpPr/>
          <p:nvPr/>
        </p:nvSpPr>
        <p:spPr>
          <a:xfrm>
            <a:off x="2328613" y="4526765"/>
            <a:ext cx="7644397" cy="10652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6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Development Segment</a:t>
            </a:r>
          </a:p>
        </p:txBody>
      </p:sp>
      <p:graphicFrame>
        <p:nvGraphicFramePr>
          <p:cNvPr id="34" name="Table 47">
            <a:extLst>
              <a:ext uri="{FF2B5EF4-FFF2-40B4-BE49-F238E27FC236}">
                <a16:creationId xmlns:a16="http://schemas.microsoft.com/office/drawing/2014/main" id="{CE31A2BA-0CEB-BB38-C085-421C437F8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411407"/>
              </p:ext>
            </p:extLst>
          </p:nvPr>
        </p:nvGraphicFramePr>
        <p:xfrm>
          <a:off x="3519578" y="4719506"/>
          <a:ext cx="4685123" cy="7176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675578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227775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31789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 VPCs CIDRs (across all regions)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>
                          <a:latin typeface="+mn-lt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</a:t>
                      </a:r>
                      <a:r>
                        <a:rPr lang="en-US" sz="800" dirty="0"/>
                        <a:t> </a:t>
                      </a:r>
                      <a:r>
                        <a:rPr lang="en-US" sz="800" b="1" dirty="0"/>
                        <a:t>Inspection VPC Region 1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2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3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</a:tbl>
          </a:graphicData>
        </a:graphic>
      </p:graphicFrame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EF29E6-133D-E263-1361-43047392F978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360526" y="1987404"/>
            <a:ext cx="0" cy="2539361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47">
            <a:extLst>
              <a:ext uri="{FF2B5EF4-FFF2-40B4-BE49-F238E27FC236}">
                <a16:creationId xmlns:a16="http://schemas.microsoft.com/office/drawing/2014/main" id="{D68286DD-E538-57B4-4920-4DA423AF8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520098"/>
              </p:ext>
            </p:extLst>
          </p:nvPr>
        </p:nvGraphicFramePr>
        <p:xfrm>
          <a:off x="3505416" y="3425813"/>
          <a:ext cx="4685123" cy="94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1373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2137545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06205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Outbound Inspection VPC Region 1 CIDR</a:t>
                      </a:r>
                      <a:endParaRPr lang="en-U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Outbound Inspection VPC Region 1 attachment</a:t>
                      </a:r>
                      <a:endParaRPr lang="en-U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Outbound Inspection VPC Region 2 CIDR</a:t>
                      </a:r>
                      <a:endParaRPr lang="en-U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Outbound Inspection VPC Region 2 attachment</a:t>
                      </a:r>
                      <a:endParaRPr lang="en-U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69580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Outbound Inspection VPC Region 3 CIDR</a:t>
                      </a:r>
                      <a:endParaRPr lang="en-U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Outbound Inspection VPC Region 3 attachment</a:t>
                      </a:r>
                      <a:endParaRPr lang="en-U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13331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PROD VPCs CIDRs (across all regions)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PROD VPCs attachments</a:t>
                      </a:r>
                      <a:endParaRPr lang="en-U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51694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DEV VPCs CIDRs (across all regions)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DEV VPCs attachments</a:t>
                      </a:r>
                      <a:endParaRPr lang="en-U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911542250"/>
                  </a:ext>
                </a:extLst>
              </a:tr>
            </a:tbl>
          </a:graphicData>
        </a:graphic>
      </p:graphicFrame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E79C579-E8C3-BC9D-1241-AF79BC16ABEC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8282013" y="1978273"/>
            <a:ext cx="0" cy="2548492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">
            <a:extLst>
              <a:ext uri="{FF2B5EF4-FFF2-40B4-BE49-F238E27FC236}">
                <a16:creationId xmlns:a16="http://schemas.microsoft.com/office/drawing/2014/main" id="{72A9BF4A-6BFE-BB2F-3192-8D5EE92B8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3321" y="1565473"/>
            <a:ext cx="6434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5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IGW</a:t>
            </a:r>
          </a:p>
        </p:txBody>
      </p:sp>
      <p:pic>
        <p:nvPicPr>
          <p:cNvPr id="131" name="Graphic 10">
            <a:extLst>
              <a:ext uri="{FF2B5EF4-FFF2-40B4-BE49-F238E27FC236}">
                <a16:creationId xmlns:a16="http://schemas.microsoft.com/office/drawing/2014/main" id="{C035924F-4A94-632E-97BA-D18501A2B8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791" y="1419564"/>
            <a:ext cx="196501" cy="1965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ABD08769-152B-406E-2E22-0C8CF6586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357676"/>
              </p:ext>
            </p:extLst>
          </p:nvPr>
        </p:nvGraphicFramePr>
        <p:xfrm>
          <a:off x="3519578" y="2402356"/>
          <a:ext cx="4688052" cy="717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9199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33856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8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PROD VPCs CIDRs (across all regions)</a:t>
                      </a:r>
                      <a:endParaRPr lang="en-U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/>
                        <a:t>PROD VPCs attachments</a:t>
                      </a:r>
                      <a:endParaRPr lang="en-US" sz="8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0.0.0.0/0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</a:t>
                      </a:r>
                      <a:r>
                        <a:rPr lang="en-US" sz="800" dirty="0"/>
                        <a:t> </a:t>
                      </a:r>
                      <a:r>
                        <a:rPr lang="en-US" sz="800" b="1" dirty="0"/>
                        <a:t>Inspection VPC Region 1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2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1" dirty="0"/>
                        <a:t>Outbound Inspection VPC Region 3 attachment</a:t>
                      </a:r>
                      <a:endParaRPr lang="en-US" sz="8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800" b="1" dirty="0"/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</a:tbl>
          </a:graphicData>
        </a:graphic>
      </p:graphicFrame>
      <p:sp>
        <p:nvSpPr>
          <p:cNvPr id="59" name="TextBox 12">
            <a:extLst>
              <a:ext uri="{FF2B5EF4-FFF2-40B4-BE49-F238E27FC236}">
                <a16:creationId xmlns:a16="http://schemas.microsoft.com/office/drawing/2014/main" id="{12229E2A-1CF9-2B43-A22B-2B7DE9C54A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9036" y="1567219"/>
            <a:ext cx="6434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5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IGW</a:t>
            </a:r>
          </a:p>
        </p:txBody>
      </p:sp>
      <p:pic>
        <p:nvPicPr>
          <p:cNvPr id="60" name="Graphic 10">
            <a:extLst>
              <a:ext uri="{FF2B5EF4-FFF2-40B4-BE49-F238E27FC236}">
                <a16:creationId xmlns:a16="http://schemas.microsoft.com/office/drawing/2014/main" id="{EE95D752-E42D-4B05-527E-0DCF192E4A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2506" y="1421310"/>
            <a:ext cx="196501" cy="1965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62" name="TextBox 12">
            <a:extLst>
              <a:ext uri="{FF2B5EF4-FFF2-40B4-BE49-F238E27FC236}">
                <a16:creationId xmlns:a16="http://schemas.microsoft.com/office/drawing/2014/main" id="{6AAF76D3-72EB-8B38-D179-F2D661529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98212" y="1559313"/>
            <a:ext cx="643441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500" dirty="0">
                <a:latin typeface="+mn-lt"/>
                <a:ea typeface="Amazon Ember" panose="020B0603020204020204" pitchFamily="34" charset="0"/>
                <a:cs typeface="Arial" panose="020B0604020202020204" pitchFamily="34" charset="0"/>
              </a:rPr>
              <a:t>IGW</a:t>
            </a:r>
          </a:p>
        </p:txBody>
      </p:sp>
      <p:pic>
        <p:nvPicPr>
          <p:cNvPr id="129" name="Graphic 10">
            <a:extLst>
              <a:ext uri="{FF2B5EF4-FFF2-40B4-BE49-F238E27FC236}">
                <a16:creationId xmlns:a16="http://schemas.microsoft.com/office/drawing/2014/main" id="{70A4B7D2-DB36-1917-8D3C-6B21F464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1682" y="1413404"/>
            <a:ext cx="196501" cy="196501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sp>
        <p:nvSpPr>
          <p:cNvPr id="133" name="Down Arrow 132">
            <a:extLst>
              <a:ext uri="{FF2B5EF4-FFF2-40B4-BE49-F238E27FC236}">
                <a16:creationId xmlns:a16="http://schemas.microsoft.com/office/drawing/2014/main" id="{FAB20CAE-2059-BB6F-1971-779BE615E312}"/>
              </a:ext>
            </a:extLst>
          </p:cNvPr>
          <p:cNvSpPr/>
          <p:nvPr/>
        </p:nvSpPr>
        <p:spPr>
          <a:xfrm rot="10800000">
            <a:off x="2917204" y="4052136"/>
            <a:ext cx="228363" cy="835233"/>
          </a:xfrm>
          <a:prstGeom prst="downArrow">
            <a:avLst>
              <a:gd name="adj1" fmla="val 54341"/>
              <a:gd name="adj2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Share routes</a:t>
            </a:r>
          </a:p>
        </p:txBody>
      </p:sp>
      <p:sp>
        <p:nvSpPr>
          <p:cNvPr id="134" name="Down Arrow 133">
            <a:extLst>
              <a:ext uri="{FF2B5EF4-FFF2-40B4-BE49-F238E27FC236}">
                <a16:creationId xmlns:a16="http://schemas.microsoft.com/office/drawing/2014/main" id="{29A2F586-FC63-86CE-01E2-1E5E8789D51D}"/>
              </a:ext>
            </a:extLst>
          </p:cNvPr>
          <p:cNvSpPr/>
          <p:nvPr/>
        </p:nvSpPr>
        <p:spPr>
          <a:xfrm>
            <a:off x="2923638" y="2757927"/>
            <a:ext cx="228363" cy="835233"/>
          </a:xfrm>
          <a:prstGeom prst="downArrow">
            <a:avLst>
              <a:gd name="adj1" fmla="val 54341"/>
              <a:gd name="adj2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Share routes</a:t>
            </a:r>
          </a:p>
        </p:txBody>
      </p:sp>
    </p:spTree>
    <p:extLst>
      <p:ext uri="{BB962C8B-B14F-4D97-AF65-F5344CB8AC3E}">
        <p14:creationId xmlns:p14="http://schemas.microsoft.com/office/powerpoint/2010/main" val="1082294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C6B48DD-115A-6813-DED7-0B2E6B54CAC4}"/>
              </a:ext>
            </a:extLst>
          </p:cNvPr>
          <p:cNvSpPr/>
          <p:nvPr/>
        </p:nvSpPr>
        <p:spPr>
          <a:xfrm>
            <a:off x="1447800" y="909104"/>
            <a:ext cx="8688504" cy="5039791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568EC8C-B1AD-4DA7-3D33-1D267487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47800" y="912145"/>
            <a:ext cx="330200" cy="330200"/>
          </a:xfrm>
          <a:prstGeom prst="rect">
            <a:avLst/>
          </a:prstGeom>
        </p:spPr>
      </p:pic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917C3C0-5E8F-B9D9-CFE6-A1D9DCFC3188}"/>
              </a:ext>
            </a:extLst>
          </p:cNvPr>
          <p:cNvGrpSpPr/>
          <p:nvPr/>
        </p:nvGrpSpPr>
        <p:grpSpPr>
          <a:xfrm>
            <a:off x="2074026" y="1315583"/>
            <a:ext cx="2590800" cy="4382966"/>
            <a:chOff x="685800" y="1560634"/>
            <a:chExt cx="2590800" cy="4382966"/>
          </a:xfrm>
        </p:grpSpPr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2DAD5860-FE3F-A2D7-AAB9-94A0539AAB43}"/>
                </a:ext>
              </a:extLst>
            </p:cNvPr>
            <p:cNvSpPr/>
            <p:nvPr/>
          </p:nvSpPr>
          <p:spPr>
            <a:xfrm>
              <a:off x="686276" y="1567128"/>
              <a:ext cx="2590324" cy="437647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41" name="Graphic 140">
              <a:extLst>
                <a:ext uri="{FF2B5EF4-FFF2-40B4-BE49-F238E27FC236}">
                  <a16:creationId xmlns:a16="http://schemas.microsoft.com/office/drawing/2014/main" id="{E950BB5B-1C08-7C1D-3639-808A3E198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28600" cy="228600"/>
            </a:xfrm>
            <a:prstGeom prst="rect">
              <a:avLst/>
            </a:prstGeom>
          </p:spPr>
        </p:pic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C16D664F-3659-677C-F42B-308B2110CECD}"/>
                </a:ext>
              </a:extLst>
            </p:cNvPr>
            <p:cNvSpPr txBox="1"/>
            <p:nvPr/>
          </p:nvSpPr>
          <p:spPr>
            <a:xfrm>
              <a:off x="838200" y="1560634"/>
              <a:ext cx="66521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us-east-1</a:t>
              </a:r>
              <a:endParaRPr lang="en-US" sz="105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20D00342-1563-2EB7-9000-96A3E8B6F52F}"/>
              </a:ext>
            </a:extLst>
          </p:cNvPr>
          <p:cNvGrpSpPr/>
          <p:nvPr/>
        </p:nvGrpSpPr>
        <p:grpSpPr>
          <a:xfrm>
            <a:off x="4740458" y="1315583"/>
            <a:ext cx="2590800" cy="4382966"/>
            <a:chOff x="685800" y="1560634"/>
            <a:chExt cx="2590800" cy="4382966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4FC4AF52-AFF3-4E5F-DB50-16CB6EA0030A}"/>
                </a:ext>
              </a:extLst>
            </p:cNvPr>
            <p:cNvSpPr/>
            <p:nvPr/>
          </p:nvSpPr>
          <p:spPr>
            <a:xfrm>
              <a:off x="686276" y="1567128"/>
              <a:ext cx="2590324" cy="437647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47" name="Graphic 146">
              <a:extLst>
                <a:ext uri="{FF2B5EF4-FFF2-40B4-BE49-F238E27FC236}">
                  <a16:creationId xmlns:a16="http://schemas.microsoft.com/office/drawing/2014/main" id="{EF3EC300-936E-CC35-F4B2-19E091457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28600" cy="228600"/>
            </a:xfrm>
            <a:prstGeom prst="rect">
              <a:avLst/>
            </a:prstGeom>
          </p:spPr>
        </p:pic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5189E4BC-DE6D-C4A7-F474-A5792E542B75}"/>
                </a:ext>
              </a:extLst>
            </p:cNvPr>
            <p:cNvSpPr txBox="1"/>
            <p:nvPr/>
          </p:nvSpPr>
          <p:spPr>
            <a:xfrm>
              <a:off x="838200" y="1560634"/>
              <a:ext cx="677392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eu-west-1</a:t>
              </a:r>
              <a:endParaRPr lang="en-US" sz="105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855A858E-D8B1-EC62-3EEC-22CC89D470C9}"/>
              </a:ext>
            </a:extLst>
          </p:cNvPr>
          <p:cNvGrpSpPr/>
          <p:nvPr/>
        </p:nvGrpSpPr>
        <p:grpSpPr>
          <a:xfrm>
            <a:off x="7407458" y="1322077"/>
            <a:ext cx="2590800" cy="4382966"/>
            <a:chOff x="685800" y="1560634"/>
            <a:chExt cx="2590800" cy="4382966"/>
          </a:xfrm>
        </p:grpSpPr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163BD686-1776-6E07-BE09-F16A561931F3}"/>
                </a:ext>
              </a:extLst>
            </p:cNvPr>
            <p:cNvSpPr/>
            <p:nvPr/>
          </p:nvSpPr>
          <p:spPr>
            <a:xfrm>
              <a:off x="686276" y="1567128"/>
              <a:ext cx="2590324" cy="437647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51" name="Graphic 150">
              <a:extLst>
                <a:ext uri="{FF2B5EF4-FFF2-40B4-BE49-F238E27FC236}">
                  <a16:creationId xmlns:a16="http://schemas.microsoft.com/office/drawing/2014/main" id="{1565DC1B-6FC5-99FE-E5F3-18E92CC93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28600" cy="228600"/>
            </a:xfrm>
            <a:prstGeom prst="rect">
              <a:avLst/>
            </a:prstGeom>
          </p:spPr>
        </p:pic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BE2AB30C-398E-86A1-0859-8D634E874556}"/>
                </a:ext>
              </a:extLst>
            </p:cNvPr>
            <p:cNvSpPr txBox="1"/>
            <p:nvPr/>
          </p:nvSpPr>
          <p:spPr>
            <a:xfrm>
              <a:off x="838199" y="1560634"/>
              <a:ext cx="90617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ap-southeast-2</a:t>
              </a:r>
              <a:endParaRPr lang="en-US" sz="1050" dirty="0">
                <a:solidFill>
                  <a:srgbClr val="5B9CD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0D7976F9-074F-B820-E582-AB08A342203F}"/>
              </a:ext>
            </a:extLst>
          </p:cNvPr>
          <p:cNvSpPr/>
          <p:nvPr/>
        </p:nvSpPr>
        <p:spPr>
          <a:xfrm>
            <a:off x="1494372" y="2244659"/>
            <a:ext cx="8595360" cy="3254624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mazon Ember" panose="020B0603020204020204" pitchFamily="34" charset="0"/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33B3F45B-B1B5-7633-B865-CD56BD50BB33}"/>
              </a:ext>
            </a:extLst>
          </p:cNvPr>
          <p:cNvGrpSpPr/>
          <p:nvPr/>
        </p:nvGrpSpPr>
        <p:grpSpPr>
          <a:xfrm>
            <a:off x="1307002" y="3399615"/>
            <a:ext cx="1065549" cy="852073"/>
            <a:chOff x="64139" y="3704415"/>
            <a:chExt cx="1065549" cy="852073"/>
          </a:xfrm>
        </p:grpSpPr>
        <p:sp>
          <p:nvSpPr>
            <p:cNvPr id="154" name="TextBox 9">
              <a:extLst>
                <a:ext uri="{FF2B5EF4-FFF2-40B4-BE49-F238E27FC236}">
                  <a16:creationId xmlns:a16="http://schemas.microsoft.com/office/drawing/2014/main" id="{C6B57A44-8F9B-100D-86DD-FAE7951468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139" y="4187156"/>
              <a:ext cx="106554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AWS Cloud </a:t>
              </a:r>
            </a:p>
            <a:p>
              <a:pPr algn="ctr" eaLnBrk="1" hangingPunct="1"/>
              <a:r>
                <a:rPr lang="en-US" altLang="en-US" sz="900" dirty="0"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WAN</a:t>
              </a:r>
            </a:p>
          </p:txBody>
        </p:sp>
        <p:pic>
          <p:nvPicPr>
            <p:cNvPr id="153" name="Graphic 7">
              <a:extLst>
                <a:ext uri="{FF2B5EF4-FFF2-40B4-BE49-F238E27FC236}">
                  <a16:creationId xmlns:a16="http://schemas.microsoft.com/office/drawing/2014/main" id="{ACCE1811-B80D-5A93-529A-2F4B034902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 bwMode="auto">
            <a:xfrm>
              <a:off x="340303" y="3704415"/>
              <a:ext cx="513220" cy="51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A1A19510-688B-C1CB-7B42-AFA4AF99ADF7}"/>
              </a:ext>
            </a:extLst>
          </p:cNvPr>
          <p:cNvSpPr/>
          <p:nvPr/>
        </p:nvSpPr>
        <p:spPr>
          <a:xfrm>
            <a:off x="2197108" y="2324960"/>
            <a:ext cx="7644397" cy="102896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Production Segment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D42ABE7-6671-1D87-5DAC-D675074A8D00}"/>
              </a:ext>
            </a:extLst>
          </p:cNvPr>
          <p:cNvGrpSpPr/>
          <p:nvPr/>
        </p:nvGrpSpPr>
        <p:grpSpPr>
          <a:xfrm>
            <a:off x="2152759" y="1607621"/>
            <a:ext cx="521397" cy="448841"/>
            <a:chOff x="1754914" y="2163737"/>
            <a:chExt cx="521397" cy="448841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6DA366-5BAB-EA5F-BF35-D7E600AC64F5}"/>
                </a:ext>
              </a:extLst>
            </p:cNvPr>
            <p:cNvSpPr/>
            <p:nvPr/>
          </p:nvSpPr>
          <p:spPr>
            <a:xfrm>
              <a:off x="1754915" y="2163737"/>
              <a:ext cx="521396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CB481A98-010F-5EEE-6A99-ACBF112C7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C47943F-4B93-401D-F62D-D2027C247F48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2413458" y="2056462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6CF918-AD55-B0FC-E455-9CA97AAA443A}"/>
              </a:ext>
            </a:extLst>
          </p:cNvPr>
          <p:cNvGrpSpPr/>
          <p:nvPr/>
        </p:nvGrpSpPr>
        <p:grpSpPr>
          <a:xfrm>
            <a:off x="3734029" y="1605302"/>
            <a:ext cx="786158" cy="448841"/>
            <a:chOff x="1754914" y="2163737"/>
            <a:chExt cx="786158" cy="4488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09F650-C572-AC9E-8482-18A1BAB62DE9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0A8705F-89A6-DAF3-BABA-241ED997B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75D5C4-60F8-0A8C-2231-7733B1C0C928}"/>
                </a:ext>
              </a:extLst>
            </p:cNvPr>
            <p:cNvSpPr txBox="1"/>
            <p:nvPr/>
          </p:nvSpPr>
          <p:spPr>
            <a:xfrm>
              <a:off x="1906706" y="2174072"/>
              <a:ext cx="6343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E/W Inspection </a:t>
              </a:r>
            </a:p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VPC Region1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E38FAD-6E05-D51E-2CAC-8743286B8341}"/>
              </a:ext>
            </a:extLst>
          </p:cNvPr>
          <p:cNvGrpSpPr/>
          <p:nvPr/>
        </p:nvGrpSpPr>
        <p:grpSpPr>
          <a:xfrm>
            <a:off x="2945330" y="1609467"/>
            <a:ext cx="525591" cy="448841"/>
            <a:chOff x="1754914" y="2163737"/>
            <a:chExt cx="525591" cy="44884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36DA84-FDE9-F05F-8C1D-91BB606603B2}"/>
                </a:ext>
              </a:extLst>
            </p:cNvPr>
            <p:cNvSpPr/>
            <p:nvPr/>
          </p:nvSpPr>
          <p:spPr>
            <a:xfrm>
              <a:off x="1754915" y="2163737"/>
              <a:ext cx="525590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D6552AAB-189B-33AA-973E-986213A43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0997CD-456E-4CCB-8416-DA553B9DE747}"/>
              </a:ext>
            </a:extLst>
          </p:cNvPr>
          <p:cNvSpPr txBox="1"/>
          <p:nvPr/>
        </p:nvSpPr>
        <p:spPr>
          <a:xfrm>
            <a:off x="2297068" y="1615881"/>
            <a:ext cx="4196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434C62-CB1E-DF28-2C00-112250F7023A}"/>
              </a:ext>
            </a:extLst>
          </p:cNvPr>
          <p:cNvSpPr txBox="1"/>
          <p:nvPr/>
        </p:nvSpPr>
        <p:spPr>
          <a:xfrm>
            <a:off x="3087720" y="1614447"/>
            <a:ext cx="469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DEV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394E507-E113-D096-81E2-7E5F9D8C3716}"/>
              </a:ext>
            </a:extLst>
          </p:cNvPr>
          <p:cNvGrpSpPr/>
          <p:nvPr/>
        </p:nvGrpSpPr>
        <p:grpSpPr>
          <a:xfrm>
            <a:off x="6435326" y="1604758"/>
            <a:ext cx="545745" cy="448841"/>
            <a:chOff x="1754914" y="2163737"/>
            <a:chExt cx="545745" cy="448841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26909CA-D208-C96F-F24C-97DAAA99EEC9}"/>
                </a:ext>
              </a:extLst>
            </p:cNvPr>
            <p:cNvSpPr/>
            <p:nvPr/>
          </p:nvSpPr>
          <p:spPr>
            <a:xfrm>
              <a:off x="1754915" y="2163737"/>
              <a:ext cx="545744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37" name="Graphic 36">
              <a:extLst>
                <a:ext uri="{FF2B5EF4-FFF2-40B4-BE49-F238E27FC236}">
                  <a16:creationId xmlns:a16="http://schemas.microsoft.com/office/drawing/2014/main" id="{292B9789-024E-4D27-C075-A939A3D6334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D1971F3E-F06F-3E3A-6CF6-1576FE51788B}"/>
              </a:ext>
            </a:extLst>
          </p:cNvPr>
          <p:cNvSpPr txBox="1"/>
          <p:nvPr/>
        </p:nvSpPr>
        <p:spPr>
          <a:xfrm>
            <a:off x="6573989" y="1586190"/>
            <a:ext cx="4230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 PROD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0DE6915B-47E9-FA0B-26A3-EA3B3244F7CB}"/>
              </a:ext>
            </a:extLst>
          </p:cNvPr>
          <p:cNvGrpSpPr/>
          <p:nvPr/>
        </p:nvGrpSpPr>
        <p:grpSpPr>
          <a:xfrm>
            <a:off x="7854649" y="1600336"/>
            <a:ext cx="549927" cy="448841"/>
            <a:chOff x="1754914" y="2163737"/>
            <a:chExt cx="549927" cy="448841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58905150-FC1F-E9C9-79FB-5853FA6C04A4}"/>
                </a:ext>
              </a:extLst>
            </p:cNvPr>
            <p:cNvSpPr/>
            <p:nvPr/>
          </p:nvSpPr>
          <p:spPr>
            <a:xfrm>
              <a:off x="1754914" y="2163737"/>
              <a:ext cx="549927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43" name="Graphic 42">
              <a:extLst>
                <a:ext uri="{FF2B5EF4-FFF2-40B4-BE49-F238E27FC236}">
                  <a16:creationId xmlns:a16="http://schemas.microsoft.com/office/drawing/2014/main" id="{2EC4E218-D722-EADA-F3C7-1D91FB152A8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7204F683-52AA-4BE7-7509-4E0B656C36CF}"/>
              </a:ext>
            </a:extLst>
          </p:cNvPr>
          <p:cNvSpPr txBox="1"/>
          <p:nvPr/>
        </p:nvSpPr>
        <p:spPr>
          <a:xfrm>
            <a:off x="7996999" y="1580325"/>
            <a:ext cx="34325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VPC</a:t>
            </a:r>
          </a:p>
          <a:p>
            <a:pPr algn="l"/>
            <a:r>
              <a: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582DA4-99FB-7471-56D6-A3F14913EE60}"/>
              </a:ext>
            </a:extLst>
          </p:cNvPr>
          <p:cNvGrpSpPr/>
          <p:nvPr/>
        </p:nvGrpSpPr>
        <p:grpSpPr>
          <a:xfrm>
            <a:off x="5073326" y="1612366"/>
            <a:ext cx="812766" cy="448841"/>
            <a:chOff x="1754914" y="2163737"/>
            <a:chExt cx="812766" cy="44884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B13348-92C9-3405-D608-475724718376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C8F00142-A9D6-EDE3-A076-17D658AE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800C30-F246-70CB-5BAD-8DFDFA04F11E}"/>
                </a:ext>
              </a:extLst>
            </p:cNvPr>
            <p:cNvSpPr txBox="1"/>
            <p:nvPr/>
          </p:nvSpPr>
          <p:spPr>
            <a:xfrm>
              <a:off x="1906705" y="2174072"/>
              <a:ext cx="6609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E/W Inspection </a:t>
              </a:r>
            </a:p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VPC Region 2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EA77F5D-EFAD-671D-4F64-138DAD475C70}"/>
              </a:ext>
            </a:extLst>
          </p:cNvPr>
          <p:cNvGrpSpPr/>
          <p:nvPr/>
        </p:nvGrpSpPr>
        <p:grpSpPr>
          <a:xfrm>
            <a:off x="8970981" y="1582559"/>
            <a:ext cx="812766" cy="448841"/>
            <a:chOff x="1754914" y="2163737"/>
            <a:chExt cx="812766" cy="448841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559DAC7A-4777-E706-0EA0-2A4E72801385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54" name="Graphic 53">
              <a:extLst>
                <a:ext uri="{FF2B5EF4-FFF2-40B4-BE49-F238E27FC236}">
                  <a16:creationId xmlns:a16="http://schemas.microsoft.com/office/drawing/2014/main" id="{2331106D-ACFC-7601-E0D9-F1AE93AD0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DB2DF8F-8749-CBC9-4FEB-AA2F3C39F284}"/>
                </a:ext>
              </a:extLst>
            </p:cNvPr>
            <p:cNvSpPr txBox="1"/>
            <p:nvPr/>
          </p:nvSpPr>
          <p:spPr>
            <a:xfrm>
              <a:off x="1906705" y="2174072"/>
              <a:ext cx="6609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E/W Inspection </a:t>
              </a:r>
            </a:p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VPC Region 3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093AE10-680C-E403-DBB6-8D323CA5EDE1}"/>
              </a:ext>
            </a:extLst>
          </p:cNvPr>
          <p:cNvSpPr/>
          <p:nvPr/>
        </p:nvSpPr>
        <p:spPr>
          <a:xfrm>
            <a:off x="2205963" y="3398463"/>
            <a:ext cx="2462015" cy="8640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Segment 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us-east-1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D978052-C16F-5B3E-9697-62C6ECF78062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114434" y="2054143"/>
            <a:ext cx="0" cy="1344320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A531966A-8D04-C403-3145-90CF73BE1289}"/>
              </a:ext>
            </a:extLst>
          </p:cNvPr>
          <p:cNvSpPr/>
          <p:nvPr/>
        </p:nvSpPr>
        <p:spPr>
          <a:xfrm>
            <a:off x="2179222" y="4314753"/>
            <a:ext cx="7644397" cy="1065202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Development Segment</a:t>
            </a:r>
          </a:p>
        </p:txBody>
      </p:sp>
      <p:graphicFrame>
        <p:nvGraphicFramePr>
          <p:cNvPr id="34" name="Table 47">
            <a:extLst>
              <a:ext uri="{FF2B5EF4-FFF2-40B4-BE49-F238E27FC236}">
                <a16:creationId xmlns:a16="http://schemas.microsoft.com/office/drawing/2014/main" id="{CE31A2BA-0CEB-BB38-C085-421C437F8D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637058"/>
              </p:ext>
            </p:extLst>
          </p:nvPr>
        </p:nvGraphicFramePr>
        <p:xfrm>
          <a:off x="4197372" y="4739190"/>
          <a:ext cx="3438686" cy="565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69525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13695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99661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n-lt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n-lt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n-lt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 VPCs CIDRs (across all regions)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 VPCs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+mn-lt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PROD VPCs CIDRs </a:t>
                      </a:r>
                      <a:r>
                        <a:rPr lang="en-US" sz="600" b="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or</a:t>
                      </a:r>
                      <a:r>
                        <a:rPr lang="en-US" sz="6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RFC1918 </a:t>
                      </a:r>
                      <a:r>
                        <a:rPr lang="en-US" sz="600" b="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or</a:t>
                      </a:r>
                      <a:r>
                        <a:rPr lang="en-US" sz="6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0.0.0.0/0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E/W Inspection VPC Region 1 attachment</a:t>
                      </a:r>
                      <a:endParaRPr lang="en-US" sz="6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E/W Inspection VPC Region 2 attachment</a:t>
                      </a:r>
                      <a:endParaRPr lang="en-US" sz="6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E/W Inspection VPC Region 3 attachment</a:t>
                      </a:r>
                      <a:endParaRPr lang="en-US" sz="6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/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156267661"/>
                  </a:ext>
                </a:extLst>
              </a:tr>
            </a:tbl>
          </a:graphicData>
        </a:graphic>
      </p:graphicFrame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7EDEA4C3-7670-9972-C8AD-940688168C39}"/>
              </a:ext>
            </a:extLst>
          </p:cNvPr>
          <p:cNvSpPr/>
          <p:nvPr/>
        </p:nvSpPr>
        <p:spPr>
          <a:xfrm>
            <a:off x="4839743" y="3398463"/>
            <a:ext cx="2474164" cy="8640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Segment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eu-west-1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DC769F3-98C2-46DB-2942-B5327B2174AA}"/>
              </a:ext>
            </a:extLst>
          </p:cNvPr>
          <p:cNvSpPr/>
          <p:nvPr/>
        </p:nvSpPr>
        <p:spPr>
          <a:xfrm>
            <a:off x="7480890" y="3394604"/>
            <a:ext cx="2444412" cy="8640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Security Segment</a:t>
            </a:r>
          </a:p>
          <a:p>
            <a:pPr algn="ctr"/>
            <a:r>
              <a:rPr lang="en-US" sz="500" dirty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ap-southeast-2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6EF29E6-133D-E263-1361-43047392F978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3208126" y="2058308"/>
            <a:ext cx="0" cy="2256445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E79C579-E8C3-BC9D-1241-AF79BC16ABEC}"/>
              </a:ext>
            </a:extLst>
          </p:cNvPr>
          <p:cNvCxnSpPr>
            <a:cxnSpLocks/>
            <a:stCxn id="42" idx="2"/>
          </p:cNvCxnSpPr>
          <p:nvPr/>
        </p:nvCxnSpPr>
        <p:spPr>
          <a:xfrm>
            <a:off x="8129613" y="2049177"/>
            <a:ext cx="0" cy="2273392"/>
          </a:xfrm>
          <a:prstGeom prst="line">
            <a:avLst/>
          </a:prstGeom>
          <a:ln w="12700">
            <a:solidFill>
              <a:schemeClr val="accent3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4D61147-594A-1991-D8DE-50DB5E0B8D19}"/>
              </a:ext>
            </a:extLst>
          </p:cNvPr>
          <p:cNvCxnSpPr>
            <a:cxnSpLocks/>
          </p:cNvCxnSpPr>
          <p:nvPr/>
        </p:nvCxnSpPr>
        <p:spPr>
          <a:xfrm>
            <a:off x="5436717" y="2069124"/>
            <a:ext cx="0" cy="1342001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4690B074-01D4-5373-48AF-90F757A09D2D}"/>
              </a:ext>
            </a:extLst>
          </p:cNvPr>
          <p:cNvCxnSpPr>
            <a:cxnSpLocks/>
          </p:cNvCxnSpPr>
          <p:nvPr/>
        </p:nvCxnSpPr>
        <p:spPr>
          <a:xfrm>
            <a:off x="9342715" y="2048545"/>
            <a:ext cx="0" cy="1349918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Table 47">
            <a:extLst>
              <a:ext uri="{FF2B5EF4-FFF2-40B4-BE49-F238E27FC236}">
                <a16:creationId xmlns:a16="http://schemas.microsoft.com/office/drawing/2014/main" id="{ABD08769-152B-406E-2E22-0C8CF6586C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4579586"/>
              </p:ext>
            </p:extLst>
          </p:nvPr>
        </p:nvGraphicFramePr>
        <p:xfrm>
          <a:off x="4203004" y="2466301"/>
          <a:ext cx="3383124" cy="5652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3963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13695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99661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6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PROD VPCs CIDRs (across all regions)</a:t>
                      </a:r>
                      <a:endParaRPr lang="en-US" sz="6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dirty="0"/>
                        <a:t>PROD VPCs attachments</a:t>
                      </a:r>
                      <a:endParaRPr lang="en-US" sz="6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 VPCs CIDRs </a:t>
                      </a:r>
                      <a:r>
                        <a:rPr lang="en-US" sz="600" b="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or</a:t>
                      </a:r>
                      <a:r>
                        <a:rPr lang="en-US" sz="6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RFC1918 </a:t>
                      </a:r>
                      <a:r>
                        <a:rPr lang="en-US" sz="600" b="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or</a:t>
                      </a:r>
                      <a:r>
                        <a:rPr lang="en-US" sz="600" b="1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0.0.0.0/0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E/W Inspection VPC Region 1 attachment</a:t>
                      </a:r>
                      <a:endParaRPr lang="en-US" sz="6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E/W Inspection VPC Region 2 attachment</a:t>
                      </a:r>
                      <a:endParaRPr lang="en-US" sz="6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1" dirty="0"/>
                        <a:t>E/W Inspection VPC Region 3 attachment</a:t>
                      </a:r>
                      <a:endParaRPr lang="en-US" sz="600" b="1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600" b="1" dirty="0"/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712603"/>
                  </a:ext>
                </a:extLst>
              </a:tr>
            </a:tbl>
          </a:graphicData>
        </a:graphic>
      </p:graphicFrame>
      <p:graphicFrame>
        <p:nvGraphicFramePr>
          <p:cNvPr id="10" name="Table 47">
            <a:extLst>
              <a:ext uri="{FF2B5EF4-FFF2-40B4-BE49-F238E27FC236}">
                <a16:creationId xmlns:a16="http://schemas.microsoft.com/office/drawing/2014/main" id="{D68286DD-E538-57B4-4920-4DA423AF8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6793280"/>
              </p:ext>
            </p:extLst>
          </p:nvPr>
        </p:nvGraphicFramePr>
        <p:xfrm>
          <a:off x="2601119" y="3487279"/>
          <a:ext cx="1964726" cy="67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25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01188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30681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latin typeface="+mn-lt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latin typeface="+mn-lt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latin typeface="+mn-lt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latin typeface="+mn-lt"/>
                        </a:rPr>
                        <a:t>PROD VPCs CIDRs</a:t>
                      </a:r>
                      <a:r>
                        <a:rPr lang="en-US" sz="4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Region 1</a:t>
                      </a:r>
                      <a:endParaRPr lang="en-US" sz="400" dirty="0"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PROD VPCs Region 1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latin typeface="+mn-lt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69580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latin typeface="+mn-lt"/>
                        </a:rPr>
                        <a:t>DEV VPCs CIDRs Region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latin typeface="+mn-lt"/>
                        </a:rPr>
                        <a:t>DEV VPCs Region 1 attachments</a:t>
                      </a:r>
                      <a:endParaRPr lang="en-US" sz="400" dirty="0"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latin typeface="+mn-lt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13331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PROD VPCs CIDRs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2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51694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DEV VPCs CIDRs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2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4186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PROD VPCs CIDRs Region 3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3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26828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DEV VPCs CIDRs Region 3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3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857487021"/>
                  </a:ext>
                </a:extLst>
              </a:tr>
            </a:tbl>
          </a:graphicData>
        </a:graphic>
      </p:graphicFrame>
      <p:graphicFrame>
        <p:nvGraphicFramePr>
          <p:cNvPr id="45" name="Table 47">
            <a:extLst>
              <a:ext uri="{FF2B5EF4-FFF2-40B4-BE49-F238E27FC236}">
                <a16:creationId xmlns:a16="http://schemas.microsoft.com/office/drawing/2014/main" id="{CD99A955-4385-F19F-097D-69F094710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704643"/>
              </p:ext>
            </p:extLst>
          </p:nvPr>
        </p:nvGraphicFramePr>
        <p:xfrm>
          <a:off x="5241202" y="3495234"/>
          <a:ext cx="1964726" cy="67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25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01188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30681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latin typeface="+mn-lt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latin typeface="+mn-lt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latin typeface="+mn-lt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PROD VPCs CIDRs</a:t>
                      </a: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Region 1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1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69580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DEV VPCs CIDRs Region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1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13331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chemeClr val="tx1"/>
                          </a:solidFill>
                          <a:latin typeface="+mn-lt"/>
                        </a:rPr>
                        <a:t>PROD VPCs CIDRs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PROD VPCs Region 2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chemeClr val="tx1"/>
                          </a:solidFill>
                          <a:latin typeface="+mn-lt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51694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chemeClr val="tx1"/>
                          </a:solidFill>
                          <a:latin typeface="+mn-lt"/>
                        </a:rPr>
                        <a:t>DEV VPCs CIDRs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 VPCs Region 2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latin typeface="+mn-lt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4186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PROD VPCs CIDRs Region 3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3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26828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DEV VPCs CIDRs Region 3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3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857487021"/>
                  </a:ext>
                </a:extLst>
              </a:tr>
            </a:tbl>
          </a:graphicData>
        </a:graphic>
      </p:graphicFrame>
      <p:graphicFrame>
        <p:nvGraphicFramePr>
          <p:cNvPr id="56" name="Table 47">
            <a:extLst>
              <a:ext uri="{FF2B5EF4-FFF2-40B4-BE49-F238E27FC236}">
                <a16:creationId xmlns:a16="http://schemas.microsoft.com/office/drawing/2014/main" id="{AEF2B020-F986-ADF8-9733-E7E54F604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558111"/>
              </p:ext>
            </p:extLst>
          </p:nvPr>
        </p:nvGraphicFramePr>
        <p:xfrm>
          <a:off x="7876779" y="3487279"/>
          <a:ext cx="1964726" cy="67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725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901188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30681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latin typeface="+mn-lt"/>
                        </a:rPr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latin typeface="+mn-lt"/>
                        </a:rPr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latin typeface="+mn-lt"/>
                        </a:rPr>
                        <a:t>Route 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PROD VPCs CIDRs</a:t>
                      </a: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 Region 1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1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695807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DEV VPCs CIDRs Region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1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413331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PROD VPCs CIDRs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2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5169456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DEV VPCs CIDRs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E/W Inspection VPC Region 2 attachment</a:t>
                      </a:r>
                      <a:endParaRPr lang="en-US" sz="400" dirty="0">
                        <a:solidFill>
                          <a:srgbClr val="FF0000"/>
                        </a:solidFill>
                        <a:latin typeface="+mn-lt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rgbClr val="FF0000"/>
                          </a:solidFill>
                          <a:latin typeface="+mn-lt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874186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chemeClr val="tx1"/>
                          </a:solidFill>
                          <a:latin typeface="+mn-lt"/>
                        </a:rPr>
                        <a:t>PROD VPCs CIDRs Region 3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PROD VPCs Region 3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chemeClr val="tx1"/>
                          </a:solidFill>
                          <a:latin typeface="+mn-lt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1268289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chemeClr val="tx1"/>
                          </a:solidFill>
                          <a:latin typeface="+mn-lt"/>
                        </a:rPr>
                        <a:t>DEV VPCs CIDRs Region 3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400" dirty="0">
                          <a:solidFill>
                            <a:schemeClr val="tx1"/>
                          </a:solidFill>
                          <a:latin typeface="+mn-lt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DEV VPCs Region 3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400" dirty="0">
                          <a:solidFill>
                            <a:schemeClr val="tx1"/>
                          </a:solidFill>
                          <a:latin typeface="+mn-lt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2857487021"/>
                  </a:ext>
                </a:extLst>
              </a:tr>
            </a:tbl>
          </a:graphicData>
        </a:graphic>
      </p:graphicFrame>
      <p:sp>
        <p:nvSpPr>
          <p:cNvPr id="19" name="Down Arrow 18">
            <a:extLst>
              <a:ext uri="{FF2B5EF4-FFF2-40B4-BE49-F238E27FC236}">
                <a16:creationId xmlns:a16="http://schemas.microsoft.com/office/drawing/2014/main" id="{6885BAF0-7E65-EAA6-B647-29BB82F02E43}"/>
              </a:ext>
            </a:extLst>
          </p:cNvPr>
          <p:cNvSpPr/>
          <p:nvPr/>
        </p:nvSpPr>
        <p:spPr>
          <a:xfrm>
            <a:off x="2415445" y="3032936"/>
            <a:ext cx="203754" cy="626615"/>
          </a:xfrm>
          <a:prstGeom prst="downArrow">
            <a:avLst>
              <a:gd name="adj1" fmla="val 54341"/>
              <a:gd name="adj2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Share routes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87C6CA4D-2D1A-BE86-428A-8B162B60468C}"/>
              </a:ext>
            </a:extLst>
          </p:cNvPr>
          <p:cNvSpPr/>
          <p:nvPr/>
        </p:nvSpPr>
        <p:spPr>
          <a:xfrm>
            <a:off x="5054285" y="3052082"/>
            <a:ext cx="203754" cy="626615"/>
          </a:xfrm>
          <a:prstGeom prst="downArrow">
            <a:avLst>
              <a:gd name="adj1" fmla="val 54341"/>
              <a:gd name="adj2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Share routes</a:t>
            </a:r>
          </a:p>
        </p:txBody>
      </p:sp>
      <p:sp>
        <p:nvSpPr>
          <p:cNvPr id="131" name="Down Arrow 130">
            <a:extLst>
              <a:ext uri="{FF2B5EF4-FFF2-40B4-BE49-F238E27FC236}">
                <a16:creationId xmlns:a16="http://schemas.microsoft.com/office/drawing/2014/main" id="{7D87FE4C-270A-9842-CD01-A0F7DC045995}"/>
              </a:ext>
            </a:extLst>
          </p:cNvPr>
          <p:cNvSpPr/>
          <p:nvPr/>
        </p:nvSpPr>
        <p:spPr>
          <a:xfrm>
            <a:off x="7691105" y="2993529"/>
            <a:ext cx="203754" cy="626615"/>
          </a:xfrm>
          <a:prstGeom prst="downArrow">
            <a:avLst>
              <a:gd name="adj1" fmla="val 54341"/>
              <a:gd name="adj2" fmla="val 50000"/>
            </a:avLst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Share routes</a:t>
            </a:r>
          </a:p>
        </p:txBody>
      </p:sp>
      <p:sp>
        <p:nvSpPr>
          <p:cNvPr id="132" name="Down Arrow 131">
            <a:extLst>
              <a:ext uri="{FF2B5EF4-FFF2-40B4-BE49-F238E27FC236}">
                <a16:creationId xmlns:a16="http://schemas.microsoft.com/office/drawing/2014/main" id="{E3955F24-F639-C97E-FAA8-D491397C1F83}"/>
              </a:ext>
            </a:extLst>
          </p:cNvPr>
          <p:cNvSpPr/>
          <p:nvPr/>
        </p:nvSpPr>
        <p:spPr>
          <a:xfrm rot="10800000">
            <a:off x="2396833" y="4071626"/>
            <a:ext cx="214230" cy="618342"/>
          </a:xfrm>
          <a:prstGeom prst="downArrow">
            <a:avLst>
              <a:gd name="adj1" fmla="val 54341"/>
              <a:gd name="adj2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Share routes</a:t>
            </a:r>
          </a:p>
        </p:txBody>
      </p:sp>
      <p:sp>
        <p:nvSpPr>
          <p:cNvPr id="133" name="Down Arrow 132">
            <a:extLst>
              <a:ext uri="{FF2B5EF4-FFF2-40B4-BE49-F238E27FC236}">
                <a16:creationId xmlns:a16="http://schemas.microsoft.com/office/drawing/2014/main" id="{CA29E271-5BF1-196F-BD7F-C7F1B970E12C}"/>
              </a:ext>
            </a:extLst>
          </p:cNvPr>
          <p:cNvSpPr/>
          <p:nvPr/>
        </p:nvSpPr>
        <p:spPr>
          <a:xfrm rot="10800000">
            <a:off x="5049759" y="4068629"/>
            <a:ext cx="214230" cy="618342"/>
          </a:xfrm>
          <a:prstGeom prst="downArrow">
            <a:avLst>
              <a:gd name="adj1" fmla="val 54341"/>
              <a:gd name="adj2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Share routes</a:t>
            </a:r>
          </a:p>
        </p:txBody>
      </p:sp>
      <p:sp>
        <p:nvSpPr>
          <p:cNvPr id="136" name="Down Arrow 135">
            <a:extLst>
              <a:ext uri="{FF2B5EF4-FFF2-40B4-BE49-F238E27FC236}">
                <a16:creationId xmlns:a16="http://schemas.microsoft.com/office/drawing/2014/main" id="{26453C17-7721-9F95-EEC9-6EEC891F0498}"/>
              </a:ext>
            </a:extLst>
          </p:cNvPr>
          <p:cNvSpPr/>
          <p:nvPr/>
        </p:nvSpPr>
        <p:spPr>
          <a:xfrm rot="10800000">
            <a:off x="7676827" y="4032363"/>
            <a:ext cx="214230" cy="618342"/>
          </a:xfrm>
          <a:prstGeom prst="downArrow">
            <a:avLst>
              <a:gd name="adj1" fmla="val 54341"/>
              <a:gd name="adj2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Share routes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835C033E-AA55-900B-1DA2-500B30B395E1}"/>
              </a:ext>
            </a:extLst>
          </p:cNvPr>
          <p:cNvCxnSpPr>
            <a:cxnSpLocks/>
          </p:cNvCxnSpPr>
          <p:nvPr/>
        </p:nvCxnSpPr>
        <p:spPr>
          <a:xfrm>
            <a:off x="6705600" y="2047961"/>
            <a:ext cx="0" cy="276999"/>
          </a:xfrm>
          <a:prstGeom prst="line">
            <a:avLst/>
          </a:prstGeom>
          <a:ln w="12700">
            <a:solidFill>
              <a:schemeClr val="accent5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741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C6B48DD-115A-6813-DED7-0B2E6B54CAC4}"/>
              </a:ext>
            </a:extLst>
          </p:cNvPr>
          <p:cNvSpPr/>
          <p:nvPr/>
        </p:nvSpPr>
        <p:spPr>
          <a:xfrm>
            <a:off x="1310173" y="907533"/>
            <a:ext cx="8913728" cy="4437664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568EC8C-B1AD-4DA7-3D33-1D267487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02894" y="900344"/>
            <a:ext cx="291770" cy="291770"/>
          </a:xfrm>
          <a:prstGeom prst="rect">
            <a:avLst/>
          </a:prstGeom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1ACCE36-D0B9-61B6-9A72-F62B1CBE3E8C}"/>
              </a:ext>
            </a:extLst>
          </p:cNvPr>
          <p:cNvGrpSpPr/>
          <p:nvPr/>
        </p:nvGrpSpPr>
        <p:grpSpPr>
          <a:xfrm>
            <a:off x="1396578" y="1223902"/>
            <a:ext cx="4263880" cy="4045094"/>
            <a:chOff x="685800" y="1560634"/>
            <a:chExt cx="4263880" cy="2850008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FE16886-3904-FA53-AE4E-870F4E0826D1}"/>
                </a:ext>
              </a:extLst>
            </p:cNvPr>
            <p:cNvSpPr/>
            <p:nvPr/>
          </p:nvSpPr>
          <p:spPr>
            <a:xfrm>
              <a:off x="686276" y="1567127"/>
              <a:ext cx="4263404" cy="2843515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9711F9FF-1665-131D-85BA-E1920AD55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04477" cy="204477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EFA451A-471B-A861-88A2-B3E30191BD6D}"/>
                </a:ext>
              </a:extLst>
            </p:cNvPr>
            <p:cNvSpPr txBox="1"/>
            <p:nvPr/>
          </p:nvSpPr>
          <p:spPr>
            <a:xfrm>
              <a:off x="838200" y="1560634"/>
              <a:ext cx="58958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Region 1</a:t>
              </a:r>
              <a:endParaRPr lang="en-US" sz="1050" dirty="0">
                <a:solidFill>
                  <a:srgbClr val="5B9CD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0006D07-24FA-601C-E535-4F3752F3CBC9}"/>
              </a:ext>
            </a:extLst>
          </p:cNvPr>
          <p:cNvGrpSpPr/>
          <p:nvPr/>
        </p:nvGrpSpPr>
        <p:grpSpPr>
          <a:xfrm>
            <a:off x="5715000" y="1219200"/>
            <a:ext cx="4388762" cy="4045094"/>
            <a:chOff x="685800" y="1560634"/>
            <a:chExt cx="4198662" cy="285000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CD80BA3-4B73-8423-D0C5-E914AECF040B}"/>
                </a:ext>
              </a:extLst>
            </p:cNvPr>
            <p:cNvSpPr/>
            <p:nvPr/>
          </p:nvSpPr>
          <p:spPr>
            <a:xfrm>
              <a:off x="686276" y="1567127"/>
              <a:ext cx="4198186" cy="2843515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743C4AD4-27BA-A33B-E236-7431AD3FB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04477" cy="204477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64ACE48-1555-F8D1-3A7A-C831E511E298}"/>
                </a:ext>
              </a:extLst>
            </p:cNvPr>
            <p:cNvSpPr txBox="1"/>
            <p:nvPr/>
          </p:nvSpPr>
          <p:spPr>
            <a:xfrm>
              <a:off x="838200" y="1560634"/>
              <a:ext cx="589583" cy="15179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Region 2</a:t>
              </a:r>
              <a:endParaRPr lang="en-US" sz="1050" dirty="0">
                <a:solidFill>
                  <a:srgbClr val="5B9CD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0D7976F9-074F-B820-E582-AB08A342203F}"/>
              </a:ext>
            </a:extLst>
          </p:cNvPr>
          <p:cNvSpPr/>
          <p:nvPr/>
        </p:nvSpPr>
        <p:spPr>
          <a:xfrm>
            <a:off x="3803504" y="2820872"/>
            <a:ext cx="3889511" cy="2322345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D42ABE7-6671-1D87-5DAC-D675074A8D00}"/>
              </a:ext>
            </a:extLst>
          </p:cNvPr>
          <p:cNvGrpSpPr/>
          <p:nvPr/>
        </p:nvGrpSpPr>
        <p:grpSpPr>
          <a:xfrm>
            <a:off x="2114438" y="1611396"/>
            <a:ext cx="634365" cy="448841"/>
            <a:chOff x="1754914" y="2163737"/>
            <a:chExt cx="634365" cy="448841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6DA366-5BAB-EA5F-BF35-D7E600AC64F5}"/>
                </a:ext>
              </a:extLst>
            </p:cNvPr>
            <p:cNvSpPr/>
            <p:nvPr/>
          </p:nvSpPr>
          <p:spPr>
            <a:xfrm>
              <a:off x="1754914" y="2163737"/>
              <a:ext cx="634365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CB481A98-010F-5EEE-6A99-ACBF112C7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E38FAD-6E05-D51E-2CAC-8743286B8341}"/>
              </a:ext>
            </a:extLst>
          </p:cNvPr>
          <p:cNvGrpSpPr/>
          <p:nvPr/>
        </p:nvGrpSpPr>
        <p:grpSpPr>
          <a:xfrm>
            <a:off x="8348240" y="1664556"/>
            <a:ext cx="525591" cy="448841"/>
            <a:chOff x="1754914" y="2163737"/>
            <a:chExt cx="525591" cy="44884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36DA84-FDE9-F05F-8C1D-91BB606603B2}"/>
                </a:ext>
              </a:extLst>
            </p:cNvPr>
            <p:cNvSpPr/>
            <p:nvPr/>
          </p:nvSpPr>
          <p:spPr>
            <a:xfrm>
              <a:off x="1754915" y="2163737"/>
              <a:ext cx="525590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D6552AAB-189B-33AA-973E-986213A43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0997CD-456E-4CCB-8416-DA553B9DE747}"/>
              </a:ext>
            </a:extLst>
          </p:cNvPr>
          <p:cNvSpPr txBox="1"/>
          <p:nvPr/>
        </p:nvSpPr>
        <p:spPr>
          <a:xfrm>
            <a:off x="2251821" y="1630838"/>
            <a:ext cx="4969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VPC REGION1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434C62-CB1E-DF28-2C00-112250F7023A}"/>
              </a:ext>
            </a:extLst>
          </p:cNvPr>
          <p:cNvSpPr txBox="1"/>
          <p:nvPr/>
        </p:nvSpPr>
        <p:spPr>
          <a:xfrm>
            <a:off x="8492103" y="1664556"/>
            <a:ext cx="469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VPC Region 2</a:t>
            </a:r>
          </a:p>
        </p:txBody>
      </p:sp>
      <p:pic>
        <p:nvPicPr>
          <p:cNvPr id="56" name="Graphic 7">
            <a:extLst>
              <a:ext uri="{FF2B5EF4-FFF2-40B4-BE49-F238E27FC236}">
                <a16:creationId xmlns:a16="http://schemas.microsoft.com/office/drawing/2014/main" id="{EC9F90B7-55EC-9EE7-217A-BC519789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598918" y="4840483"/>
            <a:ext cx="303524" cy="30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1C7F2E7-092B-8511-C719-301D347C07C9}"/>
              </a:ext>
            </a:extLst>
          </p:cNvPr>
          <p:cNvSpPr/>
          <p:nvPr/>
        </p:nvSpPr>
        <p:spPr>
          <a:xfrm>
            <a:off x="1462697" y="2265172"/>
            <a:ext cx="2087367" cy="2878046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AE33A0D-9929-EF13-D6FF-E8CE9685B83A}"/>
              </a:ext>
            </a:extLst>
          </p:cNvPr>
          <p:cNvSpPr/>
          <p:nvPr/>
        </p:nvSpPr>
        <p:spPr>
          <a:xfrm>
            <a:off x="7950595" y="2265172"/>
            <a:ext cx="2084400" cy="2878045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58B57F-C92C-6B7B-DAC2-9B3FCF2D5D89}"/>
              </a:ext>
            </a:extLst>
          </p:cNvPr>
          <p:cNvCxnSpPr>
            <a:cxnSpLocks/>
          </p:cNvCxnSpPr>
          <p:nvPr/>
        </p:nvCxnSpPr>
        <p:spPr>
          <a:xfrm>
            <a:off x="3550064" y="4056044"/>
            <a:ext cx="25344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48F0711-CDE4-5D0B-0BF3-8683931737AE}"/>
              </a:ext>
            </a:extLst>
          </p:cNvPr>
          <p:cNvCxnSpPr>
            <a:cxnSpLocks/>
          </p:cNvCxnSpPr>
          <p:nvPr/>
        </p:nvCxnSpPr>
        <p:spPr>
          <a:xfrm>
            <a:off x="7693015" y="4056044"/>
            <a:ext cx="25758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9">
            <a:extLst>
              <a:ext uri="{FF2B5EF4-FFF2-40B4-BE49-F238E27FC236}">
                <a16:creationId xmlns:a16="http://schemas.microsoft.com/office/drawing/2014/main" id="{1A67195C-5129-21E5-B156-10DEDF5EB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8020" y="4868781"/>
            <a:ext cx="10655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AWS Transit Gateway Region 1</a:t>
            </a:r>
          </a:p>
        </p:txBody>
      </p:sp>
      <p:sp>
        <p:nvSpPr>
          <p:cNvPr id="133" name="TextBox 9">
            <a:extLst>
              <a:ext uri="{FF2B5EF4-FFF2-40B4-BE49-F238E27FC236}">
                <a16:creationId xmlns:a16="http://schemas.microsoft.com/office/drawing/2014/main" id="{69357ABB-F9B1-AA33-D9CA-E8D0A13F5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9421" y="4868780"/>
            <a:ext cx="10655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AWS Transit Gateway Region 2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15DDFF2D-E5FC-B022-8732-5B445B78964C}"/>
              </a:ext>
            </a:extLst>
          </p:cNvPr>
          <p:cNvSpPr/>
          <p:nvPr/>
        </p:nvSpPr>
        <p:spPr>
          <a:xfrm>
            <a:off x="1593644" y="2340205"/>
            <a:ext cx="1811894" cy="66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PRE-INSPECTION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6CF918-AD55-B0FC-E455-9CA97AAA443A}"/>
              </a:ext>
            </a:extLst>
          </p:cNvPr>
          <p:cNvGrpSpPr/>
          <p:nvPr/>
        </p:nvGrpSpPr>
        <p:grpSpPr>
          <a:xfrm>
            <a:off x="2927767" y="1611396"/>
            <a:ext cx="786158" cy="448841"/>
            <a:chOff x="1754914" y="2163737"/>
            <a:chExt cx="786158" cy="4488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09F650-C572-AC9E-8482-18A1BAB62DE9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0A8705F-89A6-DAF3-BABA-241ED997B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75D5C4-60F8-0A8C-2231-7733B1C0C928}"/>
                </a:ext>
              </a:extLst>
            </p:cNvPr>
            <p:cNvSpPr txBox="1"/>
            <p:nvPr/>
          </p:nvSpPr>
          <p:spPr>
            <a:xfrm>
              <a:off x="1906706" y="2174072"/>
              <a:ext cx="6343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E/W Inspection </a:t>
              </a:r>
            </a:p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VPC Region1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582DA4-99FB-7471-56D6-A3F14913EE60}"/>
              </a:ext>
            </a:extLst>
          </p:cNvPr>
          <p:cNvGrpSpPr/>
          <p:nvPr/>
        </p:nvGrpSpPr>
        <p:grpSpPr>
          <a:xfrm>
            <a:off x="9116425" y="1655776"/>
            <a:ext cx="812766" cy="448841"/>
            <a:chOff x="1754914" y="2163737"/>
            <a:chExt cx="812766" cy="44884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B13348-92C9-3405-D608-475724718376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C8F00142-A9D6-EDE3-A076-17D658AE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800C30-F246-70CB-5BAD-8DFDFA04F11E}"/>
                </a:ext>
              </a:extLst>
            </p:cNvPr>
            <p:cNvSpPr txBox="1"/>
            <p:nvPr/>
          </p:nvSpPr>
          <p:spPr>
            <a:xfrm>
              <a:off x="1906705" y="2174072"/>
              <a:ext cx="6609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E/W Inspection </a:t>
              </a:r>
            </a:p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VPC Region 2</a:t>
              </a:r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01CC5D6-2DFF-74F8-A0E9-0995587030A6}"/>
              </a:ext>
            </a:extLst>
          </p:cNvPr>
          <p:cNvSpPr/>
          <p:nvPr/>
        </p:nvSpPr>
        <p:spPr>
          <a:xfrm>
            <a:off x="8086249" y="2335159"/>
            <a:ext cx="1811894" cy="66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PRE-INSPECTION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5FF9177-6B39-BC85-69D0-615A90314F66}"/>
              </a:ext>
            </a:extLst>
          </p:cNvPr>
          <p:cNvSpPr/>
          <p:nvPr/>
        </p:nvSpPr>
        <p:spPr>
          <a:xfrm>
            <a:off x="1584848" y="3041476"/>
            <a:ext cx="1811894" cy="660267"/>
          </a:xfrm>
          <a:prstGeom prst="roundRect">
            <a:avLst/>
          </a:prstGeom>
          <a:solidFill>
            <a:srgbClr val="FFA2E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POST-INSPECTION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E6B3F91-4E0C-E916-B381-F3AE48A0B655}"/>
              </a:ext>
            </a:extLst>
          </p:cNvPr>
          <p:cNvSpPr/>
          <p:nvPr/>
        </p:nvSpPr>
        <p:spPr>
          <a:xfrm>
            <a:off x="3924822" y="3035958"/>
            <a:ext cx="3671720" cy="482214"/>
          </a:xfrm>
          <a:prstGeom prst="roundRect">
            <a:avLst/>
          </a:prstGeom>
          <a:solidFill>
            <a:srgbClr val="FFA2E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POST-INSPECTION Region1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675665B-846C-D86F-7483-39C928896286}"/>
              </a:ext>
            </a:extLst>
          </p:cNvPr>
          <p:cNvSpPr/>
          <p:nvPr/>
        </p:nvSpPr>
        <p:spPr>
          <a:xfrm>
            <a:off x="3926972" y="3550111"/>
            <a:ext cx="3669569" cy="482214"/>
          </a:xfrm>
          <a:prstGeom prst="roundRect">
            <a:avLst/>
          </a:prstGeom>
          <a:solidFill>
            <a:srgbClr val="FFA2E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POST-INSPECTION Region2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3998459-D2A1-4D95-91AB-A9F7BA67BA30}"/>
              </a:ext>
            </a:extLst>
          </p:cNvPr>
          <p:cNvSpPr/>
          <p:nvPr/>
        </p:nvSpPr>
        <p:spPr>
          <a:xfrm>
            <a:off x="8086249" y="3139806"/>
            <a:ext cx="1811894" cy="660267"/>
          </a:xfrm>
          <a:prstGeom prst="roundRect">
            <a:avLst/>
          </a:prstGeom>
          <a:solidFill>
            <a:srgbClr val="FFA2E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TRANSIT</a:t>
            </a:r>
            <a:endParaRPr lang="en-US" sz="500" dirty="0">
              <a:solidFill>
                <a:schemeClr val="tx1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52" name="Table 47">
            <a:extLst>
              <a:ext uri="{FF2B5EF4-FFF2-40B4-BE49-F238E27FC236}">
                <a16:creationId xmlns:a16="http://schemas.microsoft.com/office/drawing/2014/main" id="{EB45FD4D-3E44-CE17-6FA3-CCAF244E4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3487677"/>
              </p:ext>
            </p:extLst>
          </p:nvPr>
        </p:nvGraphicFramePr>
        <p:xfrm>
          <a:off x="1859973" y="2544759"/>
          <a:ext cx="1469583" cy="27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60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502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39236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36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0.0.0.0/0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Inspection VPC Region 1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0ABF4B9F-C92A-7100-A1EA-28DEE0E2E5E9}"/>
              </a:ext>
            </a:extLst>
          </p:cNvPr>
          <p:cNvSpPr/>
          <p:nvPr/>
        </p:nvSpPr>
        <p:spPr>
          <a:xfrm>
            <a:off x="3387113" y="3207027"/>
            <a:ext cx="537710" cy="58725"/>
          </a:xfrm>
          <a:prstGeom prst="rect">
            <a:avLst/>
          </a:prstGeom>
          <a:solidFill>
            <a:srgbClr val="FF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123D8D6-65B9-72A6-4FB1-FE35D9110589}"/>
              </a:ext>
            </a:extLst>
          </p:cNvPr>
          <p:cNvSpPr/>
          <p:nvPr/>
        </p:nvSpPr>
        <p:spPr>
          <a:xfrm>
            <a:off x="7596540" y="3610741"/>
            <a:ext cx="486371" cy="51804"/>
          </a:xfrm>
          <a:prstGeom prst="rect">
            <a:avLst/>
          </a:prstGeom>
          <a:solidFill>
            <a:srgbClr val="FF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47">
            <a:extLst>
              <a:ext uri="{FF2B5EF4-FFF2-40B4-BE49-F238E27FC236}">
                <a16:creationId xmlns:a16="http://schemas.microsoft.com/office/drawing/2014/main" id="{2A9F56A6-F0ED-CF72-B7D0-0258B6CFC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11709"/>
              </p:ext>
            </p:extLst>
          </p:nvPr>
        </p:nvGraphicFramePr>
        <p:xfrm>
          <a:off x="1862762" y="3155183"/>
          <a:ext cx="1407553" cy="431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07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4725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957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VPC attachments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 2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54169634"/>
                  </a:ext>
                </a:extLst>
              </a:tr>
            </a:tbl>
          </a:graphicData>
        </a:graphic>
      </p:graphicFrame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FDD0F039-5D02-BD1C-6A7B-148C0B87ED8E}"/>
              </a:ext>
            </a:extLst>
          </p:cNvPr>
          <p:cNvSpPr/>
          <p:nvPr/>
        </p:nvSpPr>
        <p:spPr>
          <a:xfrm>
            <a:off x="1586995" y="3958378"/>
            <a:ext cx="1811894" cy="584265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CROSS-REGION</a:t>
            </a:r>
          </a:p>
        </p:txBody>
      </p:sp>
      <p:graphicFrame>
        <p:nvGraphicFramePr>
          <p:cNvPr id="131" name="Table 47">
            <a:extLst>
              <a:ext uri="{FF2B5EF4-FFF2-40B4-BE49-F238E27FC236}">
                <a16:creationId xmlns:a16="http://schemas.microsoft.com/office/drawing/2014/main" id="{69DD7FE7-C887-9DEB-DF46-D7A56C4B5A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365080"/>
              </p:ext>
            </p:extLst>
          </p:nvPr>
        </p:nvGraphicFramePr>
        <p:xfrm>
          <a:off x="1859973" y="4087010"/>
          <a:ext cx="1407553" cy="3321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07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4725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957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Inspection VPC Region 1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586252C0-0374-F5EB-7D1E-50189EEC8A83}"/>
              </a:ext>
            </a:extLst>
          </p:cNvPr>
          <p:cNvSpPr/>
          <p:nvPr/>
        </p:nvSpPr>
        <p:spPr>
          <a:xfrm>
            <a:off x="3924820" y="4079702"/>
            <a:ext cx="3671720" cy="353556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CROSS-REGION1</a:t>
            </a:r>
          </a:p>
        </p:txBody>
      </p:sp>
      <p:sp>
        <p:nvSpPr>
          <p:cNvPr id="141" name="Rounded Rectangle 140">
            <a:extLst>
              <a:ext uri="{FF2B5EF4-FFF2-40B4-BE49-F238E27FC236}">
                <a16:creationId xmlns:a16="http://schemas.microsoft.com/office/drawing/2014/main" id="{4548EFAA-6CB5-0497-9AC1-FA2DD163C6F1}"/>
              </a:ext>
            </a:extLst>
          </p:cNvPr>
          <p:cNvSpPr/>
          <p:nvPr/>
        </p:nvSpPr>
        <p:spPr>
          <a:xfrm>
            <a:off x="3930927" y="4470175"/>
            <a:ext cx="3671720" cy="343342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CROSS-REGION2</a:t>
            </a:r>
          </a:p>
        </p:txBody>
      </p:sp>
      <p:graphicFrame>
        <p:nvGraphicFramePr>
          <p:cNvPr id="143" name="Table 47">
            <a:extLst>
              <a:ext uri="{FF2B5EF4-FFF2-40B4-BE49-F238E27FC236}">
                <a16:creationId xmlns:a16="http://schemas.microsoft.com/office/drawing/2014/main" id="{9670EE64-BF43-CFA8-79F5-CCEBC2F9F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8987867"/>
              </p:ext>
            </p:extLst>
          </p:nvPr>
        </p:nvGraphicFramePr>
        <p:xfrm>
          <a:off x="5022331" y="3055932"/>
          <a:ext cx="1619329" cy="431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541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41696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8382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TGW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 2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TGW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 (Shared)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54169634"/>
                  </a:ext>
                </a:extLst>
              </a:tr>
            </a:tbl>
          </a:graphicData>
        </a:graphic>
      </p:graphicFrame>
      <p:graphicFrame>
        <p:nvGraphicFramePr>
          <p:cNvPr id="144" name="Table 47">
            <a:extLst>
              <a:ext uri="{FF2B5EF4-FFF2-40B4-BE49-F238E27FC236}">
                <a16:creationId xmlns:a16="http://schemas.microsoft.com/office/drawing/2014/main" id="{E705971F-AEC9-CD4B-2993-1AD9EC5C9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707296"/>
              </p:ext>
            </p:extLst>
          </p:nvPr>
        </p:nvGraphicFramePr>
        <p:xfrm>
          <a:off x="8348240" y="3238326"/>
          <a:ext cx="1407553" cy="431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07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4725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957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Core Network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 2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VPC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54169634"/>
                  </a:ext>
                </a:extLst>
              </a:tr>
            </a:tbl>
          </a:graphicData>
        </a:graphic>
      </p:graphicFrame>
      <p:graphicFrame>
        <p:nvGraphicFramePr>
          <p:cNvPr id="145" name="Table 47">
            <a:extLst>
              <a:ext uri="{FF2B5EF4-FFF2-40B4-BE49-F238E27FC236}">
                <a16:creationId xmlns:a16="http://schemas.microsoft.com/office/drawing/2014/main" id="{84A25C93-3835-5CE7-8682-3AEAF6913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008819"/>
              </p:ext>
            </p:extLst>
          </p:nvPr>
        </p:nvGraphicFramePr>
        <p:xfrm>
          <a:off x="5022331" y="3564873"/>
          <a:ext cx="1619329" cy="431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8541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416966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683822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TGW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 (Shared)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 2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TGW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54169634"/>
                  </a:ext>
                </a:extLst>
              </a:tr>
            </a:tbl>
          </a:graphicData>
        </a:graphic>
      </p:graphicFrame>
      <p:sp>
        <p:nvSpPr>
          <p:cNvPr id="146" name="Rectangle 145">
            <a:extLst>
              <a:ext uri="{FF2B5EF4-FFF2-40B4-BE49-F238E27FC236}">
                <a16:creationId xmlns:a16="http://schemas.microsoft.com/office/drawing/2014/main" id="{E5310667-609B-DE9F-C81A-4200A36CAE28}"/>
              </a:ext>
            </a:extLst>
          </p:cNvPr>
          <p:cNvSpPr/>
          <p:nvPr/>
        </p:nvSpPr>
        <p:spPr>
          <a:xfrm>
            <a:off x="3396742" y="4265809"/>
            <a:ext cx="528080" cy="774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0951212-5BBE-17C8-32AC-3630E38F3327}"/>
              </a:ext>
            </a:extLst>
          </p:cNvPr>
          <p:cNvSpPr/>
          <p:nvPr/>
        </p:nvSpPr>
        <p:spPr>
          <a:xfrm>
            <a:off x="7588634" y="4637374"/>
            <a:ext cx="528080" cy="689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ounded Rectangle 147">
            <a:extLst>
              <a:ext uri="{FF2B5EF4-FFF2-40B4-BE49-F238E27FC236}">
                <a16:creationId xmlns:a16="http://schemas.microsoft.com/office/drawing/2014/main" id="{9DFCAD7E-47E0-8232-861A-4FC6B4FC1CD0}"/>
              </a:ext>
            </a:extLst>
          </p:cNvPr>
          <p:cNvSpPr/>
          <p:nvPr/>
        </p:nvSpPr>
        <p:spPr>
          <a:xfrm>
            <a:off x="8088378" y="4227643"/>
            <a:ext cx="1811894" cy="584265"/>
          </a:xfrm>
          <a:prstGeom prst="roundRect">
            <a:avLst/>
          </a:prstGeom>
          <a:ln>
            <a:solidFill>
              <a:srgbClr val="002060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CROSS-REGION</a:t>
            </a:r>
          </a:p>
        </p:txBody>
      </p:sp>
      <p:graphicFrame>
        <p:nvGraphicFramePr>
          <p:cNvPr id="149" name="Table 47">
            <a:extLst>
              <a:ext uri="{FF2B5EF4-FFF2-40B4-BE49-F238E27FC236}">
                <a16:creationId xmlns:a16="http://schemas.microsoft.com/office/drawing/2014/main" id="{CDD95BDA-B1F8-3064-6F8A-81D3AD0E8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081926"/>
              </p:ext>
            </p:extLst>
          </p:nvPr>
        </p:nvGraphicFramePr>
        <p:xfrm>
          <a:off x="8361356" y="4356275"/>
          <a:ext cx="1407553" cy="332113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07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4725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957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2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Inspection VPC Region 2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graphicFrame>
        <p:nvGraphicFramePr>
          <p:cNvPr id="150" name="Table 47">
            <a:extLst>
              <a:ext uri="{FF2B5EF4-FFF2-40B4-BE49-F238E27FC236}">
                <a16:creationId xmlns:a16="http://schemas.microsoft.com/office/drawing/2014/main" id="{EE456891-7961-3F6F-23F2-6B52D16FF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0455647"/>
              </p:ext>
            </p:extLst>
          </p:nvPr>
        </p:nvGraphicFramePr>
        <p:xfrm>
          <a:off x="5022330" y="4118258"/>
          <a:ext cx="1407553" cy="2874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07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4725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957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>
                          <a:latin typeface="Amazon Ember" panose="020B0603020204020204" pitchFamily="34" charset="0"/>
                          <a:ea typeface="Amazon Ember" panose="020B0603020204020204" pitchFamily="34" charset="0"/>
                          <a:cs typeface="Amazon Ember" panose="020B0603020204020204" pitchFamily="34" charset="0"/>
                        </a:rPr>
                        <a:t>TGW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graphicFrame>
        <p:nvGraphicFramePr>
          <p:cNvPr id="151" name="Table 47">
            <a:extLst>
              <a:ext uri="{FF2B5EF4-FFF2-40B4-BE49-F238E27FC236}">
                <a16:creationId xmlns:a16="http://schemas.microsoft.com/office/drawing/2014/main" id="{052880D9-2398-0369-5740-C065B8A39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7963936"/>
              </p:ext>
            </p:extLst>
          </p:nvPr>
        </p:nvGraphicFramePr>
        <p:xfrm>
          <a:off x="5021532" y="4495192"/>
          <a:ext cx="1407553" cy="287426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07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4725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957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2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TGW 2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sp>
        <p:nvSpPr>
          <p:cNvPr id="221" name="Down Arrow 220">
            <a:extLst>
              <a:ext uri="{FF2B5EF4-FFF2-40B4-BE49-F238E27FC236}">
                <a16:creationId xmlns:a16="http://schemas.microsoft.com/office/drawing/2014/main" id="{780D8189-57B8-C9AA-72C1-0B984A1B4E16}"/>
              </a:ext>
            </a:extLst>
          </p:cNvPr>
          <p:cNvSpPr/>
          <p:nvPr/>
        </p:nvSpPr>
        <p:spPr>
          <a:xfrm rot="10800000">
            <a:off x="4317142" y="3351156"/>
            <a:ext cx="214513" cy="1250061"/>
          </a:xfrm>
          <a:prstGeom prst="downArrow">
            <a:avLst>
              <a:gd name="adj1" fmla="val 54341"/>
              <a:gd name="adj2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Share routes</a:t>
            </a:r>
          </a:p>
        </p:txBody>
      </p:sp>
      <p:sp>
        <p:nvSpPr>
          <p:cNvPr id="222" name="Down Arrow 221">
            <a:extLst>
              <a:ext uri="{FF2B5EF4-FFF2-40B4-BE49-F238E27FC236}">
                <a16:creationId xmlns:a16="http://schemas.microsoft.com/office/drawing/2014/main" id="{A3463640-A34C-961B-F831-E7D4DA53C7BD}"/>
              </a:ext>
            </a:extLst>
          </p:cNvPr>
          <p:cNvSpPr/>
          <p:nvPr/>
        </p:nvSpPr>
        <p:spPr>
          <a:xfrm rot="10800000">
            <a:off x="4624627" y="3789829"/>
            <a:ext cx="214513" cy="519415"/>
          </a:xfrm>
          <a:prstGeom prst="downArrow">
            <a:avLst>
              <a:gd name="adj1" fmla="val 54341"/>
              <a:gd name="adj2" fmla="val 50000"/>
            </a:avLst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Share routes</a:t>
            </a:r>
          </a:p>
        </p:txBody>
      </p: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E62BB579-61CC-ED30-6162-3181DAC82039}"/>
              </a:ext>
            </a:extLst>
          </p:cNvPr>
          <p:cNvCxnSpPr>
            <a:cxnSpLocks/>
          </p:cNvCxnSpPr>
          <p:nvPr/>
        </p:nvCxnSpPr>
        <p:spPr>
          <a:xfrm>
            <a:off x="2452638" y="2060237"/>
            <a:ext cx="0" cy="274922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185DD977-EAD2-C65A-1EEB-F972304F554F}"/>
              </a:ext>
            </a:extLst>
          </p:cNvPr>
          <p:cNvCxnSpPr>
            <a:cxnSpLocks/>
          </p:cNvCxnSpPr>
          <p:nvPr/>
        </p:nvCxnSpPr>
        <p:spPr>
          <a:xfrm>
            <a:off x="3267526" y="2060237"/>
            <a:ext cx="0" cy="995695"/>
          </a:xfrm>
          <a:prstGeom prst="line">
            <a:avLst/>
          </a:prstGeom>
          <a:ln w="12700">
            <a:solidFill>
              <a:srgbClr val="FC2AF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B1A75F9-2191-2D52-3421-2AAF3BA285F0}"/>
              </a:ext>
            </a:extLst>
          </p:cNvPr>
          <p:cNvCxnSpPr>
            <a:cxnSpLocks/>
          </p:cNvCxnSpPr>
          <p:nvPr/>
        </p:nvCxnSpPr>
        <p:spPr>
          <a:xfrm>
            <a:off x="8611036" y="2111734"/>
            <a:ext cx="0" cy="274922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7">
            <a:extLst>
              <a:ext uri="{FF2B5EF4-FFF2-40B4-BE49-F238E27FC236}">
                <a16:creationId xmlns:a16="http://schemas.microsoft.com/office/drawing/2014/main" id="{D3926E83-3024-B2CF-890A-A4AD8691A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470146"/>
              </p:ext>
            </p:extLst>
          </p:nvPr>
        </p:nvGraphicFramePr>
        <p:xfrm>
          <a:off x="8330340" y="2524330"/>
          <a:ext cx="1469583" cy="27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60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502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39236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36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0.0.0.0/0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Inspection VPC Region 2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0B15B78-CBF4-CB1B-1768-B34DFAFD8FEA}"/>
              </a:ext>
            </a:extLst>
          </p:cNvPr>
          <p:cNvCxnSpPr>
            <a:cxnSpLocks/>
          </p:cNvCxnSpPr>
          <p:nvPr/>
        </p:nvCxnSpPr>
        <p:spPr>
          <a:xfrm>
            <a:off x="9768909" y="2111734"/>
            <a:ext cx="0" cy="1043449"/>
          </a:xfrm>
          <a:prstGeom prst="line">
            <a:avLst/>
          </a:prstGeom>
          <a:ln w="12700">
            <a:solidFill>
              <a:srgbClr val="FC2AF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2628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C6B48DD-115A-6813-DED7-0B2E6B54CAC4}"/>
              </a:ext>
            </a:extLst>
          </p:cNvPr>
          <p:cNvSpPr/>
          <p:nvPr/>
        </p:nvSpPr>
        <p:spPr>
          <a:xfrm>
            <a:off x="1524000" y="1524000"/>
            <a:ext cx="8884132" cy="3429000"/>
          </a:xfrm>
          <a:prstGeom prst="rect">
            <a:avLst/>
          </a:prstGeom>
          <a:noFill/>
          <a:ln w="12700">
            <a:solidFill>
              <a:srgbClr val="141B2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AWS Cloud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568EC8C-B1AD-4DA7-3D33-1D2674875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16721" y="1516811"/>
            <a:ext cx="291770" cy="291770"/>
          </a:xfrm>
          <a:prstGeom prst="rect">
            <a:avLst/>
          </a:prstGeom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id="{B1ACCE36-D0B9-61B6-9A72-F62B1CBE3E8C}"/>
              </a:ext>
            </a:extLst>
          </p:cNvPr>
          <p:cNvGrpSpPr/>
          <p:nvPr/>
        </p:nvGrpSpPr>
        <p:grpSpPr>
          <a:xfrm>
            <a:off x="1610405" y="1840369"/>
            <a:ext cx="4304566" cy="3036431"/>
            <a:chOff x="685800" y="1560634"/>
            <a:chExt cx="4304566" cy="2139345"/>
          </a:xfrm>
        </p:grpSpPr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DFE16886-3904-FA53-AE4E-870F4E0826D1}"/>
                </a:ext>
              </a:extLst>
            </p:cNvPr>
            <p:cNvSpPr/>
            <p:nvPr/>
          </p:nvSpPr>
          <p:spPr>
            <a:xfrm>
              <a:off x="686276" y="1567127"/>
              <a:ext cx="4304090" cy="2132852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4" name="Graphic 163">
              <a:extLst>
                <a:ext uri="{FF2B5EF4-FFF2-40B4-BE49-F238E27FC236}">
                  <a16:creationId xmlns:a16="http://schemas.microsoft.com/office/drawing/2014/main" id="{9711F9FF-1665-131D-85BA-E1920AD55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28600" cy="228600"/>
            </a:xfrm>
            <a:prstGeom prst="rect">
              <a:avLst/>
            </a:prstGeom>
          </p:spPr>
        </p:pic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2EFA451A-471B-A861-88A2-B3E30191BD6D}"/>
                </a:ext>
              </a:extLst>
            </p:cNvPr>
            <p:cNvSpPr txBox="1"/>
            <p:nvPr/>
          </p:nvSpPr>
          <p:spPr>
            <a:xfrm>
              <a:off x="838200" y="1560634"/>
              <a:ext cx="58958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Region 1</a:t>
              </a:r>
              <a:endParaRPr lang="en-US" sz="1050" dirty="0">
                <a:solidFill>
                  <a:srgbClr val="5B9CD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DC8A96A-00EF-EAFD-8E9C-0F12108DC40B}"/>
              </a:ext>
            </a:extLst>
          </p:cNvPr>
          <p:cNvGrpSpPr/>
          <p:nvPr/>
        </p:nvGrpSpPr>
        <p:grpSpPr>
          <a:xfrm>
            <a:off x="6018127" y="1846863"/>
            <a:ext cx="4290934" cy="3036429"/>
            <a:chOff x="685800" y="1560634"/>
            <a:chExt cx="4290934" cy="2140011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9F024AE7-3CC3-7F14-F91E-04E3C3ADC751}"/>
                </a:ext>
              </a:extLst>
            </p:cNvPr>
            <p:cNvSpPr/>
            <p:nvPr/>
          </p:nvSpPr>
          <p:spPr>
            <a:xfrm>
              <a:off x="686276" y="1567128"/>
              <a:ext cx="4290458" cy="2133517"/>
            </a:xfrm>
            <a:prstGeom prst="rect">
              <a:avLst/>
            </a:prstGeom>
            <a:noFill/>
            <a:ln w="12700">
              <a:solidFill>
                <a:srgbClr val="5B9CD5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200" dirty="0">
                <a:solidFill>
                  <a:srgbClr val="5B9CD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71" name="Graphic 170">
              <a:extLst>
                <a:ext uri="{FF2B5EF4-FFF2-40B4-BE49-F238E27FC236}">
                  <a16:creationId xmlns:a16="http://schemas.microsoft.com/office/drawing/2014/main" id="{E2137D0C-B36C-96B7-768E-FACF20DDC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5800" y="1560635"/>
              <a:ext cx="228600" cy="228600"/>
            </a:xfrm>
            <a:prstGeom prst="rect">
              <a:avLst/>
            </a:prstGeom>
          </p:spPr>
        </p:pic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CA3B5172-25D1-E379-11A9-5339B0A9B078}"/>
                </a:ext>
              </a:extLst>
            </p:cNvPr>
            <p:cNvSpPr txBox="1"/>
            <p:nvPr/>
          </p:nvSpPr>
          <p:spPr>
            <a:xfrm>
              <a:off x="838200" y="1560634"/>
              <a:ext cx="58958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800" dirty="0">
                  <a:solidFill>
                    <a:srgbClr val="5B9CD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Region 2</a:t>
              </a:r>
              <a:endParaRPr lang="en-US" sz="1050" dirty="0">
                <a:solidFill>
                  <a:srgbClr val="5B9CD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</p:grp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0D7976F9-074F-B820-E582-AB08A342203F}"/>
              </a:ext>
            </a:extLst>
          </p:cNvPr>
          <p:cNvSpPr/>
          <p:nvPr/>
        </p:nvSpPr>
        <p:spPr>
          <a:xfrm>
            <a:off x="4017331" y="2597963"/>
            <a:ext cx="3889511" cy="2126438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7D42ABE7-6671-1D87-5DAC-D675074A8D00}"/>
              </a:ext>
            </a:extLst>
          </p:cNvPr>
          <p:cNvGrpSpPr/>
          <p:nvPr/>
        </p:nvGrpSpPr>
        <p:grpSpPr>
          <a:xfrm>
            <a:off x="2328265" y="1944186"/>
            <a:ext cx="634365" cy="448841"/>
            <a:chOff x="1754914" y="2163737"/>
            <a:chExt cx="634365" cy="448841"/>
          </a:xfrm>
        </p:grpSpPr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516DA366-5BAB-EA5F-BF35-D7E600AC64F5}"/>
                </a:ext>
              </a:extLst>
            </p:cNvPr>
            <p:cNvSpPr/>
            <p:nvPr/>
          </p:nvSpPr>
          <p:spPr>
            <a:xfrm>
              <a:off x="1754914" y="2163737"/>
              <a:ext cx="634365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0" name="Graphic 159">
              <a:extLst>
                <a:ext uri="{FF2B5EF4-FFF2-40B4-BE49-F238E27FC236}">
                  <a16:creationId xmlns:a16="http://schemas.microsoft.com/office/drawing/2014/main" id="{CB481A98-010F-5EEE-6A99-ACBF112C7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3E38FAD-6E05-D51E-2CAC-8743286B8341}"/>
              </a:ext>
            </a:extLst>
          </p:cNvPr>
          <p:cNvGrpSpPr/>
          <p:nvPr/>
        </p:nvGrpSpPr>
        <p:grpSpPr>
          <a:xfrm>
            <a:off x="8562067" y="1997346"/>
            <a:ext cx="525591" cy="448841"/>
            <a:chOff x="1754914" y="2163737"/>
            <a:chExt cx="525591" cy="44884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936DA84-FDE9-F05F-8C1D-91BB606603B2}"/>
                </a:ext>
              </a:extLst>
            </p:cNvPr>
            <p:cNvSpPr/>
            <p:nvPr/>
          </p:nvSpPr>
          <p:spPr>
            <a:xfrm>
              <a:off x="1754915" y="2163737"/>
              <a:ext cx="525590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D6552AAB-189B-33AA-973E-986213A43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640997CD-456E-4CCB-8416-DA553B9DE747}"/>
              </a:ext>
            </a:extLst>
          </p:cNvPr>
          <p:cNvSpPr txBox="1"/>
          <p:nvPr/>
        </p:nvSpPr>
        <p:spPr>
          <a:xfrm>
            <a:off x="2465648" y="1963628"/>
            <a:ext cx="49698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VPC REGION1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434C62-CB1E-DF28-2C00-112250F7023A}"/>
              </a:ext>
            </a:extLst>
          </p:cNvPr>
          <p:cNvSpPr txBox="1"/>
          <p:nvPr/>
        </p:nvSpPr>
        <p:spPr>
          <a:xfrm>
            <a:off x="8705930" y="1997346"/>
            <a:ext cx="4697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VPC Region 2</a:t>
            </a:r>
          </a:p>
        </p:txBody>
      </p:sp>
      <p:pic>
        <p:nvPicPr>
          <p:cNvPr id="56" name="Graphic 7">
            <a:extLst>
              <a:ext uri="{FF2B5EF4-FFF2-40B4-BE49-F238E27FC236}">
                <a16:creationId xmlns:a16="http://schemas.microsoft.com/office/drawing/2014/main" id="{EC9F90B7-55EC-9EE7-217A-BC51978919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 bwMode="auto">
          <a:xfrm>
            <a:off x="5812745" y="4428066"/>
            <a:ext cx="303524" cy="303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81C7F2E7-092B-8511-C719-301D347C07C9}"/>
              </a:ext>
            </a:extLst>
          </p:cNvPr>
          <p:cNvSpPr/>
          <p:nvPr/>
        </p:nvSpPr>
        <p:spPr>
          <a:xfrm>
            <a:off x="1676524" y="2597962"/>
            <a:ext cx="2087367" cy="2126438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EAE33A0D-9929-EF13-D6FF-E8CE9685B83A}"/>
              </a:ext>
            </a:extLst>
          </p:cNvPr>
          <p:cNvSpPr/>
          <p:nvPr/>
        </p:nvSpPr>
        <p:spPr>
          <a:xfrm>
            <a:off x="8164422" y="2597963"/>
            <a:ext cx="2084400" cy="2126438"/>
          </a:xfrm>
          <a:prstGeom prst="roundRect">
            <a:avLst/>
          </a:prstGeom>
          <a:solidFill>
            <a:srgbClr val="F3E4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2158B57F-C92C-6B7B-DAC2-9B3FCF2D5D89}"/>
              </a:ext>
            </a:extLst>
          </p:cNvPr>
          <p:cNvCxnSpPr>
            <a:cxnSpLocks/>
          </p:cNvCxnSpPr>
          <p:nvPr/>
        </p:nvCxnSpPr>
        <p:spPr>
          <a:xfrm>
            <a:off x="3763891" y="3886200"/>
            <a:ext cx="25344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748F0711-CDE4-5D0B-0BF3-8683931737AE}"/>
              </a:ext>
            </a:extLst>
          </p:cNvPr>
          <p:cNvCxnSpPr>
            <a:cxnSpLocks/>
          </p:cNvCxnSpPr>
          <p:nvPr/>
        </p:nvCxnSpPr>
        <p:spPr>
          <a:xfrm>
            <a:off x="7906842" y="3886200"/>
            <a:ext cx="257580" cy="0"/>
          </a:xfrm>
          <a:prstGeom prst="lin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9">
            <a:extLst>
              <a:ext uri="{FF2B5EF4-FFF2-40B4-BE49-F238E27FC236}">
                <a16:creationId xmlns:a16="http://schemas.microsoft.com/office/drawing/2014/main" id="{1A67195C-5129-21E5-B156-10DEDF5EB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90" y="4452447"/>
            <a:ext cx="10655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AWS Transit Gateway Region 1</a:t>
            </a:r>
          </a:p>
        </p:txBody>
      </p:sp>
      <p:sp>
        <p:nvSpPr>
          <p:cNvPr id="133" name="TextBox 9">
            <a:extLst>
              <a:ext uri="{FF2B5EF4-FFF2-40B4-BE49-F238E27FC236}">
                <a16:creationId xmlns:a16="http://schemas.microsoft.com/office/drawing/2014/main" id="{69357ABB-F9B1-AA33-D9CA-E8D0A13F5D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73248" y="4441328"/>
            <a:ext cx="1065549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600" dirty="0">
                <a:latin typeface="+mn-lt"/>
                <a:ea typeface="Amazon Ember" panose="020B0603020204020204" pitchFamily="34" charset="0"/>
                <a:cs typeface="Amazon Ember" panose="020B0603020204020204" pitchFamily="34" charset="0"/>
              </a:rPr>
              <a:t>AWS Transit Gateway Region 2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15DDFF2D-E5FC-B022-8732-5B445B78964C}"/>
              </a:ext>
            </a:extLst>
          </p:cNvPr>
          <p:cNvSpPr/>
          <p:nvPr/>
        </p:nvSpPr>
        <p:spPr>
          <a:xfrm>
            <a:off x="1807471" y="2672995"/>
            <a:ext cx="1811894" cy="66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PRE-INSPECTION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06CF918-AD55-B0FC-E455-9CA97AAA443A}"/>
              </a:ext>
            </a:extLst>
          </p:cNvPr>
          <p:cNvGrpSpPr/>
          <p:nvPr/>
        </p:nvGrpSpPr>
        <p:grpSpPr>
          <a:xfrm>
            <a:off x="3903162" y="1944186"/>
            <a:ext cx="786158" cy="448841"/>
            <a:chOff x="1754914" y="2163737"/>
            <a:chExt cx="786158" cy="44884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09F650-C572-AC9E-8482-18A1BAB62DE9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80A8705F-89A6-DAF3-BABA-241ED997BB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75D5C4-60F8-0A8C-2231-7733B1C0C928}"/>
                </a:ext>
              </a:extLst>
            </p:cNvPr>
            <p:cNvSpPr txBox="1"/>
            <p:nvPr/>
          </p:nvSpPr>
          <p:spPr>
            <a:xfrm>
              <a:off x="1906706" y="2174072"/>
              <a:ext cx="6343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E/W Inspection </a:t>
              </a:r>
            </a:p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VPC Region1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8582DA4-99FB-7471-56D6-A3F14913EE60}"/>
              </a:ext>
            </a:extLst>
          </p:cNvPr>
          <p:cNvGrpSpPr/>
          <p:nvPr/>
        </p:nvGrpSpPr>
        <p:grpSpPr>
          <a:xfrm>
            <a:off x="7007140" y="1920095"/>
            <a:ext cx="812766" cy="448841"/>
            <a:chOff x="1754914" y="2163737"/>
            <a:chExt cx="812766" cy="448841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7FB13348-92C9-3405-D608-475724718376}"/>
                </a:ext>
              </a:extLst>
            </p:cNvPr>
            <p:cNvSpPr/>
            <p:nvPr/>
          </p:nvSpPr>
          <p:spPr>
            <a:xfrm>
              <a:off x="1754915" y="2163737"/>
              <a:ext cx="760808" cy="448841"/>
            </a:xfrm>
            <a:prstGeom prst="rect">
              <a:avLst/>
            </a:prstGeom>
            <a:noFill/>
            <a:ln w="127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57200" tIns="9144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/>
              <a:endParaRPr lang="en-US" sz="600" dirty="0">
                <a:ln w="0"/>
                <a:solidFill>
                  <a:schemeClr val="accent5"/>
                </a:solidFill>
                <a:ea typeface="Amazon Ember" panose="020B0603020204020204" pitchFamily="34" charset="0"/>
                <a:cs typeface="Amazon Ember" panose="020B0603020204020204" pitchFamily="34" charset="0"/>
              </a:endParaRPr>
            </a:p>
          </p:txBody>
        </p:sp>
        <p:pic>
          <p:nvPicPr>
            <p:cNvPr id="50" name="Graphic 49">
              <a:extLst>
                <a:ext uri="{FF2B5EF4-FFF2-40B4-BE49-F238E27FC236}">
                  <a16:creationId xmlns:a16="http://schemas.microsoft.com/office/drawing/2014/main" id="{C8F00142-A9D6-EDE3-A076-17D658AE78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754914" y="2164546"/>
              <a:ext cx="197654" cy="197654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0800C30-F246-70CB-5BAD-8DFDFA04F11E}"/>
                </a:ext>
              </a:extLst>
            </p:cNvPr>
            <p:cNvSpPr txBox="1"/>
            <p:nvPr/>
          </p:nvSpPr>
          <p:spPr>
            <a:xfrm>
              <a:off x="1906705" y="2174072"/>
              <a:ext cx="66097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E/W Inspection </a:t>
              </a:r>
            </a:p>
            <a:p>
              <a:pPr algn="l"/>
              <a:r>
                <a:rPr lang="en-US" sz="600" dirty="0">
                  <a:ln w="0"/>
                  <a:solidFill>
                    <a:schemeClr val="accent5"/>
                  </a:solidFill>
                  <a:ea typeface="Amazon Ember" panose="020B0603020204020204" pitchFamily="34" charset="0"/>
                  <a:cs typeface="Amazon Ember" panose="020B0603020204020204" pitchFamily="34" charset="0"/>
                </a:rPr>
                <a:t>VPC Region 2</a:t>
              </a:r>
            </a:p>
          </p:txBody>
        </p:sp>
      </p:grp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301CC5D6-2DFF-74F8-A0E9-0995587030A6}"/>
              </a:ext>
            </a:extLst>
          </p:cNvPr>
          <p:cNvSpPr/>
          <p:nvPr/>
        </p:nvSpPr>
        <p:spPr>
          <a:xfrm>
            <a:off x="8300076" y="2667949"/>
            <a:ext cx="1811894" cy="66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PRE-INSPECTION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5FF9177-6B39-BC85-69D0-615A90314F66}"/>
              </a:ext>
            </a:extLst>
          </p:cNvPr>
          <p:cNvSpPr/>
          <p:nvPr/>
        </p:nvSpPr>
        <p:spPr>
          <a:xfrm>
            <a:off x="1798675" y="3374266"/>
            <a:ext cx="1811894" cy="660267"/>
          </a:xfrm>
          <a:prstGeom prst="roundRect">
            <a:avLst/>
          </a:prstGeom>
          <a:solidFill>
            <a:srgbClr val="FFA2E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POST-INSPECTION</a:t>
            </a:r>
          </a:p>
        </p:txBody>
      </p: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AE6B3F91-4E0C-E916-B381-F3AE48A0B655}"/>
              </a:ext>
            </a:extLst>
          </p:cNvPr>
          <p:cNvSpPr/>
          <p:nvPr/>
        </p:nvSpPr>
        <p:spPr>
          <a:xfrm>
            <a:off x="4138649" y="3368748"/>
            <a:ext cx="3671720" cy="482214"/>
          </a:xfrm>
          <a:prstGeom prst="roundRect">
            <a:avLst/>
          </a:prstGeom>
          <a:solidFill>
            <a:srgbClr val="FFA2E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POST-INSPECTION Region1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D675665B-846C-D86F-7483-39C928896286}"/>
              </a:ext>
            </a:extLst>
          </p:cNvPr>
          <p:cNvSpPr/>
          <p:nvPr/>
        </p:nvSpPr>
        <p:spPr>
          <a:xfrm>
            <a:off x="4140799" y="3882901"/>
            <a:ext cx="3669569" cy="482214"/>
          </a:xfrm>
          <a:prstGeom prst="roundRect">
            <a:avLst/>
          </a:prstGeom>
          <a:solidFill>
            <a:srgbClr val="FFA2E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POST-INSPECTION Region2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3998459-D2A1-4D95-91AB-A9F7BA67BA30}"/>
              </a:ext>
            </a:extLst>
          </p:cNvPr>
          <p:cNvSpPr/>
          <p:nvPr/>
        </p:nvSpPr>
        <p:spPr>
          <a:xfrm>
            <a:off x="8300076" y="3472596"/>
            <a:ext cx="1811894" cy="660267"/>
          </a:xfrm>
          <a:prstGeom prst="roundRect">
            <a:avLst/>
          </a:prstGeom>
          <a:solidFill>
            <a:srgbClr val="FFA2E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TRANSIT</a:t>
            </a:r>
            <a:endParaRPr lang="en-US" sz="500" dirty="0">
              <a:solidFill>
                <a:schemeClr val="tx1"/>
              </a:solidFill>
              <a:ea typeface="Amazon Ember" panose="020B0603020204020204" pitchFamily="34" charset="0"/>
              <a:cs typeface="Amazon Ember" panose="020B0603020204020204" pitchFamily="34" charset="0"/>
            </a:endParaRPr>
          </a:p>
        </p:txBody>
      </p:sp>
      <p:graphicFrame>
        <p:nvGraphicFramePr>
          <p:cNvPr id="52" name="Table 47">
            <a:extLst>
              <a:ext uri="{FF2B5EF4-FFF2-40B4-BE49-F238E27FC236}">
                <a16:creationId xmlns:a16="http://schemas.microsoft.com/office/drawing/2014/main" id="{EB45FD4D-3E44-CE17-6FA3-CCAF244E4C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161292"/>
              </p:ext>
            </p:extLst>
          </p:nvPr>
        </p:nvGraphicFramePr>
        <p:xfrm>
          <a:off x="2073800" y="2877549"/>
          <a:ext cx="1469583" cy="27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60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502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39236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36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0.0.0.0/0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Core Network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sp>
        <p:nvSpPr>
          <p:cNvPr id="54" name="Rectangle 53">
            <a:extLst>
              <a:ext uri="{FF2B5EF4-FFF2-40B4-BE49-F238E27FC236}">
                <a16:creationId xmlns:a16="http://schemas.microsoft.com/office/drawing/2014/main" id="{0ABF4B9F-C92A-7100-A1EA-28DEE0E2E5E9}"/>
              </a:ext>
            </a:extLst>
          </p:cNvPr>
          <p:cNvSpPr/>
          <p:nvPr/>
        </p:nvSpPr>
        <p:spPr>
          <a:xfrm>
            <a:off x="3600940" y="3539817"/>
            <a:ext cx="537710" cy="58725"/>
          </a:xfrm>
          <a:prstGeom prst="rect">
            <a:avLst/>
          </a:prstGeom>
          <a:solidFill>
            <a:srgbClr val="FF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A123D8D6-65B9-72A6-4FB1-FE35D9110589}"/>
              </a:ext>
            </a:extLst>
          </p:cNvPr>
          <p:cNvSpPr/>
          <p:nvPr/>
        </p:nvSpPr>
        <p:spPr>
          <a:xfrm>
            <a:off x="7810367" y="3943531"/>
            <a:ext cx="486371" cy="51804"/>
          </a:xfrm>
          <a:prstGeom prst="rect">
            <a:avLst/>
          </a:prstGeom>
          <a:solidFill>
            <a:srgbClr val="FFA2E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9" name="Table 47">
            <a:extLst>
              <a:ext uri="{FF2B5EF4-FFF2-40B4-BE49-F238E27FC236}">
                <a16:creationId xmlns:a16="http://schemas.microsoft.com/office/drawing/2014/main" id="{2A9F56A6-F0ED-CF72-B7D0-0258B6CFC5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03363"/>
              </p:ext>
            </p:extLst>
          </p:nvPr>
        </p:nvGraphicFramePr>
        <p:xfrm>
          <a:off x="2076589" y="3487973"/>
          <a:ext cx="1407553" cy="431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07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4725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957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VPC attachments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 2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Core Network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54169634"/>
                  </a:ext>
                </a:extLst>
              </a:tr>
            </a:tbl>
          </a:graphicData>
        </a:graphic>
      </p:graphicFrame>
      <p:graphicFrame>
        <p:nvGraphicFramePr>
          <p:cNvPr id="143" name="Table 47">
            <a:extLst>
              <a:ext uri="{FF2B5EF4-FFF2-40B4-BE49-F238E27FC236}">
                <a16:creationId xmlns:a16="http://schemas.microsoft.com/office/drawing/2014/main" id="{9670EE64-BF43-CFA8-79F5-CCEBC2F9FF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9936013"/>
              </p:ext>
            </p:extLst>
          </p:nvPr>
        </p:nvGraphicFramePr>
        <p:xfrm>
          <a:off x="4956742" y="3388722"/>
          <a:ext cx="2198084" cy="431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5858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54026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TGW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 2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Inspection VPC Region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54169634"/>
                  </a:ext>
                </a:extLst>
              </a:tr>
            </a:tbl>
          </a:graphicData>
        </a:graphic>
      </p:graphicFrame>
      <p:graphicFrame>
        <p:nvGraphicFramePr>
          <p:cNvPr id="144" name="Table 47">
            <a:extLst>
              <a:ext uri="{FF2B5EF4-FFF2-40B4-BE49-F238E27FC236}">
                <a16:creationId xmlns:a16="http://schemas.microsoft.com/office/drawing/2014/main" id="{E705971F-AEC9-CD4B-2993-1AD9EC5C9B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709574"/>
              </p:ext>
            </p:extLst>
          </p:nvPr>
        </p:nvGraphicFramePr>
        <p:xfrm>
          <a:off x="8562067" y="3571116"/>
          <a:ext cx="1407553" cy="431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50726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547254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957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Core Network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 2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VPC attachments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54169634"/>
                  </a:ext>
                </a:extLst>
              </a:tr>
            </a:tbl>
          </a:graphicData>
        </a:graphic>
      </p:graphicFrame>
      <p:graphicFrame>
        <p:nvGraphicFramePr>
          <p:cNvPr id="145" name="Table 47">
            <a:extLst>
              <a:ext uri="{FF2B5EF4-FFF2-40B4-BE49-F238E27FC236}">
                <a16:creationId xmlns:a16="http://schemas.microsoft.com/office/drawing/2014/main" id="{84A25C93-3835-5CE7-8682-3AEAF69139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209702"/>
              </p:ext>
            </p:extLst>
          </p:nvPr>
        </p:nvGraphicFramePr>
        <p:xfrm>
          <a:off x="4956742" y="3897663"/>
          <a:ext cx="2198078" cy="43113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5858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754020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43713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Region 1  CIDRs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Inspection VPC Region 1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  <a:tr h="14371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Region 2 CIDRs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TGW 2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54169634"/>
                  </a:ext>
                </a:extLst>
              </a:tr>
            </a:tbl>
          </a:graphicData>
        </a:graphic>
      </p:graphicFrame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E62BB579-61CC-ED30-6162-3181DAC82039}"/>
              </a:ext>
            </a:extLst>
          </p:cNvPr>
          <p:cNvCxnSpPr>
            <a:cxnSpLocks/>
          </p:cNvCxnSpPr>
          <p:nvPr/>
        </p:nvCxnSpPr>
        <p:spPr>
          <a:xfrm>
            <a:off x="2666465" y="2393027"/>
            <a:ext cx="0" cy="274922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EB1A75F9-2191-2D52-3421-2AAF3BA285F0}"/>
              </a:ext>
            </a:extLst>
          </p:cNvPr>
          <p:cNvCxnSpPr>
            <a:cxnSpLocks/>
          </p:cNvCxnSpPr>
          <p:nvPr/>
        </p:nvCxnSpPr>
        <p:spPr>
          <a:xfrm>
            <a:off x="8824863" y="2444524"/>
            <a:ext cx="0" cy="274922"/>
          </a:xfrm>
          <a:prstGeom prst="line">
            <a:avLst/>
          </a:prstGeom>
          <a:ln w="12700"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47">
            <a:extLst>
              <a:ext uri="{FF2B5EF4-FFF2-40B4-BE49-F238E27FC236}">
                <a16:creationId xmlns:a16="http://schemas.microsoft.com/office/drawing/2014/main" id="{D3926E83-3024-B2CF-890A-A4AD8691A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1218807"/>
              </p:ext>
            </p:extLst>
          </p:nvPr>
        </p:nvGraphicFramePr>
        <p:xfrm>
          <a:off x="8544167" y="2857120"/>
          <a:ext cx="1469583" cy="27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60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502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39236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36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0.0.0.0/0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Core Network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Propagated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683F388-B6CC-5C64-1555-4FEA1A0BDCA1}"/>
              </a:ext>
            </a:extLst>
          </p:cNvPr>
          <p:cNvSpPr/>
          <p:nvPr/>
        </p:nvSpPr>
        <p:spPr>
          <a:xfrm>
            <a:off x="4296241" y="2659287"/>
            <a:ext cx="3292611" cy="66026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t"/>
          <a:lstStyle/>
          <a:p>
            <a:pPr algn="ctr"/>
            <a:r>
              <a:rPr lang="en-US" sz="500" dirty="0">
                <a:solidFill>
                  <a:schemeClr val="tx1"/>
                </a:solidFill>
                <a:ea typeface="Amazon Ember" panose="020B0603020204020204" pitchFamily="34" charset="0"/>
                <a:cs typeface="Amazon Ember" panose="020B0603020204020204" pitchFamily="34" charset="0"/>
              </a:rPr>
              <a:t>PRE-INSPECTION</a:t>
            </a:r>
          </a:p>
        </p:txBody>
      </p:sp>
      <p:graphicFrame>
        <p:nvGraphicFramePr>
          <p:cNvPr id="5" name="Table 47">
            <a:extLst>
              <a:ext uri="{FF2B5EF4-FFF2-40B4-BE49-F238E27FC236}">
                <a16:creationId xmlns:a16="http://schemas.microsoft.com/office/drawing/2014/main" id="{6663627D-D324-D01B-2EE5-912E0A155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159118"/>
              </p:ext>
            </p:extLst>
          </p:nvPr>
        </p:nvGraphicFramePr>
        <p:xfrm>
          <a:off x="5268200" y="2831844"/>
          <a:ext cx="1469583" cy="2761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760">
                  <a:extLst>
                    <a:ext uri="{9D8B030D-6E8A-4147-A177-3AD203B41FA5}">
                      <a16:colId xmlns:a16="http://schemas.microsoft.com/office/drawing/2014/main" val="1534408069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611525"/>
                    </a:ext>
                  </a:extLst>
                </a:gridCol>
                <a:gridCol w="405023">
                  <a:extLst>
                    <a:ext uri="{9D8B030D-6E8A-4147-A177-3AD203B41FA5}">
                      <a16:colId xmlns:a16="http://schemas.microsoft.com/office/drawing/2014/main" val="4186196694"/>
                    </a:ext>
                  </a:extLst>
                </a:gridCol>
              </a:tblGrid>
              <a:tr h="139236">
                <a:tc>
                  <a:txBody>
                    <a:bodyPr/>
                    <a:lstStyle/>
                    <a:p>
                      <a:r>
                        <a:rPr lang="en-US" sz="500" dirty="0"/>
                        <a:t>CIDR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Destination</a:t>
                      </a: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Type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4239006478"/>
                  </a:ext>
                </a:extLst>
              </a:tr>
              <a:tr h="13687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0.0.0.0/0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00" dirty="0"/>
                        <a:t>Inspection VPC (local)</a:t>
                      </a:r>
                      <a:endParaRPr lang="en-US" sz="500" dirty="0">
                        <a:latin typeface="Amazon Ember" panose="020B0603020204020204" pitchFamily="34" charset="0"/>
                        <a:ea typeface="Amazon Ember" panose="020B0603020204020204" pitchFamily="34" charset="0"/>
                        <a:cs typeface="Amazon Ember" panose="020B0603020204020204" pitchFamily="34" charset="0"/>
                      </a:endParaRPr>
                    </a:p>
                  </a:txBody>
                  <a:tcPr marL="18000" marR="18000" marT="18000" marB="18000" anchor="ctr"/>
                </a:tc>
                <a:tc>
                  <a:txBody>
                    <a:bodyPr/>
                    <a:lstStyle/>
                    <a:p>
                      <a:r>
                        <a:rPr lang="en-US" sz="500" dirty="0"/>
                        <a:t>Static</a:t>
                      </a:r>
                    </a:p>
                  </a:txBody>
                  <a:tcPr marL="18000" marR="18000" marT="18000" marB="18000" anchor="ctr"/>
                </a:tc>
                <a:extLst>
                  <a:ext uri="{0D108BD9-81ED-4DB2-BD59-A6C34878D82A}">
                    <a16:rowId xmlns:a16="http://schemas.microsoft.com/office/drawing/2014/main" val="399255259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2B8D90B-5210-BE94-8C93-2BC90C29765F}"/>
              </a:ext>
            </a:extLst>
          </p:cNvPr>
          <p:cNvSpPr/>
          <p:nvPr/>
        </p:nvSpPr>
        <p:spPr>
          <a:xfrm>
            <a:off x="3626644" y="2965186"/>
            <a:ext cx="712305" cy="58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C561D-40F4-FB0A-2CAD-1C8EC5A3B686}"/>
              </a:ext>
            </a:extLst>
          </p:cNvPr>
          <p:cNvSpPr/>
          <p:nvPr/>
        </p:nvSpPr>
        <p:spPr>
          <a:xfrm>
            <a:off x="7575930" y="2933681"/>
            <a:ext cx="712305" cy="587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9005D0A-FAE5-83E2-C8F5-60C41ACAF1C0}"/>
              </a:ext>
            </a:extLst>
          </p:cNvPr>
          <p:cNvCxnSpPr>
            <a:cxnSpLocks/>
          </p:cNvCxnSpPr>
          <p:nvPr/>
        </p:nvCxnSpPr>
        <p:spPr>
          <a:xfrm>
            <a:off x="4267200" y="2401620"/>
            <a:ext cx="0" cy="995695"/>
          </a:xfrm>
          <a:prstGeom prst="line">
            <a:avLst/>
          </a:prstGeom>
          <a:ln w="12700">
            <a:solidFill>
              <a:srgbClr val="FC2AF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CF9161-0E9A-F67C-2679-255023354922}"/>
              </a:ext>
            </a:extLst>
          </p:cNvPr>
          <p:cNvCxnSpPr>
            <a:cxnSpLocks/>
          </p:cNvCxnSpPr>
          <p:nvPr/>
        </p:nvCxnSpPr>
        <p:spPr>
          <a:xfrm>
            <a:off x="7696200" y="2368936"/>
            <a:ext cx="0" cy="1528727"/>
          </a:xfrm>
          <a:prstGeom prst="line">
            <a:avLst/>
          </a:prstGeom>
          <a:ln w="12700">
            <a:solidFill>
              <a:srgbClr val="FC2AF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3713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51553</TotalTime>
  <Words>890</Words>
  <Application>Microsoft Macintosh PowerPoint</Application>
  <PresentationFormat>Widescreen</PresentationFormat>
  <Paragraphs>348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Amazon Ember</vt:lpstr>
      <vt:lpstr>Arial</vt:lpstr>
      <vt:lpstr>Calibri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>Amazon.com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Architecture Title</dc:title>
  <dc:subject/>
  <dc:creator>Amazon Web Services</dc:creator>
  <cp:keywords/>
  <dc:description/>
  <cp:lastModifiedBy>Microsoft Office User</cp:lastModifiedBy>
  <cp:revision>428</cp:revision>
  <dcterms:created xsi:type="dcterms:W3CDTF">2018-02-11T04:20:17Z</dcterms:created>
  <dcterms:modified xsi:type="dcterms:W3CDTF">2023-02-28T20:36:29Z</dcterms:modified>
  <cp:category/>
</cp:coreProperties>
</file>