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270" r:id="rId2"/>
    <p:sldId id="221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875" y="289511"/>
            <a:ext cx="11652356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875" y="1189179"/>
            <a:ext cx="11652356" cy="240681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spcAft>
                <a:spcPts val="667"/>
              </a:spcAft>
              <a:defRPr/>
            </a:lvl1pPr>
            <a:lvl2pPr>
              <a:spcAft>
                <a:spcPts val="667"/>
              </a:spcAft>
              <a:defRPr/>
            </a:lvl2pPr>
            <a:lvl3pPr>
              <a:spcAft>
                <a:spcPts val="667"/>
              </a:spcAft>
              <a:defRPr/>
            </a:lvl3pPr>
            <a:lvl4pPr>
              <a:spcAft>
                <a:spcPts val="667"/>
              </a:spcAft>
              <a:defRPr/>
            </a:lvl4pPr>
            <a:lvl5pPr>
              <a:spcAft>
                <a:spcPts val="667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9926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C96D-255C-7D48-B4DB-36363EF1225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CC8-4AAA-4140-A57D-8AEE8DE8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tiff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055A027-1027-374C-BBF4-F0A79503CAA8}"/>
              </a:ext>
            </a:extLst>
          </p:cNvPr>
          <p:cNvGrpSpPr/>
          <p:nvPr/>
        </p:nvGrpSpPr>
        <p:grpSpPr>
          <a:xfrm>
            <a:off x="430539" y="2710838"/>
            <a:ext cx="4875042" cy="3508166"/>
            <a:chOff x="8449713" y="842593"/>
            <a:chExt cx="5850050" cy="4209799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363E8D4-1855-F54B-B015-A37FD99FE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</a:blip>
            <a:srcRect l="1951" t="-5734" r="6411" b="26646"/>
            <a:stretch/>
          </p:blipFill>
          <p:spPr>
            <a:xfrm>
              <a:off x="9239236" y="2940318"/>
              <a:ext cx="4007062" cy="2013981"/>
            </a:xfrm>
            <a:custGeom>
              <a:avLst/>
              <a:gdLst>
                <a:gd name="connsiteX0" fmla="*/ 2128167 w 4297680"/>
                <a:gd name="connsiteY0" fmla="*/ 0 h 1898443"/>
                <a:gd name="connsiteX1" fmla="*/ 2188949 w 4297680"/>
                <a:gd name="connsiteY1" fmla="*/ 36123 h 1898443"/>
                <a:gd name="connsiteX2" fmla="*/ 2228966 w 4297680"/>
                <a:gd name="connsiteY2" fmla="*/ 55976 h 1898443"/>
                <a:gd name="connsiteX3" fmla="*/ 2223718 w 4297680"/>
                <a:gd name="connsiteY3" fmla="*/ 57267 h 1898443"/>
                <a:gd name="connsiteX4" fmla="*/ 2195268 w 4297680"/>
                <a:gd name="connsiteY4" fmla="*/ 85215 h 1898443"/>
                <a:gd name="connsiteX5" fmla="*/ 2504417 w 4297680"/>
                <a:gd name="connsiteY5" fmla="*/ 199991 h 1898443"/>
                <a:gd name="connsiteX6" fmla="*/ 2590165 w 4297680"/>
                <a:gd name="connsiteY6" fmla="*/ 205301 h 1898443"/>
                <a:gd name="connsiteX7" fmla="*/ 2605542 w 4297680"/>
                <a:gd name="connsiteY7" fmla="*/ 210647 h 1898443"/>
                <a:gd name="connsiteX8" fmla="*/ 3399183 w 4297680"/>
                <a:gd name="connsiteY8" fmla="*/ 330018 h 1898443"/>
                <a:gd name="connsiteX9" fmla="*/ 4239074 w 4297680"/>
                <a:gd name="connsiteY9" fmla="*/ 194778 h 1898443"/>
                <a:gd name="connsiteX10" fmla="*/ 4292765 w 4297680"/>
                <a:gd name="connsiteY10" fmla="*/ 174171 h 1898443"/>
                <a:gd name="connsiteX11" fmla="*/ 4297680 w 4297680"/>
                <a:gd name="connsiteY11" fmla="*/ 229209 h 1898443"/>
                <a:gd name="connsiteX12" fmla="*/ 2148840 w 4297680"/>
                <a:gd name="connsiteY12" fmla="*/ 1898443 h 1898443"/>
                <a:gd name="connsiteX13" fmla="*/ 0 w 4297680"/>
                <a:gd name="connsiteY13" fmla="*/ 229209 h 1898443"/>
                <a:gd name="connsiteX14" fmla="*/ 2589 w 4297680"/>
                <a:gd name="connsiteY14" fmla="*/ 189382 h 1898443"/>
                <a:gd name="connsiteX15" fmla="*/ 16683 w 4297680"/>
                <a:gd name="connsiteY15" fmla="*/ 194779 h 1898443"/>
                <a:gd name="connsiteX16" fmla="*/ 859183 w 4297680"/>
                <a:gd name="connsiteY16" fmla="*/ 330019 h 1898443"/>
                <a:gd name="connsiteX17" fmla="*/ 1462541 w 4297680"/>
                <a:gd name="connsiteY17" fmla="*/ 261802 h 1898443"/>
                <a:gd name="connsiteX18" fmla="*/ 1586661 w 4297680"/>
                <a:gd name="connsiteY18" fmla="*/ 229262 h 1898443"/>
                <a:gd name="connsiteX19" fmla="*/ 1644470 w 4297680"/>
                <a:gd name="connsiteY19" fmla="*/ 229191 h 1898443"/>
                <a:gd name="connsiteX20" fmla="*/ 1768345 w 4297680"/>
                <a:gd name="connsiteY20" fmla="*/ 214620 h 1898443"/>
                <a:gd name="connsiteX21" fmla="*/ 2070685 w 4297680"/>
                <a:gd name="connsiteY21" fmla="*/ 82947 h 1898443"/>
                <a:gd name="connsiteX22" fmla="*/ 2040734 w 4297680"/>
                <a:gd name="connsiteY22" fmla="*/ 56613 h 1898443"/>
                <a:gd name="connsiteX23" fmla="*/ 2028971 w 4297680"/>
                <a:gd name="connsiteY23" fmla="*/ 54401 h 1898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297680" h="1898443">
                  <a:moveTo>
                    <a:pt x="2128167" y="0"/>
                  </a:moveTo>
                  <a:lnTo>
                    <a:pt x="2188949" y="36123"/>
                  </a:lnTo>
                  <a:lnTo>
                    <a:pt x="2228966" y="55976"/>
                  </a:lnTo>
                  <a:lnTo>
                    <a:pt x="2223718" y="57267"/>
                  </a:lnTo>
                  <a:cubicBezTo>
                    <a:pt x="2206562" y="64911"/>
                    <a:pt x="2196494" y="74305"/>
                    <a:pt x="2195268" y="85215"/>
                  </a:cubicBezTo>
                  <a:cubicBezTo>
                    <a:pt x="2190361" y="128857"/>
                    <a:pt x="2328771" y="180244"/>
                    <a:pt x="2504417" y="199991"/>
                  </a:cubicBezTo>
                  <a:lnTo>
                    <a:pt x="2590165" y="205301"/>
                  </a:lnTo>
                  <a:lnTo>
                    <a:pt x="2605542" y="210647"/>
                  </a:lnTo>
                  <a:cubicBezTo>
                    <a:pt x="2851314" y="287690"/>
                    <a:pt x="3119054" y="330018"/>
                    <a:pt x="3399183" y="330018"/>
                  </a:cubicBezTo>
                  <a:cubicBezTo>
                    <a:pt x="3696859" y="330018"/>
                    <a:pt x="3980722" y="281858"/>
                    <a:pt x="4239074" y="194778"/>
                  </a:cubicBezTo>
                  <a:lnTo>
                    <a:pt x="4292765" y="174171"/>
                  </a:lnTo>
                  <a:lnTo>
                    <a:pt x="4297680" y="229209"/>
                  </a:lnTo>
                  <a:cubicBezTo>
                    <a:pt x="4297680" y="1151101"/>
                    <a:pt x="3335612" y="1898443"/>
                    <a:pt x="2148840" y="1898443"/>
                  </a:cubicBezTo>
                  <a:cubicBezTo>
                    <a:pt x="962068" y="1898443"/>
                    <a:pt x="0" y="1151101"/>
                    <a:pt x="0" y="229209"/>
                  </a:cubicBezTo>
                  <a:lnTo>
                    <a:pt x="2589" y="189382"/>
                  </a:lnTo>
                  <a:lnTo>
                    <a:pt x="16683" y="194779"/>
                  </a:lnTo>
                  <a:cubicBezTo>
                    <a:pt x="275670" y="281859"/>
                    <a:pt x="560379" y="330019"/>
                    <a:pt x="859183" y="330019"/>
                  </a:cubicBezTo>
                  <a:cubicBezTo>
                    <a:pt x="1068487" y="330019"/>
                    <a:pt x="1270961" y="306210"/>
                    <a:pt x="1462541" y="261802"/>
                  </a:cubicBezTo>
                  <a:lnTo>
                    <a:pt x="1586661" y="229262"/>
                  </a:lnTo>
                  <a:lnTo>
                    <a:pt x="1644470" y="229191"/>
                  </a:lnTo>
                  <a:cubicBezTo>
                    <a:pt x="1682894" y="226786"/>
                    <a:pt x="1724774" y="221974"/>
                    <a:pt x="1768345" y="214620"/>
                  </a:cubicBezTo>
                  <a:cubicBezTo>
                    <a:pt x="1942632" y="185203"/>
                    <a:pt x="2077994" y="126252"/>
                    <a:pt x="2070685" y="82947"/>
                  </a:cubicBezTo>
                  <a:cubicBezTo>
                    <a:pt x="2068857" y="72121"/>
                    <a:pt x="2058286" y="63298"/>
                    <a:pt x="2040734" y="56613"/>
                  </a:cubicBezTo>
                  <a:lnTo>
                    <a:pt x="2028971" y="544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</p:pic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5FBE8A62-C754-7A46-B1FE-FAB79104A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502" y="2993157"/>
              <a:ext cx="3980796" cy="176769"/>
            </a:xfrm>
            <a:custGeom>
              <a:avLst/>
              <a:gdLst>
                <a:gd name="T0" fmla="*/ 0 w 537"/>
                <a:gd name="T1" fmla="*/ 6 h 31"/>
                <a:gd name="T2" fmla="*/ 33 w 537"/>
                <a:gd name="T3" fmla="*/ 16 h 31"/>
                <a:gd name="T4" fmla="*/ 190 w 537"/>
                <a:gd name="T5" fmla="*/ 16 h 31"/>
                <a:gd name="T6" fmla="*/ 190 w 537"/>
                <a:gd name="T7" fmla="*/ 16 h 31"/>
                <a:gd name="T8" fmla="*/ 347 w 537"/>
                <a:gd name="T9" fmla="*/ 16 h 31"/>
                <a:gd name="T10" fmla="*/ 347 w 537"/>
                <a:gd name="T11" fmla="*/ 16 h 31"/>
                <a:gd name="T12" fmla="*/ 504 w 537"/>
                <a:gd name="T13" fmla="*/ 16 h 31"/>
                <a:gd name="T14" fmla="*/ 537 w 537"/>
                <a:gd name="T15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31">
                  <a:moveTo>
                    <a:pt x="0" y="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84" y="31"/>
                    <a:pt x="139" y="31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241" y="0"/>
                    <a:pt x="296" y="0"/>
                    <a:pt x="347" y="16"/>
                  </a:cubicBezTo>
                  <a:cubicBezTo>
                    <a:pt x="347" y="16"/>
                    <a:pt x="347" y="16"/>
                    <a:pt x="347" y="16"/>
                  </a:cubicBezTo>
                  <a:cubicBezTo>
                    <a:pt x="399" y="31"/>
                    <a:pt x="453" y="31"/>
                    <a:pt x="504" y="16"/>
                  </a:cubicBezTo>
                  <a:cubicBezTo>
                    <a:pt x="537" y="6"/>
                    <a:pt x="537" y="6"/>
                    <a:pt x="537" y="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24" dirty="0">
                <a:solidFill>
                  <a:srgbClr val="474746"/>
                </a:solidFill>
              </a:endParaRPr>
            </a:p>
          </p:txBody>
        </p:sp>
        <p:sp>
          <p:nvSpPr>
            <p:cNvPr id="107" name="Oval 21">
              <a:extLst>
                <a:ext uri="{FF2B5EF4-FFF2-40B4-BE49-F238E27FC236}">
                  <a16:creationId xmlns:a16="http://schemas.microsoft.com/office/drawing/2014/main" id="{7F9BDF9F-22B5-D04D-8BB0-9633EC6E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219" y="1427011"/>
              <a:ext cx="4021361" cy="3625381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24" dirty="0">
                <a:solidFill>
                  <a:srgbClr val="474746"/>
                </a:solidFill>
              </a:endParaRPr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117F9059-EBC8-AB4C-9899-94C3852A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501" y="2737129"/>
              <a:ext cx="3980796" cy="176769"/>
            </a:xfrm>
            <a:custGeom>
              <a:avLst/>
              <a:gdLst>
                <a:gd name="T0" fmla="*/ 0 w 537"/>
                <a:gd name="T1" fmla="*/ 6 h 31"/>
                <a:gd name="T2" fmla="*/ 33 w 537"/>
                <a:gd name="T3" fmla="*/ 16 h 31"/>
                <a:gd name="T4" fmla="*/ 190 w 537"/>
                <a:gd name="T5" fmla="*/ 16 h 31"/>
                <a:gd name="T6" fmla="*/ 190 w 537"/>
                <a:gd name="T7" fmla="*/ 16 h 31"/>
                <a:gd name="T8" fmla="*/ 347 w 537"/>
                <a:gd name="T9" fmla="*/ 16 h 31"/>
                <a:gd name="T10" fmla="*/ 347 w 537"/>
                <a:gd name="T11" fmla="*/ 16 h 31"/>
                <a:gd name="T12" fmla="*/ 504 w 537"/>
                <a:gd name="T13" fmla="*/ 16 h 31"/>
                <a:gd name="T14" fmla="*/ 537 w 537"/>
                <a:gd name="T15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7" h="31">
                  <a:moveTo>
                    <a:pt x="0" y="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84" y="31"/>
                    <a:pt x="139" y="31"/>
                    <a:pt x="190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241" y="0"/>
                    <a:pt x="296" y="0"/>
                    <a:pt x="347" y="16"/>
                  </a:cubicBezTo>
                  <a:cubicBezTo>
                    <a:pt x="347" y="16"/>
                    <a:pt x="347" y="16"/>
                    <a:pt x="347" y="16"/>
                  </a:cubicBezTo>
                  <a:cubicBezTo>
                    <a:pt x="399" y="31"/>
                    <a:pt x="453" y="31"/>
                    <a:pt x="504" y="16"/>
                  </a:cubicBezTo>
                  <a:cubicBezTo>
                    <a:pt x="537" y="6"/>
                    <a:pt x="537" y="6"/>
                    <a:pt x="537" y="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824" dirty="0">
                <a:solidFill>
                  <a:srgbClr val="474746"/>
                </a:solidFill>
              </a:endParaRP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9E99DE40-5906-4C46-AD68-CC3A5AF511A7}"/>
                </a:ext>
              </a:extLst>
            </p:cNvPr>
            <p:cNvSpPr/>
            <p:nvPr/>
          </p:nvSpPr>
          <p:spPr bwMode="auto">
            <a:xfrm>
              <a:off x="8449713" y="842593"/>
              <a:ext cx="5850050" cy="191623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5E07F00-6BA7-D342-A05E-C7F6B50E96DB}"/>
              </a:ext>
            </a:extLst>
          </p:cNvPr>
          <p:cNvSpPr/>
          <p:nvPr/>
        </p:nvSpPr>
        <p:spPr bwMode="auto">
          <a:xfrm>
            <a:off x="6926842" y="2330848"/>
            <a:ext cx="2743307" cy="3150473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6C1F86B-95AF-6D41-AD0B-07742A7E7ECD}"/>
              </a:ext>
            </a:extLst>
          </p:cNvPr>
          <p:cNvSpPr/>
          <p:nvPr/>
        </p:nvSpPr>
        <p:spPr>
          <a:xfrm>
            <a:off x="792307" y="2821177"/>
            <a:ext cx="3728832" cy="1274948"/>
          </a:xfrm>
          <a:prstGeom prst="round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08DD4F9-7C76-2941-94F1-D28EBB1E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04" y="2532776"/>
            <a:ext cx="773658" cy="665075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5FE2D01C-F3F2-9B4A-9BD1-32F305C670C9}"/>
              </a:ext>
            </a:extLst>
          </p:cNvPr>
          <p:cNvSpPr/>
          <p:nvPr/>
        </p:nvSpPr>
        <p:spPr>
          <a:xfrm>
            <a:off x="391920" y="3182262"/>
            <a:ext cx="931665" cy="2334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917" dirty="0"/>
              <a:t>Lake Formation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023A398-7234-5A4C-B981-E84CE911A3C7}"/>
              </a:ext>
            </a:extLst>
          </p:cNvPr>
          <p:cNvSpPr txBox="1"/>
          <p:nvPr/>
        </p:nvSpPr>
        <p:spPr>
          <a:xfrm>
            <a:off x="9761393" y="4408912"/>
            <a:ext cx="2602811" cy="708014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 User access data </a:t>
            </a:r>
            <a:b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via integrated services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CF1AD3-4E6C-184B-A3D0-5B71CFB202FD}"/>
              </a:ext>
            </a:extLst>
          </p:cNvPr>
          <p:cNvSpPr txBox="1"/>
          <p:nvPr/>
        </p:nvSpPr>
        <p:spPr>
          <a:xfrm>
            <a:off x="5064164" y="4171700"/>
            <a:ext cx="2100058" cy="1631601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3. Lake Formation unifies metadata and data access permissions. It </a:t>
            </a:r>
            <a:r>
              <a:rPr lang="en-US" sz="1667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authorizes </a:t>
            </a: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access </a:t>
            </a:r>
            <a:b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resources</a:t>
            </a:r>
            <a:endParaRPr lang="en-US" sz="1667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00CCEC72-5747-7E40-B9A6-52AAB72AEBD7}"/>
              </a:ext>
            </a:extLst>
          </p:cNvPr>
          <p:cNvSpPr/>
          <p:nvPr/>
        </p:nvSpPr>
        <p:spPr bwMode="auto">
          <a:xfrm rot="5400000">
            <a:off x="2403674" y="2120320"/>
            <a:ext cx="571500" cy="609600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65B157-8843-C243-831B-395A74C55FC1}"/>
              </a:ext>
            </a:extLst>
          </p:cNvPr>
          <p:cNvSpPr txBox="1"/>
          <p:nvPr/>
        </p:nvSpPr>
        <p:spPr>
          <a:xfrm>
            <a:off x="1307439" y="1187724"/>
            <a:ext cx="3617169" cy="938911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1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Administrator sets up user permissions on lake resources: databases, tables, and columns</a:t>
            </a:r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B4C87F04-D4E0-E54C-BCA8-D17B0E594931}"/>
              </a:ext>
            </a:extLst>
          </p:cNvPr>
          <p:cNvSpPr/>
          <p:nvPr/>
        </p:nvSpPr>
        <p:spPr bwMode="auto">
          <a:xfrm rot="10800000">
            <a:off x="9923875" y="3519645"/>
            <a:ext cx="762000" cy="609600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C9316A-F411-1E42-A875-AB94BD2A6C62}"/>
              </a:ext>
            </a:extLst>
          </p:cNvPr>
          <p:cNvSpPr txBox="1"/>
          <p:nvPr/>
        </p:nvSpPr>
        <p:spPr>
          <a:xfrm>
            <a:off x="1963004" y="5029917"/>
            <a:ext cx="1731051" cy="6054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67" dirty="0">
                <a:solidFill>
                  <a:schemeClr val="accent2"/>
                </a:solidFill>
              </a:rPr>
              <a:t>Amazon S3 </a:t>
            </a:r>
          </a:p>
          <a:p>
            <a:pPr algn="ctr"/>
            <a:r>
              <a:rPr lang="en-US" sz="1667" dirty="0">
                <a:solidFill>
                  <a:schemeClr val="accent2"/>
                </a:solidFill>
              </a:rPr>
              <a:t>Data Lake Storage</a:t>
            </a:r>
          </a:p>
        </p:txBody>
      </p:sp>
      <p:sp>
        <p:nvSpPr>
          <p:cNvPr id="126" name="Left-Right Arrow 125">
            <a:extLst>
              <a:ext uri="{FF2B5EF4-FFF2-40B4-BE49-F238E27FC236}">
                <a16:creationId xmlns:a16="http://schemas.microsoft.com/office/drawing/2014/main" id="{064D633C-657E-C144-88EC-17BE0EAD2D33}"/>
              </a:ext>
            </a:extLst>
          </p:cNvPr>
          <p:cNvSpPr/>
          <p:nvPr/>
        </p:nvSpPr>
        <p:spPr>
          <a:xfrm>
            <a:off x="5333947" y="3093764"/>
            <a:ext cx="1524000" cy="609600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C29BBE-C577-F743-9BBD-CC43D95B2BEA}"/>
              </a:ext>
            </a:extLst>
          </p:cNvPr>
          <p:cNvSpPr txBox="1"/>
          <p:nvPr/>
        </p:nvSpPr>
        <p:spPr>
          <a:xfrm>
            <a:off x="743433" y="2007539"/>
            <a:ext cx="529313" cy="33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Data</a:t>
            </a:r>
          </a:p>
          <a:p>
            <a:pPr algn="ctr"/>
            <a:r>
              <a:rPr lang="en-US" sz="800" dirty="0"/>
              <a:t>Steward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30438CB-0D75-154E-8E8F-6E882A22663F}"/>
              </a:ext>
            </a:extLst>
          </p:cNvPr>
          <p:cNvSpPr txBox="1"/>
          <p:nvPr/>
        </p:nvSpPr>
        <p:spPr>
          <a:xfrm>
            <a:off x="10877542" y="417336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Data</a:t>
            </a:r>
          </a:p>
          <a:p>
            <a:pPr algn="ctr"/>
            <a:r>
              <a:rPr lang="en-US" sz="800" b="1" dirty="0"/>
              <a:t>Analyst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BBC125-FD23-3E4C-905F-5D9D2DC91BC0}"/>
              </a:ext>
            </a:extLst>
          </p:cNvPr>
          <p:cNvSpPr txBox="1"/>
          <p:nvPr/>
        </p:nvSpPr>
        <p:spPr>
          <a:xfrm>
            <a:off x="2032310" y="3618403"/>
            <a:ext cx="699802" cy="290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Data</a:t>
            </a:r>
          </a:p>
          <a:p>
            <a:pPr algn="ctr"/>
            <a:r>
              <a:rPr lang="en-US" sz="917" dirty="0"/>
              <a:t>Catalog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C83350-84CF-9248-8EC3-8E451711C8DE}"/>
              </a:ext>
            </a:extLst>
          </p:cNvPr>
          <p:cNvSpPr txBox="1"/>
          <p:nvPr/>
        </p:nvSpPr>
        <p:spPr>
          <a:xfrm>
            <a:off x="2718323" y="3618402"/>
            <a:ext cx="495300" cy="291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Access Control</a:t>
            </a:r>
          </a:p>
        </p:txBody>
      </p:sp>
      <p:pic>
        <p:nvPicPr>
          <p:cNvPr id="55" name="Graphic 49">
            <a:extLst>
              <a:ext uri="{FF2B5EF4-FFF2-40B4-BE49-F238E27FC236}">
                <a16:creationId xmlns:a16="http://schemas.microsoft.com/office/drawing/2014/main" id="{3B2C2B60-D0EB-234B-BE85-F760A9045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6423" y="3048975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BDE2197-0C5E-C744-88E6-D540A0B513D7}"/>
              </a:ext>
            </a:extLst>
          </p:cNvPr>
          <p:cNvSpPr txBox="1"/>
          <p:nvPr/>
        </p:nvSpPr>
        <p:spPr>
          <a:xfrm>
            <a:off x="7302684" y="3479086"/>
            <a:ext cx="607093" cy="2242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Amazon Athena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3F0A63-F6D0-E147-90F2-76846B166D97}"/>
              </a:ext>
            </a:extLst>
          </p:cNvPr>
          <p:cNvSpPr txBox="1"/>
          <p:nvPr/>
        </p:nvSpPr>
        <p:spPr>
          <a:xfrm>
            <a:off x="8603393" y="3512136"/>
            <a:ext cx="607093" cy="2242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Amazon Redshift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BDCA6B-8140-1A4D-9869-68F7DA82B944}"/>
              </a:ext>
            </a:extLst>
          </p:cNvPr>
          <p:cNvSpPr txBox="1"/>
          <p:nvPr/>
        </p:nvSpPr>
        <p:spPr>
          <a:xfrm>
            <a:off x="7341994" y="4973034"/>
            <a:ext cx="607093" cy="2242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AWS</a:t>
            </a:r>
          </a:p>
          <a:p>
            <a:pPr algn="ctr"/>
            <a:r>
              <a:rPr lang="en-US" sz="917" dirty="0"/>
              <a:t>Glue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B151AC-9310-B84B-9D46-CA08E9ED571C}"/>
              </a:ext>
            </a:extLst>
          </p:cNvPr>
          <p:cNvSpPr txBox="1"/>
          <p:nvPr/>
        </p:nvSpPr>
        <p:spPr>
          <a:xfrm>
            <a:off x="8589344" y="4938249"/>
            <a:ext cx="607093" cy="2242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17" dirty="0"/>
              <a:t>Amazon EMR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A87F4BF-8E2E-0947-A46E-5966283589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22347" y="4171735"/>
            <a:ext cx="438902" cy="74390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234C43-BF0C-9E45-887D-31B81D924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4341" y="2677788"/>
            <a:ext cx="836083" cy="83608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A592F91-E8FD-F447-A60D-817473685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2569" y="2710838"/>
            <a:ext cx="836083" cy="83608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6398988-9CF7-D044-AEC1-51ABDE235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2569" y="4136950"/>
            <a:ext cx="836083" cy="83608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859CD33-0DBF-6F4C-8952-72AB0020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0132" y="3029849"/>
            <a:ext cx="475213" cy="5142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Graphic 6" descr="Business Growth RTL">
            <a:extLst>
              <a:ext uri="{FF2B5EF4-FFF2-40B4-BE49-F238E27FC236}">
                <a16:creationId xmlns:a16="http://schemas.microsoft.com/office/drawing/2014/main" id="{79B30DEF-442B-774E-BE28-C25A853601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1326" y="3433509"/>
            <a:ext cx="914400" cy="914400"/>
          </a:xfrm>
          <a:prstGeom prst="rect">
            <a:avLst/>
          </a:prstGeom>
        </p:spPr>
      </p:pic>
      <p:pic>
        <p:nvPicPr>
          <p:cNvPr id="9" name="Graphic 8" descr="Meeting">
            <a:extLst>
              <a:ext uri="{FF2B5EF4-FFF2-40B4-BE49-F238E27FC236}">
                <a16:creationId xmlns:a16="http://schemas.microsoft.com/office/drawing/2014/main" id="{140A898A-ED56-2F4A-A509-A24D968ACD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889" y="1139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161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010153-BFE3-3E44-A3F7-5FAD9CC52B98}"/>
              </a:ext>
            </a:extLst>
          </p:cNvPr>
          <p:cNvGrpSpPr/>
          <p:nvPr/>
        </p:nvGrpSpPr>
        <p:grpSpPr>
          <a:xfrm>
            <a:off x="60170" y="1371475"/>
            <a:ext cx="12131830" cy="3823127"/>
            <a:chOff x="30085" y="1357188"/>
            <a:chExt cx="12131830" cy="38231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4073CD8-E6BE-CA40-8384-C998AFB7C0B9}"/>
                </a:ext>
              </a:extLst>
            </p:cNvPr>
            <p:cNvGrpSpPr/>
            <p:nvPr/>
          </p:nvGrpSpPr>
          <p:grpSpPr>
            <a:xfrm>
              <a:off x="30085" y="1357188"/>
              <a:ext cx="12131830" cy="3823127"/>
              <a:chOff x="212570" y="1342901"/>
              <a:chExt cx="11177362" cy="318749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D0E6AE-260F-F343-BE22-A26BBCCC7977}"/>
                  </a:ext>
                </a:extLst>
              </p:cNvPr>
              <p:cNvSpPr/>
              <p:nvPr/>
            </p:nvSpPr>
            <p:spPr>
              <a:xfrm>
                <a:off x="3614267" y="1403794"/>
                <a:ext cx="2078840" cy="3006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Integrated services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24ECBE-C2CC-464B-8879-F0E3AEC2030D}"/>
                  </a:ext>
                </a:extLst>
              </p:cNvPr>
              <p:cNvGrpSpPr/>
              <p:nvPr/>
            </p:nvGrpSpPr>
            <p:grpSpPr>
              <a:xfrm>
                <a:off x="3743915" y="1793307"/>
                <a:ext cx="1781369" cy="2010767"/>
                <a:chOff x="5762734" y="2153299"/>
                <a:chExt cx="1036908" cy="1171577"/>
              </a:xfrm>
            </p:grpSpPr>
            <p:pic>
              <p:nvPicPr>
                <p:cNvPr id="7" name="Picture 58">
                  <a:extLst>
                    <a:ext uri="{FF2B5EF4-FFF2-40B4-BE49-F238E27FC236}">
                      <a16:creationId xmlns:a16="http://schemas.microsoft.com/office/drawing/2014/main" id="{43A9970B-CB7A-F34B-8025-216B96504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6342442" y="215329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8" name="Picture 60">
                  <a:extLst>
                    <a:ext uri="{FF2B5EF4-FFF2-40B4-BE49-F238E27FC236}">
                      <a16:creationId xmlns:a16="http://schemas.microsoft.com/office/drawing/2014/main" id="{284E1215-F074-614B-A258-A9F7970780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5762734" y="2160759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1" name="Picture 60">
                  <a:extLst>
                    <a:ext uri="{FF2B5EF4-FFF2-40B4-BE49-F238E27FC236}">
                      <a16:creationId xmlns:a16="http://schemas.microsoft.com/office/drawing/2014/main" id="{EE1F386A-1146-3F4F-94CA-995F3214E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/>
              </p:blipFill>
              <p:spPr>
                <a:xfrm>
                  <a:off x="5764142" y="283812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2" name="Picture 60">
                  <a:extLst>
                    <a:ext uri="{FF2B5EF4-FFF2-40B4-BE49-F238E27FC236}">
                      <a16:creationId xmlns:a16="http://schemas.microsoft.com/office/drawing/2014/main" id="{E22AD6F1-78DC-F848-9D4C-FF2BA7167B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>
                <a:xfrm>
                  <a:off x="6329126" y="2867676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F2A5C1-2E2C-7049-9992-CB85D928F446}"/>
                  </a:ext>
                </a:extLst>
              </p:cNvPr>
              <p:cNvSpPr txBox="1"/>
              <p:nvPr/>
            </p:nvSpPr>
            <p:spPr>
              <a:xfrm>
                <a:off x="212570" y="3005251"/>
                <a:ext cx="1934052" cy="28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User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C2692B1-B575-7943-AEEB-7A0E59521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903" y="2872764"/>
                <a:ext cx="1850016" cy="0"/>
              </a:xfrm>
              <a:prstGeom prst="straightConnector1">
                <a:avLst/>
              </a:prstGeom>
              <a:ln w="34925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E05E67A-8E7B-6746-8131-20EECFAB7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6839" y="1819859"/>
                <a:ext cx="4000807" cy="0"/>
              </a:xfrm>
              <a:prstGeom prst="straightConnector1">
                <a:avLst/>
              </a:prstGeom>
              <a:ln w="34925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A350D2-F259-8140-B36E-2F1EB9F7A25B}"/>
                  </a:ext>
                </a:extLst>
              </p:cNvPr>
              <p:cNvSpPr txBox="1"/>
              <p:nvPr/>
            </p:nvSpPr>
            <p:spPr>
              <a:xfrm>
                <a:off x="2084494" y="2458227"/>
                <a:ext cx="926422" cy="390040"/>
              </a:xfrm>
              <a:prstGeom prst="rect">
                <a:avLst/>
              </a:prstGeom>
              <a:noFill/>
            </p:spPr>
            <p:txBody>
              <a:bodyPr wrap="non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600" dirty="0"/>
                  <a:t>Query 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80C861-5C19-374A-A407-6D11A03F789E}"/>
                  </a:ext>
                </a:extLst>
              </p:cNvPr>
              <p:cNvSpPr txBox="1"/>
              <p:nvPr/>
            </p:nvSpPr>
            <p:spPr>
              <a:xfrm>
                <a:off x="6409806" y="1342901"/>
                <a:ext cx="2817887" cy="397793"/>
              </a:xfrm>
              <a:prstGeom prst="rect">
                <a:avLst/>
              </a:prstGeom>
              <a:noFill/>
            </p:spPr>
            <p:txBody>
              <a:bodyPr wrap="squar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667" dirty="0"/>
                  <a:t>Request access for T 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34F93C3-B9C1-2E49-B04A-C871B8887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349" y="2212679"/>
                <a:ext cx="4000805" cy="19551"/>
              </a:xfrm>
              <a:prstGeom prst="straightConnector1">
                <a:avLst/>
              </a:prstGeom>
              <a:ln w="34925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45976D-EE46-134E-BD12-EF146737751D}"/>
                  </a:ext>
                </a:extLst>
              </p:cNvPr>
              <p:cNvSpPr txBox="1"/>
              <p:nvPr/>
            </p:nvSpPr>
            <p:spPr>
              <a:xfrm>
                <a:off x="5967079" y="2208105"/>
                <a:ext cx="3427792" cy="397793"/>
              </a:xfrm>
              <a:prstGeom prst="rect">
                <a:avLst/>
              </a:prstGeom>
              <a:noFill/>
            </p:spPr>
            <p:txBody>
              <a:bodyPr wrap="squar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667" dirty="0"/>
                  <a:t>Short-term credentials for T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0AC3F42-F547-A04C-B9A6-7CA213D382AA}"/>
                  </a:ext>
                </a:extLst>
              </p:cNvPr>
              <p:cNvGrpSpPr/>
              <p:nvPr/>
            </p:nvGrpSpPr>
            <p:grpSpPr>
              <a:xfrm>
                <a:off x="9822837" y="3469149"/>
                <a:ext cx="1567095" cy="978304"/>
                <a:chOff x="264143" y="2898189"/>
                <a:chExt cx="1880513" cy="1173966"/>
              </a:xfrm>
            </p:grpSpPr>
            <p:pic>
              <p:nvPicPr>
                <p:cNvPr id="24" name="Graphic 23">
                  <a:extLst>
                    <a:ext uri="{FF2B5EF4-FFF2-40B4-BE49-F238E27FC236}">
                      <a16:creationId xmlns:a16="http://schemas.microsoft.com/office/drawing/2014/main" id="{4081B2C1-245F-6E4C-B3DF-85F70F6C3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>
                  <a:off x="711585" y="2898189"/>
                  <a:ext cx="731520" cy="73152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A78243-703F-0C40-B7A5-A1C5D64DDA06}"/>
                    </a:ext>
                  </a:extLst>
                </p:cNvPr>
                <p:cNvSpPr txBox="1"/>
                <p:nvPr/>
              </p:nvSpPr>
              <p:spPr>
                <a:xfrm>
                  <a:off x="264143" y="3723106"/>
                  <a:ext cx="1880513" cy="349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67" dirty="0"/>
                    <a:t>Amazon S3 S3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09D9D-70B8-E644-9CF0-E7AC1C7732B5}"/>
                  </a:ext>
                </a:extLst>
              </p:cNvPr>
              <p:cNvSpPr txBox="1"/>
              <p:nvPr/>
            </p:nvSpPr>
            <p:spPr>
              <a:xfrm>
                <a:off x="6167836" y="3258366"/>
                <a:ext cx="2716525" cy="397793"/>
              </a:xfrm>
              <a:prstGeom prst="rect">
                <a:avLst/>
              </a:prstGeom>
              <a:noFill/>
            </p:spPr>
            <p:txBody>
              <a:bodyPr wrap="non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667" dirty="0"/>
                  <a:t>Request objects comprising 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6D0DC7-036B-634F-AC23-F6D5C13E8860}"/>
                  </a:ext>
                </a:extLst>
              </p:cNvPr>
              <p:cNvSpPr txBox="1"/>
              <p:nvPr/>
            </p:nvSpPr>
            <p:spPr>
              <a:xfrm>
                <a:off x="6671815" y="4092458"/>
                <a:ext cx="1864568" cy="397793"/>
              </a:xfrm>
              <a:prstGeom prst="rect">
                <a:avLst/>
              </a:prstGeom>
              <a:noFill/>
            </p:spPr>
            <p:txBody>
              <a:bodyPr wrap="non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667" dirty="0"/>
                  <a:t>Return objects of T</a:t>
                </a:r>
              </a:p>
            </p:txBody>
          </p:sp>
          <p:pic>
            <p:nvPicPr>
              <p:cNvPr id="29" name="Picture 102">
                <a:extLst>
                  <a:ext uri="{FF2B5EF4-FFF2-40B4-BE49-F238E27FC236}">
                    <a16:creationId xmlns:a16="http://schemas.microsoft.com/office/drawing/2014/main" id="{280AE04F-C33D-E340-975D-6144B5826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0021533" y="1567310"/>
                <a:ext cx="853440" cy="853440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78F142-E2A2-3940-B7F7-FD7C29879526}"/>
                  </a:ext>
                </a:extLst>
              </p:cNvPr>
              <p:cNvSpPr/>
              <p:nvPr/>
            </p:nvSpPr>
            <p:spPr>
              <a:xfrm>
                <a:off x="9782983" y="2366819"/>
                <a:ext cx="1456209" cy="5047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67" dirty="0"/>
                  <a:t>AWS</a:t>
                </a:r>
                <a:br>
                  <a:rPr lang="en-US" sz="1667" dirty="0"/>
                </a:br>
                <a:r>
                  <a:rPr lang="en-US" sz="1667" dirty="0"/>
                  <a:t>Lake Formation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D77C1CE-3ED3-DA43-91A6-E498B78E9253}"/>
                  </a:ext>
                </a:extLst>
              </p:cNvPr>
              <p:cNvSpPr/>
              <p:nvPr/>
            </p:nvSpPr>
            <p:spPr>
              <a:xfrm>
                <a:off x="1833780" y="2502873"/>
                <a:ext cx="332902" cy="3200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282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9D227B3-117B-7D41-BD96-9AD1C21A7D5E}"/>
                  </a:ext>
                </a:extLst>
              </p:cNvPr>
              <p:cNvSpPr/>
              <p:nvPr/>
            </p:nvSpPr>
            <p:spPr>
              <a:xfrm>
                <a:off x="6151344" y="1403793"/>
                <a:ext cx="332902" cy="3200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  <a:endParaRPr lang="en-US" sz="282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9B973EA-42BF-4348-A45D-1D2CC72A389F}"/>
                  </a:ext>
                </a:extLst>
              </p:cNvPr>
              <p:cNvSpPr/>
              <p:nvPr/>
            </p:nvSpPr>
            <p:spPr>
              <a:xfrm>
                <a:off x="8423574" y="2292569"/>
                <a:ext cx="332902" cy="3200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  <a:endParaRPr lang="en-US" sz="282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7DA5168-EDF3-AA43-995F-F5A6454E31DC}"/>
                  </a:ext>
                </a:extLst>
              </p:cNvPr>
              <p:cNvSpPr/>
              <p:nvPr/>
            </p:nvSpPr>
            <p:spPr>
              <a:xfrm>
                <a:off x="5923473" y="3293735"/>
                <a:ext cx="332902" cy="3200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  <a:endParaRPr lang="en-US" sz="282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C6FFDE4-9CB1-064E-BD88-A2674717356A}"/>
                  </a:ext>
                </a:extLst>
              </p:cNvPr>
              <p:cNvSpPr/>
              <p:nvPr/>
            </p:nvSpPr>
            <p:spPr>
              <a:xfrm>
                <a:off x="8523814" y="4210335"/>
                <a:ext cx="332902" cy="32006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  <a:endParaRPr lang="en-US" sz="2824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132FFD8-F938-9749-B24C-E716223AD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623" y="3713539"/>
                <a:ext cx="4000807" cy="0"/>
              </a:xfrm>
              <a:prstGeom prst="straightConnector1">
                <a:avLst/>
              </a:prstGeom>
              <a:ln w="34925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A0D0C0F-CD6F-F249-8ADE-F69A0B12A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05379" y="4106359"/>
                <a:ext cx="4000805" cy="19551"/>
              </a:xfrm>
              <a:prstGeom prst="straightConnector1">
                <a:avLst/>
              </a:prstGeom>
              <a:ln w="34925">
                <a:solidFill>
                  <a:schemeClr val="accent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2EC885-DA9C-CA4F-AB1A-4887D8FD5550}"/>
                  </a:ext>
                </a:extLst>
              </p:cNvPr>
              <p:cNvSpPr txBox="1"/>
              <p:nvPr/>
            </p:nvSpPr>
            <p:spPr>
              <a:xfrm>
                <a:off x="719158" y="3345768"/>
                <a:ext cx="2334255" cy="1071329"/>
              </a:xfrm>
              <a:prstGeom prst="rect">
                <a:avLst/>
              </a:prstGeom>
              <a:noFill/>
            </p:spPr>
            <p:txBody>
              <a:bodyPr wrap="none" lIns="152400" tIns="121920" rIns="152400" bIns="12192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500"/>
                  </a:spcAft>
                </a:pPr>
                <a:r>
                  <a:rPr lang="en-US" sz="1500" dirty="0"/>
                  <a:t>Principals can be</a:t>
                </a:r>
                <a:br>
                  <a:rPr lang="en-US" sz="1500" dirty="0"/>
                </a:br>
                <a:r>
                  <a:rPr lang="en-US" sz="1500" dirty="0"/>
                  <a:t>   IAM users, roles, and</a:t>
                </a:r>
                <a:br>
                  <a:rPr lang="en-US" sz="1500" dirty="0"/>
                </a:br>
                <a:r>
                  <a:rPr lang="en-US" sz="1500" dirty="0"/>
                  <a:t>   users via federation</a:t>
                </a:r>
                <a:br>
                  <a:rPr lang="en-US" sz="1500" dirty="0"/>
                </a:br>
                <a:r>
                  <a:rPr lang="en-US" sz="1500" dirty="0"/>
                  <a:t>	e.g., Active Directory </a:t>
                </a:r>
                <a:br>
                  <a:rPr lang="en-US" sz="1500" dirty="0"/>
                </a:br>
                <a:r>
                  <a:rPr lang="en-US" sz="1500" dirty="0"/>
                  <a:t>     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E9BD68-A53C-1A49-B9EF-F2D105FD4A84}"/>
                  </a:ext>
                </a:extLst>
              </p:cNvPr>
              <p:cNvSpPr txBox="1"/>
              <p:nvPr/>
            </p:nvSpPr>
            <p:spPr>
              <a:xfrm>
                <a:off x="4892785" y="3778236"/>
                <a:ext cx="607093" cy="224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917" dirty="0"/>
                  <a:t>Amazon Athena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000C67-0FF3-6840-8EF6-232D90EB48F8}"/>
                  </a:ext>
                </a:extLst>
              </p:cNvPr>
              <p:cNvSpPr txBox="1"/>
              <p:nvPr/>
            </p:nvSpPr>
            <p:spPr>
              <a:xfrm>
                <a:off x="3697345" y="2602850"/>
                <a:ext cx="878591" cy="256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917" dirty="0"/>
                  <a:t>Amazon Redshift Spectrum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3CCACD-4A52-4248-82C6-255B5AF2E833}"/>
                  </a:ext>
                </a:extLst>
              </p:cNvPr>
              <p:cNvSpPr txBox="1"/>
              <p:nvPr/>
            </p:nvSpPr>
            <p:spPr>
              <a:xfrm>
                <a:off x="4888088" y="2569298"/>
                <a:ext cx="607093" cy="224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917" dirty="0"/>
                  <a:t>AWS</a:t>
                </a:r>
              </a:p>
              <a:p>
                <a:pPr algn="ctr"/>
                <a:r>
                  <a:rPr lang="en-US" sz="917" dirty="0"/>
                  <a:t>Glue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F5B689-843E-C04A-9969-4BAA393131FB}"/>
                  </a:ext>
                </a:extLst>
              </p:cNvPr>
              <p:cNvSpPr txBox="1"/>
              <p:nvPr/>
            </p:nvSpPr>
            <p:spPr>
              <a:xfrm>
                <a:off x="3890824" y="3800439"/>
                <a:ext cx="607093" cy="224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917" dirty="0"/>
                  <a:t>Amazon EMR</a:t>
                </a:r>
              </a:p>
            </p:txBody>
          </p:sp>
        </p:grpSp>
        <p:pic>
          <p:nvPicPr>
            <p:cNvPr id="5" name="Graphic 4" descr="Business Growth">
              <a:extLst>
                <a:ext uri="{FF2B5EF4-FFF2-40B4-BE49-F238E27FC236}">
                  <a16:creationId xmlns:a16="http://schemas.microsoft.com/office/drawing/2014/main" id="{8B807FE8-A99B-3B4C-910F-101004D83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713" y="246893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1520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134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2020-03-31T04:46:03Z</dcterms:created>
  <dcterms:modified xsi:type="dcterms:W3CDTF">2020-03-31T05:12:18Z</dcterms:modified>
</cp:coreProperties>
</file>