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69" r:id="rId4"/>
    <p:sldId id="368" r:id="rId5"/>
    <p:sldId id="370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364"/>
  </p:normalViewPr>
  <p:slideViewPr>
    <p:cSldViewPr snapToGrid="0" snapToObjects="1">
      <p:cViewPr varScale="1">
        <p:scale>
          <a:sx n="90" d="100"/>
          <a:sy n="90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E6943-84D2-654C-94DE-FD9DCA37EF16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EFF91-4823-C242-A661-7A8A067F5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9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In this architecture, your application uses Amazon Aurora, and has configured the database for Backtrack. This typically resides in a Production Virtual Private Cloud (VPC) network.</a:t>
            </a:r>
          </a:p>
          <a:p>
            <a:r>
              <a:rPr lang="en-GB" dirty="0"/>
              <a:t>2. Your integration test is scheduled to run in whatever manner suits your application. This schedule can run a CloudFormation template (or any other type of provisioning tool) to create the entire integration testing cloud environment, including the network, databases, and testing applications.</a:t>
            </a:r>
          </a:p>
          <a:p>
            <a:r>
              <a:rPr lang="en-GB" dirty="0"/>
              <a:t>3. This integration testing template will call the RDS [</a:t>
            </a:r>
            <a:r>
              <a:rPr lang="en-GB" dirty="0" err="1"/>
              <a:t>restoreDBClusterToPointInTime</a:t>
            </a:r>
            <a:r>
              <a:rPr lang="en-GB" dirty="0"/>
              <a:t>](https://</a:t>
            </a:r>
            <a:r>
              <a:rPr lang="en-GB" dirty="0" err="1"/>
              <a:t>docs.aws.amazon.com</a:t>
            </a:r>
            <a:r>
              <a:rPr lang="en-GB" dirty="0"/>
              <a:t>/</a:t>
            </a:r>
            <a:r>
              <a:rPr lang="en-GB" dirty="0" err="1"/>
              <a:t>AmazonRDS</a:t>
            </a:r>
            <a:r>
              <a:rPr lang="en-GB" dirty="0"/>
              <a:t>/latest/</a:t>
            </a:r>
            <a:r>
              <a:rPr lang="en-GB" dirty="0" err="1"/>
              <a:t>APIReference</a:t>
            </a:r>
            <a:r>
              <a:rPr lang="en-GB" dirty="0"/>
              <a:t>/</a:t>
            </a:r>
            <a:r>
              <a:rPr lang="en-GB" dirty="0" err="1"/>
              <a:t>API_RestoreDBClusterToPointInTime.html</a:t>
            </a:r>
            <a:r>
              <a:rPr lang="en-GB" dirty="0"/>
              <a:t>) API to provision a clone database. When doing so, the API call provides the argument `</a:t>
            </a:r>
            <a:r>
              <a:rPr lang="en-GB" dirty="0" err="1"/>
              <a:t>RestoreType</a:t>
            </a:r>
            <a:r>
              <a:rPr lang="en-GB" dirty="0"/>
              <a:t>` with value `copy-on-write`, which will cause the new database to be a clone of the primary without duplicating the underlying data. This operation completes in only a few minutes.</a:t>
            </a:r>
          </a:p>
          <a:p>
            <a:r>
              <a:rPr lang="en-GB" dirty="0"/>
              <a:t>4. The new clone database is provisioned, and has it's own unique DNS endpoint. This can reside in a separate VPC to keep network isolation from the production environment. It attaches to the same underlying shared Aurora storage as the primary database, and sees the data as of the `</a:t>
            </a:r>
            <a:r>
              <a:rPr lang="en-GB" dirty="0" err="1"/>
              <a:t>RestoreToTime</a:t>
            </a:r>
            <a:r>
              <a:rPr lang="en-GB" dirty="0"/>
              <a:t>` value supplied in the request to restore the database.</a:t>
            </a:r>
          </a:p>
          <a:p>
            <a:r>
              <a:rPr lang="en-GB" dirty="0"/>
              <a:t>5. You may choose to use Aurora Backtrack to rewind the database to a previous point in time by using the [</a:t>
            </a:r>
            <a:r>
              <a:rPr lang="en-GB" dirty="0" err="1"/>
              <a:t>BacktrackDBCluster</a:t>
            </a:r>
            <a:r>
              <a:rPr lang="en-GB" dirty="0"/>
              <a:t>](https://</a:t>
            </a:r>
            <a:r>
              <a:rPr lang="en-GB" dirty="0" err="1"/>
              <a:t>docs.aws.amazon.com</a:t>
            </a:r>
            <a:r>
              <a:rPr lang="en-GB" dirty="0"/>
              <a:t>/</a:t>
            </a:r>
            <a:r>
              <a:rPr lang="en-GB" dirty="0" err="1"/>
              <a:t>AmazonRDS</a:t>
            </a:r>
            <a:r>
              <a:rPr lang="en-GB" dirty="0"/>
              <a:t>/latest/</a:t>
            </a:r>
            <a:r>
              <a:rPr lang="en-GB" dirty="0" err="1"/>
              <a:t>APIReference</a:t>
            </a:r>
            <a:r>
              <a:rPr lang="en-GB" dirty="0"/>
              <a:t>/</a:t>
            </a:r>
            <a:r>
              <a:rPr lang="en-GB" dirty="0" err="1"/>
              <a:t>API_BacktrackDBCluster.html</a:t>
            </a:r>
            <a:r>
              <a:rPr lang="en-GB" dirty="0"/>
              <a:t>) API, and at this phase may install changes to the database to simulate an 'release' to production.</a:t>
            </a:r>
          </a:p>
          <a:p>
            <a:r>
              <a:rPr lang="en-GB" dirty="0"/>
              <a:t>6. Your integration testing framework can then run against this cloned database, to determine the correctness of your release. </a:t>
            </a:r>
            <a:r>
              <a:rPr lang="en-GB"/>
              <a:t>Once completed, the CloudFormation stack can be terminated, which will tear down all of the created resources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EFF91-4823-C242-A661-7A8A067F52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2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8C91-6A92-4844-977C-C728B40B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3F928-C0BF-B544-B512-AE5C252F1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0047-FF5A-DE44-81E3-230E1A1C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32AC-A4EC-2042-B9E5-8A57B9C8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6542-D845-1D42-98FF-71ED0D9F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7981-D4ED-B048-A3BD-BCAA1670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1EA0-D2DD-3C44-96A0-826D5D49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21B7-46CE-CE42-A595-1A9181DE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EF41-5D3C-AF46-B020-C197AB16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FDB9-85BD-F349-80B2-EEDE9BB9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40C60-0568-C145-A7A9-67C402881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5845-5325-FA48-906A-328F59CC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0D1E-7ACE-0E42-87C3-E7BEA81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869B-E44B-C247-9C4B-379E8964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968C-FEE4-7843-9D35-F37D2794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ADD0-ACCB-0647-9330-70C9D278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9CE1-CEB2-C941-BD9A-CA76F3A2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D919-ED07-184F-AF4F-AF41C8C2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8631-38C5-5145-9CF5-A80A1E98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A595-2FAD-AD44-BF70-9AA200F4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70D2-8F6E-094E-97D4-7EA6F0F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58A2-3217-0245-88A6-38B0D5B0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DCB2-59B7-FA44-AD39-ED00AB03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7C77-B088-7A44-A2E1-CDEB7D9D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0994-FBDD-5C4F-BEBB-4B762D6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DCA4-DF05-DF45-B435-3C3147F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B9D1-402D-E64C-88D4-62BD33A3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B522-A5C6-5E46-B25B-B40530EC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65DC-0B57-7F41-8780-FB92B2D2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657C-1BB6-5141-8939-EDBBA47E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8E7CA-721D-F942-9306-B813F5E9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118C-3593-354D-BC9D-02453A0A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3357C-5B21-0846-AD16-2052372FE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5E486-4FE6-6145-9C5D-7ABFF7E8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9A534-0F3F-8A4C-AF3B-CFE427988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EE0F1-5DEB-274C-8E3F-2180B9FCF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40DB-EC94-8242-820F-862FED32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44A74-9439-C844-93B7-3836B3AA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2ADE-9EA2-2C49-99C1-7A1109F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889-FAC8-CF47-A0D1-72A51194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1EF4F-E72C-B74D-BEB5-6ADCA4B4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D3277-4F12-2842-BF4D-E0B2749B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3A10-865F-7444-9A3C-40DAC87B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1BB69-F47A-1042-A7D5-E5155236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4E93C-7155-1D4C-B097-17279065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C4A88-F03A-B847-BC63-B74B0775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FC99-A0EB-E444-AB49-E3618EC9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B07B-D1B4-454D-BED6-AE7D16CA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ECFF-8FCB-AF46-8380-CE6159AB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BC34-1247-844A-9276-068317DE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8649-D90A-2D46-A63A-D80F6F4F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9E41-D79B-5143-AA66-7BF616A6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87FE-D4EA-0F47-8589-117E4E1C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B5454-0F20-C54A-BA15-F7A9C3D3D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478FA-C467-554A-BFB8-D9A87B16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B20B-5193-0847-BD1D-CFDD8549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28B1-F3AA-164B-8FBB-76E6E3D6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D398-5631-904D-80E4-D251302F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D3F46-FD4D-274C-8734-55EAE52F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940D-6652-7045-97DA-9CA4F077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12B8-2133-7B4A-A2AC-4FD3346B2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B9C7-CEDB-5348-87B5-DB9C8BB8047F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534C-6233-234F-A910-0A60DB43A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61A6-9AA6-6946-B336-5C08CFF14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1FB0-AC51-3748-B464-CDF27269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emf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7A2469A-B574-E24D-AF18-278DA20F3F1D}"/>
              </a:ext>
            </a:extLst>
          </p:cNvPr>
          <p:cNvSpPr/>
          <p:nvPr/>
        </p:nvSpPr>
        <p:spPr>
          <a:xfrm>
            <a:off x="6995253" y="2485269"/>
            <a:ext cx="1619856" cy="140873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26C68A8-C679-BE4F-8401-9E8BF05C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15" y="2358979"/>
            <a:ext cx="133853" cy="177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7EC81-B2D4-E947-94E5-67D11A0E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50" y="4645172"/>
            <a:ext cx="457319" cy="602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D00D7-A8C6-534F-A121-B60AFD7CEA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03" y="4645172"/>
            <a:ext cx="457319" cy="60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230271-E8FB-9946-A6C9-F41C023864BE}"/>
              </a:ext>
            </a:extLst>
          </p:cNvPr>
          <p:cNvGrpSpPr/>
          <p:nvPr/>
        </p:nvGrpSpPr>
        <p:grpSpPr>
          <a:xfrm>
            <a:off x="2894290" y="918488"/>
            <a:ext cx="6590806" cy="5890226"/>
            <a:chOff x="251481" y="785539"/>
            <a:chExt cx="2433717" cy="240479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0FE2C0A-0C05-CB49-ADEF-FA02DE76BDA7}"/>
                </a:ext>
              </a:extLst>
            </p:cNvPr>
            <p:cNvSpPr/>
            <p:nvPr/>
          </p:nvSpPr>
          <p:spPr>
            <a:xfrm>
              <a:off x="251481" y="935961"/>
              <a:ext cx="2433717" cy="2107572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TextBox 35">
              <a:extLst>
                <a:ext uri="{FF2B5EF4-FFF2-40B4-BE49-F238E27FC236}">
                  <a16:creationId xmlns:a16="http://schemas.microsoft.com/office/drawing/2014/main" id="{FB7799C7-CAC6-DE42-8214-960616274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257" y="295950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68E7DC-1503-844C-8284-7016E827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87" y="785539"/>
              <a:ext cx="319926" cy="247612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6C2C9E-9AEA-094A-84EC-2F31C1398347}"/>
              </a:ext>
            </a:extLst>
          </p:cNvPr>
          <p:cNvSpPr/>
          <p:nvPr/>
        </p:nvSpPr>
        <p:spPr>
          <a:xfrm>
            <a:off x="3261314" y="2225478"/>
            <a:ext cx="2509755" cy="395254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3A96D59-4954-8A46-AAB9-B83150247949}"/>
              </a:ext>
            </a:extLst>
          </p:cNvPr>
          <p:cNvSpPr/>
          <p:nvPr/>
        </p:nvSpPr>
        <p:spPr>
          <a:xfrm>
            <a:off x="2506135" y="918489"/>
            <a:ext cx="7349067" cy="589022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64755B7-E3BE-C14A-A243-A2F5AA88FFE9}"/>
              </a:ext>
            </a:extLst>
          </p:cNvPr>
          <p:cNvSpPr/>
          <p:nvPr/>
        </p:nvSpPr>
        <p:spPr>
          <a:xfrm>
            <a:off x="3695894" y="4147904"/>
            <a:ext cx="1619856" cy="141260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DD19E-9FB3-294C-93F3-EC3AF345D5D7}"/>
              </a:ext>
            </a:extLst>
          </p:cNvPr>
          <p:cNvSpPr txBox="1"/>
          <p:nvPr/>
        </p:nvSpPr>
        <p:spPr>
          <a:xfrm>
            <a:off x="3864745" y="5874121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Availability Zone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6F15E-71E9-8440-8A02-F96C5F8A957A}"/>
              </a:ext>
            </a:extLst>
          </p:cNvPr>
          <p:cNvSpPr txBox="1"/>
          <p:nvPr/>
        </p:nvSpPr>
        <p:spPr>
          <a:xfrm>
            <a:off x="7142114" y="5871609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Availability Zone 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5E342D-1BF7-6F44-BFCE-8629BA6D19A8}"/>
              </a:ext>
            </a:extLst>
          </p:cNvPr>
          <p:cNvSpPr/>
          <p:nvPr/>
        </p:nvSpPr>
        <p:spPr>
          <a:xfrm>
            <a:off x="3695894" y="2487244"/>
            <a:ext cx="1619856" cy="140873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C2B286-CC7B-4A46-8D1A-43E39982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81" y="2351054"/>
            <a:ext cx="133853" cy="1770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4128A7B-C71A-D04A-B9CB-7E7F7C5D5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12" y="2985848"/>
            <a:ext cx="544781" cy="5649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187C6CC-E5C7-3D44-8675-864056164A9D}"/>
              </a:ext>
            </a:extLst>
          </p:cNvPr>
          <p:cNvSpPr txBox="1"/>
          <p:nvPr/>
        </p:nvSpPr>
        <p:spPr>
          <a:xfrm>
            <a:off x="3891711" y="3049185"/>
            <a:ext cx="54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6B17E29-D214-2542-99E9-6A7F6A3B92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75" y="2983873"/>
            <a:ext cx="544781" cy="5649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BCF4FD-8A43-D941-82CA-F5A2D167631F}"/>
              </a:ext>
            </a:extLst>
          </p:cNvPr>
          <p:cNvSpPr txBox="1"/>
          <p:nvPr/>
        </p:nvSpPr>
        <p:spPr>
          <a:xfrm>
            <a:off x="4495374" y="3047210"/>
            <a:ext cx="54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0AC3EF-8063-D041-AB8E-09C649251318}"/>
              </a:ext>
            </a:extLst>
          </p:cNvPr>
          <p:cNvSpPr txBox="1"/>
          <p:nvPr/>
        </p:nvSpPr>
        <p:spPr>
          <a:xfrm>
            <a:off x="3431974" y="4432824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DB Security Group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08B633-98F4-6940-9601-5D646E5816C3}"/>
              </a:ext>
            </a:extLst>
          </p:cNvPr>
          <p:cNvSpPr txBox="1"/>
          <p:nvPr/>
        </p:nvSpPr>
        <p:spPr>
          <a:xfrm>
            <a:off x="3441874" y="2792057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App Security Group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5A55019-28CC-2740-95F1-072BF313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87" y="4024121"/>
            <a:ext cx="133853" cy="1770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8F59852-B797-3449-8CA5-6D197CB9C083}"/>
              </a:ext>
            </a:extLst>
          </p:cNvPr>
          <p:cNvSpPr txBox="1"/>
          <p:nvPr/>
        </p:nvSpPr>
        <p:spPr>
          <a:xfrm>
            <a:off x="3760085" y="242542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Public Subnet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7F131F-C8DA-1349-8E99-81D5E6F9D95B}"/>
              </a:ext>
            </a:extLst>
          </p:cNvPr>
          <p:cNvSpPr txBox="1"/>
          <p:nvPr/>
        </p:nvSpPr>
        <p:spPr>
          <a:xfrm>
            <a:off x="3746233" y="4133489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Private Subnet</a:t>
            </a:r>
          </a:p>
        </p:txBody>
      </p:sp>
      <p:grpSp>
        <p:nvGrpSpPr>
          <p:cNvPr id="60" name="Group 21">
            <a:extLst>
              <a:ext uri="{FF2B5EF4-FFF2-40B4-BE49-F238E27FC236}">
                <a16:creationId xmlns:a16="http://schemas.microsoft.com/office/drawing/2014/main" id="{8D3FFBA3-D38E-7846-9EC6-2937165D1003}"/>
              </a:ext>
            </a:extLst>
          </p:cNvPr>
          <p:cNvGrpSpPr>
            <a:grpSpLocks/>
          </p:cNvGrpSpPr>
          <p:nvPr/>
        </p:nvGrpSpPr>
        <p:grpSpPr bwMode="auto">
          <a:xfrm>
            <a:off x="3491349" y="2841679"/>
            <a:ext cx="5268245" cy="865450"/>
            <a:chOff x="545458" y="4783771"/>
            <a:chExt cx="2293787" cy="173379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FE2F8C16-4BDE-104A-984F-9F72106BFBC1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15052A1-F4AD-1647-A5FC-09524F654D8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63" name="Group 21">
            <a:extLst>
              <a:ext uri="{FF2B5EF4-FFF2-40B4-BE49-F238E27FC236}">
                <a16:creationId xmlns:a16="http://schemas.microsoft.com/office/drawing/2014/main" id="{DDE07D7A-A674-8541-AC47-72C3D1E37E0A}"/>
              </a:ext>
            </a:extLst>
          </p:cNvPr>
          <p:cNvGrpSpPr>
            <a:grpSpLocks/>
          </p:cNvGrpSpPr>
          <p:nvPr/>
        </p:nvGrpSpPr>
        <p:grpSpPr bwMode="auto">
          <a:xfrm>
            <a:off x="3477497" y="4489078"/>
            <a:ext cx="5268245" cy="890493"/>
            <a:chOff x="545458" y="4783771"/>
            <a:chExt cx="2293787" cy="1733798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3335021-CC7D-A74B-8118-ABAB323E1BA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A0B0A5A-6926-3948-89E2-D806E2F0CAE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B93D74B-C883-064D-B26E-7169D1416CCC}"/>
              </a:ext>
            </a:extLst>
          </p:cNvPr>
          <p:cNvSpPr/>
          <p:nvPr/>
        </p:nvSpPr>
        <p:spPr>
          <a:xfrm>
            <a:off x="6560673" y="2223503"/>
            <a:ext cx="2509755" cy="395254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5A3C404-A74F-CB42-B3CF-D3E58C227452}"/>
              </a:ext>
            </a:extLst>
          </p:cNvPr>
          <p:cNvSpPr/>
          <p:nvPr/>
        </p:nvSpPr>
        <p:spPr>
          <a:xfrm>
            <a:off x="6995253" y="4145929"/>
            <a:ext cx="1619856" cy="141260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C3118F7-ED92-AA46-9EF2-4D57B2E42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71" y="2983873"/>
            <a:ext cx="544781" cy="56495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19AACB-69B9-3A40-845C-A5E9C0D1C3B2}"/>
              </a:ext>
            </a:extLst>
          </p:cNvPr>
          <p:cNvSpPr txBox="1"/>
          <p:nvPr/>
        </p:nvSpPr>
        <p:spPr>
          <a:xfrm>
            <a:off x="7191070" y="3047210"/>
            <a:ext cx="54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3696C45-5D68-774F-BB3B-2FECF4650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34" y="2981898"/>
            <a:ext cx="544781" cy="56495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9F4F3A6-33F8-6846-AE24-0E343FA410AB}"/>
              </a:ext>
            </a:extLst>
          </p:cNvPr>
          <p:cNvSpPr txBox="1"/>
          <p:nvPr/>
        </p:nvSpPr>
        <p:spPr>
          <a:xfrm>
            <a:off x="7794733" y="3045235"/>
            <a:ext cx="54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7C122B-369D-FD48-B033-3287248C1370}"/>
              </a:ext>
            </a:extLst>
          </p:cNvPr>
          <p:cNvSpPr txBox="1"/>
          <p:nvPr/>
        </p:nvSpPr>
        <p:spPr>
          <a:xfrm>
            <a:off x="7059444" y="2423447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Public Subnet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4AD5E0-F2E1-1F45-891D-E0773D6D8C02}"/>
              </a:ext>
            </a:extLst>
          </p:cNvPr>
          <p:cNvSpPr txBox="1"/>
          <p:nvPr/>
        </p:nvSpPr>
        <p:spPr>
          <a:xfrm>
            <a:off x="7045592" y="4131514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Private Subnet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81464E5-408F-9A4C-B26E-B814B8F8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62" y="4035368"/>
            <a:ext cx="133853" cy="177009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12CAAA9-124A-074F-B838-85280C5D44B6}"/>
              </a:ext>
            </a:extLst>
          </p:cNvPr>
          <p:cNvSpPr/>
          <p:nvPr/>
        </p:nvSpPr>
        <p:spPr>
          <a:xfrm>
            <a:off x="3372388" y="2308300"/>
            <a:ext cx="5600961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8" name="TextBox 31">
            <a:extLst>
              <a:ext uri="{FF2B5EF4-FFF2-40B4-BE49-F238E27FC236}">
                <a16:creationId xmlns:a16="http://schemas.microsoft.com/office/drawing/2014/main" id="{60BE1DE0-CB7D-2E40-86A0-BED6D5E3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938" y="3791025"/>
            <a:ext cx="5096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kern="0" dirty="0">
                <a:solidFill>
                  <a:srgbClr val="474746"/>
                </a:solidFill>
                <a:latin typeface="Arial"/>
                <a:ea typeface="Verdana" pitchFamily="34" charset="0"/>
                <a:cs typeface="Helvetica Neue"/>
              </a:rPr>
              <a:t>Auto</a:t>
            </a:r>
            <a:r>
              <a:rPr lang="en-US" sz="1000" b="1" dirty="0">
                <a:ea typeface="Verdana" pitchFamily="34" charset="0"/>
                <a:cs typeface="Helvetica Neue"/>
              </a:rPr>
              <a:t> </a:t>
            </a:r>
            <a:r>
              <a:rPr lang="en-US" sz="900" b="1" kern="0" dirty="0">
                <a:solidFill>
                  <a:srgbClr val="474746"/>
                </a:solidFill>
                <a:latin typeface="Arial"/>
                <a:ea typeface="Verdana" pitchFamily="34" charset="0"/>
                <a:cs typeface="Helvetica Neue"/>
              </a:rPr>
              <a:t>Scaling</a:t>
            </a:r>
            <a:r>
              <a:rPr lang="en-US" sz="1000" b="1" dirty="0">
                <a:ea typeface="Verdana" pitchFamily="34" charset="0"/>
                <a:cs typeface="Helvetica Neue"/>
              </a:rPr>
              <a:t> </a:t>
            </a:r>
            <a:r>
              <a:rPr lang="en-US" sz="900" b="1" kern="0" dirty="0">
                <a:solidFill>
                  <a:srgbClr val="474746"/>
                </a:solidFill>
                <a:latin typeface="Arial"/>
                <a:ea typeface="Verdana" pitchFamily="34" charset="0"/>
                <a:cs typeface="Helvetica Neue"/>
              </a:rPr>
              <a:t>group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EF60CC3-2D84-CA49-8BA7-F53D34CA3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17" y="1457126"/>
            <a:ext cx="543639" cy="5649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B4ECD4C-5EB1-824A-BB8D-B1EDC566F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64" y="193581"/>
            <a:ext cx="514570" cy="611051"/>
          </a:xfrm>
          <a:prstGeom prst="rect">
            <a:avLst/>
          </a:prstGeom>
        </p:spPr>
      </p:pic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3C6A0292-2A87-5643-82C5-8EBD382BAADD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431156" y="1739605"/>
            <a:ext cx="1397443" cy="550050"/>
          </a:xfrm>
          <a:prstGeom prst="bentConnector3">
            <a:avLst>
              <a:gd name="adj1" fmla="val 996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09703D8-EAE6-5E4A-940D-06D6A3C33B0B}"/>
              </a:ext>
            </a:extLst>
          </p:cNvPr>
          <p:cNvCxnSpPr>
            <a:stCxn id="80" idx="1"/>
          </p:cNvCxnSpPr>
          <p:nvPr/>
        </p:nvCxnSpPr>
        <p:spPr>
          <a:xfrm rot="10800000" flipV="1">
            <a:off x="4470359" y="1739605"/>
            <a:ext cx="1417159" cy="550050"/>
          </a:xfrm>
          <a:prstGeom prst="bentConnector3">
            <a:avLst>
              <a:gd name="adj1" fmla="val 10018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31">
            <a:extLst>
              <a:ext uri="{FF2B5EF4-FFF2-40B4-BE49-F238E27FC236}">
                <a16:creationId xmlns:a16="http://schemas.microsoft.com/office/drawing/2014/main" id="{00EA091F-C379-284E-9B8C-C8B35934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38" y="1945295"/>
            <a:ext cx="50965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kern="0" dirty="0">
                <a:solidFill>
                  <a:srgbClr val="474746"/>
                </a:solidFill>
                <a:latin typeface="Arial"/>
                <a:ea typeface="Verdana" pitchFamily="34" charset="0"/>
                <a:cs typeface="Helvetica Neue"/>
              </a:rPr>
              <a:t>Elastic Load Balancing</a:t>
            </a:r>
          </a:p>
        </p:txBody>
      </p:sp>
      <p:sp>
        <p:nvSpPr>
          <p:cNvPr id="99" name="TextBox 31">
            <a:extLst>
              <a:ext uri="{FF2B5EF4-FFF2-40B4-BE49-F238E27FC236}">
                <a16:creationId xmlns:a16="http://schemas.microsoft.com/office/drawing/2014/main" id="{886EDA89-18A0-AC4E-AE3D-AC716362A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41" y="997031"/>
            <a:ext cx="50965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kern="0" dirty="0">
                <a:solidFill>
                  <a:srgbClr val="474746"/>
                </a:solidFill>
                <a:latin typeface="Arial"/>
                <a:ea typeface="Verdana" pitchFamily="34" charset="0"/>
                <a:cs typeface="Helvetica Neue"/>
              </a:rPr>
              <a:t>Route53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F43E8B-9C68-ED4D-94D6-E6E71298D74B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>
            <a:off x="6155449" y="804632"/>
            <a:ext cx="3888" cy="652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B482A-58C2-F745-B4BE-B8A9DC4396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85769" y="4946587"/>
            <a:ext cx="28618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35">
            <a:extLst>
              <a:ext uri="{FF2B5EF4-FFF2-40B4-BE49-F238E27FC236}">
                <a16:creationId xmlns:a16="http://schemas.microsoft.com/office/drawing/2014/main" id="{B3C58DC1-A214-B845-9E07-7A15DF61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275" y="4905593"/>
            <a:ext cx="42174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>
                <a:solidFill>
                  <a:srgbClr val="474746"/>
                </a:solidFill>
                <a:latin typeface="Arial"/>
                <a:ea typeface="Verdana" pitchFamily="34" charset="0"/>
                <a:cs typeface="Helvetica Neue"/>
              </a:rPr>
              <a:t>Synchronous Replication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474746"/>
              </a:solidFill>
              <a:effectLst/>
              <a:uLnTx/>
              <a:uFillTx/>
              <a:latin typeface="Arial"/>
              <a:ea typeface="Verdana" pitchFamily="34" charset="0"/>
              <a:cs typeface="Helvetica Neue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D1185F-8ADD-B544-80C8-5B297BE2C838}"/>
              </a:ext>
            </a:extLst>
          </p:cNvPr>
          <p:cNvCxnSpPr>
            <a:stCxn id="69" idx="2"/>
          </p:cNvCxnSpPr>
          <p:nvPr/>
        </p:nvCxnSpPr>
        <p:spPr>
          <a:xfrm flipH="1">
            <a:off x="4495374" y="3548832"/>
            <a:ext cx="2968088" cy="10963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E237E6-187C-384B-8523-10B2A5FF84F1}"/>
              </a:ext>
            </a:extLst>
          </p:cNvPr>
          <p:cNvCxnSpPr>
            <a:cxnSpLocks/>
            <a:stCxn id="71" idx="2"/>
            <a:endCxn id="4" idx="0"/>
          </p:cNvCxnSpPr>
          <p:nvPr/>
        </p:nvCxnSpPr>
        <p:spPr>
          <a:xfrm flipH="1">
            <a:off x="4457110" y="3546857"/>
            <a:ext cx="3610015" cy="109831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A498BB-D986-394A-8AA6-436F61C52F2D}"/>
              </a:ext>
            </a:extLst>
          </p:cNvPr>
          <p:cNvCxnSpPr>
            <a:cxnSpLocks/>
            <a:stCxn id="46" idx="2"/>
            <a:endCxn id="4" idx="0"/>
          </p:cNvCxnSpPr>
          <p:nvPr/>
        </p:nvCxnSpPr>
        <p:spPr>
          <a:xfrm flipH="1">
            <a:off x="4457110" y="3548832"/>
            <a:ext cx="310656" cy="10963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0158C4B-6726-E74B-9339-9FD46F911B55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>
            <a:off x="4164103" y="3550807"/>
            <a:ext cx="293007" cy="109436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5CE505-C451-6C46-98C8-AB2C9599C53B}"/>
              </a:ext>
            </a:extLst>
          </p:cNvPr>
          <p:cNvCxnSpPr>
            <a:cxnSpLocks/>
          </p:cNvCxnSpPr>
          <p:nvPr/>
        </p:nvCxnSpPr>
        <p:spPr>
          <a:xfrm>
            <a:off x="690698" y="5150630"/>
            <a:ext cx="342235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0DE718A-3284-E24D-A0F0-0C3344FC0417}"/>
              </a:ext>
            </a:extLst>
          </p:cNvPr>
          <p:cNvSpPr txBox="1"/>
          <p:nvPr/>
        </p:nvSpPr>
        <p:spPr>
          <a:xfrm>
            <a:off x="965202" y="5029200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R/W workload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D8605-898C-4C4F-89D2-A1C67A714D4B}"/>
              </a:ext>
            </a:extLst>
          </p:cNvPr>
          <p:cNvSpPr/>
          <p:nvPr/>
        </p:nvSpPr>
        <p:spPr>
          <a:xfrm>
            <a:off x="5852776" y="6614056"/>
            <a:ext cx="808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ea typeface="Verdana" pitchFamily="34" charset="0"/>
                <a:cs typeface="Helvetica Neue"/>
              </a:rPr>
              <a:t>AWS region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70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EE2E5F4-58E6-934F-87A6-AB451B7FAB31}"/>
              </a:ext>
            </a:extLst>
          </p:cNvPr>
          <p:cNvSpPr/>
          <p:nvPr/>
        </p:nvSpPr>
        <p:spPr>
          <a:xfrm>
            <a:off x="3674534" y="4882054"/>
            <a:ext cx="6434667" cy="791342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solidFill>
              <a:schemeClr val="tx1"/>
            </a:solidFill>
            <a:prstDash val="lgDashDot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E749FD-70FC-414A-AE33-11674F0D9F13}"/>
              </a:ext>
            </a:extLst>
          </p:cNvPr>
          <p:cNvSpPr/>
          <p:nvPr/>
        </p:nvSpPr>
        <p:spPr>
          <a:xfrm>
            <a:off x="1172520" y="612299"/>
            <a:ext cx="10120184" cy="620412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F09D940E-73CD-B947-9495-14AA02A1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2" y="6653328"/>
            <a:ext cx="89834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AWS region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2149FF-BC12-3F4D-84DC-B698ECC4B704}"/>
              </a:ext>
            </a:extLst>
          </p:cNvPr>
          <p:cNvSpPr/>
          <p:nvPr/>
        </p:nvSpPr>
        <p:spPr>
          <a:xfrm>
            <a:off x="1488476" y="994409"/>
            <a:ext cx="4617220" cy="543565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1134265D-0781-CB43-BDCA-893B87968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695" y="6268911"/>
            <a:ext cx="15573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F37F11-4710-6843-9048-4685397B38DD}"/>
              </a:ext>
            </a:extLst>
          </p:cNvPr>
          <p:cNvSpPr/>
          <p:nvPr/>
        </p:nvSpPr>
        <p:spPr>
          <a:xfrm>
            <a:off x="6263504" y="1005868"/>
            <a:ext cx="4725799" cy="543565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5665C5B6-89FB-0846-BADC-B41B226B0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667" y="6251978"/>
            <a:ext cx="15573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56D65-0628-9D47-ADB6-5569D5FA3F57}"/>
              </a:ext>
            </a:extLst>
          </p:cNvPr>
          <p:cNvGrpSpPr/>
          <p:nvPr/>
        </p:nvGrpSpPr>
        <p:grpSpPr>
          <a:xfrm>
            <a:off x="1810437" y="4334928"/>
            <a:ext cx="4057650" cy="1713029"/>
            <a:chOff x="1861236" y="3916242"/>
            <a:chExt cx="4057650" cy="201297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F6C7BF7-A3E1-4C48-8B8E-4E5412E1B075}"/>
                </a:ext>
              </a:extLst>
            </p:cNvPr>
            <p:cNvSpPr/>
            <p:nvPr/>
          </p:nvSpPr>
          <p:spPr>
            <a:xfrm>
              <a:off x="1861236" y="4073867"/>
              <a:ext cx="405765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TextBox 37">
              <a:extLst>
                <a:ext uri="{FF2B5EF4-FFF2-40B4-BE49-F238E27FC236}">
                  <a16:creationId xmlns:a16="http://schemas.microsoft.com/office/drawing/2014/main" id="{E2BFE9D6-FC75-8D4A-A7F2-CE9A6E036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410" y="5556593"/>
              <a:ext cx="3601899" cy="37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FE9BB6-BFED-4340-9E86-43F38C65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410" y="3916242"/>
              <a:ext cx="211590" cy="27269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3AAB8F-6092-AB45-9C03-EB18F69D561B}"/>
              </a:ext>
            </a:extLst>
          </p:cNvPr>
          <p:cNvGrpSpPr/>
          <p:nvPr/>
        </p:nvGrpSpPr>
        <p:grpSpPr>
          <a:xfrm>
            <a:off x="6597578" y="4334927"/>
            <a:ext cx="4057650" cy="1609377"/>
            <a:chOff x="1861236" y="3916242"/>
            <a:chExt cx="4057650" cy="189117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AB59979-EB05-8B44-AC94-E85C99BA9BAD}"/>
                </a:ext>
              </a:extLst>
            </p:cNvPr>
            <p:cNvSpPr/>
            <p:nvPr/>
          </p:nvSpPr>
          <p:spPr>
            <a:xfrm>
              <a:off x="1861236" y="4073867"/>
              <a:ext cx="405765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38F782-BA82-124B-BFE4-6582D80E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410" y="3916242"/>
              <a:ext cx="211590" cy="2727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6AAF5A9-7BE3-2342-8394-A696DBFD5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3" y="4927088"/>
            <a:ext cx="457319" cy="6028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39079-DE16-E549-9BC1-F64BD55F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34" y="4927088"/>
            <a:ext cx="457319" cy="6028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CF1B2D-8A82-3B46-A510-E58633B92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46" y="4927088"/>
            <a:ext cx="457319" cy="6028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59AE63-FCE0-7544-92E8-DC44FCE9A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99" y="4927088"/>
            <a:ext cx="457319" cy="6028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62F5E6-571B-2745-816F-B77CB0622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75" y="4927922"/>
            <a:ext cx="457319" cy="602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5D4BD5-078D-8C47-AEB9-F1A75C34D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85" y="4927088"/>
            <a:ext cx="457319" cy="6028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24D30-06DF-1F4D-B7C4-F98B9B2AE96D}"/>
              </a:ext>
            </a:extLst>
          </p:cNvPr>
          <p:cNvGrpSpPr/>
          <p:nvPr/>
        </p:nvGrpSpPr>
        <p:grpSpPr>
          <a:xfrm>
            <a:off x="1810437" y="1624320"/>
            <a:ext cx="4057650" cy="1600069"/>
            <a:chOff x="1861236" y="3916242"/>
            <a:chExt cx="4057650" cy="201297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F130B8A-82D4-0C49-A8BB-5361498D4F79}"/>
                </a:ext>
              </a:extLst>
            </p:cNvPr>
            <p:cNvSpPr/>
            <p:nvPr/>
          </p:nvSpPr>
          <p:spPr>
            <a:xfrm>
              <a:off x="1861236" y="4073867"/>
              <a:ext cx="405765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7">
              <a:extLst>
                <a:ext uri="{FF2B5EF4-FFF2-40B4-BE49-F238E27FC236}">
                  <a16:creationId xmlns:a16="http://schemas.microsoft.com/office/drawing/2014/main" id="{B00126F2-BD72-3C45-B846-FD3981FAC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410" y="5556593"/>
              <a:ext cx="3601899" cy="37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CBF3A36-3C94-3E4E-8190-07B523CE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410" y="3916242"/>
              <a:ext cx="211590" cy="27269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7115E1-C18F-3F4D-9A2A-1026B67E69F4}"/>
              </a:ext>
            </a:extLst>
          </p:cNvPr>
          <p:cNvGrpSpPr/>
          <p:nvPr/>
        </p:nvGrpSpPr>
        <p:grpSpPr>
          <a:xfrm>
            <a:off x="6631444" y="1608658"/>
            <a:ext cx="4057650" cy="1632472"/>
            <a:chOff x="1861236" y="3916242"/>
            <a:chExt cx="4057650" cy="2012977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FFA784F-3BB1-2D4C-A11E-4794077183D2}"/>
                </a:ext>
              </a:extLst>
            </p:cNvPr>
            <p:cNvSpPr/>
            <p:nvPr/>
          </p:nvSpPr>
          <p:spPr>
            <a:xfrm>
              <a:off x="1861236" y="4073867"/>
              <a:ext cx="405765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9" name="TextBox 37">
              <a:extLst>
                <a:ext uri="{FF2B5EF4-FFF2-40B4-BE49-F238E27FC236}">
                  <a16:creationId xmlns:a16="http://schemas.microsoft.com/office/drawing/2014/main" id="{64E62A24-D738-6641-9A1A-D7D087105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410" y="5556593"/>
              <a:ext cx="3601899" cy="37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183EA13-AB6D-C54B-B533-72D3D664D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410" y="3916242"/>
              <a:ext cx="211590" cy="272699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784AB2A5-2706-4F49-8C8F-617775EB2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79" y="2107585"/>
            <a:ext cx="665371" cy="6900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9038C2-496D-C14A-9E13-1E2402A77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72" y="2098289"/>
            <a:ext cx="674335" cy="69931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279BECB-11B0-7942-B471-7D95E448465E}"/>
              </a:ext>
            </a:extLst>
          </p:cNvPr>
          <p:cNvSpPr txBox="1"/>
          <p:nvPr/>
        </p:nvSpPr>
        <p:spPr>
          <a:xfrm>
            <a:off x="4479018" y="2252133"/>
            <a:ext cx="51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49C680-E293-6548-9AF4-B525FAD4655D}"/>
              </a:ext>
            </a:extLst>
          </p:cNvPr>
          <p:cNvSpPr txBox="1"/>
          <p:nvPr/>
        </p:nvSpPr>
        <p:spPr>
          <a:xfrm>
            <a:off x="2955025" y="2252130"/>
            <a:ext cx="51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98544C2-90EC-614F-A4E3-7C0184A24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930" y="2107584"/>
            <a:ext cx="665371" cy="6900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269227F-48DA-D247-BA26-2A86994C74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22" y="2098288"/>
            <a:ext cx="674335" cy="69931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FB8B142-3261-2443-9877-7B9745D4C6CA}"/>
              </a:ext>
            </a:extLst>
          </p:cNvPr>
          <p:cNvSpPr txBox="1"/>
          <p:nvPr/>
        </p:nvSpPr>
        <p:spPr>
          <a:xfrm>
            <a:off x="9207869" y="2252132"/>
            <a:ext cx="51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6051E8-507E-924B-BD44-CEF825AAB1ED}"/>
              </a:ext>
            </a:extLst>
          </p:cNvPr>
          <p:cNvSpPr txBox="1"/>
          <p:nvPr/>
        </p:nvSpPr>
        <p:spPr>
          <a:xfrm>
            <a:off x="7633075" y="2252129"/>
            <a:ext cx="51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Server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073809-8786-9849-BC1E-FB774073849D}"/>
              </a:ext>
            </a:extLst>
          </p:cNvPr>
          <p:cNvGrpSpPr/>
          <p:nvPr/>
        </p:nvGrpSpPr>
        <p:grpSpPr>
          <a:xfrm>
            <a:off x="1366014" y="673930"/>
            <a:ext cx="9742254" cy="5886952"/>
            <a:chOff x="1416813" y="386069"/>
            <a:chExt cx="9742254" cy="5886952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17519418-E199-FD46-97B8-05C351EFAC35}"/>
                </a:ext>
              </a:extLst>
            </p:cNvPr>
            <p:cNvSpPr/>
            <p:nvPr/>
          </p:nvSpPr>
          <p:spPr>
            <a:xfrm>
              <a:off x="1416813" y="575733"/>
              <a:ext cx="9742254" cy="569728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0FD7111-F4EB-7944-88C0-55C9F27B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15" y="386069"/>
              <a:ext cx="504757" cy="329494"/>
            </a:xfrm>
            <a:prstGeom prst="rect">
              <a:avLst/>
            </a:prstGeom>
          </p:spPr>
        </p:pic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9CD03B18-6097-3841-B03B-71A45BE4E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67" y="3232051"/>
            <a:ext cx="450376" cy="53482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9CAA16A-2F35-E444-A015-FC7C8B05567A}"/>
              </a:ext>
            </a:extLst>
          </p:cNvPr>
          <p:cNvSpPr txBox="1"/>
          <p:nvPr/>
        </p:nvSpPr>
        <p:spPr>
          <a:xfrm>
            <a:off x="1766074" y="2931697"/>
            <a:ext cx="91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Public Subnet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975DBD-F70D-9E41-B4D4-10E5794000EA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292003" y="3766872"/>
            <a:ext cx="1929552" cy="11073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32730A-B04F-A04D-8E3D-764E27B0C85F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221555" y="3766872"/>
            <a:ext cx="2170139" cy="11429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CF9B6B-64D1-8044-9E3F-2DA2ACDA8CA2}"/>
              </a:ext>
            </a:extLst>
          </p:cNvPr>
          <p:cNvCxnSpPr>
            <a:stCxn id="43" idx="2"/>
            <a:endCxn id="70" idx="1"/>
          </p:cNvCxnSpPr>
          <p:nvPr/>
        </p:nvCxnSpPr>
        <p:spPr>
          <a:xfrm>
            <a:off x="3222340" y="2797600"/>
            <a:ext cx="2774027" cy="7018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5B843A-2FA4-984D-9EE1-E474A34FE905}"/>
              </a:ext>
            </a:extLst>
          </p:cNvPr>
          <p:cNvCxnSpPr>
            <a:stCxn id="42" idx="2"/>
            <a:endCxn id="70" idx="1"/>
          </p:cNvCxnSpPr>
          <p:nvPr/>
        </p:nvCxnSpPr>
        <p:spPr>
          <a:xfrm>
            <a:off x="4738765" y="2797600"/>
            <a:ext cx="1257602" cy="7018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1DCE8D9-0249-3D4D-9562-E80A73EA3459}"/>
              </a:ext>
            </a:extLst>
          </p:cNvPr>
          <p:cNvCxnSpPr>
            <a:stCxn id="59" idx="2"/>
            <a:endCxn id="70" idx="3"/>
          </p:cNvCxnSpPr>
          <p:nvPr/>
        </p:nvCxnSpPr>
        <p:spPr>
          <a:xfrm flipH="1">
            <a:off x="6446743" y="2797599"/>
            <a:ext cx="1453647" cy="7018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B3B004-A05A-FD4D-BC0B-FA1F0D36C82A}"/>
              </a:ext>
            </a:extLst>
          </p:cNvPr>
          <p:cNvCxnSpPr>
            <a:stCxn id="58" idx="2"/>
            <a:endCxn id="70" idx="3"/>
          </p:cNvCxnSpPr>
          <p:nvPr/>
        </p:nvCxnSpPr>
        <p:spPr>
          <a:xfrm flipH="1">
            <a:off x="6446743" y="2797599"/>
            <a:ext cx="3020873" cy="7018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21">
            <a:extLst>
              <a:ext uri="{FF2B5EF4-FFF2-40B4-BE49-F238E27FC236}">
                <a16:creationId xmlns:a16="http://schemas.microsoft.com/office/drawing/2014/main" id="{8B1A9235-9280-024C-99FC-5073D2AD87C8}"/>
              </a:ext>
            </a:extLst>
          </p:cNvPr>
          <p:cNvGrpSpPr>
            <a:grpSpLocks/>
          </p:cNvGrpSpPr>
          <p:nvPr/>
        </p:nvGrpSpPr>
        <p:grpSpPr bwMode="auto">
          <a:xfrm>
            <a:off x="2184402" y="1998840"/>
            <a:ext cx="8194382" cy="920876"/>
            <a:chOff x="545458" y="4783770"/>
            <a:chExt cx="2293787" cy="1733799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9376A5E-F949-2147-BC85-EC87882AB68B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82181CC7-0DE5-0146-B669-6889D5B576F6}"/>
                </a:ext>
              </a:extLst>
            </p:cNvPr>
            <p:cNvSpPr/>
            <p:nvPr/>
          </p:nvSpPr>
          <p:spPr>
            <a:xfrm>
              <a:off x="545458" y="4783770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3" name="TextBox 34">
            <a:extLst>
              <a:ext uri="{FF2B5EF4-FFF2-40B4-BE49-F238E27FC236}">
                <a16:creationId xmlns:a16="http://schemas.microsoft.com/office/drawing/2014/main" id="{C387AFFE-D5A3-FD44-87CD-1D8A2ED9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607" y="2730867"/>
            <a:ext cx="32869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App security group</a:t>
            </a:r>
          </a:p>
        </p:txBody>
      </p:sp>
      <p:grpSp>
        <p:nvGrpSpPr>
          <p:cNvPr id="94" name="Group 21">
            <a:extLst>
              <a:ext uri="{FF2B5EF4-FFF2-40B4-BE49-F238E27FC236}">
                <a16:creationId xmlns:a16="http://schemas.microsoft.com/office/drawing/2014/main" id="{35EB3ED9-BA13-4245-A8B3-ABBBEE116E17}"/>
              </a:ext>
            </a:extLst>
          </p:cNvPr>
          <p:cNvGrpSpPr>
            <a:grpSpLocks/>
          </p:cNvGrpSpPr>
          <p:nvPr/>
        </p:nvGrpSpPr>
        <p:grpSpPr bwMode="auto">
          <a:xfrm>
            <a:off x="2167472" y="4809770"/>
            <a:ext cx="8194382" cy="920875"/>
            <a:chOff x="545458" y="4783771"/>
            <a:chExt cx="2293787" cy="1733798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C3DE099E-8382-3849-A65D-2D56FCBC4E2A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DB4F0516-3997-7048-9DCC-695C107DF1F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7" name="TextBox 34">
            <a:extLst>
              <a:ext uri="{FF2B5EF4-FFF2-40B4-BE49-F238E27FC236}">
                <a16:creationId xmlns:a16="http://schemas.microsoft.com/office/drawing/2014/main" id="{710194BC-2ED7-0F4E-91EB-4118A500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881" y="5558731"/>
            <a:ext cx="32869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DB security group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724D5D-F35C-A446-9B51-37B15ADC505F}"/>
              </a:ext>
            </a:extLst>
          </p:cNvPr>
          <p:cNvSpPr txBox="1"/>
          <p:nvPr/>
        </p:nvSpPr>
        <p:spPr>
          <a:xfrm>
            <a:off x="5680751" y="3677147"/>
            <a:ext cx="1080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Route53 Domain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D9DECC-A397-4C41-AD95-0F8A806529BA}"/>
              </a:ext>
            </a:extLst>
          </p:cNvPr>
          <p:cNvSpPr txBox="1"/>
          <p:nvPr/>
        </p:nvSpPr>
        <p:spPr>
          <a:xfrm>
            <a:off x="6609001" y="2914766"/>
            <a:ext cx="91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Public Subnet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468B0B-778A-E143-AC2A-627994A4BDA3}"/>
              </a:ext>
            </a:extLst>
          </p:cNvPr>
          <p:cNvSpPr txBox="1"/>
          <p:nvPr/>
        </p:nvSpPr>
        <p:spPr>
          <a:xfrm>
            <a:off x="1799943" y="5759559"/>
            <a:ext cx="968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Private Subnet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898CF6-78CA-C445-94A1-C96911501A66}"/>
              </a:ext>
            </a:extLst>
          </p:cNvPr>
          <p:cNvSpPr txBox="1"/>
          <p:nvPr/>
        </p:nvSpPr>
        <p:spPr>
          <a:xfrm>
            <a:off x="3628737" y="5471698"/>
            <a:ext cx="171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Route53 Record Set(CNAME)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286932-4E6E-F248-B845-68BF96CACF21}"/>
              </a:ext>
            </a:extLst>
          </p:cNvPr>
          <p:cNvSpPr txBox="1"/>
          <p:nvPr/>
        </p:nvSpPr>
        <p:spPr>
          <a:xfrm>
            <a:off x="6592071" y="5759562"/>
            <a:ext cx="968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Private Subnet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8FA37CD-74F0-1C41-A7FC-561B1738F6DF}"/>
              </a:ext>
            </a:extLst>
          </p:cNvPr>
          <p:cNvSpPr/>
          <p:nvPr/>
        </p:nvSpPr>
        <p:spPr>
          <a:xfrm>
            <a:off x="1598031" y="1606154"/>
            <a:ext cx="9239301" cy="170262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7C74502-C63B-4140-A1E0-2EE8FD15F1B7}"/>
              </a:ext>
            </a:extLst>
          </p:cNvPr>
          <p:cNvSpPr txBox="1"/>
          <p:nvPr/>
        </p:nvSpPr>
        <p:spPr>
          <a:xfrm>
            <a:off x="1596751" y="3101032"/>
            <a:ext cx="135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Auto Scaling Group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4A997C4-FB10-8343-BC8D-7E0FF69516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63" y="873788"/>
            <a:ext cx="544780" cy="653737"/>
          </a:xfrm>
          <a:prstGeom prst="rect">
            <a:avLst/>
          </a:prstGeom>
        </p:spPr>
      </p:pic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E786CE1-CD96-8941-AD3C-BD86D44A44DC}"/>
              </a:ext>
            </a:extLst>
          </p:cNvPr>
          <p:cNvCxnSpPr>
            <a:stCxn id="113" idx="3"/>
          </p:cNvCxnSpPr>
          <p:nvPr/>
        </p:nvCxnSpPr>
        <p:spPr>
          <a:xfrm>
            <a:off x="6446743" y="1200657"/>
            <a:ext cx="2319475" cy="384012"/>
          </a:xfrm>
          <a:prstGeom prst="bentConnector3">
            <a:avLst>
              <a:gd name="adj1" fmla="val 996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25F4064-68BB-954E-A40E-620F31E3261B}"/>
              </a:ext>
            </a:extLst>
          </p:cNvPr>
          <p:cNvCxnSpPr>
            <a:stCxn id="113" idx="1"/>
          </p:cNvCxnSpPr>
          <p:nvPr/>
        </p:nvCxnSpPr>
        <p:spPr>
          <a:xfrm rot="10800000" flipV="1">
            <a:off x="3628737" y="1200657"/>
            <a:ext cx="2273226" cy="384012"/>
          </a:xfrm>
          <a:prstGeom prst="bentConnector3">
            <a:avLst>
              <a:gd name="adj1" fmla="val 999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731A1A0-D5D4-9441-8F6D-4DC1BB67197A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174353" y="186267"/>
            <a:ext cx="0" cy="687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D00AEC6-378E-B84C-8167-6A83A44DF528}"/>
              </a:ext>
            </a:extLst>
          </p:cNvPr>
          <p:cNvSpPr txBox="1"/>
          <p:nvPr/>
        </p:nvSpPr>
        <p:spPr>
          <a:xfrm>
            <a:off x="5510061" y="1421569"/>
            <a:ext cx="1529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Elastic Load Balancing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7716087-F13E-664B-B49C-22EBAA72A274}"/>
              </a:ext>
            </a:extLst>
          </p:cNvPr>
          <p:cNvCxnSpPr/>
          <p:nvPr/>
        </p:nvCxnSpPr>
        <p:spPr>
          <a:xfrm>
            <a:off x="186267" y="4334927"/>
            <a:ext cx="69426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BE5FC3C-D275-4140-8970-3BB197DE8EF9}"/>
              </a:ext>
            </a:extLst>
          </p:cNvPr>
          <p:cNvSpPr txBox="1"/>
          <p:nvPr/>
        </p:nvSpPr>
        <p:spPr>
          <a:xfrm>
            <a:off x="108335" y="4334100"/>
            <a:ext cx="1529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Read Requests</a:t>
            </a:r>
          </a:p>
        </p:txBody>
      </p:sp>
    </p:spTree>
    <p:extLst>
      <p:ext uri="{BB962C8B-B14F-4D97-AF65-F5344CB8AC3E}">
        <p14:creationId xmlns:p14="http://schemas.microsoft.com/office/powerpoint/2010/main" val="93945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1690127" y="4473551"/>
            <a:ext cx="7408381" cy="1354663"/>
          </a:xfrm>
          <a:prstGeom prst="roundRect">
            <a:avLst>
              <a:gd name="adj" fmla="val 981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3833" y="1070178"/>
            <a:ext cx="2565023" cy="526374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1185489" y="6035001"/>
            <a:ext cx="2889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1668" y="643601"/>
            <a:ext cx="9760297" cy="613575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33"/>
          <p:cNvSpPr txBox="1">
            <a:spLocks noChangeArrowheads="1"/>
          </p:cNvSpPr>
          <p:nvPr/>
        </p:nvSpPr>
        <p:spPr bwMode="auto">
          <a:xfrm>
            <a:off x="4415201" y="6478565"/>
            <a:ext cx="13340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Region</a:t>
            </a:r>
          </a:p>
        </p:txBody>
      </p: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1512696" y="1800705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Application Security Group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4051" y="999070"/>
            <a:ext cx="9489527" cy="54525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37243" y="1457789"/>
            <a:ext cx="2316191" cy="20426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1437242" y="1516833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27" y="1241266"/>
            <a:ext cx="287867" cy="3217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33861" y="2912689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sp>
        <p:nvSpPr>
          <p:cNvPr id="64" name="TextBox 34"/>
          <p:cNvSpPr txBox="1">
            <a:spLocks noChangeArrowheads="1"/>
          </p:cNvSpPr>
          <p:nvPr/>
        </p:nvSpPr>
        <p:spPr bwMode="auto">
          <a:xfrm>
            <a:off x="1526396" y="4191637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Database Security Group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50943" y="3857187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6" name="TextBox 37"/>
          <p:cNvSpPr txBox="1">
            <a:spLocks noChangeArrowheads="1"/>
          </p:cNvSpPr>
          <p:nvPr/>
        </p:nvSpPr>
        <p:spPr bwMode="auto">
          <a:xfrm>
            <a:off x="1450942" y="3907765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27" y="3640664"/>
            <a:ext cx="287867" cy="32173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98705" y="534847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Aurora DB Instance</a:t>
            </a:r>
            <a:endParaRPr lang="en-US" sz="1867" b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75" y="4754066"/>
            <a:ext cx="441295" cy="581705"/>
          </a:xfrm>
          <a:prstGeom prst="rect">
            <a:avLst/>
          </a:prstGeom>
        </p:spPr>
      </p:pic>
      <p:sp>
        <p:nvSpPr>
          <p:cNvPr id="100" name="TextBox 34"/>
          <p:cNvSpPr txBox="1">
            <a:spLocks noChangeArrowheads="1"/>
          </p:cNvSpPr>
          <p:nvPr/>
        </p:nvSpPr>
        <p:spPr bwMode="auto">
          <a:xfrm>
            <a:off x="1655616" y="4465495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Cluster Subnet Group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153827" y="1074489"/>
            <a:ext cx="2570824" cy="526374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2" name="TextBox 32"/>
          <p:cNvSpPr txBox="1">
            <a:spLocks noChangeArrowheads="1"/>
          </p:cNvSpPr>
          <p:nvPr/>
        </p:nvSpPr>
        <p:spPr bwMode="auto">
          <a:xfrm>
            <a:off x="3969871" y="6060221"/>
            <a:ext cx="2889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4049" y="2863899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Internet Gateway</a:t>
            </a:r>
            <a:endParaRPr lang="en-US" sz="1867" b="1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1" y="2278821"/>
            <a:ext cx="480668" cy="503927"/>
          </a:xfrm>
          <a:prstGeom prst="rect">
            <a:avLst/>
          </a:prstGeom>
        </p:spPr>
      </p:pic>
      <p:cxnSp>
        <p:nvCxnSpPr>
          <p:cNvPr id="124" name="Straight Connector 123"/>
          <p:cNvCxnSpPr/>
          <p:nvPr/>
        </p:nvCxnSpPr>
        <p:spPr>
          <a:xfrm flipH="1">
            <a:off x="1013139" y="2500313"/>
            <a:ext cx="426255" cy="4928"/>
          </a:xfrm>
          <a:prstGeom prst="line">
            <a:avLst/>
          </a:prstGeom>
          <a:ln>
            <a:solidFill>
              <a:srgbClr val="FCB64C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247"/>
          <p:cNvSpPr/>
          <p:nvPr/>
        </p:nvSpPr>
        <p:spPr>
          <a:xfrm>
            <a:off x="4270641" y="3862417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49" name="TextBox 37"/>
          <p:cNvSpPr txBox="1">
            <a:spLocks noChangeArrowheads="1"/>
          </p:cNvSpPr>
          <p:nvPr/>
        </p:nvSpPr>
        <p:spPr bwMode="auto">
          <a:xfrm>
            <a:off x="4270641" y="3912995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ea typeface="Verdana" pitchFamily="34" charset="0"/>
                <a:cs typeface="Helvetica Neue"/>
              </a:rPr>
              <a:t>Private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25" y="3645895"/>
            <a:ext cx="287867" cy="321733"/>
          </a:xfrm>
          <a:prstGeom prst="rect">
            <a:avLst/>
          </a:prstGeom>
        </p:spPr>
      </p:pic>
      <p:sp>
        <p:nvSpPr>
          <p:cNvPr id="251" name="Rounded Rectangle 250"/>
          <p:cNvSpPr/>
          <p:nvPr/>
        </p:nvSpPr>
        <p:spPr>
          <a:xfrm>
            <a:off x="4290379" y="1465244"/>
            <a:ext cx="2302491" cy="20354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2" name="TextBox 37"/>
          <p:cNvSpPr txBox="1">
            <a:spLocks noChangeArrowheads="1"/>
          </p:cNvSpPr>
          <p:nvPr/>
        </p:nvSpPr>
        <p:spPr bwMode="auto">
          <a:xfrm>
            <a:off x="4290378" y="1524287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3" y="1248720"/>
            <a:ext cx="287867" cy="321733"/>
          </a:xfrm>
          <a:prstGeom prst="rect">
            <a:avLst/>
          </a:prstGeom>
        </p:spPr>
      </p:pic>
      <p:sp>
        <p:nvSpPr>
          <p:cNvPr id="287" name="Title 1"/>
          <p:cNvSpPr txBox="1">
            <a:spLocks/>
          </p:cNvSpPr>
          <p:nvPr/>
        </p:nvSpPr>
        <p:spPr>
          <a:xfrm>
            <a:off x="1" y="-229415"/>
            <a:ext cx="6846449" cy="100748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733" b="0" dirty="0">
                <a:latin typeface="Helvetica Neue"/>
                <a:cs typeface="Helvetica Neue"/>
              </a:rPr>
              <a:t>Aurora Read Replicas</a:t>
            </a:r>
            <a:endParaRPr lang="en-US" sz="3733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23321" y="5348475"/>
            <a:ext cx="1031835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Aurora Read Replica</a:t>
            </a:r>
            <a:endParaRPr lang="en-US" sz="1867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12" y="4754066"/>
            <a:ext cx="444648" cy="586127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6965647" y="1075062"/>
            <a:ext cx="2570824" cy="526374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6" name="TextBox 32"/>
          <p:cNvSpPr txBox="1">
            <a:spLocks noChangeArrowheads="1"/>
          </p:cNvSpPr>
          <p:nvPr/>
        </p:nvSpPr>
        <p:spPr bwMode="auto">
          <a:xfrm>
            <a:off x="6814731" y="6049770"/>
            <a:ext cx="2889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082461" y="3862991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8" name="TextBox 37"/>
          <p:cNvSpPr txBox="1">
            <a:spLocks noChangeArrowheads="1"/>
          </p:cNvSpPr>
          <p:nvPr/>
        </p:nvSpPr>
        <p:spPr bwMode="auto">
          <a:xfrm>
            <a:off x="7082461" y="3913569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ea typeface="Verdana" pitchFamily="34" charset="0"/>
                <a:cs typeface="Helvetica Neue"/>
              </a:rPr>
              <a:t>Private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45" y="3646468"/>
            <a:ext cx="287867" cy="321733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7102199" y="1465817"/>
            <a:ext cx="2302491" cy="20354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1" name="TextBox 37"/>
          <p:cNvSpPr txBox="1">
            <a:spLocks noChangeArrowheads="1"/>
          </p:cNvSpPr>
          <p:nvPr/>
        </p:nvSpPr>
        <p:spPr bwMode="auto">
          <a:xfrm>
            <a:off x="7102198" y="1524861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83" y="1249294"/>
            <a:ext cx="287867" cy="32173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800592" y="5348475"/>
            <a:ext cx="1031835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Aurora Read Replica</a:t>
            </a:r>
            <a:endParaRPr lang="en-US" sz="1867" b="1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83" y="4754066"/>
            <a:ext cx="444648" cy="58612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7" y="690119"/>
            <a:ext cx="884107" cy="567677"/>
          </a:xfrm>
          <a:prstGeom prst="rect">
            <a:avLst/>
          </a:prstGeom>
        </p:spPr>
      </p:pic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1535362" y="1799034"/>
            <a:ext cx="7710239" cy="1599949"/>
            <a:chOff x="545458" y="4783771"/>
            <a:chExt cx="2293787" cy="1733798"/>
          </a:xfrm>
        </p:grpSpPr>
        <p:sp>
          <p:nvSpPr>
            <p:cNvPr id="55" name="Rounded Rectangle 5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1549061" y="4189965"/>
            <a:ext cx="7696539" cy="1794553"/>
            <a:chOff x="545458" y="4783771"/>
            <a:chExt cx="2293787" cy="1733798"/>
          </a:xfrm>
        </p:grpSpPr>
        <p:sp>
          <p:nvSpPr>
            <p:cNvPr id="69" name="Rounded Rectangle 6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29" y="2227114"/>
            <a:ext cx="595985" cy="61806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81293" y="2912689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2227114"/>
            <a:ext cx="595985" cy="6180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10617" y="2890022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85" y="2204447"/>
            <a:ext cx="595985" cy="61806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458049" y="2890022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17" y="2204447"/>
            <a:ext cx="595985" cy="61806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332978" y="2883540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46" y="2197965"/>
            <a:ext cx="595985" cy="61806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280410" y="2883540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78" y="2197965"/>
            <a:ext cx="595985" cy="6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ounded Rectangle 253"/>
          <p:cNvSpPr/>
          <p:nvPr/>
        </p:nvSpPr>
        <p:spPr>
          <a:xfrm>
            <a:off x="7779878" y="1082252"/>
            <a:ext cx="2565023" cy="526374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690128" y="4473551"/>
            <a:ext cx="4482073" cy="1354663"/>
          </a:xfrm>
          <a:prstGeom prst="roundRect">
            <a:avLst>
              <a:gd name="adj" fmla="val 981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3833" y="1070178"/>
            <a:ext cx="2565023" cy="526374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1257271" y="6051631"/>
            <a:ext cx="2889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1667" y="643601"/>
            <a:ext cx="6810091" cy="613575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33"/>
          <p:cNvSpPr txBox="1">
            <a:spLocks noChangeArrowheads="1"/>
          </p:cNvSpPr>
          <p:nvPr/>
        </p:nvSpPr>
        <p:spPr bwMode="auto">
          <a:xfrm>
            <a:off x="2579546" y="6480490"/>
            <a:ext cx="20743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Region</a:t>
            </a:r>
          </a:p>
        </p:txBody>
      </p:sp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1512696" y="1800705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Application Security Group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4051" y="690119"/>
            <a:ext cx="6552183" cy="5761483"/>
            <a:chOff x="242174" y="1182599"/>
            <a:chExt cx="2013026" cy="1799568"/>
          </a:xfrm>
        </p:grpSpPr>
        <p:sp>
          <p:nvSpPr>
            <p:cNvPr id="15" name="Rounded Rectangle 14"/>
            <p:cNvSpPr/>
            <p:nvPr/>
          </p:nvSpPr>
          <p:spPr>
            <a:xfrm>
              <a:off x="242174" y="1279098"/>
              <a:ext cx="2013026" cy="170306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19" y="1182599"/>
              <a:ext cx="271624" cy="177311"/>
            </a:xfrm>
            <a:prstGeom prst="rect">
              <a:avLst/>
            </a:prstGeom>
          </p:spPr>
        </p:pic>
      </p:grpSp>
      <p:sp>
        <p:nvSpPr>
          <p:cNvPr id="18" name="Rounded Rectangle 17"/>
          <p:cNvSpPr/>
          <p:nvPr/>
        </p:nvSpPr>
        <p:spPr>
          <a:xfrm>
            <a:off x="1437243" y="1457789"/>
            <a:ext cx="2316191" cy="20426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1437242" y="1516833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27" y="1241266"/>
            <a:ext cx="287867" cy="321733"/>
          </a:xfrm>
          <a:prstGeom prst="rect">
            <a:avLst/>
          </a:prstGeom>
        </p:spPr>
      </p:pic>
      <p:sp>
        <p:nvSpPr>
          <p:cNvPr id="64" name="TextBox 34"/>
          <p:cNvSpPr txBox="1">
            <a:spLocks noChangeArrowheads="1"/>
          </p:cNvSpPr>
          <p:nvPr/>
        </p:nvSpPr>
        <p:spPr bwMode="auto">
          <a:xfrm>
            <a:off x="1526396" y="4191637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Database Security Group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50943" y="3857187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6" name="TextBox 37"/>
          <p:cNvSpPr txBox="1">
            <a:spLocks noChangeArrowheads="1"/>
          </p:cNvSpPr>
          <p:nvPr/>
        </p:nvSpPr>
        <p:spPr bwMode="auto">
          <a:xfrm>
            <a:off x="1450942" y="3907765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ea typeface="Verdana" pitchFamily="34" charset="0"/>
                <a:cs typeface="Helvetica Neue"/>
              </a:rPr>
              <a:t>Private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27" y="3640664"/>
            <a:ext cx="287867" cy="32173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98705" y="5393333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RDS DB Instance</a:t>
            </a:r>
            <a:endParaRPr lang="en-US" sz="1867" b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8" y="4757949"/>
            <a:ext cx="441295" cy="58170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928492" y="5358133"/>
            <a:ext cx="995261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spc="-67" dirty="0"/>
              <a:t>RDS DB </a:t>
            </a:r>
            <a:br>
              <a:rPr lang="en-US" sz="1067" b="1" spc="-67" dirty="0"/>
            </a:br>
            <a:r>
              <a:rPr lang="en-US" sz="1067" b="1" spc="-67" dirty="0"/>
              <a:t>Instance Standby</a:t>
            </a:r>
            <a:endParaRPr lang="en-US" sz="1867" b="1" spc="-67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89" y="4740868"/>
            <a:ext cx="441295" cy="581705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8564004" y="5320941"/>
            <a:ext cx="1045256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RDS DB </a:t>
            </a:r>
            <a:br>
              <a:rPr lang="en-US" sz="1067" b="1" dirty="0"/>
            </a:br>
            <a:r>
              <a:rPr lang="en-US" sz="1067" b="1" dirty="0"/>
              <a:t>Instance Read Replica</a:t>
            </a:r>
            <a:endParaRPr lang="en-US" sz="1867" b="1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495" y="4701173"/>
            <a:ext cx="444648" cy="586127"/>
          </a:xfrm>
          <a:prstGeom prst="rect">
            <a:avLst/>
          </a:prstGeom>
        </p:spPr>
      </p:pic>
      <p:sp>
        <p:nvSpPr>
          <p:cNvPr id="100" name="TextBox 34"/>
          <p:cNvSpPr txBox="1">
            <a:spLocks noChangeArrowheads="1"/>
          </p:cNvSpPr>
          <p:nvPr/>
        </p:nvSpPr>
        <p:spPr bwMode="auto">
          <a:xfrm>
            <a:off x="1655616" y="4465495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Cluster Subnet Group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153827" y="1074489"/>
            <a:ext cx="2570824" cy="526374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2" name="TextBox 32"/>
          <p:cNvSpPr txBox="1">
            <a:spLocks noChangeArrowheads="1"/>
          </p:cNvSpPr>
          <p:nvPr/>
        </p:nvSpPr>
        <p:spPr bwMode="auto">
          <a:xfrm>
            <a:off x="4069053" y="6051631"/>
            <a:ext cx="2889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4049" y="2863899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Internet Gateway</a:t>
            </a:r>
            <a:endParaRPr lang="en-US" sz="1867" b="1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1" y="2278821"/>
            <a:ext cx="480668" cy="503927"/>
          </a:xfrm>
          <a:prstGeom prst="rect">
            <a:avLst/>
          </a:prstGeom>
        </p:spPr>
      </p:pic>
      <p:cxnSp>
        <p:nvCxnSpPr>
          <p:cNvPr id="124" name="Straight Connector 123"/>
          <p:cNvCxnSpPr>
            <a:endCxn id="123" idx="3"/>
          </p:cNvCxnSpPr>
          <p:nvPr/>
        </p:nvCxnSpPr>
        <p:spPr>
          <a:xfrm flipH="1">
            <a:off x="1010989" y="2525856"/>
            <a:ext cx="426255" cy="4928"/>
          </a:xfrm>
          <a:prstGeom prst="line">
            <a:avLst/>
          </a:prstGeom>
          <a:ln>
            <a:solidFill>
              <a:srgbClr val="FCB64C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7331607" y="646810"/>
            <a:ext cx="4070148" cy="613575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7390077" y="689551"/>
            <a:ext cx="3921387" cy="5765260"/>
            <a:chOff x="257465" y="1181419"/>
            <a:chExt cx="1204767" cy="1800748"/>
          </a:xfrm>
        </p:grpSpPr>
        <p:sp>
          <p:nvSpPr>
            <p:cNvPr id="217" name="Rounded Rectangle 216"/>
            <p:cNvSpPr/>
            <p:nvPr/>
          </p:nvSpPr>
          <p:spPr>
            <a:xfrm>
              <a:off x="333306" y="1278095"/>
              <a:ext cx="1128926" cy="17040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65" y="1181419"/>
              <a:ext cx="271624" cy="177311"/>
            </a:xfrm>
            <a:prstGeom prst="rect">
              <a:avLst/>
            </a:prstGeom>
          </p:spPr>
        </p:pic>
      </p:grpSp>
      <p:sp>
        <p:nvSpPr>
          <p:cNvPr id="219" name="TextBox 33"/>
          <p:cNvSpPr txBox="1">
            <a:spLocks noChangeArrowheads="1"/>
          </p:cNvSpPr>
          <p:nvPr/>
        </p:nvSpPr>
        <p:spPr bwMode="auto">
          <a:xfrm>
            <a:off x="8329514" y="6480490"/>
            <a:ext cx="20743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Region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4270641" y="3862417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49" name="TextBox 37"/>
          <p:cNvSpPr txBox="1">
            <a:spLocks noChangeArrowheads="1"/>
          </p:cNvSpPr>
          <p:nvPr/>
        </p:nvSpPr>
        <p:spPr bwMode="auto">
          <a:xfrm>
            <a:off x="4270641" y="3912995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ea typeface="Verdana" pitchFamily="34" charset="0"/>
                <a:cs typeface="Helvetica Neue"/>
              </a:rPr>
              <a:t>Private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25" y="3645895"/>
            <a:ext cx="287867" cy="321733"/>
          </a:xfrm>
          <a:prstGeom prst="rect">
            <a:avLst/>
          </a:prstGeom>
        </p:spPr>
      </p:pic>
      <p:sp>
        <p:nvSpPr>
          <p:cNvPr id="251" name="Rounded Rectangle 250"/>
          <p:cNvSpPr/>
          <p:nvPr/>
        </p:nvSpPr>
        <p:spPr>
          <a:xfrm>
            <a:off x="4290379" y="1465244"/>
            <a:ext cx="2302491" cy="203547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2" name="TextBox 37"/>
          <p:cNvSpPr txBox="1">
            <a:spLocks noChangeArrowheads="1"/>
          </p:cNvSpPr>
          <p:nvPr/>
        </p:nvSpPr>
        <p:spPr bwMode="auto">
          <a:xfrm>
            <a:off x="4290378" y="1524287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63" y="1248720"/>
            <a:ext cx="287867" cy="321733"/>
          </a:xfrm>
          <a:prstGeom prst="rect">
            <a:avLst/>
          </a:prstGeom>
        </p:spPr>
      </p:pic>
      <p:sp>
        <p:nvSpPr>
          <p:cNvPr id="255" name="TextBox 34"/>
          <p:cNvSpPr txBox="1">
            <a:spLocks noChangeArrowheads="1"/>
          </p:cNvSpPr>
          <p:nvPr/>
        </p:nvSpPr>
        <p:spPr bwMode="auto">
          <a:xfrm>
            <a:off x="7951808" y="1812778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Application Security Group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7893289" y="1469862"/>
            <a:ext cx="2316191" cy="20426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7" name="TextBox 37"/>
          <p:cNvSpPr txBox="1">
            <a:spLocks noChangeArrowheads="1"/>
          </p:cNvSpPr>
          <p:nvPr/>
        </p:nvSpPr>
        <p:spPr bwMode="auto">
          <a:xfrm>
            <a:off x="7893287" y="1528906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72" y="1253339"/>
            <a:ext cx="287867" cy="321733"/>
          </a:xfrm>
          <a:prstGeom prst="rect">
            <a:avLst/>
          </a:prstGeom>
        </p:spPr>
      </p:pic>
      <p:sp>
        <p:nvSpPr>
          <p:cNvPr id="261" name="TextBox 34"/>
          <p:cNvSpPr txBox="1">
            <a:spLocks noChangeArrowheads="1"/>
          </p:cNvSpPr>
          <p:nvPr/>
        </p:nvSpPr>
        <p:spPr bwMode="auto">
          <a:xfrm>
            <a:off x="7982442" y="4203710"/>
            <a:ext cx="22580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Database Security Group</a:t>
            </a:r>
          </a:p>
        </p:txBody>
      </p:sp>
      <p:sp>
        <p:nvSpPr>
          <p:cNvPr id="262" name="Rounded Rectangle 261"/>
          <p:cNvSpPr/>
          <p:nvPr/>
        </p:nvSpPr>
        <p:spPr>
          <a:xfrm>
            <a:off x="7906988" y="3869260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63" name="TextBox 37"/>
          <p:cNvSpPr txBox="1">
            <a:spLocks noChangeArrowheads="1"/>
          </p:cNvSpPr>
          <p:nvPr/>
        </p:nvSpPr>
        <p:spPr bwMode="auto">
          <a:xfrm>
            <a:off x="7906987" y="3919838"/>
            <a:ext cx="15837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ea typeface="Verdana" pitchFamily="34" charset="0"/>
                <a:cs typeface="Helvetica Neue"/>
              </a:rPr>
              <a:t>Private</a:t>
            </a:r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 Subnet</a:t>
            </a:r>
          </a:p>
        </p:txBody>
      </p:sp>
      <p:pic>
        <p:nvPicPr>
          <p:cNvPr id="264" name="Picture 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72" y="3652738"/>
            <a:ext cx="287867" cy="321733"/>
          </a:xfrm>
          <a:prstGeom prst="rect">
            <a:avLst/>
          </a:prstGeom>
        </p:spPr>
      </p:pic>
      <p:sp>
        <p:nvSpPr>
          <p:cNvPr id="268" name="TextBox 267"/>
          <p:cNvSpPr txBox="1"/>
          <p:nvPr/>
        </p:nvSpPr>
        <p:spPr>
          <a:xfrm>
            <a:off x="10548315" y="2855211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Internet Gateway</a:t>
            </a:r>
            <a:endParaRPr lang="en-US" sz="1867" b="1" dirty="0"/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01" y="2282201"/>
            <a:ext cx="480668" cy="503927"/>
          </a:xfrm>
          <a:prstGeom prst="rect">
            <a:avLst/>
          </a:prstGeom>
        </p:spPr>
      </p:pic>
      <p:cxnSp>
        <p:nvCxnSpPr>
          <p:cNvPr id="270" name="Straight Connector 269"/>
          <p:cNvCxnSpPr>
            <a:stCxn id="269" idx="1"/>
          </p:cNvCxnSpPr>
          <p:nvPr/>
        </p:nvCxnSpPr>
        <p:spPr>
          <a:xfrm flipH="1">
            <a:off x="10209479" y="2534164"/>
            <a:ext cx="525221" cy="3765"/>
          </a:xfrm>
          <a:prstGeom prst="line">
            <a:avLst/>
          </a:prstGeom>
          <a:ln>
            <a:solidFill>
              <a:srgbClr val="FCB64C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32"/>
          <p:cNvSpPr txBox="1">
            <a:spLocks noChangeArrowheads="1"/>
          </p:cNvSpPr>
          <p:nvPr/>
        </p:nvSpPr>
        <p:spPr bwMode="auto">
          <a:xfrm>
            <a:off x="7582147" y="6041071"/>
            <a:ext cx="2889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287" name="Title 1"/>
          <p:cNvSpPr txBox="1">
            <a:spLocks/>
          </p:cNvSpPr>
          <p:nvPr/>
        </p:nvSpPr>
        <p:spPr>
          <a:xfrm>
            <a:off x="1" y="-229415"/>
            <a:ext cx="6846449" cy="100748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733" b="0" dirty="0">
                <a:latin typeface="Helvetica Neue"/>
                <a:cs typeface="Helvetica Neue"/>
              </a:rPr>
              <a:t>RDS Cross Region Replication</a:t>
            </a:r>
            <a:endParaRPr lang="en-US" sz="3733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1535362" y="1799034"/>
            <a:ext cx="4950105" cy="1599949"/>
            <a:chOff x="545458" y="4783771"/>
            <a:chExt cx="2293787" cy="1733798"/>
          </a:xfrm>
        </p:grpSpPr>
        <p:sp>
          <p:nvSpPr>
            <p:cNvPr id="55" name="Rounded Rectangle 5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1549062" y="4189965"/>
            <a:ext cx="4936405" cy="1794553"/>
            <a:chOff x="545458" y="4783771"/>
            <a:chExt cx="2293787" cy="1733798"/>
          </a:xfrm>
        </p:grpSpPr>
        <p:sp>
          <p:nvSpPr>
            <p:cNvPr id="69" name="Rounded Rectangle 6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74" name="Group 21"/>
          <p:cNvGrpSpPr>
            <a:grpSpLocks/>
          </p:cNvGrpSpPr>
          <p:nvPr/>
        </p:nvGrpSpPr>
        <p:grpSpPr bwMode="auto">
          <a:xfrm>
            <a:off x="7994966" y="4205263"/>
            <a:ext cx="2126749" cy="1762485"/>
            <a:chOff x="545458" y="4783771"/>
            <a:chExt cx="2293787" cy="1733798"/>
          </a:xfrm>
        </p:grpSpPr>
        <p:sp>
          <p:nvSpPr>
            <p:cNvPr id="275" name="Rounded Rectangle 27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271" name="Group 21"/>
          <p:cNvGrpSpPr>
            <a:grpSpLocks/>
          </p:cNvGrpSpPr>
          <p:nvPr/>
        </p:nvGrpSpPr>
        <p:grpSpPr bwMode="auto">
          <a:xfrm>
            <a:off x="7986634" y="1800656"/>
            <a:ext cx="2126749" cy="1599949"/>
            <a:chOff x="545458" y="4783771"/>
            <a:chExt cx="2293787" cy="1733798"/>
          </a:xfrm>
        </p:grpSpPr>
        <p:sp>
          <p:nvSpPr>
            <p:cNvPr id="272" name="Rounded Rectangle 27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31710" y="2938232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78" y="2252657"/>
            <a:ext cx="595985" cy="61806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679142" y="2938232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10" y="2252657"/>
            <a:ext cx="595985" cy="6180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514546" y="2918934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14" y="2233359"/>
            <a:ext cx="595985" cy="61806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461978" y="2918934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46" y="2233359"/>
            <a:ext cx="595985" cy="61806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175598" y="2938232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66" y="2252657"/>
            <a:ext cx="595985" cy="6180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9123030" y="2938232"/>
            <a:ext cx="858375" cy="2993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Application Server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98" y="2252657"/>
            <a:ext cx="595985" cy="6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4C4EB8E6-DF21-3E4D-B664-968DE46515D0}"/>
              </a:ext>
            </a:extLst>
          </p:cNvPr>
          <p:cNvSpPr/>
          <p:nvPr/>
        </p:nvSpPr>
        <p:spPr>
          <a:xfrm>
            <a:off x="6424738" y="233969"/>
            <a:ext cx="5549548" cy="47879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6EFACE5-E8C5-EB41-8E9F-F03DF2D3377D}"/>
              </a:ext>
            </a:extLst>
          </p:cNvPr>
          <p:cNvSpPr/>
          <p:nvPr/>
        </p:nvSpPr>
        <p:spPr>
          <a:xfrm>
            <a:off x="6576933" y="1876387"/>
            <a:ext cx="2861564" cy="2956870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Test VPC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8D95FC-01CB-5549-BC4C-E3B7C97CFB9D}"/>
              </a:ext>
            </a:extLst>
          </p:cNvPr>
          <p:cNvSpPr/>
          <p:nvPr/>
        </p:nvSpPr>
        <p:spPr>
          <a:xfrm>
            <a:off x="6849796" y="2197012"/>
            <a:ext cx="2302491" cy="2197803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Helvetica Neue"/>
                <a:cs typeface="Helvetica Neue"/>
              </a:rPr>
              <a:t>Integration Test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Helvetica Neue"/>
                <a:cs typeface="Helvetica Neue"/>
              </a:rPr>
              <a:t>Subnet 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B2A094-D0B2-6D42-BBE3-8164243A9917}"/>
              </a:ext>
            </a:extLst>
          </p:cNvPr>
          <p:cNvSpPr/>
          <p:nvPr/>
        </p:nvSpPr>
        <p:spPr>
          <a:xfrm>
            <a:off x="3090996" y="2197012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Helvetica Neue"/>
                <a:cs typeface="Helvetica Neue"/>
              </a:rPr>
              <a:t>Production Subnet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ECFD2-9B5D-AF47-82EA-6F291E51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117" y="2032742"/>
            <a:ext cx="287867" cy="32173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FC7131-4601-FB40-A6DA-C6A7D238C324}"/>
              </a:ext>
            </a:extLst>
          </p:cNvPr>
          <p:cNvSpPr/>
          <p:nvPr/>
        </p:nvSpPr>
        <p:spPr>
          <a:xfrm>
            <a:off x="539118" y="1876387"/>
            <a:ext cx="5140579" cy="29568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Production VPC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F8D4D8-0725-B242-A7AF-98244E12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5" y="1613962"/>
            <a:ext cx="599170" cy="3911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CD09180-E7B3-7A47-BC5D-2D2A4B82156E}"/>
              </a:ext>
            </a:extLst>
          </p:cNvPr>
          <p:cNvGrpSpPr/>
          <p:nvPr/>
        </p:nvGrpSpPr>
        <p:grpSpPr>
          <a:xfrm>
            <a:off x="3801539" y="2760858"/>
            <a:ext cx="894752" cy="797465"/>
            <a:chOff x="356109" y="718387"/>
            <a:chExt cx="894752" cy="7974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C7BDD0-67CD-3E4E-B96B-6990F861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02" y="718387"/>
              <a:ext cx="521366" cy="60282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9CF0D1-A4F6-7C46-9664-6EA43503580E}"/>
                </a:ext>
              </a:extLst>
            </p:cNvPr>
            <p:cNvSpPr txBox="1"/>
            <p:nvPr/>
          </p:nvSpPr>
          <p:spPr>
            <a:xfrm>
              <a:off x="356109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Aurora</a:t>
              </a:r>
            </a:p>
            <a:p>
              <a:pPr algn="ctr"/>
              <a:r>
                <a:rPr lang="en-US" sz="1000" b="1" dirty="0"/>
                <a:t>Primary</a:t>
              </a:r>
              <a:endParaRPr lang="en-US" b="1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05E3C50-42B0-CE4C-A75D-C4893DFDD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01" y="1613962"/>
            <a:ext cx="599170" cy="391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7F7408-5A4A-8D4A-880B-79B491083F92}"/>
              </a:ext>
            </a:extLst>
          </p:cNvPr>
          <p:cNvSpPr txBox="1"/>
          <p:nvPr/>
        </p:nvSpPr>
        <p:spPr>
          <a:xfrm>
            <a:off x="6576933" y="485028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rds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restoreDBClusterToPointInTime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restoreType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=‘copy-on-write’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1340BC6-9F00-2845-839F-85F58458EE8A}"/>
              </a:ext>
            </a:extLst>
          </p:cNvPr>
          <p:cNvCxnSpPr>
            <a:stCxn id="2" idx="0"/>
            <a:endCxn id="6" idx="0"/>
          </p:cNvCxnSpPr>
          <p:nvPr/>
        </p:nvCxnSpPr>
        <p:spPr>
          <a:xfrm rot="5400000" flipH="1" flipV="1">
            <a:off x="6117721" y="892052"/>
            <a:ext cx="12700" cy="3737612"/>
          </a:xfrm>
          <a:prstGeom prst="bentConnector3">
            <a:avLst>
              <a:gd name="adj1" fmla="val 11857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FD02A77-2A24-E143-B902-7EB730638C02}"/>
              </a:ext>
            </a:extLst>
          </p:cNvPr>
          <p:cNvGrpSpPr/>
          <p:nvPr/>
        </p:nvGrpSpPr>
        <p:grpSpPr>
          <a:xfrm>
            <a:off x="3886068" y="5334879"/>
            <a:ext cx="4563905" cy="1229112"/>
            <a:chOff x="2290048" y="3072442"/>
            <a:chExt cx="4563905" cy="122911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C31BAB-8D09-6E43-AA35-D277DA7D3332}"/>
                </a:ext>
              </a:extLst>
            </p:cNvPr>
            <p:cNvSpPr/>
            <p:nvPr/>
          </p:nvSpPr>
          <p:spPr>
            <a:xfrm>
              <a:off x="2404145" y="3628180"/>
              <a:ext cx="171146" cy="18659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46112A-6FA9-8F4D-A652-96285CC6108F}"/>
                </a:ext>
              </a:extLst>
            </p:cNvPr>
            <p:cNvSpPr/>
            <p:nvPr/>
          </p:nvSpPr>
          <p:spPr>
            <a:xfrm>
              <a:off x="2689388" y="3628180"/>
              <a:ext cx="171146" cy="186598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1EBF0B-2AE7-DC4D-B8EA-B64DB47F9D54}"/>
                </a:ext>
              </a:extLst>
            </p:cNvPr>
            <p:cNvSpPr/>
            <p:nvPr/>
          </p:nvSpPr>
          <p:spPr>
            <a:xfrm>
              <a:off x="2974632" y="3628180"/>
              <a:ext cx="171146" cy="186598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7377F3-85EA-564B-AEFB-B46B6763227F}"/>
                </a:ext>
              </a:extLst>
            </p:cNvPr>
            <p:cNvSpPr/>
            <p:nvPr/>
          </p:nvSpPr>
          <p:spPr>
            <a:xfrm>
              <a:off x="3259875" y="3628180"/>
              <a:ext cx="171146" cy="18659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CE0A581-C5D7-2446-869C-CBCFA6E335C6}"/>
                </a:ext>
              </a:extLst>
            </p:cNvPr>
            <p:cNvSpPr/>
            <p:nvPr/>
          </p:nvSpPr>
          <p:spPr>
            <a:xfrm>
              <a:off x="3545119" y="3628180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344C4A7-900E-DA47-BA71-4F4615877EE9}"/>
                </a:ext>
              </a:extLst>
            </p:cNvPr>
            <p:cNvSpPr/>
            <p:nvPr/>
          </p:nvSpPr>
          <p:spPr>
            <a:xfrm>
              <a:off x="2404144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E45DED-88ED-4B41-8783-5C78C69C1386}"/>
                </a:ext>
              </a:extLst>
            </p:cNvPr>
            <p:cNvSpPr/>
            <p:nvPr/>
          </p:nvSpPr>
          <p:spPr>
            <a:xfrm>
              <a:off x="2689388" y="3871568"/>
              <a:ext cx="171146" cy="18659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328AB9A-032C-0440-B9B9-4C415CB86CC3}"/>
                </a:ext>
              </a:extLst>
            </p:cNvPr>
            <p:cNvSpPr/>
            <p:nvPr/>
          </p:nvSpPr>
          <p:spPr>
            <a:xfrm>
              <a:off x="2974631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EBFB92-ECE4-874D-9ED4-BF41D6577E47}"/>
                </a:ext>
              </a:extLst>
            </p:cNvPr>
            <p:cNvSpPr/>
            <p:nvPr/>
          </p:nvSpPr>
          <p:spPr>
            <a:xfrm>
              <a:off x="3259875" y="3871568"/>
              <a:ext cx="171146" cy="18659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97737A8-A901-634D-89D4-676F75511AD9}"/>
                </a:ext>
              </a:extLst>
            </p:cNvPr>
            <p:cNvSpPr/>
            <p:nvPr/>
          </p:nvSpPr>
          <p:spPr>
            <a:xfrm>
              <a:off x="3545118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FACF5B6-FDA5-4F48-8BB6-B08CEAF79C0C}"/>
                </a:ext>
              </a:extLst>
            </p:cNvPr>
            <p:cNvSpPr/>
            <p:nvPr/>
          </p:nvSpPr>
          <p:spPr>
            <a:xfrm>
              <a:off x="2404143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409BB0A-059A-964A-9418-B8FD47347728}"/>
                </a:ext>
              </a:extLst>
            </p:cNvPr>
            <p:cNvSpPr/>
            <p:nvPr/>
          </p:nvSpPr>
          <p:spPr>
            <a:xfrm>
              <a:off x="2689387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451F3B-659F-BF4D-9DE6-0AD280AEDE80}"/>
                </a:ext>
              </a:extLst>
            </p:cNvPr>
            <p:cNvSpPr/>
            <p:nvPr/>
          </p:nvSpPr>
          <p:spPr>
            <a:xfrm>
              <a:off x="2974630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4B51F10-42B1-644F-AF0E-0F2C618CA4A6}"/>
                </a:ext>
              </a:extLst>
            </p:cNvPr>
            <p:cNvSpPr/>
            <p:nvPr/>
          </p:nvSpPr>
          <p:spPr>
            <a:xfrm>
              <a:off x="3259874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4B4170-4BC0-3D44-9D67-A2D4A14AB68E}"/>
                </a:ext>
              </a:extLst>
            </p:cNvPr>
            <p:cNvSpPr/>
            <p:nvPr/>
          </p:nvSpPr>
          <p:spPr>
            <a:xfrm>
              <a:off x="3545117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B5D677-9FAF-8F44-A9C4-D15041993A44}"/>
                </a:ext>
              </a:extLst>
            </p:cNvPr>
            <p:cNvSpPr/>
            <p:nvPr/>
          </p:nvSpPr>
          <p:spPr>
            <a:xfrm>
              <a:off x="3972989" y="3628180"/>
              <a:ext cx="171146" cy="18659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AA1ED4-B0E2-064A-9EE4-77C77AAF9FD4}"/>
                </a:ext>
              </a:extLst>
            </p:cNvPr>
            <p:cNvSpPr/>
            <p:nvPr/>
          </p:nvSpPr>
          <p:spPr>
            <a:xfrm>
              <a:off x="4258233" y="3628180"/>
              <a:ext cx="171146" cy="18659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4ED109-EC0E-0040-B48D-7D2D51E18F6C}"/>
                </a:ext>
              </a:extLst>
            </p:cNvPr>
            <p:cNvSpPr/>
            <p:nvPr/>
          </p:nvSpPr>
          <p:spPr>
            <a:xfrm>
              <a:off x="4543476" y="3628180"/>
              <a:ext cx="171146" cy="18659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49BBBF3-FC90-0441-B59F-C77E66D59FA9}"/>
                </a:ext>
              </a:extLst>
            </p:cNvPr>
            <p:cNvSpPr/>
            <p:nvPr/>
          </p:nvSpPr>
          <p:spPr>
            <a:xfrm>
              <a:off x="4828720" y="3628180"/>
              <a:ext cx="171146" cy="186598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941942A-F52C-934B-862E-D413A6A50240}"/>
                </a:ext>
              </a:extLst>
            </p:cNvPr>
            <p:cNvSpPr/>
            <p:nvPr/>
          </p:nvSpPr>
          <p:spPr>
            <a:xfrm>
              <a:off x="5113963" y="3628180"/>
              <a:ext cx="171146" cy="186598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6785F5D-83F3-BF4F-8CE2-47473D934B72}"/>
                </a:ext>
              </a:extLst>
            </p:cNvPr>
            <p:cNvSpPr/>
            <p:nvPr/>
          </p:nvSpPr>
          <p:spPr>
            <a:xfrm>
              <a:off x="3972988" y="3871568"/>
              <a:ext cx="171146" cy="18659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4A62AE6-CE14-BE4B-8C94-5927C59652DE}"/>
                </a:ext>
              </a:extLst>
            </p:cNvPr>
            <p:cNvSpPr/>
            <p:nvPr/>
          </p:nvSpPr>
          <p:spPr>
            <a:xfrm>
              <a:off x="4258232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BE13FB8-0D6B-5948-AD1A-DA51B3F86B7B}"/>
                </a:ext>
              </a:extLst>
            </p:cNvPr>
            <p:cNvSpPr/>
            <p:nvPr/>
          </p:nvSpPr>
          <p:spPr>
            <a:xfrm>
              <a:off x="4543475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2879473-CA58-6049-8316-37FF1A660737}"/>
                </a:ext>
              </a:extLst>
            </p:cNvPr>
            <p:cNvSpPr/>
            <p:nvPr/>
          </p:nvSpPr>
          <p:spPr>
            <a:xfrm>
              <a:off x="4828719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8D01FEB-A8BF-5341-9892-FCEFA0CC100B}"/>
                </a:ext>
              </a:extLst>
            </p:cNvPr>
            <p:cNvSpPr/>
            <p:nvPr/>
          </p:nvSpPr>
          <p:spPr>
            <a:xfrm>
              <a:off x="5113962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A236C54-1E87-B648-9DE9-D3FE02AD7277}"/>
                </a:ext>
              </a:extLst>
            </p:cNvPr>
            <p:cNvSpPr/>
            <p:nvPr/>
          </p:nvSpPr>
          <p:spPr>
            <a:xfrm>
              <a:off x="3972987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D3F029-D82B-9443-91BA-A1A21A34EF74}"/>
                </a:ext>
              </a:extLst>
            </p:cNvPr>
            <p:cNvSpPr/>
            <p:nvPr/>
          </p:nvSpPr>
          <p:spPr>
            <a:xfrm>
              <a:off x="4258231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36391A7-9C25-C945-8187-4BED10FE8CA2}"/>
                </a:ext>
              </a:extLst>
            </p:cNvPr>
            <p:cNvSpPr/>
            <p:nvPr/>
          </p:nvSpPr>
          <p:spPr>
            <a:xfrm>
              <a:off x="4543474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4767AF5-B9BD-3C4A-A6C3-A77FA45EEE37}"/>
                </a:ext>
              </a:extLst>
            </p:cNvPr>
            <p:cNvSpPr/>
            <p:nvPr/>
          </p:nvSpPr>
          <p:spPr>
            <a:xfrm>
              <a:off x="4828718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5583AB-3199-7D44-B718-A5A88D925637}"/>
                </a:ext>
              </a:extLst>
            </p:cNvPr>
            <p:cNvSpPr/>
            <p:nvPr/>
          </p:nvSpPr>
          <p:spPr>
            <a:xfrm>
              <a:off x="5113961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FBB06E-2DD9-B544-98C5-44BAC61B000D}"/>
                </a:ext>
              </a:extLst>
            </p:cNvPr>
            <p:cNvSpPr/>
            <p:nvPr/>
          </p:nvSpPr>
          <p:spPr>
            <a:xfrm>
              <a:off x="5541833" y="3628180"/>
              <a:ext cx="171146" cy="186598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4C8EAB7-0025-A44D-9758-DA0D31CADEBD}"/>
                </a:ext>
              </a:extLst>
            </p:cNvPr>
            <p:cNvSpPr/>
            <p:nvPr/>
          </p:nvSpPr>
          <p:spPr>
            <a:xfrm>
              <a:off x="5827077" y="3628180"/>
              <a:ext cx="171146" cy="186598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C70A0A2-BEEB-314B-9B91-E350391B3BB9}"/>
                </a:ext>
              </a:extLst>
            </p:cNvPr>
            <p:cNvSpPr/>
            <p:nvPr/>
          </p:nvSpPr>
          <p:spPr>
            <a:xfrm>
              <a:off x="6112320" y="3628180"/>
              <a:ext cx="171146" cy="18659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5E3B0E-F1AB-5245-833D-CFC61F976EF3}"/>
                </a:ext>
              </a:extLst>
            </p:cNvPr>
            <p:cNvSpPr/>
            <p:nvPr/>
          </p:nvSpPr>
          <p:spPr>
            <a:xfrm>
              <a:off x="6397564" y="3628180"/>
              <a:ext cx="171146" cy="18659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40D70F3-CB30-4940-B180-4EC789944444}"/>
                </a:ext>
              </a:extLst>
            </p:cNvPr>
            <p:cNvSpPr/>
            <p:nvPr/>
          </p:nvSpPr>
          <p:spPr>
            <a:xfrm>
              <a:off x="6682807" y="3628180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29610E-D83F-3649-9961-C4B39A3A8A9B}"/>
                </a:ext>
              </a:extLst>
            </p:cNvPr>
            <p:cNvSpPr/>
            <p:nvPr/>
          </p:nvSpPr>
          <p:spPr>
            <a:xfrm>
              <a:off x="5541832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CB3F3E-EBE9-DF4C-AC00-169C5C04EDA0}"/>
                </a:ext>
              </a:extLst>
            </p:cNvPr>
            <p:cNvSpPr/>
            <p:nvPr/>
          </p:nvSpPr>
          <p:spPr>
            <a:xfrm>
              <a:off x="5827076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D14456A-21FB-5243-9952-B65364059AA1}"/>
                </a:ext>
              </a:extLst>
            </p:cNvPr>
            <p:cNvSpPr/>
            <p:nvPr/>
          </p:nvSpPr>
          <p:spPr>
            <a:xfrm>
              <a:off x="6112320" y="3871568"/>
              <a:ext cx="171146" cy="18659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4C86DD-F92C-DB4E-8004-B02C0E40FBF4}"/>
                </a:ext>
              </a:extLst>
            </p:cNvPr>
            <p:cNvSpPr/>
            <p:nvPr/>
          </p:nvSpPr>
          <p:spPr>
            <a:xfrm>
              <a:off x="6397563" y="3871568"/>
              <a:ext cx="171146" cy="18659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240D8E5-8613-4845-A580-775AEC0A83B7}"/>
                </a:ext>
              </a:extLst>
            </p:cNvPr>
            <p:cNvSpPr/>
            <p:nvPr/>
          </p:nvSpPr>
          <p:spPr>
            <a:xfrm>
              <a:off x="6682807" y="3871568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5F68FE6-ED07-F64C-AD09-5E4F1A89A6D4}"/>
                </a:ext>
              </a:extLst>
            </p:cNvPr>
            <p:cNvSpPr/>
            <p:nvPr/>
          </p:nvSpPr>
          <p:spPr>
            <a:xfrm>
              <a:off x="5541832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CB97279-F642-3743-BE23-7CE756AA975B}"/>
                </a:ext>
              </a:extLst>
            </p:cNvPr>
            <p:cNvSpPr/>
            <p:nvPr/>
          </p:nvSpPr>
          <p:spPr>
            <a:xfrm>
              <a:off x="5827075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F190565-B6AE-5D47-BA17-4DC72F242A29}"/>
                </a:ext>
              </a:extLst>
            </p:cNvPr>
            <p:cNvSpPr/>
            <p:nvPr/>
          </p:nvSpPr>
          <p:spPr>
            <a:xfrm>
              <a:off x="6112319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6C13DF9-4551-644F-A0ED-01AF04A8DC32}"/>
                </a:ext>
              </a:extLst>
            </p:cNvPr>
            <p:cNvSpPr/>
            <p:nvPr/>
          </p:nvSpPr>
          <p:spPr>
            <a:xfrm>
              <a:off x="6397562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2B33739-B021-A24D-B81C-DA4DEFC5C2A2}"/>
                </a:ext>
              </a:extLst>
            </p:cNvPr>
            <p:cNvSpPr/>
            <p:nvPr/>
          </p:nvSpPr>
          <p:spPr>
            <a:xfrm>
              <a:off x="6682806" y="4114956"/>
              <a:ext cx="171146" cy="18659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A21CF7-A32E-CD40-A2B5-14743921B1A2}"/>
                </a:ext>
              </a:extLst>
            </p:cNvPr>
            <p:cNvSpPr/>
            <p:nvPr/>
          </p:nvSpPr>
          <p:spPr>
            <a:xfrm>
              <a:off x="2290048" y="3072442"/>
              <a:ext cx="4563904" cy="454325"/>
            </a:xfrm>
            <a:prstGeom prst="roundRect">
              <a:avLst/>
            </a:prstGeom>
            <a:solidFill>
              <a:srgbClr val="69AF34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C9C3D31-9D22-6440-8C0A-49D9D0E9F4B4}"/>
                </a:ext>
              </a:extLst>
            </p:cNvPr>
            <p:cNvSpPr/>
            <p:nvPr/>
          </p:nvSpPr>
          <p:spPr>
            <a:xfrm>
              <a:off x="2404143" y="3149516"/>
              <a:ext cx="171146" cy="30829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775E34-4E0E-5648-BA2C-5B28481EF8D3}"/>
                </a:ext>
              </a:extLst>
            </p:cNvPr>
            <p:cNvSpPr/>
            <p:nvPr/>
          </p:nvSpPr>
          <p:spPr>
            <a:xfrm>
              <a:off x="2613325" y="3149516"/>
              <a:ext cx="171146" cy="308292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AD27A5-926B-1A42-B2CF-F91EAD5F9B13}"/>
                </a:ext>
              </a:extLst>
            </p:cNvPr>
            <p:cNvSpPr/>
            <p:nvPr/>
          </p:nvSpPr>
          <p:spPr>
            <a:xfrm>
              <a:off x="2822507" y="3149516"/>
              <a:ext cx="171146" cy="30829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F7D8C4-448A-B74D-AE65-9402752BD12E}"/>
                </a:ext>
              </a:extLst>
            </p:cNvPr>
            <p:cNvSpPr txBox="1"/>
            <p:nvPr/>
          </p:nvSpPr>
          <p:spPr>
            <a:xfrm>
              <a:off x="3830119" y="3180601"/>
              <a:ext cx="1801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200" b="1" dirty="0">
                  <a:solidFill>
                    <a:srgbClr val="FFFFFF"/>
                  </a:solidFill>
                  <a:latin typeface="Amazon Ember"/>
                </a:rPr>
                <a:t>Shared storage volume</a:t>
              </a:r>
            </a:p>
          </p:txBody>
        </p:sp>
      </p:grp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ABD8DAA-6AA0-9B4A-9640-090863EBA915}"/>
              </a:ext>
            </a:extLst>
          </p:cNvPr>
          <p:cNvCxnSpPr>
            <a:cxnSpLocks/>
            <a:stCxn id="121" idx="0"/>
            <a:endCxn id="2" idx="3"/>
          </p:cNvCxnSpPr>
          <p:nvPr/>
        </p:nvCxnSpPr>
        <p:spPr>
          <a:xfrm rot="16200000" flipV="1">
            <a:off x="4202506" y="3369365"/>
            <a:ext cx="2272606" cy="16584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BCCA8B6D-1343-9041-9422-87E42833C512}"/>
              </a:ext>
            </a:extLst>
          </p:cNvPr>
          <p:cNvCxnSpPr>
            <a:cxnSpLocks/>
            <a:stCxn id="121" idx="0"/>
            <a:endCxn id="6" idx="1"/>
          </p:cNvCxnSpPr>
          <p:nvPr/>
        </p:nvCxnSpPr>
        <p:spPr>
          <a:xfrm rot="5400000" flipH="1" flipV="1">
            <a:off x="5810629" y="3419664"/>
            <a:ext cx="2272606" cy="15578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522E8CB-0C9A-5C44-9F42-57DABA7FE096}"/>
              </a:ext>
            </a:extLst>
          </p:cNvPr>
          <p:cNvGrpSpPr/>
          <p:nvPr/>
        </p:nvGrpSpPr>
        <p:grpSpPr>
          <a:xfrm>
            <a:off x="10127852" y="2179350"/>
            <a:ext cx="1024164" cy="2179781"/>
            <a:chOff x="10255119" y="2653476"/>
            <a:chExt cx="1024164" cy="21797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D593396-23AF-7B4F-8491-25CF0023F681}"/>
                </a:ext>
              </a:extLst>
            </p:cNvPr>
            <p:cNvGrpSpPr/>
            <p:nvPr/>
          </p:nvGrpSpPr>
          <p:grpSpPr>
            <a:xfrm>
              <a:off x="10295426" y="2653476"/>
              <a:ext cx="943550" cy="827031"/>
              <a:chOff x="2480901" y="688821"/>
              <a:chExt cx="943550" cy="827031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2933E876-A8B0-6042-8847-FDC7B93CA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059" y="688821"/>
                <a:ext cx="533234" cy="643018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D7D586C-2AA6-514A-831F-E9E043CCB423}"/>
                  </a:ext>
                </a:extLst>
              </p:cNvPr>
              <p:cNvSpPr txBox="1"/>
              <p:nvPr/>
            </p:nvSpPr>
            <p:spPr>
              <a:xfrm>
                <a:off x="2480901" y="1360404"/>
                <a:ext cx="943550" cy="155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/>
                  <a:t>AWS </a:t>
                </a:r>
                <a:br>
                  <a:rPr lang="en-US" sz="1000" b="1" dirty="0"/>
                </a:br>
                <a:r>
                  <a:rPr lang="en-US" sz="1000" b="1" dirty="0" err="1"/>
                  <a:t>CodeBuild</a:t>
                </a:r>
                <a:endParaRPr lang="en-US" sz="1000" b="1" dirty="0"/>
              </a:p>
            </p:txBody>
          </p:sp>
        </p:grp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BD6BBBA-C201-2F4E-AD44-F1350B2E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55119" y="3809093"/>
              <a:ext cx="1024164" cy="1024164"/>
            </a:xfrm>
            <a:prstGeom prst="rect">
              <a:avLst/>
            </a:prstGeom>
          </p:spPr>
        </p:pic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805073FE-6F65-004B-B316-AC26F4833B8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47210" y="3062273"/>
            <a:ext cx="1920949" cy="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4AE7DEF-24DC-3448-85EE-5AC4BF738FB8}"/>
              </a:ext>
            </a:extLst>
          </p:cNvPr>
          <p:cNvGrpSpPr/>
          <p:nvPr/>
        </p:nvGrpSpPr>
        <p:grpSpPr>
          <a:xfrm>
            <a:off x="10964607" y="348874"/>
            <a:ext cx="1005840" cy="823874"/>
            <a:chOff x="4735723" y="691978"/>
            <a:chExt cx="1005840" cy="823874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A930FD9-77DA-D84D-AC70-F9282F20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96" y="691978"/>
              <a:ext cx="514094" cy="635057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F2BD505-FCA7-8C43-BD32-9B3284AE8E9D}"/>
                </a:ext>
              </a:extLst>
            </p:cNvPr>
            <p:cNvSpPr txBox="1"/>
            <p:nvPr/>
          </p:nvSpPr>
          <p:spPr>
            <a:xfrm>
              <a:off x="4735723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  <a:br>
                <a:rPr lang="en-US" sz="1000" b="1" dirty="0"/>
              </a:br>
              <a:r>
                <a:rPr lang="en-US" sz="1000" b="1" dirty="0" err="1"/>
                <a:t>CloudFormation</a:t>
              </a:r>
              <a:endParaRPr lang="en-US" sz="10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3F023A3-6422-3C4C-BAFF-A5C2019C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17" y="2018484"/>
            <a:ext cx="287867" cy="3217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99983BF-FB37-AB42-B70A-3997CBE141AE}"/>
              </a:ext>
            </a:extLst>
          </p:cNvPr>
          <p:cNvGrpSpPr/>
          <p:nvPr/>
        </p:nvGrpSpPr>
        <p:grpSpPr>
          <a:xfrm>
            <a:off x="7539151" y="2760858"/>
            <a:ext cx="894752" cy="797465"/>
            <a:chOff x="356109" y="718387"/>
            <a:chExt cx="894752" cy="7974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A91132-882B-1E48-9DD6-28C8DEE29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02" y="718387"/>
              <a:ext cx="521366" cy="602829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832D94-05F7-124F-8039-80A6379D1B09}"/>
                </a:ext>
              </a:extLst>
            </p:cNvPr>
            <p:cNvSpPr txBox="1"/>
            <p:nvPr/>
          </p:nvSpPr>
          <p:spPr>
            <a:xfrm>
              <a:off x="356109" y="1360220"/>
              <a:ext cx="894752" cy="155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Aurora</a:t>
              </a:r>
            </a:p>
            <a:p>
              <a:pPr algn="ctr"/>
              <a:r>
                <a:rPr lang="en-US" sz="1000" b="1" dirty="0"/>
                <a:t>Clone</a:t>
              </a:r>
              <a:endParaRPr lang="en-US" b="1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3DD9F23-71BC-B940-AE9C-07DD6B8F677B}"/>
              </a:ext>
            </a:extLst>
          </p:cNvPr>
          <p:cNvGrpSpPr/>
          <p:nvPr/>
        </p:nvGrpSpPr>
        <p:grpSpPr>
          <a:xfrm>
            <a:off x="1292297" y="2696209"/>
            <a:ext cx="1005840" cy="988054"/>
            <a:chOff x="248352" y="879174"/>
            <a:chExt cx="1005840" cy="988054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F9D30DB0-1E31-7945-892B-0D0F350CB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39" y="879174"/>
              <a:ext cx="635267" cy="731519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A6800C-9C61-2649-A8C5-5DA16D9973D0}"/>
                </a:ext>
              </a:extLst>
            </p:cNvPr>
            <p:cNvSpPr txBox="1"/>
            <p:nvPr/>
          </p:nvSpPr>
          <p:spPr>
            <a:xfrm>
              <a:off x="248352" y="1711780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Your Application</a:t>
              </a:r>
            </a:p>
          </p:txBody>
        </p:sp>
      </p:grp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5EB2983-19E7-274F-B1CD-F6D09A2A2BC0}"/>
              </a:ext>
            </a:extLst>
          </p:cNvPr>
          <p:cNvCxnSpPr>
            <a:cxnSpLocks/>
            <a:stCxn id="148" idx="3"/>
            <a:endCxn id="2" idx="1"/>
          </p:cNvCxnSpPr>
          <p:nvPr/>
        </p:nvCxnSpPr>
        <p:spPr>
          <a:xfrm>
            <a:off x="2112851" y="3061969"/>
            <a:ext cx="1875381" cy="3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7D90EA5-B4A8-DA43-A1EA-84A0B5CA0061}"/>
              </a:ext>
            </a:extLst>
          </p:cNvPr>
          <p:cNvSpPr txBox="1"/>
          <p:nvPr/>
        </p:nvSpPr>
        <p:spPr>
          <a:xfrm>
            <a:off x="8193294" y="1129211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rds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backtrackDBCluster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backtrackTo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 &lt;date&gt;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55" name="Right Arrow Callout 154">
            <a:extLst>
              <a:ext uri="{FF2B5EF4-FFF2-40B4-BE49-F238E27FC236}">
                <a16:creationId xmlns:a16="http://schemas.microsoft.com/office/drawing/2014/main" id="{ABF1AAC4-4C73-3F41-9602-C31D0D9DA6E8}"/>
              </a:ext>
            </a:extLst>
          </p:cNvPr>
          <p:cNvSpPr/>
          <p:nvPr/>
        </p:nvSpPr>
        <p:spPr>
          <a:xfrm>
            <a:off x="6362151" y="595880"/>
            <a:ext cx="172847" cy="141043"/>
          </a:xfrm>
          <a:prstGeom prst="righ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3</a:t>
            </a:r>
          </a:p>
        </p:txBody>
      </p:sp>
      <p:sp>
        <p:nvSpPr>
          <p:cNvPr id="156" name="Down Arrow Callout 155">
            <a:extLst>
              <a:ext uri="{FF2B5EF4-FFF2-40B4-BE49-F238E27FC236}">
                <a16:creationId xmlns:a16="http://schemas.microsoft.com/office/drawing/2014/main" id="{1861A5CF-BEA6-0549-BC90-1E650BF2A80F}"/>
              </a:ext>
            </a:extLst>
          </p:cNvPr>
          <p:cNvSpPr/>
          <p:nvPr/>
        </p:nvSpPr>
        <p:spPr>
          <a:xfrm>
            <a:off x="11397327" y="81116"/>
            <a:ext cx="140400" cy="172800"/>
          </a:xfrm>
          <a:prstGeom prst="down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2</a:t>
            </a:r>
          </a:p>
        </p:txBody>
      </p:sp>
      <p:sp>
        <p:nvSpPr>
          <p:cNvPr id="157" name="Left Arrow Callout 156">
            <a:extLst>
              <a:ext uri="{FF2B5EF4-FFF2-40B4-BE49-F238E27FC236}">
                <a16:creationId xmlns:a16="http://schemas.microsoft.com/office/drawing/2014/main" id="{14F8856F-F6C9-B448-88F8-83FE1A90D8FE}"/>
              </a:ext>
            </a:extLst>
          </p:cNvPr>
          <p:cNvSpPr/>
          <p:nvPr/>
        </p:nvSpPr>
        <p:spPr>
          <a:xfrm>
            <a:off x="8586197" y="3342972"/>
            <a:ext cx="172800" cy="140400"/>
          </a:xfrm>
          <a:prstGeom prst="lef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4</a:t>
            </a:r>
          </a:p>
        </p:txBody>
      </p:sp>
      <p:sp>
        <p:nvSpPr>
          <p:cNvPr id="158" name="Up Arrow Callout 157">
            <a:extLst>
              <a:ext uri="{FF2B5EF4-FFF2-40B4-BE49-F238E27FC236}">
                <a16:creationId xmlns:a16="http://schemas.microsoft.com/office/drawing/2014/main" id="{86E17234-24E2-AC41-BDED-92A92A7E8105}"/>
              </a:ext>
            </a:extLst>
          </p:cNvPr>
          <p:cNvSpPr/>
          <p:nvPr/>
        </p:nvSpPr>
        <p:spPr>
          <a:xfrm>
            <a:off x="9729510" y="1667048"/>
            <a:ext cx="140400" cy="172800"/>
          </a:xfrm>
          <a:prstGeom prst="up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5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F4FBD65-3A50-1D4B-8B1E-85094F93831B}"/>
              </a:ext>
            </a:extLst>
          </p:cNvPr>
          <p:cNvSpPr/>
          <p:nvPr/>
        </p:nvSpPr>
        <p:spPr>
          <a:xfrm>
            <a:off x="687953" y="2192364"/>
            <a:ext cx="2302491" cy="219780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Helvetica Neue"/>
                <a:cs typeface="Helvetica Neue"/>
              </a:rPr>
              <a:t>Production App Subnets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020ECB56-1EA8-6E49-B38C-B397A51A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49" y="2032742"/>
            <a:ext cx="287867" cy="321733"/>
          </a:xfrm>
          <a:prstGeom prst="rect">
            <a:avLst/>
          </a:prstGeom>
        </p:spPr>
      </p:pic>
      <p:sp>
        <p:nvSpPr>
          <p:cNvPr id="163" name="Down Arrow Callout 162">
            <a:extLst>
              <a:ext uri="{FF2B5EF4-FFF2-40B4-BE49-F238E27FC236}">
                <a16:creationId xmlns:a16="http://schemas.microsoft.com/office/drawing/2014/main" id="{B2C4C943-03AC-0A47-9088-2F3E8F2249DF}"/>
              </a:ext>
            </a:extLst>
          </p:cNvPr>
          <p:cNvSpPr/>
          <p:nvPr/>
        </p:nvSpPr>
        <p:spPr>
          <a:xfrm>
            <a:off x="2980341" y="1466632"/>
            <a:ext cx="140400" cy="172800"/>
          </a:xfrm>
          <a:prstGeom prst="down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1</a:t>
            </a:r>
          </a:p>
        </p:txBody>
      </p:sp>
      <p:sp>
        <p:nvSpPr>
          <p:cNvPr id="165" name="Left Arrow Callout 164">
            <a:extLst>
              <a:ext uri="{FF2B5EF4-FFF2-40B4-BE49-F238E27FC236}">
                <a16:creationId xmlns:a16="http://schemas.microsoft.com/office/drawing/2014/main" id="{8F4FD652-B3BF-3644-BD05-DA1FD3DF739F}"/>
              </a:ext>
            </a:extLst>
          </p:cNvPr>
          <p:cNvSpPr/>
          <p:nvPr/>
        </p:nvSpPr>
        <p:spPr>
          <a:xfrm>
            <a:off x="11220540" y="3016400"/>
            <a:ext cx="172800" cy="140400"/>
          </a:xfrm>
          <a:prstGeom prst="lef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6</a:t>
            </a:r>
          </a:p>
        </p:txBody>
      </p:sp>
      <p:sp>
        <p:nvSpPr>
          <p:cNvPr id="166" name="Left Arrow Callout 165">
            <a:extLst>
              <a:ext uri="{FF2B5EF4-FFF2-40B4-BE49-F238E27FC236}">
                <a16:creationId xmlns:a16="http://schemas.microsoft.com/office/drawing/2014/main" id="{82528F66-8EA0-7441-87B7-FAA4122907DC}"/>
              </a:ext>
            </a:extLst>
          </p:cNvPr>
          <p:cNvSpPr/>
          <p:nvPr/>
        </p:nvSpPr>
        <p:spPr>
          <a:xfrm>
            <a:off x="8695405" y="5602491"/>
            <a:ext cx="172800" cy="140400"/>
          </a:xfrm>
          <a:prstGeom prst="lef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5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>
            <a:extLst>
              <a:ext uri="{FF2B5EF4-FFF2-40B4-BE49-F238E27FC236}">
                <a16:creationId xmlns:a16="http://schemas.microsoft.com/office/drawing/2014/main" id="{E412F5D3-24A3-2842-851D-870C7154AE84}"/>
              </a:ext>
            </a:extLst>
          </p:cNvPr>
          <p:cNvSpPr/>
          <p:nvPr/>
        </p:nvSpPr>
        <p:spPr>
          <a:xfrm>
            <a:off x="5620443" y="2617761"/>
            <a:ext cx="172847" cy="141043"/>
          </a:xfrm>
          <a:prstGeom prst="righ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1</a:t>
            </a:r>
          </a:p>
        </p:txBody>
      </p:sp>
      <p:sp>
        <p:nvSpPr>
          <p:cNvPr id="3" name="Down Arrow Callout 2">
            <a:extLst>
              <a:ext uri="{FF2B5EF4-FFF2-40B4-BE49-F238E27FC236}">
                <a16:creationId xmlns:a16="http://schemas.microsoft.com/office/drawing/2014/main" id="{DF0031E1-B2F0-6F47-BAB1-EA2C845BF581}"/>
              </a:ext>
            </a:extLst>
          </p:cNvPr>
          <p:cNvSpPr/>
          <p:nvPr/>
        </p:nvSpPr>
        <p:spPr>
          <a:xfrm>
            <a:off x="5958817" y="2421063"/>
            <a:ext cx="140400" cy="172800"/>
          </a:xfrm>
          <a:prstGeom prst="down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2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710983C5-7C06-784F-B39B-73D73EBD15C4}"/>
              </a:ext>
            </a:extLst>
          </p:cNvPr>
          <p:cNvSpPr/>
          <p:nvPr/>
        </p:nvSpPr>
        <p:spPr>
          <a:xfrm>
            <a:off x="6358728" y="2404635"/>
            <a:ext cx="172800" cy="140400"/>
          </a:xfrm>
          <a:prstGeom prst="lef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3</a:t>
            </a:r>
          </a:p>
        </p:txBody>
      </p:sp>
      <p:sp>
        <p:nvSpPr>
          <p:cNvPr id="5" name="Up Arrow Callout 4">
            <a:extLst>
              <a:ext uri="{FF2B5EF4-FFF2-40B4-BE49-F238E27FC236}">
                <a16:creationId xmlns:a16="http://schemas.microsoft.com/office/drawing/2014/main" id="{2667E45D-4A0A-DD49-BAF8-A6EAA02C8E8B}"/>
              </a:ext>
            </a:extLst>
          </p:cNvPr>
          <p:cNvSpPr/>
          <p:nvPr/>
        </p:nvSpPr>
        <p:spPr>
          <a:xfrm>
            <a:off x="6167655" y="2944131"/>
            <a:ext cx="140400" cy="172800"/>
          </a:xfrm>
          <a:prstGeom prst="up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4</a:t>
            </a:r>
          </a:p>
        </p:txBody>
      </p:sp>
      <p:sp>
        <p:nvSpPr>
          <p:cNvPr id="6" name="Left-Right Arrow Callout 5">
            <a:extLst>
              <a:ext uri="{FF2B5EF4-FFF2-40B4-BE49-F238E27FC236}">
                <a16:creationId xmlns:a16="http://schemas.microsoft.com/office/drawing/2014/main" id="{419169B9-DFFA-E44D-BFA8-03D89B9B060F}"/>
              </a:ext>
            </a:extLst>
          </p:cNvPr>
          <p:cNvSpPr/>
          <p:nvPr/>
        </p:nvSpPr>
        <p:spPr>
          <a:xfrm>
            <a:off x="6531528" y="2759130"/>
            <a:ext cx="172800" cy="140400"/>
          </a:xfrm>
          <a:prstGeom prst="leftRigh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5</a:t>
            </a:r>
          </a:p>
        </p:txBody>
      </p:sp>
      <p:sp>
        <p:nvSpPr>
          <p:cNvPr id="7" name="Left-Right Arrow Callout 6">
            <a:extLst>
              <a:ext uri="{FF2B5EF4-FFF2-40B4-BE49-F238E27FC236}">
                <a16:creationId xmlns:a16="http://schemas.microsoft.com/office/drawing/2014/main" id="{2229C6C0-9D32-AB4D-9CEC-2EE69D49641F}"/>
              </a:ext>
            </a:extLst>
          </p:cNvPr>
          <p:cNvSpPr/>
          <p:nvPr/>
        </p:nvSpPr>
        <p:spPr>
          <a:xfrm rot="5400000">
            <a:off x="6836930" y="3046731"/>
            <a:ext cx="172800" cy="140400"/>
          </a:xfrm>
          <a:prstGeom prst="leftRightArrowCallou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854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619</Words>
  <Application>Microsoft Macintosh PowerPoint</Application>
  <PresentationFormat>Widescreen</PresentationFormat>
  <Paragraphs>137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Consolas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Maheshdatta Mishra</dc:creator>
  <cp:lastModifiedBy>Ian Meyers</cp:lastModifiedBy>
  <cp:revision>19</cp:revision>
  <dcterms:created xsi:type="dcterms:W3CDTF">2018-08-22T16:35:39Z</dcterms:created>
  <dcterms:modified xsi:type="dcterms:W3CDTF">2018-10-09T14:08:26Z</dcterms:modified>
</cp:coreProperties>
</file>