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4"/>
    <p:sldMasterId id="2147483786" r:id="rId5"/>
  </p:sldMasterIdLst>
  <p:notesMasterIdLst>
    <p:notesMasterId r:id="rId7"/>
  </p:notesMasterIdLst>
  <p:handoutMasterIdLst>
    <p:handoutMasterId r:id="rId8"/>
  </p:handoutMasterIdLst>
  <p:sldIdLst>
    <p:sldId id="3364" r:id="rId6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orient="horz" pos="4632" userDrawn="1">
          <p15:clr>
            <a:srgbClr val="A4A3A4"/>
          </p15:clr>
        </p15:guide>
        <p15:guide id="3" orient="horz" pos="4848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36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84" userDrawn="1">
          <p15:clr>
            <a:srgbClr val="A4A3A4"/>
          </p15:clr>
        </p15:guide>
        <p15:guide id="10" orient="horz" pos="4560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3120" userDrawn="1">
          <p15:clr>
            <a:srgbClr val="FDE53C"/>
          </p15:clr>
        </p15:guide>
        <p15:guide id="14" pos="4032" userDrawn="1">
          <p15:clr>
            <a:srgbClr val="A4A3A4"/>
          </p15:clr>
        </p15:guide>
        <p15:guide id="15" pos="7656" userDrawn="1">
          <p15:clr>
            <a:srgbClr val="A4A3A4"/>
          </p15:clr>
        </p15:guide>
        <p15:guide id="16" pos="3984" userDrawn="1">
          <p15:clr>
            <a:srgbClr val="A4A3A4"/>
          </p15:clr>
        </p15:guide>
        <p15:guide id="17" pos="2736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4" userDrawn="1">
          <p15:clr>
            <a:srgbClr val="A4A3A4"/>
          </p15:clr>
        </p15:guide>
        <p15:guide id="20" pos="5184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56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  <p15:guide id="28" orient="horz" pos="4152" userDrawn="1">
          <p15:clr>
            <a:srgbClr val="FDE53C"/>
          </p15:clr>
        </p15:guide>
        <p15:guide id="30" orient="horz" pos="648" userDrawn="1">
          <p15:clr>
            <a:srgbClr val="A4A3A4"/>
          </p15:clr>
        </p15:guide>
        <p15:guide id="31" orient="horz" pos="1392" userDrawn="1">
          <p15:clr>
            <a:srgbClr val="A4A3A4"/>
          </p15:clr>
        </p15:guide>
        <p15:guide id="32" orient="horz" pos="1872" userDrawn="1">
          <p15:clr>
            <a:srgbClr val="A4A3A4"/>
          </p15:clr>
        </p15:guide>
        <p15:guide id="33" orient="horz" pos="2352" userDrawn="1">
          <p15:clr>
            <a:srgbClr val="A4A3A4"/>
          </p15:clr>
        </p15:guide>
        <p15:guide id="34" orient="horz" pos="2832" userDrawn="1">
          <p15:clr>
            <a:srgbClr val="A4A3A4"/>
          </p15:clr>
        </p15:guide>
        <p15:guide id="36" pos="4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Sethi, Hiten" initials="SH" lastIdx="215" clrIdx="2">
    <p:extLst>
      <p:ext uri="{19B8F6BF-5375-455C-9EA6-DF929625EA0E}">
        <p15:presenceInfo xmlns:p15="http://schemas.microsoft.com/office/powerpoint/2012/main" userId="S-1-5-21-1407069837-2091007605-538272213-32161281" providerId="AD"/>
      </p:ext>
    </p:extLst>
  </p:cmAuthor>
  <p:cmAuthor id="3" name="David Griffith" initials="DG" lastIdx="28" clrIdx="3">
    <p:extLst>
      <p:ext uri="{19B8F6BF-5375-455C-9EA6-DF929625EA0E}">
        <p15:presenceInfo xmlns:p15="http://schemas.microsoft.com/office/powerpoint/2012/main" userId="S::davidg@silverfoxprod.com::d098c8ac-700f-46f0-bf84-2134bdb9d901" providerId="AD"/>
      </p:ext>
    </p:extLst>
  </p:cmAuthor>
  <p:cmAuthor id="4" name="Auri Mathisen" initials="AM" lastIdx="1" clrIdx="4">
    <p:extLst>
      <p:ext uri="{19B8F6BF-5375-455C-9EA6-DF929625EA0E}">
        <p15:presenceInfo xmlns:p15="http://schemas.microsoft.com/office/powerpoint/2012/main" userId="S::aurim@silverfoxprod.com::4c9b294e-82c5-4bdf-bfad-2c24429970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99FF"/>
    <a:srgbClr val="FFFF99"/>
    <a:srgbClr val="9933FF"/>
    <a:srgbClr val="2397CB"/>
    <a:srgbClr val="4AA3EC"/>
    <a:srgbClr val="232F3E"/>
    <a:srgbClr val="595A5D"/>
    <a:srgbClr val="1B2431"/>
    <a:srgbClr val="19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93" autoAdjust="0"/>
    <p:restoredTop sz="96465" autoAdjust="0"/>
  </p:normalViewPr>
  <p:slideViewPr>
    <p:cSldViewPr snapToGrid="0" showGuides="1">
      <p:cViewPr varScale="1">
        <p:scale>
          <a:sx n="75" d="100"/>
          <a:sy n="75" d="100"/>
        </p:scale>
        <p:origin x="102" y="1200"/>
      </p:cViewPr>
      <p:guideLst>
        <p:guide orient="horz" pos="1080"/>
        <p:guide orient="horz" pos="4632"/>
        <p:guide orient="horz" pos="4848"/>
        <p:guide orient="horz" pos="5114"/>
        <p:guide orient="horz" pos="2160"/>
        <p:guide orient="horz" pos="2205"/>
        <p:guide orient="horz" pos="3336"/>
        <p:guide orient="horz" pos="200"/>
        <p:guide orient="horz" pos="3384"/>
        <p:guide orient="horz" pos="4560"/>
        <p:guide pos="1536"/>
        <p:guide pos="2808"/>
        <p:guide pos="3120"/>
        <p:guide pos="4032"/>
        <p:guide pos="7656"/>
        <p:guide pos="3984"/>
        <p:guide pos="2736"/>
        <p:guide pos="1579"/>
        <p:guide pos="7704"/>
        <p:guide pos="5184"/>
        <p:guide/>
        <p:guide pos="5256"/>
        <p:guide pos="6456"/>
        <p:guide pos="6485"/>
        <p:guide pos="8870"/>
        <p:guide pos="352"/>
        <p:guide pos="5576"/>
        <p:guide orient="horz" pos="4152"/>
        <p:guide orient="horz" pos="648"/>
        <p:guide orient="horz" pos="1392"/>
        <p:guide orient="horz" pos="1872"/>
        <p:guide orient="horz" pos="2352"/>
        <p:guide orient="horz" pos="2832"/>
        <p:guide pos="47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333333"/>
                </a:solidFill>
              </a:rPr>
              <a:t>Mobilize provides customers flexibility and we work with customers to tailor the engagement based on the customer's desired business outcomes. The timeline below serves as a template or starting point that should be modified and tailored based on customer requirements.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7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55490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6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4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665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187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0056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34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249680"/>
            <a:ext cx="14630400" cy="62280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4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5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4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6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8807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5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20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4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9021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39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66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4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29388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1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796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47413"/>
            <a:ext cx="13982827" cy="1079598"/>
          </a:xfrm>
        </p:spPr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6510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89564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79706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4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55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30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0549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83141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137277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2035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079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5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11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3771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044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2671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8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249680"/>
            <a:ext cx="14630400" cy="62280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36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0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02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87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1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96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600878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81057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7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86349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25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056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196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47413"/>
            <a:ext cx="13982827" cy="1079598"/>
          </a:xfrm>
        </p:spPr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995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11375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76562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094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85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+mj-lt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8856">
          <p15:clr>
            <a:srgbClr val="F26B43"/>
          </p15:clr>
        </p15:guide>
        <p15:guide id="3" orient="horz" pos="1032">
          <p15:clr>
            <a:srgbClr val="F26B43"/>
          </p15:clr>
        </p15:guide>
        <p15:guide id="4" orient="horz" pos="46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0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+mj-lt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+mn-lt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8856">
          <p15:clr>
            <a:srgbClr val="F26B43"/>
          </p15:clr>
        </p15:guide>
        <p15:guide id="3" orient="horz" pos="1032">
          <p15:clr>
            <a:srgbClr val="F26B43"/>
          </p15:clr>
        </p15:guide>
        <p15:guide id="4" orient="horz" pos="46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DE95AB4-CA61-0045-9264-D2398FA212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148" y="1383250"/>
          <a:ext cx="13719679" cy="6096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550">
                  <a:extLst>
                    <a:ext uri="{9D8B030D-6E8A-4147-A177-3AD203B41FA5}">
                      <a16:colId xmlns:a16="http://schemas.microsoft.com/office/drawing/2014/main" val="1345181805"/>
                    </a:ext>
                  </a:extLst>
                </a:gridCol>
                <a:gridCol w="1130637">
                  <a:extLst>
                    <a:ext uri="{9D8B030D-6E8A-4147-A177-3AD203B41FA5}">
                      <a16:colId xmlns:a16="http://schemas.microsoft.com/office/drawing/2014/main" val="3842254298"/>
                    </a:ext>
                  </a:extLst>
                </a:gridCol>
                <a:gridCol w="1130636">
                  <a:extLst>
                    <a:ext uri="{9D8B030D-6E8A-4147-A177-3AD203B41FA5}">
                      <a16:colId xmlns:a16="http://schemas.microsoft.com/office/drawing/2014/main" val="1484075571"/>
                    </a:ext>
                  </a:extLst>
                </a:gridCol>
                <a:gridCol w="1142795">
                  <a:extLst>
                    <a:ext uri="{9D8B030D-6E8A-4147-A177-3AD203B41FA5}">
                      <a16:colId xmlns:a16="http://schemas.microsoft.com/office/drawing/2014/main" val="255111226"/>
                    </a:ext>
                  </a:extLst>
                </a:gridCol>
                <a:gridCol w="1154951">
                  <a:extLst>
                    <a:ext uri="{9D8B030D-6E8A-4147-A177-3AD203B41FA5}">
                      <a16:colId xmlns:a16="http://schemas.microsoft.com/office/drawing/2014/main" val="66509699"/>
                    </a:ext>
                  </a:extLst>
                </a:gridCol>
                <a:gridCol w="1100244">
                  <a:extLst>
                    <a:ext uri="{9D8B030D-6E8A-4147-A177-3AD203B41FA5}">
                      <a16:colId xmlns:a16="http://schemas.microsoft.com/office/drawing/2014/main" val="4136782918"/>
                    </a:ext>
                  </a:extLst>
                </a:gridCol>
                <a:gridCol w="1142794">
                  <a:extLst>
                    <a:ext uri="{9D8B030D-6E8A-4147-A177-3AD203B41FA5}">
                      <a16:colId xmlns:a16="http://schemas.microsoft.com/office/drawing/2014/main" val="937844714"/>
                    </a:ext>
                  </a:extLst>
                </a:gridCol>
                <a:gridCol w="1124559">
                  <a:extLst>
                    <a:ext uri="{9D8B030D-6E8A-4147-A177-3AD203B41FA5}">
                      <a16:colId xmlns:a16="http://schemas.microsoft.com/office/drawing/2014/main" val="1669382892"/>
                    </a:ext>
                  </a:extLst>
                </a:gridCol>
                <a:gridCol w="1187711">
                  <a:extLst>
                    <a:ext uri="{9D8B030D-6E8A-4147-A177-3AD203B41FA5}">
                      <a16:colId xmlns:a16="http://schemas.microsoft.com/office/drawing/2014/main" val="347227544"/>
                    </a:ext>
                  </a:extLst>
                </a:gridCol>
                <a:gridCol w="3486802">
                  <a:extLst>
                    <a:ext uri="{9D8B030D-6E8A-4147-A177-3AD203B41FA5}">
                      <a16:colId xmlns:a16="http://schemas.microsoft.com/office/drawing/2014/main" val="3997009336"/>
                    </a:ext>
                  </a:extLst>
                </a:gridCol>
              </a:tblGrid>
              <a:tr h="6096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27044"/>
                  </a:ext>
                </a:extLst>
              </a:tr>
            </a:tbl>
          </a:graphicData>
        </a:graphic>
      </p:graphicFrame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46BBECBE-C381-4E43-B633-08CFBCD03340}"/>
              </a:ext>
            </a:extLst>
          </p:cNvPr>
          <p:cNvSpPr/>
          <p:nvPr/>
        </p:nvSpPr>
        <p:spPr>
          <a:xfrm>
            <a:off x="680003" y="1826695"/>
            <a:ext cx="1044020" cy="5593436"/>
          </a:xfrm>
          <a:prstGeom prst="roundRect">
            <a:avLst>
              <a:gd name="adj" fmla="val 22203"/>
            </a:avLst>
          </a:prstGeom>
          <a:noFill/>
          <a:ln w="38100">
            <a:solidFill>
              <a:schemeClr val="tx1">
                <a:lumMod val="95000"/>
              </a:schemeClr>
            </a:solidFill>
            <a:miter lim="400000"/>
          </a:ln>
        </p:spPr>
        <p:txBody>
          <a:bodyPr vert="vert270" lIns="0" tIns="0" rIns="0" bIns="0" anchor="t" anchorCtr="0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200" b="1" dirty="0">
                <a:sym typeface="Helvetica Neue Medium"/>
              </a:rPr>
              <a:t>Launch Ready Planning  (LRP)</a:t>
            </a: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dirty="0">
              <a:solidFill>
                <a:schemeClr val="accent1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sz="1100" kern="1200" dirty="0">
              <a:solidFill>
                <a:schemeClr val="accent1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233341-3FFE-CA48-B6D0-ADD3994B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63" y="124308"/>
            <a:ext cx="13128486" cy="787908"/>
          </a:xfrm>
        </p:spPr>
        <p:txBody>
          <a:bodyPr>
            <a:normAutofit/>
          </a:bodyPr>
          <a:lstStyle/>
          <a:p>
            <a:r>
              <a:rPr lang="en-US" sz="4000" b="1" dirty="0"/>
              <a:t>Roadmap &amp; Timeline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24F1FE-F93A-BF4B-93B8-7CE02122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33" y="1060477"/>
            <a:ext cx="210467" cy="290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CA0C4A-557A-2A42-9135-F334530A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88" y="1071120"/>
            <a:ext cx="210467" cy="29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BE207D-1A26-FB42-ABC4-9EC86696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197" y="1092552"/>
            <a:ext cx="210467" cy="290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5DEE94-C173-D442-A05F-ADA1146DB8B5}"/>
              </a:ext>
            </a:extLst>
          </p:cNvPr>
          <p:cNvSpPr txBox="1"/>
          <p:nvPr/>
        </p:nvSpPr>
        <p:spPr>
          <a:xfrm>
            <a:off x="9452944" y="333596"/>
            <a:ext cx="27807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 defTabSz="1097280" hangingPunct="1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TIMELINE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E94116-EA90-1947-8C5A-8A064ED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75" y="1046948"/>
            <a:ext cx="210467" cy="290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6EAACD-AE6E-434D-9006-AD6BFCD2D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795" y="1083288"/>
            <a:ext cx="210467" cy="290104"/>
          </a:xfrm>
          <a:prstGeom prst="rect">
            <a:avLst/>
          </a:prstGeom>
        </p:spPr>
      </p:pic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974550" y="4287393"/>
            <a:ext cx="654365" cy="672039"/>
          </a:xfrm>
          <a:prstGeom prst="roundRect">
            <a:avLst>
              <a:gd name="adj" fmla="val 2220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Platform Planning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C16778A-5248-5748-A692-C96917B4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08" y="1070294"/>
            <a:ext cx="210467" cy="290104"/>
          </a:xfrm>
          <a:prstGeom prst="rect">
            <a:avLst/>
          </a:prstGeom>
        </p:spPr>
      </p:pic>
      <p:sp>
        <p:nvSpPr>
          <p:cNvPr id="25" name="Rounded Rectangle">
            <a:extLst>
              <a:ext uri="{FF2B5EF4-FFF2-40B4-BE49-F238E27FC236}">
                <a16:creationId xmlns:a16="http://schemas.microsoft.com/office/drawing/2014/main" id="{215E228D-7879-4B4D-9689-031ECC9C11D4}"/>
              </a:ext>
            </a:extLst>
          </p:cNvPr>
          <p:cNvSpPr/>
          <p:nvPr/>
        </p:nvSpPr>
        <p:spPr>
          <a:xfrm>
            <a:off x="986118" y="6693895"/>
            <a:ext cx="650657" cy="650923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Portfolio Planning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ounded Rectangle">
            <a:extLst>
              <a:ext uri="{FF2B5EF4-FFF2-40B4-BE49-F238E27FC236}">
                <a16:creationId xmlns:a16="http://schemas.microsoft.com/office/drawing/2014/main" id="{F3EAA327-1C32-6948-A2F3-7E525123707E}"/>
              </a:ext>
            </a:extLst>
          </p:cNvPr>
          <p:cNvSpPr/>
          <p:nvPr/>
        </p:nvSpPr>
        <p:spPr>
          <a:xfrm>
            <a:off x="680003" y="1420703"/>
            <a:ext cx="1044020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0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ounded Rectangle">
            <a:extLst>
              <a:ext uri="{FF2B5EF4-FFF2-40B4-BE49-F238E27FC236}">
                <a16:creationId xmlns:a16="http://schemas.microsoft.com/office/drawing/2014/main" id="{7F9A9C82-9BA6-BC41-91A2-7EB718EC9381}"/>
              </a:ext>
            </a:extLst>
          </p:cNvPr>
          <p:cNvSpPr/>
          <p:nvPr/>
        </p:nvSpPr>
        <p:spPr>
          <a:xfrm>
            <a:off x="1808180" y="1420703"/>
            <a:ext cx="1044020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1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ounded Rectangle">
            <a:extLst>
              <a:ext uri="{FF2B5EF4-FFF2-40B4-BE49-F238E27FC236}">
                <a16:creationId xmlns:a16="http://schemas.microsoft.com/office/drawing/2014/main" id="{CD53713F-4724-A149-A157-8884DE3AF2E3}"/>
              </a:ext>
            </a:extLst>
          </p:cNvPr>
          <p:cNvSpPr/>
          <p:nvPr/>
        </p:nvSpPr>
        <p:spPr>
          <a:xfrm>
            <a:off x="2926832" y="1420703"/>
            <a:ext cx="1044020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2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Rounded Rectangle">
            <a:extLst>
              <a:ext uri="{FF2B5EF4-FFF2-40B4-BE49-F238E27FC236}">
                <a16:creationId xmlns:a16="http://schemas.microsoft.com/office/drawing/2014/main" id="{EC1976FC-D5C9-BF41-91F9-30413BAE9D58}"/>
              </a:ext>
            </a:extLst>
          </p:cNvPr>
          <p:cNvSpPr/>
          <p:nvPr/>
        </p:nvSpPr>
        <p:spPr>
          <a:xfrm>
            <a:off x="4055009" y="1420703"/>
            <a:ext cx="1044020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3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Rounded Rectangle">
            <a:extLst>
              <a:ext uri="{FF2B5EF4-FFF2-40B4-BE49-F238E27FC236}">
                <a16:creationId xmlns:a16="http://schemas.microsoft.com/office/drawing/2014/main" id="{E0C4076B-9DE2-E344-800E-5A1FDD91FBC1}"/>
              </a:ext>
            </a:extLst>
          </p:cNvPr>
          <p:cNvSpPr/>
          <p:nvPr/>
        </p:nvSpPr>
        <p:spPr>
          <a:xfrm>
            <a:off x="5211761" y="1425934"/>
            <a:ext cx="1044020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4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Rounded Rectangle">
            <a:extLst>
              <a:ext uri="{FF2B5EF4-FFF2-40B4-BE49-F238E27FC236}">
                <a16:creationId xmlns:a16="http://schemas.microsoft.com/office/drawing/2014/main" id="{8D0C7CA8-E208-DA41-89E9-6B936EF48F03}"/>
              </a:ext>
            </a:extLst>
          </p:cNvPr>
          <p:cNvSpPr/>
          <p:nvPr/>
        </p:nvSpPr>
        <p:spPr>
          <a:xfrm>
            <a:off x="6339938" y="1425934"/>
            <a:ext cx="1044020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5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Rounded Rectangle">
            <a:extLst>
              <a:ext uri="{FF2B5EF4-FFF2-40B4-BE49-F238E27FC236}">
                <a16:creationId xmlns:a16="http://schemas.microsoft.com/office/drawing/2014/main" id="{16DD318A-52BA-F349-9DD5-673292B144CA}"/>
              </a:ext>
            </a:extLst>
          </p:cNvPr>
          <p:cNvSpPr/>
          <p:nvPr/>
        </p:nvSpPr>
        <p:spPr>
          <a:xfrm>
            <a:off x="7458590" y="1425934"/>
            <a:ext cx="1044020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6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Rounded Rectangle">
            <a:extLst>
              <a:ext uri="{FF2B5EF4-FFF2-40B4-BE49-F238E27FC236}">
                <a16:creationId xmlns:a16="http://schemas.microsoft.com/office/drawing/2014/main" id="{E651ECC8-DE90-9A46-9BC2-C9DBD8186C63}"/>
              </a:ext>
            </a:extLst>
          </p:cNvPr>
          <p:cNvSpPr/>
          <p:nvPr/>
        </p:nvSpPr>
        <p:spPr>
          <a:xfrm>
            <a:off x="8596292" y="1425934"/>
            <a:ext cx="1044020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7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Rounded Rectangle">
            <a:extLst>
              <a:ext uri="{FF2B5EF4-FFF2-40B4-BE49-F238E27FC236}">
                <a16:creationId xmlns:a16="http://schemas.microsoft.com/office/drawing/2014/main" id="{5FECA052-CE84-7544-A017-187D1F5ACF40}"/>
              </a:ext>
            </a:extLst>
          </p:cNvPr>
          <p:cNvSpPr/>
          <p:nvPr/>
        </p:nvSpPr>
        <p:spPr>
          <a:xfrm>
            <a:off x="9724469" y="1420703"/>
            <a:ext cx="1044020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8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Rounded Rectangle">
            <a:extLst>
              <a:ext uri="{FF2B5EF4-FFF2-40B4-BE49-F238E27FC236}">
                <a16:creationId xmlns:a16="http://schemas.microsoft.com/office/drawing/2014/main" id="{DF1BFBF4-2784-DD4D-9EB5-C89FE0CEEF21}"/>
              </a:ext>
            </a:extLst>
          </p:cNvPr>
          <p:cNvSpPr/>
          <p:nvPr/>
        </p:nvSpPr>
        <p:spPr>
          <a:xfrm>
            <a:off x="10972800" y="1420703"/>
            <a:ext cx="3324852" cy="342168"/>
          </a:xfrm>
          <a:prstGeom prst="roundRect">
            <a:avLst>
              <a:gd name="adj" fmla="val 22203"/>
            </a:avLst>
          </a:prstGeom>
          <a:solidFill>
            <a:schemeClr val="tx1">
              <a:lumMod val="95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</a:t>
            </a: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9</a:t>
            </a: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-n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Rounded Rectangle">
            <a:extLst>
              <a:ext uri="{FF2B5EF4-FFF2-40B4-BE49-F238E27FC236}">
                <a16:creationId xmlns:a16="http://schemas.microsoft.com/office/drawing/2014/main" id="{F05FD3C2-B07E-3745-9AC4-2A0F13C5D51E}"/>
              </a:ext>
            </a:extLst>
          </p:cNvPr>
          <p:cNvSpPr/>
          <p:nvPr/>
        </p:nvSpPr>
        <p:spPr>
          <a:xfrm rot="16200000">
            <a:off x="-145608" y="6768249"/>
            <a:ext cx="934730" cy="496413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100" b="1" dirty="0">
                <a:solidFill>
                  <a:srgbClr val="000000"/>
                </a:solidFill>
                <a:sym typeface="Helvetica Neue Medium"/>
              </a:rPr>
              <a:t>Portfolio Accelerator</a:t>
            </a:r>
            <a:endParaRPr sz="1100" b="1" kern="12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44" name="Rounded Rectangle">
            <a:extLst>
              <a:ext uri="{FF2B5EF4-FFF2-40B4-BE49-F238E27FC236}">
                <a16:creationId xmlns:a16="http://schemas.microsoft.com/office/drawing/2014/main" id="{2D971709-4C14-B945-AD18-90BCE703BBC7}"/>
              </a:ext>
            </a:extLst>
          </p:cNvPr>
          <p:cNvSpPr/>
          <p:nvPr/>
        </p:nvSpPr>
        <p:spPr>
          <a:xfrm>
            <a:off x="978214" y="2995439"/>
            <a:ext cx="666464" cy="683388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People Planning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1" name="Rounded Rectangle">
            <a:extLst>
              <a:ext uri="{FF2B5EF4-FFF2-40B4-BE49-F238E27FC236}">
                <a16:creationId xmlns:a16="http://schemas.microsoft.com/office/drawing/2014/main" id="{A68229A8-7157-924C-A93C-CF6655DF70CA}"/>
              </a:ext>
            </a:extLst>
          </p:cNvPr>
          <p:cNvSpPr/>
          <p:nvPr/>
        </p:nvSpPr>
        <p:spPr>
          <a:xfrm>
            <a:off x="6378258" y="4180074"/>
            <a:ext cx="986793" cy="887297"/>
          </a:xfrm>
          <a:prstGeom prst="roundRect">
            <a:avLst>
              <a:gd name="adj" fmla="val 2220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1000" b="1" dirty="0">
                <a:solidFill>
                  <a:srgbClr val="000000"/>
                </a:solidFill>
                <a:sym typeface="Helvetica Neue Medium"/>
              </a:rPr>
              <a:t>Platform Party</a:t>
            </a:r>
            <a:r>
              <a:rPr lang="en-US" sz="900" dirty="0">
                <a:solidFill>
                  <a:srgbClr val="000000"/>
                </a:solidFill>
                <a:sym typeface="Helvetica Neue Medium"/>
              </a:rPr>
              <a:t/>
            </a:r>
            <a:br>
              <a:rPr lang="en-US" sz="900" dirty="0">
                <a:solidFill>
                  <a:srgbClr val="000000"/>
                </a:solidFill>
                <a:sym typeface="Helvetica Neue Medium"/>
              </a:rPr>
            </a:br>
            <a:r>
              <a:rPr lang="en-US" sz="900" dirty="0">
                <a:solidFill>
                  <a:srgbClr val="000000"/>
                </a:solidFill>
                <a:sym typeface="Helvetica Neue Medium"/>
              </a:rPr>
              <a:t/>
            </a:r>
            <a:br>
              <a:rPr lang="en-US" sz="900" dirty="0">
                <a:solidFill>
                  <a:srgbClr val="000000"/>
                </a:solidFill>
                <a:sym typeface="Helvetica Neue Medium"/>
              </a:rPr>
            </a:br>
            <a:r>
              <a:rPr lang="en-US" sz="900" i="1" dirty="0">
                <a:solidFill>
                  <a:srgbClr val="000000"/>
                </a:solidFill>
                <a:sym typeface="Helvetica Neue Medium"/>
              </a:rPr>
              <a:t>Promote 1</a:t>
            </a:r>
            <a:r>
              <a:rPr lang="en-US" sz="900" i="1" baseline="30000" dirty="0">
                <a:solidFill>
                  <a:srgbClr val="000000"/>
                </a:solidFill>
                <a:sym typeface="Helvetica Neue Medium"/>
              </a:rPr>
              <a:t>st</a:t>
            </a:r>
            <a:r>
              <a:rPr lang="en-US" sz="900" i="1" dirty="0">
                <a:solidFill>
                  <a:srgbClr val="000000"/>
                </a:solidFill>
                <a:sym typeface="Helvetica Neue Medium"/>
              </a:rPr>
              <a:t> app to Dev</a:t>
            </a:r>
            <a:endParaRPr sz="900" i="1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63" name="Rounded Rectangle">
            <a:extLst>
              <a:ext uri="{FF2B5EF4-FFF2-40B4-BE49-F238E27FC236}">
                <a16:creationId xmlns:a16="http://schemas.microsoft.com/office/drawing/2014/main" id="{E10A26A3-5CBE-6F4D-990E-5BEE07C0540A}"/>
              </a:ext>
            </a:extLst>
          </p:cNvPr>
          <p:cNvSpPr/>
          <p:nvPr/>
        </p:nvSpPr>
        <p:spPr>
          <a:xfrm>
            <a:off x="8624674" y="4212574"/>
            <a:ext cx="986793" cy="888632"/>
          </a:xfrm>
          <a:prstGeom prst="roundRect">
            <a:avLst>
              <a:gd name="adj" fmla="val 2220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Security Jam</a:t>
            </a:r>
            <a:br>
              <a:rPr lang="en-US" sz="900" dirty="0">
                <a:solidFill>
                  <a:srgbClr val="000000"/>
                </a:solidFill>
                <a:sym typeface="Helvetica Neue Medium"/>
              </a:rPr>
            </a:b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&amp; </a:t>
            </a:r>
            <a:br>
              <a:rPr lang="en-US" sz="900" dirty="0">
                <a:solidFill>
                  <a:srgbClr val="000000"/>
                </a:solidFill>
                <a:sym typeface="Helvetica Neue Medium"/>
              </a:rPr>
            </a:b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Operations Game Day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68" name="Rounded Rectangle">
            <a:extLst>
              <a:ext uri="{FF2B5EF4-FFF2-40B4-BE49-F238E27FC236}">
                <a16:creationId xmlns:a16="http://schemas.microsoft.com/office/drawing/2014/main" id="{824C5F4B-2426-634F-94EC-E597199ED134}"/>
              </a:ext>
            </a:extLst>
          </p:cNvPr>
          <p:cNvSpPr/>
          <p:nvPr/>
        </p:nvSpPr>
        <p:spPr>
          <a:xfrm>
            <a:off x="7492589" y="4197053"/>
            <a:ext cx="986793" cy="877651"/>
          </a:xfrm>
          <a:prstGeom prst="roundRect">
            <a:avLst>
              <a:gd name="adj" fmla="val 2220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Platform Party Remediation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Rounded Rectangle">
            <a:extLst>
              <a:ext uri="{FF2B5EF4-FFF2-40B4-BE49-F238E27FC236}">
                <a16:creationId xmlns:a16="http://schemas.microsoft.com/office/drawing/2014/main" id="{6EB2B2F3-D77D-A944-BABF-A93360ACAE1E}"/>
              </a:ext>
            </a:extLst>
          </p:cNvPr>
          <p:cNvSpPr/>
          <p:nvPr/>
        </p:nvSpPr>
        <p:spPr>
          <a:xfrm>
            <a:off x="9756816" y="5395550"/>
            <a:ext cx="1044020" cy="913966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Move</a:t>
            </a:r>
            <a:b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</a:br>
            <a: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Party</a:t>
            </a: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/>
            </a:r>
            <a:b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</a:b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/>
            </a:r>
            <a:b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</a:br>
            <a:r>
              <a:rPr lang="en-US" sz="900" i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  <a:r>
              <a:rPr lang="en-US" sz="900" i="1" kern="1200" baseline="30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st</a:t>
            </a:r>
            <a:r>
              <a:rPr lang="en-US" sz="900" i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 App in Prod</a:t>
            </a:r>
            <a:endParaRPr sz="900" i="1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80B82-0985-FA46-9102-C72F07455291}"/>
              </a:ext>
            </a:extLst>
          </p:cNvPr>
          <p:cNvGrpSpPr/>
          <p:nvPr/>
        </p:nvGrpSpPr>
        <p:grpSpPr>
          <a:xfrm>
            <a:off x="13556340" y="159702"/>
            <a:ext cx="1124687" cy="717178"/>
            <a:chOff x="12930039" y="452986"/>
            <a:chExt cx="1341955" cy="905911"/>
          </a:xfrm>
        </p:grpSpPr>
        <p:sp>
          <p:nvSpPr>
            <p:cNvPr id="77" name="Application Design">
              <a:extLst>
                <a:ext uri="{FF2B5EF4-FFF2-40B4-BE49-F238E27FC236}">
                  <a16:creationId xmlns:a16="http://schemas.microsoft.com/office/drawing/2014/main" id="{5942FECB-0561-3942-9CF2-6AA162146883}"/>
                </a:ext>
              </a:extLst>
            </p:cNvPr>
            <p:cNvSpPr txBox="1"/>
            <p:nvPr/>
          </p:nvSpPr>
          <p:spPr>
            <a:xfrm>
              <a:off x="12930039" y="1112676"/>
              <a:ext cx="1341955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73152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Arial"/>
                  <a:sym typeface="Arial"/>
                </a:rPr>
                <a:t>Mobilize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AB32F20-7FD2-5247-AF9B-1658E8104B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145093" y="452986"/>
              <a:ext cx="911847" cy="544372"/>
              <a:chOff x="-687690" y="4014362"/>
              <a:chExt cx="535871" cy="319914"/>
            </a:xfrm>
          </p:grpSpPr>
          <p:sp>
            <p:nvSpPr>
              <p:cNvPr id="79" name="Freeform: Shape 716">
                <a:extLst>
                  <a:ext uri="{FF2B5EF4-FFF2-40B4-BE49-F238E27FC236}">
                    <a16:creationId xmlns:a16="http://schemas.microsoft.com/office/drawing/2014/main" id="{E20BB77C-4F1A-6A41-9BB2-C46E542C48F6}"/>
                  </a:ext>
                </a:extLst>
              </p:cNvPr>
              <p:cNvSpPr/>
              <p:nvPr/>
            </p:nvSpPr>
            <p:spPr>
              <a:xfrm>
                <a:off x="-687690" y="4292436"/>
                <a:ext cx="466675" cy="41840"/>
              </a:xfrm>
              <a:custGeom>
                <a:avLst/>
                <a:gdLst>
                  <a:gd name="connsiteX0" fmla="*/ 4828 w 466674"/>
                  <a:gd name="connsiteY0" fmla="*/ 4828 h 41839"/>
                  <a:gd name="connsiteX1" fmla="*/ 4828 w 466674"/>
                  <a:gd name="connsiteY1" fmla="*/ 27357 h 41839"/>
                  <a:gd name="connsiteX2" fmla="*/ 6437 w 466674"/>
                  <a:gd name="connsiteY2" fmla="*/ 28644 h 41839"/>
                  <a:gd name="connsiteX3" fmla="*/ 31863 w 466674"/>
                  <a:gd name="connsiteY3" fmla="*/ 37334 h 41839"/>
                  <a:gd name="connsiteX4" fmla="*/ 437709 w 466674"/>
                  <a:gd name="connsiteY4" fmla="*/ 37334 h 41839"/>
                  <a:gd name="connsiteX5" fmla="*/ 458950 w 466674"/>
                  <a:gd name="connsiteY5" fmla="*/ 29932 h 41839"/>
                  <a:gd name="connsiteX6" fmla="*/ 461847 w 466674"/>
                  <a:gd name="connsiteY6" fmla="*/ 27679 h 41839"/>
                  <a:gd name="connsiteX7" fmla="*/ 461847 w 466674"/>
                  <a:gd name="connsiteY7" fmla="*/ 5150 h 41839"/>
                  <a:gd name="connsiteX8" fmla="*/ 4828 w 466674"/>
                  <a:gd name="connsiteY8" fmla="*/ 4828 h 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6674" h="41839">
                    <a:moveTo>
                      <a:pt x="4828" y="4828"/>
                    </a:moveTo>
                    <a:lnTo>
                      <a:pt x="4828" y="27357"/>
                    </a:lnTo>
                    <a:lnTo>
                      <a:pt x="6437" y="28644"/>
                    </a:lnTo>
                    <a:cubicBezTo>
                      <a:pt x="13839" y="34116"/>
                      <a:pt x="22851" y="37334"/>
                      <a:pt x="31863" y="37334"/>
                    </a:cubicBezTo>
                    <a:lnTo>
                      <a:pt x="437709" y="37334"/>
                    </a:lnTo>
                    <a:cubicBezTo>
                      <a:pt x="445433" y="37334"/>
                      <a:pt x="452835" y="34759"/>
                      <a:pt x="458950" y="29932"/>
                    </a:cubicBezTo>
                    <a:lnTo>
                      <a:pt x="461847" y="27679"/>
                    </a:lnTo>
                    <a:lnTo>
                      <a:pt x="461847" y="5150"/>
                    </a:lnTo>
                    <a:lnTo>
                      <a:pt x="4828" y="4828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17">
                <a:extLst>
                  <a:ext uri="{FF2B5EF4-FFF2-40B4-BE49-F238E27FC236}">
                    <a16:creationId xmlns:a16="http://schemas.microsoft.com/office/drawing/2014/main" id="{87E57B61-5D7A-CE4F-92BD-DF29256B07F4}"/>
                  </a:ext>
                </a:extLst>
              </p:cNvPr>
              <p:cNvSpPr/>
              <p:nvPr/>
            </p:nvSpPr>
            <p:spPr>
              <a:xfrm>
                <a:off x="-624287" y="4035926"/>
                <a:ext cx="341155" cy="238165"/>
              </a:xfrm>
              <a:custGeom>
                <a:avLst/>
                <a:gdLst>
                  <a:gd name="connsiteX0" fmla="*/ 338259 w 341155"/>
                  <a:gd name="connsiteY0" fmla="*/ 195681 h 238164"/>
                  <a:gd name="connsiteX1" fmla="*/ 338259 w 341155"/>
                  <a:gd name="connsiteY1" fmla="*/ 224326 h 238164"/>
                  <a:gd name="connsiteX2" fmla="*/ 328925 w 341155"/>
                  <a:gd name="connsiteY2" fmla="*/ 233659 h 238164"/>
                  <a:gd name="connsiteX3" fmla="*/ 14161 w 341155"/>
                  <a:gd name="connsiteY3" fmla="*/ 233659 h 238164"/>
                  <a:gd name="connsiteX4" fmla="*/ 4828 w 341155"/>
                  <a:gd name="connsiteY4" fmla="*/ 224326 h 238164"/>
                  <a:gd name="connsiteX5" fmla="*/ 4828 w 341155"/>
                  <a:gd name="connsiteY5" fmla="*/ 14161 h 238164"/>
                  <a:gd name="connsiteX6" fmla="*/ 14161 w 341155"/>
                  <a:gd name="connsiteY6" fmla="*/ 4828 h 238164"/>
                  <a:gd name="connsiteX7" fmla="*/ 327316 w 341155"/>
                  <a:gd name="connsiteY7" fmla="*/ 4828 h 238164"/>
                  <a:gd name="connsiteX8" fmla="*/ 336649 w 341155"/>
                  <a:gd name="connsiteY8" fmla="*/ 14161 h 238164"/>
                  <a:gd name="connsiteX9" fmla="*/ 336649 w 341155"/>
                  <a:gd name="connsiteY9" fmla="*/ 26713 h 23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1155" h="238164">
                    <a:moveTo>
                      <a:pt x="338259" y="195681"/>
                    </a:moveTo>
                    <a:lnTo>
                      <a:pt x="338259" y="224326"/>
                    </a:lnTo>
                    <a:cubicBezTo>
                      <a:pt x="338259" y="229475"/>
                      <a:pt x="334075" y="233659"/>
                      <a:pt x="328925" y="233659"/>
                    </a:cubicBezTo>
                    <a:lnTo>
                      <a:pt x="14161" y="233659"/>
                    </a:lnTo>
                    <a:cubicBezTo>
                      <a:pt x="9012" y="233659"/>
                      <a:pt x="4828" y="229475"/>
                      <a:pt x="4828" y="224326"/>
                    </a:cubicBezTo>
                    <a:lnTo>
                      <a:pt x="4828" y="14161"/>
                    </a:lnTo>
                    <a:cubicBezTo>
                      <a:pt x="4828" y="9012"/>
                      <a:pt x="9012" y="4828"/>
                      <a:pt x="14161" y="4828"/>
                    </a:cubicBezTo>
                    <a:lnTo>
                      <a:pt x="327316" y="4828"/>
                    </a:lnTo>
                    <a:cubicBezTo>
                      <a:pt x="332465" y="4828"/>
                      <a:pt x="336649" y="9012"/>
                      <a:pt x="336649" y="14161"/>
                    </a:cubicBezTo>
                    <a:lnTo>
                      <a:pt x="336649" y="26713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718">
                <a:extLst>
                  <a:ext uri="{FF2B5EF4-FFF2-40B4-BE49-F238E27FC236}">
                    <a16:creationId xmlns:a16="http://schemas.microsoft.com/office/drawing/2014/main" id="{0257E22E-91E7-4144-B6FD-73EB781DF774}"/>
                  </a:ext>
                </a:extLst>
              </p:cNvPr>
              <p:cNvSpPr/>
              <p:nvPr/>
            </p:nvSpPr>
            <p:spPr>
              <a:xfrm>
                <a:off x="-647781" y="4014362"/>
                <a:ext cx="386213" cy="286442"/>
              </a:xfrm>
              <a:custGeom>
                <a:avLst/>
                <a:gdLst>
                  <a:gd name="connsiteX0" fmla="*/ 383317 w 386213"/>
                  <a:gd name="connsiteY0" fmla="*/ 46346 h 286441"/>
                  <a:gd name="connsiteX1" fmla="*/ 383317 w 386213"/>
                  <a:gd name="connsiteY1" fmla="*/ 14161 h 286441"/>
                  <a:gd name="connsiteX2" fmla="*/ 373983 w 386213"/>
                  <a:gd name="connsiteY2" fmla="*/ 4828 h 286441"/>
                  <a:gd name="connsiteX3" fmla="*/ 14161 w 386213"/>
                  <a:gd name="connsiteY3" fmla="*/ 4828 h 286441"/>
                  <a:gd name="connsiteX4" fmla="*/ 4828 w 386213"/>
                  <a:gd name="connsiteY4" fmla="*/ 14161 h 286441"/>
                  <a:gd name="connsiteX5" fmla="*/ 4828 w 386213"/>
                  <a:gd name="connsiteY5" fmla="*/ 272602 h 286441"/>
                  <a:gd name="connsiteX6" fmla="*/ 14161 w 386213"/>
                  <a:gd name="connsiteY6" fmla="*/ 281936 h 286441"/>
                  <a:gd name="connsiteX7" fmla="*/ 374305 w 386213"/>
                  <a:gd name="connsiteY7" fmla="*/ 281936 h 286441"/>
                  <a:gd name="connsiteX8" fmla="*/ 383639 w 386213"/>
                  <a:gd name="connsiteY8" fmla="*/ 272602 h 286441"/>
                  <a:gd name="connsiteX9" fmla="*/ 383639 w 386213"/>
                  <a:gd name="connsiteY9" fmla="*/ 212417 h 286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6213" h="286441">
                    <a:moveTo>
                      <a:pt x="383317" y="46346"/>
                    </a:moveTo>
                    <a:lnTo>
                      <a:pt x="383317" y="14161"/>
                    </a:lnTo>
                    <a:cubicBezTo>
                      <a:pt x="383317" y="9012"/>
                      <a:pt x="379133" y="4828"/>
                      <a:pt x="373983" y="4828"/>
                    </a:cubicBezTo>
                    <a:lnTo>
                      <a:pt x="14161" y="4828"/>
                    </a:lnTo>
                    <a:cubicBezTo>
                      <a:pt x="9012" y="4828"/>
                      <a:pt x="4828" y="9012"/>
                      <a:pt x="4828" y="14161"/>
                    </a:cubicBezTo>
                    <a:lnTo>
                      <a:pt x="4828" y="272602"/>
                    </a:lnTo>
                    <a:cubicBezTo>
                      <a:pt x="4828" y="277752"/>
                      <a:pt x="9012" y="281936"/>
                      <a:pt x="14161" y="281936"/>
                    </a:cubicBezTo>
                    <a:lnTo>
                      <a:pt x="374305" y="281936"/>
                    </a:lnTo>
                    <a:cubicBezTo>
                      <a:pt x="379455" y="281936"/>
                      <a:pt x="383639" y="277752"/>
                      <a:pt x="383639" y="272602"/>
                    </a:cubicBezTo>
                    <a:lnTo>
                      <a:pt x="383639" y="212417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719">
                <a:extLst>
                  <a:ext uri="{FF2B5EF4-FFF2-40B4-BE49-F238E27FC236}">
                    <a16:creationId xmlns:a16="http://schemas.microsoft.com/office/drawing/2014/main" id="{3B4DB0EA-34F0-8F45-893A-B9CC8B1E374F}"/>
                  </a:ext>
                </a:extLst>
              </p:cNvPr>
              <p:cNvSpPr/>
              <p:nvPr/>
            </p:nvSpPr>
            <p:spPr>
              <a:xfrm>
                <a:off x="-530630" y="4037535"/>
                <a:ext cx="9655" cy="234946"/>
              </a:xfrm>
              <a:custGeom>
                <a:avLst/>
                <a:gdLst>
                  <a:gd name="connsiteX0" fmla="*/ 4828 w 9655"/>
                  <a:gd name="connsiteY0" fmla="*/ 231406 h 234946"/>
                  <a:gd name="connsiteX1" fmla="*/ 4828 w 9655"/>
                  <a:gd name="connsiteY1" fmla="*/ 4828 h 23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5" h="234946">
                    <a:moveTo>
                      <a:pt x="4828" y="231406"/>
                    </a:moveTo>
                    <a:lnTo>
                      <a:pt x="4828" y="4828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720">
                <a:extLst>
                  <a:ext uri="{FF2B5EF4-FFF2-40B4-BE49-F238E27FC236}">
                    <a16:creationId xmlns:a16="http://schemas.microsoft.com/office/drawing/2014/main" id="{B729F24A-BEAD-604C-A23E-B49F82AFC8F5}"/>
                  </a:ext>
                </a:extLst>
              </p:cNvPr>
              <p:cNvSpPr/>
              <p:nvPr/>
            </p:nvSpPr>
            <p:spPr>
              <a:xfrm>
                <a:off x="-283936" y="4094984"/>
                <a:ext cx="19311" cy="96553"/>
              </a:xfrm>
              <a:custGeom>
                <a:avLst/>
                <a:gdLst>
                  <a:gd name="connsiteX0" fmla="*/ 10782 w 19310"/>
                  <a:gd name="connsiteY0" fmla="*/ 95427 h 96553"/>
                  <a:gd name="connsiteX1" fmla="*/ 4667 w 19310"/>
                  <a:gd name="connsiteY1" fmla="*/ 93174 h 96553"/>
                  <a:gd name="connsiteX2" fmla="*/ 2414 w 19310"/>
                  <a:gd name="connsiteY2" fmla="*/ 87059 h 96553"/>
                  <a:gd name="connsiteX3" fmla="*/ 4667 w 19310"/>
                  <a:gd name="connsiteY3" fmla="*/ 80944 h 96553"/>
                  <a:gd name="connsiteX4" fmla="*/ 10782 w 19310"/>
                  <a:gd name="connsiteY4" fmla="*/ 78691 h 96553"/>
                  <a:gd name="connsiteX5" fmla="*/ 16897 w 19310"/>
                  <a:gd name="connsiteY5" fmla="*/ 80944 h 96553"/>
                  <a:gd name="connsiteX6" fmla="*/ 19150 w 19310"/>
                  <a:gd name="connsiteY6" fmla="*/ 87059 h 96553"/>
                  <a:gd name="connsiteX7" fmla="*/ 16897 w 19310"/>
                  <a:gd name="connsiteY7" fmla="*/ 93174 h 96553"/>
                  <a:gd name="connsiteX8" fmla="*/ 10782 w 19310"/>
                  <a:gd name="connsiteY8" fmla="*/ 95427 h 96553"/>
                  <a:gd name="connsiteX9" fmla="*/ 5632 w 19310"/>
                  <a:gd name="connsiteY9" fmla="*/ 66783 h 96553"/>
                  <a:gd name="connsiteX10" fmla="*/ 3701 w 19310"/>
                  <a:gd name="connsiteY10" fmla="*/ 4023 h 96553"/>
                  <a:gd name="connsiteX11" fmla="*/ 10782 w 19310"/>
                  <a:gd name="connsiteY11" fmla="*/ 2414 h 96553"/>
                  <a:gd name="connsiteX12" fmla="*/ 17862 w 19310"/>
                  <a:gd name="connsiteY12" fmla="*/ 4023 h 96553"/>
                  <a:gd name="connsiteX13" fmla="*/ 15931 w 19310"/>
                  <a:gd name="connsiteY13" fmla="*/ 66783 h 96553"/>
                  <a:gd name="connsiteX14" fmla="*/ 5632 w 19310"/>
                  <a:gd name="connsiteY14" fmla="*/ 66783 h 96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310" h="96553">
                    <a:moveTo>
                      <a:pt x="10782" y="95427"/>
                    </a:moveTo>
                    <a:cubicBezTo>
                      <a:pt x="8207" y="95427"/>
                      <a:pt x="6276" y="94461"/>
                      <a:pt x="4667" y="93174"/>
                    </a:cubicBezTo>
                    <a:cubicBezTo>
                      <a:pt x="3058" y="91565"/>
                      <a:pt x="2414" y="89634"/>
                      <a:pt x="2414" y="87059"/>
                    </a:cubicBezTo>
                    <a:cubicBezTo>
                      <a:pt x="2414" y="84484"/>
                      <a:pt x="3058" y="82553"/>
                      <a:pt x="4667" y="80944"/>
                    </a:cubicBezTo>
                    <a:cubicBezTo>
                      <a:pt x="6276" y="79335"/>
                      <a:pt x="8207" y="78691"/>
                      <a:pt x="10782" y="78691"/>
                    </a:cubicBezTo>
                    <a:cubicBezTo>
                      <a:pt x="13357" y="78691"/>
                      <a:pt x="15288" y="79657"/>
                      <a:pt x="16897" y="80944"/>
                    </a:cubicBezTo>
                    <a:cubicBezTo>
                      <a:pt x="18506" y="82231"/>
                      <a:pt x="19150" y="84484"/>
                      <a:pt x="19150" y="87059"/>
                    </a:cubicBezTo>
                    <a:cubicBezTo>
                      <a:pt x="19150" y="89634"/>
                      <a:pt x="18506" y="91565"/>
                      <a:pt x="16897" y="93174"/>
                    </a:cubicBezTo>
                    <a:cubicBezTo>
                      <a:pt x="15288" y="94783"/>
                      <a:pt x="13357" y="95427"/>
                      <a:pt x="10782" y="95427"/>
                    </a:cubicBezTo>
                    <a:close/>
                    <a:moveTo>
                      <a:pt x="5632" y="66783"/>
                    </a:moveTo>
                    <a:lnTo>
                      <a:pt x="3701" y="4023"/>
                    </a:lnTo>
                    <a:cubicBezTo>
                      <a:pt x="5954" y="2736"/>
                      <a:pt x="8207" y="2414"/>
                      <a:pt x="10782" y="2414"/>
                    </a:cubicBezTo>
                    <a:cubicBezTo>
                      <a:pt x="13357" y="2414"/>
                      <a:pt x="15609" y="3058"/>
                      <a:pt x="17862" y="4023"/>
                    </a:cubicBezTo>
                    <a:lnTo>
                      <a:pt x="15931" y="66783"/>
                    </a:lnTo>
                    <a:lnTo>
                      <a:pt x="5632" y="66783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721">
                <a:extLst>
                  <a:ext uri="{FF2B5EF4-FFF2-40B4-BE49-F238E27FC236}">
                    <a16:creationId xmlns:a16="http://schemas.microsoft.com/office/drawing/2014/main" id="{55645C52-09AE-D942-B532-CD55D5DB626B}"/>
                  </a:ext>
                </a:extLst>
              </p:cNvPr>
              <p:cNvSpPr/>
              <p:nvPr/>
            </p:nvSpPr>
            <p:spPr>
              <a:xfrm>
                <a:off x="-346535" y="4071007"/>
                <a:ext cx="144830" cy="144830"/>
              </a:xfrm>
              <a:custGeom>
                <a:avLst/>
                <a:gdLst>
                  <a:gd name="connsiteX0" fmla="*/ 141290 w 144830"/>
                  <a:gd name="connsiteY0" fmla="*/ 73059 h 144830"/>
                  <a:gd name="connsiteX1" fmla="*/ 73059 w 144830"/>
                  <a:gd name="connsiteY1" fmla="*/ 141290 h 144830"/>
                  <a:gd name="connsiteX2" fmla="*/ 4828 w 144830"/>
                  <a:gd name="connsiteY2" fmla="*/ 73059 h 144830"/>
                  <a:gd name="connsiteX3" fmla="*/ 73059 w 144830"/>
                  <a:gd name="connsiteY3" fmla="*/ 4828 h 144830"/>
                  <a:gd name="connsiteX4" fmla="*/ 141290 w 144830"/>
                  <a:gd name="connsiteY4" fmla="*/ 73059 h 14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830" h="144830">
                    <a:moveTo>
                      <a:pt x="141290" y="73059"/>
                    </a:moveTo>
                    <a:cubicBezTo>
                      <a:pt x="141290" y="110742"/>
                      <a:pt x="110742" y="141290"/>
                      <a:pt x="73059" y="141290"/>
                    </a:cubicBezTo>
                    <a:cubicBezTo>
                      <a:pt x="35376" y="141290"/>
                      <a:pt x="4828" y="110742"/>
                      <a:pt x="4828" y="73059"/>
                    </a:cubicBezTo>
                    <a:cubicBezTo>
                      <a:pt x="4828" y="35376"/>
                      <a:pt x="35376" y="4828"/>
                      <a:pt x="73059" y="4828"/>
                    </a:cubicBezTo>
                    <a:cubicBezTo>
                      <a:pt x="110742" y="4828"/>
                      <a:pt x="141290" y="35376"/>
                      <a:pt x="141290" y="73059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722">
                <a:extLst>
                  <a:ext uri="{FF2B5EF4-FFF2-40B4-BE49-F238E27FC236}">
                    <a16:creationId xmlns:a16="http://schemas.microsoft.com/office/drawing/2014/main" id="{40212478-9BA3-9442-A98C-6F019B7E368A}"/>
                  </a:ext>
                </a:extLst>
              </p:cNvPr>
              <p:cNvSpPr/>
              <p:nvPr/>
            </p:nvSpPr>
            <p:spPr>
              <a:xfrm>
                <a:off x="-241935" y="4171422"/>
                <a:ext cx="90116" cy="90116"/>
              </a:xfrm>
              <a:custGeom>
                <a:avLst/>
                <a:gdLst>
                  <a:gd name="connsiteX0" fmla="*/ 29288 w 90116"/>
                  <a:gd name="connsiteY0" fmla="*/ 4828 h 90116"/>
                  <a:gd name="connsiteX1" fmla="*/ 80783 w 90116"/>
                  <a:gd name="connsiteY1" fmla="*/ 56645 h 90116"/>
                  <a:gd name="connsiteX2" fmla="*/ 80461 w 90116"/>
                  <a:gd name="connsiteY2" fmla="*/ 81105 h 90116"/>
                  <a:gd name="connsiteX3" fmla="*/ 80461 w 90116"/>
                  <a:gd name="connsiteY3" fmla="*/ 81105 h 90116"/>
                  <a:gd name="connsiteX4" fmla="*/ 55679 w 90116"/>
                  <a:gd name="connsiteY4" fmla="*/ 81427 h 90116"/>
                  <a:gd name="connsiteX5" fmla="*/ 4828 w 90116"/>
                  <a:gd name="connsiteY5" fmla="*/ 30575 h 9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116" h="90116">
                    <a:moveTo>
                      <a:pt x="29288" y="4828"/>
                    </a:moveTo>
                    <a:lnTo>
                      <a:pt x="80783" y="56645"/>
                    </a:lnTo>
                    <a:cubicBezTo>
                      <a:pt x="87542" y="63403"/>
                      <a:pt x="87220" y="74346"/>
                      <a:pt x="80461" y="81105"/>
                    </a:cubicBezTo>
                    <a:lnTo>
                      <a:pt x="80461" y="81105"/>
                    </a:lnTo>
                    <a:cubicBezTo>
                      <a:pt x="73702" y="87864"/>
                      <a:pt x="62438" y="88185"/>
                      <a:pt x="55679" y="81427"/>
                    </a:cubicBezTo>
                    <a:lnTo>
                      <a:pt x="4828" y="30575"/>
                    </a:lnTo>
                  </a:path>
                </a:pathLst>
              </a:custGeom>
              <a:noFill/>
              <a:ln w="19050" cap="flat">
                <a:solidFill>
                  <a:schemeClr val="accent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723">
                <a:extLst>
                  <a:ext uri="{FF2B5EF4-FFF2-40B4-BE49-F238E27FC236}">
                    <a16:creationId xmlns:a16="http://schemas.microsoft.com/office/drawing/2014/main" id="{D0788D85-8788-A043-BA58-B1C5B69C1F70}"/>
                  </a:ext>
                </a:extLst>
              </p:cNvPr>
              <p:cNvSpPr/>
              <p:nvPr/>
            </p:nvSpPr>
            <p:spPr>
              <a:xfrm>
                <a:off x="-505848" y="4207147"/>
                <a:ext cx="180233" cy="9655"/>
              </a:xfrm>
              <a:custGeom>
                <a:avLst/>
                <a:gdLst>
                  <a:gd name="connsiteX0" fmla="*/ 4828 w 180232"/>
                  <a:gd name="connsiteY0" fmla="*/ 4828 h 9655"/>
                  <a:gd name="connsiteX1" fmla="*/ 176371 w 180232"/>
                  <a:gd name="connsiteY1" fmla="*/ 4828 h 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232" h="9655">
                    <a:moveTo>
                      <a:pt x="4828" y="4828"/>
                    </a:moveTo>
                    <a:lnTo>
                      <a:pt x="176371" y="4828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724">
                <a:extLst>
                  <a:ext uri="{FF2B5EF4-FFF2-40B4-BE49-F238E27FC236}">
                    <a16:creationId xmlns:a16="http://schemas.microsoft.com/office/drawing/2014/main" id="{2A328F6F-36C5-7B41-B696-8C10D5D95C7A}"/>
                  </a:ext>
                </a:extLst>
              </p:cNvPr>
              <p:cNvSpPr/>
              <p:nvPr/>
            </p:nvSpPr>
            <p:spPr>
              <a:xfrm>
                <a:off x="-478169" y="4096754"/>
                <a:ext cx="125519" cy="119082"/>
              </a:xfrm>
              <a:custGeom>
                <a:avLst/>
                <a:gdLst>
                  <a:gd name="connsiteX0" fmla="*/ 4828 w 125519"/>
                  <a:gd name="connsiteY0" fmla="*/ 115220 h 119082"/>
                  <a:gd name="connsiteX1" fmla="*/ 31219 w 125519"/>
                  <a:gd name="connsiteY1" fmla="*/ 53426 h 119082"/>
                  <a:gd name="connsiteX2" fmla="*/ 53748 w 125519"/>
                  <a:gd name="connsiteY2" fmla="*/ 53426 h 119082"/>
                  <a:gd name="connsiteX3" fmla="*/ 70806 w 125519"/>
                  <a:gd name="connsiteY3" fmla="*/ 76277 h 119082"/>
                  <a:gd name="connsiteX4" fmla="*/ 90438 w 125519"/>
                  <a:gd name="connsiteY4" fmla="*/ 4828 h 119082"/>
                  <a:gd name="connsiteX5" fmla="*/ 121014 w 125519"/>
                  <a:gd name="connsiteY5" fmla="*/ 115220 h 11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519" h="119082">
                    <a:moveTo>
                      <a:pt x="4828" y="115220"/>
                    </a:moveTo>
                    <a:lnTo>
                      <a:pt x="31219" y="53426"/>
                    </a:lnTo>
                    <a:lnTo>
                      <a:pt x="53748" y="53426"/>
                    </a:lnTo>
                    <a:lnTo>
                      <a:pt x="70806" y="76277"/>
                    </a:lnTo>
                    <a:lnTo>
                      <a:pt x="90438" y="4828"/>
                    </a:lnTo>
                    <a:lnTo>
                      <a:pt x="121014" y="115220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725">
                <a:extLst>
                  <a:ext uri="{FF2B5EF4-FFF2-40B4-BE49-F238E27FC236}">
                    <a16:creationId xmlns:a16="http://schemas.microsoft.com/office/drawing/2014/main" id="{70A57E65-339C-9B44-A7A7-F07DA0A8D9FB}"/>
                  </a:ext>
                </a:extLst>
              </p:cNvPr>
              <p:cNvSpPr/>
              <p:nvPr/>
            </p:nvSpPr>
            <p:spPr>
              <a:xfrm>
                <a:off x="-590234" y="4085427"/>
                <a:ext cx="32184" cy="32184"/>
              </a:xfrm>
              <a:custGeom>
                <a:avLst/>
                <a:gdLst>
                  <a:gd name="connsiteX0" fmla="*/ 4846 w 32184"/>
                  <a:gd name="connsiteY0" fmla="*/ 4939 h 32184"/>
                  <a:gd name="connsiteX1" fmla="*/ 29949 w 32184"/>
                  <a:gd name="connsiteY1" fmla="*/ 4846 h 32184"/>
                  <a:gd name="connsiteX2" fmla="*/ 30043 w 32184"/>
                  <a:gd name="connsiteY2" fmla="*/ 29949 h 32184"/>
                  <a:gd name="connsiteX3" fmla="*/ 4939 w 32184"/>
                  <a:gd name="connsiteY3" fmla="*/ 30043 h 3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84" h="32184">
                    <a:moveTo>
                      <a:pt x="4846" y="4939"/>
                    </a:moveTo>
                    <a:lnTo>
                      <a:pt x="29949" y="4846"/>
                    </a:lnTo>
                    <a:lnTo>
                      <a:pt x="30043" y="29949"/>
                    </a:lnTo>
                    <a:lnTo>
                      <a:pt x="4939" y="3004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726">
                <a:extLst>
                  <a:ext uri="{FF2B5EF4-FFF2-40B4-BE49-F238E27FC236}">
                    <a16:creationId xmlns:a16="http://schemas.microsoft.com/office/drawing/2014/main" id="{4B0C62F9-3925-BC47-B100-3F2F63654C91}"/>
                  </a:ext>
                </a:extLst>
              </p:cNvPr>
              <p:cNvSpPr/>
              <p:nvPr/>
            </p:nvSpPr>
            <p:spPr>
              <a:xfrm>
                <a:off x="-590234" y="4134992"/>
                <a:ext cx="32184" cy="32184"/>
              </a:xfrm>
              <a:custGeom>
                <a:avLst/>
                <a:gdLst>
                  <a:gd name="connsiteX0" fmla="*/ 4846 w 32184"/>
                  <a:gd name="connsiteY0" fmla="*/ 4939 h 32184"/>
                  <a:gd name="connsiteX1" fmla="*/ 29949 w 32184"/>
                  <a:gd name="connsiteY1" fmla="*/ 4846 h 32184"/>
                  <a:gd name="connsiteX2" fmla="*/ 30043 w 32184"/>
                  <a:gd name="connsiteY2" fmla="*/ 29949 h 32184"/>
                  <a:gd name="connsiteX3" fmla="*/ 4939 w 32184"/>
                  <a:gd name="connsiteY3" fmla="*/ 30043 h 3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84" h="32184">
                    <a:moveTo>
                      <a:pt x="4846" y="4939"/>
                    </a:moveTo>
                    <a:lnTo>
                      <a:pt x="29949" y="4846"/>
                    </a:lnTo>
                    <a:lnTo>
                      <a:pt x="30043" y="29949"/>
                    </a:lnTo>
                    <a:lnTo>
                      <a:pt x="4939" y="3004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727">
                <a:extLst>
                  <a:ext uri="{FF2B5EF4-FFF2-40B4-BE49-F238E27FC236}">
                    <a16:creationId xmlns:a16="http://schemas.microsoft.com/office/drawing/2014/main" id="{E3430B0E-76B1-6646-8ED0-732D40F0DD9D}"/>
                  </a:ext>
                </a:extLst>
              </p:cNvPr>
              <p:cNvSpPr/>
              <p:nvPr/>
            </p:nvSpPr>
            <p:spPr>
              <a:xfrm>
                <a:off x="-589913" y="4184555"/>
                <a:ext cx="32184" cy="32184"/>
              </a:xfrm>
              <a:custGeom>
                <a:avLst/>
                <a:gdLst>
                  <a:gd name="connsiteX0" fmla="*/ 4846 w 32184"/>
                  <a:gd name="connsiteY0" fmla="*/ 4939 h 32184"/>
                  <a:gd name="connsiteX1" fmla="*/ 29949 w 32184"/>
                  <a:gd name="connsiteY1" fmla="*/ 4846 h 32184"/>
                  <a:gd name="connsiteX2" fmla="*/ 30043 w 32184"/>
                  <a:gd name="connsiteY2" fmla="*/ 29949 h 32184"/>
                  <a:gd name="connsiteX3" fmla="*/ 4939 w 32184"/>
                  <a:gd name="connsiteY3" fmla="*/ 30043 h 3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84" h="32184">
                    <a:moveTo>
                      <a:pt x="4846" y="4939"/>
                    </a:moveTo>
                    <a:lnTo>
                      <a:pt x="29949" y="4846"/>
                    </a:lnTo>
                    <a:lnTo>
                      <a:pt x="30043" y="29949"/>
                    </a:lnTo>
                    <a:lnTo>
                      <a:pt x="4939" y="30043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731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94AC40A-37B2-E444-B023-1CA27048A930}"/>
              </a:ext>
            </a:extLst>
          </p:cNvPr>
          <p:cNvSpPr txBox="1"/>
          <p:nvPr/>
        </p:nvSpPr>
        <p:spPr>
          <a:xfrm>
            <a:off x="665922" y="1028362"/>
            <a:ext cx="138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 hangingPunct="1"/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Weekly Customer Executive  Meeting </a:t>
            </a:r>
          </a:p>
        </p:txBody>
      </p:sp>
      <p:sp>
        <p:nvSpPr>
          <p:cNvPr id="74" name="Rounded Rectangle">
            <a:extLst>
              <a:ext uri="{FF2B5EF4-FFF2-40B4-BE49-F238E27FC236}">
                <a16:creationId xmlns:a16="http://schemas.microsoft.com/office/drawing/2014/main" id="{F05FD3C2-B07E-3745-9AC4-2A0F13C5D51E}"/>
              </a:ext>
            </a:extLst>
          </p:cNvPr>
          <p:cNvSpPr/>
          <p:nvPr/>
        </p:nvSpPr>
        <p:spPr>
          <a:xfrm>
            <a:off x="2914898" y="6692063"/>
            <a:ext cx="1063560" cy="652755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Pilot Application Discovery &amp; Design</a:t>
            </a:r>
            <a:endParaRPr sz="900" kern="12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92" name="Rounded Rectangle">
            <a:extLst>
              <a:ext uri="{FF2B5EF4-FFF2-40B4-BE49-F238E27FC236}">
                <a16:creationId xmlns:a16="http://schemas.microsoft.com/office/drawing/2014/main" id="{215E228D-7879-4B4D-9689-031ECC9C11D4}"/>
              </a:ext>
            </a:extLst>
          </p:cNvPr>
          <p:cNvSpPr/>
          <p:nvPr/>
        </p:nvSpPr>
        <p:spPr>
          <a:xfrm>
            <a:off x="10893365" y="7035237"/>
            <a:ext cx="976806" cy="309581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Wave Plan Baselined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Rounded Rectangle">
            <a:extLst>
              <a:ext uri="{FF2B5EF4-FFF2-40B4-BE49-F238E27FC236}">
                <a16:creationId xmlns:a16="http://schemas.microsoft.com/office/drawing/2014/main" id="{6C0F546D-E6DC-CF41-A83A-3EAD969DBC08}"/>
              </a:ext>
            </a:extLst>
          </p:cNvPr>
          <p:cNvSpPr/>
          <p:nvPr/>
        </p:nvSpPr>
        <p:spPr>
          <a:xfrm>
            <a:off x="1807122" y="4203247"/>
            <a:ext cx="4448659" cy="877652"/>
          </a:xfrm>
          <a:prstGeom prst="roundRect">
            <a:avLst>
              <a:gd name="adj" fmla="val 2220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Platform Buildout or Platform Validation</a:t>
            </a: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/>
            </a:r>
            <a:b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</a:br>
            <a:r>
              <a:rPr lang="en-US" sz="900" i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/>
            </a:r>
            <a:br>
              <a:rPr lang="en-US" sz="900" i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</a:br>
            <a:r>
              <a:rPr lang="en-US" sz="900" i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Includes Landing Zone, Security, and Operations</a:t>
            </a:r>
            <a:endParaRPr sz="900" i="1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3" name="Rounded Rectangle">
            <a:extLst>
              <a:ext uri="{FF2B5EF4-FFF2-40B4-BE49-F238E27FC236}">
                <a16:creationId xmlns:a16="http://schemas.microsoft.com/office/drawing/2014/main" id="{215E228D-7879-4B4D-9689-031ECC9C11D4}"/>
              </a:ext>
            </a:extLst>
          </p:cNvPr>
          <p:cNvSpPr/>
          <p:nvPr/>
        </p:nvSpPr>
        <p:spPr>
          <a:xfrm>
            <a:off x="734380" y="2006107"/>
            <a:ext cx="902395" cy="671744"/>
          </a:xfrm>
          <a:prstGeom prst="roundRect">
            <a:avLst>
              <a:gd name="adj" fmla="val 2220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Procure Tools</a:t>
            </a:r>
            <a:b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</a:b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&amp; Deploy Delivery Kits 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4" name="Rounded Rectangle">
            <a:extLst>
              <a:ext uri="{FF2B5EF4-FFF2-40B4-BE49-F238E27FC236}">
                <a16:creationId xmlns:a16="http://schemas.microsoft.com/office/drawing/2014/main" id="{215E228D-7879-4B4D-9689-031ECC9C11D4}"/>
              </a:ext>
            </a:extLst>
          </p:cNvPr>
          <p:cNvSpPr/>
          <p:nvPr/>
        </p:nvSpPr>
        <p:spPr>
          <a:xfrm>
            <a:off x="1808180" y="2022729"/>
            <a:ext cx="1050283" cy="261092"/>
          </a:xfrm>
          <a:prstGeom prst="roundRect">
            <a:avLst>
              <a:gd name="adj" fmla="val 2220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Load Tailored Backlogs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5" name="Rounded Rectangle">
            <a:extLst>
              <a:ext uri="{FF2B5EF4-FFF2-40B4-BE49-F238E27FC236}">
                <a16:creationId xmlns:a16="http://schemas.microsoft.com/office/drawing/2014/main" id="{215E228D-7879-4B4D-9689-031ECC9C11D4}"/>
              </a:ext>
            </a:extLst>
          </p:cNvPr>
          <p:cNvSpPr/>
          <p:nvPr/>
        </p:nvSpPr>
        <p:spPr>
          <a:xfrm>
            <a:off x="1808180" y="2345905"/>
            <a:ext cx="1044020" cy="373898"/>
          </a:xfrm>
          <a:prstGeom prst="roundRect">
            <a:avLst>
              <a:gd name="adj" fmla="val 2220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Sprint Ceremonies Begin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6" name="Rounded Rectangle">
            <a:extLst>
              <a:ext uri="{FF2B5EF4-FFF2-40B4-BE49-F238E27FC236}">
                <a16:creationId xmlns:a16="http://schemas.microsoft.com/office/drawing/2014/main" id="{215E228D-7879-4B4D-9689-031ECC9C11D4}"/>
              </a:ext>
            </a:extLst>
          </p:cNvPr>
          <p:cNvSpPr/>
          <p:nvPr/>
        </p:nvSpPr>
        <p:spPr>
          <a:xfrm>
            <a:off x="2922848" y="2031928"/>
            <a:ext cx="11300255" cy="676963"/>
          </a:xfrm>
          <a:prstGeom prst="roundRect">
            <a:avLst>
              <a:gd name="adj" fmla="val 2220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Weekly Sprint Cadence (Stand-ups, Demo, Retro, Planning)  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4E94116-EA90-1947-8C5A-8A064ED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40" y="1027022"/>
            <a:ext cx="210467" cy="29010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4E94116-EA90-1947-8C5A-8A064ED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23" y="1055412"/>
            <a:ext cx="210467" cy="29010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4E94116-EA90-1947-8C5A-8A064ED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41" y="1072413"/>
            <a:ext cx="210467" cy="29010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04E94116-EA90-1947-8C5A-8A064ED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558" y="1085479"/>
            <a:ext cx="210467" cy="29010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4E94116-EA90-1947-8C5A-8A064ED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333" y="1092552"/>
            <a:ext cx="210467" cy="29010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9BE207D-1A26-FB42-ABC4-9EC86696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296" y="1088981"/>
            <a:ext cx="210467" cy="29010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9BE207D-1A26-FB42-ABC4-9EC86696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161" y="1097537"/>
            <a:ext cx="210467" cy="29010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69BE207D-1A26-FB42-ABC4-9EC86696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418" y="1096072"/>
            <a:ext cx="210467" cy="290104"/>
          </a:xfrm>
          <a:prstGeom prst="rect">
            <a:avLst/>
          </a:prstGeom>
        </p:spPr>
      </p:pic>
      <p:sp>
        <p:nvSpPr>
          <p:cNvPr id="107" name="Rounded Rectangle">
            <a:extLst>
              <a:ext uri="{FF2B5EF4-FFF2-40B4-BE49-F238E27FC236}">
                <a16:creationId xmlns:a16="http://schemas.microsoft.com/office/drawing/2014/main" id="{215E228D-7879-4B4D-9689-031ECC9C11D4}"/>
              </a:ext>
            </a:extLst>
          </p:cNvPr>
          <p:cNvSpPr/>
          <p:nvPr/>
        </p:nvSpPr>
        <p:spPr>
          <a:xfrm>
            <a:off x="1786361" y="6685814"/>
            <a:ext cx="1067066" cy="659004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b="1" kern="1200" dirty="0">
                <a:solidFill>
                  <a:srgbClr val="000000"/>
                </a:solidFill>
                <a:sym typeface="Helvetica Neue Medium"/>
              </a:rPr>
              <a:t>Discovery Party</a:t>
            </a:r>
          </a:p>
          <a:p>
            <a:pPr algn="ctr" defTabSz="1097280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(Application scope, tooling)</a:t>
            </a:r>
            <a:endParaRPr sz="900" kern="12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08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986118" y="5460289"/>
            <a:ext cx="655094" cy="665393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Migration Planning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9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3223390" y="5919025"/>
            <a:ext cx="6382028" cy="390491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Validate Pilot Applications Discovery &amp; Design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0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4045022" y="5416128"/>
            <a:ext cx="1053675" cy="408275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Migration Factory Deployment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2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 rot="16200000">
            <a:off x="-174139" y="5520700"/>
            <a:ext cx="925648" cy="491657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1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Migration Accelerator</a:t>
            </a:r>
            <a:endParaRPr sz="1100" b="1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1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5188505" y="5412469"/>
            <a:ext cx="1074499" cy="384186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Pilot Applications Design Baselined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3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7422696" y="5403684"/>
            <a:ext cx="2199066" cy="408275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Migration Preparation Work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5" name="Rounded Rectangle">
            <a:extLst>
              <a:ext uri="{FF2B5EF4-FFF2-40B4-BE49-F238E27FC236}">
                <a16:creationId xmlns:a16="http://schemas.microsoft.com/office/drawing/2014/main" id="{E10A26A3-5CBE-6F4D-990E-5BEE07C0540A}"/>
              </a:ext>
            </a:extLst>
          </p:cNvPr>
          <p:cNvSpPr/>
          <p:nvPr/>
        </p:nvSpPr>
        <p:spPr>
          <a:xfrm>
            <a:off x="9779035" y="4241200"/>
            <a:ext cx="986793" cy="853757"/>
          </a:xfrm>
          <a:prstGeom prst="roundRect">
            <a:avLst>
              <a:gd name="adj" fmla="val 2220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Platform Baselined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23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10931616" y="5407185"/>
            <a:ext cx="728022" cy="408275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Migration Prep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5" name="Rounded Rectangle">
            <a:extLst>
              <a:ext uri="{FF2B5EF4-FFF2-40B4-BE49-F238E27FC236}">
                <a16:creationId xmlns:a16="http://schemas.microsoft.com/office/drawing/2014/main" id="{6EB2B2F3-D77D-A944-BABF-A93360ACAE1E}"/>
              </a:ext>
            </a:extLst>
          </p:cNvPr>
          <p:cNvSpPr/>
          <p:nvPr/>
        </p:nvSpPr>
        <p:spPr>
          <a:xfrm>
            <a:off x="11698469" y="5379374"/>
            <a:ext cx="823968" cy="930142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Move</a:t>
            </a:r>
            <a:b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</a:br>
            <a: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Party</a:t>
            </a:r>
            <a:r>
              <a:rPr lang="en-US" sz="1000" b="1" dirty="0">
                <a:solidFill>
                  <a:srgbClr val="000000"/>
                </a:solidFill>
                <a:sym typeface="Helvetica Neue Medium"/>
              </a:rPr>
              <a:t/>
            </a:r>
            <a:br>
              <a:rPr lang="en-US" sz="1000" b="1" dirty="0">
                <a:solidFill>
                  <a:srgbClr val="000000"/>
                </a:solidFill>
                <a:sym typeface="Helvetica Neue Medium"/>
              </a:rPr>
            </a:br>
            <a:r>
              <a:rPr lang="en-US" sz="1000" b="1" dirty="0">
                <a:solidFill>
                  <a:srgbClr val="000000"/>
                </a:solidFill>
                <a:sym typeface="Helvetica Neue Medium"/>
              </a:rPr>
              <a:t/>
            </a:r>
            <a:br>
              <a:rPr lang="en-US" sz="1000" b="1" dirty="0">
                <a:solidFill>
                  <a:srgbClr val="000000"/>
                </a:solidFill>
                <a:sym typeface="Helvetica Neue Medium"/>
              </a:rPr>
            </a:br>
            <a:r>
              <a:rPr lang="en-US" sz="900" i="1" dirty="0">
                <a:solidFill>
                  <a:srgbClr val="000000"/>
                </a:solidFill>
                <a:sym typeface="Helvetica Neue Medium"/>
              </a:rPr>
              <a:t>n App in Prod</a:t>
            </a:r>
            <a:endParaRPr lang="en-US" sz="900" i="1" kern="12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26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12572754" y="5403684"/>
            <a:ext cx="728022" cy="408275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Migration Prep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7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 rot="16200000">
            <a:off x="-178764" y="4361809"/>
            <a:ext cx="953926" cy="507699"/>
          </a:xfrm>
          <a:prstGeom prst="roundRect">
            <a:avLst>
              <a:gd name="adj" fmla="val 2220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1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Platform Accelerator</a:t>
            </a:r>
            <a:endParaRPr sz="1100" b="1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8" name="Rounded Rectangle">
            <a:extLst>
              <a:ext uri="{FF2B5EF4-FFF2-40B4-BE49-F238E27FC236}">
                <a16:creationId xmlns:a16="http://schemas.microsoft.com/office/drawing/2014/main" id="{E10A26A3-5CBE-6F4D-990E-5BEE07C0540A}"/>
              </a:ext>
            </a:extLst>
          </p:cNvPr>
          <p:cNvSpPr/>
          <p:nvPr/>
        </p:nvSpPr>
        <p:spPr>
          <a:xfrm>
            <a:off x="10920907" y="4251492"/>
            <a:ext cx="3344795" cy="853757"/>
          </a:xfrm>
          <a:prstGeom prst="roundRect">
            <a:avLst>
              <a:gd name="adj" fmla="val 2220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Platform Optimization Activities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49" name="Rounded Rectangle">
            <a:extLst>
              <a:ext uri="{FF2B5EF4-FFF2-40B4-BE49-F238E27FC236}">
                <a16:creationId xmlns:a16="http://schemas.microsoft.com/office/drawing/2014/main" id="{09668B15-F35F-5E4C-9CC7-F7D226342C7B}"/>
              </a:ext>
            </a:extLst>
          </p:cNvPr>
          <p:cNvSpPr/>
          <p:nvPr/>
        </p:nvSpPr>
        <p:spPr>
          <a:xfrm rot="16200000">
            <a:off x="-171164" y="3195841"/>
            <a:ext cx="932172" cy="531369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  <a:miter lim="400000"/>
          </a:ln>
        </p:spPr>
        <p:txBody>
          <a:bodyPr lIns="42863" tIns="42863" rIns="42863" bIns="42863" anchor="t"/>
          <a:lstStyle/>
          <a:p>
            <a:pPr algn="ctr" defTabSz="1097280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100" b="1" dirty="0">
                <a:solidFill>
                  <a:schemeClr val="bg1"/>
                </a:solidFill>
                <a:sym typeface="Helvetica Neue Medium"/>
              </a:rPr>
              <a:t>People Accelerator</a:t>
            </a:r>
          </a:p>
        </p:txBody>
      </p:sp>
      <p:sp>
        <p:nvSpPr>
          <p:cNvPr id="129" name="Rounded Rectangle">
            <a:extLst>
              <a:ext uri="{FF2B5EF4-FFF2-40B4-BE49-F238E27FC236}">
                <a16:creationId xmlns:a16="http://schemas.microsoft.com/office/drawing/2014/main" id="{215E228D-7879-4B4D-9689-031ECC9C11D4}"/>
              </a:ext>
            </a:extLst>
          </p:cNvPr>
          <p:cNvSpPr/>
          <p:nvPr/>
        </p:nvSpPr>
        <p:spPr>
          <a:xfrm rot="16200000">
            <a:off x="-167338" y="2072406"/>
            <a:ext cx="933382" cy="522505"/>
          </a:xfrm>
          <a:prstGeom prst="roundRect">
            <a:avLst>
              <a:gd name="adj" fmla="val 22203"/>
            </a:avLst>
          </a:prstGeom>
          <a:solidFill>
            <a:schemeClr val="accent1"/>
          </a:solidFill>
          <a:ln w="12700">
            <a:noFill/>
            <a:miter lim="400000"/>
          </a:ln>
        </p:spPr>
        <p:txBody>
          <a:bodyPr lIns="42863" tIns="42863" rIns="42863" bIns="42863" anchor="t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100" b="1" dirty="0">
                <a:solidFill>
                  <a:schemeClr val="bg1"/>
                </a:solidFill>
                <a:sym typeface="Helvetica Neue Medium"/>
              </a:rPr>
              <a:t>Mobilize Accelerator </a:t>
            </a:r>
            <a:endParaRPr sz="1100" b="1" kern="1200" dirty="0">
              <a:solidFill>
                <a:schemeClr val="bg1"/>
              </a:solidFill>
              <a:sym typeface="Helvetica Neue Medium"/>
            </a:endParaRPr>
          </a:p>
        </p:txBody>
      </p:sp>
      <p:sp>
        <p:nvSpPr>
          <p:cNvPr id="105" name="Rounded Rectangle">
            <a:extLst>
              <a:ext uri="{FF2B5EF4-FFF2-40B4-BE49-F238E27FC236}">
                <a16:creationId xmlns:a16="http://schemas.microsoft.com/office/drawing/2014/main" id="{4A82EA23-EE4A-B740-8D95-19C578FCC375}"/>
              </a:ext>
            </a:extLst>
          </p:cNvPr>
          <p:cNvSpPr/>
          <p:nvPr/>
        </p:nvSpPr>
        <p:spPr>
          <a:xfrm>
            <a:off x="4052680" y="6692064"/>
            <a:ext cx="1067066" cy="652754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b="1" dirty="0" smtClean="0">
                <a:solidFill>
                  <a:srgbClr val="000000"/>
                </a:solidFill>
                <a:sym typeface="Helvetica Neue Medium"/>
              </a:rPr>
              <a:t>Analysis </a:t>
            </a:r>
            <a:r>
              <a:rPr lang="en-US" sz="900" b="1" kern="1200" dirty="0" smtClean="0">
                <a:solidFill>
                  <a:srgbClr val="000000"/>
                </a:solidFill>
                <a:sym typeface="Helvetica Neue Medium"/>
              </a:rPr>
              <a:t>Party</a:t>
            </a:r>
            <a:endParaRPr lang="en-US" sz="900" b="1" kern="1200" dirty="0">
              <a:solidFill>
                <a:srgbClr val="000000"/>
              </a:solidFill>
              <a:sym typeface="Helvetica Neue Medium"/>
            </a:endParaRPr>
          </a:p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(output analysis)</a:t>
            </a:r>
            <a:endParaRPr sz="900" kern="12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14" name="Rounded Rectangle">
            <a:extLst>
              <a:ext uri="{FF2B5EF4-FFF2-40B4-BE49-F238E27FC236}">
                <a16:creationId xmlns:a16="http://schemas.microsoft.com/office/drawing/2014/main" id="{9AEE714D-39CD-894D-B2B0-F4ACB903BB44}"/>
              </a:ext>
            </a:extLst>
          </p:cNvPr>
          <p:cNvSpPr/>
          <p:nvPr/>
        </p:nvSpPr>
        <p:spPr>
          <a:xfrm>
            <a:off x="8625553" y="6693895"/>
            <a:ext cx="976806" cy="323003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Wave Plan Draft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6" name="Rounded Rectangle">
            <a:extLst>
              <a:ext uri="{FF2B5EF4-FFF2-40B4-BE49-F238E27FC236}">
                <a16:creationId xmlns:a16="http://schemas.microsoft.com/office/drawing/2014/main" id="{8AEB9C95-E9F6-E04D-9EB6-5586EB3FB9EE}"/>
              </a:ext>
            </a:extLst>
          </p:cNvPr>
          <p:cNvSpPr/>
          <p:nvPr/>
        </p:nvSpPr>
        <p:spPr>
          <a:xfrm>
            <a:off x="5211761" y="6693895"/>
            <a:ext cx="3290849" cy="325718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Pilot Application Discovery &amp; Design (continued)</a:t>
            </a:r>
            <a:endParaRPr sz="900" kern="12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24" name="Rounded Rectangle">
            <a:extLst>
              <a:ext uri="{FF2B5EF4-FFF2-40B4-BE49-F238E27FC236}">
                <a16:creationId xmlns:a16="http://schemas.microsoft.com/office/drawing/2014/main" id="{2BC40C9B-ADF7-FA43-A29E-937B2DECA301}"/>
              </a:ext>
            </a:extLst>
          </p:cNvPr>
          <p:cNvSpPr/>
          <p:nvPr/>
        </p:nvSpPr>
        <p:spPr>
          <a:xfrm>
            <a:off x="5211760" y="7056310"/>
            <a:ext cx="5620047" cy="300138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App/Infra 7R Disposition, Categorization and Prioritization</a:t>
            </a:r>
            <a:endParaRPr sz="900" kern="12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30" name="Rounded Rectangle">
            <a:extLst>
              <a:ext uri="{FF2B5EF4-FFF2-40B4-BE49-F238E27FC236}">
                <a16:creationId xmlns:a16="http://schemas.microsoft.com/office/drawing/2014/main" id="{7C028A91-5F9D-7949-A688-617DBCB5AEE2}"/>
              </a:ext>
            </a:extLst>
          </p:cNvPr>
          <p:cNvSpPr/>
          <p:nvPr/>
        </p:nvSpPr>
        <p:spPr>
          <a:xfrm>
            <a:off x="9724469" y="6693895"/>
            <a:ext cx="4556136" cy="300138"/>
          </a:xfrm>
          <a:prstGeom prst="roundRect">
            <a:avLst>
              <a:gd name="adj" fmla="val 22203"/>
            </a:avLst>
          </a:prstGeom>
          <a:solidFill>
            <a:srgbClr val="CC66FF"/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dirty="0">
                <a:solidFill>
                  <a:srgbClr val="000000"/>
                </a:solidFill>
                <a:sym typeface="Helvetica Neue Medium"/>
              </a:rPr>
              <a:t>Continuous Data Enrichment and Validation</a:t>
            </a:r>
            <a:endParaRPr sz="900" kern="12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31" name="Rounded Rectangle">
            <a:extLst>
              <a:ext uri="{FF2B5EF4-FFF2-40B4-BE49-F238E27FC236}">
                <a16:creationId xmlns:a16="http://schemas.microsoft.com/office/drawing/2014/main" id="{6EB2B2F3-D77D-A944-BABF-A93360ACAE1E}"/>
              </a:ext>
            </a:extLst>
          </p:cNvPr>
          <p:cNvSpPr/>
          <p:nvPr/>
        </p:nvSpPr>
        <p:spPr>
          <a:xfrm>
            <a:off x="13375318" y="5391012"/>
            <a:ext cx="823968" cy="918504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Move</a:t>
            </a:r>
            <a:b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</a:br>
            <a:r>
              <a:rPr lang="en-US" sz="10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Party</a:t>
            </a:r>
            <a:r>
              <a:rPr lang="en-US" sz="1000" b="1" dirty="0">
                <a:solidFill>
                  <a:srgbClr val="000000"/>
                </a:solidFill>
                <a:sym typeface="Helvetica Neue Medium"/>
              </a:rPr>
              <a:t/>
            </a:r>
            <a:br>
              <a:rPr lang="en-US" sz="1000" b="1" dirty="0">
                <a:solidFill>
                  <a:srgbClr val="000000"/>
                </a:solidFill>
                <a:sym typeface="Helvetica Neue Medium"/>
              </a:rPr>
            </a:br>
            <a:r>
              <a:rPr lang="en-US" sz="1000" b="1" dirty="0">
                <a:solidFill>
                  <a:srgbClr val="000000"/>
                </a:solidFill>
                <a:sym typeface="Helvetica Neue Medium"/>
              </a:rPr>
              <a:t/>
            </a:r>
            <a:br>
              <a:rPr lang="en-US" sz="1000" b="1" dirty="0">
                <a:solidFill>
                  <a:srgbClr val="000000"/>
                </a:solidFill>
                <a:sym typeface="Helvetica Neue Medium"/>
              </a:rPr>
            </a:br>
            <a:r>
              <a:rPr lang="en-US" sz="900" i="1" dirty="0">
                <a:solidFill>
                  <a:srgbClr val="000000"/>
                </a:solidFill>
                <a:sym typeface="Helvetica Neue Medium"/>
              </a:rPr>
              <a:t>n App in Prod</a:t>
            </a:r>
            <a:endParaRPr lang="en-US" sz="900" i="1" kern="12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32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6333468" y="5407186"/>
            <a:ext cx="1053675" cy="408275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Migration Factory </a:t>
            </a:r>
            <a:r>
              <a:rPr lang="en-US" sz="9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Testing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3" name="Rounded Rectangle">
            <a:extLst>
              <a:ext uri="{FF2B5EF4-FFF2-40B4-BE49-F238E27FC236}">
                <a16:creationId xmlns:a16="http://schemas.microsoft.com/office/drawing/2014/main" id="{9C9F26E4-1AF9-394C-9A0B-E5ECFFC259E2}"/>
              </a:ext>
            </a:extLst>
          </p:cNvPr>
          <p:cNvSpPr/>
          <p:nvPr/>
        </p:nvSpPr>
        <p:spPr>
          <a:xfrm>
            <a:off x="2924783" y="5416128"/>
            <a:ext cx="1053675" cy="408275"/>
          </a:xfrm>
          <a:prstGeom prst="roundRect">
            <a:avLst>
              <a:gd name="adj" fmla="val 22203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Migration Patterns Analysis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4" name="Rounded Rectangle">
            <a:extLst>
              <a:ext uri="{FF2B5EF4-FFF2-40B4-BE49-F238E27FC236}">
                <a16:creationId xmlns:a16="http://schemas.microsoft.com/office/drawing/2014/main" id="{2D971709-4C14-B945-AD18-90BCE703BBC7}"/>
              </a:ext>
            </a:extLst>
          </p:cNvPr>
          <p:cNvSpPr/>
          <p:nvPr/>
        </p:nvSpPr>
        <p:spPr>
          <a:xfrm>
            <a:off x="1808180" y="2973134"/>
            <a:ext cx="2153025" cy="894883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 hangingPunct="1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9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rPr>
              <a:t>Leadership Alignment &amp; Stakeholder Assessment</a:t>
            </a:r>
            <a:endParaRPr sz="900" kern="1200" dirty="0">
              <a:solidFill>
                <a:srgbClr val="000000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5" name="Rounded Rectangle">
            <a:extLst>
              <a:ext uri="{FF2B5EF4-FFF2-40B4-BE49-F238E27FC236}">
                <a16:creationId xmlns:a16="http://schemas.microsoft.com/office/drawing/2014/main" id="{17DEA0F1-1C45-6F4B-8162-0D57DDF1273E}"/>
              </a:ext>
            </a:extLst>
          </p:cNvPr>
          <p:cNvSpPr/>
          <p:nvPr/>
        </p:nvSpPr>
        <p:spPr>
          <a:xfrm>
            <a:off x="4050177" y="2967761"/>
            <a:ext cx="1048678" cy="579256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b="1" dirty="0" smtClean="0">
                <a:solidFill>
                  <a:srgbClr val="000000"/>
                </a:solidFill>
                <a:sym typeface="Helvetica Neue Medium"/>
              </a:rPr>
              <a:t>People </a:t>
            </a:r>
            <a:r>
              <a:rPr lang="en-US" sz="900" b="1" dirty="0">
                <a:solidFill>
                  <a:srgbClr val="000000"/>
                </a:solidFill>
                <a:sym typeface="Helvetica Neue Medium"/>
              </a:rPr>
              <a:t>Party</a:t>
            </a:r>
            <a:endParaRPr sz="900" b="1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36" name="Rounded Rectangle">
            <a:extLst>
              <a:ext uri="{FF2B5EF4-FFF2-40B4-BE49-F238E27FC236}">
                <a16:creationId xmlns:a16="http://schemas.microsoft.com/office/drawing/2014/main" id="{ABE82D42-E4B1-CA4F-A33A-EC7C19A47CE2}"/>
              </a:ext>
            </a:extLst>
          </p:cNvPr>
          <p:cNvSpPr/>
          <p:nvPr/>
        </p:nvSpPr>
        <p:spPr>
          <a:xfrm>
            <a:off x="5214326" y="2963754"/>
            <a:ext cx="1048678" cy="583263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Case for Change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37" name="Rounded Rectangle">
            <a:extLst>
              <a:ext uri="{FF2B5EF4-FFF2-40B4-BE49-F238E27FC236}">
                <a16:creationId xmlns:a16="http://schemas.microsoft.com/office/drawing/2014/main" id="{81A64EA8-CD1D-9E48-BB8A-947D434CDEB7}"/>
              </a:ext>
            </a:extLst>
          </p:cNvPr>
          <p:cNvSpPr/>
          <p:nvPr/>
        </p:nvSpPr>
        <p:spPr>
          <a:xfrm>
            <a:off x="6337608" y="3007315"/>
            <a:ext cx="4494199" cy="272165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Org Change Readiness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38" name="Rounded Rectangle">
            <a:extLst>
              <a:ext uri="{FF2B5EF4-FFF2-40B4-BE49-F238E27FC236}">
                <a16:creationId xmlns:a16="http://schemas.microsoft.com/office/drawing/2014/main" id="{6D13E02E-8C1B-A24B-AE8B-F158C0FCFA63}"/>
              </a:ext>
            </a:extLst>
          </p:cNvPr>
          <p:cNvSpPr/>
          <p:nvPr/>
        </p:nvSpPr>
        <p:spPr>
          <a:xfrm>
            <a:off x="6346103" y="3317115"/>
            <a:ext cx="2165001" cy="273976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OCM RACI &amp; Risk Mitigation Strategy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39" name="Rounded Rectangle">
            <a:extLst>
              <a:ext uri="{FF2B5EF4-FFF2-40B4-BE49-F238E27FC236}">
                <a16:creationId xmlns:a16="http://schemas.microsoft.com/office/drawing/2014/main" id="{181E020F-9650-3548-9666-4077797183B7}"/>
              </a:ext>
            </a:extLst>
          </p:cNvPr>
          <p:cNvSpPr/>
          <p:nvPr/>
        </p:nvSpPr>
        <p:spPr>
          <a:xfrm>
            <a:off x="10931616" y="3007316"/>
            <a:ext cx="3324852" cy="268060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Key Messaging for Communications 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40" name="Rounded Rectangle">
            <a:extLst>
              <a:ext uri="{FF2B5EF4-FFF2-40B4-BE49-F238E27FC236}">
                <a16:creationId xmlns:a16="http://schemas.microsoft.com/office/drawing/2014/main" id="{8E9EA35C-6427-AE4A-9E52-C71DDD75BEFE}"/>
              </a:ext>
            </a:extLst>
          </p:cNvPr>
          <p:cNvSpPr/>
          <p:nvPr/>
        </p:nvSpPr>
        <p:spPr>
          <a:xfrm>
            <a:off x="10931267" y="3325979"/>
            <a:ext cx="3315220" cy="263066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Change Strategy &amp; Plan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41" name="Rounded Rectangle">
            <a:extLst>
              <a:ext uri="{FF2B5EF4-FFF2-40B4-BE49-F238E27FC236}">
                <a16:creationId xmlns:a16="http://schemas.microsoft.com/office/drawing/2014/main" id="{684B609A-343E-BF48-B567-A153E1B7CE04}"/>
              </a:ext>
            </a:extLst>
          </p:cNvPr>
          <p:cNvSpPr/>
          <p:nvPr/>
        </p:nvSpPr>
        <p:spPr>
          <a:xfrm>
            <a:off x="4082513" y="3632571"/>
            <a:ext cx="10170424" cy="256065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Change Impacts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  <p:sp>
        <p:nvSpPr>
          <p:cNvPr id="142" name="Rounded Rectangle">
            <a:extLst>
              <a:ext uri="{FF2B5EF4-FFF2-40B4-BE49-F238E27FC236}">
                <a16:creationId xmlns:a16="http://schemas.microsoft.com/office/drawing/2014/main" id="{CFCF84C0-ED04-3C45-9985-26958F2C41B6}"/>
              </a:ext>
            </a:extLst>
          </p:cNvPr>
          <p:cNvSpPr/>
          <p:nvPr/>
        </p:nvSpPr>
        <p:spPr>
          <a:xfrm>
            <a:off x="9724469" y="3319848"/>
            <a:ext cx="1060553" cy="278387"/>
          </a:xfrm>
          <a:prstGeom prst="roundRect">
            <a:avLst>
              <a:gd name="adj" fmla="val 22203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42863" tIns="42863" rIns="42863" bIns="42863" anchor="ctr"/>
          <a:lstStyle/>
          <a:p>
            <a:pPr algn="ctr" defTabSz="1097280"/>
            <a:r>
              <a:rPr lang="en-US" sz="900" dirty="0">
                <a:solidFill>
                  <a:srgbClr val="000000"/>
                </a:solidFill>
                <a:sym typeface="Helvetica Neue Medium"/>
              </a:rPr>
              <a:t>OCM Metrics</a:t>
            </a:r>
            <a:endParaRPr sz="900" dirty="0">
              <a:solidFill>
                <a:srgbClr val="000000"/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5461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507E2F-6D6A-4D42-B169-6324297CFAD2}" vid="{7A9FE920-4A4C-4110-AB3B-DF66E161CD49}"/>
    </a:ext>
  </a:extLst>
</a:theme>
</file>

<file path=ppt/theme/theme2.xml><?xml version="1.0" encoding="utf-8"?>
<a:theme xmlns:a="http://schemas.openxmlformats.org/drawingml/2006/main" name="2_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F507E2F-6D6A-4D42-B169-6324297CFAD2}" vid="{7A9FE920-4A4C-4110-AB3B-DF66E161CD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142529</TotalTime>
  <Words>291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Amazon Ember</vt:lpstr>
      <vt:lpstr>Amazon Ember Light</vt:lpstr>
      <vt:lpstr>Amazon Ember Regular</vt:lpstr>
      <vt:lpstr>Arial</vt:lpstr>
      <vt:lpstr>Calibri</vt:lpstr>
      <vt:lpstr>Helvetica Neue Medium</vt:lpstr>
      <vt:lpstr>1_DeckTemplate-AWS</vt:lpstr>
      <vt:lpstr>2_DeckTemplate-AWS</vt:lpstr>
      <vt:lpstr>Roadmap &amp;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Screnci, Christine</cp:lastModifiedBy>
  <cp:revision>2153</cp:revision>
  <dcterms:created xsi:type="dcterms:W3CDTF">2016-06-17T18:22:10Z</dcterms:created>
  <dcterms:modified xsi:type="dcterms:W3CDTF">2021-04-13T01:06:06Z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