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3"/>
  </p:notesMasterIdLst>
  <p:sldIdLst>
    <p:sldId id="613" r:id="rId2"/>
    <p:sldId id="965" r:id="rId3"/>
    <p:sldId id="1925" r:id="rId4"/>
    <p:sldId id="1032" r:id="rId5"/>
    <p:sldId id="983" r:id="rId6"/>
    <p:sldId id="1172" r:id="rId7"/>
    <p:sldId id="355" r:id="rId8"/>
    <p:sldId id="338" r:id="rId9"/>
    <p:sldId id="2763" r:id="rId10"/>
    <p:sldId id="2764" r:id="rId11"/>
    <p:sldId id="977" r:id="rId12"/>
  </p:sldIdLst>
  <p:sldSz cx="14630400" cy="8229600"/>
  <p:notesSz cx="6858000" cy="9144000"/>
  <p:defaultTextStyle>
    <a:defPPr>
      <a:defRPr lang="en-US"/>
    </a:defPPr>
    <a:lvl1pPr marL="0" indent="0" algn="l" defTabSz="731520" rtl="0" eaLnBrk="1" latinLnBrk="0" hangingPunct="1">
      <a:lnSpc>
        <a:spcPct val="100000"/>
      </a:lnSpc>
      <a:defRPr lang="en-US" altLang="en-US" sz="2880" b="0" i="0" u="none" strike="noStrike" kern="1200" smtClean="0">
        <a:solidFill>
          <a:schemeClr val="tx1"/>
        </a:solidFill>
        <a:latin typeface="+mn-lt"/>
        <a:ea typeface="+mn-ea"/>
        <a:cs typeface="+mn-cs"/>
      </a:defRPr>
    </a:lvl1pPr>
    <a:lvl2pPr marL="731520" lvl="1" indent="0" algn="l" defTabSz="731520" rtl="0" eaLnBrk="1" latinLnBrk="0" hangingPunct="1">
      <a:lnSpc>
        <a:spcPct val="100000"/>
      </a:lnSpc>
      <a:defRPr lang="en-US" altLang="en-US" sz="2880" b="0" i="0" u="none" strike="noStrike" kern="1200" smtClean="0">
        <a:solidFill>
          <a:schemeClr val="tx1"/>
        </a:solidFill>
        <a:latin typeface="+mn-lt"/>
        <a:ea typeface="+mn-ea"/>
        <a:cs typeface="+mn-cs"/>
      </a:defRPr>
    </a:lvl2pPr>
    <a:lvl3pPr marL="1463040" lvl="2" indent="0" algn="l" defTabSz="731520" rtl="0" eaLnBrk="1" latinLnBrk="0" hangingPunct="1">
      <a:lnSpc>
        <a:spcPct val="100000"/>
      </a:lnSpc>
      <a:defRPr lang="en-US" altLang="en-US" sz="2880" b="0" i="0" u="none" strike="noStrike" kern="1200" smtClean="0">
        <a:solidFill>
          <a:schemeClr val="tx1"/>
        </a:solidFill>
        <a:latin typeface="+mn-lt"/>
        <a:ea typeface="+mn-ea"/>
        <a:cs typeface="+mn-cs"/>
      </a:defRPr>
    </a:lvl3pPr>
    <a:lvl4pPr marL="2194560" lvl="3" indent="0" algn="l" defTabSz="731520" rtl="0" eaLnBrk="1" latinLnBrk="0" hangingPunct="1">
      <a:lnSpc>
        <a:spcPct val="100000"/>
      </a:lnSpc>
      <a:defRPr lang="en-US" altLang="en-US" sz="2880" b="0" i="0" u="none" strike="noStrike" kern="1200" smtClean="0">
        <a:solidFill>
          <a:schemeClr val="tx1"/>
        </a:solidFill>
        <a:latin typeface="+mn-lt"/>
        <a:ea typeface="+mn-ea"/>
        <a:cs typeface="+mn-cs"/>
      </a:defRPr>
    </a:lvl4pPr>
    <a:lvl5pPr marL="2926080" lvl="4" indent="0" algn="l" defTabSz="731520" rtl="0" eaLnBrk="1" latinLnBrk="0" hangingPunct="1">
      <a:lnSpc>
        <a:spcPct val="100000"/>
      </a:lnSpc>
      <a:defRPr lang="en-US" altLang="en-US" sz="2880" b="0" i="0" u="none" strike="noStrike" kern="1200" smtClean="0">
        <a:solidFill>
          <a:schemeClr val="tx1"/>
        </a:solidFill>
        <a:latin typeface="+mn-lt"/>
        <a:ea typeface="+mn-ea"/>
        <a:cs typeface="+mn-cs"/>
      </a:defRPr>
    </a:lvl5pPr>
    <a:lvl6pPr marL="3657600" lvl="5" indent="0" algn="l" defTabSz="731520" rtl="0" eaLnBrk="1" latinLnBrk="0" hangingPunct="1">
      <a:lnSpc>
        <a:spcPct val="100000"/>
      </a:lnSpc>
      <a:defRPr lang="en-US" altLang="en-US" sz="2880" b="0" i="0" u="none" strike="noStrike" kern="1200" smtClean="0">
        <a:solidFill>
          <a:schemeClr val="tx1"/>
        </a:solidFill>
        <a:latin typeface="+mn-lt"/>
        <a:ea typeface="+mn-ea"/>
        <a:cs typeface="+mn-cs"/>
      </a:defRPr>
    </a:lvl6pPr>
    <a:lvl7pPr marL="4389120" lvl="6" indent="0" algn="l" defTabSz="731520" rtl="0" eaLnBrk="1" latinLnBrk="0" hangingPunct="1">
      <a:lnSpc>
        <a:spcPct val="100000"/>
      </a:lnSpc>
      <a:defRPr lang="en-US" altLang="en-US" sz="2880" b="0" i="0" u="none" strike="noStrike" kern="1200" smtClean="0">
        <a:solidFill>
          <a:schemeClr val="tx1"/>
        </a:solidFill>
        <a:latin typeface="+mn-lt"/>
        <a:ea typeface="+mn-ea"/>
        <a:cs typeface="+mn-cs"/>
      </a:defRPr>
    </a:lvl7pPr>
    <a:lvl8pPr marL="5120640" lvl="7" indent="0" algn="l" defTabSz="731520" rtl="0" eaLnBrk="1" latinLnBrk="0" hangingPunct="1">
      <a:lnSpc>
        <a:spcPct val="100000"/>
      </a:lnSpc>
      <a:defRPr lang="en-US" altLang="en-US" sz="2880" b="0" i="0" u="none" strike="noStrike" kern="1200" smtClean="0">
        <a:solidFill>
          <a:schemeClr val="tx1"/>
        </a:solidFill>
        <a:latin typeface="+mn-lt"/>
        <a:ea typeface="+mn-ea"/>
        <a:cs typeface="+mn-cs"/>
      </a:defRPr>
    </a:lvl8pPr>
    <a:lvl9pPr marL="5852160" lvl="8" indent="0" algn="l" defTabSz="731520" rtl="0" eaLnBrk="1" latinLnBrk="0" hangingPunct="1">
      <a:lnSpc>
        <a:spcPct val="100000"/>
      </a:lnSpc>
      <a:defRPr lang="en-US" altLang="en-US" sz="2880" b="0" i="0" u="none" strike="noStrike" kern="1200" smtClean="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ED81B-CAC4-3A40-BB43-812A2083F84B}">
          <p14:sldIdLst>
            <p14:sldId id="613"/>
            <p14:sldId id="965"/>
            <p14:sldId id="1925"/>
            <p14:sldId id="1032"/>
            <p14:sldId id="983"/>
            <p14:sldId id="1172"/>
            <p14:sldId id="355"/>
            <p14:sldId id="338"/>
            <p14:sldId id="2763"/>
            <p14:sldId id="2764"/>
            <p14:sldId id="977"/>
          </p14:sldIdLst>
        </p14:section>
        <p14:section name="Appendix" id="{C9A0BE97-A5AB-E747-89B2-E7A7D4BCA09F}">
          <p14:sldIdLst/>
        </p14:section>
      </p14:sectionLst>
    </p:ext>
    <p:ext uri="{EFAFB233-063F-42B5-8137-9DF3F51BA10A}">
      <p15:sldGuideLst xmlns:p15="http://schemas.microsoft.com/office/powerpoint/2012/main">
        <p15:guide id="1" orient="horz" pos="1030">
          <p15:clr>
            <a:srgbClr val="A4A3A4"/>
          </p15:clr>
        </p15:guide>
        <p15:guide id="2" orient="horz" pos="4637">
          <p15:clr>
            <a:srgbClr val="A4A3A4"/>
          </p15:clr>
        </p15:guide>
        <p15:guide id="3" orient="horz" pos="3859">
          <p15:clr>
            <a:srgbClr val="A4A3A4"/>
          </p15:clr>
        </p15:guide>
        <p15:guide id="4" orient="horz" pos="5114">
          <p15:clr>
            <a:srgbClr val="A4A3A4"/>
          </p15:clr>
        </p15:guide>
        <p15:guide id="5" orient="horz" pos="2160">
          <p15:clr>
            <a:srgbClr val="A4A3A4"/>
          </p15:clr>
        </p15:guide>
        <p15:guide id="6" orient="horz" pos="2205">
          <p15:clr>
            <a:srgbClr val="A4A3A4"/>
          </p15:clr>
        </p15:guide>
        <p15:guide id="7" orient="horz" pos="3325">
          <p15:clr>
            <a:srgbClr val="A4A3A4"/>
          </p15:clr>
        </p15:guide>
        <p15:guide id="8" orient="horz" pos="200">
          <p15:clr>
            <a:srgbClr val="A4A3A4"/>
          </p15:clr>
        </p15:guide>
        <p15:guide id="9" orient="horz" pos="3370">
          <p15:clr>
            <a:srgbClr val="A4A3A4"/>
          </p15:clr>
        </p15:guide>
        <p15:guide id="10" orient="horz" pos="4574">
          <p15:clr>
            <a:srgbClr val="A4A3A4"/>
          </p15:clr>
        </p15:guide>
        <p15:guide id="11" pos="1536">
          <p15:clr>
            <a:srgbClr val="A4A3A4"/>
          </p15:clr>
        </p15:guide>
        <p15:guide id="12" pos="2808">
          <p15:clr>
            <a:srgbClr val="A4A3A4"/>
          </p15:clr>
        </p15:guide>
        <p15:guide id="13" pos="4613">
          <p15:clr>
            <a:srgbClr val="A4A3A4"/>
          </p15:clr>
        </p15:guide>
        <p15:guide id="14" pos="4030">
          <p15:clr>
            <a:srgbClr val="A4A3A4"/>
          </p15:clr>
        </p15:guide>
        <p15:guide id="15" pos="7664">
          <p15:clr>
            <a:srgbClr val="A4A3A4"/>
          </p15:clr>
        </p15:guide>
        <p15:guide id="16" pos="3979">
          <p15:clr>
            <a:srgbClr val="A4A3A4"/>
          </p15:clr>
        </p15:guide>
        <p15:guide id="17" pos="2755">
          <p15:clr>
            <a:srgbClr val="A4A3A4"/>
          </p15:clr>
        </p15:guide>
        <p15:guide id="18" pos="1579">
          <p15:clr>
            <a:srgbClr val="A4A3A4"/>
          </p15:clr>
        </p15:guide>
        <p15:guide id="19" pos="7709">
          <p15:clr>
            <a:srgbClr val="A4A3A4"/>
          </p15:clr>
        </p15:guide>
        <p15:guide id="20" pos="5211">
          <p15:clr>
            <a:srgbClr val="A4A3A4"/>
          </p15:clr>
        </p15:guide>
        <p15:guide id="21">
          <p15:clr>
            <a:srgbClr val="A4A3A4"/>
          </p15:clr>
        </p15:guide>
        <p15:guide id="22" pos="5256">
          <p15:clr>
            <a:srgbClr val="A4A3A4"/>
          </p15:clr>
        </p15:guide>
        <p15:guide id="23" pos="6435">
          <p15:clr>
            <a:srgbClr val="A4A3A4"/>
          </p15:clr>
        </p15:guide>
        <p15:guide id="24" pos="6485">
          <p15:clr>
            <a:srgbClr val="A4A3A4"/>
          </p15:clr>
        </p15:guide>
        <p15:guide id="25" pos="352">
          <p15:clr>
            <a:srgbClr val="A4A3A4"/>
          </p15:clr>
        </p15:guide>
        <p15:guide id="26" pos="557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F3E"/>
    <a:srgbClr val="00A0C8"/>
    <a:srgbClr val="636264"/>
    <a:srgbClr val="FDC500"/>
    <a:srgbClr val="A166FF"/>
    <a:srgbClr val="FF9900"/>
    <a:srgbClr val="12ABDB"/>
    <a:srgbClr val="016DAA"/>
    <a:srgbClr val="FFCC66"/>
    <a:srgbClr val="1D890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 autoAdjust="0"/>
    <p:restoredTop sz="78029" autoAdjust="0"/>
  </p:normalViewPr>
  <p:slideViewPr>
    <p:cSldViewPr snapToGrid="0" showGuides="1">
      <p:cViewPr varScale="1">
        <p:scale>
          <a:sx n="84" d="100"/>
          <a:sy n="84" d="100"/>
        </p:scale>
        <p:origin x="2000" y="184"/>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134" d="100"/>
          <a:sy n="134" d="100"/>
        </p:scale>
        <p:origin x="480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8754E-30E3-4506-8570-8E574B30C2B8}" type="datetimeFigureOut">
              <a:rPr lang="en-US" smtClean="0"/>
              <a:t>8/9/21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4FC03-2813-4A0C-AE8B-09F33B8AE1BA}" type="slidenum">
              <a:rPr lang="en-US" smtClean="0"/>
              <a:t>‹#›</a:t>
            </a:fld>
            <a:endParaRPr lang="en-US" dirty="0"/>
          </a:p>
        </p:txBody>
      </p:sp>
    </p:spTree>
    <p:extLst>
      <p:ext uri="{BB962C8B-B14F-4D97-AF65-F5344CB8AC3E}">
        <p14:creationId xmlns:p14="http://schemas.microsoft.com/office/powerpoint/2010/main" val="4024562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94FC03-2813-4A0C-AE8B-09F33B8AE1BA}" type="slidenum">
              <a:rPr lang="en-US" smtClean="0"/>
              <a:t>1</a:t>
            </a:fld>
            <a:endParaRPr lang="en-US" dirty="0"/>
          </a:p>
        </p:txBody>
      </p:sp>
    </p:spTree>
    <p:extLst>
      <p:ext uri="{BB962C8B-B14F-4D97-AF65-F5344CB8AC3E}">
        <p14:creationId xmlns:p14="http://schemas.microsoft.com/office/powerpoint/2010/main" val="1931892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010" rtl="0" eaLnBrk="0" fontAlgn="base" latinLnBrk="0" hangingPunct="0">
              <a:lnSpc>
                <a:spcPct val="100000"/>
              </a:lnSpc>
              <a:spcBef>
                <a:spcPct val="0"/>
              </a:spcBef>
              <a:spcAft>
                <a:spcPct val="0"/>
              </a:spcAft>
              <a:buClrTx/>
              <a:buSzTx/>
              <a:buFontTx/>
              <a:buNone/>
              <a:tabLst/>
              <a:defRPr/>
            </a:pPr>
            <a:fld id="{12DFBB49-A62D-4379-9D4E-906C96DEC850}" type="slidenum">
              <a:rPr kumimoji="0" lang="en-GB" sz="1000" b="0" i="1"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32010" rtl="0" eaLnBrk="0" fontAlgn="base" latinLnBrk="0" hangingPunct="0">
                <a:lnSpc>
                  <a:spcPct val="100000"/>
                </a:lnSpc>
                <a:spcBef>
                  <a:spcPct val="0"/>
                </a:spcBef>
                <a:spcAft>
                  <a:spcPct val="0"/>
                </a:spcAft>
                <a:buClrTx/>
                <a:buSzTx/>
                <a:buFontTx/>
                <a:buNone/>
                <a:tabLst/>
                <a:defRPr/>
              </a:pPr>
              <a:t>10</a:t>
            </a:fld>
            <a:endParaRPr kumimoji="0" lang="en-GB" sz="1000" b="0" i="1"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
        <p:nvSpPr>
          <p:cNvPr id="6" name="Notes Placeholder 5">
            <a:extLst>
              <a:ext uri="{FF2B5EF4-FFF2-40B4-BE49-F238E27FC236}">
                <a16:creationId xmlns:a16="http://schemas.microsoft.com/office/drawing/2014/main" id="{2A6CA572-44D3-E647-AC2A-3ED8E07DE556}"/>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2910991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94FC03-2813-4A0C-AE8B-09F33B8AE1BA}" type="slidenum">
              <a:rPr lang="en-US" smtClean="0"/>
              <a:t>11</a:t>
            </a:fld>
            <a:endParaRPr lang="en-US" dirty="0"/>
          </a:p>
        </p:txBody>
      </p:sp>
    </p:spTree>
    <p:extLst>
      <p:ext uri="{BB962C8B-B14F-4D97-AF65-F5344CB8AC3E}">
        <p14:creationId xmlns:p14="http://schemas.microsoft.com/office/powerpoint/2010/main" val="173521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4FC03-2813-4A0C-AE8B-09F33B8AE1BA}" type="slidenum">
              <a:rPr lang="en-US" smtClean="0"/>
              <a:t>2</a:t>
            </a:fld>
            <a:endParaRPr lang="en-US" dirty="0"/>
          </a:p>
        </p:txBody>
      </p:sp>
    </p:spTree>
    <p:extLst>
      <p:ext uri="{BB962C8B-B14F-4D97-AF65-F5344CB8AC3E}">
        <p14:creationId xmlns:p14="http://schemas.microsoft.com/office/powerpoint/2010/main" val="849273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
        <p:nvSpPr>
          <p:cNvPr id="6" name="Notes Placeholder 5">
            <a:extLst>
              <a:ext uri="{FF2B5EF4-FFF2-40B4-BE49-F238E27FC236}">
                <a16:creationId xmlns:a16="http://schemas.microsoft.com/office/drawing/2014/main" id="{33172245-9F44-8049-ACBD-FFD8E8C5D44B}"/>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412553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
        <p:nvSpPr>
          <p:cNvPr id="6" name="Notes Placeholder 5">
            <a:extLst>
              <a:ext uri="{FF2B5EF4-FFF2-40B4-BE49-F238E27FC236}">
                <a16:creationId xmlns:a16="http://schemas.microsoft.com/office/drawing/2014/main" id="{C2526FE8-6A00-CF4F-A380-97659299F2D4}"/>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126883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3E94FC03-2813-4A0C-AE8B-09F33B8AE1BA}" type="slidenum">
              <a:rPr lang="en-US" smtClean="0"/>
              <a:t>5</a:t>
            </a:fld>
            <a:endParaRPr lang="en-US" dirty="0"/>
          </a:p>
        </p:txBody>
      </p:sp>
      <p:sp>
        <p:nvSpPr>
          <p:cNvPr id="6" name="Notes Placeholder 5">
            <a:extLst>
              <a:ext uri="{FF2B5EF4-FFF2-40B4-BE49-F238E27FC236}">
                <a16:creationId xmlns:a16="http://schemas.microsoft.com/office/drawing/2014/main" id="{F120E4CB-160D-924A-851E-D24D5C4C783B}"/>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19385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3E94FC03-2813-4A0C-AE8B-09F33B8AE1BA}" type="slidenum">
              <a:rPr lang="en-US" smtClean="0"/>
              <a:t>6</a:t>
            </a:fld>
            <a:endParaRPr lang="en-US" dirty="0"/>
          </a:p>
        </p:txBody>
      </p:sp>
      <p:sp>
        <p:nvSpPr>
          <p:cNvPr id="6" name="Notes Placeholder 5">
            <a:extLst>
              <a:ext uri="{FF2B5EF4-FFF2-40B4-BE49-F238E27FC236}">
                <a16:creationId xmlns:a16="http://schemas.microsoft.com/office/drawing/2014/main" id="{5A1F6A30-0FC8-B649-ADFD-5EFD314CE4BB}"/>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282161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DFBB49-A62D-4379-9D4E-906C96DEC850}"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Notes Placeholder 5">
            <a:extLst>
              <a:ext uri="{FF2B5EF4-FFF2-40B4-BE49-F238E27FC236}">
                <a16:creationId xmlns:a16="http://schemas.microsoft.com/office/drawing/2014/main" id="{76948DDA-7ACE-074D-8C90-B224DE466211}"/>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788520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010" rtl="0" eaLnBrk="0" fontAlgn="base" latinLnBrk="0" hangingPunct="0">
              <a:lnSpc>
                <a:spcPct val="100000"/>
              </a:lnSpc>
              <a:spcBef>
                <a:spcPct val="0"/>
              </a:spcBef>
              <a:spcAft>
                <a:spcPct val="0"/>
              </a:spcAft>
              <a:buClrTx/>
              <a:buSzTx/>
              <a:buFontTx/>
              <a:buNone/>
              <a:tabLst/>
              <a:defRPr/>
            </a:pPr>
            <a:fld id="{12DFBB49-A62D-4379-9D4E-906C96DEC850}" type="slidenum">
              <a:rPr kumimoji="0" lang="en-GB" sz="1000" b="0" i="1"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32010" rtl="0" eaLnBrk="0" fontAlgn="base" latinLnBrk="0" hangingPunct="0">
                <a:lnSpc>
                  <a:spcPct val="100000"/>
                </a:lnSpc>
                <a:spcBef>
                  <a:spcPct val="0"/>
                </a:spcBef>
                <a:spcAft>
                  <a:spcPct val="0"/>
                </a:spcAft>
                <a:buClrTx/>
                <a:buSzTx/>
                <a:buFontTx/>
                <a:buNone/>
                <a:tabLst/>
                <a:defRPr/>
              </a:pPr>
              <a:t>8</a:t>
            </a:fld>
            <a:endParaRPr kumimoji="0" lang="en-GB" sz="1000" b="0" i="1"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
        <p:nvSpPr>
          <p:cNvPr id="6" name="Notes Placeholder 5">
            <a:extLst>
              <a:ext uri="{FF2B5EF4-FFF2-40B4-BE49-F238E27FC236}">
                <a16:creationId xmlns:a16="http://schemas.microsoft.com/office/drawing/2014/main" id="{BCB0AE17-04C3-C34C-BB1F-804E9D1B789A}"/>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767123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010" rtl="0" eaLnBrk="0" fontAlgn="base" latinLnBrk="0" hangingPunct="0">
              <a:lnSpc>
                <a:spcPct val="100000"/>
              </a:lnSpc>
              <a:spcBef>
                <a:spcPct val="0"/>
              </a:spcBef>
              <a:spcAft>
                <a:spcPct val="0"/>
              </a:spcAft>
              <a:buClrTx/>
              <a:buSzTx/>
              <a:buFontTx/>
              <a:buNone/>
              <a:tabLst/>
              <a:defRPr/>
            </a:pPr>
            <a:fld id="{12DFBB49-A62D-4379-9D4E-906C96DEC850}" type="slidenum">
              <a:rPr kumimoji="0" lang="en-GB" sz="1000" b="0" i="1"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32010" rtl="0" eaLnBrk="0" fontAlgn="base" latinLnBrk="0" hangingPunct="0">
                <a:lnSpc>
                  <a:spcPct val="100000"/>
                </a:lnSpc>
                <a:spcBef>
                  <a:spcPct val="0"/>
                </a:spcBef>
                <a:spcAft>
                  <a:spcPct val="0"/>
                </a:spcAft>
                <a:buClrTx/>
                <a:buSzTx/>
                <a:buFontTx/>
                <a:buNone/>
                <a:tabLst/>
                <a:defRPr/>
              </a:pPr>
              <a:t>9</a:t>
            </a:fld>
            <a:endParaRPr kumimoji="0" lang="en-GB" sz="1000" b="0" i="1"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
        <p:nvSpPr>
          <p:cNvPr id="6" name="Notes Placeholder 5">
            <a:extLst>
              <a:ext uri="{FF2B5EF4-FFF2-40B4-BE49-F238E27FC236}">
                <a16:creationId xmlns:a16="http://schemas.microsoft.com/office/drawing/2014/main" id="{2A6CA572-44D3-E647-AC2A-3ED8E07DE556}"/>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1763185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863" y="724976"/>
            <a:ext cx="3472526" cy="830814"/>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10338244"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dirty="0"/>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dirty="0"/>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dirty="0"/>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dirty="0"/>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dirty="0"/>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10295714"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09507" y="7536332"/>
            <a:ext cx="1953964" cy="46749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dirty="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2" y="7683901"/>
            <a:ext cx="10125593"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82690" y="7536332"/>
            <a:ext cx="1953964" cy="46749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dirty="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2" y="7683901"/>
            <a:ext cx="10125593"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85131980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er Brand Slid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dirty="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2128266" y="7497043"/>
            <a:ext cx="1899467" cy="454452"/>
          </a:xfrm>
          <a:prstGeom prst="rect">
            <a:avLst/>
          </a:prstGeom>
        </p:spPr>
      </p:pic>
      <p:sp>
        <p:nvSpPr>
          <p:cNvPr id="7" name="Rectangle 6">
            <a:extLst>
              <a:ext uri="{FF2B5EF4-FFF2-40B4-BE49-F238E27FC236}">
                <a16:creationId xmlns:a16="http://schemas.microsoft.com/office/drawing/2014/main" id="{670729A6-19A3-4677-AF89-59BCA9963FDA}"/>
              </a:ext>
            </a:extLst>
          </p:cNvPr>
          <p:cNvSpPr/>
          <p:nvPr userDrawn="1"/>
        </p:nvSpPr>
        <p:spPr>
          <a:xfrm>
            <a:off x="0" y="0"/>
            <a:ext cx="7395325" cy="8229600"/>
          </a:xfrm>
          <a:prstGeom prst="rect">
            <a:avLst/>
          </a:prstGeom>
          <a:solidFill>
            <a:srgbClr val="F0F0F0"/>
          </a:solidFill>
          <a:ln>
            <a:solidFill>
              <a:srgbClr val="F0F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useBgFill="1">
        <p:nvSpPr>
          <p:cNvPr id="10" name="Freeform 86">
            <a:extLst>
              <a:ext uri="{FF2B5EF4-FFF2-40B4-BE49-F238E27FC236}">
                <a16:creationId xmlns:a16="http://schemas.microsoft.com/office/drawing/2014/main" id="{55297C46-C496-4A08-B7BC-ADF6D78926F7}"/>
              </a:ext>
            </a:extLst>
          </p:cNvPr>
          <p:cNvSpPr/>
          <p:nvPr userDrawn="1"/>
        </p:nvSpPr>
        <p:spPr>
          <a:xfrm>
            <a:off x="2480310" y="0"/>
            <a:ext cx="12150090" cy="8229599"/>
          </a:xfrm>
          <a:custGeom>
            <a:avLst/>
            <a:gdLst>
              <a:gd name="connsiteX0" fmla="*/ 3186172 w 10340975"/>
              <a:gd name="connsiteY0" fmla="*/ 0 h 7168798"/>
              <a:gd name="connsiteX1" fmla="*/ 10340975 w 10340975"/>
              <a:gd name="connsiteY1" fmla="*/ 0 h 7168798"/>
              <a:gd name="connsiteX2" fmla="*/ 10340975 w 10340975"/>
              <a:gd name="connsiteY2" fmla="*/ 7168798 h 7168798"/>
              <a:gd name="connsiteX3" fmla="*/ 0 w 10340975"/>
              <a:gd name="connsiteY3" fmla="*/ 7168798 h 7168798"/>
              <a:gd name="connsiteX4" fmla="*/ 3186172 w 10340975"/>
              <a:gd name="connsiteY4" fmla="*/ 0 h 7168798"/>
              <a:gd name="connsiteX0" fmla="*/ 3186172 w 10535708"/>
              <a:gd name="connsiteY0" fmla="*/ 8466 h 7177264"/>
              <a:gd name="connsiteX1" fmla="*/ 10535708 w 10535708"/>
              <a:gd name="connsiteY1" fmla="*/ 0 h 7177264"/>
              <a:gd name="connsiteX2" fmla="*/ 10340975 w 10535708"/>
              <a:gd name="connsiteY2" fmla="*/ 7177264 h 7177264"/>
              <a:gd name="connsiteX3" fmla="*/ 0 w 10535708"/>
              <a:gd name="connsiteY3" fmla="*/ 7177264 h 7177264"/>
              <a:gd name="connsiteX4" fmla="*/ 3186172 w 10535708"/>
              <a:gd name="connsiteY4" fmla="*/ 8466 h 7177264"/>
              <a:gd name="connsiteX0" fmla="*/ 3186172 w 10535709"/>
              <a:gd name="connsiteY0" fmla="*/ 8466 h 7177264"/>
              <a:gd name="connsiteX1" fmla="*/ 10535708 w 10535709"/>
              <a:gd name="connsiteY1" fmla="*/ 0 h 7177264"/>
              <a:gd name="connsiteX2" fmla="*/ 10535709 w 10535709"/>
              <a:gd name="connsiteY2" fmla="*/ 7168798 h 7177264"/>
              <a:gd name="connsiteX3" fmla="*/ 0 w 10535709"/>
              <a:gd name="connsiteY3" fmla="*/ 7177264 h 7177264"/>
              <a:gd name="connsiteX4" fmla="*/ 3186172 w 10535709"/>
              <a:gd name="connsiteY4" fmla="*/ 8466 h 7177264"/>
              <a:gd name="connsiteX0" fmla="*/ 3186172 w 10654241"/>
              <a:gd name="connsiteY0" fmla="*/ 0 h 7168798"/>
              <a:gd name="connsiteX1" fmla="*/ 10654241 w 10654241"/>
              <a:gd name="connsiteY1" fmla="*/ 1 h 7168798"/>
              <a:gd name="connsiteX2" fmla="*/ 10535709 w 10654241"/>
              <a:gd name="connsiteY2" fmla="*/ 7160332 h 7168798"/>
              <a:gd name="connsiteX3" fmla="*/ 0 w 10654241"/>
              <a:gd name="connsiteY3" fmla="*/ 7168798 h 7168798"/>
              <a:gd name="connsiteX4" fmla="*/ 3186172 w 10654241"/>
              <a:gd name="connsiteY4" fmla="*/ 0 h 7168798"/>
              <a:gd name="connsiteX0" fmla="*/ 3186172 w 10654241"/>
              <a:gd name="connsiteY0" fmla="*/ 0 h 7168798"/>
              <a:gd name="connsiteX1" fmla="*/ 10654241 w 10654241"/>
              <a:gd name="connsiteY1" fmla="*/ 1 h 7168798"/>
              <a:gd name="connsiteX2" fmla="*/ 10645776 w 10654241"/>
              <a:gd name="connsiteY2" fmla="*/ 7160332 h 7168798"/>
              <a:gd name="connsiteX3" fmla="*/ 0 w 10654241"/>
              <a:gd name="connsiteY3" fmla="*/ 7168798 h 7168798"/>
              <a:gd name="connsiteX4" fmla="*/ 3186172 w 10654241"/>
              <a:gd name="connsiteY4" fmla="*/ 0 h 7168798"/>
              <a:gd name="connsiteX0" fmla="*/ 3186172 w 10654241"/>
              <a:gd name="connsiteY0" fmla="*/ 0 h 7168798"/>
              <a:gd name="connsiteX1" fmla="*/ 10654241 w 10654241"/>
              <a:gd name="connsiteY1" fmla="*/ 1 h 7168798"/>
              <a:gd name="connsiteX2" fmla="*/ 10645776 w 10654241"/>
              <a:gd name="connsiteY2" fmla="*/ 7160332 h 7168798"/>
              <a:gd name="connsiteX3" fmla="*/ 0 w 10654241"/>
              <a:gd name="connsiteY3" fmla="*/ 7168798 h 7168798"/>
              <a:gd name="connsiteX4" fmla="*/ 3186172 w 10654241"/>
              <a:gd name="connsiteY4" fmla="*/ 0 h 7168798"/>
              <a:gd name="connsiteX0" fmla="*/ 3186172 w 10662709"/>
              <a:gd name="connsiteY0" fmla="*/ 0 h 7177265"/>
              <a:gd name="connsiteX1" fmla="*/ 10654241 w 10662709"/>
              <a:gd name="connsiteY1" fmla="*/ 1 h 7177265"/>
              <a:gd name="connsiteX2" fmla="*/ 10662709 w 10662709"/>
              <a:gd name="connsiteY2" fmla="*/ 7177265 h 7177265"/>
              <a:gd name="connsiteX3" fmla="*/ 0 w 10662709"/>
              <a:gd name="connsiteY3" fmla="*/ 7168798 h 7177265"/>
              <a:gd name="connsiteX4" fmla="*/ 3186172 w 10662709"/>
              <a:gd name="connsiteY4" fmla="*/ 0 h 7177265"/>
              <a:gd name="connsiteX0" fmla="*/ 3186172 w 10654241"/>
              <a:gd name="connsiteY0" fmla="*/ 0 h 7177265"/>
              <a:gd name="connsiteX1" fmla="*/ 10654241 w 10654241"/>
              <a:gd name="connsiteY1" fmla="*/ 1 h 7177265"/>
              <a:gd name="connsiteX2" fmla="*/ 10645776 w 10654241"/>
              <a:gd name="connsiteY2" fmla="*/ 7177265 h 7177265"/>
              <a:gd name="connsiteX3" fmla="*/ 0 w 10654241"/>
              <a:gd name="connsiteY3" fmla="*/ 7168798 h 7177265"/>
              <a:gd name="connsiteX4" fmla="*/ 3186172 w 10654241"/>
              <a:gd name="connsiteY4" fmla="*/ 0 h 7177265"/>
              <a:gd name="connsiteX0" fmla="*/ 3186172 w 10654241"/>
              <a:gd name="connsiteY0" fmla="*/ 0 h 7168798"/>
              <a:gd name="connsiteX1" fmla="*/ 10654241 w 10654241"/>
              <a:gd name="connsiteY1" fmla="*/ 1 h 7168798"/>
              <a:gd name="connsiteX2" fmla="*/ 10645776 w 10654241"/>
              <a:gd name="connsiteY2" fmla="*/ 7160331 h 7168798"/>
              <a:gd name="connsiteX3" fmla="*/ 0 w 10654241"/>
              <a:gd name="connsiteY3" fmla="*/ 7168798 h 7168798"/>
              <a:gd name="connsiteX4" fmla="*/ 3186172 w 10654241"/>
              <a:gd name="connsiteY4" fmla="*/ 0 h 7168798"/>
              <a:gd name="connsiteX0" fmla="*/ 3186172 w 10654241"/>
              <a:gd name="connsiteY0" fmla="*/ 0 h 7168798"/>
              <a:gd name="connsiteX1" fmla="*/ 10654241 w 10654241"/>
              <a:gd name="connsiteY1" fmla="*/ 1 h 7168798"/>
              <a:gd name="connsiteX2" fmla="*/ 10645776 w 10654241"/>
              <a:gd name="connsiteY2" fmla="*/ 7168797 h 7168798"/>
              <a:gd name="connsiteX3" fmla="*/ 0 w 10654241"/>
              <a:gd name="connsiteY3" fmla="*/ 7168798 h 7168798"/>
              <a:gd name="connsiteX4" fmla="*/ 3186172 w 10654241"/>
              <a:gd name="connsiteY4" fmla="*/ 0 h 716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4241" h="7168798">
                <a:moveTo>
                  <a:pt x="3186172" y="0"/>
                </a:moveTo>
                <a:lnTo>
                  <a:pt x="10654241" y="1"/>
                </a:lnTo>
                <a:cubicBezTo>
                  <a:pt x="10654241" y="2389600"/>
                  <a:pt x="10645776" y="4779198"/>
                  <a:pt x="10645776" y="7168797"/>
                </a:cubicBezTo>
                <a:lnTo>
                  <a:pt x="0" y="7168798"/>
                </a:lnTo>
                <a:lnTo>
                  <a:pt x="3186172" y="0"/>
                </a:lnTo>
                <a:close/>
              </a:path>
            </a:pathLst>
          </a:custGeom>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160" dirty="0">
                <a:solidFill>
                  <a:srgbClr val="FFFFFF"/>
                </a:solidFill>
              </a:rPr>
              <a:t> </a:t>
            </a:r>
          </a:p>
        </p:txBody>
      </p:sp>
      <p:sp>
        <p:nvSpPr>
          <p:cNvPr id="15" name="Title 1">
            <a:extLst>
              <a:ext uri="{FF2B5EF4-FFF2-40B4-BE49-F238E27FC236}">
                <a16:creationId xmlns:a16="http://schemas.microsoft.com/office/drawing/2014/main" id="{FF2647E4-E7F7-9646-880C-2CDC95018CBE}"/>
              </a:ext>
            </a:extLst>
          </p:cNvPr>
          <p:cNvSpPr>
            <a:spLocks noGrp="1"/>
          </p:cNvSpPr>
          <p:nvPr>
            <p:ph type="title"/>
          </p:nvPr>
        </p:nvSpPr>
        <p:spPr>
          <a:xfrm>
            <a:off x="6735335" y="112648"/>
            <a:ext cx="7697401" cy="904122"/>
          </a:xfrm>
        </p:spPr>
        <p:txBody>
          <a:bodyPr anchor="ct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13" name="TextBox 12">
            <a:extLst>
              <a:ext uri="{FF2B5EF4-FFF2-40B4-BE49-F238E27FC236}">
                <a16:creationId xmlns:a16="http://schemas.microsoft.com/office/drawing/2014/main" id="{1B954A5E-A2DC-9041-9311-DBC4F345DE43}"/>
              </a:ext>
            </a:extLst>
          </p:cNvPr>
          <p:cNvSpPr txBox="1"/>
          <p:nvPr userDrawn="1"/>
        </p:nvSpPr>
        <p:spPr>
          <a:xfrm>
            <a:off x="546299" y="7680187"/>
            <a:ext cx="10105181"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387294" y="7528362"/>
            <a:ext cx="1953964" cy="467492"/>
          </a:xfrm>
          <a:prstGeom prst="rect">
            <a:avLst/>
          </a:prstGeom>
        </p:spPr>
      </p:pic>
    </p:spTree>
    <p:extLst>
      <p:ext uri="{BB962C8B-B14F-4D97-AF65-F5344CB8AC3E}">
        <p14:creationId xmlns:p14="http://schemas.microsoft.com/office/powerpoint/2010/main" val="351055202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ractice Description">
    <p:bg>
      <p:bgRef idx="1001">
        <a:schemeClr val="bg2"/>
      </p:bgRef>
    </p:bg>
    <p:spTree>
      <p:nvGrpSpPr>
        <p:cNvPr id="1" name=""/>
        <p:cNvGrpSpPr/>
        <p:nvPr/>
      </p:nvGrpSpPr>
      <p:grpSpPr>
        <a:xfrm>
          <a:off x="0" y="0"/>
          <a:ext cx="0" cy="0"/>
          <a:chOff x="0" y="0"/>
          <a:chExt cx="0" cy="0"/>
        </a:xfrm>
      </p:grpSpPr>
      <p:sp>
        <p:nvSpPr>
          <p:cNvPr id="38" name="Content Placeholder 37"/>
          <p:cNvSpPr>
            <a:spLocks noGrp="1"/>
          </p:cNvSpPr>
          <p:nvPr>
            <p:ph sz="quarter" idx="10" hasCustomPrompt="1"/>
          </p:nvPr>
        </p:nvSpPr>
        <p:spPr>
          <a:xfrm>
            <a:off x="527542" y="1457250"/>
            <a:ext cx="2641820" cy="5495899"/>
          </a:xfrm>
        </p:spPr>
        <p:txBody>
          <a:bodyPr/>
          <a:lstStyle>
            <a:lvl1pPr marL="0" algn="l" defTabSz="731520" rtl="0" eaLnBrk="1" latinLnBrk="0" hangingPunct="1">
              <a:defRPr lang="en-US" sz="1600" b="1" kern="1200" dirty="0" smtClean="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0" algn="l" defTabSz="731520" rtl="0" eaLnBrk="1" latinLnBrk="0" hangingPunct="1">
              <a:defRPr lang="en-US" sz="2400" b="1" kern="1200" dirty="0" smtClean="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0" algn="l" defTabSz="731520" rtl="0" eaLnBrk="1" latinLnBrk="0" hangingPunct="1">
              <a:defRPr lang="en-US" sz="2400" b="1" kern="1200" dirty="0" smtClean="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0" algn="l" defTabSz="731520" rtl="0" eaLnBrk="1" latinLnBrk="0" hangingPunct="1">
              <a:defRPr lang="en-US" sz="2400" b="1" kern="1200" dirty="0" smtClean="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stStyle>
          <a:p>
            <a:pPr lvl="0"/>
            <a:r>
              <a:rPr lang="en-US" dirty="0"/>
              <a:t>Edit purpose of practice</a:t>
            </a:r>
          </a:p>
        </p:txBody>
      </p:sp>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2" y="7683901"/>
            <a:ext cx="10072431"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 name="Straight Connector 4">
            <a:extLst>
              <a:ext uri="{FF2B5EF4-FFF2-40B4-BE49-F238E27FC236}">
                <a16:creationId xmlns:a16="http://schemas.microsoft.com/office/drawing/2014/main" id="{2E298C83-A1AC-FF48-8ABE-316C02BF3936}"/>
              </a:ext>
            </a:extLst>
          </p:cNvPr>
          <p:cNvCxnSpPr>
            <a:cxnSpLocks/>
          </p:cNvCxnSpPr>
          <p:nvPr userDrawn="1"/>
        </p:nvCxnSpPr>
        <p:spPr>
          <a:xfrm>
            <a:off x="3256521" y="1389234"/>
            <a:ext cx="0" cy="6048000"/>
          </a:xfrm>
          <a:prstGeom prst="line">
            <a:avLst/>
          </a:prstGeom>
          <a:noFill/>
          <a:ln w="22225" cap="flat" cmpd="sng" algn="ctr">
            <a:gradFill>
              <a:gsLst>
                <a:gs pos="0">
                  <a:srgbClr val="FCFBFD">
                    <a:alpha val="0"/>
                  </a:srgbClr>
                </a:gs>
                <a:gs pos="65000">
                  <a:srgbClr val="FCFBFD">
                    <a:alpha val="73000"/>
                  </a:srgbClr>
                </a:gs>
                <a:gs pos="41000">
                  <a:srgbClr val="FF9900">
                    <a:lumMod val="5000"/>
                    <a:lumOff val="95000"/>
                    <a:alpha val="70000"/>
                  </a:srgbClr>
                </a:gs>
                <a:gs pos="100000">
                  <a:srgbClr val="FFFFFF">
                    <a:alpha val="0"/>
                  </a:srgbClr>
                </a:gs>
              </a:gsLst>
              <a:lin ang="5400000" scaled="0"/>
            </a:gradFill>
            <a:prstDash val="solid"/>
          </a:ln>
          <a:effectLst/>
        </p:spPr>
      </p:cxnSp>
      <p:grpSp>
        <p:nvGrpSpPr>
          <p:cNvPr id="7" name="Group 6"/>
          <p:cNvGrpSpPr/>
          <p:nvPr userDrawn="1"/>
        </p:nvGrpSpPr>
        <p:grpSpPr>
          <a:xfrm>
            <a:off x="7267034" y="1425491"/>
            <a:ext cx="3195220" cy="583328"/>
            <a:chOff x="7581195" y="1606252"/>
            <a:chExt cx="3195220" cy="583328"/>
          </a:xfrm>
        </p:grpSpPr>
        <p:sp>
          <p:nvSpPr>
            <p:cNvPr id="8" name="Text Placeholder 45">
              <a:extLst>
                <a:ext uri="{FF2B5EF4-FFF2-40B4-BE49-F238E27FC236}">
                  <a16:creationId xmlns:a16="http://schemas.microsoft.com/office/drawing/2014/main" id="{B6A68CC4-258D-4430-9F4F-9AC2AA72191A}"/>
                </a:ext>
              </a:extLst>
            </p:cNvPr>
            <p:cNvSpPr txBox="1">
              <a:spLocks/>
            </p:cNvSpPr>
            <p:nvPr userDrawn="1"/>
          </p:nvSpPr>
          <p:spPr>
            <a:xfrm>
              <a:off x="8185544" y="1712244"/>
              <a:ext cx="2590871" cy="37134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1970">
                <a:spcBef>
                  <a:spcPts val="833"/>
                </a:spcBef>
                <a:buNone/>
              </a:pPr>
              <a:r>
                <a:rPr lang="en-GB"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Large Migration </a:t>
              </a:r>
              <a: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Acceleration Solutions</a:t>
              </a:r>
            </a:p>
          </p:txBody>
        </p:sp>
        <p:sp>
          <p:nvSpPr>
            <p:cNvPr id="9" name="Freeform: Shape 38">
              <a:extLst>
                <a:ext uri="{FF2B5EF4-FFF2-40B4-BE49-F238E27FC236}">
                  <a16:creationId xmlns:a16="http://schemas.microsoft.com/office/drawing/2014/main" id="{3F914E0E-DAC7-4E30-B05E-07E2B16EE5CD}"/>
                </a:ext>
              </a:extLst>
            </p:cNvPr>
            <p:cNvSpPr/>
            <p:nvPr userDrawn="1"/>
          </p:nvSpPr>
          <p:spPr>
            <a:xfrm>
              <a:off x="7581195" y="1606252"/>
              <a:ext cx="583328" cy="583328"/>
            </a:xfrm>
            <a:custGeom>
              <a:avLst/>
              <a:gdLst>
                <a:gd name="connsiteX0" fmla="*/ 572326 w 583328"/>
                <a:gd name="connsiteY0" fmla="*/ 293752 h 583328"/>
                <a:gd name="connsiteX1" fmla="*/ 293752 w 583328"/>
                <a:gd name="connsiteY1" fmla="*/ 572326 h 583328"/>
                <a:gd name="connsiteX2" fmla="*/ 15179 w 583328"/>
                <a:gd name="connsiteY2" fmla="*/ 293752 h 583328"/>
                <a:gd name="connsiteX3" fmla="*/ 293752 w 583328"/>
                <a:gd name="connsiteY3" fmla="*/ 15179 h 583328"/>
                <a:gd name="connsiteX4" fmla="*/ 572326 w 583328"/>
                <a:gd name="connsiteY4" fmla="*/ 293752 h 583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328" h="583328">
                  <a:moveTo>
                    <a:pt x="572326" y="293752"/>
                  </a:moveTo>
                  <a:cubicBezTo>
                    <a:pt x="572326" y="447604"/>
                    <a:pt x="447604" y="572326"/>
                    <a:pt x="293752" y="572326"/>
                  </a:cubicBezTo>
                  <a:cubicBezTo>
                    <a:pt x="139900" y="572326"/>
                    <a:pt x="15179" y="447604"/>
                    <a:pt x="15179" y="293752"/>
                  </a:cubicBezTo>
                  <a:cubicBezTo>
                    <a:pt x="15179" y="139900"/>
                    <a:pt x="139900" y="15179"/>
                    <a:pt x="293752" y="15179"/>
                  </a:cubicBezTo>
                  <a:cubicBezTo>
                    <a:pt x="447604" y="15179"/>
                    <a:pt x="572326" y="139900"/>
                    <a:pt x="572326" y="293752"/>
                  </a:cubicBezTo>
                  <a:close/>
                </a:path>
              </a:pathLst>
            </a:custGeom>
            <a:noFill/>
            <a:ln w="19050" cap="flat">
              <a:solidFill>
                <a:srgbClr val="FB9822"/>
              </a:solidFill>
              <a:prstDash val="solid"/>
              <a:round/>
            </a:ln>
          </p:spPr>
          <p:txBody>
            <a:bodyPr rtlCol="0" anchor="ctr"/>
            <a:lstStyle/>
            <a:p>
              <a:pPr defTabSz="609576"/>
              <a:endParaRPr lang="en-US" dirty="0">
                <a:solidFill>
                  <a:srgbClr val="FFFFFF"/>
                </a:solidFill>
                <a:latin typeface="Amazon Ember"/>
              </a:endParaRPr>
            </a:p>
          </p:txBody>
        </p:sp>
        <p:sp>
          <p:nvSpPr>
            <p:cNvPr id="10" name="Freeform 34">
              <a:extLst>
                <a:ext uri="{FF2B5EF4-FFF2-40B4-BE49-F238E27FC236}">
                  <a16:creationId xmlns:a16="http://schemas.microsoft.com/office/drawing/2014/main" id="{518E0B5F-FA51-4D21-99C3-1DDCC30B17CA}"/>
                </a:ext>
              </a:extLst>
            </p:cNvPr>
            <p:cNvSpPr>
              <a:spLocks/>
            </p:cNvSpPr>
            <p:nvPr userDrawn="1"/>
          </p:nvSpPr>
          <p:spPr bwMode="auto">
            <a:xfrm>
              <a:off x="7752290" y="1790960"/>
              <a:ext cx="268847" cy="202236"/>
            </a:xfrm>
            <a:custGeom>
              <a:avLst/>
              <a:gdLst>
                <a:gd name="T0" fmla="*/ 204 w 213"/>
                <a:gd name="T1" fmla="*/ 42 h 159"/>
                <a:gd name="T2" fmla="*/ 94 w 213"/>
                <a:gd name="T3" fmla="*/ 152 h 159"/>
                <a:gd name="T4" fmla="*/ 78 w 213"/>
                <a:gd name="T5" fmla="*/ 159 h 159"/>
                <a:gd name="T6" fmla="*/ 62 w 213"/>
                <a:gd name="T7" fmla="*/ 152 h 159"/>
                <a:gd name="T8" fmla="*/ 9 w 213"/>
                <a:gd name="T9" fmla="*/ 100 h 159"/>
                <a:gd name="T10" fmla="*/ 9 w 213"/>
                <a:gd name="T11" fmla="*/ 67 h 159"/>
                <a:gd name="T12" fmla="*/ 42 w 213"/>
                <a:gd name="T13" fmla="*/ 67 h 159"/>
                <a:gd name="T14" fmla="*/ 78 w 213"/>
                <a:gd name="T15" fmla="*/ 103 h 159"/>
                <a:gd name="T16" fmla="*/ 172 w 213"/>
                <a:gd name="T17" fmla="*/ 9 h 159"/>
                <a:gd name="T18" fmla="*/ 204 w 213"/>
                <a:gd name="T19" fmla="*/ 9 h 159"/>
                <a:gd name="T20" fmla="*/ 204 w 213"/>
                <a:gd name="T21" fmla="*/ 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159">
                  <a:moveTo>
                    <a:pt x="204" y="42"/>
                  </a:moveTo>
                  <a:cubicBezTo>
                    <a:pt x="94" y="152"/>
                    <a:pt x="94" y="152"/>
                    <a:pt x="94" y="152"/>
                  </a:cubicBezTo>
                  <a:cubicBezTo>
                    <a:pt x="90" y="156"/>
                    <a:pt x="84" y="159"/>
                    <a:pt x="78" y="159"/>
                  </a:cubicBezTo>
                  <a:cubicBezTo>
                    <a:pt x="72" y="159"/>
                    <a:pt x="66" y="156"/>
                    <a:pt x="62" y="152"/>
                  </a:cubicBezTo>
                  <a:cubicBezTo>
                    <a:pt x="9" y="100"/>
                    <a:pt x="9" y="100"/>
                    <a:pt x="9" y="100"/>
                  </a:cubicBezTo>
                  <a:cubicBezTo>
                    <a:pt x="0" y="91"/>
                    <a:pt x="0" y="76"/>
                    <a:pt x="9" y="67"/>
                  </a:cubicBezTo>
                  <a:cubicBezTo>
                    <a:pt x="18" y="58"/>
                    <a:pt x="33" y="58"/>
                    <a:pt x="42" y="67"/>
                  </a:cubicBezTo>
                  <a:cubicBezTo>
                    <a:pt x="78" y="103"/>
                    <a:pt x="78" y="103"/>
                    <a:pt x="78" y="103"/>
                  </a:cubicBezTo>
                  <a:cubicBezTo>
                    <a:pt x="172" y="9"/>
                    <a:pt x="172" y="9"/>
                    <a:pt x="172" y="9"/>
                  </a:cubicBezTo>
                  <a:cubicBezTo>
                    <a:pt x="181" y="0"/>
                    <a:pt x="195" y="0"/>
                    <a:pt x="204" y="9"/>
                  </a:cubicBezTo>
                  <a:cubicBezTo>
                    <a:pt x="213" y="18"/>
                    <a:pt x="213" y="33"/>
                    <a:pt x="204" y="42"/>
                  </a:cubicBezTo>
                  <a:close/>
                </a:path>
              </a:pathLst>
            </a:custGeom>
            <a:noFill/>
            <a:ln w="190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grpSp>
      <p:grpSp>
        <p:nvGrpSpPr>
          <p:cNvPr id="11" name="Group 10"/>
          <p:cNvGrpSpPr/>
          <p:nvPr userDrawn="1"/>
        </p:nvGrpSpPr>
        <p:grpSpPr>
          <a:xfrm>
            <a:off x="10882019" y="1433064"/>
            <a:ext cx="3195220" cy="568183"/>
            <a:chOff x="11033954" y="1613825"/>
            <a:chExt cx="3195220" cy="568183"/>
          </a:xfrm>
        </p:grpSpPr>
        <p:grpSp>
          <p:nvGrpSpPr>
            <p:cNvPr id="14" name="Graphic 36">
              <a:extLst>
                <a:ext uri="{FF2B5EF4-FFF2-40B4-BE49-F238E27FC236}">
                  <a16:creationId xmlns:a16="http://schemas.microsoft.com/office/drawing/2014/main" id="{F416AC2D-1325-400F-B824-1EC1A0D920FB}"/>
                </a:ext>
              </a:extLst>
            </p:cNvPr>
            <p:cNvGrpSpPr/>
            <p:nvPr userDrawn="1"/>
          </p:nvGrpSpPr>
          <p:grpSpPr>
            <a:xfrm>
              <a:off x="11033954" y="1613825"/>
              <a:ext cx="568183" cy="568183"/>
              <a:chOff x="11428684" y="1765329"/>
              <a:chExt cx="681824" cy="681816"/>
            </a:xfrm>
          </p:grpSpPr>
          <p:sp>
            <p:nvSpPr>
              <p:cNvPr id="15" name="Freeform: Shape 76">
                <a:extLst>
                  <a:ext uri="{FF2B5EF4-FFF2-40B4-BE49-F238E27FC236}">
                    <a16:creationId xmlns:a16="http://schemas.microsoft.com/office/drawing/2014/main" id="{5BFABC69-A957-4DB6-BCA1-954AB2ECAAAB}"/>
                  </a:ext>
                </a:extLst>
              </p:cNvPr>
              <p:cNvSpPr/>
              <p:nvPr/>
            </p:nvSpPr>
            <p:spPr>
              <a:xfrm>
                <a:off x="11428684" y="1765329"/>
                <a:ext cx="681824" cy="681816"/>
              </a:xfrm>
              <a:custGeom>
                <a:avLst/>
                <a:gdLst>
                  <a:gd name="connsiteX0" fmla="*/ 682893 w 681818"/>
                  <a:gd name="connsiteY0" fmla="*/ 341446 h 681818"/>
                  <a:gd name="connsiteX1" fmla="*/ 341446 w 681818"/>
                  <a:gd name="connsiteY1" fmla="*/ 682893 h 681818"/>
                  <a:gd name="connsiteX2" fmla="*/ 0 w 681818"/>
                  <a:gd name="connsiteY2" fmla="*/ 341446 h 681818"/>
                  <a:gd name="connsiteX3" fmla="*/ 341446 w 681818"/>
                  <a:gd name="connsiteY3" fmla="*/ 0 h 681818"/>
                  <a:gd name="connsiteX4" fmla="*/ 682893 w 681818"/>
                  <a:gd name="connsiteY4" fmla="*/ 341446 h 68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818" h="681818">
                    <a:moveTo>
                      <a:pt x="682893" y="341446"/>
                    </a:moveTo>
                    <a:cubicBezTo>
                      <a:pt x="682893" y="530022"/>
                      <a:pt x="530022" y="682893"/>
                      <a:pt x="341446" y="682893"/>
                    </a:cubicBezTo>
                    <a:cubicBezTo>
                      <a:pt x="152871" y="682893"/>
                      <a:pt x="0" y="530022"/>
                      <a:pt x="0" y="341446"/>
                    </a:cubicBezTo>
                    <a:cubicBezTo>
                      <a:pt x="0" y="152871"/>
                      <a:pt x="152871" y="0"/>
                      <a:pt x="341446" y="0"/>
                    </a:cubicBezTo>
                    <a:cubicBezTo>
                      <a:pt x="530022" y="0"/>
                      <a:pt x="682893" y="152871"/>
                      <a:pt x="682893" y="341446"/>
                    </a:cubicBezTo>
                    <a:close/>
                  </a:path>
                </a:pathLst>
              </a:custGeom>
              <a:noFill/>
              <a:ln w="19050" cap="flat">
                <a:solidFill>
                  <a:srgbClr val="FB9822"/>
                </a:solidFill>
                <a:prstDash val="solid"/>
                <a:round/>
              </a:ln>
            </p:spPr>
            <p:txBody>
              <a:bodyPr rtlCol="0" anchor="ctr"/>
              <a:lstStyle/>
              <a:p>
                <a:pPr defTabSz="609576"/>
                <a:endParaRPr lang="en-US" sz="2400" dirty="0">
                  <a:solidFill>
                    <a:srgbClr val="FFFFFF"/>
                  </a:solidFill>
                  <a:latin typeface="Amazon Ember"/>
                </a:endParaRPr>
              </a:p>
            </p:txBody>
          </p:sp>
          <p:sp>
            <p:nvSpPr>
              <p:cNvPr id="16" name="Freeform: Shape 77">
                <a:extLst>
                  <a:ext uri="{FF2B5EF4-FFF2-40B4-BE49-F238E27FC236}">
                    <a16:creationId xmlns:a16="http://schemas.microsoft.com/office/drawing/2014/main" id="{2AB390B7-F294-46D8-9AA1-BAA11B414312}"/>
                  </a:ext>
                </a:extLst>
              </p:cNvPr>
              <p:cNvSpPr/>
              <p:nvPr/>
            </p:nvSpPr>
            <p:spPr>
              <a:xfrm>
                <a:off x="11633017" y="2159870"/>
                <a:ext cx="107374" cy="91267"/>
              </a:xfrm>
              <a:custGeom>
                <a:avLst/>
                <a:gdLst>
                  <a:gd name="connsiteX0" fmla="*/ 46009 w 107373"/>
                  <a:gd name="connsiteY0" fmla="*/ 0 h 91267"/>
                  <a:gd name="connsiteX1" fmla="*/ 0 w 107373"/>
                  <a:gd name="connsiteY1" fmla="*/ 7355 h 91267"/>
                  <a:gd name="connsiteX2" fmla="*/ 111829 w 107373"/>
                  <a:gd name="connsiteY2" fmla="*/ 93898 h 91267"/>
                  <a:gd name="connsiteX3" fmla="*/ 111829 w 107373"/>
                  <a:gd name="connsiteY3" fmla="*/ 53311 h 91267"/>
                </a:gdLst>
                <a:ahLst/>
                <a:cxnLst>
                  <a:cxn ang="0">
                    <a:pos x="connsiteX0" y="connsiteY0"/>
                  </a:cxn>
                  <a:cxn ang="0">
                    <a:pos x="connsiteX1" y="connsiteY1"/>
                  </a:cxn>
                  <a:cxn ang="0">
                    <a:pos x="connsiteX2" y="connsiteY2"/>
                  </a:cxn>
                  <a:cxn ang="0">
                    <a:pos x="connsiteX3" y="connsiteY3"/>
                  </a:cxn>
                </a:cxnLst>
                <a:rect l="l" t="t" r="r" b="b"/>
                <a:pathLst>
                  <a:path w="107373" h="91267">
                    <a:moveTo>
                      <a:pt x="46009" y="0"/>
                    </a:moveTo>
                    <a:lnTo>
                      <a:pt x="0" y="7355"/>
                    </a:lnTo>
                    <a:lnTo>
                      <a:pt x="111829" y="93898"/>
                    </a:lnTo>
                    <a:lnTo>
                      <a:pt x="111829" y="53311"/>
                    </a:lnTo>
                    <a:close/>
                  </a:path>
                </a:pathLst>
              </a:custGeom>
              <a:noFill/>
              <a:ln w="19050" cap="flat">
                <a:solidFill>
                  <a:schemeClr val="tx1"/>
                </a:solidFill>
                <a:prstDash val="solid"/>
                <a:round/>
              </a:ln>
            </p:spPr>
            <p:txBody>
              <a:bodyPr rtlCol="0" anchor="ctr"/>
              <a:lstStyle/>
              <a:p>
                <a:pPr defTabSz="609576"/>
                <a:endParaRPr lang="en-US" sz="2400" dirty="0">
                  <a:solidFill>
                    <a:srgbClr val="FFFFFF"/>
                  </a:solidFill>
                  <a:latin typeface="Amazon Ember"/>
                </a:endParaRPr>
              </a:p>
            </p:txBody>
          </p:sp>
          <p:sp>
            <p:nvSpPr>
              <p:cNvPr id="17" name="Freeform: Shape 78">
                <a:extLst>
                  <a:ext uri="{FF2B5EF4-FFF2-40B4-BE49-F238E27FC236}">
                    <a16:creationId xmlns:a16="http://schemas.microsoft.com/office/drawing/2014/main" id="{0B0FF916-616C-446D-B6F7-6BC96CF9558A}"/>
                  </a:ext>
                </a:extLst>
              </p:cNvPr>
              <p:cNvSpPr/>
              <p:nvPr/>
            </p:nvSpPr>
            <p:spPr>
              <a:xfrm>
                <a:off x="11784789" y="2139253"/>
                <a:ext cx="75161" cy="177165"/>
              </a:xfrm>
              <a:custGeom>
                <a:avLst/>
                <a:gdLst>
                  <a:gd name="connsiteX0" fmla="*/ 80369 w 75161"/>
                  <a:gd name="connsiteY0" fmla="*/ 0 h 177165"/>
                  <a:gd name="connsiteX1" fmla="*/ 80369 w 75161"/>
                  <a:gd name="connsiteY1" fmla="*/ 80745 h 177165"/>
                  <a:gd name="connsiteX2" fmla="*/ 0 w 75161"/>
                  <a:gd name="connsiteY2" fmla="*/ 179957 h 177165"/>
                  <a:gd name="connsiteX3" fmla="*/ 0 w 75161"/>
                  <a:gd name="connsiteY3" fmla="*/ 67538 h 177165"/>
                </a:gdLst>
                <a:ahLst/>
                <a:cxnLst>
                  <a:cxn ang="0">
                    <a:pos x="connsiteX0" y="connsiteY0"/>
                  </a:cxn>
                  <a:cxn ang="0">
                    <a:pos x="connsiteX1" y="connsiteY1"/>
                  </a:cxn>
                  <a:cxn ang="0">
                    <a:pos x="connsiteX2" y="connsiteY2"/>
                  </a:cxn>
                  <a:cxn ang="0">
                    <a:pos x="connsiteX3" y="connsiteY3"/>
                  </a:cxn>
                </a:cxnLst>
                <a:rect l="l" t="t" r="r" b="b"/>
                <a:pathLst>
                  <a:path w="75161" h="177165">
                    <a:moveTo>
                      <a:pt x="80369" y="0"/>
                    </a:moveTo>
                    <a:lnTo>
                      <a:pt x="80369" y="80745"/>
                    </a:lnTo>
                    <a:lnTo>
                      <a:pt x="0" y="179957"/>
                    </a:lnTo>
                    <a:lnTo>
                      <a:pt x="0" y="67538"/>
                    </a:lnTo>
                    <a:close/>
                  </a:path>
                </a:pathLst>
              </a:custGeom>
              <a:noFill/>
              <a:ln w="19050" cap="flat">
                <a:solidFill>
                  <a:schemeClr val="tx1"/>
                </a:solidFill>
                <a:prstDash val="solid"/>
                <a:round/>
              </a:ln>
            </p:spPr>
            <p:txBody>
              <a:bodyPr rtlCol="0" anchor="ctr"/>
              <a:lstStyle/>
              <a:p>
                <a:pPr defTabSz="609576"/>
                <a:endParaRPr lang="en-US" sz="2400" dirty="0">
                  <a:solidFill>
                    <a:srgbClr val="FFFFFF"/>
                  </a:solidFill>
                  <a:latin typeface="Amazon Ember"/>
                </a:endParaRPr>
              </a:p>
            </p:txBody>
          </p:sp>
          <p:sp>
            <p:nvSpPr>
              <p:cNvPr id="18" name="Freeform: Shape 79">
                <a:extLst>
                  <a:ext uri="{FF2B5EF4-FFF2-40B4-BE49-F238E27FC236}">
                    <a16:creationId xmlns:a16="http://schemas.microsoft.com/office/drawing/2014/main" id="{49DCAF28-69D4-4C29-B919-6F43EA6E8A79}"/>
                  </a:ext>
                </a:extLst>
              </p:cNvPr>
              <p:cNvSpPr/>
              <p:nvPr/>
            </p:nvSpPr>
            <p:spPr>
              <a:xfrm>
                <a:off x="11562106" y="2014917"/>
                <a:ext cx="150323" cy="123478"/>
              </a:xfrm>
              <a:custGeom>
                <a:avLst/>
                <a:gdLst>
                  <a:gd name="connsiteX0" fmla="*/ 152470 w 150322"/>
                  <a:gd name="connsiteY0" fmla="*/ 0 h 123478"/>
                  <a:gd name="connsiteX1" fmla="*/ 74624 w 150322"/>
                  <a:gd name="connsiteY1" fmla="*/ 21206 h 123478"/>
                  <a:gd name="connsiteX2" fmla="*/ 0 w 150322"/>
                  <a:gd name="connsiteY2" fmla="*/ 124821 h 123478"/>
                  <a:gd name="connsiteX3" fmla="*/ 108447 w 150322"/>
                  <a:gd name="connsiteY3" fmla="*/ 95294 h 123478"/>
                </a:gdLst>
                <a:ahLst/>
                <a:cxnLst>
                  <a:cxn ang="0">
                    <a:pos x="connsiteX0" y="connsiteY0"/>
                  </a:cxn>
                  <a:cxn ang="0">
                    <a:pos x="connsiteX1" y="connsiteY1"/>
                  </a:cxn>
                  <a:cxn ang="0">
                    <a:pos x="connsiteX2" y="connsiteY2"/>
                  </a:cxn>
                  <a:cxn ang="0">
                    <a:pos x="connsiteX3" y="connsiteY3"/>
                  </a:cxn>
                </a:cxnLst>
                <a:rect l="l" t="t" r="r" b="b"/>
                <a:pathLst>
                  <a:path w="150322" h="123478">
                    <a:moveTo>
                      <a:pt x="152470" y="0"/>
                    </a:moveTo>
                    <a:lnTo>
                      <a:pt x="74624" y="21206"/>
                    </a:lnTo>
                    <a:lnTo>
                      <a:pt x="0" y="124821"/>
                    </a:lnTo>
                    <a:lnTo>
                      <a:pt x="108447" y="95294"/>
                    </a:lnTo>
                    <a:close/>
                  </a:path>
                </a:pathLst>
              </a:custGeom>
              <a:noFill/>
              <a:ln w="19050" cap="flat">
                <a:solidFill>
                  <a:schemeClr val="tx1"/>
                </a:solidFill>
                <a:prstDash val="solid"/>
                <a:round/>
              </a:ln>
            </p:spPr>
            <p:txBody>
              <a:bodyPr rtlCol="0" anchor="ctr"/>
              <a:lstStyle/>
              <a:p>
                <a:pPr defTabSz="609576"/>
                <a:endParaRPr lang="en-US" sz="2400" dirty="0">
                  <a:solidFill>
                    <a:srgbClr val="FFFFFF"/>
                  </a:solidFill>
                  <a:latin typeface="Amazon Ember"/>
                </a:endParaRPr>
              </a:p>
            </p:txBody>
          </p:sp>
          <p:sp>
            <p:nvSpPr>
              <p:cNvPr id="19" name="Freeform: Shape 80">
                <a:extLst>
                  <a:ext uri="{FF2B5EF4-FFF2-40B4-BE49-F238E27FC236}">
                    <a16:creationId xmlns:a16="http://schemas.microsoft.com/office/drawing/2014/main" id="{1B3B49D1-2394-438C-8D09-E2C6E68C8412}"/>
                  </a:ext>
                </a:extLst>
              </p:cNvPr>
              <p:cNvSpPr/>
              <p:nvPr/>
            </p:nvSpPr>
            <p:spPr>
              <a:xfrm>
                <a:off x="11588656" y="2199436"/>
                <a:ext cx="59056" cy="75160"/>
              </a:xfrm>
              <a:custGeom>
                <a:avLst/>
                <a:gdLst>
                  <a:gd name="connsiteX0" fmla="*/ 59109 w 59055"/>
                  <a:gd name="connsiteY0" fmla="*/ 0 h 75161"/>
                  <a:gd name="connsiteX1" fmla="*/ 0 w 59055"/>
                  <a:gd name="connsiteY1" fmla="*/ 75430 h 75161"/>
                </a:gdLst>
                <a:ahLst/>
                <a:cxnLst>
                  <a:cxn ang="0">
                    <a:pos x="connsiteX0" y="connsiteY0"/>
                  </a:cxn>
                  <a:cxn ang="0">
                    <a:pos x="connsiteX1" y="connsiteY1"/>
                  </a:cxn>
                </a:cxnLst>
                <a:rect l="l" t="t" r="r" b="b"/>
                <a:pathLst>
                  <a:path w="59055" h="75161">
                    <a:moveTo>
                      <a:pt x="59109" y="0"/>
                    </a:moveTo>
                    <a:lnTo>
                      <a:pt x="0" y="75430"/>
                    </a:lnTo>
                  </a:path>
                </a:pathLst>
              </a:custGeom>
              <a:ln w="19050" cap="flat">
                <a:solidFill>
                  <a:srgbClr val="FB9822"/>
                </a:solidFill>
                <a:prstDash val="solid"/>
                <a:round/>
              </a:ln>
            </p:spPr>
            <p:txBody>
              <a:bodyPr rtlCol="0" anchor="ctr"/>
              <a:lstStyle/>
              <a:p>
                <a:pPr defTabSz="609576"/>
                <a:endParaRPr lang="en-US" sz="2400" dirty="0">
                  <a:solidFill>
                    <a:srgbClr val="FFFFFF"/>
                  </a:solidFill>
                  <a:latin typeface="Amazon Ember"/>
                </a:endParaRPr>
              </a:p>
            </p:txBody>
          </p:sp>
          <p:sp>
            <p:nvSpPr>
              <p:cNvPr id="20" name="Freeform: Shape 81">
                <a:extLst>
                  <a:ext uri="{FF2B5EF4-FFF2-40B4-BE49-F238E27FC236}">
                    <a16:creationId xmlns:a16="http://schemas.microsoft.com/office/drawing/2014/main" id="{99AC0C9E-C550-4A6B-96DE-E9C817E0F5D0}"/>
                  </a:ext>
                </a:extLst>
              </p:cNvPr>
              <p:cNvSpPr/>
              <p:nvPr/>
            </p:nvSpPr>
            <p:spPr>
              <a:xfrm>
                <a:off x="11596964" y="2237178"/>
                <a:ext cx="69792" cy="91267"/>
              </a:xfrm>
              <a:custGeom>
                <a:avLst/>
                <a:gdLst>
                  <a:gd name="connsiteX0" fmla="*/ 71994 w 69792"/>
                  <a:gd name="connsiteY0" fmla="*/ 0 h 91267"/>
                  <a:gd name="connsiteX1" fmla="*/ 0 w 69792"/>
                  <a:gd name="connsiteY1" fmla="*/ 91911 h 91267"/>
                </a:gdLst>
                <a:ahLst/>
                <a:cxnLst>
                  <a:cxn ang="0">
                    <a:pos x="connsiteX0" y="connsiteY0"/>
                  </a:cxn>
                  <a:cxn ang="0">
                    <a:pos x="connsiteX1" y="connsiteY1"/>
                  </a:cxn>
                </a:cxnLst>
                <a:rect l="l" t="t" r="r" b="b"/>
                <a:pathLst>
                  <a:path w="69792" h="91267">
                    <a:moveTo>
                      <a:pt x="71994" y="0"/>
                    </a:moveTo>
                    <a:lnTo>
                      <a:pt x="0" y="91911"/>
                    </a:lnTo>
                  </a:path>
                </a:pathLst>
              </a:custGeom>
              <a:ln w="19050" cap="flat">
                <a:solidFill>
                  <a:srgbClr val="FB9822"/>
                </a:solidFill>
                <a:prstDash val="solid"/>
                <a:round/>
              </a:ln>
            </p:spPr>
            <p:txBody>
              <a:bodyPr rtlCol="0" anchor="ctr"/>
              <a:lstStyle/>
              <a:p>
                <a:pPr defTabSz="609576"/>
                <a:endParaRPr lang="en-US" sz="2400" dirty="0">
                  <a:solidFill>
                    <a:srgbClr val="FFFFFF"/>
                  </a:solidFill>
                  <a:latin typeface="Amazon Ember"/>
                </a:endParaRPr>
              </a:p>
            </p:txBody>
          </p:sp>
          <p:sp>
            <p:nvSpPr>
              <p:cNvPr id="21" name="Freeform: Shape 82">
                <a:extLst>
                  <a:ext uri="{FF2B5EF4-FFF2-40B4-BE49-F238E27FC236}">
                    <a16:creationId xmlns:a16="http://schemas.microsoft.com/office/drawing/2014/main" id="{F46F2779-C0E4-4598-9332-45522BF6748C}"/>
                  </a:ext>
                </a:extLst>
              </p:cNvPr>
              <p:cNvSpPr/>
              <p:nvPr/>
            </p:nvSpPr>
            <p:spPr>
              <a:xfrm>
                <a:off x="11647775" y="2246416"/>
                <a:ext cx="59056" cy="75160"/>
              </a:xfrm>
              <a:custGeom>
                <a:avLst/>
                <a:gdLst>
                  <a:gd name="connsiteX0" fmla="*/ 59109 w 59055"/>
                  <a:gd name="connsiteY0" fmla="*/ 0 h 75161"/>
                  <a:gd name="connsiteX1" fmla="*/ 0 w 59055"/>
                  <a:gd name="connsiteY1" fmla="*/ 75430 h 75161"/>
                </a:gdLst>
                <a:ahLst/>
                <a:cxnLst>
                  <a:cxn ang="0">
                    <a:pos x="connsiteX0" y="connsiteY0"/>
                  </a:cxn>
                  <a:cxn ang="0">
                    <a:pos x="connsiteX1" y="connsiteY1"/>
                  </a:cxn>
                </a:cxnLst>
                <a:rect l="l" t="t" r="r" b="b"/>
                <a:pathLst>
                  <a:path w="59055" h="75161">
                    <a:moveTo>
                      <a:pt x="59109" y="0"/>
                    </a:moveTo>
                    <a:lnTo>
                      <a:pt x="0" y="75430"/>
                    </a:lnTo>
                  </a:path>
                </a:pathLst>
              </a:custGeom>
              <a:ln w="19050" cap="flat">
                <a:solidFill>
                  <a:srgbClr val="FB9822"/>
                </a:solidFill>
                <a:prstDash val="solid"/>
                <a:round/>
              </a:ln>
            </p:spPr>
            <p:txBody>
              <a:bodyPr rtlCol="0" anchor="ctr"/>
              <a:lstStyle/>
              <a:p>
                <a:pPr defTabSz="609576"/>
                <a:endParaRPr lang="en-US" sz="2400" dirty="0">
                  <a:solidFill>
                    <a:srgbClr val="FFFFFF"/>
                  </a:solidFill>
                  <a:latin typeface="Amazon Ember"/>
                </a:endParaRPr>
              </a:p>
            </p:txBody>
          </p:sp>
          <p:sp>
            <p:nvSpPr>
              <p:cNvPr id="22" name="Freeform: Shape 83">
                <a:extLst>
                  <a:ext uri="{FF2B5EF4-FFF2-40B4-BE49-F238E27FC236}">
                    <a16:creationId xmlns:a16="http://schemas.microsoft.com/office/drawing/2014/main" id="{EE226A6E-21BB-4E0A-BE5C-014B280C6A0C}"/>
                  </a:ext>
                </a:extLst>
              </p:cNvPr>
              <p:cNvSpPr/>
              <p:nvPr/>
            </p:nvSpPr>
            <p:spPr>
              <a:xfrm>
                <a:off x="11664617" y="1878073"/>
                <a:ext cx="273803" cy="338223"/>
              </a:xfrm>
              <a:custGeom>
                <a:avLst/>
                <a:gdLst>
                  <a:gd name="connsiteX0" fmla="*/ 274392 w 273801"/>
                  <a:gd name="connsiteY0" fmla="*/ 0 h 338225"/>
                  <a:gd name="connsiteX1" fmla="*/ 0 w 273801"/>
                  <a:gd name="connsiteY1" fmla="*/ 270151 h 338225"/>
                  <a:gd name="connsiteX2" fmla="*/ 88690 w 273801"/>
                  <a:gd name="connsiteY2" fmla="*/ 341929 h 338225"/>
                  <a:gd name="connsiteX3" fmla="*/ 274392 w 273801"/>
                  <a:gd name="connsiteY3" fmla="*/ 0 h 338225"/>
                </a:gdLst>
                <a:ahLst/>
                <a:cxnLst>
                  <a:cxn ang="0">
                    <a:pos x="connsiteX0" y="connsiteY0"/>
                  </a:cxn>
                  <a:cxn ang="0">
                    <a:pos x="connsiteX1" y="connsiteY1"/>
                  </a:cxn>
                  <a:cxn ang="0">
                    <a:pos x="connsiteX2" y="connsiteY2"/>
                  </a:cxn>
                  <a:cxn ang="0">
                    <a:pos x="connsiteX3" y="connsiteY3"/>
                  </a:cxn>
                </a:cxnLst>
                <a:rect l="l" t="t" r="r" b="b"/>
                <a:pathLst>
                  <a:path w="273801" h="338225">
                    <a:moveTo>
                      <a:pt x="274392" y="0"/>
                    </a:moveTo>
                    <a:cubicBezTo>
                      <a:pt x="274392" y="0"/>
                      <a:pt x="29581" y="27434"/>
                      <a:pt x="0" y="270151"/>
                    </a:cubicBezTo>
                    <a:lnTo>
                      <a:pt x="88690" y="341929"/>
                    </a:lnTo>
                    <a:cubicBezTo>
                      <a:pt x="88690" y="341929"/>
                      <a:pt x="308161" y="274392"/>
                      <a:pt x="274392" y="0"/>
                    </a:cubicBezTo>
                    <a:close/>
                  </a:path>
                </a:pathLst>
              </a:custGeom>
              <a:noFill/>
              <a:ln w="19050" cap="flat">
                <a:solidFill>
                  <a:schemeClr val="tx1"/>
                </a:solidFill>
                <a:prstDash val="solid"/>
                <a:round/>
              </a:ln>
            </p:spPr>
            <p:txBody>
              <a:bodyPr rtlCol="0" anchor="ctr"/>
              <a:lstStyle/>
              <a:p>
                <a:pPr defTabSz="609576"/>
                <a:endParaRPr lang="en-US" sz="2400" dirty="0">
                  <a:solidFill>
                    <a:srgbClr val="FFFFFF"/>
                  </a:solidFill>
                  <a:latin typeface="Amazon Ember"/>
                </a:endParaRPr>
              </a:p>
            </p:txBody>
          </p:sp>
          <p:sp>
            <p:nvSpPr>
              <p:cNvPr id="23" name="Freeform: Shape 84">
                <a:extLst>
                  <a:ext uri="{FF2B5EF4-FFF2-40B4-BE49-F238E27FC236}">
                    <a16:creationId xmlns:a16="http://schemas.microsoft.com/office/drawing/2014/main" id="{4A8365CE-1C50-4054-ABCB-55F060D8B4C0}"/>
                  </a:ext>
                </a:extLst>
              </p:cNvPr>
              <p:cNvSpPr/>
              <p:nvPr/>
            </p:nvSpPr>
            <p:spPr>
              <a:xfrm>
                <a:off x="11796848" y="1961914"/>
                <a:ext cx="90352" cy="79058"/>
              </a:xfrm>
              <a:custGeom>
                <a:avLst/>
                <a:gdLst>
                  <a:gd name="connsiteX0" fmla="*/ 90362 w 128847"/>
                  <a:gd name="connsiteY0" fmla="*/ 112642 h 112741"/>
                  <a:gd name="connsiteX1" fmla="*/ 4410 w 128847"/>
                  <a:gd name="connsiteY1" fmla="*/ 57452 h 112741"/>
                  <a:gd name="connsiteX2" fmla="*/ 1511 w 128847"/>
                  <a:gd name="connsiteY2" fmla="*/ 44192 h 112741"/>
                  <a:gd name="connsiteX3" fmla="*/ 27066 w 128847"/>
                  <a:gd name="connsiteY3" fmla="*/ 4410 h 112741"/>
                  <a:gd name="connsiteX4" fmla="*/ 40326 w 128847"/>
                  <a:gd name="connsiteY4" fmla="*/ 1511 h 112741"/>
                  <a:gd name="connsiteX5" fmla="*/ 126278 w 128847"/>
                  <a:gd name="connsiteY5" fmla="*/ 56701 h 112741"/>
                  <a:gd name="connsiteX6" fmla="*/ 129177 w 128847"/>
                  <a:gd name="connsiteY6" fmla="*/ 69961 h 112741"/>
                  <a:gd name="connsiteX7" fmla="*/ 103623 w 128847"/>
                  <a:gd name="connsiteY7" fmla="*/ 109743 h 112741"/>
                  <a:gd name="connsiteX8" fmla="*/ 90362 w 128847"/>
                  <a:gd name="connsiteY8" fmla="*/ 112642 h 11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847" h="112741">
                    <a:moveTo>
                      <a:pt x="90362" y="112642"/>
                    </a:moveTo>
                    <a:lnTo>
                      <a:pt x="4410" y="57452"/>
                    </a:lnTo>
                    <a:cubicBezTo>
                      <a:pt x="-46" y="54607"/>
                      <a:pt x="-1335" y="48648"/>
                      <a:pt x="1511" y="44192"/>
                    </a:cubicBezTo>
                    <a:lnTo>
                      <a:pt x="27066" y="4410"/>
                    </a:lnTo>
                    <a:cubicBezTo>
                      <a:pt x="29911" y="-46"/>
                      <a:pt x="35870" y="-1335"/>
                      <a:pt x="40326" y="1511"/>
                    </a:cubicBezTo>
                    <a:lnTo>
                      <a:pt x="126278" y="56701"/>
                    </a:lnTo>
                    <a:cubicBezTo>
                      <a:pt x="130734" y="59546"/>
                      <a:pt x="132023" y="65505"/>
                      <a:pt x="129177" y="69961"/>
                    </a:cubicBezTo>
                    <a:lnTo>
                      <a:pt x="103623" y="109743"/>
                    </a:lnTo>
                    <a:cubicBezTo>
                      <a:pt x="100777" y="114199"/>
                      <a:pt x="94818" y="115487"/>
                      <a:pt x="90362" y="112642"/>
                    </a:cubicBezTo>
                    <a:close/>
                  </a:path>
                </a:pathLst>
              </a:custGeom>
              <a:noFill/>
              <a:ln w="19050" cap="flat">
                <a:solidFill>
                  <a:srgbClr val="FB9822"/>
                </a:solidFill>
                <a:prstDash val="solid"/>
                <a:round/>
              </a:ln>
            </p:spPr>
            <p:txBody>
              <a:bodyPr rtlCol="0" anchor="ctr"/>
              <a:lstStyle/>
              <a:p>
                <a:pPr defTabSz="609576"/>
                <a:endParaRPr lang="en-US" sz="2400" dirty="0">
                  <a:solidFill>
                    <a:srgbClr val="FFFFFF"/>
                  </a:solidFill>
                  <a:latin typeface="Amazon Ember"/>
                </a:endParaRPr>
              </a:p>
            </p:txBody>
          </p:sp>
        </p:grpSp>
        <p:sp>
          <p:nvSpPr>
            <p:cNvPr id="24" name="Text Placeholder 45">
              <a:extLst>
                <a:ext uri="{FF2B5EF4-FFF2-40B4-BE49-F238E27FC236}">
                  <a16:creationId xmlns:a16="http://schemas.microsoft.com/office/drawing/2014/main" id="{B6A68CC4-258D-4430-9F4F-9AC2AA72191A}"/>
                </a:ext>
              </a:extLst>
            </p:cNvPr>
            <p:cNvSpPr txBox="1">
              <a:spLocks/>
            </p:cNvSpPr>
            <p:nvPr userDrawn="1"/>
          </p:nvSpPr>
          <p:spPr>
            <a:xfrm>
              <a:off x="11639196" y="1712244"/>
              <a:ext cx="2589978" cy="37134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1970">
                <a:spcBef>
                  <a:spcPts val="833"/>
                </a:spcBef>
                <a:buNone/>
              </a:pPr>
              <a: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Team Products</a:t>
              </a:r>
              <a:b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br>
              <a: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and Processes</a:t>
              </a:r>
            </a:p>
          </p:txBody>
        </p:sp>
      </p:grpSp>
      <p:grpSp>
        <p:nvGrpSpPr>
          <p:cNvPr id="3" name="Group 2"/>
          <p:cNvGrpSpPr/>
          <p:nvPr userDrawn="1"/>
        </p:nvGrpSpPr>
        <p:grpSpPr>
          <a:xfrm>
            <a:off x="3652049" y="1419642"/>
            <a:ext cx="3166095" cy="595026"/>
            <a:chOff x="4142300" y="1600403"/>
            <a:chExt cx="3166095" cy="595026"/>
          </a:xfrm>
        </p:grpSpPr>
        <p:sp>
          <p:nvSpPr>
            <p:cNvPr id="25" name="Freeform: Shape 41">
              <a:extLst>
                <a:ext uri="{FF2B5EF4-FFF2-40B4-BE49-F238E27FC236}">
                  <a16:creationId xmlns:a16="http://schemas.microsoft.com/office/drawing/2014/main" id="{160BF7A2-969D-4A44-86B8-1E2891BEF3E0}"/>
                </a:ext>
              </a:extLst>
            </p:cNvPr>
            <p:cNvSpPr/>
            <p:nvPr userDrawn="1"/>
          </p:nvSpPr>
          <p:spPr>
            <a:xfrm>
              <a:off x="4142300" y="1600403"/>
              <a:ext cx="595026" cy="595026"/>
            </a:xfrm>
            <a:custGeom>
              <a:avLst/>
              <a:gdLst>
                <a:gd name="connsiteX0" fmla="*/ 583862 w 595025"/>
                <a:gd name="connsiteY0" fmla="*/ 299323 h 595025"/>
                <a:gd name="connsiteX1" fmla="*/ 299323 w 595025"/>
                <a:gd name="connsiteY1" fmla="*/ 583862 h 595025"/>
                <a:gd name="connsiteX2" fmla="*/ 14785 w 595025"/>
                <a:gd name="connsiteY2" fmla="*/ 299323 h 595025"/>
                <a:gd name="connsiteX3" fmla="*/ 299323 w 595025"/>
                <a:gd name="connsiteY3" fmla="*/ 14785 h 595025"/>
                <a:gd name="connsiteX4" fmla="*/ 583862 w 595025"/>
                <a:gd name="connsiteY4" fmla="*/ 299323 h 59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025" h="595025">
                  <a:moveTo>
                    <a:pt x="583862" y="299323"/>
                  </a:moveTo>
                  <a:cubicBezTo>
                    <a:pt x="583862" y="456470"/>
                    <a:pt x="456470" y="583862"/>
                    <a:pt x="299323" y="583862"/>
                  </a:cubicBezTo>
                  <a:cubicBezTo>
                    <a:pt x="142177" y="583862"/>
                    <a:pt x="14785" y="456470"/>
                    <a:pt x="14785" y="299323"/>
                  </a:cubicBezTo>
                  <a:cubicBezTo>
                    <a:pt x="14785" y="142177"/>
                    <a:pt x="142177" y="14785"/>
                    <a:pt x="299323" y="14785"/>
                  </a:cubicBezTo>
                  <a:cubicBezTo>
                    <a:pt x="456470" y="14785"/>
                    <a:pt x="583862" y="142177"/>
                    <a:pt x="583862" y="299323"/>
                  </a:cubicBezTo>
                  <a:close/>
                </a:path>
              </a:pathLst>
            </a:custGeom>
            <a:noFill/>
            <a:ln w="19050" cap="flat">
              <a:solidFill>
                <a:srgbClr val="FB9822"/>
              </a:solidFill>
              <a:prstDash val="solid"/>
              <a:round/>
            </a:ln>
          </p:spPr>
          <p:txBody>
            <a:bodyPr rtlCol="0" anchor="ctr"/>
            <a:lstStyle/>
            <a:p>
              <a:pPr defTabSz="609576"/>
              <a:endParaRPr lang="en-US" dirty="0">
                <a:solidFill>
                  <a:srgbClr val="FFFFFF"/>
                </a:solidFill>
                <a:latin typeface="Amazon Ember"/>
              </a:endParaRPr>
            </a:p>
          </p:txBody>
        </p:sp>
        <p:grpSp>
          <p:nvGrpSpPr>
            <p:cNvPr id="26" name="Group 23">
              <a:extLst>
                <a:ext uri="{FF2B5EF4-FFF2-40B4-BE49-F238E27FC236}">
                  <a16:creationId xmlns:a16="http://schemas.microsoft.com/office/drawing/2014/main" id="{2B2A1FEF-EBEE-4B0C-B74D-A616B169DCFE}"/>
                </a:ext>
              </a:extLst>
            </p:cNvPr>
            <p:cNvGrpSpPr>
              <a:grpSpLocks noChangeAspect="1"/>
            </p:cNvGrpSpPr>
            <p:nvPr userDrawn="1"/>
          </p:nvGrpSpPr>
          <p:grpSpPr bwMode="auto">
            <a:xfrm>
              <a:off x="4267474" y="1773618"/>
              <a:ext cx="365942" cy="248593"/>
              <a:chOff x="2644" y="1460"/>
              <a:chExt cx="474" cy="322"/>
            </a:xfrm>
          </p:grpSpPr>
          <p:sp>
            <p:nvSpPr>
              <p:cNvPr id="27" name="Freeform 24">
                <a:extLst>
                  <a:ext uri="{FF2B5EF4-FFF2-40B4-BE49-F238E27FC236}">
                    <a16:creationId xmlns:a16="http://schemas.microsoft.com/office/drawing/2014/main" id="{0C80C84B-AAEC-4E1A-A3CE-8976C68454FE}"/>
                  </a:ext>
                </a:extLst>
              </p:cNvPr>
              <p:cNvSpPr>
                <a:spLocks/>
              </p:cNvSpPr>
              <p:nvPr/>
            </p:nvSpPr>
            <p:spPr bwMode="auto">
              <a:xfrm>
                <a:off x="3106" y="1634"/>
                <a:ext cx="2" cy="2"/>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0"/>
                      <a:pt x="0" y="0"/>
                      <a:pt x="0" y="0"/>
                    </a:cubicBezTo>
                    <a:cubicBezTo>
                      <a:pt x="0" y="1"/>
                      <a:pt x="0" y="1"/>
                      <a:pt x="1" y="1"/>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28" name="Freeform 25">
                <a:extLst>
                  <a:ext uri="{FF2B5EF4-FFF2-40B4-BE49-F238E27FC236}">
                    <a16:creationId xmlns:a16="http://schemas.microsoft.com/office/drawing/2014/main" id="{E717C7A5-BBAD-49D9-A3DB-2CE9292CB00F}"/>
                  </a:ext>
                </a:extLst>
              </p:cNvPr>
              <p:cNvSpPr>
                <a:spLocks/>
              </p:cNvSpPr>
              <p:nvPr/>
            </p:nvSpPr>
            <p:spPr bwMode="auto">
              <a:xfrm>
                <a:off x="2917" y="1460"/>
                <a:ext cx="189" cy="220"/>
              </a:xfrm>
              <a:custGeom>
                <a:avLst/>
                <a:gdLst>
                  <a:gd name="T0" fmla="*/ 48 w 90"/>
                  <a:gd name="T1" fmla="*/ 56 h 104"/>
                  <a:gd name="T2" fmla="*/ 90 w 90"/>
                  <a:gd name="T3" fmla="*/ 81 h 104"/>
                  <a:gd name="T4" fmla="*/ 57 w 90"/>
                  <a:gd name="T5" fmla="*/ 18 h 104"/>
                  <a:gd name="T6" fmla="*/ 28 w 90"/>
                  <a:gd name="T7" fmla="*/ 0 h 104"/>
                  <a:gd name="T8" fmla="*/ 28 w 90"/>
                  <a:gd name="T9" fmla="*/ 0 h 104"/>
                  <a:gd name="T10" fmla="*/ 0 w 90"/>
                  <a:gd name="T11" fmla="*/ 28 h 104"/>
                  <a:gd name="T12" fmla="*/ 0 w 90"/>
                  <a:gd name="T13" fmla="*/ 104 h 104"/>
                  <a:gd name="T14" fmla="*/ 48 w 90"/>
                  <a:gd name="T15" fmla="*/ 5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4">
                    <a:moveTo>
                      <a:pt x="48" y="56"/>
                    </a:moveTo>
                    <a:cubicBezTo>
                      <a:pt x="66" y="56"/>
                      <a:pt x="82" y="66"/>
                      <a:pt x="90" y="81"/>
                    </a:cubicBezTo>
                    <a:cubicBezTo>
                      <a:pt x="57" y="18"/>
                      <a:pt x="57" y="18"/>
                      <a:pt x="57" y="18"/>
                    </a:cubicBezTo>
                    <a:cubicBezTo>
                      <a:pt x="51" y="7"/>
                      <a:pt x="40" y="0"/>
                      <a:pt x="28" y="0"/>
                    </a:cubicBezTo>
                    <a:cubicBezTo>
                      <a:pt x="28" y="0"/>
                      <a:pt x="28" y="0"/>
                      <a:pt x="28" y="0"/>
                    </a:cubicBezTo>
                    <a:cubicBezTo>
                      <a:pt x="12" y="0"/>
                      <a:pt x="0" y="12"/>
                      <a:pt x="0" y="28"/>
                    </a:cubicBezTo>
                    <a:cubicBezTo>
                      <a:pt x="0" y="104"/>
                      <a:pt x="0" y="104"/>
                      <a:pt x="0" y="104"/>
                    </a:cubicBezTo>
                    <a:cubicBezTo>
                      <a:pt x="0" y="78"/>
                      <a:pt x="21" y="56"/>
                      <a:pt x="48" y="56"/>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29" name="Freeform 26">
                <a:extLst>
                  <a:ext uri="{FF2B5EF4-FFF2-40B4-BE49-F238E27FC236}">
                    <a16:creationId xmlns:a16="http://schemas.microsoft.com/office/drawing/2014/main" id="{D46EDCE4-EA2E-4048-97A3-858DC008FEC1}"/>
                  </a:ext>
                </a:extLst>
              </p:cNvPr>
              <p:cNvSpPr>
                <a:spLocks/>
              </p:cNvSpPr>
              <p:nvPr/>
            </p:nvSpPr>
            <p:spPr bwMode="auto">
              <a:xfrm>
                <a:off x="2654" y="1634"/>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1" y="0"/>
                      <a:pt x="1" y="0"/>
                      <a:pt x="1" y="0"/>
                    </a:cubicBezTo>
                    <a:cubicBezTo>
                      <a:pt x="1" y="1"/>
                      <a:pt x="1" y="1"/>
                      <a:pt x="0" y="1"/>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0" name="Freeform 27">
                <a:extLst>
                  <a:ext uri="{FF2B5EF4-FFF2-40B4-BE49-F238E27FC236}">
                    <a16:creationId xmlns:a16="http://schemas.microsoft.com/office/drawing/2014/main" id="{903D7EF0-12F2-4370-84C3-A872DFB5CD08}"/>
                  </a:ext>
                </a:extLst>
              </p:cNvPr>
              <p:cNvSpPr>
                <a:spLocks/>
              </p:cNvSpPr>
              <p:nvPr/>
            </p:nvSpPr>
            <p:spPr bwMode="auto">
              <a:xfrm>
                <a:off x="3018" y="1621"/>
                <a:ext cx="58" cy="59"/>
              </a:xfrm>
              <a:custGeom>
                <a:avLst/>
                <a:gdLst>
                  <a:gd name="T0" fmla="*/ 0 w 28"/>
                  <a:gd name="T1" fmla="*/ 0 h 28"/>
                  <a:gd name="T2" fmla="*/ 28 w 28"/>
                  <a:gd name="T3" fmla="*/ 28 h 28"/>
                </a:gdLst>
                <a:ahLst/>
                <a:cxnLst>
                  <a:cxn ang="0">
                    <a:pos x="T0" y="T1"/>
                  </a:cxn>
                  <a:cxn ang="0">
                    <a:pos x="T2" y="T3"/>
                  </a:cxn>
                </a:cxnLst>
                <a:rect l="0" t="0" r="r" b="b"/>
                <a:pathLst>
                  <a:path w="28" h="28">
                    <a:moveTo>
                      <a:pt x="0" y="0"/>
                    </a:moveTo>
                    <a:cubicBezTo>
                      <a:pt x="15" y="0"/>
                      <a:pt x="28" y="13"/>
                      <a:pt x="28" y="28"/>
                    </a:cubicBezTo>
                  </a:path>
                </a:pathLst>
              </a:custGeom>
              <a:noFill/>
              <a:ln w="19050" cap="rnd">
                <a:solidFill>
                  <a:schemeClr val="accent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1" name="Freeform 28">
                <a:extLst>
                  <a:ext uri="{FF2B5EF4-FFF2-40B4-BE49-F238E27FC236}">
                    <a16:creationId xmlns:a16="http://schemas.microsoft.com/office/drawing/2014/main" id="{3DA3B811-D2A9-45D8-84FE-51DCA247626A}"/>
                  </a:ext>
                </a:extLst>
              </p:cNvPr>
              <p:cNvSpPr>
                <a:spLocks/>
              </p:cNvSpPr>
              <p:nvPr/>
            </p:nvSpPr>
            <p:spPr bwMode="auto">
              <a:xfrm>
                <a:off x="2744" y="1621"/>
                <a:ext cx="59" cy="59"/>
              </a:xfrm>
              <a:custGeom>
                <a:avLst/>
                <a:gdLst>
                  <a:gd name="T0" fmla="*/ 28 w 28"/>
                  <a:gd name="T1" fmla="*/ 28 h 28"/>
                  <a:gd name="T2" fmla="*/ 0 w 28"/>
                  <a:gd name="T3" fmla="*/ 0 h 28"/>
                </a:gdLst>
                <a:ahLst/>
                <a:cxnLst>
                  <a:cxn ang="0">
                    <a:pos x="T0" y="T1"/>
                  </a:cxn>
                  <a:cxn ang="0">
                    <a:pos x="T2" y="T3"/>
                  </a:cxn>
                </a:cxnLst>
                <a:rect l="0" t="0" r="r" b="b"/>
                <a:pathLst>
                  <a:path w="28" h="28">
                    <a:moveTo>
                      <a:pt x="28" y="28"/>
                    </a:moveTo>
                    <a:cubicBezTo>
                      <a:pt x="28" y="13"/>
                      <a:pt x="16" y="0"/>
                      <a:pt x="0" y="0"/>
                    </a:cubicBezTo>
                  </a:path>
                </a:pathLst>
              </a:custGeom>
              <a:noFill/>
              <a:ln w="19050" cap="rnd">
                <a:solidFill>
                  <a:schemeClr val="accent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2" name="Oval 29">
                <a:extLst>
                  <a:ext uri="{FF2B5EF4-FFF2-40B4-BE49-F238E27FC236}">
                    <a16:creationId xmlns:a16="http://schemas.microsoft.com/office/drawing/2014/main" id="{9FD7209C-0B6A-4BE2-8BD3-E69E57E7A2FF}"/>
                  </a:ext>
                </a:extLst>
              </p:cNvPr>
              <p:cNvSpPr>
                <a:spLocks noChangeArrowheads="1"/>
              </p:cNvSpPr>
              <p:nvPr/>
            </p:nvSpPr>
            <p:spPr bwMode="auto">
              <a:xfrm>
                <a:off x="2644" y="1579"/>
                <a:ext cx="201" cy="203"/>
              </a:xfrm>
              <a:prstGeom prst="ellips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3" name="Freeform 30">
                <a:extLst>
                  <a:ext uri="{FF2B5EF4-FFF2-40B4-BE49-F238E27FC236}">
                    <a16:creationId xmlns:a16="http://schemas.microsoft.com/office/drawing/2014/main" id="{A2C35681-FEBB-456B-AEA1-E7D1AE0CA5E2}"/>
                  </a:ext>
                </a:extLst>
              </p:cNvPr>
              <p:cNvSpPr>
                <a:spLocks/>
              </p:cNvSpPr>
              <p:nvPr/>
            </p:nvSpPr>
            <p:spPr bwMode="auto">
              <a:xfrm>
                <a:off x="2656" y="1460"/>
                <a:ext cx="189" cy="220"/>
              </a:xfrm>
              <a:custGeom>
                <a:avLst/>
                <a:gdLst>
                  <a:gd name="T0" fmla="*/ 42 w 90"/>
                  <a:gd name="T1" fmla="*/ 56 h 104"/>
                  <a:gd name="T2" fmla="*/ 0 w 90"/>
                  <a:gd name="T3" fmla="*/ 81 h 104"/>
                  <a:gd name="T4" fmla="*/ 33 w 90"/>
                  <a:gd name="T5" fmla="*/ 18 h 104"/>
                  <a:gd name="T6" fmla="*/ 62 w 90"/>
                  <a:gd name="T7" fmla="*/ 0 h 104"/>
                  <a:gd name="T8" fmla="*/ 62 w 90"/>
                  <a:gd name="T9" fmla="*/ 0 h 104"/>
                  <a:gd name="T10" fmla="*/ 90 w 90"/>
                  <a:gd name="T11" fmla="*/ 28 h 104"/>
                  <a:gd name="T12" fmla="*/ 90 w 90"/>
                  <a:gd name="T13" fmla="*/ 104 h 104"/>
                  <a:gd name="T14" fmla="*/ 42 w 90"/>
                  <a:gd name="T15" fmla="*/ 5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4">
                    <a:moveTo>
                      <a:pt x="42" y="56"/>
                    </a:moveTo>
                    <a:cubicBezTo>
                      <a:pt x="24" y="56"/>
                      <a:pt x="8" y="66"/>
                      <a:pt x="0" y="81"/>
                    </a:cubicBezTo>
                    <a:cubicBezTo>
                      <a:pt x="33" y="18"/>
                      <a:pt x="33" y="18"/>
                      <a:pt x="33" y="18"/>
                    </a:cubicBezTo>
                    <a:cubicBezTo>
                      <a:pt x="39" y="7"/>
                      <a:pt x="50" y="0"/>
                      <a:pt x="62" y="0"/>
                    </a:cubicBezTo>
                    <a:cubicBezTo>
                      <a:pt x="62" y="0"/>
                      <a:pt x="62" y="0"/>
                      <a:pt x="62" y="0"/>
                    </a:cubicBezTo>
                    <a:cubicBezTo>
                      <a:pt x="78" y="0"/>
                      <a:pt x="90" y="12"/>
                      <a:pt x="90" y="28"/>
                    </a:cubicBezTo>
                    <a:cubicBezTo>
                      <a:pt x="90" y="104"/>
                      <a:pt x="90" y="104"/>
                      <a:pt x="90" y="104"/>
                    </a:cubicBezTo>
                    <a:cubicBezTo>
                      <a:pt x="90" y="78"/>
                      <a:pt x="69" y="56"/>
                      <a:pt x="42" y="56"/>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4" name="Freeform 31">
                <a:extLst>
                  <a:ext uri="{FF2B5EF4-FFF2-40B4-BE49-F238E27FC236}">
                    <a16:creationId xmlns:a16="http://schemas.microsoft.com/office/drawing/2014/main" id="{0C9B81F0-5439-407B-BCEA-ECBDAC4EA03C}"/>
                  </a:ext>
                </a:extLst>
              </p:cNvPr>
              <p:cNvSpPr>
                <a:spLocks/>
              </p:cNvSpPr>
              <p:nvPr/>
            </p:nvSpPr>
            <p:spPr bwMode="auto">
              <a:xfrm>
                <a:off x="2845" y="1519"/>
                <a:ext cx="72" cy="96"/>
              </a:xfrm>
              <a:custGeom>
                <a:avLst/>
                <a:gdLst>
                  <a:gd name="T0" fmla="*/ 17 w 34"/>
                  <a:gd name="T1" fmla="*/ 0 h 45"/>
                  <a:gd name="T2" fmla="*/ 17 w 34"/>
                  <a:gd name="T3" fmla="*/ 0 h 45"/>
                  <a:gd name="T4" fmla="*/ 0 w 34"/>
                  <a:gd name="T5" fmla="*/ 16 h 45"/>
                  <a:gd name="T6" fmla="*/ 0 w 34"/>
                  <a:gd name="T7" fmla="*/ 45 h 45"/>
                  <a:gd name="T8" fmla="*/ 34 w 34"/>
                  <a:gd name="T9" fmla="*/ 45 h 45"/>
                  <a:gd name="T10" fmla="*/ 34 w 34"/>
                  <a:gd name="T11" fmla="*/ 16 h 45"/>
                  <a:gd name="T12" fmla="*/ 17 w 34"/>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34" h="45">
                    <a:moveTo>
                      <a:pt x="17" y="0"/>
                    </a:moveTo>
                    <a:cubicBezTo>
                      <a:pt x="17" y="0"/>
                      <a:pt x="17" y="0"/>
                      <a:pt x="17" y="0"/>
                    </a:cubicBezTo>
                    <a:cubicBezTo>
                      <a:pt x="8" y="0"/>
                      <a:pt x="0" y="7"/>
                      <a:pt x="0" y="16"/>
                    </a:cubicBezTo>
                    <a:cubicBezTo>
                      <a:pt x="0" y="45"/>
                      <a:pt x="0" y="45"/>
                      <a:pt x="0" y="45"/>
                    </a:cubicBezTo>
                    <a:cubicBezTo>
                      <a:pt x="34" y="45"/>
                      <a:pt x="34" y="45"/>
                      <a:pt x="34" y="45"/>
                    </a:cubicBezTo>
                    <a:cubicBezTo>
                      <a:pt x="34" y="16"/>
                      <a:pt x="34" y="16"/>
                      <a:pt x="34" y="16"/>
                    </a:cubicBezTo>
                    <a:cubicBezTo>
                      <a:pt x="34" y="7"/>
                      <a:pt x="26" y="0"/>
                      <a:pt x="17" y="0"/>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5" name="Rectangle 32">
                <a:extLst>
                  <a:ext uri="{FF2B5EF4-FFF2-40B4-BE49-F238E27FC236}">
                    <a16:creationId xmlns:a16="http://schemas.microsoft.com/office/drawing/2014/main" id="{4ADB018C-35CB-4210-BE3B-4F7D443AA750}"/>
                  </a:ext>
                </a:extLst>
              </p:cNvPr>
              <p:cNvSpPr>
                <a:spLocks noChangeArrowheads="1"/>
              </p:cNvSpPr>
              <p:nvPr/>
            </p:nvSpPr>
            <p:spPr bwMode="auto">
              <a:xfrm>
                <a:off x="2845" y="1615"/>
                <a:ext cx="72" cy="57"/>
              </a:xfrm>
              <a:prstGeom prst="rect">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6" name="Oval 33">
                <a:extLst>
                  <a:ext uri="{FF2B5EF4-FFF2-40B4-BE49-F238E27FC236}">
                    <a16:creationId xmlns:a16="http://schemas.microsoft.com/office/drawing/2014/main" id="{9B700AAB-4406-45BF-92B2-48C69F17EF02}"/>
                  </a:ext>
                </a:extLst>
              </p:cNvPr>
              <p:cNvSpPr>
                <a:spLocks noChangeArrowheads="1"/>
              </p:cNvSpPr>
              <p:nvPr/>
            </p:nvSpPr>
            <p:spPr bwMode="auto">
              <a:xfrm>
                <a:off x="2917" y="1579"/>
                <a:ext cx="201" cy="203"/>
              </a:xfrm>
              <a:prstGeom prst="ellips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grpSp>
        <p:sp>
          <p:nvSpPr>
            <p:cNvPr id="37" name="Text Placeholder 45">
              <a:extLst>
                <a:ext uri="{FF2B5EF4-FFF2-40B4-BE49-F238E27FC236}">
                  <a16:creationId xmlns:a16="http://schemas.microsoft.com/office/drawing/2014/main" id="{B6A68CC4-258D-4430-9F4F-9AC2AA72191A}"/>
                </a:ext>
              </a:extLst>
            </p:cNvPr>
            <p:cNvSpPr txBox="1">
              <a:spLocks/>
            </p:cNvSpPr>
            <p:nvPr userDrawn="1"/>
          </p:nvSpPr>
          <p:spPr>
            <a:xfrm>
              <a:off x="4736207" y="1712244"/>
              <a:ext cx="2572188" cy="37134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1970">
                <a:spcBef>
                  <a:spcPts val="833"/>
                </a:spcBef>
                <a:buNone/>
              </a:pPr>
              <a: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Financial Services </a:t>
              </a:r>
              <a:b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br>
              <a: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Organization Challenges</a:t>
              </a:r>
            </a:p>
          </p:txBody>
        </p:sp>
      </p:grpSp>
      <p:sp>
        <p:nvSpPr>
          <p:cNvPr id="40" name="Text Placeholder 39"/>
          <p:cNvSpPr>
            <a:spLocks noGrp="1"/>
          </p:cNvSpPr>
          <p:nvPr>
            <p:ph type="body" sz="quarter" idx="11"/>
          </p:nvPr>
        </p:nvSpPr>
        <p:spPr>
          <a:xfrm>
            <a:off x="3652049" y="2238017"/>
            <a:ext cx="3195220" cy="4715132"/>
          </a:xfrm>
        </p:spPr>
        <p:txBody>
          <a:bodyPr/>
          <a:lstStyle>
            <a:lvl1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1pPr>
            <a:lvl2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2pPr>
            <a:lvl3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3pPr>
            <a:lvl4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4pPr>
            <a:lvl5pPr marL="182873" indent="-182873" algn="l" defTabSz="914363" rtl="0" eaLnBrk="1" latinLnBrk="0" hangingPunct="1">
              <a:lnSpc>
                <a:spcPct val="90000"/>
              </a:lnSpc>
              <a:spcBef>
                <a:spcPts val="1000"/>
              </a:spcBef>
              <a:buFont typeface="Arial" panose="020B0604020202020204" pitchFamily="34" charset="0"/>
              <a:buChar char="•"/>
              <a:defRPr lang="en-US" sz="1200" kern="1200" dirty="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Edit Master text styles</a:t>
            </a:r>
          </a:p>
        </p:txBody>
      </p:sp>
      <p:sp>
        <p:nvSpPr>
          <p:cNvPr id="41" name="Text Placeholder 39"/>
          <p:cNvSpPr>
            <a:spLocks noGrp="1"/>
          </p:cNvSpPr>
          <p:nvPr>
            <p:ph type="body" sz="quarter" idx="12"/>
          </p:nvPr>
        </p:nvSpPr>
        <p:spPr>
          <a:xfrm>
            <a:off x="7267034" y="2238017"/>
            <a:ext cx="3195220" cy="4715132"/>
          </a:xfrm>
        </p:spPr>
        <p:txBody>
          <a:bodyPr/>
          <a:lstStyle>
            <a:lvl1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1pPr>
            <a:lvl2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2pPr>
            <a:lvl3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3pPr>
            <a:lvl4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4pPr>
            <a:lvl5pPr marL="182873" indent="-182873" algn="l" defTabSz="914363" rtl="0" eaLnBrk="1" latinLnBrk="0" hangingPunct="1">
              <a:lnSpc>
                <a:spcPct val="90000"/>
              </a:lnSpc>
              <a:spcBef>
                <a:spcPts val="1000"/>
              </a:spcBef>
              <a:buFont typeface="Arial" panose="020B0604020202020204" pitchFamily="34" charset="0"/>
              <a:buChar char="•"/>
              <a:defRPr lang="en-US" sz="1200" kern="1200" dirty="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Edit Master text styles</a:t>
            </a:r>
          </a:p>
        </p:txBody>
      </p:sp>
      <p:sp>
        <p:nvSpPr>
          <p:cNvPr id="42" name="Text Placeholder 39"/>
          <p:cNvSpPr>
            <a:spLocks noGrp="1"/>
          </p:cNvSpPr>
          <p:nvPr>
            <p:ph type="body" sz="quarter" idx="13"/>
          </p:nvPr>
        </p:nvSpPr>
        <p:spPr>
          <a:xfrm>
            <a:off x="10882019" y="2238017"/>
            <a:ext cx="3195220" cy="4715132"/>
          </a:xfrm>
        </p:spPr>
        <p:txBody>
          <a:bodyPr/>
          <a:lstStyle>
            <a:lvl1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1pPr>
            <a:lvl2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2pPr>
            <a:lvl3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3pPr>
            <a:lvl4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4pPr>
            <a:lvl5pPr marL="182873" indent="-182873" algn="l" defTabSz="914363" rtl="0" eaLnBrk="1" latinLnBrk="0" hangingPunct="1">
              <a:lnSpc>
                <a:spcPct val="90000"/>
              </a:lnSpc>
              <a:spcBef>
                <a:spcPts val="1000"/>
              </a:spcBef>
              <a:buFont typeface="Arial" panose="020B0604020202020204" pitchFamily="34" charset="0"/>
              <a:buChar char="•"/>
              <a:defRPr lang="en-US" sz="1200" kern="1200" dirty="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Edit Master text styles</a:t>
            </a:r>
          </a:p>
        </p:txBody>
      </p:sp>
      <p:pic>
        <p:nvPicPr>
          <p:cNvPr id="44" name="Picture 4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22719" y="7536332"/>
            <a:ext cx="1953964" cy="467492"/>
          </a:xfrm>
          <a:prstGeom prst="rect">
            <a:avLst/>
          </a:prstGeom>
        </p:spPr>
      </p:pic>
    </p:spTree>
    <p:extLst>
      <p:ext uri="{BB962C8B-B14F-4D97-AF65-F5344CB8AC3E}">
        <p14:creationId xmlns:p14="http://schemas.microsoft.com/office/powerpoint/2010/main" val="200586771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Practice Description">
    <p:bg>
      <p:bgRef idx="1001">
        <a:schemeClr val="bg2"/>
      </p:bgRef>
    </p:bg>
    <p:spTree>
      <p:nvGrpSpPr>
        <p:cNvPr id="1" name=""/>
        <p:cNvGrpSpPr/>
        <p:nvPr/>
      </p:nvGrpSpPr>
      <p:grpSpPr>
        <a:xfrm>
          <a:off x="0" y="0"/>
          <a:ext cx="0" cy="0"/>
          <a:chOff x="0" y="0"/>
          <a:chExt cx="0" cy="0"/>
        </a:xfrm>
      </p:grpSpPr>
      <p:sp>
        <p:nvSpPr>
          <p:cNvPr id="38" name="Content Placeholder 37"/>
          <p:cNvSpPr>
            <a:spLocks noGrp="1"/>
          </p:cNvSpPr>
          <p:nvPr>
            <p:ph sz="quarter" idx="10"/>
          </p:nvPr>
        </p:nvSpPr>
        <p:spPr>
          <a:xfrm>
            <a:off x="527542" y="1457250"/>
            <a:ext cx="2641820" cy="6003646"/>
          </a:xfrm>
        </p:spPr>
        <p:txBody>
          <a:bodyPr/>
          <a:lstStyle>
            <a:lvl1pPr marL="0" algn="l" defTabSz="731520" rtl="0" eaLnBrk="1" latinLnBrk="0" hangingPunct="1">
              <a:spcAft>
                <a:spcPts val="1200"/>
              </a:spcAft>
              <a:defRPr lang="en-US" sz="1600" b="1" kern="1200" dirty="0" smtClean="0">
                <a:solidFill>
                  <a:schemeClr val="accent1"/>
                </a:solidFill>
                <a:latin typeface="Amazon Ember" panose="020B0603020204020204" pitchFamily="34" charset="0"/>
                <a:ea typeface="Amazon Ember" panose="020B0603020204020204" pitchFamily="34" charset="0"/>
                <a:cs typeface="Amazon Ember" panose="020B0603020204020204" pitchFamily="34" charset="0"/>
              </a:defRPr>
            </a:lvl1pPr>
            <a:lvl2pPr marL="0" algn="l" defTabSz="731520" rtl="0" eaLnBrk="1" latinLnBrk="0" hangingPunct="1">
              <a:defRPr lang="en-US" sz="2400" b="1" kern="1200" dirty="0" smtClean="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0" algn="l" defTabSz="731520" rtl="0" eaLnBrk="1" latinLnBrk="0" hangingPunct="1">
              <a:defRPr lang="en-US" sz="2400" b="1" kern="1200" dirty="0" smtClean="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0" algn="l" defTabSz="731520" rtl="0" eaLnBrk="1" latinLnBrk="0" hangingPunct="1">
              <a:defRPr lang="en-US" sz="2400" b="1" kern="1200" dirty="0" smtClean="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stStyle>
          <a:p>
            <a:pPr lvl="0"/>
            <a:endParaRPr lang="en-US" dirty="0"/>
          </a:p>
        </p:txBody>
      </p:sp>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2" y="7683901"/>
            <a:ext cx="10072431"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 name="Straight Connector 4">
            <a:extLst>
              <a:ext uri="{FF2B5EF4-FFF2-40B4-BE49-F238E27FC236}">
                <a16:creationId xmlns:a16="http://schemas.microsoft.com/office/drawing/2014/main" id="{2E298C83-A1AC-FF48-8ABE-316C02BF3936}"/>
              </a:ext>
            </a:extLst>
          </p:cNvPr>
          <p:cNvCxnSpPr>
            <a:cxnSpLocks/>
          </p:cNvCxnSpPr>
          <p:nvPr userDrawn="1"/>
        </p:nvCxnSpPr>
        <p:spPr>
          <a:xfrm>
            <a:off x="3256521" y="1389234"/>
            <a:ext cx="0" cy="6048000"/>
          </a:xfrm>
          <a:prstGeom prst="line">
            <a:avLst/>
          </a:prstGeom>
          <a:noFill/>
          <a:ln w="22225" cap="flat" cmpd="sng" algn="ctr">
            <a:gradFill>
              <a:gsLst>
                <a:gs pos="0">
                  <a:srgbClr val="FCFBFD">
                    <a:alpha val="0"/>
                  </a:srgbClr>
                </a:gs>
                <a:gs pos="65000">
                  <a:srgbClr val="FCFBFD">
                    <a:alpha val="73000"/>
                  </a:srgbClr>
                </a:gs>
                <a:gs pos="41000">
                  <a:srgbClr val="FF9900">
                    <a:lumMod val="5000"/>
                    <a:lumOff val="95000"/>
                    <a:alpha val="70000"/>
                  </a:srgbClr>
                </a:gs>
                <a:gs pos="100000">
                  <a:srgbClr val="FFFFFF">
                    <a:alpha val="0"/>
                  </a:srgbClr>
                </a:gs>
              </a:gsLst>
              <a:lin ang="5400000" scaled="0"/>
            </a:gradFill>
            <a:prstDash val="solid"/>
          </a:ln>
          <a:effectLst/>
        </p:spPr>
      </p:cxnSp>
      <p:grpSp>
        <p:nvGrpSpPr>
          <p:cNvPr id="7" name="Group 6"/>
          <p:cNvGrpSpPr/>
          <p:nvPr userDrawn="1"/>
        </p:nvGrpSpPr>
        <p:grpSpPr>
          <a:xfrm>
            <a:off x="9096688" y="1442860"/>
            <a:ext cx="4662343" cy="583328"/>
            <a:chOff x="7581195" y="1606252"/>
            <a:chExt cx="4662343" cy="583328"/>
          </a:xfrm>
        </p:grpSpPr>
        <p:sp>
          <p:nvSpPr>
            <p:cNvPr id="8" name="Text Placeholder 45">
              <a:extLst>
                <a:ext uri="{FF2B5EF4-FFF2-40B4-BE49-F238E27FC236}">
                  <a16:creationId xmlns:a16="http://schemas.microsoft.com/office/drawing/2014/main" id="{B6A68CC4-258D-4430-9F4F-9AC2AA72191A}"/>
                </a:ext>
              </a:extLst>
            </p:cNvPr>
            <p:cNvSpPr txBox="1">
              <a:spLocks/>
            </p:cNvSpPr>
            <p:nvPr userDrawn="1"/>
          </p:nvSpPr>
          <p:spPr>
            <a:xfrm>
              <a:off x="8185544" y="1712244"/>
              <a:ext cx="4057994" cy="37134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1970">
                <a:spcBef>
                  <a:spcPts val="833"/>
                </a:spcBef>
                <a:buNone/>
              </a:pPr>
              <a:r>
                <a:rPr lang="en-GB" sz="1600" b="1" baseline="0"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Lessons Learned Recommendations for</a:t>
              </a:r>
              <a:br>
                <a:rPr lang="en-GB" sz="1600" b="1" baseline="0"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br>
              <a:r>
                <a:rPr lang="en-GB" sz="1600" b="1" baseline="0"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Global Financial Services</a:t>
              </a:r>
              <a:endPar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Freeform: Shape 38">
              <a:extLst>
                <a:ext uri="{FF2B5EF4-FFF2-40B4-BE49-F238E27FC236}">
                  <a16:creationId xmlns:a16="http://schemas.microsoft.com/office/drawing/2014/main" id="{3F914E0E-DAC7-4E30-B05E-07E2B16EE5CD}"/>
                </a:ext>
              </a:extLst>
            </p:cNvPr>
            <p:cNvSpPr/>
            <p:nvPr userDrawn="1"/>
          </p:nvSpPr>
          <p:spPr>
            <a:xfrm>
              <a:off x="7581195" y="1606252"/>
              <a:ext cx="583328" cy="583328"/>
            </a:xfrm>
            <a:custGeom>
              <a:avLst/>
              <a:gdLst>
                <a:gd name="connsiteX0" fmla="*/ 572326 w 583328"/>
                <a:gd name="connsiteY0" fmla="*/ 293752 h 583328"/>
                <a:gd name="connsiteX1" fmla="*/ 293752 w 583328"/>
                <a:gd name="connsiteY1" fmla="*/ 572326 h 583328"/>
                <a:gd name="connsiteX2" fmla="*/ 15179 w 583328"/>
                <a:gd name="connsiteY2" fmla="*/ 293752 h 583328"/>
                <a:gd name="connsiteX3" fmla="*/ 293752 w 583328"/>
                <a:gd name="connsiteY3" fmla="*/ 15179 h 583328"/>
                <a:gd name="connsiteX4" fmla="*/ 572326 w 583328"/>
                <a:gd name="connsiteY4" fmla="*/ 293752 h 583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328" h="583328">
                  <a:moveTo>
                    <a:pt x="572326" y="293752"/>
                  </a:moveTo>
                  <a:cubicBezTo>
                    <a:pt x="572326" y="447604"/>
                    <a:pt x="447604" y="572326"/>
                    <a:pt x="293752" y="572326"/>
                  </a:cubicBezTo>
                  <a:cubicBezTo>
                    <a:pt x="139900" y="572326"/>
                    <a:pt x="15179" y="447604"/>
                    <a:pt x="15179" y="293752"/>
                  </a:cubicBezTo>
                  <a:cubicBezTo>
                    <a:pt x="15179" y="139900"/>
                    <a:pt x="139900" y="15179"/>
                    <a:pt x="293752" y="15179"/>
                  </a:cubicBezTo>
                  <a:cubicBezTo>
                    <a:pt x="447604" y="15179"/>
                    <a:pt x="572326" y="139900"/>
                    <a:pt x="572326" y="293752"/>
                  </a:cubicBezTo>
                  <a:close/>
                </a:path>
              </a:pathLst>
            </a:custGeom>
            <a:noFill/>
            <a:ln w="19050" cap="flat">
              <a:solidFill>
                <a:srgbClr val="FB9822"/>
              </a:solidFill>
              <a:prstDash val="solid"/>
              <a:round/>
            </a:ln>
          </p:spPr>
          <p:txBody>
            <a:bodyPr rtlCol="0" anchor="ctr"/>
            <a:lstStyle/>
            <a:p>
              <a:pPr defTabSz="609576"/>
              <a:endParaRPr lang="en-US" dirty="0">
                <a:solidFill>
                  <a:srgbClr val="FFFFFF"/>
                </a:solidFill>
                <a:latin typeface="Amazon Ember"/>
              </a:endParaRPr>
            </a:p>
          </p:txBody>
        </p:sp>
        <p:sp>
          <p:nvSpPr>
            <p:cNvPr id="10" name="Freeform 34">
              <a:extLst>
                <a:ext uri="{FF2B5EF4-FFF2-40B4-BE49-F238E27FC236}">
                  <a16:creationId xmlns:a16="http://schemas.microsoft.com/office/drawing/2014/main" id="{518E0B5F-FA51-4D21-99C3-1DDCC30B17CA}"/>
                </a:ext>
              </a:extLst>
            </p:cNvPr>
            <p:cNvSpPr>
              <a:spLocks/>
            </p:cNvSpPr>
            <p:nvPr userDrawn="1"/>
          </p:nvSpPr>
          <p:spPr bwMode="auto">
            <a:xfrm>
              <a:off x="7752290" y="1790960"/>
              <a:ext cx="268847" cy="202236"/>
            </a:xfrm>
            <a:custGeom>
              <a:avLst/>
              <a:gdLst>
                <a:gd name="T0" fmla="*/ 204 w 213"/>
                <a:gd name="T1" fmla="*/ 42 h 159"/>
                <a:gd name="T2" fmla="*/ 94 w 213"/>
                <a:gd name="T3" fmla="*/ 152 h 159"/>
                <a:gd name="T4" fmla="*/ 78 w 213"/>
                <a:gd name="T5" fmla="*/ 159 h 159"/>
                <a:gd name="T6" fmla="*/ 62 w 213"/>
                <a:gd name="T7" fmla="*/ 152 h 159"/>
                <a:gd name="T8" fmla="*/ 9 w 213"/>
                <a:gd name="T9" fmla="*/ 100 h 159"/>
                <a:gd name="T10" fmla="*/ 9 w 213"/>
                <a:gd name="T11" fmla="*/ 67 h 159"/>
                <a:gd name="T12" fmla="*/ 42 w 213"/>
                <a:gd name="T13" fmla="*/ 67 h 159"/>
                <a:gd name="T14" fmla="*/ 78 w 213"/>
                <a:gd name="T15" fmla="*/ 103 h 159"/>
                <a:gd name="T16" fmla="*/ 172 w 213"/>
                <a:gd name="T17" fmla="*/ 9 h 159"/>
                <a:gd name="T18" fmla="*/ 204 w 213"/>
                <a:gd name="T19" fmla="*/ 9 h 159"/>
                <a:gd name="T20" fmla="*/ 204 w 213"/>
                <a:gd name="T21" fmla="*/ 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159">
                  <a:moveTo>
                    <a:pt x="204" y="42"/>
                  </a:moveTo>
                  <a:cubicBezTo>
                    <a:pt x="94" y="152"/>
                    <a:pt x="94" y="152"/>
                    <a:pt x="94" y="152"/>
                  </a:cubicBezTo>
                  <a:cubicBezTo>
                    <a:pt x="90" y="156"/>
                    <a:pt x="84" y="159"/>
                    <a:pt x="78" y="159"/>
                  </a:cubicBezTo>
                  <a:cubicBezTo>
                    <a:pt x="72" y="159"/>
                    <a:pt x="66" y="156"/>
                    <a:pt x="62" y="152"/>
                  </a:cubicBezTo>
                  <a:cubicBezTo>
                    <a:pt x="9" y="100"/>
                    <a:pt x="9" y="100"/>
                    <a:pt x="9" y="100"/>
                  </a:cubicBezTo>
                  <a:cubicBezTo>
                    <a:pt x="0" y="91"/>
                    <a:pt x="0" y="76"/>
                    <a:pt x="9" y="67"/>
                  </a:cubicBezTo>
                  <a:cubicBezTo>
                    <a:pt x="18" y="58"/>
                    <a:pt x="33" y="58"/>
                    <a:pt x="42" y="67"/>
                  </a:cubicBezTo>
                  <a:cubicBezTo>
                    <a:pt x="78" y="103"/>
                    <a:pt x="78" y="103"/>
                    <a:pt x="78" y="103"/>
                  </a:cubicBezTo>
                  <a:cubicBezTo>
                    <a:pt x="172" y="9"/>
                    <a:pt x="172" y="9"/>
                    <a:pt x="172" y="9"/>
                  </a:cubicBezTo>
                  <a:cubicBezTo>
                    <a:pt x="181" y="0"/>
                    <a:pt x="195" y="0"/>
                    <a:pt x="204" y="9"/>
                  </a:cubicBezTo>
                  <a:cubicBezTo>
                    <a:pt x="213" y="18"/>
                    <a:pt x="213" y="33"/>
                    <a:pt x="204" y="42"/>
                  </a:cubicBezTo>
                  <a:close/>
                </a:path>
              </a:pathLst>
            </a:custGeom>
            <a:noFill/>
            <a:ln w="190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grpSp>
      <p:grpSp>
        <p:nvGrpSpPr>
          <p:cNvPr id="3" name="Group 2"/>
          <p:cNvGrpSpPr/>
          <p:nvPr userDrawn="1"/>
        </p:nvGrpSpPr>
        <p:grpSpPr>
          <a:xfrm>
            <a:off x="3652049" y="1419642"/>
            <a:ext cx="4028911" cy="595026"/>
            <a:chOff x="4142300" y="1600403"/>
            <a:chExt cx="4028911" cy="595026"/>
          </a:xfrm>
        </p:grpSpPr>
        <p:sp>
          <p:nvSpPr>
            <p:cNvPr id="25" name="Freeform: Shape 41">
              <a:extLst>
                <a:ext uri="{FF2B5EF4-FFF2-40B4-BE49-F238E27FC236}">
                  <a16:creationId xmlns:a16="http://schemas.microsoft.com/office/drawing/2014/main" id="{160BF7A2-969D-4A44-86B8-1E2891BEF3E0}"/>
                </a:ext>
              </a:extLst>
            </p:cNvPr>
            <p:cNvSpPr/>
            <p:nvPr userDrawn="1"/>
          </p:nvSpPr>
          <p:spPr>
            <a:xfrm>
              <a:off x="4142300" y="1600403"/>
              <a:ext cx="595026" cy="595026"/>
            </a:xfrm>
            <a:custGeom>
              <a:avLst/>
              <a:gdLst>
                <a:gd name="connsiteX0" fmla="*/ 583862 w 595025"/>
                <a:gd name="connsiteY0" fmla="*/ 299323 h 595025"/>
                <a:gd name="connsiteX1" fmla="*/ 299323 w 595025"/>
                <a:gd name="connsiteY1" fmla="*/ 583862 h 595025"/>
                <a:gd name="connsiteX2" fmla="*/ 14785 w 595025"/>
                <a:gd name="connsiteY2" fmla="*/ 299323 h 595025"/>
                <a:gd name="connsiteX3" fmla="*/ 299323 w 595025"/>
                <a:gd name="connsiteY3" fmla="*/ 14785 h 595025"/>
                <a:gd name="connsiteX4" fmla="*/ 583862 w 595025"/>
                <a:gd name="connsiteY4" fmla="*/ 299323 h 59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025" h="595025">
                  <a:moveTo>
                    <a:pt x="583862" y="299323"/>
                  </a:moveTo>
                  <a:cubicBezTo>
                    <a:pt x="583862" y="456470"/>
                    <a:pt x="456470" y="583862"/>
                    <a:pt x="299323" y="583862"/>
                  </a:cubicBezTo>
                  <a:cubicBezTo>
                    <a:pt x="142177" y="583862"/>
                    <a:pt x="14785" y="456470"/>
                    <a:pt x="14785" y="299323"/>
                  </a:cubicBezTo>
                  <a:cubicBezTo>
                    <a:pt x="14785" y="142177"/>
                    <a:pt x="142177" y="14785"/>
                    <a:pt x="299323" y="14785"/>
                  </a:cubicBezTo>
                  <a:cubicBezTo>
                    <a:pt x="456470" y="14785"/>
                    <a:pt x="583862" y="142177"/>
                    <a:pt x="583862" y="299323"/>
                  </a:cubicBezTo>
                  <a:close/>
                </a:path>
              </a:pathLst>
            </a:custGeom>
            <a:noFill/>
            <a:ln w="19050" cap="flat">
              <a:solidFill>
                <a:srgbClr val="FB9822"/>
              </a:solidFill>
              <a:prstDash val="solid"/>
              <a:round/>
            </a:ln>
          </p:spPr>
          <p:txBody>
            <a:bodyPr rtlCol="0" anchor="ctr"/>
            <a:lstStyle/>
            <a:p>
              <a:pPr defTabSz="609576"/>
              <a:endParaRPr lang="en-US" dirty="0">
                <a:solidFill>
                  <a:srgbClr val="FFFFFF"/>
                </a:solidFill>
                <a:latin typeface="Amazon Ember"/>
              </a:endParaRPr>
            </a:p>
          </p:txBody>
        </p:sp>
        <p:grpSp>
          <p:nvGrpSpPr>
            <p:cNvPr id="26" name="Group 23">
              <a:extLst>
                <a:ext uri="{FF2B5EF4-FFF2-40B4-BE49-F238E27FC236}">
                  <a16:creationId xmlns:a16="http://schemas.microsoft.com/office/drawing/2014/main" id="{2B2A1FEF-EBEE-4B0C-B74D-A616B169DCFE}"/>
                </a:ext>
              </a:extLst>
            </p:cNvPr>
            <p:cNvGrpSpPr>
              <a:grpSpLocks noChangeAspect="1"/>
            </p:cNvGrpSpPr>
            <p:nvPr userDrawn="1"/>
          </p:nvGrpSpPr>
          <p:grpSpPr bwMode="auto">
            <a:xfrm>
              <a:off x="4267474" y="1773618"/>
              <a:ext cx="365942" cy="248593"/>
              <a:chOff x="2644" y="1460"/>
              <a:chExt cx="474" cy="322"/>
            </a:xfrm>
          </p:grpSpPr>
          <p:sp>
            <p:nvSpPr>
              <p:cNvPr id="27" name="Freeform 24">
                <a:extLst>
                  <a:ext uri="{FF2B5EF4-FFF2-40B4-BE49-F238E27FC236}">
                    <a16:creationId xmlns:a16="http://schemas.microsoft.com/office/drawing/2014/main" id="{0C80C84B-AAEC-4E1A-A3CE-8976C68454FE}"/>
                  </a:ext>
                </a:extLst>
              </p:cNvPr>
              <p:cNvSpPr>
                <a:spLocks/>
              </p:cNvSpPr>
              <p:nvPr/>
            </p:nvSpPr>
            <p:spPr bwMode="auto">
              <a:xfrm>
                <a:off x="3106" y="1634"/>
                <a:ext cx="2" cy="2"/>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0"/>
                      <a:pt x="0" y="0"/>
                      <a:pt x="0" y="0"/>
                    </a:cubicBezTo>
                    <a:cubicBezTo>
                      <a:pt x="0" y="1"/>
                      <a:pt x="0" y="1"/>
                      <a:pt x="1" y="1"/>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28" name="Freeform 25">
                <a:extLst>
                  <a:ext uri="{FF2B5EF4-FFF2-40B4-BE49-F238E27FC236}">
                    <a16:creationId xmlns:a16="http://schemas.microsoft.com/office/drawing/2014/main" id="{E717C7A5-BBAD-49D9-A3DB-2CE9292CB00F}"/>
                  </a:ext>
                </a:extLst>
              </p:cNvPr>
              <p:cNvSpPr>
                <a:spLocks/>
              </p:cNvSpPr>
              <p:nvPr/>
            </p:nvSpPr>
            <p:spPr bwMode="auto">
              <a:xfrm>
                <a:off x="2917" y="1460"/>
                <a:ext cx="189" cy="220"/>
              </a:xfrm>
              <a:custGeom>
                <a:avLst/>
                <a:gdLst>
                  <a:gd name="T0" fmla="*/ 48 w 90"/>
                  <a:gd name="T1" fmla="*/ 56 h 104"/>
                  <a:gd name="T2" fmla="*/ 90 w 90"/>
                  <a:gd name="T3" fmla="*/ 81 h 104"/>
                  <a:gd name="T4" fmla="*/ 57 w 90"/>
                  <a:gd name="T5" fmla="*/ 18 h 104"/>
                  <a:gd name="T6" fmla="*/ 28 w 90"/>
                  <a:gd name="T7" fmla="*/ 0 h 104"/>
                  <a:gd name="T8" fmla="*/ 28 w 90"/>
                  <a:gd name="T9" fmla="*/ 0 h 104"/>
                  <a:gd name="T10" fmla="*/ 0 w 90"/>
                  <a:gd name="T11" fmla="*/ 28 h 104"/>
                  <a:gd name="T12" fmla="*/ 0 w 90"/>
                  <a:gd name="T13" fmla="*/ 104 h 104"/>
                  <a:gd name="T14" fmla="*/ 48 w 90"/>
                  <a:gd name="T15" fmla="*/ 5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4">
                    <a:moveTo>
                      <a:pt x="48" y="56"/>
                    </a:moveTo>
                    <a:cubicBezTo>
                      <a:pt x="66" y="56"/>
                      <a:pt x="82" y="66"/>
                      <a:pt x="90" y="81"/>
                    </a:cubicBezTo>
                    <a:cubicBezTo>
                      <a:pt x="57" y="18"/>
                      <a:pt x="57" y="18"/>
                      <a:pt x="57" y="18"/>
                    </a:cubicBezTo>
                    <a:cubicBezTo>
                      <a:pt x="51" y="7"/>
                      <a:pt x="40" y="0"/>
                      <a:pt x="28" y="0"/>
                    </a:cubicBezTo>
                    <a:cubicBezTo>
                      <a:pt x="28" y="0"/>
                      <a:pt x="28" y="0"/>
                      <a:pt x="28" y="0"/>
                    </a:cubicBezTo>
                    <a:cubicBezTo>
                      <a:pt x="12" y="0"/>
                      <a:pt x="0" y="12"/>
                      <a:pt x="0" y="28"/>
                    </a:cubicBezTo>
                    <a:cubicBezTo>
                      <a:pt x="0" y="104"/>
                      <a:pt x="0" y="104"/>
                      <a:pt x="0" y="104"/>
                    </a:cubicBezTo>
                    <a:cubicBezTo>
                      <a:pt x="0" y="78"/>
                      <a:pt x="21" y="56"/>
                      <a:pt x="48" y="56"/>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29" name="Freeform 26">
                <a:extLst>
                  <a:ext uri="{FF2B5EF4-FFF2-40B4-BE49-F238E27FC236}">
                    <a16:creationId xmlns:a16="http://schemas.microsoft.com/office/drawing/2014/main" id="{D46EDCE4-EA2E-4048-97A3-858DC008FEC1}"/>
                  </a:ext>
                </a:extLst>
              </p:cNvPr>
              <p:cNvSpPr>
                <a:spLocks/>
              </p:cNvSpPr>
              <p:nvPr/>
            </p:nvSpPr>
            <p:spPr bwMode="auto">
              <a:xfrm>
                <a:off x="2654" y="1634"/>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1" y="0"/>
                      <a:pt x="1" y="0"/>
                      <a:pt x="1" y="0"/>
                    </a:cubicBezTo>
                    <a:cubicBezTo>
                      <a:pt x="1" y="1"/>
                      <a:pt x="1" y="1"/>
                      <a:pt x="0" y="1"/>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0" name="Freeform 27">
                <a:extLst>
                  <a:ext uri="{FF2B5EF4-FFF2-40B4-BE49-F238E27FC236}">
                    <a16:creationId xmlns:a16="http://schemas.microsoft.com/office/drawing/2014/main" id="{903D7EF0-12F2-4370-84C3-A872DFB5CD08}"/>
                  </a:ext>
                </a:extLst>
              </p:cNvPr>
              <p:cNvSpPr>
                <a:spLocks/>
              </p:cNvSpPr>
              <p:nvPr/>
            </p:nvSpPr>
            <p:spPr bwMode="auto">
              <a:xfrm>
                <a:off x="3018" y="1621"/>
                <a:ext cx="58" cy="59"/>
              </a:xfrm>
              <a:custGeom>
                <a:avLst/>
                <a:gdLst>
                  <a:gd name="T0" fmla="*/ 0 w 28"/>
                  <a:gd name="T1" fmla="*/ 0 h 28"/>
                  <a:gd name="T2" fmla="*/ 28 w 28"/>
                  <a:gd name="T3" fmla="*/ 28 h 28"/>
                </a:gdLst>
                <a:ahLst/>
                <a:cxnLst>
                  <a:cxn ang="0">
                    <a:pos x="T0" y="T1"/>
                  </a:cxn>
                  <a:cxn ang="0">
                    <a:pos x="T2" y="T3"/>
                  </a:cxn>
                </a:cxnLst>
                <a:rect l="0" t="0" r="r" b="b"/>
                <a:pathLst>
                  <a:path w="28" h="28">
                    <a:moveTo>
                      <a:pt x="0" y="0"/>
                    </a:moveTo>
                    <a:cubicBezTo>
                      <a:pt x="15" y="0"/>
                      <a:pt x="28" y="13"/>
                      <a:pt x="28" y="28"/>
                    </a:cubicBezTo>
                  </a:path>
                </a:pathLst>
              </a:custGeom>
              <a:noFill/>
              <a:ln w="19050" cap="rnd">
                <a:solidFill>
                  <a:schemeClr val="accent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1" name="Freeform 28">
                <a:extLst>
                  <a:ext uri="{FF2B5EF4-FFF2-40B4-BE49-F238E27FC236}">
                    <a16:creationId xmlns:a16="http://schemas.microsoft.com/office/drawing/2014/main" id="{3DA3B811-D2A9-45D8-84FE-51DCA247626A}"/>
                  </a:ext>
                </a:extLst>
              </p:cNvPr>
              <p:cNvSpPr>
                <a:spLocks/>
              </p:cNvSpPr>
              <p:nvPr/>
            </p:nvSpPr>
            <p:spPr bwMode="auto">
              <a:xfrm>
                <a:off x="2744" y="1621"/>
                <a:ext cx="59" cy="59"/>
              </a:xfrm>
              <a:custGeom>
                <a:avLst/>
                <a:gdLst>
                  <a:gd name="T0" fmla="*/ 28 w 28"/>
                  <a:gd name="T1" fmla="*/ 28 h 28"/>
                  <a:gd name="T2" fmla="*/ 0 w 28"/>
                  <a:gd name="T3" fmla="*/ 0 h 28"/>
                </a:gdLst>
                <a:ahLst/>
                <a:cxnLst>
                  <a:cxn ang="0">
                    <a:pos x="T0" y="T1"/>
                  </a:cxn>
                  <a:cxn ang="0">
                    <a:pos x="T2" y="T3"/>
                  </a:cxn>
                </a:cxnLst>
                <a:rect l="0" t="0" r="r" b="b"/>
                <a:pathLst>
                  <a:path w="28" h="28">
                    <a:moveTo>
                      <a:pt x="28" y="28"/>
                    </a:moveTo>
                    <a:cubicBezTo>
                      <a:pt x="28" y="13"/>
                      <a:pt x="16" y="0"/>
                      <a:pt x="0" y="0"/>
                    </a:cubicBezTo>
                  </a:path>
                </a:pathLst>
              </a:custGeom>
              <a:noFill/>
              <a:ln w="19050" cap="rnd">
                <a:solidFill>
                  <a:schemeClr val="accent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2" name="Oval 29">
                <a:extLst>
                  <a:ext uri="{FF2B5EF4-FFF2-40B4-BE49-F238E27FC236}">
                    <a16:creationId xmlns:a16="http://schemas.microsoft.com/office/drawing/2014/main" id="{9FD7209C-0B6A-4BE2-8BD3-E69E57E7A2FF}"/>
                  </a:ext>
                </a:extLst>
              </p:cNvPr>
              <p:cNvSpPr>
                <a:spLocks noChangeArrowheads="1"/>
              </p:cNvSpPr>
              <p:nvPr/>
            </p:nvSpPr>
            <p:spPr bwMode="auto">
              <a:xfrm>
                <a:off x="2644" y="1579"/>
                <a:ext cx="201" cy="203"/>
              </a:xfrm>
              <a:prstGeom prst="ellips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3" name="Freeform 30">
                <a:extLst>
                  <a:ext uri="{FF2B5EF4-FFF2-40B4-BE49-F238E27FC236}">
                    <a16:creationId xmlns:a16="http://schemas.microsoft.com/office/drawing/2014/main" id="{A2C35681-FEBB-456B-AEA1-E7D1AE0CA5E2}"/>
                  </a:ext>
                </a:extLst>
              </p:cNvPr>
              <p:cNvSpPr>
                <a:spLocks/>
              </p:cNvSpPr>
              <p:nvPr/>
            </p:nvSpPr>
            <p:spPr bwMode="auto">
              <a:xfrm>
                <a:off x="2656" y="1460"/>
                <a:ext cx="189" cy="220"/>
              </a:xfrm>
              <a:custGeom>
                <a:avLst/>
                <a:gdLst>
                  <a:gd name="T0" fmla="*/ 42 w 90"/>
                  <a:gd name="T1" fmla="*/ 56 h 104"/>
                  <a:gd name="T2" fmla="*/ 0 w 90"/>
                  <a:gd name="T3" fmla="*/ 81 h 104"/>
                  <a:gd name="T4" fmla="*/ 33 w 90"/>
                  <a:gd name="T5" fmla="*/ 18 h 104"/>
                  <a:gd name="T6" fmla="*/ 62 w 90"/>
                  <a:gd name="T7" fmla="*/ 0 h 104"/>
                  <a:gd name="T8" fmla="*/ 62 w 90"/>
                  <a:gd name="T9" fmla="*/ 0 h 104"/>
                  <a:gd name="T10" fmla="*/ 90 w 90"/>
                  <a:gd name="T11" fmla="*/ 28 h 104"/>
                  <a:gd name="T12" fmla="*/ 90 w 90"/>
                  <a:gd name="T13" fmla="*/ 104 h 104"/>
                  <a:gd name="T14" fmla="*/ 42 w 90"/>
                  <a:gd name="T15" fmla="*/ 5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4">
                    <a:moveTo>
                      <a:pt x="42" y="56"/>
                    </a:moveTo>
                    <a:cubicBezTo>
                      <a:pt x="24" y="56"/>
                      <a:pt x="8" y="66"/>
                      <a:pt x="0" y="81"/>
                    </a:cubicBezTo>
                    <a:cubicBezTo>
                      <a:pt x="33" y="18"/>
                      <a:pt x="33" y="18"/>
                      <a:pt x="33" y="18"/>
                    </a:cubicBezTo>
                    <a:cubicBezTo>
                      <a:pt x="39" y="7"/>
                      <a:pt x="50" y="0"/>
                      <a:pt x="62" y="0"/>
                    </a:cubicBezTo>
                    <a:cubicBezTo>
                      <a:pt x="62" y="0"/>
                      <a:pt x="62" y="0"/>
                      <a:pt x="62" y="0"/>
                    </a:cubicBezTo>
                    <a:cubicBezTo>
                      <a:pt x="78" y="0"/>
                      <a:pt x="90" y="12"/>
                      <a:pt x="90" y="28"/>
                    </a:cubicBezTo>
                    <a:cubicBezTo>
                      <a:pt x="90" y="104"/>
                      <a:pt x="90" y="104"/>
                      <a:pt x="90" y="104"/>
                    </a:cubicBezTo>
                    <a:cubicBezTo>
                      <a:pt x="90" y="78"/>
                      <a:pt x="69" y="56"/>
                      <a:pt x="42" y="56"/>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4" name="Freeform 31">
                <a:extLst>
                  <a:ext uri="{FF2B5EF4-FFF2-40B4-BE49-F238E27FC236}">
                    <a16:creationId xmlns:a16="http://schemas.microsoft.com/office/drawing/2014/main" id="{0C9B81F0-5439-407B-BCEA-ECBDAC4EA03C}"/>
                  </a:ext>
                </a:extLst>
              </p:cNvPr>
              <p:cNvSpPr>
                <a:spLocks/>
              </p:cNvSpPr>
              <p:nvPr/>
            </p:nvSpPr>
            <p:spPr bwMode="auto">
              <a:xfrm>
                <a:off x="2845" y="1519"/>
                <a:ext cx="72" cy="96"/>
              </a:xfrm>
              <a:custGeom>
                <a:avLst/>
                <a:gdLst>
                  <a:gd name="T0" fmla="*/ 17 w 34"/>
                  <a:gd name="T1" fmla="*/ 0 h 45"/>
                  <a:gd name="T2" fmla="*/ 17 w 34"/>
                  <a:gd name="T3" fmla="*/ 0 h 45"/>
                  <a:gd name="T4" fmla="*/ 0 w 34"/>
                  <a:gd name="T5" fmla="*/ 16 h 45"/>
                  <a:gd name="T6" fmla="*/ 0 w 34"/>
                  <a:gd name="T7" fmla="*/ 45 h 45"/>
                  <a:gd name="T8" fmla="*/ 34 w 34"/>
                  <a:gd name="T9" fmla="*/ 45 h 45"/>
                  <a:gd name="T10" fmla="*/ 34 w 34"/>
                  <a:gd name="T11" fmla="*/ 16 h 45"/>
                  <a:gd name="T12" fmla="*/ 17 w 34"/>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34" h="45">
                    <a:moveTo>
                      <a:pt x="17" y="0"/>
                    </a:moveTo>
                    <a:cubicBezTo>
                      <a:pt x="17" y="0"/>
                      <a:pt x="17" y="0"/>
                      <a:pt x="17" y="0"/>
                    </a:cubicBezTo>
                    <a:cubicBezTo>
                      <a:pt x="8" y="0"/>
                      <a:pt x="0" y="7"/>
                      <a:pt x="0" y="16"/>
                    </a:cubicBezTo>
                    <a:cubicBezTo>
                      <a:pt x="0" y="45"/>
                      <a:pt x="0" y="45"/>
                      <a:pt x="0" y="45"/>
                    </a:cubicBezTo>
                    <a:cubicBezTo>
                      <a:pt x="34" y="45"/>
                      <a:pt x="34" y="45"/>
                      <a:pt x="34" y="45"/>
                    </a:cubicBezTo>
                    <a:cubicBezTo>
                      <a:pt x="34" y="16"/>
                      <a:pt x="34" y="16"/>
                      <a:pt x="34" y="16"/>
                    </a:cubicBezTo>
                    <a:cubicBezTo>
                      <a:pt x="34" y="7"/>
                      <a:pt x="26" y="0"/>
                      <a:pt x="17" y="0"/>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5" name="Rectangle 32">
                <a:extLst>
                  <a:ext uri="{FF2B5EF4-FFF2-40B4-BE49-F238E27FC236}">
                    <a16:creationId xmlns:a16="http://schemas.microsoft.com/office/drawing/2014/main" id="{4ADB018C-35CB-4210-BE3B-4F7D443AA750}"/>
                  </a:ext>
                </a:extLst>
              </p:cNvPr>
              <p:cNvSpPr>
                <a:spLocks noChangeArrowheads="1"/>
              </p:cNvSpPr>
              <p:nvPr/>
            </p:nvSpPr>
            <p:spPr bwMode="auto">
              <a:xfrm>
                <a:off x="2845" y="1615"/>
                <a:ext cx="72" cy="57"/>
              </a:xfrm>
              <a:prstGeom prst="rect">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sp>
            <p:nvSpPr>
              <p:cNvPr id="36" name="Oval 33">
                <a:extLst>
                  <a:ext uri="{FF2B5EF4-FFF2-40B4-BE49-F238E27FC236}">
                    <a16:creationId xmlns:a16="http://schemas.microsoft.com/office/drawing/2014/main" id="{9B700AAB-4406-45BF-92B2-48C69F17EF02}"/>
                  </a:ext>
                </a:extLst>
              </p:cNvPr>
              <p:cNvSpPr>
                <a:spLocks noChangeArrowheads="1"/>
              </p:cNvSpPr>
              <p:nvPr/>
            </p:nvSpPr>
            <p:spPr bwMode="auto">
              <a:xfrm>
                <a:off x="2917" y="1579"/>
                <a:ext cx="201" cy="203"/>
              </a:xfrm>
              <a:prstGeom prst="ellips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dirty="0">
                  <a:solidFill>
                    <a:srgbClr val="FFFFFF"/>
                  </a:solidFill>
                  <a:latin typeface="Amazon Ember"/>
                </a:endParaRPr>
              </a:p>
            </p:txBody>
          </p:sp>
        </p:grpSp>
        <p:sp>
          <p:nvSpPr>
            <p:cNvPr id="37" name="Text Placeholder 45">
              <a:extLst>
                <a:ext uri="{FF2B5EF4-FFF2-40B4-BE49-F238E27FC236}">
                  <a16:creationId xmlns:a16="http://schemas.microsoft.com/office/drawing/2014/main" id="{B6A68CC4-258D-4430-9F4F-9AC2AA72191A}"/>
                </a:ext>
              </a:extLst>
            </p:cNvPr>
            <p:cNvSpPr txBox="1">
              <a:spLocks/>
            </p:cNvSpPr>
            <p:nvPr userDrawn="1"/>
          </p:nvSpPr>
          <p:spPr>
            <a:xfrm>
              <a:off x="4736206" y="1712244"/>
              <a:ext cx="3435005" cy="37134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1970">
                <a:spcBef>
                  <a:spcPts val="833"/>
                </a:spcBef>
                <a:buNone/>
              </a:pPr>
              <a: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Large Migration Challenges</a:t>
              </a:r>
              <a:r>
                <a:rPr lang="en-US" sz="1600" b="1" baseline="0"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 for Federated Organizations</a:t>
              </a:r>
              <a:endPar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40" name="Text Placeholder 39"/>
          <p:cNvSpPr>
            <a:spLocks noGrp="1"/>
          </p:cNvSpPr>
          <p:nvPr>
            <p:ph type="body" sz="quarter" idx="11"/>
          </p:nvPr>
        </p:nvSpPr>
        <p:spPr>
          <a:xfrm>
            <a:off x="3652048" y="2238016"/>
            <a:ext cx="4896000" cy="5150747"/>
          </a:xfrm>
        </p:spPr>
        <p:txBody>
          <a:bodyPr/>
          <a:lstStyle>
            <a:lvl1pPr marL="342900" indent="-342900" algn="l" defTabSz="914363" rtl="0" eaLnBrk="1" latinLnBrk="0" hangingPunct="1">
              <a:lnSpc>
                <a:spcPct val="90000"/>
              </a:lnSpc>
              <a:spcBef>
                <a:spcPts val="1000"/>
              </a:spcBef>
              <a:buFont typeface="+mj-lt"/>
              <a:buAutoNum type="arabicPeriod"/>
              <a:defRPr lang="en-US" sz="16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1pPr>
            <a:lvl2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2pPr>
            <a:lvl3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3pPr>
            <a:lvl4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4pPr>
            <a:lvl5pPr marL="182873" indent="-182873" algn="l" defTabSz="914363" rtl="0" eaLnBrk="1" latinLnBrk="0" hangingPunct="1">
              <a:lnSpc>
                <a:spcPct val="90000"/>
              </a:lnSpc>
              <a:spcBef>
                <a:spcPts val="1000"/>
              </a:spcBef>
              <a:buFont typeface="Arial" panose="020B0604020202020204" pitchFamily="34" charset="0"/>
              <a:buChar char="•"/>
              <a:defRPr lang="en-US" sz="1200" kern="1200" dirty="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Edit Master text styles</a:t>
            </a:r>
          </a:p>
        </p:txBody>
      </p:sp>
      <p:sp>
        <p:nvSpPr>
          <p:cNvPr id="42" name="Text Placeholder 39"/>
          <p:cNvSpPr>
            <a:spLocks noGrp="1"/>
          </p:cNvSpPr>
          <p:nvPr>
            <p:ph type="body" sz="quarter" idx="13"/>
          </p:nvPr>
        </p:nvSpPr>
        <p:spPr>
          <a:xfrm>
            <a:off x="9090212" y="2238016"/>
            <a:ext cx="4896000" cy="5150747"/>
          </a:xfrm>
        </p:spPr>
        <p:txBody>
          <a:bodyPr/>
          <a:lstStyle>
            <a:lvl1pPr marL="342900" indent="-342900" algn="l" defTabSz="914363" rtl="0" eaLnBrk="1" latinLnBrk="0" hangingPunct="1">
              <a:lnSpc>
                <a:spcPct val="90000"/>
              </a:lnSpc>
              <a:spcBef>
                <a:spcPts val="1000"/>
              </a:spcBef>
              <a:buFont typeface="+mj-lt"/>
              <a:buAutoNum type="arabicPeriod"/>
              <a:defRPr lang="en-US" sz="16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1pPr>
            <a:lvl2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2pPr>
            <a:lvl3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3pPr>
            <a:lvl4pPr marL="182873" indent="-182873" algn="l" defTabSz="914363" rtl="0" eaLnBrk="1" latinLnBrk="0" hangingPunct="1">
              <a:lnSpc>
                <a:spcPct val="90000"/>
              </a:lnSpc>
              <a:spcBef>
                <a:spcPts val="1000"/>
              </a:spcBef>
              <a:buFont typeface="Arial" panose="020B0604020202020204" pitchFamily="34" charset="0"/>
              <a:buChar char="•"/>
              <a:defRPr lang="en-US" sz="1200" kern="1200" dirty="0" smtClean="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4pPr>
            <a:lvl5pPr marL="182873" indent="-182873" algn="l" defTabSz="914363" rtl="0" eaLnBrk="1" latinLnBrk="0" hangingPunct="1">
              <a:lnSpc>
                <a:spcPct val="90000"/>
              </a:lnSpc>
              <a:spcBef>
                <a:spcPts val="1000"/>
              </a:spcBef>
              <a:buFont typeface="Arial" panose="020B0604020202020204" pitchFamily="34" charset="0"/>
              <a:buChar char="•"/>
              <a:defRPr lang="en-US" sz="1200" kern="1200" dirty="0">
                <a:gradFill>
                  <a:gsLst>
                    <a:gs pos="0">
                      <a:srgbClr val="FFFFFF"/>
                    </a:gs>
                    <a:gs pos="100000">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Edit Master text styles</a:t>
            </a:r>
          </a:p>
        </p:txBody>
      </p:sp>
      <p:pic>
        <p:nvPicPr>
          <p:cNvPr id="44" name="Picture 4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32248" y="7622510"/>
            <a:ext cx="1953964" cy="467492"/>
          </a:xfrm>
          <a:prstGeom prst="rect">
            <a:avLst/>
          </a:prstGeom>
        </p:spPr>
      </p:pic>
    </p:spTree>
    <p:extLst>
      <p:ext uri="{BB962C8B-B14F-4D97-AF65-F5344CB8AC3E}">
        <p14:creationId xmlns:p14="http://schemas.microsoft.com/office/powerpoint/2010/main" val="271671648"/>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28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D7E32A-C780-084E-ACE3-A860B0F7D1E1}"/>
              </a:ext>
            </a:extLst>
          </p:cNvPr>
          <p:cNvSpPr>
            <a:spLocks noGrp="1"/>
          </p:cNvSpPr>
          <p:nvPr>
            <p:ph type="title"/>
          </p:nvPr>
        </p:nvSpPr>
        <p:spPr>
          <a:xfrm>
            <a:off x="538863" y="183899"/>
            <a:ext cx="13128486" cy="873186"/>
          </a:xfrm>
        </p:spPr>
        <p:txBody>
          <a:bodyPr/>
          <a:lstStyle>
            <a:lvl1pPr>
              <a:defRPr sz="4320" b="0" i="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7848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9"/>
            <a:ext cx="13128486" cy="873186"/>
          </a:xfrm>
        </p:spPr>
        <p:txBody>
          <a:bodyPr/>
          <a:lstStyle>
            <a:lvl1pPr>
              <a:defRPr sz="4320" b="0" i="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14042"/>
                </a:solidFill>
              </a:defRPr>
            </a:lvl1pPr>
            <a:lvl2pPr marL="1188690" indent="-457188">
              <a:buFont typeface="Arial"/>
              <a:buChar char="•"/>
              <a:defRPr>
                <a:solidFill>
                  <a:srgbClr val="414042"/>
                </a:solidFill>
              </a:defRPr>
            </a:lvl2pPr>
            <a:lvl3pPr marL="1828754" indent="-36575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688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dirty="0"/>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5" name="Picture 4">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ntent_1">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842014"/>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5702734"/>
          </a:xfrm>
          <a:prstGeom prst="rect">
            <a:avLst/>
          </a:prstGeom>
        </p:spPr>
        <p:txBody>
          <a:bodyPr>
            <a:normAutofit/>
          </a:bodyPr>
          <a:lstStyle>
            <a:lvl1pPr>
              <a:defRPr sz="2400">
                <a:latin typeface="+mn-lt"/>
              </a:defRPr>
            </a:lvl1pPr>
            <a:lvl2pPr marL="628650" indent="-274638">
              <a:defRPr sz="2400">
                <a:latin typeface="+mn-lt"/>
              </a:defRPr>
            </a:lvl2pPr>
            <a:lvl3pPr marL="1165225" indent="-273050">
              <a:defRPr sz="2000">
                <a:latin typeface="+mn-lt"/>
              </a:defRPr>
            </a:lvl3pPr>
            <a:lvl4pPr marL="1793875" indent="-354013">
              <a:defRPr sz="1800">
                <a:latin typeface="+mn-lt"/>
              </a:defRPr>
            </a:lvl4pPr>
            <a:lvl5pPr marL="2239963" indent="-261938">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1pPr>
              <a:defRPr sz="2400"/>
            </a:lvl1pPr>
            <a:lvl2pPr>
              <a:defRPr sz="2400"/>
            </a:lvl2pPr>
            <a:lvl3pPr>
              <a:defRPr sz="2000"/>
            </a:lvl3pPr>
            <a:lvl4pPr>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1pPr>
              <a:defRPr sz="2400"/>
            </a:lvl1pPr>
            <a:lvl2pPr>
              <a:defRPr sz="2400"/>
            </a:lvl2pPr>
            <a:lvl3pPr>
              <a:defRPr sz="2000"/>
            </a:lvl3pPr>
            <a:lvl4pPr>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dirty="0"/>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12137574" y="7536332"/>
            <a:ext cx="1953964" cy="467492"/>
          </a:xfrm>
          <a:prstGeom prst="rect">
            <a:avLst/>
          </a:prstGeom>
        </p:spPr>
      </p:pic>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2" y="7683901"/>
            <a:ext cx="10210653"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77" r:id="rId2"/>
    <p:sldLayoutId id="2147483714" r:id="rId3"/>
    <p:sldLayoutId id="2147483700" r:id="rId4"/>
    <p:sldLayoutId id="2147483713" r:id="rId5"/>
    <p:sldLayoutId id="2147483697" r:id="rId6"/>
    <p:sldLayoutId id="2147483696"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701" r:id="rId18"/>
    <p:sldLayoutId id="2147483706" r:id="rId19"/>
    <p:sldLayoutId id="2147483710" r:id="rId20"/>
    <p:sldLayoutId id="2147483789" r:id="rId21"/>
    <p:sldLayoutId id="2147483718" r:id="rId22"/>
    <p:sldLayoutId id="2147483719" r:id="rId23"/>
    <p:sldLayoutId id="2147483816" r:id="rId24"/>
    <p:sldLayoutId id="2147483817" r:id="rId25"/>
    <p:sldLayoutId id="2147483819" r:id="rId26"/>
    <p:sldLayoutId id="2147483820" r:id="rId27"/>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4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4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0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18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6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hape"/>
          <p:cNvSpPr>
            <a:spLocks noGrp="1"/>
          </p:cNvSpPr>
          <p:nvPr>
            <p:ph type="body" sz="quarter" idx="10"/>
          </p:nvPr>
        </p:nvSpPr>
        <p:spPr>
          <a:xfrm>
            <a:off x="548640" y="5176434"/>
            <a:ext cx="8487784" cy="708551"/>
          </a:xfrm>
          <a:prstGeom prst="rect">
            <a:avLst/>
          </a:prstGeom>
          <a:noFill/>
          <a:ln>
            <a:noFill/>
          </a:ln>
        </p:spPr>
        <p:txBody>
          <a:bodyPr>
            <a:normAutofit/>
          </a:bodyPr>
          <a:lstStyle/>
          <a:p>
            <a:r>
              <a:rPr lang="en-GB" altLang="en-US" dirty="0"/>
              <a:t>&lt;date&gt;</a:t>
            </a:r>
            <a:endParaRPr lang="en-US" altLang="en-US" dirty="0"/>
          </a:p>
        </p:txBody>
      </p:sp>
      <p:sp>
        <p:nvSpPr>
          <p:cNvPr id="43011" name="Shape"/>
          <p:cNvSpPr>
            <a:spLocks noGrp="1"/>
          </p:cNvSpPr>
          <p:nvPr>
            <p:ph type="body" sz="quarter" idx="12"/>
          </p:nvPr>
        </p:nvSpPr>
        <p:spPr>
          <a:xfrm>
            <a:off x="548640" y="3053166"/>
            <a:ext cx="12096549" cy="1879905"/>
          </a:xfrm>
          <a:prstGeom prst="rect">
            <a:avLst/>
          </a:prstGeom>
          <a:noFill/>
          <a:ln>
            <a:noFill/>
          </a:ln>
        </p:spPr>
        <p:txBody>
          <a:bodyPr/>
          <a:lstStyle/>
          <a:p>
            <a:r>
              <a:rPr lang="en-GB" altLang="en-US" sz="4000" dirty="0"/>
              <a:t>7R Disposition Tree Workshop</a:t>
            </a:r>
            <a:endParaRPr lang="en-GB" altLang="en-US" sz="3200" b="0" dirty="0"/>
          </a:p>
        </p:txBody>
      </p:sp>
    </p:spTree>
    <p:extLst>
      <p:ext uri="{BB962C8B-B14F-4D97-AF65-F5344CB8AC3E}">
        <p14:creationId xmlns:p14="http://schemas.microsoft.com/office/powerpoint/2010/main" val="20377650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0BBD8A-A0DE-D94C-9B5C-187CE0473C92}"/>
              </a:ext>
            </a:extLst>
          </p:cNvPr>
          <p:cNvSpPr txBox="1"/>
          <p:nvPr/>
        </p:nvSpPr>
        <p:spPr>
          <a:xfrm>
            <a:off x="1637743" y="2443986"/>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Cost savings</a:t>
            </a:r>
          </a:p>
        </p:txBody>
      </p:sp>
      <p:sp>
        <p:nvSpPr>
          <p:cNvPr id="12" name="TextBox 11">
            <a:extLst>
              <a:ext uri="{FF2B5EF4-FFF2-40B4-BE49-F238E27FC236}">
                <a16:creationId xmlns:a16="http://schemas.microsoft.com/office/drawing/2014/main" id="{09220BCB-CF76-6643-8063-B930F230F7E5}"/>
              </a:ext>
            </a:extLst>
          </p:cNvPr>
          <p:cNvSpPr txBox="1"/>
          <p:nvPr/>
        </p:nvSpPr>
        <p:spPr>
          <a:xfrm>
            <a:off x="6450473" y="2444714"/>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Rehost</a:t>
            </a:r>
          </a:p>
        </p:txBody>
      </p:sp>
      <p:cxnSp>
        <p:nvCxnSpPr>
          <p:cNvPr id="13" name="Straight Arrow Connector 12">
            <a:extLst>
              <a:ext uri="{FF2B5EF4-FFF2-40B4-BE49-F238E27FC236}">
                <a16:creationId xmlns:a16="http://schemas.microsoft.com/office/drawing/2014/main" id="{C102A6CC-3F7C-7A42-B01E-6971710DD032}"/>
              </a:ext>
            </a:extLst>
          </p:cNvPr>
          <p:cNvCxnSpPr>
            <a:cxnSpLocks/>
            <a:stCxn id="11" idx="3"/>
            <a:endCxn id="12" idx="1"/>
          </p:cNvCxnSpPr>
          <p:nvPr/>
        </p:nvCxnSpPr>
        <p:spPr>
          <a:xfrm>
            <a:off x="5258767" y="2718307"/>
            <a:ext cx="1191706" cy="7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9165EB-FBE6-FD46-AFF2-8945312D9B33}"/>
              </a:ext>
            </a:extLst>
          </p:cNvPr>
          <p:cNvSpPr txBox="1"/>
          <p:nvPr/>
        </p:nvSpPr>
        <p:spPr>
          <a:xfrm>
            <a:off x="1637743" y="4017192"/>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Agility</a:t>
            </a:r>
          </a:p>
        </p:txBody>
      </p:sp>
      <p:sp>
        <p:nvSpPr>
          <p:cNvPr id="19" name="TextBox 18">
            <a:extLst>
              <a:ext uri="{FF2B5EF4-FFF2-40B4-BE49-F238E27FC236}">
                <a16:creationId xmlns:a16="http://schemas.microsoft.com/office/drawing/2014/main" id="{FEBB6A0F-3A58-554C-8812-4071527D3157}"/>
              </a:ext>
            </a:extLst>
          </p:cNvPr>
          <p:cNvSpPr txBox="1"/>
          <p:nvPr/>
        </p:nvSpPr>
        <p:spPr>
          <a:xfrm>
            <a:off x="6450473" y="4017678"/>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Refactor</a:t>
            </a:r>
          </a:p>
        </p:txBody>
      </p:sp>
      <p:cxnSp>
        <p:nvCxnSpPr>
          <p:cNvPr id="20" name="Straight Arrow Connector 19">
            <a:extLst>
              <a:ext uri="{FF2B5EF4-FFF2-40B4-BE49-F238E27FC236}">
                <a16:creationId xmlns:a16="http://schemas.microsoft.com/office/drawing/2014/main" id="{156A868A-0212-BE44-B39E-7912BC57D2C4}"/>
              </a:ext>
            </a:extLst>
          </p:cNvPr>
          <p:cNvCxnSpPr>
            <a:cxnSpLocks/>
            <a:stCxn id="18" idx="3"/>
            <a:endCxn id="19" idx="1"/>
          </p:cNvCxnSpPr>
          <p:nvPr/>
        </p:nvCxnSpPr>
        <p:spPr>
          <a:xfrm>
            <a:off x="5258767" y="4291513"/>
            <a:ext cx="1191706" cy="4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7273A4-09BC-0741-A9C6-888592A11F08}"/>
              </a:ext>
            </a:extLst>
          </p:cNvPr>
          <p:cNvSpPr txBox="1"/>
          <p:nvPr/>
        </p:nvSpPr>
        <p:spPr>
          <a:xfrm>
            <a:off x="1637743" y="4682669"/>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Innovation</a:t>
            </a:r>
          </a:p>
        </p:txBody>
      </p:sp>
      <p:sp>
        <p:nvSpPr>
          <p:cNvPr id="22" name="TextBox 21">
            <a:extLst>
              <a:ext uri="{FF2B5EF4-FFF2-40B4-BE49-F238E27FC236}">
                <a16:creationId xmlns:a16="http://schemas.microsoft.com/office/drawing/2014/main" id="{201FB287-40A7-6A40-A117-DDEE618DFBAF}"/>
              </a:ext>
            </a:extLst>
          </p:cNvPr>
          <p:cNvSpPr txBox="1"/>
          <p:nvPr/>
        </p:nvSpPr>
        <p:spPr>
          <a:xfrm>
            <a:off x="6450473" y="4683034"/>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Refactor</a:t>
            </a:r>
          </a:p>
        </p:txBody>
      </p:sp>
      <p:cxnSp>
        <p:nvCxnSpPr>
          <p:cNvPr id="23" name="Straight Arrow Connector 22">
            <a:extLst>
              <a:ext uri="{FF2B5EF4-FFF2-40B4-BE49-F238E27FC236}">
                <a16:creationId xmlns:a16="http://schemas.microsoft.com/office/drawing/2014/main" id="{E6D2B40C-A4FE-1441-A67E-02DFB7CFAD3D}"/>
              </a:ext>
            </a:extLst>
          </p:cNvPr>
          <p:cNvCxnSpPr>
            <a:cxnSpLocks/>
            <a:stCxn id="21" idx="3"/>
            <a:endCxn id="22" idx="1"/>
          </p:cNvCxnSpPr>
          <p:nvPr/>
        </p:nvCxnSpPr>
        <p:spPr>
          <a:xfrm>
            <a:off x="5258767" y="4956989"/>
            <a:ext cx="1191706" cy="3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1DE51A-6F14-DA4D-A8D8-AAD7072775FD}"/>
              </a:ext>
            </a:extLst>
          </p:cNvPr>
          <p:cNvSpPr txBox="1"/>
          <p:nvPr/>
        </p:nvSpPr>
        <p:spPr>
          <a:xfrm>
            <a:off x="1637743" y="3109463"/>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Risk avoidance</a:t>
            </a:r>
          </a:p>
        </p:txBody>
      </p:sp>
      <p:sp>
        <p:nvSpPr>
          <p:cNvPr id="32" name="TextBox 31">
            <a:extLst>
              <a:ext uri="{FF2B5EF4-FFF2-40B4-BE49-F238E27FC236}">
                <a16:creationId xmlns:a16="http://schemas.microsoft.com/office/drawing/2014/main" id="{F6466058-9707-DD43-8E07-715181498AC3}"/>
              </a:ext>
            </a:extLst>
          </p:cNvPr>
          <p:cNvSpPr txBox="1"/>
          <p:nvPr/>
        </p:nvSpPr>
        <p:spPr>
          <a:xfrm>
            <a:off x="6450473" y="311007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a:t>
            </a:r>
          </a:p>
        </p:txBody>
      </p:sp>
      <p:cxnSp>
        <p:nvCxnSpPr>
          <p:cNvPr id="33" name="Straight Arrow Connector 32">
            <a:extLst>
              <a:ext uri="{FF2B5EF4-FFF2-40B4-BE49-F238E27FC236}">
                <a16:creationId xmlns:a16="http://schemas.microsoft.com/office/drawing/2014/main" id="{E24F8B55-5636-6444-BCDE-EEB92D6E2B9D}"/>
              </a:ext>
            </a:extLst>
          </p:cNvPr>
          <p:cNvCxnSpPr>
            <a:cxnSpLocks/>
            <a:stCxn id="30" idx="3"/>
            <a:endCxn id="32" idx="1"/>
          </p:cNvCxnSpPr>
          <p:nvPr/>
        </p:nvCxnSpPr>
        <p:spPr>
          <a:xfrm>
            <a:off x="5258767" y="3383783"/>
            <a:ext cx="1191706" cy="60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09E8B8F-2EE2-9648-B615-1A70A98A8BFE}"/>
              </a:ext>
            </a:extLst>
          </p:cNvPr>
          <p:cNvSpPr/>
          <p:nvPr/>
        </p:nvSpPr>
        <p:spPr>
          <a:xfrm>
            <a:off x="2568226" y="1895108"/>
            <a:ext cx="1731564"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Business Driver</a:t>
            </a:r>
          </a:p>
        </p:txBody>
      </p:sp>
      <p:sp>
        <p:nvSpPr>
          <p:cNvPr id="47" name="Rectangle 46">
            <a:extLst>
              <a:ext uri="{FF2B5EF4-FFF2-40B4-BE49-F238E27FC236}">
                <a16:creationId xmlns:a16="http://schemas.microsoft.com/office/drawing/2014/main" id="{3415A8FD-C751-D54E-9C8A-5E5F875A5FD2}"/>
              </a:ext>
            </a:extLst>
          </p:cNvPr>
          <p:cNvSpPr/>
          <p:nvPr/>
        </p:nvSpPr>
        <p:spPr>
          <a:xfrm>
            <a:off x="6398184" y="1895107"/>
            <a:ext cx="2929007"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Primary migration strategy</a:t>
            </a:r>
          </a:p>
        </p:txBody>
      </p:sp>
      <p:sp>
        <p:nvSpPr>
          <p:cNvPr id="38" name="TextBox 37">
            <a:extLst>
              <a:ext uri="{FF2B5EF4-FFF2-40B4-BE49-F238E27FC236}">
                <a16:creationId xmlns:a16="http://schemas.microsoft.com/office/drawing/2014/main" id="{16FCAD15-5351-D641-B958-250023DD20E2}"/>
              </a:ext>
            </a:extLst>
          </p:cNvPr>
          <p:cNvSpPr txBox="1"/>
          <p:nvPr/>
        </p:nvSpPr>
        <p:spPr>
          <a:xfrm>
            <a:off x="9709048" y="2444327"/>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rial" charset="0"/>
                <a:cs typeface="Arial" charset="0"/>
              </a:rPr>
              <a:t>Replatform</a:t>
            </a:r>
            <a:endParaRPr lang="en-US" sz="1440" b="1" dirty="0">
              <a:solidFill>
                <a:prstClr val="black"/>
              </a:solidFill>
              <a:latin typeface="Arial" charset="0"/>
              <a:cs typeface="Arial" charset="0"/>
            </a:endParaRPr>
          </a:p>
        </p:txBody>
      </p:sp>
      <p:sp>
        <p:nvSpPr>
          <p:cNvPr id="39" name="TextBox 38">
            <a:extLst>
              <a:ext uri="{FF2B5EF4-FFF2-40B4-BE49-F238E27FC236}">
                <a16:creationId xmlns:a16="http://schemas.microsoft.com/office/drawing/2014/main" id="{5A48670B-90AF-0643-B9A6-F37157BD1422}"/>
              </a:ext>
            </a:extLst>
          </p:cNvPr>
          <p:cNvSpPr txBox="1"/>
          <p:nvPr/>
        </p:nvSpPr>
        <p:spPr>
          <a:xfrm>
            <a:off x="9709048" y="401742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endPar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TextBox 39">
            <a:extLst>
              <a:ext uri="{FF2B5EF4-FFF2-40B4-BE49-F238E27FC236}">
                <a16:creationId xmlns:a16="http://schemas.microsoft.com/office/drawing/2014/main" id="{69CC46C6-1DC5-1447-A1C6-D08BDCECB30C}"/>
              </a:ext>
            </a:extLst>
          </p:cNvPr>
          <p:cNvSpPr txBox="1"/>
          <p:nvPr/>
        </p:nvSpPr>
        <p:spPr>
          <a:xfrm>
            <a:off x="9709048" y="468284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Refactor</a:t>
            </a:r>
            <a:endPar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TextBox 47">
            <a:extLst>
              <a:ext uri="{FF2B5EF4-FFF2-40B4-BE49-F238E27FC236}">
                <a16:creationId xmlns:a16="http://schemas.microsoft.com/office/drawing/2014/main" id="{56B35673-A0D7-7947-9C84-1220850D58D0}"/>
              </a:ext>
            </a:extLst>
          </p:cNvPr>
          <p:cNvSpPr txBox="1"/>
          <p:nvPr/>
        </p:nvSpPr>
        <p:spPr>
          <a:xfrm>
            <a:off x="9709048" y="3109747"/>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rial" charset="0"/>
                <a:cs typeface="Arial" charset="0"/>
              </a:rPr>
              <a:t>Replatform</a:t>
            </a:r>
            <a:endPar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Rectangle 49">
            <a:extLst>
              <a:ext uri="{FF2B5EF4-FFF2-40B4-BE49-F238E27FC236}">
                <a16:creationId xmlns:a16="http://schemas.microsoft.com/office/drawing/2014/main" id="{F6F56358-DC6C-B44F-A9CE-A010AB85B4E6}"/>
              </a:ext>
            </a:extLst>
          </p:cNvPr>
          <p:cNvSpPr/>
          <p:nvPr/>
        </p:nvSpPr>
        <p:spPr>
          <a:xfrm>
            <a:off x="9528519" y="1895105"/>
            <a:ext cx="3185487"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Secondary migration strategy</a:t>
            </a:r>
          </a:p>
        </p:txBody>
      </p:sp>
      <p:sp>
        <p:nvSpPr>
          <p:cNvPr id="2" name="Title 1">
            <a:extLst>
              <a:ext uri="{FF2B5EF4-FFF2-40B4-BE49-F238E27FC236}">
                <a16:creationId xmlns:a16="http://schemas.microsoft.com/office/drawing/2014/main" id="{0AAC46D0-D609-DA42-817E-80E5BF658B3C}"/>
              </a:ext>
            </a:extLst>
          </p:cNvPr>
          <p:cNvSpPr>
            <a:spLocks noGrp="1"/>
          </p:cNvSpPr>
          <p:nvPr>
            <p:ph type="title"/>
          </p:nvPr>
        </p:nvSpPr>
        <p:spPr/>
        <p:txBody>
          <a:bodyPr/>
          <a:lstStyle/>
          <a:p>
            <a:r>
              <a:rPr lang="en-US" dirty="0">
                <a:solidFill>
                  <a:schemeClr val="tx1"/>
                </a:solidFill>
              </a:rPr>
              <a:t>Sample Data Used to Determine Migration Pattern</a:t>
            </a:r>
          </a:p>
        </p:txBody>
      </p:sp>
      <p:sp>
        <p:nvSpPr>
          <p:cNvPr id="26" name="TextBox 25">
            <a:extLst>
              <a:ext uri="{FF2B5EF4-FFF2-40B4-BE49-F238E27FC236}">
                <a16:creationId xmlns:a16="http://schemas.microsoft.com/office/drawing/2014/main" id="{1D9EFE5A-4EC8-7E47-81EC-5864E22C11CF}"/>
              </a:ext>
            </a:extLst>
          </p:cNvPr>
          <p:cNvSpPr txBox="1"/>
          <p:nvPr/>
        </p:nvSpPr>
        <p:spPr>
          <a:xfrm>
            <a:off x="1637743" y="5656923"/>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Elasticity</a:t>
            </a:r>
          </a:p>
        </p:txBody>
      </p:sp>
      <p:sp>
        <p:nvSpPr>
          <p:cNvPr id="27" name="TextBox 26">
            <a:extLst>
              <a:ext uri="{FF2B5EF4-FFF2-40B4-BE49-F238E27FC236}">
                <a16:creationId xmlns:a16="http://schemas.microsoft.com/office/drawing/2014/main" id="{D95CC5C5-226A-9A4A-830F-3F23E8EBD57E}"/>
              </a:ext>
            </a:extLst>
          </p:cNvPr>
          <p:cNvSpPr txBox="1"/>
          <p:nvPr/>
        </p:nvSpPr>
        <p:spPr>
          <a:xfrm>
            <a:off x="6450473" y="5657409"/>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endPar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8" name="Straight Arrow Connector 27">
            <a:extLst>
              <a:ext uri="{FF2B5EF4-FFF2-40B4-BE49-F238E27FC236}">
                <a16:creationId xmlns:a16="http://schemas.microsoft.com/office/drawing/2014/main" id="{37E4FBDA-4883-DD46-8EFB-7B3BDBCB9AB6}"/>
              </a:ext>
            </a:extLst>
          </p:cNvPr>
          <p:cNvCxnSpPr>
            <a:cxnSpLocks/>
            <a:stCxn id="26" idx="3"/>
            <a:endCxn id="27" idx="1"/>
          </p:cNvCxnSpPr>
          <p:nvPr/>
        </p:nvCxnSpPr>
        <p:spPr>
          <a:xfrm>
            <a:off x="5258767" y="5931244"/>
            <a:ext cx="1191706" cy="4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80CA44C-475C-3644-A397-20D4EA99B24F}"/>
              </a:ext>
            </a:extLst>
          </p:cNvPr>
          <p:cNvSpPr txBox="1"/>
          <p:nvPr/>
        </p:nvSpPr>
        <p:spPr>
          <a:xfrm>
            <a:off x="1637743" y="6322400"/>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Global expansion</a:t>
            </a:r>
          </a:p>
        </p:txBody>
      </p:sp>
      <p:sp>
        <p:nvSpPr>
          <p:cNvPr id="31" name="TextBox 30">
            <a:extLst>
              <a:ext uri="{FF2B5EF4-FFF2-40B4-BE49-F238E27FC236}">
                <a16:creationId xmlns:a16="http://schemas.microsoft.com/office/drawing/2014/main" id="{B099E815-292F-AD4A-80D0-422E7A95BE22}"/>
              </a:ext>
            </a:extLst>
          </p:cNvPr>
          <p:cNvSpPr txBox="1"/>
          <p:nvPr/>
        </p:nvSpPr>
        <p:spPr>
          <a:xfrm>
            <a:off x="6450473" y="6322765"/>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Refactor</a:t>
            </a:r>
          </a:p>
        </p:txBody>
      </p:sp>
      <p:cxnSp>
        <p:nvCxnSpPr>
          <p:cNvPr id="34" name="Straight Arrow Connector 33">
            <a:extLst>
              <a:ext uri="{FF2B5EF4-FFF2-40B4-BE49-F238E27FC236}">
                <a16:creationId xmlns:a16="http://schemas.microsoft.com/office/drawing/2014/main" id="{732C49C0-2E1C-9948-AA8C-35DCCF58FE71}"/>
              </a:ext>
            </a:extLst>
          </p:cNvPr>
          <p:cNvCxnSpPr>
            <a:cxnSpLocks/>
            <a:stCxn id="29" idx="3"/>
            <a:endCxn id="31" idx="1"/>
          </p:cNvCxnSpPr>
          <p:nvPr/>
        </p:nvCxnSpPr>
        <p:spPr>
          <a:xfrm>
            <a:off x="5258767" y="6596720"/>
            <a:ext cx="1191706" cy="3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AEC2EAA-4DCF-FD4A-9956-B52835CD5502}"/>
              </a:ext>
            </a:extLst>
          </p:cNvPr>
          <p:cNvSpPr txBox="1"/>
          <p:nvPr/>
        </p:nvSpPr>
        <p:spPr>
          <a:xfrm>
            <a:off x="9709048" y="5657151"/>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Refactor</a:t>
            </a:r>
          </a:p>
        </p:txBody>
      </p:sp>
      <p:sp>
        <p:nvSpPr>
          <p:cNvPr id="41" name="TextBox 40">
            <a:extLst>
              <a:ext uri="{FF2B5EF4-FFF2-40B4-BE49-F238E27FC236}">
                <a16:creationId xmlns:a16="http://schemas.microsoft.com/office/drawing/2014/main" id="{1F57CEAB-D885-ED4E-8A56-B61025C285DF}"/>
              </a:ext>
            </a:extLst>
          </p:cNvPr>
          <p:cNvSpPr txBox="1"/>
          <p:nvPr/>
        </p:nvSpPr>
        <p:spPr>
          <a:xfrm>
            <a:off x="9709048" y="6322571"/>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endPar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2932537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1897-E880-D744-A49A-50281F5523A2}"/>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138797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42014"/>
          </a:xfrm>
        </p:spPr>
        <p:txBody>
          <a:bodyPr/>
          <a:lstStyle/>
          <a:p>
            <a:r>
              <a:rPr lang="en-US" b="0" dirty="0"/>
              <a:t>Agenda</a:t>
            </a:r>
          </a:p>
        </p:txBody>
      </p:sp>
      <p:sp>
        <p:nvSpPr>
          <p:cNvPr id="10" name="Text Placeholder 9">
            <a:extLst>
              <a:ext uri="{FF2B5EF4-FFF2-40B4-BE49-F238E27FC236}">
                <a16:creationId xmlns:a16="http://schemas.microsoft.com/office/drawing/2014/main" id="{9558A572-0083-0C4C-9457-EA1C544AC7C8}"/>
              </a:ext>
            </a:extLst>
          </p:cNvPr>
          <p:cNvSpPr>
            <a:spLocks noGrp="1"/>
          </p:cNvSpPr>
          <p:nvPr>
            <p:ph type="body" sz="quarter" idx="10"/>
          </p:nvPr>
        </p:nvSpPr>
        <p:spPr>
          <a:xfrm>
            <a:off x="548640" y="1287169"/>
            <a:ext cx="13510260" cy="6322742"/>
          </a:xfrm>
        </p:spPr>
        <p:txBody>
          <a:bodyPr>
            <a:normAutofit/>
          </a:bodyPr>
          <a:lstStyle/>
          <a:p>
            <a:pPr marL="342900" indent="-342900">
              <a:buFont typeface="Arial" panose="020B0604020202020204" pitchFamily="34" charset="0"/>
              <a:buChar char="•"/>
            </a:pPr>
            <a:r>
              <a:rPr lang="en-US" dirty="0"/>
              <a:t>Agree to a common understanding of the 7R strategies</a:t>
            </a:r>
          </a:p>
          <a:p>
            <a:pPr marL="342900" indent="-342900">
              <a:buFont typeface="Arial" panose="020B0604020202020204" pitchFamily="34" charset="0"/>
              <a:buChar char="•"/>
            </a:pPr>
            <a:r>
              <a:rPr lang="en-US" dirty="0"/>
              <a:t>Sample 7R disposition tree</a:t>
            </a:r>
          </a:p>
          <a:p>
            <a:pPr marL="342900" indent="-342900">
              <a:buFont typeface="Arial" panose="020B0604020202020204" pitchFamily="34" charset="0"/>
              <a:buChar char="•"/>
            </a:pPr>
            <a:r>
              <a:rPr lang="en-US" dirty="0"/>
              <a:t>Sample 7R selection</a:t>
            </a:r>
          </a:p>
          <a:p>
            <a:pPr marL="342900" indent="-342900">
              <a:buFont typeface="Arial" panose="020B0604020202020204" pitchFamily="34" charset="0"/>
              <a:buChar char="•"/>
            </a:pPr>
            <a:r>
              <a:rPr lang="en-US" dirty="0"/>
              <a:t>Data requirements</a:t>
            </a:r>
          </a:p>
          <a:p>
            <a:pPr marL="342900" indent="-342900">
              <a:buFont typeface="Arial" panose="020B0604020202020204" pitchFamily="34" charset="0"/>
              <a:buChar char="•"/>
            </a:pPr>
            <a:r>
              <a:rPr lang="en-US" dirty="0"/>
              <a:t>Iterate 7R disposition tree</a:t>
            </a:r>
          </a:p>
          <a:p>
            <a:pPr marL="971550" lvl="1" indent="-342900">
              <a:buFont typeface="Arial" panose="020B0604020202020204" pitchFamily="34" charset="0"/>
              <a:buChar char="•"/>
            </a:pPr>
            <a:r>
              <a:rPr lang="en-US" dirty="0"/>
              <a:t>Walk through base disposition tree</a:t>
            </a:r>
          </a:p>
          <a:p>
            <a:pPr marL="971550" lvl="1" indent="-342900">
              <a:buFont typeface="Arial" panose="020B0604020202020204" pitchFamily="34" charset="0"/>
              <a:buChar char="•"/>
            </a:pPr>
            <a:r>
              <a:rPr lang="en-US" dirty="0"/>
              <a:t>Review of technology stacks and business drivers</a:t>
            </a:r>
          </a:p>
          <a:p>
            <a:pPr marL="971550" lvl="1" indent="-342900">
              <a:buFont typeface="Arial" panose="020B0604020202020204" pitchFamily="34" charset="0"/>
              <a:buChar char="•"/>
            </a:pPr>
            <a:r>
              <a:rPr lang="en-US" dirty="0"/>
              <a:t>Iterate tree logic</a:t>
            </a:r>
          </a:p>
        </p:txBody>
      </p:sp>
    </p:spTree>
    <p:extLst>
      <p:ext uri="{BB962C8B-B14F-4D97-AF65-F5344CB8AC3E}">
        <p14:creationId xmlns:p14="http://schemas.microsoft.com/office/powerpoint/2010/main" val="13176509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12" y="116335"/>
            <a:ext cx="12618720" cy="1196340"/>
          </a:xfrm>
        </p:spPr>
        <p:txBody>
          <a:bodyPr>
            <a:normAutofit/>
          </a:bodyPr>
          <a:lstStyle/>
          <a:p>
            <a:r>
              <a:rPr lang="en-US" sz="4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7R Strategies</a:t>
            </a:r>
          </a:p>
        </p:txBody>
      </p:sp>
      <p:pic>
        <p:nvPicPr>
          <p:cNvPr id="3" name="Picture 2">
            <a:extLst>
              <a:ext uri="{FF2B5EF4-FFF2-40B4-BE49-F238E27FC236}">
                <a16:creationId xmlns:a16="http://schemas.microsoft.com/office/drawing/2014/main" id="{D04012DA-3A62-C045-8982-57499266DE28}"/>
              </a:ext>
            </a:extLst>
          </p:cNvPr>
          <p:cNvPicPr>
            <a:picLocks noChangeAspect="1"/>
          </p:cNvPicPr>
          <p:nvPr/>
        </p:nvPicPr>
        <p:blipFill>
          <a:blip r:embed="rId3"/>
          <a:stretch>
            <a:fillRect/>
          </a:stretch>
        </p:blipFill>
        <p:spPr>
          <a:xfrm>
            <a:off x="1572268" y="1107745"/>
            <a:ext cx="11485865" cy="6199673"/>
          </a:xfrm>
          <a:prstGeom prst="rect">
            <a:avLst/>
          </a:prstGeom>
          <a:solidFill>
            <a:schemeClr val="tx1"/>
          </a:solidFill>
        </p:spPr>
      </p:pic>
    </p:spTree>
    <p:extLst>
      <p:ext uri="{BB962C8B-B14F-4D97-AF65-F5344CB8AC3E}">
        <p14:creationId xmlns:p14="http://schemas.microsoft.com/office/powerpoint/2010/main" val="24156701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991DEF31-75B1-F84E-8FD5-E962D626D234}"/>
              </a:ext>
            </a:extLst>
          </p:cNvPr>
          <p:cNvSpPr>
            <a:spLocks noGrp="1"/>
          </p:cNvSpPr>
          <p:nvPr>
            <p:ph type="title"/>
          </p:nvPr>
        </p:nvSpPr>
        <p:spPr>
          <a:xfrm>
            <a:off x="538863" y="183899"/>
            <a:ext cx="13128486" cy="873186"/>
          </a:xfrm>
        </p:spPr>
        <p:txBody>
          <a:bodyPr/>
          <a:lstStyle/>
          <a:p>
            <a:r>
              <a:rPr lang="en-US" dirty="0">
                <a:solidFill>
                  <a:schemeClr val="tx1"/>
                </a:solidFill>
              </a:rPr>
              <a:t>Migration/Modernization Strategies (aka 7Rs’)</a:t>
            </a:r>
          </a:p>
        </p:txBody>
      </p:sp>
      <p:graphicFrame>
        <p:nvGraphicFramePr>
          <p:cNvPr id="35" name="Table 34">
            <a:extLst>
              <a:ext uri="{FF2B5EF4-FFF2-40B4-BE49-F238E27FC236}">
                <a16:creationId xmlns:a16="http://schemas.microsoft.com/office/drawing/2014/main" id="{23CEA049-47E8-D744-9459-182DAE27953F}"/>
              </a:ext>
            </a:extLst>
          </p:cNvPr>
          <p:cNvGraphicFramePr>
            <a:graphicFrameLocks noGrp="1"/>
          </p:cNvGraphicFramePr>
          <p:nvPr>
            <p:extLst>
              <p:ext uri="{D42A27DB-BD31-4B8C-83A1-F6EECF244321}">
                <p14:modId xmlns:p14="http://schemas.microsoft.com/office/powerpoint/2010/main" val="3738643638"/>
              </p:ext>
            </p:extLst>
          </p:nvPr>
        </p:nvGraphicFramePr>
        <p:xfrm>
          <a:off x="2946262" y="1719931"/>
          <a:ext cx="11112638" cy="5669280"/>
        </p:xfrm>
        <a:graphic>
          <a:graphicData uri="http://schemas.openxmlformats.org/drawingml/2006/table">
            <a:tbl>
              <a:tblPr firstRow="1" bandRow="1">
                <a:tableStyleId>{6E25E649-3F16-4E02-A733-19D2CDBF48F0}</a:tableStyleId>
              </a:tblPr>
              <a:tblGrid>
                <a:gridCol w="1694122">
                  <a:extLst>
                    <a:ext uri="{9D8B030D-6E8A-4147-A177-3AD203B41FA5}">
                      <a16:colId xmlns:a16="http://schemas.microsoft.com/office/drawing/2014/main" val="3018328889"/>
                    </a:ext>
                  </a:extLst>
                </a:gridCol>
                <a:gridCol w="9418516">
                  <a:extLst>
                    <a:ext uri="{9D8B030D-6E8A-4147-A177-3AD203B41FA5}">
                      <a16:colId xmlns:a16="http://schemas.microsoft.com/office/drawing/2014/main" val="1902793864"/>
                    </a:ext>
                  </a:extLst>
                </a:gridCol>
              </a:tblGrid>
              <a:tr h="640080">
                <a:tc>
                  <a:txBody>
                    <a:bodyPr/>
                    <a:lstStyle/>
                    <a:p>
                      <a:r>
                        <a:rPr lang="en-US" sz="1600" dirty="0">
                          <a:solidFill>
                            <a:schemeClr val="bg1"/>
                          </a:solidFill>
                          <a:latin typeface="+mn-lt"/>
                        </a:rPr>
                        <a:t>Name</a:t>
                      </a:r>
                      <a:endParaRPr lang="en-US" sz="1600" dirty="0">
                        <a:solidFill>
                          <a:schemeClr val="bg1"/>
                        </a:solidFill>
                        <a:latin typeface="+mn-lt"/>
                        <a:ea typeface="Amazon Ember" panose="020B0603020204020204" pitchFamily="34" charset="0"/>
                        <a:cs typeface="Amazon Ember" panose="020B0603020204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600" dirty="0">
                          <a:solidFill>
                            <a:schemeClr val="bg1"/>
                          </a:solidFill>
                          <a:latin typeface="+mn-lt"/>
                        </a:rPr>
                        <a:t>Description</a:t>
                      </a:r>
                      <a:endParaRPr lang="en-US" sz="1600" dirty="0">
                        <a:solidFill>
                          <a:schemeClr val="bg1"/>
                        </a:solidFill>
                        <a:latin typeface="+mn-lt"/>
                        <a:ea typeface="Amazon Ember" panose="020B0603020204020204" pitchFamily="34" charset="0"/>
                        <a:cs typeface="Amazon Ember" panose="020B0603020204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335400"/>
                  </a:ext>
                </a:extLst>
              </a:tr>
              <a:tr h="640080">
                <a:tc>
                  <a:txBody>
                    <a:bodyPr/>
                    <a:lstStyle/>
                    <a:p>
                      <a:r>
                        <a:rPr lang="en-US" sz="1600" dirty="0">
                          <a:latin typeface="+mn-lt"/>
                        </a:rPr>
                        <a:t>Refactor</a:t>
                      </a:r>
                      <a:endParaRPr lang="en-US" sz="1600" dirty="0">
                        <a:latin typeface="+mn-lt"/>
                        <a:ea typeface="Amazon Ember" panose="020B0603020204020204" pitchFamily="34" charset="0"/>
                        <a:cs typeface="Amazon Ember" panose="020B0603020204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600" dirty="0">
                          <a:latin typeface="+mn-lt"/>
                        </a:rPr>
                        <a:t>Full modernization of the application. Example: rewrite monolith app code to microservices</a:t>
                      </a:r>
                      <a:br>
                        <a:rPr lang="en-GB" sz="1600" dirty="0">
                          <a:latin typeface="+mn-lt"/>
                        </a:rPr>
                      </a:br>
                      <a:r>
                        <a:rPr lang="en-GB" sz="1600" dirty="0">
                          <a:latin typeface="+mn-lt"/>
                        </a:rPr>
                        <a:t>using cloud-native features such as Serverless technology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232311"/>
                  </a:ext>
                </a:extLst>
              </a:tr>
              <a:tr h="640080">
                <a:tc>
                  <a:txBody>
                    <a:bodyPr/>
                    <a:lstStyle/>
                    <a:p>
                      <a:r>
                        <a:rPr lang="en-US" sz="1600" dirty="0">
                          <a:latin typeface="+mn-lt"/>
                        </a:rPr>
                        <a:t>Replatform</a:t>
                      </a:r>
                      <a:endParaRPr lang="en-US" sz="1600" dirty="0">
                        <a:latin typeface="+mn-lt"/>
                        <a:ea typeface="Amazon Ember" panose="020B0603020204020204" pitchFamily="34" charset="0"/>
                        <a:cs typeface="Amazon Ember" panose="020B0603020204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600" dirty="0">
                          <a:latin typeface="+mn-lt"/>
                          <a:ea typeface="Amazon Ember" panose="020B0603020204020204" pitchFamily="34" charset="0"/>
                          <a:cs typeface="Amazon Ember" panose="020B0603020204020204" pitchFamily="34" charset="0"/>
                        </a:rPr>
                        <a:t>Enhanced modernization of the application’s OS and Databases. Example: Upgrade to latest OS version, migrate to open-source or managed </a:t>
                      </a:r>
                      <a:r>
                        <a:rPr lang="en-US" sz="1600" dirty="0" err="1">
                          <a:latin typeface="+mn-lt"/>
                          <a:ea typeface="Amazon Ember" panose="020B0603020204020204" pitchFamily="34" charset="0"/>
                          <a:cs typeface="Amazon Ember" panose="020B0603020204020204" pitchFamily="34" charset="0"/>
                        </a:rPr>
                        <a:t>db</a:t>
                      </a:r>
                      <a:r>
                        <a:rPr lang="en-US" sz="1600" dirty="0">
                          <a:latin typeface="+mn-lt"/>
                          <a:ea typeface="Amazon Ember" panose="020B0603020204020204" pitchFamily="34" charset="0"/>
                          <a:cs typeface="Amazon Ember" panose="020B0603020204020204" pitchFamily="34" charset="0"/>
                        </a:rPr>
                        <a:t>, Amazon Aurora Postgres and deploy all infrastructure and applications through code pipelines; may include minor application code changes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479096"/>
                  </a:ext>
                </a:extLst>
              </a:tr>
              <a:tr h="640080">
                <a:tc>
                  <a:txBody>
                    <a:bodyPr/>
                    <a:lstStyle/>
                    <a:p>
                      <a:r>
                        <a:rPr lang="en-US" sz="1600" kern="1200" dirty="0">
                          <a:solidFill>
                            <a:schemeClr val="dk1"/>
                          </a:solidFill>
                          <a:latin typeface="+mn-lt"/>
                          <a:ea typeface="Amazon Ember" panose="020B0603020204020204" pitchFamily="34" charset="0"/>
                          <a:cs typeface="Amazon Ember" panose="020B0603020204020204" pitchFamily="34" charset="0"/>
                        </a:rPr>
                        <a:t>Repurchase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600" kern="1200" dirty="0">
                          <a:solidFill>
                            <a:schemeClr val="dk1"/>
                          </a:solidFill>
                          <a:latin typeface="+mn-lt"/>
                          <a:ea typeface="Amazon Ember" panose="020B0603020204020204" pitchFamily="34" charset="0"/>
                          <a:cs typeface="Amazon Ember" panose="020B0603020204020204" pitchFamily="34" charset="0"/>
                        </a:rPr>
                        <a:t>Purchase, configure or customize a COTS (Commercial Of The Shelf) software or SaaS (Software as a Service) product. Example: Migrate an application to Salesforce SaaS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602831"/>
                  </a:ext>
                </a:extLst>
              </a:tr>
              <a:tr h="640080">
                <a:tc>
                  <a:txBody>
                    <a:bodyPr/>
                    <a:lstStyle/>
                    <a:p>
                      <a:r>
                        <a:rPr lang="en-US" sz="1600" kern="1200" dirty="0">
                          <a:solidFill>
                            <a:schemeClr val="dk1"/>
                          </a:solidFill>
                          <a:latin typeface="+mn-lt"/>
                          <a:ea typeface="Amazon Ember" panose="020B0603020204020204" pitchFamily="34" charset="0"/>
                          <a:cs typeface="Amazon Ember" panose="020B0603020204020204" pitchFamily="34" charset="0"/>
                        </a:rPr>
                        <a:t>Rehost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defTabSz="932472" fontAlgn="base">
                        <a:spcBef>
                          <a:spcPct val="0"/>
                        </a:spcBef>
                        <a:spcAft>
                          <a:spcPct val="0"/>
                        </a:spcAft>
                        <a:defRPr/>
                      </a:pPr>
                      <a:r>
                        <a:rPr lang="en-US" sz="1600" kern="1200" dirty="0">
                          <a:solidFill>
                            <a:schemeClr val="dk1"/>
                          </a:solidFill>
                          <a:latin typeface="+mn-lt"/>
                          <a:ea typeface="Amazon Ember" panose="020B0603020204020204" pitchFamily="34" charset="0"/>
                          <a:cs typeface="Amazon Ember" panose="020B0603020204020204" pitchFamily="34" charset="0"/>
                        </a:rPr>
                        <a:t>Rapid migration of servers to AWS to get the benefits of the cloud with very low cost to migrate and no application changes. Example: Rapid, low cost migration of servers running supported Windows and Linux versions, where there’s not a good business case for enhancing the application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195972"/>
                  </a:ext>
                </a:extLst>
              </a:tr>
              <a:tr h="640080">
                <a:tc>
                  <a:txBody>
                    <a:bodyPr/>
                    <a:lstStyle/>
                    <a:p>
                      <a:r>
                        <a:rPr lang="en-US" sz="1600" dirty="0">
                          <a:latin typeface="+mn-lt"/>
                        </a:rPr>
                        <a:t>Relocate</a:t>
                      </a:r>
                      <a:endParaRPr lang="en-US" sz="1600" dirty="0">
                        <a:latin typeface="+mn-lt"/>
                        <a:ea typeface="Amazon Ember" panose="020B0603020204020204" pitchFamily="34" charset="0"/>
                        <a:cs typeface="Amazon Ember" panose="020B0603020204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600" dirty="0">
                          <a:latin typeface="+mn-lt"/>
                          <a:ea typeface="Amazon Ember" panose="020B0603020204020204" pitchFamily="34" charset="0"/>
                          <a:cs typeface="Amazon Ember" panose="020B0603020204020204" pitchFamily="34" charset="0"/>
                        </a:rPr>
                        <a:t>Rapid migration of VMWare hosted virtual servers to AWS to get the benefits of the cloud with very low cost to migrate and no application changes or changes to operational processes. Example: Private cloud hosted virtual machine moved to AWS VMWare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867332"/>
                  </a:ext>
                </a:extLst>
              </a:tr>
              <a:tr h="640080">
                <a:tc>
                  <a:txBody>
                    <a:bodyPr/>
                    <a:lstStyle/>
                    <a:p>
                      <a:r>
                        <a:rPr lang="en-US" sz="1600" dirty="0">
                          <a:latin typeface="+mn-lt"/>
                        </a:rPr>
                        <a:t>Retain</a:t>
                      </a:r>
                      <a:endParaRPr lang="en-US" sz="1600" dirty="0">
                        <a:latin typeface="+mn-lt"/>
                        <a:ea typeface="Amazon Ember" panose="020B0603020204020204" pitchFamily="34" charset="0"/>
                        <a:cs typeface="Amazon Ember" panose="020B0603020204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600" dirty="0">
                          <a:latin typeface="+mn-lt"/>
                          <a:ea typeface="Amazon Ember" panose="020B0603020204020204" pitchFamily="34" charset="0"/>
                          <a:cs typeface="Amazon Ember" panose="020B0603020204020204" pitchFamily="34" charset="0"/>
                        </a:rPr>
                        <a:t>Do nothing and keep running the application in the current location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497241"/>
                  </a:ext>
                </a:extLst>
              </a:tr>
              <a:tr h="640080">
                <a:tc>
                  <a:txBody>
                    <a:bodyPr/>
                    <a:lstStyle/>
                    <a:p>
                      <a:r>
                        <a:rPr lang="en-US" sz="1600" dirty="0">
                          <a:latin typeface="+mn-lt"/>
                        </a:rPr>
                        <a:t>Retire</a:t>
                      </a:r>
                      <a:endParaRPr lang="en-US" sz="1600" dirty="0">
                        <a:latin typeface="+mn-lt"/>
                        <a:ea typeface="Amazon Ember" panose="020B0603020204020204" pitchFamily="34" charset="0"/>
                        <a:cs typeface="Amazon Ember" panose="020B0603020204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600" dirty="0">
                          <a:latin typeface="+mn-lt"/>
                          <a:ea typeface="Amazon Ember" panose="020B0603020204020204" pitchFamily="34" charset="0"/>
                          <a:cs typeface="Amazon Ember" panose="020B0603020204020204" pitchFamily="34" charset="0"/>
                        </a:rPr>
                        <a:t>Decommission the application without migration to AWS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867509"/>
                  </a:ext>
                </a:extLst>
              </a:tr>
            </a:tbl>
          </a:graphicData>
        </a:graphic>
      </p:graphicFrame>
      <p:grpSp>
        <p:nvGrpSpPr>
          <p:cNvPr id="4" name="Group 3">
            <a:extLst>
              <a:ext uri="{FF2B5EF4-FFF2-40B4-BE49-F238E27FC236}">
                <a16:creationId xmlns:a16="http://schemas.microsoft.com/office/drawing/2014/main" id="{DCC2474B-BE61-CD45-ACB4-7E9D7B3EF465}"/>
              </a:ext>
            </a:extLst>
          </p:cNvPr>
          <p:cNvGrpSpPr/>
          <p:nvPr/>
        </p:nvGrpSpPr>
        <p:grpSpPr>
          <a:xfrm>
            <a:off x="555977" y="3188677"/>
            <a:ext cx="1943008" cy="3795994"/>
            <a:chOff x="9905411" y="1702789"/>
            <a:chExt cx="1943008" cy="4993465"/>
          </a:xfrm>
        </p:grpSpPr>
        <p:cxnSp>
          <p:nvCxnSpPr>
            <p:cNvPr id="6" name="Straight Arrow Connector 5">
              <a:extLst>
                <a:ext uri="{FF2B5EF4-FFF2-40B4-BE49-F238E27FC236}">
                  <a16:creationId xmlns:a16="http://schemas.microsoft.com/office/drawing/2014/main" id="{ACE839B5-EDAA-C047-A647-DB30DE548A26}"/>
                </a:ext>
              </a:extLst>
            </p:cNvPr>
            <p:cNvCxnSpPr>
              <a:cxnSpLocks/>
            </p:cNvCxnSpPr>
            <p:nvPr/>
          </p:nvCxnSpPr>
          <p:spPr>
            <a:xfrm flipV="1">
              <a:off x="10881305" y="1702789"/>
              <a:ext cx="0" cy="4993465"/>
            </a:xfrm>
            <a:prstGeom prst="straightConnector1">
              <a:avLst/>
            </a:prstGeom>
            <a:ln>
              <a:headEnd type="none"/>
              <a:tailEnd type="arrow" w="lg" len="sm"/>
            </a:ln>
          </p:spPr>
          <p:style>
            <a:lnRef idx="3">
              <a:schemeClr val="accent3"/>
            </a:lnRef>
            <a:fillRef idx="0">
              <a:schemeClr val="accent3"/>
            </a:fillRef>
            <a:effectRef idx="2">
              <a:schemeClr val="accent3"/>
            </a:effectRef>
            <a:fontRef idx="minor">
              <a:schemeClr val="tx1"/>
            </a:fontRef>
          </p:style>
        </p:cxnSp>
        <p:sp>
          <p:nvSpPr>
            <p:cNvPr id="5" name="TextBox 4">
              <a:extLst>
                <a:ext uri="{FF2B5EF4-FFF2-40B4-BE49-F238E27FC236}">
                  <a16:creationId xmlns:a16="http://schemas.microsoft.com/office/drawing/2014/main" id="{EF9510DB-17E1-4E43-9EBB-CD53912980BF}"/>
                </a:ext>
              </a:extLst>
            </p:cNvPr>
            <p:cNvSpPr txBox="1"/>
            <p:nvPr/>
          </p:nvSpPr>
          <p:spPr>
            <a:xfrm>
              <a:off x="9905411" y="3985703"/>
              <a:ext cx="1943008" cy="427637"/>
            </a:xfrm>
            <a:prstGeom prst="rect">
              <a:avLst/>
            </a:prstGeom>
            <a:solidFill>
              <a:srgbClr val="222F3E"/>
            </a:solidFill>
          </p:spPr>
          <p:txBody>
            <a:bodyPr wrap="square" lIns="45720" tIns="45720" rIns="45720" bIns="45720" rtlCol="0">
              <a:spAutoFit/>
            </a:bodyPr>
            <a:lstStyle/>
            <a:p>
              <a:pPr algn="ctr">
                <a:lnSpc>
                  <a:spcPct val="90000"/>
                </a:lnSpc>
                <a:spcAft>
                  <a:spcPts val="1800"/>
                </a:spcAft>
                <a:defRPr/>
              </a:pPr>
              <a:r>
                <a:rPr lang="en-US" sz="1800" i="1" dirty="0">
                  <a:solidFill>
                    <a:schemeClr val="accent1"/>
                  </a:solidFill>
                  <a:latin typeface="Amazon Ember"/>
                </a:rPr>
                <a:t>Effort</a:t>
              </a:r>
            </a:p>
          </p:txBody>
        </p:sp>
      </p:grpSp>
      <p:sp>
        <p:nvSpPr>
          <p:cNvPr id="8" name="TextBox 7">
            <a:extLst>
              <a:ext uri="{FF2B5EF4-FFF2-40B4-BE49-F238E27FC236}">
                <a16:creationId xmlns:a16="http://schemas.microsoft.com/office/drawing/2014/main" id="{2E714708-E174-9245-A580-AC723A5DBC3A}"/>
              </a:ext>
            </a:extLst>
          </p:cNvPr>
          <p:cNvSpPr txBox="1"/>
          <p:nvPr/>
        </p:nvSpPr>
        <p:spPr>
          <a:xfrm>
            <a:off x="132424" y="2176991"/>
            <a:ext cx="2790978" cy="907941"/>
          </a:xfrm>
          <a:prstGeom prst="rect">
            <a:avLst/>
          </a:prstGeom>
          <a:noFill/>
        </p:spPr>
        <p:txBody>
          <a:bodyPr wrap="square" lIns="0" tIns="0" rIns="0" bIns="0" rtlCol="0">
            <a:spAutoFit/>
          </a:bodyPr>
          <a:lstStyle>
            <a:defPPr>
              <a:defRPr lang="en-US"/>
            </a:defPPr>
            <a:lvl1pPr>
              <a:lnSpc>
                <a:spcPct val="90000"/>
              </a:lnSpc>
              <a:spcAft>
                <a:spcPts val="1800"/>
              </a:spcAft>
              <a:defRPr sz="2000">
                <a:solidFill>
                  <a:schemeClr val="accent1"/>
                </a:solidFill>
                <a:latin typeface="Amazon Ember" panose="020B0603020204020204" pitchFamily="34" charset="0"/>
              </a:defRPr>
            </a:lvl1pPr>
          </a:lstStyle>
          <a:p>
            <a:pPr algn="ctr">
              <a:lnSpc>
                <a:spcPct val="100000"/>
              </a:lnSpc>
              <a:spcAft>
                <a:spcPts val="600"/>
              </a:spcAft>
            </a:pPr>
            <a:r>
              <a:rPr lang="en-GB" sz="1800" dirty="0">
                <a:solidFill>
                  <a:schemeClr val="tx1"/>
                </a:solidFill>
              </a:rPr>
              <a:t>Cost to Migrate / Modernize</a:t>
            </a:r>
          </a:p>
          <a:p>
            <a:pPr algn="ctr">
              <a:lnSpc>
                <a:spcPct val="100000"/>
              </a:lnSpc>
              <a:spcAft>
                <a:spcPts val="600"/>
              </a:spcAft>
            </a:pPr>
            <a:r>
              <a:rPr lang="en-GB" sz="1800" dirty="0">
                <a:solidFill>
                  <a:schemeClr val="tx1"/>
                </a:solidFill>
              </a:rPr>
              <a:t>Value to Customer</a:t>
            </a:r>
            <a:endParaRPr lang="en-US" sz="1800" dirty="0">
              <a:solidFill>
                <a:schemeClr val="tx1"/>
              </a:solidFill>
            </a:endParaRPr>
          </a:p>
        </p:txBody>
      </p:sp>
      <p:sp>
        <p:nvSpPr>
          <p:cNvPr id="9" name="Title 7">
            <a:extLst>
              <a:ext uri="{FF2B5EF4-FFF2-40B4-BE49-F238E27FC236}">
                <a16:creationId xmlns:a16="http://schemas.microsoft.com/office/drawing/2014/main" id="{D6122491-3F89-C44D-BF60-1E67198B259C}"/>
              </a:ext>
            </a:extLst>
          </p:cNvPr>
          <p:cNvSpPr txBox="1">
            <a:spLocks/>
          </p:cNvSpPr>
          <p:nvPr/>
        </p:nvSpPr>
        <p:spPr>
          <a:xfrm>
            <a:off x="571500" y="875063"/>
            <a:ext cx="13510260" cy="842014"/>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2400" b="0" dirty="0">
                <a:solidFill>
                  <a:schemeClr val="accent1"/>
                </a:solidFill>
                <a:latin typeface="+mj-lt"/>
                <a:cs typeface="Arial" panose="020B0604020202020204" pitchFamily="34" charset="0"/>
              </a:rPr>
              <a:t>A direct relationship exists between the strategy and effort/cost to migrate</a:t>
            </a:r>
          </a:p>
        </p:txBody>
      </p:sp>
    </p:spTree>
    <p:extLst>
      <p:ext uri="{BB962C8B-B14F-4D97-AF65-F5344CB8AC3E}">
        <p14:creationId xmlns:p14="http://schemas.microsoft.com/office/powerpoint/2010/main" val="31996588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E351-C89D-D04D-B047-5D2BEAA80BE4}"/>
              </a:ext>
            </a:extLst>
          </p:cNvPr>
          <p:cNvSpPr>
            <a:spLocks noGrp="1"/>
          </p:cNvSpPr>
          <p:nvPr>
            <p:ph type="title"/>
          </p:nvPr>
        </p:nvSpPr>
        <p:spPr/>
        <p:txBody>
          <a:bodyPr/>
          <a:lstStyle/>
          <a:p>
            <a:r>
              <a:rPr lang="en-US" dirty="0"/>
              <a:t>Typical Factors Influencing 7R decisions</a:t>
            </a:r>
          </a:p>
        </p:txBody>
      </p:sp>
      <p:sp>
        <p:nvSpPr>
          <p:cNvPr id="3" name="Text Placeholder 2">
            <a:extLst>
              <a:ext uri="{FF2B5EF4-FFF2-40B4-BE49-F238E27FC236}">
                <a16:creationId xmlns:a16="http://schemas.microsoft.com/office/drawing/2014/main" id="{B7A31C6F-AD65-CA4D-83AA-455763D4AA26}"/>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Business drivers &amp; compelling events</a:t>
            </a:r>
          </a:p>
          <a:p>
            <a:pPr marL="971550" lvl="1" indent="-342900">
              <a:buFont typeface="Arial" panose="020B0604020202020204" pitchFamily="34" charset="0"/>
              <a:buChar char="•"/>
            </a:pPr>
            <a:r>
              <a:rPr lang="en-US" dirty="0"/>
              <a:t>Market disruption</a:t>
            </a:r>
          </a:p>
          <a:p>
            <a:pPr marL="971550" lvl="1" indent="-342900">
              <a:buFont typeface="Arial" panose="020B0604020202020204" pitchFamily="34" charset="0"/>
              <a:buChar char="•"/>
            </a:pPr>
            <a:r>
              <a:rPr lang="en-US" dirty="0"/>
              <a:t>Transformation of business function of service/application</a:t>
            </a:r>
          </a:p>
          <a:p>
            <a:pPr marL="971550" lvl="1" indent="-342900">
              <a:buFont typeface="Arial" panose="020B0604020202020204" pitchFamily="34" charset="0"/>
              <a:buChar char="•"/>
            </a:pPr>
            <a:r>
              <a:rPr lang="en-US" dirty="0"/>
              <a:t>Customer Experience</a:t>
            </a:r>
          </a:p>
          <a:p>
            <a:pPr marL="971550" lvl="1" indent="-342900">
              <a:buFont typeface="Arial" panose="020B0604020202020204" pitchFamily="34" charset="0"/>
              <a:buChar char="•"/>
            </a:pPr>
            <a:r>
              <a:rPr lang="en-US" dirty="0"/>
              <a:t>Objectives and Key Results (OKRs)</a:t>
            </a:r>
          </a:p>
          <a:p>
            <a:pPr marL="342900" indent="-342900">
              <a:buFont typeface="Arial" panose="020B0604020202020204" pitchFamily="34" charset="0"/>
              <a:buChar char="•"/>
            </a:pPr>
            <a:r>
              <a:rPr lang="en-US" dirty="0"/>
              <a:t>Size of investment</a:t>
            </a:r>
          </a:p>
          <a:p>
            <a:pPr marL="342900" indent="-342900">
              <a:buFont typeface="Arial" panose="020B0604020202020204" pitchFamily="34" charset="0"/>
              <a:buChar char="•"/>
            </a:pPr>
            <a:r>
              <a:rPr lang="en-US" dirty="0"/>
              <a:t>Strategic view of applications and technology stacks</a:t>
            </a:r>
          </a:p>
          <a:p>
            <a:pPr marL="971550" lvl="1" indent="-342900">
              <a:buFont typeface="Arial" panose="020B0604020202020204" pitchFamily="34" charset="0"/>
              <a:buChar char="•"/>
            </a:pPr>
            <a:r>
              <a:rPr lang="en-US" dirty="0"/>
              <a:t>Dependencies between internal teams &amp; shared business functions</a:t>
            </a:r>
          </a:p>
          <a:p>
            <a:pPr marL="971550" lvl="1" indent="-342900">
              <a:buFont typeface="Arial" panose="020B0604020202020204" pitchFamily="34" charset="0"/>
              <a:buChar char="•"/>
            </a:pPr>
            <a:r>
              <a:rPr lang="en-US" dirty="0"/>
              <a:t>Application obsolesce </a:t>
            </a:r>
          </a:p>
          <a:p>
            <a:pPr marL="342900" indent="-342900">
              <a:buFont typeface="Arial" panose="020B0604020202020204" pitchFamily="34" charset="0"/>
              <a:buChar char="•"/>
            </a:pPr>
            <a:r>
              <a:rPr lang="en-US" dirty="0"/>
              <a:t>Program deadlines &amp; cloud maturity/experience</a:t>
            </a:r>
          </a:p>
          <a:p>
            <a:pPr marL="342900" indent="-342900">
              <a:buFont typeface="Arial" panose="020B0604020202020204" pitchFamily="34" charset="0"/>
              <a:buChar char="•"/>
            </a:pPr>
            <a:r>
              <a:rPr lang="en-US" dirty="0"/>
              <a:t>Current / proposed operating model </a:t>
            </a:r>
          </a:p>
          <a:p>
            <a:pPr marL="342900" indent="-342900">
              <a:buFont typeface="Arial" panose="020B0604020202020204" pitchFamily="34" charset="0"/>
              <a:buChar char="•"/>
            </a:pPr>
            <a:r>
              <a:rPr lang="en-US" dirty="0"/>
              <a:t>Security, Compliance, and Regulatory requirements</a:t>
            </a:r>
          </a:p>
        </p:txBody>
      </p:sp>
    </p:spTree>
    <p:extLst>
      <p:ext uri="{BB962C8B-B14F-4D97-AF65-F5344CB8AC3E}">
        <p14:creationId xmlns:p14="http://schemas.microsoft.com/office/powerpoint/2010/main" val="41488061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0B77-8330-6545-B786-4465EF6F8352}"/>
              </a:ext>
            </a:extLst>
          </p:cNvPr>
          <p:cNvSpPr>
            <a:spLocks noGrp="1"/>
          </p:cNvSpPr>
          <p:nvPr>
            <p:ph type="title"/>
          </p:nvPr>
        </p:nvSpPr>
        <p:spPr/>
        <p:txBody>
          <a:bodyPr/>
          <a:lstStyle/>
          <a:p>
            <a:r>
              <a:rPr lang="en-US" dirty="0">
                <a:solidFill>
                  <a:schemeClr val="tx1"/>
                </a:solidFill>
              </a:rPr>
              <a:t>Sample R Strategy Decision Tree</a:t>
            </a:r>
          </a:p>
        </p:txBody>
      </p:sp>
      <p:pic>
        <p:nvPicPr>
          <p:cNvPr id="63" name="Picture 62">
            <a:extLst>
              <a:ext uri="{FF2B5EF4-FFF2-40B4-BE49-F238E27FC236}">
                <a16:creationId xmlns:a16="http://schemas.microsoft.com/office/drawing/2014/main" id="{64526DD3-0910-7B49-B272-DF0526D99F8D}"/>
              </a:ext>
            </a:extLst>
          </p:cNvPr>
          <p:cNvPicPr>
            <a:picLocks noChangeAspect="1"/>
          </p:cNvPicPr>
          <p:nvPr/>
        </p:nvPicPr>
        <p:blipFill>
          <a:blip r:embed="rId3"/>
          <a:stretch>
            <a:fillRect/>
          </a:stretch>
        </p:blipFill>
        <p:spPr>
          <a:xfrm>
            <a:off x="633445" y="1057085"/>
            <a:ext cx="13458092" cy="6396606"/>
          </a:xfrm>
          <a:prstGeom prst="rect">
            <a:avLst/>
          </a:prstGeom>
        </p:spPr>
      </p:pic>
    </p:spTree>
    <p:extLst>
      <p:ext uri="{BB962C8B-B14F-4D97-AF65-F5344CB8AC3E}">
        <p14:creationId xmlns:p14="http://schemas.microsoft.com/office/powerpoint/2010/main" val="5386642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Sample Pattern Selection</a:t>
            </a:r>
          </a:p>
        </p:txBody>
      </p:sp>
      <p:sp>
        <p:nvSpPr>
          <p:cNvPr id="31" name="Rectangle 30"/>
          <p:cNvSpPr/>
          <p:nvPr/>
        </p:nvSpPr>
        <p:spPr>
          <a:xfrm>
            <a:off x="2810485" y="1250396"/>
            <a:ext cx="2194560" cy="668737"/>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noAutofit/>
          </a:bodyPr>
          <a:lstStyle/>
          <a:p>
            <a:pPr algn="ctr" defTabSz="882562"/>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Retain</a:t>
            </a:r>
          </a:p>
        </p:txBody>
      </p:sp>
      <p:sp>
        <p:nvSpPr>
          <p:cNvPr id="32" name="Rectangle 31"/>
          <p:cNvSpPr/>
          <p:nvPr/>
        </p:nvSpPr>
        <p:spPr>
          <a:xfrm>
            <a:off x="5082108" y="1250396"/>
            <a:ext cx="2194560" cy="668737"/>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noAutofit/>
          </a:bodyPr>
          <a:lstStyle/>
          <a:p>
            <a:pPr algn="ctr" defTabSz="882562"/>
            <a:r>
              <a:rPr lang="en-GB" sz="1440" b="1">
                <a:solidFill>
                  <a:schemeClr val="bg1"/>
                </a:solidFill>
                <a:latin typeface="Amazon Ember" panose="020B0603020204020204" pitchFamily="34" charset="0"/>
                <a:ea typeface="Amazon Ember" panose="020B0603020204020204" pitchFamily="34" charset="0"/>
                <a:cs typeface="Amazon Ember" panose="020B0603020204020204" pitchFamily="34" charset="0"/>
              </a:rPr>
              <a:t>Rehost</a:t>
            </a:r>
            <a:endPar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Rectangle 32"/>
          <p:cNvSpPr/>
          <p:nvPr/>
        </p:nvSpPr>
        <p:spPr>
          <a:xfrm>
            <a:off x="9625354" y="1250396"/>
            <a:ext cx="2194560" cy="668737"/>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noAutofit/>
          </a:bodyPr>
          <a:lstStyle/>
          <a:p>
            <a:pPr algn="ctr" defTabSz="882562"/>
            <a:r>
              <a:rPr lang="en-GB" sz="1440" b="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Replatform</a:t>
            </a:r>
            <a:endPar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ctr" defTabSz="882562"/>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(modern)</a:t>
            </a:r>
          </a:p>
        </p:txBody>
      </p:sp>
      <p:sp>
        <p:nvSpPr>
          <p:cNvPr id="34" name="Rectangle 33"/>
          <p:cNvSpPr/>
          <p:nvPr/>
        </p:nvSpPr>
        <p:spPr>
          <a:xfrm>
            <a:off x="7353731" y="1250396"/>
            <a:ext cx="2194560" cy="668737"/>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noAutofit/>
          </a:bodyPr>
          <a:lstStyle/>
          <a:p>
            <a:pPr algn="ctr" defTabSz="882562"/>
            <a:r>
              <a:rPr lang="en-US" sz="1440" b="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a:p>
            <a:pPr algn="ctr" defTabSz="882562"/>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US" sz="1440" b="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eos</a:t>
            </a: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endPar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Rectangle 48"/>
          <p:cNvSpPr/>
          <p:nvPr/>
        </p:nvSpPr>
        <p:spPr>
          <a:xfrm>
            <a:off x="11896978" y="1250396"/>
            <a:ext cx="2194560" cy="668737"/>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noAutofit/>
          </a:bodyPr>
          <a:lstStyle/>
          <a:p>
            <a:pPr algn="ctr" defTabSz="882562"/>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Refactor</a:t>
            </a:r>
          </a:p>
        </p:txBody>
      </p:sp>
      <p:sp>
        <p:nvSpPr>
          <p:cNvPr id="50" name="TextBox 49"/>
          <p:cNvSpPr txBox="1"/>
          <p:nvPr/>
        </p:nvSpPr>
        <p:spPr>
          <a:xfrm>
            <a:off x="2810485" y="2052990"/>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Retain on-prem </a:t>
            </a:r>
            <a: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  data centers at this time</a:t>
            </a:r>
          </a:p>
        </p:txBody>
      </p:sp>
      <p:sp>
        <p:nvSpPr>
          <p:cNvPr id="54" name="TextBox 53"/>
          <p:cNvSpPr txBox="1"/>
          <p:nvPr/>
        </p:nvSpPr>
        <p:spPr>
          <a:xfrm>
            <a:off x="2810485" y="3801293"/>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Legacy complex systems</a:t>
            </a:r>
            <a:endPar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TextBox 54"/>
          <p:cNvSpPr txBox="1"/>
          <p:nvPr/>
        </p:nvSpPr>
        <p:spPr>
          <a:xfrm>
            <a:off x="2810485" y="5529228"/>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Minimise risk </a:t>
            </a:r>
            <a: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and avoid expensive </a:t>
            </a:r>
            <a:b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re-work</a:t>
            </a: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endPar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TextBox 55"/>
          <p:cNvSpPr txBox="1"/>
          <p:nvPr/>
        </p:nvSpPr>
        <p:spPr>
          <a:xfrm>
            <a:off x="5082108" y="2052990"/>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Right-sizes existing server image, </a:t>
            </a: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automates deployment</a:t>
            </a:r>
            <a:endPar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TextBox 56"/>
          <p:cNvSpPr txBox="1"/>
          <p:nvPr/>
        </p:nvSpPr>
        <p:spPr>
          <a:xfrm>
            <a:off x="5082108" y="3801293"/>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Deployed software will </a:t>
            </a: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be in support at least 1 year after migration</a:t>
            </a:r>
            <a:endPar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TextBox 57"/>
          <p:cNvSpPr txBox="1"/>
          <p:nvPr/>
        </p:nvSpPr>
        <p:spPr>
          <a:xfrm>
            <a:off x="5082108" y="5529228"/>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1037698" eaLnBrk="0" fontAlgn="base" hangingPunct="0">
              <a:buClr>
                <a:srgbClr val="DB0011"/>
              </a:buClr>
              <a:buSzPct val="90000"/>
              <a:defRPr/>
            </a:pP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This migration pattern is lowest risk and typically delivers 20-30% of target savings quickly. App maintenance cost in cloud lower.</a:t>
            </a:r>
          </a:p>
        </p:txBody>
      </p:sp>
      <p:sp>
        <p:nvSpPr>
          <p:cNvPr id="59" name="TextBox 58"/>
          <p:cNvSpPr txBox="1"/>
          <p:nvPr/>
        </p:nvSpPr>
        <p:spPr>
          <a:xfrm>
            <a:off x="9625354" y="2052990"/>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Without changing DB design &amp; structure, performance benefits from pre-existing </a:t>
            </a: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 optimization</a:t>
            </a: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services</a:t>
            </a:r>
            <a:endPar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TextBox 59"/>
          <p:cNvSpPr txBox="1"/>
          <p:nvPr/>
        </p:nvSpPr>
        <p:spPr>
          <a:xfrm>
            <a:off x="9625354" y="3801293"/>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Target cloud env. supports operations for </a:t>
            </a: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 native </a:t>
            </a:r>
            <a: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DB, </a:t>
            </a: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containerized</a:t>
            </a:r>
            <a: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DBs and can support instances across </a:t>
            </a: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multiple OS</a:t>
            </a:r>
            <a: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versions. </a:t>
            </a:r>
            <a:endPar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TextBox 60"/>
          <p:cNvSpPr txBox="1"/>
          <p:nvPr/>
        </p:nvSpPr>
        <p:spPr>
          <a:xfrm>
            <a:off x="9625354" y="5529228"/>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Reduces operational &amp; license cost and increases automation</a:t>
            </a: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Simplifies support model</a:t>
            </a:r>
            <a:endPar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TextBox 61"/>
          <p:cNvSpPr txBox="1"/>
          <p:nvPr/>
        </p:nvSpPr>
        <p:spPr>
          <a:xfrm>
            <a:off x="7353731" y="2052990"/>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In-place </a:t>
            </a: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software version upgrade </a:t>
            </a: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without changing the application.</a:t>
            </a:r>
            <a:endPar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TextBox 62"/>
          <p:cNvSpPr txBox="1"/>
          <p:nvPr/>
        </p:nvSpPr>
        <p:spPr>
          <a:xfrm>
            <a:off x="7353731" y="3801293"/>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Targeting </a:t>
            </a: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OS and Software that reach </a:t>
            </a:r>
            <a:r>
              <a:rPr lang="en-US" sz="1440" b="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EoS</a:t>
            </a:r>
            <a:r>
              <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in the next 6 months.</a:t>
            </a:r>
          </a:p>
        </p:txBody>
      </p:sp>
      <p:sp>
        <p:nvSpPr>
          <p:cNvPr id="64" name="TextBox 63"/>
          <p:cNvSpPr txBox="1"/>
          <p:nvPr/>
        </p:nvSpPr>
        <p:spPr>
          <a:xfrm>
            <a:off x="7353731" y="5529228"/>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Improves security, stability and operations</a:t>
            </a: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Matures our approach to long term cloud migration strategy.</a:t>
            </a:r>
            <a:endParaRPr lang="en-US"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5" name="TextBox 64"/>
          <p:cNvSpPr txBox="1"/>
          <p:nvPr/>
        </p:nvSpPr>
        <p:spPr>
          <a:xfrm>
            <a:off x="11896978" y="2052990"/>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Where possible, redesigning applications to take advantage of </a:t>
            </a: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cloud-native features</a:t>
            </a:r>
            <a:endPar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6" name="TextBox 65"/>
          <p:cNvSpPr txBox="1"/>
          <p:nvPr/>
        </p:nvSpPr>
        <p:spPr>
          <a:xfrm>
            <a:off x="11896978" y="3801293"/>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Where existing technology cannot be supported in the cloud, e.g. Solaris, additional investment may be required to </a:t>
            </a: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improve cloud compatibility </a:t>
            </a:r>
            <a:endParaRPr lang="en-US"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TextBox 66"/>
          <p:cNvSpPr txBox="1"/>
          <p:nvPr/>
        </p:nvSpPr>
        <p:spPr>
          <a:xfrm>
            <a:off x="11896978" y="5529228"/>
            <a:ext cx="2194560" cy="1645920"/>
          </a:xfrm>
          <a:prstGeom prst="rect">
            <a:avLst/>
          </a:prstGeom>
          <a:solidFill>
            <a:schemeClr val="tx1">
              <a:lumMod val="75000"/>
            </a:schemeClr>
          </a:solidFill>
          <a:ln w="12700">
            <a:noFill/>
          </a:ln>
          <a:effectLst/>
        </p:spPr>
        <p:txBody>
          <a:bodyPr wrap="square" lIns="34748" tIns="34748" rIns="34748" bIns="34748" rtlCol="0" anchor="ctr">
            <a:noAutofit/>
          </a:bodyPr>
          <a:lstStyle/>
          <a:p>
            <a:pPr algn="ctr" defTabSz="882562">
              <a:buClr>
                <a:srgbClr val="DB0011"/>
              </a:buClr>
              <a:buSzPct val="90000"/>
              <a:defRPr/>
            </a:pP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Improved </a:t>
            </a: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 experience</a:t>
            </a: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reduced </a:t>
            </a: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time to market </a:t>
            </a: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for product features, </a:t>
            </a: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improved service availability</a:t>
            </a:r>
            <a:r>
              <a:rPr lang="en-GB" sz="144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more predictable </a:t>
            </a: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 costs</a:t>
            </a:r>
          </a:p>
        </p:txBody>
      </p:sp>
      <p:sp>
        <p:nvSpPr>
          <p:cNvPr id="51" name="Rectangle 50"/>
          <p:cNvSpPr/>
          <p:nvPr/>
        </p:nvSpPr>
        <p:spPr>
          <a:xfrm>
            <a:off x="538862" y="2052990"/>
            <a:ext cx="2194560" cy="1645920"/>
          </a:xfrm>
          <a:prstGeom prst="rect">
            <a:avLst/>
          </a:prstGeom>
          <a:solidFill>
            <a:schemeClr val="accent1"/>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noAutofit/>
          </a:bodyPr>
          <a:lstStyle/>
          <a:p>
            <a:pPr algn="ctr" defTabSz="882562">
              <a:defRPr/>
            </a:pP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Description</a:t>
            </a:r>
          </a:p>
        </p:txBody>
      </p:sp>
      <p:sp>
        <p:nvSpPr>
          <p:cNvPr id="52" name="Rectangle 51"/>
          <p:cNvSpPr/>
          <p:nvPr/>
        </p:nvSpPr>
        <p:spPr>
          <a:xfrm>
            <a:off x="538862" y="3801292"/>
            <a:ext cx="2194560" cy="1645920"/>
          </a:xfrm>
          <a:prstGeom prst="rect">
            <a:avLst/>
          </a:prstGeom>
          <a:solidFill>
            <a:schemeClr val="accent1"/>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noAutofit/>
          </a:bodyPr>
          <a:lstStyle/>
          <a:p>
            <a:pPr algn="ctr" defTabSz="882562">
              <a:defRPr/>
            </a:pP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Logic</a:t>
            </a:r>
          </a:p>
        </p:txBody>
      </p:sp>
      <p:sp>
        <p:nvSpPr>
          <p:cNvPr id="53" name="Rectangle 52"/>
          <p:cNvSpPr/>
          <p:nvPr/>
        </p:nvSpPr>
        <p:spPr>
          <a:xfrm>
            <a:off x="538862" y="5529228"/>
            <a:ext cx="2194560" cy="1645920"/>
          </a:xfrm>
          <a:prstGeom prst="rect">
            <a:avLst/>
          </a:prstGeom>
          <a:solidFill>
            <a:schemeClr val="accent1"/>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noAutofit/>
          </a:bodyPr>
          <a:lstStyle/>
          <a:p>
            <a:pPr algn="ctr" defTabSz="882562">
              <a:defRPr/>
            </a:pPr>
            <a:r>
              <a:rPr lang="en-GB" sz="144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Benefits</a:t>
            </a:r>
          </a:p>
        </p:txBody>
      </p:sp>
    </p:spTree>
    <p:extLst>
      <p:ext uri="{BB962C8B-B14F-4D97-AF65-F5344CB8AC3E}">
        <p14:creationId xmlns:p14="http://schemas.microsoft.com/office/powerpoint/2010/main" val="38781827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D75564-1AA1-1D48-B84A-21B96AB60E50}"/>
              </a:ext>
            </a:extLst>
          </p:cNvPr>
          <p:cNvSpPr txBox="1"/>
          <p:nvPr/>
        </p:nvSpPr>
        <p:spPr>
          <a:xfrm>
            <a:off x="1637743" y="1778509"/>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Linux (Red Hat, SLES, </a:t>
            </a: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etc</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8" name="TextBox 7">
            <a:extLst>
              <a:ext uri="{FF2B5EF4-FFF2-40B4-BE49-F238E27FC236}">
                <a16:creationId xmlns:a16="http://schemas.microsoft.com/office/drawing/2014/main" id="{1CB28852-7B08-4442-AE2E-AD1FDF1D5862}"/>
              </a:ext>
            </a:extLst>
          </p:cNvPr>
          <p:cNvSpPr txBox="1"/>
          <p:nvPr/>
        </p:nvSpPr>
        <p:spPr>
          <a:xfrm>
            <a:off x="6450473" y="1779359"/>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Linux</a:t>
            </a:r>
          </a:p>
        </p:txBody>
      </p:sp>
      <p:cxnSp>
        <p:nvCxnSpPr>
          <p:cNvPr id="9" name="Straight Arrow Connector 8">
            <a:extLst>
              <a:ext uri="{FF2B5EF4-FFF2-40B4-BE49-F238E27FC236}">
                <a16:creationId xmlns:a16="http://schemas.microsoft.com/office/drawing/2014/main" id="{1106E6B1-4F2C-2843-9D4D-24D34DDF4615}"/>
              </a:ext>
            </a:extLst>
          </p:cNvPr>
          <p:cNvCxnSpPr>
            <a:cxnSpLocks/>
            <a:stCxn id="7" idx="3"/>
            <a:endCxn id="8" idx="1"/>
          </p:cNvCxnSpPr>
          <p:nvPr/>
        </p:nvCxnSpPr>
        <p:spPr>
          <a:xfrm>
            <a:off x="5258767" y="2052829"/>
            <a:ext cx="1191706" cy="8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0BBD8A-A0DE-D94C-9B5C-187CE0473C92}"/>
              </a:ext>
            </a:extLst>
          </p:cNvPr>
          <p:cNvSpPr txBox="1"/>
          <p:nvPr/>
        </p:nvSpPr>
        <p:spPr>
          <a:xfrm>
            <a:off x="1637743" y="2443986"/>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UNIX variants (AIX, Solaris, </a:t>
            </a: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etc</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12" name="TextBox 11">
            <a:extLst>
              <a:ext uri="{FF2B5EF4-FFF2-40B4-BE49-F238E27FC236}">
                <a16:creationId xmlns:a16="http://schemas.microsoft.com/office/drawing/2014/main" id="{09220BCB-CF76-6643-8063-B930F230F7E5}"/>
              </a:ext>
            </a:extLst>
          </p:cNvPr>
          <p:cNvSpPr txBox="1"/>
          <p:nvPr/>
        </p:nvSpPr>
        <p:spPr>
          <a:xfrm>
            <a:off x="6450473" y="2444714"/>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Refactor</a:t>
            </a:r>
          </a:p>
        </p:txBody>
      </p:sp>
      <p:cxnSp>
        <p:nvCxnSpPr>
          <p:cNvPr id="13" name="Straight Arrow Connector 12">
            <a:extLst>
              <a:ext uri="{FF2B5EF4-FFF2-40B4-BE49-F238E27FC236}">
                <a16:creationId xmlns:a16="http://schemas.microsoft.com/office/drawing/2014/main" id="{C102A6CC-3F7C-7A42-B01E-6971710DD032}"/>
              </a:ext>
            </a:extLst>
          </p:cNvPr>
          <p:cNvCxnSpPr>
            <a:cxnSpLocks/>
            <a:stCxn id="11" idx="3"/>
            <a:endCxn id="12" idx="1"/>
          </p:cNvCxnSpPr>
          <p:nvPr/>
        </p:nvCxnSpPr>
        <p:spPr>
          <a:xfrm>
            <a:off x="5258767" y="2718307"/>
            <a:ext cx="1191706" cy="7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9165EB-FBE6-FD46-AFF2-8945312D9B33}"/>
              </a:ext>
            </a:extLst>
          </p:cNvPr>
          <p:cNvSpPr txBox="1"/>
          <p:nvPr/>
        </p:nvSpPr>
        <p:spPr>
          <a:xfrm>
            <a:off x="1637743" y="4017192"/>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Oracle Databases</a:t>
            </a:r>
          </a:p>
        </p:txBody>
      </p:sp>
      <p:sp>
        <p:nvSpPr>
          <p:cNvPr id="19" name="TextBox 18">
            <a:extLst>
              <a:ext uri="{FF2B5EF4-FFF2-40B4-BE49-F238E27FC236}">
                <a16:creationId xmlns:a16="http://schemas.microsoft.com/office/drawing/2014/main" id="{FEBB6A0F-3A58-554C-8812-4071527D3157}"/>
              </a:ext>
            </a:extLst>
          </p:cNvPr>
          <p:cNvSpPr txBox="1"/>
          <p:nvPr/>
        </p:nvSpPr>
        <p:spPr>
          <a:xfrm>
            <a:off x="6450473" y="4017678"/>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Aurora</a:t>
            </a:r>
          </a:p>
        </p:txBody>
      </p:sp>
      <p:cxnSp>
        <p:nvCxnSpPr>
          <p:cNvPr id="20" name="Straight Arrow Connector 19">
            <a:extLst>
              <a:ext uri="{FF2B5EF4-FFF2-40B4-BE49-F238E27FC236}">
                <a16:creationId xmlns:a16="http://schemas.microsoft.com/office/drawing/2014/main" id="{156A868A-0212-BE44-B39E-7912BC57D2C4}"/>
              </a:ext>
            </a:extLst>
          </p:cNvPr>
          <p:cNvCxnSpPr>
            <a:cxnSpLocks/>
            <a:stCxn id="18" idx="3"/>
            <a:endCxn id="19" idx="1"/>
          </p:cNvCxnSpPr>
          <p:nvPr/>
        </p:nvCxnSpPr>
        <p:spPr>
          <a:xfrm>
            <a:off x="5258767" y="4291513"/>
            <a:ext cx="1191706" cy="4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7273A4-09BC-0741-A9C6-888592A11F08}"/>
              </a:ext>
            </a:extLst>
          </p:cNvPr>
          <p:cNvSpPr txBox="1"/>
          <p:nvPr/>
        </p:nvSpPr>
        <p:spPr>
          <a:xfrm>
            <a:off x="1637743" y="4682669"/>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Microsoft SQL Databases</a:t>
            </a:r>
          </a:p>
        </p:txBody>
      </p:sp>
      <p:sp>
        <p:nvSpPr>
          <p:cNvPr id="22" name="TextBox 21">
            <a:extLst>
              <a:ext uri="{FF2B5EF4-FFF2-40B4-BE49-F238E27FC236}">
                <a16:creationId xmlns:a16="http://schemas.microsoft.com/office/drawing/2014/main" id="{201FB287-40A7-6A40-A117-DDEE618DFBAF}"/>
              </a:ext>
            </a:extLst>
          </p:cNvPr>
          <p:cNvSpPr txBox="1"/>
          <p:nvPr/>
        </p:nvSpPr>
        <p:spPr>
          <a:xfrm>
            <a:off x="6450473" y="4683034"/>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Aurora</a:t>
            </a:r>
          </a:p>
        </p:txBody>
      </p:sp>
      <p:cxnSp>
        <p:nvCxnSpPr>
          <p:cNvPr id="23" name="Straight Arrow Connector 22">
            <a:extLst>
              <a:ext uri="{FF2B5EF4-FFF2-40B4-BE49-F238E27FC236}">
                <a16:creationId xmlns:a16="http://schemas.microsoft.com/office/drawing/2014/main" id="{E6D2B40C-A4FE-1441-A67E-02DFB7CFAD3D}"/>
              </a:ext>
            </a:extLst>
          </p:cNvPr>
          <p:cNvCxnSpPr>
            <a:cxnSpLocks/>
            <a:stCxn id="21" idx="3"/>
            <a:endCxn id="22" idx="1"/>
          </p:cNvCxnSpPr>
          <p:nvPr/>
        </p:nvCxnSpPr>
        <p:spPr>
          <a:xfrm>
            <a:off x="5258767" y="4956989"/>
            <a:ext cx="1191706" cy="3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FBF0A28-204F-9E4A-BB76-7868E013B06D}"/>
              </a:ext>
            </a:extLst>
          </p:cNvPr>
          <p:cNvSpPr txBox="1"/>
          <p:nvPr/>
        </p:nvSpPr>
        <p:spPr>
          <a:xfrm>
            <a:off x="1637743" y="5348146"/>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DB2 Databases</a:t>
            </a:r>
          </a:p>
        </p:txBody>
      </p:sp>
      <p:sp>
        <p:nvSpPr>
          <p:cNvPr id="25" name="TextBox 24">
            <a:extLst>
              <a:ext uri="{FF2B5EF4-FFF2-40B4-BE49-F238E27FC236}">
                <a16:creationId xmlns:a16="http://schemas.microsoft.com/office/drawing/2014/main" id="{FBF3105C-0508-5344-B644-B58D7DC7E21E}"/>
              </a:ext>
            </a:extLst>
          </p:cNvPr>
          <p:cNvSpPr txBox="1"/>
          <p:nvPr/>
        </p:nvSpPr>
        <p:spPr>
          <a:xfrm>
            <a:off x="6450473" y="5348389"/>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Aurora</a:t>
            </a:r>
          </a:p>
        </p:txBody>
      </p:sp>
      <p:cxnSp>
        <p:nvCxnSpPr>
          <p:cNvPr id="26" name="Straight Arrow Connector 25">
            <a:extLst>
              <a:ext uri="{FF2B5EF4-FFF2-40B4-BE49-F238E27FC236}">
                <a16:creationId xmlns:a16="http://schemas.microsoft.com/office/drawing/2014/main" id="{81533D24-24C4-774F-B816-00A089B5DB22}"/>
              </a:ext>
            </a:extLst>
          </p:cNvPr>
          <p:cNvCxnSpPr>
            <a:cxnSpLocks/>
            <a:stCxn id="24" idx="3"/>
            <a:endCxn id="25" idx="1"/>
          </p:cNvCxnSpPr>
          <p:nvPr/>
        </p:nvCxnSpPr>
        <p:spPr>
          <a:xfrm>
            <a:off x="5258767" y="5622466"/>
            <a:ext cx="1191706" cy="2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88B4FAA-BE2E-814C-919C-B331D070D002}"/>
              </a:ext>
            </a:extLst>
          </p:cNvPr>
          <p:cNvSpPr txBox="1"/>
          <p:nvPr/>
        </p:nvSpPr>
        <p:spPr>
          <a:xfrm>
            <a:off x="1637743" y="6013622"/>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MongoDB Databases</a:t>
            </a:r>
          </a:p>
        </p:txBody>
      </p:sp>
      <p:sp>
        <p:nvSpPr>
          <p:cNvPr id="28" name="TextBox 27">
            <a:extLst>
              <a:ext uri="{FF2B5EF4-FFF2-40B4-BE49-F238E27FC236}">
                <a16:creationId xmlns:a16="http://schemas.microsoft.com/office/drawing/2014/main" id="{351FA25A-CB83-2C43-B254-56F195187E56}"/>
              </a:ext>
            </a:extLst>
          </p:cNvPr>
          <p:cNvSpPr txBox="1"/>
          <p:nvPr/>
        </p:nvSpPr>
        <p:spPr>
          <a:xfrm>
            <a:off x="6450473" y="6013745"/>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t>
            </a: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DocumentDB</a:t>
            </a:r>
            <a:endPar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9" name="Straight Arrow Connector 28">
            <a:extLst>
              <a:ext uri="{FF2B5EF4-FFF2-40B4-BE49-F238E27FC236}">
                <a16:creationId xmlns:a16="http://schemas.microsoft.com/office/drawing/2014/main" id="{28FB859C-FFBF-D548-B478-2E226120B8D6}"/>
              </a:ext>
            </a:extLst>
          </p:cNvPr>
          <p:cNvCxnSpPr>
            <a:cxnSpLocks/>
            <a:stCxn id="27" idx="3"/>
            <a:endCxn id="28" idx="1"/>
          </p:cNvCxnSpPr>
          <p:nvPr/>
        </p:nvCxnSpPr>
        <p:spPr>
          <a:xfrm>
            <a:off x="5258767" y="6287943"/>
            <a:ext cx="1191706" cy="12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1DE51A-6F14-DA4D-A8D8-AAD7072775FD}"/>
              </a:ext>
            </a:extLst>
          </p:cNvPr>
          <p:cNvSpPr txBox="1"/>
          <p:nvPr/>
        </p:nvSpPr>
        <p:spPr>
          <a:xfrm>
            <a:off x="1637743" y="3109463"/>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Windows Server (2008/12/16/19)</a:t>
            </a:r>
          </a:p>
        </p:txBody>
      </p:sp>
      <p:sp>
        <p:nvSpPr>
          <p:cNvPr id="32" name="TextBox 31">
            <a:extLst>
              <a:ext uri="{FF2B5EF4-FFF2-40B4-BE49-F238E27FC236}">
                <a16:creationId xmlns:a16="http://schemas.microsoft.com/office/drawing/2014/main" id="{F6466058-9707-DD43-8E07-715181498AC3}"/>
              </a:ext>
            </a:extLst>
          </p:cNvPr>
          <p:cNvSpPr txBox="1"/>
          <p:nvPr/>
        </p:nvSpPr>
        <p:spPr>
          <a:xfrm>
            <a:off x="6450473" y="311007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cxnSp>
        <p:nvCxnSpPr>
          <p:cNvPr id="33" name="Straight Arrow Connector 32">
            <a:extLst>
              <a:ext uri="{FF2B5EF4-FFF2-40B4-BE49-F238E27FC236}">
                <a16:creationId xmlns:a16="http://schemas.microsoft.com/office/drawing/2014/main" id="{E24F8B55-5636-6444-BCDE-EEB92D6E2B9D}"/>
              </a:ext>
            </a:extLst>
          </p:cNvPr>
          <p:cNvCxnSpPr>
            <a:cxnSpLocks/>
            <a:stCxn id="30" idx="3"/>
            <a:endCxn id="32" idx="1"/>
          </p:cNvCxnSpPr>
          <p:nvPr/>
        </p:nvCxnSpPr>
        <p:spPr>
          <a:xfrm>
            <a:off x="5258767" y="3383783"/>
            <a:ext cx="1191706" cy="60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C285B8C-BD91-8145-8794-A169A29C77EA}"/>
              </a:ext>
            </a:extLst>
          </p:cNvPr>
          <p:cNvSpPr txBox="1"/>
          <p:nvPr/>
        </p:nvSpPr>
        <p:spPr>
          <a:xfrm>
            <a:off x="1637743" y="6679100"/>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Sybase Databases</a:t>
            </a:r>
          </a:p>
        </p:txBody>
      </p:sp>
      <p:sp>
        <p:nvSpPr>
          <p:cNvPr id="35" name="TextBox 34">
            <a:extLst>
              <a:ext uri="{FF2B5EF4-FFF2-40B4-BE49-F238E27FC236}">
                <a16:creationId xmlns:a16="http://schemas.microsoft.com/office/drawing/2014/main" id="{B69F5345-040D-C049-BF2F-59E9B7EE7B28}"/>
              </a:ext>
            </a:extLst>
          </p:cNvPr>
          <p:cNvSpPr txBox="1"/>
          <p:nvPr/>
        </p:nvSpPr>
        <p:spPr>
          <a:xfrm>
            <a:off x="6450473" y="667910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Aurora</a:t>
            </a:r>
          </a:p>
        </p:txBody>
      </p:sp>
      <p:cxnSp>
        <p:nvCxnSpPr>
          <p:cNvPr id="36" name="Straight Arrow Connector 35">
            <a:extLst>
              <a:ext uri="{FF2B5EF4-FFF2-40B4-BE49-F238E27FC236}">
                <a16:creationId xmlns:a16="http://schemas.microsoft.com/office/drawing/2014/main" id="{17AFBFDE-C40B-5E45-B8CF-5220762B4EBF}"/>
              </a:ext>
            </a:extLst>
          </p:cNvPr>
          <p:cNvCxnSpPr>
            <a:cxnSpLocks/>
            <a:stCxn id="34" idx="3"/>
            <a:endCxn id="35" idx="1"/>
          </p:cNvCxnSpPr>
          <p:nvPr/>
        </p:nvCxnSpPr>
        <p:spPr>
          <a:xfrm>
            <a:off x="5258767" y="6953420"/>
            <a:ext cx="119170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ADEBAF3-C1F3-0F4F-8AFC-F088C7E046AF}"/>
              </a:ext>
            </a:extLst>
          </p:cNvPr>
          <p:cNvSpPr/>
          <p:nvPr/>
        </p:nvSpPr>
        <p:spPr>
          <a:xfrm>
            <a:off x="1289177" y="1778509"/>
            <a:ext cx="54864" cy="1879594"/>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prstTxWarp prst="textNoShape">
              <a:avLst/>
            </a:prstTxWarp>
            <a:noAutofit/>
          </a:bodyPr>
          <a:lstStyle/>
          <a:p>
            <a:pPr algn="ctr" defTabSz="1037698" eaLnBrk="0" fontAlgn="base" hangingPunct="0">
              <a:spcBef>
                <a:spcPct val="0"/>
              </a:spcBef>
              <a:spcAft>
                <a:spcPct val="0"/>
              </a:spcAft>
            </a:pPr>
            <a:endParaRPr lang="en-US" sz="1440" b="1"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ectangle 42">
            <a:extLst>
              <a:ext uri="{FF2B5EF4-FFF2-40B4-BE49-F238E27FC236}">
                <a16:creationId xmlns:a16="http://schemas.microsoft.com/office/drawing/2014/main" id="{78739587-0C37-0043-A4C1-87B7FCCA7165}"/>
              </a:ext>
            </a:extLst>
          </p:cNvPr>
          <p:cNvSpPr/>
          <p:nvPr/>
        </p:nvSpPr>
        <p:spPr>
          <a:xfrm rot="16200000">
            <a:off x="815008" y="2513864"/>
            <a:ext cx="579005"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OSs</a:t>
            </a:r>
          </a:p>
        </p:txBody>
      </p:sp>
      <p:sp>
        <p:nvSpPr>
          <p:cNvPr id="44" name="Rectangle 43">
            <a:extLst>
              <a:ext uri="{FF2B5EF4-FFF2-40B4-BE49-F238E27FC236}">
                <a16:creationId xmlns:a16="http://schemas.microsoft.com/office/drawing/2014/main" id="{E41C2BD1-4866-A947-9DC3-0B1607386FEE}"/>
              </a:ext>
            </a:extLst>
          </p:cNvPr>
          <p:cNvSpPr/>
          <p:nvPr/>
        </p:nvSpPr>
        <p:spPr>
          <a:xfrm>
            <a:off x="1289177" y="4017192"/>
            <a:ext cx="54864" cy="3210548"/>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prstTxWarp prst="textNoShape">
              <a:avLst/>
            </a:prstTxWarp>
            <a:noAutofit/>
          </a:bodyPr>
          <a:lstStyle/>
          <a:p>
            <a:pPr algn="ctr" defTabSz="1037698" eaLnBrk="0" fontAlgn="base" hangingPunct="0">
              <a:spcBef>
                <a:spcPct val="0"/>
              </a:spcBef>
              <a:spcAft>
                <a:spcPct val="0"/>
              </a:spcAft>
            </a:pPr>
            <a:endParaRPr lang="en-US" sz="1440" b="1"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extLst>
              <a:ext uri="{FF2B5EF4-FFF2-40B4-BE49-F238E27FC236}">
                <a16:creationId xmlns:a16="http://schemas.microsoft.com/office/drawing/2014/main" id="{82A756B4-4A7E-D74E-B749-9E28CED9B93B}"/>
              </a:ext>
            </a:extLst>
          </p:cNvPr>
          <p:cNvSpPr/>
          <p:nvPr/>
        </p:nvSpPr>
        <p:spPr>
          <a:xfrm rot="16200000">
            <a:off x="496010" y="5431059"/>
            <a:ext cx="1217000"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Databases</a:t>
            </a:r>
          </a:p>
        </p:txBody>
      </p:sp>
      <p:sp>
        <p:nvSpPr>
          <p:cNvPr id="46" name="Rectangle 45">
            <a:extLst>
              <a:ext uri="{FF2B5EF4-FFF2-40B4-BE49-F238E27FC236}">
                <a16:creationId xmlns:a16="http://schemas.microsoft.com/office/drawing/2014/main" id="{D09E8B8F-2EE2-9648-B615-1A70A98A8BFE}"/>
              </a:ext>
            </a:extLst>
          </p:cNvPr>
          <p:cNvSpPr/>
          <p:nvPr/>
        </p:nvSpPr>
        <p:spPr>
          <a:xfrm>
            <a:off x="2765215" y="1237297"/>
            <a:ext cx="1366080"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Technology</a:t>
            </a:r>
          </a:p>
        </p:txBody>
      </p:sp>
      <p:sp>
        <p:nvSpPr>
          <p:cNvPr id="47" name="Rectangle 46">
            <a:extLst>
              <a:ext uri="{FF2B5EF4-FFF2-40B4-BE49-F238E27FC236}">
                <a16:creationId xmlns:a16="http://schemas.microsoft.com/office/drawing/2014/main" id="{3415A8FD-C751-D54E-9C8A-5E5F875A5FD2}"/>
              </a:ext>
            </a:extLst>
          </p:cNvPr>
          <p:cNvSpPr/>
          <p:nvPr/>
        </p:nvSpPr>
        <p:spPr>
          <a:xfrm>
            <a:off x="6412434" y="1237295"/>
            <a:ext cx="2929007"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Primary migration strategy</a:t>
            </a:r>
          </a:p>
        </p:txBody>
      </p:sp>
      <p:sp>
        <p:nvSpPr>
          <p:cNvPr id="37" name="TextBox 36">
            <a:extLst>
              <a:ext uri="{FF2B5EF4-FFF2-40B4-BE49-F238E27FC236}">
                <a16:creationId xmlns:a16="http://schemas.microsoft.com/office/drawing/2014/main" id="{53457204-7244-4C46-AAC3-DBD1C4731E16}"/>
              </a:ext>
            </a:extLst>
          </p:cNvPr>
          <p:cNvSpPr txBox="1"/>
          <p:nvPr/>
        </p:nvSpPr>
        <p:spPr>
          <a:xfrm>
            <a:off x="9709048" y="1778906"/>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t>
            </a: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eosl</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38" name="TextBox 37">
            <a:extLst>
              <a:ext uri="{FF2B5EF4-FFF2-40B4-BE49-F238E27FC236}">
                <a16:creationId xmlns:a16="http://schemas.microsoft.com/office/drawing/2014/main" id="{16FCAD15-5351-D641-B958-250023DD20E2}"/>
              </a:ext>
            </a:extLst>
          </p:cNvPr>
          <p:cNvSpPr txBox="1"/>
          <p:nvPr/>
        </p:nvSpPr>
        <p:spPr>
          <a:xfrm>
            <a:off x="9709048" y="2444327"/>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Retain</a:t>
            </a:r>
          </a:p>
        </p:txBody>
      </p:sp>
      <p:sp>
        <p:nvSpPr>
          <p:cNvPr id="39" name="TextBox 38">
            <a:extLst>
              <a:ext uri="{FF2B5EF4-FFF2-40B4-BE49-F238E27FC236}">
                <a16:creationId xmlns:a16="http://schemas.microsoft.com/office/drawing/2014/main" id="{5A48670B-90AF-0643-B9A6-F37157BD1422}"/>
              </a:ext>
            </a:extLst>
          </p:cNvPr>
          <p:cNvSpPr txBox="1"/>
          <p:nvPr/>
        </p:nvSpPr>
        <p:spPr>
          <a:xfrm>
            <a:off x="9709048" y="401742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RDS Oracle</a:t>
            </a:r>
          </a:p>
        </p:txBody>
      </p:sp>
      <p:sp>
        <p:nvSpPr>
          <p:cNvPr id="40" name="TextBox 39">
            <a:extLst>
              <a:ext uri="{FF2B5EF4-FFF2-40B4-BE49-F238E27FC236}">
                <a16:creationId xmlns:a16="http://schemas.microsoft.com/office/drawing/2014/main" id="{69CC46C6-1DC5-1447-A1C6-D08BDCECB30C}"/>
              </a:ext>
            </a:extLst>
          </p:cNvPr>
          <p:cNvSpPr txBox="1"/>
          <p:nvPr/>
        </p:nvSpPr>
        <p:spPr>
          <a:xfrm>
            <a:off x="9709048" y="468284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RDS SQL</a:t>
            </a:r>
          </a:p>
        </p:txBody>
      </p:sp>
      <p:sp>
        <p:nvSpPr>
          <p:cNvPr id="41" name="TextBox 40">
            <a:extLst>
              <a:ext uri="{FF2B5EF4-FFF2-40B4-BE49-F238E27FC236}">
                <a16:creationId xmlns:a16="http://schemas.microsoft.com/office/drawing/2014/main" id="{FB9C7061-3B55-BF49-9580-217CF298AA38}"/>
              </a:ext>
            </a:extLst>
          </p:cNvPr>
          <p:cNvSpPr txBox="1"/>
          <p:nvPr/>
        </p:nvSpPr>
        <p:spPr>
          <a:xfrm>
            <a:off x="9709048" y="5348261"/>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 (</a:t>
            </a: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eosl</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42" name="TextBox 41">
            <a:extLst>
              <a:ext uri="{FF2B5EF4-FFF2-40B4-BE49-F238E27FC236}">
                <a16:creationId xmlns:a16="http://schemas.microsoft.com/office/drawing/2014/main" id="{40460E45-504A-224F-965B-BB5F2E989A53}"/>
              </a:ext>
            </a:extLst>
          </p:cNvPr>
          <p:cNvSpPr txBox="1"/>
          <p:nvPr/>
        </p:nvSpPr>
        <p:spPr>
          <a:xfrm>
            <a:off x="9709048" y="6013681"/>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sp>
        <p:nvSpPr>
          <p:cNvPr id="48" name="TextBox 47">
            <a:extLst>
              <a:ext uri="{FF2B5EF4-FFF2-40B4-BE49-F238E27FC236}">
                <a16:creationId xmlns:a16="http://schemas.microsoft.com/office/drawing/2014/main" id="{56B35673-A0D7-7947-9C84-1220850D58D0}"/>
              </a:ext>
            </a:extLst>
          </p:cNvPr>
          <p:cNvSpPr txBox="1"/>
          <p:nvPr/>
        </p:nvSpPr>
        <p:spPr>
          <a:xfrm>
            <a:off x="9709048" y="3109747"/>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sp>
        <p:nvSpPr>
          <p:cNvPr id="49" name="TextBox 48">
            <a:extLst>
              <a:ext uri="{FF2B5EF4-FFF2-40B4-BE49-F238E27FC236}">
                <a16:creationId xmlns:a16="http://schemas.microsoft.com/office/drawing/2014/main" id="{EF89D0B7-0F01-0A4B-8EC9-59B60E25DF38}"/>
              </a:ext>
            </a:extLst>
          </p:cNvPr>
          <p:cNvSpPr txBox="1"/>
          <p:nvPr/>
        </p:nvSpPr>
        <p:spPr>
          <a:xfrm>
            <a:off x="9709048" y="667910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t>
            </a:r>
            <a:r>
              <a:rPr lang="en-US" sz="144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eosl</a:t>
            </a: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50" name="Rectangle 49">
            <a:extLst>
              <a:ext uri="{FF2B5EF4-FFF2-40B4-BE49-F238E27FC236}">
                <a16:creationId xmlns:a16="http://schemas.microsoft.com/office/drawing/2014/main" id="{F6F56358-DC6C-B44F-A9CE-A010AB85B4E6}"/>
              </a:ext>
            </a:extLst>
          </p:cNvPr>
          <p:cNvSpPr/>
          <p:nvPr/>
        </p:nvSpPr>
        <p:spPr>
          <a:xfrm>
            <a:off x="9542769" y="1237294"/>
            <a:ext cx="3185487"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Secondary migration strategy</a:t>
            </a:r>
          </a:p>
        </p:txBody>
      </p:sp>
      <p:sp>
        <p:nvSpPr>
          <p:cNvPr id="2" name="Title 1">
            <a:extLst>
              <a:ext uri="{FF2B5EF4-FFF2-40B4-BE49-F238E27FC236}">
                <a16:creationId xmlns:a16="http://schemas.microsoft.com/office/drawing/2014/main" id="{0AAC46D0-D609-DA42-817E-80E5BF658B3C}"/>
              </a:ext>
            </a:extLst>
          </p:cNvPr>
          <p:cNvSpPr>
            <a:spLocks noGrp="1"/>
          </p:cNvSpPr>
          <p:nvPr>
            <p:ph type="title"/>
          </p:nvPr>
        </p:nvSpPr>
        <p:spPr/>
        <p:txBody>
          <a:bodyPr/>
          <a:lstStyle/>
          <a:p>
            <a:r>
              <a:rPr lang="en-US" dirty="0">
                <a:solidFill>
                  <a:schemeClr val="tx1"/>
                </a:solidFill>
              </a:rPr>
              <a:t>Sample Data Used to Determine Migration Pattern</a:t>
            </a:r>
          </a:p>
        </p:txBody>
      </p:sp>
    </p:spTree>
    <p:extLst>
      <p:ext uri="{BB962C8B-B14F-4D97-AF65-F5344CB8AC3E}">
        <p14:creationId xmlns:p14="http://schemas.microsoft.com/office/powerpoint/2010/main" val="36314498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0BBD8A-A0DE-D94C-9B5C-187CE0473C92}"/>
              </a:ext>
            </a:extLst>
          </p:cNvPr>
          <p:cNvSpPr txBox="1"/>
          <p:nvPr/>
        </p:nvSpPr>
        <p:spPr>
          <a:xfrm>
            <a:off x="1637743" y="2443986"/>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HTTP Server</a:t>
            </a:r>
          </a:p>
        </p:txBody>
      </p:sp>
      <p:sp>
        <p:nvSpPr>
          <p:cNvPr id="12" name="TextBox 11">
            <a:extLst>
              <a:ext uri="{FF2B5EF4-FFF2-40B4-BE49-F238E27FC236}">
                <a16:creationId xmlns:a16="http://schemas.microsoft.com/office/drawing/2014/main" id="{09220BCB-CF76-6643-8063-B930F230F7E5}"/>
              </a:ext>
            </a:extLst>
          </p:cNvPr>
          <p:cNvSpPr txBox="1"/>
          <p:nvPr/>
        </p:nvSpPr>
        <p:spPr>
          <a:xfrm>
            <a:off x="6450473" y="2444714"/>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Rehost to EC2 </a:t>
            </a:r>
          </a:p>
        </p:txBody>
      </p:sp>
      <p:cxnSp>
        <p:nvCxnSpPr>
          <p:cNvPr id="13" name="Straight Arrow Connector 12">
            <a:extLst>
              <a:ext uri="{FF2B5EF4-FFF2-40B4-BE49-F238E27FC236}">
                <a16:creationId xmlns:a16="http://schemas.microsoft.com/office/drawing/2014/main" id="{C102A6CC-3F7C-7A42-B01E-6971710DD032}"/>
              </a:ext>
            </a:extLst>
          </p:cNvPr>
          <p:cNvCxnSpPr>
            <a:cxnSpLocks/>
            <a:stCxn id="11" idx="3"/>
            <a:endCxn id="12" idx="1"/>
          </p:cNvCxnSpPr>
          <p:nvPr/>
        </p:nvCxnSpPr>
        <p:spPr>
          <a:xfrm>
            <a:off x="5258767" y="2718307"/>
            <a:ext cx="1191706" cy="7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9165EB-FBE6-FD46-AFF2-8945312D9B33}"/>
              </a:ext>
            </a:extLst>
          </p:cNvPr>
          <p:cNvSpPr txBox="1"/>
          <p:nvPr/>
        </p:nvSpPr>
        <p:spPr>
          <a:xfrm>
            <a:off x="1637743" y="4017192"/>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MQ</a:t>
            </a:r>
          </a:p>
        </p:txBody>
      </p:sp>
      <p:sp>
        <p:nvSpPr>
          <p:cNvPr id="19" name="TextBox 18">
            <a:extLst>
              <a:ext uri="{FF2B5EF4-FFF2-40B4-BE49-F238E27FC236}">
                <a16:creationId xmlns:a16="http://schemas.microsoft.com/office/drawing/2014/main" id="{FEBB6A0F-3A58-554C-8812-4071527D3157}"/>
              </a:ext>
            </a:extLst>
          </p:cNvPr>
          <p:cNvSpPr txBox="1"/>
          <p:nvPr/>
        </p:nvSpPr>
        <p:spPr>
          <a:xfrm>
            <a:off x="6450473" y="4017678"/>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Amazon MQ</a:t>
            </a:r>
          </a:p>
        </p:txBody>
      </p:sp>
      <p:cxnSp>
        <p:nvCxnSpPr>
          <p:cNvPr id="20" name="Straight Arrow Connector 19">
            <a:extLst>
              <a:ext uri="{FF2B5EF4-FFF2-40B4-BE49-F238E27FC236}">
                <a16:creationId xmlns:a16="http://schemas.microsoft.com/office/drawing/2014/main" id="{156A868A-0212-BE44-B39E-7912BC57D2C4}"/>
              </a:ext>
            </a:extLst>
          </p:cNvPr>
          <p:cNvCxnSpPr>
            <a:cxnSpLocks/>
            <a:stCxn id="18" idx="3"/>
            <a:endCxn id="19" idx="1"/>
          </p:cNvCxnSpPr>
          <p:nvPr/>
        </p:nvCxnSpPr>
        <p:spPr>
          <a:xfrm>
            <a:off x="5258767" y="4291513"/>
            <a:ext cx="1191706" cy="4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7273A4-09BC-0741-A9C6-888592A11F08}"/>
              </a:ext>
            </a:extLst>
          </p:cNvPr>
          <p:cNvSpPr txBox="1"/>
          <p:nvPr/>
        </p:nvSpPr>
        <p:spPr>
          <a:xfrm>
            <a:off x="1637743" y="4682669"/>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Message Broker</a:t>
            </a:r>
          </a:p>
        </p:txBody>
      </p:sp>
      <p:sp>
        <p:nvSpPr>
          <p:cNvPr id="22" name="TextBox 21">
            <a:extLst>
              <a:ext uri="{FF2B5EF4-FFF2-40B4-BE49-F238E27FC236}">
                <a16:creationId xmlns:a16="http://schemas.microsoft.com/office/drawing/2014/main" id="{201FB287-40A7-6A40-A117-DDEE618DFBAF}"/>
              </a:ext>
            </a:extLst>
          </p:cNvPr>
          <p:cNvSpPr txBox="1"/>
          <p:nvPr/>
        </p:nvSpPr>
        <p:spPr>
          <a:xfrm>
            <a:off x="6450473" y="4683034"/>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cxnSp>
        <p:nvCxnSpPr>
          <p:cNvPr id="23" name="Straight Arrow Connector 22">
            <a:extLst>
              <a:ext uri="{FF2B5EF4-FFF2-40B4-BE49-F238E27FC236}">
                <a16:creationId xmlns:a16="http://schemas.microsoft.com/office/drawing/2014/main" id="{E6D2B40C-A4FE-1441-A67E-02DFB7CFAD3D}"/>
              </a:ext>
            </a:extLst>
          </p:cNvPr>
          <p:cNvCxnSpPr>
            <a:cxnSpLocks/>
            <a:stCxn id="21" idx="3"/>
            <a:endCxn id="22" idx="1"/>
          </p:cNvCxnSpPr>
          <p:nvPr/>
        </p:nvCxnSpPr>
        <p:spPr>
          <a:xfrm>
            <a:off x="5258767" y="4956989"/>
            <a:ext cx="1191706" cy="3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1DE51A-6F14-DA4D-A8D8-AAD7072775FD}"/>
              </a:ext>
            </a:extLst>
          </p:cNvPr>
          <p:cNvSpPr txBox="1"/>
          <p:nvPr/>
        </p:nvSpPr>
        <p:spPr>
          <a:xfrm>
            <a:off x="1637743" y="3109463"/>
            <a:ext cx="3621024"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rial" charset="0"/>
                <a:cs typeface="Arial" charset="0"/>
              </a:rPr>
              <a:t>Middleware Server</a:t>
            </a:r>
          </a:p>
        </p:txBody>
      </p:sp>
      <p:sp>
        <p:nvSpPr>
          <p:cNvPr id="32" name="TextBox 31">
            <a:extLst>
              <a:ext uri="{FF2B5EF4-FFF2-40B4-BE49-F238E27FC236}">
                <a16:creationId xmlns:a16="http://schemas.microsoft.com/office/drawing/2014/main" id="{F6466058-9707-DD43-8E07-715181498AC3}"/>
              </a:ext>
            </a:extLst>
          </p:cNvPr>
          <p:cNvSpPr txBox="1"/>
          <p:nvPr/>
        </p:nvSpPr>
        <p:spPr>
          <a:xfrm>
            <a:off x="6450473" y="311007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cxnSp>
        <p:nvCxnSpPr>
          <p:cNvPr id="33" name="Straight Arrow Connector 32">
            <a:extLst>
              <a:ext uri="{FF2B5EF4-FFF2-40B4-BE49-F238E27FC236}">
                <a16:creationId xmlns:a16="http://schemas.microsoft.com/office/drawing/2014/main" id="{E24F8B55-5636-6444-BCDE-EEB92D6E2B9D}"/>
              </a:ext>
            </a:extLst>
          </p:cNvPr>
          <p:cNvCxnSpPr>
            <a:cxnSpLocks/>
            <a:stCxn id="30" idx="3"/>
            <a:endCxn id="32" idx="1"/>
          </p:cNvCxnSpPr>
          <p:nvPr/>
        </p:nvCxnSpPr>
        <p:spPr>
          <a:xfrm>
            <a:off x="5258767" y="3383783"/>
            <a:ext cx="1191706" cy="60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ADEBAF3-C1F3-0F4F-8AFC-F088C7E046AF}"/>
              </a:ext>
            </a:extLst>
          </p:cNvPr>
          <p:cNvSpPr/>
          <p:nvPr/>
        </p:nvSpPr>
        <p:spPr>
          <a:xfrm>
            <a:off x="1289177" y="2443986"/>
            <a:ext cx="54864" cy="1214117"/>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prstTxWarp prst="textNoShape">
              <a:avLst/>
            </a:prstTxWarp>
            <a:noAutofit/>
          </a:bodyPr>
          <a:lstStyle/>
          <a:p>
            <a:pPr algn="ctr" defTabSz="1037698" eaLnBrk="0" fontAlgn="base" hangingPunct="0">
              <a:spcBef>
                <a:spcPct val="0"/>
              </a:spcBef>
              <a:spcAft>
                <a:spcPct val="0"/>
              </a:spcAft>
            </a:pPr>
            <a:endParaRPr lang="en-US" sz="1440" b="1"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ectangle 42">
            <a:extLst>
              <a:ext uri="{FF2B5EF4-FFF2-40B4-BE49-F238E27FC236}">
                <a16:creationId xmlns:a16="http://schemas.microsoft.com/office/drawing/2014/main" id="{78739587-0C37-0043-A4C1-87B7FCCA7165}"/>
              </a:ext>
            </a:extLst>
          </p:cNvPr>
          <p:cNvSpPr/>
          <p:nvPr/>
        </p:nvSpPr>
        <p:spPr>
          <a:xfrm rot="16200000">
            <a:off x="397704" y="2817193"/>
            <a:ext cx="1377300"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Web  &amp; App</a:t>
            </a:r>
          </a:p>
        </p:txBody>
      </p:sp>
      <p:sp>
        <p:nvSpPr>
          <p:cNvPr id="44" name="Rectangle 43">
            <a:extLst>
              <a:ext uri="{FF2B5EF4-FFF2-40B4-BE49-F238E27FC236}">
                <a16:creationId xmlns:a16="http://schemas.microsoft.com/office/drawing/2014/main" id="{E41C2BD1-4866-A947-9DC3-0B1607386FEE}"/>
              </a:ext>
            </a:extLst>
          </p:cNvPr>
          <p:cNvSpPr/>
          <p:nvPr/>
        </p:nvSpPr>
        <p:spPr>
          <a:xfrm flipH="1">
            <a:off x="1289179" y="4017191"/>
            <a:ext cx="54863" cy="1214118"/>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260" tIns="44130" rIns="88260" bIns="44130" numCol="1" spcCol="0" rtlCol="0" fromWordArt="0" anchor="ctr" anchorCtr="0" forceAA="0" compatLnSpc="1">
            <a:prstTxWarp prst="textNoShape">
              <a:avLst/>
            </a:prstTxWarp>
            <a:noAutofit/>
          </a:bodyPr>
          <a:lstStyle/>
          <a:p>
            <a:pPr algn="ctr" defTabSz="1037698" eaLnBrk="0" fontAlgn="base" hangingPunct="0">
              <a:spcBef>
                <a:spcPct val="0"/>
              </a:spcBef>
              <a:spcAft>
                <a:spcPct val="0"/>
              </a:spcAft>
            </a:pPr>
            <a:endParaRPr lang="en-US" sz="1440" b="1"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extLst>
              <a:ext uri="{FF2B5EF4-FFF2-40B4-BE49-F238E27FC236}">
                <a16:creationId xmlns:a16="http://schemas.microsoft.com/office/drawing/2014/main" id="{82A756B4-4A7E-D74E-B749-9E28CED9B93B}"/>
              </a:ext>
            </a:extLst>
          </p:cNvPr>
          <p:cNvSpPr/>
          <p:nvPr/>
        </p:nvSpPr>
        <p:spPr>
          <a:xfrm rot="16200000">
            <a:off x="479980" y="4390399"/>
            <a:ext cx="1249060"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Messaging</a:t>
            </a:r>
          </a:p>
        </p:txBody>
      </p:sp>
      <p:sp>
        <p:nvSpPr>
          <p:cNvPr id="46" name="Rectangle 45">
            <a:extLst>
              <a:ext uri="{FF2B5EF4-FFF2-40B4-BE49-F238E27FC236}">
                <a16:creationId xmlns:a16="http://schemas.microsoft.com/office/drawing/2014/main" id="{D09E8B8F-2EE2-9648-B615-1A70A98A8BFE}"/>
              </a:ext>
            </a:extLst>
          </p:cNvPr>
          <p:cNvSpPr/>
          <p:nvPr/>
        </p:nvSpPr>
        <p:spPr>
          <a:xfrm>
            <a:off x="2750965" y="1895108"/>
            <a:ext cx="1366080"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Technology</a:t>
            </a:r>
          </a:p>
        </p:txBody>
      </p:sp>
      <p:sp>
        <p:nvSpPr>
          <p:cNvPr id="47" name="Rectangle 46">
            <a:extLst>
              <a:ext uri="{FF2B5EF4-FFF2-40B4-BE49-F238E27FC236}">
                <a16:creationId xmlns:a16="http://schemas.microsoft.com/office/drawing/2014/main" id="{3415A8FD-C751-D54E-9C8A-5E5F875A5FD2}"/>
              </a:ext>
            </a:extLst>
          </p:cNvPr>
          <p:cNvSpPr/>
          <p:nvPr/>
        </p:nvSpPr>
        <p:spPr>
          <a:xfrm>
            <a:off x="6398184" y="1895107"/>
            <a:ext cx="2929007"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Primary migration strategy</a:t>
            </a:r>
          </a:p>
        </p:txBody>
      </p:sp>
      <p:sp>
        <p:nvSpPr>
          <p:cNvPr id="38" name="TextBox 37">
            <a:extLst>
              <a:ext uri="{FF2B5EF4-FFF2-40B4-BE49-F238E27FC236}">
                <a16:creationId xmlns:a16="http://schemas.microsoft.com/office/drawing/2014/main" id="{16FCAD15-5351-D641-B958-250023DD20E2}"/>
              </a:ext>
            </a:extLst>
          </p:cNvPr>
          <p:cNvSpPr txBox="1"/>
          <p:nvPr/>
        </p:nvSpPr>
        <p:spPr>
          <a:xfrm>
            <a:off x="9709048" y="2444327"/>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rial" charset="0"/>
                <a:cs typeface="Arial" charset="0"/>
              </a:rPr>
              <a:t>Replatform</a:t>
            </a:r>
            <a:r>
              <a:rPr lang="en-US" sz="1440" b="1" dirty="0">
                <a:solidFill>
                  <a:prstClr val="black"/>
                </a:solidFill>
                <a:latin typeface="Arial" charset="0"/>
                <a:cs typeface="Arial" charset="0"/>
              </a:rPr>
              <a:t> to Apache HTTP Server</a:t>
            </a:r>
          </a:p>
        </p:txBody>
      </p:sp>
      <p:sp>
        <p:nvSpPr>
          <p:cNvPr id="39" name="TextBox 38">
            <a:extLst>
              <a:ext uri="{FF2B5EF4-FFF2-40B4-BE49-F238E27FC236}">
                <a16:creationId xmlns:a16="http://schemas.microsoft.com/office/drawing/2014/main" id="{5A48670B-90AF-0643-B9A6-F37157BD1422}"/>
              </a:ext>
            </a:extLst>
          </p:cNvPr>
          <p:cNvSpPr txBox="1"/>
          <p:nvPr/>
        </p:nvSpPr>
        <p:spPr>
          <a:xfrm>
            <a:off x="9709048" y="401742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sp>
        <p:nvSpPr>
          <p:cNvPr id="40" name="TextBox 39">
            <a:extLst>
              <a:ext uri="{FF2B5EF4-FFF2-40B4-BE49-F238E27FC236}">
                <a16:creationId xmlns:a16="http://schemas.microsoft.com/office/drawing/2014/main" id="{69CC46C6-1DC5-1447-A1C6-D08BDCECB30C}"/>
              </a:ext>
            </a:extLst>
          </p:cNvPr>
          <p:cNvSpPr txBox="1"/>
          <p:nvPr/>
        </p:nvSpPr>
        <p:spPr>
          <a:xfrm>
            <a:off x="9709048" y="4682840"/>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sp>
        <p:nvSpPr>
          <p:cNvPr id="48" name="TextBox 47">
            <a:extLst>
              <a:ext uri="{FF2B5EF4-FFF2-40B4-BE49-F238E27FC236}">
                <a16:creationId xmlns:a16="http://schemas.microsoft.com/office/drawing/2014/main" id="{56B35673-A0D7-7947-9C84-1220850D58D0}"/>
              </a:ext>
            </a:extLst>
          </p:cNvPr>
          <p:cNvSpPr txBox="1"/>
          <p:nvPr/>
        </p:nvSpPr>
        <p:spPr>
          <a:xfrm>
            <a:off x="9709048" y="3109747"/>
            <a:ext cx="2852928" cy="548640"/>
          </a:xfrm>
          <a:prstGeom prst="rect">
            <a:avLst/>
          </a:prstGeom>
          <a:solidFill>
            <a:schemeClr val="tx1">
              <a:lumMod val="75000"/>
            </a:schemeClr>
          </a:solidFill>
          <a:ln w="28575">
            <a:solidFill>
              <a:schemeClr val="accent1"/>
            </a:solidFill>
          </a:ln>
        </p:spPr>
        <p:txBody>
          <a:bodyPr wrap="square" lIns="34748" tIns="34748" rIns="34748" bIns="34748" rtlCol="0" anchor="ctr">
            <a:noAutofit/>
          </a:bodyPr>
          <a:lstStyle/>
          <a:p>
            <a:pPr algn="ctr" defTabSz="1037698" eaLnBrk="0" fontAlgn="base" hangingPunct="0">
              <a:spcBef>
                <a:spcPts val="578"/>
              </a:spcBef>
              <a:spcAft>
                <a:spcPct val="0"/>
              </a:spcAft>
              <a:buClr>
                <a:srgbClr val="DB0011"/>
              </a:buClr>
              <a:buSzPct val="90000"/>
            </a:pPr>
            <a:r>
              <a:rPr lang="en-US" sz="1440" b="1" dirty="0" err="1">
                <a:solidFill>
                  <a:prstClr val="black"/>
                </a:solidFill>
                <a:latin typeface="Arial" charset="0"/>
                <a:cs typeface="Arial" charset="0"/>
              </a:rPr>
              <a:t>Replatform</a:t>
            </a:r>
            <a:r>
              <a:rPr lang="en-US" sz="1440" b="1" dirty="0">
                <a:solidFill>
                  <a:prstClr val="black"/>
                </a:solidFill>
                <a:latin typeface="Arial" charset="0"/>
                <a:cs typeface="Arial" charset="0"/>
              </a:rPr>
              <a:t> to Apache</a:t>
            </a:r>
            <a:endParaRPr lang="en-US" sz="144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Rectangle 49">
            <a:extLst>
              <a:ext uri="{FF2B5EF4-FFF2-40B4-BE49-F238E27FC236}">
                <a16:creationId xmlns:a16="http://schemas.microsoft.com/office/drawing/2014/main" id="{F6F56358-DC6C-B44F-A9CE-A010AB85B4E6}"/>
              </a:ext>
            </a:extLst>
          </p:cNvPr>
          <p:cNvSpPr/>
          <p:nvPr/>
        </p:nvSpPr>
        <p:spPr>
          <a:xfrm>
            <a:off x="9528519" y="1895105"/>
            <a:ext cx="3185487" cy="350865"/>
          </a:xfrm>
          <a:prstGeom prst="rect">
            <a:avLst/>
          </a:prstGeom>
        </p:spPr>
        <p:txBody>
          <a:bodyPr wrap="none">
            <a:spAutoFit/>
          </a:bodyPr>
          <a:lstStyle/>
          <a:p>
            <a:pPr algn="ctr" defTabSz="1037698" eaLnBrk="0" fontAlgn="base" hangingPunct="0">
              <a:spcBef>
                <a:spcPct val="0"/>
              </a:spcBef>
              <a:spcAft>
                <a:spcPct val="0"/>
              </a:spcAft>
            </a:pPr>
            <a:r>
              <a:rPr lang="en-US" sz="1680" b="1" dirty="0">
                <a:latin typeface="Amazon Ember" panose="020B0603020204020204" pitchFamily="34" charset="0"/>
                <a:ea typeface="Amazon Ember" panose="020B0603020204020204" pitchFamily="34" charset="0"/>
                <a:cs typeface="Amazon Ember" panose="020B0603020204020204" pitchFamily="34" charset="0"/>
              </a:rPr>
              <a:t>Secondary migration strategy</a:t>
            </a:r>
          </a:p>
        </p:txBody>
      </p:sp>
      <p:sp>
        <p:nvSpPr>
          <p:cNvPr id="2" name="Title 1">
            <a:extLst>
              <a:ext uri="{FF2B5EF4-FFF2-40B4-BE49-F238E27FC236}">
                <a16:creationId xmlns:a16="http://schemas.microsoft.com/office/drawing/2014/main" id="{0AAC46D0-D609-DA42-817E-80E5BF658B3C}"/>
              </a:ext>
            </a:extLst>
          </p:cNvPr>
          <p:cNvSpPr>
            <a:spLocks noGrp="1"/>
          </p:cNvSpPr>
          <p:nvPr>
            <p:ph type="title"/>
          </p:nvPr>
        </p:nvSpPr>
        <p:spPr/>
        <p:txBody>
          <a:bodyPr/>
          <a:lstStyle/>
          <a:p>
            <a:r>
              <a:rPr lang="en-US" dirty="0">
                <a:solidFill>
                  <a:schemeClr val="tx1"/>
                </a:solidFill>
              </a:rPr>
              <a:t>Sample Data Used to Determine Migration Pattern</a:t>
            </a:r>
          </a:p>
        </p:txBody>
      </p:sp>
    </p:spTree>
    <p:extLst>
      <p:ext uri="{BB962C8B-B14F-4D97-AF65-F5344CB8AC3E}">
        <p14:creationId xmlns:p14="http://schemas.microsoft.com/office/powerpoint/2010/main" val="19963963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88847</TotalTime>
  <Words>792</Words>
  <Application>Microsoft Macintosh PowerPoint</Application>
  <PresentationFormat>Custom</PresentationFormat>
  <Paragraphs>155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Amazon Ember</vt:lpstr>
      <vt:lpstr>Amazon Ember Light</vt:lpstr>
      <vt:lpstr>Amazon Ember Regular</vt:lpstr>
      <vt:lpstr>Arial</vt:lpstr>
      <vt:lpstr>Calibri</vt:lpstr>
      <vt:lpstr>Times New Roman</vt:lpstr>
      <vt:lpstr>DeckTemplate-AWS</vt:lpstr>
      <vt:lpstr>PowerPoint Presentation</vt:lpstr>
      <vt:lpstr>Agenda</vt:lpstr>
      <vt:lpstr>7R Strategies</vt:lpstr>
      <vt:lpstr>Migration/Modernization Strategies (aka 7Rs’)</vt:lpstr>
      <vt:lpstr>Typical Factors Influencing 7R decisions</vt:lpstr>
      <vt:lpstr>Sample R Strategy Decision Tree</vt:lpstr>
      <vt:lpstr>Sample Pattern Selection</vt:lpstr>
      <vt:lpstr>Sample Data Used to Determine Migration Pattern</vt:lpstr>
      <vt:lpstr>Sample Data Used to Determine Migration Pattern</vt:lpstr>
      <vt:lpstr>Sample Data Used to Determine Migration Pattern</vt:lpstr>
      <vt:lpstr>Questions</vt:lpstr>
    </vt:vector>
  </TitlesOfParts>
  <Manager/>
  <Company>AWS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 GFS - Project Estimating Training</dc:title>
  <dc:subject/>
  <dc:creator>Ryan Brenon</dc:creator>
  <cp:keywords/>
  <dc:description/>
  <cp:lastModifiedBy>German Goncalves</cp:lastModifiedBy>
  <cp:revision>1832</cp:revision>
  <cp:lastPrinted>2021-05-05T12:25:44Z</cp:lastPrinted>
  <dcterms:created xsi:type="dcterms:W3CDTF">2016-06-17T18:22:10Z</dcterms:created>
  <dcterms:modified xsi:type="dcterms:W3CDTF">2021-08-09T09:06:40Z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