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331" r:id="rId5"/>
    <p:sldId id="298" r:id="rId6"/>
    <p:sldId id="300" r:id="rId7"/>
    <p:sldId id="333" r:id="rId8"/>
    <p:sldId id="299" r:id="rId9"/>
    <p:sldId id="294" r:id="rId10"/>
    <p:sldId id="350" r:id="rId11"/>
    <p:sldId id="34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487"/>
    <a:srgbClr val="DCDCDC"/>
    <a:srgbClr val="232F3E"/>
    <a:srgbClr val="595A5D"/>
    <a:srgbClr val="414042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5340" autoAdjust="0"/>
  </p:normalViewPr>
  <p:slideViewPr>
    <p:cSldViewPr snapToGrid="0" showGuides="1">
      <p:cViewPr varScale="1">
        <p:scale>
          <a:sx n="104" d="100"/>
          <a:sy n="104" d="100"/>
        </p:scale>
        <p:origin x="728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640" y="919428"/>
            <a:ext cx="3433764" cy="82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19" y="973645"/>
            <a:ext cx="3583058" cy="8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CD523-4B88-A444-981F-AFC39B345F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2308768" y="7554078"/>
            <a:ext cx="1782769" cy="432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91862-4A02-AC41-AB46-5CAD4BB64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3EB56-4782-5947-BD52-081A09B0C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308768" y="7554078"/>
            <a:ext cx="1782769" cy="432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9FBB6-7378-DB42-BB5A-12045BE94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308768" y="7554078"/>
            <a:ext cx="1782769" cy="432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D9C53-338A-6048-8681-FC7B7DE7C5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308768" y="7554078"/>
            <a:ext cx="1782769" cy="432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2308768" y="7554078"/>
            <a:ext cx="1782769" cy="432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Presenter's name</a:t>
            </a:r>
          </a:p>
          <a:p>
            <a:r>
              <a:rPr lang="en-US" dirty="0"/>
              <a:t>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&lt;Engagement Name&gt;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87702-465D-7044-9A64-8E36ACB23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Weekly Stakeholder’s Status Report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14C-65F5-CC41-BBCB-918C1794A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Status and Progress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Risks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add contents as relevant&gt;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Appendix</a:t>
            </a:r>
          </a:p>
          <a:p>
            <a:pPr marL="1737360" lvl="1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Engagement Timelines</a:t>
            </a:r>
          </a:p>
          <a:p>
            <a:pPr marL="1737360" lvl="1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 Migration Status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Status, Progress &amp; Risks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84FA9-8077-2041-A47C-2F55210A9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of </a:t>
            </a:r>
            <a:r>
              <a:rPr lang="en-US" i="1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216300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A6D3-82D4-2C49-8C0D-FCF39EB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730502"/>
          </a:xfrm>
        </p:spPr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057F2B-505D-214F-BE29-EBB6D2FB0195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560387" y="914400"/>
            <a:ext cx="13509625" cy="1237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Project Summary: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&lt;Customer&gt; has engaged AWS Professional Services to complete the migration of 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&lt;Database(s) name&gt;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 from &lt;source DB&gt; to &lt;target DB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eg.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 Amazon RDS for SQL Server&gt;.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mazon Ember" panose="02000000000000000000"/>
              </a:rPr>
              <a:t>Status: </a:t>
            </a:r>
            <a:r>
              <a:rPr lang="en-US" sz="1600" dirty="0">
                <a:solidFill>
                  <a:srgbClr val="FF0000"/>
                </a:solidFill>
                <a:latin typeface="Amazon Ember" panose="02000000000000000000"/>
              </a:rPr>
              <a:t>R</a:t>
            </a:r>
            <a:r>
              <a:rPr lang="en-US" sz="1600" dirty="0">
                <a:solidFill>
                  <a:srgbClr val="FFB487"/>
                </a:solidFill>
                <a:latin typeface="Amazon Ember" panose="02000000000000000000"/>
              </a:rPr>
              <a:t>A</a:t>
            </a:r>
            <a:r>
              <a:rPr lang="en-US" sz="1600" dirty="0">
                <a:solidFill>
                  <a:schemeClr val="accent4"/>
                </a:solidFill>
                <a:latin typeface="Amazon Ember" panose="02000000000000000000"/>
              </a:rPr>
              <a:t>G   </a:t>
            </a:r>
            <a:r>
              <a:rPr lang="en-US" sz="1600" dirty="0">
                <a:latin typeface="Amazon Ember" panose="02000000000000000000"/>
              </a:rPr>
              <a:t>|    </a:t>
            </a:r>
            <a:r>
              <a:rPr lang="en-US" sz="1600" b="1" dirty="0">
                <a:latin typeface="Amazon Ember" panose="02000000000000000000"/>
              </a:rPr>
              <a:t>Budget Used as of </a:t>
            </a:r>
            <a:r>
              <a:rPr lang="en-US" sz="1600" b="1" i="1" dirty="0">
                <a:latin typeface="Amazon Ember" panose="02000000000000000000"/>
              </a:rPr>
              <a:t>&lt;Date&gt;</a:t>
            </a:r>
            <a:r>
              <a:rPr lang="en-US" sz="1600" b="1" dirty="0">
                <a:latin typeface="Amazon Ember" panose="02000000000000000000"/>
              </a:rPr>
              <a:t> : </a:t>
            </a:r>
            <a:r>
              <a:rPr lang="en-US" sz="1600" dirty="0">
                <a:latin typeface="Amazon Ember" panose="02000000000000000000"/>
              </a:rPr>
              <a:t>$140,123 of $235,000 (% consumed)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mazon Ember" panose="0200000000000000000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6B80F-E1E5-354D-81BD-ACD71558C12B}"/>
              </a:ext>
            </a:extLst>
          </p:cNvPr>
          <p:cNvSpPr/>
          <p:nvPr/>
        </p:nvSpPr>
        <p:spPr>
          <a:xfrm>
            <a:off x="560388" y="1851036"/>
            <a:ext cx="4650242" cy="2689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  <a:latin typeface="Amazon Ember" panose="02000000000000000000"/>
              </a:rPr>
              <a:t>Completed</a:t>
            </a:r>
          </a:p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00000000000000000"/>
              </a:rPr>
              <a:t>DMS and RDS CFTs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00000000000000000"/>
              </a:rPr>
              <a:t>DB Name Generalization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00000000000000000"/>
              </a:rPr>
              <a:t>Script for Identity mismatch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00000000000000000"/>
              </a:rPr>
              <a:t>RDS CFT CI/CD Integration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azon Ember" panose="02000000000000000000"/>
              </a:rPr>
              <a:t>Auditing </a:t>
            </a:r>
            <a:r>
              <a:rPr lang="en-US" sz="1600" dirty="0" err="1">
                <a:solidFill>
                  <a:schemeClr val="tx2"/>
                </a:solidFill>
                <a:latin typeface="Amazon Ember" panose="02000000000000000000"/>
              </a:rPr>
              <a:t>PoC</a:t>
            </a: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mazon Ember" panose="0200000000000000000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BDE70-AD4F-C740-B105-7E95E8190CA2}"/>
              </a:ext>
            </a:extLst>
          </p:cNvPr>
          <p:cNvSpPr/>
          <p:nvPr/>
        </p:nvSpPr>
        <p:spPr>
          <a:xfrm>
            <a:off x="9419771" y="1851036"/>
            <a:ext cx="4316414" cy="26897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Amazon Ember" panose="02000000000000000000"/>
              </a:rPr>
              <a:t>Planned Next</a:t>
            </a:r>
          </a:p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Functional Testing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User Migration and Auditing requirements implementation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CI/CD Pipeline readiness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QA Start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mazon Ember" panose="0200000000000000000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BE9DD-89B9-FD44-B7B9-D61799191D11}"/>
              </a:ext>
            </a:extLst>
          </p:cNvPr>
          <p:cNvSpPr/>
          <p:nvPr/>
        </p:nvSpPr>
        <p:spPr>
          <a:xfrm>
            <a:off x="5210630" y="1864434"/>
            <a:ext cx="4209141" cy="2676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Amazon Ember" panose="02000000000000000000"/>
              </a:rPr>
              <a:t>Ongoing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  <a:latin typeface="Amazon Ember" panose="0200000000000000000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CI/CD Pipeline (DMS, Code Deploy)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User and Roles Migration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mazon Ember" panose="02000000000000000000"/>
              </a:rPr>
              <a:t>Auditing Requirements Review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0EC0364C-0083-F949-9A24-6FD0D5A6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31727"/>
              </p:ext>
            </p:extLst>
          </p:nvPr>
        </p:nvGraphicFramePr>
        <p:xfrm>
          <a:off x="655025" y="4992271"/>
          <a:ext cx="13081160" cy="15028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7753">
                  <a:extLst>
                    <a:ext uri="{9D8B030D-6E8A-4147-A177-3AD203B41FA5}">
                      <a16:colId xmlns:a16="http://schemas.microsoft.com/office/drawing/2014/main" val="1097262002"/>
                    </a:ext>
                  </a:extLst>
                </a:gridCol>
                <a:gridCol w="4357926">
                  <a:extLst>
                    <a:ext uri="{9D8B030D-6E8A-4147-A177-3AD203B41FA5}">
                      <a16:colId xmlns:a16="http://schemas.microsoft.com/office/drawing/2014/main" val="427612758"/>
                    </a:ext>
                  </a:extLst>
                </a:gridCol>
                <a:gridCol w="1098723">
                  <a:extLst>
                    <a:ext uri="{9D8B030D-6E8A-4147-A177-3AD203B41FA5}">
                      <a16:colId xmlns:a16="http://schemas.microsoft.com/office/drawing/2014/main" val="1622958566"/>
                    </a:ext>
                  </a:extLst>
                </a:gridCol>
                <a:gridCol w="976643">
                  <a:extLst>
                    <a:ext uri="{9D8B030D-6E8A-4147-A177-3AD203B41FA5}">
                      <a16:colId xmlns:a16="http://schemas.microsoft.com/office/drawing/2014/main" val="1099824885"/>
                    </a:ext>
                  </a:extLst>
                </a:gridCol>
                <a:gridCol w="1257772">
                  <a:extLst>
                    <a:ext uri="{9D8B030D-6E8A-4147-A177-3AD203B41FA5}">
                      <a16:colId xmlns:a16="http://schemas.microsoft.com/office/drawing/2014/main" val="2411100898"/>
                    </a:ext>
                  </a:extLst>
                </a:gridCol>
                <a:gridCol w="3052010">
                  <a:extLst>
                    <a:ext uri="{9D8B030D-6E8A-4147-A177-3AD203B41FA5}">
                      <a16:colId xmlns:a16="http://schemas.microsoft.com/office/drawing/2014/main" val="2943002078"/>
                    </a:ext>
                  </a:extLst>
                </a:gridCol>
                <a:gridCol w="1480333">
                  <a:extLst>
                    <a:ext uri="{9D8B030D-6E8A-4147-A177-3AD203B41FA5}">
                      <a16:colId xmlns:a16="http://schemas.microsoft.com/office/drawing/2014/main" val="4146914703"/>
                    </a:ext>
                  </a:extLst>
                </a:gridCol>
              </a:tblGrid>
              <a:tr h="33533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Date Added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Status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Impacts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Mitigation Plan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Owner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66163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Risk</a:t>
                      </a: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85862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mazon Ember" panose="0200000000000000000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mazon Ember" panose="0200000000000000000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5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CA4A-E87A-434D-9BEF-102EAE91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32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Timelines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2FCDE045-32D2-0B45-90B2-82C52EC7AC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6961" r="362" b="25598"/>
          <a:stretch/>
        </p:blipFill>
        <p:spPr>
          <a:xfrm>
            <a:off x="123188" y="1524000"/>
            <a:ext cx="14384024" cy="5646057"/>
          </a:xfr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A9D751-AE35-AC42-8936-134205A58332}"/>
              </a:ext>
            </a:extLst>
          </p:cNvPr>
          <p:cNvSpPr/>
          <p:nvPr/>
        </p:nvSpPr>
        <p:spPr>
          <a:xfrm>
            <a:off x="8302173" y="1682428"/>
            <a:ext cx="348341" cy="11734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Migration Status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C2B1BD-A75D-424A-ABFA-4FA3D2C6FA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9902539"/>
              </p:ext>
            </p:extLst>
          </p:nvPr>
        </p:nvGraphicFramePr>
        <p:xfrm>
          <a:off x="548640" y="1463040"/>
          <a:ext cx="13509624" cy="265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84096">
                  <a:extLst>
                    <a:ext uri="{9D8B030D-6E8A-4147-A177-3AD203B41FA5}">
                      <a16:colId xmlns:a16="http://schemas.microsoft.com/office/drawing/2014/main" val="2878163175"/>
                    </a:ext>
                  </a:extLst>
                </a:gridCol>
                <a:gridCol w="3512458">
                  <a:extLst>
                    <a:ext uri="{9D8B030D-6E8A-4147-A177-3AD203B41FA5}">
                      <a16:colId xmlns:a16="http://schemas.microsoft.com/office/drawing/2014/main" val="3670594487"/>
                    </a:ext>
                  </a:extLst>
                </a:gridCol>
                <a:gridCol w="6613070">
                  <a:extLst>
                    <a:ext uri="{9D8B030D-6E8A-4147-A177-3AD203B41FA5}">
                      <a16:colId xmlns:a16="http://schemas.microsoft.com/office/drawing/2014/main" val="4018302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671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DBName_A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Schema_aa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496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Schema_bb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4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Schema_cc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DBName_X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Schema_zz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9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C66-B5FD-D747-96FE-62C7FB0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7DAF4-A469-6043-A239-07687A220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43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24358</TotalTime>
  <Words>208</Words>
  <Application>Microsoft Macintosh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Table of contents</vt:lpstr>
      <vt:lpstr>Status, Progress &amp; Risks</vt:lpstr>
      <vt:lpstr>Status</vt:lpstr>
      <vt:lpstr>Appendix</vt:lpstr>
      <vt:lpstr>Engagement Timelines</vt:lpstr>
      <vt:lpstr>DB Migration Status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170</cp:revision>
  <dcterms:created xsi:type="dcterms:W3CDTF">2016-06-17T18:22:10Z</dcterms:created>
  <dcterms:modified xsi:type="dcterms:W3CDTF">2021-04-23T05:37:23Z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