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488" r:id="rId5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879196"/>
    <a:srgbClr val="545B64"/>
    <a:srgbClr val="FF9900"/>
    <a:srgbClr val="FFFFFF"/>
    <a:srgbClr val="EAEDED"/>
    <a:srgbClr val="1E8900"/>
    <a:srgbClr val="6AAF35"/>
    <a:srgbClr val="007DBC"/>
    <a:srgbClr val="F2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7" autoAdjust="0"/>
    <p:restoredTop sz="92826" autoAdjust="0"/>
  </p:normalViewPr>
  <p:slideViewPr>
    <p:cSldViewPr snapToGrid="0" showGuides="1">
      <p:cViewPr varScale="1">
        <p:scale>
          <a:sx n="118" d="100"/>
          <a:sy n="118" d="100"/>
        </p:scale>
        <p:origin x="558" y="9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4614"/>
    </p:cViewPr>
  </p:sorterViewPr>
  <p:notesViewPr>
    <p:cSldViewPr snapToGrid="0">
      <p:cViewPr varScale="1">
        <p:scale>
          <a:sx n="69" d="100"/>
          <a:sy n="69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9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192" y="-113413"/>
            <a:ext cx="9559547" cy="5408428"/>
          </a:xfrm>
          <a:prstGeom prst="rect">
            <a:avLst/>
          </a:prstGeom>
          <a:noFill/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67625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401012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254" y="4748856"/>
            <a:ext cx="440655" cy="26439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04596" y="4843972"/>
            <a:ext cx="23584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©</a:t>
            </a:r>
            <a:r>
              <a:rPr lang="en-US" sz="500" baseline="0" dirty="0" smtClean="0">
                <a:solidFill>
                  <a:schemeClr val="bg2">
                    <a:lumMod val="25000"/>
                  </a:schemeClr>
                </a:solidFill>
              </a:rPr>
              <a:t>2021, </a:t>
            </a:r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Amazon Web Services, Inc. or its affiliates.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479536" y="673991"/>
            <a:ext cx="1731885" cy="279615"/>
          </a:xfrm>
          <a:prstGeom prst="homePlate">
            <a:avLst/>
          </a:prstGeom>
          <a:solidFill>
            <a:srgbClr val="AAB7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14300"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ASSESSMENT</a:t>
            </a:r>
          </a:p>
        </p:txBody>
      </p:sp>
      <p:sp>
        <p:nvSpPr>
          <p:cNvPr id="5" name="Chevron 4"/>
          <p:cNvSpPr/>
          <p:nvPr/>
        </p:nvSpPr>
        <p:spPr>
          <a:xfrm>
            <a:off x="2107660" y="673991"/>
            <a:ext cx="4675761" cy="279615"/>
          </a:xfrm>
          <a:prstGeom prst="chevron">
            <a:avLst/>
          </a:prstGeom>
          <a:solidFill>
            <a:srgbClr val="8791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READINESS &amp;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en-US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686145" y="673991"/>
            <a:ext cx="2390674" cy="279615"/>
          </a:xfrm>
          <a:prstGeom prst="chevron">
            <a:avLst/>
          </a:prstGeom>
          <a:solidFill>
            <a:srgbClr val="545B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</a:t>
            </a: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Database Migration </a:t>
            </a:r>
            <a:r>
              <a:rPr lang="en-US" dirty="0">
                <a:latin typeface="+mj-lt"/>
              </a:rPr>
              <a:t>Customer Journey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207" y="1124667"/>
            <a:ext cx="1587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Assess Databases </a:t>
            </a:r>
            <a:endParaRPr lang="en-US" sz="1100" b="1" dirty="0"/>
          </a:p>
        </p:txBody>
      </p:sp>
      <p:sp>
        <p:nvSpPr>
          <p:cNvPr id="108" name="Rectangle 107"/>
          <p:cNvSpPr/>
          <p:nvPr/>
        </p:nvSpPr>
        <p:spPr>
          <a:xfrm>
            <a:off x="6890353" y="1124667"/>
            <a:ext cx="21993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 smtClean="0"/>
              <a:t>Migrate Databases At-Scale</a:t>
            </a:r>
            <a:endParaRPr lang="en-GB" sz="1100" b="1" dirty="0"/>
          </a:p>
        </p:txBody>
      </p:sp>
      <p:sp>
        <p:nvSpPr>
          <p:cNvPr id="2" name="Rectangle 1"/>
          <p:cNvSpPr/>
          <p:nvPr/>
        </p:nvSpPr>
        <p:spPr>
          <a:xfrm>
            <a:off x="2716929" y="1124667"/>
            <a:ext cx="33265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cs typeface="Segoe UI" panose="020B0502040204020203" pitchFamily="34" charset="0"/>
              </a:rPr>
              <a:t>Establish Governance &amp; Program Management</a:t>
            </a:r>
            <a:endParaRPr lang="en-US" sz="1100" b="1" dirty="0">
              <a:cs typeface="Segoe UI" panose="020B0502040204020203" pitchFamily="34" charset="0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6406025" y="2723440"/>
            <a:ext cx="479741" cy="323877"/>
          </a:xfrm>
          <a:prstGeom prst="rightArrow">
            <a:avLst>
              <a:gd name="adj1" fmla="val 50000"/>
              <a:gd name="adj2" fmla="val 44594"/>
            </a:avLst>
          </a:prstGeom>
          <a:solidFill>
            <a:srgbClr val="545B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4708" y="3440897"/>
            <a:ext cx="1376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Engaging Migration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Teams (DMA, 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Partners, GCC)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19962" y="2478709"/>
            <a:ext cx="8162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Build Core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DB Team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12509" y="2553310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Education &amp; 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Training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54875" y="3572085"/>
            <a:ext cx="8082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Pilot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Migrations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95750" y="2480354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Define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Governance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00372" y="2473588"/>
            <a:ext cx="8915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Building a 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DB Pipeline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50976" y="3457615"/>
            <a:ext cx="9140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Building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Migration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Dashboards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3" name="image9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420" y="1878127"/>
            <a:ext cx="584843" cy="5848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6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7777" y="3020460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695" y="1892315"/>
            <a:ext cx="744719" cy="47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18" descr="cloud-trail.pn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9551" y="2936278"/>
            <a:ext cx="561839" cy="561839"/>
          </a:xfrm>
          <a:prstGeom prst="rect">
            <a:avLst/>
          </a:prstGeom>
        </p:spPr>
      </p:pic>
      <p:sp>
        <p:nvSpPr>
          <p:cNvPr id="120" name="Right Arrow 119"/>
          <p:cNvSpPr/>
          <p:nvPr/>
        </p:nvSpPr>
        <p:spPr>
          <a:xfrm>
            <a:off x="1863961" y="2723440"/>
            <a:ext cx="479741" cy="323877"/>
          </a:xfrm>
          <a:prstGeom prst="rightArrow">
            <a:avLst>
              <a:gd name="adj1" fmla="val 50000"/>
              <a:gd name="adj2" fmla="val 44594"/>
            </a:avLst>
          </a:prstGeom>
          <a:solidFill>
            <a:srgbClr val="8791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066" y="1497673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425739" y="202061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2">
                    <a:lumMod val="10000"/>
                  </a:schemeClr>
                </a:solidFill>
              </a:rPr>
              <a:t>Proserve</a:t>
            </a:r>
            <a:r>
              <a:rPr lang="en-US" sz="800" dirty="0" smtClean="0">
                <a:solidFill>
                  <a:schemeClr val="bg2">
                    <a:lumMod val="10000"/>
                  </a:schemeClr>
                </a:solidFill>
              </a:rPr>
              <a:t> / GCC</a:t>
            </a: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8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91" y="3363561"/>
            <a:ext cx="744719" cy="4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Box 48"/>
          <p:cNvSpPr txBox="1"/>
          <p:nvPr/>
        </p:nvSpPr>
        <p:spPr>
          <a:xfrm>
            <a:off x="823381" y="3344738"/>
            <a:ext cx="1035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Directional 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Business Case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4699" y="2152099"/>
            <a:ext cx="747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Rapid 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Discovery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1" name="Picture 6" descr="Fully Manage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73" y="2064946"/>
            <a:ext cx="661507" cy="473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Deck_PriceDrop.png" descr="Deck_PriceDrop.png">
            <a:extLst>
              <a:ext uri="{FF2B5EF4-FFF2-40B4-BE49-F238E27FC236}">
                <a16:creationId xmlns:a16="http://schemas.microsoft.com/office/drawing/2014/main" id="{7E2C26B2-4003-B446-ABF0-92B5BED3728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0" y="2663114"/>
            <a:ext cx="539521" cy="539523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extBox 52"/>
          <p:cNvSpPr txBox="1"/>
          <p:nvPr/>
        </p:nvSpPr>
        <p:spPr>
          <a:xfrm>
            <a:off x="755705" y="2784724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Estimate Effort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(DBAF)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44FC05-13D8-D544-A657-285E647C1385}"/>
              </a:ext>
            </a:extLst>
          </p:cNvPr>
          <p:cNvGrpSpPr/>
          <p:nvPr/>
        </p:nvGrpSpPr>
        <p:grpSpPr>
          <a:xfrm>
            <a:off x="3799819" y="1915237"/>
            <a:ext cx="531522" cy="523503"/>
            <a:chOff x="535159" y="2617761"/>
            <a:chExt cx="2950189" cy="294805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82B8D97-2674-E743-8553-7A278584AD34}"/>
                </a:ext>
              </a:extLst>
            </p:cNvPr>
            <p:cNvSpPr>
              <a:spLocks/>
            </p:cNvSpPr>
            <p:nvPr/>
          </p:nvSpPr>
          <p:spPr>
            <a:xfrm>
              <a:off x="535159" y="2617761"/>
              <a:ext cx="2950189" cy="294805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9900"/>
              </a:solidFill>
              <a:prstDash val="solid"/>
              <a:round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189" hangingPunct="0">
                <a:defRPr/>
              </a:pPr>
              <a:endParaRPr lang="en-US" kern="0" dirty="0">
                <a:solidFill>
                  <a:srgbClr val="1D516C"/>
                </a:solidFill>
                <a:latin typeface="Arial"/>
                <a:sym typeface="Amazon Ember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71214C4-6515-834C-9773-4F444283E615}"/>
                </a:ext>
              </a:extLst>
            </p:cNvPr>
            <p:cNvGrpSpPr/>
            <p:nvPr/>
          </p:nvGrpSpPr>
          <p:grpSpPr>
            <a:xfrm>
              <a:off x="897488" y="3149150"/>
              <a:ext cx="2225532" cy="1769097"/>
              <a:chOff x="785449" y="3137524"/>
              <a:chExt cx="2449610" cy="1947219"/>
            </a:xfrm>
          </p:grpSpPr>
          <p:sp>
            <p:nvSpPr>
              <p:cNvPr id="60" name="Female">
                <a:extLst>
                  <a:ext uri="{FF2B5EF4-FFF2-40B4-BE49-F238E27FC236}">
                    <a16:creationId xmlns:a16="http://schemas.microsoft.com/office/drawing/2014/main" id="{14F9A1C0-FE80-414C-9853-5CCB0396F8FB}"/>
                  </a:ext>
                </a:extLst>
              </p:cNvPr>
              <p:cNvSpPr/>
              <p:nvPr/>
            </p:nvSpPr>
            <p:spPr>
              <a:xfrm>
                <a:off x="785449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1" name="Female">
                <a:extLst>
                  <a:ext uri="{FF2B5EF4-FFF2-40B4-BE49-F238E27FC236}">
                    <a16:creationId xmlns:a16="http://schemas.microsoft.com/office/drawing/2014/main" id="{93E5A75C-92AB-8342-8700-737457ACC1CB}"/>
                  </a:ext>
                </a:extLst>
              </p:cNvPr>
              <p:cNvSpPr/>
              <p:nvPr/>
            </p:nvSpPr>
            <p:spPr>
              <a:xfrm>
                <a:off x="1797093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2" name="Male">
                <a:extLst>
                  <a:ext uri="{FF2B5EF4-FFF2-40B4-BE49-F238E27FC236}">
                    <a16:creationId xmlns:a16="http://schemas.microsoft.com/office/drawing/2014/main" id="{10867DCF-7B9F-9049-9D49-EE7A6FA1C1D8}"/>
                  </a:ext>
                </a:extLst>
              </p:cNvPr>
              <p:cNvSpPr/>
              <p:nvPr/>
            </p:nvSpPr>
            <p:spPr>
              <a:xfrm>
                <a:off x="2340115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007D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3" name="Male">
                <a:extLst>
                  <a:ext uri="{FF2B5EF4-FFF2-40B4-BE49-F238E27FC236}">
                    <a16:creationId xmlns:a16="http://schemas.microsoft.com/office/drawing/2014/main" id="{44E44DE3-A5AD-974F-9732-CAAB118DFE21}"/>
                  </a:ext>
                </a:extLst>
              </p:cNvPr>
              <p:cNvSpPr/>
              <p:nvPr/>
            </p:nvSpPr>
            <p:spPr>
              <a:xfrm>
                <a:off x="1328471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69AF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4" name="Female">
                <a:extLst>
                  <a:ext uri="{FF2B5EF4-FFF2-40B4-BE49-F238E27FC236}">
                    <a16:creationId xmlns:a16="http://schemas.microsoft.com/office/drawing/2014/main" id="{503A482D-E641-0746-A229-D8B565458449}"/>
                  </a:ext>
                </a:extLst>
              </p:cNvPr>
              <p:cNvSpPr/>
              <p:nvPr/>
            </p:nvSpPr>
            <p:spPr>
              <a:xfrm>
                <a:off x="2808737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5" name="Female">
                <a:extLst>
                  <a:ext uri="{FF2B5EF4-FFF2-40B4-BE49-F238E27FC236}">
                    <a16:creationId xmlns:a16="http://schemas.microsoft.com/office/drawing/2014/main" id="{921A489D-F820-074E-8E26-7CB3B7E97F9D}"/>
                  </a:ext>
                </a:extLst>
              </p:cNvPr>
              <p:cNvSpPr/>
              <p:nvPr/>
            </p:nvSpPr>
            <p:spPr>
              <a:xfrm>
                <a:off x="785449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6" name="Female">
                <a:extLst>
                  <a:ext uri="{FF2B5EF4-FFF2-40B4-BE49-F238E27FC236}">
                    <a16:creationId xmlns:a16="http://schemas.microsoft.com/office/drawing/2014/main" id="{409C5C72-B34C-684B-8BD5-228A74C79363}"/>
                  </a:ext>
                </a:extLst>
              </p:cNvPr>
              <p:cNvSpPr/>
              <p:nvPr/>
            </p:nvSpPr>
            <p:spPr>
              <a:xfrm>
                <a:off x="1797093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7" name="Male">
                <a:extLst>
                  <a:ext uri="{FF2B5EF4-FFF2-40B4-BE49-F238E27FC236}">
                    <a16:creationId xmlns:a16="http://schemas.microsoft.com/office/drawing/2014/main" id="{B814F114-9436-764C-A7F4-C92F8915D637}"/>
                  </a:ext>
                </a:extLst>
              </p:cNvPr>
              <p:cNvSpPr/>
              <p:nvPr/>
            </p:nvSpPr>
            <p:spPr>
              <a:xfrm>
                <a:off x="2340115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8" name="Male">
                <a:extLst>
                  <a:ext uri="{FF2B5EF4-FFF2-40B4-BE49-F238E27FC236}">
                    <a16:creationId xmlns:a16="http://schemas.microsoft.com/office/drawing/2014/main" id="{4D5D43DF-728B-4148-8AC3-C9533AF5E016}"/>
                  </a:ext>
                </a:extLst>
              </p:cNvPr>
              <p:cNvSpPr/>
              <p:nvPr/>
            </p:nvSpPr>
            <p:spPr>
              <a:xfrm>
                <a:off x="1328471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69" name="Female">
                <a:extLst>
                  <a:ext uri="{FF2B5EF4-FFF2-40B4-BE49-F238E27FC236}">
                    <a16:creationId xmlns:a16="http://schemas.microsoft.com/office/drawing/2014/main" id="{20A1D2B0-BB67-C148-A8DE-F497C680C16B}"/>
                  </a:ext>
                </a:extLst>
              </p:cNvPr>
              <p:cNvSpPr/>
              <p:nvPr/>
            </p:nvSpPr>
            <p:spPr>
              <a:xfrm>
                <a:off x="2808737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66E29924-5CF7-724D-BF16-89A5E8E7B8A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281" y="1890531"/>
            <a:ext cx="569455" cy="5694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7597014-7530-EC43-A0FC-A9DD0BADC2C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0125" y="2804938"/>
            <a:ext cx="615177" cy="615177"/>
          </a:xfrm>
          <a:prstGeom prst="rect">
            <a:avLst/>
          </a:prstGeom>
        </p:spPr>
      </p:pic>
      <p:pic>
        <p:nvPicPr>
          <p:cNvPr id="72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066" y="2295890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542613" y="284133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10000"/>
                  </a:schemeClr>
                </a:solidFill>
              </a:rPr>
              <a:t>DMA Factory</a:t>
            </a: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4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556" y="3126546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534858" y="3663442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10000"/>
                  </a:schemeClr>
                </a:solidFill>
              </a:rPr>
              <a:t>Partner Teams</a:t>
            </a: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6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3165" y="3878886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7427458" y="4392881"/>
            <a:ext cx="9733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10000"/>
                  </a:schemeClr>
                </a:solidFill>
              </a:rPr>
              <a:t>Customer Teams</a:t>
            </a:r>
            <a:endParaRPr lang="en-US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7129" y="3472885"/>
            <a:ext cx="10301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Define Migration Metrics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604240E-8DF9-BA4A-BFF6-C14A39549C2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586" y="2927931"/>
            <a:ext cx="587995" cy="5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13748</TotalTime>
  <Words>71</Words>
  <Application>Microsoft Office PowerPoint</Application>
  <PresentationFormat>On-screen Show 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Segoe UI</vt:lpstr>
      <vt:lpstr>Times New Roman</vt:lpstr>
      <vt:lpstr>DeckTemplate-AWS</vt:lpstr>
      <vt:lpstr>Database Migration Customer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Bell, Adam</cp:lastModifiedBy>
  <cp:revision>733</cp:revision>
  <cp:lastPrinted>2017-11-27T07:56:38Z</cp:lastPrinted>
  <dcterms:created xsi:type="dcterms:W3CDTF">2016-06-17T18:22:10Z</dcterms:created>
  <dcterms:modified xsi:type="dcterms:W3CDTF">2021-07-21T17:00:24Z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