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sldIdLst>
    <p:sldId id="475" r:id="rId5"/>
    <p:sldId id="594" r:id="rId6"/>
  </p:sldIdLst>
  <p:sldSz cx="9144000" cy="5143500" type="screen16x9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879196"/>
    <a:srgbClr val="545B64"/>
    <a:srgbClr val="FF9900"/>
    <a:srgbClr val="FFFFFF"/>
    <a:srgbClr val="EAEDED"/>
    <a:srgbClr val="1E8900"/>
    <a:srgbClr val="6AAF35"/>
    <a:srgbClr val="007DBC"/>
    <a:srgbClr val="F2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7" autoAdjust="0"/>
    <p:restoredTop sz="92826" autoAdjust="0"/>
  </p:normalViewPr>
  <p:slideViewPr>
    <p:cSldViewPr snapToGrid="0" showGuides="1">
      <p:cViewPr varScale="1">
        <p:scale>
          <a:sx n="126" d="100"/>
          <a:sy n="126" d="100"/>
        </p:scale>
        <p:origin x="600" y="11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4614"/>
    </p:cViewPr>
  </p:sorterViewPr>
  <p:notesViewPr>
    <p:cSldViewPr snapToGrid="0">
      <p:cViewPr varScale="1">
        <p:scale>
          <a:sx n="69" d="100"/>
          <a:sy n="69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F07D0-58A9-7E4C-AD80-95730CDBCD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9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192" y="-113413"/>
            <a:ext cx="9559547" cy="5408428"/>
          </a:xfrm>
          <a:prstGeom prst="rect">
            <a:avLst/>
          </a:prstGeom>
          <a:noFill/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67625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401012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254" y="4748856"/>
            <a:ext cx="440655" cy="26439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04596" y="4843972"/>
            <a:ext cx="23584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©</a:t>
            </a:r>
            <a:r>
              <a:rPr lang="en-US" sz="500" baseline="0" dirty="0" smtClean="0">
                <a:solidFill>
                  <a:schemeClr val="bg2">
                    <a:lumMod val="25000"/>
                  </a:schemeClr>
                </a:solidFill>
              </a:rPr>
              <a:t>2021, </a:t>
            </a:r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Amazon Web Services, Inc. or its affiliates.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147" y="129003"/>
            <a:ext cx="7886700" cy="612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Migration </a:t>
            </a:r>
            <a:r>
              <a:rPr lang="en-US" dirty="0"/>
              <a:t>Readiness &amp; Planning Outcomes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57454" y="1276230"/>
            <a:ext cx="1631118" cy="145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200" b="1" dirty="0" smtClean="0"/>
              <a:t>Governance: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 smtClean="0"/>
              <a:t>Define Governance Model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 smtClean="0"/>
              <a:t>Establish </a:t>
            </a:r>
            <a:r>
              <a:rPr lang="en-US" sz="1200" dirty="0"/>
              <a:t>Program Leadership Team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696" y="1276230"/>
            <a:ext cx="2146461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200" b="1" dirty="0" smtClean="0"/>
              <a:t>Core DB Cloud Team:</a:t>
            </a:r>
            <a:endParaRPr lang="en-US" sz="1200" b="1" dirty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Customer Core Database Cloud Team Defined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Leader and Resources </a:t>
            </a:r>
            <a:r>
              <a:rPr lang="en-US" sz="1200" dirty="0" smtClean="0"/>
              <a:t>Assigned</a:t>
            </a:r>
          </a:p>
          <a:p>
            <a:pPr marL="457200" indent="-457200">
              <a:lnSpc>
                <a:spcPct val="80000"/>
              </a:lnSpc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Architecture Review Board </a:t>
            </a:r>
            <a:r>
              <a:rPr lang="en-US" sz="1200" dirty="0" smtClean="0"/>
              <a:t>Established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342157" y="1276230"/>
            <a:ext cx="2337683" cy="1848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200" b="1" dirty="0" smtClean="0"/>
              <a:t>Education &amp; Training:</a:t>
            </a:r>
            <a:endParaRPr lang="en-US" sz="1200" b="1" dirty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Trained Core Database Cloud Team 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Broader understanding of AWS Database </a:t>
            </a:r>
            <a:r>
              <a:rPr lang="en-US" sz="1200" dirty="0" smtClean="0"/>
              <a:t>Services</a:t>
            </a:r>
          </a:p>
          <a:p>
            <a:pPr marL="457200" indent="-457200">
              <a:lnSpc>
                <a:spcPct val="80000"/>
              </a:lnSpc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Customer teams meet their AWS certification goals.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695742" y="1276230"/>
            <a:ext cx="2274464" cy="100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200" b="1" dirty="0" smtClean="0"/>
              <a:t>Database Pipeline:</a:t>
            </a:r>
            <a:endParaRPr lang="en-US" sz="1200" b="1" dirty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Maintain an active Pipeline of Databases to be Migrated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Migration Wave Plans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147" y="3213900"/>
            <a:ext cx="1991801" cy="115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200" b="1" dirty="0" smtClean="0"/>
              <a:t>Migration Teams:</a:t>
            </a:r>
            <a:endParaRPr lang="en-US" sz="1200" b="1" dirty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Migration Partners Defined (GCC, DMA, Partners)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Migration Teams Established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2587" y="3213900"/>
            <a:ext cx="2389368" cy="170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200" b="1" dirty="0" smtClean="0"/>
              <a:t>Migration Dashboards:</a:t>
            </a:r>
            <a:endParaRPr lang="en-US" sz="1200" b="1" dirty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Overall Migration Program Dashboard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Migration Factory Team Detailed Dashboard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Migration Factory Team Resource Plan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Migration Factory Resource Assignments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73110" y="3246393"/>
            <a:ext cx="2250219" cy="100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200" b="1" dirty="0" smtClean="0"/>
              <a:t>Migration Metrics:</a:t>
            </a:r>
            <a:endParaRPr lang="en-US" sz="1200" b="1" dirty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Define Key Success Metrics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Program Level Dashboard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46791" y="3245835"/>
            <a:ext cx="25106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200" b="1" dirty="0" smtClean="0"/>
              <a:t>Pilot Migrations</a:t>
            </a:r>
            <a:endParaRPr lang="en-US" sz="1200" b="1" dirty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Up to ten pilot databases migrated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Core team trained with hand-on experience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200" dirty="0"/>
              <a:t>Refined Migration Approach</a:t>
            </a:r>
          </a:p>
        </p:txBody>
      </p:sp>
      <p:pic>
        <p:nvPicPr>
          <p:cNvPr id="39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761" y="2780222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604240E-8DF9-BA4A-BFF6-C14A39549C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082" y="2780222"/>
            <a:ext cx="587995" cy="587995"/>
          </a:xfrm>
          <a:prstGeom prst="rect">
            <a:avLst/>
          </a:prstGeom>
        </p:spPr>
      </p:pic>
      <p:pic>
        <p:nvPicPr>
          <p:cNvPr id="41" name="image9.png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176" y="741869"/>
            <a:ext cx="584843" cy="58484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2" name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309" y="807435"/>
            <a:ext cx="744719" cy="473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42" descr="cloud-trail.pn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199" y="2780222"/>
            <a:ext cx="561839" cy="56183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D44FC05-13D8-D544-A657-285E647C1385}"/>
              </a:ext>
            </a:extLst>
          </p:cNvPr>
          <p:cNvGrpSpPr/>
          <p:nvPr/>
        </p:nvGrpSpPr>
        <p:grpSpPr>
          <a:xfrm>
            <a:off x="2869485" y="778979"/>
            <a:ext cx="531522" cy="523503"/>
            <a:chOff x="535159" y="2617761"/>
            <a:chExt cx="2950189" cy="294805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2B8D97-2674-E743-8553-7A278584AD34}"/>
                </a:ext>
              </a:extLst>
            </p:cNvPr>
            <p:cNvSpPr>
              <a:spLocks/>
            </p:cNvSpPr>
            <p:nvPr/>
          </p:nvSpPr>
          <p:spPr>
            <a:xfrm>
              <a:off x="535159" y="2617761"/>
              <a:ext cx="2950189" cy="294805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9900"/>
              </a:solidFill>
              <a:prstDash val="solid"/>
              <a:round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189" hangingPunct="0">
                <a:defRPr/>
              </a:pPr>
              <a:endParaRPr lang="en-US" kern="0" dirty="0">
                <a:solidFill>
                  <a:srgbClr val="1D516C"/>
                </a:solidFill>
                <a:latin typeface="Arial"/>
                <a:sym typeface="Amazon Ember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71214C4-6515-834C-9773-4F444283E615}"/>
                </a:ext>
              </a:extLst>
            </p:cNvPr>
            <p:cNvGrpSpPr/>
            <p:nvPr/>
          </p:nvGrpSpPr>
          <p:grpSpPr>
            <a:xfrm>
              <a:off x="897488" y="3149150"/>
              <a:ext cx="2225532" cy="1769097"/>
              <a:chOff x="785449" y="3137524"/>
              <a:chExt cx="2449610" cy="1947219"/>
            </a:xfrm>
          </p:grpSpPr>
          <p:sp>
            <p:nvSpPr>
              <p:cNvPr id="48" name="Female">
                <a:extLst>
                  <a:ext uri="{FF2B5EF4-FFF2-40B4-BE49-F238E27FC236}">
                    <a16:creationId xmlns:a16="http://schemas.microsoft.com/office/drawing/2014/main" id="{14F9A1C0-FE80-414C-9853-5CCB0396F8FB}"/>
                  </a:ext>
                </a:extLst>
              </p:cNvPr>
              <p:cNvSpPr/>
              <p:nvPr/>
            </p:nvSpPr>
            <p:spPr>
              <a:xfrm>
                <a:off x="785449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50" name="Female">
                <a:extLst>
                  <a:ext uri="{FF2B5EF4-FFF2-40B4-BE49-F238E27FC236}">
                    <a16:creationId xmlns:a16="http://schemas.microsoft.com/office/drawing/2014/main" id="{93E5A75C-92AB-8342-8700-737457ACC1CB}"/>
                  </a:ext>
                </a:extLst>
              </p:cNvPr>
              <p:cNvSpPr/>
              <p:nvPr/>
            </p:nvSpPr>
            <p:spPr>
              <a:xfrm>
                <a:off x="1797093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52" name="Male">
                <a:extLst>
                  <a:ext uri="{FF2B5EF4-FFF2-40B4-BE49-F238E27FC236}">
                    <a16:creationId xmlns:a16="http://schemas.microsoft.com/office/drawing/2014/main" id="{10867DCF-7B9F-9049-9D49-EE7A6FA1C1D8}"/>
                  </a:ext>
                </a:extLst>
              </p:cNvPr>
              <p:cNvSpPr/>
              <p:nvPr/>
            </p:nvSpPr>
            <p:spPr>
              <a:xfrm>
                <a:off x="2340115" y="3137524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007DB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53" name="Male">
                <a:extLst>
                  <a:ext uri="{FF2B5EF4-FFF2-40B4-BE49-F238E27FC236}">
                    <a16:creationId xmlns:a16="http://schemas.microsoft.com/office/drawing/2014/main" id="{44E44DE3-A5AD-974F-9732-CAAB118DFE21}"/>
                  </a:ext>
                </a:extLst>
              </p:cNvPr>
              <p:cNvSpPr/>
              <p:nvPr/>
            </p:nvSpPr>
            <p:spPr>
              <a:xfrm>
                <a:off x="1328471" y="3137524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69AF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55" name="Female">
                <a:extLst>
                  <a:ext uri="{FF2B5EF4-FFF2-40B4-BE49-F238E27FC236}">
                    <a16:creationId xmlns:a16="http://schemas.microsoft.com/office/drawing/2014/main" id="{503A482D-E641-0746-A229-D8B565458449}"/>
                  </a:ext>
                </a:extLst>
              </p:cNvPr>
              <p:cNvSpPr/>
              <p:nvPr/>
            </p:nvSpPr>
            <p:spPr>
              <a:xfrm>
                <a:off x="2808737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56" name="Female">
                <a:extLst>
                  <a:ext uri="{FF2B5EF4-FFF2-40B4-BE49-F238E27FC236}">
                    <a16:creationId xmlns:a16="http://schemas.microsoft.com/office/drawing/2014/main" id="{921A489D-F820-074E-8E26-7CB3B7E97F9D}"/>
                  </a:ext>
                </a:extLst>
              </p:cNvPr>
              <p:cNvSpPr/>
              <p:nvPr/>
            </p:nvSpPr>
            <p:spPr>
              <a:xfrm>
                <a:off x="785449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57" name="Female">
                <a:extLst>
                  <a:ext uri="{FF2B5EF4-FFF2-40B4-BE49-F238E27FC236}">
                    <a16:creationId xmlns:a16="http://schemas.microsoft.com/office/drawing/2014/main" id="{409C5C72-B34C-684B-8BD5-228A74C79363}"/>
                  </a:ext>
                </a:extLst>
              </p:cNvPr>
              <p:cNvSpPr/>
              <p:nvPr/>
            </p:nvSpPr>
            <p:spPr>
              <a:xfrm>
                <a:off x="1797093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58" name="Male">
                <a:extLst>
                  <a:ext uri="{FF2B5EF4-FFF2-40B4-BE49-F238E27FC236}">
                    <a16:creationId xmlns:a16="http://schemas.microsoft.com/office/drawing/2014/main" id="{B814F114-9436-764C-A7F4-C92F8915D637}"/>
                  </a:ext>
                </a:extLst>
              </p:cNvPr>
              <p:cNvSpPr/>
              <p:nvPr/>
            </p:nvSpPr>
            <p:spPr>
              <a:xfrm>
                <a:off x="2340115" y="4135153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59" name="Male">
                <a:extLst>
                  <a:ext uri="{FF2B5EF4-FFF2-40B4-BE49-F238E27FC236}">
                    <a16:creationId xmlns:a16="http://schemas.microsoft.com/office/drawing/2014/main" id="{4D5D43DF-728B-4148-8AC3-C9533AF5E016}"/>
                  </a:ext>
                </a:extLst>
              </p:cNvPr>
              <p:cNvSpPr/>
              <p:nvPr/>
            </p:nvSpPr>
            <p:spPr>
              <a:xfrm>
                <a:off x="1328471" y="4135153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2" name="Female">
                <a:extLst>
                  <a:ext uri="{FF2B5EF4-FFF2-40B4-BE49-F238E27FC236}">
                    <a16:creationId xmlns:a16="http://schemas.microsoft.com/office/drawing/2014/main" id="{20A1D2B0-BB67-C148-A8DE-F497C680C16B}"/>
                  </a:ext>
                </a:extLst>
              </p:cNvPr>
              <p:cNvSpPr/>
              <p:nvPr/>
            </p:nvSpPr>
            <p:spPr>
              <a:xfrm>
                <a:off x="2808737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66E29924-5CF7-724D-BF16-89A5E8E7B8A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914" y="711725"/>
            <a:ext cx="569455" cy="56945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7597014-7530-EC43-A0FC-A9DD0BADC2C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619" y="2726884"/>
            <a:ext cx="615177" cy="6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2" y="66761"/>
            <a:ext cx="8205304" cy="545192"/>
          </a:xfrm>
        </p:spPr>
        <p:txBody>
          <a:bodyPr/>
          <a:lstStyle/>
          <a:p>
            <a:r>
              <a:rPr lang="en-US" dirty="0" smtClean="0"/>
              <a:t>Start Mass Database Migrations…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2508" y="4260334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Proserve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/ GCC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9352" y="2356784"/>
            <a:ext cx="2175622" cy="1891816"/>
            <a:chOff x="10040426" y="3033823"/>
            <a:chExt cx="1453985" cy="1164711"/>
          </a:xfrm>
        </p:grpSpPr>
        <p:sp>
          <p:nvSpPr>
            <p:cNvPr id="65" name="Circular Arrow 21"/>
            <p:cNvSpPr>
              <a:spLocks/>
            </p:cNvSpPr>
            <p:nvPr/>
          </p:nvSpPr>
          <p:spPr bwMode="auto">
            <a:xfrm rot="14788738">
              <a:off x="10217913" y="3034075"/>
              <a:ext cx="1164711" cy="1164208"/>
            </a:xfrm>
            <a:custGeom>
              <a:avLst/>
              <a:gdLst>
                <a:gd name="T0" fmla="*/ 3461895 w 3675063"/>
                <a:gd name="T1" fmla="*/ 1980664 h 3673475"/>
                <a:gd name="T2" fmla="*/ 1855378 w 3675063"/>
                <a:gd name="T3" fmla="*/ 3466579 h 3673475"/>
                <a:gd name="T4" fmla="*/ 216713 w 3675063"/>
                <a:gd name="T5" fmla="*/ 2016197 h 3673475"/>
                <a:gd name="T6" fmla="*/ 1498393 w 3675063"/>
                <a:gd name="T7" fmla="*/ 242436 h 3673475"/>
                <a:gd name="T8" fmla="*/ 3391001 w 3675063"/>
                <a:gd name="T9" fmla="*/ 1340970 h 3673475"/>
                <a:gd name="T10" fmla="*/ 3591844 w 3675063"/>
                <a:gd name="T11" fmla="*/ 1340970 h 3673475"/>
                <a:gd name="T12" fmla="*/ 3357418 w 3675063"/>
                <a:gd name="T13" fmla="*/ 1836738 h 3673475"/>
                <a:gd name="T14" fmla="*/ 2956553 w 3675063"/>
                <a:gd name="T15" fmla="*/ 1340970 h 3673475"/>
                <a:gd name="T16" fmla="*/ 3156367 w 3675063"/>
                <a:gd name="T17" fmla="*/ 1340970 h 3673475"/>
                <a:gd name="T18" fmla="*/ 1492411 w 3675063"/>
                <a:gd name="T19" fmla="*/ 471388 h 3673475"/>
                <a:gd name="T20" fmla="*/ 441441 w 3675063"/>
                <a:gd name="T21" fmla="*/ 2027214 h 3673475"/>
                <a:gd name="T22" fmla="*/ 1870780 w 3675063"/>
                <a:gd name="T23" fmla="*/ 3244591 h 3673475"/>
                <a:gd name="T24" fmla="*/ 3241066 w 3675063"/>
                <a:gd name="T25" fmla="*/ 1961098 h 3673475"/>
                <a:gd name="T26" fmla="*/ 3461895 w 3675063"/>
                <a:gd name="T27" fmla="*/ 1980664 h 36734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75063" h="3673475">
                  <a:moveTo>
                    <a:pt x="3461895" y="1980664"/>
                  </a:moveTo>
                  <a:cubicBezTo>
                    <a:pt x="3387900" y="2814968"/>
                    <a:pt x="2693311" y="3457413"/>
                    <a:pt x="1855378" y="3466579"/>
                  </a:cubicBezTo>
                  <a:cubicBezTo>
                    <a:pt x="1017458" y="3475745"/>
                    <a:pt x="308976" y="2848667"/>
                    <a:pt x="216713" y="2016197"/>
                  </a:cubicBezTo>
                  <a:cubicBezTo>
                    <a:pt x="124436" y="1183596"/>
                    <a:pt x="678615" y="416649"/>
                    <a:pt x="1498393" y="242436"/>
                  </a:cubicBezTo>
                  <a:cubicBezTo>
                    <a:pt x="2317931" y="68274"/>
                    <a:pt x="3136156" y="543200"/>
                    <a:pt x="3391001" y="1340970"/>
                  </a:cubicBezTo>
                  <a:lnTo>
                    <a:pt x="3591844" y="1340970"/>
                  </a:lnTo>
                  <a:lnTo>
                    <a:pt x="3357418" y="1836738"/>
                  </a:lnTo>
                  <a:lnTo>
                    <a:pt x="2956553" y="1340970"/>
                  </a:lnTo>
                  <a:lnTo>
                    <a:pt x="3156367" y="1340970"/>
                  </a:lnTo>
                  <a:cubicBezTo>
                    <a:pt x="2903919" y="670167"/>
                    <a:pt x="2187656" y="295848"/>
                    <a:pt x="1492411" y="471388"/>
                  </a:cubicBezTo>
                  <a:cubicBezTo>
                    <a:pt x="796890" y="646997"/>
                    <a:pt x="344410" y="1316835"/>
                    <a:pt x="441441" y="2027214"/>
                  </a:cubicBezTo>
                  <a:cubicBezTo>
                    <a:pt x="538449" y="2737434"/>
                    <a:pt x="1153768" y="3261505"/>
                    <a:pt x="1870780" y="3244591"/>
                  </a:cubicBezTo>
                  <a:cubicBezTo>
                    <a:pt x="2587820" y="3227676"/>
                    <a:pt x="3177727" y="2675133"/>
                    <a:pt x="3241066" y="1961098"/>
                  </a:cubicBezTo>
                  <a:lnTo>
                    <a:pt x="3461895" y="198066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3600" dirty="0">
                <a:latin typeface="Calibri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040426" y="3078849"/>
              <a:ext cx="1453985" cy="1102688"/>
              <a:chOff x="6583444" y="1859797"/>
              <a:chExt cx="1453985" cy="1102688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7059993" y="1859797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Discover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7533217" y="2160714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Design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7533217" y="2509970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Build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059993" y="2828165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Integrate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6583444" y="2151986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Cutover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583444" y="2501242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</p:grpSp>
      </p:grpSp>
      <p:pic>
        <p:nvPicPr>
          <p:cNvPr id="73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247" y="3004933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891135" y="34973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Operating 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77071" y="42879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DMA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377397" y="2384392"/>
            <a:ext cx="2175622" cy="1891816"/>
            <a:chOff x="10040426" y="3033823"/>
            <a:chExt cx="1453985" cy="1164711"/>
          </a:xfrm>
        </p:grpSpPr>
        <p:sp>
          <p:nvSpPr>
            <p:cNvPr id="77" name="Circular Arrow 21"/>
            <p:cNvSpPr>
              <a:spLocks/>
            </p:cNvSpPr>
            <p:nvPr/>
          </p:nvSpPr>
          <p:spPr bwMode="auto">
            <a:xfrm rot="14788738">
              <a:off x="10217913" y="3034075"/>
              <a:ext cx="1164711" cy="1164208"/>
            </a:xfrm>
            <a:custGeom>
              <a:avLst/>
              <a:gdLst>
                <a:gd name="T0" fmla="*/ 3461895 w 3675063"/>
                <a:gd name="T1" fmla="*/ 1980664 h 3673475"/>
                <a:gd name="T2" fmla="*/ 1855378 w 3675063"/>
                <a:gd name="T3" fmla="*/ 3466579 h 3673475"/>
                <a:gd name="T4" fmla="*/ 216713 w 3675063"/>
                <a:gd name="T5" fmla="*/ 2016197 h 3673475"/>
                <a:gd name="T6" fmla="*/ 1498393 w 3675063"/>
                <a:gd name="T7" fmla="*/ 242436 h 3673475"/>
                <a:gd name="T8" fmla="*/ 3391001 w 3675063"/>
                <a:gd name="T9" fmla="*/ 1340970 h 3673475"/>
                <a:gd name="T10" fmla="*/ 3591844 w 3675063"/>
                <a:gd name="T11" fmla="*/ 1340970 h 3673475"/>
                <a:gd name="T12" fmla="*/ 3357418 w 3675063"/>
                <a:gd name="T13" fmla="*/ 1836738 h 3673475"/>
                <a:gd name="T14" fmla="*/ 2956553 w 3675063"/>
                <a:gd name="T15" fmla="*/ 1340970 h 3673475"/>
                <a:gd name="T16" fmla="*/ 3156367 w 3675063"/>
                <a:gd name="T17" fmla="*/ 1340970 h 3673475"/>
                <a:gd name="T18" fmla="*/ 1492411 w 3675063"/>
                <a:gd name="T19" fmla="*/ 471388 h 3673475"/>
                <a:gd name="T20" fmla="*/ 441441 w 3675063"/>
                <a:gd name="T21" fmla="*/ 2027214 h 3673475"/>
                <a:gd name="T22" fmla="*/ 1870780 w 3675063"/>
                <a:gd name="T23" fmla="*/ 3244591 h 3673475"/>
                <a:gd name="T24" fmla="*/ 3241066 w 3675063"/>
                <a:gd name="T25" fmla="*/ 1961098 h 3673475"/>
                <a:gd name="T26" fmla="*/ 3461895 w 3675063"/>
                <a:gd name="T27" fmla="*/ 1980664 h 36734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75063" h="3673475">
                  <a:moveTo>
                    <a:pt x="3461895" y="1980664"/>
                  </a:moveTo>
                  <a:cubicBezTo>
                    <a:pt x="3387900" y="2814968"/>
                    <a:pt x="2693311" y="3457413"/>
                    <a:pt x="1855378" y="3466579"/>
                  </a:cubicBezTo>
                  <a:cubicBezTo>
                    <a:pt x="1017458" y="3475745"/>
                    <a:pt x="308976" y="2848667"/>
                    <a:pt x="216713" y="2016197"/>
                  </a:cubicBezTo>
                  <a:cubicBezTo>
                    <a:pt x="124436" y="1183596"/>
                    <a:pt x="678615" y="416649"/>
                    <a:pt x="1498393" y="242436"/>
                  </a:cubicBezTo>
                  <a:cubicBezTo>
                    <a:pt x="2317931" y="68274"/>
                    <a:pt x="3136156" y="543200"/>
                    <a:pt x="3391001" y="1340970"/>
                  </a:cubicBezTo>
                  <a:lnTo>
                    <a:pt x="3591844" y="1340970"/>
                  </a:lnTo>
                  <a:lnTo>
                    <a:pt x="3357418" y="1836738"/>
                  </a:lnTo>
                  <a:lnTo>
                    <a:pt x="2956553" y="1340970"/>
                  </a:lnTo>
                  <a:lnTo>
                    <a:pt x="3156367" y="1340970"/>
                  </a:lnTo>
                  <a:cubicBezTo>
                    <a:pt x="2903919" y="670167"/>
                    <a:pt x="2187656" y="295848"/>
                    <a:pt x="1492411" y="471388"/>
                  </a:cubicBezTo>
                  <a:cubicBezTo>
                    <a:pt x="796890" y="646997"/>
                    <a:pt x="344410" y="1316835"/>
                    <a:pt x="441441" y="2027214"/>
                  </a:cubicBezTo>
                  <a:cubicBezTo>
                    <a:pt x="538449" y="2737434"/>
                    <a:pt x="1153768" y="3261505"/>
                    <a:pt x="1870780" y="3244591"/>
                  </a:cubicBezTo>
                  <a:cubicBezTo>
                    <a:pt x="2587820" y="3227676"/>
                    <a:pt x="3177727" y="2675133"/>
                    <a:pt x="3241066" y="1961098"/>
                  </a:cubicBezTo>
                  <a:lnTo>
                    <a:pt x="3461895" y="198066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3600" dirty="0">
                <a:latin typeface="Calibri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0040426" y="3078849"/>
              <a:ext cx="1453985" cy="1102688"/>
              <a:chOff x="6583444" y="1859797"/>
              <a:chExt cx="1453985" cy="1102688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7059993" y="1859797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Discover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533217" y="2160714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Design</a:t>
                </a: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533217" y="2509970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Build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7059993" y="2828165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Integrate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583444" y="2151986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Cutover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6583444" y="2501242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</p:grpSp>
      </p:grpSp>
      <p:pic>
        <p:nvPicPr>
          <p:cNvPr id="85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1292" y="3032541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149180" y="35249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Operating 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58710" y="4274950"/>
            <a:ext cx="1515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Partner Teams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647679" y="2384392"/>
            <a:ext cx="2175622" cy="1891816"/>
            <a:chOff x="10040426" y="3033823"/>
            <a:chExt cx="1453985" cy="1164711"/>
          </a:xfrm>
        </p:grpSpPr>
        <p:sp>
          <p:nvSpPr>
            <p:cNvPr id="89" name="Circular Arrow 21"/>
            <p:cNvSpPr>
              <a:spLocks/>
            </p:cNvSpPr>
            <p:nvPr/>
          </p:nvSpPr>
          <p:spPr bwMode="auto">
            <a:xfrm rot="14788738">
              <a:off x="10217913" y="3034075"/>
              <a:ext cx="1164711" cy="1164208"/>
            </a:xfrm>
            <a:custGeom>
              <a:avLst/>
              <a:gdLst>
                <a:gd name="T0" fmla="*/ 3461895 w 3675063"/>
                <a:gd name="T1" fmla="*/ 1980664 h 3673475"/>
                <a:gd name="T2" fmla="*/ 1855378 w 3675063"/>
                <a:gd name="T3" fmla="*/ 3466579 h 3673475"/>
                <a:gd name="T4" fmla="*/ 216713 w 3675063"/>
                <a:gd name="T5" fmla="*/ 2016197 h 3673475"/>
                <a:gd name="T6" fmla="*/ 1498393 w 3675063"/>
                <a:gd name="T7" fmla="*/ 242436 h 3673475"/>
                <a:gd name="T8" fmla="*/ 3391001 w 3675063"/>
                <a:gd name="T9" fmla="*/ 1340970 h 3673475"/>
                <a:gd name="T10" fmla="*/ 3591844 w 3675063"/>
                <a:gd name="T11" fmla="*/ 1340970 h 3673475"/>
                <a:gd name="T12" fmla="*/ 3357418 w 3675063"/>
                <a:gd name="T13" fmla="*/ 1836738 h 3673475"/>
                <a:gd name="T14" fmla="*/ 2956553 w 3675063"/>
                <a:gd name="T15" fmla="*/ 1340970 h 3673475"/>
                <a:gd name="T16" fmla="*/ 3156367 w 3675063"/>
                <a:gd name="T17" fmla="*/ 1340970 h 3673475"/>
                <a:gd name="T18" fmla="*/ 1492411 w 3675063"/>
                <a:gd name="T19" fmla="*/ 471388 h 3673475"/>
                <a:gd name="T20" fmla="*/ 441441 w 3675063"/>
                <a:gd name="T21" fmla="*/ 2027214 h 3673475"/>
                <a:gd name="T22" fmla="*/ 1870780 w 3675063"/>
                <a:gd name="T23" fmla="*/ 3244591 h 3673475"/>
                <a:gd name="T24" fmla="*/ 3241066 w 3675063"/>
                <a:gd name="T25" fmla="*/ 1961098 h 3673475"/>
                <a:gd name="T26" fmla="*/ 3461895 w 3675063"/>
                <a:gd name="T27" fmla="*/ 1980664 h 36734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75063" h="3673475">
                  <a:moveTo>
                    <a:pt x="3461895" y="1980664"/>
                  </a:moveTo>
                  <a:cubicBezTo>
                    <a:pt x="3387900" y="2814968"/>
                    <a:pt x="2693311" y="3457413"/>
                    <a:pt x="1855378" y="3466579"/>
                  </a:cubicBezTo>
                  <a:cubicBezTo>
                    <a:pt x="1017458" y="3475745"/>
                    <a:pt x="308976" y="2848667"/>
                    <a:pt x="216713" y="2016197"/>
                  </a:cubicBezTo>
                  <a:cubicBezTo>
                    <a:pt x="124436" y="1183596"/>
                    <a:pt x="678615" y="416649"/>
                    <a:pt x="1498393" y="242436"/>
                  </a:cubicBezTo>
                  <a:cubicBezTo>
                    <a:pt x="2317931" y="68274"/>
                    <a:pt x="3136156" y="543200"/>
                    <a:pt x="3391001" y="1340970"/>
                  </a:cubicBezTo>
                  <a:lnTo>
                    <a:pt x="3591844" y="1340970"/>
                  </a:lnTo>
                  <a:lnTo>
                    <a:pt x="3357418" y="1836738"/>
                  </a:lnTo>
                  <a:lnTo>
                    <a:pt x="2956553" y="1340970"/>
                  </a:lnTo>
                  <a:lnTo>
                    <a:pt x="3156367" y="1340970"/>
                  </a:lnTo>
                  <a:cubicBezTo>
                    <a:pt x="2903919" y="670167"/>
                    <a:pt x="2187656" y="295848"/>
                    <a:pt x="1492411" y="471388"/>
                  </a:cubicBezTo>
                  <a:cubicBezTo>
                    <a:pt x="796890" y="646997"/>
                    <a:pt x="344410" y="1316835"/>
                    <a:pt x="441441" y="2027214"/>
                  </a:cubicBezTo>
                  <a:cubicBezTo>
                    <a:pt x="538449" y="2737434"/>
                    <a:pt x="1153768" y="3261505"/>
                    <a:pt x="1870780" y="3244591"/>
                  </a:cubicBezTo>
                  <a:cubicBezTo>
                    <a:pt x="2587820" y="3227676"/>
                    <a:pt x="3177727" y="2675133"/>
                    <a:pt x="3241066" y="1961098"/>
                  </a:cubicBezTo>
                  <a:lnTo>
                    <a:pt x="3461895" y="198066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3600" dirty="0">
                <a:latin typeface="Calibri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0040426" y="3078849"/>
              <a:ext cx="1453985" cy="1102688"/>
              <a:chOff x="6583444" y="1859797"/>
              <a:chExt cx="1453985" cy="110268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7059993" y="1859797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Discover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7533217" y="2160714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Design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33217" y="2509970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Build</a:t>
                </a: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7059993" y="2828165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Integrate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6583444" y="2151986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Cutover</a:t>
                </a: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6583444" y="2501242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</p:grpSp>
      </p:grpSp>
      <p:pic>
        <p:nvPicPr>
          <p:cNvPr id="97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1574" y="3032541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5419462" y="35249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Operating 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75656" y="4287942"/>
            <a:ext cx="17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Customer Teams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925743" y="2384392"/>
            <a:ext cx="2175622" cy="1891816"/>
            <a:chOff x="10040426" y="3033823"/>
            <a:chExt cx="1453985" cy="1164711"/>
          </a:xfrm>
        </p:grpSpPr>
        <p:sp>
          <p:nvSpPr>
            <p:cNvPr id="101" name="Circular Arrow 21"/>
            <p:cNvSpPr>
              <a:spLocks/>
            </p:cNvSpPr>
            <p:nvPr/>
          </p:nvSpPr>
          <p:spPr bwMode="auto">
            <a:xfrm rot="14788738">
              <a:off x="10217913" y="3034075"/>
              <a:ext cx="1164711" cy="1164208"/>
            </a:xfrm>
            <a:custGeom>
              <a:avLst/>
              <a:gdLst>
                <a:gd name="T0" fmla="*/ 3461895 w 3675063"/>
                <a:gd name="T1" fmla="*/ 1980664 h 3673475"/>
                <a:gd name="T2" fmla="*/ 1855378 w 3675063"/>
                <a:gd name="T3" fmla="*/ 3466579 h 3673475"/>
                <a:gd name="T4" fmla="*/ 216713 w 3675063"/>
                <a:gd name="T5" fmla="*/ 2016197 h 3673475"/>
                <a:gd name="T6" fmla="*/ 1498393 w 3675063"/>
                <a:gd name="T7" fmla="*/ 242436 h 3673475"/>
                <a:gd name="T8" fmla="*/ 3391001 w 3675063"/>
                <a:gd name="T9" fmla="*/ 1340970 h 3673475"/>
                <a:gd name="T10" fmla="*/ 3591844 w 3675063"/>
                <a:gd name="T11" fmla="*/ 1340970 h 3673475"/>
                <a:gd name="T12" fmla="*/ 3357418 w 3675063"/>
                <a:gd name="T13" fmla="*/ 1836738 h 3673475"/>
                <a:gd name="T14" fmla="*/ 2956553 w 3675063"/>
                <a:gd name="T15" fmla="*/ 1340970 h 3673475"/>
                <a:gd name="T16" fmla="*/ 3156367 w 3675063"/>
                <a:gd name="T17" fmla="*/ 1340970 h 3673475"/>
                <a:gd name="T18" fmla="*/ 1492411 w 3675063"/>
                <a:gd name="T19" fmla="*/ 471388 h 3673475"/>
                <a:gd name="T20" fmla="*/ 441441 w 3675063"/>
                <a:gd name="T21" fmla="*/ 2027214 h 3673475"/>
                <a:gd name="T22" fmla="*/ 1870780 w 3675063"/>
                <a:gd name="T23" fmla="*/ 3244591 h 3673475"/>
                <a:gd name="T24" fmla="*/ 3241066 w 3675063"/>
                <a:gd name="T25" fmla="*/ 1961098 h 3673475"/>
                <a:gd name="T26" fmla="*/ 3461895 w 3675063"/>
                <a:gd name="T27" fmla="*/ 1980664 h 36734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75063" h="3673475">
                  <a:moveTo>
                    <a:pt x="3461895" y="1980664"/>
                  </a:moveTo>
                  <a:cubicBezTo>
                    <a:pt x="3387900" y="2814968"/>
                    <a:pt x="2693311" y="3457413"/>
                    <a:pt x="1855378" y="3466579"/>
                  </a:cubicBezTo>
                  <a:cubicBezTo>
                    <a:pt x="1017458" y="3475745"/>
                    <a:pt x="308976" y="2848667"/>
                    <a:pt x="216713" y="2016197"/>
                  </a:cubicBezTo>
                  <a:cubicBezTo>
                    <a:pt x="124436" y="1183596"/>
                    <a:pt x="678615" y="416649"/>
                    <a:pt x="1498393" y="242436"/>
                  </a:cubicBezTo>
                  <a:cubicBezTo>
                    <a:pt x="2317931" y="68274"/>
                    <a:pt x="3136156" y="543200"/>
                    <a:pt x="3391001" y="1340970"/>
                  </a:cubicBezTo>
                  <a:lnTo>
                    <a:pt x="3591844" y="1340970"/>
                  </a:lnTo>
                  <a:lnTo>
                    <a:pt x="3357418" y="1836738"/>
                  </a:lnTo>
                  <a:lnTo>
                    <a:pt x="2956553" y="1340970"/>
                  </a:lnTo>
                  <a:lnTo>
                    <a:pt x="3156367" y="1340970"/>
                  </a:lnTo>
                  <a:cubicBezTo>
                    <a:pt x="2903919" y="670167"/>
                    <a:pt x="2187656" y="295848"/>
                    <a:pt x="1492411" y="471388"/>
                  </a:cubicBezTo>
                  <a:cubicBezTo>
                    <a:pt x="796890" y="646997"/>
                    <a:pt x="344410" y="1316835"/>
                    <a:pt x="441441" y="2027214"/>
                  </a:cubicBezTo>
                  <a:cubicBezTo>
                    <a:pt x="538449" y="2737434"/>
                    <a:pt x="1153768" y="3261505"/>
                    <a:pt x="1870780" y="3244591"/>
                  </a:cubicBezTo>
                  <a:cubicBezTo>
                    <a:pt x="2587820" y="3227676"/>
                    <a:pt x="3177727" y="2675133"/>
                    <a:pt x="3241066" y="1961098"/>
                  </a:cubicBezTo>
                  <a:lnTo>
                    <a:pt x="3461895" y="198066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3600" dirty="0">
                <a:latin typeface="Calibri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0040426" y="3078849"/>
              <a:ext cx="1453985" cy="1102688"/>
              <a:chOff x="6583444" y="1859797"/>
              <a:chExt cx="1453985" cy="1102688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7059993" y="1859797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Discover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7533217" y="2160714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Design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7533217" y="2509970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Build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7059993" y="2828165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Integrate</a:t>
                </a: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583444" y="2151986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Cutover</a:t>
                </a: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6583444" y="2501242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</p:grpSp>
      </p:grpSp>
      <p:pic>
        <p:nvPicPr>
          <p:cNvPr id="109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9638" y="3032541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697526" y="35249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Operating 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D44FC05-13D8-D544-A657-285E647C1385}"/>
              </a:ext>
            </a:extLst>
          </p:cNvPr>
          <p:cNvGrpSpPr/>
          <p:nvPr/>
        </p:nvGrpSpPr>
        <p:grpSpPr>
          <a:xfrm>
            <a:off x="3590676" y="678208"/>
            <a:ext cx="1314131" cy="1243978"/>
            <a:chOff x="535159" y="2617761"/>
            <a:chExt cx="2950189" cy="294805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82B8D97-2674-E743-8553-7A278584AD34}"/>
                </a:ext>
              </a:extLst>
            </p:cNvPr>
            <p:cNvSpPr>
              <a:spLocks/>
            </p:cNvSpPr>
            <p:nvPr/>
          </p:nvSpPr>
          <p:spPr>
            <a:xfrm>
              <a:off x="535159" y="2617761"/>
              <a:ext cx="2950189" cy="294805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9900"/>
              </a:solidFill>
              <a:prstDash val="solid"/>
              <a:round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189" hangingPunct="0">
                <a:defRPr/>
              </a:pPr>
              <a:endParaRPr lang="en-US" kern="0" dirty="0">
                <a:solidFill>
                  <a:srgbClr val="1D516C"/>
                </a:solidFill>
                <a:latin typeface="Arial"/>
                <a:sym typeface="Amazon Ember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1214C4-6515-834C-9773-4F444283E615}"/>
                </a:ext>
              </a:extLst>
            </p:cNvPr>
            <p:cNvGrpSpPr/>
            <p:nvPr/>
          </p:nvGrpSpPr>
          <p:grpSpPr>
            <a:xfrm>
              <a:off x="897488" y="3149150"/>
              <a:ext cx="2225532" cy="1769097"/>
              <a:chOff x="785449" y="3137524"/>
              <a:chExt cx="2449610" cy="1947219"/>
            </a:xfrm>
          </p:grpSpPr>
          <p:sp>
            <p:nvSpPr>
              <p:cNvPr id="115" name="Female">
                <a:extLst>
                  <a:ext uri="{FF2B5EF4-FFF2-40B4-BE49-F238E27FC236}">
                    <a16:creationId xmlns:a16="http://schemas.microsoft.com/office/drawing/2014/main" id="{14F9A1C0-FE80-414C-9853-5CCB0396F8FB}"/>
                  </a:ext>
                </a:extLst>
              </p:cNvPr>
              <p:cNvSpPr/>
              <p:nvPr/>
            </p:nvSpPr>
            <p:spPr>
              <a:xfrm>
                <a:off x="785449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16" name="Female">
                <a:extLst>
                  <a:ext uri="{FF2B5EF4-FFF2-40B4-BE49-F238E27FC236}">
                    <a16:creationId xmlns:a16="http://schemas.microsoft.com/office/drawing/2014/main" id="{93E5A75C-92AB-8342-8700-737457ACC1CB}"/>
                  </a:ext>
                </a:extLst>
              </p:cNvPr>
              <p:cNvSpPr/>
              <p:nvPr/>
            </p:nvSpPr>
            <p:spPr>
              <a:xfrm>
                <a:off x="1797093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17" name="Male">
                <a:extLst>
                  <a:ext uri="{FF2B5EF4-FFF2-40B4-BE49-F238E27FC236}">
                    <a16:creationId xmlns:a16="http://schemas.microsoft.com/office/drawing/2014/main" id="{10867DCF-7B9F-9049-9D49-EE7A6FA1C1D8}"/>
                  </a:ext>
                </a:extLst>
              </p:cNvPr>
              <p:cNvSpPr/>
              <p:nvPr/>
            </p:nvSpPr>
            <p:spPr>
              <a:xfrm>
                <a:off x="2340115" y="3137524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007DB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18" name="Male">
                <a:extLst>
                  <a:ext uri="{FF2B5EF4-FFF2-40B4-BE49-F238E27FC236}">
                    <a16:creationId xmlns:a16="http://schemas.microsoft.com/office/drawing/2014/main" id="{44E44DE3-A5AD-974F-9732-CAAB118DFE21}"/>
                  </a:ext>
                </a:extLst>
              </p:cNvPr>
              <p:cNvSpPr/>
              <p:nvPr/>
            </p:nvSpPr>
            <p:spPr>
              <a:xfrm>
                <a:off x="1328471" y="3137524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69AF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19" name="Female">
                <a:extLst>
                  <a:ext uri="{FF2B5EF4-FFF2-40B4-BE49-F238E27FC236}">
                    <a16:creationId xmlns:a16="http://schemas.microsoft.com/office/drawing/2014/main" id="{503A482D-E641-0746-A229-D8B565458449}"/>
                  </a:ext>
                </a:extLst>
              </p:cNvPr>
              <p:cNvSpPr/>
              <p:nvPr/>
            </p:nvSpPr>
            <p:spPr>
              <a:xfrm>
                <a:off x="2808737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0" name="Female">
                <a:extLst>
                  <a:ext uri="{FF2B5EF4-FFF2-40B4-BE49-F238E27FC236}">
                    <a16:creationId xmlns:a16="http://schemas.microsoft.com/office/drawing/2014/main" id="{921A489D-F820-074E-8E26-7CB3B7E97F9D}"/>
                  </a:ext>
                </a:extLst>
              </p:cNvPr>
              <p:cNvSpPr/>
              <p:nvPr/>
            </p:nvSpPr>
            <p:spPr>
              <a:xfrm>
                <a:off x="785449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1" name="Female">
                <a:extLst>
                  <a:ext uri="{FF2B5EF4-FFF2-40B4-BE49-F238E27FC236}">
                    <a16:creationId xmlns:a16="http://schemas.microsoft.com/office/drawing/2014/main" id="{409C5C72-B34C-684B-8BD5-228A74C79363}"/>
                  </a:ext>
                </a:extLst>
              </p:cNvPr>
              <p:cNvSpPr/>
              <p:nvPr/>
            </p:nvSpPr>
            <p:spPr>
              <a:xfrm>
                <a:off x="1797093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2" name="Male">
                <a:extLst>
                  <a:ext uri="{FF2B5EF4-FFF2-40B4-BE49-F238E27FC236}">
                    <a16:creationId xmlns:a16="http://schemas.microsoft.com/office/drawing/2014/main" id="{B814F114-9436-764C-A7F4-C92F8915D637}"/>
                  </a:ext>
                </a:extLst>
              </p:cNvPr>
              <p:cNvSpPr/>
              <p:nvPr/>
            </p:nvSpPr>
            <p:spPr>
              <a:xfrm>
                <a:off x="2340115" y="4135153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3" name="Male">
                <a:extLst>
                  <a:ext uri="{FF2B5EF4-FFF2-40B4-BE49-F238E27FC236}">
                    <a16:creationId xmlns:a16="http://schemas.microsoft.com/office/drawing/2014/main" id="{4D5D43DF-728B-4148-8AC3-C9533AF5E016}"/>
                  </a:ext>
                </a:extLst>
              </p:cNvPr>
              <p:cNvSpPr/>
              <p:nvPr/>
            </p:nvSpPr>
            <p:spPr>
              <a:xfrm>
                <a:off x="1328471" y="4135153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4" name="Female">
                <a:extLst>
                  <a:ext uri="{FF2B5EF4-FFF2-40B4-BE49-F238E27FC236}">
                    <a16:creationId xmlns:a16="http://schemas.microsoft.com/office/drawing/2014/main" id="{20A1D2B0-BB67-C148-A8DE-F497C680C16B}"/>
                  </a:ext>
                </a:extLst>
              </p:cNvPr>
              <p:cNvSpPr/>
              <p:nvPr/>
            </p:nvSpPr>
            <p:spPr>
              <a:xfrm>
                <a:off x="2808737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</p:grp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E604240E-8DF9-BA4A-BFF6-C14A39549C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8739" y="944041"/>
            <a:ext cx="587995" cy="587995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3277226" y="1864850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Program Leadership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7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595" y="980562"/>
            <a:ext cx="744719" cy="4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127"/>
          <p:cNvSpPr txBox="1"/>
          <p:nvPr/>
        </p:nvSpPr>
        <p:spPr>
          <a:xfrm>
            <a:off x="1757188" y="1454019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Database Pipeline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407189" y="149989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Dashboard &amp; Metrics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13776</TotalTime>
  <Words>190</Words>
  <Application>Microsoft Office PowerPoint</Application>
  <PresentationFormat>On-screen Show (16:9)</PresentationFormat>
  <Paragraphs>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MS PGothic</vt:lpstr>
      <vt:lpstr>Amazon Ember</vt:lpstr>
      <vt:lpstr>Amazon Ember Light</vt:lpstr>
      <vt:lpstr>Amazon Ember Regular</vt:lpstr>
      <vt:lpstr>Arial</vt:lpstr>
      <vt:lpstr>Calibri</vt:lpstr>
      <vt:lpstr>Consolas</vt:lpstr>
      <vt:lpstr>Lucida Console</vt:lpstr>
      <vt:lpstr>Segoe UI</vt:lpstr>
      <vt:lpstr>Times New Roman</vt:lpstr>
      <vt:lpstr>Wingdings</vt:lpstr>
      <vt:lpstr>DeckTemplate-AWS</vt:lpstr>
      <vt:lpstr>Database Migration Readiness &amp; Planning Outcomes</vt:lpstr>
      <vt:lpstr>Start Mass Database Migrations…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Bell, Adam</cp:lastModifiedBy>
  <cp:revision>735</cp:revision>
  <cp:lastPrinted>2017-11-27T07:56:38Z</cp:lastPrinted>
  <dcterms:created xsi:type="dcterms:W3CDTF">2016-06-17T18:22:10Z</dcterms:created>
  <dcterms:modified xsi:type="dcterms:W3CDTF">2021-09-20T19:17:49Z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