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
  </p:notesMasterIdLst>
  <p:sldIdLst>
    <p:sldId id="619" r:id="rId5"/>
  </p:sldIdLst>
  <p:sldSz cx="9144000" cy="5143500" type="screen16x9"/>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F3E"/>
    <a:srgbClr val="879196"/>
    <a:srgbClr val="545B64"/>
    <a:srgbClr val="FF9900"/>
    <a:srgbClr val="FFFFFF"/>
    <a:srgbClr val="EAEDED"/>
    <a:srgbClr val="1E8900"/>
    <a:srgbClr val="6AAF35"/>
    <a:srgbClr val="007DBC"/>
    <a:srgbClr val="F2F4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87" autoAdjust="0"/>
    <p:restoredTop sz="92826" autoAdjust="0"/>
  </p:normalViewPr>
  <p:slideViewPr>
    <p:cSldViewPr snapToGrid="0" showGuides="1">
      <p:cViewPr varScale="1">
        <p:scale>
          <a:sx n="109" d="100"/>
          <a:sy n="109" d="100"/>
        </p:scale>
        <p:origin x="180" y="10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3" d="2"/>
        <a:sy n="3" d="2"/>
      </p:scale>
      <p:origin x="0" y="0"/>
    </p:cViewPr>
  </p:notesTextViewPr>
  <p:sorterViewPr>
    <p:cViewPr>
      <p:scale>
        <a:sx n="160" d="100"/>
        <a:sy n="160" d="100"/>
      </p:scale>
      <p:origin x="0" y="-4614"/>
    </p:cViewPr>
  </p:sorterViewPr>
  <p:notesViewPr>
    <p:cSldViewPr snapToGrid="0">
      <p:cViewPr varScale="1">
        <p:scale>
          <a:sx n="69" d="100"/>
          <a:sy n="69" d="100"/>
        </p:scale>
        <p:origin x="276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b="0" i="0">
                <a:latin typeface="Amazon Ember Regular" charset="0"/>
              </a:defRPr>
            </a:lvl1pPr>
          </a:lstStyle>
          <a:p>
            <a:fld id="{0B25AC41-3BEC-9247-8322-91B80C013F2D}" type="datetimeFigureOut">
              <a:rPr lang="en-US" smtClean="0"/>
              <a:pPr/>
              <a:t>7/21/2021</a:t>
            </a:fld>
            <a:endParaRPr lang="en-US" dirty="0"/>
          </a:p>
        </p:txBody>
      </p:sp>
      <p:sp>
        <p:nvSpPr>
          <p:cNvPr id="4" name="Slide Image Placeholder 3"/>
          <p:cNvSpPr>
            <a:spLocks noGrp="1" noRot="1" noChangeAspect="1"/>
          </p:cNvSpPr>
          <p:nvPr>
            <p:ph type="sldImg" idx="2"/>
          </p:nvPr>
        </p:nvSpPr>
        <p:spPr>
          <a:xfrm>
            <a:off x="422275" y="704850"/>
            <a:ext cx="6257925"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03561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6192" y="-113413"/>
            <a:ext cx="9559547" cy="5408428"/>
          </a:xfrm>
          <a:prstGeom prst="rect">
            <a:avLst/>
          </a:prstGeom>
          <a:noFill/>
        </p:spPr>
      </p:pic>
      <p:sp>
        <p:nvSpPr>
          <p:cNvPr id="6" name="Text Placeholder 11"/>
          <p:cNvSpPr>
            <a:spLocks noGrp="1"/>
          </p:cNvSpPr>
          <p:nvPr>
            <p:ph type="body" sz="quarter" idx="10" hasCustomPrompt="1"/>
          </p:nvPr>
        </p:nvSpPr>
        <p:spPr>
          <a:xfrm>
            <a:off x="487899" y="3967625"/>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401012"/>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5" name="Picture 4"/>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587137" y="439651"/>
            <a:ext cx="971555" cy="58293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7607" y="-7089"/>
            <a:ext cx="9279213" cy="5249826"/>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1" name="Picture 10"/>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102791" y="4706911"/>
            <a:ext cx="440655" cy="26439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14042"/>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rgbClr val="414042"/>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8" cstate="hqprint">
            <a:extLst>
              <a:ext uri="{28A0092B-C50C-407E-A947-70E740481C1C}">
                <a14:useLocalDpi xmlns:a14="http://schemas.microsoft.com/office/drawing/2010/main"/>
              </a:ext>
            </a:extLst>
          </a:blip>
          <a:stretch>
            <a:fillRect/>
          </a:stretch>
        </p:blipFill>
        <p:spPr>
          <a:xfrm>
            <a:off x="8491254" y="4748856"/>
            <a:ext cx="440655" cy="264393"/>
          </a:xfrm>
          <a:prstGeom prst="rect">
            <a:avLst/>
          </a:prstGeom>
        </p:spPr>
      </p:pic>
      <p:sp>
        <p:nvSpPr>
          <p:cNvPr id="6" name="TextBox 5"/>
          <p:cNvSpPr txBox="1"/>
          <p:nvPr userDrawn="1"/>
        </p:nvSpPr>
        <p:spPr>
          <a:xfrm>
            <a:off x="3404596" y="4843972"/>
            <a:ext cx="2358429" cy="169277"/>
          </a:xfrm>
          <a:prstGeom prst="rect">
            <a:avLst/>
          </a:prstGeom>
          <a:noFill/>
        </p:spPr>
        <p:txBody>
          <a:bodyPr wrap="square" rtlCol="0">
            <a:spAutoFit/>
          </a:bodyPr>
          <a:lstStyle/>
          <a:p>
            <a:r>
              <a:rPr lang="en-US" sz="500" baseline="0" dirty="0">
                <a:solidFill>
                  <a:schemeClr val="bg2">
                    <a:lumMod val="25000"/>
                  </a:schemeClr>
                </a:solidFill>
              </a:rPr>
              <a:t>©</a:t>
            </a:r>
            <a:r>
              <a:rPr lang="en-US" sz="500" baseline="0" dirty="0" smtClean="0">
                <a:solidFill>
                  <a:schemeClr val="bg2">
                    <a:lumMod val="25000"/>
                  </a:schemeClr>
                </a:solidFill>
              </a:rPr>
              <a:t>2021, </a:t>
            </a:r>
            <a:r>
              <a:rPr lang="en-US" sz="500" baseline="0" dirty="0">
                <a:solidFill>
                  <a:schemeClr val="bg2">
                    <a:lumMod val="25000"/>
                  </a:schemeClr>
                </a:solidFill>
              </a:rPr>
              <a:t>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Lst>
  <p:hf sldNum="0" hdr="0" ftr="0" dt="0"/>
  <p:txStyles>
    <p:title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4"/>
          <p:cNvGraphicFramePr>
            <a:graphicFrameLocks/>
          </p:cNvGraphicFramePr>
          <p:nvPr>
            <p:extLst>
              <p:ext uri="{D42A27DB-BD31-4B8C-83A1-F6EECF244321}">
                <p14:modId xmlns:p14="http://schemas.microsoft.com/office/powerpoint/2010/main" val="1846879723"/>
              </p:ext>
            </p:extLst>
          </p:nvPr>
        </p:nvGraphicFramePr>
        <p:xfrm>
          <a:off x="4551274" y="3625997"/>
          <a:ext cx="3812759" cy="1309454"/>
        </p:xfrm>
        <a:graphic>
          <a:graphicData uri="http://schemas.openxmlformats.org/drawingml/2006/table">
            <a:tbl>
              <a:tblPr/>
              <a:tblGrid>
                <a:gridCol w="628611">
                  <a:extLst>
                    <a:ext uri="{9D8B030D-6E8A-4147-A177-3AD203B41FA5}">
                      <a16:colId xmlns:a16="http://schemas.microsoft.com/office/drawing/2014/main" val="20001"/>
                    </a:ext>
                  </a:extLst>
                </a:gridCol>
                <a:gridCol w="3184148">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smtClean="0">
                          <a:ln>
                            <a:noFill/>
                          </a:ln>
                          <a:solidFill>
                            <a:schemeClr val="bg1"/>
                          </a:solidFill>
                          <a:effectLst/>
                          <a:latin typeface="Amazon Ember Regular"/>
                          <a:ea typeface="Arial" charset="0"/>
                          <a:cs typeface="Arial" charset="0"/>
                        </a:rPr>
                        <a:t>Budget</a:t>
                      </a:r>
                      <a:endParaRPr kumimoji="0" lang="en-US" altLang="x-none" sz="12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As of June 4, 2021:</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Billable Budget Burned: $XXX (25%)</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Adoption Incentive Burned:$XXX (24%) </a:t>
                      </a:r>
                    </a:p>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52" name="Oval 51"/>
          <p:cNvSpPr/>
          <p:nvPr/>
        </p:nvSpPr>
        <p:spPr>
          <a:xfrm>
            <a:off x="4616714" y="4357317"/>
            <a:ext cx="224808" cy="228600"/>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53" name="Left-Right Arrow 52"/>
          <p:cNvSpPr/>
          <p:nvPr/>
        </p:nvSpPr>
        <p:spPr>
          <a:xfrm>
            <a:off x="4903316" y="4382955"/>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40" name="Content Placeholder 4"/>
          <p:cNvGraphicFramePr>
            <a:graphicFrameLocks/>
          </p:cNvGraphicFramePr>
          <p:nvPr>
            <p:extLst>
              <p:ext uri="{D42A27DB-BD31-4B8C-83A1-F6EECF244321}">
                <p14:modId xmlns:p14="http://schemas.microsoft.com/office/powerpoint/2010/main" val="4078111141"/>
              </p:ext>
            </p:extLst>
          </p:nvPr>
        </p:nvGraphicFramePr>
        <p:xfrm>
          <a:off x="605769" y="998763"/>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smtClean="0">
                          <a:ln>
                            <a:noFill/>
                          </a:ln>
                          <a:solidFill>
                            <a:schemeClr val="bg1"/>
                          </a:solidFill>
                          <a:effectLst/>
                          <a:latin typeface="Amazon Ember Regular"/>
                          <a:ea typeface="Arial" charset="0"/>
                          <a:cs typeface="Arial" charset="0"/>
                        </a:rPr>
                        <a:t>Database Conversions</a:t>
                      </a:r>
                      <a:endParaRPr kumimoji="0" lang="en-US" altLang="x-none" sz="12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We completed conversion of DB13 and handed-over for Customer team to convert Business Logic.  We have completed conversion and conducted hand-over ceremonies for DB16, DB17, and DB18. </a:t>
                      </a: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graphicFrame>
        <p:nvGraphicFramePr>
          <p:cNvPr id="41" name="Content Placeholder 4"/>
          <p:cNvGraphicFramePr>
            <a:graphicFrameLocks/>
          </p:cNvGraphicFramePr>
          <p:nvPr>
            <p:extLst>
              <p:ext uri="{D42A27DB-BD31-4B8C-83A1-F6EECF244321}">
                <p14:modId xmlns:p14="http://schemas.microsoft.com/office/powerpoint/2010/main" val="3997886152"/>
              </p:ext>
            </p:extLst>
          </p:nvPr>
        </p:nvGraphicFramePr>
        <p:xfrm>
          <a:off x="4551275" y="998763"/>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smtClean="0">
                          <a:ln>
                            <a:noFill/>
                          </a:ln>
                          <a:solidFill>
                            <a:schemeClr val="bg1"/>
                          </a:solidFill>
                          <a:effectLst/>
                          <a:latin typeface="Amazon Ember Regular"/>
                          <a:ea typeface="Arial" charset="0"/>
                          <a:cs typeface="Arial" charset="0"/>
                        </a:rPr>
                        <a:t>Database Testing &amp; Go-Lives</a:t>
                      </a:r>
                      <a:endParaRPr kumimoji="0" lang="en-US" altLang="x-none" sz="12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There are now three databases remaining from Waves 2 &amp; 3 to complete testing. DB5 is targeting end of June to go-live.  DB6 go-live is still TBD.  DB7 is targeting July.  DB9 &amp; DB10 are preparing to start end-to-end testing. DB 3 is live in Prod. </a:t>
                      </a: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graphicFrame>
        <p:nvGraphicFramePr>
          <p:cNvPr id="43" name="Content Placeholder 4"/>
          <p:cNvGraphicFramePr>
            <a:graphicFrameLocks/>
          </p:cNvGraphicFramePr>
          <p:nvPr>
            <p:extLst>
              <p:ext uri="{D42A27DB-BD31-4B8C-83A1-F6EECF244321}">
                <p14:modId xmlns:p14="http://schemas.microsoft.com/office/powerpoint/2010/main" val="3428314466"/>
              </p:ext>
            </p:extLst>
          </p:nvPr>
        </p:nvGraphicFramePr>
        <p:xfrm>
          <a:off x="4551275" y="2304512"/>
          <a:ext cx="3812759" cy="1309454"/>
        </p:xfrm>
        <a:graphic>
          <a:graphicData uri="http://schemas.openxmlformats.org/drawingml/2006/table">
            <a:tbl>
              <a:tblPr/>
              <a:tblGrid>
                <a:gridCol w="628611">
                  <a:extLst>
                    <a:ext uri="{9D8B030D-6E8A-4147-A177-3AD203B41FA5}">
                      <a16:colId xmlns:a16="http://schemas.microsoft.com/office/drawing/2014/main" val="20001"/>
                    </a:ext>
                  </a:extLst>
                </a:gridCol>
                <a:gridCol w="3184148">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smtClean="0">
                          <a:ln>
                            <a:noFill/>
                          </a:ln>
                          <a:solidFill>
                            <a:schemeClr val="bg1"/>
                          </a:solidFill>
                          <a:effectLst/>
                          <a:latin typeface="Amazon Ember Regular"/>
                          <a:ea typeface="Arial" charset="0"/>
                          <a:cs typeface="Arial" charset="0"/>
                        </a:rPr>
                        <a:t>Velocity Metrics</a:t>
                      </a:r>
                      <a:endParaRPr kumimoji="0" lang="en-US" altLang="x-none" sz="12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At our current velocity, we are at risk to not hit our current target of databases by the end of Year 1.  This is due primarily to larger average effort required to refactor database and app code.  </a:t>
                      </a: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44" name="Oval 43"/>
          <p:cNvSpPr/>
          <p:nvPr/>
        </p:nvSpPr>
        <p:spPr>
          <a:xfrm>
            <a:off x="4644929" y="3004961"/>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47" name="Left-Right Arrow 46"/>
          <p:cNvSpPr/>
          <p:nvPr/>
        </p:nvSpPr>
        <p:spPr>
          <a:xfrm>
            <a:off x="4883579" y="3025630"/>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9" name="Oval 48"/>
          <p:cNvSpPr/>
          <p:nvPr/>
        </p:nvSpPr>
        <p:spPr>
          <a:xfrm>
            <a:off x="4600564" y="1698272"/>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59" name="Oval 58"/>
          <p:cNvSpPr/>
          <p:nvPr/>
        </p:nvSpPr>
        <p:spPr>
          <a:xfrm>
            <a:off x="650718" y="1680896"/>
            <a:ext cx="224808" cy="228600"/>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62" name="Left-Right Arrow 61"/>
          <p:cNvSpPr/>
          <p:nvPr/>
        </p:nvSpPr>
        <p:spPr>
          <a:xfrm>
            <a:off x="920243" y="1702276"/>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72" name="Content Placeholder 4"/>
          <p:cNvGraphicFramePr>
            <a:graphicFrameLocks/>
          </p:cNvGraphicFramePr>
          <p:nvPr>
            <p:extLst>
              <p:ext uri="{D42A27DB-BD31-4B8C-83A1-F6EECF244321}">
                <p14:modId xmlns:p14="http://schemas.microsoft.com/office/powerpoint/2010/main" val="2336311793"/>
              </p:ext>
            </p:extLst>
          </p:nvPr>
        </p:nvGraphicFramePr>
        <p:xfrm>
          <a:off x="605768" y="162475"/>
          <a:ext cx="7758266" cy="737137"/>
        </p:xfrm>
        <a:graphic>
          <a:graphicData uri="http://schemas.openxmlformats.org/drawingml/2006/table">
            <a:tbl>
              <a:tblPr/>
              <a:tblGrid>
                <a:gridCol w="753131">
                  <a:extLst>
                    <a:ext uri="{9D8B030D-6E8A-4147-A177-3AD203B41FA5}">
                      <a16:colId xmlns:a16="http://schemas.microsoft.com/office/drawing/2014/main" val="20001"/>
                    </a:ext>
                  </a:extLst>
                </a:gridCol>
                <a:gridCol w="7005135">
                  <a:extLst>
                    <a:ext uri="{9D8B030D-6E8A-4147-A177-3AD203B41FA5}">
                      <a16:colId xmlns:a16="http://schemas.microsoft.com/office/drawing/2014/main" val="20003"/>
                    </a:ext>
                  </a:extLst>
                </a:gridCol>
              </a:tblGrid>
              <a:tr h="297577">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kern="1200" cap="none" normalizeH="0" baseline="0" dirty="0" smtClean="0">
                          <a:ln>
                            <a:noFill/>
                          </a:ln>
                          <a:solidFill>
                            <a:schemeClr val="bg1"/>
                          </a:solidFill>
                          <a:effectLst/>
                          <a:latin typeface="Amazon Ember Regular"/>
                          <a:ea typeface="Arial" charset="0"/>
                          <a:cs typeface="Arial" charset="0"/>
                        </a:rPr>
                        <a:t>Sample Overall Status Dashboard</a:t>
                      </a:r>
                      <a:endParaRPr kumimoji="0" lang="en-US" altLang="x-none" sz="1400" b="1"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439560">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The overall engagement status is currently Yellow due to our Velocity Metrics.</a:t>
                      </a: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73" name="Oval 72"/>
          <p:cNvSpPr/>
          <p:nvPr/>
        </p:nvSpPr>
        <p:spPr>
          <a:xfrm>
            <a:off x="677223" y="540544"/>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74" name="Left-Right Arrow 73"/>
          <p:cNvSpPr/>
          <p:nvPr/>
        </p:nvSpPr>
        <p:spPr>
          <a:xfrm>
            <a:off x="952438" y="559582"/>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 name="Down Arrow 1"/>
          <p:cNvSpPr/>
          <p:nvPr/>
        </p:nvSpPr>
        <p:spPr>
          <a:xfrm rot="10800000">
            <a:off x="4919129" y="1606625"/>
            <a:ext cx="179460" cy="341832"/>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24" name="Content Placeholder 4"/>
          <p:cNvGraphicFramePr>
            <a:graphicFrameLocks/>
          </p:cNvGraphicFramePr>
          <p:nvPr>
            <p:extLst>
              <p:ext uri="{D42A27DB-BD31-4B8C-83A1-F6EECF244321}">
                <p14:modId xmlns:p14="http://schemas.microsoft.com/office/powerpoint/2010/main" val="675230373"/>
              </p:ext>
            </p:extLst>
          </p:nvPr>
        </p:nvGraphicFramePr>
        <p:xfrm>
          <a:off x="605768" y="2304151"/>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smtClean="0">
                          <a:ln>
                            <a:noFill/>
                          </a:ln>
                          <a:solidFill>
                            <a:schemeClr val="bg1"/>
                          </a:solidFill>
                          <a:effectLst/>
                          <a:latin typeface="Amazon Ember Regular"/>
                          <a:ea typeface="Arial" charset="0"/>
                          <a:cs typeface="Arial" charset="0"/>
                        </a:rPr>
                        <a:t>Database Pipeline</a:t>
                      </a:r>
                      <a:endParaRPr kumimoji="0" lang="en-US" altLang="x-none" sz="12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There are currently databases in the pipeline to keep the team engaged through July. Customer is working to firm-up remaining pipeline for 2021. </a:t>
                      </a: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25" name="Oval 24"/>
          <p:cNvSpPr/>
          <p:nvPr/>
        </p:nvSpPr>
        <p:spPr>
          <a:xfrm>
            <a:off x="674897" y="3039825"/>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26" name="Left-Right Arrow 25"/>
          <p:cNvSpPr/>
          <p:nvPr/>
        </p:nvSpPr>
        <p:spPr>
          <a:xfrm>
            <a:off x="952438" y="3071471"/>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27" name="Content Placeholder 4"/>
          <p:cNvGraphicFramePr>
            <a:graphicFrameLocks/>
          </p:cNvGraphicFramePr>
          <p:nvPr>
            <p:extLst>
              <p:ext uri="{D42A27DB-BD31-4B8C-83A1-F6EECF244321}">
                <p14:modId xmlns:p14="http://schemas.microsoft.com/office/powerpoint/2010/main" val="3197120802"/>
              </p:ext>
            </p:extLst>
          </p:nvPr>
        </p:nvGraphicFramePr>
        <p:xfrm>
          <a:off x="605767" y="3609539"/>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smtClean="0">
                          <a:ln>
                            <a:noFill/>
                          </a:ln>
                          <a:solidFill>
                            <a:schemeClr val="bg1"/>
                          </a:solidFill>
                          <a:effectLst/>
                          <a:latin typeface="Amazon Ember Regular"/>
                          <a:ea typeface="Arial" charset="0"/>
                          <a:cs typeface="Arial" charset="0"/>
                        </a:rPr>
                        <a:t>Resources</a:t>
                      </a:r>
                      <a:endParaRPr kumimoji="0" lang="en-US" altLang="x-none" sz="12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smtClean="0">
                          <a:ln>
                            <a:noFill/>
                          </a:ln>
                          <a:solidFill>
                            <a:srgbClr val="000000"/>
                          </a:solidFill>
                          <a:effectLst/>
                          <a:latin typeface="Amazon Ember Regular"/>
                          <a:ea typeface="Arial" charset="0"/>
                          <a:cs typeface="Arial" charset="0"/>
                        </a:rPr>
                        <a:t>The AWS team is currently staffed at 21 resources. Given current databases, we are now seeing less demand for App Dev resources.</a:t>
                      </a: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28" name="Oval 27"/>
          <p:cNvSpPr/>
          <p:nvPr/>
        </p:nvSpPr>
        <p:spPr>
          <a:xfrm>
            <a:off x="658502" y="4277323"/>
            <a:ext cx="224808" cy="228600"/>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29" name="Down Arrow 28"/>
          <p:cNvSpPr/>
          <p:nvPr/>
        </p:nvSpPr>
        <p:spPr>
          <a:xfrm>
            <a:off x="952438" y="4233631"/>
            <a:ext cx="239282" cy="308535"/>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421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13765</TotalTime>
  <Words>234</Words>
  <Application>Microsoft Office PowerPoint</Application>
  <PresentationFormat>On-screen Show (16:9)</PresentationFormat>
  <Paragraphs>31</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Amazon Ember Light</vt:lpstr>
      <vt:lpstr>Amazon Ember Regular</vt:lpstr>
      <vt:lpstr>Arial</vt:lpstr>
      <vt:lpstr>Calibri</vt:lpstr>
      <vt:lpstr>Consolas</vt:lpstr>
      <vt:lpstr>Franklin Gothic Book</vt:lpstr>
      <vt:lpstr>Lucida Console</vt:lpstr>
      <vt:lpstr>Times New Roman</vt:lpstr>
      <vt:lpstr>DeckTemplate-AWS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Bell, Adam</cp:lastModifiedBy>
  <cp:revision>733</cp:revision>
  <cp:lastPrinted>2017-11-27T07:56:38Z</cp:lastPrinted>
  <dcterms:created xsi:type="dcterms:W3CDTF">2016-06-17T18:22:10Z</dcterms:created>
  <dcterms:modified xsi:type="dcterms:W3CDTF">2021-07-21T18:17:11Z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