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661" r:id="rId2"/>
    <p:sldId id="759" r:id="rId3"/>
    <p:sldId id="579" r:id="rId4"/>
    <p:sldId id="662" r:id="rId5"/>
    <p:sldId id="798" r:id="rId6"/>
    <p:sldId id="632" r:id="rId7"/>
    <p:sldId id="758" r:id="rId8"/>
    <p:sldId id="703" r:id="rId9"/>
    <p:sldId id="716" r:id="rId10"/>
    <p:sldId id="747" r:id="rId11"/>
    <p:sldId id="718" r:id="rId12"/>
    <p:sldId id="810" r:id="rId13"/>
    <p:sldId id="811" r:id="rId14"/>
    <p:sldId id="722" r:id="rId15"/>
    <p:sldId id="812" r:id="rId16"/>
    <p:sldId id="723" r:id="rId17"/>
    <p:sldId id="795" r:id="rId18"/>
    <p:sldId id="724" r:id="rId19"/>
    <p:sldId id="725" r:id="rId20"/>
    <p:sldId id="818" r:id="rId21"/>
    <p:sldId id="819" r:id="rId22"/>
    <p:sldId id="820" r:id="rId23"/>
    <p:sldId id="821" r:id="rId24"/>
    <p:sldId id="822" r:id="rId25"/>
    <p:sldId id="823" r:id="rId26"/>
    <p:sldId id="824" r:id="rId27"/>
    <p:sldId id="825" r:id="rId28"/>
    <p:sldId id="826" r:id="rId29"/>
    <p:sldId id="827" r:id="rId30"/>
    <p:sldId id="799" r:id="rId31"/>
    <p:sldId id="800" r:id="rId32"/>
    <p:sldId id="801" r:id="rId33"/>
    <p:sldId id="802" r:id="rId34"/>
    <p:sldId id="803" r:id="rId35"/>
    <p:sldId id="804" r:id="rId36"/>
    <p:sldId id="805" r:id="rId37"/>
    <p:sldId id="806" r:id="rId38"/>
    <p:sldId id="807" r:id="rId39"/>
    <p:sldId id="808" r:id="rId40"/>
    <p:sldId id="809" r:id="rId41"/>
    <p:sldId id="704" r:id="rId42"/>
    <p:sldId id="735" r:id="rId43"/>
    <p:sldId id="726" r:id="rId44"/>
    <p:sldId id="728" r:id="rId45"/>
    <p:sldId id="729" r:id="rId46"/>
    <p:sldId id="730" r:id="rId47"/>
    <p:sldId id="736" r:id="rId48"/>
    <p:sldId id="737" r:id="rId49"/>
    <p:sldId id="731" r:id="rId50"/>
    <p:sldId id="738" r:id="rId51"/>
    <p:sldId id="706" r:id="rId52"/>
    <p:sldId id="739" r:id="rId53"/>
    <p:sldId id="740" r:id="rId54"/>
    <p:sldId id="680" r:id="rId55"/>
    <p:sldId id="741" r:id="rId56"/>
    <p:sldId id="742" r:id="rId57"/>
    <p:sldId id="743" r:id="rId58"/>
    <p:sldId id="796" r:id="rId59"/>
    <p:sldId id="797" r:id="rId60"/>
    <p:sldId id="667" r:id="rId61"/>
    <p:sldId id="744" r:id="rId62"/>
    <p:sldId id="745" r:id="rId63"/>
    <p:sldId id="664" r:id="rId64"/>
    <p:sldId id="746" r:id="rId65"/>
    <p:sldId id="760" r:id="rId66"/>
    <p:sldId id="761" r:id="rId67"/>
    <p:sldId id="762" r:id="rId68"/>
    <p:sldId id="763" r:id="rId69"/>
    <p:sldId id="764" r:id="rId70"/>
    <p:sldId id="765" r:id="rId71"/>
    <p:sldId id="766" r:id="rId72"/>
    <p:sldId id="767" r:id="rId73"/>
    <p:sldId id="768" r:id="rId74"/>
    <p:sldId id="769" r:id="rId75"/>
    <p:sldId id="770" r:id="rId76"/>
    <p:sldId id="771" r:id="rId77"/>
    <p:sldId id="772" r:id="rId78"/>
    <p:sldId id="773" r:id="rId79"/>
    <p:sldId id="774" r:id="rId80"/>
    <p:sldId id="775" r:id="rId81"/>
    <p:sldId id="776" r:id="rId82"/>
    <p:sldId id="777" r:id="rId83"/>
    <p:sldId id="778" r:id="rId84"/>
    <p:sldId id="779" r:id="rId85"/>
    <p:sldId id="780" r:id="rId86"/>
    <p:sldId id="781" r:id="rId87"/>
    <p:sldId id="782" r:id="rId88"/>
    <p:sldId id="783" r:id="rId89"/>
    <p:sldId id="784" r:id="rId90"/>
    <p:sldId id="785" r:id="rId91"/>
    <p:sldId id="786" r:id="rId92"/>
    <p:sldId id="787" r:id="rId93"/>
    <p:sldId id="600" r:id="rId94"/>
    <p:sldId id="748" r:id="rId95"/>
    <p:sldId id="749" r:id="rId96"/>
    <p:sldId id="750"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83B76-EE87-4025-A3CD-016DD0BE18D2}"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469A8-3ACC-471B-A953-E23B49E7363A}" type="slidenum">
              <a:rPr lang="en-US" smtClean="0"/>
              <a:t>‹#›</a:t>
            </a:fld>
            <a:endParaRPr lang="en-US"/>
          </a:p>
        </p:txBody>
      </p:sp>
    </p:spTree>
    <p:extLst>
      <p:ext uri="{BB962C8B-B14F-4D97-AF65-F5344CB8AC3E}">
        <p14:creationId xmlns:p14="http://schemas.microsoft.com/office/powerpoint/2010/main" val="96885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08431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889368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05611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57</a:t>
            </a:fld>
            <a:endParaRPr lang="en-US" dirty="0"/>
          </a:p>
        </p:txBody>
      </p:sp>
    </p:spTree>
    <p:extLst>
      <p:ext uri="{BB962C8B-B14F-4D97-AF65-F5344CB8AC3E}">
        <p14:creationId xmlns:p14="http://schemas.microsoft.com/office/powerpoint/2010/main" val="208961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58</a:t>
            </a:fld>
            <a:endParaRPr lang="en-US" dirty="0"/>
          </a:p>
        </p:txBody>
      </p:sp>
    </p:spTree>
    <p:extLst>
      <p:ext uri="{BB962C8B-B14F-4D97-AF65-F5344CB8AC3E}">
        <p14:creationId xmlns:p14="http://schemas.microsoft.com/office/powerpoint/2010/main" val="137156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59</a:t>
            </a:fld>
            <a:endParaRPr lang="en-US" dirty="0"/>
          </a:p>
        </p:txBody>
      </p:sp>
    </p:spTree>
    <p:extLst>
      <p:ext uri="{BB962C8B-B14F-4D97-AF65-F5344CB8AC3E}">
        <p14:creationId xmlns:p14="http://schemas.microsoft.com/office/powerpoint/2010/main" val="157420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89</a:t>
            </a:fld>
            <a:endParaRPr lang="en-US" dirty="0"/>
          </a:p>
        </p:txBody>
      </p:sp>
    </p:spTree>
    <p:extLst>
      <p:ext uri="{BB962C8B-B14F-4D97-AF65-F5344CB8AC3E}">
        <p14:creationId xmlns:p14="http://schemas.microsoft.com/office/powerpoint/2010/main" val="39880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93</a:t>
            </a:fld>
            <a:endParaRPr lang="en-US" dirty="0"/>
          </a:p>
        </p:txBody>
      </p:sp>
    </p:spTree>
    <p:extLst>
      <p:ext uri="{BB962C8B-B14F-4D97-AF65-F5344CB8AC3E}">
        <p14:creationId xmlns:p14="http://schemas.microsoft.com/office/powerpoint/2010/main" val="78445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B568-6408-4729-98F4-033BAD0F13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967938-2C1C-42FF-969C-5B1452D4D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58CA50-1857-4F4E-A0AB-9A8038B402C2}"/>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5" name="Footer Placeholder 4">
            <a:extLst>
              <a:ext uri="{FF2B5EF4-FFF2-40B4-BE49-F238E27FC236}">
                <a16:creationId xmlns:a16="http://schemas.microsoft.com/office/drawing/2014/main" id="{5ACB029A-390B-4D1F-9A01-0A1A9160B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8D39B-B9BF-480A-8385-5B2512E48690}"/>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320875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4518-1F68-4E73-BB98-1DCC4B70F5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8FA2C8-E251-4BBB-BE56-99B67C0D65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7FA3E-FFF8-44C3-BD45-0A11CB3F19F8}"/>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5" name="Footer Placeholder 4">
            <a:extLst>
              <a:ext uri="{FF2B5EF4-FFF2-40B4-BE49-F238E27FC236}">
                <a16:creationId xmlns:a16="http://schemas.microsoft.com/office/drawing/2014/main" id="{CF12CEF7-582F-4255-9499-FB5805C12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1BA3F-2A00-48B8-A328-FFEBB57628C4}"/>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15007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95DA1-F6AE-4968-BEDC-E35CACF69B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4B57D5-77E4-4274-8D58-8089977232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C9859-EB84-4E92-9A12-D89DF7CB81E2}"/>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5" name="Footer Placeholder 4">
            <a:extLst>
              <a:ext uri="{FF2B5EF4-FFF2-40B4-BE49-F238E27FC236}">
                <a16:creationId xmlns:a16="http://schemas.microsoft.com/office/drawing/2014/main" id="{D0998B78-BA45-4469-B28D-B2ABB684D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40FEA-2CB8-44F9-B0A4-24D5065BD66B}"/>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48332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99AF-75B7-454A-BE7D-9C3034EB5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6DDAA-E099-4B9D-8DBC-FE93B0223A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9C75E-F642-4CC7-992E-C389D8E86D04}"/>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5" name="Footer Placeholder 4">
            <a:extLst>
              <a:ext uri="{FF2B5EF4-FFF2-40B4-BE49-F238E27FC236}">
                <a16:creationId xmlns:a16="http://schemas.microsoft.com/office/drawing/2014/main" id="{83CA7369-7A6A-43C2-A0FB-67303C14F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4D92B-ECF5-4238-B614-98647B4F16A4}"/>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162319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A8E6-BDDC-4416-B53A-B2E169655F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F41E84-D920-4D40-851F-9379864E1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2B3197-3FC3-43DD-9576-87CE7E0C13AB}"/>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5" name="Footer Placeholder 4">
            <a:extLst>
              <a:ext uri="{FF2B5EF4-FFF2-40B4-BE49-F238E27FC236}">
                <a16:creationId xmlns:a16="http://schemas.microsoft.com/office/drawing/2014/main" id="{0271B6DA-0EE9-4B70-8B71-40F658724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0E06C-60A9-4BE6-A4D1-94C06F795886}"/>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37203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BAEC-13DC-4815-A153-C5AD8217F9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B217D3-93D1-4757-81CD-E652F63978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CEBB07-2088-479A-B650-35A23E5B07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3BBEB-F801-4D9B-9BB7-9E61173E7A61}"/>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6" name="Footer Placeholder 5">
            <a:extLst>
              <a:ext uri="{FF2B5EF4-FFF2-40B4-BE49-F238E27FC236}">
                <a16:creationId xmlns:a16="http://schemas.microsoft.com/office/drawing/2014/main" id="{50959435-A2E9-47F4-BE0C-329B98171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D0A98-1E9B-4AD5-A58E-C2645E2583D8}"/>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420455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48AA-8A63-45B7-9922-CBDD5DC437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AAD2CB-FEC7-4F84-8F67-79803DD85E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BAE18E-B90B-48D0-B205-5EA63E1AD8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3F21C3-79ED-4E33-B209-D9916A016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E45C0A-C1AA-42B1-AC8C-3BD726293F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86A2F4-6263-40E1-91E4-19359D854C31}"/>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8" name="Footer Placeholder 7">
            <a:extLst>
              <a:ext uri="{FF2B5EF4-FFF2-40B4-BE49-F238E27FC236}">
                <a16:creationId xmlns:a16="http://schemas.microsoft.com/office/drawing/2014/main" id="{41FE28B2-F2BD-442D-A01E-B7F0836215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A2222A-2B6E-4D75-8B6A-5A3B0D0E91FE}"/>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77582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F3E0-F2A0-4A17-95A0-4147162AF1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81B74A-BB41-46AF-A867-BF1DC5E5F493}"/>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4" name="Footer Placeholder 3">
            <a:extLst>
              <a:ext uri="{FF2B5EF4-FFF2-40B4-BE49-F238E27FC236}">
                <a16:creationId xmlns:a16="http://schemas.microsoft.com/office/drawing/2014/main" id="{B3F7EBE0-6FC4-41E2-B22E-03F681F56E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C68219-7CFB-4A21-AF27-8EE9B8AE5590}"/>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26191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AD9EB-957B-4728-B201-F65F424567AA}"/>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3" name="Footer Placeholder 2">
            <a:extLst>
              <a:ext uri="{FF2B5EF4-FFF2-40B4-BE49-F238E27FC236}">
                <a16:creationId xmlns:a16="http://schemas.microsoft.com/office/drawing/2014/main" id="{6F219DB2-7991-45A3-9AA6-57F7B1545D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66323C-739C-4D1B-89B1-EC246BF3A847}"/>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296235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7A47-FACA-49D4-970C-6C07D43AB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B7E92-8331-402E-8F43-C1D4DCB89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A42C52-6264-4962-9468-FD0E1E774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4CB3BA-F722-4E3C-ABF1-22B4745A90B4}"/>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6" name="Footer Placeholder 5">
            <a:extLst>
              <a:ext uri="{FF2B5EF4-FFF2-40B4-BE49-F238E27FC236}">
                <a16:creationId xmlns:a16="http://schemas.microsoft.com/office/drawing/2014/main" id="{E9893489-51FC-4128-BC69-753DB0D50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11BB8-1353-4AD4-8D6B-EE8E0B08A71F}"/>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314575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B8F-BC8F-4BD6-A9D7-CC603FBB8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0C117E-3911-4CE8-A222-AEA1FAAEC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45F794-0738-4659-9ADF-D4EDF6755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965D3-B792-432F-9161-6345B8CEF969}"/>
              </a:ext>
            </a:extLst>
          </p:cNvPr>
          <p:cNvSpPr>
            <a:spLocks noGrp="1"/>
          </p:cNvSpPr>
          <p:nvPr>
            <p:ph type="dt" sz="half" idx="10"/>
          </p:nvPr>
        </p:nvSpPr>
        <p:spPr/>
        <p:txBody>
          <a:bodyPr/>
          <a:lstStyle/>
          <a:p>
            <a:fld id="{4EAC9D0F-F952-463C-81DA-D353B207BCA8}" type="datetimeFigureOut">
              <a:rPr lang="en-US" smtClean="0"/>
              <a:t>6/13/2023</a:t>
            </a:fld>
            <a:endParaRPr lang="en-US"/>
          </a:p>
        </p:txBody>
      </p:sp>
      <p:sp>
        <p:nvSpPr>
          <p:cNvPr id="6" name="Footer Placeholder 5">
            <a:extLst>
              <a:ext uri="{FF2B5EF4-FFF2-40B4-BE49-F238E27FC236}">
                <a16:creationId xmlns:a16="http://schemas.microsoft.com/office/drawing/2014/main" id="{873C735D-A7BD-48A1-84EB-B1582154E8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8ABB1-0BEB-4532-B67E-71D709CEDC50}"/>
              </a:ext>
            </a:extLst>
          </p:cNvPr>
          <p:cNvSpPr>
            <a:spLocks noGrp="1"/>
          </p:cNvSpPr>
          <p:nvPr>
            <p:ph type="sldNum" sz="quarter" idx="12"/>
          </p:nvPr>
        </p:nvSpPr>
        <p:spPr/>
        <p:txBody>
          <a:bodyPr/>
          <a:lstStyle/>
          <a:p>
            <a:fld id="{CFC3F136-7723-4BB1-9475-87B9AFE05186}" type="slidenum">
              <a:rPr lang="en-US" smtClean="0"/>
              <a:t>‹#›</a:t>
            </a:fld>
            <a:endParaRPr lang="en-US"/>
          </a:p>
        </p:txBody>
      </p:sp>
    </p:spTree>
    <p:extLst>
      <p:ext uri="{BB962C8B-B14F-4D97-AF65-F5344CB8AC3E}">
        <p14:creationId xmlns:p14="http://schemas.microsoft.com/office/powerpoint/2010/main" val="312860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A2597-A0B3-4F3A-98E7-24D6F5B1C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EE1A8-A3C4-4F31-9B3D-2C13043DDE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6E437-77F8-481C-8116-CF98065FAA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C9D0F-F952-463C-81DA-D353B207BCA8}" type="datetimeFigureOut">
              <a:rPr lang="en-US" smtClean="0"/>
              <a:t>6/13/2023</a:t>
            </a:fld>
            <a:endParaRPr lang="en-US"/>
          </a:p>
        </p:txBody>
      </p:sp>
      <p:sp>
        <p:nvSpPr>
          <p:cNvPr id="5" name="Footer Placeholder 4">
            <a:extLst>
              <a:ext uri="{FF2B5EF4-FFF2-40B4-BE49-F238E27FC236}">
                <a16:creationId xmlns:a16="http://schemas.microsoft.com/office/drawing/2014/main" id="{95B6338C-9DD0-4366-ACBB-1340859C6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B9CCA3-530E-4784-8F74-ABFBE44EA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3F136-7723-4BB1-9475-87B9AFE05186}" type="slidenum">
              <a:rPr lang="en-US" smtClean="0"/>
              <a:t>‹#›</a:t>
            </a:fld>
            <a:endParaRPr lang="en-US"/>
          </a:p>
        </p:txBody>
      </p:sp>
    </p:spTree>
    <p:extLst>
      <p:ext uri="{BB962C8B-B14F-4D97-AF65-F5344CB8AC3E}">
        <p14:creationId xmlns:p14="http://schemas.microsoft.com/office/powerpoint/2010/main" val="4081853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844800" y="3181048"/>
            <a:ext cx="8229600" cy="1263953"/>
          </a:xfrm>
        </p:spPr>
        <p:txBody>
          <a:bodyPr>
            <a:normAutofit/>
          </a:bodyPr>
          <a:lstStyle/>
          <a:p>
            <a:r>
              <a:rPr lang="en-US" sz="3600" b="1" dirty="0"/>
              <a:t>Design a Network on AWS Workshop</a:t>
            </a:r>
            <a:br>
              <a:rPr lang="en-US" sz="3600" b="1"/>
            </a:br>
            <a:r>
              <a:rPr lang="en-US" sz="1733" b="1"/>
              <a:t>v2.0.51</a:t>
            </a:r>
            <a:endParaRPr lang="en-US" sz="1733" b="1" dirty="0"/>
          </a:p>
        </p:txBody>
      </p:sp>
      <p:grpSp>
        <p:nvGrpSpPr>
          <p:cNvPr id="2" name="Group 1"/>
          <p:cNvGrpSpPr/>
          <p:nvPr/>
        </p:nvGrpSpPr>
        <p:grpSpPr>
          <a:xfrm>
            <a:off x="9144000" y="286043"/>
            <a:ext cx="2743200" cy="2540000"/>
            <a:chOff x="6934200" y="133350"/>
            <a:chExt cx="2057400" cy="1905000"/>
          </a:xfrm>
        </p:grpSpPr>
        <p:sp>
          <p:nvSpPr>
            <p:cNvPr id="29" name="Rounded Rectangle 28"/>
            <p:cNvSpPr/>
            <p:nvPr/>
          </p:nvSpPr>
          <p:spPr>
            <a:xfrm>
              <a:off x="6934200" y="133350"/>
              <a:ext cx="2057400" cy="1905000"/>
            </a:xfrm>
            <a:prstGeom prst="roundRect">
              <a:avLst/>
            </a:prstGeom>
            <a:noFill/>
            <a:ln>
              <a:solidFill>
                <a:srgbClr val="414042"/>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p:cNvSpPr/>
            <p:nvPr/>
          </p:nvSpPr>
          <p:spPr>
            <a:xfrm>
              <a:off x="7010400" y="1362730"/>
              <a:ext cx="1905000" cy="500233"/>
            </a:xfrm>
            <a:prstGeom prst="rect">
              <a:avLst/>
            </a:prstGeom>
          </p:spPr>
          <p:txBody>
            <a:bodyPr wrap="square">
              <a:spAutoFit/>
            </a:bodyPr>
            <a:lstStyle/>
            <a:p>
              <a:pPr algn="ctr"/>
              <a:r>
                <a:rPr lang="en-US" sz="1867" dirty="0">
                  <a:latin typeface="Arial" charset="0"/>
                  <a:ea typeface="Arial" charset="0"/>
                  <a:cs typeface="Arial" charset="0"/>
                </a:rPr>
                <a:t>AWS Cloud Adoption</a:t>
              </a:r>
            </a:p>
            <a:p>
              <a:pPr algn="ctr"/>
              <a:r>
                <a:rPr lang="en-US" sz="1867" dirty="0">
                  <a:latin typeface="Arial" charset="0"/>
                  <a:ea typeface="Arial" charset="0"/>
                  <a:cs typeface="Arial" charset="0"/>
                </a:rPr>
                <a:t>Framework</a:t>
              </a:r>
            </a:p>
          </p:txBody>
        </p:sp>
      </p:grpSp>
      <p:sp>
        <p:nvSpPr>
          <p:cNvPr id="13" name="TextBox 12"/>
          <p:cNvSpPr txBox="1"/>
          <p:nvPr/>
        </p:nvSpPr>
        <p:spPr>
          <a:xfrm>
            <a:off x="532893" y="6448658"/>
            <a:ext cx="9875520" cy="235898"/>
          </a:xfrm>
          <a:prstGeom prst="rect">
            <a:avLst/>
          </a:prstGeom>
          <a:noFill/>
        </p:spPr>
        <p:txBody>
          <a:bodyPr wrap="square" rtlCol="0">
            <a:spAutoFit/>
          </a:bodyPr>
          <a:lstStyle/>
          <a:p>
            <a:pPr algn="l"/>
            <a:r>
              <a:rPr lang="en-US" sz="933" dirty="0">
                <a:gradFill>
                  <a:gsLst>
                    <a:gs pos="0">
                      <a:schemeClr val="tx1"/>
                    </a:gs>
                    <a:gs pos="100000">
                      <a:schemeClr val="tx1"/>
                    </a:gs>
                  </a:gsLst>
                  <a:lin ang="5400000" scaled="1"/>
                </a:gradFill>
              </a:rPr>
              <a:t>© 2017 Amazon.com, Inc. and its affiliates. All rights reserved. May not be copied, modified, or distributed in whole or in part without the express consent of Amazon.com, Inc.</a:t>
            </a:r>
          </a:p>
        </p:txBody>
      </p:sp>
      <p:grpSp>
        <p:nvGrpSpPr>
          <p:cNvPr id="14" name="Group 13"/>
          <p:cNvGrpSpPr/>
          <p:nvPr/>
        </p:nvGrpSpPr>
        <p:grpSpPr>
          <a:xfrm>
            <a:off x="9995446" y="718231"/>
            <a:ext cx="1040308" cy="1044572"/>
            <a:chOff x="697636" y="797721"/>
            <a:chExt cx="2985312" cy="2997550"/>
          </a:xfrm>
        </p:grpSpPr>
        <p:sp>
          <p:nvSpPr>
            <p:cNvPr id="16" name="Hexagon 15"/>
            <p:cNvSpPr/>
            <p:nvPr/>
          </p:nvSpPr>
          <p:spPr>
            <a:xfrm rot="5400000">
              <a:off x="1101941" y="2700730"/>
              <a:ext cx="1164235" cy="1003649"/>
            </a:xfrm>
            <a:prstGeom prst="hexagon">
              <a:avLst/>
            </a:prstGeom>
            <a:solidFill>
              <a:srgbClr val="A4A3A3"/>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7" name="Hexagon 16"/>
            <p:cNvSpPr/>
            <p:nvPr/>
          </p:nvSpPr>
          <p:spPr>
            <a:xfrm rot="5400000">
              <a:off x="617344" y="1778776"/>
              <a:ext cx="1164233" cy="1003649"/>
            </a:xfrm>
            <a:prstGeom prst="hexagon">
              <a:avLst/>
            </a:prstGeom>
            <a:solidFill>
              <a:srgbClr val="1A9AD5"/>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8" name="Hexagon 17"/>
            <p:cNvSpPr/>
            <p:nvPr/>
          </p:nvSpPr>
          <p:spPr>
            <a:xfrm rot="5400000">
              <a:off x="2094739" y="2711330"/>
              <a:ext cx="1164233" cy="1003649"/>
            </a:xfrm>
            <a:prstGeom prst="hexagon">
              <a:avLst/>
            </a:prstGeom>
            <a:solidFill>
              <a:srgbClr val="5FBEE6"/>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9" name="Hexagon 18"/>
            <p:cNvSpPr/>
            <p:nvPr/>
          </p:nvSpPr>
          <p:spPr>
            <a:xfrm rot="5400000">
              <a:off x="1600784" y="1789373"/>
              <a:ext cx="1164233" cy="1003649"/>
            </a:xfrm>
            <a:prstGeom prst="hexagon">
              <a:avLst/>
            </a:prstGeom>
            <a:solidFill>
              <a:srgbClr val="B8E0F1"/>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21" name="Hexagon 20"/>
            <p:cNvSpPr/>
            <p:nvPr/>
          </p:nvSpPr>
          <p:spPr>
            <a:xfrm rot="5400000">
              <a:off x="1112541" y="878013"/>
              <a:ext cx="1164233" cy="1003649"/>
            </a:xfrm>
            <a:prstGeom prst="hexagon">
              <a:avLst/>
            </a:prstGeom>
            <a:solidFill>
              <a:srgbClr val="E7E7E7"/>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23" name="Hexagon 22"/>
            <p:cNvSpPr/>
            <p:nvPr/>
          </p:nvSpPr>
          <p:spPr>
            <a:xfrm rot="5400000">
              <a:off x="2599007" y="1789373"/>
              <a:ext cx="1164233" cy="1003649"/>
            </a:xfrm>
            <a:prstGeom prst="hexagon">
              <a:avLst/>
            </a:prstGeom>
            <a:solidFill>
              <a:srgbClr val="6F707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24" name="Hexagon 23"/>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grpSp>
      <p:grpSp>
        <p:nvGrpSpPr>
          <p:cNvPr id="3" name="Group 2"/>
          <p:cNvGrpSpPr/>
          <p:nvPr/>
        </p:nvGrpSpPr>
        <p:grpSpPr>
          <a:xfrm>
            <a:off x="1201802" y="2892690"/>
            <a:ext cx="1338199" cy="1552311"/>
            <a:chOff x="2187865" y="797723"/>
            <a:chExt cx="1003649" cy="1164233"/>
          </a:xfrm>
        </p:grpSpPr>
        <p:sp>
          <p:nvSpPr>
            <p:cNvPr id="34" name="Hexagon 33"/>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35" name="TextBox 34"/>
            <p:cNvSpPr txBox="1"/>
            <p:nvPr/>
          </p:nvSpPr>
          <p:spPr>
            <a:xfrm>
              <a:off x="2231596" y="1163210"/>
              <a:ext cx="895230" cy="376930"/>
            </a:xfrm>
            <a:prstGeom prst="rect">
              <a:avLst/>
            </a:prstGeom>
            <a:noFill/>
          </p:spPr>
          <p:txBody>
            <a:bodyPr wrap="square" rtlCol="0">
              <a:spAutoFit/>
            </a:bodyPr>
            <a:lstStyle/>
            <a:p>
              <a:pPr algn="ctr"/>
              <a:r>
                <a:rPr lang="en-US" sz="1333" b="1" dirty="0">
                  <a:solidFill>
                    <a:prstClr val="white"/>
                  </a:solidFill>
                  <a:latin typeface="Arial"/>
                </a:rPr>
                <a:t>Platform</a:t>
              </a:r>
            </a:p>
            <a:p>
              <a:pPr algn="ctr"/>
              <a:r>
                <a:rPr lang="en-US" sz="1333" dirty="0">
                  <a:solidFill>
                    <a:prstClr val="white"/>
                  </a:solidFill>
                  <a:latin typeface="Arial"/>
                </a:rPr>
                <a:t>Perspective</a:t>
              </a:r>
            </a:p>
          </p:txBody>
        </p:sp>
      </p:grpSp>
      <p:pic>
        <p:nvPicPr>
          <p:cNvPr id="25" name="Picture 24" descr="White RoadR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175588"/>
            <a:ext cx="5080000" cy="1894417"/>
          </a:xfrm>
          <a:prstGeom prst="rect">
            <a:avLst/>
          </a:prstGeom>
        </p:spPr>
      </p:pic>
    </p:spTree>
    <p:extLst>
      <p:ext uri="{BB962C8B-B14F-4D97-AF65-F5344CB8AC3E}">
        <p14:creationId xmlns:p14="http://schemas.microsoft.com/office/powerpoint/2010/main" val="2091200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AWS Account</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Simply an </a:t>
            </a:r>
            <a:r>
              <a:rPr lang="en-US" dirty="0" err="1"/>
              <a:t>Amazon.com</a:t>
            </a:r>
            <a:r>
              <a:rPr lang="en-US" dirty="0"/>
              <a:t> account that is enabled to use AWS products</a:t>
            </a:r>
          </a:p>
          <a:p>
            <a:pPr lvl="0"/>
            <a:r>
              <a:rPr lang="en-US" dirty="0"/>
              <a:t>Used as an administrative boundary</a:t>
            </a:r>
          </a:p>
          <a:p>
            <a:pPr lvl="0"/>
            <a:r>
              <a:rPr lang="en-US" sz="3200" dirty="0"/>
              <a:t>From an AWS account you can</a:t>
            </a:r>
          </a:p>
          <a:p>
            <a:pPr lvl="1"/>
            <a:r>
              <a:rPr lang="en-US" sz="2667" dirty="0"/>
              <a:t>View your AWS account activity &amp; usage reports</a:t>
            </a:r>
          </a:p>
          <a:p>
            <a:pPr lvl="1"/>
            <a:r>
              <a:rPr lang="en-US" sz="2667" dirty="0"/>
              <a:t>Manage your AWS Security Credentials</a:t>
            </a:r>
          </a:p>
          <a:p>
            <a:pPr lvl="1"/>
            <a:r>
              <a:rPr lang="en-US" sz="2667" dirty="0"/>
              <a:t>Provision AWS services such as Amazon VPC</a:t>
            </a:r>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76851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you Stage your Applications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Most organizations establish 3 or 4 environments to stage their applications</a:t>
            </a:r>
          </a:p>
          <a:p>
            <a:pPr lvl="1"/>
            <a:r>
              <a:rPr lang="en-US" dirty="0"/>
              <a:t>Common Application Environment Names</a:t>
            </a:r>
            <a:endParaRPr lang="en-US" sz="2667" dirty="0"/>
          </a:p>
          <a:p>
            <a:pPr lvl="2"/>
            <a:r>
              <a:rPr lang="en-US" dirty="0"/>
              <a:t>Sandbox/POC/Lab</a:t>
            </a:r>
            <a:endParaRPr lang="en-US" sz="2400" dirty="0"/>
          </a:p>
          <a:p>
            <a:pPr lvl="2"/>
            <a:r>
              <a:rPr lang="en-US" dirty="0"/>
              <a:t>Development</a:t>
            </a:r>
            <a:endParaRPr lang="en-US" sz="2400" dirty="0"/>
          </a:p>
          <a:p>
            <a:pPr lvl="2"/>
            <a:r>
              <a:rPr lang="en-US" dirty="0"/>
              <a:t>Integration, Test, Staging, QA</a:t>
            </a:r>
            <a:endParaRPr lang="en-US" sz="2400" dirty="0"/>
          </a:p>
          <a:p>
            <a:pPr lvl="2"/>
            <a:r>
              <a:rPr lang="en-US" dirty="0"/>
              <a:t>Pre-Production, UAT</a:t>
            </a:r>
            <a:endParaRPr lang="en-US" sz="2400" dirty="0"/>
          </a:p>
          <a:p>
            <a:pPr lvl="2"/>
            <a:r>
              <a:rPr lang="en-US" dirty="0"/>
              <a:t>Production </a:t>
            </a:r>
          </a:p>
          <a:p>
            <a:pPr lvl="0"/>
            <a:endParaRPr lang="en-US" sz="3200" dirty="0"/>
          </a:p>
          <a:p>
            <a:endParaRPr lang="en-US" dirty="0"/>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3071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Organizing Application Environments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Most customers choose between </a:t>
            </a:r>
            <a:r>
              <a:rPr lang="en-US" b="1" dirty="0">
                <a:solidFill>
                  <a:schemeClr val="accent6"/>
                </a:solidFill>
              </a:rPr>
              <a:t>2 patterns to group or isolate </a:t>
            </a:r>
            <a:r>
              <a:rPr lang="en-US" dirty="0"/>
              <a:t>their application environments</a:t>
            </a:r>
          </a:p>
          <a:p>
            <a:pPr lvl="1"/>
            <a:r>
              <a:rPr lang="en-US" b="1" dirty="0"/>
              <a:t>Multi-VPC Pattern</a:t>
            </a:r>
          </a:p>
          <a:p>
            <a:pPr lvl="1"/>
            <a:r>
              <a:rPr lang="en-US" b="1" dirty="0"/>
              <a:t>Multi-Account Pattern</a:t>
            </a:r>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65344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Multi-VPC Pattern</a:t>
            </a:r>
          </a:p>
        </p:txBody>
      </p:sp>
      <p:sp>
        <p:nvSpPr>
          <p:cNvPr id="3" name="Content Placeholder 2"/>
          <p:cNvSpPr>
            <a:spLocks noGrp="1"/>
          </p:cNvSpPr>
          <p:nvPr>
            <p:ph idx="1"/>
          </p:nvPr>
        </p:nvSpPr>
        <p:spPr>
          <a:xfrm>
            <a:off x="609600" y="1803400"/>
            <a:ext cx="10972800" cy="4322763"/>
          </a:xfrm>
        </p:spPr>
        <p:txBody>
          <a:bodyPr>
            <a:normAutofit/>
          </a:bodyPr>
          <a:lstStyle/>
          <a:p>
            <a:r>
              <a:rPr lang="en-US" b="1" dirty="0"/>
              <a:t>Purpose</a:t>
            </a:r>
          </a:p>
          <a:p>
            <a:pPr lvl="1"/>
            <a:r>
              <a:rPr lang="en-US" dirty="0"/>
              <a:t>Used to group application environments into separate VPCs</a:t>
            </a:r>
          </a:p>
          <a:p>
            <a:r>
              <a:rPr lang="en-US" b="1" dirty="0"/>
              <a:t>Criteria</a:t>
            </a:r>
          </a:p>
          <a:p>
            <a:pPr lvl="1"/>
            <a:r>
              <a:rPr lang="en-US" b="1" dirty="0">
                <a:solidFill>
                  <a:schemeClr val="accent6"/>
                </a:solidFill>
              </a:rPr>
              <a:t>Single team</a:t>
            </a:r>
          </a:p>
          <a:p>
            <a:pPr lvl="2"/>
            <a:r>
              <a:rPr lang="en-US" dirty="0"/>
              <a:t>Single team authorized to provision infrastructure to Dev &amp; Prod</a:t>
            </a:r>
          </a:p>
          <a:p>
            <a:r>
              <a:rPr lang="en-US" b="1" dirty="0"/>
              <a:t>Use Cases</a:t>
            </a:r>
          </a:p>
          <a:p>
            <a:pPr lvl="1"/>
            <a:r>
              <a:rPr lang="en-US" dirty="0"/>
              <a:t>Startups or small to midsize business (SMB)</a:t>
            </a:r>
          </a:p>
          <a:p>
            <a:pPr lvl="1"/>
            <a:r>
              <a:rPr lang="en-US" dirty="0"/>
              <a:t>Managed Service providers (MSPs)</a:t>
            </a:r>
          </a:p>
          <a:p>
            <a:pPr lvl="1"/>
            <a:r>
              <a:rPr lang="en-US" dirty="0"/>
              <a:t>Software as a Service (SaaS) providers </a:t>
            </a:r>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13771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Multi-VPC Pattern Diagram</a:t>
            </a:r>
          </a:p>
        </p:txBody>
      </p:sp>
      <p:sp>
        <p:nvSpPr>
          <p:cNvPr id="3" name="Content Placeholder 2"/>
          <p:cNvSpPr>
            <a:spLocks noGrp="1"/>
          </p:cNvSpPr>
          <p:nvPr>
            <p:ph idx="1"/>
          </p:nvPr>
        </p:nvSpPr>
        <p:spPr>
          <a:xfrm>
            <a:off x="609600" y="1803400"/>
            <a:ext cx="10972800" cy="4322763"/>
          </a:xfrm>
        </p:spPr>
        <p:txBody>
          <a:bodyPr>
            <a:normAutofit/>
          </a:bodyPr>
          <a:lstStyle/>
          <a:p>
            <a:endParaRPr lang="en-US" dirty="0"/>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grpSp>
        <p:nvGrpSpPr>
          <p:cNvPr id="9" name="Group 8"/>
          <p:cNvGrpSpPr/>
          <p:nvPr/>
        </p:nvGrpSpPr>
        <p:grpSpPr>
          <a:xfrm>
            <a:off x="914401" y="2356353"/>
            <a:ext cx="2334684" cy="2799848"/>
            <a:chOff x="685800" y="1538664"/>
            <a:chExt cx="1751013" cy="2099886"/>
          </a:xfrm>
        </p:grpSpPr>
        <p:sp>
          <p:nvSpPr>
            <p:cNvPr id="13" name="Rounded Rectangle 12"/>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14" name="TextBox 13"/>
            <p:cNvSpPr txBox="1">
              <a:spLocks noChangeArrowheads="1"/>
            </p:cNvSpPr>
            <p:nvPr/>
          </p:nvSpPr>
          <p:spPr bwMode="auto">
            <a:xfrm>
              <a:off x="762000" y="2571750"/>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Development</a:t>
              </a:r>
            </a:p>
            <a:p>
              <a:pPr algn="ctr"/>
              <a:r>
                <a:rPr lang="en-US" sz="1200" dirty="0">
                  <a:latin typeface="Helvetica Neue"/>
                  <a:ea typeface="Verdana" pitchFamily="34" charset="0"/>
                  <a:cs typeface="Helvetica Neue"/>
                </a:rPr>
                <a:t>Amazon VPC</a:t>
              </a:r>
            </a:p>
          </p:txBody>
        </p:sp>
        <p:pic>
          <p:nvPicPr>
            <p:cNvPr id="15" name="Picture 14" descr="VPC-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664"/>
              <a:ext cx="599171" cy="599171"/>
            </a:xfrm>
            <a:prstGeom prst="rect">
              <a:avLst/>
            </a:prstGeom>
          </p:spPr>
        </p:pic>
      </p:grpSp>
      <p:grpSp>
        <p:nvGrpSpPr>
          <p:cNvPr id="16" name="Group 15"/>
          <p:cNvGrpSpPr/>
          <p:nvPr/>
        </p:nvGrpSpPr>
        <p:grpSpPr>
          <a:xfrm>
            <a:off x="3456517" y="2356353"/>
            <a:ext cx="2334684" cy="2799848"/>
            <a:chOff x="685800" y="1538664"/>
            <a:chExt cx="1751013" cy="2099886"/>
          </a:xfrm>
        </p:grpSpPr>
        <p:sp>
          <p:nvSpPr>
            <p:cNvPr id="18" name="Rounded Rectangle 17"/>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19" name="TextBox 18"/>
            <p:cNvSpPr txBox="1">
              <a:spLocks noChangeArrowheads="1"/>
            </p:cNvSpPr>
            <p:nvPr/>
          </p:nvSpPr>
          <p:spPr bwMode="auto">
            <a:xfrm>
              <a:off x="836613" y="2571750"/>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Integration</a:t>
              </a:r>
            </a:p>
            <a:p>
              <a:pPr algn="ctr"/>
              <a:r>
                <a:rPr lang="en-US" sz="1200" dirty="0">
                  <a:latin typeface="Helvetica Neue"/>
                  <a:ea typeface="Verdana" pitchFamily="34" charset="0"/>
                  <a:cs typeface="Helvetica Neue"/>
                </a:rPr>
                <a:t>Amazon VPC</a:t>
              </a:r>
            </a:p>
          </p:txBody>
        </p:sp>
        <p:pic>
          <p:nvPicPr>
            <p:cNvPr id="20" name="Picture 19" descr="VPC-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664"/>
              <a:ext cx="599171" cy="599171"/>
            </a:xfrm>
            <a:prstGeom prst="rect">
              <a:avLst/>
            </a:prstGeom>
          </p:spPr>
        </p:pic>
      </p:grpSp>
      <p:grpSp>
        <p:nvGrpSpPr>
          <p:cNvPr id="21" name="Group 20"/>
          <p:cNvGrpSpPr/>
          <p:nvPr/>
        </p:nvGrpSpPr>
        <p:grpSpPr>
          <a:xfrm>
            <a:off x="5996517" y="2356353"/>
            <a:ext cx="2334684" cy="2799848"/>
            <a:chOff x="685800" y="1538664"/>
            <a:chExt cx="1751013" cy="2099886"/>
          </a:xfrm>
        </p:grpSpPr>
        <p:sp>
          <p:nvSpPr>
            <p:cNvPr id="22" name="Rounded Rectangle 21"/>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23" name="TextBox 22"/>
            <p:cNvSpPr txBox="1">
              <a:spLocks noChangeArrowheads="1"/>
            </p:cNvSpPr>
            <p:nvPr/>
          </p:nvSpPr>
          <p:spPr bwMode="auto">
            <a:xfrm>
              <a:off x="760413" y="2571750"/>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Pre-production</a:t>
              </a:r>
            </a:p>
            <a:p>
              <a:pPr algn="ctr"/>
              <a:r>
                <a:rPr lang="en-US" sz="1200" dirty="0">
                  <a:latin typeface="Helvetica Neue"/>
                  <a:ea typeface="Verdana" pitchFamily="34" charset="0"/>
                  <a:cs typeface="Helvetica Neue"/>
                </a:rPr>
                <a:t>Amazon VPC</a:t>
              </a:r>
            </a:p>
          </p:txBody>
        </p:sp>
        <p:pic>
          <p:nvPicPr>
            <p:cNvPr id="24" name="Picture 23" descr="VPC-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664"/>
              <a:ext cx="599171" cy="599171"/>
            </a:xfrm>
            <a:prstGeom prst="rect">
              <a:avLst/>
            </a:prstGeom>
          </p:spPr>
        </p:pic>
      </p:grpSp>
      <p:grpSp>
        <p:nvGrpSpPr>
          <p:cNvPr id="25" name="Group 24"/>
          <p:cNvGrpSpPr/>
          <p:nvPr/>
        </p:nvGrpSpPr>
        <p:grpSpPr>
          <a:xfrm>
            <a:off x="8536517" y="2356353"/>
            <a:ext cx="2334684" cy="2799848"/>
            <a:chOff x="685800" y="1538664"/>
            <a:chExt cx="1751013" cy="2099886"/>
          </a:xfrm>
        </p:grpSpPr>
        <p:sp>
          <p:nvSpPr>
            <p:cNvPr id="26" name="Rounded Rectangle 25"/>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27" name="TextBox 26"/>
            <p:cNvSpPr txBox="1">
              <a:spLocks noChangeArrowheads="1"/>
            </p:cNvSpPr>
            <p:nvPr/>
          </p:nvSpPr>
          <p:spPr bwMode="auto">
            <a:xfrm>
              <a:off x="760413" y="2571750"/>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Production</a:t>
              </a:r>
            </a:p>
            <a:p>
              <a:pPr algn="ctr"/>
              <a:r>
                <a:rPr lang="en-US" sz="1200" dirty="0">
                  <a:latin typeface="Helvetica Neue"/>
                  <a:ea typeface="Verdana" pitchFamily="34" charset="0"/>
                  <a:cs typeface="Helvetica Neue"/>
                </a:rPr>
                <a:t>Amazon VPC</a:t>
              </a:r>
            </a:p>
          </p:txBody>
        </p:sp>
        <p:pic>
          <p:nvPicPr>
            <p:cNvPr id="28" name="Picture 27" descr="VPC-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8664"/>
              <a:ext cx="599171" cy="599171"/>
            </a:xfrm>
            <a:prstGeom prst="rect">
              <a:avLst/>
            </a:prstGeom>
          </p:spPr>
        </p:pic>
      </p:grpSp>
      <p:sp>
        <p:nvSpPr>
          <p:cNvPr id="29" name="Rounded Rectangle 28"/>
          <p:cNvSpPr/>
          <p:nvPr/>
        </p:nvSpPr>
        <p:spPr>
          <a:xfrm>
            <a:off x="609600" y="2193288"/>
            <a:ext cx="10566400" cy="326771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30" name="Picture 29" descr="AWS-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39" y="1701801"/>
            <a:ext cx="804672" cy="804672"/>
          </a:xfrm>
          <a:prstGeom prst="rect">
            <a:avLst/>
          </a:prstGeom>
        </p:spPr>
      </p:pic>
    </p:spTree>
    <p:extLst>
      <p:ext uri="{BB962C8B-B14F-4D97-AF65-F5344CB8AC3E}">
        <p14:creationId xmlns:p14="http://schemas.microsoft.com/office/powerpoint/2010/main" val="2117643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Multi-Account Pattern</a:t>
            </a:r>
          </a:p>
        </p:txBody>
      </p:sp>
      <p:sp>
        <p:nvSpPr>
          <p:cNvPr id="3" name="Content Placeholder 2"/>
          <p:cNvSpPr>
            <a:spLocks noGrp="1"/>
          </p:cNvSpPr>
          <p:nvPr>
            <p:ph idx="1"/>
          </p:nvPr>
        </p:nvSpPr>
        <p:spPr>
          <a:xfrm>
            <a:off x="609600" y="1803400"/>
            <a:ext cx="10972800" cy="4322763"/>
          </a:xfrm>
        </p:spPr>
        <p:txBody>
          <a:bodyPr>
            <a:normAutofit/>
          </a:bodyPr>
          <a:lstStyle/>
          <a:p>
            <a:r>
              <a:rPr lang="en-US" b="1" dirty="0"/>
              <a:t>Purpose</a:t>
            </a:r>
          </a:p>
          <a:p>
            <a:pPr lvl="1"/>
            <a:r>
              <a:rPr lang="en-US" dirty="0"/>
              <a:t>Isolate AWS administration of application environments into separate AWS accounts</a:t>
            </a:r>
          </a:p>
          <a:p>
            <a:r>
              <a:rPr lang="en-US" b="1" dirty="0"/>
              <a:t>Criteria</a:t>
            </a:r>
          </a:p>
          <a:p>
            <a:pPr lvl="1"/>
            <a:r>
              <a:rPr lang="en-US" b="1" dirty="0">
                <a:solidFill>
                  <a:schemeClr val="accent6"/>
                </a:solidFill>
              </a:rPr>
              <a:t>Multi-Team</a:t>
            </a:r>
          </a:p>
          <a:p>
            <a:pPr lvl="2"/>
            <a:r>
              <a:rPr lang="en-US" dirty="0"/>
              <a:t>One team authorized to provision infrastructure to Dev</a:t>
            </a:r>
          </a:p>
          <a:p>
            <a:pPr lvl="2"/>
            <a:r>
              <a:rPr lang="en-US" dirty="0"/>
              <a:t>A different team authorized to provision infrastructure to Prod</a:t>
            </a:r>
          </a:p>
          <a:p>
            <a:r>
              <a:rPr lang="en-US" b="1" dirty="0"/>
              <a:t>Use Cases</a:t>
            </a:r>
          </a:p>
          <a:p>
            <a:pPr lvl="1"/>
            <a:r>
              <a:rPr lang="en-US" dirty="0"/>
              <a:t>Enterprises</a:t>
            </a:r>
          </a:p>
          <a:p>
            <a:pPr lvl="1"/>
            <a:r>
              <a:rPr lang="en-US" dirty="0"/>
              <a:t>Public Sector</a:t>
            </a:r>
          </a:p>
          <a:p>
            <a:pPr lvl="3"/>
            <a:endParaRPr lang="en-US" dirty="0"/>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34842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Multi-Account Pattern Diagram</a:t>
            </a:r>
          </a:p>
        </p:txBody>
      </p:sp>
      <p:sp>
        <p:nvSpPr>
          <p:cNvPr id="3" name="Content Placeholder 2"/>
          <p:cNvSpPr>
            <a:spLocks noGrp="1"/>
          </p:cNvSpPr>
          <p:nvPr>
            <p:ph idx="1"/>
          </p:nvPr>
        </p:nvSpPr>
        <p:spPr>
          <a:xfrm>
            <a:off x="609600" y="1803400"/>
            <a:ext cx="10972800" cy="4322763"/>
          </a:xfrm>
        </p:spPr>
        <p:txBody>
          <a:bodyPr>
            <a:normAutofit/>
          </a:bodyPr>
          <a:lstStyle/>
          <a:p>
            <a:endParaRPr lang="en-US" dirty="0"/>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grpSp>
        <p:nvGrpSpPr>
          <p:cNvPr id="31" name="Group 30"/>
          <p:cNvGrpSpPr/>
          <p:nvPr/>
        </p:nvGrpSpPr>
        <p:grpSpPr>
          <a:xfrm>
            <a:off x="914401" y="2048514"/>
            <a:ext cx="2334684" cy="2802886"/>
            <a:chOff x="611187" y="1231585"/>
            <a:chExt cx="1751013" cy="2102165"/>
          </a:xfrm>
        </p:grpSpPr>
        <p:sp>
          <p:nvSpPr>
            <p:cNvPr id="32" name="Rounded Rectangle 31"/>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33" name="TextBox 32"/>
            <p:cNvSpPr txBox="1">
              <a:spLocks noChangeArrowheads="1"/>
            </p:cNvSpPr>
            <p:nvPr/>
          </p:nvSpPr>
          <p:spPr bwMode="auto">
            <a:xfrm>
              <a:off x="687387" y="2888218"/>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Development</a:t>
              </a:r>
            </a:p>
            <a:p>
              <a:pPr algn="ctr"/>
              <a:r>
                <a:rPr lang="en-US" sz="1200" dirty="0">
                  <a:latin typeface="Helvetica Neue"/>
                  <a:ea typeface="Verdana" pitchFamily="34" charset="0"/>
                  <a:cs typeface="Helvetica Neue"/>
                </a:rPr>
                <a:t>AWS Account</a:t>
              </a:r>
            </a:p>
          </p:txBody>
        </p:sp>
        <p:pic>
          <p:nvPicPr>
            <p:cNvPr id="34" name="Picture 33"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grpSp>
        <p:nvGrpSpPr>
          <p:cNvPr id="35" name="Group 34"/>
          <p:cNvGrpSpPr/>
          <p:nvPr/>
        </p:nvGrpSpPr>
        <p:grpSpPr>
          <a:xfrm>
            <a:off x="3556001" y="2048514"/>
            <a:ext cx="2334684" cy="2802886"/>
            <a:chOff x="611187" y="1231585"/>
            <a:chExt cx="1751013" cy="2102165"/>
          </a:xfrm>
        </p:grpSpPr>
        <p:sp>
          <p:nvSpPr>
            <p:cNvPr id="36" name="Rounded Rectangle 35"/>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37" name="TextBox 36"/>
            <p:cNvSpPr txBox="1">
              <a:spLocks noChangeArrowheads="1"/>
            </p:cNvSpPr>
            <p:nvPr/>
          </p:nvSpPr>
          <p:spPr bwMode="auto">
            <a:xfrm>
              <a:off x="687387" y="2888218"/>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Integration</a:t>
              </a:r>
            </a:p>
            <a:p>
              <a:pPr algn="ctr"/>
              <a:r>
                <a:rPr lang="en-US" sz="1200" dirty="0">
                  <a:latin typeface="Helvetica Neue"/>
                  <a:ea typeface="Verdana" pitchFamily="34" charset="0"/>
                  <a:cs typeface="Helvetica Neue"/>
                </a:rPr>
                <a:t>AWS Account</a:t>
              </a:r>
            </a:p>
          </p:txBody>
        </p:sp>
        <p:pic>
          <p:nvPicPr>
            <p:cNvPr id="38" name="Picture 37"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grpSp>
        <p:nvGrpSpPr>
          <p:cNvPr id="39" name="Group 38"/>
          <p:cNvGrpSpPr/>
          <p:nvPr/>
        </p:nvGrpSpPr>
        <p:grpSpPr>
          <a:xfrm>
            <a:off x="6197601" y="2048514"/>
            <a:ext cx="2334684" cy="2802886"/>
            <a:chOff x="611187" y="1231585"/>
            <a:chExt cx="1751013" cy="2102165"/>
          </a:xfrm>
        </p:grpSpPr>
        <p:sp>
          <p:nvSpPr>
            <p:cNvPr id="40" name="Rounded Rectangle 39"/>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41" name="TextBox 40"/>
            <p:cNvSpPr txBox="1">
              <a:spLocks noChangeArrowheads="1"/>
            </p:cNvSpPr>
            <p:nvPr/>
          </p:nvSpPr>
          <p:spPr bwMode="auto">
            <a:xfrm>
              <a:off x="687387" y="2888218"/>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Pre-production</a:t>
              </a:r>
            </a:p>
            <a:p>
              <a:pPr algn="ctr"/>
              <a:r>
                <a:rPr lang="en-US" sz="1200" dirty="0">
                  <a:latin typeface="Helvetica Neue"/>
                  <a:ea typeface="Verdana" pitchFamily="34" charset="0"/>
                  <a:cs typeface="Helvetica Neue"/>
                </a:rPr>
                <a:t>AWS Account</a:t>
              </a:r>
            </a:p>
          </p:txBody>
        </p:sp>
        <p:pic>
          <p:nvPicPr>
            <p:cNvPr id="42" name="Picture 41"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grpSp>
        <p:nvGrpSpPr>
          <p:cNvPr id="43" name="Group 42"/>
          <p:cNvGrpSpPr/>
          <p:nvPr/>
        </p:nvGrpSpPr>
        <p:grpSpPr>
          <a:xfrm>
            <a:off x="8839201" y="2048514"/>
            <a:ext cx="2334684" cy="2802886"/>
            <a:chOff x="611187" y="1231585"/>
            <a:chExt cx="1751013" cy="2102165"/>
          </a:xfrm>
        </p:grpSpPr>
        <p:sp>
          <p:nvSpPr>
            <p:cNvPr id="44" name="Rounded Rectangle 43"/>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45" name="TextBox 44"/>
            <p:cNvSpPr txBox="1">
              <a:spLocks noChangeArrowheads="1"/>
            </p:cNvSpPr>
            <p:nvPr/>
          </p:nvSpPr>
          <p:spPr bwMode="auto">
            <a:xfrm>
              <a:off x="687387" y="2888218"/>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Production</a:t>
              </a:r>
            </a:p>
            <a:p>
              <a:pPr algn="ctr"/>
              <a:r>
                <a:rPr lang="en-US" sz="1200" dirty="0">
                  <a:latin typeface="Helvetica Neue"/>
                  <a:ea typeface="Verdana" pitchFamily="34" charset="0"/>
                  <a:cs typeface="Helvetica Neue"/>
                </a:rPr>
                <a:t>AWS Account</a:t>
              </a:r>
            </a:p>
          </p:txBody>
        </p:sp>
        <p:pic>
          <p:nvPicPr>
            <p:cNvPr id="46" name="Picture 45"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sp>
        <p:nvSpPr>
          <p:cNvPr id="47" name="Rounded Rectangle 46"/>
          <p:cNvSpPr/>
          <p:nvPr/>
        </p:nvSpPr>
        <p:spPr>
          <a:xfrm>
            <a:off x="1016000" y="3149600"/>
            <a:ext cx="2133600" cy="787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48" name="Picture 47"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105" y="2661153"/>
            <a:ext cx="798895" cy="798895"/>
          </a:xfrm>
          <a:prstGeom prst="rect">
            <a:avLst/>
          </a:prstGeom>
        </p:spPr>
      </p:pic>
      <p:sp>
        <p:nvSpPr>
          <p:cNvPr id="49" name="Rounded Rectangle 48"/>
          <p:cNvSpPr/>
          <p:nvPr/>
        </p:nvSpPr>
        <p:spPr>
          <a:xfrm>
            <a:off x="3657600" y="3149600"/>
            <a:ext cx="2133600" cy="787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50" name="Picture 49"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705" y="2661153"/>
            <a:ext cx="798895" cy="798895"/>
          </a:xfrm>
          <a:prstGeom prst="rect">
            <a:avLst/>
          </a:prstGeom>
        </p:spPr>
      </p:pic>
      <p:sp>
        <p:nvSpPr>
          <p:cNvPr id="51" name="Rounded Rectangle 50"/>
          <p:cNvSpPr/>
          <p:nvPr/>
        </p:nvSpPr>
        <p:spPr>
          <a:xfrm>
            <a:off x="6299200" y="3149600"/>
            <a:ext cx="2133600" cy="787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52" name="Picture 51"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305" y="2661153"/>
            <a:ext cx="798895" cy="798895"/>
          </a:xfrm>
          <a:prstGeom prst="rect">
            <a:avLst/>
          </a:prstGeom>
        </p:spPr>
      </p:pic>
      <p:sp>
        <p:nvSpPr>
          <p:cNvPr id="53" name="Rounded Rectangle 52"/>
          <p:cNvSpPr/>
          <p:nvPr/>
        </p:nvSpPr>
        <p:spPr>
          <a:xfrm>
            <a:off x="8940800" y="3149600"/>
            <a:ext cx="2133600" cy="787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54" name="Picture 53"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905" y="2661153"/>
            <a:ext cx="798895" cy="798895"/>
          </a:xfrm>
          <a:prstGeom prst="rect">
            <a:avLst/>
          </a:prstGeom>
        </p:spPr>
      </p:pic>
      <p:sp>
        <p:nvSpPr>
          <p:cNvPr id="55" name="TextBox 35"/>
          <p:cNvSpPr txBox="1">
            <a:spLocks noChangeArrowheads="1"/>
          </p:cNvSpPr>
          <p:nvPr/>
        </p:nvSpPr>
        <p:spPr bwMode="auto">
          <a:xfrm>
            <a:off x="1073152" y="3665327"/>
            <a:ext cx="2076449" cy="27699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Amazon VPC</a:t>
            </a:r>
          </a:p>
        </p:txBody>
      </p:sp>
      <p:sp>
        <p:nvSpPr>
          <p:cNvPr id="56" name="TextBox 35"/>
          <p:cNvSpPr txBox="1">
            <a:spLocks noChangeArrowheads="1"/>
          </p:cNvSpPr>
          <p:nvPr/>
        </p:nvSpPr>
        <p:spPr bwMode="auto">
          <a:xfrm>
            <a:off x="3714752" y="3665327"/>
            <a:ext cx="2076449" cy="27699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Amazon VPC</a:t>
            </a:r>
          </a:p>
        </p:txBody>
      </p:sp>
      <p:sp>
        <p:nvSpPr>
          <p:cNvPr id="57" name="TextBox 35"/>
          <p:cNvSpPr txBox="1">
            <a:spLocks noChangeArrowheads="1"/>
          </p:cNvSpPr>
          <p:nvPr/>
        </p:nvSpPr>
        <p:spPr bwMode="auto">
          <a:xfrm>
            <a:off x="6356352" y="3665327"/>
            <a:ext cx="2076449" cy="27699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Amazon VPC</a:t>
            </a:r>
          </a:p>
        </p:txBody>
      </p:sp>
      <p:sp>
        <p:nvSpPr>
          <p:cNvPr id="58" name="TextBox 35"/>
          <p:cNvSpPr txBox="1">
            <a:spLocks noChangeArrowheads="1"/>
          </p:cNvSpPr>
          <p:nvPr/>
        </p:nvSpPr>
        <p:spPr bwMode="auto">
          <a:xfrm>
            <a:off x="8997952" y="3665327"/>
            <a:ext cx="2076449" cy="27699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Amazon VPC</a:t>
            </a:r>
          </a:p>
        </p:txBody>
      </p:sp>
    </p:spTree>
    <p:extLst>
      <p:ext uri="{BB962C8B-B14F-4D97-AF65-F5344CB8AC3E}">
        <p14:creationId xmlns:p14="http://schemas.microsoft.com/office/powerpoint/2010/main" val="98813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Multi-Account &amp; VPC Combination Diagram</a:t>
            </a:r>
          </a:p>
        </p:txBody>
      </p:sp>
      <p:sp>
        <p:nvSpPr>
          <p:cNvPr id="3" name="Content Placeholder 2"/>
          <p:cNvSpPr>
            <a:spLocks noGrp="1"/>
          </p:cNvSpPr>
          <p:nvPr>
            <p:ph idx="1"/>
          </p:nvPr>
        </p:nvSpPr>
        <p:spPr>
          <a:xfrm>
            <a:off x="609600" y="1803400"/>
            <a:ext cx="10972800" cy="4322763"/>
          </a:xfrm>
        </p:spPr>
        <p:txBody>
          <a:bodyPr>
            <a:normAutofit/>
          </a:bodyPr>
          <a:lstStyle/>
          <a:p>
            <a:endParaRPr lang="en-US" dirty="0"/>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grpSp>
        <p:nvGrpSpPr>
          <p:cNvPr id="31" name="Group 30"/>
          <p:cNvGrpSpPr/>
          <p:nvPr/>
        </p:nvGrpSpPr>
        <p:grpSpPr>
          <a:xfrm>
            <a:off x="2336801" y="1803400"/>
            <a:ext cx="2334684" cy="2802886"/>
            <a:chOff x="611187" y="1231585"/>
            <a:chExt cx="1751013" cy="2102165"/>
          </a:xfrm>
        </p:grpSpPr>
        <p:sp>
          <p:nvSpPr>
            <p:cNvPr id="32" name="Rounded Rectangle 31"/>
            <p:cNvSpPr/>
            <p:nvPr/>
          </p:nvSpPr>
          <p:spPr>
            <a:xfrm>
              <a:off x="611187" y="16002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33" name="TextBox 32"/>
            <p:cNvSpPr txBox="1">
              <a:spLocks noChangeArrowheads="1"/>
            </p:cNvSpPr>
            <p:nvPr/>
          </p:nvSpPr>
          <p:spPr bwMode="auto">
            <a:xfrm>
              <a:off x="687387" y="2888218"/>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Production</a:t>
              </a:r>
            </a:p>
            <a:p>
              <a:pPr algn="ctr"/>
              <a:r>
                <a:rPr lang="en-US" sz="1200" dirty="0">
                  <a:latin typeface="Helvetica Neue"/>
                  <a:ea typeface="Verdana" pitchFamily="34" charset="0"/>
                  <a:cs typeface="Helvetica Neue"/>
                </a:rPr>
                <a:t>AWS Account</a:t>
              </a:r>
            </a:p>
          </p:txBody>
        </p:sp>
        <p:pic>
          <p:nvPicPr>
            <p:cNvPr id="34" name="Picture 33"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16" y="1231585"/>
              <a:ext cx="603504" cy="603504"/>
            </a:xfrm>
            <a:prstGeom prst="rect">
              <a:avLst/>
            </a:prstGeom>
          </p:spPr>
        </p:pic>
      </p:grpSp>
      <p:grpSp>
        <p:nvGrpSpPr>
          <p:cNvPr id="6" name="Group 5"/>
          <p:cNvGrpSpPr/>
          <p:nvPr/>
        </p:nvGrpSpPr>
        <p:grpSpPr>
          <a:xfrm>
            <a:off x="5283200" y="2619238"/>
            <a:ext cx="2133600" cy="1242252"/>
            <a:chOff x="2895600" y="2148264"/>
            <a:chExt cx="1600200" cy="931689"/>
          </a:xfrm>
        </p:grpSpPr>
        <p:sp>
          <p:nvSpPr>
            <p:cNvPr id="60" name="Rounded Rectangle 59"/>
            <p:cNvSpPr/>
            <p:nvPr/>
          </p:nvSpPr>
          <p:spPr>
            <a:xfrm>
              <a:off x="2895600" y="2514600"/>
              <a:ext cx="1600200" cy="56535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61" name="Picture 60"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428" y="2148264"/>
              <a:ext cx="599171" cy="599171"/>
            </a:xfrm>
            <a:prstGeom prst="rect">
              <a:avLst/>
            </a:prstGeom>
          </p:spPr>
        </p:pic>
        <p:sp>
          <p:nvSpPr>
            <p:cNvPr id="62" name="TextBox 35"/>
            <p:cNvSpPr txBox="1">
              <a:spLocks noChangeArrowheads="1"/>
            </p:cNvSpPr>
            <p:nvPr/>
          </p:nvSpPr>
          <p:spPr bwMode="auto">
            <a:xfrm>
              <a:off x="2938463" y="2659618"/>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Development </a:t>
              </a:r>
            </a:p>
            <a:p>
              <a:pPr algn="ctr"/>
              <a:r>
                <a:rPr lang="en-US" sz="1200" dirty="0">
                  <a:latin typeface="Helvetica Neue"/>
                  <a:ea typeface="Verdana" pitchFamily="34" charset="0"/>
                  <a:cs typeface="Helvetica Neue"/>
                </a:rPr>
                <a:t>Amazon VPC</a:t>
              </a:r>
            </a:p>
          </p:txBody>
        </p:sp>
      </p:grpSp>
      <p:grpSp>
        <p:nvGrpSpPr>
          <p:cNvPr id="63" name="Group 62"/>
          <p:cNvGrpSpPr/>
          <p:nvPr/>
        </p:nvGrpSpPr>
        <p:grpSpPr>
          <a:xfrm>
            <a:off x="7213600" y="3691886"/>
            <a:ext cx="2133600" cy="1242252"/>
            <a:chOff x="2895600" y="2148264"/>
            <a:chExt cx="1600200" cy="931689"/>
          </a:xfrm>
        </p:grpSpPr>
        <p:sp>
          <p:nvSpPr>
            <p:cNvPr id="64" name="Rounded Rectangle 63"/>
            <p:cNvSpPr/>
            <p:nvPr/>
          </p:nvSpPr>
          <p:spPr>
            <a:xfrm>
              <a:off x="2895600" y="2514600"/>
              <a:ext cx="1600200" cy="56535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65" name="Picture 64"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428" y="2148264"/>
              <a:ext cx="599171" cy="599171"/>
            </a:xfrm>
            <a:prstGeom prst="rect">
              <a:avLst/>
            </a:prstGeom>
          </p:spPr>
        </p:pic>
        <p:sp>
          <p:nvSpPr>
            <p:cNvPr id="66" name="TextBox 35"/>
            <p:cNvSpPr txBox="1">
              <a:spLocks noChangeArrowheads="1"/>
            </p:cNvSpPr>
            <p:nvPr/>
          </p:nvSpPr>
          <p:spPr bwMode="auto">
            <a:xfrm>
              <a:off x="2938463" y="2659618"/>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Integration</a:t>
              </a:r>
            </a:p>
            <a:p>
              <a:pPr algn="ctr"/>
              <a:r>
                <a:rPr lang="en-US" sz="1200" dirty="0">
                  <a:latin typeface="Helvetica Neue"/>
                  <a:ea typeface="Verdana" pitchFamily="34" charset="0"/>
                  <a:cs typeface="Helvetica Neue"/>
                </a:rPr>
                <a:t>Amazon VPC</a:t>
              </a:r>
            </a:p>
          </p:txBody>
        </p:sp>
      </p:grpSp>
      <p:sp>
        <p:nvSpPr>
          <p:cNvPr id="68" name="Rounded Rectangle 67"/>
          <p:cNvSpPr/>
          <p:nvPr/>
        </p:nvSpPr>
        <p:spPr>
          <a:xfrm>
            <a:off x="5042045" y="2333751"/>
            <a:ext cx="4508355" cy="3186935"/>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69" name="Picture 68"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484" y="1842265"/>
            <a:ext cx="804672" cy="804672"/>
          </a:xfrm>
          <a:prstGeom prst="rect">
            <a:avLst/>
          </a:prstGeom>
        </p:spPr>
      </p:pic>
      <p:sp>
        <p:nvSpPr>
          <p:cNvPr id="70" name="TextBox 69"/>
          <p:cNvSpPr txBox="1">
            <a:spLocks noChangeArrowheads="1"/>
          </p:cNvSpPr>
          <p:nvPr/>
        </p:nvSpPr>
        <p:spPr bwMode="auto">
          <a:xfrm>
            <a:off x="4905376" y="5111311"/>
            <a:ext cx="4645025" cy="276999"/>
          </a:xfrm>
          <a:prstGeom prst="rect">
            <a:avLst/>
          </a:prstGeom>
          <a:noFill/>
          <a:ln w="9525">
            <a:noFill/>
            <a:miter lim="800000"/>
            <a:headEnd/>
            <a:tailEnd/>
          </a:ln>
        </p:spPr>
        <p:txBody>
          <a:bodyPr wrap="square">
            <a:spAutoFit/>
          </a:bodyPr>
          <a:lstStyle/>
          <a:p>
            <a:pPr algn="ctr"/>
            <a:r>
              <a:rPr lang="en-US" sz="1200">
                <a:latin typeface="Helvetica Neue"/>
                <a:ea typeface="Verdana" pitchFamily="34" charset="0"/>
                <a:cs typeface="Helvetica Neue"/>
              </a:rPr>
              <a:t>Non-Production </a:t>
            </a:r>
            <a:r>
              <a:rPr lang="en-US" sz="1200" dirty="0">
                <a:latin typeface="Helvetica Neue"/>
                <a:ea typeface="Verdana" pitchFamily="34" charset="0"/>
                <a:cs typeface="Helvetica Neue"/>
              </a:rPr>
              <a:t>AWS Account</a:t>
            </a:r>
          </a:p>
        </p:txBody>
      </p:sp>
      <p:grpSp>
        <p:nvGrpSpPr>
          <p:cNvPr id="72" name="Group 71"/>
          <p:cNvGrpSpPr/>
          <p:nvPr/>
        </p:nvGrpSpPr>
        <p:grpSpPr>
          <a:xfrm>
            <a:off x="2466375" y="2556058"/>
            <a:ext cx="2133600" cy="1242252"/>
            <a:chOff x="2895600" y="2148264"/>
            <a:chExt cx="1600200" cy="931689"/>
          </a:xfrm>
        </p:grpSpPr>
        <p:sp>
          <p:nvSpPr>
            <p:cNvPr id="73" name="Rounded Rectangle 72"/>
            <p:cNvSpPr/>
            <p:nvPr/>
          </p:nvSpPr>
          <p:spPr>
            <a:xfrm>
              <a:off x="2895600" y="2514600"/>
              <a:ext cx="1600200" cy="56535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pic>
          <p:nvPicPr>
            <p:cNvPr id="74" name="Picture 73" descr="VPC-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428" y="2148264"/>
              <a:ext cx="599171" cy="599171"/>
            </a:xfrm>
            <a:prstGeom prst="rect">
              <a:avLst/>
            </a:prstGeom>
          </p:spPr>
        </p:pic>
        <p:sp>
          <p:nvSpPr>
            <p:cNvPr id="75" name="TextBox 35"/>
            <p:cNvSpPr txBox="1">
              <a:spLocks noChangeArrowheads="1"/>
            </p:cNvSpPr>
            <p:nvPr/>
          </p:nvSpPr>
          <p:spPr bwMode="auto">
            <a:xfrm>
              <a:off x="2938463" y="2659618"/>
              <a:ext cx="1557337"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Production</a:t>
              </a:r>
            </a:p>
            <a:p>
              <a:pPr algn="ctr"/>
              <a:r>
                <a:rPr lang="en-US" sz="1200" dirty="0">
                  <a:latin typeface="Helvetica Neue"/>
                  <a:ea typeface="Verdana" pitchFamily="34" charset="0"/>
                  <a:cs typeface="Helvetica Neue"/>
                </a:rPr>
                <a:t>Amazon VPC</a:t>
              </a:r>
            </a:p>
          </p:txBody>
        </p:sp>
      </p:grpSp>
    </p:spTree>
    <p:extLst>
      <p:ext uri="{BB962C8B-B14F-4D97-AF65-F5344CB8AC3E}">
        <p14:creationId xmlns:p14="http://schemas.microsoft.com/office/powerpoint/2010/main" val="130858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for Choosing a Pattern</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Most </a:t>
            </a:r>
            <a:r>
              <a:rPr lang="en-US" b="1" dirty="0">
                <a:solidFill>
                  <a:schemeClr val="accent6"/>
                </a:solidFill>
              </a:rPr>
              <a:t>large organizations </a:t>
            </a:r>
            <a:r>
              <a:rPr lang="en-US" dirty="0"/>
              <a:t>that support </a:t>
            </a:r>
            <a:r>
              <a:rPr lang="en-US" b="1" dirty="0">
                <a:solidFill>
                  <a:schemeClr val="accent6"/>
                </a:solidFill>
              </a:rPr>
              <a:t>multiple teams</a:t>
            </a:r>
            <a:r>
              <a:rPr lang="en-US" dirty="0"/>
              <a:t> and have formal application governance and isolation requirements commonly use which pattern?</a:t>
            </a:r>
            <a:endParaRPr lang="en-US" sz="3200" dirty="0"/>
          </a:p>
          <a:p>
            <a:pPr lvl="1"/>
            <a:r>
              <a:rPr lang="en-US" dirty="0"/>
              <a:t>Multi-Account Pattern</a:t>
            </a:r>
            <a:endParaRPr lang="en-US" sz="2667" dirty="0"/>
          </a:p>
          <a:p>
            <a:r>
              <a:rPr lang="en-US" dirty="0"/>
              <a:t>Most organizations that support a </a:t>
            </a:r>
            <a:r>
              <a:rPr lang="en-US" b="1" dirty="0">
                <a:solidFill>
                  <a:schemeClr val="accent6"/>
                </a:solidFill>
              </a:rPr>
              <a:t>single team with full control</a:t>
            </a:r>
            <a:r>
              <a:rPr lang="en-US" dirty="0"/>
              <a:t> over all resources in Dev &amp; Prod environments commonly use which pattern?</a:t>
            </a:r>
          </a:p>
          <a:p>
            <a:pPr lvl="1"/>
            <a:r>
              <a:rPr lang="en-US" dirty="0"/>
              <a:t>Multi-VPC Pattern</a:t>
            </a:r>
            <a:endParaRPr lang="en-US" sz="1600" dirty="0"/>
          </a:p>
          <a:p>
            <a:endParaRPr lang="en-US" dirty="0"/>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87609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6908800" cy="1223963"/>
          </a:xfrm>
        </p:spPr>
        <p:txBody>
          <a:bodyPr>
            <a:normAutofit fontScale="90000"/>
          </a:bodyPr>
          <a:lstStyle/>
          <a:p>
            <a:r>
              <a:rPr lang="en-US" b="1" dirty="0"/>
              <a:t>Decision Point: Multi-VPC or Multi-Account Pattern</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Which grouping or isolation pattern would you like to use to organize your application environments?</a:t>
            </a:r>
          </a:p>
          <a:p>
            <a:pPr lvl="1"/>
            <a:r>
              <a:rPr lang="en-US" b="1" dirty="0"/>
              <a:t>Multi-VPC for single team</a:t>
            </a:r>
          </a:p>
          <a:p>
            <a:pPr lvl="2"/>
            <a:r>
              <a:rPr lang="en-US" dirty="0"/>
              <a:t>Use multiple VPCs to organize and group your application environments</a:t>
            </a:r>
          </a:p>
          <a:p>
            <a:pPr lvl="1"/>
            <a:r>
              <a:rPr lang="en-US" b="1" dirty="0"/>
              <a:t>Multi-Account for multi-team</a:t>
            </a:r>
          </a:p>
          <a:p>
            <a:pPr lvl="2"/>
            <a:r>
              <a:rPr lang="en-US" dirty="0"/>
              <a:t>Use multiple AWS accounts to organize and isolate your application environments</a:t>
            </a:r>
          </a:p>
          <a:p>
            <a:pPr lvl="1"/>
            <a:endParaRPr lang="en-US" dirty="0"/>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44841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a:spLocks noGrp="1"/>
          </p:cNvSpPr>
          <p:nvPr>
            <p:ph idx="1"/>
          </p:nvPr>
        </p:nvSpPr>
        <p:spPr/>
        <p:txBody>
          <a:bodyPr>
            <a:normAutofit/>
          </a:bodyPr>
          <a:lstStyle/>
          <a:p>
            <a:r>
              <a:rPr lang="en-US" dirty="0"/>
              <a:t>Prerequisites</a:t>
            </a:r>
          </a:p>
          <a:p>
            <a:r>
              <a:rPr lang="en-US" dirty="0"/>
              <a:t>Intended Audience</a:t>
            </a:r>
          </a:p>
          <a:p>
            <a:r>
              <a:rPr lang="en-US" dirty="0"/>
              <a:t>Scope</a:t>
            </a:r>
          </a:p>
          <a:p>
            <a:r>
              <a:rPr lang="en-US" dirty="0"/>
              <a:t>Outcomes</a:t>
            </a:r>
          </a:p>
          <a:p>
            <a:r>
              <a:rPr lang="en-US" dirty="0"/>
              <a:t>Sections</a:t>
            </a:r>
          </a:p>
          <a:p>
            <a:pPr lvl="1"/>
            <a:r>
              <a:rPr lang="en-US" dirty="0"/>
              <a:t>Multi-VPC or Multi-Account Pattern</a:t>
            </a:r>
          </a:p>
          <a:p>
            <a:pPr lvl="1"/>
            <a:r>
              <a:rPr lang="en-US" dirty="0"/>
              <a:t>Multi-Account Strategy</a:t>
            </a:r>
          </a:p>
          <a:p>
            <a:pPr lvl="1"/>
            <a:r>
              <a:rPr lang="en-US" dirty="0"/>
              <a:t>AWS Regions</a:t>
            </a:r>
          </a:p>
        </p:txBody>
      </p:sp>
      <p:sp>
        <p:nvSpPr>
          <p:cNvPr id="4" name="Footer Placeholder 3"/>
          <p:cNvSpPr>
            <a:spLocks noGrp="1"/>
          </p:cNvSpPr>
          <p:nvPr>
            <p:ph type="ftr" sz="quarter" idx="11"/>
          </p:nvPr>
        </p:nvSpPr>
        <p:spPr/>
        <p:txBody>
          <a:bodyPr/>
          <a:lstStyle/>
          <a:p>
            <a:r>
              <a:rPr lang="en-US"/>
              <a:t>Design a Network on AWS Workshop v2.0</a:t>
            </a:r>
            <a:endParaRPr lang="en-US" dirty="0"/>
          </a:p>
        </p:txBody>
      </p:sp>
      <p:grpSp>
        <p:nvGrpSpPr>
          <p:cNvPr id="9" name="Group 8"/>
          <p:cNvGrpSpPr/>
          <p:nvPr/>
        </p:nvGrpSpPr>
        <p:grpSpPr>
          <a:xfrm>
            <a:off x="10632965" y="279401"/>
            <a:ext cx="1051036" cy="1219201"/>
            <a:chOff x="2187865" y="797723"/>
            <a:chExt cx="1003649" cy="1164233"/>
          </a:xfrm>
        </p:grpSpPr>
        <p:sp>
          <p:nvSpPr>
            <p:cNvPr id="10" name="Hexagon 9"/>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1" name="TextBox 10"/>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732912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1200" y="2819400"/>
            <a:ext cx="10972800" cy="719328"/>
          </a:xfrm>
        </p:spPr>
        <p:txBody>
          <a:bodyPr/>
          <a:lstStyle/>
          <a:p>
            <a:r>
              <a:rPr lang="en-US" dirty="0"/>
              <a:t>Multi-Account Pattern Strategy</a:t>
            </a:r>
          </a:p>
        </p:txBody>
      </p:sp>
      <p:sp>
        <p:nvSpPr>
          <p:cNvPr id="4" name="Footer Placeholder 3"/>
          <p:cNvSpPr>
            <a:spLocks noGrp="1"/>
          </p:cNvSpPr>
          <p:nvPr>
            <p:ph type="ftr" sz="quarter" idx="11"/>
          </p:nvPr>
        </p:nvSpPr>
        <p:spPr/>
        <p:txBody>
          <a:bodyPr/>
          <a:lstStyle/>
          <a:p>
            <a:r>
              <a:rPr lang="en-US"/>
              <a:t>Design a Network on AWS Workshop v2.0</a:t>
            </a:r>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889001"/>
            <a:ext cx="4216400" cy="170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34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AWS Organizations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Service that enables customers to </a:t>
            </a:r>
            <a:r>
              <a:rPr lang="en-US" b="1" dirty="0">
                <a:solidFill>
                  <a:schemeClr val="accent6"/>
                </a:solidFill>
              </a:rPr>
              <a:t>centrally manage policies</a:t>
            </a:r>
            <a:r>
              <a:rPr lang="en-US" dirty="0"/>
              <a:t> across multiple AWS accounts</a:t>
            </a:r>
          </a:p>
          <a:p>
            <a:r>
              <a:rPr lang="en-US" dirty="0"/>
              <a:t>Create accounts and invite existing accounts to join your organization and </a:t>
            </a:r>
            <a:r>
              <a:rPr lang="en-US" b="1" dirty="0">
                <a:solidFill>
                  <a:schemeClr val="accent6"/>
                </a:solidFill>
              </a:rPr>
              <a:t>organize them into groups </a:t>
            </a:r>
            <a:r>
              <a:rPr lang="en-US" dirty="0"/>
              <a:t>called organizational units (OUs)</a:t>
            </a:r>
          </a:p>
          <a:p>
            <a:pPr fontAlgn="ctr"/>
            <a:r>
              <a:rPr lang="en-US" dirty="0"/>
              <a:t>Attach </a:t>
            </a:r>
            <a:r>
              <a:rPr lang="en-US" b="1" dirty="0">
                <a:solidFill>
                  <a:schemeClr val="accent6"/>
                </a:solidFill>
              </a:rPr>
              <a:t>policy-based controls </a:t>
            </a:r>
            <a:r>
              <a:rPr lang="en-US" dirty="0"/>
              <a:t>called Service Control Policies (SCPs) to centrally control AWS service use across multiple AWS accounts</a:t>
            </a:r>
          </a:p>
          <a:p>
            <a:pPr fontAlgn="ctr"/>
            <a:r>
              <a:rPr lang="en-US" dirty="0"/>
              <a:t>Simplify billing for multiple accounts by enabling a single payment method through </a:t>
            </a:r>
            <a:r>
              <a:rPr lang="en-US" b="1" dirty="0">
                <a:solidFill>
                  <a:schemeClr val="accent6"/>
                </a:solidFill>
              </a:rPr>
              <a:t>consolidated billing</a:t>
            </a:r>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79777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AWS Consolidated Billing</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A feature to consolidate payment for multiple member accounts by designating one of them to be the </a:t>
            </a:r>
            <a:r>
              <a:rPr lang="en-US" b="1" dirty="0">
                <a:solidFill>
                  <a:schemeClr val="accent6"/>
                </a:solidFill>
              </a:rPr>
              <a:t>master account</a:t>
            </a:r>
          </a:p>
          <a:p>
            <a:pPr lvl="0"/>
            <a:r>
              <a:rPr lang="en-US" dirty="0"/>
              <a:t>The master account can see a combined view of AWS charges incurred by all </a:t>
            </a:r>
            <a:r>
              <a:rPr lang="en-US" b="1" dirty="0">
                <a:solidFill>
                  <a:schemeClr val="accent6"/>
                </a:solidFill>
              </a:rPr>
              <a:t>member accounts</a:t>
            </a:r>
            <a:r>
              <a:rPr lang="en-US" dirty="0"/>
              <a:t>, as well as view a cost report for each individual account</a:t>
            </a:r>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488151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Multi-Account Pattern</a:t>
            </a:r>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
        <p:nvSpPr>
          <p:cNvPr id="3" name="Triangle 2"/>
          <p:cNvSpPr/>
          <p:nvPr/>
        </p:nvSpPr>
        <p:spPr>
          <a:xfrm>
            <a:off x="4572000" y="1193801"/>
            <a:ext cx="1918979" cy="1350961"/>
          </a:xfrm>
          <a:prstGeom prst="triangl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Root</a:t>
            </a:r>
          </a:p>
          <a:p>
            <a:pPr algn="ctr"/>
            <a:endParaRPr lang="en-US" sz="2400" dirty="0"/>
          </a:p>
        </p:txBody>
      </p:sp>
      <p:sp>
        <p:nvSpPr>
          <p:cNvPr id="5" name="Regular Pentagon 4"/>
          <p:cNvSpPr/>
          <p:nvPr/>
        </p:nvSpPr>
        <p:spPr>
          <a:xfrm>
            <a:off x="6059424" y="2880679"/>
            <a:ext cx="1422400" cy="1320800"/>
          </a:xfrm>
          <a:prstGeom prst="pent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Dev</a:t>
            </a:r>
          </a:p>
        </p:txBody>
      </p:sp>
      <p:sp>
        <p:nvSpPr>
          <p:cNvPr id="58" name="Regular Pentagon 57"/>
          <p:cNvSpPr/>
          <p:nvPr/>
        </p:nvSpPr>
        <p:spPr>
          <a:xfrm>
            <a:off x="8026400" y="2870200"/>
            <a:ext cx="1422400" cy="13208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a:t>
            </a:r>
          </a:p>
        </p:txBody>
      </p:sp>
      <p:sp>
        <p:nvSpPr>
          <p:cNvPr id="59" name="Regular Pentagon 58"/>
          <p:cNvSpPr/>
          <p:nvPr/>
        </p:nvSpPr>
        <p:spPr>
          <a:xfrm>
            <a:off x="9921764" y="2870200"/>
            <a:ext cx="1422400" cy="13208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Prod</a:t>
            </a:r>
            <a:endParaRPr lang="en-US" sz="2400" dirty="0"/>
          </a:p>
        </p:txBody>
      </p:sp>
      <p:cxnSp>
        <p:nvCxnSpPr>
          <p:cNvPr id="7" name="Elbow Connector 6"/>
          <p:cNvCxnSpPr>
            <a:stCxn id="3" idx="5"/>
            <a:endCxn id="5" idx="0"/>
          </p:cNvCxnSpPr>
          <p:nvPr/>
        </p:nvCxnSpPr>
        <p:spPr>
          <a:xfrm>
            <a:off x="6011235" y="1869282"/>
            <a:ext cx="759389" cy="10113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 idx="5"/>
            <a:endCxn id="58" idx="0"/>
          </p:cNvCxnSpPr>
          <p:nvPr/>
        </p:nvCxnSpPr>
        <p:spPr>
          <a:xfrm>
            <a:off x="6011235" y="1869282"/>
            <a:ext cx="2726365" cy="10009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 idx="5"/>
            <a:endCxn id="59" idx="0"/>
          </p:cNvCxnSpPr>
          <p:nvPr/>
        </p:nvCxnSpPr>
        <p:spPr>
          <a:xfrm>
            <a:off x="6011236" y="1869282"/>
            <a:ext cx="4621729" cy="10009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0016" y="1869282"/>
            <a:ext cx="3003451" cy="461665"/>
          </a:xfrm>
          <a:prstGeom prst="rect">
            <a:avLst/>
          </a:prstGeom>
          <a:noFill/>
        </p:spPr>
        <p:txBody>
          <a:bodyPr wrap="none" rtlCol="0">
            <a:spAutoFit/>
          </a:bodyPr>
          <a:lstStyle/>
          <a:p>
            <a:r>
              <a:rPr lang="en-US" sz="2400" dirty="0"/>
              <a:t>Master Account (Root)</a:t>
            </a:r>
          </a:p>
        </p:txBody>
      </p:sp>
      <p:sp>
        <p:nvSpPr>
          <p:cNvPr id="21" name="TextBox 20"/>
          <p:cNvSpPr txBox="1"/>
          <p:nvPr/>
        </p:nvSpPr>
        <p:spPr>
          <a:xfrm>
            <a:off x="430015" y="3294858"/>
            <a:ext cx="705642" cy="461665"/>
          </a:xfrm>
          <a:prstGeom prst="rect">
            <a:avLst/>
          </a:prstGeom>
          <a:noFill/>
        </p:spPr>
        <p:txBody>
          <a:bodyPr wrap="none" rtlCol="0">
            <a:spAutoFit/>
          </a:bodyPr>
          <a:lstStyle/>
          <a:p>
            <a:r>
              <a:rPr lang="en-US" sz="2400"/>
              <a:t>OUs</a:t>
            </a:r>
          </a:p>
        </p:txBody>
      </p:sp>
      <p:sp>
        <p:nvSpPr>
          <p:cNvPr id="22" name="TextBox 21"/>
          <p:cNvSpPr txBox="1"/>
          <p:nvPr/>
        </p:nvSpPr>
        <p:spPr>
          <a:xfrm>
            <a:off x="430015" y="5054601"/>
            <a:ext cx="1325363" cy="461665"/>
          </a:xfrm>
          <a:prstGeom prst="rect">
            <a:avLst/>
          </a:prstGeom>
          <a:noFill/>
        </p:spPr>
        <p:txBody>
          <a:bodyPr wrap="none" rtlCol="0">
            <a:spAutoFit/>
          </a:bodyPr>
          <a:lstStyle/>
          <a:p>
            <a:r>
              <a:rPr lang="en-US" sz="2400"/>
              <a:t>Accounts</a:t>
            </a:r>
          </a:p>
        </p:txBody>
      </p:sp>
      <p:grpSp>
        <p:nvGrpSpPr>
          <p:cNvPr id="23" name="Group 22"/>
          <p:cNvGrpSpPr/>
          <p:nvPr/>
        </p:nvGrpSpPr>
        <p:grpSpPr>
          <a:xfrm>
            <a:off x="2357638" y="4569606"/>
            <a:ext cx="1218143" cy="1096953"/>
            <a:chOff x="1768228" y="3427204"/>
            <a:chExt cx="913607" cy="822715"/>
          </a:xfrm>
        </p:grpSpPr>
        <p:sp>
          <p:nvSpPr>
            <p:cNvPr id="61" name="Rounded Rectangle 60"/>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62" name="TextBox 61"/>
            <p:cNvSpPr txBox="1">
              <a:spLocks noChangeArrowheads="1"/>
            </p:cNvSpPr>
            <p:nvPr/>
          </p:nvSpPr>
          <p:spPr bwMode="auto">
            <a:xfrm>
              <a:off x="1818297" y="3715935"/>
              <a:ext cx="812555"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Isolation Account</a:t>
              </a:r>
            </a:p>
          </p:txBody>
        </p:sp>
        <p:pic>
          <p:nvPicPr>
            <p:cNvPr id="63" name="Picture 62"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grpSp>
        <p:nvGrpSpPr>
          <p:cNvPr id="68" name="Group 67"/>
          <p:cNvGrpSpPr/>
          <p:nvPr/>
        </p:nvGrpSpPr>
        <p:grpSpPr>
          <a:xfrm>
            <a:off x="3861858" y="4567247"/>
            <a:ext cx="1218143" cy="1096953"/>
            <a:chOff x="1768228" y="3427204"/>
            <a:chExt cx="913607" cy="822715"/>
          </a:xfrm>
        </p:grpSpPr>
        <p:sp>
          <p:nvSpPr>
            <p:cNvPr id="69" name="Rounded Rectangle 68"/>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70" name="TextBox 69"/>
            <p:cNvSpPr txBox="1">
              <a:spLocks noChangeArrowheads="1"/>
            </p:cNvSpPr>
            <p:nvPr/>
          </p:nvSpPr>
          <p:spPr bwMode="auto">
            <a:xfrm>
              <a:off x="1818297" y="3715935"/>
              <a:ext cx="812555"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Centralized Account</a:t>
              </a:r>
            </a:p>
          </p:txBody>
        </p:sp>
        <p:pic>
          <p:nvPicPr>
            <p:cNvPr id="71" name="Picture 70"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grpSp>
        <p:nvGrpSpPr>
          <p:cNvPr id="72" name="Group 71"/>
          <p:cNvGrpSpPr/>
          <p:nvPr/>
        </p:nvGrpSpPr>
        <p:grpSpPr>
          <a:xfrm>
            <a:off x="6097058" y="4567248"/>
            <a:ext cx="1218143" cy="1096953"/>
            <a:chOff x="1768228" y="3427204"/>
            <a:chExt cx="913607" cy="822715"/>
          </a:xfrm>
        </p:grpSpPr>
        <p:sp>
          <p:nvSpPr>
            <p:cNvPr id="73" name="Rounded Rectangle 72"/>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74" name="TextBox 73"/>
            <p:cNvSpPr txBox="1">
              <a:spLocks noChangeArrowheads="1"/>
            </p:cNvSpPr>
            <p:nvPr/>
          </p:nvSpPr>
          <p:spPr bwMode="auto">
            <a:xfrm>
              <a:off x="1818297" y="3715935"/>
              <a:ext cx="812555"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Dev</a:t>
              </a:r>
            </a:p>
            <a:p>
              <a:pPr algn="ctr"/>
              <a:r>
                <a:rPr lang="en-US" sz="1200" dirty="0">
                  <a:latin typeface="Helvetica Neue"/>
                  <a:ea typeface="Verdana" pitchFamily="34" charset="0"/>
                  <a:cs typeface="Helvetica Neue"/>
                </a:rPr>
                <a:t>Account</a:t>
              </a:r>
            </a:p>
          </p:txBody>
        </p:sp>
        <p:pic>
          <p:nvPicPr>
            <p:cNvPr id="75" name="Picture 74"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grpSp>
        <p:nvGrpSpPr>
          <p:cNvPr id="76" name="Group 75"/>
          <p:cNvGrpSpPr/>
          <p:nvPr/>
        </p:nvGrpSpPr>
        <p:grpSpPr>
          <a:xfrm>
            <a:off x="8129058" y="4567248"/>
            <a:ext cx="1218143" cy="1096953"/>
            <a:chOff x="1768228" y="3427204"/>
            <a:chExt cx="913607" cy="822715"/>
          </a:xfrm>
        </p:grpSpPr>
        <p:sp>
          <p:nvSpPr>
            <p:cNvPr id="77" name="Rounded Rectangle 76"/>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78" name="TextBox 77"/>
            <p:cNvSpPr txBox="1">
              <a:spLocks noChangeArrowheads="1"/>
            </p:cNvSpPr>
            <p:nvPr/>
          </p:nvSpPr>
          <p:spPr bwMode="auto">
            <a:xfrm>
              <a:off x="1818297" y="3715935"/>
              <a:ext cx="812555"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Test</a:t>
              </a:r>
            </a:p>
            <a:p>
              <a:pPr algn="ctr"/>
              <a:r>
                <a:rPr lang="en-US" sz="1200" dirty="0">
                  <a:latin typeface="Helvetica Neue"/>
                  <a:ea typeface="Verdana" pitchFamily="34" charset="0"/>
                  <a:cs typeface="Helvetica Neue"/>
                </a:rPr>
                <a:t>Account</a:t>
              </a:r>
            </a:p>
          </p:txBody>
        </p:sp>
        <p:pic>
          <p:nvPicPr>
            <p:cNvPr id="79" name="Picture 78"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grpSp>
        <p:nvGrpSpPr>
          <p:cNvPr id="80" name="Group 79"/>
          <p:cNvGrpSpPr/>
          <p:nvPr/>
        </p:nvGrpSpPr>
        <p:grpSpPr>
          <a:xfrm>
            <a:off x="10059458" y="4567248"/>
            <a:ext cx="1218143" cy="1096953"/>
            <a:chOff x="1768228" y="3427204"/>
            <a:chExt cx="913607" cy="822715"/>
          </a:xfrm>
        </p:grpSpPr>
        <p:sp>
          <p:nvSpPr>
            <p:cNvPr id="81" name="Rounded Rectangle 80"/>
            <p:cNvSpPr/>
            <p:nvPr/>
          </p:nvSpPr>
          <p:spPr>
            <a:xfrm>
              <a:off x="1768228" y="3619533"/>
              <a:ext cx="913607" cy="630386"/>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rial"/>
                <a:cs typeface="Arial"/>
              </a:endParaRPr>
            </a:p>
          </p:txBody>
        </p:sp>
        <p:sp>
          <p:nvSpPr>
            <p:cNvPr id="82" name="TextBox 81"/>
            <p:cNvSpPr txBox="1">
              <a:spLocks noChangeArrowheads="1"/>
            </p:cNvSpPr>
            <p:nvPr/>
          </p:nvSpPr>
          <p:spPr bwMode="auto">
            <a:xfrm>
              <a:off x="1818297" y="3715935"/>
              <a:ext cx="812555" cy="346249"/>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Prod</a:t>
              </a:r>
            </a:p>
            <a:p>
              <a:pPr algn="ctr"/>
              <a:r>
                <a:rPr lang="en-US" sz="1200" dirty="0">
                  <a:latin typeface="Helvetica Neue"/>
                  <a:ea typeface="Verdana" pitchFamily="34" charset="0"/>
                  <a:cs typeface="Helvetica Neue"/>
                </a:rPr>
                <a:t>Account</a:t>
              </a:r>
            </a:p>
          </p:txBody>
        </p:sp>
        <p:pic>
          <p:nvPicPr>
            <p:cNvPr id="83" name="Picture 82" descr="AWS-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229" y="3427204"/>
              <a:ext cx="314884" cy="314883"/>
            </a:xfrm>
            <a:prstGeom prst="rect">
              <a:avLst/>
            </a:prstGeom>
          </p:spPr>
        </p:pic>
      </p:grpSp>
      <p:cxnSp>
        <p:nvCxnSpPr>
          <p:cNvPr id="84" name="Elbow Connector 83"/>
          <p:cNvCxnSpPr>
            <a:stCxn id="3" idx="2"/>
          </p:cNvCxnSpPr>
          <p:nvPr/>
        </p:nvCxnSpPr>
        <p:spPr>
          <a:xfrm rot="5400000">
            <a:off x="2719655" y="2568307"/>
            <a:ext cx="1875891" cy="1828800"/>
          </a:xfrm>
          <a:prstGeom prst="bentConnector3">
            <a:avLst>
              <a:gd name="adj1" fmla="val -2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3" idx="2"/>
          </p:cNvCxnSpPr>
          <p:nvPr/>
        </p:nvCxnSpPr>
        <p:spPr>
          <a:xfrm rot="16200000" flipH="1">
            <a:off x="3672918" y="3443844"/>
            <a:ext cx="1798167"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5" idx="3"/>
          </p:cNvCxnSpPr>
          <p:nvPr/>
        </p:nvCxnSpPr>
        <p:spPr>
          <a:xfrm>
            <a:off x="6770624" y="4201479"/>
            <a:ext cx="0" cy="36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86"/>
          <p:cNvCxnSpPr/>
          <p:nvPr/>
        </p:nvCxnSpPr>
        <p:spPr>
          <a:xfrm>
            <a:off x="8737600" y="4201479"/>
            <a:ext cx="0" cy="36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86"/>
          <p:cNvCxnSpPr>
            <a:stCxn id="59" idx="3"/>
          </p:cNvCxnSpPr>
          <p:nvPr/>
        </p:nvCxnSpPr>
        <p:spPr>
          <a:xfrm>
            <a:off x="10632964" y="4191001"/>
            <a:ext cx="0" cy="376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909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on AWS Accounts</a:t>
            </a:r>
          </a:p>
        </p:txBody>
      </p:sp>
      <p:sp>
        <p:nvSpPr>
          <p:cNvPr id="3" name="Content Placeholder 2"/>
          <p:cNvSpPr>
            <a:spLocks noGrp="1"/>
          </p:cNvSpPr>
          <p:nvPr>
            <p:ph idx="1"/>
          </p:nvPr>
        </p:nvSpPr>
        <p:spPr>
          <a:xfrm>
            <a:off x="609600" y="1803400"/>
            <a:ext cx="10972800" cy="4322763"/>
          </a:xfrm>
        </p:spPr>
        <p:txBody>
          <a:bodyPr>
            <a:normAutofit/>
          </a:bodyPr>
          <a:lstStyle/>
          <a:p>
            <a:r>
              <a:rPr lang="en-US" b="1" dirty="0"/>
              <a:t>Master Account</a:t>
            </a:r>
          </a:p>
          <a:p>
            <a:pPr lvl="1"/>
            <a:r>
              <a:rPr lang="en-US" dirty="0"/>
              <a:t>Dedicated account for sharing payment method across all other linked accounts</a:t>
            </a:r>
          </a:p>
          <a:p>
            <a:pPr lvl="1"/>
            <a:r>
              <a:rPr lang="en-US" dirty="0"/>
              <a:t>No Amazon VPC and no resources</a:t>
            </a:r>
          </a:p>
          <a:p>
            <a:r>
              <a:rPr lang="en-US" b="1" dirty="0"/>
              <a:t>Isolation Account (optional)</a:t>
            </a:r>
          </a:p>
          <a:p>
            <a:pPr lvl="1"/>
            <a:r>
              <a:rPr lang="en-US" dirty="0"/>
              <a:t>Dedicated isolation account for virus, malware, and other similar investigations</a:t>
            </a:r>
          </a:p>
          <a:p>
            <a:r>
              <a:rPr lang="en-US" b="1" dirty="0"/>
              <a:t>Centralized/Shared Services Account</a:t>
            </a:r>
          </a:p>
          <a:p>
            <a:pPr lvl="1"/>
            <a:r>
              <a:rPr lang="en-US" dirty="0"/>
              <a:t>Dedicated account for centralized services such as monitoring, logging, backup, and name resolution</a:t>
            </a:r>
          </a:p>
          <a:p>
            <a:pPr lvl="1"/>
            <a:r>
              <a:rPr lang="en-US" dirty="0"/>
              <a:t>Peered to application environment accounts</a:t>
            </a:r>
          </a:p>
          <a:p>
            <a:pPr lvl="1"/>
            <a:endParaRPr lang="en-US"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068854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on AWS Accounts (continued)</a:t>
            </a:r>
          </a:p>
        </p:txBody>
      </p:sp>
      <p:sp>
        <p:nvSpPr>
          <p:cNvPr id="3" name="Content Placeholder 2"/>
          <p:cNvSpPr>
            <a:spLocks noGrp="1"/>
          </p:cNvSpPr>
          <p:nvPr>
            <p:ph idx="1"/>
          </p:nvPr>
        </p:nvSpPr>
        <p:spPr>
          <a:xfrm>
            <a:off x="609600" y="1803400"/>
            <a:ext cx="10972800" cy="4322763"/>
          </a:xfrm>
        </p:spPr>
        <p:txBody>
          <a:bodyPr>
            <a:normAutofit/>
          </a:bodyPr>
          <a:lstStyle/>
          <a:p>
            <a:r>
              <a:rPr lang="en-US" b="1" dirty="0"/>
              <a:t>Development Account</a:t>
            </a:r>
          </a:p>
          <a:p>
            <a:pPr lvl="1"/>
            <a:r>
              <a:rPr lang="en-US" dirty="0"/>
              <a:t>Dedicated account with maximum flexibility and permissions for application developers</a:t>
            </a:r>
          </a:p>
          <a:p>
            <a:pPr lvl="1"/>
            <a:r>
              <a:rPr lang="en-US" dirty="0"/>
              <a:t>Developers can SSH/RDP to most instances</a:t>
            </a:r>
          </a:p>
          <a:p>
            <a:r>
              <a:rPr lang="en-US" b="1" dirty="0"/>
              <a:t>Test Account</a:t>
            </a:r>
          </a:p>
          <a:p>
            <a:pPr lvl="1"/>
            <a:r>
              <a:rPr lang="en-US" dirty="0"/>
              <a:t>Dedicated account for provisioning using automation or pipelines</a:t>
            </a:r>
          </a:p>
          <a:p>
            <a:pPr lvl="1"/>
            <a:r>
              <a:rPr lang="en-US" dirty="0"/>
              <a:t>Developers cannot SSH/RDP to most instances</a:t>
            </a:r>
          </a:p>
          <a:p>
            <a:r>
              <a:rPr lang="en-US" b="1" dirty="0"/>
              <a:t>Production Account</a:t>
            </a:r>
          </a:p>
          <a:p>
            <a:pPr lvl="1"/>
            <a:r>
              <a:rPr lang="en-US" dirty="0"/>
              <a:t>Dedicated account for provisioning using automation or pipelines</a:t>
            </a:r>
          </a:p>
          <a:p>
            <a:pPr lvl="1"/>
            <a:r>
              <a:rPr lang="en-US" dirty="0"/>
              <a:t>Developers unable to SSH/RDP to most instances</a:t>
            </a:r>
          </a:p>
          <a:p>
            <a:endParaRPr lang="en-US"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324609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AWS account(s)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How many AWS accounts are you going to start out with?</a:t>
            </a:r>
          </a:p>
          <a:p>
            <a:endParaRPr lang="en-US" dirty="0"/>
          </a:p>
          <a:p>
            <a:endParaRPr lang="en-US" dirty="0"/>
          </a:p>
          <a:p>
            <a:r>
              <a:rPr lang="en-US" b="1" dirty="0"/>
              <a:t>AWS Recommendation</a:t>
            </a:r>
          </a:p>
          <a:p>
            <a:pPr lvl="1"/>
            <a:r>
              <a:rPr lang="en-US" dirty="0"/>
              <a:t>For multi-account pattern, start with 6 Amazon AWS accounts</a:t>
            </a:r>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890314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Organizational Units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How many organizational units (OUs) are you going to start out with?</a:t>
            </a:r>
          </a:p>
          <a:p>
            <a:endParaRPr lang="en-US" dirty="0"/>
          </a:p>
          <a:p>
            <a:endParaRPr lang="en-US" dirty="0"/>
          </a:p>
          <a:p>
            <a:r>
              <a:rPr lang="en-US" b="1" dirty="0"/>
              <a:t>AWS Recommendation</a:t>
            </a:r>
          </a:p>
          <a:p>
            <a:pPr lvl="1"/>
            <a:r>
              <a:rPr lang="en-US" dirty="0"/>
              <a:t>For multi-account pattern, start with one OU for each application environment or 3 for Dev, Test, Prod</a:t>
            </a:r>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64055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Consolidated Billing</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When using the multi-account pattern, what AWS account will act as your master account?</a:t>
            </a:r>
            <a:endParaRPr lang="en-US" sz="2667" dirty="0"/>
          </a:p>
          <a:p>
            <a:pPr lvl="1"/>
            <a:endParaRPr lang="en-US" sz="2667" dirty="0"/>
          </a:p>
          <a:p>
            <a:pPr lvl="1"/>
            <a:endParaRPr lang="en-US" sz="2667" dirty="0"/>
          </a:p>
          <a:p>
            <a:pPr lvl="1"/>
            <a:endParaRPr lang="en-US" sz="2667" dirty="0"/>
          </a:p>
          <a:p>
            <a:r>
              <a:rPr lang="en-US" b="1" dirty="0"/>
              <a:t>AWS Recommendation</a:t>
            </a:r>
          </a:p>
          <a:p>
            <a:pPr lvl="1"/>
            <a:r>
              <a:rPr lang="en-US" dirty="0"/>
              <a:t>Start with 1 dedicated master account without resources</a:t>
            </a:r>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551002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VPCs per AWS Account</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How many VPCs would you like to use for each  AWS account?</a:t>
            </a:r>
          </a:p>
          <a:p>
            <a:pPr lvl="1"/>
            <a:endParaRPr lang="en-US" dirty="0"/>
          </a:p>
          <a:p>
            <a:endParaRPr lang="en-US" dirty="0"/>
          </a:p>
          <a:p>
            <a:r>
              <a:rPr lang="en-US" b="1" dirty="0"/>
              <a:t>AWS Recommendation</a:t>
            </a:r>
          </a:p>
          <a:p>
            <a:pPr lvl="1"/>
            <a:r>
              <a:rPr lang="en-US" dirty="0"/>
              <a:t>Start with 1 Amazon VPC per AWS account</a:t>
            </a:r>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75023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 (continued)</a:t>
            </a:r>
          </a:p>
        </p:txBody>
      </p:sp>
      <p:sp>
        <p:nvSpPr>
          <p:cNvPr id="3" name="Content Placeholder 2"/>
          <p:cNvSpPr>
            <a:spLocks noGrp="1"/>
          </p:cNvSpPr>
          <p:nvPr>
            <p:ph idx="1"/>
          </p:nvPr>
        </p:nvSpPr>
        <p:spPr/>
        <p:txBody>
          <a:bodyPr>
            <a:normAutofit/>
          </a:bodyPr>
          <a:lstStyle/>
          <a:p>
            <a:pPr lvl="1"/>
            <a:r>
              <a:rPr lang="en-US" dirty="0"/>
              <a:t>Subnets &amp; Sizes</a:t>
            </a:r>
          </a:p>
          <a:p>
            <a:pPr lvl="1"/>
            <a:r>
              <a:rPr lang="en-US" dirty="0"/>
              <a:t>Security Groups &amp; Network ACLs</a:t>
            </a:r>
          </a:p>
          <a:p>
            <a:pPr lvl="1"/>
            <a:r>
              <a:rPr lang="en-US" dirty="0"/>
              <a:t>VPC Connectivity</a:t>
            </a:r>
          </a:p>
          <a:p>
            <a:pPr lvl="1"/>
            <a:r>
              <a:rPr lang="en-US" dirty="0"/>
              <a:t>Name Resolution</a:t>
            </a:r>
          </a:p>
          <a:p>
            <a:pPr lvl="1"/>
            <a:r>
              <a:rPr lang="en-US" dirty="0"/>
              <a:t>Auditing &amp; Logging</a:t>
            </a:r>
          </a:p>
        </p:txBody>
      </p:sp>
      <p:sp>
        <p:nvSpPr>
          <p:cNvPr id="4" name="Footer Placeholder 3"/>
          <p:cNvSpPr>
            <a:spLocks noGrp="1"/>
          </p:cNvSpPr>
          <p:nvPr>
            <p:ph type="ftr" sz="quarter" idx="11"/>
          </p:nvPr>
        </p:nvSpPr>
        <p:spPr/>
        <p:txBody>
          <a:bodyPr/>
          <a:lstStyle/>
          <a:p>
            <a:r>
              <a:rPr lang="en-US"/>
              <a:t>Design a Network on AWS Workshop v2.0</a:t>
            </a:r>
            <a:endParaRPr lang="en-US" dirty="0"/>
          </a:p>
        </p:txBody>
      </p:sp>
      <p:grpSp>
        <p:nvGrpSpPr>
          <p:cNvPr id="9" name="Group 8"/>
          <p:cNvGrpSpPr/>
          <p:nvPr/>
        </p:nvGrpSpPr>
        <p:grpSpPr>
          <a:xfrm>
            <a:off x="10632965" y="279401"/>
            <a:ext cx="1051036" cy="1219201"/>
            <a:chOff x="2187865" y="797723"/>
            <a:chExt cx="1003649" cy="1164233"/>
          </a:xfrm>
        </p:grpSpPr>
        <p:sp>
          <p:nvSpPr>
            <p:cNvPr id="10" name="Hexagon 9"/>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1" name="TextBox 10"/>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3759451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1200" y="2819400"/>
            <a:ext cx="10972800" cy="719328"/>
          </a:xfrm>
        </p:spPr>
        <p:txBody>
          <a:bodyPr/>
          <a:lstStyle/>
          <a:p>
            <a:r>
              <a:rPr lang="en-US" dirty="0"/>
              <a:t>AWS Regions</a:t>
            </a:r>
          </a:p>
        </p:txBody>
      </p:sp>
      <p:sp>
        <p:nvSpPr>
          <p:cNvPr id="4" name="Footer Placeholder 3"/>
          <p:cNvSpPr>
            <a:spLocks noGrp="1"/>
          </p:cNvSpPr>
          <p:nvPr>
            <p:ph type="ftr" sz="quarter" idx="11"/>
          </p:nvPr>
        </p:nvSpPr>
        <p:spPr/>
        <p:txBody>
          <a:bodyPr/>
          <a:lstStyle/>
          <a:p>
            <a:r>
              <a:rPr lang="en-US"/>
              <a:t>Design a Network on AWS Workshop v2.0</a:t>
            </a:r>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889001"/>
            <a:ext cx="4216400" cy="170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22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AWS Region</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Geographic locations that contain multiple data centers called Availability Zones (AZs)</a:t>
            </a:r>
          </a:p>
          <a:p>
            <a:r>
              <a:rPr lang="en-US" dirty="0"/>
              <a:t>Each region is completely isolated and independent from other regions</a:t>
            </a:r>
          </a:p>
          <a:p>
            <a:r>
              <a:rPr lang="en-US" dirty="0"/>
              <a:t>Each region consists of 2 or more AZs to support  high availability (HA) through AZ independence</a:t>
            </a:r>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423856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 have 16 AWS Regions World-wide</a:t>
            </a:r>
          </a:p>
        </p:txBody>
      </p:sp>
      <p:sp>
        <p:nvSpPr>
          <p:cNvPr id="3" name="Content Placeholder 2"/>
          <p:cNvSpPr>
            <a:spLocks noGrp="1"/>
          </p:cNvSpPr>
          <p:nvPr>
            <p:ph idx="1"/>
          </p:nvPr>
        </p:nvSpPr>
        <p:spPr>
          <a:xfrm>
            <a:off x="609600" y="1803400"/>
            <a:ext cx="10972800" cy="4322763"/>
          </a:xfrm>
        </p:spPr>
        <p:txBody>
          <a:bodyPr>
            <a:normAutofit fontScale="25000" lnSpcReduction="20000"/>
          </a:bodyPr>
          <a:lstStyle/>
          <a:p>
            <a:r>
              <a:rPr lang="en-US" sz="4533" dirty="0"/>
              <a:t>North America (6)</a:t>
            </a:r>
          </a:p>
          <a:p>
            <a:pPr lvl="1"/>
            <a:r>
              <a:rPr lang="en-US" sz="4533" dirty="0"/>
              <a:t>Canada (Montreal)</a:t>
            </a:r>
          </a:p>
          <a:p>
            <a:pPr lvl="1"/>
            <a:r>
              <a:rPr lang="en-US" sz="4533" dirty="0" err="1"/>
              <a:t>GovCloud</a:t>
            </a:r>
            <a:r>
              <a:rPr lang="en-US" sz="4533" dirty="0"/>
              <a:t> (US)*</a:t>
            </a:r>
          </a:p>
          <a:p>
            <a:pPr lvl="1"/>
            <a:r>
              <a:rPr lang="en-US" sz="4533" dirty="0"/>
              <a:t>US East (N. Virginia)</a:t>
            </a:r>
          </a:p>
          <a:p>
            <a:pPr lvl="1"/>
            <a:r>
              <a:rPr lang="en-US" sz="4533" dirty="0"/>
              <a:t>US East (Ohio)</a:t>
            </a:r>
          </a:p>
          <a:p>
            <a:pPr lvl="1"/>
            <a:r>
              <a:rPr lang="en-US" sz="4533" dirty="0"/>
              <a:t>US West (N. California)</a:t>
            </a:r>
          </a:p>
          <a:p>
            <a:pPr lvl="1"/>
            <a:r>
              <a:rPr lang="en-US" sz="4533" dirty="0"/>
              <a:t>US West (Oregon)</a:t>
            </a:r>
          </a:p>
          <a:p>
            <a:r>
              <a:rPr lang="en-US" sz="4533" dirty="0"/>
              <a:t>Europe (3)</a:t>
            </a:r>
          </a:p>
          <a:p>
            <a:pPr lvl="1"/>
            <a:r>
              <a:rPr lang="en-US" sz="4533" dirty="0"/>
              <a:t>UK (London)</a:t>
            </a:r>
          </a:p>
          <a:p>
            <a:pPr lvl="1"/>
            <a:r>
              <a:rPr lang="en-US" sz="4533" dirty="0"/>
              <a:t>EU (Frankfurt)</a:t>
            </a:r>
          </a:p>
          <a:p>
            <a:pPr lvl="1"/>
            <a:r>
              <a:rPr lang="en-US" sz="4533" dirty="0"/>
              <a:t>EU (Ireland)</a:t>
            </a:r>
          </a:p>
          <a:p>
            <a:r>
              <a:rPr lang="en-US" sz="4533" dirty="0"/>
              <a:t>Asia Pacific (6)</a:t>
            </a:r>
          </a:p>
          <a:p>
            <a:pPr lvl="1"/>
            <a:r>
              <a:rPr lang="en-US" sz="4533" dirty="0"/>
              <a:t>Asia Pacific (Tokyo)</a:t>
            </a:r>
          </a:p>
          <a:p>
            <a:pPr lvl="1"/>
            <a:r>
              <a:rPr lang="en-US" sz="4533" dirty="0"/>
              <a:t>Asia Pacific (Seoul)</a:t>
            </a:r>
          </a:p>
          <a:p>
            <a:pPr lvl="1"/>
            <a:r>
              <a:rPr lang="en-US" sz="4533" dirty="0"/>
              <a:t>Asia Pacific (Singapore)</a:t>
            </a:r>
          </a:p>
          <a:p>
            <a:pPr lvl="1"/>
            <a:r>
              <a:rPr lang="en-US" sz="4533" dirty="0"/>
              <a:t>Asia Pacific (Sydney)</a:t>
            </a:r>
          </a:p>
          <a:p>
            <a:pPr lvl="1"/>
            <a:r>
              <a:rPr lang="en-US" sz="4533" dirty="0"/>
              <a:t>Asia Pacific (Mumbai)</a:t>
            </a:r>
          </a:p>
          <a:p>
            <a:pPr lvl="1"/>
            <a:r>
              <a:rPr lang="en-US" sz="4533" dirty="0"/>
              <a:t>China (Beijing)*</a:t>
            </a:r>
          </a:p>
          <a:p>
            <a:r>
              <a:rPr lang="en-US" sz="4533" dirty="0"/>
              <a:t>South America (1)</a:t>
            </a:r>
          </a:p>
          <a:p>
            <a:pPr lvl="1"/>
            <a:r>
              <a:rPr lang="en-US" sz="4533" dirty="0"/>
              <a:t>South America (Sao Paulo) </a:t>
            </a:r>
          </a:p>
          <a:p>
            <a:pPr lvl="2"/>
            <a:endParaRPr lang="en-US" dirty="0"/>
          </a:p>
          <a:p>
            <a:pPr marL="0" indent="0">
              <a:buNone/>
            </a:pPr>
            <a:endParaRPr lang="en-US" dirty="0"/>
          </a:p>
          <a:p>
            <a:pPr marL="0" indent="0">
              <a:buNone/>
            </a:pPr>
            <a:r>
              <a:rPr lang="en-US" dirty="0"/>
              <a:t>* Requires special AWS account</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201" y="2209801"/>
            <a:ext cx="6487833" cy="3044332"/>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6197601" y="2594364"/>
            <a:ext cx="359204" cy="641205"/>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7416801" y="4038600"/>
            <a:ext cx="359204" cy="641205"/>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6908801" y="2819400"/>
            <a:ext cx="359204" cy="641205"/>
          </a:xfrm>
          <a:prstGeom prst="rect">
            <a:avLst/>
          </a:prstGeom>
        </p:spPr>
      </p:pic>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10972801" y="4140200"/>
            <a:ext cx="359204" cy="641205"/>
          </a:xfrm>
          <a:prstGeom prst="rect">
            <a:avLst/>
          </a:prstGeom>
        </p:spPr>
      </p:pic>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10160001" y="3530600"/>
            <a:ext cx="359204" cy="641205"/>
          </a:xfrm>
          <a:prstGeom prst="rect">
            <a:avLst/>
          </a:prstGeom>
        </p:spPr>
      </p:pic>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10464801" y="2819400"/>
            <a:ext cx="359204" cy="641205"/>
          </a:xfrm>
          <a:prstGeom prst="rect">
            <a:avLst/>
          </a:prstGeom>
        </p:spPr>
      </p:pic>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10769601" y="2819400"/>
            <a:ext cx="359204" cy="641205"/>
          </a:xfrm>
          <a:prstGeom prst="rect">
            <a:avLst/>
          </a:prstGeom>
        </p:spPr>
      </p:pic>
      <p:pic>
        <p:nvPicPr>
          <p:cNvPr id="22" name="Picture 21"/>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8229601" y="2413000"/>
            <a:ext cx="359204" cy="641205"/>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8534401" y="2514600"/>
            <a:ext cx="359204" cy="641205"/>
          </a:xfrm>
          <a:prstGeom prst="rect">
            <a:avLst/>
          </a:prstGeom>
        </p:spPr>
      </p:pic>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6197601" y="2717800"/>
            <a:ext cx="359204" cy="641205"/>
          </a:xfrm>
          <a:prstGeom prst="rect">
            <a:avLst/>
          </a:prstGeom>
        </p:spPr>
      </p:pic>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10563261" y="2827695"/>
            <a:ext cx="359204" cy="641205"/>
          </a:xfrm>
          <a:prstGeom prst="rect">
            <a:avLst/>
          </a:prstGeom>
        </p:spPr>
      </p:pic>
      <p:pic>
        <p:nvPicPr>
          <p:cNvPr id="26" name="Picture 25"/>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9734071" y="3140003"/>
            <a:ext cx="359204" cy="641205"/>
          </a:xfrm>
          <a:prstGeom prst="rect">
            <a:avLst/>
          </a:prstGeom>
        </p:spPr>
      </p:pic>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6502401" y="2521524"/>
            <a:ext cx="359204" cy="641205"/>
          </a:xfrm>
          <a:prstGeom prst="rect">
            <a:avLst/>
          </a:prstGeom>
        </p:spPr>
      </p:pic>
      <p:pic>
        <p:nvPicPr>
          <p:cNvPr id="28" name="Picture 27"/>
          <p:cNvPicPr>
            <a:picLocks noChangeAspect="1"/>
          </p:cNvPicPr>
          <p:nvPr/>
        </p:nvPicPr>
        <p:blipFill rotWithShape="1">
          <a:blip r:embed="rId3">
            <a:extLst>
              <a:ext uri="{28A0092B-C50C-407E-A947-70E740481C1C}">
                <a14:useLocalDpi xmlns:a14="http://schemas.microsoft.com/office/drawing/2010/main" val="0"/>
              </a:ext>
            </a:extLst>
          </a:blip>
          <a:srcRect l="18440" t="7101" r="18440" b="7101"/>
          <a:stretch/>
        </p:blipFill>
        <p:spPr>
          <a:xfrm>
            <a:off x="8269437" y="2533556"/>
            <a:ext cx="359204" cy="641205"/>
          </a:xfrm>
          <a:prstGeom prst="rect">
            <a:avLst/>
          </a:prstGeom>
        </p:spPr>
      </p:pic>
    </p:spTree>
    <p:extLst>
      <p:ext uri="{BB962C8B-B14F-4D97-AF65-F5344CB8AC3E}">
        <p14:creationId xmlns:p14="http://schemas.microsoft.com/office/powerpoint/2010/main" val="1348202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Availability Zones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Isolated data centers that are connected to each other over low-latency links within the same  region</a:t>
            </a:r>
          </a:p>
          <a:p>
            <a:r>
              <a:rPr lang="en-US" dirty="0"/>
              <a:t>Using 2 or more AZs within a region can provide support for capabilities such as synchronous database replication and better pricing when using Amazon EC2 Spot instances</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143340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Availability Zones are Notated as Letters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42 Availability Zones (AZs)</a:t>
            </a:r>
          </a:p>
          <a:p>
            <a:pPr lvl="1"/>
            <a:r>
              <a:rPr lang="en-US" dirty="0"/>
              <a:t>Example</a:t>
            </a:r>
          </a:p>
          <a:p>
            <a:pPr lvl="2"/>
            <a:r>
              <a:rPr lang="en-US" dirty="0"/>
              <a:t>US East (N. Virginia)</a:t>
            </a:r>
            <a:endParaRPr lang="en-US" sz="2133" dirty="0"/>
          </a:p>
          <a:p>
            <a:pPr lvl="3"/>
            <a:r>
              <a:rPr lang="en-US" dirty="0"/>
              <a:t>us-east-1a</a:t>
            </a:r>
            <a:endParaRPr lang="en-US" sz="1867" dirty="0"/>
          </a:p>
          <a:p>
            <a:pPr lvl="3"/>
            <a:r>
              <a:rPr lang="en-US" dirty="0"/>
              <a:t>us-east-1b</a:t>
            </a:r>
            <a:endParaRPr lang="en-US" sz="1867" dirty="0"/>
          </a:p>
          <a:p>
            <a:pPr lvl="3"/>
            <a:r>
              <a:rPr lang="en-US" dirty="0"/>
              <a:t>us-east-1c</a:t>
            </a:r>
          </a:p>
          <a:p>
            <a:pPr lvl="3"/>
            <a:r>
              <a:rPr lang="en-US" dirty="0"/>
              <a:t>us-east-1d</a:t>
            </a:r>
          </a:p>
          <a:p>
            <a:pPr lvl="3"/>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
        <p:nvSpPr>
          <p:cNvPr id="13" name="Rounded Rectangle 12"/>
          <p:cNvSpPr/>
          <p:nvPr/>
        </p:nvSpPr>
        <p:spPr>
          <a:xfrm>
            <a:off x="7543827" y="2481624"/>
            <a:ext cx="3936973" cy="2471376"/>
          </a:xfrm>
          <a:prstGeom prst="roundRect">
            <a:avLst/>
          </a:prstGeom>
          <a:solidFill>
            <a:schemeClr val="bg1"/>
          </a:solidFill>
          <a:ln w="19050">
            <a:solidFill>
              <a:srgbClr val="F298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67">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13"/>
          <p:cNvSpPr/>
          <p:nvPr/>
        </p:nvSpPr>
        <p:spPr>
          <a:xfrm>
            <a:off x="7775869" y="2900785"/>
            <a:ext cx="1667884" cy="798500"/>
          </a:xfrm>
          <a:prstGeom prst="roundRect">
            <a:avLst/>
          </a:prstGeom>
          <a:solidFill>
            <a:srgbClr val="FFFFFF">
              <a:alpha val="89804"/>
            </a:srgb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Availability Zone A</a:t>
            </a:r>
          </a:p>
        </p:txBody>
      </p:sp>
      <p:sp>
        <p:nvSpPr>
          <p:cNvPr id="15" name="Rounded Rectangle 14"/>
          <p:cNvSpPr/>
          <p:nvPr/>
        </p:nvSpPr>
        <p:spPr>
          <a:xfrm>
            <a:off x="9580873" y="2900785"/>
            <a:ext cx="1667884" cy="798495"/>
          </a:xfrm>
          <a:prstGeom prst="roundRect">
            <a:avLst/>
          </a:prstGeom>
          <a:solidFill>
            <a:srgbClr val="FFFFFF">
              <a:alpha val="89804"/>
            </a:srgb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Availability Zone B</a:t>
            </a:r>
          </a:p>
        </p:txBody>
      </p:sp>
      <p:sp>
        <p:nvSpPr>
          <p:cNvPr id="16" name="Rounded Rectangle 15"/>
          <p:cNvSpPr/>
          <p:nvPr/>
        </p:nvSpPr>
        <p:spPr>
          <a:xfrm>
            <a:off x="7775875" y="3788163"/>
            <a:ext cx="1667884" cy="798500"/>
          </a:xfrm>
          <a:prstGeom prst="roundRect">
            <a:avLst/>
          </a:prstGeom>
          <a:solidFill>
            <a:srgbClr val="FFFFFF">
              <a:alpha val="89804"/>
            </a:srgb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Availability Zone C</a:t>
            </a:r>
          </a:p>
        </p:txBody>
      </p:sp>
      <p:sp>
        <p:nvSpPr>
          <p:cNvPr id="18" name="Rounded Rectangle 17"/>
          <p:cNvSpPr/>
          <p:nvPr/>
        </p:nvSpPr>
        <p:spPr>
          <a:xfrm>
            <a:off x="9580879" y="3788161"/>
            <a:ext cx="1667884" cy="798495"/>
          </a:xfrm>
          <a:prstGeom prst="roundRect">
            <a:avLst/>
          </a:prstGeom>
          <a:solidFill>
            <a:srgbClr val="FFFFFF">
              <a:alpha val="89804"/>
            </a:srgb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Availability Zone D</a:t>
            </a:r>
          </a:p>
        </p:txBody>
      </p:sp>
      <p:sp>
        <p:nvSpPr>
          <p:cNvPr id="19" name="TextBox 18"/>
          <p:cNvSpPr txBox="1"/>
          <p:nvPr/>
        </p:nvSpPr>
        <p:spPr>
          <a:xfrm>
            <a:off x="7855779" y="2524711"/>
            <a:ext cx="3313068" cy="318100"/>
          </a:xfrm>
          <a:prstGeom prst="rect">
            <a:avLst/>
          </a:prstGeom>
          <a:noFill/>
        </p:spPr>
        <p:txBody>
          <a:bodyPr wrap="square" rtlCol="0">
            <a:spAutoFit/>
          </a:bodyPr>
          <a:lstStyle/>
          <a:p>
            <a:pPr algn="ctr"/>
            <a:r>
              <a:rPr lang="en-US" sz="1467" b="1"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US East (VA)</a:t>
            </a:r>
          </a:p>
        </p:txBody>
      </p:sp>
    </p:spTree>
    <p:extLst>
      <p:ext uri="{BB962C8B-B14F-4D97-AF65-F5344CB8AC3E}">
        <p14:creationId xmlns:p14="http://schemas.microsoft.com/office/powerpoint/2010/main" val="438765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Criteria for Choosing an AWS Region</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Data sovereignty &amp; compliance requirements</a:t>
            </a:r>
          </a:p>
          <a:p>
            <a:r>
              <a:rPr lang="en-US" dirty="0"/>
              <a:t>Proximity to your existing on premises data centers or the majority of your customers</a:t>
            </a:r>
          </a:p>
          <a:p>
            <a:r>
              <a:rPr lang="en-US" dirty="0"/>
              <a:t>Differences in AWS services launched within a region or regional specific costs</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021810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for Choosing an AWS Region</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Most organizations choose an initial region closest to their data centers or customers</a:t>
            </a:r>
            <a:endParaRPr lang="en-US" sz="3200" dirty="0"/>
          </a:p>
          <a:p>
            <a:pPr lvl="1"/>
            <a:r>
              <a:rPr lang="en-US" dirty="0"/>
              <a:t>New York</a:t>
            </a:r>
          </a:p>
          <a:p>
            <a:pPr lvl="2"/>
            <a:r>
              <a:rPr lang="en-US" dirty="0"/>
              <a:t>US East (N. Virginia)</a:t>
            </a:r>
            <a:endParaRPr lang="en-US" sz="2133" dirty="0"/>
          </a:p>
          <a:p>
            <a:pPr lvl="1"/>
            <a:r>
              <a:rPr lang="en-US" dirty="0"/>
              <a:t>Netherlands</a:t>
            </a:r>
          </a:p>
          <a:p>
            <a:pPr lvl="2"/>
            <a:r>
              <a:rPr lang="en-US" dirty="0"/>
              <a:t>EU (Ireland) or EU (Frankfurt)</a:t>
            </a:r>
            <a:endParaRPr lang="en-US" sz="2133" dirty="0"/>
          </a:p>
          <a:p>
            <a:pPr lvl="1"/>
            <a:r>
              <a:rPr lang="en-US" dirty="0"/>
              <a:t>Philippines</a:t>
            </a:r>
          </a:p>
          <a:p>
            <a:pPr lvl="2"/>
            <a:r>
              <a:rPr lang="en-US" dirty="0"/>
              <a:t>Asia Pacific (Singapore)</a:t>
            </a:r>
            <a:endParaRPr lang="en-US" sz="2133" dirty="0"/>
          </a:p>
          <a:p>
            <a:pPr lvl="1"/>
            <a:r>
              <a:rPr lang="en-US" dirty="0"/>
              <a:t>Argentina</a:t>
            </a:r>
          </a:p>
          <a:p>
            <a:pPr lvl="2"/>
            <a:r>
              <a:rPr lang="en-US" dirty="0"/>
              <a:t>South America (Sao Paulo) </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92922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Criteria for Choosing AZs per Region</a:t>
            </a:r>
          </a:p>
        </p:txBody>
      </p:sp>
      <p:sp>
        <p:nvSpPr>
          <p:cNvPr id="3" name="Content Placeholder 2"/>
          <p:cNvSpPr>
            <a:spLocks noGrp="1"/>
          </p:cNvSpPr>
          <p:nvPr>
            <p:ph idx="1"/>
          </p:nvPr>
        </p:nvSpPr>
        <p:spPr>
          <a:xfrm>
            <a:off x="609600" y="1803400"/>
            <a:ext cx="10972800" cy="4322763"/>
          </a:xfrm>
        </p:spPr>
        <p:txBody>
          <a:bodyPr>
            <a:normAutofit/>
          </a:bodyPr>
          <a:lstStyle/>
          <a:p>
            <a:r>
              <a:rPr lang="en-US" b="1" dirty="0"/>
              <a:t>Start with 2 Availability Zones Per Region</a:t>
            </a:r>
          </a:p>
          <a:p>
            <a:pPr lvl="1"/>
            <a:r>
              <a:rPr lang="en-US" dirty="0"/>
              <a:t>Most applications can be designed to support 2 AZs but may not benefit from more due to utilizing data sources that only support primary/secondary failover</a:t>
            </a:r>
          </a:p>
          <a:p>
            <a:pPr lvl="1"/>
            <a:r>
              <a:rPr lang="en-US" dirty="0"/>
              <a:t>For heavy Amazon EC2 Spot instance usage or data sources that go beyond active/passive, such as Amazon </a:t>
            </a:r>
            <a:r>
              <a:rPr lang="en-US" dirty="0" err="1"/>
              <a:t>DynamoDB</a:t>
            </a:r>
            <a:r>
              <a:rPr lang="en-US" dirty="0"/>
              <a:t>, there may be benefit to use  more than 2 AZs</a:t>
            </a:r>
          </a:p>
          <a:p>
            <a:pPr lvl="1"/>
            <a:endParaRPr lang="en-US" dirty="0"/>
          </a:p>
          <a:p>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001611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for Choosing AZs per Region</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How many AZs would be recommended for each situation?</a:t>
            </a:r>
          </a:p>
          <a:p>
            <a:pPr lvl="1"/>
            <a:r>
              <a:rPr lang="en-US" dirty="0"/>
              <a:t>Intend to heavily use Amazon EC2 Spot instances</a:t>
            </a:r>
          </a:p>
          <a:p>
            <a:pPr lvl="2"/>
            <a:r>
              <a:rPr lang="en-US" dirty="0"/>
              <a:t>2 AZs or more for better pricing</a:t>
            </a:r>
          </a:p>
          <a:p>
            <a:pPr lvl="1"/>
            <a:r>
              <a:rPr lang="en-US" dirty="0"/>
              <a:t>Most applications have data sources such as MySQL, MS SQL Server, and Oracle</a:t>
            </a:r>
          </a:p>
          <a:p>
            <a:pPr lvl="2"/>
            <a:r>
              <a:rPr lang="en-US" dirty="0"/>
              <a:t>2 AZs to support active/passive</a:t>
            </a:r>
            <a:endParaRPr lang="en-US" sz="2133" dirty="0"/>
          </a:p>
          <a:p>
            <a:pPr lvl="1"/>
            <a:r>
              <a:rPr lang="en-US" dirty="0"/>
              <a:t>Most applications will have data sources such as Amazon </a:t>
            </a:r>
            <a:r>
              <a:rPr lang="en-US" dirty="0" err="1"/>
              <a:t>DynamoDB</a:t>
            </a:r>
            <a:r>
              <a:rPr lang="en-US" dirty="0"/>
              <a:t>, Casandra, or MongoDB </a:t>
            </a:r>
          </a:p>
          <a:p>
            <a:pPr lvl="2"/>
            <a:r>
              <a:rPr lang="en-US" dirty="0"/>
              <a:t>2 AZs or more for extremely high availability</a:t>
            </a:r>
          </a:p>
          <a:p>
            <a:pPr lvl="1"/>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11542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Your Initial AWS Region</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What initial AWS region would you like to move forward with?</a:t>
            </a:r>
          </a:p>
          <a:p>
            <a:pPr lvl="1"/>
            <a:endParaRPr lang="en-US" dirty="0"/>
          </a:p>
          <a:p>
            <a:pPr lvl="1"/>
            <a:endParaRPr lang="en-US" sz="2667" dirty="0"/>
          </a:p>
          <a:p>
            <a:pPr lvl="1"/>
            <a:endParaRPr lang="en-US" sz="2667" dirty="0"/>
          </a:p>
          <a:p>
            <a:r>
              <a:rPr lang="en-US" b="1" dirty="0"/>
              <a:t>AWS Recommendation</a:t>
            </a:r>
          </a:p>
          <a:p>
            <a:pPr lvl="1"/>
            <a:r>
              <a:rPr lang="en-US" dirty="0"/>
              <a:t>Start with 1 AWS Region</a:t>
            </a:r>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2716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Prerequisites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AWS Technical Essentials course or equivalent knowledge of AWS services would be beneficial but not required</a:t>
            </a:r>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698639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AZs per Region</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How many Availability Zones per region would you like to initially move forward with?</a:t>
            </a:r>
          </a:p>
          <a:p>
            <a:endParaRPr lang="en-US" dirty="0"/>
          </a:p>
          <a:p>
            <a:pPr lvl="1"/>
            <a:endParaRPr lang="en-US" dirty="0"/>
          </a:p>
          <a:p>
            <a:r>
              <a:rPr lang="en-US" b="1" dirty="0"/>
              <a:t>AWS Recommendation</a:t>
            </a:r>
          </a:p>
          <a:p>
            <a:pPr lvl="1"/>
            <a:r>
              <a:rPr lang="en-US" dirty="0"/>
              <a:t>Start with 2 Availability Zones per AWS Region</a:t>
            </a:r>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561372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1200" y="2819400"/>
            <a:ext cx="10972800" cy="719328"/>
          </a:xfrm>
        </p:spPr>
        <p:txBody>
          <a:bodyPr/>
          <a:lstStyle/>
          <a:p>
            <a:r>
              <a:rPr lang="en-US" dirty="0"/>
              <a:t>Subnets &amp; Sizes</a:t>
            </a:r>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889001"/>
            <a:ext cx="4216400" cy="170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446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CIDR Notation</a:t>
            </a:r>
          </a:p>
        </p:txBody>
      </p:sp>
      <p:sp>
        <p:nvSpPr>
          <p:cNvPr id="3" name="Content Placeholder 2"/>
          <p:cNvSpPr>
            <a:spLocks noGrp="1"/>
          </p:cNvSpPr>
          <p:nvPr>
            <p:ph idx="1"/>
          </p:nvPr>
        </p:nvSpPr>
        <p:spPr>
          <a:xfrm>
            <a:off x="609600" y="1803400"/>
            <a:ext cx="10972800" cy="4322763"/>
          </a:xfrm>
        </p:spPr>
        <p:txBody>
          <a:bodyPr>
            <a:normAutofit fontScale="62500" lnSpcReduction="20000"/>
          </a:bodyPr>
          <a:lstStyle/>
          <a:p>
            <a:pPr lvl="0"/>
            <a:r>
              <a:rPr lang="en-US" sz="4400" b="1" dirty="0"/>
              <a:t>Classless Inter-Domain Routing (CIDR)</a:t>
            </a:r>
          </a:p>
          <a:p>
            <a:pPr lvl="1"/>
            <a:r>
              <a:rPr lang="en-US" sz="3333" dirty="0"/>
              <a:t>CIDR notation is used for specifying IP addresses and their associated routing prefixes</a:t>
            </a:r>
          </a:p>
          <a:p>
            <a:pPr lvl="0"/>
            <a:r>
              <a:rPr lang="en-US" sz="4400" b="1" dirty="0"/>
              <a:t>Examples of CIDR notation</a:t>
            </a:r>
          </a:p>
          <a:p>
            <a:pPr lvl="1"/>
            <a:r>
              <a:rPr lang="en-US" sz="3333" dirty="0"/>
              <a:t>10.0.0.0/16 (represents 65,536 hosts)</a:t>
            </a:r>
          </a:p>
          <a:p>
            <a:pPr marL="609585" lvl="1" indent="0">
              <a:buNone/>
            </a:pPr>
            <a:r>
              <a:rPr lang="en-US" sz="3333" dirty="0"/>
              <a:t>…</a:t>
            </a:r>
          </a:p>
          <a:p>
            <a:pPr lvl="1"/>
            <a:r>
              <a:rPr lang="en-US" sz="3333" dirty="0"/>
              <a:t>10.0.0.0/20 (represents 4,096 hosts)</a:t>
            </a:r>
          </a:p>
          <a:p>
            <a:pPr lvl="1"/>
            <a:r>
              <a:rPr lang="en-US" sz="3333" dirty="0"/>
              <a:t>10.0.0.0/21 (represents 2,048 hosts)</a:t>
            </a:r>
          </a:p>
          <a:p>
            <a:pPr lvl="1"/>
            <a:r>
              <a:rPr lang="en-US" sz="3333" dirty="0"/>
              <a:t>10.1.0.0/22 (represents 1,024 hosts)</a:t>
            </a:r>
          </a:p>
          <a:p>
            <a:pPr lvl="1"/>
            <a:r>
              <a:rPr lang="en-US" sz="3333" dirty="0"/>
              <a:t>10.2.0.0/23 (represents 512 hosts)</a:t>
            </a:r>
          </a:p>
          <a:p>
            <a:pPr lvl="1"/>
            <a:r>
              <a:rPr lang="en-US" sz="3333" dirty="0"/>
              <a:t>10.3.1.0/24 (represents 256 hosts)</a:t>
            </a:r>
          </a:p>
          <a:p>
            <a:pPr marL="76198" indent="0">
              <a:buNone/>
            </a:pPr>
            <a:endParaRPr lang="en-US" dirty="0"/>
          </a:p>
          <a:p>
            <a:pPr marL="533387" lvl="1" indent="0">
              <a:buNone/>
            </a:pPr>
            <a:r>
              <a:rPr lang="en-US" dirty="0"/>
              <a:t>Note:  </a:t>
            </a:r>
            <a:r>
              <a:rPr lang="en-US" b="1" dirty="0">
                <a:solidFill>
                  <a:schemeClr val="accent6">
                    <a:lumMod val="75000"/>
                  </a:schemeClr>
                </a:solidFill>
              </a:rPr>
              <a:t>Observe the relationship between the numbers</a:t>
            </a:r>
            <a:r>
              <a:rPr lang="en-US" dirty="0"/>
              <a:t>, hosts double as the CIDR decrements.  For example, two /24 CIDR block support the same number of hosts as one /23 CIDR block</a:t>
            </a:r>
            <a:endParaRPr lang="en-US" sz="5333" dirty="0"/>
          </a:p>
          <a:p>
            <a:pPr lvl="0"/>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256493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Subnets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Subnets are segments or partitions of a VPC network</a:t>
            </a:r>
          </a:p>
          <a:p>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grpSp>
        <p:nvGrpSpPr>
          <p:cNvPr id="9" name="Group 8"/>
          <p:cNvGrpSpPr/>
          <p:nvPr/>
        </p:nvGrpSpPr>
        <p:grpSpPr>
          <a:xfrm>
            <a:off x="1930400" y="3124200"/>
            <a:ext cx="7416800" cy="2438400"/>
            <a:chOff x="1447800" y="2343150"/>
            <a:chExt cx="5562600" cy="1828800"/>
          </a:xfrm>
        </p:grpSpPr>
        <p:sp>
          <p:nvSpPr>
            <p:cNvPr id="13" name="TextBox 12"/>
            <p:cNvSpPr txBox="1"/>
            <p:nvPr/>
          </p:nvSpPr>
          <p:spPr>
            <a:xfrm>
              <a:off x="1447800" y="3028950"/>
              <a:ext cx="1498600" cy="377074"/>
            </a:xfrm>
            <a:prstGeom prst="rect">
              <a:avLst/>
            </a:prstGeom>
            <a:noFill/>
          </p:spPr>
          <p:txBody>
            <a:bodyPr wrap="square" rtlCol="0">
              <a:spAutoFit/>
            </a:bodyPr>
            <a:lstStyle/>
            <a:p>
              <a:r>
                <a:rPr lang="en-US" sz="2667" b="1" dirty="0"/>
                <a:t>10.0.0.0/16</a:t>
              </a:r>
            </a:p>
          </p:txBody>
        </p:sp>
        <p:sp>
          <p:nvSpPr>
            <p:cNvPr id="14" name="Pentagon 13"/>
            <p:cNvSpPr/>
            <p:nvPr/>
          </p:nvSpPr>
          <p:spPr bwMode="auto">
            <a:xfrm rot="10800000">
              <a:off x="3352800" y="2343150"/>
              <a:ext cx="3657600" cy="1828800"/>
            </a:xfrm>
            <a:prstGeom prst="homePlate">
              <a:avLst/>
            </a:prstGeom>
            <a:gradFill flip="none" rotWithShape="1">
              <a:gsLst>
                <a:gs pos="66000">
                  <a:schemeClr val="accent6"/>
                </a:gs>
                <a:gs pos="100000">
                  <a:srgbClr val="FFFFFF"/>
                </a:gs>
              </a:gsLst>
              <a:lin ang="0" scaled="1"/>
              <a:tileRect/>
            </a:gradFill>
            <a:ln w="25400" cap="flat" cmpd="sng" algn="ctr">
              <a:solidFill>
                <a:srgbClr val="000000"/>
              </a:solidFill>
              <a:prstDash val="solid"/>
              <a:round/>
              <a:headEnd type="none" w="med" len="med"/>
              <a:tailEnd type="none" w="med" len="med"/>
            </a:ln>
            <a:effectLst>
              <a:outerShdw blurRad="63500" dist="38099" dir="2700000" algn="ctr" rotWithShape="0">
                <a:schemeClr val="bg2">
                  <a:alpha val="74998"/>
                </a:schemeClr>
              </a:outerShdw>
            </a:effectLst>
            <a:extLst/>
          </p:spPr>
          <p:txBody>
            <a:bodyPr/>
            <a:lstStyle/>
            <a:p>
              <a:endParaRPr lang="en-US" sz="2400">
                <a:gradFill flip="none" rotWithShape="1">
                  <a:gsLst>
                    <a:gs pos="0">
                      <a:srgbClr val="000000">
                        <a:alpha val="99000"/>
                      </a:srgbClr>
                    </a:gs>
                    <a:gs pos="99000">
                      <a:srgbClr val="FFFFFF">
                        <a:alpha val="99000"/>
                      </a:srgbClr>
                    </a:gs>
                  </a:gsLst>
                  <a:path path="circle">
                    <a:fillToRect l="100000" t="100000"/>
                  </a:path>
                  <a:tileRect r="-100000" b="-100000"/>
                </a:gradFill>
              </a:endParaRPr>
            </a:p>
          </p:txBody>
        </p:sp>
        <p:sp>
          <p:nvSpPr>
            <p:cNvPr id="15" name="TextBox 14"/>
            <p:cNvSpPr txBox="1"/>
            <p:nvPr/>
          </p:nvSpPr>
          <p:spPr>
            <a:xfrm>
              <a:off x="4876800" y="2495550"/>
              <a:ext cx="1828800" cy="1522147"/>
            </a:xfrm>
            <a:prstGeom prst="rect">
              <a:avLst/>
            </a:prstGeom>
            <a:noFill/>
          </p:spPr>
          <p:txBody>
            <a:bodyPr wrap="square" rtlCol="0">
              <a:spAutoFit/>
            </a:bodyPr>
            <a:lstStyle/>
            <a:p>
              <a:pPr>
                <a:lnSpc>
                  <a:spcPct val="120000"/>
                </a:lnSpc>
              </a:pPr>
              <a:r>
                <a:rPr lang="en-US" sz="2667" dirty="0">
                  <a:solidFill>
                    <a:schemeClr val="tx1">
                      <a:lumMod val="95000"/>
                      <a:lumOff val="5000"/>
                    </a:schemeClr>
                  </a:solidFill>
                </a:rPr>
                <a:t>10.0.0.0/18</a:t>
              </a:r>
            </a:p>
            <a:p>
              <a:pPr>
                <a:lnSpc>
                  <a:spcPct val="120000"/>
                </a:lnSpc>
              </a:pPr>
              <a:r>
                <a:rPr lang="en-US" sz="2667" dirty="0">
                  <a:solidFill>
                    <a:schemeClr val="tx1">
                      <a:lumMod val="95000"/>
                      <a:lumOff val="5000"/>
                    </a:schemeClr>
                  </a:solidFill>
                </a:rPr>
                <a:t>10.0.64.0/18</a:t>
              </a:r>
            </a:p>
            <a:p>
              <a:pPr>
                <a:lnSpc>
                  <a:spcPct val="120000"/>
                </a:lnSpc>
              </a:pPr>
              <a:r>
                <a:rPr lang="en-US" sz="2667" dirty="0">
                  <a:solidFill>
                    <a:schemeClr val="tx1">
                      <a:lumMod val="95000"/>
                      <a:lumOff val="5000"/>
                    </a:schemeClr>
                  </a:solidFill>
                </a:rPr>
                <a:t>10.0.192.0/19</a:t>
              </a:r>
            </a:p>
            <a:p>
              <a:pPr>
                <a:lnSpc>
                  <a:spcPct val="120000"/>
                </a:lnSpc>
              </a:pPr>
              <a:r>
                <a:rPr lang="en-US" sz="2667" dirty="0">
                  <a:solidFill>
                    <a:schemeClr val="tx1">
                      <a:lumMod val="95000"/>
                      <a:lumOff val="5000"/>
                    </a:schemeClr>
                  </a:solidFill>
                </a:rPr>
                <a:t>10.0.224.0/19</a:t>
              </a:r>
            </a:p>
          </p:txBody>
        </p:sp>
      </p:grpSp>
    </p:spTree>
    <p:extLst>
      <p:ext uri="{BB962C8B-B14F-4D97-AF65-F5344CB8AC3E}">
        <p14:creationId xmlns:p14="http://schemas.microsoft.com/office/powerpoint/2010/main" val="1016205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Types of Subnets</a:t>
            </a:r>
          </a:p>
        </p:txBody>
      </p:sp>
      <p:sp>
        <p:nvSpPr>
          <p:cNvPr id="3" name="Content Placeholder 2"/>
          <p:cNvSpPr>
            <a:spLocks noGrp="1"/>
          </p:cNvSpPr>
          <p:nvPr>
            <p:ph idx="1"/>
          </p:nvPr>
        </p:nvSpPr>
        <p:spPr>
          <a:xfrm>
            <a:off x="609600" y="1803400"/>
            <a:ext cx="10972800" cy="4322763"/>
          </a:xfrm>
        </p:spPr>
        <p:txBody>
          <a:bodyPr>
            <a:normAutofit/>
          </a:bodyPr>
          <a:lstStyle/>
          <a:p>
            <a:r>
              <a:rPr lang="en-US" b="1" dirty="0"/>
              <a:t>Public subnet</a:t>
            </a:r>
          </a:p>
          <a:p>
            <a:pPr lvl="1"/>
            <a:r>
              <a:rPr lang="en-US" dirty="0"/>
              <a:t>Public subnets have a routing table entry to an Internet Gateway (IGW) to support inbound/outbound access to the Internet</a:t>
            </a:r>
            <a:endParaRPr lang="en-US" sz="2133" dirty="0"/>
          </a:p>
          <a:p>
            <a:r>
              <a:rPr lang="en-US" b="1" dirty="0"/>
              <a:t>Private subnet</a:t>
            </a:r>
          </a:p>
          <a:p>
            <a:pPr lvl="1"/>
            <a:r>
              <a:rPr lang="en-US" dirty="0"/>
              <a:t>Private subnets do not have a routing table entry to an Internet Gateway (IGW) and typically have a proxy/NAT Gateway to support outbound-only Internet access</a:t>
            </a:r>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380923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 when using Subnets</a:t>
            </a:r>
          </a:p>
        </p:txBody>
      </p:sp>
      <p:sp>
        <p:nvSpPr>
          <p:cNvPr id="3" name="Content Placeholder 2"/>
          <p:cNvSpPr>
            <a:spLocks noGrp="1"/>
          </p:cNvSpPr>
          <p:nvPr>
            <p:ph idx="1"/>
          </p:nvPr>
        </p:nvSpPr>
        <p:spPr>
          <a:xfrm>
            <a:off x="609600" y="1803400"/>
            <a:ext cx="10972800" cy="4322763"/>
          </a:xfrm>
        </p:spPr>
        <p:txBody>
          <a:bodyPr>
            <a:normAutofit fontScale="70000" lnSpcReduction="20000"/>
          </a:bodyPr>
          <a:lstStyle/>
          <a:p>
            <a:r>
              <a:rPr lang="en-US" b="1" dirty="0"/>
              <a:t>Start with 2 subnets per AZ</a:t>
            </a:r>
          </a:p>
          <a:p>
            <a:pPr lvl="1"/>
            <a:r>
              <a:rPr lang="en-US" sz="3467" dirty="0"/>
              <a:t>Consider using 1 public and 1 private subnet per Availability Zone to provide adequate IP address capacity for auto scaling</a:t>
            </a:r>
          </a:p>
          <a:p>
            <a:pPr lvl="0"/>
            <a:r>
              <a:rPr lang="en-US" b="1" dirty="0"/>
              <a:t>Use subnets to delineate Internet accessibility</a:t>
            </a:r>
          </a:p>
          <a:p>
            <a:pPr lvl="1"/>
            <a:r>
              <a:rPr lang="en-US" sz="3467" dirty="0"/>
              <a:t>Avoid creating subnets to organize specific applications (e.g. MySQL database subnet) or tiers of an application (e.g. web-tier, app-tier, or data-tier subnets) as this can increase complexity and can contribute to exhausting your IP address space.</a:t>
            </a:r>
          </a:p>
          <a:p>
            <a:pPr lvl="0"/>
            <a:r>
              <a:rPr lang="en-US" b="1" dirty="0"/>
              <a:t>Consider larger subnets over smaller ones (use /24 or larger)</a:t>
            </a:r>
          </a:p>
          <a:p>
            <a:pPr lvl="1"/>
            <a:r>
              <a:rPr lang="en-US" sz="3467" dirty="0"/>
              <a:t>Favor creating large subnets over multiple small subnets as this simplifies workload placement.  For example, choosing where to place a workload among 10 small subnets increases complexity and coordination.  It is no longer necessary to limit Address Resolution Protocol (ARP) broadcast domains as this is solved by the VPC.</a:t>
            </a:r>
          </a:p>
          <a:p>
            <a:pPr lvl="1"/>
            <a:endParaRPr lang="en-US" dirty="0"/>
          </a:p>
          <a:p>
            <a:pPr lvl="0"/>
            <a:endParaRPr lang="en-US" dirty="0"/>
          </a:p>
          <a:p>
            <a:pPr lvl="0"/>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799441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when using Subnets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Which application instance would you place in each subnet type?</a:t>
            </a:r>
          </a:p>
          <a:p>
            <a:pPr lvl="1"/>
            <a:r>
              <a:rPr lang="en-US" b="1" dirty="0"/>
              <a:t>Web-tier instances</a:t>
            </a:r>
            <a:endParaRPr lang="en-US" sz="2133" b="1" dirty="0"/>
          </a:p>
          <a:p>
            <a:pPr lvl="2"/>
            <a:r>
              <a:rPr lang="en-US" dirty="0"/>
              <a:t>Public subnet</a:t>
            </a:r>
            <a:endParaRPr lang="en-US" sz="2400" dirty="0"/>
          </a:p>
          <a:p>
            <a:pPr lvl="1"/>
            <a:r>
              <a:rPr lang="en-US" b="1" dirty="0"/>
              <a:t>Batch-tier instances</a:t>
            </a:r>
            <a:endParaRPr lang="en-US" sz="2667" b="1" dirty="0"/>
          </a:p>
          <a:p>
            <a:pPr lvl="2"/>
            <a:r>
              <a:rPr lang="en-US" dirty="0"/>
              <a:t>Private subnet</a:t>
            </a:r>
            <a:endParaRPr lang="en-US" sz="2400" dirty="0"/>
          </a:p>
          <a:p>
            <a:pPr lvl="1"/>
            <a:r>
              <a:rPr lang="en-US" b="1" dirty="0"/>
              <a:t>App-tier instances</a:t>
            </a:r>
            <a:endParaRPr lang="en-US" sz="2667" b="1" dirty="0"/>
          </a:p>
          <a:p>
            <a:pPr lvl="2"/>
            <a:r>
              <a:rPr lang="en-US" dirty="0"/>
              <a:t>Private subnet</a:t>
            </a:r>
            <a:endParaRPr lang="en-US" sz="2400" dirty="0"/>
          </a:p>
          <a:p>
            <a:pPr lvl="1"/>
            <a:r>
              <a:rPr lang="en-US" b="1" dirty="0"/>
              <a:t>Data-tier instances</a:t>
            </a:r>
            <a:endParaRPr lang="en-US" sz="2667" b="1" dirty="0"/>
          </a:p>
          <a:p>
            <a:pPr lvl="2"/>
            <a:r>
              <a:rPr lang="en-US" dirty="0"/>
              <a:t>Private subnet</a:t>
            </a:r>
          </a:p>
          <a:p>
            <a:pPr lvl="1"/>
            <a:endParaRPr lang="en-US" dirty="0"/>
          </a:p>
          <a:p>
            <a:pPr lvl="0"/>
            <a:endParaRPr lang="en-US" dirty="0"/>
          </a:p>
          <a:p>
            <a:pPr lvl="0"/>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47583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for Subnet Sizes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Most customers allocate roughly double the IP addresses for private subnets than public subnets</a:t>
            </a:r>
            <a:endParaRPr lang="en-US" sz="3200" dirty="0"/>
          </a:p>
          <a:p>
            <a:pPr lvl="1"/>
            <a:r>
              <a:rPr lang="en-US" b="1" dirty="0"/>
              <a:t>If a public subnet is using a /22, what would the CIDR notation be to represent double that number for the private subnet?</a:t>
            </a:r>
            <a:endParaRPr lang="en-US" sz="2667" b="1" dirty="0"/>
          </a:p>
          <a:p>
            <a:pPr lvl="2"/>
            <a:r>
              <a:rPr lang="en-US" dirty="0"/>
              <a:t>/21 </a:t>
            </a:r>
            <a:endParaRPr lang="en-US" sz="8533" dirty="0"/>
          </a:p>
          <a:p>
            <a:pPr lvl="0"/>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75486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IP Address Range</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What private IP address range is available for use on each VPC?</a:t>
            </a:r>
          </a:p>
          <a:p>
            <a:pPr lvl="0"/>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4357708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Subnets per AZ</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How many subnets and what type of subnets would you like to use per Availability Zone?</a:t>
            </a:r>
          </a:p>
          <a:p>
            <a:pPr lvl="0"/>
            <a:endParaRPr lang="en-US" dirty="0"/>
          </a:p>
          <a:p>
            <a:pPr lvl="1"/>
            <a:endParaRPr lang="en-US" dirty="0"/>
          </a:p>
          <a:p>
            <a:r>
              <a:rPr lang="en-US" b="1" dirty="0"/>
              <a:t>AWS Recommendation</a:t>
            </a:r>
          </a:p>
          <a:p>
            <a:pPr lvl="1"/>
            <a:r>
              <a:rPr lang="en-US" dirty="0"/>
              <a:t>Start with 1 public and 1 private subnet per Availability Zone</a:t>
            </a:r>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93550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Intended Audience</a:t>
            </a:r>
          </a:p>
        </p:txBody>
      </p:sp>
      <p:sp>
        <p:nvSpPr>
          <p:cNvPr id="3" name="Content Placeholder 2"/>
          <p:cNvSpPr>
            <a:spLocks noGrp="1"/>
          </p:cNvSpPr>
          <p:nvPr>
            <p:ph idx="1"/>
          </p:nvPr>
        </p:nvSpPr>
        <p:spPr>
          <a:xfrm>
            <a:off x="609600" y="1803400"/>
            <a:ext cx="10972800" cy="4322763"/>
          </a:xfrm>
        </p:spPr>
        <p:txBody>
          <a:bodyPr>
            <a:normAutofit/>
          </a:bodyPr>
          <a:lstStyle/>
          <a:p>
            <a:r>
              <a:rPr lang="en-US" b="1" dirty="0">
                <a:solidFill>
                  <a:srgbClr val="F78D11"/>
                </a:solidFill>
              </a:rPr>
              <a:t>Network &amp; Security Decision Makers</a:t>
            </a:r>
          </a:p>
          <a:p>
            <a:pPr lvl="1"/>
            <a:r>
              <a:rPr lang="en-US" dirty="0"/>
              <a:t>To help make network architecture &amp; connectivity decisions</a:t>
            </a:r>
          </a:p>
          <a:p>
            <a:r>
              <a:rPr lang="en-US" b="1" dirty="0">
                <a:solidFill>
                  <a:srgbClr val="F78D11"/>
                </a:solidFill>
              </a:rPr>
              <a:t>Network &amp; Security Implementers</a:t>
            </a:r>
          </a:p>
          <a:p>
            <a:pPr lvl="1"/>
            <a:r>
              <a:rPr lang="en-US" dirty="0"/>
              <a:t>To help with the network architecture &amp; connectivity implementation</a:t>
            </a:r>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952760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Subnet Sizes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Using CIDR notation, what will the subnet sizes be for each Availability Zone? </a:t>
            </a:r>
            <a:endParaRPr lang="en-US" sz="12800" dirty="0"/>
          </a:p>
          <a:p>
            <a:pPr lvl="0"/>
            <a:endParaRPr lang="en-US" dirty="0"/>
          </a:p>
          <a:p>
            <a:pPr lvl="0"/>
            <a:endParaRPr lang="en-US" dirty="0"/>
          </a:p>
          <a:p>
            <a:r>
              <a:rPr lang="en-US" b="1" dirty="0"/>
              <a:t>AWS Recommendation</a:t>
            </a:r>
          </a:p>
          <a:p>
            <a:pPr lvl="1"/>
            <a:r>
              <a:rPr lang="en-US" dirty="0"/>
              <a:t>Start with large subnets (/24 or larger)</a:t>
            </a:r>
          </a:p>
          <a:p>
            <a:pPr lvl="1"/>
            <a:r>
              <a:rPr lang="en-US" dirty="0"/>
              <a:t>Allocate double the IP addresses for the private subnet than the public subnet</a:t>
            </a:r>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835503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1200" y="2819400"/>
            <a:ext cx="10972800" cy="719328"/>
          </a:xfrm>
        </p:spPr>
        <p:txBody>
          <a:bodyPr/>
          <a:lstStyle/>
          <a:p>
            <a:r>
              <a:rPr lang="en-US" dirty="0"/>
              <a:t>Security Groups &amp; Network ACLs</a:t>
            </a:r>
          </a:p>
        </p:txBody>
      </p:sp>
      <p:sp>
        <p:nvSpPr>
          <p:cNvPr id="4" name="Footer Placeholder 3"/>
          <p:cNvSpPr>
            <a:spLocks noGrp="1"/>
          </p:cNvSpPr>
          <p:nvPr>
            <p:ph type="ftr" sz="quarter" idx="11"/>
          </p:nvPr>
        </p:nvSpPr>
        <p:spPr/>
        <p:txBody>
          <a:bodyPr/>
          <a:lstStyle/>
          <a:p>
            <a:r>
              <a:rPr lang="en-US"/>
              <a:t>Design a Network on AWS Workshop v2.0</a:t>
            </a:r>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889001"/>
            <a:ext cx="4216400" cy="170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Security Groups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Security Groups are required virtual firewalls that control traffic for one or more instances</a:t>
            </a:r>
          </a:p>
          <a:p>
            <a:pPr lvl="0"/>
            <a:r>
              <a:rPr lang="en-US" dirty="0"/>
              <a:t>Security Groups deny all incoming traffic by default and use </a:t>
            </a:r>
            <a:r>
              <a:rPr lang="en-US" dirty="0" err="1"/>
              <a:t>stateful</a:t>
            </a:r>
            <a:r>
              <a:rPr lang="en-US" dirty="0"/>
              <a:t> allow rules that can filter based on TCP, UDP, and ICMP protocols</a:t>
            </a:r>
          </a:p>
          <a:p>
            <a:r>
              <a:rPr lang="en-US" dirty="0"/>
              <a:t>Security Groups can define a source as either a CIDR block or another Security Group to handle situations like auto scaling</a:t>
            </a:r>
            <a:endParaRPr lang="en-US" sz="5867" dirty="0"/>
          </a:p>
          <a:p>
            <a:pPr lvl="0"/>
            <a:endParaRPr lang="en-US" dirty="0"/>
          </a:p>
          <a:p>
            <a:pPr lvl="0"/>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587262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CIDR and Security Group Source</a:t>
            </a:r>
          </a:p>
        </p:txBody>
      </p:sp>
      <p:sp>
        <p:nvSpPr>
          <p:cNvPr id="3" name="Content Placeholder 2"/>
          <p:cNvSpPr>
            <a:spLocks noGrp="1"/>
          </p:cNvSpPr>
          <p:nvPr>
            <p:ph idx="1"/>
          </p:nvPr>
        </p:nvSpPr>
        <p:spPr>
          <a:xfrm>
            <a:off x="609600" y="1803400"/>
            <a:ext cx="10972800" cy="4322763"/>
          </a:xfrm>
        </p:spPr>
        <p:txBody>
          <a:bodyPr>
            <a:normAutofit/>
          </a:bodyPr>
          <a:lstStyle/>
          <a:p>
            <a:pPr lvl="0"/>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pic>
        <p:nvPicPr>
          <p:cNvPr id="9" name="Picture 8"/>
          <p:cNvPicPr>
            <a:picLocks noChangeAspect="1"/>
          </p:cNvPicPr>
          <p:nvPr/>
        </p:nvPicPr>
        <p:blipFill>
          <a:blip r:embed="rId2"/>
          <a:stretch>
            <a:fillRect/>
          </a:stretch>
        </p:blipFill>
        <p:spPr>
          <a:xfrm>
            <a:off x="1727197" y="2209801"/>
            <a:ext cx="8737604" cy="3188396"/>
          </a:xfrm>
          <a:prstGeom prst="rect">
            <a:avLst/>
          </a:prstGeom>
        </p:spPr>
      </p:pic>
    </p:spTree>
    <p:extLst>
      <p:ext uri="{BB962C8B-B14F-4D97-AF65-F5344CB8AC3E}">
        <p14:creationId xmlns:p14="http://schemas.microsoft.com/office/powerpoint/2010/main" val="1282114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are Security Groups Configured</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Security Groups have an outgoing rule allowing all traffic to all destinations by default</a:t>
            </a:r>
          </a:p>
          <a:p>
            <a:pPr lvl="0"/>
            <a:r>
              <a:rPr lang="en-US" dirty="0"/>
              <a:t>Modifying the default outbound rule on security groups increases complexity and is not recommended unless required for compliance</a:t>
            </a:r>
          </a:p>
          <a:p>
            <a:pPr lvl="0"/>
            <a:r>
              <a:rPr lang="en-US" dirty="0"/>
              <a:t>Most organizations create security groups with inbound rules for each application tier</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947576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Group Chaining Diagram</a:t>
            </a:r>
          </a:p>
        </p:txBody>
      </p:sp>
      <p:sp>
        <p:nvSpPr>
          <p:cNvPr id="3" name="Content Placeholder 2"/>
          <p:cNvSpPr>
            <a:spLocks noGrp="1"/>
          </p:cNvSpPr>
          <p:nvPr>
            <p:ph idx="1"/>
          </p:nvPr>
        </p:nvSpPr>
        <p:spPr>
          <a:xfrm>
            <a:off x="609600" y="1803400"/>
            <a:ext cx="10972800" cy="4322763"/>
          </a:xfrm>
        </p:spPr>
        <p:txBody>
          <a:bodyPr>
            <a:normAutofit/>
          </a:bodyPr>
          <a:lstStyle/>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2400" dirty="0">
                <a:solidFill>
                  <a:srgbClr val="000000"/>
                </a:solidFill>
                <a:latin typeface="Arial"/>
                <a:cs typeface="Arial"/>
              </a:rPr>
              <a:t>Security Groups per Tier (Public Subnets)</a:t>
            </a: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grpSp>
        <p:nvGrpSpPr>
          <p:cNvPr id="9" name="Group 8"/>
          <p:cNvGrpSpPr/>
          <p:nvPr/>
        </p:nvGrpSpPr>
        <p:grpSpPr>
          <a:xfrm>
            <a:off x="1016000" y="2616200"/>
            <a:ext cx="4064000" cy="3251200"/>
            <a:chOff x="2549525" y="760413"/>
            <a:chExt cx="1689100" cy="1733550"/>
          </a:xfrm>
        </p:grpSpPr>
        <p:sp>
          <p:nvSpPr>
            <p:cNvPr id="13" name="Rounded Rectangle 12"/>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14" name="TextBox 32"/>
            <p:cNvSpPr txBox="1">
              <a:spLocks noChangeArrowheads="1"/>
            </p:cNvSpPr>
            <p:nvPr/>
          </p:nvSpPr>
          <p:spPr bwMode="auto">
            <a:xfrm>
              <a:off x="2619375" y="2275682"/>
              <a:ext cx="1557338" cy="147697"/>
            </a:xfrm>
            <a:prstGeom prst="rect">
              <a:avLst/>
            </a:prstGeom>
            <a:noFill/>
            <a:ln w="9525">
              <a:noFill/>
              <a:miter lim="800000"/>
              <a:headEnd/>
              <a:tailEnd/>
            </a:ln>
          </p:spPr>
          <p:txBody>
            <a:bodyPr>
              <a:spAutoFit/>
            </a:bodyPr>
            <a:lstStyle/>
            <a:p>
              <a:pPr algn="ctr"/>
              <a:r>
                <a:rPr lang="en-US" sz="1200" b="1" dirty="0">
                  <a:solidFill>
                    <a:srgbClr val="F7981F"/>
                  </a:solidFill>
                  <a:latin typeface="Helvetica Neue"/>
                  <a:ea typeface="Verdana" pitchFamily="34" charset="0"/>
                  <a:cs typeface="Helvetica Neue"/>
                </a:rPr>
                <a:t>Availability Zone A</a:t>
              </a:r>
            </a:p>
          </p:txBody>
        </p:sp>
      </p:grpSp>
      <p:grpSp>
        <p:nvGrpSpPr>
          <p:cNvPr id="15" name="Group 14"/>
          <p:cNvGrpSpPr/>
          <p:nvPr/>
        </p:nvGrpSpPr>
        <p:grpSpPr>
          <a:xfrm>
            <a:off x="6705600" y="2616200"/>
            <a:ext cx="4267200" cy="3251200"/>
            <a:chOff x="2549525" y="760413"/>
            <a:chExt cx="1689100" cy="1733550"/>
          </a:xfrm>
        </p:grpSpPr>
        <p:sp>
          <p:nvSpPr>
            <p:cNvPr id="16" name="Rounded Rectangle 15"/>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18" name="TextBox 32"/>
            <p:cNvSpPr txBox="1">
              <a:spLocks noChangeArrowheads="1"/>
            </p:cNvSpPr>
            <p:nvPr/>
          </p:nvSpPr>
          <p:spPr bwMode="auto">
            <a:xfrm>
              <a:off x="2619375" y="2275682"/>
              <a:ext cx="1557338" cy="147697"/>
            </a:xfrm>
            <a:prstGeom prst="rect">
              <a:avLst/>
            </a:prstGeom>
            <a:noFill/>
            <a:ln w="9525">
              <a:noFill/>
              <a:miter lim="800000"/>
              <a:headEnd/>
              <a:tailEnd/>
            </a:ln>
          </p:spPr>
          <p:txBody>
            <a:bodyPr>
              <a:spAutoFit/>
            </a:bodyPr>
            <a:lstStyle/>
            <a:p>
              <a:pPr algn="ctr"/>
              <a:r>
                <a:rPr lang="en-US" sz="1200" b="1" dirty="0">
                  <a:solidFill>
                    <a:srgbClr val="F7981F"/>
                  </a:solidFill>
                  <a:latin typeface="Helvetica Neue"/>
                  <a:ea typeface="Verdana" pitchFamily="34" charset="0"/>
                  <a:cs typeface="Helvetica Neue"/>
                </a:rPr>
                <a:t>Availability Zone B</a:t>
              </a:r>
            </a:p>
          </p:txBody>
        </p:sp>
      </p:grpSp>
      <p:grpSp>
        <p:nvGrpSpPr>
          <p:cNvPr id="19" name="Group 18"/>
          <p:cNvGrpSpPr/>
          <p:nvPr/>
        </p:nvGrpSpPr>
        <p:grpSpPr>
          <a:xfrm>
            <a:off x="1320800" y="2921001"/>
            <a:ext cx="3454400" cy="2522132"/>
            <a:chOff x="4629150" y="2824163"/>
            <a:chExt cx="1752600" cy="1733550"/>
          </a:xfrm>
        </p:grpSpPr>
        <p:sp>
          <p:nvSpPr>
            <p:cNvPr id="20" name="Rounded Rectangle 19"/>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21" name="TextBox 37"/>
            <p:cNvSpPr txBox="1">
              <a:spLocks noChangeArrowheads="1"/>
            </p:cNvSpPr>
            <p:nvPr/>
          </p:nvSpPr>
          <p:spPr bwMode="auto">
            <a:xfrm>
              <a:off x="4721225" y="4311614"/>
              <a:ext cx="1555750" cy="190391"/>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public subnet</a:t>
              </a:r>
            </a:p>
          </p:txBody>
        </p:sp>
      </p:grpSp>
      <p:pic>
        <p:nvPicPr>
          <p:cNvPr id="22" name="Picture 21"/>
          <p:cNvPicPr>
            <a:picLocks noChangeAspect="1"/>
          </p:cNvPicPr>
          <p:nvPr/>
        </p:nvPicPr>
        <p:blipFill>
          <a:blip r:embed="rId2"/>
          <a:stretch>
            <a:fillRect/>
          </a:stretch>
        </p:blipFill>
        <p:spPr>
          <a:xfrm>
            <a:off x="1540933" y="2717800"/>
            <a:ext cx="287867" cy="321733"/>
          </a:xfrm>
          <a:prstGeom prst="rect">
            <a:avLst/>
          </a:prstGeom>
        </p:spPr>
      </p:pic>
      <p:grpSp>
        <p:nvGrpSpPr>
          <p:cNvPr id="23" name="Group 22"/>
          <p:cNvGrpSpPr/>
          <p:nvPr/>
        </p:nvGrpSpPr>
        <p:grpSpPr>
          <a:xfrm>
            <a:off x="7010400" y="2921002"/>
            <a:ext cx="3657600" cy="2507749"/>
            <a:chOff x="4629150" y="2824163"/>
            <a:chExt cx="1752600" cy="1733550"/>
          </a:xfrm>
        </p:grpSpPr>
        <p:sp>
          <p:nvSpPr>
            <p:cNvPr id="24" name="Rounded Rectangle 23"/>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25" name="TextBox 37"/>
            <p:cNvSpPr txBox="1">
              <a:spLocks noChangeArrowheads="1"/>
            </p:cNvSpPr>
            <p:nvPr/>
          </p:nvSpPr>
          <p:spPr bwMode="auto">
            <a:xfrm>
              <a:off x="4721225" y="4320143"/>
              <a:ext cx="1555750" cy="191483"/>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public subnet</a:t>
              </a:r>
            </a:p>
          </p:txBody>
        </p:sp>
      </p:grpSp>
      <p:pic>
        <p:nvPicPr>
          <p:cNvPr id="26" name="Picture 25"/>
          <p:cNvPicPr>
            <a:picLocks noChangeAspect="1"/>
          </p:cNvPicPr>
          <p:nvPr/>
        </p:nvPicPr>
        <p:blipFill>
          <a:blip r:embed="rId2"/>
          <a:stretch>
            <a:fillRect/>
          </a:stretch>
        </p:blipFill>
        <p:spPr>
          <a:xfrm>
            <a:off x="7230533" y="2717800"/>
            <a:ext cx="287867" cy="321733"/>
          </a:xfrm>
          <a:prstGeom prst="rect">
            <a:avLst/>
          </a:prstGeom>
        </p:spPr>
      </p:pic>
      <p:pic>
        <p:nvPicPr>
          <p:cNvPr id="27" name="Picture 26" descr="Amazon-Elastic-Load-Bala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00" y="1701800"/>
            <a:ext cx="711200" cy="711200"/>
          </a:xfrm>
          <a:prstGeom prst="rect">
            <a:avLst/>
          </a:prstGeom>
        </p:spPr>
      </p:pic>
      <p:pic>
        <p:nvPicPr>
          <p:cNvPr id="28" name="Picture 27" descr="Amazon-Elastic-Load-Bala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1701800"/>
            <a:ext cx="711200" cy="711200"/>
          </a:xfrm>
          <a:prstGeom prst="rect">
            <a:avLst/>
          </a:prstGeom>
        </p:spPr>
      </p:pic>
      <p:grpSp>
        <p:nvGrpSpPr>
          <p:cNvPr id="29" name="Group 28"/>
          <p:cNvGrpSpPr/>
          <p:nvPr/>
        </p:nvGrpSpPr>
        <p:grpSpPr>
          <a:xfrm>
            <a:off x="2743200" y="1701800"/>
            <a:ext cx="6299200" cy="711200"/>
            <a:chOff x="6743700" y="760413"/>
            <a:chExt cx="1752600" cy="1733550"/>
          </a:xfrm>
        </p:grpSpPr>
        <p:grpSp>
          <p:nvGrpSpPr>
            <p:cNvPr id="30" name="Group 21"/>
            <p:cNvGrpSpPr>
              <a:grpSpLocks/>
            </p:cNvGrpSpPr>
            <p:nvPr/>
          </p:nvGrpSpPr>
          <p:grpSpPr bwMode="auto">
            <a:xfrm>
              <a:off x="6743700" y="760413"/>
              <a:ext cx="1752600" cy="1733550"/>
              <a:chOff x="545458" y="4783771"/>
              <a:chExt cx="2293787" cy="1733798"/>
            </a:xfrm>
          </p:grpSpPr>
          <p:sp>
            <p:nvSpPr>
              <p:cNvPr id="32" name="Rounded Rectangle 3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3" name="Rounded Rectangle 3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31" name="TextBox 34"/>
            <p:cNvSpPr txBox="1">
              <a:spLocks noChangeArrowheads="1"/>
            </p:cNvSpPr>
            <p:nvPr/>
          </p:nvSpPr>
          <p:spPr bwMode="auto">
            <a:xfrm>
              <a:off x="6827479" y="1145645"/>
              <a:ext cx="1555750" cy="1125309"/>
            </a:xfrm>
            <a:prstGeom prst="rect">
              <a:avLst/>
            </a:prstGeom>
            <a:noFill/>
            <a:ln w="9525">
              <a:noFill/>
              <a:miter lim="800000"/>
              <a:headEnd/>
              <a:tailEnd/>
            </a:ln>
          </p:spPr>
          <p:txBody>
            <a:bodyPr>
              <a:spAutoFit/>
            </a:bodyPr>
            <a:lstStyle/>
            <a:p>
              <a:pPr algn="ctr"/>
              <a:r>
                <a:rPr lang="en-US" sz="1200" b="1" dirty="0" err="1">
                  <a:solidFill>
                    <a:srgbClr val="6F2927"/>
                  </a:solidFill>
                  <a:latin typeface="Helvetica Neue"/>
                  <a:ea typeface="Verdana" pitchFamily="34" charset="0"/>
                  <a:cs typeface="Helvetica Neue"/>
                </a:rPr>
                <a:t>Webtier</a:t>
              </a:r>
              <a:r>
                <a:rPr lang="en-US" sz="1200" b="1" dirty="0">
                  <a:solidFill>
                    <a:srgbClr val="6F2927"/>
                  </a:solidFill>
                  <a:latin typeface="Helvetica Neue"/>
                  <a:ea typeface="Verdana" pitchFamily="34" charset="0"/>
                  <a:cs typeface="Helvetica Neue"/>
                </a:rPr>
                <a:t> ELB</a:t>
              </a:r>
            </a:p>
            <a:p>
              <a:pPr algn="ctr"/>
              <a:r>
                <a:rPr lang="en-US" sz="1200" b="1" dirty="0">
                  <a:solidFill>
                    <a:srgbClr val="6F2927"/>
                  </a:solidFill>
                  <a:latin typeface="Helvetica Neue"/>
                  <a:ea typeface="Verdana" pitchFamily="34" charset="0"/>
                  <a:cs typeface="Helvetica Neue"/>
                </a:rPr>
                <a:t>Security Group</a:t>
              </a:r>
            </a:p>
          </p:txBody>
        </p:sp>
      </p:grpSp>
      <p:grpSp>
        <p:nvGrpSpPr>
          <p:cNvPr id="34" name="Group 33"/>
          <p:cNvGrpSpPr/>
          <p:nvPr/>
        </p:nvGrpSpPr>
        <p:grpSpPr>
          <a:xfrm>
            <a:off x="2844800" y="3733800"/>
            <a:ext cx="1219200" cy="711200"/>
            <a:chOff x="1066800" y="2338685"/>
            <a:chExt cx="914400" cy="533400"/>
          </a:xfrm>
        </p:grpSpPr>
        <p:pic>
          <p:nvPicPr>
            <p:cNvPr id="35" name="Picture 34"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36" name="TextBox 35"/>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web</a:t>
              </a:r>
            </a:p>
          </p:txBody>
        </p:sp>
      </p:grpSp>
      <p:grpSp>
        <p:nvGrpSpPr>
          <p:cNvPr id="37" name="Group 36"/>
          <p:cNvGrpSpPr/>
          <p:nvPr/>
        </p:nvGrpSpPr>
        <p:grpSpPr>
          <a:xfrm>
            <a:off x="2743200" y="3632200"/>
            <a:ext cx="6299200" cy="914400"/>
            <a:chOff x="6743700" y="760413"/>
            <a:chExt cx="1752600" cy="1733550"/>
          </a:xfrm>
        </p:grpSpPr>
        <p:grpSp>
          <p:nvGrpSpPr>
            <p:cNvPr id="38" name="Group 21"/>
            <p:cNvGrpSpPr>
              <a:grpSpLocks/>
            </p:cNvGrpSpPr>
            <p:nvPr/>
          </p:nvGrpSpPr>
          <p:grpSpPr bwMode="auto">
            <a:xfrm>
              <a:off x="6743700" y="760413"/>
              <a:ext cx="1752600" cy="1733550"/>
              <a:chOff x="545458" y="4783771"/>
              <a:chExt cx="2293787" cy="1733798"/>
            </a:xfrm>
          </p:grpSpPr>
          <p:sp>
            <p:nvSpPr>
              <p:cNvPr id="40" name="Rounded Rectangle 3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41" name="Rounded Rectangle 4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39" name="TextBox 34"/>
            <p:cNvSpPr txBox="1">
              <a:spLocks noChangeArrowheads="1"/>
            </p:cNvSpPr>
            <p:nvPr/>
          </p:nvSpPr>
          <p:spPr bwMode="auto">
            <a:xfrm>
              <a:off x="6969842" y="1145646"/>
              <a:ext cx="1300316" cy="875240"/>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Webtier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grpSp>
        <p:nvGrpSpPr>
          <p:cNvPr id="42" name="Group 41"/>
          <p:cNvGrpSpPr/>
          <p:nvPr/>
        </p:nvGrpSpPr>
        <p:grpSpPr>
          <a:xfrm>
            <a:off x="7721600" y="3733800"/>
            <a:ext cx="1219200" cy="711200"/>
            <a:chOff x="1066800" y="2338685"/>
            <a:chExt cx="914400" cy="533400"/>
          </a:xfrm>
        </p:grpSpPr>
        <p:pic>
          <p:nvPicPr>
            <p:cNvPr id="43" name="Picture 42"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44" name="TextBox 43"/>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web</a:t>
              </a:r>
            </a:p>
          </p:txBody>
        </p:sp>
      </p:grpSp>
    </p:spTree>
    <p:extLst>
      <p:ext uri="{BB962C8B-B14F-4D97-AF65-F5344CB8AC3E}">
        <p14:creationId xmlns:p14="http://schemas.microsoft.com/office/powerpoint/2010/main" val="1956309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Group Chaining Diagram</a:t>
            </a:r>
          </a:p>
        </p:txBody>
      </p:sp>
      <p:sp>
        <p:nvSpPr>
          <p:cNvPr id="3" name="Content Placeholder 2"/>
          <p:cNvSpPr>
            <a:spLocks noGrp="1"/>
          </p:cNvSpPr>
          <p:nvPr>
            <p:ph idx="1"/>
          </p:nvPr>
        </p:nvSpPr>
        <p:spPr>
          <a:xfrm>
            <a:off x="609600" y="1803400"/>
            <a:ext cx="10972800" cy="4322763"/>
          </a:xfrm>
        </p:spPr>
        <p:txBody>
          <a:bodyPr>
            <a:normAutofit/>
          </a:bodyPr>
          <a:lstStyle/>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2400" dirty="0">
                <a:solidFill>
                  <a:srgbClr val="000000"/>
                </a:solidFill>
                <a:latin typeface="Arial"/>
                <a:cs typeface="Arial"/>
              </a:rPr>
              <a:t>Security Groups per Tier (Private Subnets)</a:t>
            </a: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grpSp>
        <p:nvGrpSpPr>
          <p:cNvPr id="45" name="Group 44"/>
          <p:cNvGrpSpPr/>
          <p:nvPr/>
        </p:nvGrpSpPr>
        <p:grpSpPr>
          <a:xfrm>
            <a:off x="1016000" y="2616200"/>
            <a:ext cx="4064000" cy="3251200"/>
            <a:chOff x="2549525" y="760413"/>
            <a:chExt cx="1689100" cy="1733550"/>
          </a:xfrm>
        </p:grpSpPr>
        <p:sp>
          <p:nvSpPr>
            <p:cNvPr id="46" name="Rounded Rectangle 45"/>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47" name="TextBox 32"/>
            <p:cNvSpPr txBox="1">
              <a:spLocks noChangeArrowheads="1"/>
            </p:cNvSpPr>
            <p:nvPr/>
          </p:nvSpPr>
          <p:spPr bwMode="auto">
            <a:xfrm>
              <a:off x="2619375" y="2275682"/>
              <a:ext cx="1557338" cy="147697"/>
            </a:xfrm>
            <a:prstGeom prst="rect">
              <a:avLst/>
            </a:prstGeom>
            <a:noFill/>
            <a:ln w="9525">
              <a:noFill/>
              <a:miter lim="800000"/>
              <a:headEnd/>
              <a:tailEnd/>
            </a:ln>
          </p:spPr>
          <p:txBody>
            <a:bodyPr>
              <a:spAutoFit/>
            </a:bodyPr>
            <a:lstStyle/>
            <a:p>
              <a:pPr algn="ctr"/>
              <a:r>
                <a:rPr lang="en-US" sz="1200" b="1" dirty="0">
                  <a:solidFill>
                    <a:srgbClr val="F7981F"/>
                  </a:solidFill>
                  <a:latin typeface="Helvetica Neue"/>
                  <a:ea typeface="Verdana" pitchFamily="34" charset="0"/>
                  <a:cs typeface="Helvetica Neue"/>
                </a:rPr>
                <a:t>Availability Zone A</a:t>
              </a:r>
            </a:p>
          </p:txBody>
        </p:sp>
      </p:grpSp>
      <p:grpSp>
        <p:nvGrpSpPr>
          <p:cNvPr id="48" name="Group 47"/>
          <p:cNvGrpSpPr/>
          <p:nvPr/>
        </p:nvGrpSpPr>
        <p:grpSpPr>
          <a:xfrm>
            <a:off x="6705600" y="2616200"/>
            <a:ext cx="4267200" cy="3251200"/>
            <a:chOff x="2549525" y="760413"/>
            <a:chExt cx="1689100" cy="1733550"/>
          </a:xfrm>
        </p:grpSpPr>
        <p:sp>
          <p:nvSpPr>
            <p:cNvPr id="49" name="Rounded Rectangle 48"/>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50" name="TextBox 32"/>
            <p:cNvSpPr txBox="1">
              <a:spLocks noChangeArrowheads="1"/>
            </p:cNvSpPr>
            <p:nvPr/>
          </p:nvSpPr>
          <p:spPr bwMode="auto">
            <a:xfrm>
              <a:off x="2619375" y="2275682"/>
              <a:ext cx="1557338" cy="147697"/>
            </a:xfrm>
            <a:prstGeom prst="rect">
              <a:avLst/>
            </a:prstGeom>
            <a:noFill/>
            <a:ln w="9525">
              <a:noFill/>
              <a:miter lim="800000"/>
              <a:headEnd/>
              <a:tailEnd/>
            </a:ln>
          </p:spPr>
          <p:txBody>
            <a:bodyPr>
              <a:spAutoFit/>
            </a:bodyPr>
            <a:lstStyle/>
            <a:p>
              <a:pPr algn="ctr"/>
              <a:r>
                <a:rPr lang="en-US" sz="1200" b="1" dirty="0">
                  <a:solidFill>
                    <a:srgbClr val="F7981F"/>
                  </a:solidFill>
                  <a:latin typeface="Helvetica Neue"/>
                  <a:ea typeface="Verdana" pitchFamily="34" charset="0"/>
                  <a:cs typeface="Helvetica Neue"/>
                </a:rPr>
                <a:t>Availability Zone B</a:t>
              </a:r>
            </a:p>
          </p:txBody>
        </p:sp>
      </p:grpSp>
      <p:grpSp>
        <p:nvGrpSpPr>
          <p:cNvPr id="51" name="Group 50"/>
          <p:cNvGrpSpPr/>
          <p:nvPr/>
        </p:nvGrpSpPr>
        <p:grpSpPr>
          <a:xfrm>
            <a:off x="1320800" y="2921001"/>
            <a:ext cx="3454400" cy="2522132"/>
            <a:chOff x="4629150" y="2824163"/>
            <a:chExt cx="1752600" cy="1733550"/>
          </a:xfrm>
        </p:grpSpPr>
        <p:sp>
          <p:nvSpPr>
            <p:cNvPr id="52" name="Rounded Rectangle 51"/>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53" name="TextBox 37"/>
            <p:cNvSpPr txBox="1">
              <a:spLocks noChangeArrowheads="1"/>
            </p:cNvSpPr>
            <p:nvPr/>
          </p:nvSpPr>
          <p:spPr bwMode="auto">
            <a:xfrm>
              <a:off x="4721225" y="4311614"/>
              <a:ext cx="1555750" cy="190391"/>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private subnet</a:t>
              </a:r>
            </a:p>
          </p:txBody>
        </p:sp>
      </p:grpSp>
      <p:pic>
        <p:nvPicPr>
          <p:cNvPr id="54" name="Picture 53"/>
          <p:cNvPicPr>
            <a:picLocks noChangeAspect="1"/>
          </p:cNvPicPr>
          <p:nvPr/>
        </p:nvPicPr>
        <p:blipFill>
          <a:blip r:embed="rId2"/>
          <a:stretch>
            <a:fillRect/>
          </a:stretch>
        </p:blipFill>
        <p:spPr>
          <a:xfrm>
            <a:off x="1540933" y="2717800"/>
            <a:ext cx="287867" cy="321733"/>
          </a:xfrm>
          <a:prstGeom prst="rect">
            <a:avLst/>
          </a:prstGeom>
        </p:spPr>
      </p:pic>
      <p:grpSp>
        <p:nvGrpSpPr>
          <p:cNvPr id="55" name="Group 54"/>
          <p:cNvGrpSpPr/>
          <p:nvPr/>
        </p:nvGrpSpPr>
        <p:grpSpPr>
          <a:xfrm>
            <a:off x="7010400" y="2921002"/>
            <a:ext cx="3657600" cy="2507749"/>
            <a:chOff x="4629150" y="2824163"/>
            <a:chExt cx="1752600" cy="1733550"/>
          </a:xfrm>
        </p:grpSpPr>
        <p:sp>
          <p:nvSpPr>
            <p:cNvPr id="56" name="Rounded Rectangle 55"/>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57" name="TextBox 37"/>
            <p:cNvSpPr txBox="1">
              <a:spLocks noChangeArrowheads="1"/>
            </p:cNvSpPr>
            <p:nvPr/>
          </p:nvSpPr>
          <p:spPr bwMode="auto">
            <a:xfrm>
              <a:off x="4721225" y="4320143"/>
              <a:ext cx="1555750" cy="191483"/>
            </a:xfrm>
            <a:prstGeom prst="rect">
              <a:avLst/>
            </a:prstGeom>
            <a:noFill/>
            <a:ln w="9525">
              <a:noFill/>
              <a:miter lim="800000"/>
              <a:headEnd/>
              <a:tailEnd/>
            </a:ln>
          </p:spPr>
          <p:txBody>
            <a:bodyPr>
              <a:spAutoFit/>
            </a:bodyPr>
            <a:lstStyle/>
            <a:p>
              <a:pPr algn="ctr"/>
              <a:r>
                <a:rPr lang="en-US" sz="1200" dirty="0">
                  <a:latin typeface="Helvetica Neue"/>
                  <a:ea typeface="Verdana" pitchFamily="34" charset="0"/>
                  <a:cs typeface="Helvetica Neue"/>
                </a:rPr>
                <a:t>private subnet</a:t>
              </a:r>
            </a:p>
          </p:txBody>
        </p:sp>
      </p:grpSp>
      <p:grpSp>
        <p:nvGrpSpPr>
          <p:cNvPr id="58" name="Group 57"/>
          <p:cNvGrpSpPr/>
          <p:nvPr/>
        </p:nvGrpSpPr>
        <p:grpSpPr>
          <a:xfrm>
            <a:off x="2743200" y="4140200"/>
            <a:ext cx="6299200" cy="914400"/>
            <a:chOff x="6743700" y="760413"/>
            <a:chExt cx="1752600" cy="1733550"/>
          </a:xfrm>
        </p:grpSpPr>
        <p:grpSp>
          <p:nvGrpSpPr>
            <p:cNvPr id="59" name="Group 21"/>
            <p:cNvGrpSpPr>
              <a:grpSpLocks/>
            </p:cNvGrpSpPr>
            <p:nvPr/>
          </p:nvGrpSpPr>
          <p:grpSpPr bwMode="auto">
            <a:xfrm>
              <a:off x="6743700" y="760413"/>
              <a:ext cx="1752600" cy="1733550"/>
              <a:chOff x="545458" y="4783771"/>
              <a:chExt cx="2293787" cy="1733798"/>
            </a:xfrm>
          </p:grpSpPr>
          <p:sp>
            <p:nvSpPr>
              <p:cNvPr id="61" name="Rounded Rectangle 60"/>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62" name="Rounded Rectangle 61"/>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60" name="TextBox 34"/>
            <p:cNvSpPr txBox="1">
              <a:spLocks noChangeArrowheads="1"/>
            </p:cNvSpPr>
            <p:nvPr/>
          </p:nvSpPr>
          <p:spPr bwMode="auto">
            <a:xfrm>
              <a:off x="6969842" y="1145646"/>
              <a:ext cx="1300316" cy="875240"/>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Datatier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pic>
        <p:nvPicPr>
          <p:cNvPr id="63" name="Picture 62"/>
          <p:cNvPicPr>
            <a:picLocks noChangeAspect="1"/>
          </p:cNvPicPr>
          <p:nvPr/>
        </p:nvPicPr>
        <p:blipFill>
          <a:blip r:embed="rId2"/>
          <a:stretch>
            <a:fillRect/>
          </a:stretch>
        </p:blipFill>
        <p:spPr>
          <a:xfrm>
            <a:off x="7230533" y="2717800"/>
            <a:ext cx="287867" cy="321733"/>
          </a:xfrm>
          <a:prstGeom prst="rect">
            <a:avLst/>
          </a:prstGeom>
        </p:spPr>
      </p:pic>
      <p:pic>
        <p:nvPicPr>
          <p:cNvPr id="64" name="Picture 63" descr="Amazon-Elastic-Load-Bala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00" y="1701800"/>
            <a:ext cx="711200" cy="711200"/>
          </a:xfrm>
          <a:prstGeom prst="rect">
            <a:avLst/>
          </a:prstGeom>
        </p:spPr>
      </p:pic>
      <p:pic>
        <p:nvPicPr>
          <p:cNvPr id="65" name="Picture 64" descr="Amazon-Elastic-Load-Balac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1701800"/>
            <a:ext cx="711200" cy="711200"/>
          </a:xfrm>
          <a:prstGeom prst="rect">
            <a:avLst/>
          </a:prstGeom>
        </p:spPr>
      </p:pic>
      <p:grpSp>
        <p:nvGrpSpPr>
          <p:cNvPr id="66" name="Group 65"/>
          <p:cNvGrpSpPr/>
          <p:nvPr/>
        </p:nvGrpSpPr>
        <p:grpSpPr>
          <a:xfrm>
            <a:off x="2743200" y="1701800"/>
            <a:ext cx="6299200" cy="711200"/>
            <a:chOff x="6743700" y="760413"/>
            <a:chExt cx="1752600" cy="1733550"/>
          </a:xfrm>
        </p:grpSpPr>
        <p:grpSp>
          <p:nvGrpSpPr>
            <p:cNvPr id="67" name="Group 21"/>
            <p:cNvGrpSpPr>
              <a:grpSpLocks/>
            </p:cNvGrpSpPr>
            <p:nvPr/>
          </p:nvGrpSpPr>
          <p:grpSpPr bwMode="auto">
            <a:xfrm>
              <a:off x="6743700" y="760413"/>
              <a:ext cx="1752600" cy="1733550"/>
              <a:chOff x="545458" y="4783771"/>
              <a:chExt cx="2293787" cy="1733798"/>
            </a:xfrm>
          </p:grpSpPr>
          <p:sp>
            <p:nvSpPr>
              <p:cNvPr id="69" name="Rounded Rectangle 6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70" name="Rounded Rectangle 6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68" name="TextBox 34"/>
            <p:cNvSpPr txBox="1">
              <a:spLocks noChangeArrowheads="1"/>
            </p:cNvSpPr>
            <p:nvPr/>
          </p:nvSpPr>
          <p:spPr bwMode="auto">
            <a:xfrm>
              <a:off x="6827479" y="1145645"/>
              <a:ext cx="1555750" cy="1125309"/>
            </a:xfrm>
            <a:prstGeom prst="rect">
              <a:avLst/>
            </a:prstGeom>
            <a:noFill/>
            <a:ln w="9525">
              <a:noFill/>
              <a:miter lim="800000"/>
              <a:headEnd/>
              <a:tailEnd/>
            </a:ln>
          </p:spPr>
          <p:txBody>
            <a:bodyPr>
              <a:spAutoFit/>
            </a:bodyPr>
            <a:lstStyle/>
            <a:p>
              <a:pPr algn="ctr"/>
              <a:r>
                <a:rPr lang="en-US" sz="1200" b="1" dirty="0" err="1">
                  <a:solidFill>
                    <a:srgbClr val="6F2927"/>
                  </a:solidFill>
                  <a:latin typeface="Helvetica Neue"/>
                  <a:ea typeface="Verdana" pitchFamily="34" charset="0"/>
                  <a:cs typeface="Helvetica Neue"/>
                </a:rPr>
                <a:t>Apptier</a:t>
              </a:r>
              <a:r>
                <a:rPr lang="en-US" sz="1200" b="1" dirty="0">
                  <a:solidFill>
                    <a:srgbClr val="6F2927"/>
                  </a:solidFill>
                  <a:latin typeface="Helvetica Neue"/>
                  <a:ea typeface="Verdana" pitchFamily="34" charset="0"/>
                  <a:cs typeface="Helvetica Neue"/>
                </a:rPr>
                <a:t> ELB</a:t>
              </a:r>
            </a:p>
            <a:p>
              <a:pPr algn="ctr"/>
              <a:r>
                <a:rPr lang="en-US" sz="1200" b="1" dirty="0">
                  <a:solidFill>
                    <a:srgbClr val="6F2927"/>
                  </a:solidFill>
                  <a:latin typeface="Helvetica Neue"/>
                  <a:ea typeface="Verdana" pitchFamily="34" charset="0"/>
                  <a:cs typeface="Helvetica Neue"/>
                </a:rPr>
                <a:t>Security Group</a:t>
              </a:r>
            </a:p>
          </p:txBody>
        </p:sp>
      </p:grpSp>
      <p:grpSp>
        <p:nvGrpSpPr>
          <p:cNvPr id="71" name="Group 70"/>
          <p:cNvGrpSpPr/>
          <p:nvPr/>
        </p:nvGrpSpPr>
        <p:grpSpPr>
          <a:xfrm>
            <a:off x="2844800" y="3225800"/>
            <a:ext cx="1219200" cy="711200"/>
            <a:chOff x="1066800" y="2338685"/>
            <a:chExt cx="914400" cy="533400"/>
          </a:xfrm>
        </p:grpSpPr>
        <p:pic>
          <p:nvPicPr>
            <p:cNvPr id="72" name="Picture 71"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3" name="TextBox 72"/>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app</a:t>
              </a:r>
            </a:p>
          </p:txBody>
        </p:sp>
      </p:grpSp>
      <p:grpSp>
        <p:nvGrpSpPr>
          <p:cNvPr id="74" name="Group 73"/>
          <p:cNvGrpSpPr/>
          <p:nvPr/>
        </p:nvGrpSpPr>
        <p:grpSpPr>
          <a:xfrm>
            <a:off x="2743200" y="3124200"/>
            <a:ext cx="6299200" cy="914400"/>
            <a:chOff x="6743700" y="760413"/>
            <a:chExt cx="1752600" cy="1733550"/>
          </a:xfrm>
        </p:grpSpPr>
        <p:grpSp>
          <p:nvGrpSpPr>
            <p:cNvPr id="75" name="Group 21"/>
            <p:cNvGrpSpPr>
              <a:grpSpLocks/>
            </p:cNvGrpSpPr>
            <p:nvPr/>
          </p:nvGrpSpPr>
          <p:grpSpPr bwMode="auto">
            <a:xfrm>
              <a:off x="6743700" y="760413"/>
              <a:ext cx="1752600" cy="1733550"/>
              <a:chOff x="545458" y="4783771"/>
              <a:chExt cx="2293787" cy="1733798"/>
            </a:xfrm>
          </p:grpSpPr>
          <p:sp>
            <p:nvSpPr>
              <p:cNvPr id="77" name="Rounded Rectangle 7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78" name="Rounded Rectangle 7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76" name="TextBox 34"/>
            <p:cNvSpPr txBox="1">
              <a:spLocks noChangeArrowheads="1"/>
            </p:cNvSpPr>
            <p:nvPr/>
          </p:nvSpPr>
          <p:spPr bwMode="auto">
            <a:xfrm>
              <a:off x="6969842" y="1145646"/>
              <a:ext cx="1300316" cy="875240"/>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Apptier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grpSp>
        <p:nvGrpSpPr>
          <p:cNvPr id="79" name="Group 78"/>
          <p:cNvGrpSpPr/>
          <p:nvPr/>
        </p:nvGrpSpPr>
        <p:grpSpPr>
          <a:xfrm>
            <a:off x="7721600" y="3225800"/>
            <a:ext cx="1219200" cy="711200"/>
            <a:chOff x="1066800" y="2338685"/>
            <a:chExt cx="914400" cy="533400"/>
          </a:xfrm>
        </p:grpSpPr>
        <p:pic>
          <p:nvPicPr>
            <p:cNvPr id="80" name="Picture 79" descr="EC2-In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81" name="TextBox 80"/>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app</a:t>
              </a:r>
            </a:p>
          </p:txBody>
        </p:sp>
      </p:grpSp>
      <p:grpSp>
        <p:nvGrpSpPr>
          <p:cNvPr id="82" name="Group 81"/>
          <p:cNvGrpSpPr/>
          <p:nvPr/>
        </p:nvGrpSpPr>
        <p:grpSpPr>
          <a:xfrm>
            <a:off x="2844800" y="4108028"/>
            <a:ext cx="1219200" cy="1005840"/>
            <a:chOff x="228600" y="3714750"/>
            <a:chExt cx="914400" cy="754380"/>
          </a:xfrm>
        </p:grpSpPr>
        <p:pic>
          <p:nvPicPr>
            <p:cNvPr id="83" name="Picture 82" descr="Database_RDS MasterSQL.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3714750"/>
              <a:ext cx="754380" cy="754380"/>
            </a:xfrm>
            <a:prstGeom prst="rect">
              <a:avLst/>
            </a:prstGeom>
          </p:spPr>
        </p:pic>
        <p:sp>
          <p:nvSpPr>
            <p:cNvPr id="84" name="TextBox 83"/>
            <p:cNvSpPr txBox="1"/>
            <p:nvPr/>
          </p:nvSpPr>
          <p:spPr>
            <a:xfrm>
              <a:off x="228600" y="3877733"/>
              <a:ext cx="914400" cy="153841"/>
            </a:xfrm>
            <a:prstGeom prst="rect">
              <a:avLst/>
            </a:prstGeom>
            <a:noFill/>
          </p:spPr>
          <p:txBody>
            <a:bodyPr wrap="square" lIns="0" tIns="0" rIns="0" bIns="0" rtlCol="0">
              <a:spAutoFit/>
            </a:bodyPr>
            <a:lstStyle/>
            <a:p>
              <a:pPr algn="ctr"/>
              <a:r>
                <a:rPr lang="en-US" sz="1333" dirty="0">
                  <a:solidFill>
                    <a:schemeClr val="bg1"/>
                  </a:solidFill>
                  <a:latin typeface="Helvetica Neue"/>
                  <a:cs typeface="Helvetica Neue"/>
                </a:rPr>
                <a:t>data</a:t>
              </a:r>
            </a:p>
          </p:txBody>
        </p:sp>
      </p:grpSp>
      <p:grpSp>
        <p:nvGrpSpPr>
          <p:cNvPr id="85" name="Group 84"/>
          <p:cNvGrpSpPr/>
          <p:nvPr/>
        </p:nvGrpSpPr>
        <p:grpSpPr>
          <a:xfrm>
            <a:off x="7721600" y="4111979"/>
            <a:ext cx="1219200" cy="992603"/>
            <a:chOff x="304800" y="3645515"/>
            <a:chExt cx="914400" cy="744452"/>
          </a:xfrm>
        </p:grpSpPr>
        <p:pic>
          <p:nvPicPr>
            <p:cNvPr id="86" name="Picture 85" descr="Database_RDS SlaveSQL.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548" y="3645515"/>
              <a:ext cx="744452" cy="744452"/>
            </a:xfrm>
            <a:prstGeom prst="rect">
              <a:avLst/>
            </a:prstGeom>
          </p:spPr>
        </p:pic>
        <p:sp>
          <p:nvSpPr>
            <p:cNvPr id="87" name="TextBox 86"/>
            <p:cNvSpPr txBox="1"/>
            <p:nvPr/>
          </p:nvSpPr>
          <p:spPr>
            <a:xfrm>
              <a:off x="304800" y="3821200"/>
              <a:ext cx="914400" cy="153841"/>
            </a:xfrm>
            <a:prstGeom prst="rect">
              <a:avLst/>
            </a:prstGeom>
            <a:noFill/>
          </p:spPr>
          <p:txBody>
            <a:bodyPr wrap="square" lIns="0" tIns="0" rIns="0" bIns="0" rtlCol="0">
              <a:spAutoFit/>
            </a:bodyPr>
            <a:lstStyle/>
            <a:p>
              <a:pPr algn="ctr"/>
              <a:r>
                <a:rPr lang="en-US" sz="1333" dirty="0">
                  <a:solidFill>
                    <a:schemeClr val="bg1"/>
                  </a:solidFill>
                  <a:latin typeface="Helvetica Neue"/>
                  <a:cs typeface="Helvetica Neue"/>
                </a:rPr>
                <a:t>data</a:t>
              </a:r>
            </a:p>
          </p:txBody>
        </p:sp>
      </p:grpSp>
    </p:spTree>
    <p:extLst>
      <p:ext uri="{BB962C8B-B14F-4D97-AF65-F5344CB8AC3E}">
        <p14:creationId xmlns:p14="http://schemas.microsoft.com/office/powerpoint/2010/main" val="957085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Group Chaining Diagram</a:t>
            </a:r>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2400" dirty="0">
                <a:solidFill>
                  <a:srgbClr val="000000"/>
                </a:solidFill>
                <a:latin typeface="Arial"/>
                <a:cs typeface="Arial"/>
                <a:sym typeface="Arial Bold" charset="0"/>
              </a:rPr>
              <a:t>Security Group Rules per Application Tier</a:t>
            </a:r>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
        <p:nvSpPr>
          <p:cNvPr id="6" name="Content Placeholder 5"/>
          <p:cNvSpPr>
            <a:spLocks noGrp="1"/>
          </p:cNvSpPr>
          <p:nvPr>
            <p:ph idx="1"/>
          </p:nvPr>
        </p:nvSpPr>
        <p:spPr/>
        <p:txBody>
          <a:bodyPr/>
          <a:lstStyle/>
          <a:p>
            <a:pPr marL="0" indent="0">
              <a:buNone/>
            </a:pPr>
            <a:r>
              <a:rPr lang="en-US" dirty="0"/>
              <a:t> </a:t>
            </a:r>
          </a:p>
        </p:txBody>
      </p:sp>
      <p:grpSp>
        <p:nvGrpSpPr>
          <p:cNvPr id="45" name="Group 44"/>
          <p:cNvGrpSpPr/>
          <p:nvPr/>
        </p:nvGrpSpPr>
        <p:grpSpPr>
          <a:xfrm>
            <a:off x="1727200" y="2413000"/>
            <a:ext cx="1219200" cy="711200"/>
            <a:chOff x="1066800" y="2338685"/>
            <a:chExt cx="914400" cy="533400"/>
          </a:xfrm>
        </p:grpSpPr>
        <p:pic>
          <p:nvPicPr>
            <p:cNvPr id="46" name="Picture 45"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47" name="TextBox 46"/>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web</a:t>
              </a:r>
            </a:p>
          </p:txBody>
        </p:sp>
      </p:grpSp>
      <p:grpSp>
        <p:nvGrpSpPr>
          <p:cNvPr id="48" name="Group 47"/>
          <p:cNvGrpSpPr/>
          <p:nvPr/>
        </p:nvGrpSpPr>
        <p:grpSpPr>
          <a:xfrm>
            <a:off x="1727200" y="2413001"/>
            <a:ext cx="6299200" cy="711200"/>
            <a:chOff x="6743700" y="760413"/>
            <a:chExt cx="1752600" cy="1733550"/>
          </a:xfrm>
        </p:grpSpPr>
        <p:grpSp>
          <p:nvGrpSpPr>
            <p:cNvPr id="49" name="Group 21"/>
            <p:cNvGrpSpPr>
              <a:grpSpLocks/>
            </p:cNvGrpSpPr>
            <p:nvPr/>
          </p:nvGrpSpPr>
          <p:grpSpPr bwMode="auto">
            <a:xfrm>
              <a:off x="6743700" y="760413"/>
              <a:ext cx="1752600" cy="1733550"/>
              <a:chOff x="545458" y="4783771"/>
              <a:chExt cx="2293787" cy="1733798"/>
            </a:xfrm>
          </p:grpSpPr>
          <p:sp>
            <p:nvSpPr>
              <p:cNvPr id="51" name="Rounded Rectangle 50"/>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52" name="Rounded Rectangle 51"/>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50" name="TextBox 34"/>
            <p:cNvSpPr txBox="1">
              <a:spLocks noChangeArrowheads="1"/>
            </p:cNvSpPr>
            <p:nvPr/>
          </p:nvSpPr>
          <p:spPr bwMode="auto">
            <a:xfrm>
              <a:off x="6969842" y="1008063"/>
              <a:ext cx="1300316" cy="1125309"/>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Webtier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grpSp>
        <p:nvGrpSpPr>
          <p:cNvPr id="53" name="Group 52"/>
          <p:cNvGrpSpPr/>
          <p:nvPr/>
        </p:nvGrpSpPr>
        <p:grpSpPr>
          <a:xfrm>
            <a:off x="6705600" y="2413000"/>
            <a:ext cx="1219200" cy="711200"/>
            <a:chOff x="1066800" y="2338685"/>
            <a:chExt cx="914400" cy="533400"/>
          </a:xfrm>
        </p:grpSpPr>
        <p:pic>
          <p:nvPicPr>
            <p:cNvPr id="54" name="Picture 53"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55" name="TextBox 54"/>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web</a:t>
              </a:r>
            </a:p>
          </p:txBody>
        </p:sp>
      </p:grpSp>
      <p:grpSp>
        <p:nvGrpSpPr>
          <p:cNvPr id="56" name="Group 55"/>
          <p:cNvGrpSpPr/>
          <p:nvPr/>
        </p:nvGrpSpPr>
        <p:grpSpPr>
          <a:xfrm>
            <a:off x="1727200" y="4038600"/>
            <a:ext cx="1219200" cy="711200"/>
            <a:chOff x="1066800" y="2338685"/>
            <a:chExt cx="914400" cy="533400"/>
          </a:xfrm>
        </p:grpSpPr>
        <p:pic>
          <p:nvPicPr>
            <p:cNvPr id="57" name="Picture 5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58" name="TextBox 57"/>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app</a:t>
              </a:r>
            </a:p>
          </p:txBody>
        </p:sp>
      </p:grpSp>
      <p:grpSp>
        <p:nvGrpSpPr>
          <p:cNvPr id="59" name="Group 58"/>
          <p:cNvGrpSpPr/>
          <p:nvPr/>
        </p:nvGrpSpPr>
        <p:grpSpPr>
          <a:xfrm>
            <a:off x="1727200" y="4038601"/>
            <a:ext cx="6299200" cy="711200"/>
            <a:chOff x="6743700" y="760413"/>
            <a:chExt cx="1752600" cy="1733550"/>
          </a:xfrm>
        </p:grpSpPr>
        <p:sp>
          <p:nvSpPr>
            <p:cNvPr id="60" name="TextBox 34"/>
            <p:cNvSpPr txBox="1">
              <a:spLocks noChangeArrowheads="1"/>
            </p:cNvSpPr>
            <p:nvPr/>
          </p:nvSpPr>
          <p:spPr bwMode="auto">
            <a:xfrm>
              <a:off x="6969842" y="1008063"/>
              <a:ext cx="1300316" cy="1125309"/>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Apptier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nvGrpSpPr>
            <p:cNvPr id="61" name="Group 21"/>
            <p:cNvGrpSpPr>
              <a:grpSpLocks/>
            </p:cNvGrpSpPr>
            <p:nvPr/>
          </p:nvGrpSpPr>
          <p:grpSpPr bwMode="auto">
            <a:xfrm>
              <a:off x="6743700" y="760413"/>
              <a:ext cx="1752600" cy="1733550"/>
              <a:chOff x="545458" y="4783771"/>
              <a:chExt cx="2293787" cy="1733798"/>
            </a:xfrm>
          </p:grpSpPr>
          <p:sp>
            <p:nvSpPr>
              <p:cNvPr id="62" name="Rounded Rectangle 6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63" name="Rounded Rectangle 6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grpSp>
      <p:grpSp>
        <p:nvGrpSpPr>
          <p:cNvPr id="64" name="Group 63"/>
          <p:cNvGrpSpPr/>
          <p:nvPr/>
        </p:nvGrpSpPr>
        <p:grpSpPr>
          <a:xfrm>
            <a:off x="6705600" y="4038600"/>
            <a:ext cx="1219200" cy="711200"/>
            <a:chOff x="1066800" y="2338685"/>
            <a:chExt cx="914400" cy="533400"/>
          </a:xfrm>
        </p:grpSpPr>
        <p:pic>
          <p:nvPicPr>
            <p:cNvPr id="65" name="Picture 64"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66" name="TextBox 65"/>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app</a:t>
              </a:r>
            </a:p>
          </p:txBody>
        </p:sp>
      </p:grpSp>
      <p:pic>
        <p:nvPicPr>
          <p:cNvPr id="67" name="Picture 66" descr="Amazon-Elastic-Load-Balac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0" y="1600200"/>
            <a:ext cx="711200" cy="711200"/>
          </a:xfrm>
          <a:prstGeom prst="rect">
            <a:avLst/>
          </a:prstGeom>
        </p:spPr>
      </p:pic>
      <p:grpSp>
        <p:nvGrpSpPr>
          <p:cNvPr id="68" name="Group 67"/>
          <p:cNvGrpSpPr/>
          <p:nvPr/>
        </p:nvGrpSpPr>
        <p:grpSpPr>
          <a:xfrm>
            <a:off x="1727200" y="1600201"/>
            <a:ext cx="6299200" cy="711200"/>
            <a:chOff x="6743700" y="760413"/>
            <a:chExt cx="1752600" cy="1733550"/>
          </a:xfrm>
        </p:grpSpPr>
        <p:grpSp>
          <p:nvGrpSpPr>
            <p:cNvPr id="69" name="Group 21"/>
            <p:cNvGrpSpPr>
              <a:grpSpLocks/>
            </p:cNvGrpSpPr>
            <p:nvPr/>
          </p:nvGrpSpPr>
          <p:grpSpPr bwMode="auto">
            <a:xfrm>
              <a:off x="6743700" y="760413"/>
              <a:ext cx="1752600" cy="1733550"/>
              <a:chOff x="545458" y="4783771"/>
              <a:chExt cx="2293787" cy="1733798"/>
            </a:xfrm>
          </p:grpSpPr>
          <p:sp>
            <p:nvSpPr>
              <p:cNvPr id="71" name="Rounded Rectangle 70"/>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72" name="Rounded Rectangle 71"/>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70" name="TextBox 34"/>
            <p:cNvSpPr txBox="1">
              <a:spLocks noChangeArrowheads="1"/>
            </p:cNvSpPr>
            <p:nvPr/>
          </p:nvSpPr>
          <p:spPr bwMode="auto">
            <a:xfrm>
              <a:off x="6969842" y="1076854"/>
              <a:ext cx="1300316" cy="1125308"/>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Webtier</a:t>
              </a:r>
              <a:r>
                <a:rPr lang="en-US" sz="1200" b="1" dirty="0">
                  <a:solidFill>
                    <a:srgbClr val="6F2927"/>
                  </a:solidFill>
                  <a:latin typeface="Helvetica Neue"/>
                  <a:ea typeface="Verdana" pitchFamily="34" charset="0"/>
                  <a:cs typeface="Helvetica Neue"/>
                </a:rPr>
                <a:t> ELB</a:t>
              </a:r>
            </a:p>
            <a:p>
              <a:pPr algn="ctr"/>
              <a:r>
                <a:rPr lang="en-US" sz="1200" b="1" dirty="0">
                  <a:solidFill>
                    <a:srgbClr val="6F2927"/>
                  </a:solidFill>
                  <a:latin typeface="Helvetica Neue"/>
                  <a:ea typeface="Verdana" pitchFamily="34" charset="0"/>
                  <a:cs typeface="Helvetica Neue"/>
                </a:rPr>
                <a:t>Security Group</a:t>
              </a:r>
            </a:p>
          </p:txBody>
        </p:sp>
      </p:grpSp>
      <p:pic>
        <p:nvPicPr>
          <p:cNvPr id="73" name="Picture 72" descr="Amazon-Elastic-Load-Balac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1600200"/>
            <a:ext cx="711200" cy="711200"/>
          </a:xfrm>
          <a:prstGeom prst="rect">
            <a:avLst/>
          </a:prstGeom>
        </p:spPr>
      </p:pic>
      <p:grpSp>
        <p:nvGrpSpPr>
          <p:cNvPr id="74" name="Group 73"/>
          <p:cNvGrpSpPr/>
          <p:nvPr/>
        </p:nvGrpSpPr>
        <p:grpSpPr>
          <a:xfrm>
            <a:off x="1727200" y="4851401"/>
            <a:ext cx="6299200" cy="711200"/>
            <a:chOff x="6743700" y="760413"/>
            <a:chExt cx="1752600" cy="1733550"/>
          </a:xfrm>
        </p:grpSpPr>
        <p:grpSp>
          <p:nvGrpSpPr>
            <p:cNvPr id="75" name="Group 21"/>
            <p:cNvGrpSpPr>
              <a:grpSpLocks/>
            </p:cNvGrpSpPr>
            <p:nvPr/>
          </p:nvGrpSpPr>
          <p:grpSpPr bwMode="auto">
            <a:xfrm>
              <a:off x="6743700" y="760413"/>
              <a:ext cx="1752600" cy="1733550"/>
              <a:chOff x="545458" y="4783771"/>
              <a:chExt cx="2293787" cy="1733798"/>
            </a:xfrm>
          </p:grpSpPr>
          <p:sp>
            <p:nvSpPr>
              <p:cNvPr id="77" name="Rounded Rectangle 7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78" name="Rounded Rectangle 7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76" name="TextBox 34"/>
            <p:cNvSpPr txBox="1">
              <a:spLocks noChangeArrowheads="1"/>
            </p:cNvSpPr>
            <p:nvPr/>
          </p:nvSpPr>
          <p:spPr bwMode="auto">
            <a:xfrm>
              <a:off x="6969842" y="1008063"/>
              <a:ext cx="1300316" cy="1125309"/>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Datatier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pic>
        <p:nvPicPr>
          <p:cNvPr id="79" name="Picture 78" descr="Amazon-Elastic-Load-Balac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0" y="3225800"/>
            <a:ext cx="711200" cy="711200"/>
          </a:xfrm>
          <a:prstGeom prst="rect">
            <a:avLst/>
          </a:prstGeom>
        </p:spPr>
      </p:pic>
      <p:grpSp>
        <p:nvGrpSpPr>
          <p:cNvPr id="80" name="Group 79"/>
          <p:cNvGrpSpPr/>
          <p:nvPr/>
        </p:nvGrpSpPr>
        <p:grpSpPr>
          <a:xfrm>
            <a:off x="1727200" y="3225801"/>
            <a:ext cx="6299200" cy="711200"/>
            <a:chOff x="6743700" y="760413"/>
            <a:chExt cx="1752600" cy="1733550"/>
          </a:xfrm>
        </p:grpSpPr>
        <p:grpSp>
          <p:nvGrpSpPr>
            <p:cNvPr id="81" name="Group 21"/>
            <p:cNvGrpSpPr>
              <a:grpSpLocks/>
            </p:cNvGrpSpPr>
            <p:nvPr/>
          </p:nvGrpSpPr>
          <p:grpSpPr bwMode="auto">
            <a:xfrm>
              <a:off x="6743700" y="760413"/>
              <a:ext cx="1752600" cy="1733550"/>
              <a:chOff x="545458" y="4783771"/>
              <a:chExt cx="2293787" cy="1733798"/>
            </a:xfrm>
          </p:grpSpPr>
          <p:sp>
            <p:nvSpPr>
              <p:cNvPr id="83" name="Rounded Rectangle 8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84" name="Rounded Rectangle 8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82" name="TextBox 34"/>
            <p:cNvSpPr txBox="1">
              <a:spLocks noChangeArrowheads="1"/>
            </p:cNvSpPr>
            <p:nvPr/>
          </p:nvSpPr>
          <p:spPr bwMode="auto">
            <a:xfrm>
              <a:off x="6969842" y="1076854"/>
              <a:ext cx="1300316" cy="1125308"/>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Apptier</a:t>
              </a:r>
              <a:r>
                <a:rPr lang="en-US" sz="1200" b="1" dirty="0">
                  <a:solidFill>
                    <a:srgbClr val="6F2927"/>
                  </a:solidFill>
                  <a:latin typeface="Helvetica Neue"/>
                  <a:ea typeface="Verdana" pitchFamily="34" charset="0"/>
                  <a:cs typeface="Helvetica Neue"/>
                </a:rPr>
                <a:t> ELB</a:t>
              </a:r>
            </a:p>
            <a:p>
              <a:pPr algn="ctr"/>
              <a:r>
                <a:rPr lang="en-US" sz="1200" b="1" dirty="0">
                  <a:solidFill>
                    <a:srgbClr val="6F2927"/>
                  </a:solidFill>
                  <a:latin typeface="Helvetica Neue"/>
                  <a:ea typeface="Verdana" pitchFamily="34" charset="0"/>
                  <a:cs typeface="Helvetica Neue"/>
                </a:rPr>
                <a:t>Security Group</a:t>
              </a:r>
            </a:p>
          </p:txBody>
        </p:sp>
      </p:grpSp>
      <p:pic>
        <p:nvPicPr>
          <p:cNvPr id="85" name="Picture 84" descr="Amazon-Elastic-Load-Balaci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3225800"/>
            <a:ext cx="711200" cy="711200"/>
          </a:xfrm>
          <a:prstGeom prst="rect">
            <a:avLst/>
          </a:prstGeom>
        </p:spPr>
      </p:pic>
      <p:sp>
        <p:nvSpPr>
          <p:cNvPr id="86" name="TextBox 37"/>
          <p:cNvSpPr txBox="1">
            <a:spLocks noChangeArrowheads="1"/>
          </p:cNvSpPr>
          <p:nvPr/>
        </p:nvSpPr>
        <p:spPr bwMode="auto">
          <a:xfrm>
            <a:off x="8331200" y="1600201"/>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a:t>
            </a:r>
          </a:p>
          <a:p>
            <a:r>
              <a:rPr lang="en-US" sz="1200" b="1" dirty="0">
                <a:latin typeface="Helvetica Neue"/>
                <a:ea typeface="Verdana" pitchFamily="34" charset="0"/>
                <a:cs typeface="Helvetica Neue"/>
              </a:rPr>
              <a:t>Allow TCP Port 443</a:t>
            </a:r>
          </a:p>
          <a:p>
            <a:r>
              <a:rPr lang="en-US" sz="1200" b="1" dirty="0">
                <a:latin typeface="Helvetica Neue"/>
                <a:ea typeface="Verdana" pitchFamily="34" charset="0"/>
                <a:cs typeface="Helvetica Neue"/>
              </a:rPr>
              <a:t>Source: 0.0.0.0/0 (Any)</a:t>
            </a:r>
          </a:p>
        </p:txBody>
      </p:sp>
      <p:sp>
        <p:nvSpPr>
          <p:cNvPr id="87" name="TextBox 37"/>
          <p:cNvSpPr txBox="1">
            <a:spLocks noChangeArrowheads="1"/>
          </p:cNvSpPr>
          <p:nvPr/>
        </p:nvSpPr>
        <p:spPr bwMode="auto">
          <a:xfrm>
            <a:off x="8331200" y="2413001"/>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a:t>
            </a:r>
          </a:p>
          <a:p>
            <a:r>
              <a:rPr lang="en-US" sz="1200" b="1" dirty="0">
                <a:latin typeface="Helvetica Neue"/>
                <a:ea typeface="Verdana" pitchFamily="34" charset="0"/>
                <a:cs typeface="Helvetica Neue"/>
              </a:rPr>
              <a:t>Allow TCP Port 80</a:t>
            </a:r>
          </a:p>
          <a:p>
            <a:r>
              <a:rPr lang="en-US" sz="1200" b="1" dirty="0">
                <a:latin typeface="Helvetica Neue"/>
                <a:ea typeface="Verdana" pitchFamily="34" charset="0"/>
                <a:cs typeface="Helvetica Neue"/>
              </a:rPr>
              <a:t>Source: </a:t>
            </a:r>
            <a:r>
              <a:rPr lang="en-US" sz="1200" b="1" dirty="0" err="1">
                <a:latin typeface="Helvetica Neue"/>
                <a:ea typeface="Verdana" pitchFamily="34" charset="0"/>
                <a:cs typeface="Helvetica Neue"/>
              </a:rPr>
              <a:t>Webtier</a:t>
            </a:r>
            <a:r>
              <a:rPr lang="en-US" sz="1200" b="1" dirty="0">
                <a:latin typeface="Helvetica Neue"/>
                <a:ea typeface="Verdana" pitchFamily="34" charset="0"/>
                <a:cs typeface="Helvetica Neue"/>
              </a:rPr>
              <a:t> ELB</a:t>
            </a:r>
          </a:p>
        </p:txBody>
      </p:sp>
      <p:sp>
        <p:nvSpPr>
          <p:cNvPr id="88" name="TextBox 37"/>
          <p:cNvSpPr txBox="1">
            <a:spLocks noChangeArrowheads="1"/>
          </p:cNvSpPr>
          <p:nvPr/>
        </p:nvSpPr>
        <p:spPr bwMode="auto">
          <a:xfrm>
            <a:off x="8331200" y="3158293"/>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a:t>
            </a:r>
          </a:p>
          <a:p>
            <a:r>
              <a:rPr lang="en-US" sz="1200" b="1" dirty="0">
                <a:latin typeface="Helvetica Neue"/>
                <a:ea typeface="Verdana" pitchFamily="34" charset="0"/>
                <a:cs typeface="Helvetica Neue"/>
              </a:rPr>
              <a:t>Allow TCP Port 8080</a:t>
            </a:r>
          </a:p>
          <a:p>
            <a:r>
              <a:rPr lang="en-US" sz="1200" b="1" dirty="0">
                <a:latin typeface="Helvetica Neue"/>
                <a:ea typeface="Verdana" pitchFamily="34" charset="0"/>
                <a:cs typeface="Helvetica Neue"/>
              </a:rPr>
              <a:t>Source: </a:t>
            </a:r>
            <a:r>
              <a:rPr lang="en-US" sz="1200" b="1" dirty="0" err="1">
                <a:latin typeface="Helvetica Neue"/>
                <a:ea typeface="Verdana" pitchFamily="34" charset="0"/>
                <a:cs typeface="Helvetica Neue"/>
              </a:rPr>
              <a:t>Webtier</a:t>
            </a:r>
            <a:endParaRPr lang="en-US" sz="1200" b="1" dirty="0">
              <a:latin typeface="Helvetica Neue"/>
              <a:ea typeface="Verdana" pitchFamily="34" charset="0"/>
              <a:cs typeface="Helvetica Neue"/>
            </a:endParaRPr>
          </a:p>
        </p:txBody>
      </p:sp>
      <p:sp>
        <p:nvSpPr>
          <p:cNvPr id="89" name="TextBox 37"/>
          <p:cNvSpPr txBox="1">
            <a:spLocks noChangeArrowheads="1"/>
          </p:cNvSpPr>
          <p:nvPr/>
        </p:nvSpPr>
        <p:spPr bwMode="auto">
          <a:xfrm>
            <a:off x="8331200" y="4038601"/>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a:t>
            </a:r>
          </a:p>
          <a:p>
            <a:r>
              <a:rPr lang="en-US" sz="1200" b="1" dirty="0">
                <a:latin typeface="Helvetica Neue"/>
                <a:ea typeface="Verdana" pitchFamily="34" charset="0"/>
                <a:cs typeface="Helvetica Neue"/>
              </a:rPr>
              <a:t>Allow TCP Port 8080</a:t>
            </a:r>
          </a:p>
          <a:p>
            <a:r>
              <a:rPr lang="en-US" sz="1200" b="1" dirty="0">
                <a:latin typeface="Helvetica Neue"/>
                <a:ea typeface="Verdana" pitchFamily="34" charset="0"/>
                <a:cs typeface="Helvetica Neue"/>
              </a:rPr>
              <a:t>Source: </a:t>
            </a:r>
            <a:r>
              <a:rPr lang="en-US" sz="1200" b="1" dirty="0" err="1">
                <a:latin typeface="Helvetica Neue"/>
                <a:ea typeface="Verdana" pitchFamily="34" charset="0"/>
                <a:cs typeface="Helvetica Neue"/>
              </a:rPr>
              <a:t>Apptier</a:t>
            </a:r>
            <a:r>
              <a:rPr lang="en-US" sz="1200" b="1" dirty="0">
                <a:latin typeface="Helvetica Neue"/>
                <a:ea typeface="Verdana" pitchFamily="34" charset="0"/>
                <a:cs typeface="Helvetica Neue"/>
              </a:rPr>
              <a:t> ELB</a:t>
            </a:r>
          </a:p>
        </p:txBody>
      </p:sp>
      <p:sp>
        <p:nvSpPr>
          <p:cNvPr id="90" name="TextBox 37"/>
          <p:cNvSpPr txBox="1">
            <a:spLocks noChangeArrowheads="1"/>
          </p:cNvSpPr>
          <p:nvPr/>
        </p:nvSpPr>
        <p:spPr bwMode="auto">
          <a:xfrm>
            <a:off x="8331200" y="4885493"/>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a:t>
            </a:r>
          </a:p>
          <a:p>
            <a:r>
              <a:rPr lang="en-US" sz="1200" b="1" dirty="0">
                <a:latin typeface="Helvetica Neue"/>
                <a:ea typeface="Verdana" pitchFamily="34" charset="0"/>
                <a:cs typeface="Helvetica Neue"/>
              </a:rPr>
              <a:t>Allow TCP Port 3306</a:t>
            </a:r>
          </a:p>
          <a:p>
            <a:r>
              <a:rPr lang="en-US" sz="1200" b="1" dirty="0">
                <a:latin typeface="Helvetica Neue"/>
                <a:ea typeface="Verdana" pitchFamily="34" charset="0"/>
                <a:cs typeface="Helvetica Neue"/>
              </a:rPr>
              <a:t>Source: </a:t>
            </a:r>
            <a:r>
              <a:rPr lang="en-US" sz="1200" b="1" dirty="0" err="1">
                <a:latin typeface="Helvetica Neue"/>
                <a:ea typeface="Verdana" pitchFamily="34" charset="0"/>
                <a:cs typeface="Helvetica Neue"/>
              </a:rPr>
              <a:t>Apptier</a:t>
            </a:r>
            <a:endParaRPr lang="en-US" sz="1200" b="1" dirty="0">
              <a:latin typeface="Helvetica Neue"/>
              <a:ea typeface="Verdana" pitchFamily="34" charset="0"/>
              <a:cs typeface="Helvetica Neue"/>
            </a:endParaRPr>
          </a:p>
        </p:txBody>
      </p:sp>
      <p:grpSp>
        <p:nvGrpSpPr>
          <p:cNvPr id="91" name="Group 90"/>
          <p:cNvGrpSpPr/>
          <p:nvPr/>
        </p:nvGrpSpPr>
        <p:grpSpPr>
          <a:xfrm>
            <a:off x="1727200" y="4703517"/>
            <a:ext cx="1219200" cy="1005840"/>
            <a:chOff x="228600" y="3714750"/>
            <a:chExt cx="914400" cy="754380"/>
          </a:xfrm>
        </p:grpSpPr>
        <p:pic>
          <p:nvPicPr>
            <p:cNvPr id="92" name="Picture 91" descr="Database_RDS MasterSQL.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3714750"/>
              <a:ext cx="754380" cy="754380"/>
            </a:xfrm>
            <a:prstGeom prst="rect">
              <a:avLst/>
            </a:prstGeom>
          </p:spPr>
        </p:pic>
        <p:sp>
          <p:nvSpPr>
            <p:cNvPr id="93" name="TextBox 92"/>
            <p:cNvSpPr txBox="1"/>
            <p:nvPr/>
          </p:nvSpPr>
          <p:spPr>
            <a:xfrm>
              <a:off x="228600" y="3877733"/>
              <a:ext cx="914400" cy="153841"/>
            </a:xfrm>
            <a:prstGeom prst="rect">
              <a:avLst/>
            </a:prstGeom>
            <a:noFill/>
          </p:spPr>
          <p:txBody>
            <a:bodyPr wrap="square" lIns="0" tIns="0" rIns="0" bIns="0" rtlCol="0">
              <a:spAutoFit/>
            </a:bodyPr>
            <a:lstStyle/>
            <a:p>
              <a:pPr algn="ctr"/>
              <a:r>
                <a:rPr lang="en-US" sz="1333" dirty="0">
                  <a:solidFill>
                    <a:schemeClr val="bg1"/>
                  </a:solidFill>
                  <a:latin typeface="Helvetica Neue"/>
                  <a:cs typeface="Helvetica Neue"/>
                </a:rPr>
                <a:t>data</a:t>
              </a:r>
            </a:p>
          </p:txBody>
        </p:sp>
      </p:grpSp>
      <p:grpSp>
        <p:nvGrpSpPr>
          <p:cNvPr id="94" name="Group 93"/>
          <p:cNvGrpSpPr/>
          <p:nvPr/>
        </p:nvGrpSpPr>
        <p:grpSpPr>
          <a:xfrm>
            <a:off x="6705600" y="4716755"/>
            <a:ext cx="1219200" cy="992603"/>
            <a:chOff x="304800" y="3645515"/>
            <a:chExt cx="914400" cy="744452"/>
          </a:xfrm>
        </p:grpSpPr>
        <p:pic>
          <p:nvPicPr>
            <p:cNvPr id="95" name="Picture 94" descr="Database_RDS SlaveSQL.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548" y="3645515"/>
              <a:ext cx="744452" cy="744452"/>
            </a:xfrm>
            <a:prstGeom prst="rect">
              <a:avLst/>
            </a:prstGeom>
          </p:spPr>
        </p:pic>
        <p:sp>
          <p:nvSpPr>
            <p:cNvPr id="96" name="TextBox 95"/>
            <p:cNvSpPr txBox="1"/>
            <p:nvPr/>
          </p:nvSpPr>
          <p:spPr>
            <a:xfrm>
              <a:off x="304800" y="3821200"/>
              <a:ext cx="914400" cy="153841"/>
            </a:xfrm>
            <a:prstGeom prst="rect">
              <a:avLst/>
            </a:prstGeom>
            <a:noFill/>
          </p:spPr>
          <p:txBody>
            <a:bodyPr wrap="square" lIns="0" tIns="0" rIns="0" bIns="0" rtlCol="0">
              <a:spAutoFit/>
            </a:bodyPr>
            <a:lstStyle/>
            <a:p>
              <a:pPr algn="ctr"/>
              <a:r>
                <a:rPr lang="en-US" sz="1333" dirty="0">
                  <a:solidFill>
                    <a:schemeClr val="bg1"/>
                  </a:solidFill>
                  <a:latin typeface="Helvetica Neue"/>
                  <a:cs typeface="Helvetica Neue"/>
                </a:rPr>
                <a:t>data</a:t>
              </a:r>
            </a:p>
          </p:txBody>
        </p:sp>
      </p:grpSp>
      <p:grpSp>
        <p:nvGrpSpPr>
          <p:cNvPr id="97" name="Group 96"/>
          <p:cNvGrpSpPr/>
          <p:nvPr/>
        </p:nvGrpSpPr>
        <p:grpSpPr>
          <a:xfrm>
            <a:off x="1524000" y="1498601"/>
            <a:ext cx="1828800" cy="4470400"/>
            <a:chOff x="1143000" y="1276350"/>
            <a:chExt cx="1371600" cy="3352800"/>
          </a:xfrm>
        </p:grpSpPr>
        <p:sp>
          <p:nvSpPr>
            <p:cNvPr id="98" name="Rounded Rectangle 97"/>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99" name="TextBox 32"/>
            <p:cNvSpPr txBox="1">
              <a:spLocks noChangeArrowheads="1"/>
            </p:cNvSpPr>
            <p:nvPr/>
          </p:nvSpPr>
          <p:spPr bwMode="auto">
            <a:xfrm>
              <a:off x="1219200" y="4400550"/>
              <a:ext cx="1219200" cy="207749"/>
            </a:xfrm>
            <a:prstGeom prst="rect">
              <a:avLst/>
            </a:prstGeom>
            <a:noFill/>
            <a:ln w="9525">
              <a:noFill/>
              <a:miter lim="800000"/>
              <a:headEnd/>
              <a:tailEnd/>
            </a:ln>
          </p:spPr>
          <p:txBody>
            <a:bodyPr wrap="square">
              <a:spAutoFit/>
            </a:bodyPr>
            <a:lstStyle/>
            <a:p>
              <a:pPr algn="ctr"/>
              <a:r>
                <a:rPr lang="en-US" sz="1200" b="1" dirty="0">
                  <a:solidFill>
                    <a:srgbClr val="F7981F"/>
                  </a:solidFill>
                  <a:latin typeface="Helvetica Neue"/>
                  <a:ea typeface="Verdana" pitchFamily="34" charset="0"/>
                  <a:cs typeface="Helvetica Neue"/>
                </a:rPr>
                <a:t>Availability Zone A</a:t>
              </a:r>
            </a:p>
          </p:txBody>
        </p:sp>
      </p:grpSp>
      <p:grpSp>
        <p:nvGrpSpPr>
          <p:cNvPr id="100" name="Group 99"/>
          <p:cNvGrpSpPr/>
          <p:nvPr/>
        </p:nvGrpSpPr>
        <p:grpSpPr>
          <a:xfrm>
            <a:off x="6400800" y="1498601"/>
            <a:ext cx="1828800" cy="4470400"/>
            <a:chOff x="1143000" y="1276350"/>
            <a:chExt cx="1371600" cy="3352800"/>
          </a:xfrm>
        </p:grpSpPr>
        <p:sp>
          <p:nvSpPr>
            <p:cNvPr id="101" name="Rounded Rectangle 100"/>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102" name="TextBox 32"/>
            <p:cNvSpPr txBox="1">
              <a:spLocks noChangeArrowheads="1"/>
            </p:cNvSpPr>
            <p:nvPr/>
          </p:nvSpPr>
          <p:spPr bwMode="auto">
            <a:xfrm>
              <a:off x="1219200" y="4400550"/>
              <a:ext cx="1219200" cy="207749"/>
            </a:xfrm>
            <a:prstGeom prst="rect">
              <a:avLst/>
            </a:prstGeom>
            <a:noFill/>
            <a:ln w="9525">
              <a:noFill/>
              <a:miter lim="800000"/>
              <a:headEnd/>
              <a:tailEnd/>
            </a:ln>
          </p:spPr>
          <p:txBody>
            <a:bodyPr wrap="square">
              <a:spAutoFit/>
            </a:bodyPr>
            <a:lstStyle/>
            <a:p>
              <a:pPr algn="ctr"/>
              <a:r>
                <a:rPr lang="en-US" sz="1200" b="1" dirty="0">
                  <a:solidFill>
                    <a:srgbClr val="F7981F"/>
                  </a:solidFill>
                  <a:latin typeface="Helvetica Neue"/>
                  <a:ea typeface="Verdana" pitchFamily="34" charset="0"/>
                  <a:cs typeface="Helvetica Neue"/>
                </a:rPr>
                <a:t>Availability Zone B</a:t>
              </a:r>
            </a:p>
          </p:txBody>
        </p:sp>
      </p:grpSp>
    </p:spTree>
    <p:extLst>
      <p:ext uri="{BB962C8B-B14F-4D97-AF65-F5344CB8AC3E}">
        <p14:creationId xmlns:p14="http://schemas.microsoft.com/office/powerpoint/2010/main" val="1766339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Group Architecture</a:t>
            </a:r>
          </a:p>
        </p:txBody>
      </p:sp>
      <p:sp>
        <p:nvSpPr>
          <p:cNvPr id="4" name="Footer Placeholder 3"/>
          <p:cNvSpPr>
            <a:spLocks noGrp="1"/>
          </p:cNvSpPr>
          <p:nvPr>
            <p:ph type="ftr" sz="quarter" idx="11"/>
          </p:nvPr>
        </p:nvSpPr>
        <p:spPr/>
        <p:txBody>
          <a:bodyPr/>
          <a:lstStyle/>
          <a:p>
            <a:r>
              <a:rPr lang="en-US"/>
              <a:t>Design a Network on AWS Workshop v2.0</a:t>
            </a:r>
            <a:endParaRPr lang="en-US" dirty="0"/>
          </a:p>
        </p:txBody>
      </p:sp>
      <p:sp>
        <p:nvSpPr>
          <p:cNvPr id="8"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2400" dirty="0">
                <a:solidFill>
                  <a:srgbClr val="000000"/>
                </a:solidFill>
                <a:latin typeface="Arial"/>
                <a:cs typeface="Arial"/>
                <a:sym typeface="Arial Bold" charset="0"/>
              </a:rPr>
              <a:t>Security Group Rules</a:t>
            </a:r>
            <a:r>
              <a:rPr lang="en-US" sz="2400" dirty="0">
                <a:solidFill>
                  <a:srgbClr val="000000"/>
                </a:solidFill>
                <a:latin typeface="Arial"/>
                <a:cs typeface="Arial"/>
              </a:rPr>
              <a:t> for One-to-Many </a:t>
            </a:r>
          </a:p>
          <a:p>
            <a:endParaRPr lang="en-US" sz="2400" dirty="0">
              <a:solidFill>
                <a:srgbClr val="000000"/>
              </a:solidFill>
              <a:latin typeface="Arial"/>
              <a:cs typeface="Arial"/>
            </a:endParaRPr>
          </a:p>
        </p:txBody>
      </p:sp>
      <p:grpSp>
        <p:nvGrpSpPr>
          <p:cNvPr id="56" name="Group 55"/>
          <p:cNvGrpSpPr/>
          <p:nvPr/>
        </p:nvGrpSpPr>
        <p:grpSpPr>
          <a:xfrm>
            <a:off x="1828800" y="2006600"/>
            <a:ext cx="1219200" cy="711200"/>
            <a:chOff x="1066800" y="2338685"/>
            <a:chExt cx="914400" cy="533400"/>
          </a:xfrm>
        </p:grpSpPr>
        <p:pic>
          <p:nvPicPr>
            <p:cNvPr id="57" name="Picture 5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58" name="TextBox 57"/>
            <p:cNvSpPr txBox="1"/>
            <p:nvPr/>
          </p:nvSpPr>
          <p:spPr>
            <a:xfrm>
              <a:off x="1066800" y="2446272"/>
              <a:ext cx="914400" cy="307681"/>
            </a:xfrm>
            <a:prstGeom prst="rect">
              <a:avLst/>
            </a:prstGeom>
            <a:noFill/>
          </p:spPr>
          <p:txBody>
            <a:bodyPr wrap="square" lIns="0" tIns="0" rIns="0" bIns="0" rtlCol="0">
              <a:spAutoFit/>
            </a:bodyPr>
            <a:lstStyle/>
            <a:p>
              <a:pPr algn="ctr"/>
              <a:r>
                <a:rPr lang="en-US" sz="1333" dirty="0">
                  <a:latin typeface="Helvetica Neue"/>
                  <a:cs typeface="Helvetica Neue"/>
                </a:rPr>
                <a:t>jump</a:t>
              </a:r>
              <a:br>
                <a:rPr lang="en-US" sz="1333" dirty="0">
                  <a:latin typeface="Helvetica Neue"/>
                  <a:cs typeface="Helvetica Neue"/>
                </a:rPr>
              </a:br>
              <a:r>
                <a:rPr lang="en-US" sz="1333" dirty="0">
                  <a:latin typeface="Helvetica Neue"/>
                  <a:cs typeface="Helvetica Neue"/>
                </a:rPr>
                <a:t>box</a:t>
              </a:r>
            </a:p>
          </p:txBody>
        </p:sp>
      </p:grpSp>
      <p:grpSp>
        <p:nvGrpSpPr>
          <p:cNvPr id="64" name="Group 63"/>
          <p:cNvGrpSpPr/>
          <p:nvPr/>
        </p:nvGrpSpPr>
        <p:grpSpPr>
          <a:xfrm>
            <a:off x="1828800" y="2006601"/>
            <a:ext cx="6299200" cy="711200"/>
            <a:chOff x="6743700" y="760413"/>
            <a:chExt cx="1752600" cy="1733550"/>
          </a:xfrm>
        </p:grpSpPr>
        <p:grpSp>
          <p:nvGrpSpPr>
            <p:cNvPr id="65" name="Group 21"/>
            <p:cNvGrpSpPr>
              <a:grpSpLocks/>
            </p:cNvGrpSpPr>
            <p:nvPr/>
          </p:nvGrpSpPr>
          <p:grpSpPr bwMode="auto">
            <a:xfrm>
              <a:off x="6743700" y="760413"/>
              <a:ext cx="1752600" cy="1733550"/>
              <a:chOff x="545458" y="4783771"/>
              <a:chExt cx="2293787" cy="1733798"/>
            </a:xfrm>
          </p:grpSpPr>
          <p:sp>
            <p:nvSpPr>
              <p:cNvPr id="67" name="Rounded Rectangle 6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68" name="Rounded Rectangle 6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66" name="TextBox 34"/>
            <p:cNvSpPr txBox="1">
              <a:spLocks noChangeArrowheads="1"/>
            </p:cNvSpPr>
            <p:nvPr/>
          </p:nvSpPr>
          <p:spPr bwMode="auto">
            <a:xfrm>
              <a:off x="6969842" y="1008063"/>
              <a:ext cx="1300316" cy="1125309"/>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Jumpbox</a:t>
              </a:r>
              <a:r>
                <a:rPr lang="en-US" sz="1200" b="1" dirty="0">
                  <a:solidFill>
                    <a:srgbClr val="6F2927"/>
                  </a:solidFill>
                  <a:latin typeface="Helvetica Neue"/>
                  <a:ea typeface="Verdana" pitchFamily="34" charset="0"/>
                  <a:cs typeface="Helvetica Neue"/>
                </a:rPr>
                <a:t>/Bastion</a:t>
              </a:r>
            </a:p>
            <a:p>
              <a:pPr algn="ctr"/>
              <a:r>
                <a:rPr lang="en-US" sz="1200" b="1" dirty="0">
                  <a:solidFill>
                    <a:srgbClr val="6F2927"/>
                  </a:solidFill>
                  <a:latin typeface="Helvetica Neue"/>
                  <a:ea typeface="Verdana" pitchFamily="34" charset="0"/>
                  <a:cs typeface="Helvetica Neue"/>
                </a:rPr>
                <a:t>Security Group</a:t>
              </a:r>
            </a:p>
          </p:txBody>
        </p:sp>
      </p:grpSp>
      <p:grpSp>
        <p:nvGrpSpPr>
          <p:cNvPr id="69" name="Group 68"/>
          <p:cNvGrpSpPr/>
          <p:nvPr/>
        </p:nvGrpSpPr>
        <p:grpSpPr>
          <a:xfrm>
            <a:off x="6807200" y="2006600"/>
            <a:ext cx="1219200" cy="711200"/>
            <a:chOff x="1066800" y="2338685"/>
            <a:chExt cx="914400" cy="533400"/>
          </a:xfrm>
        </p:grpSpPr>
        <p:pic>
          <p:nvPicPr>
            <p:cNvPr id="70" name="Picture 69"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1" name="TextBox 70"/>
            <p:cNvSpPr txBox="1"/>
            <p:nvPr/>
          </p:nvSpPr>
          <p:spPr>
            <a:xfrm>
              <a:off x="1066800" y="2450614"/>
              <a:ext cx="914400" cy="307681"/>
            </a:xfrm>
            <a:prstGeom prst="rect">
              <a:avLst/>
            </a:prstGeom>
            <a:noFill/>
          </p:spPr>
          <p:txBody>
            <a:bodyPr wrap="square" lIns="0" tIns="0" rIns="0" bIns="0" rtlCol="0">
              <a:spAutoFit/>
            </a:bodyPr>
            <a:lstStyle/>
            <a:p>
              <a:pPr algn="ctr"/>
              <a:r>
                <a:rPr lang="en-US" sz="1333" dirty="0">
                  <a:latin typeface="Helvetica Neue"/>
                  <a:cs typeface="Helvetica Neue"/>
                </a:rPr>
                <a:t>jump</a:t>
              </a:r>
            </a:p>
            <a:p>
              <a:pPr algn="ctr"/>
              <a:r>
                <a:rPr lang="en-US" sz="1333" dirty="0">
                  <a:latin typeface="Helvetica Neue"/>
                  <a:cs typeface="Helvetica Neue"/>
                </a:rPr>
                <a:t>box</a:t>
              </a:r>
            </a:p>
          </p:txBody>
        </p:sp>
      </p:grpSp>
      <p:grpSp>
        <p:nvGrpSpPr>
          <p:cNvPr id="72" name="Group 71"/>
          <p:cNvGrpSpPr/>
          <p:nvPr/>
        </p:nvGrpSpPr>
        <p:grpSpPr>
          <a:xfrm>
            <a:off x="1828800" y="3429000"/>
            <a:ext cx="1219200" cy="711200"/>
            <a:chOff x="1066800" y="2338685"/>
            <a:chExt cx="914400" cy="533400"/>
          </a:xfrm>
        </p:grpSpPr>
        <p:pic>
          <p:nvPicPr>
            <p:cNvPr id="73" name="Picture 72"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4" name="TextBox 73"/>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web</a:t>
              </a:r>
            </a:p>
          </p:txBody>
        </p:sp>
      </p:grpSp>
      <p:grpSp>
        <p:nvGrpSpPr>
          <p:cNvPr id="75" name="Group 74"/>
          <p:cNvGrpSpPr/>
          <p:nvPr/>
        </p:nvGrpSpPr>
        <p:grpSpPr>
          <a:xfrm>
            <a:off x="1828800" y="3429001"/>
            <a:ext cx="6299200" cy="711200"/>
            <a:chOff x="6743700" y="760413"/>
            <a:chExt cx="1752600" cy="1733550"/>
          </a:xfrm>
        </p:grpSpPr>
        <p:sp>
          <p:nvSpPr>
            <p:cNvPr id="88" name="TextBox 34"/>
            <p:cNvSpPr txBox="1">
              <a:spLocks noChangeArrowheads="1"/>
            </p:cNvSpPr>
            <p:nvPr/>
          </p:nvSpPr>
          <p:spPr bwMode="auto">
            <a:xfrm>
              <a:off x="6969842" y="1008063"/>
              <a:ext cx="1300316" cy="1125309"/>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Webtier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nvGrpSpPr>
            <p:cNvPr id="89" name="Group 21"/>
            <p:cNvGrpSpPr>
              <a:grpSpLocks/>
            </p:cNvGrpSpPr>
            <p:nvPr/>
          </p:nvGrpSpPr>
          <p:grpSpPr bwMode="auto">
            <a:xfrm>
              <a:off x="6743700" y="760413"/>
              <a:ext cx="1752600" cy="1733550"/>
              <a:chOff x="545458" y="4783771"/>
              <a:chExt cx="2293787" cy="1733798"/>
            </a:xfrm>
          </p:grpSpPr>
          <p:sp>
            <p:nvSpPr>
              <p:cNvPr id="90" name="Rounded Rectangle 8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91" name="Rounded Rectangle 9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grpSp>
      <p:grpSp>
        <p:nvGrpSpPr>
          <p:cNvPr id="92" name="Group 91"/>
          <p:cNvGrpSpPr/>
          <p:nvPr/>
        </p:nvGrpSpPr>
        <p:grpSpPr>
          <a:xfrm>
            <a:off x="6807200" y="3429000"/>
            <a:ext cx="1219200" cy="711200"/>
            <a:chOff x="1066800" y="2338685"/>
            <a:chExt cx="914400" cy="533400"/>
          </a:xfrm>
        </p:grpSpPr>
        <p:pic>
          <p:nvPicPr>
            <p:cNvPr id="93" name="Picture 92"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94" name="TextBox 93"/>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web</a:t>
              </a:r>
            </a:p>
          </p:txBody>
        </p:sp>
      </p:grpSp>
      <p:sp>
        <p:nvSpPr>
          <p:cNvPr id="115" name="TextBox 37"/>
          <p:cNvSpPr txBox="1">
            <a:spLocks noChangeArrowheads="1"/>
          </p:cNvSpPr>
          <p:nvPr/>
        </p:nvSpPr>
        <p:spPr bwMode="auto">
          <a:xfrm>
            <a:off x="8432800" y="2006601"/>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a:t>
            </a:r>
          </a:p>
          <a:p>
            <a:r>
              <a:rPr lang="en-US" sz="1200" b="1" dirty="0">
                <a:latin typeface="Helvetica Neue"/>
                <a:ea typeface="Verdana" pitchFamily="34" charset="0"/>
                <a:cs typeface="Helvetica Neue"/>
              </a:rPr>
              <a:t>Allow TCP Port 22</a:t>
            </a:r>
          </a:p>
          <a:p>
            <a:r>
              <a:rPr lang="en-US" sz="1200" b="1" dirty="0">
                <a:latin typeface="Helvetica Neue"/>
                <a:ea typeface="Verdana" pitchFamily="34" charset="0"/>
                <a:cs typeface="Helvetica Neue"/>
              </a:rPr>
              <a:t>Source: 0.0.0.0/0</a:t>
            </a:r>
          </a:p>
        </p:txBody>
      </p:sp>
      <p:sp>
        <p:nvSpPr>
          <p:cNvPr id="117" name="TextBox 37"/>
          <p:cNvSpPr txBox="1">
            <a:spLocks noChangeArrowheads="1"/>
          </p:cNvSpPr>
          <p:nvPr/>
        </p:nvSpPr>
        <p:spPr bwMode="auto">
          <a:xfrm>
            <a:off x="8432800" y="3429001"/>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Rules</a:t>
            </a:r>
          </a:p>
          <a:p>
            <a:r>
              <a:rPr lang="en-US" sz="1200" b="1" dirty="0">
                <a:latin typeface="Helvetica Neue"/>
                <a:ea typeface="Verdana" pitchFamily="34" charset="0"/>
                <a:cs typeface="Helvetica Neue"/>
              </a:rPr>
              <a:t>Allow TCP Port 22</a:t>
            </a:r>
          </a:p>
          <a:p>
            <a:r>
              <a:rPr lang="en-US" sz="1200" b="1" dirty="0">
                <a:latin typeface="Helvetica Neue"/>
                <a:ea typeface="Verdana" pitchFamily="34" charset="0"/>
                <a:cs typeface="Helvetica Neue"/>
              </a:rPr>
              <a:t>Source: </a:t>
            </a:r>
            <a:r>
              <a:rPr lang="en-US" sz="1200" b="1" dirty="0" err="1">
                <a:latin typeface="Helvetica Neue"/>
                <a:ea typeface="Verdana" pitchFamily="34" charset="0"/>
                <a:cs typeface="Helvetica Neue"/>
              </a:rPr>
              <a:t>Jumpbox</a:t>
            </a:r>
            <a:endParaRPr lang="en-US" sz="1200" b="1" dirty="0">
              <a:latin typeface="Helvetica Neue"/>
              <a:ea typeface="Verdana" pitchFamily="34" charset="0"/>
              <a:cs typeface="Helvetica Neue"/>
            </a:endParaRPr>
          </a:p>
        </p:txBody>
      </p:sp>
      <p:grpSp>
        <p:nvGrpSpPr>
          <p:cNvPr id="125" name="Group 124"/>
          <p:cNvGrpSpPr/>
          <p:nvPr/>
        </p:nvGrpSpPr>
        <p:grpSpPr>
          <a:xfrm>
            <a:off x="1625600" y="1597225"/>
            <a:ext cx="1828800" cy="4470400"/>
            <a:chOff x="1143000" y="1276350"/>
            <a:chExt cx="1371600" cy="3352800"/>
          </a:xfrm>
        </p:grpSpPr>
        <p:sp>
          <p:nvSpPr>
            <p:cNvPr id="126" name="Rounded Rectangle 125"/>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127" name="TextBox 32"/>
            <p:cNvSpPr txBox="1">
              <a:spLocks noChangeArrowheads="1"/>
            </p:cNvSpPr>
            <p:nvPr/>
          </p:nvSpPr>
          <p:spPr bwMode="auto">
            <a:xfrm>
              <a:off x="1219200" y="4400550"/>
              <a:ext cx="1219200" cy="207749"/>
            </a:xfrm>
            <a:prstGeom prst="rect">
              <a:avLst/>
            </a:prstGeom>
            <a:noFill/>
            <a:ln w="9525">
              <a:noFill/>
              <a:miter lim="800000"/>
              <a:headEnd/>
              <a:tailEnd/>
            </a:ln>
          </p:spPr>
          <p:txBody>
            <a:bodyPr wrap="square">
              <a:spAutoFit/>
            </a:bodyPr>
            <a:lstStyle/>
            <a:p>
              <a:pPr algn="ctr"/>
              <a:r>
                <a:rPr lang="en-US" sz="1200" b="1" dirty="0">
                  <a:solidFill>
                    <a:srgbClr val="F7981F"/>
                  </a:solidFill>
                  <a:latin typeface="Helvetica Neue"/>
                  <a:ea typeface="Verdana" pitchFamily="34" charset="0"/>
                  <a:cs typeface="Helvetica Neue"/>
                </a:rPr>
                <a:t>Availability Zone A</a:t>
              </a:r>
            </a:p>
          </p:txBody>
        </p:sp>
      </p:grpSp>
      <p:grpSp>
        <p:nvGrpSpPr>
          <p:cNvPr id="128" name="Group 127"/>
          <p:cNvGrpSpPr/>
          <p:nvPr/>
        </p:nvGrpSpPr>
        <p:grpSpPr>
          <a:xfrm>
            <a:off x="6502400" y="1597225"/>
            <a:ext cx="1828800" cy="4470400"/>
            <a:chOff x="1143000" y="1276350"/>
            <a:chExt cx="1371600" cy="3352800"/>
          </a:xfrm>
        </p:grpSpPr>
        <p:sp>
          <p:nvSpPr>
            <p:cNvPr id="129" name="Rounded Rectangle 128"/>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130" name="TextBox 32"/>
            <p:cNvSpPr txBox="1">
              <a:spLocks noChangeArrowheads="1"/>
            </p:cNvSpPr>
            <p:nvPr/>
          </p:nvSpPr>
          <p:spPr bwMode="auto">
            <a:xfrm>
              <a:off x="1219200" y="4400550"/>
              <a:ext cx="1219200" cy="207749"/>
            </a:xfrm>
            <a:prstGeom prst="rect">
              <a:avLst/>
            </a:prstGeom>
            <a:noFill/>
            <a:ln w="9525">
              <a:noFill/>
              <a:miter lim="800000"/>
              <a:headEnd/>
              <a:tailEnd/>
            </a:ln>
          </p:spPr>
          <p:txBody>
            <a:bodyPr wrap="square">
              <a:spAutoFit/>
            </a:bodyPr>
            <a:lstStyle/>
            <a:p>
              <a:pPr algn="ctr"/>
              <a:r>
                <a:rPr lang="en-US" sz="1200" b="1" dirty="0">
                  <a:solidFill>
                    <a:srgbClr val="F7981F"/>
                  </a:solidFill>
                  <a:latin typeface="Helvetica Neue"/>
                  <a:ea typeface="Verdana" pitchFamily="34" charset="0"/>
                  <a:cs typeface="Helvetica Neue"/>
                </a:rPr>
                <a:t>Availability Zone B</a:t>
              </a:r>
            </a:p>
          </p:txBody>
        </p:sp>
      </p:grpSp>
      <p:grpSp>
        <p:nvGrpSpPr>
          <p:cNvPr id="76" name="Group 75"/>
          <p:cNvGrpSpPr/>
          <p:nvPr/>
        </p:nvGrpSpPr>
        <p:grpSpPr>
          <a:xfrm>
            <a:off x="1828800" y="4749800"/>
            <a:ext cx="1219200" cy="711200"/>
            <a:chOff x="1066800" y="2338685"/>
            <a:chExt cx="914400" cy="533400"/>
          </a:xfrm>
        </p:grpSpPr>
        <p:pic>
          <p:nvPicPr>
            <p:cNvPr id="77" name="Picture 7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8" name="TextBox 77"/>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app</a:t>
              </a:r>
            </a:p>
          </p:txBody>
        </p:sp>
      </p:grpSp>
      <p:grpSp>
        <p:nvGrpSpPr>
          <p:cNvPr id="79" name="Group 78"/>
          <p:cNvGrpSpPr/>
          <p:nvPr/>
        </p:nvGrpSpPr>
        <p:grpSpPr>
          <a:xfrm>
            <a:off x="1828800" y="4749801"/>
            <a:ext cx="6299200" cy="711200"/>
            <a:chOff x="6743700" y="760413"/>
            <a:chExt cx="1752600" cy="1733550"/>
          </a:xfrm>
        </p:grpSpPr>
        <p:sp>
          <p:nvSpPr>
            <p:cNvPr id="80" name="TextBox 34"/>
            <p:cNvSpPr txBox="1">
              <a:spLocks noChangeArrowheads="1"/>
            </p:cNvSpPr>
            <p:nvPr/>
          </p:nvSpPr>
          <p:spPr bwMode="auto">
            <a:xfrm>
              <a:off x="6969842" y="1008063"/>
              <a:ext cx="1300316" cy="1125309"/>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Apptier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nvGrpSpPr>
            <p:cNvPr id="81" name="Group 21"/>
            <p:cNvGrpSpPr>
              <a:grpSpLocks/>
            </p:cNvGrpSpPr>
            <p:nvPr/>
          </p:nvGrpSpPr>
          <p:grpSpPr bwMode="auto">
            <a:xfrm>
              <a:off x="6743700" y="760413"/>
              <a:ext cx="1752600" cy="1733550"/>
              <a:chOff x="545458" y="4783771"/>
              <a:chExt cx="2293787" cy="1733798"/>
            </a:xfrm>
          </p:grpSpPr>
          <p:sp>
            <p:nvSpPr>
              <p:cNvPr id="82" name="Rounded Rectangle 8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83" name="Rounded Rectangle 8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grpSp>
      <p:grpSp>
        <p:nvGrpSpPr>
          <p:cNvPr id="84" name="Group 83"/>
          <p:cNvGrpSpPr/>
          <p:nvPr/>
        </p:nvGrpSpPr>
        <p:grpSpPr>
          <a:xfrm>
            <a:off x="6807200" y="4749800"/>
            <a:ext cx="1219200" cy="711200"/>
            <a:chOff x="1066800" y="2338685"/>
            <a:chExt cx="914400" cy="533400"/>
          </a:xfrm>
        </p:grpSpPr>
        <p:pic>
          <p:nvPicPr>
            <p:cNvPr id="85" name="Picture 84"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86" name="TextBox 85"/>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app</a:t>
              </a:r>
            </a:p>
          </p:txBody>
        </p:sp>
      </p:grpSp>
      <p:sp>
        <p:nvSpPr>
          <p:cNvPr id="87" name="TextBox 37"/>
          <p:cNvSpPr txBox="1">
            <a:spLocks noChangeArrowheads="1"/>
          </p:cNvSpPr>
          <p:nvPr/>
        </p:nvSpPr>
        <p:spPr bwMode="auto">
          <a:xfrm>
            <a:off x="8432800" y="4749801"/>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a:t>
            </a:r>
          </a:p>
          <a:p>
            <a:r>
              <a:rPr lang="en-US" sz="1200" b="1" dirty="0">
                <a:latin typeface="Helvetica Neue"/>
                <a:ea typeface="Verdana" pitchFamily="34" charset="0"/>
                <a:cs typeface="Helvetica Neue"/>
              </a:rPr>
              <a:t>Allow TCP Port 22</a:t>
            </a:r>
          </a:p>
          <a:p>
            <a:r>
              <a:rPr lang="en-US" sz="1200" b="1" dirty="0">
                <a:latin typeface="Helvetica Neue"/>
                <a:ea typeface="Verdana" pitchFamily="34" charset="0"/>
                <a:cs typeface="Helvetica Neue"/>
              </a:rPr>
              <a:t>Source: </a:t>
            </a:r>
            <a:r>
              <a:rPr lang="en-US" sz="1200" b="1" dirty="0" err="1">
                <a:latin typeface="Helvetica Neue"/>
                <a:ea typeface="Verdana" pitchFamily="34" charset="0"/>
                <a:cs typeface="Helvetica Neue"/>
              </a:rPr>
              <a:t>Jumpbox</a:t>
            </a:r>
            <a:endParaRPr lang="en-US" sz="1200" b="1" dirty="0">
              <a:latin typeface="Helvetica Neue"/>
              <a:ea typeface="Verdana" pitchFamily="34" charset="0"/>
              <a:cs typeface="Helvetica Neue"/>
            </a:endParaRPr>
          </a:p>
        </p:txBody>
      </p:sp>
      <p:grpSp>
        <p:nvGrpSpPr>
          <p:cNvPr id="51" name="Group 50"/>
          <p:cNvGrpSpPr/>
          <p:nvPr/>
        </p:nvGrpSpPr>
        <p:grpSpPr>
          <a:xfrm>
            <a:off x="10632965" y="279401"/>
            <a:ext cx="1051036" cy="1219201"/>
            <a:chOff x="2187865" y="797723"/>
            <a:chExt cx="1003649" cy="1164233"/>
          </a:xfrm>
        </p:grpSpPr>
        <p:sp>
          <p:nvSpPr>
            <p:cNvPr id="52" name="Hexagon 51"/>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53" name="TextBox 52"/>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4667898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Group Architecture</a:t>
            </a:r>
          </a:p>
        </p:txBody>
      </p:sp>
      <p:sp>
        <p:nvSpPr>
          <p:cNvPr id="4" name="Footer Placeholder 3"/>
          <p:cNvSpPr>
            <a:spLocks noGrp="1"/>
          </p:cNvSpPr>
          <p:nvPr>
            <p:ph type="ftr" sz="quarter" idx="11"/>
          </p:nvPr>
        </p:nvSpPr>
        <p:spPr/>
        <p:txBody>
          <a:bodyPr/>
          <a:lstStyle/>
          <a:p>
            <a:r>
              <a:rPr lang="en-US"/>
              <a:t>Design a Network on AWS Workshop v2.0</a:t>
            </a:r>
            <a:endParaRPr lang="en-US" dirty="0"/>
          </a:p>
        </p:txBody>
      </p:sp>
      <p:sp>
        <p:nvSpPr>
          <p:cNvPr id="8"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2400" dirty="0">
                <a:solidFill>
                  <a:srgbClr val="000000"/>
                </a:solidFill>
                <a:latin typeface="Arial"/>
                <a:cs typeface="Arial"/>
                <a:sym typeface="Arial Bold" charset="0"/>
              </a:rPr>
              <a:t>Security Group Rules</a:t>
            </a:r>
            <a:r>
              <a:rPr lang="en-US" sz="2400" dirty="0">
                <a:solidFill>
                  <a:srgbClr val="000000"/>
                </a:solidFill>
                <a:latin typeface="Arial"/>
                <a:cs typeface="Arial"/>
              </a:rPr>
              <a:t> for Many-to-One</a:t>
            </a:r>
          </a:p>
        </p:txBody>
      </p:sp>
      <p:grpSp>
        <p:nvGrpSpPr>
          <p:cNvPr id="56" name="Group 55"/>
          <p:cNvGrpSpPr/>
          <p:nvPr/>
        </p:nvGrpSpPr>
        <p:grpSpPr>
          <a:xfrm>
            <a:off x="1828800" y="2006600"/>
            <a:ext cx="1219200" cy="711200"/>
            <a:chOff x="1066800" y="2338685"/>
            <a:chExt cx="914400" cy="533400"/>
          </a:xfrm>
        </p:grpSpPr>
        <p:pic>
          <p:nvPicPr>
            <p:cNvPr id="57" name="Picture 5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58" name="TextBox 57"/>
            <p:cNvSpPr txBox="1"/>
            <p:nvPr/>
          </p:nvSpPr>
          <p:spPr>
            <a:xfrm>
              <a:off x="1066800" y="2501357"/>
              <a:ext cx="914400" cy="153841"/>
            </a:xfrm>
            <a:prstGeom prst="rect">
              <a:avLst/>
            </a:prstGeom>
            <a:noFill/>
          </p:spPr>
          <p:txBody>
            <a:bodyPr wrap="square" lIns="0" tIns="0" rIns="0" bIns="0" rtlCol="0">
              <a:spAutoFit/>
            </a:bodyPr>
            <a:lstStyle/>
            <a:p>
              <a:pPr algn="ctr"/>
              <a:r>
                <a:rPr lang="en-US" sz="1333" dirty="0">
                  <a:latin typeface="Helvetica Neue"/>
                  <a:cs typeface="Helvetica Neue"/>
                </a:rPr>
                <a:t>collect</a:t>
              </a:r>
            </a:p>
          </p:txBody>
        </p:sp>
      </p:grpSp>
      <p:grpSp>
        <p:nvGrpSpPr>
          <p:cNvPr id="64" name="Group 63"/>
          <p:cNvGrpSpPr/>
          <p:nvPr/>
        </p:nvGrpSpPr>
        <p:grpSpPr>
          <a:xfrm>
            <a:off x="1828800" y="2006601"/>
            <a:ext cx="6299200" cy="711200"/>
            <a:chOff x="6743700" y="760413"/>
            <a:chExt cx="1752600" cy="1733550"/>
          </a:xfrm>
        </p:grpSpPr>
        <p:grpSp>
          <p:nvGrpSpPr>
            <p:cNvPr id="65" name="Group 21"/>
            <p:cNvGrpSpPr>
              <a:grpSpLocks/>
            </p:cNvGrpSpPr>
            <p:nvPr/>
          </p:nvGrpSpPr>
          <p:grpSpPr bwMode="auto">
            <a:xfrm>
              <a:off x="6743700" y="760413"/>
              <a:ext cx="1752600" cy="1733550"/>
              <a:chOff x="545458" y="4783771"/>
              <a:chExt cx="2293787" cy="1733798"/>
            </a:xfrm>
          </p:grpSpPr>
          <p:sp>
            <p:nvSpPr>
              <p:cNvPr id="67" name="Rounded Rectangle 6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68" name="Rounded Rectangle 6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sp>
          <p:nvSpPr>
            <p:cNvPr id="66" name="TextBox 34"/>
            <p:cNvSpPr txBox="1">
              <a:spLocks noChangeArrowheads="1"/>
            </p:cNvSpPr>
            <p:nvPr/>
          </p:nvSpPr>
          <p:spPr bwMode="auto">
            <a:xfrm>
              <a:off x="6969842" y="1008063"/>
              <a:ext cx="1300316" cy="1125309"/>
            </a:xfrm>
            <a:prstGeom prst="rect">
              <a:avLst/>
            </a:prstGeom>
            <a:noFill/>
            <a:ln w="9525">
              <a:noFill/>
              <a:miter lim="800000"/>
              <a:headEnd/>
              <a:tailEnd/>
            </a:ln>
          </p:spPr>
          <p:txBody>
            <a:bodyPr wrap="square">
              <a:spAutoFit/>
            </a:bodyPr>
            <a:lstStyle/>
            <a:p>
              <a:pPr algn="ctr"/>
              <a:r>
                <a:rPr lang="en-US" sz="1200" b="1" dirty="0">
                  <a:solidFill>
                    <a:srgbClr val="6F2927"/>
                  </a:solidFill>
                  <a:latin typeface="Helvetica Neue"/>
                  <a:ea typeface="Verdana" pitchFamily="34" charset="0"/>
                  <a:cs typeface="Helvetica Neue"/>
                </a:rPr>
                <a:t>Agent Collector</a:t>
              </a:r>
            </a:p>
            <a:p>
              <a:pPr algn="ctr"/>
              <a:r>
                <a:rPr lang="en-US" sz="1200" b="1" dirty="0">
                  <a:solidFill>
                    <a:srgbClr val="6F2927"/>
                  </a:solidFill>
                  <a:latin typeface="Helvetica Neue"/>
                  <a:ea typeface="Verdana" pitchFamily="34" charset="0"/>
                  <a:cs typeface="Helvetica Neue"/>
                </a:rPr>
                <a:t>Security Group</a:t>
              </a:r>
            </a:p>
          </p:txBody>
        </p:sp>
      </p:grpSp>
      <p:grpSp>
        <p:nvGrpSpPr>
          <p:cNvPr id="69" name="Group 68"/>
          <p:cNvGrpSpPr/>
          <p:nvPr/>
        </p:nvGrpSpPr>
        <p:grpSpPr>
          <a:xfrm>
            <a:off x="6807200" y="2006600"/>
            <a:ext cx="1219200" cy="711200"/>
            <a:chOff x="1066800" y="2338685"/>
            <a:chExt cx="914400" cy="533400"/>
          </a:xfrm>
        </p:grpSpPr>
        <p:pic>
          <p:nvPicPr>
            <p:cNvPr id="70" name="Picture 69"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1" name="TextBox 70"/>
            <p:cNvSpPr txBox="1"/>
            <p:nvPr/>
          </p:nvSpPr>
          <p:spPr>
            <a:xfrm>
              <a:off x="1066800" y="2500614"/>
              <a:ext cx="914400" cy="153841"/>
            </a:xfrm>
            <a:prstGeom prst="rect">
              <a:avLst/>
            </a:prstGeom>
            <a:noFill/>
          </p:spPr>
          <p:txBody>
            <a:bodyPr wrap="square" lIns="0" tIns="0" rIns="0" bIns="0" rtlCol="0">
              <a:spAutoFit/>
            </a:bodyPr>
            <a:lstStyle/>
            <a:p>
              <a:pPr algn="ctr"/>
              <a:r>
                <a:rPr lang="en-US" sz="1333" dirty="0">
                  <a:latin typeface="Helvetica Neue"/>
                  <a:cs typeface="Helvetica Neue"/>
                </a:rPr>
                <a:t>collect</a:t>
              </a:r>
            </a:p>
          </p:txBody>
        </p:sp>
      </p:grpSp>
      <p:grpSp>
        <p:nvGrpSpPr>
          <p:cNvPr id="72" name="Group 71"/>
          <p:cNvGrpSpPr/>
          <p:nvPr/>
        </p:nvGrpSpPr>
        <p:grpSpPr>
          <a:xfrm>
            <a:off x="1828800" y="3733800"/>
            <a:ext cx="1219200" cy="711200"/>
            <a:chOff x="1066800" y="2338685"/>
            <a:chExt cx="914400" cy="533400"/>
          </a:xfrm>
        </p:grpSpPr>
        <p:pic>
          <p:nvPicPr>
            <p:cNvPr id="73" name="Picture 72"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4" name="TextBox 73"/>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web</a:t>
              </a:r>
            </a:p>
          </p:txBody>
        </p:sp>
      </p:grpSp>
      <p:grpSp>
        <p:nvGrpSpPr>
          <p:cNvPr id="75" name="Group 74"/>
          <p:cNvGrpSpPr/>
          <p:nvPr/>
        </p:nvGrpSpPr>
        <p:grpSpPr>
          <a:xfrm>
            <a:off x="1828800" y="3733801"/>
            <a:ext cx="6299200" cy="711200"/>
            <a:chOff x="6743700" y="760413"/>
            <a:chExt cx="1752600" cy="1733550"/>
          </a:xfrm>
        </p:grpSpPr>
        <p:sp>
          <p:nvSpPr>
            <p:cNvPr id="88" name="TextBox 34"/>
            <p:cNvSpPr txBox="1">
              <a:spLocks noChangeArrowheads="1"/>
            </p:cNvSpPr>
            <p:nvPr/>
          </p:nvSpPr>
          <p:spPr bwMode="auto">
            <a:xfrm>
              <a:off x="6969842" y="1008063"/>
              <a:ext cx="1300316" cy="1125309"/>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Webtier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nvGrpSpPr>
            <p:cNvPr id="89" name="Group 21"/>
            <p:cNvGrpSpPr>
              <a:grpSpLocks/>
            </p:cNvGrpSpPr>
            <p:nvPr/>
          </p:nvGrpSpPr>
          <p:grpSpPr bwMode="auto">
            <a:xfrm>
              <a:off x="6743700" y="760413"/>
              <a:ext cx="1752600" cy="1733550"/>
              <a:chOff x="545458" y="4783771"/>
              <a:chExt cx="2293787" cy="1733798"/>
            </a:xfrm>
          </p:grpSpPr>
          <p:sp>
            <p:nvSpPr>
              <p:cNvPr id="90" name="Rounded Rectangle 8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91" name="Rounded Rectangle 9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grpSp>
      <p:grpSp>
        <p:nvGrpSpPr>
          <p:cNvPr id="92" name="Group 91"/>
          <p:cNvGrpSpPr/>
          <p:nvPr/>
        </p:nvGrpSpPr>
        <p:grpSpPr>
          <a:xfrm>
            <a:off x="6807200" y="3733800"/>
            <a:ext cx="1219200" cy="711200"/>
            <a:chOff x="1066800" y="2338685"/>
            <a:chExt cx="914400" cy="533400"/>
          </a:xfrm>
        </p:grpSpPr>
        <p:pic>
          <p:nvPicPr>
            <p:cNvPr id="93" name="Picture 92"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94" name="TextBox 93"/>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web</a:t>
              </a:r>
            </a:p>
          </p:txBody>
        </p:sp>
      </p:grpSp>
      <p:sp>
        <p:nvSpPr>
          <p:cNvPr id="115" name="TextBox 37"/>
          <p:cNvSpPr txBox="1">
            <a:spLocks noChangeArrowheads="1"/>
          </p:cNvSpPr>
          <p:nvPr/>
        </p:nvSpPr>
        <p:spPr bwMode="auto">
          <a:xfrm>
            <a:off x="8432800" y="2006601"/>
            <a:ext cx="2235200" cy="1200329"/>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a:t>
            </a:r>
          </a:p>
          <a:p>
            <a:r>
              <a:rPr lang="en-US" sz="1200" b="1" dirty="0">
                <a:latin typeface="Helvetica Neue"/>
                <a:ea typeface="Verdana" pitchFamily="34" charset="0"/>
                <a:cs typeface="Helvetica Neue"/>
              </a:rPr>
              <a:t>Allow TCP Port 4546</a:t>
            </a:r>
          </a:p>
          <a:p>
            <a:r>
              <a:rPr lang="en-US" sz="1200" b="1" dirty="0">
                <a:latin typeface="Helvetica Neue"/>
                <a:ea typeface="Verdana" pitchFamily="34" charset="0"/>
                <a:cs typeface="Helvetica Neue"/>
              </a:rPr>
              <a:t>Source: VPC CIDR</a:t>
            </a:r>
          </a:p>
          <a:p>
            <a:endParaRPr lang="en-US" sz="1200" b="1" dirty="0">
              <a:latin typeface="Helvetica Neue"/>
              <a:ea typeface="Verdana" pitchFamily="34" charset="0"/>
              <a:cs typeface="Helvetica Neue"/>
            </a:endParaRPr>
          </a:p>
          <a:p>
            <a:r>
              <a:rPr lang="en-US" sz="1200" b="1" dirty="0">
                <a:latin typeface="Helvetica Neue"/>
                <a:ea typeface="Verdana" pitchFamily="34" charset="0"/>
                <a:cs typeface="Helvetica Neue"/>
              </a:rPr>
              <a:t>Allow UDP Port 162</a:t>
            </a:r>
          </a:p>
          <a:p>
            <a:r>
              <a:rPr lang="en-US" sz="1200" b="1" dirty="0">
                <a:latin typeface="Helvetica Neue"/>
                <a:ea typeface="Verdana" pitchFamily="34" charset="0"/>
                <a:cs typeface="Helvetica Neue"/>
              </a:rPr>
              <a:t>Source: VPC CIDR</a:t>
            </a:r>
          </a:p>
        </p:txBody>
      </p:sp>
      <p:sp>
        <p:nvSpPr>
          <p:cNvPr id="117" name="TextBox 37"/>
          <p:cNvSpPr txBox="1">
            <a:spLocks noChangeArrowheads="1"/>
          </p:cNvSpPr>
          <p:nvPr/>
        </p:nvSpPr>
        <p:spPr bwMode="auto">
          <a:xfrm>
            <a:off x="8432800" y="3733801"/>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Rules</a:t>
            </a:r>
          </a:p>
          <a:p>
            <a:r>
              <a:rPr lang="en-US" sz="1200" b="1" dirty="0">
                <a:latin typeface="Helvetica Neue"/>
                <a:ea typeface="Verdana" pitchFamily="34" charset="0"/>
                <a:cs typeface="Helvetica Neue"/>
              </a:rPr>
              <a:t>Allow TCP Port 80</a:t>
            </a:r>
          </a:p>
          <a:p>
            <a:r>
              <a:rPr lang="en-US" sz="1200" b="1" dirty="0">
                <a:latin typeface="Helvetica Neue"/>
                <a:ea typeface="Verdana" pitchFamily="34" charset="0"/>
                <a:cs typeface="Helvetica Neue"/>
              </a:rPr>
              <a:t>Source: </a:t>
            </a:r>
            <a:r>
              <a:rPr lang="en-US" sz="1200" b="1" dirty="0" err="1">
                <a:latin typeface="Helvetica Neue"/>
                <a:ea typeface="Verdana" pitchFamily="34" charset="0"/>
                <a:cs typeface="Helvetica Neue"/>
              </a:rPr>
              <a:t>Webtier</a:t>
            </a:r>
            <a:r>
              <a:rPr lang="en-US" sz="1200" b="1" dirty="0">
                <a:latin typeface="Helvetica Neue"/>
                <a:ea typeface="Verdana" pitchFamily="34" charset="0"/>
                <a:cs typeface="Helvetica Neue"/>
              </a:rPr>
              <a:t> ELB</a:t>
            </a:r>
          </a:p>
        </p:txBody>
      </p:sp>
      <p:grpSp>
        <p:nvGrpSpPr>
          <p:cNvPr id="125" name="Group 124"/>
          <p:cNvGrpSpPr/>
          <p:nvPr/>
        </p:nvGrpSpPr>
        <p:grpSpPr>
          <a:xfrm>
            <a:off x="1625600" y="1597225"/>
            <a:ext cx="1828800" cy="4470400"/>
            <a:chOff x="1143000" y="1276350"/>
            <a:chExt cx="1371600" cy="3352800"/>
          </a:xfrm>
        </p:grpSpPr>
        <p:sp>
          <p:nvSpPr>
            <p:cNvPr id="126" name="Rounded Rectangle 125"/>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127" name="TextBox 32"/>
            <p:cNvSpPr txBox="1">
              <a:spLocks noChangeArrowheads="1"/>
            </p:cNvSpPr>
            <p:nvPr/>
          </p:nvSpPr>
          <p:spPr bwMode="auto">
            <a:xfrm>
              <a:off x="1219200" y="4400550"/>
              <a:ext cx="1219200" cy="207749"/>
            </a:xfrm>
            <a:prstGeom prst="rect">
              <a:avLst/>
            </a:prstGeom>
            <a:noFill/>
            <a:ln w="9525">
              <a:noFill/>
              <a:miter lim="800000"/>
              <a:headEnd/>
              <a:tailEnd/>
            </a:ln>
          </p:spPr>
          <p:txBody>
            <a:bodyPr wrap="square">
              <a:spAutoFit/>
            </a:bodyPr>
            <a:lstStyle/>
            <a:p>
              <a:pPr algn="ctr"/>
              <a:r>
                <a:rPr lang="en-US" sz="1200" b="1" dirty="0">
                  <a:solidFill>
                    <a:srgbClr val="F7981F"/>
                  </a:solidFill>
                  <a:latin typeface="Helvetica Neue"/>
                  <a:ea typeface="Verdana" pitchFamily="34" charset="0"/>
                  <a:cs typeface="Helvetica Neue"/>
                </a:rPr>
                <a:t>Availability Zone A</a:t>
              </a:r>
            </a:p>
          </p:txBody>
        </p:sp>
      </p:grpSp>
      <p:grpSp>
        <p:nvGrpSpPr>
          <p:cNvPr id="128" name="Group 127"/>
          <p:cNvGrpSpPr/>
          <p:nvPr/>
        </p:nvGrpSpPr>
        <p:grpSpPr>
          <a:xfrm>
            <a:off x="6502400" y="1597225"/>
            <a:ext cx="1828800" cy="4470400"/>
            <a:chOff x="1143000" y="1276350"/>
            <a:chExt cx="1371600" cy="3352800"/>
          </a:xfrm>
        </p:grpSpPr>
        <p:sp>
          <p:nvSpPr>
            <p:cNvPr id="129" name="Rounded Rectangle 128"/>
            <p:cNvSpPr/>
            <p:nvPr/>
          </p:nvSpPr>
          <p:spPr>
            <a:xfrm>
              <a:off x="1143000" y="1276350"/>
              <a:ext cx="1371600" cy="335280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130" name="TextBox 32"/>
            <p:cNvSpPr txBox="1">
              <a:spLocks noChangeArrowheads="1"/>
            </p:cNvSpPr>
            <p:nvPr/>
          </p:nvSpPr>
          <p:spPr bwMode="auto">
            <a:xfrm>
              <a:off x="1219200" y="4400550"/>
              <a:ext cx="1219200" cy="207749"/>
            </a:xfrm>
            <a:prstGeom prst="rect">
              <a:avLst/>
            </a:prstGeom>
            <a:noFill/>
            <a:ln w="9525">
              <a:noFill/>
              <a:miter lim="800000"/>
              <a:headEnd/>
              <a:tailEnd/>
            </a:ln>
          </p:spPr>
          <p:txBody>
            <a:bodyPr wrap="square">
              <a:spAutoFit/>
            </a:bodyPr>
            <a:lstStyle/>
            <a:p>
              <a:pPr algn="ctr"/>
              <a:r>
                <a:rPr lang="en-US" sz="1200" b="1" dirty="0">
                  <a:solidFill>
                    <a:srgbClr val="F7981F"/>
                  </a:solidFill>
                  <a:latin typeface="Helvetica Neue"/>
                  <a:ea typeface="Verdana" pitchFamily="34" charset="0"/>
                  <a:cs typeface="Helvetica Neue"/>
                </a:rPr>
                <a:t>Availability Zone B</a:t>
              </a:r>
            </a:p>
          </p:txBody>
        </p:sp>
      </p:grpSp>
      <p:grpSp>
        <p:nvGrpSpPr>
          <p:cNvPr id="76" name="Group 75"/>
          <p:cNvGrpSpPr/>
          <p:nvPr/>
        </p:nvGrpSpPr>
        <p:grpSpPr>
          <a:xfrm>
            <a:off x="1828800" y="4749800"/>
            <a:ext cx="1219200" cy="711200"/>
            <a:chOff x="1066800" y="2338685"/>
            <a:chExt cx="914400" cy="533400"/>
          </a:xfrm>
        </p:grpSpPr>
        <p:pic>
          <p:nvPicPr>
            <p:cNvPr id="77" name="Picture 76"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78" name="TextBox 77"/>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app</a:t>
              </a:r>
            </a:p>
          </p:txBody>
        </p:sp>
      </p:grpSp>
      <p:grpSp>
        <p:nvGrpSpPr>
          <p:cNvPr id="79" name="Group 78"/>
          <p:cNvGrpSpPr/>
          <p:nvPr/>
        </p:nvGrpSpPr>
        <p:grpSpPr>
          <a:xfrm>
            <a:off x="1828800" y="4749801"/>
            <a:ext cx="6299200" cy="711200"/>
            <a:chOff x="6743700" y="760413"/>
            <a:chExt cx="1752600" cy="1733550"/>
          </a:xfrm>
        </p:grpSpPr>
        <p:sp>
          <p:nvSpPr>
            <p:cNvPr id="80" name="TextBox 34"/>
            <p:cNvSpPr txBox="1">
              <a:spLocks noChangeArrowheads="1"/>
            </p:cNvSpPr>
            <p:nvPr/>
          </p:nvSpPr>
          <p:spPr bwMode="auto">
            <a:xfrm>
              <a:off x="6969842" y="1008063"/>
              <a:ext cx="1300316" cy="1125309"/>
            </a:xfrm>
            <a:prstGeom prst="rect">
              <a:avLst/>
            </a:prstGeom>
            <a:noFill/>
            <a:ln w="9525">
              <a:noFill/>
              <a:miter lim="800000"/>
              <a:headEnd/>
              <a:tailEnd/>
            </a:ln>
          </p:spPr>
          <p:txBody>
            <a:bodyPr wrap="square">
              <a:spAutoFit/>
            </a:bodyPr>
            <a:lstStyle/>
            <a:p>
              <a:pPr algn="ctr"/>
              <a:r>
                <a:rPr lang="en-US" sz="1200" b="1" dirty="0" err="1">
                  <a:solidFill>
                    <a:srgbClr val="6F2927"/>
                  </a:solidFill>
                  <a:latin typeface="Helvetica Neue"/>
                  <a:ea typeface="Verdana" pitchFamily="34" charset="0"/>
                  <a:cs typeface="Helvetica Neue"/>
                </a:rPr>
                <a:t>Apptier</a:t>
              </a:r>
              <a:endParaRPr lang="en-US" sz="1200" b="1" dirty="0">
                <a:solidFill>
                  <a:srgbClr val="6F2927"/>
                </a:solidFill>
                <a:latin typeface="Helvetica Neue"/>
                <a:ea typeface="Verdana" pitchFamily="34" charset="0"/>
                <a:cs typeface="Helvetica Neue"/>
              </a:endParaRPr>
            </a:p>
            <a:p>
              <a:pPr algn="ctr"/>
              <a:r>
                <a:rPr lang="en-US" sz="1200" b="1" dirty="0">
                  <a:solidFill>
                    <a:srgbClr val="6F2927"/>
                  </a:solidFill>
                  <a:latin typeface="Helvetica Neue"/>
                  <a:ea typeface="Verdana" pitchFamily="34" charset="0"/>
                  <a:cs typeface="Helvetica Neue"/>
                </a:rPr>
                <a:t>Security Group</a:t>
              </a:r>
            </a:p>
          </p:txBody>
        </p:sp>
        <p:grpSp>
          <p:nvGrpSpPr>
            <p:cNvPr id="81" name="Group 21"/>
            <p:cNvGrpSpPr>
              <a:grpSpLocks/>
            </p:cNvGrpSpPr>
            <p:nvPr/>
          </p:nvGrpSpPr>
          <p:grpSpPr bwMode="auto">
            <a:xfrm>
              <a:off x="6743700" y="760413"/>
              <a:ext cx="1752600" cy="1733550"/>
              <a:chOff x="545458" y="4783771"/>
              <a:chExt cx="2293787" cy="1733798"/>
            </a:xfrm>
          </p:grpSpPr>
          <p:sp>
            <p:nvSpPr>
              <p:cNvPr id="82" name="Rounded Rectangle 8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83" name="Rounded Rectangle 8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grpSp>
      <p:grpSp>
        <p:nvGrpSpPr>
          <p:cNvPr id="84" name="Group 83"/>
          <p:cNvGrpSpPr/>
          <p:nvPr/>
        </p:nvGrpSpPr>
        <p:grpSpPr>
          <a:xfrm>
            <a:off x="6807200" y="4749800"/>
            <a:ext cx="1219200" cy="711200"/>
            <a:chOff x="1066800" y="2338685"/>
            <a:chExt cx="914400" cy="533400"/>
          </a:xfrm>
        </p:grpSpPr>
        <p:pic>
          <p:nvPicPr>
            <p:cNvPr id="85" name="Picture 84" descr="EC2-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51" y="2338685"/>
              <a:ext cx="533400" cy="533400"/>
            </a:xfrm>
            <a:prstGeom prst="rect">
              <a:avLst/>
            </a:prstGeom>
          </p:spPr>
        </p:pic>
        <p:sp>
          <p:nvSpPr>
            <p:cNvPr id="86" name="TextBox 85"/>
            <p:cNvSpPr txBox="1"/>
            <p:nvPr/>
          </p:nvSpPr>
          <p:spPr>
            <a:xfrm>
              <a:off x="1066800" y="2516716"/>
              <a:ext cx="914400" cy="153841"/>
            </a:xfrm>
            <a:prstGeom prst="rect">
              <a:avLst/>
            </a:prstGeom>
            <a:noFill/>
          </p:spPr>
          <p:txBody>
            <a:bodyPr wrap="square" lIns="0" tIns="0" rIns="0" bIns="0" rtlCol="0">
              <a:spAutoFit/>
            </a:bodyPr>
            <a:lstStyle/>
            <a:p>
              <a:pPr algn="ctr"/>
              <a:r>
                <a:rPr lang="en-US" sz="1333" dirty="0">
                  <a:latin typeface="Helvetica Neue"/>
                  <a:cs typeface="Helvetica Neue"/>
                </a:rPr>
                <a:t>app</a:t>
              </a:r>
            </a:p>
          </p:txBody>
        </p:sp>
      </p:grpSp>
      <p:sp>
        <p:nvSpPr>
          <p:cNvPr id="87" name="TextBox 37"/>
          <p:cNvSpPr txBox="1">
            <a:spLocks noChangeArrowheads="1"/>
          </p:cNvSpPr>
          <p:nvPr/>
        </p:nvSpPr>
        <p:spPr bwMode="auto">
          <a:xfrm>
            <a:off x="8432800" y="4749801"/>
            <a:ext cx="2235200" cy="646331"/>
          </a:xfrm>
          <a:prstGeom prst="rect">
            <a:avLst/>
          </a:prstGeom>
          <a:noFill/>
          <a:ln w="9525">
            <a:noFill/>
            <a:miter lim="800000"/>
            <a:headEnd/>
            <a:tailEnd/>
          </a:ln>
        </p:spPr>
        <p:txBody>
          <a:bodyPr wrap="square">
            <a:spAutoFit/>
          </a:bodyPr>
          <a:lstStyle/>
          <a:p>
            <a:r>
              <a:rPr lang="en-US" sz="1200" b="1" dirty="0">
                <a:latin typeface="Helvetica Neue"/>
                <a:ea typeface="Verdana" pitchFamily="34" charset="0"/>
                <a:cs typeface="Helvetica Neue"/>
              </a:rPr>
              <a:t>Inbound Rule</a:t>
            </a:r>
          </a:p>
          <a:p>
            <a:r>
              <a:rPr lang="en-US" sz="1200" b="1" dirty="0">
                <a:latin typeface="Helvetica Neue"/>
                <a:ea typeface="Verdana" pitchFamily="34" charset="0"/>
                <a:cs typeface="Helvetica Neue"/>
              </a:rPr>
              <a:t>Allow TCP Port 8080</a:t>
            </a:r>
          </a:p>
          <a:p>
            <a:r>
              <a:rPr lang="en-US" sz="1200" b="1" dirty="0">
                <a:latin typeface="Helvetica Neue"/>
                <a:ea typeface="Verdana" pitchFamily="34" charset="0"/>
                <a:cs typeface="Helvetica Neue"/>
              </a:rPr>
              <a:t>Source: </a:t>
            </a:r>
            <a:r>
              <a:rPr lang="en-US" sz="1200" b="1" dirty="0" err="1">
                <a:latin typeface="Helvetica Neue"/>
                <a:ea typeface="Verdana" pitchFamily="34" charset="0"/>
                <a:cs typeface="Helvetica Neue"/>
              </a:rPr>
              <a:t>Apptier</a:t>
            </a:r>
            <a:r>
              <a:rPr lang="en-US" sz="1200" b="1" dirty="0">
                <a:latin typeface="Helvetica Neue"/>
                <a:ea typeface="Verdana" pitchFamily="34" charset="0"/>
                <a:cs typeface="Helvetica Neue"/>
              </a:rPr>
              <a:t> ELB</a:t>
            </a:r>
          </a:p>
        </p:txBody>
      </p:sp>
      <p:grpSp>
        <p:nvGrpSpPr>
          <p:cNvPr id="51" name="Group 50"/>
          <p:cNvGrpSpPr/>
          <p:nvPr/>
        </p:nvGrpSpPr>
        <p:grpSpPr>
          <a:xfrm>
            <a:off x="10632965" y="279401"/>
            <a:ext cx="1051036" cy="1219201"/>
            <a:chOff x="2187865" y="797723"/>
            <a:chExt cx="1003649" cy="1164233"/>
          </a:xfrm>
        </p:grpSpPr>
        <p:sp>
          <p:nvSpPr>
            <p:cNvPr id="52" name="Hexagon 51"/>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53" name="TextBox 52"/>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88019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a:t>
            </a:r>
          </a:p>
        </p:txBody>
      </p:sp>
      <p:sp>
        <p:nvSpPr>
          <p:cNvPr id="3" name="Content Placeholder 2"/>
          <p:cNvSpPr>
            <a:spLocks noGrp="1"/>
          </p:cNvSpPr>
          <p:nvPr>
            <p:ph idx="1"/>
          </p:nvPr>
        </p:nvSpPr>
        <p:spPr>
          <a:xfrm>
            <a:off x="609600" y="1803400"/>
            <a:ext cx="10972800" cy="4322763"/>
          </a:xfrm>
        </p:spPr>
        <p:txBody>
          <a:bodyPr>
            <a:normAutofit/>
          </a:bodyPr>
          <a:lstStyle/>
          <a:p>
            <a:pPr>
              <a:lnSpc>
                <a:spcPct val="120000"/>
              </a:lnSpc>
            </a:pPr>
            <a:r>
              <a:rPr lang="en-US" b="1" dirty="0">
                <a:solidFill>
                  <a:srgbClr val="F78D11"/>
                </a:solidFill>
              </a:rPr>
              <a:t>Network Design</a:t>
            </a:r>
            <a:endParaRPr lang="en-US" dirty="0"/>
          </a:p>
          <a:p>
            <a:pPr lvl="1">
              <a:lnSpc>
                <a:spcPct val="120000"/>
              </a:lnSpc>
            </a:pPr>
            <a:r>
              <a:rPr lang="en-US" dirty="0"/>
              <a:t>Provide prescriptive guidance to design a regional or global network architecture on AWS</a:t>
            </a:r>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1122829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Network ACLs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Network ACLs are optional virtual firewalls that control traffic in and out of a subnet</a:t>
            </a:r>
          </a:p>
          <a:p>
            <a:pPr lvl="0"/>
            <a:r>
              <a:rPr lang="en-US" dirty="0"/>
              <a:t>Network ACLs allow all incoming/outgoing traffic by default and use stateless rules to allow or deny traffic</a:t>
            </a:r>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08949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on Security Groups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b="1" dirty="0"/>
              <a:t>True or False.  An Amazon EC2 instance can be launched without a security group?</a:t>
            </a:r>
          </a:p>
          <a:p>
            <a:pPr lvl="1"/>
            <a:r>
              <a:rPr lang="en-US" dirty="0"/>
              <a:t>False, security groups (aka firewalls) are required to launch an EC2 instance</a:t>
            </a:r>
          </a:p>
          <a:p>
            <a:pPr lvl="0"/>
            <a:r>
              <a:rPr lang="en-US" b="1" dirty="0"/>
              <a:t>True or False.  Security Groups deny all incoming traffic and allow all outgoing traffic by default?</a:t>
            </a:r>
          </a:p>
          <a:p>
            <a:pPr lvl="1"/>
            <a:r>
              <a:rPr lang="en-US" dirty="0"/>
              <a:t>True</a:t>
            </a:r>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7135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on Network ACLs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b="1" dirty="0"/>
              <a:t>True or False.  Network ACLs are stateless and have performance and complexity implications?</a:t>
            </a:r>
          </a:p>
          <a:p>
            <a:pPr lvl="1"/>
            <a:r>
              <a:rPr lang="en-US" dirty="0"/>
              <a:t>True</a:t>
            </a:r>
          </a:p>
          <a:p>
            <a:pPr lvl="0"/>
            <a:r>
              <a:rPr lang="en-US" b="1" dirty="0"/>
              <a:t>True or False.  Network ACLs deny all incoming traffic and allow all outgoing traffic by default?</a:t>
            </a:r>
          </a:p>
          <a:p>
            <a:pPr lvl="1"/>
            <a:r>
              <a:rPr lang="en-US" dirty="0"/>
              <a:t>False, they allow all incoming and outgoing traffic by default</a:t>
            </a:r>
          </a:p>
          <a:p>
            <a:r>
              <a:rPr lang="en-US" b="1" dirty="0"/>
              <a:t>When should you use Network ACLs?</a:t>
            </a:r>
          </a:p>
          <a:p>
            <a:pPr lvl="1"/>
            <a:r>
              <a:rPr lang="en-US" dirty="0"/>
              <a:t>Network ACLs should only be used when required by compliance.  Most customers avoid network ACLs and use security groups for controlling inbound and outbound traffic instead.</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83011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Security Group Strategy</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Will you use Security Groups as your primary firewall to control traffic to Amazon EC2 instances?</a:t>
            </a:r>
          </a:p>
          <a:p>
            <a:pPr lvl="0"/>
            <a:endParaRPr lang="en-US" dirty="0"/>
          </a:p>
          <a:p>
            <a:pPr lvl="0"/>
            <a:endParaRPr lang="en-US" dirty="0"/>
          </a:p>
          <a:p>
            <a:r>
              <a:rPr lang="en-US" b="1" dirty="0"/>
              <a:t>AWS Recommendation</a:t>
            </a:r>
          </a:p>
          <a:p>
            <a:pPr lvl="1"/>
            <a:r>
              <a:rPr lang="en-US" dirty="0"/>
              <a:t>Use security groups as primary firewall to control traffic</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96778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Network ACL Strategy</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What will your strategy be around using network ACLs on Amazon VPC subnets?</a:t>
            </a:r>
          </a:p>
          <a:p>
            <a:pPr lvl="1"/>
            <a:endParaRPr lang="en-US" dirty="0"/>
          </a:p>
          <a:p>
            <a:pPr lvl="1"/>
            <a:endParaRPr lang="en-US" dirty="0"/>
          </a:p>
          <a:p>
            <a:r>
              <a:rPr lang="en-US" b="1" dirty="0"/>
              <a:t>AWS Recommendation</a:t>
            </a:r>
          </a:p>
          <a:p>
            <a:pPr lvl="1"/>
            <a:r>
              <a:rPr lang="en-US" dirty="0"/>
              <a:t>Use network ACLs only when required by policy and rules are identical and applicable to all Amazon EC2 instances contained in the subnet</a:t>
            </a:r>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5677820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1200" y="2819400"/>
            <a:ext cx="10972800" cy="719328"/>
          </a:xfrm>
        </p:spPr>
        <p:txBody>
          <a:bodyPr/>
          <a:lstStyle/>
          <a:p>
            <a:r>
              <a:rPr lang="en-US" dirty="0"/>
              <a:t>VPC Connectivity</a:t>
            </a:r>
          </a:p>
        </p:txBody>
      </p:sp>
      <p:sp>
        <p:nvSpPr>
          <p:cNvPr id="4" name="Footer Placeholder 3"/>
          <p:cNvSpPr>
            <a:spLocks noGrp="1"/>
          </p:cNvSpPr>
          <p:nvPr>
            <p:ph type="ftr" sz="quarter" idx="11"/>
          </p:nvPr>
        </p:nvSpPr>
        <p:spPr/>
        <p:txBody>
          <a:bodyPr/>
          <a:lstStyle/>
          <a:p>
            <a:r>
              <a:rPr lang="en-US"/>
              <a:t>Design a Network on AWS Workshop v2.0</a:t>
            </a:r>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889001"/>
            <a:ext cx="4216400" cy="170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050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AWS Management Console</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Web-based user interface to access and manage Amazon Web Services such as Amazon VPC</a:t>
            </a:r>
          </a:p>
          <a:p>
            <a:pPr lvl="0"/>
            <a:r>
              <a:rPr lang="en-US" dirty="0"/>
              <a:t>The Console facilitates cloud management for all aspects of your AWS account</a:t>
            </a:r>
          </a:p>
          <a:p>
            <a:pPr lvl="0"/>
            <a:r>
              <a:rPr lang="en-US" dirty="0"/>
              <a:t>Supports recent browser versions of Google Chrome, Mozilla Firefox, Microsoft IE, Microsoft Edge, and Apple Safari</a:t>
            </a:r>
          </a:p>
          <a:p>
            <a:r>
              <a:rPr lang="en-US" dirty="0"/>
              <a:t>You can also use the AWS Console mobile app to view resources on the go</a:t>
            </a:r>
          </a:p>
          <a:p>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8607557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AWS Command Line Interface</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AWS CLI is a unified tool to manage AWS services</a:t>
            </a:r>
          </a:p>
          <a:p>
            <a:r>
              <a:rPr lang="en-US" dirty="0"/>
              <a:t>Controls multiple AWS services from the command line and automates them through scripts</a:t>
            </a:r>
          </a:p>
          <a:p>
            <a:pPr lvl="0"/>
            <a:r>
              <a:rPr lang="en-US" dirty="0"/>
              <a:t>Written in Python and runs on Linux, Windows, and Mac</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064854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Hardware VPN</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You create a Hardware Virtual Private Network (VPN) connection between your corporate data center and your Amazon VPC</a:t>
            </a:r>
          </a:p>
          <a:p>
            <a:pPr lvl="0"/>
            <a:r>
              <a:rPr lang="en-US" dirty="0"/>
              <a:t>Leverage the AWS cloud as an extension of your corporate data center</a:t>
            </a:r>
          </a:p>
          <a:p>
            <a:pPr lvl="0"/>
            <a:r>
              <a:rPr lang="en-US" dirty="0"/>
              <a:t>All traffic can be routed between your AWS instances and your corporate data center using an encrypted tunnel over IPsec </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6749552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AWS Direct Connect</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Dedicated private network connection to AWS</a:t>
            </a:r>
            <a:endParaRPr lang="en-US" sz="3200" dirty="0"/>
          </a:p>
          <a:p>
            <a:r>
              <a:rPr lang="en-US" dirty="0"/>
              <a:t>Consistent network performance</a:t>
            </a:r>
          </a:p>
          <a:p>
            <a:r>
              <a:rPr lang="en-US" dirty="0"/>
              <a:t>Speeds of 50-500Mbps, 1Gbps, and 10Gbps</a:t>
            </a:r>
          </a:p>
          <a:p>
            <a:r>
              <a:rPr lang="en-US" dirty="0"/>
              <a:t>Most hardware VPN solutions top at 4Gbps</a:t>
            </a:r>
          </a:p>
          <a:p>
            <a:r>
              <a:rPr lang="en-US" dirty="0"/>
              <a:t>Supports Active/Active and Active/Passive Border Gateway Protocol (BGP) Multipath</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96412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Outcomes</a:t>
            </a:r>
          </a:p>
        </p:txBody>
      </p:sp>
      <p:sp>
        <p:nvSpPr>
          <p:cNvPr id="3" name="Content Placeholder 2"/>
          <p:cNvSpPr>
            <a:spLocks noGrp="1"/>
          </p:cNvSpPr>
          <p:nvPr>
            <p:ph idx="1"/>
          </p:nvPr>
        </p:nvSpPr>
        <p:spPr>
          <a:xfrm>
            <a:off x="609600" y="1803400"/>
            <a:ext cx="10972800" cy="4322763"/>
          </a:xfrm>
        </p:spPr>
        <p:txBody>
          <a:bodyPr>
            <a:normAutofit/>
          </a:bodyPr>
          <a:lstStyle/>
          <a:p>
            <a:pPr>
              <a:buFont typeface="Wingdings" charset="2"/>
              <a:buChar char="ü"/>
            </a:pPr>
            <a:r>
              <a:rPr lang="en-US" b="1" dirty="0">
                <a:solidFill>
                  <a:srgbClr val="F78D11"/>
                </a:solidFill>
              </a:rPr>
              <a:t>Decisions</a:t>
            </a:r>
            <a:endParaRPr lang="en-US" dirty="0"/>
          </a:p>
          <a:p>
            <a:pPr lvl="1">
              <a:buFont typeface="Arial" charset="0"/>
              <a:buChar char="•"/>
            </a:pPr>
            <a:r>
              <a:rPr lang="en-US" dirty="0"/>
              <a:t>Decisions on pertinent network architectural design &amp; connectivity options</a:t>
            </a:r>
          </a:p>
          <a:p>
            <a:pPr>
              <a:buFont typeface="Wingdings" charset="2"/>
              <a:buChar char="ü"/>
            </a:pPr>
            <a:r>
              <a:rPr lang="en-US" b="1" dirty="0">
                <a:solidFill>
                  <a:srgbClr val="F78D11"/>
                </a:solidFill>
              </a:rPr>
              <a:t>Network Design</a:t>
            </a:r>
          </a:p>
          <a:p>
            <a:pPr lvl="1">
              <a:buFont typeface="Arial" charset="0"/>
              <a:buChar char="•"/>
            </a:pPr>
            <a:r>
              <a:rPr lang="en-US" dirty="0"/>
              <a:t>Network design document with reference architecture</a:t>
            </a:r>
          </a:p>
          <a:p>
            <a:endParaRPr lang="en-US" sz="2133"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0612364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VPC Peering</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Networking connection between two VPCs that enables you to route traffic between VPCs using private IP addresses</a:t>
            </a:r>
          </a:p>
          <a:p>
            <a:pPr lvl="0"/>
            <a:r>
              <a:rPr lang="en-US" dirty="0"/>
              <a:t>Instances in either VPC can communicate with each other as if they were within the same network</a:t>
            </a:r>
          </a:p>
          <a:p>
            <a:pPr lvl="0"/>
            <a:r>
              <a:rPr lang="en-US" dirty="0"/>
              <a:t>VPC peering connections can be created between your own VPCs or with a VPC in another AWS account in the same region </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3492972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Several Ways to Connect to your VPC</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Over the Internet via AWS Management Console or AWS Command Line Interface (AWS CLI)</a:t>
            </a:r>
          </a:p>
          <a:p>
            <a:r>
              <a:rPr lang="en-US" dirty="0"/>
              <a:t>Hardware Virtual Private Network (VPN) over IPsec</a:t>
            </a:r>
          </a:p>
          <a:p>
            <a:r>
              <a:rPr lang="en-US" dirty="0"/>
              <a:t>AWS Direct Connect</a:t>
            </a:r>
          </a:p>
          <a:p>
            <a:r>
              <a:rPr lang="en-US" dirty="0"/>
              <a:t>Connect privately to other VPCs through VPC peering connections</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118205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Criteria for VPC Connectivity</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b="1" dirty="0"/>
              <a:t>Start with over the Internet or hardware VPN</a:t>
            </a:r>
          </a:p>
          <a:p>
            <a:pPr lvl="1"/>
            <a:r>
              <a:rPr lang="en-US" dirty="0"/>
              <a:t>Most initial applications migrated to AWS do not require dedicated connections or data transfer rates above 4Gbps</a:t>
            </a:r>
          </a:p>
          <a:p>
            <a:pPr lvl="0"/>
            <a:r>
              <a:rPr lang="en-US" b="1" dirty="0"/>
              <a:t>Consider AWS Direct Connect</a:t>
            </a:r>
          </a:p>
          <a:p>
            <a:pPr lvl="1"/>
            <a:r>
              <a:rPr lang="en-US" dirty="0"/>
              <a:t>If your initial applications being migrated to AWS require data transfer rates above 4Gbps you may want to consider requesting AWS Direct Connect</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6873286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for Data Center Connectivity</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Which VPC connectivity option do organizations typically start with?</a:t>
            </a:r>
          </a:p>
          <a:p>
            <a:pPr lvl="1"/>
            <a:r>
              <a:rPr lang="en-US" dirty="0"/>
              <a:t>Over the Internet or hardware VPN</a:t>
            </a:r>
          </a:p>
          <a:p>
            <a:r>
              <a:rPr lang="en-US" dirty="0"/>
              <a:t>If your organization requires data transfer rates of over 4Gbps, which option would you choose?</a:t>
            </a:r>
          </a:p>
          <a:p>
            <a:pPr lvl="1"/>
            <a:r>
              <a:rPr lang="en-US" dirty="0"/>
              <a:t>AWS Direct Connect</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41133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VPC Connectivity</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What VPC connectivity option are you initially going to move forward with?</a:t>
            </a:r>
          </a:p>
          <a:p>
            <a:pPr lvl="1"/>
            <a:endParaRPr lang="en-US" dirty="0"/>
          </a:p>
          <a:p>
            <a:endParaRPr lang="en-US" dirty="0"/>
          </a:p>
          <a:p>
            <a:pPr lvl="1"/>
            <a:endParaRPr lang="en-US" sz="2667" dirty="0"/>
          </a:p>
          <a:p>
            <a:r>
              <a:rPr lang="en-US" b="1" dirty="0"/>
              <a:t>AWS Recommendation</a:t>
            </a:r>
          </a:p>
          <a:p>
            <a:pPr lvl="1"/>
            <a:r>
              <a:rPr lang="en-US" dirty="0"/>
              <a:t>Start with over the Internet or hardware VPN</a:t>
            </a:r>
          </a:p>
          <a:p>
            <a:pPr lvl="1"/>
            <a:r>
              <a:rPr lang="en-US" dirty="0"/>
              <a:t>Use VPC peering from each application environment to a centralized VPC to share services</a:t>
            </a:r>
          </a:p>
          <a:p>
            <a:endParaRPr lang="en-US"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2803282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1200" y="2819400"/>
            <a:ext cx="10972800" cy="719328"/>
          </a:xfrm>
        </p:spPr>
        <p:txBody>
          <a:bodyPr/>
          <a:lstStyle/>
          <a:p>
            <a:r>
              <a:rPr lang="en-US" dirty="0"/>
              <a:t>Name Resolution</a:t>
            </a:r>
          </a:p>
        </p:txBody>
      </p:sp>
      <p:sp>
        <p:nvSpPr>
          <p:cNvPr id="4" name="Footer Placeholder 3"/>
          <p:cNvSpPr>
            <a:spLocks noGrp="1"/>
          </p:cNvSpPr>
          <p:nvPr>
            <p:ph type="ftr" sz="quarter" idx="11"/>
          </p:nvPr>
        </p:nvSpPr>
        <p:spPr/>
        <p:txBody>
          <a:bodyPr/>
          <a:lstStyle/>
          <a:p>
            <a:r>
              <a:rPr lang="en-US"/>
              <a:t>Design a Network on AWS Workshop v2.0</a:t>
            </a:r>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889001"/>
            <a:ext cx="4216400" cy="170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5142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Amazon Route 53</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Global Domain Name System (DNS) for hosting public and private zones</a:t>
            </a:r>
          </a:p>
          <a:p>
            <a:pPr lvl="0"/>
            <a:r>
              <a:rPr lang="en-US" dirty="0"/>
              <a:t>Supports DNS health checks to route traffic to healthy endpoints</a:t>
            </a:r>
          </a:p>
          <a:p>
            <a:r>
              <a:rPr lang="en-US" dirty="0"/>
              <a:t>Multiple routing types</a:t>
            </a:r>
          </a:p>
          <a:p>
            <a:pPr lvl="1"/>
            <a:r>
              <a:rPr lang="en-US" dirty="0"/>
              <a:t>Simple Routing</a:t>
            </a:r>
          </a:p>
          <a:p>
            <a:pPr lvl="1"/>
            <a:r>
              <a:rPr lang="en-US" dirty="0"/>
              <a:t>Weighted Routing</a:t>
            </a:r>
          </a:p>
          <a:p>
            <a:pPr lvl="1"/>
            <a:r>
              <a:rPr lang="en-US" dirty="0"/>
              <a:t>Latency Routing</a:t>
            </a:r>
          </a:p>
          <a:p>
            <a:pPr lvl="1"/>
            <a:r>
              <a:rPr lang="en-US" dirty="0"/>
              <a:t>Failover Routing</a:t>
            </a:r>
          </a:p>
          <a:p>
            <a:pPr lvl="1"/>
            <a:r>
              <a:rPr lang="en-US" dirty="0"/>
              <a:t>Geolocation Routing</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6544331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on Name Resolution</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b="1" dirty="0"/>
              <a:t>Start with Amazon Route 53 to host public &amp; private zones</a:t>
            </a:r>
          </a:p>
          <a:p>
            <a:pPr lvl="1"/>
            <a:r>
              <a:rPr lang="en-US" dirty="0"/>
              <a:t>Amazon Route 53 provides a feature that allows apex domains such as </a:t>
            </a:r>
            <a:r>
              <a:rPr lang="en-US" dirty="0" err="1"/>
              <a:t>example.com</a:t>
            </a:r>
            <a:r>
              <a:rPr lang="en-US" dirty="0"/>
              <a:t> to point to CNAME records, which is not possible with most DNS solutions.  This feature may be required with using Amazon Elastic Load Balancers (ELBs) since the underlying IP addresses may periodically change.</a:t>
            </a:r>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4398083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Name Resolution Strategy</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Will you use Amazon Route 53 to host public or private zones?</a:t>
            </a:r>
          </a:p>
          <a:p>
            <a:pPr lvl="1"/>
            <a:endParaRPr lang="en-US" dirty="0"/>
          </a:p>
          <a:p>
            <a:pPr lvl="1"/>
            <a:endParaRPr lang="en-US" dirty="0"/>
          </a:p>
          <a:p>
            <a:endParaRPr lang="en-US" dirty="0"/>
          </a:p>
          <a:p>
            <a:r>
              <a:rPr lang="en-US" b="1" dirty="0"/>
              <a:t>AWS Recommendation</a:t>
            </a:r>
          </a:p>
          <a:p>
            <a:pPr lvl="1"/>
            <a:r>
              <a:rPr lang="en-US" dirty="0"/>
              <a:t>Use Amazon Route 53 for public and private zones</a:t>
            </a:r>
          </a:p>
          <a:p>
            <a:endParaRPr lang="en-US"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201078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1200" y="2819400"/>
            <a:ext cx="10972800" cy="719328"/>
          </a:xfrm>
        </p:spPr>
        <p:txBody>
          <a:bodyPr/>
          <a:lstStyle/>
          <a:p>
            <a:r>
              <a:rPr lang="en-US" dirty="0"/>
              <a:t>Auditing &amp; Logging</a:t>
            </a:r>
          </a:p>
        </p:txBody>
      </p:sp>
      <p:sp>
        <p:nvSpPr>
          <p:cNvPr id="4" name="Footer Placeholder 3"/>
          <p:cNvSpPr>
            <a:spLocks noGrp="1"/>
          </p:cNvSpPr>
          <p:nvPr>
            <p:ph type="ftr" sz="quarter" idx="11"/>
          </p:nvPr>
        </p:nvSpPr>
        <p:spPr/>
        <p:txBody>
          <a:bodyPr/>
          <a:lstStyle/>
          <a:p>
            <a:r>
              <a:rPr lang="en-US"/>
              <a:t>Design a Network on AWS Workshop v2.0</a:t>
            </a:r>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889001"/>
            <a:ext cx="4216400" cy="170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01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1200" y="2819400"/>
            <a:ext cx="10972800" cy="719328"/>
          </a:xfrm>
        </p:spPr>
        <p:txBody>
          <a:bodyPr/>
          <a:lstStyle/>
          <a:p>
            <a:r>
              <a:rPr lang="en-US" dirty="0"/>
              <a:t>Multi-VPC or Multi-Account Pattern</a:t>
            </a:r>
          </a:p>
        </p:txBody>
      </p:sp>
      <p:sp>
        <p:nvSpPr>
          <p:cNvPr id="4" name="Footer Placeholder 3"/>
          <p:cNvSpPr>
            <a:spLocks noGrp="1"/>
          </p:cNvSpPr>
          <p:nvPr>
            <p:ph type="ftr" sz="quarter" idx="11"/>
          </p:nvPr>
        </p:nvSpPr>
        <p:spPr/>
        <p:txBody>
          <a:bodyPr/>
          <a:lstStyle/>
          <a:p>
            <a:r>
              <a:rPr lang="en-US"/>
              <a:t>Design a Network on AWS Workshop v2.0</a:t>
            </a:r>
          </a:p>
        </p:txBody>
      </p:sp>
      <p:pic>
        <p:nvPicPr>
          <p:cNvPr id="8194" name="Picture 2" descr="ttp://www.awsaustralia.com.au/Content/cms/awscdn/images/others/resources-checklist.jpg?width=9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889001"/>
            <a:ext cx="4216400" cy="1704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58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Amazon S3</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Highly scalable object storage</a:t>
            </a:r>
          </a:p>
          <a:p>
            <a:pPr lvl="0"/>
            <a:r>
              <a:rPr lang="en-US" dirty="0"/>
              <a:t>Store and retrieve data from anywhere on the web</a:t>
            </a:r>
          </a:p>
          <a:p>
            <a:r>
              <a:rPr lang="en-US" dirty="0"/>
              <a:t>Files are stored as objects and organized into high-level folders called buckets</a:t>
            </a:r>
          </a:p>
          <a:p>
            <a:r>
              <a:rPr lang="en-US" dirty="0"/>
              <a:t>Supports multi-part upload for large files and event notifications when objects are uploaded</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8711488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Organize Amazon S3 Buckets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S3 buckets should be organized around lifecycle policies</a:t>
            </a:r>
          </a:p>
          <a:p>
            <a:pPr lvl="1"/>
            <a:r>
              <a:rPr lang="en-US" dirty="0"/>
              <a:t>For example, a bucket named “logs” may have lifecycle policy “delete after 120 days” or a bucket named “records” with a lifecycle policy that archives objects after 180 days</a:t>
            </a:r>
          </a:p>
          <a:p>
            <a:r>
              <a:rPr lang="en-US" dirty="0"/>
              <a:t>Consider separate S3 buckets if objects are owned by multiple cost centers since tags exist at the bucket level</a:t>
            </a:r>
          </a:p>
          <a:p>
            <a:r>
              <a:rPr lang="en-US" dirty="0"/>
              <a:t>Consider separate S3 buckets if some objects are publically available while others are internal only</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0024986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Bucket Names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Common S3 buckets names</a:t>
            </a:r>
          </a:p>
          <a:p>
            <a:pPr lvl="1"/>
            <a:r>
              <a:rPr lang="en-US" dirty="0"/>
              <a:t>logs</a:t>
            </a:r>
          </a:p>
          <a:p>
            <a:pPr lvl="1"/>
            <a:r>
              <a:rPr lang="en-US" dirty="0"/>
              <a:t>reports</a:t>
            </a:r>
          </a:p>
          <a:p>
            <a:pPr lvl="1"/>
            <a:r>
              <a:rPr lang="en-US" dirty="0"/>
              <a:t>code</a:t>
            </a:r>
          </a:p>
          <a:p>
            <a:pPr lvl="1"/>
            <a:r>
              <a:rPr lang="en-US" dirty="0"/>
              <a:t>sites</a:t>
            </a:r>
          </a:p>
          <a:p>
            <a:pPr lvl="1"/>
            <a:r>
              <a:rPr lang="en-US" dirty="0"/>
              <a:t>projects</a:t>
            </a:r>
          </a:p>
          <a:p>
            <a:pPr lvl="1"/>
            <a:r>
              <a:rPr lang="en-US" dirty="0"/>
              <a:t>backups</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6313804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AWS </a:t>
            </a:r>
            <a:r>
              <a:rPr lang="en-US" b="1" dirty="0" err="1"/>
              <a:t>CloudTrail</a:t>
            </a:r>
            <a:endParaRPr lang="en-US" b="1" dirty="0"/>
          </a:p>
        </p:txBody>
      </p:sp>
      <p:sp>
        <p:nvSpPr>
          <p:cNvPr id="3" name="Content Placeholder 2"/>
          <p:cNvSpPr>
            <a:spLocks noGrp="1"/>
          </p:cNvSpPr>
          <p:nvPr>
            <p:ph idx="1"/>
          </p:nvPr>
        </p:nvSpPr>
        <p:spPr>
          <a:xfrm>
            <a:off x="609600" y="1803400"/>
            <a:ext cx="10972800" cy="4322763"/>
          </a:xfrm>
        </p:spPr>
        <p:txBody>
          <a:bodyPr>
            <a:normAutofit/>
          </a:bodyPr>
          <a:lstStyle/>
          <a:p>
            <a:r>
              <a:rPr lang="en-US" dirty="0"/>
              <a:t>Managed service that records AWS API calls for your account and delivers log files to Amazon S3</a:t>
            </a:r>
          </a:p>
          <a:p>
            <a:r>
              <a:rPr lang="en-US" dirty="0"/>
              <a:t>Receive Amazon SNS notifications when specific API activity occurs</a:t>
            </a:r>
          </a:p>
          <a:p>
            <a:r>
              <a:rPr lang="en-US" dirty="0"/>
              <a:t>Increased visibility into user activity especially when enabled across all regions</a:t>
            </a:r>
          </a:p>
          <a:p>
            <a:r>
              <a:rPr lang="en-US" dirty="0"/>
              <a:t>Records information like identity of the API caller, time, source IP, request parameters, and response elements returned by the AWS service</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8951115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VPC Flow Logs</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Feature that enables you to capture information about the IP traffic going to and from network interfaces in your VPC</a:t>
            </a:r>
          </a:p>
          <a:p>
            <a:r>
              <a:rPr lang="en-US" dirty="0"/>
              <a:t>Flow log data is stored in Amazon </a:t>
            </a:r>
            <a:r>
              <a:rPr lang="en-US" dirty="0" err="1"/>
              <a:t>CloudWatch</a:t>
            </a:r>
            <a:r>
              <a:rPr lang="en-US" dirty="0"/>
              <a:t> Logs</a:t>
            </a:r>
          </a:p>
          <a:p>
            <a:r>
              <a:rPr lang="en-US" dirty="0"/>
              <a:t>Data can help you troubleshoot why specific traffic is not reaching an instance</a:t>
            </a:r>
          </a:p>
          <a:p>
            <a:r>
              <a:rPr lang="en-US" dirty="0"/>
              <a:t>Records information such as account id, interface id, source IP address, destination IP address, source port, destination port, protocol, packets, bytes, start time, end time, action (accept/reject), log-status</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0171761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AWS Lambda</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Compute service that runs stateless </a:t>
            </a:r>
            <a:r>
              <a:rPr lang="en-US" dirty="0" err="1"/>
              <a:t>Node.js</a:t>
            </a:r>
            <a:r>
              <a:rPr lang="en-US" dirty="0"/>
              <a:t>, Java, and Python code in response to an event</a:t>
            </a:r>
          </a:p>
          <a:p>
            <a:pPr lvl="0"/>
            <a:r>
              <a:rPr lang="en-US" dirty="0"/>
              <a:t>Starts code within milliseconds of an event such as an image upload, in-app activity, website click, or output from a connected device</a:t>
            </a:r>
          </a:p>
          <a:p>
            <a:pPr lvl="0"/>
            <a:r>
              <a:rPr lang="en-US" dirty="0"/>
              <a:t>Allows running code without managing infrastructure like Amazon EC2 instances and auto scaling groups</a:t>
            </a:r>
          </a:p>
          <a:p>
            <a:pPr lvl="0"/>
            <a:r>
              <a:rPr lang="en-US" dirty="0"/>
              <a:t>AWS Lambda can be scheduled to run on a time interval</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7095716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AWS </a:t>
            </a:r>
            <a:r>
              <a:rPr lang="en-US" b="1" dirty="0" err="1"/>
              <a:t>Config</a:t>
            </a:r>
            <a:endParaRPr lang="en-US" b="1" dirty="0"/>
          </a:p>
        </p:txBody>
      </p:sp>
      <p:sp>
        <p:nvSpPr>
          <p:cNvPr id="3" name="Content Placeholder 2"/>
          <p:cNvSpPr>
            <a:spLocks noGrp="1"/>
          </p:cNvSpPr>
          <p:nvPr>
            <p:ph idx="1"/>
          </p:nvPr>
        </p:nvSpPr>
        <p:spPr>
          <a:xfrm>
            <a:off x="609600" y="1803400"/>
            <a:ext cx="10972800" cy="4322763"/>
          </a:xfrm>
        </p:spPr>
        <p:txBody>
          <a:bodyPr>
            <a:normAutofit/>
          </a:bodyPr>
          <a:lstStyle/>
          <a:p>
            <a:r>
              <a:rPr lang="en-US" dirty="0"/>
              <a:t>Managed service that provides AWS resource inventory, configuration history, and configuration change notifications</a:t>
            </a:r>
          </a:p>
          <a:p>
            <a:r>
              <a:rPr lang="en-US" dirty="0"/>
              <a:t>Determine how a resource was configured at a point in time</a:t>
            </a:r>
          </a:p>
          <a:p>
            <a:r>
              <a:rPr lang="en-US" dirty="0"/>
              <a:t>Export a complete inventory of AWS resources with all configuration details</a:t>
            </a:r>
          </a:p>
          <a:p>
            <a:r>
              <a:rPr lang="en-US" dirty="0"/>
              <a:t>Enables compliance auditing, security analysis, resource change tracking, and troubleshooting</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5872940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Ideas for Auditing &amp; Logging</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What AWS service logs API requests and stores them in Amazon S3?</a:t>
            </a:r>
          </a:p>
          <a:p>
            <a:pPr lvl="1"/>
            <a:r>
              <a:rPr lang="en-US" dirty="0"/>
              <a:t>AWS </a:t>
            </a:r>
            <a:r>
              <a:rPr lang="en-US" dirty="0" err="1"/>
              <a:t>CloudTrail</a:t>
            </a:r>
            <a:endParaRPr lang="en-US" dirty="0"/>
          </a:p>
          <a:p>
            <a:r>
              <a:rPr lang="en-US" dirty="0"/>
              <a:t>What AWS service logs flow data into Amazon </a:t>
            </a:r>
            <a:r>
              <a:rPr lang="en-US" dirty="0" err="1"/>
              <a:t>CloudWatch</a:t>
            </a:r>
            <a:r>
              <a:rPr lang="en-US" dirty="0"/>
              <a:t> Logs?</a:t>
            </a:r>
          </a:p>
          <a:p>
            <a:pPr lvl="1"/>
            <a:r>
              <a:rPr lang="en-US" dirty="0"/>
              <a:t>VPC Flow Logs</a:t>
            </a:r>
          </a:p>
          <a:p>
            <a:r>
              <a:rPr lang="en-US" dirty="0"/>
              <a:t>What AWS service logs configuration changes into Amazon S3?</a:t>
            </a:r>
          </a:p>
          <a:p>
            <a:pPr lvl="1"/>
            <a:r>
              <a:rPr lang="en-US" dirty="0"/>
              <a:t>AWS </a:t>
            </a:r>
            <a:r>
              <a:rPr lang="en-US" dirty="0" err="1"/>
              <a:t>Config</a:t>
            </a:r>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6093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Amazon S3</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What naming convention will you use for Amazon S3 buckets?</a:t>
            </a:r>
          </a:p>
          <a:p>
            <a:r>
              <a:rPr lang="en-US" dirty="0"/>
              <a:t>What Amazon S3 buckets will you initially create for your organization?</a:t>
            </a:r>
          </a:p>
          <a:p>
            <a:pPr lvl="0"/>
            <a:endParaRPr lang="en-US"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5562735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AWS </a:t>
            </a:r>
            <a:r>
              <a:rPr lang="en-US" b="1" dirty="0" err="1"/>
              <a:t>CloudTrail</a:t>
            </a:r>
            <a:endParaRPr lang="en-US" b="1" dirty="0"/>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Will you enable AWS </a:t>
            </a:r>
            <a:r>
              <a:rPr lang="en-US" dirty="0" err="1"/>
              <a:t>CloudTrail</a:t>
            </a:r>
            <a:r>
              <a:rPr lang="en-US" dirty="0"/>
              <a:t> in all regions?</a:t>
            </a:r>
          </a:p>
          <a:p>
            <a:pPr lvl="1"/>
            <a:endParaRPr lang="en-US" dirty="0"/>
          </a:p>
          <a:p>
            <a:pPr lvl="1"/>
            <a:endParaRPr lang="en-US" dirty="0"/>
          </a:p>
          <a:p>
            <a:endParaRPr lang="en-US" sz="2667" dirty="0"/>
          </a:p>
          <a:p>
            <a:endParaRPr lang="en-US" sz="2667" dirty="0"/>
          </a:p>
          <a:p>
            <a:r>
              <a:rPr lang="en-US" b="1" dirty="0"/>
              <a:t>AWS Recommendation</a:t>
            </a:r>
          </a:p>
          <a:p>
            <a:pPr lvl="1"/>
            <a:r>
              <a:rPr lang="en-US" dirty="0"/>
              <a:t>Always enable AWS </a:t>
            </a:r>
            <a:r>
              <a:rPr lang="en-US" dirty="0" err="1"/>
              <a:t>CloudTrail</a:t>
            </a:r>
            <a:r>
              <a:rPr lang="en-US" dirty="0"/>
              <a:t> for all regions</a:t>
            </a:r>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29308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Amazon VPC</a:t>
            </a:r>
          </a:p>
        </p:txBody>
      </p:sp>
      <p:sp>
        <p:nvSpPr>
          <p:cNvPr id="3" name="Content Placeholder 2"/>
          <p:cNvSpPr>
            <a:spLocks noGrp="1"/>
          </p:cNvSpPr>
          <p:nvPr>
            <p:ph idx="1"/>
          </p:nvPr>
        </p:nvSpPr>
        <p:spPr>
          <a:xfrm>
            <a:off x="609600" y="1803400"/>
            <a:ext cx="10972800" cy="4322763"/>
          </a:xfrm>
        </p:spPr>
        <p:txBody>
          <a:bodyPr>
            <a:normAutofit/>
          </a:bodyPr>
          <a:lstStyle/>
          <a:p>
            <a:r>
              <a:rPr lang="en-US" dirty="0"/>
              <a:t>Virtual isolated network that you define in which you can launch AWS resources such as Amazon EC2 instances</a:t>
            </a:r>
          </a:p>
          <a:p>
            <a:r>
              <a:rPr lang="en-US" dirty="0"/>
              <a:t>Complete control of your virtual networking environment such as</a:t>
            </a:r>
            <a:endParaRPr lang="en-US" sz="2667" dirty="0"/>
          </a:p>
          <a:p>
            <a:pPr lvl="1"/>
            <a:r>
              <a:rPr lang="en-US" dirty="0"/>
              <a:t>Set your own IP address ranges</a:t>
            </a:r>
          </a:p>
          <a:p>
            <a:pPr lvl="1"/>
            <a:r>
              <a:rPr lang="en-US" dirty="0"/>
              <a:t>Create subnets</a:t>
            </a:r>
          </a:p>
          <a:p>
            <a:pPr lvl="1"/>
            <a:r>
              <a:rPr lang="en-US" dirty="0"/>
              <a:t>Configure routing tables and network gateways</a:t>
            </a:r>
          </a:p>
          <a:p>
            <a:r>
              <a:rPr lang="en-US" dirty="0"/>
              <a:t>Extend your corporate network to the AWS Cloud</a:t>
            </a:r>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941761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VPC Flow Logs</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Will you enable VPC Flow Logs for your VPCs?</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3776930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AWS Lambda</a:t>
            </a:r>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Will you use AWS Lambda to schedule tasks or respond to auditing and logging events?</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20726959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 Point: AWS </a:t>
            </a:r>
            <a:r>
              <a:rPr lang="en-US" b="1" dirty="0" err="1"/>
              <a:t>Config</a:t>
            </a:r>
            <a:endParaRPr lang="en-US" b="1" dirty="0"/>
          </a:p>
        </p:txBody>
      </p:sp>
      <p:sp>
        <p:nvSpPr>
          <p:cNvPr id="3" name="Content Placeholder 2"/>
          <p:cNvSpPr>
            <a:spLocks noGrp="1"/>
          </p:cNvSpPr>
          <p:nvPr>
            <p:ph idx="1"/>
          </p:nvPr>
        </p:nvSpPr>
        <p:spPr>
          <a:xfrm>
            <a:off x="609600" y="1803400"/>
            <a:ext cx="10972800" cy="4322763"/>
          </a:xfrm>
        </p:spPr>
        <p:txBody>
          <a:bodyPr>
            <a:normAutofit/>
          </a:bodyPr>
          <a:lstStyle/>
          <a:p>
            <a:pPr lvl="0"/>
            <a:r>
              <a:rPr lang="en-US" dirty="0"/>
              <a:t>Will you enable AWS </a:t>
            </a:r>
            <a:r>
              <a:rPr lang="en-US" dirty="0" err="1"/>
              <a:t>Config</a:t>
            </a:r>
            <a:r>
              <a:rPr lang="en-US" dirty="0"/>
              <a:t> to track change history?</a:t>
            </a:r>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4689970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85600" y="2486968"/>
            <a:ext cx="406400" cy="461665"/>
          </a:xfrm>
          <a:prstGeom prst="rect">
            <a:avLst/>
          </a:prstGeom>
          <a:solidFill>
            <a:schemeClr val="bg1"/>
          </a:solidFill>
        </p:spPr>
        <p:txBody>
          <a:bodyPr rtlCol="0" anchor="ctr">
            <a:spAutoFit/>
          </a:bodyPr>
          <a:lstStyle/>
          <a:p>
            <a:pPr algn="ctr"/>
            <a:endParaRPr lang="en-US" sz="2400" dirty="0">
              <a:latin typeface="Arial"/>
              <a:cs typeface="Arial"/>
            </a:endParaRPr>
          </a:p>
        </p:txBody>
      </p:sp>
      <p:sp>
        <p:nvSpPr>
          <p:cNvPr id="12" name="Subtitle 4"/>
          <p:cNvSpPr>
            <a:spLocks noGrp="1"/>
          </p:cNvSpPr>
          <p:nvPr>
            <p:ph type="subTitle" idx="1"/>
          </p:nvPr>
        </p:nvSpPr>
        <p:spPr>
          <a:xfrm>
            <a:off x="1219201" y="2977848"/>
            <a:ext cx="9816552" cy="1263953"/>
          </a:xfrm>
        </p:spPr>
        <p:txBody>
          <a:bodyPr>
            <a:normAutofit/>
          </a:bodyPr>
          <a:lstStyle/>
          <a:p>
            <a:pPr algn="ctr"/>
            <a:r>
              <a:rPr lang="en-US" sz="3600" b="1" dirty="0"/>
              <a:t>Any Questions?</a:t>
            </a:r>
            <a:endParaRPr lang="en-US" sz="1600" b="1" dirty="0"/>
          </a:p>
        </p:txBody>
      </p:sp>
      <p:grpSp>
        <p:nvGrpSpPr>
          <p:cNvPr id="14" name="Group 13"/>
          <p:cNvGrpSpPr/>
          <p:nvPr/>
        </p:nvGrpSpPr>
        <p:grpSpPr>
          <a:xfrm>
            <a:off x="9144000" y="286043"/>
            <a:ext cx="2743200" cy="2540000"/>
            <a:chOff x="6934200" y="133350"/>
            <a:chExt cx="2057400" cy="1905000"/>
          </a:xfrm>
        </p:grpSpPr>
        <p:sp>
          <p:nvSpPr>
            <p:cNvPr id="15" name="Rounded Rectangle 14"/>
            <p:cNvSpPr/>
            <p:nvPr/>
          </p:nvSpPr>
          <p:spPr>
            <a:xfrm>
              <a:off x="6934200" y="133350"/>
              <a:ext cx="2057400" cy="1905000"/>
            </a:xfrm>
            <a:prstGeom prst="roundRect">
              <a:avLst/>
            </a:prstGeom>
            <a:noFill/>
            <a:ln>
              <a:solidFill>
                <a:srgbClr val="414042"/>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Rectangle 15"/>
            <p:cNvSpPr/>
            <p:nvPr/>
          </p:nvSpPr>
          <p:spPr>
            <a:xfrm>
              <a:off x="7010400" y="1362730"/>
              <a:ext cx="1905000" cy="500233"/>
            </a:xfrm>
            <a:prstGeom prst="rect">
              <a:avLst/>
            </a:prstGeom>
          </p:spPr>
          <p:txBody>
            <a:bodyPr wrap="square">
              <a:spAutoFit/>
            </a:bodyPr>
            <a:lstStyle/>
            <a:p>
              <a:pPr algn="ctr"/>
              <a:r>
                <a:rPr lang="en-US" sz="1867" dirty="0">
                  <a:latin typeface="Arial" charset="0"/>
                  <a:ea typeface="Arial" charset="0"/>
                  <a:cs typeface="Arial" charset="0"/>
                </a:rPr>
                <a:t>AWS Cloud Adoption</a:t>
              </a:r>
            </a:p>
            <a:p>
              <a:pPr algn="ctr"/>
              <a:r>
                <a:rPr lang="en-US" sz="1867" dirty="0">
                  <a:latin typeface="Arial" charset="0"/>
                  <a:ea typeface="Arial" charset="0"/>
                  <a:cs typeface="Arial" charset="0"/>
                </a:rPr>
                <a:t>Framework</a:t>
              </a:r>
            </a:p>
          </p:txBody>
        </p:sp>
      </p:grpSp>
      <p:pic>
        <p:nvPicPr>
          <p:cNvPr id="17" name="Picture 16"/>
          <p:cNvPicPr>
            <a:picLocks noChangeAspect="1"/>
          </p:cNvPicPr>
          <p:nvPr/>
        </p:nvPicPr>
        <p:blipFill>
          <a:blip r:embed="rId3"/>
          <a:stretch>
            <a:fillRect/>
          </a:stretch>
        </p:blipFill>
        <p:spPr>
          <a:xfrm>
            <a:off x="508536" y="431946"/>
            <a:ext cx="2336264" cy="875388"/>
          </a:xfrm>
          <a:prstGeom prst="rect">
            <a:avLst/>
          </a:prstGeom>
        </p:spPr>
      </p:pic>
      <p:pic>
        <p:nvPicPr>
          <p:cNvPr id="18" name="Picture 17" descr="White RoadR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929313"/>
            <a:ext cx="5740400" cy="2140692"/>
          </a:xfrm>
          <a:prstGeom prst="rect">
            <a:avLst/>
          </a:prstGeom>
        </p:spPr>
      </p:pic>
      <p:grpSp>
        <p:nvGrpSpPr>
          <p:cNvPr id="19" name="Group 18"/>
          <p:cNvGrpSpPr/>
          <p:nvPr/>
        </p:nvGrpSpPr>
        <p:grpSpPr>
          <a:xfrm>
            <a:off x="9995446" y="718231"/>
            <a:ext cx="1040308" cy="1044572"/>
            <a:chOff x="697636" y="797721"/>
            <a:chExt cx="2985312" cy="2997550"/>
          </a:xfrm>
        </p:grpSpPr>
        <p:sp>
          <p:nvSpPr>
            <p:cNvPr id="20" name="Hexagon 19"/>
            <p:cNvSpPr/>
            <p:nvPr/>
          </p:nvSpPr>
          <p:spPr>
            <a:xfrm rot="5400000">
              <a:off x="1101941" y="2700730"/>
              <a:ext cx="1164235" cy="1003649"/>
            </a:xfrm>
            <a:prstGeom prst="hexagon">
              <a:avLst/>
            </a:prstGeom>
            <a:solidFill>
              <a:srgbClr val="A4A3A3"/>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21" name="Hexagon 20"/>
            <p:cNvSpPr/>
            <p:nvPr/>
          </p:nvSpPr>
          <p:spPr>
            <a:xfrm rot="5400000">
              <a:off x="617344" y="1778776"/>
              <a:ext cx="1164233" cy="1003649"/>
            </a:xfrm>
            <a:prstGeom prst="hexagon">
              <a:avLst/>
            </a:prstGeom>
            <a:solidFill>
              <a:srgbClr val="1A9AD5"/>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22" name="Hexagon 21"/>
            <p:cNvSpPr/>
            <p:nvPr/>
          </p:nvSpPr>
          <p:spPr>
            <a:xfrm rot="5400000">
              <a:off x="2094739" y="2711330"/>
              <a:ext cx="1164233" cy="1003649"/>
            </a:xfrm>
            <a:prstGeom prst="hexagon">
              <a:avLst/>
            </a:prstGeom>
            <a:solidFill>
              <a:srgbClr val="5FBEE6"/>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23" name="Hexagon 22"/>
            <p:cNvSpPr/>
            <p:nvPr/>
          </p:nvSpPr>
          <p:spPr>
            <a:xfrm rot="5400000">
              <a:off x="1600784" y="1789373"/>
              <a:ext cx="1164233" cy="1003649"/>
            </a:xfrm>
            <a:prstGeom prst="hexagon">
              <a:avLst/>
            </a:prstGeom>
            <a:solidFill>
              <a:srgbClr val="B8E0F1"/>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24" name="Hexagon 23"/>
            <p:cNvSpPr/>
            <p:nvPr/>
          </p:nvSpPr>
          <p:spPr>
            <a:xfrm rot="5400000">
              <a:off x="1112541" y="878013"/>
              <a:ext cx="1164233" cy="1003649"/>
            </a:xfrm>
            <a:prstGeom prst="hexagon">
              <a:avLst/>
            </a:prstGeom>
            <a:solidFill>
              <a:srgbClr val="E7E7E7"/>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25" name="Hexagon 24"/>
            <p:cNvSpPr/>
            <p:nvPr/>
          </p:nvSpPr>
          <p:spPr>
            <a:xfrm rot="5400000">
              <a:off x="2599007" y="1789373"/>
              <a:ext cx="1164233" cy="1003649"/>
            </a:xfrm>
            <a:prstGeom prst="hexagon">
              <a:avLst/>
            </a:prstGeom>
            <a:solidFill>
              <a:srgbClr val="6F707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26" name="Hexagon 25"/>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grpSp>
    </p:spTree>
    <p:extLst>
      <p:ext uri="{BB962C8B-B14F-4D97-AF65-F5344CB8AC3E}">
        <p14:creationId xmlns:p14="http://schemas.microsoft.com/office/powerpoint/2010/main" val="38199174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A - CIDR Not Your Friend?</a:t>
            </a:r>
          </a:p>
        </p:txBody>
      </p:sp>
      <p:sp>
        <p:nvSpPr>
          <p:cNvPr id="3" name="Content Placeholder 2"/>
          <p:cNvSpPr>
            <a:spLocks noGrp="1"/>
          </p:cNvSpPr>
          <p:nvPr>
            <p:ph idx="1"/>
          </p:nvPr>
        </p:nvSpPr>
        <p:spPr>
          <a:xfrm>
            <a:off x="609600" y="1803400"/>
            <a:ext cx="10972800" cy="4322763"/>
          </a:xfrm>
        </p:spPr>
        <p:txBody>
          <a:bodyPr>
            <a:normAutofit fontScale="62500" lnSpcReduction="20000"/>
          </a:bodyPr>
          <a:lstStyle/>
          <a:p>
            <a:pPr lvl="0"/>
            <a:r>
              <a:rPr lang="en-US" dirty="0"/>
              <a:t>The list below shows the number of hosts for each CIDR:</a:t>
            </a:r>
          </a:p>
          <a:p>
            <a:pPr lvl="1"/>
            <a:r>
              <a:rPr lang="en-US" dirty="0"/>
              <a:t>/16 – 65,536 hosts</a:t>
            </a:r>
            <a:endParaRPr lang="en-US" sz="2667" dirty="0"/>
          </a:p>
          <a:p>
            <a:pPr lvl="1"/>
            <a:r>
              <a:rPr lang="en-US" dirty="0"/>
              <a:t>/17 – 32,768 hosts</a:t>
            </a:r>
            <a:endParaRPr lang="en-US" sz="2667" dirty="0"/>
          </a:p>
          <a:p>
            <a:pPr lvl="1"/>
            <a:r>
              <a:rPr lang="en-US" dirty="0"/>
              <a:t>/18 – 16,384 hosts</a:t>
            </a:r>
            <a:endParaRPr lang="en-US" sz="2667" dirty="0"/>
          </a:p>
          <a:p>
            <a:pPr lvl="1"/>
            <a:r>
              <a:rPr lang="en-US" dirty="0"/>
              <a:t>/19 – 8,192 hosts</a:t>
            </a:r>
            <a:endParaRPr lang="en-US" sz="2667" dirty="0"/>
          </a:p>
          <a:p>
            <a:pPr lvl="1"/>
            <a:r>
              <a:rPr lang="en-US" dirty="0"/>
              <a:t>/20 – 4,096 hosts</a:t>
            </a:r>
            <a:endParaRPr lang="en-US" sz="2667" dirty="0"/>
          </a:p>
          <a:p>
            <a:pPr lvl="1"/>
            <a:r>
              <a:rPr lang="en-US" dirty="0"/>
              <a:t>/21 – 2,048 hosts</a:t>
            </a:r>
            <a:endParaRPr lang="en-US" sz="2667" dirty="0"/>
          </a:p>
          <a:p>
            <a:pPr lvl="1"/>
            <a:r>
              <a:rPr lang="en-US" dirty="0"/>
              <a:t>/22 – 1,024 hosts</a:t>
            </a:r>
            <a:endParaRPr lang="en-US" sz="2667" dirty="0"/>
          </a:p>
          <a:p>
            <a:pPr lvl="1"/>
            <a:r>
              <a:rPr lang="en-US" dirty="0"/>
              <a:t>/23 – 512 hosts</a:t>
            </a:r>
            <a:endParaRPr lang="en-US" sz="2667" dirty="0"/>
          </a:p>
          <a:p>
            <a:pPr lvl="1"/>
            <a:r>
              <a:rPr lang="en-US" dirty="0"/>
              <a:t>/24 – 256 hosts</a:t>
            </a:r>
            <a:endParaRPr lang="en-US" sz="2667" dirty="0"/>
          </a:p>
          <a:p>
            <a:pPr lvl="1"/>
            <a:r>
              <a:rPr lang="en-US" dirty="0"/>
              <a:t>/25 – 128 hosts</a:t>
            </a:r>
            <a:endParaRPr lang="en-US" sz="2667" dirty="0"/>
          </a:p>
          <a:p>
            <a:pPr lvl="1"/>
            <a:r>
              <a:rPr lang="en-US" dirty="0"/>
              <a:t>/26 – 64 hosts</a:t>
            </a:r>
            <a:endParaRPr lang="en-US" sz="2667" dirty="0"/>
          </a:p>
          <a:p>
            <a:pPr lvl="1"/>
            <a:r>
              <a:rPr lang="en-US" dirty="0"/>
              <a:t>/27 – 32 hosts</a:t>
            </a:r>
          </a:p>
          <a:p>
            <a:pPr lvl="1"/>
            <a:r>
              <a:rPr lang="en-US" dirty="0"/>
              <a:t>/28 – 16 hosts</a:t>
            </a:r>
            <a:endParaRPr lang="en-US" sz="2667" dirty="0"/>
          </a:p>
          <a:p>
            <a:endParaRPr lang="en-US" sz="3200" dirty="0"/>
          </a:p>
          <a:p>
            <a:pPr lvl="0"/>
            <a:r>
              <a:rPr lang="en-US" dirty="0"/>
              <a:t>Special Cases</a:t>
            </a:r>
            <a:endParaRPr lang="en-US" sz="3200" dirty="0"/>
          </a:p>
          <a:p>
            <a:pPr lvl="1"/>
            <a:r>
              <a:rPr lang="en-US" dirty="0"/>
              <a:t>/0 – All hosts</a:t>
            </a:r>
            <a:endParaRPr lang="en-US" sz="2667" dirty="0"/>
          </a:p>
          <a:p>
            <a:pPr lvl="1"/>
            <a:r>
              <a:rPr lang="en-US" dirty="0"/>
              <a:t>/32 – 1 host </a:t>
            </a:r>
            <a:endParaRPr lang="en-US" sz="4800"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2400" dirty="0">
                <a:solidFill>
                  <a:srgbClr val="000000"/>
                </a:solidFill>
                <a:latin typeface="Arial"/>
                <a:cs typeface="Arial"/>
                <a:sym typeface="Arial Bold" charset="0"/>
              </a:rPr>
              <a:t>CIDR Hosts</a:t>
            </a:r>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3773728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B - CIDR Not Your Friend?</a:t>
            </a:r>
          </a:p>
        </p:txBody>
      </p:sp>
      <p:sp>
        <p:nvSpPr>
          <p:cNvPr id="3" name="Content Placeholder 2"/>
          <p:cNvSpPr>
            <a:spLocks noGrp="1"/>
          </p:cNvSpPr>
          <p:nvPr>
            <p:ph idx="1"/>
          </p:nvPr>
        </p:nvSpPr>
        <p:spPr>
          <a:xfrm>
            <a:off x="609600" y="1803400"/>
            <a:ext cx="10972800" cy="4322763"/>
          </a:xfrm>
        </p:spPr>
        <p:txBody>
          <a:bodyPr>
            <a:normAutofit fontScale="85000" lnSpcReduction="20000"/>
          </a:bodyPr>
          <a:lstStyle/>
          <a:p>
            <a:pPr lvl="0"/>
            <a:r>
              <a:rPr lang="en-US" dirty="0"/>
              <a:t>The list below assumes 2 Availability Zones with 1 public and 1 private subnet per zone:</a:t>
            </a:r>
            <a:endParaRPr lang="en-US" sz="3200" dirty="0"/>
          </a:p>
          <a:p>
            <a:pPr lvl="1"/>
            <a:r>
              <a:rPr lang="en-US" dirty="0"/>
              <a:t>VPC /16</a:t>
            </a:r>
            <a:endParaRPr lang="en-US" sz="2667" dirty="0"/>
          </a:p>
          <a:p>
            <a:pPr lvl="2"/>
            <a:r>
              <a:rPr lang="en-US" dirty="0"/>
              <a:t>2 Private /18, 2 Public /19, Remaining /18</a:t>
            </a:r>
            <a:endParaRPr lang="en-US" sz="2400" dirty="0"/>
          </a:p>
          <a:p>
            <a:pPr lvl="1"/>
            <a:r>
              <a:rPr lang="en-US" dirty="0"/>
              <a:t>VPC /17</a:t>
            </a:r>
            <a:endParaRPr lang="en-US" sz="2667" dirty="0"/>
          </a:p>
          <a:p>
            <a:pPr lvl="2"/>
            <a:r>
              <a:rPr lang="en-US" dirty="0"/>
              <a:t>2 Private /19, 2 Public /20, Remaining /19</a:t>
            </a:r>
            <a:endParaRPr lang="en-US" sz="2400" dirty="0"/>
          </a:p>
          <a:p>
            <a:pPr lvl="1"/>
            <a:r>
              <a:rPr lang="en-US" dirty="0"/>
              <a:t>VPC /18</a:t>
            </a:r>
            <a:endParaRPr lang="en-US" sz="2667" dirty="0"/>
          </a:p>
          <a:p>
            <a:pPr lvl="2"/>
            <a:r>
              <a:rPr lang="en-US" dirty="0"/>
              <a:t>2 Private /20, 2 Public /21, Remaining /20</a:t>
            </a:r>
            <a:endParaRPr lang="en-US" sz="2400" dirty="0"/>
          </a:p>
          <a:p>
            <a:pPr lvl="1"/>
            <a:r>
              <a:rPr lang="en-US" dirty="0"/>
              <a:t>VPC /19</a:t>
            </a:r>
            <a:endParaRPr lang="en-US" sz="2667" dirty="0"/>
          </a:p>
          <a:p>
            <a:pPr lvl="2"/>
            <a:r>
              <a:rPr lang="en-US" dirty="0"/>
              <a:t>2 Private /21, 2 Public /22, Remaining /21</a:t>
            </a:r>
            <a:endParaRPr lang="en-US" sz="2400" dirty="0"/>
          </a:p>
          <a:p>
            <a:pPr lvl="1"/>
            <a:r>
              <a:rPr lang="en-US" dirty="0"/>
              <a:t>VPC /20</a:t>
            </a:r>
            <a:endParaRPr lang="en-US" sz="2667" dirty="0"/>
          </a:p>
          <a:p>
            <a:pPr lvl="2"/>
            <a:r>
              <a:rPr lang="en-US" dirty="0"/>
              <a:t>2 Private /22, 2 Public /23, Remaining /22</a:t>
            </a:r>
            <a:endParaRPr lang="en-US" sz="2400" dirty="0"/>
          </a:p>
          <a:p>
            <a:pPr lvl="1"/>
            <a:r>
              <a:rPr lang="en-US" dirty="0"/>
              <a:t>VPC /21 - </a:t>
            </a:r>
            <a:endParaRPr lang="en-US" sz="2667" dirty="0"/>
          </a:p>
          <a:p>
            <a:pPr lvl="2"/>
            <a:r>
              <a:rPr lang="en-US" dirty="0"/>
              <a:t>2 Private /23, 2 Public /24, Remaining /23</a:t>
            </a:r>
            <a:endParaRPr lang="en-US" sz="2400" dirty="0"/>
          </a:p>
          <a:p>
            <a:pPr lvl="1"/>
            <a:r>
              <a:rPr lang="en-US" dirty="0"/>
              <a:t>VPC /22 </a:t>
            </a:r>
            <a:endParaRPr lang="en-US" sz="2667" dirty="0"/>
          </a:p>
          <a:p>
            <a:pPr lvl="2"/>
            <a:r>
              <a:rPr lang="en-US" dirty="0"/>
              <a:t>2 Private /24, 2 Public /25, Remaining /24</a:t>
            </a:r>
            <a:endParaRPr lang="en-US" sz="2400"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2400" dirty="0">
                <a:solidFill>
                  <a:srgbClr val="000000"/>
                </a:solidFill>
                <a:latin typeface="Arial"/>
                <a:cs typeface="Arial"/>
                <a:sym typeface="Arial Bold" charset="0"/>
              </a:rPr>
              <a:t>CIDRs for 2 Availability Zones</a:t>
            </a:r>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10568950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C - CIDR Not Your Friend?</a:t>
            </a:r>
          </a:p>
        </p:txBody>
      </p:sp>
      <p:sp>
        <p:nvSpPr>
          <p:cNvPr id="3" name="Content Placeholder 2"/>
          <p:cNvSpPr>
            <a:spLocks noGrp="1"/>
          </p:cNvSpPr>
          <p:nvPr>
            <p:ph idx="1"/>
          </p:nvPr>
        </p:nvSpPr>
        <p:spPr>
          <a:xfrm>
            <a:off x="609600" y="1803400"/>
            <a:ext cx="10972800" cy="4322763"/>
          </a:xfrm>
        </p:spPr>
        <p:txBody>
          <a:bodyPr>
            <a:normAutofit fontScale="85000" lnSpcReduction="20000"/>
          </a:bodyPr>
          <a:lstStyle/>
          <a:p>
            <a:pPr lvl="0"/>
            <a:r>
              <a:rPr lang="en-US" dirty="0"/>
              <a:t>The list below assumes 3 Availability Zones with 1 public and 1 private subnet per zone:</a:t>
            </a:r>
            <a:endParaRPr lang="en-US" sz="3200" dirty="0"/>
          </a:p>
          <a:p>
            <a:pPr lvl="1"/>
            <a:r>
              <a:rPr lang="en-US" dirty="0"/>
              <a:t>VPC /16</a:t>
            </a:r>
            <a:endParaRPr lang="en-US" sz="2667" dirty="0"/>
          </a:p>
          <a:p>
            <a:pPr lvl="2"/>
            <a:r>
              <a:rPr lang="en-US" dirty="0"/>
              <a:t>3 Private /18, 3 Public /20, Remaining /20</a:t>
            </a:r>
            <a:endParaRPr lang="en-US" sz="2400" dirty="0"/>
          </a:p>
          <a:p>
            <a:pPr lvl="1"/>
            <a:r>
              <a:rPr lang="en-US" dirty="0"/>
              <a:t>VPC /17</a:t>
            </a:r>
            <a:endParaRPr lang="en-US" sz="2667" dirty="0"/>
          </a:p>
          <a:p>
            <a:pPr lvl="2"/>
            <a:r>
              <a:rPr lang="en-US" dirty="0"/>
              <a:t>3 Private /19, 3 Public /21, Remaining /21</a:t>
            </a:r>
            <a:endParaRPr lang="en-US" sz="2400" dirty="0"/>
          </a:p>
          <a:p>
            <a:pPr lvl="1"/>
            <a:r>
              <a:rPr lang="en-US" dirty="0"/>
              <a:t>VPC /18</a:t>
            </a:r>
            <a:endParaRPr lang="en-US" sz="2667" dirty="0"/>
          </a:p>
          <a:p>
            <a:pPr lvl="2"/>
            <a:r>
              <a:rPr lang="en-US" dirty="0"/>
              <a:t>3 Private /20, 3 Public /22, Remaining /22</a:t>
            </a:r>
            <a:endParaRPr lang="en-US" sz="2400" dirty="0"/>
          </a:p>
          <a:p>
            <a:pPr lvl="1"/>
            <a:r>
              <a:rPr lang="en-US" dirty="0"/>
              <a:t>VPC /19</a:t>
            </a:r>
            <a:endParaRPr lang="en-US" sz="2667" dirty="0"/>
          </a:p>
          <a:p>
            <a:pPr lvl="2"/>
            <a:r>
              <a:rPr lang="en-US" dirty="0"/>
              <a:t>3 Private /21, 3 Public /23, Remaining /23</a:t>
            </a:r>
            <a:endParaRPr lang="en-US" sz="2400" dirty="0"/>
          </a:p>
          <a:p>
            <a:pPr lvl="1"/>
            <a:r>
              <a:rPr lang="en-US" dirty="0"/>
              <a:t>VPC /20</a:t>
            </a:r>
            <a:endParaRPr lang="en-US" sz="2667" dirty="0"/>
          </a:p>
          <a:p>
            <a:pPr lvl="2"/>
            <a:r>
              <a:rPr lang="en-US" dirty="0"/>
              <a:t>3 Private /22, 3 Public /24, Remaining /24</a:t>
            </a:r>
            <a:endParaRPr lang="en-US" sz="2400" dirty="0"/>
          </a:p>
          <a:p>
            <a:pPr lvl="1"/>
            <a:r>
              <a:rPr lang="en-US" dirty="0"/>
              <a:t>VPC /21</a:t>
            </a:r>
            <a:endParaRPr lang="en-US" sz="2667" dirty="0"/>
          </a:p>
          <a:p>
            <a:pPr lvl="2"/>
            <a:r>
              <a:rPr lang="en-US" dirty="0"/>
              <a:t>3 Private /23, 3 Public /25, Remaining /25</a:t>
            </a:r>
            <a:endParaRPr lang="en-US" sz="2400" dirty="0"/>
          </a:p>
          <a:p>
            <a:pPr lvl="1"/>
            <a:r>
              <a:rPr lang="en-US" dirty="0"/>
              <a:t>VPC /22</a:t>
            </a:r>
            <a:endParaRPr lang="en-US" sz="2667" dirty="0"/>
          </a:p>
          <a:p>
            <a:pPr lvl="2"/>
            <a:r>
              <a:rPr lang="en-US" dirty="0"/>
              <a:t>2 Private /24, 3 Public /26, Remaining /26 </a:t>
            </a:r>
            <a:endParaRPr lang="en-US" sz="3733" dirty="0"/>
          </a:p>
          <a:p>
            <a:pPr lvl="1"/>
            <a:endParaRPr lang="en-US" dirty="0"/>
          </a:p>
          <a:p>
            <a:pPr lvl="1"/>
            <a:endParaRPr lang="en-US" dirty="0"/>
          </a:p>
          <a:p>
            <a:endParaRPr lang="en-US" dirty="0"/>
          </a:p>
          <a:p>
            <a:pPr lvl="1"/>
            <a:endParaRPr lang="en-US" sz="2667" dirty="0"/>
          </a:p>
          <a:p>
            <a:pPr lvl="1"/>
            <a:endParaRPr lang="en-US" sz="2667" dirty="0"/>
          </a:p>
        </p:txBody>
      </p:sp>
      <p:sp>
        <p:nvSpPr>
          <p:cNvPr id="4" name="Footer Placeholder 3"/>
          <p:cNvSpPr>
            <a:spLocks noGrp="1"/>
          </p:cNvSpPr>
          <p:nvPr>
            <p:ph type="ftr" sz="quarter" idx="11"/>
          </p:nvPr>
        </p:nvSpPr>
        <p:spPr/>
        <p:txBody>
          <a:bodyPr/>
          <a:lstStyle/>
          <a:p>
            <a:r>
              <a:rPr lang="en-US"/>
              <a:t>Design a Network on AWS Workshop v2.0</a:t>
            </a:r>
          </a:p>
        </p:txBody>
      </p:sp>
      <p:sp>
        <p:nvSpPr>
          <p:cNvPr id="17" name="Title 3"/>
          <p:cNvSpPr txBox="1">
            <a:spLocks/>
          </p:cNvSpPr>
          <p:nvPr/>
        </p:nvSpPr>
        <p:spPr bwMode="auto">
          <a:xfrm>
            <a:off x="711200" y="889000"/>
            <a:ext cx="9448800" cy="50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67733" tIns="67733" rIns="67733" bIns="67733" numCol="1" anchor="t" anchorCtr="0" compatLnSpc="1">
            <a:prstTxWarp prst="textNoShape">
              <a:avLst/>
            </a:prstTxWarp>
          </a:bodyPr>
          <a:lstStyle>
            <a:lvl1pPr algn="l" rtl="0" fontAlgn="base">
              <a:lnSpc>
                <a:spcPct val="90000"/>
              </a:lnSpc>
              <a:spcBef>
                <a:spcPct val="0"/>
              </a:spcBef>
              <a:spcAft>
                <a:spcPct val="0"/>
              </a:spcAft>
              <a:defRPr sz="7000">
                <a:solidFill>
                  <a:srgbClr val="FFFFFF"/>
                </a:solidFill>
                <a:latin typeface="+mj-lt"/>
                <a:ea typeface="+mj-ea"/>
                <a:cs typeface="+mj-cs"/>
                <a:sym typeface="Sketch Gothic Bold" charset="0"/>
              </a:defRPr>
            </a:lvl1pPr>
            <a:lvl2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2pPr>
            <a:lvl3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3pPr>
            <a:lvl4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4pPr>
            <a:lvl5pPr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5pPr>
            <a:lvl6pPr marL="4572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6pPr>
            <a:lvl7pPr marL="9144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7pPr>
            <a:lvl8pPr marL="13716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8pPr>
            <a:lvl9pPr marL="1828800" algn="l" rtl="0" fontAlgn="base">
              <a:lnSpc>
                <a:spcPct val="90000"/>
              </a:lnSpc>
              <a:spcBef>
                <a:spcPct val="0"/>
              </a:spcBef>
              <a:spcAft>
                <a:spcPct val="0"/>
              </a:spcAft>
              <a:defRPr sz="7000">
                <a:solidFill>
                  <a:srgbClr val="FFFFFF"/>
                </a:solidFill>
                <a:latin typeface="Sketch Gothic Bold" charset="0"/>
                <a:ea typeface="ヒラギノ角ゴ ProN W6" charset="0"/>
                <a:cs typeface="ヒラギノ角ゴ ProN W6" charset="0"/>
                <a:sym typeface="Sketch Gothic Bold" charset="0"/>
              </a:defRPr>
            </a:lvl9pPr>
          </a:lstStyle>
          <a:p>
            <a:r>
              <a:rPr lang="en-US" sz="2400" dirty="0">
                <a:solidFill>
                  <a:srgbClr val="000000"/>
                </a:solidFill>
                <a:latin typeface="Arial"/>
                <a:cs typeface="Arial"/>
                <a:sym typeface="Arial Bold" charset="0"/>
              </a:rPr>
              <a:t>CIDRs for 3 Availability Zones</a:t>
            </a:r>
            <a:endParaRPr lang="en-US" sz="2400" dirty="0">
              <a:solidFill>
                <a:srgbClr val="000000"/>
              </a:solidFill>
              <a:latin typeface="Arial"/>
              <a:cs typeface="Arial"/>
            </a:endParaRPr>
          </a:p>
        </p:txBody>
      </p:sp>
      <p:grpSp>
        <p:nvGrpSpPr>
          <p:cNvPr id="10" name="Group 9"/>
          <p:cNvGrpSpPr/>
          <p:nvPr/>
        </p:nvGrpSpPr>
        <p:grpSpPr>
          <a:xfrm>
            <a:off x="10632965" y="279401"/>
            <a:ext cx="1051036" cy="1219201"/>
            <a:chOff x="2187865" y="797723"/>
            <a:chExt cx="1003649" cy="1164233"/>
          </a:xfrm>
        </p:grpSpPr>
        <p:sp>
          <p:nvSpPr>
            <p:cNvPr id="11" name="Hexagon 10"/>
            <p:cNvSpPr/>
            <p:nvPr/>
          </p:nvSpPr>
          <p:spPr>
            <a:xfrm rot="5400000">
              <a:off x="2107573" y="878015"/>
              <a:ext cx="1164233" cy="1003649"/>
            </a:xfrm>
            <a:prstGeom prst="hexagon">
              <a:avLst/>
            </a:prstGeom>
            <a:solidFill>
              <a:srgbClr val="136EA0"/>
            </a:solidFill>
            <a:ln w="254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916DAA"/>
                </a:solidFill>
                <a:latin typeface="Arial"/>
              </a:endParaRPr>
            </a:p>
          </p:txBody>
        </p:sp>
        <p:sp>
          <p:nvSpPr>
            <p:cNvPr id="12" name="TextBox 11"/>
            <p:cNvSpPr txBox="1"/>
            <p:nvPr/>
          </p:nvSpPr>
          <p:spPr>
            <a:xfrm>
              <a:off x="2231596" y="1243093"/>
              <a:ext cx="895231" cy="284043"/>
            </a:xfrm>
            <a:prstGeom prst="rect">
              <a:avLst/>
            </a:prstGeom>
            <a:noFill/>
          </p:spPr>
          <p:txBody>
            <a:bodyPr wrap="square" rtlCol="0">
              <a:spAutoFit/>
            </a:bodyPr>
            <a:lstStyle/>
            <a:p>
              <a:pPr algn="ctr"/>
              <a:r>
                <a:rPr lang="en-US" sz="1333" b="1">
                  <a:solidFill>
                    <a:prstClr val="white"/>
                  </a:solidFill>
                  <a:latin typeface="Arial"/>
                </a:rPr>
                <a:t>Platform</a:t>
              </a:r>
              <a:endParaRPr lang="en-US" sz="1333" b="1" dirty="0">
                <a:solidFill>
                  <a:prstClr val="white"/>
                </a:solidFill>
                <a:latin typeface="Arial"/>
              </a:endParaRPr>
            </a:p>
          </p:txBody>
        </p:sp>
      </p:grpSp>
    </p:spTree>
    <p:extLst>
      <p:ext uri="{BB962C8B-B14F-4D97-AF65-F5344CB8AC3E}">
        <p14:creationId xmlns:p14="http://schemas.microsoft.com/office/powerpoint/2010/main" val="342551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5019</Words>
  <Application>Microsoft Office PowerPoint</Application>
  <PresentationFormat>Widescreen</PresentationFormat>
  <Paragraphs>1067</Paragraphs>
  <Slides>96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Arial</vt:lpstr>
      <vt:lpstr>Arial Bold</vt:lpstr>
      <vt:lpstr>Calibri</vt:lpstr>
      <vt:lpstr>Calibri Light</vt:lpstr>
      <vt:lpstr>Helvetica Neue</vt:lpstr>
      <vt:lpstr>Sketch Gothic Bold</vt:lpstr>
      <vt:lpstr>Verdana</vt:lpstr>
      <vt:lpstr>Wingdings</vt:lpstr>
      <vt:lpstr>Office Theme</vt:lpstr>
      <vt:lpstr>PowerPoint Presentation</vt:lpstr>
      <vt:lpstr>Agenda</vt:lpstr>
      <vt:lpstr>Agenda (continued)</vt:lpstr>
      <vt:lpstr>Prerequisites</vt:lpstr>
      <vt:lpstr>Intended Audience</vt:lpstr>
      <vt:lpstr>Scope</vt:lpstr>
      <vt:lpstr>Outcomes</vt:lpstr>
      <vt:lpstr>Multi-VPC or Multi-Account Pattern</vt:lpstr>
      <vt:lpstr>What is an Amazon VPC</vt:lpstr>
      <vt:lpstr>What is an AWS Account</vt:lpstr>
      <vt:lpstr>How do you Stage your Applications</vt:lpstr>
      <vt:lpstr>Organizing Application Environments</vt:lpstr>
      <vt:lpstr>What is the Multi-VPC Pattern</vt:lpstr>
      <vt:lpstr>Multi-VPC Pattern Diagram</vt:lpstr>
      <vt:lpstr>What is the Multi-Account Pattern</vt:lpstr>
      <vt:lpstr>Multi-Account Pattern Diagram</vt:lpstr>
      <vt:lpstr>Multi-Account &amp; VPC Combination Diagram</vt:lpstr>
      <vt:lpstr>Ideas for Choosing a Pattern</vt:lpstr>
      <vt:lpstr>Decision Point: Multi-VPC or Multi-Account Pattern</vt:lpstr>
      <vt:lpstr>Multi-Account Pattern Strategy</vt:lpstr>
      <vt:lpstr>What is AWS Organizations</vt:lpstr>
      <vt:lpstr>What is AWS Consolidated Billing</vt:lpstr>
      <vt:lpstr>Common Multi-Account Pattern</vt:lpstr>
      <vt:lpstr>Ideas on AWS Accounts</vt:lpstr>
      <vt:lpstr>Ideas on AWS Accounts (continued)</vt:lpstr>
      <vt:lpstr>Decision Point: AWS account(s)</vt:lpstr>
      <vt:lpstr>Decision Point: Organizational Units</vt:lpstr>
      <vt:lpstr>Decision Point: Consolidated Billing</vt:lpstr>
      <vt:lpstr>Decision Point: VPCs per AWS Account</vt:lpstr>
      <vt:lpstr>AWS Regions</vt:lpstr>
      <vt:lpstr>What is an AWS Region</vt:lpstr>
      <vt:lpstr>We have 16 AWS Regions World-wide</vt:lpstr>
      <vt:lpstr>What are Availability Zones</vt:lpstr>
      <vt:lpstr>Availability Zones are Notated as Letters</vt:lpstr>
      <vt:lpstr>Criteria for Choosing an AWS Region</vt:lpstr>
      <vt:lpstr>Ideas for Choosing an AWS Region</vt:lpstr>
      <vt:lpstr>Criteria for Choosing AZs per Region</vt:lpstr>
      <vt:lpstr>Ideas for Choosing AZs per Region</vt:lpstr>
      <vt:lpstr>Decision Point: Your Initial AWS Region</vt:lpstr>
      <vt:lpstr>Decision Point: AZs per Region</vt:lpstr>
      <vt:lpstr>Subnets &amp; Sizes</vt:lpstr>
      <vt:lpstr>What is CIDR Notation</vt:lpstr>
      <vt:lpstr>What are Subnets</vt:lpstr>
      <vt:lpstr>Two Types of Subnets</vt:lpstr>
      <vt:lpstr>Recommendations when using Subnets</vt:lpstr>
      <vt:lpstr>Ideas when using Subnets</vt:lpstr>
      <vt:lpstr>Ideas for Subnet Sizes</vt:lpstr>
      <vt:lpstr>Decision Point: IP Address Range</vt:lpstr>
      <vt:lpstr>Decision Point: Subnets per AZ</vt:lpstr>
      <vt:lpstr>Decision Point: Subnet Sizes</vt:lpstr>
      <vt:lpstr>Security Groups &amp; Network ACLs</vt:lpstr>
      <vt:lpstr>What are Security Groups</vt:lpstr>
      <vt:lpstr>Example CIDR and Security Group Source</vt:lpstr>
      <vt:lpstr>How are Security Groups Configured</vt:lpstr>
      <vt:lpstr>Security Group Chaining Diagram</vt:lpstr>
      <vt:lpstr>Security Group Chaining Diagram</vt:lpstr>
      <vt:lpstr>Security Group Chaining Diagram</vt:lpstr>
      <vt:lpstr>Security Group Architecture</vt:lpstr>
      <vt:lpstr>Security Group Architecture</vt:lpstr>
      <vt:lpstr>What are Network ACLs</vt:lpstr>
      <vt:lpstr>Ideas on Security Groups</vt:lpstr>
      <vt:lpstr>Ideas on Network ACLs</vt:lpstr>
      <vt:lpstr>Decision Point: Security Group Strategy</vt:lpstr>
      <vt:lpstr>Decision Point: Network ACL Strategy</vt:lpstr>
      <vt:lpstr>VPC Connectivity</vt:lpstr>
      <vt:lpstr>What is the AWS Management Console</vt:lpstr>
      <vt:lpstr>What is the AWS Command Line Interface</vt:lpstr>
      <vt:lpstr>What is Hardware VPN</vt:lpstr>
      <vt:lpstr>What is AWS Direct Connect</vt:lpstr>
      <vt:lpstr>What is VPC Peering</vt:lpstr>
      <vt:lpstr>Several Ways to Connect to your VPC</vt:lpstr>
      <vt:lpstr>Criteria for VPC Connectivity</vt:lpstr>
      <vt:lpstr>Ideas for Data Center Connectivity</vt:lpstr>
      <vt:lpstr>Decision Point: VPC Connectivity</vt:lpstr>
      <vt:lpstr>Name Resolution</vt:lpstr>
      <vt:lpstr>What is Amazon Route 53</vt:lpstr>
      <vt:lpstr>Ideas on Name Resolution</vt:lpstr>
      <vt:lpstr>Decision Point: Name Resolution Strategy</vt:lpstr>
      <vt:lpstr>Auditing &amp; Logging</vt:lpstr>
      <vt:lpstr>What is Amazon S3</vt:lpstr>
      <vt:lpstr>How to Organize Amazon S3 Buckets</vt:lpstr>
      <vt:lpstr>Common Bucket Names</vt:lpstr>
      <vt:lpstr>What is AWS CloudTrail</vt:lpstr>
      <vt:lpstr>What are VPC Flow Logs</vt:lpstr>
      <vt:lpstr>What is AWS Lambda</vt:lpstr>
      <vt:lpstr>What is AWS Config</vt:lpstr>
      <vt:lpstr>Ideas for Auditing &amp; Logging</vt:lpstr>
      <vt:lpstr>Decision Point: Amazon S3</vt:lpstr>
      <vt:lpstr>Decision Point: AWS CloudTrail</vt:lpstr>
      <vt:lpstr>Decision Point: VPC Flow Logs</vt:lpstr>
      <vt:lpstr>Decision Point: AWS Lambda</vt:lpstr>
      <vt:lpstr>Decision Point: AWS Config</vt:lpstr>
      <vt:lpstr>PowerPoint Presentation</vt:lpstr>
      <vt:lpstr>Appendix A - CIDR Not Your Friend?</vt:lpstr>
      <vt:lpstr>Appendix B - CIDR Not Your Friend?</vt:lpstr>
      <vt:lpstr>Appendix C - CIDR Not Your Friend?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Vennelakanty, Kalyan</dc:creator>
  <cp:lastModifiedBy>Vennelakanty, Kalyan</cp:lastModifiedBy>
  <cp:revision>2</cp:revision>
  <dcterms:created xsi:type="dcterms:W3CDTF">2023-06-13T07:23:19Z</dcterms:created>
  <dcterms:modified xsi:type="dcterms:W3CDTF">2023-06-13T07:24:32Z</dcterms:modified>
</cp:coreProperties>
</file>