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65" r:id="rId2"/>
    <p:sldId id="965" r:id="rId3"/>
    <p:sldId id="1925" r:id="rId4"/>
    <p:sldId id="1032" r:id="rId5"/>
    <p:sldId id="983" r:id="rId6"/>
    <p:sldId id="1172" r:id="rId7"/>
    <p:sldId id="355" r:id="rId8"/>
    <p:sldId id="338" r:id="rId9"/>
    <p:sldId id="2763" r:id="rId10"/>
    <p:sldId id="2764" r:id="rId11"/>
    <p:sldId id="27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42099-BB3B-4CCA-9F63-4EFE25F34D48}" type="datetimeFigureOut">
              <a:rPr lang="en-US" smtClean="0"/>
              <a:t>6/12/2023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9C5FB-2C82-4746-8393-406AE943D49B}" type="slidenum">
              <a:rPr lang="en-US" smtClean="0"/>
              <a:t>‹#›</a:t>
            </a:fld>
            <a:endParaRPr lang="en-US"/>
          </a:p>
        </p:txBody>
      </p:sp>
    </p:spTree>
    <p:extLst>
      <p:ext uri="{BB962C8B-B14F-4D97-AF65-F5344CB8AC3E}">
        <p14:creationId xmlns:p14="http://schemas.microsoft.com/office/powerpoint/2010/main" val="1558731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94FC03-2813-4A0C-AE8B-09F33B8AE1BA}" type="slidenum">
              <a:rPr lang="en-US" smtClean="0"/>
              <a:t>2</a:t>
            </a:fld>
            <a:endParaRPr lang="en-US" dirty="0"/>
          </a:p>
        </p:txBody>
      </p:sp>
    </p:spTree>
    <p:extLst>
      <p:ext uri="{BB962C8B-B14F-4D97-AF65-F5344CB8AC3E}">
        <p14:creationId xmlns:p14="http://schemas.microsoft.com/office/powerpoint/2010/main" val="849273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
        <p:nvSpPr>
          <p:cNvPr id="6" name="Notes Placeholder 5">
            <a:extLst>
              <a:ext uri="{FF2B5EF4-FFF2-40B4-BE49-F238E27FC236}">
                <a16:creationId xmlns:a16="http://schemas.microsoft.com/office/drawing/2014/main" id="{33172245-9F44-8049-ACBD-FFD8E8C5D44B}"/>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412553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
        <p:nvSpPr>
          <p:cNvPr id="6" name="Notes Placeholder 5">
            <a:extLst>
              <a:ext uri="{FF2B5EF4-FFF2-40B4-BE49-F238E27FC236}">
                <a16:creationId xmlns:a16="http://schemas.microsoft.com/office/drawing/2014/main" id="{C2526FE8-6A00-CF4F-A380-97659299F2D4}"/>
              </a:ext>
            </a:extLst>
          </p:cNvPr>
          <p:cNvSpPr>
            <a:spLocks noGrp="1"/>
          </p:cNvSpPr>
          <p:nvPr>
            <p:ph type="body" sz="quarter" idx="3"/>
          </p:nvPr>
        </p:nvSpPr>
        <p:spPr/>
        <p:txBody>
          <a:bodyPr/>
          <a:lstStyle/>
          <a:p>
            <a:endParaRPr lang="en-US" dirty="0"/>
          </a:p>
        </p:txBody>
      </p:sp>
    </p:spTree>
    <p:extLst>
      <p:ext uri="{BB962C8B-B14F-4D97-AF65-F5344CB8AC3E}">
        <p14:creationId xmlns:p14="http://schemas.microsoft.com/office/powerpoint/2010/main" val="1268832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3E94FC03-2813-4A0C-AE8B-09F33B8AE1BA}" type="slidenum">
              <a:rPr lang="en-US" smtClean="0"/>
              <a:t>5</a:t>
            </a:fld>
            <a:endParaRPr lang="en-US" dirty="0"/>
          </a:p>
        </p:txBody>
      </p:sp>
      <p:sp>
        <p:nvSpPr>
          <p:cNvPr id="6" name="Notes Placeholder 5">
            <a:extLst>
              <a:ext uri="{FF2B5EF4-FFF2-40B4-BE49-F238E27FC236}">
                <a16:creationId xmlns:a16="http://schemas.microsoft.com/office/drawing/2014/main" id="{F120E4CB-160D-924A-851E-D24D5C4C783B}"/>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193857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3E94FC03-2813-4A0C-AE8B-09F33B8AE1BA}" type="slidenum">
              <a:rPr lang="en-US" smtClean="0"/>
              <a:t>6</a:t>
            </a:fld>
            <a:endParaRPr lang="en-US" dirty="0"/>
          </a:p>
        </p:txBody>
      </p:sp>
      <p:sp>
        <p:nvSpPr>
          <p:cNvPr id="6" name="Notes Placeholder 5">
            <a:extLst>
              <a:ext uri="{FF2B5EF4-FFF2-40B4-BE49-F238E27FC236}">
                <a16:creationId xmlns:a16="http://schemas.microsoft.com/office/drawing/2014/main" id="{5A1F6A30-0FC8-B649-ADFD-5EFD314CE4BB}"/>
              </a:ext>
            </a:extLst>
          </p:cNvPr>
          <p:cNvSpPr>
            <a:spLocks noGrp="1"/>
          </p:cNvSpPr>
          <p:nvPr>
            <p:ph type="body" sz="quarter" idx="3"/>
          </p:nvPr>
        </p:nvSpPr>
        <p:spPr/>
        <p:txBody>
          <a:bodyPr/>
          <a:lstStyle/>
          <a:p>
            <a:endParaRPr lang="en-US" dirty="0"/>
          </a:p>
        </p:txBody>
      </p:sp>
    </p:spTree>
    <p:extLst>
      <p:ext uri="{BB962C8B-B14F-4D97-AF65-F5344CB8AC3E}">
        <p14:creationId xmlns:p14="http://schemas.microsoft.com/office/powerpoint/2010/main" val="2821613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DFBB49-A62D-4379-9D4E-906C96DEC850}"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Notes Placeholder 5">
            <a:extLst>
              <a:ext uri="{FF2B5EF4-FFF2-40B4-BE49-F238E27FC236}">
                <a16:creationId xmlns:a16="http://schemas.microsoft.com/office/drawing/2014/main" id="{76948DDA-7ACE-074D-8C90-B224DE466211}"/>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788520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010" rtl="0" eaLnBrk="0" fontAlgn="base" latinLnBrk="0" hangingPunct="0">
              <a:lnSpc>
                <a:spcPct val="100000"/>
              </a:lnSpc>
              <a:spcBef>
                <a:spcPct val="0"/>
              </a:spcBef>
              <a:spcAft>
                <a:spcPct val="0"/>
              </a:spcAft>
              <a:buClrTx/>
              <a:buSzTx/>
              <a:buFontTx/>
              <a:buNone/>
              <a:tabLst/>
              <a:defRPr/>
            </a:pPr>
            <a:fld id="{12DFBB49-A62D-4379-9D4E-906C96DEC850}" type="slidenum">
              <a:rPr kumimoji="0" lang="en-GB" sz="1000" b="0" i="1" u="none" strike="noStrike" kern="1200" cap="none" spc="0" normalizeH="0" baseline="0" noProof="0" smtClean="0">
                <a:ln>
                  <a:noFill/>
                </a:ln>
                <a:solidFill>
                  <a:prstClr val="black"/>
                </a:solidFill>
                <a:effectLst/>
                <a:uLnTx/>
                <a:uFillTx/>
                <a:latin typeface="Times New Roman" pitchFamily="18" charset="0"/>
                <a:ea typeface="+mn-ea"/>
                <a:cs typeface="+mn-cs"/>
              </a:rPr>
              <a:pPr marL="0" marR="0" lvl="0" indent="0" algn="r" defTabSz="932010" rtl="0" eaLnBrk="0" fontAlgn="base" latinLnBrk="0" hangingPunct="0">
                <a:lnSpc>
                  <a:spcPct val="100000"/>
                </a:lnSpc>
                <a:spcBef>
                  <a:spcPct val="0"/>
                </a:spcBef>
                <a:spcAft>
                  <a:spcPct val="0"/>
                </a:spcAft>
                <a:buClrTx/>
                <a:buSzTx/>
                <a:buFontTx/>
                <a:buNone/>
                <a:tabLst/>
                <a:defRPr/>
              </a:pPr>
              <a:t>8</a:t>
            </a:fld>
            <a:endParaRPr kumimoji="0" lang="en-GB" sz="1000" b="0" i="1" u="none" strike="noStrike" kern="1200" cap="none" spc="0" normalizeH="0" baseline="0" noProof="0" dirty="0">
              <a:ln>
                <a:noFill/>
              </a:ln>
              <a:solidFill>
                <a:prstClr val="black"/>
              </a:solidFill>
              <a:effectLst/>
              <a:uLnTx/>
              <a:uFillTx/>
              <a:latin typeface="Times New Roman" pitchFamily="18" charset="0"/>
              <a:ea typeface="+mn-ea"/>
              <a:cs typeface="+mn-cs"/>
            </a:endParaRPr>
          </a:p>
        </p:txBody>
      </p:sp>
      <p:sp>
        <p:nvSpPr>
          <p:cNvPr id="6" name="Notes Placeholder 5">
            <a:extLst>
              <a:ext uri="{FF2B5EF4-FFF2-40B4-BE49-F238E27FC236}">
                <a16:creationId xmlns:a16="http://schemas.microsoft.com/office/drawing/2014/main" id="{BCB0AE17-04C3-C34C-BB1F-804E9D1B789A}"/>
              </a:ext>
            </a:extLst>
          </p:cNvPr>
          <p:cNvSpPr>
            <a:spLocks noGrp="1"/>
          </p:cNvSpPr>
          <p:nvPr>
            <p:ph type="body" sz="quarter" idx="3"/>
          </p:nvPr>
        </p:nvSpPr>
        <p:spPr/>
        <p:txBody>
          <a:bodyPr/>
          <a:lstStyle/>
          <a:p>
            <a:endParaRPr lang="en-US" dirty="0"/>
          </a:p>
        </p:txBody>
      </p:sp>
    </p:spTree>
    <p:extLst>
      <p:ext uri="{BB962C8B-B14F-4D97-AF65-F5344CB8AC3E}">
        <p14:creationId xmlns:p14="http://schemas.microsoft.com/office/powerpoint/2010/main" val="767123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010" rtl="0" eaLnBrk="0" fontAlgn="base" latinLnBrk="0" hangingPunct="0">
              <a:lnSpc>
                <a:spcPct val="100000"/>
              </a:lnSpc>
              <a:spcBef>
                <a:spcPct val="0"/>
              </a:spcBef>
              <a:spcAft>
                <a:spcPct val="0"/>
              </a:spcAft>
              <a:buClrTx/>
              <a:buSzTx/>
              <a:buFontTx/>
              <a:buNone/>
              <a:tabLst/>
              <a:defRPr/>
            </a:pPr>
            <a:fld id="{12DFBB49-A62D-4379-9D4E-906C96DEC850}" type="slidenum">
              <a:rPr kumimoji="0" lang="en-GB" sz="1000" b="0" i="1" u="none" strike="noStrike" kern="1200" cap="none" spc="0" normalizeH="0" baseline="0" noProof="0" smtClean="0">
                <a:ln>
                  <a:noFill/>
                </a:ln>
                <a:solidFill>
                  <a:prstClr val="black"/>
                </a:solidFill>
                <a:effectLst/>
                <a:uLnTx/>
                <a:uFillTx/>
                <a:latin typeface="Times New Roman" pitchFamily="18" charset="0"/>
                <a:ea typeface="+mn-ea"/>
                <a:cs typeface="+mn-cs"/>
              </a:rPr>
              <a:pPr marL="0" marR="0" lvl="0" indent="0" algn="r" defTabSz="932010" rtl="0" eaLnBrk="0" fontAlgn="base" latinLnBrk="0" hangingPunct="0">
                <a:lnSpc>
                  <a:spcPct val="100000"/>
                </a:lnSpc>
                <a:spcBef>
                  <a:spcPct val="0"/>
                </a:spcBef>
                <a:spcAft>
                  <a:spcPct val="0"/>
                </a:spcAft>
                <a:buClrTx/>
                <a:buSzTx/>
                <a:buFontTx/>
                <a:buNone/>
                <a:tabLst/>
                <a:defRPr/>
              </a:pPr>
              <a:t>9</a:t>
            </a:fld>
            <a:endParaRPr kumimoji="0" lang="en-GB" sz="1000" b="0" i="1" u="none" strike="noStrike" kern="1200" cap="none" spc="0" normalizeH="0" baseline="0" noProof="0" dirty="0">
              <a:ln>
                <a:noFill/>
              </a:ln>
              <a:solidFill>
                <a:prstClr val="black"/>
              </a:solidFill>
              <a:effectLst/>
              <a:uLnTx/>
              <a:uFillTx/>
              <a:latin typeface="Times New Roman" pitchFamily="18" charset="0"/>
              <a:ea typeface="+mn-ea"/>
              <a:cs typeface="+mn-cs"/>
            </a:endParaRPr>
          </a:p>
        </p:txBody>
      </p:sp>
      <p:sp>
        <p:nvSpPr>
          <p:cNvPr id="6" name="Notes Placeholder 5">
            <a:extLst>
              <a:ext uri="{FF2B5EF4-FFF2-40B4-BE49-F238E27FC236}">
                <a16:creationId xmlns:a16="http://schemas.microsoft.com/office/drawing/2014/main" id="{2A6CA572-44D3-E647-AC2A-3ED8E07DE556}"/>
              </a:ext>
            </a:extLst>
          </p:cNvPr>
          <p:cNvSpPr>
            <a:spLocks noGrp="1"/>
          </p:cNvSpPr>
          <p:nvPr>
            <p:ph type="body" sz="quarter" idx="3"/>
          </p:nvPr>
        </p:nvSpPr>
        <p:spPr/>
        <p:txBody>
          <a:bodyPr/>
          <a:lstStyle/>
          <a:p>
            <a:endParaRPr lang="en-US" dirty="0"/>
          </a:p>
        </p:txBody>
      </p:sp>
    </p:spTree>
    <p:extLst>
      <p:ext uri="{BB962C8B-B14F-4D97-AF65-F5344CB8AC3E}">
        <p14:creationId xmlns:p14="http://schemas.microsoft.com/office/powerpoint/2010/main" val="1763185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010" rtl="0" eaLnBrk="0" fontAlgn="base" latinLnBrk="0" hangingPunct="0">
              <a:lnSpc>
                <a:spcPct val="100000"/>
              </a:lnSpc>
              <a:spcBef>
                <a:spcPct val="0"/>
              </a:spcBef>
              <a:spcAft>
                <a:spcPct val="0"/>
              </a:spcAft>
              <a:buClrTx/>
              <a:buSzTx/>
              <a:buFontTx/>
              <a:buNone/>
              <a:tabLst/>
              <a:defRPr/>
            </a:pPr>
            <a:fld id="{12DFBB49-A62D-4379-9D4E-906C96DEC850}" type="slidenum">
              <a:rPr kumimoji="0" lang="en-GB" sz="1000" b="0" i="1" u="none" strike="noStrike" kern="1200" cap="none" spc="0" normalizeH="0" baseline="0" noProof="0" smtClean="0">
                <a:ln>
                  <a:noFill/>
                </a:ln>
                <a:solidFill>
                  <a:prstClr val="black"/>
                </a:solidFill>
                <a:effectLst/>
                <a:uLnTx/>
                <a:uFillTx/>
                <a:latin typeface="Times New Roman" pitchFamily="18" charset="0"/>
                <a:ea typeface="+mn-ea"/>
                <a:cs typeface="+mn-cs"/>
              </a:rPr>
              <a:pPr marL="0" marR="0" lvl="0" indent="0" algn="r" defTabSz="932010" rtl="0" eaLnBrk="0" fontAlgn="base" latinLnBrk="0" hangingPunct="0">
                <a:lnSpc>
                  <a:spcPct val="100000"/>
                </a:lnSpc>
                <a:spcBef>
                  <a:spcPct val="0"/>
                </a:spcBef>
                <a:spcAft>
                  <a:spcPct val="0"/>
                </a:spcAft>
                <a:buClrTx/>
                <a:buSzTx/>
                <a:buFontTx/>
                <a:buNone/>
                <a:tabLst/>
                <a:defRPr/>
              </a:pPr>
              <a:t>10</a:t>
            </a:fld>
            <a:endParaRPr kumimoji="0" lang="en-GB" sz="1000" b="0" i="1" u="none" strike="noStrike" kern="1200" cap="none" spc="0" normalizeH="0" baseline="0" noProof="0" dirty="0">
              <a:ln>
                <a:noFill/>
              </a:ln>
              <a:solidFill>
                <a:prstClr val="black"/>
              </a:solidFill>
              <a:effectLst/>
              <a:uLnTx/>
              <a:uFillTx/>
              <a:latin typeface="Times New Roman" pitchFamily="18" charset="0"/>
              <a:ea typeface="+mn-ea"/>
              <a:cs typeface="+mn-cs"/>
            </a:endParaRPr>
          </a:p>
        </p:txBody>
      </p:sp>
      <p:sp>
        <p:nvSpPr>
          <p:cNvPr id="6" name="Notes Placeholder 5">
            <a:extLst>
              <a:ext uri="{FF2B5EF4-FFF2-40B4-BE49-F238E27FC236}">
                <a16:creationId xmlns:a16="http://schemas.microsoft.com/office/drawing/2014/main" id="{2A6CA572-44D3-E647-AC2A-3ED8E07DE556}"/>
              </a:ext>
            </a:extLst>
          </p:cNvPr>
          <p:cNvSpPr>
            <a:spLocks noGrp="1"/>
          </p:cNvSpPr>
          <p:nvPr>
            <p:ph type="body" sz="quarter" idx="3"/>
          </p:nvPr>
        </p:nvSpPr>
        <p:spPr/>
        <p:txBody>
          <a:bodyPr/>
          <a:lstStyle/>
          <a:p>
            <a:endParaRPr lang="en-US" dirty="0"/>
          </a:p>
        </p:txBody>
      </p:sp>
    </p:spTree>
    <p:extLst>
      <p:ext uri="{BB962C8B-B14F-4D97-AF65-F5344CB8AC3E}">
        <p14:creationId xmlns:p14="http://schemas.microsoft.com/office/powerpoint/2010/main" val="291099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3BA5-16A1-492E-9907-EE7598B340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76A448-649D-47B7-A917-82A51231F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1C48B0-B951-45E1-87AC-E21807FE98FF}"/>
              </a:ext>
            </a:extLst>
          </p:cNvPr>
          <p:cNvSpPr>
            <a:spLocks noGrp="1"/>
          </p:cNvSpPr>
          <p:nvPr>
            <p:ph type="dt" sz="half" idx="10"/>
          </p:nvPr>
        </p:nvSpPr>
        <p:spPr/>
        <p:txBody>
          <a:bodyPr/>
          <a:lstStyle/>
          <a:p>
            <a:fld id="{58429530-C935-4691-9636-F39BDB8979D1}" type="datetimeFigureOut">
              <a:rPr lang="en-US" smtClean="0"/>
              <a:t>6/12/2023</a:t>
            </a:fld>
            <a:endParaRPr lang="en-US"/>
          </a:p>
        </p:txBody>
      </p:sp>
      <p:sp>
        <p:nvSpPr>
          <p:cNvPr id="5" name="Footer Placeholder 4">
            <a:extLst>
              <a:ext uri="{FF2B5EF4-FFF2-40B4-BE49-F238E27FC236}">
                <a16:creationId xmlns:a16="http://schemas.microsoft.com/office/drawing/2014/main" id="{3C4249D7-A7B0-42CA-AAF6-EFDBDFBF2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4F525-8C90-43D9-8378-5DAC96A4D9C8}"/>
              </a:ext>
            </a:extLst>
          </p:cNvPr>
          <p:cNvSpPr>
            <a:spLocks noGrp="1"/>
          </p:cNvSpPr>
          <p:nvPr>
            <p:ph type="sldNum" sz="quarter" idx="12"/>
          </p:nvPr>
        </p:nvSpPr>
        <p:spPr/>
        <p:txBody>
          <a:bodyPr/>
          <a:lstStyle/>
          <a:p>
            <a:fld id="{04A3A6D6-8D57-46B5-A58C-548D0D8C42EB}" type="slidenum">
              <a:rPr lang="en-US" smtClean="0"/>
              <a:t>‹#›</a:t>
            </a:fld>
            <a:endParaRPr lang="en-US"/>
          </a:p>
        </p:txBody>
      </p:sp>
    </p:spTree>
    <p:extLst>
      <p:ext uri="{BB962C8B-B14F-4D97-AF65-F5344CB8AC3E}">
        <p14:creationId xmlns:p14="http://schemas.microsoft.com/office/powerpoint/2010/main" val="885136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579A-0587-481E-955B-FC0050E4C7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9116-3715-42E5-A39F-B6C52FC1FD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891A7-00EB-4927-B79A-3FE07DD0E11F}"/>
              </a:ext>
            </a:extLst>
          </p:cNvPr>
          <p:cNvSpPr>
            <a:spLocks noGrp="1"/>
          </p:cNvSpPr>
          <p:nvPr>
            <p:ph type="dt" sz="half" idx="10"/>
          </p:nvPr>
        </p:nvSpPr>
        <p:spPr/>
        <p:txBody>
          <a:bodyPr/>
          <a:lstStyle/>
          <a:p>
            <a:fld id="{58429530-C935-4691-9636-F39BDB8979D1}" type="datetimeFigureOut">
              <a:rPr lang="en-US" smtClean="0"/>
              <a:t>6/12/2023</a:t>
            </a:fld>
            <a:endParaRPr lang="en-US"/>
          </a:p>
        </p:txBody>
      </p:sp>
      <p:sp>
        <p:nvSpPr>
          <p:cNvPr id="5" name="Footer Placeholder 4">
            <a:extLst>
              <a:ext uri="{FF2B5EF4-FFF2-40B4-BE49-F238E27FC236}">
                <a16:creationId xmlns:a16="http://schemas.microsoft.com/office/drawing/2014/main" id="{3D200370-895A-4B46-BAC1-8BFC787CD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48BEA-9F81-46F7-82CF-7A24F39ADC04}"/>
              </a:ext>
            </a:extLst>
          </p:cNvPr>
          <p:cNvSpPr>
            <a:spLocks noGrp="1"/>
          </p:cNvSpPr>
          <p:nvPr>
            <p:ph type="sldNum" sz="quarter" idx="12"/>
          </p:nvPr>
        </p:nvSpPr>
        <p:spPr/>
        <p:txBody>
          <a:bodyPr/>
          <a:lstStyle/>
          <a:p>
            <a:fld id="{04A3A6D6-8D57-46B5-A58C-548D0D8C42EB}" type="slidenum">
              <a:rPr lang="en-US" smtClean="0"/>
              <a:t>‹#›</a:t>
            </a:fld>
            <a:endParaRPr lang="en-US"/>
          </a:p>
        </p:txBody>
      </p:sp>
    </p:spTree>
    <p:extLst>
      <p:ext uri="{BB962C8B-B14F-4D97-AF65-F5344CB8AC3E}">
        <p14:creationId xmlns:p14="http://schemas.microsoft.com/office/powerpoint/2010/main" val="71241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8ADF0-295F-4476-876F-21096F6166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EBC531-3D8E-4097-9D65-0C5DC4D2C56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D47C4D-3B78-48FF-980B-8C4EA4FECC24}"/>
              </a:ext>
            </a:extLst>
          </p:cNvPr>
          <p:cNvSpPr>
            <a:spLocks noGrp="1"/>
          </p:cNvSpPr>
          <p:nvPr>
            <p:ph type="dt" sz="half" idx="10"/>
          </p:nvPr>
        </p:nvSpPr>
        <p:spPr/>
        <p:txBody>
          <a:bodyPr/>
          <a:lstStyle/>
          <a:p>
            <a:fld id="{58429530-C935-4691-9636-F39BDB8979D1}" type="datetimeFigureOut">
              <a:rPr lang="en-US" smtClean="0"/>
              <a:t>6/12/2023</a:t>
            </a:fld>
            <a:endParaRPr lang="en-US"/>
          </a:p>
        </p:txBody>
      </p:sp>
      <p:sp>
        <p:nvSpPr>
          <p:cNvPr id="5" name="Footer Placeholder 4">
            <a:extLst>
              <a:ext uri="{FF2B5EF4-FFF2-40B4-BE49-F238E27FC236}">
                <a16:creationId xmlns:a16="http://schemas.microsoft.com/office/drawing/2014/main" id="{5E720205-80C6-4BF9-A418-3163182F7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D1C73-2EB4-4BB7-A742-064B416E8799}"/>
              </a:ext>
            </a:extLst>
          </p:cNvPr>
          <p:cNvSpPr>
            <a:spLocks noGrp="1"/>
          </p:cNvSpPr>
          <p:nvPr>
            <p:ph type="sldNum" sz="quarter" idx="12"/>
          </p:nvPr>
        </p:nvSpPr>
        <p:spPr/>
        <p:txBody>
          <a:bodyPr/>
          <a:lstStyle/>
          <a:p>
            <a:fld id="{04A3A6D6-8D57-46B5-A58C-548D0D8C42EB}" type="slidenum">
              <a:rPr lang="en-US" smtClean="0"/>
              <a:t>‹#›</a:t>
            </a:fld>
            <a:endParaRPr lang="en-US"/>
          </a:p>
        </p:txBody>
      </p:sp>
    </p:spTree>
    <p:extLst>
      <p:ext uri="{BB962C8B-B14F-4D97-AF65-F5344CB8AC3E}">
        <p14:creationId xmlns:p14="http://schemas.microsoft.com/office/powerpoint/2010/main" val="2677330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Content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9"/>
            <a:ext cx="11258550" cy="701678"/>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4752278"/>
          </a:xfrm>
          <a:prstGeom prst="rect">
            <a:avLst/>
          </a:prstGeom>
        </p:spPr>
        <p:txBody>
          <a:bodyPr>
            <a:normAutofit/>
          </a:bodyPr>
          <a:lstStyle>
            <a:lvl1pPr>
              <a:defRPr sz="2000">
                <a:latin typeface="+mn-lt"/>
              </a:defRPr>
            </a:lvl1pPr>
            <a:lvl2pPr marL="523854" indent="-228856">
              <a:defRPr sz="2000">
                <a:latin typeface="+mn-lt"/>
              </a:defRPr>
            </a:lvl2pPr>
            <a:lvl3pPr marL="970982" indent="-227533">
              <a:defRPr sz="1667">
                <a:latin typeface="+mn-lt"/>
              </a:defRPr>
            </a:lvl3pPr>
            <a:lvl4pPr marL="1494836" indent="-294999">
              <a:defRPr sz="1500">
                <a:latin typeface="+mn-lt"/>
              </a:defRPr>
            </a:lvl4pPr>
            <a:lvl5pPr marL="1866561" indent="-218273">
              <a:defRPr sz="1333">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222112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AC18-37DE-4BA3-94C8-E2C52DF28F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03D71E-B438-45F5-A31D-48B45181F4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557B6-0EBB-4715-9F30-A713E7EC84D1}"/>
              </a:ext>
            </a:extLst>
          </p:cNvPr>
          <p:cNvSpPr>
            <a:spLocks noGrp="1"/>
          </p:cNvSpPr>
          <p:nvPr>
            <p:ph type="dt" sz="half" idx="10"/>
          </p:nvPr>
        </p:nvSpPr>
        <p:spPr/>
        <p:txBody>
          <a:bodyPr/>
          <a:lstStyle/>
          <a:p>
            <a:fld id="{58429530-C935-4691-9636-F39BDB8979D1}" type="datetimeFigureOut">
              <a:rPr lang="en-US" smtClean="0"/>
              <a:t>6/12/2023</a:t>
            </a:fld>
            <a:endParaRPr lang="en-US"/>
          </a:p>
        </p:txBody>
      </p:sp>
      <p:sp>
        <p:nvSpPr>
          <p:cNvPr id="5" name="Footer Placeholder 4">
            <a:extLst>
              <a:ext uri="{FF2B5EF4-FFF2-40B4-BE49-F238E27FC236}">
                <a16:creationId xmlns:a16="http://schemas.microsoft.com/office/drawing/2014/main" id="{670579CC-39FA-45DB-89A0-8ECA672CC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789B6-AF6E-4894-93CF-4E24B8C4F9A7}"/>
              </a:ext>
            </a:extLst>
          </p:cNvPr>
          <p:cNvSpPr>
            <a:spLocks noGrp="1"/>
          </p:cNvSpPr>
          <p:nvPr>
            <p:ph type="sldNum" sz="quarter" idx="12"/>
          </p:nvPr>
        </p:nvSpPr>
        <p:spPr/>
        <p:txBody>
          <a:bodyPr/>
          <a:lstStyle/>
          <a:p>
            <a:fld id="{04A3A6D6-8D57-46B5-A58C-548D0D8C42EB}" type="slidenum">
              <a:rPr lang="en-US" smtClean="0"/>
              <a:t>‹#›</a:t>
            </a:fld>
            <a:endParaRPr lang="en-US"/>
          </a:p>
        </p:txBody>
      </p:sp>
    </p:spTree>
    <p:extLst>
      <p:ext uri="{BB962C8B-B14F-4D97-AF65-F5344CB8AC3E}">
        <p14:creationId xmlns:p14="http://schemas.microsoft.com/office/powerpoint/2010/main" val="362163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F066-9706-4A1C-B1B9-92BB22CEA3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4548B2-172D-42AB-8371-A153F6AAFF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28DFFB-426C-435C-B305-4EA7A841A6F4}"/>
              </a:ext>
            </a:extLst>
          </p:cNvPr>
          <p:cNvSpPr>
            <a:spLocks noGrp="1"/>
          </p:cNvSpPr>
          <p:nvPr>
            <p:ph type="dt" sz="half" idx="10"/>
          </p:nvPr>
        </p:nvSpPr>
        <p:spPr/>
        <p:txBody>
          <a:bodyPr/>
          <a:lstStyle/>
          <a:p>
            <a:fld id="{58429530-C935-4691-9636-F39BDB8979D1}" type="datetimeFigureOut">
              <a:rPr lang="en-US" smtClean="0"/>
              <a:t>6/12/2023</a:t>
            </a:fld>
            <a:endParaRPr lang="en-US"/>
          </a:p>
        </p:txBody>
      </p:sp>
      <p:sp>
        <p:nvSpPr>
          <p:cNvPr id="5" name="Footer Placeholder 4">
            <a:extLst>
              <a:ext uri="{FF2B5EF4-FFF2-40B4-BE49-F238E27FC236}">
                <a16:creationId xmlns:a16="http://schemas.microsoft.com/office/drawing/2014/main" id="{69BED6BC-3A85-46AD-ADD9-C1DDD3907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44FD2-BB5A-4A27-B068-62F8ADD20CBD}"/>
              </a:ext>
            </a:extLst>
          </p:cNvPr>
          <p:cNvSpPr>
            <a:spLocks noGrp="1"/>
          </p:cNvSpPr>
          <p:nvPr>
            <p:ph type="sldNum" sz="quarter" idx="12"/>
          </p:nvPr>
        </p:nvSpPr>
        <p:spPr/>
        <p:txBody>
          <a:bodyPr/>
          <a:lstStyle/>
          <a:p>
            <a:fld id="{04A3A6D6-8D57-46B5-A58C-548D0D8C42EB}" type="slidenum">
              <a:rPr lang="en-US" smtClean="0"/>
              <a:t>‹#›</a:t>
            </a:fld>
            <a:endParaRPr lang="en-US"/>
          </a:p>
        </p:txBody>
      </p:sp>
    </p:spTree>
    <p:extLst>
      <p:ext uri="{BB962C8B-B14F-4D97-AF65-F5344CB8AC3E}">
        <p14:creationId xmlns:p14="http://schemas.microsoft.com/office/powerpoint/2010/main" val="158637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436C-E638-40C3-AAC7-EE2854B1E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E9961-1C3D-412D-AFE4-139957FB70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BD28CB-13C8-46A9-85A3-94790FCC56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567F92-B4CD-44BC-89A6-1676C01C6490}"/>
              </a:ext>
            </a:extLst>
          </p:cNvPr>
          <p:cNvSpPr>
            <a:spLocks noGrp="1"/>
          </p:cNvSpPr>
          <p:nvPr>
            <p:ph type="dt" sz="half" idx="10"/>
          </p:nvPr>
        </p:nvSpPr>
        <p:spPr/>
        <p:txBody>
          <a:bodyPr/>
          <a:lstStyle/>
          <a:p>
            <a:fld id="{58429530-C935-4691-9636-F39BDB8979D1}" type="datetimeFigureOut">
              <a:rPr lang="en-US" smtClean="0"/>
              <a:t>6/12/2023</a:t>
            </a:fld>
            <a:endParaRPr lang="en-US"/>
          </a:p>
        </p:txBody>
      </p:sp>
      <p:sp>
        <p:nvSpPr>
          <p:cNvPr id="6" name="Footer Placeholder 5">
            <a:extLst>
              <a:ext uri="{FF2B5EF4-FFF2-40B4-BE49-F238E27FC236}">
                <a16:creationId xmlns:a16="http://schemas.microsoft.com/office/drawing/2014/main" id="{EFFEC40B-06F6-49DC-BD30-138CD4D19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E82CBA-2752-4004-989D-CF7BCC80FB50}"/>
              </a:ext>
            </a:extLst>
          </p:cNvPr>
          <p:cNvSpPr>
            <a:spLocks noGrp="1"/>
          </p:cNvSpPr>
          <p:nvPr>
            <p:ph type="sldNum" sz="quarter" idx="12"/>
          </p:nvPr>
        </p:nvSpPr>
        <p:spPr/>
        <p:txBody>
          <a:bodyPr/>
          <a:lstStyle/>
          <a:p>
            <a:fld id="{04A3A6D6-8D57-46B5-A58C-548D0D8C42EB}" type="slidenum">
              <a:rPr lang="en-US" smtClean="0"/>
              <a:t>‹#›</a:t>
            </a:fld>
            <a:endParaRPr lang="en-US"/>
          </a:p>
        </p:txBody>
      </p:sp>
    </p:spTree>
    <p:extLst>
      <p:ext uri="{BB962C8B-B14F-4D97-AF65-F5344CB8AC3E}">
        <p14:creationId xmlns:p14="http://schemas.microsoft.com/office/powerpoint/2010/main" val="1245204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031C-5894-4DA4-A73B-BFFF0831DE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A03F05-147C-4958-8071-C7A67F8D3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EBAB83-A6A2-44E7-82FE-1311C06ED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E03984-912C-4687-BAE0-A7B08A3CCB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8858CA-560E-402B-A4F2-B2E8C67C0C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F1522-0EB9-4039-96D2-C3FEBB7E8274}"/>
              </a:ext>
            </a:extLst>
          </p:cNvPr>
          <p:cNvSpPr>
            <a:spLocks noGrp="1"/>
          </p:cNvSpPr>
          <p:nvPr>
            <p:ph type="dt" sz="half" idx="10"/>
          </p:nvPr>
        </p:nvSpPr>
        <p:spPr/>
        <p:txBody>
          <a:bodyPr/>
          <a:lstStyle/>
          <a:p>
            <a:fld id="{58429530-C935-4691-9636-F39BDB8979D1}" type="datetimeFigureOut">
              <a:rPr lang="en-US" smtClean="0"/>
              <a:t>6/12/2023</a:t>
            </a:fld>
            <a:endParaRPr lang="en-US"/>
          </a:p>
        </p:txBody>
      </p:sp>
      <p:sp>
        <p:nvSpPr>
          <p:cNvPr id="8" name="Footer Placeholder 7">
            <a:extLst>
              <a:ext uri="{FF2B5EF4-FFF2-40B4-BE49-F238E27FC236}">
                <a16:creationId xmlns:a16="http://schemas.microsoft.com/office/drawing/2014/main" id="{028CAAAD-B96E-4986-9C7C-1EB660AA7A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E96CA-EAEF-437B-95CE-90C359CFA23D}"/>
              </a:ext>
            </a:extLst>
          </p:cNvPr>
          <p:cNvSpPr>
            <a:spLocks noGrp="1"/>
          </p:cNvSpPr>
          <p:nvPr>
            <p:ph type="sldNum" sz="quarter" idx="12"/>
          </p:nvPr>
        </p:nvSpPr>
        <p:spPr/>
        <p:txBody>
          <a:bodyPr/>
          <a:lstStyle/>
          <a:p>
            <a:fld id="{04A3A6D6-8D57-46B5-A58C-548D0D8C42EB}" type="slidenum">
              <a:rPr lang="en-US" smtClean="0"/>
              <a:t>‹#›</a:t>
            </a:fld>
            <a:endParaRPr lang="en-US"/>
          </a:p>
        </p:txBody>
      </p:sp>
    </p:spTree>
    <p:extLst>
      <p:ext uri="{BB962C8B-B14F-4D97-AF65-F5344CB8AC3E}">
        <p14:creationId xmlns:p14="http://schemas.microsoft.com/office/powerpoint/2010/main" val="120544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B517-7D4A-48E3-B21D-95D95FDF5A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771D33-28E9-4871-B119-7BEE31E0D6C2}"/>
              </a:ext>
            </a:extLst>
          </p:cNvPr>
          <p:cNvSpPr>
            <a:spLocks noGrp="1"/>
          </p:cNvSpPr>
          <p:nvPr>
            <p:ph type="dt" sz="half" idx="10"/>
          </p:nvPr>
        </p:nvSpPr>
        <p:spPr/>
        <p:txBody>
          <a:bodyPr/>
          <a:lstStyle/>
          <a:p>
            <a:fld id="{58429530-C935-4691-9636-F39BDB8979D1}" type="datetimeFigureOut">
              <a:rPr lang="en-US" smtClean="0"/>
              <a:t>6/12/2023</a:t>
            </a:fld>
            <a:endParaRPr lang="en-US"/>
          </a:p>
        </p:txBody>
      </p:sp>
      <p:sp>
        <p:nvSpPr>
          <p:cNvPr id="4" name="Footer Placeholder 3">
            <a:extLst>
              <a:ext uri="{FF2B5EF4-FFF2-40B4-BE49-F238E27FC236}">
                <a16:creationId xmlns:a16="http://schemas.microsoft.com/office/drawing/2014/main" id="{9BC20D34-F57F-4B7D-B3C0-04B718B17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4D08FD-7204-44E5-BFD0-FF42DF65ADC9}"/>
              </a:ext>
            </a:extLst>
          </p:cNvPr>
          <p:cNvSpPr>
            <a:spLocks noGrp="1"/>
          </p:cNvSpPr>
          <p:nvPr>
            <p:ph type="sldNum" sz="quarter" idx="12"/>
          </p:nvPr>
        </p:nvSpPr>
        <p:spPr/>
        <p:txBody>
          <a:bodyPr/>
          <a:lstStyle/>
          <a:p>
            <a:fld id="{04A3A6D6-8D57-46B5-A58C-548D0D8C42EB}" type="slidenum">
              <a:rPr lang="en-US" smtClean="0"/>
              <a:t>‹#›</a:t>
            </a:fld>
            <a:endParaRPr lang="en-US"/>
          </a:p>
        </p:txBody>
      </p:sp>
    </p:spTree>
    <p:extLst>
      <p:ext uri="{BB962C8B-B14F-4D97-AF65-F5344CB8AC3E}">
        <p14:creationId xmlns:p14="http://schemas.microsoft.com/office/powerpoint/2010/main" val="1871572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B11B6C-550E-4170-A512-B6E4FF19E2D4}"/>
              </a:ext>
            </a:extLst>
          </p:cNvPr>
          <p:cNvSpPr>
            <a:spLocks noGrp="1"/>
          </p:cNvSpPr>
          <p:nvPr>
            <p:ph type="dt" sz="half" idx="10"/>
          </p:nvPr>
        </p:nvSpPr>
        <p:spPr/>
        <p:txBody>
          <a:bodyPr/>
          <a:lstStyle/>
          <a:p>
            <a:fld id="{58429530-C935-4691-9636-F39BDB8979D1}" type="datetimeFigureOut">
              <a:rPr lang="en-US" smtClean="0"/>
              <a:t>6/12/2023</a:t>
            </a:fld>
            <a:endParaRPr lang="en-US"/>
          </a:p>
        </p:txBody>
      </p:sp>
      <p:sp>
        <p:nvSpPr>
          <p:cNvPr id="3" name="Footer Placeholder 2">
            <a:extLst>
              <a:ext uri="{FF2B5EF4-FFF2-40B4-BE49-F238E27FC236}">
                <a16:creationId xmlns:a16="http://schemas.microsoft.com/office/drawing/2014/main" id="{FDB16E26-0CEB-4A56-947C-B426EB2606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1C3584-5CCE-482A-81BE-2A374709101E}"/>
              </a:ext>
            </a:extLst>
          </p:cNvPr>
          <p:cNvSpPr>
            <a:spLocks noGrp="1"/>
          </p:cNvSpPr>
          <p:nvPr>
            <p:ph type="sldNum" sz="quarter" idx="12"/>
          </p:nvPr>
        </p:nvSpPr>
        <p:spPr/>
        <p:txBody>
          <a:bodyPr/>
          <a:lstStyle/>
          <a:p>
            <a:fld id="{04A3A6D6-8D57-46B5-A58C-548D0D8C42EB}" type="slidenum">
              <a:rPr lang="en-US" smtClean="0"/>
              <a:t>‹#›</a:t>
            </a:fld>
            <a:endParaRPr lang="en-US"/>
          </a:p>
        </p:txBody>
      </p:sp>
    </p:spTree>
    <p:extLst>
      <p:ext uri="{BB962C8B-B14F-4D97-AF65-F5344CB8AC3E}">
        <p14:creationId xmlns:p14="http://schemas.microsoft.com/office/powerpoint/2010/main" val="1363408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EB05-1470-409C-B416-C6EBD54B3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F6099B-D2B9-4D3B-A682-494AA63BCF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334782-FBE3-4B5D-96DB-0D959485E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81D560-B34A-416F-8B53-0128D7B8EDA6}"/>
              </a:ext>
            </a:extLst>
          </p:cNvPr>
          <p:cNvSpPr>
            <a:spLocks noGrp="1"/>
          </p:cNvSpPr>
          <p:nvPr>
            <p:ph type="dt" sz="half" idx="10"/>
          </p:nvPr>
        </p:nvSpPr>
        <p:spPr/>
        <p:txBody>
          <a:bodyPr/>
          <a:lstStyle/>
          <a:p>
            <a:fld id="{58429530-C935-4691-9636-F39BDB8979D1}" type="datetimeFigureOut">
              <a:rPr lang="en-US" smtClean="0"/>
              <a:t>6/12/2023</a:t>
            </a:fld>
            <a:endParaRPr lang="en-US"/>
          </a:p>
        </p:txBody>
      </p:sp>
      <p:sp>
        <p:nvSpPr>
          <p:cNvPr id="6" name="Footer Placeholder 5">
            <a:extLst>
              <a:ext uri="{FF2B5EF4-FFF2-40B4-BE49-F238E27FC236}">
                <a16:creationId xmlns:a16="http://schemas.microsoft.com/office/drawing/2014/main" id="{118FDD1F-1DCB-40C7-9BEA-0FA7DDA6FC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BDF32E-E4BD-46C8-8A53-AA6443C74BC0}"/>
              </a:ext>
            </a:extLst>
          </p:cNvPr>
          <p:cNvSpPr>
            <a:spLocks noGrp="1"/>
          </p:cNvSpPr>
          <p:nvPr>
            <p:ph type="sldNum" sz="quarter" idx="12"/>
          </p:nvPr>
        </p:nvSpPr>
        <p:spPr/>
        <p:txBody>
          <a:bodyPr/>
          <a:lstStyle/>
          <a:p>
            <a:fld id="{04A3A6D6-8D57-46B5-A58C-548D0D8C42EB}" type="slidenum">
              <a:rPr lang="en-US" smtClean="0"/>
              <a:t>‹#›</a:t>
            </a:fld>
            <a:endParaRPr lang="en-US"/>
          </a:p>
        </p:txBody>
      </p:sp>
    </p:spTree>
    <p:extLst>
      <p:ext uri="{BB962C8B-B14F-4D97-AF65-F5344CB8AC3E}">
        <p14:creationId xmlns:p14="http://schemas.microsoft.com/office/powerpoint/2010/main" val="959949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EB3A-8332-4BE1-B6DE-86F0DCEC5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115A67-0484-4600-8EB1-E7D931CB99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76D618-8DE0-4880-95C5-BF19E56EB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B1893B-DCE9-476B-8D7B-C5321AA4652E}"/>
              </a:ext>
            </a:extLst>
          </p:cNvPr>
          <p:cNvSpPr>
            <a:spLocks noGrp="1"/>
          </p:cNvSpPr>
          <p:nvPr>
            <p:ph type="dt" sz="half" idx="10"/>
          </p:nvPr>
        </p:nvSpPr>
        <p:spPr/>
        <p:txBody>
          <a:bodyPr/>
          <a:lstStyle/>
          <a:p>
            <a:fld id="{58429530-C935-4691-9636-F39BDB8979D1}" type="datetimeFigureOut">
              <a:rPr lang="en-US" smtClean="0"/>
              <a:t>6/12/2023</a:t>
            </a:fld>
            <a:endParaRPr lang="en-US"/>
          </a:p>
        </p:txBody>
      </p:sp>
      <p:sp>
        <p:nvSpPr>
          <p:cNvPr id="6" name="Footer Placeholder 5">
            <a:extLst>
              <a:ext uri="{FF2B5EF4-FFF2-40B4-BE49-F238E27FC236}">
                <a16:creationId xmlns:a16="http://schemas.microsoft.com/office/drawing/2014/main" id="{E4B15BAE-BCC9-4EF1-BE0A-364AD8C75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FB113-9045-46C1-AE8A-17EBED689518}"/>
              </a:ext>
            </a:extLst>
          </p:cNvPr>
          <p:cNvSpPr>
            <a:spLocks noGrp="1"/>
          </p:cNvSpPr>
          <p:nvPr>
            <p:ph type="sldNum" sz="quarter" idx="12"/>
          </p:nvPr>
        </p:nvSpPr>
        <p:spPr/>
        <p:txBody>
          <a:bodyPr/>
          <a:lstStyle/>
          <a:p>
            <a:fld id="{04A3A6D6-8D57-46B5-A58C-548D0D8C42EB}" type="slidenum">
              <a:rPr lang="en-US" smtClean="0"/>
              <a:t>‹#›</a:t>
            </a:fld>
            <a:endParaRPr lang="en-US"/>
          </a:p>
        </p:txBody>
      </p:sp>
    </p:spTree>
    <p:extLst>
      <p:ext uri="{BB962C8B-B14F-4D97-AF65-F5344CB8AC3E}">
        <p14:creationId xmlns:p14="http://schemas.microsoft.com/office/powerpoint/2010/main" val="1031941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6E324-E758-4192-9A88-20EDE6CB16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8BC4CE-6BE6-482B-A317-A4E0FBA37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1F346-1A63-45D2-8705-51B0A8589F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29530-C935-4691-9636-F39BDB8979D1}" type="datetimeFigureOut">
              <a:rPr lang="en-US" smtClean="0"/>
              <a:t>6/12/2023</a:t>
            </a:fld>
            <a:endParaRPr lang="en-US"/>
          </a:p>
        </p:txBody>
      </p:sp>
      <p:sp>
        <p:nvSpPr>
          <p:cNvPr id="5" name="Footer Placeholder 4">
            <a:extLst>
              <a:ext uri="{FF2B5EF4-FFF2-40B4-BE49-F238E27FC236}">
                <a16:creationId xmlns:a16="http://schemas.microsoft.com/office/drawing/2014/main" id="{AB57325D-1FB5-4A7C-9A18-59B6A59E38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6D356A-C408-4FD9-A2EA-F104DB7C03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A6D6-8D57-46B5-A58C-548D0D8C42EB}" type="slidenum">
              <a:rPr lang="en-US" smtClean="0"/>
              <a:t>‹#›</a:t>
            </a:fld>
            <a:endParaRPr lang="en-US"/>
          </a:p>
        </p:txBody>
      </p:sp>
    </p:spTree>
    <p:extLst>
      <p:ext uri="{BB962C8B-B14F-4D97-AF65-F5344CB8AC3E}">
        <p14:creationId xmlns:p14="http://schemas.microsoft.com/office/powerpoint/2010/main" val="3923023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E1DB7E53-91B3-4D67-BFAE-EE74EE650EA2}"/>
              </a:ext>
            </a:extLst>
          </p:cNvPr>
          <p:cNvSpPr>
            <a:spLocks noGrp="1"/>
          </p:cNvSpPr>
          <p:nvPr>
            <p:ph type="body" sz="quarter" idx="10"/>
          </p:nvPr>
        </p:nvSpPr>
        <p:spPr>
          <a:xfrm>
            <a:off x="457200" y="1371601"/>
            <a:ext cx="11258550" cy="568036"/>
          </a:xfrm>
          <a:prstGeom prst="rect">
            <a:avLst/>
          </a:prstGeom>
          <a:noFill/>
          <a:ln>
            <a:noFill/>
          </a:ln>
        </p:spPr>
        <p:txBody>
          <a:bodyPr/>
          <a:lstStyle/>
          <a:p>
            <a:r>
              <a:rPr lang="en-GB" altLang="en-US" sz="3333" dirty="0"/>
              <a:t>7R Disposition Tree Workshop</a:t>
            </a:r>
            <a:endParaRPr lang="en-GB" altLang="en-US" sz="2667" b="0" dirty="0"/>
          </a:p>
        </p:txBody>
      </p:sp>
    </p:spTree>
    <p:extLst>
      <p:ext uri="{BB962C8B-B14F-4D97-AF65-F5344CB8AC3E}">
        <p14:creationId xmlns:p14="http://schemas.microsoft.com/office/powerpoint/2010/main" val="631039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0BBD8A-A0DE-D94C-9B5C-187CE0473C92}"/>
              </a:ext>
            </a:extLst>
          </p:cNvPr>
          <p:cNvSpPr txBox="1"/>
          <p:nvPr/>
        </p:nvSpPr>
        <p:spPr>
          <a:xfrm>
            <a:off x="1364786" y="2036655"/>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rial" charset="0"/>
                <a:cs typeface="Arial" charset="0"/>
              </a:rPr>
              <a:t>Cost savings</a:t>
            </a:r>
          </a:p>
        </p:txBody>
      </p:sp>
      <p:sp>
        <p:nvSpPr>
          <p:cNvPr id="12" name="TextBox 11">
            <a:extLst>
              <a:ext uri="{FF2B5EF4-FFF2-40B4-BE49-F238E27FC236}">
                <a16:creationId xmlns:a16="http://schemas.microsoft.com/office/drawing/2014/main" id="{09220BCB-CF76-6643-8063-B930F230F7E5}"/>
              </a:ext>
            </a:extLst>
          </p:cNvPr>
          <p:cNvSpPr txBox="1"/>
          <p:nvPr/>
        </p:nvSpPr>
        <p:spPr>
          <a:xfrm>
            <a:off x="5375394" y="2037262"/>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rial" charset="0"/>
                <a:cs typeface="Arial" charset="0"/>
              </a:rPr>
              <a:t>Rehost</a:t>
            </a:r>
          </a:p>
        </p:txBody>
      </p:sp>
      <p:cxnSp>
        <p:nvCxnSpPr>
          <p:cNvPr id="13" name="Straight Arrow Connector 12">
            <a:extLst>
              <a:ext uri="{FF2B5EF4-FFF2-40B4-BE49-F238E27FC236}">
                <a16:creationId xmlns:a16="http://schemas.microsoft.com/office/drawing/2014/main" id="{C102A6CC-3F7C-7A42-B01E-6971710DD032}"/>
              </a:ext>
            </a:extLst>
          </p:cNvPr>
          <p:cNvCxnSpPr>
            <a:cxnSpLocks/>
            <a:stCxn id="11" idx="3"/>
            <a:endCxn id="12" idx="1"/>
          </p:cNvCxnSpPr>
          <p:nvPr/>
        </p:nvCxnSpPr>
        <p:spPr>
          <a:xfrm>
            <a:off x="4382306" y="2265256"/>
            <a:ext cx="993088" cy="60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A9165EB-FBE6-FD46-AFF2-8945312D9B33}"/>
              </a:ext>
            </a:extLst>
          </p:cNvPr>
          <p:cNvSpPr txBox="1"/>
          <p:nvPr/>
        </p:nvSpPr>
        <p:spPr>
          <a:xfrm>
            <a:off x="1364786" y="3347660"/>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rial" charset="0"/>
                <a:cs typeface="Arial" charset="0"/>
              </a:rPr>
              <a:t>Agility</a:t>
            </a:r>
          </a:p>
        </p:txBody>
      </p:sp>
      <p:sp>
        <p:nvSpPr>
          <p:cNvPr id="19" name="TextBox 18">
            <a:extLst>
              <a:ext uri="{FF2B5EF4-FFF2-40B4-BE49-F238E27FC236}">
                <a16:creationId xmlns:a16="http://schemas.microsoft.com/office/drawing/2014/main" id="{FEBB6A0F-3A58-554C-8812-4071527D3157}"/>
              </a:ext>
            </a:extLst>
          </p:cNvPr>
          <p:cNvSpPr txBox="1"/>
          <p:nvPr/>
        </p:nvSpPr>
        <p:spPr>
          <a:xfrm>
            <a:off x="5375394" y="3348065"/>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rial" charset="0"/>
                <a:cs typeface="Arial" charset="0"/>
              </a:rPr>
              <a:t>Refactor</a:t>
            </a:r>
          </a:p>
        </p:txBody>
      </p:sp>
      <p:cxnSp>
        <p:nvCxnSpPr>
          <p:cNvPr id="20" name="Straight Arrow Connector 19">
            <a:extLst>
              <a:ext uri="{FF2B5EF4-FFF2-40B4-BE49-F238E27FC236}">
                <a16:creationId xmlns:a16="http://schemas.microsoft.com/office/drawing/2014/main" id="{156A868A-0212-BE44-B39E-7912BC57D2C4}"/>
              </a:ext>
            </a:extLst>
          </p:cNvPr>
          <p:cNvCxnSpPr>
            <a:cxnSpLocks/>
            <a:stCxn id="18" idx="3"/>
            <a:endCxn id="19" idx="1"/>
          </p:cNvCxnSpPr>
          <p:nvPr/>
        </p:nvCxnSpPr>
        <p:spPr>
          <a:xfrm>
            <a:off x="4382306" y="3576261"/>
            <a:ext cx="993088" cy="40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C7273A4-09BC-0741-A9C6-888592A11F08}"/>
              </a:ext>
            </a:extLst>
          </p:cNvPr>
          <p:cNvSpPr txBox="1"/>
          <p:nvPr/>
        </p:nvSpPr>
        <p:spPr>
          <a:xfrm>
            <a:off x="1364786" y="3902224"/>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rial" charset="0"/>
                <a:cs typeface="Arial" charset="0"/>
              </a:rPr>
              <a:t>Innovation</a:t>
            </a:r>
          </a:p>
        </p:txBody>
      </p:sp>
      <p:sp>
        <p:nvSpPr>
          <p:cNvPr id="22" name="TextBox 21">
            <a:extLst>
              <a:ext uri="{FF2B5EF4-FFF2-40B4-BE49-F238E27FC236}">
                <a16:creationId xmlns:a16="http://schemas.microsoft.com/office/drawing/2014/main" id="{201FB287-40A7-6A40-A117-DDEE618DFBAF}"/>
              </a:ext>
            </a:extLst>
          </p:cNvPr>
          <p:cNvSpPr txBox="1"/>
          <p:nvPr/>
        </p:nvSpPr>
        <p:spPr>
          <a:xfrm>
            <a:off x="5375394" y="3902528"/>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rial" charset="0"/>
                <a:cs typeface="Arial" charset="0"/>
              </a:rPr>
              <a:t>Refactor</a:t>
            </a:r>
          </a:p>
        </p:txBody>
      </p:sp>
      <p:cxnSp>
        <p:nvCxnSpPr>
          <p:cNvPr id="23" name="Straight Arrow Connector 22">
            <a:extLst>
              <a:ext uri="{FF2B5EF4-FFF2-40B4-BE49-F238E27FC236}">
                <a16:creationId xmlns:a16="http://schemas.microsoft.com/office/drawing/2014/main" id="{E6D2B40C-A4FE-1441-A67E-02DFB7CFAD3D}"/>
              </a:ext>
            </a:extLst>
          </p:cNvPr>
          <p:cNvCxnSpPr>
            <a:cxnSpLocks/>
            <a:stCxn id="21" idx="3"/>
            <a:endCxn id="22" idx="1"/>
          </p:cNvCxnSpPr>
          <p:nvPr/>
        </p:nvCxnSpPr>
        <p:spPr>
          <a:xfrm>
            <a:off x="4382306" y="4130825"/>
            <a:ext cx="993088" cy="30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1DE51A-6F14-DA4D-A8D8-AAD7072775FD}"/>
              </a:ext>
            </a:extLst>
          </p:cNvPr>
          <p:cNvSpPr txBox="1"/>
          <p:nvPr/>
        </p:nvSpPr>
        <p:spPr>
          <a:xfrm>
            <a:off x="1364786" y="2591219"/>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rial" charset="0"/>
                <a:cs typeface="Arial" charset="0"/>
              </a:rPr>
              <a:t>Risk avoidance</a:t>
            </a:r>
          </a:p>
        </p:txBody>
      </p:sp>
      <p:sp>
        <p:nvSpPr>
          <p:cNvPr id="32" name="TextBox 31">
            <a:extLst>
              <a:ext uri="{FF2B5EF4-FFF2-40B4-BE49-F238E27FC236}">
                <a16:creationId xmlns:a16="http://schemas.microsoft.com/office/drawing/2014/main" id="{F6466058-9707-DD43-8E07-715181498AC3}"/>
              </a:ext>
            </a:extLst>
          </p:cNvPr>
          <p:cNvSpPr txBox="1"/>
          <p:nvPr/>
        </p:nvSpPr>
        <p:spPr>
          <a:xfrm>
            <a:off x="5375394" y="2591725"/>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a:t>
            </a:r>
          </a:p>
        </p:txBody>
      </p:sp>
      <p:cxnSp>
        <p:nvCxnSpPr>
          <p:cNvPr id="33" name="Straight Arrow Connector 32">
            <a:extLst>
              <a:ext uri="{FF2B5EF4-FFF2-40B4-BE49-F238E27FC236}">
                <a16:creationId xmlns:a16="http://schemas.microsoft.com/office/drawing/2014/main" id="{E24F8B55-5636-6444-BCDE-EEB92D6E2B9D}"/>
              </a:ext>
            </a:extLst>
          </p:cNvPr>
          <p:cNvCxnSpPr>
            <a:cxnSpLocks/>
            <a:stCxn id="30" idx="3"/>
            <a:endCxn id="32" idx="1"/>
          </p:cNvCxnSpPr>
          <p:nvPr/>
        </p:nvCxnSpPr>
        <p:spPr>
          <a:xfrm>
            <a:off x="4382306" y="2819820"/>
            <a:ext cx="993088" cy="50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09E8B8F-2EE2-9648-B615-1A70A98A8BFE}"/>
              </a:ext>
            </a:extLst>
          </p:cNvPr>
          <p:cNvSpPr/>
          <p:nvPr/>
        </p:nvSpPr>
        <p:spPr>
          <a:xfrm>
            <a:off x="2124933" y="1579257"/>
            <a:ext cx="1473481" cy="307777"/>
          </a:xfrm>
          <a:prstGeom prst="rect">
            <a:avLst/>
          </a:prstGeom>
        </p:spPr>
        <p:txBody>
          <a:bodyPr wrap="none">
            <a:spAutoFit/>
          </a:bodyPr>
          <a:lstStyle/>
          <a:p>
            <a:pPr algn="ctr" defTabSz="864714" eaLnBrk="0" fontAlgn="base" hangingPunct="0">
              <a:spcBef>
                <a:spcPct val="0"/>
              </a:spcBef>
              <a:spcAft>
                <a:spcPct val="0"/>
              </a:spcAft>
            </a:pPr>
            <a:r>
              <a:rPr lang="en-US" sz="1400" b="1" dirty="0">
                <a:latin typeface="Amazon Ember" panose="020B0603020204020204" pitchFamily="34" charset="0"/>
                <a:ea typeface="Amazon Ember" panose="020B0603020204020204" pitchFamily="34" charset="0"/>
                <a:cs typeface="Amazon Ember" panose="020B0603020204020204" pitchFamily="34" charset="0"/>
              </a:rPr>
              <a:t>Business Driver</a:t>
            </a:r>
          </a:p>
        </p:txBody>
      </p:sp>
      <p:sp>
        <p:nvSpPr>
          <p:cNvPr id="47" name="Rectangle 46">
            <a:extLst>
              <a:ext uri="{FF2B5EF4-FFF2-40B4-BE49-F238E27FC236}">
                <a16:creationId xmlns:a16="http://schemas.microsoft.com/office/drawing/2014/main" id="{3415A8FD-C751-D54E-9C8A-5E5F875A5FD2}"/>
              </a:ext>
            </a:extLst>
          </p:cNvPr>
          <p:cNvSpPr/>
          <p:nvPr/>
        </p:nvSpPr>
        <p:spPr>
          <a:xfrm>
            <a:off x="5315362" y="1579256"/>
            <a:ext cx="2473754" cy="307777"/>
          </a:xfrm>
          <a:prstGeom prst="rect">
            <a:avLst/>
          </a:prstGeom>
        </p:spPr>
        <p:txBody>
          <a:bodyPr wrap="none">
            <a:spAutoFit/>
          </a:bodyPr>
          <a:lstStyle/>
          <a:p>
            <a:pPr algn="ctr" defTabSz="864714" eaLnBrk="0" fontAlgn="base" hangingPunct="0">
              <a:spcBef>
                <a:spcPct val="0"/>
              </a:spcBef>
              <a:spcAft>
                <a:spcPct val="0"/>
              </a:spcAft>
            </a:pPr>
            <a:r>
              <a:rPr lang="en-US" sz="1400" b="1" dirty="0">
                <a:latin typeface="Amazon Ember" panose="020B0603020204020204" pitchFamily="34" charset="0"/>
                <a:ea typeface="Amazon Ember" panose="020B0603020204020204" pitchFamily="34" charset="0"/>
                <a:cs typeface="Amazon Ember" panose="020B0603020204020204" pitchFamily="34" charset="0"/>
              </a:rPr>
              <a:t>Primary migration strategy</a:t>
            </a:r>
          </a:p>
        </p:txBody>
      </p:sp>
      <p:sp>
        <p:nvSpPr>
          <p:cNvPr id="38" name="TextBox 37">
            <a:extLst>
              <a:ext uri="{FF2B5EF4-FFF2-40B4-BE49-F238E27FC236}">
                <a16:creationId xmlns:a16="http://schemas.microsoft.com/office/drawing/2014/main" id="{16FCAD15-5351-D641-B958-250023DD20E2}"/>
              </a:ext>
            </a:extLst>
          </p:cNvPr>
          <p:cNvSpPr txBox="1"/>
          <p:nvPr/>
        </p:nvSpPr>
        <p:spPr>
          <a:xfrm>
            <a:off x="8090873" y="2036939"/>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rial" charset="0"/>
                <a:cs typeface="Arial" charset="0"/>
              </a:rPr>
              <a:t>Replatform</a:t>
            </a:r>
            <a:endParaRPr lang="en-US" sz="1200" b="1" dirty="0">
              <a:solidFill>
                <a:prstClr val="black"/>
              </a:solidFill>
              <a:latin typeface="Arial" charset="0"/>
              <a:cs typeface="Arial" charset="0"/>
            </a:endParaRPr>
          </a:p>
        </p:txBody>
      </p:sp>
      <p:sp>
        <p:nvSpPr>
          <p:cNvPr id="39" name="TextBox 38">
            <a:extLst>
              <a:ext uri="{FF2B5EF4-FFF2-40B4-BE49-F238E27FC236}">
                <a16:creationId xmlns:a16="http://schemas.microsoft.com/office/drawing/2014/main" id="{5A48670B-90AF-0643-B9A6-F37157BD1422}"/>
              </a:ext>
            </a:extLst>
          </p:cNvPr>
          <p:cNvSpPr txBox="1"/>
          <p:nvPr/>
        </p:nvSpPr>
        <p:spPr>
          <a:xfrm>
            <a:off x="8090873" y="3347850"/>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endPar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TextBox 39">
            <a:extLst>
              <a:ext uri="{FF2B5EF4-FFF2-40B4-BE49-F238E27FC236}">
                <a16:creationId xmlns:a16="http://schemas.microsoft.com/office/drawing/2014/main" id="{69CC46C6-1DC5-1447-A1C6-D08BDCECB30C}"/>
              </a:ext>
            </a:extLst>
          </p:cNvPr>
          <p:cNvSpPr txBox="1"/>
          <p:nvPr/>
        </p:nvSpPr>
        <p:spPr>
          <a:xfrm>
            <a:off x="8090873" y="3902367"/>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rial" charset="0"/>
                <a:cs typeface="Arial" charset="0"/>
              </a:rPr>
              <a:t>Refactor</a:t>
            </a:r>
            <a:endPar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TextBox 47">
            <a:extLst>
              <a:ext uri="{FF2B5EF4-FFF2-40B4-BE49-F238E27FC236}">
                <a16:creationId xmlns:a16="http://schemas.microsoft.com/office/drawing/2014/main" id="{56B35673-A0D7-7947-9C84-1220850D58D0}"/>
              </a:ext>
            </a:extLst>
          </p:cNvPr>
          <p:cNvSpPr txBox="1"/>
          <p:nvPr/>
        </p:nvSpPr>
        <p:spPr>
          <a:xfrm>
            <a:off x="8090873" y="2591456"/>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rial" charset="0"/>
                <a:cs typeface="Arial" charset="0"/>
              </a:rPr>
              <a:t>Replatform</a:t>
            </a:r>
            <a:endPar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0" name="Rectangle 49">
            <a:extLst>
              <a:ext uri="{FF2B5EF4-FFF2-40B4-BE49-F238E27FC236}">
                <a16:creationId xmlns:a16="http://schemas.microsoft.com/office/drawing/2014/main" id="{F6F56358-DC6C-B44F-A9CE-A010AB85B4E6}"/>
              </a:ext>
            </a:extLst>
          </p:cNvPr>
          <p:cNvSpPr/>
          <p:nvPr/>
        </p:nvSpPr>
        <p:spPr>
          <a:xfrm>
            <a:off x="7922638" y="1579255"/>
            <a:ext cx="2690160" cy="307777"/>
          </a:xfrm>
          <a:prstGeom prst="rect">
            <a:avLst/>
          </a:prstGeom>
        </p:spPr>
        <p:txBody>
          <a:bodyPr wrap="none">
            <a:spAutoFit/>
          </a:bodyPr>
          <a:lstStyle/>
          <a:p>
            <a:pPr algn="ctr" defTabSz="864714" eaLnBrk="0" fontAlgn="base" hangingPunct="0">
              <a:spcBef>
                <a:spcPct val="0"/>
              </a:spcBef>
              <a:spcAft>
                <a:spcPct val="0"/>
              </a:spcAft>
            </a:pPr>
            <a:r>
              <a:rPr lang="en-US" sz="1400" b="1" dirty="0">
                <a:latin typeface="Amazon Ember" panose="020B0603020204020204" pitchFamily="34" charset="0"/>
                <a:ea typeface="Amazon Ember" panose="020B0603020204020204" pitchFamily="34" charset="0"/>
                <a:cs typeface="Amazon Ember" panose="020B0603020204020204" pitchFamily="34" charset="0"/>
              </a:rPr>
              <a:t>Secondary migration strategy</a:t>
            </a:r>
          </a:p>
        </p:txBody>
      </p:sp>
      <p:sp>
        <p:nvSpPr>
          <p:cNvPr id="2" name="Title 1">
            <a:extLst>
              <a:ext uri="{FF2B5EF4-FFF2-40B4-BE49-F238E27FC236}">
                <a16:creationId xmlns:a16="http://schemas.microsoft.com/office/drawing/2014/main" id="{0AAC46D0-D609-DA42-817E-80E5BF658B3C}"/>
              </a:ext>
            </a:extLst>
          </p:cNvPr>
          <p:cNvSpPr>
            <a:spLocks noGrp="1"/>
          </p:cNvSpPr>
          <p:nvPr>
            <p:ph type="title"/>
          </p:nvPr>
        </p:nvSpPr>
        <p:spPr/>
        <p:txBody>
          <a:bodyPr/>
          <a:lstStyle/>
          <a:p>
            <a:r>
              <a:rPr lang="en-US" dirty="0">
                <a:solidFill>
                  <a:schemeClr val="tx1"/>
                </a:solidFill>
              </a:rPr>
              <a:t>Sample Data Used to Determine Migration Pattern</a:t>
            </a:r>
          </a:p>
        </p:txBody>
      </p:sp>
      <p:sp>
        <p:nvSpPr>
          <p:cNvPr id="26" name="TextBox 25">
            <a:extLst>
              <a:ext uri="{FF2B5EF4-FFF2-40B4-BE49-F238E27FC236}">
                <a16:creationId xmlns:a16="http://schemas.microsoft.com/office/drawing/2014/main" id="{1D9EFE5A-4EC8-7E47-81EC-5864E22C11CF}"/>
              </a:ext>
            </a:extLst>
          </p:cNvPr>
          <p:cNvSpPr txBox="1"/>
          <p:nvPr/>
        </p:nvSpPr>
        <p:spPr>
          <a:xfrm>
            <a:off x="1364786" y="4714103"/>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rial" charset="0"/>
                <a:cs typeface="Arial" charset="0"/>
              </a:rPr>
              <a:t>Elasticity</a:t>
            </a:r>
          </a:p>
        </p:txBody>
      </p:sp>
      <p:sp>
        <p:nvSpPr>
          <p:cNvPr id="27" name="TextBox 26">
            <a:extLst>
              <a:ext uri="{FF2B5EF4-FFF2-40B4-BE49-F238E27FC236}">
                <a16:creationId xmlns:a16="http://schemas.microsoft.com/office/drawing/2014/main" id="{D95CC5C5-226A-9A4A-830F-3F23E8EBD57E}"/>
              </a:ext>
            </a:extLst>
          </p:cNvPr>
          <p:cNvSpPr txBox="1"/>
          <p:nvPr/>
        </p:nvSpPr>
        <p:spPr>
          <a:xfrm>
            <a:off x="5375394" y="4714508"/>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endPar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28" name="Straight Arrow Connector 27">
            <a:extLst>
              <a:ext uri="{FF2B5EF4-FFF2-40B4-BE49-F238E27FC236}">
                <a16:creationId xmlns:a16="http://schemas.microsoft.com/office/drawing/2014/main" id="{37E4FBDA-4883-DD46-8EFB-7B3BDBCB9AB6}"/>
              </a:ext>
            </a:extLst>
          </p:cNvPr>
          <p:cNvCxnSpPr>
            <a:cxnSpLocks/>
            <a:stCxn id="26" idx="3"/>
            <a:endCxn id="27" idx="1"/>
          </p:cNvCxnSpPr>
          <p:nvPr/>
        </p:nvCxnSpPr>
        <p:spPr>
          <a:xfrm>
            <a:off x="4382306" y="4942703"/>
            <a:ext cx="993088" cy="40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80CA44C-475C-3644-A397-20D4EA99B24F}"/>
              </a:ext>
            </a:extLst>
          </p:cNvPr>
          <p:cNvSpPr txBox="1"/>
          <p:nvPr/>
        </p:nvSpPr>
        <p:spPr>
          <a:xfrm>
            <a:off x="1364786" y="5268667"/>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rial" charset="0"/>
                <a:cs typeface="Arial" charset="0"/>
              </a:rPr>
              <a:t>Global expansion</a:t>
            </a:r>
          </a:p>
        </p:txBody>
      </p:sp>
      <p:sp>
        <p:nvSpPr>
          <p:cNvPr id="31" name="TextBox 30">
            <a:extLst>
              <a:ext uri="{FF2B5EF4-FFF2-40B4-BE49-F238E27FC236}">
                <a16:creationId xmlns:a16="http://schemas.microsoft.com/office/drawing/2014/main" id="{B099E815-292F-AD4A-80D0-422E7A95BE22}"/>
              </a:ext>
            </a:extLst>
          </p:cNvPr>
          <p:cNvSpPr txBox="1"/>
          <p:nvPr/>
        </p:nvSpPr>
        <p:spPr>
          <a:xfrm>
            <a:off x="5375394" y="5268971"/>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Refactor</a:t>
            </a:r>
          </a:p>
        </p:txBody>
      </p:sp>
      <p:cxnSp>
        <p:nvCxnSpPr>
          <p:cNvPr id="34" name="Straight Arrow Connector 33">
            <a:extLst>
              <a:ext uri="{FF2B5EF4-FFF2-40B4-BE49-F238E27FC236}">
                <a16:creationId xmlns:a16="http://schemas.microsoft.com/office/drawing/2014/main" id="{732C49C0-2E1C-9948-AA8C-35DCCF58FE71}"/>
              </a:ext>
            </a:extLst>
          </p:cNvPr>
          <p:cNvCxnSpPr>
            <a:cxnSpLocks/>
            <a:stCxn id="29" idx="3"/>
            <a:endCxn id="31" idx="1"/>
          </p:cNvCxnSpPr>
          <p:nvPr/>
        </p:nvCxnSpPr>
        <p:spPr>
          <a:xfrm>
            <a:off x="4382306" y="5497267"/>
            <a:ext cx="993088" cy="30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AEC2EAA-4DCF-FD4A-9956-B52835CD5502}"/>
              </a:ext>
            </a:extLst>
          </p:cNvPr>
          <p:cNvSpPr txBox="1"/>
          <p:nvPr/>
        </p:nvSpPr>
        <p:spPr>
          <a:xfrm>
            <a:off x="8090873" y="4714293"/>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Refactor</a:t>
            </a:r>
          </a:p>
        </p:txBody>
      </p:sp>
      <p:sp>
        <p:nvSpPr>
          <p:cNvPr id="41" name="TextBox 40">
            <a:extLst>
              <a:ext uri="{FF2B5EF4-FFF2-40B4-BE49-F238E27FC236}">
                <a16:creationId xmlns:a16="http://schemas.microsoft.com/office/drawing/2014/main" id="{1F57CEAB-D885-ED4E-8A56-B61025C285DF}"/>
              </a:ext>
            </a:extLst>
          </p:cNvPr>
          <p:cNvSpPr txBox="1"/>
          <p:nvPr/>
        </p:nvSpPr>
        <p:spPr>
          <a:xfrm>
            <a:off x="8090873" y="5268809"/>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endPar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2932537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130AD4-2FC0-410C-AFE1-70D886733765}"/>
              </a:ext>
            </a:extLst>
          </p:cNvPr>
          <p:cNvSpPr>
            <a:spLocks noGrp="1"/>
          </p:cNvSpPr>
          <p:nvPr>
            <p:ph type="title"/>
          </p:nvPr>
        </p:nvSpPr>
        <p:spPr>
          <a:xfrm>
            <a:off x="457200" y="2590800"/>
            <a:ext cx="10363200" cy="1240140"/>
          </a:xfrm>
        </p:spPr>
        <p:txBody>
          <a:bodyPr/>
          <a:lstStyle/>
          <a:p>
            <a:r>
              <a:rPr lang="en-US" dirty="0"/>
              <a:t>Questions</a:t>
            </a:r>
          </a:p>
        </p:txBody>
      </p:sp>
    </p:spTree>
    <p:extLst>
      <p:ext uri="{BB962C8B-B14F-4D97-AF65-F5344CB8AC3E}">
        <p14:creationId xmlns:p14="http://schemas.microsoft.com/office/powerpoint/2010/main" val="369404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01678"/>
          </a:xfrm>
        </p:spPr>
        <p:txBody>
          <a:bodyPr/>
          <a:lstStyle/>
          <a:p>
            <a:r>
              <a:rPr lang="en-US" b="0" dirty="0"/>
              <a:t>Agenda</a:t>
            </a:r>
          </a:p>
        </p:txBody>
      </p:sp>
      <p:sp>
        <p:nvSpPr>
          <p:cNvPr id="10" name="Text Placeholder 9">
            <a:extLst>
              <a:ext uri="{FF2B5EF4-FFF2-40B4-BE49-F238E27FC236}">
                <a16:creationId xmlns:a16="http://schemas.microsoft.com/office/drawing/2014/main" id="{9558A572-0083-0C4C-9457-EA1C544AC7C8}"/>
              </a:ext>
            </a:extLst>
          </p:cNvPr>
          <p:cNvSpPr>
            <a:spLocks noGrp="1"/>
          </p:cNvSpPr>
          <p:nvPr>
            <p:ph type="body" sz="quarter" idx="10"/>
          </p:nvPr>
        </p:nvSpPr>
        <p:spPr>
          <a:xfrm>
            <a:off x="457200" y="1072641"/>
            <a:ext cx="11258550" cy="5268952"/>
          </a:xfrm>
        </p:spPr>
        <p:txBody>
          <a:bodyPr>
            <a:normAutofit/>
          </a:bodyPr>
          <a:lstStyle/>
          <a:p>
            <a:pPr marL="285739" indent="-285739"/>
            <a:r>
              <a:rPr lang="en-US" dirty="0"/>
              <a:t>Agree to a common understanding of the 7R strategies</a:t>
            </a:r>
          </a:p>
          <a:p>
            <a:pPr marL="285739" indent="-285739"/>
            <a:r>
              <a:rPr lang="en-US" dirty="0"/>
              <a:t>Sample 7R disposition tree</a:t>
            </a:r>
          </a:p>
          <a:p>
            <a:pPr marL="285739" indent="-285739"/>
            <a:r>
              <a:rPr lang="en-US" dirty="0"/>
              <a:t>Sample 7R selection</a:t>
            </a:r>
          </a:p>
          <a:p>
            <a:pPr marL="285739" indent="-285739"/>
            <a:r>
              <a:rPr lang="en-US" dirty="0"/>
              <a:t>Data requirements</a:t>
            </a:r>
          </a:p>
          <a:p>
            <a:pPr marL="285739" indent="-285739"/>
            <a:r>
              <a:rPr lang="en-US" dirty="0"/>
              <a:t>Iterate 7R disposition tree</a:t>
            </a:r>
          </a:p>
          <a:p>
            <a:pPr marL="809593" lvl="1" indent="-285739"/>
            <a:r>
              <a:rPr lang="en-US" dirty="0"/>
              <a:t>Walk through base disposition tree</a:t>
            </a:r>
          </a:p>
          <a:p>
            <a:pPr marL="809593" lvl="1" indent="-285739"/>
            <a:r>
              <a:rPr lang="en-US" dirty="0"/>
              <a:t>Review of technology stacks and business drivers</a:t>
            </a:r>
          </a:p>
          <a:p>
            <a:pPr marL="809593" lvl="1" indent="-285739"/>
            <a:r>
              <a:rPr lang="en-US" dirty="0"/>
              <a:t>Iterate tree logic</a:t>
            </a:r>
          </a:p>
        </p:txBody>
      </p:sp>
    </p:spTree>
    <p:extLst>
      <p:ext uri="{BB962C8B-B14F-4D97-AF65-F5344CB8AC3E}">
        <p14:creationId xmlns:p14="http://schemas.microsoft.com/office/powerpoint/2010/main" val="13176509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77" y="96946"/>
            <a:ext cx="10515600" cy="996950"/>
          </a:xfrm>
        </p:spPr>
        <p:txBody>
          <a:bodyPr>
            <a:normAutofit/>
          </a:bodyPr>
          <a:lstStyle/>
          <a:p>
            <a:r>
              <a:rPr lang="en-US" sz="4000" dirty="0">
                <a:latin typeface="Amazon Ember" panose="020B0603020204020204" pitchFamily="34" charset="0"/>
                <a:ea typeface="Amazon Ember" panose="020B0603020204020204" pitchFamily="34" charset="0"/>
                <a:cs typeface="Amazon Ember" panose="020B0603020204020204" pitchFamily="34" charset="0"/>
              </a:rPr>
              <a:t>7R Strategies</a:t>
            </a:r>
          </a:p>
        </p:txBody>
      </p:sp>
      <p:pic>
        <p:nvPicPr>
          <p:cNvPr id="3" name="Picture 2">
            <a:extLst>
              <a:ext uri="{FF2B5EF4-FFF2-40B4-BE49-F238E27FC236}">
                <a16:creationId xmlns:a16="http://schemas.microsoft.com/office/drawing/2014/main" id="{D04012DA-3A62-C045-8982-57499266DE28}"/>
              </a:ext>
            </a:extLst>
          </p:cNvPr>
          <p:cNvPicPr>
            <a:picLocks noChangeAspect="1"/>
          </p:cNvPicPr>
          <p:nvPr/>
        </p:nvPicPr>
        <p:blipFill>
          <a:blip r:embed="rId3"/>
          <a:stretch>
            <a:fillRect/>
          </a:stretch>
        </p:blipFill>
        <p:spPr>
          <a:xfrm>
            <a:off x="1310224" y="923121"/>
            <a:ext cx="9571554" cy="5166394"/>
          </a:xfrm>
          <a:prstGeom prst="rect">
            <a:avLst/>
          </a:prstGeom>
          <a:solidFill>
            <a:schemeClr val="tx1"/>
          </a:solidFill>
        </p:spPr>
      </p:pic>
    </p:spTree>
    <p:extLst>
      <p:ext uri="{BB962C8B-B14F-4D97-AF65-F5344CB8AC3E}">
        <p14:creationId xmlns:p14="http://schemas.microsoft.com/office/powerpoint/2010/main" val="24156701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991DEF31-75B1-F84E-8FD5-E962D626D234}"/>
              </a:ext>
            </a:extLst>
          </p:cNvPr>
          <p:cNvSpPr>
            <a:spLocks noGrp="1"/>
          </p:cNvSpPr>
          <p:nvPr>
            <p:ph type="title"/>
          </p:nvPr>
        </p:nvSpPr>
        <p:spPr>
          <a:xfrm>
            <a:off x="449053" y="153249"/>
            <a:ext cx="10940405" cy="727655"/>
          </a:xfrm>
        </p:spPr>
        <p:txBody>
          <a:bodyPr/>
          <a:lstStyle/>
          <a:p>
            <a:r>
              <a:rPr lang="en-US" dirty="0">
                <a:solidFill>
                  <a:schemeClr val="tx1"/>
                </a:solidFill>
              </a:rPr>
              <a:t>Migration/Modernization Strategies (aka 7Rs’)</a:t>
            </a:r>
          </a:p>
        </p:txBody>
      </p:sp>
      <p:graphicFrame>
        <p:nvGraphicFramePr>
          <p:cNvPr id="35" name="Table 34">
            <a:extLst>
              <a:ext uri="{FF2B5EF4-FFF2-40B4-BE49-F238E27FC236}">
                <a16:creationId xmlns:a16="http://schemas.microsoft.com/office/drawing/2014/main" id="{23CEA049-47E8-D744-9459-182DAE27953F}"/>
              </a:ext>
            </a:extLst>
          </p:cNvPr>
          <p:cNvGraphicFramePr>
            <a:graphicFrameLocks noGrp="1"/>
          </p:cNvGraphicFramePr>
          <p:nvPr>
            <p:extLst/>
          </p:nvPr>
        </p:nvGraphicFramePr>
        <p:xfrm>
          <a:off x="2455218" y="1433276"/>
          <a:ext cx="9260531" cy="4724400"/>
        </p:xfrm>
        <a:graphic>
          <a:graphicData uri="http://schemas.openxmlformats.org/drawingml/2006/table">
            <a:tbl>
              <a:tblPr firstRow="1" bandRow="1">
                <a:tableStyleId>{6E25E649-3F16-4E02-A733-19D2CDBF48F0}</a:tableStyleId>
              </a:tblPr>
              <a:tblGrid>
                <a:gridCol w="1411768">
                  <a:extLst>
                    <a:ext uri="{9D8B030D-6E8A-4147-A177-3AD203B41FA5}">
                      <a16:colId xmlns:a16="http://schemas.microsoft.com/office/drawing/2014/main" val="3018328889"/>
                    </a:ext>
                  </a:extLst>
                </a:gridCol>
                <a:gridCol w="7848763">
                  <a:extLst>
                    <a:ext uri="{9D8B030D-6E8A-4147-A177-3AD203B41FA5}">
                      <a16:colId xmlns:a16="http://schemas.microsoft.com/office/drawing/2014/main" val="1902793864"/>
                    </a:ext>
                  </a:extLst>
                </a:gridCol>
              </a:tblGrid>
              <a:tr h="533400">
                <a:tc>
                  <a:txBody>
                    <a:bodyPr/>
                    <a:lstStyle/>
                    <a:p>
                      <a:r>
                        <a:rPr lang="en-US" sz="1300" dirty="0">
                          <a:solidFill>
                            <a:schemeClr val="bg1"/>
                          </a:solidFill>
                          <a:latin typeface="+mn-lt"/>
                        </a:rPr>
                        <a:t>Name</a:t>
                      </a:r>
                      <a:endParaRPr lang="en-US" sz="1300" dirty="0">
                        <a:solidFill>
                          <a:schemeClr val="bg1"/>
                        </a:solidFill>
                        <a:latin typeface="+mn-lt"/>
                        <a:ea typeface="Amazon Ember" panose="020B0603020204020204" pitchFamily="34" charset="0"/>
                        <a:cs typeface="Amazon Ember" panose="020B0603020204020204" pitchFamily="34" charset="0"/>
                      </a:endParaRP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300" dirty="0">
                          <a:solidFill>
                            <a:schemeClr val="bg1"/>
                          </a:solidFill>
                          <a:latin typeface="+mn-lt"/>
                        </a:rPr>
                        <a:t>Description</a:t>
                      </a:r>
                      <a:endParaRPr lang="en-US" sz="1300" dirty="0">
                        <a:solidFill>
                          <a:schemeClr val="bg1"/>
                        </a:solidFill>
                        <a:latin typeface="+mn-lt"/>
                        <a:ea typeface="Amazon Ember" panose="020B0603020204020204" pitchFamily="34" charset="0"/>
                        <a:cs typeface="Amazon Ember" panose="020B0603020204020204" pitchFamily="34" charset="0"/>
                      </a:endParaRP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335400"/>
                  </a:ext>
                </a:extLst>
              </a:tr>
              <a:tr h="533400">
                <a:tc>
                  <a:txBody>
                    <a:bodyPr/>
                    <a:lstStyle/>
                    <a:p>
                      <a:r>
                        <a:rPr lang="en-US" sz="1300" dirty="0">
                          <a:latin typeface="+mn-lt"/>
                        </a:rPr>
                        <a:t>Refactor</a:t>
                      </a:r>
                      <a:endParaRPr lang="en-US" sz="1300" dirty="0">
                        <a:latin typeface="+mn-lt"/>
                        <a:ea typeface="Amazon Ember" panose="020B0603020204020204" pitchFamily="34" charset="0"/>
                        <a:cs typeface="Amazon Ember" panose="020B0603020204020204" pitchFamily="34" charset="0"/>
                      </a:endParaRP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300" dirty="0">
                          <a:latin typeface="+mn-lt"/>
                        </a:rPr>
                        <a:t>Full modernization of the application. Example: rewrite monolith app code to microservices</a:t>
                      </a:r>
                      <a:br>
                        <a:rPr lang="en-GB" sz="1300" dirty="0">
                          <a:latin typeface="+mn-lt"/>
                        </a:rPr>
                      </a:br>
                      <a:r>
                        <a:rPr lang="en-GB" sz="1300" dirty="0">
                          <a:latin typeface="+mn-lt"/>
                        </a:rPr>
                        <a:t>using cloud-native features such as Serverless technology</a:t>
                      </a: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232311"/>
                  </a:ext>
                </a:extLst>
              </a:tr>
              <a:tr h="685800">
                <a:tc>
                  <a:txBody>
                    <a:bodyPr/>
                    <a:lstStyle/>
                    <a:p>
                      <a:r>
                        <a:rPr lang="en-US" sz="1300" dirty="0">
                          <a:latin typeface="+mn-lt"/>
                        </a:rPr>
                        <a:t>Replatform</a:t>
                      </a:r>
                      <a:endParaRPr lang="en-US" sz="1300" dirty="0">
                        <a:latin typeface="+mn-lt"/>
                        <a:ea typeface="Amazon Ember" panose="020B0603020204020204" pitchFamily="34" charset="0"/>
                        <a:cs typeface="Amazon Ember" panose="020B0603020204020204" pitchFamily="34" charset="0"/>
                      </a:endParaRP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300" dirty="0">
                          <a:latin typeface="+mn-lt"/>
                          <a:ea typeface="Amazon Ember" panose="020B0603020204020204" pitchFamily="34" charset="0"/>
                          <a:cs typeface="Amazon Ember" panose="020B0603020204020204" pitchFamily="34" charset="0"/>
                        </a:rPr>
                        <a:t>Enhanced modernization of the application’s OS and Databases. Example: Upgrade to latest OS version, migrate to open-source or managed </a:t>
                      </a:r>
                      <a:r>
                        <a:rPr lang="en-US" sz="1300" dirty="0" err="1">
                          <a:latin typeface="+mn-lt"/>
                          <a:ea typeface="Amazon Ember" panose="020B0603020204020204" pitchFamily="34" charset="0"/>
                          <a:cs typeface="Amazon Ember" panose="020B0603020204020204" pitchFamily="34" charset="0"/>
                        </a:rPr>
                        <a:t>db</a:t>
                      </a:r>
                      <a:r>
                        <a:rPr lang="en-US" sz="1300" dirty="0">
                          <a:latin typeface="+mn-lt"/>
                          <a:ea typeface="Amazon Ember" panose="020B0603020204020204" pitchFamily="34" charset="0"/>
                          <a:cs typeface="Amazon Ember" panose="020B0603020204020204" pitchFamily="34" charset="0"/>
                        </a:rPr>
                        <a:t>, Amazon Aurora Postgres and deploy all infrastructure and applications through code pipelines; may include minor application code changes</a:t>
                      </a: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5479096"/>
                  </a:ext>
                </a:extLst>
              </a:tr>
              <a:tr h="533400">
                <a:tc>
                  <a:txBody>
                    <a:bodyPr/>
                    <a:lstStyle/>
                    <a:p>
                      <a:r>
                        <a:rPr lang="en-US" sz="1300" kern="1200" dirty="0">
                          <a:solidFill>
                            <a:schemeClr val="dk1"/>
                          </a:solidFill>
                          <a:latin typeface="+mn-lt"/>
                          <a:ea typeface="Amazon Ember" panose="020B0603020204020204" pitchFamily="34" charset="0"/>
                          <a:cs typeface="Amazon Ember" panose="020B0603020204020204" pitchFamily="34" charset="0"/>
                        </a:rPr>
                        <a:t>Repurchase</a:t>
                      </a: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300" kern="1200" dirty="0">
                          <a:solidFill>
                            <a:schemeClr val="dk1"/>
                          </a:solidFill>
                          <a:latin typeface="+mn-lt"/>
                          <a:ea typeface="Amazon Ember" panose="020B0603020204020204" pitchFamily="34" charset="0"/>
                          <a:cs typeface="Amazon Ember" panose="020B0603020204020204" pitchFamily="34" charset="0"/>
                        </a:rPr>
                        <a:t>Purchase, configure or customize a COTS (Commercial Of The Shelf) software or SaaS (Software as a Service) product. Example: Migrate an application to Salesforce SaaS</a:t>
                      </a: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8602831"/>
                  </a:ext>
                </a:extLst>
              </a:tr>
              <a:tr h="685800">
                <a:tc>
                  <a:txBody>
                    <a:bodyPr/>
                    <a:lstStyle/>
                    <a:p>
                      <a:r>
                        <a:rPr lang="en-US" sz="1300" kern="1200" dirty="0">
                          <a:solidFill>
                            <a:schemeClr val="dk1"/>
                          </a:solidFill>
                          <a:latin typeface="+mn-lt"/>
                          <a:ea typeface="Amazon Ember" panose="020B0603020204020204" pitchFamily="34" charset="0"/>
                          <a:cs typeface="Amazon Ember" panose="020B0603020204020204" pitchFamily="34" charset="0"/>
                        </a:rPr>
                        <a:t>Rehost</a:t>
                      </a: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defTabSz="932472" fontAlgn="base">
                        <a:spcBef>
                          <a:spcPct val="0"/>
                        </a:spcBef>
                        <a:spcAft>
                          <a:spcPct val="0"/>
                        </a:spcAft>
                        <a:defRPr/>
                      </a:pPr>
                      <a:r>
                        <a:rPr lang="en-US" sz="1300" kern="1200" dirty="0">
                          <a:solidFill>
                            <a:schemeClr val="dk1"/>
                          </a:solidFill>
                          <a:latin typeface="+mn-lt"/>
                          <a:ea typeface="Amazon Ember" panose="020B0603020204020204" pitchFamily="34" charset="0"/>
                          <a:cs typeface="Amazon Ember" panose="020B0603020204020204" pitchFamily="34" charset="0"/>
                        </a:rPr>
                        <a:t>Rapid migration of servers to AWS to get the benefits of the cloud with very low cost to migrate and no application changes. Example: Rapid, low cost migration of servers running supported Windows and Linux versions, where there’s not a good business case for enhancing the application</a:t>
                      </a: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8195972"/>
                  </a:ext>
                </a:extLst>
              </a:tr>
              <a:tr h="685800">
                <a:tc>
                  <a:txBody>
                    <a:bodyPr/>
                    <a:lstStyle/>
                    <a:p>
                      <a:r>
                        <a:rPr lang="en-US" sz="1300" dirty="0">
                          <a:latin typeface="+mn-lt"/>
                        </a:rPr>
                        <a:t>Relocate</a:t>
                      </a:r>
                      <a:endParaRPr lang="en-US" sz="1300" dirty="0">
                        <a:latin typeface="+mn-lt"/>
                        <a:ea typeface="Amazon Ember" panose="020B0603020204020204" pitchFamily="34" charset="0"/>
                        <a:cs typeface="Amazon Ember" panose="020B0603020204020204" pitchFamily="34" charset="0"/>
                      </a:endParaRP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300" dirty="0">
                          <a:latin typeface="+mn-lt"/>
                          <a:ea typeface="Amazon Ember" panose="020B0603020204020204" pitchFamily="34" charset="0"/>
                          <a:cs typeface="Amazon Ember" panose="020B0603020204020204" pitchFamily="34" charset="0"/>
                        </a:rPr>
                        <a:t>Rapid migration of VMWare hosted virtual servers to AWS to get the benefits of the cloud with very low cost to migrate and no application changes or changes to operational processes. Example: Private cloud hosted virtual machine moved to AWS VMWare</a:t>
                      </a: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867332"/>
                  </a:ext>
                </a:extLst>
              </a:tr>
              <a:tr h="533400">
                <a:tc>
                  <a:txBody>
                    <a:bodyPr/>
                    <a:lstStyle/>
                    <a:p>
                      <a:r>
                        <a:rPr lang="en-US" sz="1300" dirty="0">
                          <a:latin typeface="+mn-lt"/>
                        </a:rPr>
                        <a:t>Retain</a:t>
                      </a:r>
                      <a:endParaRPr lang="en-US" sz="1300" dirty="0">
                        <a:latin typeface="+mn-lt"/>
                        <a:ea typeface="Amazon Ember" panose="020B0603020204020204" pitchFamily="34" charset="0"/>
                        <a:cs typeface="Amazon Ember" panose="020B0603020204020204" pitchFamily="34" charset="0"/>
                      </a:endParaRP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300" dirty="0">
                          <a:latin typeface="+mn-lt"/>
                          <a:ea typeface="Amazon Ember" panose="020B0603020204020204" pitchFamily="34" charset="0"/>
                          <a:cs typeface="Amazon Ember" panose="020B0603020204020204" pitchFamily="34" charset="0"/>
                        </a:rPr>
                        <a:t>Do nothing and keep running the application in the current location</a:t>
                      </a: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0497241"/>
                  </a:ext>
                </a:extLst>
              </a:tr>
              <a:tr h="533400">
                <a:tc>
                  <a:txBody>
                    <a:bodyPr/>
                    <a:lstStyle/>
                    <a:p>
                      <a:r>
                        <a:rPr lang="en-US" sz="1300" dirty="0">
                          <a:latin typeface="+mn-lt"/>
                        </a:rPr>
                        <a:t>Retire</a:t>
                      </a:r>
                      <a:endParaRPr lang="en-US" sz="1300" dirty="0">
                        <a:latin typeface="+mn-lt"/>
                        <a:ea typeface="Amazon Ember" panose="020B0603020204020204" pitchFamily="34" charset="0"/>
                        <a:cs typeface="Amazon Ember" panose="020B0603020204020204" pitchFamily="34" charset="0"/>
                      </a:endParaRP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300" dirty="0">
                          <a:latin typeface="+mn-lt"/>
                          <a:ea typeface="Amazon Ember" panose="020B0603020204020204" pitchFamily="34" charset="0"/>
                          <a:cs typeface="Amazon Ember" panose="020B0603020204020204" pitchFamily="34" charset="0"/>
                        </a:rPr>
                        <a:t>Decommission the application without migration to AWS</a:t>
                      </a: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867509"/>
                  </a:ext>
                </a:extLst>
              </a:tr>
            </a:tbl>
          </a:graphicData>
        </a:graphic>
      </p:graphicFrame>
      <p:grpSp>
        <p:nvGrpSpPr>
          <p:cNvPr id="4" name="Group 3">
            <a:extLst>
              <a:ext uri="{FF2B5EF4-FFF2-40B4-BE49-F238E27FC236}">
                <a16:creationId xmlns:a16="http://schemas.microsoft.com/office/drawing/2014/main" id="{DCC2474B-BE61-CD45-ACB4-7E9D7B3EF465}"/>
              </a:ext>
            </a:extLst>
          </p:cNvPr>
          <p:cNvGrpSpPr/>
          <p:nvPr/>
        </p:nvGrpSpPr>
        <p:grpSpPr>
          <a:xfrm>
            <a:off x="463314" y="2657231"/>
            <a:ext cx="1619173" cy="3163328"/>
            <a:chOff x="9905411" y="1702789"/>
            <a:chExt cx="1943008" cy="4993465"/>
          </a:xfrm>
        </p:grpSpPr>
        <p:cxnSp>
          <p:nvCxnSpPr>
            <p:cNvPr id="6" name="Straight Arrow Connector 5">
              <a:extLst>
                <a:ext uri="{FF2B5EF4-FFF2-40B4-BE49-F238E27FC236}">
                  <a16:creationId xmlns:a16="http://schemas.microsoft.com/office/drawing/2014/main" id="{ACE839B5-EDAA-C047-A647-DB30DE548A26}"/>
                </a:ext>
              </a:extLst>
            </p:cNvPr>
            <p:cNvCxnSpPr>
              <a:cxnSpLocks/>
            </p:cNvCxnSpPr>
            <p:nvPr/>
          </p:nvCxnSpPr>
          <p:spPr>
            <a:xfrm flipV="1">
              <a:off x="10881305" y="1702789"/>
              <a:ext cx="0" cy="4993465"/>
            </a:xfrm>
            <a:prstGeom prst="straightConnector1">
              <a:avLst/>
            </a:prstGeom>
            <a:ln>
              <a:headEnd type="none"/>
              <a:tailEnd type="arrow" w="lg" len="sm"/>
            </a:ln>
          </p:spPr>
          <p:style>
            <a:lnRef idx="3">
              <a:schemeClr val="accent3"/>
            </a:lnRef>
            <a:fillRef idx="0">
              <a:schemeClr val="accent3"/>
            </a:fillRef>
            <a:effectRef idx="2">
              <a:schemeClr val="accent3"/>
            </a:effectRef>
            <a:fontRef idx="minor">
              <a:schemeClr val="tx1"/>
            </a:fontRef>
          </p:style>
        </p:cxnSp>
        <p:sp>
          <p:nvSpPr>
            <p:cNvPr id="5" name="TextBox 4">
              <a:extLst>
                <a:ext uri="{FF2B5EF4-FFF2-40B4-BE49-F238E27FC236}">
                  <a16:creationId xmlns:a16="http://schemas.microsoft.com/office/drawing/2014/main" id="{EF9510DB-17E1-4E43-9EBB-CD53912980BF}"/>
                </a:ext>
              </a:extLst>
            </p:cNvPr>
            <p:cNvSpPr txBox="1"/>
            <p:nvPr/>
          </p:nvSpPr>
          <p:spPr>
            <a:xfrm>
              <a:off x="9905411" y="3985702"/>
              <a:ext cx="1943008" cy="449402"/>
            </a:xfrm>
            <a:prstGeom prst="rect">
              <a:avLst/>
            </a:prstGeom>
            <a:solidFill>
              <a:srgbClr val="222F3E"/>
            </a:solidFill>
          </p:spPr>
          <p:txBody>
            <a:bodyPr wrap="square" lIns="38100" tIns="38100" rIns="38100" bIns="38100" rtlCol="0">
              <a:spAutoFit/>
            </a:bodyPr>
            <a:lstStyle/>
            <a:p>
              <a:pPr algn="ctr">
                <a:lnSpc>
                  <a:spcPct val="90000"/>
                </a:lnSpc>
                <a:spcAft>
                  <a:spcPts val="1500"/>
                </a:spcAft>
                <a:defRPr/>
              </a:pPr>
              <a:r>
                <a:rPr lang="en-US" sz="1500" i="1" dirty="0">
                  <a:solidFill>
                    <a:schemeClr val="accent1"/>
                  </a:solidFill>
                  <a:latin typeface="Amazon Ember"/>
                </a:rPr>
                <a:t>Effort</a:t>
              </a:r>
            </a:p>
          </p:txBody>
        </p:sp>
      </p:grpSp>
      <p:sp>
        <p:nvSpPr>
          <p:cNvPr id="8" name="TextBox 7">
            <a:extLst>
              <a:ext uri="{FF2B5EF4-FFF2-40B4-BE49-F238E27FC236}">
                <a16:creationId xmlns:a16="http://schemas.microsoft.com/office/drawing/2014/main" id="{2E714708-E174-9245-A580-AC723A5DBC3A}"/>
              </a:ext>
            </a:extLst>
          </p:cNvPr>
          <p:cNvSpPr txBox="1"/>
          <p:nvPr/>
        </p:nvSpPr>
        <p:spPr>
          <a:xfrm>
            <a:off x="110353" y="1814160"/>
            <a:ext cx="2325815" cy="756617"/>
          </a:xfrm>
          <a:prstGeom prst="rect">
            <a:avLst/>
          </a:prstGeom>
          <a:noFill/>
        </p:spPr>
        <p:txBody>
          <a:bodyPr wrap="square" lIns="0" tIns="0" rIns="0" bIns="0" rtlCol="0">
            <a:spAutoFit/>
          </a:bodyPr>
          <a:lstStyle>
            <a:defPPr>
              <a:defRPr lang="en-US"/>
            </a:defPPr>
            <a:lvl1pPr>
              <a:lnSpc>
                <a:spcPct val="90000"/>
              </a:lnSpc>
              <a:spcAft>
                <a:spcPts val="1800"/>
              </a:spcAft>
              <a:defRPr sz="2000">
                <a:solidFill>
                  <a:schemeClr val="accent1"/>
                </a:solidFill>
                <a:latin typeface="Amazon Ember" panose="020B0603020204020204" pitchFamily="34" charset="0"/>
              </a:defRPr>
            </a:lvl1pPr>
          </a:lstStyle>
          <a:p>
            <a:pPr algn="ctr">
              <a:lnSpc>
                <a:spcPct val="100000"/>
              </a:lnSpc>
              <a:spcAft>
                <a:spcPts val="500"/>
              </a:spcAft>
            </a:pPr>
            <a:r>
              <a:rPr lang="en-GB" sz="1500" dirty="0">
                <a:solidFill>
                  <a:schemeClr val="tx1"/>
                </a:solidFill>
              </a:rPr>
              <a:t>Cost to Migrate / Modernize</a:t>
            </a:r>
          </a:p>
          <a:p>
            <a:pPr algn="ctr">
              <a:lnSpc>
                <a:spcPct val="100000"/>
              </a:lnSpc>
              <a:spcAft>
                <a:spcPts val="500"/>
              </a:spcAft>
            </a:pPr>
            <a:r>
              <a:rPr lang="en-GB" sz="1500" dirty="0">
                <a:solidFill>
                  <a:schemeClr val="tx1"/>
                </a:solidFill>
              </a:rPr>
              <a:t>Value to Customer</a:t>
            </a:r>
            <a:endParaRPr lang="en-US" sz="1500" dirty="0">
              <a:solidFill>
                <a:schemeClr val="tx1"/>
              </a:solidFill>
            </a:endParaRPr>
          </a:p>
        </p:txBody>
      </p:sp>
      <p:sp>
        <p:nvSpPr>
          <p:cNvPr id="9" name="Title 7">
            <a:extLst>
              <a:ext uri="{FF2B5EF4-FFF2-40B4-BE49-F238E27FC236}">
                <a16:creationId xmlns:a16="http://schemas.microsoft.com/office/drawing/2014/main" id="{D6122491-3F89-C44D-BF60-1E67198B259C}"/>
              </a:ext>
            </a:extLst>
          </p:cNvPr>
          <p:cNvSpPr txBox="1">
            <a:spLocks/>
          </p:cNvSpPr>
          <p:nvPr/>
        </p:nvSpPr>
        <p:spPr>
          <a:xfrm>
            <a:off x="476250" y="729219"/>
            <a:ext cx="11258550" cy="701678"/>
          </a:xfrm>
          <a:prstGeom prst="rect">
            <a:avLst/>
          </a:prstGeom>
        </p:spPr>
        <p:txBody>
          <a:bodyPr vert="horz" lIns="76200" tIns="38100" rIns="76200" bIns="38100" rtlCol="0" anchor="t">
            <a:noAutofit/>
          </a:bodyPr>
          <a:lst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2000" b="0" dirty="0">
                <a:solidFill>
                  <a:schemeClr val="accent1"/>
                </a:solidFill>
                <a:latin typeface="+mj-lt"/>
                <a:cs typeface="Arial" panose="020B0604020202020204" pitchFamily="34" charset="0"/>
              </a:rPr>
              <a:t>A direct relationship exists between the strategy and effort/cost to migrate</a:t>
            </a:r>
          </a:p>
        </p:txBody>
      </p:sp>
    </p:spTree>
    <p:extLst>
      <p:ext uri="{BB962C8B-B14F-4D97-AF65-F5344CB8AC3E}">
        <p14:creationId xmlns:p14="http://schemas.microsoft.com/office/powerpoint/2010/main" val="31996588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E351-C89D-D04D-B047-5D2BEAA80BE4}"/>
              </a:ext>
            </a:extLst>
          </p:cNvPr>
          <p:cNvSpPr>
            <a:spLocks noGrp="1"/>
          </p:cNvSpPr>
          <p:nvPr>
            <p:ph type="title"/>
          </p:nvPr>
        </p:nvSpPr>
        <p:spPr/>
        <p:txBody>
          <a:bodyPr/>
          <a:lstStyle/>
          <a:p>
            <a:r>
              <a:rPr lang="en-US" dirty="0"/>
              <a:t>Typical Factors Influencing 7R decisions</a:t>
            </a:r>
          </a:p>
        </p:txBody>
      </p:sp>
      <p:sp>
        <p:nvSpPr>
          <p:cNvPr id="3" name="Text Placeholder 2">
            <a:extLst>
              <a:ext uri="{FF2B5EF4-FFF2-40B4-BE49-F238E27FC236}">
                <a16:creationId xmlns:a16="http://schemas.microsoft.com/office/drawing/2014/main" id="{B7A31C6F-AD65-CA4D-83AA-455763D4AA26}"/>
              </a:ext>
            </a:extLst>
          </p:cNvPr>
          <p:cNvSpPr>
            <a:spLocks noGrp="1"/>
          </p:cNvSpPr>
          <p:nvPr>
            <p:ph type="body" sz="quarter" idx="10"/>
          </p:nvPr>
        </p:nvSpPr>
        <p:spPr/>
        <p:txBody>
          <a:bodyPr/>
          <a:lstStyle/>
          <a:p>
            <a:pPr marL="285739" indent="-285739"/>
            <a:r>
              <a:rPr lang="en-US" dirty="0"/>
              <a:t>Business drivers &amp; compelling events</a:t>
            </a:r>
          </a:p>
          <a:p>
            <a:pPr marL="809593" lvl="1" indent="-285739"/>
            <a:r>
              <a:rPr lang="en-US" dirty="0"/>
              <a:t>Market disruption</a:t>
            </a:r>
          </a:p>
          <a:p>
            <a:pPr marL="809593" lvl="1" indent="-285739"/>
            <a:r>
              <a:rPr lang="en-US" dirty="0"/>
              <a:t>Transformation of business function of service/application</a:t>
            </a:r>
          </a:p>
          <a:p>
            <a:pPr marL="809593" lvl="1" indent="-285739"/>
            <a:r>
              <a:rPr lang="en-US" dirty="0"/>
              <a:t>Customer Experience</a:t>
            </a:r>
          </a:p>
          <a:p>
            <a:pPr marL="809593" lvl="1" indent="-285739"/>
            <a:r>
              <a:rPr lang="en-US" dirty="0"/>
              <a:t>Objectives and Key Results (OKRs)</a:t>
            </a:r>
          </a:p>
          <a:p>
            <a:pPr marL="285739" indent="-285739"/>
            <a:r>
              <a:rPr lang="en-US" dirty="0"/>
              <a:t>Size of investment</a:t>
            </a:r>
          </a:p>
          <a:p>
            <a:pPr marL="285739" indent="-285739"/>
            <a:r>
              <a:rPr lang="en-US" dirty="0"/>
              <a:t>Strategic view of applications and technology stacks</a:t>
            </a:r>
          </a:p>
          <a:p>
            <a:pPr marL="809593" lvl="1" indent="-285739"/>
            <a:r>
              <a:rPr lang="en-US" dirty="0"/>
              <a:t>Dependencies between internal teams &amp; shared business functions</a:t>
            </a:r>
          </a:p>
          <a:p>
            <a:pPr marL="809593" lvl="1" indent="-285739"/>
            <a:r>
              <a:rPr lang="en-US" dirty="0"/>
              <a:t>Application obsolesce </a:t>
            </a:r>
          </a:p>
          <a:p>
            <a:pPr marL="285739" indent="-285739"/>
            <a:r>
              <a:rPr lang="en-US" dirty="0"/>
              <a:t>Program deadlines &amp; cloud maturity/experience</a:t>
            </a:r>
          </a:p>
          <a:p>
            <a:pPr marL="285739" indent="-285739"/>
            <a:r>
              <a:rPr lang="en-US" dirty="0"/>
              <a:t>Current / proposed operating model </a:t>
            </a:r>
          </a:p>
          <a:p>
            <a:pPr marL="285739" indent="-285739"/>
            <a:r>
              <a:rPr lang="en-US" dirty="0"/>
              <a:t>Security, Compliance, and Regulatory requirements</a:t>
            </a:r>
          </a:p>
        </p:txBody>
      </p:sp>
    </p:spTree>
    <p:extLst>
      <p:ext uri="{BB962C8B-B14F-4D97-AF65-F5344CB8AC3E}">
        <p14:creationId xmlns:p14="http://schemas.microsoft.com/office/powerpoint/2010/main" val="41488061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0B77-8330-6545-B786-4465EF6F8352}"/>
              </a:ext>
            </a:extLst>
          </p:cNvPr>
          <p:cNvSpPr>
            <a:spLocks noGrp="1"/>
          </p:cNvSpPr>
          <p:nvPr>
            <p:ph type="title"/>
          </p:nvPr>
        </p:nvSpPr>
        <p:spPr/>
        <p:txBody>
          <a:bodyPr/>
          <a:lstStyle/>
          <a:p>
            <a:r>
              <a:rPr lang="en-US" dirty="0">
                <a:solidFill>
                  <a:schemeClr val="tx1"/>
                </a:solidFill>
              </a:rPr>
              <a:t>Sample R Strategy Decision Tree</a:t>
            </a:r>
          </a:p>
        </p:txBody>
      </p:sp>
      <p:pic>
        <p:nvPicPr>
          <p:cNvPr id="63" name="Picture 62">
            <a:extLst>
              <a:ext uri="{FF2B5EF4-FFF2-40B4-BE49-F238E27FC236}">
                <a16:creationId xmlns:a16="http://schemas.microsoft.com/office/drawing/2014/main" id="{64526DD3-0910-7B49-B272-DF0526D99F8D}"/>
              </a:ext>
            </a:extLst>
          </p:cNvPr>
          <p:cNvPicPr>
            <a:picLocks noChangeAspect="1"/>
          </p:cNvPicPr>
          <p:nvPr/>
        </p:nvPicPr>
        <p:blipFill>
          <a:blip r:embed="rId3"/>
          <a:stretch>
            <a:fillRect/>
          </a:stretch>
        </p:blipFill>
        <p:spPr>
          <a:xfrm>
            <a:off x="527871" y="880904"/>
            <a:ext cx="11215077" cy="5330505"/>
          </a:xfrm>
          <a:prstGeom prst="rect">
            <a:avLst/>
          </a:prstGeom>
        </p:spPr>
      </p:pic>
    </p:spTree>
    <p:extLst>
      <p:ext uri="{BB962C8B-B14F-4D97-AF65-F5344CB8AC3E}">
        <p14:creationId xmlns:p14="http://schemas.microsoft.com/office/powerpoint/2010/main" val="5386642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Sample Pattern Selection</a:t>
            </a:r>
          </a:p>
        </p:txBody>
      </p:sp>
      <p:sp>
        <p:nvSpPr>
          <p:cNvPr id="31" name="Rectangle 30"/>
          <p:cNvSpPr/>
          <p:nvPr/>
        </p:nvSpPr>
        <p:spPr>
          <a:xfrm>
            <a:off x="2342071" y="1041997"/>
            <a:ext cx="1828800" cy="557281"/>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550" tIns="36775" rIns="73550" bIns="36775" numCol="1" spcCol="0" rtlCol="0" fromWordArt="0" anchor="ctr" anchorCtr="0" forceAA="0" compatLnSpc="1">
            <a:noAutofit/>
          </a:bodyPr>
          <a:lstStyle/>
          <a:p>
            <a:pPr algn="ctr" defTabSz="735439"/>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Retain</a:t>
            </a:r>
          </a:p>
        </p:txBody>
      </p:sp>
      <p:sp>
        <p:nvSpPr>
          <p:cNvPr id="32" name="Rectangle 31"/>
          <p:cNvSpPr/>
          <p:nvPr/>
        </p:nvSpPr>
        <p:spPr>
          <a:xfrm>
            <a:off x="4235090" y="1041997"/>
            <a:ext cx="1828800" cy="557281"/>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550" tIns="36775" rIns="73550" bIns="36775" numCol="1" spcCol="0" rtlCol="0" fromWordArt="0" anchor="ctr" anchorCtr="0" forceAA="0" compatLnSpc="1">
            <a:noAutofit/>
          </a:bodyPr>
          <a:lstStyle/>
          <a:p>
            <a:pPr algn="ctr" defTabSz="735439"/>
            <a:r>
              <a:rPr lang="en-GB" sz="1200" b="1">
                <a:solidFill>
                  <a:schemeClr val="bg1"/>
                </a:solidFill>
                <a:latin typeface="Amazon Ember" panose="020B0603020204020204" pitchFamily="34" charset="0"/>
                <a:ea typeface="Amazon Ember" panose="020B0603020204020204" pitchFamily="34" charset="0"/>
                <a:cs typeface="Amazon Ember" panose="020B0603020204020204" pitchFamily="34" charset="0"/>
              </a:rPr>
              <a:t>Rehost</a:t>
            </a:r>
            <a:endPar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Rectangle 32"/>
          <p:cNvSpPr/>
          <p:nvPr/>
        </p:nvSpPr>
        <p:spPr>
          <a:xfrm>
            <a:off x="8021128" y="1041997"/>
            <a:ext cx="1828800" cy="557281"/>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550" tIns="36775" rIns="73550" bIns="36775" numCol="1" spcCol="0" rtlCol="0" fromWordArt="0" anchor="ctr" anchorCtr="0" forceAA="0" compatLnSpc="1">
            <a:noAutofit/>
          </a:bodyPr>
          <a:lstStyle/>
          <a:p>
            <a:pPr algn="ctr" defTabSz="735439"/>
            <a:r>
              <a:rPr lang="en-GB" sz="1200" b="1"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Replatform</a:t>
            </a:r>
            <a:endPar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lgn="ctr" defTabSz="735439"/>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(modern)</a:t>
            </a:r>
          </a:p>
        </p:txBody>
      </p:sp>
      <p:sp>
        <p:nvSpPr>
          <p:cNvPr id="34" name="Rectangle 33"/>
          <p:cNvSpPr/>
          <p:nvPr/>
        </p:nvSpPr>
        <p:spPr>
          <a:xfrm>
            <a:off x="6128109" y="1041997"/>
            <a:ext cx="1828800" cy="557281"/>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550" tIns="36775" rIns="73550" bIns="36775" numCol="1" spcCol="0" rtlCol="0" fromWordArt="0" anchor="ctr" anchorCtr="0" forceAA="0" compatLnSpc="1">
            <a:noAutofit/>
          </a:bodyPr>
          <a:lstStyle/>
          <a:p>
            <a:pPr algn="ctr" defTabSz="735439"/>
            <a:r>
              <a:rPr lang="en-US" sz="1200" b="1"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p>
          <a:p>
            <a:pPr algn="ctr" defTabSz="735439"/>
            <a:r>
              <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r>
              <a:rPr lang="en-US" sz="1200" b="1"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eos</a:t>
            </a:r>
            <a:r>
              <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endPar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9" name="Rectangle 48"/>
          <p:cNvSpPr/>
          <p:nvPr/>
        </p:nvSpPr>
        <p:spPr>
          <a:xfrm>
            <a:off x="9914148" y="1041997"/>
            <a:ext cx="1828800" cy="557281"/>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550" tIns="36775" rIns="73550" bIns="36775" numCol="1" spcCol="0" rtlCol="0" fromWordArt="0" anchor="ctr" anchorCtr="0" forceAA="0" compatLnSpc="1">
            <a:noAutofit/>
          </a:bodyPr>
          <a:lstStyle/>
          <a:p>
            <a:pPr algn="ctr" defTabSz="735439"/>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Refactor</a:t>
            </a:r>
          </a:p>
        </p:txBody>
      </p:sp>
      <p:sp>
        <p:nvSpPr>
          <p:cNvPr id="50" name="TextBox 49"/>
          <p:cNvSpPr txBox="1"/>
          <p:nvPr/>
        </p:nvSpPr>
        <p:spPr>
          <a:xfrm>
            <a:off x="2342071" y="1710825"/>
            <a:ext cx="1828800" cy="1371600"/>
          </a:xfrm>
          <a:prstGeom prst="rect">
            <a:avLst/>
          </a:prstGeom>
          <a:solidFill>
            <a:schemeClr val="tx1">
              <a:lumMod val="75000"/>
            </a:schemeClr>
          </a:solidFill>
          <a:ln w="12700">
            <a:noFill/>
          </a:ln>
          <a:effectLst/>
        </p:spPr>
        <p:txBody>
          <a:bodyPr wrap="square" lIns="28957" tIns="28957" rIns="28957" bIns="28957" rtlCol="0" anchor="ctr">
            <a:noAutofit/>
          </a:bodyPr>
          <a:lstStyle/>
          <a:p>
            <a:pPr algn="ctr" defTabSz="735439">
              <a:buClr>
                <a:srgbClr val="DB0011"/>
              </a:buClr>
              <a:buSzPct val="90000"/>
              <a:defRPr/>
            </a:pPr>
            <a:r>
              <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Retain on-prem </a:t>
            </a: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  data centers at this time</a:t>
            </a:r>
          </a:p>
        </p:txBody>
      </p:sp>
      <p:sp>
        <p:nvSpPr>
          <p:cNvPr id="54" name="TextBox 53"/>
          <p:cNvSpPr txBox="1"/>
          <p:nvPr/>
        </p:nvSpPr>
        <p:spPr>
          <a:xfrm>
            <a:off x="2342071" y="3167744"/>
            <a:ext cx="1828800" cy="1371600"/>
          </a:xfrm>
          <a:prstGeom prst="rect">
            <a:avLst/>
          </a:prstGeom>
          <a:solidFill>
            <a:schemeClr val="tx1">
              <a:lumMod val="75000"/>
            </a:schemeClr>
          </a:solidFill>
          <a:ln w="12700">
            <a:noFill/>
          </a:ln>
          <a:effectLst/>
        </p:spPr>
        <p:txBody>
          <a:bodyPr wrap="square" lIns="28957" tIns="28957" rIns="28957" bIns="28957" rtlCol="0" anchor="ctr">
            <a:noAutofit/>
          </a:bodyPr>
          <a:lstStyle/>
          <a:p>
            <a:pPr algn="ctr" defTabSz="735439">
              <a:buClr>
                <a:srgbClr val="DB0011"/>
              </a:buClr>
              <a:buSzPct val="90000"/>
              <a:defRPr/>
            </a:pPr>
            <a:r>
              <a:rPr lang="en-GB"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Legacy complex systems</a:t>
            </a:r>
            <a:endPar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TextBox 54"/>
          <p:cNvSpPr txBox="1"/>
          <p:nvPr/>
        </p:nvSpPr>
        <p:spPr>
          <a:xfrm>
            <a:off x="2342071" y="4607690"/>
            <a:ext cx="1828800" cy="1371600"/>
          </a:xfrm>
          <a:prstGeom prst="rect">
            <a:avLst/>
          </a:prstGeom>
          <a:solidFill>
            <a:schemeClr val="tx1">
              <a:lumMod val="75000"/>
            </a:schemeClr>
          </a:solidFill>
          <a:ln w="12700">
            <a:noFill/>
          </a:ln>
          <a:effectLst/>
        </p:spPr>
        <p:txBody>
          <a:bodyPr wrap="square" lIns="28957" tIns="28957" rIns="28957" bIns="28957" rtlCol="0" anchor="ctr">
            <a:noAutofit/>
          </a:bodyPr>
          <a:lstStyle/>
          <a:p>
            <a:pPr algn="ctr" defTabSz="735439">
              <a:buClr>
                <a:srgbClr val="DB0011"/>
              </a:buClr>
              <a:buSzPct val="90000"/>
              <a:defRPr/>
            </a:pPr>
            <a:r>
              <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Minimise risk </a:t>
            </a: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and avoid expensive </a:t>
            </a:r>
            <a:b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re-work</a:t>
            </a:r>
            <a:r>
              <a:rPr lang="en-GB"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endPar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6" name="TextBox 55"/>
          <p:cNvSpPr txBox="1"/>
          <p:nvPr/>
        </p:nvSpPr>
        <p:spPr>
          <a:xfrm>
            <a:off x="4235090" y="1710825"/>
            <a:ext cx="1828800" cy="1371600"/>
          </a:xfrm>
          <a:prstGeom prst="rect">
            <a:avLst/>
          </a:prstGeom>
          <a:solidFill>
            <a:schemeClr val="tx1">
              <a:lumMod val="75000"/>
            </a:schemeClr>
          </a:solidFill>
          <a:ln w="12700">
            <a:noFill/>
          </a:ln>
          <a:effectLst/>
        </p:spPr>
        <p:txBody>
          <a:bodyPr wrap="square" lIns="28957" tIns="28957" rIns="28957" bIns="28957" rtlCol="0" anchor="ctr">
            <a:noAutofit/>
          </a:bodyPr>
          <a:lstStyle/>
          <a:p>
            <a:pPr algn="ctr" defTabSz="735439">
              <a:buClr>
                <a:srgbClr val="DB0011"/>
              </a:buClr>
              <a:buSzPct val="90000"/>
              <a:defRPr/>
            </a:pPr>
            <a:r>
              <a:rPr lang="en-GB"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Right-sizes existing server image, </a:t>
            </a:r>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automates deployment</a:t>
            </a:r>
            <a:endPar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7" name="TextBox 56"/>
          <p:cNvSpPr txBox="1"/>
          <p:nvPr/>
        </p:nvSpPr>
        <p:spPr>
          <a:xfrm>
            <a:off x="4235090" y="3167744"/>
            <a:ext cx="1828800" cy="1371600"/>
          </a:xfrm>
          <a:prstGeom prst="rect">
            <a:avLst/>
          </a:prstGeom>
          <a:solidFill>
            <a:schemeClr val="tx1">
              <a:lumMod val="75000"/>
            </a:schemeClr>
          </a:solidFill>
          <a:ln w="12700">
            <a:noFill/>
          </a:ln>
          <a:effectLst/>
        </p:spPr>
        <p:txBody>
          <a:bodyPr wrap="square" lIns="28957" tIns="28957" rIns="28957" bIns="28957" rtlCol="0" anchor="ctr">
            <a:noAutofit/>
          </a:bodyPr>
          <a:lstStyle/>
          <a:p>
            <a:pPr algn="ctr" defTabSz="735439">
              <a:buClr>
                <a:srgbClr val="DB0011"/>
              </a:buClr>
              <a:buSzPct val="90000"/>
              <a:defRPr/>
            </a:pP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Deployed software will </a:t>
            </a:r>
            <a:r>
              <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be in support at least 1 year after migration</a:t>
            </a:r>
            <a:endPar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8" name="TextBox 57"/>
          <p:cNvSpPr txBox="1"/>
          <p:nvPr/>
        </p:nvSpPr>
        <p:spPr>
          <a:xfrm>
            <a:off x="4235090" y="4607690"/>
            <a:ext cx="1828800" cy="1371600"/>
          </a:xfrm>
          <a:prstGeom prst="rect">
            <a:avLst/>
          </a:prstGeom>
          <a:solidFill>
            <a:schemeClr val="tx1">
              <a:lumMod val="75000"/>
            </a:schemeClr>
          </a:solidFill>
          <a:ln w="12700">
            <a:noFill/>
          </a:ln>
          <a:effectLst/>
        </p:spPr>
        <p:txBody>
          <a:bodyPr wrap="square" lIns="28957" tIns="28957" rIns="28957" bIns="28957" rtlCol="0" anchor="ctr">
            <a:noAutofit/>
          </a:bodyPr>
          <a:lstStyle/>
          <a:p>
            <a:pPr algn="ctr" defTabSz="864714" eaLnBrk="0" fontAlgn="base" hangingPunct="0">
              <a:buClr>
                <a:srgbClr val="DB0011"/>
              </a:buClr>
              <a:buSzPct val="90000"/>
              <a:defRPr/>
            </a:pPr>
            <a:r>
              <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This migration pattern is lowest risk and typically delivers 20-30% of target savings quickly. App maintenance cost in cloud lower.</a:t>
            </a:r>
          </a:p>
        </p:txBody>
      </p:sp>
      <p:sp>
        <p:nvSpPr>
          <p:cNvPr id="59" name="TextBox 58"/>
          <p:cNvSpPr txBox="1"/>
          <p:nvPr/>
        </p:nvSpPr>
        <p:spPr>
          <a:xfrm>
            <a:off x="8021128" y="1710825"/>
            <a:ext cx="1828800" cy="1371600"/>
          </a:xfrm>
          <a:prstGeom prst="rect">
            <a:avLst/>
          </a:prstGeom>
          <a:solidFill>
            <a:schemeClr val="tx1">
              <a:lumMod val="75000"/>
            </a:schemeClr>
          </a:solidFill>
          <a:ln w="12700">
            <a:noFill/>
          </a:ln>
          <a:effectLst/>
        </p:spPr>
        <p:txBody>
          <a:bodyPr wrap="square" lIns="28957" tIns="28957" rIns="28957" bIns="28957" rtlCol="0" anchor="ctr">
            <a:noAutofit/>
          </a:bodyPr>
          <a:lstStyle/>
          <a:p>
            <a:pPr algn="ctr" defTabSz="735439">
              <a:buClr>
                <a:srgbClr val="DB0011"/>
              </a:buClr>
              <a:buSzPct val="90000"/>
              <a:defRPr/>
            </a:pPr>
            <a:r>
              <a:rPr lang="en-GB"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Without changing DB design &amp; structure, performance benefits from pre-existing </a:t>
            </a:r>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 optimization</a:t>
            </a:r>
            <a:r>
              <a:rPr lang="en-GB"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services</a:t>
            </a:r>
            <a:endPar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0" name="TextBox 59"/>
          <p:cNvSpPr txBox="1"/>
          <p:nvPr/>
        </p:nvSpPr>
        <p:spPr>
          <a:xfrm>
            <a:off x="8021128" y="3167744"/>
            <a:ext cx="1828800" cy="1371600"/>
          </a:xfrm>
          <a:prstGeom prst="rect">
            <a:avLst/>
          </a:prstGeom>
          <a:solidFill>
            <a:schemeClr val="tx1">
              <a:lumMod val="75000"/>
            </a:schemeClr>
          </a:solidFill>
          <a:ln w="12700">
            <a:noFill/>
          </a:ln>
          <a:effectLst/>
        </p:spPr>
        <p:txBody>
          <a:bodyPr wrap="square" lIns="28957" tIns="28957" rIns="28957" bIns="28957" rtlCol="0" anchor="ctr">
            <a:noAutofit/>
          </a:bodyPr>
          <a:lstStyle/>
          <a:p>
            <a:pPr algn="ctr" defTabSz="735439">
              <a:buClr>
                <a:srgbClr val="DB0011"/>
              </a:buClr>
              <a:buSzPct val="90000"/>
              <a:defRPr/>
            </a:pP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Target cloud env. supports operations for </a:t>
            </a:r>
            <a:r>
              <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 native </a:t>
            </a: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DB, </a:t>
            </a:r>
            <a:r>
              <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containerized</a:t>
            </a: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DBs and can support instances across </a:t>
            </a:r>
            <a:r>
              <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multiple OS</a:t>
            </a: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versions. </a:t>
            </a:r>
            <a:endPar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1" name="TextBox 60"/>
          <p:cNvSpPr txBox="1"/>
          <p:nvPr/>
        </p:nvSpPr>
        <p:spPr>
          <a:xfrm>
            <a:off x="8021128" y="4607690"/>
            <a:ext cx="1828800" cy="1371600"/>
          </a:xfrm>
          <a:prstGeom prst="rect">
            <a:avLst/>
          </a:prstGeom>
          <a:solidFill>
            <a:schemeClr val="tx1">
              <a:lumMod val="75000"/>
            </a:schemeClr>
          </a:solidFill>
          <a:ln w="12700">
            <a:noFill/>
          </a:ln>
          <a:effectLst/>
        </p:spPr>
        <p:txBody>
          <a:bodyPr wrap="square" lIns="28957" tIns="28957" rIns="28957" bIns="28957" rtlCol="0" anchor="ctr">
            <a:noAutofit/>
          </a:bodyPr>
          <a:lstStyle/>
          <a:p>
            <a:pPr algn="ctr" defTabSz="735439">
              <a:buClr>
                <a:srgbClr val="DB0011"/>
              </a:buClr>
              <a:buSzPct val="90000"/>
              <a:defRPr/>
            </a:pPr>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Reduces operational &amp; license cost and increases automation</a:t>
            </a:r>
            <a:r>
              <a:rPr lang="en-GB"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Simplifies support model</a:t>
            </a:r>
            <a:endPar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2" name="TextBox 61"/>
          <p:cNvSpPr txBox="1"/>
          <p:nvPr/>
        </p:nvSpPr>
        <p:spPr>
          <a:xfrm>
            <a:off x="6128109" y="1710825"/>
            <a:ext cx="1828800" cy="1371600"/>
          </a:xfrm>
          <a:prstGeom prst="rect">
            <a:avLst/>
          </a:prstGeom>
          <a:solidFill>
            <a:schemeClr val="tx1">
              <a:lumMod val="75000"/>
            </a:schemeClr>
          </a:solidFill>
          <a:ln w="12700">
            <a:noFill/>
          </a:ln>
          <a:effectLst/>
        </p:spPr>
        <p:txBody>
          <a:bodyPr wrap="square" lIns="28957" tIns="28957" rIns="28957" bIns="28957" rtlCol="0" anchor="ctr">
            <a:noAutofit/>
          </a:bodyPr>
          <a:lstStyle/>
          <a:p>
            <a:pPr algn="ctr" defTabSz="735439">
              <a:buClr>
                <a:srgbClr val="DB0011"/>
              </a:buClr>
              <a:buSzPct val="90000"/>
              <a:defRPr/>
            </a:pPr>
            <a:r>
              <a:rPr lang="en-GB"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In-place </a:t>
            </a:r>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software version upgrade </a:t>
            </a:r>
            <a:r>
              <a:rPr lang="en-GB"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without changing the application.</a:t>
            </a:r>
            <a:endPar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3" name="TextBox 62"/>
          <p:cNvSpPr txBox="1"/>
          <p:nvPr/>
        </p:nvSpPr>
        <p:spPr>
          <a:xfrm>
            <a:off x="6128109" y="3167744"/>
            <a:ext cx="1828800" cy="1371600"/>
          </a:xfrm>
          <a:prstGeom prst="rect">
            <a:avLst/>
          </a:prstGeom>
          <a:solidFill>
            <a:schemeClr val="tx1">
              <a:lumMod val="75000"/>
            </a:schemeClr>
          </a:solidFill>
          <a:ln w="12700">
            <a:noFill/>
          </a:ln>
          <a:effectLst/>
        </p:spPr>
        <p:txBody>
          <a:bodyPr wrap="square" lIns="28957" tIns="28957" rIns="28957" bIns="28957" rtlCol="0" anchor="ctr">
            <a:noAutofit/>
          </a:bodyPr>
          <a:lstStyle/>
          <a:p>
            <a:pPr algn="ctr" defTabSz="735439">
              <a:buClr>
                <a:srgbClr val="DB0011"/>
              </a:buClr>
              <a:buSzPct val="90000"/>
              <a:defRPr/>
            </a:pP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Targeting </a:t>
            </a:r>
            <a:r>
              <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OS and Software that reach </a:t>
            </a:r>
            <a:r>
              <a:rPr lang="en-US" sz="1200" b="1"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EoS</a:t>
            </a:r>
            <a:r>
              <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in the next 6 months.</a:t>
            </a:r>
          </a:p>
        </p:txBody>
      </p:sp>
      <p:sp>
        <p:nvSpPr>
          <p:cNvPr id="64" name="TextBox 63"/>
          <p:cNvSpPr txBox="1"/>
          <p:nvPr/>
        </p:nvSpPr>
        <p:spPr>
          <a:xfrm>
            <a:off x="6128109" y="4607690"/>
            <a:ext cx="1828800" cy="1371600"/>
          </a:xfrm>
          <a:prstGeom prst="rect">
            <a:avLst/>
          </a:prstGeom>
          <a:solidFill>
            <a:schemeClr val="tx1">
              <a:lumMod val="75000"/>
            </a:schemeClr>
          </a:solidFill>
          <a:ln w="12700">
            <a:noFill/>
          </a:ln>
          <a:effectLst/>
        </p:spPr>
        <p:txBody>
          <a:bodyPr wrap="square" lIns="28957" tIns="28957" rIns="28957" bIns="28957" rtlCol="0" anchor="ctr">
            <a:noAutofit/>
          </a:bodyPr>
          <a:lstStyle/>
          <a:p>
            <a:pPr algn="ctr" defTabSz="735439">
              <a:buClr>
                <a:srgbClr val="DB0011"/>
              </a:buClr>
              <a:buSzPct val="90000"/>
              <a:defRPr/>
            </a:pPr>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Improves security, stability and operations</a:t>
            </a:r>
            <a:r>
              <a:rPr lang="en-GB"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Matures our approach to long term cloud migration strategy.</a:t>
            </a:r>
            <a:endPar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5" name="TextBox 64"/>
          <p:cNvSpPr txBox="1"/>
          <p:nvPr/>
        </p:nvSpPr>
        <p:spPr>
          <a:xfrm>
            <a:off x="9914148" y="1710825"/>
            <a:ext cx="1828800" cy="1371600"/>
          </a:xfrm>
          <a:prstGeom prst="rect">
            <a:avLst/>
          </a:prstGeom>
          <a:solidFill>
            <a:schemeClr val="tx1">
              <a:lumMod val="75000"/>
            </a:schemeClr>
          </a:solidFill>
          <a:ln w="12700">
            <a:noFill/>
          </a:ln>
          <a:effectLst/>
        </p:spPr>
        <p:txBody>
          <a:bodyPr wrap="square" lIns="28957" tIns="28957" rIns="28957" bIns="28957" rtlCol="0" anchor="ctr">
            <a:noAutofit/>
          </a:bodyPr>
          <a:lstStyle/>
          <a:p>
            <a:pPr algn="ctr" defTabSz="735439">
              <a:buClr>
                <a:srgbClr val="DB0011"/>
              </a:buClr>
              <a:buSzPct val="90000"/>
              <a:defRPr/>
            </a:pPr>
            <a:r>
              <a:rPr lang="en-GB"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Where possible, redesigning applications to take advantage of </a:t>
            </a:r>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cloud-native features</a:t>
            </a:r>
            <a:endPar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6" name="TextBox 65"/>
          <p:cNvSpPr txBox="1"/>
          <p:nvPr/>
        </p:nvSpPr>
        <p:spPr>
          <a:xfrm>
            <a:off x="9914148" y="3167744"/>
            <a:ext cx="1828800" cy="1371600"/>
          </a:xfrm>
          <a:prstGeom prst="rect">
            <a:avLst/>
          </a:prstGeom>
          <a:solidFill>
            <a:schemeClr val="tx1">
              <a:lumMod val="75000"/>
            </a:schemeClr>
          </a:solidFill>
          <a:ln w="12700">
            <a:noFill/>
          </a:ln>
          <a:effectLst/>
        </p:spPr>
        <p:txBody>
          <a:bodyPr wrap="square" lIns="28957" tIns="28957" rIns="28957" bIns="28957" rtlCol="0" anchor="ctr">
            <a:noAutofit/>
          </a:bodyPr>
          <a:lstStyle/>
          <a:p>
            <a:pPr algn="ctr" defTabSz="735439">
              <a:buClr>
                <a:srgbClr val="DB0011"/>
              </a:buClr>
              <a:buSzPct val="90000"/>
              <a:defRPr/>
            </a:pPr>
            <a:r>
              <a:rPr lang="en-GB"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Where existing technology cannot be supported in the cloud, e.g. Solaris, additional investment may be required to </a:t>
            </a:r>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improve cloud compatibility </a:t>
            </a:r>
            <a:endPar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7" name="TextBox 66"/>
          <p:cNvSpPr txBox="1"/>
          <p:nvPr/>
        </p:nvSpPr>
        <p:spPr>
          <a:xfrm>
            <a:off x="9914148" y="4607690"/>
            <a:ext cx="1828800" cy="1371600"/>
          </a:xfrm>
          <a:prstGeom prst="rect">
            <a:avLst/>
          </a:prstGeom>
          <a:solidFill>
            <a:schemeClr val="tx1">
              <a:lumMod val="75000"/>
            </a:schemeClr>
          </a:solidFill>
          <a:ln w="12700">
            <a:noFill/>
          </a:ln>
          <a:effectLst/>
        </p:spPr>
        <p:txBody>
          <a:bodyPr wrap="square" lIns="28957" tIns="28957" rIns="28957" bIns="28957" rtlCol="0" anchor="ctr">
            <a:noAutofit/>
          </a:bodyPr>
          <a:lstStyle/>
          <a:p>
            <a:pPr algn="ctr" defTabSz="735439">
              <a:buClr>
                <a:srgbClr val="DB0011"/>
              </a:buClr>
              <a:buSzPct val="90000"/>
              <a:defRPr/>
            </a:pPr>
            <a:r>
              <a:rPr lang="en-GB"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Improved </a:t>
            </a:r>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user experience</a:t>
            </a:r>
            <a:r>
              <a:rPr lang="en-GB"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reduced </a:t>
            </a:r>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time to market </a:t>
            </a:r>
            <a:r>
              <a:rPr lang="en-GB"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for product features, </a:t>
            </a:r>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improved service availability</a:t>
            </a:r>
            <a:r>
              <a:rPr lang="en-GB"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more predictable </a:t>
            </a:r>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run costs</a:t>
            </a:r>
          </a:p>
        </p:txBody>
      </p:sp>
      <p:sp>
        <p:nvSpPr>
          <p:cNvPr id="51" name="Rectangle 50"/>
          <p:cNvSpPr/>
          <p:nvPr/>
        </p:nvSpPr>
        <p:spPr>
          <a:xfrm>
            <a:off x="449052" y="1710825"/>
            <a:ext cx="1828800" cy="1371600"/>
          </a:xfrm>
          <a:prstGeom prst="rect">
            <a:avLst/>
          </a:prstGeom>
          <a:solidFill>
            <a:schemeClr val="accent1"/>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550" tIns="36775" rIns="73550" bIns="36775" numCol="1" spcCol="0" rtlCol="0" fromWordArt="0" anchor="ctr" anchorCtr="0" forceAA="0" compatLnSpc="1">
            <a:noAutofit/>
          </a:bodyPr>
          <a:lstStyle/>
          <a:p>
            <a:pPr algn="ctr" defTabSz="735439">
              <a:defRPr/>
            </a:pPr>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Description</a:t>
            </a:r>
          </a:p>
        </p:txBody>
      </p:sp>
      <p:sp>
        <p:nvSpPr>
          <p:cNvPr id="52" name="Rectangle 51"/>
          <p:cNvSpPr/>
          <p:nvPr/>
        </p:nvSpPr>
        <p:spPr>
          <a:xfrm>
            <a:off x="449052" y="3167743"/>
            <a:ext cx="1828800" cy="1371600"/>
          </a:xfrm>
          <a:prstGeom prst="rect">
            <a:avLst/>
          </a:prstGeom>
          <a:solidFill>
            <a:schemeClr val="accent1"/>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550" tIns="36775" rIns="73550" bIns="36775" numCol="1" spcCol="0" rtlCol="0" fromWordArt="0" anchor="ctr" anchorCtr="0" forceAA="0" compatLnSpc="1">
            <a:noAutofit/>
          </a:bodyPr>
          <a:lstStyle/>
          <a:p>
            <a:pPr algn="ctr" defTabSz="735439">
              <a:defRPr/>
            </a:pPr>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Logic</a:t>
            </a:r>
          </a:p>
        </p:txBody>
      </p:sp>
      <p:sp>
        <p:nvSpPr>
          <p:cNvPr id="53" name="Rectangle 52"/>
          <p:cNvSpPr/>
          <p:nvPr/>
        </p:nvSpPr>
        <p:spPr>
          <a:xfrm>
            <a:off x="449052" y="4607690"/>
            <a:ext cx="1828800" cy="1371600"/>
          </a:xfrm>
          <a:prstGeom prst="rect">
            <a:avLst/>
          </a:prstGeom>
          <a:solidFill>
            <a:schemeClr val="accent1"/>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550" tIns="36775" rIns="73550" bIns="36775" numCol="1" spcCol="0" rtlCol="0" fromWordArt="0" anchor="ctr" anchorCtr="0" forceAA="0" compatLnSpc="1">
            <a:noAutofit/>
          </a:bodyPr>
          <a:lstStyle/>
          <a:p>
            <a:pPr algn="ctr" defTabSz="735439">
              <a:defRPr/>
            </a:pPr>
            <a:r>
              <a:rPr lang="en-GB"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Benefits</a:t>
            </a:r>
          </a:p>
        </p:txBody>
      </p:sp>
    </p:spTree>
    <p:extLst>
      <p:ext uri="{BB962C8B-B14F-4D97-AF65-F5344CB8AC3E}">
        <p14:creationId xmlns:p14="http://schemas.microsoft.com/office/powerpoint/2010/main" val="38781827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D75564-1AA1-1D48-B84A-21B96AB60E50}"/>
              </a:ext>
            </a:extLst>
          </p:cNvPr>
          <p:cNvSpPr txBox="1"/>
          <p:nvPr/>
        </p:nvSpPr>
        <p:spPr>
          <a:xfrm>
            <a:off x="1364786" y="1482091"/>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Linux (Red Hat, SLES, </a:t>
            </a: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etc</a:t>
            </a: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8" name="TextBox 7">
            <a:extLst>
              <a:ext uri="{FF2B5EF4-FFF2-40B4-BE49-F238E27FC236}">
                <a16:creationId xmlns:a16="http://schemas.microsoft.com/office/drawing/2014/main" id="{1CB28852-7B08-4442-AE2E-AD1FDF1D5862}"/>
              </a:ext>
            </a:extLst>
          </p:cNvPr>
          <p:cNvSpPr txBox="1"/>
          <p:nvPr/>
        </p:nvSpPr>
        <p:spPr>
          <a:xfrm>
            <a:off x="5375394" y="1482799"/>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to Amazon Linux</a:t>
            </a:r>
          </a:p>
        </p:txBody>
      </p:sp>
      <p:cxnSp>
        <p:nvCxnSpPr>
          <p:cNvPr id="9" name="Straight Arrow Connector 8">
            <a:extLst>
              <a:ext uri="{FF2B5EF4-FFF2-40B4-BE49-F238E27FC236}">
                <a16:creationId xmlns:a16="http://schemas.microsoft.com/office/drawing/2014/main" id="{1106E6B1-4F2C-2843-9D4D-24D34DDF4615}"/>
              </a:ext>
            </a:extLst>
          </p:cNvPr>
          <p:cNvCxnSpPr>
            <a:cxnSpLocks/>
            <a:stCxn id="7" idx="3"/>
            <a:endCxn id="8" idx="1"/>
          </p:cNvCxnSpPr>
          <p:nvPr/>
        </p:nvCxnSpPr>
        <p:spPr>
          <a:xfrm>
            <a:off x="4382306" y="1710691"/>
            <a:ext cx="993088" cy="70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0BBD8A-A0DE-D94C-9B5C-187CE0473C92}"/>
              </a:ext>
            </a:extLst>
          </p:cNvPr>
          <p:cNvSpPr txBox="1"/>
          <p:nvPr/>
        </p:nvSpPr>
        <p:spPr>
          <a:xfrm>
            <a:off x="1364786" y="2036655"/>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UNIX variants (AIX, Solaris, </a:t>
            </a: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etc</a:t>
            </a: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12" name="TextBox 11">
            <a:extLst>
              <a:ext uri="{FF2B5EF4-FFF2-40B4-BE49-F238E27FC236}">
                <a16:creationId xmlns:a16="http://schemas.microsoft.com/office/drawing/2014/main" id="{09220BCB-CF76-6643-8063-B930F230F7E5}"/>
              </a:ext>
            </a:extLst>
          </p:cNvPr>
          <p:cNvSpPr txBox="1"/>
          <p:nvPr/>
        </p:nvSpPr>
        <p:spPr>
          <a:xfrm>
            <a:off x="5375394" y="2037262"/>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Refactor</a:t>
            </a:r>
          </a:p>
        </p:txBody>
      </p:sp>
      <p:cxnSp>
        <p:nvCxnSpPr>
          <p:cNvPr id="13" name="Straight Arrow Connector 12">
            <a:extLst>
              <a:ext uri="{FF2B5EF4-FFF2-40B4-BE49-F238E27FC236}">
                <a16:creationId xmlns:a16="http://schemas.microsoft.com/office/drawing/2014/main" id="{C102A6CC-3F7C-7A42-B01E-6971710DD032}"/>
              </a:ext>
            </a:extLst>
          </p:cNvPr>
          <p:cNvCxnSpPr>
            <a:cxnSpLocks/>
            <a:stCxn id="11" idx="3"/>
            <a:endCxn id="12" idx="1"/>
          </p:cNvCxnSpPr>
          <p:nvPr/>
        </p:nvCxnSpPr>
        <p:spPr>
          <a:xfrm>
            <a:off x="4382306" y="2265256"/>
            <a:ext cx="993088" cy="60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A9165EB-FBE6-FD46-AFF2-8945312D9B33}"/>
              </a:ext>
            </a:extLst>
          </p:cNvPr>
          <p:cNvSpPr txBox="1"/>
          <p:nvPr/>
        </p:nvSpPr>
        <p:spPr>
          <a:xfrm>
            <a:off x="1364786" y="3347660"/>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Oracle Databases</a:t>
            </a:r>
          </a:p>
        </p:txBody>
      </p:sp>
      <p:sp>
        <p:nvSpPr>
          <p:cNvPr id="19" name="TextBox 18">
            <a:extLst>
              <a:ext uri="{FF2B5EF4-FFF2-40B4-BE49-F238E27FC236}">
                <a16:creationId xmlns:a16="http://schemas.microsoft.com/office/drawing/2014/main" id="{FEBB6A0F-3A58-554C-8812-4071527D3157}"/>
              </a:ext>
            </a:extLst>
          </p:cNvPr>
          <p:cNvSpPr txBox="1"/>
          <p:nvPr/>
        </p:nvSpPr>
        <p:spPr>
          <a:xfrm>
            <a:off x="5375394" y="3348065"/>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to Amazon Aurora</a:t>
            </a:r>
          </a:p>
        </p:txBody>
      </p:sp>
      <p:cxnSp>
        <p:nvCxnSpPr>
          <p:cNvPr id="20" name="Straight Arrow Connector 19">
            <a:extLst>
              <a:ext uri="{FF2B5EF4-FFF2-40B4-BE49-F238E27FC236}">
                <a16:creationId xmlns:a16="http://schemas.microsoft.com/office/drawing/2014/main" id="{156A868A-0212-BE44-B39E-7912BC57D2C4}"/>
              </a:ext>
            </a:extLst>
          </p:cNvPr>
          <p:cNvCxnSpPr>
            <a:cxnSpLocks/>
            <a:stCxn id="18" idx="3"/>
            <a:endCxn id="19" idx="1"/>
          </p:cNvCxnSpPr>
          <p:nvPr/>
        </p:nvCxnSpPr>
        <p:spPr>
          <a:xfrm>
            <a:off x="4382306" y="3576261"/>
            <a:ext cx="993088" cy="40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C7273A4-09BC-0741-A9C6-888592A11F08}"/>
              </a:ext>
            </a:extLst>
          </p:cNvPr>
          <p:cNvSpPr txBox="1"/>
          <p:nvPr/>
        </p:nvSpPr>
        <p:spPr>
          <a:xfrm>
            <a:off x="1364786" y="3902224"/>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Microsoft SQL Databases</a:t>
            </a:r>
          </a:p>
        </p:txBody>
      </p:sp>
      <p:sp>
        <p:nvSpPr>
          <p:cNvPr id="22" name="TextBox 21">
            <a:extLst>
              <a:ext uri="{FF2B5EF4-FFF2-40B4-BE49-F238E27FC236}">
                <a16:creationId xmlns:a16="http://schemas.microsoft.com/office/drawing/2014/main" id="{201FB287-40A7-6A40-A117-DDEE618DFBAF}"/>
              </a:ext>
            </a:extLst>
          </p:cNvPr>
          <p:cNvSpPr txBox="1"/>
          <p:nvPr/>
        </p:nvSpPr>
        <p:spPr>
          <a:xfrm>
            <a:off x="5375394" y="3902528"/>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to Amazon Aurora</a:t>
            </a:r>
          </a:p>
        </p:txBody>
      </p:sp>
      <p:cxnSp>
        <p:nvCxnSpPr>
          <p:cNvPr id="23" name="Straight Arrow Connector 22">
            <a:extLst>
              <a:ext uri="{FF2B5EF4-FFF2-40B4-BE49-F238E27FC236}">
                <a16:creationId xmlns:a16="http://schemas.microsoft.com/office/drawing/2014/main" id="{E6D2B40C-A4FE-1441-A67E-02DFB7CFAD3D}"/>
              </a:ext>
            </a:extLst>
          </p:cNvPr>
          <p:cNvCxnSpPr>
            <a:cxnSpLocks/>
            <a:stCxn id="21" idx="3"/>
            <a:endCxn id="22" idx="1"/>
          </p:cNvCxnSpPr>
          <p:nvPr/>
        </p:nvCxnSpPr>
        <p:spPr>
          <a:xfrm>
            <a:off x="4382306" y="4130825"/>
            <a:ext cx="993088" cy="30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FBF0A28-204F-9E4A-BB76-7868E013B06D}"/>
              </a:ext>
            </a:extLst>
          </p:cNvPr>
          <p:cNvSpPr txBox="1"/>
          <p:nvPr/>
        </p:nvSpPr>
        <p:spPr>
          <a:xfrm>
            <a:off x="1364786" y="4456788"/>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DB2 Databases</a:t>
            </a:r>
          </a:p>
        </p:txBody>
      </p:sp>
      <p:sp>
        <p:nvSpPr>
          <p:cNvPr id="25" name="TextBox 24">
            <a:extLst>
              <a:ext uri="{FF2B5EF4-FFF2-40B4-BE49-F238E27FC236}">
                <a16:creationId xmlns:a16="http://schemas.microsoft.com/office/drawing/2014/main" id="{FBF3105C-0508-5344-B644-B58D7DC7E21E}"/>
              </a:ext>
            </a:extLst>
          </p:cNvPr>
          <p:cNvSpPr txBox="1"/>
          <p:nvPr/>
        </p:nvSpPr>
        <p:spPr>
          <a:xfrm>
            <a:off x="5375394" y="4456991"/>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to Amazon Aurora</a:t>
            </a:r>
          </a:p>
        </p:txBody>
      </p:sp>
      <p:cxnSp>
        <p:nvCxnSpPr>
          <p:cNvPr id="26" name="Straight Arrow Connector 25">
            <a:extLst>
              <a:ext uri="{FF2B5EF4-FFF2-40B4-BE49-F238E27FC236}">
                <a16:creationId xmlns:a16="http://schemas.microsoft.com/office/drawing/2014/main" id="{81533D24-24C4-774F-B816-00A089B5DB22}"/>
              </a:ext>
            </a:extLst>
          </p:cNvPr>
          <p:cNvCxnSpPr>
            <a:cxnSpLocks/>
            <a:stCxn id="24" idx="3"/>
            <a:endCxn id="25" idx="1"/>
          </p:cNvCxnSpPr>
          <p:nvPr/>
        </p:nvCxnSpPr>
        <p:spPr>
          <a:xfrm>
            <a:off x="4382306" y="4685389"/>
            <a:ext cx="993088" cy="20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88B4FAA-BE2E-814C-919C-B331D070D002}"/>
              </a:ext>
            </a:extLst>
          </p:cNvPr>
          <p:cNvSpPr txBox="1"/>
          <p:nvPr/>
        </p:nvSpPr>
        <p:spPr>
          <a:xfrm>
            <a:off x="1364786" y="5011352"/>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MongoDB Databases</a:t>
            </a:r>
          </a:p>
        </p:txBody>
      </p:sp>
      <p:sp>
        <p:nvSpPr>
          <p:cNvPr id="28" name="TextBox 27">
            <a:extLst>
              <a:ext uri="{FF2B5EF4-FFF2-40B4-BE49-F238E27FC236}">
                <a16:creationId xmlns:a16="http://schemas.microsoft.com/office/drawing/2014/main" id="{351FA25A-CB83-2C43-B254-56F195187E56}"/>
              </a:ext>
            </a:extLst>
          </p:cNvPr>
          <p:cNvSpPr txBox="1"/>
          <p:nvPr/>
        </p:nvSpPr>
        <p:spPr>
          <a:xfrm>
            <a:off x="5375394" y="5011454"/>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to </a:t>
            </a: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DocumentDB</a:t>
            </a:r>
            <a:endPar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29" name="Straight Arrow Connector 28">
            <a:extLst>
              <a:ext uri="{FF2B5EF4-FFF2-40B4-BE49-F238E27FC236}">
                <a16:creationId xmlns:a16="http://schemas.microsoft.com/office/drawing/2014/main" id="{28FB859C-FFBF-D548-B478-2E226120B8D6}"/>
              </a:ext>
            </a:extLst>
          </p:cNvPr>
          <p:cNvCxnSpPr>
            <a:cxnSpLocks/>
            <a:stCxn id="27" idx="3"/>
            <a:endCxn id="28" idx="1"/>
          </p:cNvCxnSpPr>
          <p:nvPr/>
        </p:nvCxnSpPr>
        <p:spPr>
          <a:xfrm>
            <a:off x="4382306" y="5239952"/>
            <a:ext cx="993088" cy="10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1DE51A-6F14-DA4D-A8D8-AAD7072775FD}"/>
              </a:ext>
            </a:extLst>
          </p:cNvPr>
          <p:cNvSpPr txBox="1"/>
          <p:nvPr/>
        </p:nvSpPr>
        <p:spPr>
          <a:xfrm>
            <a:off x="1364786" y="2591219"/>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Windows Server (2008/12/16/19)</a:t>
            </a:r>
          </a:p>
        </p:txBody>
      </p:sp>
      <p:sp>
        <p:nvSpPr>
          <p:cNvPr id="32" name="TextBox 31">
            <a:extLst>
              <a:ext uri="{FF2B5EF4-FFF2-40B4-BE49-F238E27FC236}">
                <a16:creationId xmlns:a16="http://schemas.microsoft.com/office/drawing/2014/main" id="{F6466058-9707-DD43-8E07-715181498AC3}"/>
              </a:ext>
            </a:extLst>
          </p:cNvPr>
          <p:cNvSpPr txBox="1"/>
          <p:nvPr/>
        </p:nvSpPr>
        <p:spPr>
          <a:xfrm>
            <a:off x="5375394" y="2591725"/>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 to EC2</a:t>
            </a:r>
          </a:p>
        </p:txBody>
      </p:sp>
      <p:cxnSp>
        <p:nvCxnSpPr>
          <p:cNvPr id="33" name="Straight Arrow Connector 32">
            <a:extLst>
              <a:ext uri="{FF2B5EF4-FFF2-40B4-BE49-F238E27FC236}">
                <a16:creationId xmlns:a16="http://schemas.microsoft.com/office/drawing/2014/main" id="{E24F8B55-5636-6444-BCDE-EEB92D6E2B9D}"/>
              </a:ext>
            </a:extLst>
          </p:cNvPr>
          <p:cNvCxnSpPr>
            <a:cxnSpLocks/>
            <a:stCxn id="30" idx="3"/>
            <a:endCxn id="32" idx="1"/>
          </p:cNvCxnSpPr>
          <p:nvPr/>
        </p:nvCxnSpPr>
        <p:spPr>
          <a:xfrm>
            <a:off x="4382306" y="2819820"/>
            <a:ext cx="993088" cy="50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C285B8C-BD91-8145-8794-A169A29C77EA}"/>
              </a:ext>
            </a:extLst>
          </p:cNvPr>
          <p:cNvSpPr txBox="1"/>
          <p:nvPr/>
        </p:nvSpPr>
        <p:spPr>
          <a:xfrm>
            <a:off x="1364786" y="5565917"/>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Sybase Databases</a:t>
            </a:r>
          </a:p>
        </p:txBody>
      </p:sp>
      <p:sp>
        <p:nvSpPr>
          <p:cNvPr id="35" name="TextBox 34">
            <a:extLst>
              <a:ext uri="{FF2B5EF4-FFF2-40B4-BE49-F238E27FC236}">
                <a16:creationId xmlns:a16="http://schemas.microsoft.com/office/drawing/2014/main" id="{B69F5345-040D-C049-BF2F-59E9B7EE7B28}"/>
              </a:ext>
            </a:extLst>
          </p:cNvPr>
          <p:cNvSpPr txBox="1"/>
          <p:nvPr/>
        </p:nvSpPr>
        <p:spPr>
          <a:xfrm>
            <a:off x="5375394" y="5565917"/>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to Amazon Aurora</a:t>
            </a:r>
          </a:p>
        </p:txBody>
      </p:sp>
      <p:cxnSp>
        <p:nvCxnSpPr>
          <p:cNvPr id="36" name="Straight Arrow Connector 35">
            <a:extLst>
              <a:ext uri="{FF2B5EF4-FFF2-40B4-BE49-F238E27FC236}">
                <a16:creationId xmlns:a16="http://schemas.microsoft.com/office/drawing/2014/main" id="{17AFBFDE-C40B-5E45-B8CF-5220762B4EBF}"/>
              </a:ext>
            </a:extLst>
          </p:cNvPr>
          <p:cNvCxnSpPr>
            <a:cxnSpLocks/>
            <a:stCxn id="34" idx="3"/>
            <a:endCxn id="35" idx="1"/>
          </p:cNvCxnSpPr>
          <p:nvPr/>
        </p:nvCxnSpPr>
        <p:spPr>
          <a:xfrm>
            <a:off x="4382306" y="5794517"/>
            <a:ext cx="993088"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ADEBAF3-C1F3-0F4F-8AFC-F088C7E046AF}"/>
              </a:ext>
            </a:extLst>
          </p:cNvPr>
          <p:cNvSpPr/>
          <p:nvPr/>
        </p:nvSpPr>
        <p:spPr>
          <a:xfrm>
            <a:off x="1074314" y="1482091"/>
            <a:ext cx="45720" cy="1566328"/>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550" tIns="36775" rIns="73550" bIns="36775" numCol="1" spcCol="0" rtlCol="0" fromWordArt="0" anchor="ctr" anchorCtr="0" forceAA="0" compatLnSpc="1">
            <a:prstTxWarp prst="textNoShape">
              <a:avLst/>
            </a:prstTxWarp>
            <a:noAutofit/>
          </a:bodyPr>
          <a:lstStyle/>
          <a:p>
            <a:pPr algn="ctr" defTabSz="864714" eaLnBrk="0" fontAlgn="base" hangingPunct="0">
              <a:spcBef>
                <a:spcPct val="0"/>
              </a:spcBef>
              <a:spcAft>
                <a:spcPct val="0"/>
              </a:spcAft>
            </a:pPr>
            <a:endParaRPr lang="en-US" sz="1200" b="1" dirty="0" err="1">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Rectangle 42">
            <a:extLst>
              <a:ext uri="{FF2B5EF4-FFF2-40B4-BE49-F238E27FC236}">
                <a16:creationId xmlns:a16="http://schemas.microsoft.com/office/drawing/2014/main" id="{78739587-0C37-0043-A4C1-87B7FCCA7165}"/>
              </a:ext>
            </a:extLst>
          </p:cNvPr>
          <p:cNvSpPr/>
          <p:nvPr/>
        </p:nvSpPr>
        <p:spPr>
          <a:xfrm rot="16200000">
            <a:off x="663785" y="2087192"/>
            <a:ext cx="513282" cy="307777"/>
          </a:xfrm>
          <a:prstGeom prst="rect">
            <a:avLst/>
          </a:prstGeom>
        </p:spPr>
        <p:txBody>
          <a:bodyPr wrap="none">
            <a:spAutoFit/>
          </a:bodyPr>
          <a:lstStyle/>
          <a:p>
            <a:pPr algn="ctr" defTabSz="864714" eaLnBrk="0" fontAlgn="base" hangingPunct="0">
              <a:spcBef>
                <a:spcPct val="0"/>
              </a:spcBef>
              <a:spcAft>
                <a:spcPct val="0"/>
              </a:spcAft>
            </a:pPr>
            <a:r>
              <a:rPr lang="en-US" sz="1400" b="1" dirty="0">
                <a:latin typeface="Amazon Ember" panose="020B0603020204020204" pitchFamily="34" charset="0"/>
                <a:ea typeface="Amazon Ember" panose="020B0603020204020204" pitchFamily="34" charset="0"/>
                <a:cs typeface="Amazon Ember" panose="020B0603020204020204" pitchFamily="34" charset="0"/>
              </a:rPr>
              <a:t>OSs</a:t>
            </a:r>
          </a:p>
        </p:txBody>
      </p:sp>
      <p:sp>
        <p:nvSpPr>
          <p:cNvPr id="44" name="Rectangle 43">
            <a:extLst>
              <a:ext uri="{FF2B5EF4-FFF2-40B4-BE49-F238E27FC236}">
                <a16:creationId xmlns:a16="http://schemas.microsoft.com/office/drawing/2014/main" id="{E41C2BD1-4866-A947-9DC3-0B1607386FEE}"/>
              </a:ext>
            </a:extLst>
          </p:cNvPr>
          <p:cNvSpPr/>
          <p:nvPr/>
        </p:nvSpPr>
        <p:spPr>
          <a:xfrm>
            <a:off x="1074314" y="3347660"/>
            <a:ext cx="45720" cy="2675457"/>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550" tIns="36775" rIns="73550" bIns="36775" numCol="1" spcCol="0" rtlCol="0" fromWordArt="0" anchor="ctr" anchorCtr="0" forceAA="0" compatLnSpc="1">
            <a:prstTxWarp prst="textNoShape">
              <a:avLst/>
            </a:prstTxWarp>
            <a:noAutofit/>
          </a:bodyPr>
          <a:lstStyle/>
          <a:p>
            <a:pPr algn="ctr" defTabSz="864714" eaLnBrk="0" fontAlgn="base" hangingPunct="0">
              <a:spcBef>
                <a:spcPct val="0"/>
              </a:spcBef>
              <a:spcAft>
                <a:spcPct val="0"/>
              </a:spcAft>
            </a:pPr>
            <a:endParaRPr lang="en-US" sz="1200" b="1" dirty="0" err="1">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Rectangle 44">
            <a:extLst>
              <a:ext uri="{FF2B5EF4-FFF2-40B4-BE49-F238E27FC236}">
                <a16:creationId xmlns:a16="http://schemas.microsoft.com/office/drawing/2014/main" id="{82A756B4-4A7E-D74E-B749-9E28CED9B93B}"/>
              </a:ext>
            </a:extLst>
          </p:cNvPr>
          <p:cNvSpPr/>
          <p:nvPr/>
        </p:nvSpPr>
        <p:spPr>
          <a:xfrm rot="16200000">
            <a:off x="397686" y="4518188"/>
            <a:ext cx="1045479" cy="307777"/>
          </a:xfrm>
          <a:prstGeom prst="rect">
            <a:avLst/>
          </a:prstGeom>
        </p:spPr>
        <p:txBody>
          <a:bodyPr wrap="none">
            <a:spAutoFit/>
          </a:bodyPr>
          <a:lstStyle/>
          <a:p>
            <a:pPr algn="ctr" defTabSz="864714" eaLnBrk="0" fontAlgn="base" hangingPunct="0">
              <a:spcBef>
                <a:spcPct val="0"/>
              </a:spcBef>
              <a:spcAft>
                <a:spcPct val="0"/>
              </a:spcAft>
            </a:pPr>
            <a:r>
              <a:rPr lang="en-US" sz="1400" b="1" dirty="0">
                <a:latin typeface="Amazon Ember" panose="020B0603020204020204" pitchFamily="34" charset="0"/>
                <a:ea typeface="Amazon Ember" panose="020B0603020204020204" pitchFamily="34" charset="0"/>
                <a:cs typeface="Amazon Ember" panose="020B0603020204020204" pitchFamily="34" charset="0"/>
              </a:rPr>
              <a:t>Databases</a:t>
            </a:r>
          </a:p>
        </p:txBody>
      </p:sp>
      <p:sp>
        <p:nvSpPr>
          <p:cNvPr id="46" name="Rectangle 45">
            <a:extLst>
              <a:ext uri="{FF2B5EF4-FFF2-40B4-BE49-F238E27FC236}">
                <a16:creationId xmlns:a16="http://schemas.microsoft.com/office/drawing/2014/main" id="{D09E8B8F-2EE2-9648-B615-1A70A98A8BFE}"/>
              </a:ext>
            </a:extLst>
          </p:cNvPr>
          <p:cNvSpPr/>
          <p:nvPr/>
        </p:nvSpPr>
        <p:spPr>
          <a:xfrm>
            <a:off x="2287488" y="1031081"/>
            <a:ext cx="1172116" cy="307777"/>
          </a:xfrm>
          <a:prstGeom prst="rect">
            <a:avLst/>
          </a:prstGeom>
        </p:spPr>
        <p:txBody>
          <a:bodyPr wrap="none">
            <a:spAutoFit/>
          </a:bodyPr>
          <a:lstStyle/>
          <a:p>
            <a:pPr algn="ctr" defTabSz="864714" eaLnBrk="0" fontAlgn="base" hangingPunct="0">
              <a:spcBef>
                <a:spcPct val="0"/>
              </a:spcBef>
              <a:spcAft>
                <a:spcPct val="0"/>
              </a:spcAft>
            </a:pPr>
            <a:r>
              <a:rPr lang="en-US" sz="1400" b="1" dirty="0">
                <a:latin typeface="Amazon Ember" panose="020B0603020204020204" pitchFamily="34" charset="0"/>
                <a:ea typeface="Amazon Ember" panose="020B0603020204020204" pitchFamily="34" charset="0"/>
                <a:cs typeface="Amazon Ember" panose="020B0603020204020204" pitchFamily="34" charset="0"/>
              </a:rPr>
              <a:t>Technology</a:t>
            </a:r>
          </a:p>
        </p:txBody>
      </p:sp>
      <p:sp>
        <p:nvSpPr>
          <p:cNvPr id="47" name="Rectangle 46">
            <a:extLst>
              <a:ext uri="{FF2B5EF4-FFF2-40B4-BE49-F238E27FC236}">
                <a16:creationId xmlns:a16="http://schemas.microsoft.com/office/drawing/2014/main" id="{3415A8FD-C751-D54E-9C8A-5E5F875A5FD2}"/>
              </a:ext>
            </a:extLst>
          </p:cNvPr>
          <p:cNvSpPr/>
          <p:nvPr/>
        </p:nvSpPr>
        <p:spPr>
          <a:xfrm>
            <a:off x="5327237" y="1031080"/>
            <a:ext cx="2473754" cy="307777"/>
          </a:xfrm>
          <a:prstGeom prst="rect">
            <a:avLst/>
          </a:prstGeom>
        </p:spPr>
        <p:txBody>
          <a:bodyPr wrap="none">
            <a:spAutoFit/>
          </a:bodyPr>
          <a:lstStyle/>
          <a:p>
            <a:pPr algn="ctr" defTabSz="864714" eaLnBrk="0" fontAlgn="base" hangingPunct="0">
              <a:spcBef>
                <a:spcPct val="0"/>
              </a:spcBef>
              <a:spcAft>
                <a:spcPct val="0"/>
              </a:spcAft>
            </a:pPr>
            <a:r>
              <a:rPr lang="en-US" sz="1400" b="1" dirty="0">
                <a:latin typeface="Amazon Ember" panose="020B0603020204020204" pitchFamily="34" charset="0"/>
                <a:ea typeface="Amazon Ember" panose="020B0603020204020204" pitchFamily="34" charset="0"/>
                <a:cs typeface="Amazon Ember" panose="020B0603020204020204" pitchFamily="34" charset="0"/>
              </a:rPr>
              <a:t>Primary migration strategy</a:t>
            </a:r>
          </a:p>
        </p:txBody>
      </p:sp>
      <p:sp>
        <p:nvSpPr>
          <p:cNvPr id="37" name="TextBox 36">
            <a:extLst>
              <a:ext uri="{FF2B5EF4-FFF2-40B4-BE49-F238E27FC236}">
                <a16:creationId xmlns:a16="http://schemas.microsoft.com/office/drawing/2014/main" id="{53457204-7244-4C46-AAC3-DBD1C4731E16}"/>
              </a:ext>
            </a:extLst>
          </p:cNvPr>
          <p:cNvSpPr txBox="1"/>
          <p:nvPr/>
        </p:nvSpPr>
        <p:spPr>
          <a:xfrm>
            <a:off x="8090873" y="1482422"/>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a:t>
            </a: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eosl</a:t>
            </a: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38" name="TextBox 37">
            <a:extLst>
              <a:ext uri="{FF2B5EF4-FFF2-40B4-BE49-F238E27FC236}">
                <a16:creationId xmlns:a16="http://schemas.microsoft.com/office/drawing/2014/main" id="{16FCAD15-5351-D641-B958-250023DD20E2}"/>
              </a:ext>
            </a:extLst>
          </p:cNvPr>
          <p:cNvSpPr txBox="1"/>
          <p:nvPr/>
        </p:nvSpPr>
        <p:spPr>
          <a:xfrm>
            <a:off x="8090873" y="2036939"/>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Retain</a:t>
            </a:r>
          </a:p>
        </p:txBody>
      </p:sp>
      <p:sp>
        <p:nvSpPr>
          <p:cNvPr id="39" name="TextBox 38">
            <a:extLst>
              <a:ext uri="{FF2B5EF4-FFF2-40B4-BE49-F238E27FC236}">
                <a16:creationId xmlns:a16="http://schemas.microsoft.com/office/drawing/2014/main" id="{5A48670B-90AF-0643-B9A6-F37157BD1422}"/>
              </a:ext>
            </a:extLst>
          </p:cNvPr>
          <p:cNvSpPr txBox="1"/>
          <p:nvPr/>
        </p:nvSpPr>
        <p:spPr>
          <a:xfrm>
            <a:off x="8090873" y="3347850"/>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to RDS Oracle</a:t>
            </a:r>
          </a:p>
        </p:txBody>
      </p:sp>
      <p:sp>
        <p:nvSpPr>
          <p:cNvPr id="40" name="TextBox 39">
            <a:extLst>
              <a:ext uri="{FF2B5EF4-FFF2-40B4-BE49-F238E27FC236}">
                <a16:creationId xmlns:a16="http://schemas.microsoft.com/office/drawing/2014/main" id="{69CC46C6-1DC5-1447-A1C6-D08BDCECB30C}"/>
              </a:ext>
            </a:extLst>
          </p:cNvPr>
          <p:cNvSpPr txBox="1"/>
          <p:nvPr/>
        </p:nvSpPr>
        <p:spPr>
          <a:xfrm>
            <a:off x="8090873" y="3902367"/>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to RDS SQL</a:t>
            </a:r>
          </a:p>
        </p:txBody>
      </p:sp>
      <p:sp>
        <p:nvSpPr>
          <p:cNvPr id="41" name="TextBox 40">
            <a:extLst>
              <a:ext uri="{FF2B5EF4-FFF2-40B4-BE49-F238E27FC236}">
                <a16:creationId xmlns:a16="http://schemas.microsoft.com/office/drawing/2014/main" id="{FB9C7061-3B55-BF49-9580-217CF298AA38}"/>
              </a:ext>
            </a:extLst>
          </p:cNvPr>
          <p:cNvSpPr txBox="1"/>
          <p:nvPr/>
        </p:nvSpPr>
        <p:spPr>
          <a:xfrm>
            <a:off x="8090873" y="4456884"/>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 to EC2 (</a:t>
            </a: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eosl</a:t>
            </a: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42" name="TextBox 41">
            <a:extLst>
              <a:ext uri="{FF2B5EF4-FFF2-40B4-BE49-F238E27FC236}">
                <a16:creationId xmlns:a16="http://schemas.microsoft.com/office/drawing/2014/main" id="{40460E45-504A-224F-965B-BB5F2E989A53}"/>
              </a:ext>
            </a:extLst>
          </p:cNvPr>
          <p:cNvSpPr txBox="1"/>
          <p:nvPr/>
        </p:nvSpPr>
        <p:spPr>
          <a:xfrm>
            <a:off x="8090873" y="5011401"/>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 to EC2</a:t>
            </a:r>
          </a:p>
        </p:txBody>
      </p:sp>
      <p:sp>
        <p:nvSpPr>
          <p:cNvPr id="48" name="TextBox 47">
            <a:extLst>
              <a:ext uri="{FF2B5EF4-FFF2-40B4-BE49-F238E27FC236}">
                <a16:creationId xmlns:a16="http://schemas.microsoft.com/office/drawing/2014/main" id="{56B35673-A0D7-7947-9C84-1220850D58D0}"/>
              </a:ext>
            </a:extLst>
          </p:cNvPr>
          <p:cNvSpPr txBox="1"/>
          <p:nvPr/>
        </p:nvSpPr>
        <p:spPr>
          <a:xfrm>
            <a:off x="8090873" y="2591456"/>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 to EC2</a:t>
            </a:r>
          </a:p>
        </p:txBody>
      </p:sp>
      <p:sp>
        <p:nvSpPr>
          <p:cNvPr id="49" name="TextBox 48">
            <a:extLst>
              <a:ext uri="{FF2B5EF4-FFF2-40B4-BE49-F238E27FC236}">
                <a16:creationId xmlns:a16="http://schemas.microsoft.com/office/drawing/2014/main" id="{EF89D0B7-0F01-0A4B-8EC9-59B60E25DF38}"/>
              </a:ext>
            </a:extLst>
          </p:cNvPr>
          <p:cNvSpPr txBox="1"/>
          <p:nvPr/>
        </p:nvSpPr>
        <p:spPr>
          <a:xfrm>
            <a:off x="8090873" y="5565917"/>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Replatform</a:t>
            </a: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a:t>
            </a:r>
            <a:r>
              <a:rPr lang="en-US" sz="1200" b="1"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eosl</a:t>
            </a: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a:t>
            </a:r>
          </a:p>
        </p:txBody>
      </p:sp>
      <p:sp>
        <p:nvSpPr>
          <p:cNvPr id="50" name="Rectangle 49">
            <a:extLst>
              <a:ext uri="{FF2B5EF4-FFF2-40B4-BE49-F238E27FC236}">
                <a16:creationId xmlns:a16="http://schemas.microsoft.com/office/drawing/2014/main" id="{F6F56358-DC6C-B44F-A9CE-A010AB85B4E6}"/>
              </a:ext>
            </a:extLst>
          </p:cNvPr>
          <p:cNvSpPr/>
          <p:nvPr/>
        </p:nvSpPr>
        <p:spPr>
          <a:xfrm>
            <a:off x="7934513" y="1031079"/>
            <a:ext cx="2690160" cy="307777"/>
          </a:xfrm>
          <a:prstGeom prst="rect">
            <a:avLst/>
          </a:prstGeom>
        </p:spPr>
        <p:txBody>
          <a:bodyPr wrap="none">
            <a:spAutoFit/>
          </a:bodyPr>
          <a:lstStyle/>
          <a:p>
            <a:pPr algn="ctr" defTabSz="864714" eaLnBrk="0" fontAlgn="base" hangingPunct="0">
              <a:spcBef>
                <a:spcPct val="0"/>
              </a:spcBef>
              <a:spcAft>
                <a:spcPct val="0"/>
              </a:spcAft>
            </a:pPr>
            <a:r>
              <a:rPr lang="en-US" sz="1400" b="1" dirty="0">
                <a:latin typeface="Amazon Ember" panose="020B0603020204020204" pitchFamily="34" charset="0"/>
                <a:ea typeface="Amazon Ember" panose="020B0603020204020204" pitchFamily="34" charset="0"/>
                <a:cs typeface="Amazon Ember" panose="020B0603020204020204" pitchFamily="34" charset="0"/>
              </a:rPr>
              <a:t>Secondary migration strategy</a:t>
            </a:r>
          </a:p>
        </p:txBody>
      </p:sp>
      <p:sp>
        <p:nvSpPr>
          <p:cNvPr id="2" name="Title 1">
            <a:extLst>
              <a:ext uri="{FF2B5EF4-FFF2-40B4-BE49-F238E27FC236}">
                <a16:creationId xmlns:a16="http://schemas.microsoft.com/office/drawing/2014/main" id="{0AAC46D0-D609-DA42-817E-80E5BF658B3C}"/>
              </a:ext>
            </a:extLst>
          </p:cNvPr>
          <p:cNvSpPr>
            <a:spLocks noGrp="1"/>
          </p:cNvSpPr>
          <p:nvPr>
            <p:ph type="title"/>
          </p:nvPr>
        </p:nvSpPr>
        <p:spPr/>
        <p:txBody>
          <a:bodyPr/>
          <a:lstStyle/>
          <a:p>
            <a:r>
              <a:rPr lang="en-US" dirty="0">
                <a:solidFill>
                  <a:schemeClr val="tx1"/>
                </a:solidFill>
              </a:rPr>
              <a:t>Sample Data Used to Determine Migration Pattern</a:t>
            </a:r>
          </a:p>
        </p:txBody>
      </p:sp>
    </p:spTree>
    <p:extLst>
      <p:ext uri="{BB962C8B-B14F-4D97-AF65-F5344CB8AC3E}">
        <p14:creationId xmlns:p14="http://schemas.microsoft.com/office/powerpoint/2010/main" val="36314498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0BBD8A-A0DE-D94C-9B5C-187CE0473C92}"/>
              </a:ext>
            </a:extLst>
          </p:cNvPr>
          <p:cNvSpPr txBox="1"/>
          <p:nvPr/>
        </p:nvSpPr>
        <p:spPr>
          <a:xfrm>
            <a:off x="1364786" y="2036655"/>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rial" charset="0"/>
                <a:cs typeface="Arial" charset="0"/>
              </a:rPr>
              <a:t>HTTP Server</a:t>
            </a:r>
          </a:p>
        </p:txBody>
      </p:sp>
      <p:sp>
        <p:nvSpPr>
          <p:cNvPr id="12" name="TextBox 11">
            <a:extLst>
              <a:ext uri="{FF2B5EF4-FFF2-40B4-BE49-F238E27FC236}">
                <a16:creationId xmlns:a16="http://schemas.microsoft.com/office/drawing/2014/main" id="{09220BCB-CF76-6643-8063-B930F230F7E5}"/>
              </a:ext>
            </a:extLst>
          </p:cNvPr>
          <p:cNvSpPr txBox="1"/>
          <p:nvPr/>
        </p:nvSpPr>
        <p:spPr>
          <a:xfrm>
            <a:off x="5375394" y="2037262"/>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rial" charset="0"/>
                <a:cs typeface="Arial" charset="0"/>
              </a:rPr>
              <a:t>Rehost to EC2 </a:t>
            </a:r>
          </a:p>
        </p:txBody>
      </p:sp>
      <p:cxnSp>
        <p:nvCxnSpPr>
          <p:cNvPr id="13" name="Straight Arrow Connector 12">
            <a:extLst>
              <a:ext uri="{FF2B5EF4-FFF2-40B4-BE49-F238E27FC236}">
                <a16:creationId xmlns:a16="http://schemas.microsoft.com/office/drawing/2014/main" id="{C102A6CC-3F7C-7A42-B01E-6971710DD032}"/>
              </a:ext>
            </a:extLst>
          </p:cNvPr>
          <p:cNvCxnSpPr>
            <a:cxnSpLocks/>
            <a:stCxn id="11" idx="3"/>
            <a:endCxn id="12" idx="1"/>
          </p:cNvCxnSpPr>
          <p:nvPr/>
        </p:nvCxnSpPr>
        <p:spPr>
          <a:xfrm>
            <a:off x="4382306" y="2265256"/>
            <a:ext cx="993088" cy="60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A9165EB-FBE6-FD46-AFF2-8945312D9B33}"/>
              </a:ext>
            </a:extLst>
          </p:cNvPr>
          <p:cNvSpPr txBox="1"/>
          <p:nvPr/>
        </p:nvSpPr>
        <p:spPr>
          <a:xfrm>
            <a:off x="1364786" y="3347660"/>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rial" charset="0"/>
                <a:cs typeface="Arial" charset="0"/>
              </a:rPr>
              <a:t>MQ</a:t>
            </a:r>
          </a:p>
        </p:txBody>
      </p:sp>
      <p:sp>
        <p:nvSpPr>
          <p:cNvPr id="19" name="TextBox 18">
            <a:extLst>
              <a:ext uri="{FF2B5EF4-FFF2-40B4-BE49-F238E27FC236}">
                <a16:creationId xmlns:a16="http://schemas.microsoft.com/office/drawing/2014/main" id="{FEBB6A0F-3A58-554C-8812-4071527D3157}"/>
              </a:ext>
            </a:extLst>
          </p:cNvPr>
          <p:cNvSpPr txBox="1"/>
          <p:nvPr/>
        </p:nvSpPr>
        <p:spPr>
          <a:xfrm>
            <a:off x="5375394" y="3348065"/>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rial" charset="0"/>
                <a:cs typeface="Arial" charset="0"/>
              </a:rPr>
              <a:t>Amazon MQ</a:t>
            </a:r>
          </a:p>
        </p:txBody>
      </p:sp>
      <p:cxnSp>
        <p:nvCxnSpPr>
          <p:cNvPr id="20" name="Straight Arrow Connector 19">
            <a:extLst>
              <a:ext uri="{FF2B5EF4-FFF2-40B4-BE49-F238E27FC236}">
                <a16:creationId xmlns:a16="http://schemas.microsoft.com/office/drawing/2014/main" id="{156A868A-0212-BE44-B39E-7912BC57D2C4}"/>
              </a:ext>
            </a:extLst>
          </p:cNvPr>
          <p:cNvCxnSpPr>
            <a:cxnSpLocks/>
            <a:stCxn id="18" idx="3"/>
            <a:endCxn id="19" idx="1"/>
          </p:cNvCxnSpPr>
          <p:nvPr/>
        </p:nvCxnSpPr>
        <p:spPr>
          <a:xfrm>
            <a:off x="4382306" y="3576261"/>
            <a:ext cx="993088" cy="40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C7273A4-09BC-0741-A9C6-888592A11F08}"/>
              </a:ext>
            </a:extLst>
          </p:cNvPr>
          <p:cNvSpPr txBox="1"/>
          <p:nvPr/>
        </p:nvSpPr>
        <p:spPr>
          <a:xfrm>
            <a:off x="1364786" y="3902224"/>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rial" charset="0"/>
                <a:cs typeface="Arial" charset="0"/>
              </a:rPr>
              <a:t>Message Broker</a:t>
            </a:r>
          </a:p>
        </p:txBody>
      </p:sp>
      <p:sp>
        <p:nvSpPr>
          <p:cNvPr id="22" name="TextBox 21">
            <a:extLst>
              <a:ext uri="{FF2B5EF4-FFF2-40B4-BE49-F238E27FC236}">
                <a16:creationId xmlns:a16="http://schemas.microsoft.com/office/drawing/2014/main" id="{201FB287-40A7-6A40-A117-DDEE618DFBAF}"/>
              </a:ext>
            </a:extLst>
          </p:cNvPr>
          <p:cNvSpPr txBox="1"/>
          <p:nvPr/>
        </p:nvSpPr>
        <p:spPr>
          <a:xfrm>
            <a:off x="5375394" y="3902528"/>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 to EC2</a:t>
            </a:r>
          </a:p>
        </p:txBody>
      </p:sp>
      <p:cxnSp>
        <p:nvCxnSpPr>
          <p:cNvPr id="23" name="Straight Arrow Connector 22">
            <a:extLst>
              <a:ext uri="{FF2B5EF4-FFF2-40B4-BE49-F238E27FC236}">
                <a16:creationId xmlns:a16="http://schemas.microsoft.com/office/drawing/2014/main" id="{E6D2B40C-A4FE-1441-A67E-02DFB7CFAD3D}"/>
              </a:ext>
            </a:extLst>
          </p:cNvPr>
          <p:cNvCxnSpPr>
            <a:cxnSpLocks/>
            <a:stCxn id="21" idx="3"/>
            <a:endCxn id="22" idx="1"/>
          </p:cNvCxnSpPr>
          <p:nvPr/>
        </p:nvCxnSpPr>
        <p:spPr>
          <a:xfrm>
            <a:off x="4382306" y="4130825"/>
            <a:ext cx="993088" cy="30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1DE51A-6F14-DA4D-A8D8-AAD7072775FD}"/>
              </a:ext>
            </a:extLst>
          </p:cNvPr>
          <p:cNvSpPr txBox="1"/>
          <p:nvPr/>
        </p:nvSpPr>
        <p:spPr>
          <a:xfrm>
            <a:off x="1364786" y="2591219"/>
            <a:ext cx="301752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rial" charset="0"/>
                <a:cs typeface="Arial" charset="0"/>
              </a:rPr>
              <a:t>Middleware Server</a:t>
            </a:r>
          </a:p>
        </p:txBody>
      </p:sp>
      <p:sp>
        <p:nvSpPr>
          <p:cNvPr id="32" name="TextBox 31">
            <a:extLst>
              <a:ext uri="{FF2B5EF4-FFF2-40B4-BE49-F238E27FC236}">
                <a16:creationId xmlns:a16="http://schemas.microsoft.com/office/drawing/2014/main" id="{F6466058-9707-DD43-8E07-715181498AC3}"/>
              </a:ext>
            </a:extLst>
          </p:cNvPr>
          <p:cNvSpPr txBox="1"/>
          <p:nvPr/>
        </p:nvSpPr>
        <p:spPr>
          <a:xfrm>
            <a:off x="5375394" y="2591725"/>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 to EC2</a:t>
            </a:r>
          </a:p>
        </p:txBody>
      </p:sp>
      <p:cxnSp>
        <p:nvCxnSpPr>
          <p:cNvPr id="33" name="Straight Arrow Connector 32">
            <a:extLst>
              <a:ext uri="{FF2B5EF4-FFF2-40B4-BE49-F238E27FC236}">
                <a16:creationId xmlns:a16="http://schemas.microsoft.com/office/drawing/2014/main" id="{E24F8B55-5636-6444-BCDE-EEB92D6E2B9D}"/>
              </a:ext>
            </a:extLst>
          </p:cNvPr>
          <p:cNvCxnSpPr>
            <a:cxnSpLocks/>
            <a:stCxn id="30" idx="3"/>
            <a:endCxn id="32" idx="1"/>
          </p:cNvCxnSpPr>
          <p:nvPr/>
        </p:nvCxnSpPr>
        <p:spPr>
          <a:xfrm>
            <a:off x="4382306" y="2819820"/>
            <a:ext cx="993088" cy="50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ADEBAF3-C1F3-0F4F-8AFC-F088C7E046AF}"/>
              </a:ext>
            </a:extLst>
          </p:cNvPr>
          <p:cNvSpPr/>
          <p:nvPr/>
        </p:nvSpPr>
        <p:spPr>
          <a:xfrm>
            <a:off x="1074314" y="2036656"/>
            <a:ext cx="45720" cy="1011764"/>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550" tIns="36775" rIns="73550" bIns="36775" numCol="1" spcCol="0" rtlCol="0" fromWordArt="0" anchor="ctr" anchorCtr="0" forceAA="0" compatLnSpc="1">
            <a:prstTxWarp prst="textNoShape">
              <a:avLst/>
            </a:prstTxWarp>
            <a:noAutofit/>
          </a:bodyPr>
          <a:lstStyle/>
          <a:p>
            <a:pPr algn="ctr" defTabSz="864714" eaLnBrk="0" fontAlgn="base" hangingPunct="0">
              <a:spcBef>
                <a:spcPct val="0"/>
              </a:spcBef>
              <a:spcAft>
                <a:spcPct val="0"/>
              </a:spcAft>
            </a:pPr>
            <a:endParaRPr lang="en-US" sz="1200" b="1" dirty="0" err="1">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Rectangle 42">
            <a:extLst>
              <a:ext uri="{FF2B5EF4-FFF2-40B4-BE49-F238E27FC236}">
                <a16:creationId xmlns:a16="http://schemas.microsoft.com/office/drawing/2014/main" id="{78739587-0C37-0043-A4C1-87B7FCCA7165}"/>
              </a:ext>
            </a:extLst>
          </p:cNvPr>
          <p:cNvSpPr/>
          <p:nvPr/>
        </p:nvSpPr>
        <p:spPr>
          <a:xfrm rot="16200000">
            <a:off x="316833" y="2339967"/>
            <a:ext cx="1176925" cy="307777"/>
          </a:xfrm>
          <a:prstGeom prst="rect">
            <a:avLst/>
          </a:prstGeom>
        </p:spPr>
        <p:txBody>
          <a:bodyPr wrap="none">
            <a:spAutoFit/>
          </a:bodyPr>
          <a:lstStyle/>
          <a:p>
            <a:pPr algn="ctr" defTabSz="864714" eaLnBrk="0" fontAlgn="base" hangingPunct="0">
              <a:spcBef>
                <a:spcPct val="0"/>
              </a:spcBef>
              <a:spcAft>
                <a:spcPct val="0"/>
              </a:spcAft>
            </a:pPr>
            <a:r>
              <a:rPr lang="en-US" sz="1400" b="1" dirty="0">
                <a:latin typeface="Amazon Ember" panose="020B0603020204020204" pitchFamily="34" charset="0"/>
                <a:ea typeface="Amazon Ember" panose="020B0603020204020204" pitchFamily="34" charset="0"/>
                <a:cs typeface="Amazon Ember" panose="020B0603020204020204" pitchFamily="34" charset="0"/>
              </a:rPr>
              <a:t>Web  &amp; App</a:t>
            </a:r>
          </a:p>
        </p:txBody>
      </p:sp>
      <p:sp>
        <p:nvSpPr>
          <p:cNvPr id="44" name="Rectangle 43">
            <a:extLst>
              <a:ext uri="{FF2B5EF4-FFF2-40B4-BE49-F238E27FC236}">
                <a16:creationId xmlns:a16="http://schemas.microsoft.com/office/drawing/2014/main" id="{E41C2BD1-4866-A947-9DC3-0B1607386FEE}"/>
              </a:ext>
            </a:extLst>
          </p:cNvPr>
          <p:cNvSpPr/>
          <p:nvPr/>
        </p:nvSpPr>
        <p:spPr>
          <a:xfrm flipH="1">
            <a:off x="1074316" y="3347659"/>
            <a:ext cx="45719" cy="1011765"/>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550" tIns="36775" rIns="73550" bIns="36775" numCol="1" spcCol="0" rtlCol="0" fromWordArt="0" anchor="ctr" anchorCtr="0" forceAA="0" compatLnSpc="1">
            <a:prstTxWarp prst="textNoShape">
              <a:avLst/>
            </a:prstTxWarp>
            <a:noAutofit/>
          </a:bodyPr>
          <a:lstStyle/>
          <a:p>
            <a:pPr algn="ctr" defTabSz="864714" eaLnBrk="0" fontAlgn="base" hangingPunct="0">
              <a:spcBef>
                <a:spcPct val="0"/>
              </a:spcBef>
              <a:spcAft>
                <a:spcPct val="0"/>
              </a:spcAft>
            </a:pPr>
            <a:endParaRPr lang="en-US" sz="1200" b="1" dirty="0" err="1">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Rectangle 44">
            <a:extLst>
              <a:ext uri="{FF2B5EF4-FFF2-40B4-BE49-F238E27FC236}">
                <a16:creationId xmlns:a16="http://schemas.microsoft.com/office/drawing/2014/main" id="{82A756B4-4A7E-D74E-B749-9E28CED9B93B}"/>
              </a:ext>
            </a:extLst>
          </p:cNvPr>
          <p:cNvSpPr/>
          <p:nvPr/>
        </p:nvSpPr>
        <p:spPr>
          <a:xfrm rot="16200000">
            <a:off x="383259" y="3650972"/>
            <a:ext cx="1074333" cy="307777"/>
          </a:xfrm>
          <a:prstGeom prst="rect">
            <a:avLst/>
          </a:prstGeom>
        </p:spPr>
        <p:txBody>
          <a:bodyPr wrap="none">
            <a:spAutoFit/>
          </a:bodyPr>
          <a:lstStyle/>
          <a:p>
            <a:pPr algn="ctr" defTabSz="864714" eaLnBrk="0" fontAlgn="base" hangingPunct="0">
              <a:spcBef>
                <a:spcPct val="0"/>
              </a:spcBef>
              <a:spcAft>
                <a:spcPct val="0"/>
              </a:spcAft>
            </a:pPr>
            <a:r>
              <a:rPr lang="en-US" sz="1400" b="1" dirty="0">
                <a:latin typeface="Amazon Ember" panose="020B0603020204020204" pitchFamily="34" charset="0"/>
                <a:ea typeface="Amazon Ember" panose="020B0603020204020204" pitchFamily="34" charset="0"/>
                <a:cs typeface="Amazon Ember" panose="020B0603020204020204" pitchFamily="34" charset="0"/>
              </a:rPr>
              <a:t>Messaging</a:t>
            </a:r>
          </a:p>
        </p:txBody>
      </p:sp>
      <p:sp>
        <p:nvSpPr>
          <p:cNvPr id="46" name="Rectangle 45">
            <a:extLst>
              <a:ext uri="{FF2B5EF4-FFF2-40B4-BE49-F238E27FC236}">
                <a16:creationId xmlns:a16="http://schemas.microsoft.com/office/drawing/2014/main" id="{D09E8B8F-2EE2-9648-B615-1A70A98A8BFE}"/>
              </a:ext>
            </a:extLst>
          </p:cNvPr>
          <p:cNvSpPr/>
          <p:nvPr/>
        </p:nvSpPr>
        <p:spPr>
          <a:xfrm>
            <a:off x="2275613" y="1579257"/>
            <a:ext cx="1172116" cy="307777"/>
          </a:xfrm>
          <a:prstGeom prst="rect">
            <a:avLst/>
          </a:prstGeom>
        </p:spPr>
        <p:txBody>
          <a:bodyPr wrap="none">
            <a:spAutoFit/>
          </a:bodyPr>
          <a:lstStyle/>
          <a:p>
            <a:pPr algn="ctr" defTabSz="864714" eaLnBrk="0" fontAlgn="base" hangingPunct="0">
              <a:spcBef>
                <a:spcPct val="0"/>
              </a:spcBef>
              <a:spcAft>
                <a:spcPct val="0"/>
              </a:spcAft>
            </a:pPr>
            <a:r>
              <a:rPr lang="en-US" sz="1400" b="1" dirty="0">
                <a:latin typeface="Amazon Ember" panose="020B0603020204020204" pitchFamily="34" charset="0"/>
                <a:ea typeface="Amazon Ember" panose="020B0603020204020204" pitchFamily="34" charset="0"/>
                <a:cs typeface="Amazon Ember" panose="020B0603020204020204" pitchFamily="34" charset="0"/>
              </a:rPr>
              <a:t>Technology</a:t>
            </a:r>
          </a:p>
        </p:txBody>
      </p:sp>
      <p:sp>
        <p:nvSpPr>
          <p:cNvPr id="47" name="Rectangle 46">
            <a:extLst>
              <a:ext uri="{FF2B5EF4-FFF2-40B4-BE49-F238E27FC236}">
                <a16:creationId xmlns:a16="http://schemas.microsoft.com/office/drawing/2014/main" id="{3415A8FD-C751-D54E-9C8A-5E5F875A5FD2}"/>
              </a:ext>
            </a:extLst>
          </p:cNvPr>
          <p:cNvSpPr/>
          <p:nvPr/>
        </p:nvSpPr>
        <p:spPr>
          <a:xfrm>
            <a:off x="5315362" y="1579256"/>
            <a:ext cx="2473754" cy="307777"/>
          </a:xfrm>
          <a:prstGeom prst="rect">
            <a:avLst/>
          </a:prstGeom>
        </p:spPr>
        <p:txBody>
          <a:bodyPr wrap="none">
            <a:spAutoFit/>
          </a:bodyPr>
          <a:lstStyle/>
          <a:p>
            <a:pPr algn="ctr" defTabSz="864714" eaLnBrk="0" fontAlgn="base" hangingPunct="0">
              <a:spcBef>
                <a:spcPct val="0"/>
              </a:spcBef>
              <a:spcAft>
                <a:spcPct val="0"/>
              </a:spcAft>
            </a:pPr>
            <a:r>
              <a:rPr lang="en-US" sz="1400" b="1" dirty="0">
                <a:latin typeface="Amazon Ember" panose="020B0603020204020204" pitchFamily="34" charset="0"/>
                <a:ea typeface="Amazon Ember" panose="020B0603020204020204" pitchFamily="34" charset="0"/>
                <a:cs typeface="Amazon Ember" panose="020B0603020204020204" pitchFamily="34" charset="0"/>
              </a:rPr>
              <a:t>Primary migration strategy</a:t>
            </a:r>
          </a:p>
        </p:txBody>
      </p:sp>
      <p:sp>
        <p:nvSpPr>
          <p:cNvPr id="38" name="TextBox 37">
            <a:extLst>
              <a:ext uri="{FF2B5EF4-FFF2-40B4-BE49-F238E27FC236}">
                <a16:creationId xmlns:a16="http://schemas.microsoft.com/office/drawing/2014/main" id="{16FCAD15-5351-D641-B958-250023DD20E2}"/>
              </a:ext>
            </a:extLst>
          </p:cNvPr>
          <p:cNvSpPr txBox="1"/>
          <p:nvPr/>
        </p:nvSpPr>
        <p:spPr>
          <a:xfrm>
            <a:off x="8090873" y="2036939"/>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rial" charset="0"/>
                <a:cs typeface="Arial" charset="0"/>
              </a:rPr>
              <a:t>Replatform</a:t>
            </a:r>
            <a:r>
              <a:rPr lang="en-US" sz="1200" b="1" dirty="0">
                <a:solidFill>
                  <a:prstClr val="black"/>
                </a:solidFill>
                <a:latin typeface="Arial" charset="0"/>
                <a:cs typeface="Arial" charset="0"/>
              </a:rPr>
              <a:t> to Apache HTTP Server</a:t>
            </a:r>
          </a:p>
        </p:txBody>
      </p:sp>
      <p:sp>
        <p:nvSpPr>
          <p:cNvPr id="39" name="TextBox 38">
            <a:extLst>
              <a:ext uri="{FF2B5EF4-FFF2-40B4-BE49-F238E27FC236}">
                <a16:creationId xmlns:a16="http://schemas.microsoft.com/office/drawing/2014/main" id="{5A48670B-90AF-0643-B9A6-F37157BD1422}"/>
              </a:ext>
            </a:extLst>
          </p:cNvPr>
          <p:cNvSpPr txBox="1"/>
          <p:nvPr/>
        </p:nvSpPr>
        <p:spPr>
          <a:xfrm>
            <a:off x="8090873" y="3347850"/>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 to EC2</a:t>
            </a:r>
          </a:p>
        </p:txBody>
      </p:sp>
      <p:sp>
        <p:nvSpPr>
          <p:cNvPr id="40" name="TextBox 39">
            <a:extLst>
              <a:ext uri="{FF2B5EF4-FFF2-40B4-BE49-F238E27FC236}">
                <a16:creationId xmlns:a16="http://schemas.microsoft.com/office/drawing/2014/main" id="{69CC46C6-1DC5-1447-A1C6-D08BDCECB30C}"/>
              </a:ext>
            </a:extLst>
          </p:cNvPr>
          <p:cNvSpPr txBox="1"/>
          <p:nvPr/>
        </p:nvSpPr>
        <p:spPr>
          <a:xfrm>
            <a:off x="8090873" y="3902367"/>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Rehost to EC2</a:t>
            </a:r>
          </a:p>
        </p:txBody>
      </p:sp>
      <p:sp>
        <p:nvSpPr>
          <p:cNvPr id="48" name="TextBox 47">
            <a:extLst>
              <a:ext uri="{FF2B5EF4-FFF2-40B4-BE49-F238E27FC236}">
                <a16:creationId xmlns:a16="http://schemas.microsoft.com/office/drawing/2014/main" id="{56B35673-A0D7-7947-9C84-1220850D58D0}"/>
              </a:ext>
            </a:extLst>
          </p:cNvPr>
          <p:cNvSpPr txBox="1"/>
          <p:nvPr/>
        </p:nvSpPr>
        <p:spPr>
          <a:xfrm>
            <a:off x="8090873" y="2591456"/>
            <a:ext cx="2377440" cy="457200"/>
          </a:xfrm>
          <a:prstGeom prst="rect">
            <a:avLst/>
          </a:prstGeom>
          <a:solidFill>
            <a:schemeClr val="tx1">
              <a:lumMod val="75000"/>
            </a:schemeClr>
          </a:solidFill>
          <a:ln w="28575">
            <a:solidFill>
              <a:schemeClr val="accent1"/>
            </a:solidFill>
          </a:ln>
        </p:spPr>
        <p:txBody>
          <a:bodyPr wrap="square" lIns="28957" tIns="28957" rIns="28957" bIns="28957" rtlCol="0" anchor="ctr">
            <a:noAutofit/>
          </a:bodyPr>
          <a:lstStyle/>
          <a:p>
            <a:pPr algn="ctr" defTabSz="864714" eaLnBrk="0" fontAlgn="base" hangingPunct="0">
              <a:spcBef>
                <a:spcPts val="482"/>
              </a:spcBef>
              <a:spcAft>
                <a:spcPct val="0"/>
              </a:spcAft>
              <a:buClr>
                <a:srgbClr val="DB0011"/>
              </a:buClr>
              <a:buSzPct val="90000"/>
            </a:pPr>
            <a:r>
              <a:rPr lang="en-US" sz="1200" b="1" dirty="0" err="1">
                <a:solidFill>
                  <a:prstClr val="black"/>
                </a:solidFill>
                <a:latin typeface="Arial" charset="0"/>
                <a:cs typeface="Arial" charset="0"/>
              </a:rPr>
              <a:t>Replatform</a:t>
            </a:r>
            <a:r>
              <a:rPr lang="en-US" sz="1200" b="1" dirty="0">
                <a:solidFill>
                  <a:prstClr val="black"/>
                </a:solidFill>
                <a:latin typeface="Arial" charset="0"/>
                <a:cs typeface="Arial" charset="0"/>
              </a:rPr>
              <a:t> to Apache</a:t>
            </a:r>
            <a:endPar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0" name="Rectangle 49">
            <a:extLst>
              <a:ext uri="{FF2B5EF4-FFF2-40B4-BE49-F238E27FC236}">
                <a16:creationId xmlns:a16="http://schemas.microsoft.com/office/drawing/2014/main" id="{F6F56358-DC6C-B44F-A9CE-A010AB85B4E6}"/>
              </a:ext>
            </a:extLst>
          </p:cNvPr>
          <p:cNvSpPr/>
          <p:nvPr/>
        </p:nvSpPr>
        <p:spPr>
          <a:xfrm>
            <a:off x="7922638" y="1579255"/>
            <a:ext cx="2690160" cy="307777"/>
          </a:xfrm>
          <a:prstGeom prst="rect">
            <a:avLst/>
          </a:prstGeom>
        </p:spPr>
        <p:txBody>
          <a:bodyPr wrap="none">
            <a:spAutoFit/>
          </a:bodyPr>
          <a:lstStyle/>
          <a:p>
            <a:pPr algn="ctr" defTabSz="864714" eaLnBrk="0" fontAlgn="base" hangingPunct="0">
              <a:spcBef>
                <a:spcPct val="0"/>
              </a:spcBef>
              <a:spcAft>
                <a:spcPct val="0"/>
              </a:spcAft>
            </a:pPr>
            <a:r>
              <a:rPr lang="en-US" sz="1400" b="1" dirty="0">
                <a:latin typeface="Amazon Ember" panose="020B0603020204020204" pitchFamily="34" charset="0"/>
                <a:ea typeface="Amazon Ember" panose="020B0603020204020204" pitchFamily="34" charset="0"/>
                <a:cs typeface="Amazon Ember" panose="020B0603020204020204" pitchFamily="34" charset="0"/>
              </a:rPr>
              <a:t>Secondary migration strategy</a:t>
            </a:r>
          </a:p>
        </p:txBody>
      </p:sp>
      <p:sp>
        <p:nvSpPr>
          <p:cNvPr id="2" name="Title 1">
            <a:extLst>
              <a:ext uri="{FF2B5EF4-FFF2-40B4-BE49-F238E27FC236}">
                <a16:creationId xmlns:a16="http://schemas.microsoft.com/office/drawing/2014/main" id="{0AAC46D0-D609-DA42-817E-80E5BF658B3C}"/>
              </a:ext>
            </a:extLst>
          </p:cNvPr>
          <p:cNvSpPr>
            <a:spLocks noGrp="1"/>
          </p:cNvSpPr>
          <p:nvPr>
            <p:ph type="title"/>
          </p:nvPr>
        </p:nvSpPr>
        <p:spPr/>
        <p:txBody>
          <a:bodyPr/>
          <a:lstStyle/>
          <a:p>
            <a:r>
              <a:rPr lang="en-US" dirty="0">
                <a:solidFill>
                  <a:schemeClr val="tx1"/>
                </a:solidFill>
              </a:rPr>
              <a:t>Sample Data Used to Determine Migration Pattern</a:t>
            </a:r>
          </a:p>
        </p:txBody>
      </p:sp>
    </p:spTree>
    <p:extLst>
      <p:ext uri="{BB962C8B-B14F-4D97-AF65-F5344CB8AC3E}">
        <p14:creationId xmlns:p14="http://schemas.microsoft.com/office/powerpoint/2010/main" val="19963963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790</Words>
  <Application>Microsoft Office PowerPoint</Application>
  <PresentationFormat>Widescreen</PresentationFormat>
  <Paragraphs>152</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Amazon Ember</vt:lpstr>
      <vt:lpstr>Amazon Ember Regular</vt:lpstr>
      <vt:lpstr>Arial</vt:lpstr>
      <vt:lpstr>Calibri</vt:lpstr>
      <vt:lpstr>Calibri Light</vt:lpstr>
      <vt:lpstr>Times New Roman</vt:lpstr>
      <vt:lpstr>Office Theme</vt:lpstr>
      <vt:lpstr>PowerPoint Presentation</vt:lpstr>
      <vt:lpstr>Agenda</vt:lpstr>
      <vt:lpstr>7R Strategies</vt:lpstr>
      <vt:lpstr>Migration/Modernization Strategies (aka 7Rs’)</vt:lpstr>
      <vt:lpstr>Typical Factors Influencing 7R decisions</vt:lpstr>
      <vt:lpstr>Sample R Strategy Decision Tree</vt:lpstr>
      <vt:lpstr>Sample Pattern Selection</vt:lpstr>
      <vt:lpstr>Sample Data Used to Determine Migration Pattern</vt:lpstr>
      <vt:lpstr>Sample Data Used to Determine Migration Pattern</vt:lpstr>
      <vt:lpstr>Sample Data Used to Determine Migration Pattern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Vennelakanty, Kalyan</dc:creator>
  <cp:lastModifiedBy>Vennelakanty, Kalyan</cp:lastModifiedBy>
  <cp:revision>2</cp:revision>
  <dcterms:created xsi:type="dcterms:W3CDTF">2023-06-13T06:46:55Z</dcterms:created>
  <dcterms:modified xsi:type="dcterms:W3CDTF">2023-06-13T06:49:33Z</dcterms:modified>
</cp:coreProperties>
</file>