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30" r:id="rId2"/>
    <p:sldId id="500" r:id="rId3"/>
    <p:sldId id="50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0033"/>
    <a:srgbClr val="FCFCFD"/>
    <a:srgbClr val="7F1EE7"/>
    <a:srgbClr val="0000A3"/>
    <a:srgbClr val="B81EE7"/>
    <a:srgbClr val="5400AD"/>
    <a:srgbClr val="1D262F"/>
    <a:srgbClr val="2444C8"/>
    <a:srgbClr val="EB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82919" autoAdjust="0"/>
  </p:normalViewPr>
  <p:slideViewPr>
    <p:cSldViewPr snapToGrid="0">
      <p:cViewPr varScale="1">
        <p:scale>
          <a:sx n="154" d="100"/>
          <a:sy n="154" d="100"/>
        </p:scale>
        <p:origin x="150" y="108"/>
      </p:cViewPr>
      <p:guideLst>
        <p:guide orient="horz" pos="12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404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0B3F9-42E9-426B-B3D2-D6012D7491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C71F7584-9745-40DA-BD49-9A41A97B2D2E}" type="slidenum">
              <a:rPr lang="en-US" sz="1000" smtClean="0">
                <a:latin typeface="Amazon Ember Display" panose="020F0603020204020204" pitchFamily="34" charset="0"/>
              </a:rPr>
              <a:pPr algn="ctr"/>
              <a:t>‹#›</a:t>
            </a:fld>
            <a:endParaRPr lang="en-US" sz="1000" dirty="0">
              <a:latin typeface="Amazon Ember Display" panose="020F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3005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457200"/>
            <a:ext cx="5981700" cy="33647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19100" y="4197679"/>
            <a:ext cx="6000750" cy="43288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9431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 b="0" i="0">
                <a:latin typeface="Amazon Ember Display" panose="020F0603020204020204" pitchFamily="34" charset="0"/>
              </a:defRPr>
            </a:lvl1pPr>
          </a:lstStyle>
          <a:p>
            <a:fld id="{A3D89E5F-BEEF-42A1-A57B-E5A736D511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7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300"/>
      </a:spcAft>
      <a:defRPr sz="1200" b="0" i="0" kern="1200">
        <a:solidFill>
          <a:schemeClr val="tx1"/>
        </a:solidFill>
        <a:latin typeface="Amazon Ember Display" panose="020F0603020204020204" pitchFamily="34" charset="0"/>
        <a:ea typeface="+mn-ea"/>
        <a:cs typeface="+mn-cs"/>
      </a:defRPr>
    </a:lvl1pPr>
    <a:lvl2pPr marL="225425" indent="-106363" algn="l" defTabSz="914400" rtl="0" eaLnBrk="1" latinLnBrk="0" hangingPunct="1">
      <a:spcAft>
        <a:spcPts val="300"/>
      </a:spcAft>
      <a:buFont typeface="Arial" panose="020B0604020202020204" pitchFamily="34" charset="0"/>
      <a:buChar char="•"/>
      <a:defRPr sz="1200" b="0" i="0" kern="1200">
        <a:solidFill>
          <a:schemeClr val="tx1"/>
        </a:solidFill>
        <a:latin typeface="Amazon Ember Display" panose="020F0603020204020204" pitchFamily="34" charset="0"/>
        <a:ea typeface="+mn-ea"/>
        <a:cs typeface="+mn-cs"/>
      </a:defRPr>
    </a:lvl2pPr>
    <a:lvl3pPr marL="463550" indent="-119063" algn="l" defTabSz="914400" rtl="0" eaLnBrk="1" latinLnBrk="0" hangingPunct="1">
      <a:spcAft>
        <a:spcPts val="300"/>
      </a:spcAft>
      <a:buFont typeface="Arial" panose="020B0604020202020204" pitchFamily="34" charset="0"/>
      <a:buChar char="•"/>
      <a:defRPr sz="1200" b="0" i="0" kern="1200">
        <a:solidFill>
          <a:schemeClr val="tx1"/>
        </a:solidFill>
        <a:latin typeface="Amazon Ember Display" panose="020F0603020204020204" pitchFamily="34" charset="0"/>
        <a:ea typeface="+mn-ea"/>
        <a:cs typeface="+mn-cs"/>
      </a:defRPr>
    </a:lvl3pPr>
    <a:lvl4pPr marL="747713" indent="-119063" algn="l" defTabSz="914400" rtl="0" eaLnBrk="1" latinLnBrk="0" hangingPunct="1">
      <a:spcAft>
        <a:spcPts val="300"/>
      </a:spcAft>
      <a:buFont typeface="Arial" panose="020B0604020202020204" pitchFamily="34" charset="0"/>
      <a:buChar char="•"/>
      <a:defRPr sz="1200" b="0" i="0" kern="1200">
        <a:solidFill>
          <a:schemeClr val="tx1"/>
        </a:solidFill>
        <a:latin typeface="Amazon Ember Display" panose="020F0603020204020204" pitchFamily="34" charset="0"/>
        <a:ea typeface="+mn-ea"/>
        <a:cs typeface="+mn-cs"/>
      </a:defRPr>
    </a:lvl4pPr>
    <a:lvl5pPr marL="973138" indent="-117475" algn="l" defTabSz="914400" rtl="0" eaLnBrk="1" latinLnBrk="0" hangingPunct="1">
      <a:spcAft>
        <a:spcPts val="300"/>
      </a:spcAft>
      <a:buFont typeface="Arial" panose="020B0604020202020204" pitchFamily="34" charset="0"/>
      <a:buChar char="•"/>
      <a:defRPr sz="1200" b="0" i="0" kern="1200">
        <a:solidFill>
          <a:schemeClr val="tx1"/>
        </a:solidFill>
        <a:latin typeface="Amazon Ember Display" panose="020F06030202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2160" userDrawn="1">
          <p15:clr>
            <a:srgbClr val="F26B43"/>
          </p15:clr>
        </p15:guide>
        <p15:guide id="2" orient="horz" pos="2880" userDrawn="1">
          <p15:clr>
            <a:srgbClr val="F26B43"/>
          </p15:clr>
        </p15:guide>
        <p15:guide id="3" pos="264" userDrawn="1">
          <p15:clr>
            <a:srgbClr val="F26B43"/>
          </p15:clr>
        </p15:guide>
        <p15:guide id="4" pos="4056" userDrawn="1">
          <p15:clr>
            <a:srgbClr val="F26B43"/>
          </p15:clr>
        </p15:guide>
        <p15:guide id="5" orient="horz" pos="288" userDrawn="1">
          <p15:clr>
            <a:srgbClr val="F26B43"/>
          </p15:clr>
        </p15:guide>
        <p15:guide id="6" orient="horz" pos="264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02A07-9279-4389-95B8-CFF5307F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mazon Ember Display" panose="020F0603020204020204" pitchFamily="34" charset="0"/>
              </a:defRPr>
            </a:lvl1pPr>
          </a:lstStyle>
          <a:p>
            <a:fld id="{518FCA6E-0F0D-5B4E-AFC7-58FBEA64C921}" type="datetime1">
              <a:rPr lang="ja-JP" altLang="en-US" smtClean="0"/>
              <a:t>2025/9/4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D072-A634-4E51-88E3-AFF4BBF5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mazon Ember Display" panose="020F06030202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91B74-659E-4EB1-8DB0-B962093F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mazon Ember Display" panose="020F0603020204020204" pitchFamily="34" charset="0"/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9F003766-63B8-A344-A39C-4692C563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068ED4C5-7753-0A2C-75BA-AA89D2EAF5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988" y="1376363"/>
            <a:ext cx="11449050" cy="2062103"/>
          </a:xfrm>
        </p:spPr>
        <p:txBody>
          <a:bodyPr/>
          <a:lstStyle>
            <a:lvl1pPr marL="0" indent="0">
              <a:buNone/>
              <a:defRPr/>
            </a:lvl1pPr>
            <a:lvl2pPr marL="279450" indent="0">
              <a:buNone/>
              <a:defRPr/>
            </a:lvl2pPr>
            <a:lvl3pPr marL="622350" indent="0">
              <a:buNone/>
              <a:defRPr/>
            </a:lvl3pPr>
            <a:lvl4pPr marL="795388" indent="0">
              <a:buNone/>
              <a:defRPr/>
            </a:lvl4pPr>
            <a:lvl5pPr marL="966838" indent="0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9732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28EF9-1BCD-42D2-8B21-6150BBD86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376363"/>
            <a:ext cx="11449049" cy="200054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4D14-2EC8-4252-96DA-F75A75EAF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953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mazon Ember Display" panose="020F0603020204020204" pitchFamily="34" charset="0"/>
              </a:defRPr>
            </a:lvl1pPr>
          </a:lstStyle>
          <a:p>
            <a:fld id="{5E990763-DD24-2844-97C4-5F39F580D678}" type="datetime1">
              <a:rPr lang="ja-JP" altLang="en-US" smtClean="0"/>
              <a:t>2025/9/4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18F2-2506-4A8B-983C-1A77A245E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953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Amazon Ember Display" panose="020F06030202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5A29-F4EF-4A12-9095-1B88A1BDD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3838" y="62103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2"/>
                </a:solidFill>
                <a:latin typeface="Amazon Ember Display" panose="020F0603020204020204" pitchFamily="34" charset="0"/>
              </a:defRPr>
            </a:lvl1pPr>
          </a:lstStyle>
          <a:p>
            <a:fld id="{EB4B8DE2-A4E8-46E4-8BBF-D75455EFF3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9">
            <a:extLst>
              <a:ext uri="{FF2B5EF4-FFF2-40B4-BE49-F238E27FC236}">
                <a16:creationId xmlns:a16="http://schemas.microsoft.com/office/drawing/2014/main" id="{4797D856-648E-41D7-7250-C248B908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96409"/>
            <a:ext cx="11449050" cy="617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D8171-6606-4DC3-AA28-D2EE5F0EC812}"/>
              </a:ext>
            </a:extLst>
          </p:cNvPr>
          <p:cNvSpPr txBox="1"/>
          <p:nvPr userDrawn="1"/>
        </p:nvSpPr>
        <p:spPr>
          <a:xfrm>
            <a:off x="1141084" y="6389813"/>
            <a:ext cx="26212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b="0" i="0" dirty="0">
                <a:solidFill>
                  <a:schemeClr val="tx2"/>
                </a:solidFill>
                <a:latin typeface="Amazon Ember Display" panose="020F0603020204020204" pitchFamily="34" charset="0"/>
              </a:rPr>
              <a:t>© 2025, Amazon Web Services, Inc. or its affiliates. All rights reserved.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F50F9-4909-422B-A8DD-8362E94847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5" y="6338002"/>
            <a:ext cx="365760" cy="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4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baseline="0">
          <a:solidFill>
            <a:schemeClr val="tx2"/>
          </a:solidFill>
          <a:latin typeface="Amazon Ember Display" panose="020F0603020204020204" pitchFamily="34" charset="0"/>
          <a:ea typeface="メイリオ" panose="020B0604030504040204" pitchFamily="34" charset="-128"/>
          <a:cs typeface="Amazon Ember Display" panose="020F0603020204020204" pitchFamily="34" charset="0"/>
        </a:defRPr>
      </a:lvl1pPr>
    </p:titleStyle>
    <p:bodyStyle>
      <a:lvl1pPr marL="349200" indent="-3492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Arial" panose="020B0604020202020204" pitchFamily="34" charset="0"/>
        <a:buChar char="•"/>
        <a:defRPr sz="2400" b="0" i="0" kern="1200" baseline="0">
          <a:solidFill>
            <a:schemeClr val="tx2"/>
          </a:solidFill>
          <a:latin typeface="Amazon Ember Display" panose="020F0603020204020204" pitchFamily="34" charset="0"/>
          <a:ea typeface="メイリオ" panose="020B0604030504040204" pitchFamily="34" charset="-128"/>
          <a:cs typeface="+mn-cs"/>
        </a:defRPr>
      </a:lvl1pPr>
      <a:lvl2pPr marL="628650" indent="-3492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90000"/>
        <a:buFont typeface="システムフォント（レギュラー）"/>
        <a:buChar char="-"/>
        <a:defRPr sz="2400" b="0" i="0" kern="1200" baseline="0">
          <a:solidFill>
            <a:schemeClr val="tx2"/>
          </a:solidFill>
          <a:latin typeface="Amazon Ember Display" panose="020F0603020204020204" pitchFamily="34" charset="0"/>
          <a:ea typeface="メイリオ" panose="020B0604030504040204" pitchFamily="34" charset="-128"/>
          <a:cs typeface="+mn-cs"/>
        </a:defRPr>
      </a:lvl2pPr>
      <a:lvl3pPr marL="971550" indent="-3492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システムフォント（レギュラー）"/>
        <a:buChar char="&gt;"/>
        <a:defRPr sz="2000" b="0" i="0" kern="1200" baseline="0">
          <a:solidFill>
            <a:schemeClr val="tx2"/>
          </a:solidFill>
          <a:latin typeface="Amazon Ember Display" panose="020F0603020204020204" pitchFamily="34" charset="0"/>
          <a:ea typeface="メイリオ" panose="020B0604030504040204" pitchFamily="34" charset="-128"/>
          <a:cs typeface="+mn-cs"/>
        </a:defRPr>
      </a:lvl3pPr>
      <a:lvl4pPr marL="1144588" indent="-3492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b="0" i="0" kern="1200" baseline="0">
          <a:solidFill>
            <a:schemeClr val="tx2"/>
          </a:solidFill>
          <a:latin typeface="Amazon Ember Display" panose="020F0603020204020204" pitchFamily="34" charset="0"/>
          <a:ea typeface="メイリオ" panose="020B0604030504040204" pitchFamily="34" charset="-128"/>
          <a:cs typeface="+mn-cs"/>
        </a:defRPr>
      </a:lvl4pPr>
      <a:lvl5pPr marL="1316038" indent="-3492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b="0" i="0" kern="1200" baseline="0">
          <a:solidFill>
            <a:schemeClr val="tx2"/>
          </a:solidFill>
          <a:latin typeface="Amazon Ember Display" panose="020F0603020204020204" pitchFamily="34" charset="0"/>
          <a:ea typeface="メイリオ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  <p15:guide id="5" orient="horz" pos="867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69994A9-F141-7364-E270-035A1B8F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2D59E1E-0BF2-E471-3892-EA88A0E7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顧客は誰か </a:t>
            </a:r>
            <a:r>
              <a:rPr kumimoji="1" lang="en-US" altLang="ja-JP" dirty="0"/>
              <a:t>? 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052102-ADEC-00F4-EBEB-1B337FDA7E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988" y="1376363"/>
            <a:ext cx="11449050" cy="830997"/>
          </a:xfrm>
        </p:spPr>
        <p:txBody>
          <a:bodyPr/>
          <a:lstStyle/>
          <a:p>
            <a:r>
              <a:rPr lang="ja-JP" altLang="en-US" dirty="0"/>
              <a:t>プロダクトマネージャーは、今回フォーカスする「お客様」の</a:t>
            </a:r>
            <a:r>
              <a:rPr lang="ja-JP" altLang="en-US" b="1" dirty="0"/>
              <a:t>目的</a:t>
            </a:r>
            <a:r>
              <a:rPr lang="ja-JP" altLang="en-US" dirty="0"/>
              <a:t>と</a:t>
            </a:r>
            <a:r>
              <a:rPr lang="ja-JP" altLang="en-US" b="1" dirty="0"/>
              <a:t>行動</a:t>
            </a:r>
            <a:r>
              <a:rPr lang="ja-JP" altLang="en-US" dirty="0"/>
              <a:t>、</a:t>
            </a:r>
            <a:r>
              <a:rPr lang="ja-JP" altLang="en-US" b="1" dirty="0"/>
              <a:t>属性</a:t>
            </a:r>
            <a:r>
              <a:rPr lang="ja-JP" altLang="en-US" dirty="0"/>
              <a:t>をホワイトボードの右端に書いて共有ください。</a:t>
            </a:r>
          </a:p>
        </p:txBody>
      </p:sp>
      <p:pic>
        <p:nvPicPr>
          <p:cNvPr id="25" name="グラフィックス 24" descr="男性 単色塗りつぶし">
            <a:extLst>
              <a:ext uri="{FF2B5EF4-FFF2-40B4-BE49-F238E27FC236}">
                <a16:creationId xmlns:a16="http://schemas.microsoft.com/office/drawing/2014/main" id="{024C457E-74EF-41A7-A028-3EE6F87CE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4642" y="3459784"/>
            <a:ext cx="1359478" cy="1359478"/>
          </a:xfrm>
          <a:prstGeom prst="rect">
            <a:avLst/>
          </a:prstGeom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1DF8CC31-BEC1-ABB7-216B-421897DC232E}"/>
              </a:ext>
            </a:extLst>
          </p:cNvPr>
          <p:cNvSpPr/>
          <p:nvPr/>
        </p:nvSpPr>
        <p:spPr>
          <a:xfrm>
            <a:off x="3538104" y="2319046"/>
            <a:ext cx="2930237" cy="2930237"/>
          </a:xfrm>
          <a:prstGeom prst="ellipse">
            <a:avLst/>
          </a:prstGeom>
          <a:noFill/>
          <a:ln w="1270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Display"/>
              <a:ea typeface="メイリオ"/>
              <a:cs typeface="+mn-cs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3575FC2-1A0E-267E-4242-63FB6040C980}"/>
              </a:ext>
            </a:extLst>
          </p:cNvPr>
          <p:cNvSpPr txBox="1"/>
          <p:nvPr/>
        </p:nvSpPr>
        <p:spPr>
          <a:xfrm>
            <a:off x="3938154" y="2541483"/>
            <a:ext cx="202622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161E2D"/>
                </a:solidFill>
                <a:latin typeface="Amazon Ember Display"/>
                <a:ea typeface="メイリオ"/>
              </a:rPr>
              <a:t>目的</a:t>
            </a:r>
            <a:endParaRPr kumimoji="1" lang="en-US" altLang="ja-JP" b="1" dirty="0">
              <a:solidFill>
                <a:srgbClr val="161E2D"/>
              </a:solidFill>
              <a:latin typeface="Amazon Ember Display"/>
              <a:ea typeface="メイリオ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76121F9-0F20-B10C-80DC-F0842913DA2E}"/>
              </a:ext>
            </a:extLst>
          </p:cNvPr>
          <p:cNvSpPr/>
          <p:nvPr/>
        </p:nvSpPr>
        <p:spPr>
          <a:xfrm>
            <a:off x="5533159" y="2319046"/>
            <a:ext cx="2930237" cy="2930237"/>
          </a:xfrm>
          <a:prstGeom prst="ellipse">
            <a:avLst/>
          </a:prstGeom>
          <a:noFill/>
          <a:ln w="1270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Display"/>
              <a:ea typeface="メイリオ"/>
              <a:cs typeface="+mn-cs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FBA2CF-6222-ED39-3DE2-0A04980B4F14}"/>
              </a:ext>
            </a:extLst>
          </p:cNvPr>
          <p:cNvSpPr txBox="1"/>
          <p:nvPr/>
        </p:nvSpPr>
        <p:spPr>
          <a:xfrm>
            <a:off x="6198176" y="2541483"/>
            <a:ext cx="202622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161E2D"/>
                </a:solidFill>
                <a:latin typeface="Amazon Ember Display"/>
                <a:ea typeface="メイリオ"/>
              </a:rPr>
              <a:t>行動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9BD187AF-97A8-AD9C-CD40-E94012E369C1}"/>
              </a:ext>
            </a:extLst>
          </p:cNvPr>
          <p:cNvSpPr/>
          <p:nvPr/>
        </p:nvSpPr>
        <p:spPr>
          <a:xfrm>
            <a:off x="4535631" y="3410251"/>
            <a:ext cx="2930237" cy="2930237"/>
          </a:xfrm>
          <a:prstGeom prst="ellipse">
            <a:avLst/>
          </a:prstGeom>
          <a:noFill/>
          <a:ln w="1270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Display"/>
              <a:ea typeface="メイリオ"/>
              <a:cs typeface="+mn-cs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13A1B29-FA11-10C9-DA80-BD42A19438A4}"/>
              </a:ext>
            </a:extLst>
          </p:cNvPr>
          <p:cNvSpPr txBox="1"/>
          <p:nvPr/>
        </p:nvSpPr>
        <p:spPr>
          <a:xfrm>
            <a:off x="5003222" y="5262300"/>
            <a:ext cx="202622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161E2D"/>
                </a:solidFill>
                <a:latin typeface="Amazon Ember Display"/>
                <a:ea typeface="メイリオ"/>
              </a:rPr>
              <a:t>属性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15FBE1C-09B4-A127-3A55-5B660F8D1D77}"/>
              </a:ext>
            </a:extLst>
          </p:cNvPr>
          <p:cNvSpPr txBox="1"/>
          <p:nvPr/>
        </p:nvSpPr>
        <p:spPr>
          <a:xfrm>
            <a:off x="4551216" y="5644649"/>
            <a:ext cx="2930237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161E2D"/>
                </a:solidFill>
                <a:latin typeface="Amazon Ember Display"/>
                <a:ea typeface="メイリオ"/>
              </a:rPr>
              <a:t>・性別、年代、嗜好 </a:t>
            </a:r>
            <a:r>
              <a:rPr kumimoji="1" lang="en-US" altLang="ja-JP" dirty="0" err="1">
                <a:solidFill>
                  <a:srgbClr val="161E2D"/>
                </a:solidFill>
                <a:latin typeface="Amazon Ember Display"/>
                <a:ea typeface="メイリオ"/>
              </a:rPr>
              <a:t>etc</a:t>
            </a:r>
            <a:endParaRPr kumimoji="1" lang="en-US" altLang="ja-JP" dirty="0">
              <a:solidFill>
                <a:srgbClr val="161E2D"/>
              </a:solidFill>
              <a:latin typeface="Amazon Ember Display"/>
              <a:ea typeface="メイリオ"/>
            </a:endParaRPr>
          </a:p>
          <a:p>
            <a:pPr algn="ctr"/>
            <a:r>
              <a:rPr kumimoji="1" lang="ja-JP" altLang="en-US" dirty="0">
                <a:solidFill>
                  <a:srgbClr val="161E2D"/>
                </a:solidFill>
                <a:latin typeface="Amazon Ember Display"/>
                <a:ea typeface="メイリオ"/>
              </a:rPr>
              <a:t>・企業規模、業種、業務 </a:t>
            </a:r>
            <a:r>
              <a:rPr kumimoji="1" lang="en-US" altLang="ja-JP" dirty="0" err="1">
                <a:solidFill>
                  <a:srgbClr val="161E2D"/>
                </a:solidFill>
                <a:latin typeface="Amazon Ember Display"/>
                <a:ea typeface="メイリオ"/>
              </a:rPr>
              <a:t>etc</a:t>
            </a:r>
            <a:endParaRPr kumimoji="1" lang="en-US" altLang="ja-JP" dirty="0">
              <a:solidFill>
                <a:srgbClr val="161E2D"/>
              </a:solidFill>
              <a:latin typeface="Amazon Ember Display"/>
              <a:ea typeface="メイリオ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07CD3D1-D413-5609-9905-BF1F4F69BD79}"/>
              </a:ext>
            </a:extLst>
          </p:cNvPr>
          <p:cNvSpPr txBox="1"/>
          <p:nvPr/>
        </p:nvSpPr>
        <p:spPr>
          <a:xfrm>
            <a:off x="8599489" y="5286970"/>
            <a:ext cx="3186544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dirty="0">
                <a:solidFill>
                  <a:srgbClr val="161E2D"/>
                </a:solidFill>
                <a:latin typeface="Amazon Ember Display"/>
                <a:ea typeface="メイリオ"/>
              </a:rPr>
              <a:t>※</a:t>
            </a:r>
            <a:r>
              <a:rPr kumimoji="1" lang="ja-JP" altLang="en-US" dirty="0">
                <a:solidFill>
                  <a:srgbClr val="161E2D"/>
                </a:solidFill>
                <a:latin typeface="Amazon Ember Display"/>
                <a:ea typeface="メイリオ"/>
              </a:rPr>
              <a:t>新規サービスの場合は、</a:t>
            </a:r>
            <a:endParaRPr kumimoji="1" lang="en-US" altLang="ja-JP" dirty="0">
              <a:solidFill>
                <a:srgbClr val="161E2D"/>
              </a:solidFill>
              <a:latin typeface="Amazon Ember Display"/>
              <a:ea typeface="メイリオ"/>
            </a:endParaRPr>
          </a:p>
          <a:p>
            <a:r>
              <a:rPr kumimoji="1" lang="ja-JP" altLang="en-US" dirty="0">
                <a:solidFill>
                  <a:srgbClr val="161E2D"/>
                </a:solidFill>
                <a:latin typeface="Amazon Ember Display"/>
                <a:ea typeface="メイリオ"/>
              </a:rPr>
              <a:t>お客様が現時点で取っている行動を共有ください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9505F81-4057-01A7-4837-E8870496154D}"/>
              </a:ext>
            </a:extLst>
          </p:cNvPr>
          <p:cNvSpPr txBox="1"/>
          <p:nvPr/>
        </p:nvSpPr>
        <p:spPr>
          <a:xfrm>
            <a:off x="3823854" y="3306182"/>
            <a:ext cx="1636567" cy="124726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rgbClr val="161E2D"/>
                </a:solidFill>
                <a:latin typeface="Amazon Ember Display"/>
                <a:ea typeface="メイリオ"/>
              </a:rPr>
              <a:t>・どんな状況</a:t>
            </a:r>
            <a:endParaRPr kumimoji="1" lang="en-US" altLang="ja-JP" dirty="0">
              <a:solidFill>
                <a:srgbClr val="161E2D"/>
              </a:solidFill>
              <a:latin typeface="Amazon Ember Display"/>
              <a:ea typeface="メイリオ"/>
            </a:endParaRPr>
          </a:p>
          <a:p>
            <a:r>
              <a:rPr kumimoji="1" lang="ja-JP" altLang="en-US" dirty="0">
                <a:solidFill>
                  <a:srgbClr val="161E2D"/>
                </a:solidFill>
                <a:latin typeface="Amazon Ember Display"/>
                <a:ea typeface="メイリオ"/>
              </a:rPr>
              <a:t>・どんな課題</a:t>
            </a:r>
            <a:endParaRPr kumimoji="1" lang="en-US" altLang="ja-JP" dirty="0">
              <a:solidFill>
                <a:srgbClr val="161E2D"/>
              </a:solidFill>
              <a:latin typeface="Amazon Ember Display"/>
              <a:ea typeface="メイリオ"/>
            </a:endParaRPr>
          </a:p>
          <a:p>
            <a:r>
              <a:rPr kumimoji="1" lang="ja-JP" altLang="en-US" dirty="0">
                <a:solidFill>
                  <a:srgbClr val="161E2D"/>
                </a:solidFill>
                <a:latin typeface="Amazon Ember Display"/>
                <a:ea typeface="メイリオ"/>
              </a:rPr>
              <a:t>・どんな動機</a:t>
            </a:r>
            <a:endParaRPr kumimoji="1" lang="en-US" altLang="ja-JP" dirty="0">
              <a:solidFill>
                <a:srgbClr val="161E2D"/>
              </a:solidFill>
              <a:latin typeface="Amazon Ember Display"/>
              <a:ea typeface="メイリオ"/>
            </a:endParaRPr>
          </a:p>
          <a:p>
            <a:r>
              <a:rPr kumimoji="1" lang="en-US" altLang="ja-JP" dirty="0" err="1">
                <a:solidFill>
                  <a:srgbClr val="161E2D"/>
                </a:solidFill>
                <a:latin typeface="Amazon Ember Display"/>
                <a:ea typeface="メイリオ"/>
              </a:rPr>
              <a:t>etc</a:t>
            </a:r>
            <a:r>
              <a:rPr kumimoji="1" lang="en-US" altLang="ja-JP" dirty="0">
                <a:solidFill>
                  <a:srgbClr val="161E2D"/>
                </a:solidFill>
                <a:latin typeface="Amazon Ember Display"/>
                <a:ea typeface="メイリオ"/>
              </a:rPr>
              <a:t>…</a:t>
            </a:r>
            <a:endParaRPr kumimoji="1" lang="ja-JP" altLang="en-US" dirty="0">
              <a:solidFill>
                <a:srgbClr val="161E2D"/>
              </a:solidFill>
              <a:latin typeface="Amazon Ember Display"/>
              <a:ea typeface="メイリオ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05F2016-B683-6B7C-4F3A-68FA4FF47B65}"/>
              </a:ext>
            </a:extLst>
          </p:cNvPr>
          <p:cNvSpPr txBox="1"/>
          <p:nvPr/>
        </p:nvSpPr>
        <p:spPr>
          <a:xfrm>
            <a:off x="6716858" y="3245755"/>
            <a:ext cx="1460787" cy="147732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rgbClr val="161E2D"/>
                </a:solidFill>
                <a:latin typeface="Amazon Ember Display"/>
                <a:ea typeface="メイリオ"/>
              </a:rPr>
              <a:t>・どんな手段</a:t>
            </a:r>
            <a:endParaRPr kumimoji="1" lang="en-US" altLang="ja-JP" dirty="0">
              <a:solidFill>
                <a:srgbClr val="161E2D"/>
              </a:solidFill>
              <a:latin typeface="Amazon Ember Display"/>
              <a:ea typeface="メイリオ"/>
            </a:endParaRPr>
          </a:p>
          <a:p>
            <a:r>
              <a:rPr kumimoji="1" lang="ja-JP" altLang="en-US" dirty="0">
                <a:solidFill>
                  <a:srgbClr val="161E2D"/>
                </a:solidFill>
                <a:latin typeface="Amazon Ember Display"/>
                <a:ea typeface="メイリオ"/>
              </a:rPr>
              <a:t>・利用頻度</a:t>
            </a:r>
            <a:endParaRPr kumimoji="1" lang="en-US" altLang="ja-JP" dirty="0">
              <a:solidFill>
                <a:srgbClr val="161E2D"/>
              </a:solidFill>
              <a:latin typeface="Amazon Ember Display"/>
              <a:ea typeface="メイリオ"/>
            </a:endParaRPr>
          </a:p>
          <a:p>
            <a:r>
              <a:rPr kumimoji="1" lang="ja-JP" altLang="en-US" dirty="0">
                <a:solidFill>
                  <a:srgbClr val="161E2D"/>
                </a:solidFill>
                <a:latin typeface="Amazon Ember Display"/>
                <a:ea typeface="メイリオ"/>
              </a:rPr>
              <a:t>・利用額</a:t>
            </a:r>
            <a:endParaRPr kumimoji="1" lang="en-US" altLang="ja-JP" dirty="0">
              <a:solidFill>
                <a:srgbClr val="161E2D"/>
              </a:solidFill>
              <a:latin typeface="Amazon Ember Display"/>
              <a:ea typeface="メイリオ"/>
            </a:endParaRPr>
          </a:p>
          <a:p>
            <a:r>
              <a:rPr kumimoji="1" lang="ja-JP" altLang="en-US" dirty="0">
                <a:solidFill>
                  <a:srgbClr val="161E2D"/>
                </a:solidFill>
                <a:latin typeface="Amazon Ember Display"/>
                <a:ea typeface="メイリオ"/>
              </a:rPr>
              <a:t>・利用期間</a:t>
            </a:r>
            <a:endParaRPr kumimoji="1" lang="en-US" altLang="ja-JP" dirty="0">
              <a:solidFill>
                <a:srgbClr val="161E2D"/>
              </a:solidFill>
              <a:latin typeface="Amazon Ember Display"/>
              <a:ea typeface="メイリオ"/>
            </a:endParaRPr>
          </a:p>
          <a:p>
            <a:r>
              <a:rPr kumimoji="1" lang="en-US" altLang="ja-JP" dirty="0" err="1">
                <a:solidFill>
                  <a:srgbClr val="161E2D"/>
                </a:solidFill>
                <a:latin typeface="Amazon Ember Display"/>
                <a:ea typeface="メイリオ"/>
              </a:rPr>
              <a:t>etc</a:t>
            </a:r>
            <a:r>
              <a:rPr kumimoji="1" lang="en-US" altLang="ja-JP" dirty="0">
                <a:solidFill>
                  <a:srgbClr val="161E2D"/>
                </a:solidFill>
                <a:latin typeface="Amazon Ember Display"/>
                <a:ea typeface="メイリオ"/>
              </a:rPr>
              <a:t>…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157DE8D-B3FC-5595-D532-A831BCBCDD34}"/>
              </a:ext>
            </a:extLst>
          </p:cNvPr>
          <p:cNvCxnSpPr>
            <a:cxnSpLocks/>
          </p:cNvCxnSpPr>
          <p:nvPr/>
        </p:nvCxnSpPr>
        <p:spPr>
          <a:xfrm flipH="1" flipV="1">
            <a:off x="7858689" y="4464834"/>
            <a:ext cx="1036833" cy="593189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7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55764-35F0-32A5-BF4C-73A9A5E8C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9171A7E-0B88-33F3-4C46-42393F2C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9968958-64FD-1424-AD40-B509FC2D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 </a:t>
            </a:r>
            <a:r>
              <a:rPr kumimoji="1" lang="en-US" altLang="ja-JP" dirty="0"/>
              <a:t>: </a:t>
            </a:r>
            <a:r>
              <a:rPr kumimoji="1" lang="ja-JP" altLang="en-US" dirty="0"/>
              <a:t>英会話サービス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6230D3-C058-1942-90A6-E0212FE3F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988" y="1376363"/>
            <a:ext cx="11449050" cy="830997"/>
          </a:xfrm>
        </p:spPr>
        <p:txBody>
          <a:bodyPr/>
          <a:lstStyle/>
          <a:p>
            <a:r>
              <a:rPr lang="ja-JP" altLang="en-US" dirty="0"/>
              <a:t>私達は、海外チームとの円滑な会話を行うため、通勤の隙間時間で勉強をはじめている </a:t>
            </a:r>
            <a:r>
              <a:rPr lang="en-US" altLang="ja-JP" dirty="0"/>
              <a:t>30~40 </a:t>
            </a:r>
            <a:r>
              <a:rPr lang="ja-JP" altLang="en-US" dirty="0"/>
              <a:t>代のグローバル企業に所属する顧客について考えます。</a:t>
            </a:r>
          </a:p>
        </p:txBody>
      </p:sp>
      <p:pic>
        <p:nvPicPr>
          <p:cNvPr id="25" name="グラフィックス 24" descr="男性 単色塗りつぶし">
            <a:extLst>
              <a:ext uri="{FF2B5EF4-FFF2-40B4-BE49-F238E27FC236}">
                <a16:creationId xmlns:a16="http://schemas.microsoft.com/office/drawing/2014/main" id="{6D34636D-39A8-D18C-4789-A02D0D397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4642" y="3459784"/>
            <a:ext cx="1359478" cy="1359478"/>
          </a:xfrm>
          <a:prstGeom prst="rect">
            <a:avLst/>
          </a:prstGeom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31EEEF43-07F3-8D07-09C4-7543BD73D45C}"/>
              </a:ext>
            </a:extLst>
          </p:cNvPr>
          <p:cNvSpPr/>
          <p:nvPr/>
        </p:nvSpPr>
        <p:spPr>
          <a:xfrm>
            <a:off x="3538104" y="2319046"/>
            <a:ext cx="2930237" cy="2930237"/>
          </a:xfrm>
          <a:prstGeom prst="ellipse">
            <a:avLst/>
          </a:prstGeom>
          <a:noFill/>
          <a:ln w="1270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Display"/>
              <a:ea typeface="メイリオ"/>
              <a:cs typeface="+mn-cs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2D00A62-CBB4-F4B3-C3C2-AC71A076B505}"/>
              </a:ext>
            </a:extLst>
          </p:cNvPr>
          <p:cNvSpPr txBox="1"/>
          <p:nvPr/>
        </p:nvSpPr>
        <p:spPr>
          <a:xfrm>
            <a:off x="3938154" y="2541483"/>
            <a:ext cx="202622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161E2D"/>
                </a:solidFill>
                <a:latin typeface="Amazon Ember Display"/>
                <a:ea typeface="メイリオ"/>
              </a:rPr>
              <a:t>目的</a:t>
            </a:r>
            <a:endParaRPr kumimoji="1" lang="en-US" altLang="ja-JP" b="1" dirty="0">
              <a:solidFill>
                <a:srgbClr val="161E2D"/>
              </a:solidFill>
              <a:latin typeface="Amazon Ember Display"/>
              <a:ea typeface="メイリオ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76B24B5D-A3CD-0785-E951-FC50AA02F4BE}"/>
              </a:ext>
            </a:extLst>
          </p:cNvPr>
          <p:cNvSpPr/>
          <p:nvPr/>
        </p:nvSpPr>
        <p:spPr>
          <a:xfrm>
            <a:off x="5533159" y="2319046"/>
            <a:ext cx="2930237" cy="2930237"/>
          </a:xfrm>
          <a:prstGeom prst="ellipse">
            <a:avLst/>
          </a:prstGeom>
          <a:noFill/>
          <a:ln w="1270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Display"/>
              <a:ea typeface="メイリオ"/>
              <a:cs typeface="+mn-cs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8E39C46-0B88-EA00-6E49-3DCA5C0298FB}"/>
              </a:ext>
            </a:extLst>
          </p:cNvPr>
          <p:cNvSpPr txBox="1"/>
          <p:nvPr/>
        </p:nvSpPr>
        <p:spPr>
          <a:xfrm>
            <a:off x="6198176" y="2541483"/>
            <a:ext cx="202622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161E2D"/>
                </a:solidFill>
                <a:latin typeface="Amazon Ember Display"/>
                <a:ea typeface="メイリオ"/>
              </a:rPr>
              <a:t>行動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ABEA35FB-6BAB-E40A-01D9-338FA578F3FD}"/>
              </a:ext>
            </a:extLst>
          </p:cNvPr>
          <p:cNvSpPr/>
          <p:nvPr/>
        </p:nvSpPr>
        <p:spPr>
          <a:xfrm>
            <a:off x="4535631" y="3410251"/>
            <a:ext cx="2930237" cy="2930237"/>
          </a:xfrm>
          <a:prstGeom prst="ellipse">
            <a:avLst/>
          </a:prstGeom>
          <a:noFill/>
          <a:ln w="1270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Display"/>
              <a:ea typeface="メイリオ"/>
              <a:cs typeface="+mn-cs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76AB24C-5FB3-D402-AC8B-E3FAA5DF6984}"/>
              </a:ext>
            </a:extLst>
          </p:cNvPr>
          <p:cNvSpPr txBox="1"/>
          <p:nvPr/>
        </p:nvSpPr>
        <p:spPr>
          <a:xfrm>
            <a:off x="5003222" y="5262300"/>
            <a:ext cx="202622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161E2D"/>
                </a:solidFill>
                <a:latin typeface="Amazon Ember Display"/>
                <a:ea typeface="メイリオ"/>
              </a:rPr>
              <a:t>属性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176993F-00B3-8459-724A-8E1B12900350}"/>
              </a:ext>
            </a:extLst>
          </p:cNvPr>
          <p:cNvSpPr txBox="1"/>
          <p:nvPr/>
        </p:nvSpPr>
        <p:spPr>
          <a:xfrm>
            <a:off x="4551216" y="5644649"/>
            <a:ext cx="2930237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161E2D"/>
                </a:solidFill>
                <a:latin typeface="Amazon Ember Display"/>
                <a:ea typeface="メイリオ"/>
              </a:rPr>
              <a:t>30~40 </a:t>
            </a:r>
            <a:r>
              <a:rPr kumimoji="1" lang="ja-JP" altLang="en-US" dirty="0">
                <a:solidFill>
                  <a:srgbClr val="161E2D"/>
                </a:solidFill>
                <a:latin typeface="Amazon Ember Display"/>
                <a:ea typeface="メイリオ"/>
              </a:rPr>
              <a:t>代</a:t>
            </a:r>
            <a:endParaRPr kumimoji="1" lang="en-US" altLang="ja-JP" dirty="0">
              <a:solidFill>
                <a:srgbClr val="161E2D"/>
              </a:solidFill>
              <a:latin typeface="Amazon Ember Display"/>
              <a:ea typeface="メイリオ"/>
            </a:endParaRPr>
          </a:p>
          <a:p>
            <a:pPr algn="ctr"/>
            <a:r>
              <a:rPr kumimoji="1" lang="ja-JP" altLang="en-US" dirty="0">
                <a:solidFill>
                  <a:srgbClr val="161E2D"/>
                </a:solidFill>
                <a:latin typeface="Amazon Ember Display"/>
                <a:ea typeface="メイリオ"/>
              </a:rPr>
              <a:t>グローバル企業所属</a:t>
            </a:r>
            <a:endParaRPr kumimoji="1" lang="en-US" altLang="ja-JP" dirty="0">
              <a:solidFill>
                <a:srgbClr val="161E2D"/>
              </a:solidFill>
              <a:latin typeface="Amazon Ember Display"/>
              <a:ea typeface="メイリオ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1934479-7F43-71B5-263F-C95B6EF08067}"/>
              </a:ext>
            </a:extLst>
          </p:cNvPr>
          <p:cNvSpPr txBox="1"/>
          <p:nvPr/>
        </p:nvSpPr>
        <p:spPr>
          <a:xfrm>
            <a:off x="3823854" y="3306182"/>
            <a:ext cx="1636567" cy="1200329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rgbClr val="161E2D"/>
                </a:solidFill>
                <a:latin typeface="Amazon Ember Display"/>
                <a:ea typeface="メイリオ"/>
              </a:rPr>
              <a:t>・海外チームと円滑な会話</a:t>
            </a:r>
            <a:endParaRPr kumimoji="1" lang="en-US" altLang="ja-JP" dirty="0">
              <a:solidFill>
                <a:srgbClr val="161E2D"/>
              </a:solidFill>
              <a:latin typeface="Amazon Ember Display"/>
              <a:ea typeface="メイリオ"/>
            </a:endParaRPr>
          </a:p>
          <a:p>
            <a:r>
              <a:rPr kumimoji="1" lang="ja-JP" altLang="en-US" dirty="0">
                <a:solidFill>
                  <a:srgbClr val="161E2D"/>
                </a:solidFill>
                <a:latin typeface="Amazon Ember Display"/>
                <a:ea typeface="メイリオ"/>
              </a:rPr>
              <a:t>・自身のキャリアアップ</a:t>
            </a:r>
            <a:r>
              <a:rPr kumimoji="1" lang="en-US" altLang="ja-JP" dirty="0" err="1">
                <a:solidFill>
                  <a:srgbClr val="161E2D"/>
                </a:solidFill>
                <a:latin typeface="Amazon Ember Display"/>
                <a:ea typeface="メイリオ"/>
              </a:rPr>
              <a:t>etc</a:t>
            </a:r>
            <a:r>
              <a:rPr kumimoji="1" lang="en-US" altLang="ja-JP" dirty="0">
                <a:solidFill>
                  <a:srgbClr val="161E2D"/>
                </a:solidFill>
                <a:latin typeface="Amazon Ember Display"/>
                <a:ea typeface="メイリオ"/>
              </a:rPr>
              <a:t>…</a:t>
            </a:r>
            <a:endParaRPr kumimoji="1" lang="ja-JP" altLang="en-US" dirty="0">
              <a:solidFill>
                <a:srgbClr val="161E2D"/>
              </a:solidFill>
              <a:latin typeface="Amazon Ember Display"/>
              <a:ea typeface="メイリオ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AD6E948-6770-195C-8EE5-FDE0D4335C4E}"/>
              </a:ext>
            </a:extLst>
          </p:cNvPr>
          <p:cNvSpPr txBox="1"/>
          <p:nvPr/>
        </p:nvSpPr>
        <p:spPr>
          <a:xfrm>
            <a:off x="6716858" y="3245755"/>
            <a:ext cx="2178664" cy="147732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rgbClr val="161E2D"/>
                </a:solidFill>
                <a:latin typeface="Amazon Ember Display"/>
                <a:ea typeface="メイリオ"/>
              </a:rPr>
              <a:t>・アプリで通勤時間や休憩時間に学習</a:t>
            </a:r>
            <a:endParaRPr kumimoji="1" lang="en-US" altLang="ja-JP" dirty="0">
              <a:solidFill>
                <a:srgbClr val="161E2D"/>
              </a:solidFill>
              <a:latin typeface="Amazon Ember Display"/>
              <a:ea typeface="メイリオ"/>
            </a:endParaRPr>
          </a:p>
          <a:p>
            <a:r>
              <a:rPr kumimoji="1" lang="ja-JP" altLang="en-US" dirty="0">
                <a:solidFill>
                  <a:srgbClr val="161E2D"/>
                </a:solidFill>
                <a:latin typeface="Amazon Ember Display"/>
                <a:ea typeface="メイリオ"/>
              </a:rPr>
              <a:t>・</a:t>
            </a:r>
            <a:r>
              <a:rPr kumimoji="1" lang="en-US" altLang="ja-JP" dirty="0">
                <a:solidFill>
                  <a:srgbClr val="161E2D"/>
                </a:solidFill>
                <a:latin typeface="Amazon Ember Display"/>
                <a:ea typeface="メイリオ"/>
              </a:rPr>
              <a:t>15~30</a:t>
            </a:r>
            <a:r>
              <a:rPr kumimoji="1" lang="ja-JP" altLang="en-US" dirty="0">
                <a:solidFill>
                  <a:srgbClr val="161E2D"/>
                </a:solidFill>
                <a:latin typeface="Amazon Ember Display"/>
                <a:ea typeface="メイリオ"/>
              </a:rPr>
              <a:t> 分</a:t>
            </a:r>
            <a:r>
              <a:rPr kumimoji="1" lang="en-US" altLang="ja-JP" dirty="0">
                <a:solidFill>
                  <a:srgbClr val="161E2D"/>
                </a:solidFill>
                <a:latin typeface="Amazon Ember Display"/>
                <a:ea typeface="メイリオ"/>
              </a:rPr>
              <a:t>/ </a:t>
            </a:r>
            <a:r>
              <a:rPr kumimoji="1" lang="ja-JP" altLang="en-US" dirty="0">
                <a:solidFill>
                  <a:srgbClr val="161E2D"/>
                </a:solidFill>
                <a:latin typeface="Amazon Ember Display"/>
                <a:ea typeface="メイリオ"/>
              </a:rPr>
              <a:t>日、週末 </a:t>
            </a:r>
            <a:r>
              <a:rPr kumimoji="1" lang="en-US" altLang="ja-JP" dirty="0">
                <a:solidFill>
                  <a:srgbClr val="161E2D"/>
                </a:solidFill>
                <a:latin typeface="Amazon Ember Display"/>
                <a:ea typeface="メイリオ"/>
              </a:rPr>
              <a:t>1 </a:t>
            </a:r>
            <a:r>
              <a:rPr kumimoji="1" lang="ja-JP" altLang="en-US" dirty="0">
                <a:solidFill>
                  <a:srgbClr val="161E2D"/>
                </a:solidFill>
                <a:latin typeface="Amazon Ember Display"/>
                <a:ea typeface="メイリオ"/>
              </a:rPr>
              <a:t>時間</a:t>
            </a:r>
            <a:endParaRPr kumimoji="1" lang="en-US" altLang="ja-JP" dirty="0">
              <a:solidFill>
                <a:srgbClr val="161E2D"/>
              </a:solidFill>
              <a:latin typeface="Amazon Ember Display"/>
              <a:ea typeface="メイリオ"/>
            </a:endParaRPr>
          </a:p>
          <a:p>
            <a:r>
              <a:rPr kumimoji="1" lang="ja-JP" altLang="en-US" dirty="0">
                <a:solidFill>
                  <a:srgbClr val="161E2D"/>
                </a:solidFill>
                <a:latin typeface="Amazon Ember Display"/>
                <a:ea typeface="メイリオ"/>
              </a:rPr>
              <a:t>・年間契約</a:t>
            </a:r>
            <a:endParaRPr kumimoji="1" lang="en-US" altLang="ja-JP" dirty="0">
              <a:solidFill>
                <a:srgbClr val="161E2D"/>
              </a:solidFill>
              <a:latin typeface="Amazon Ember Display"/>
              <a:ea typeface="メイリオ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FC979D6F-D802-7202-40AF-F1D7D7AA8995}"/>
              </a:ext>
            </a:extLst>
          </p:cNvPr>
          <p:cNvSpPr/>
          <p:nvPr/>
        </p:nvSpPr>
        <p:spPr>
          <a:xfrm>
            <a:off x="5806983" y="379764"/>
            <a:ext cx="2931141" cy="829129"/>
          </a:xfrm>
          <a:prstGeom prst="wedgeRoundRectCallout">
            <a:avLst>
              <a:gd name="adj1" fmla="val -72015"/>
              <a:gd name="adj2" fmla="val -45073"/>
              <a:gd name="adj3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Amazon Ember Display" panose="020F0603020204020204" pitchFamily="34" charset="0"/>
                <a:ea typeface="メイリオ" panose="020B0604030504040204" pitchFamily="34" charset="-128"/>
              </a:rPr>
              <a:t>検討中のサービス名や機能名を書いてください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8F250B79-6FE1-73CC-78F6-E3AF9F699ADB}"/>
              </a:ext>
            </a:extLst>
          </p:cNvPr>
          <p:cNvSpPr/>
          <p:nvPr/>
        </p:nvSpPr>
        <p:spPr>
          <a:xfrm>
            <a:off x="8738124" y="2247288"/>
            <a:ext cx="3231522" cy="829129"/>
          </a:xfrm>
          <a:prstGeom prst="wedgeRoundRectCallout">
            <a:avLst>
              <a:gd name="adj1" fmla="val -72015"/>
              <a:gd name="adj2" fmla="val -45073"/>
              <a:gd name="adj3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Amazon Ember Display" panose="020F0603020204020204" pitchFamily="34" charset="0"/>
                <a:ea typeface="メイリオ" panose="020B0604030504040204" pitchFamily="34" charset="-128"/>
              </a:rPr>
              <a:t>顧客の目的・行動・属性を示す一文を記載ください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D9551EB2-C368-1325-FB77-A16AF8012FAA}"/>
              </a:ext>
            </a:extLst>
          </p:cNvPr>
          <p:cNvSpPr/>
          <p:nvPr/>
        </p:nvSpPr>
        <p:spPr>
          <a:xfrm>
            <a:off x="8239125" y="4565305"/>
            <a:ext cx="3231522" cy="829129"/>
          </a:xfrm>
          <a:prstGeom prst="wedgeRoundRectCallout">
            <a:avLst>
              <a:gd name="adj1" fmla="val -72015"/>
              <a:gd name="adj2" fmla="val -45073"/>
              <a:gd name="adj3" fmla="val 16667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Amazon Ember Display" panose="020F0603020204020204" pitchFamily="34" charset="0"/>
                <a:ea typeface="メイリオ" panose="020B0604030504040204" pitchFamily="34" charset="-128"/>
              </a:rPr>
              <a:t>目的・行動・属性の </a:t>
            </a:r>
            <a:r>
              <a:rPr kumimoji="1" lang="en-US" altLang="ja-JP" b="1" dirty="0">
                <a:solidFill>
                  <a:schemeClr val="tx1"/>
                </a:solidFill>
                <a:latin typeface="Amazon Ember Display" panose="020F0603020204020204" pitchFamily="34" charset="0"/>
                <a:ea typeface="メイリオ" panose="020B0604030504040204" pitchFamily="34" charset="-128"/>
              </a:rPr>
              <a:t>3 </a:t>
            </a:r>
            <a:r>
              <a:rPr kumimoji="1" lang="ja-JP" altLang="en-US" b="1" dirty="0">
                <a:solidFill>
                  <a:schemeClr val="tx1"/>
                </a:solidFill>
                <a:latin typeface="Amazon Ember Display" panose="020F0603020204020204" pitchFamily="34" charset="0"/>
                <a:ea typeface="メイリオ" panose="020B0604030504040204" pitchFamily="34" charset="-128"/>
              </a:rPr>
              <a:t>つを具体的に記入してください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6109014-1F17-27C8-0A50-1FA452E8AC2B}"/>
              </a:ext>
            </a:extLst>
          </p:cNvPr>
          <p:cNvSpPr/>
          <p:nvPr/>
        </p:nvSpPr>
        <p:spPr>
          <a:xfrm>
            <a:off x="407988" y="5516329"/>
            <a:ext cx="11239369" cy="78827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atin typeface="Amazon Ember Display" panose="020F0603020204020204" pitchFamily="34" charset="0"/>
                <a:ea typeface="メイリオ" panose="020B0604030504040204" pitchFamily="34" charset="-128"/>
              </a:rPr>
              <a:t>次スライドのテンプレートを本スライドの案内に従いすべて埋めた後、</a:t>
            </a:r>
            <a:r>
              <a:rPr kumimoji="1" lang="en-US" altLang="ja-JP" sz="2000" b="1" dirty="0">
                <a:latin typeface="Amazon Ember Display" panose="020F0603020204020204" pitchFamily="34" charset="0"/>
                <a:ea typeface="メイリオ" panose="020B0604030504040204" pitchFamily="34" charset="-128"/>
              </a:rPr>
              <a:t>”customer.png” </a:t>
            </a:r>
            <a:r>
              <a:rPr kumimoji="1" lang="ja-JP" altLang="en-US" sz="2000" b="1" dirty="0">
                <a:latin typeface="Amazon Ember Display" panose="020F0603020204020204" pitchFamily="34" charset="0"/>
                <a:ea typeface="メイリオ" panose="020B0604030504040204" pitchFamily="34" charset="-128"/>
              </a:rPr>
              <a:t>として保存して参加メンバーに共有してください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10898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2FB11-91A7-D02C-1AF9-C60FE5EB4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851BA2D-F835-4A5E-5611-B54E8CB3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8DE2-A4E8-46E4-8BBF-D75455EFF3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48796A2-B52D-3B6B-5C6D-9994ED68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XXXXXXXXXXXXXXX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EC32A8-6659-DFE9-0F68-11334A587A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988" y="1376363"/>
            <a:ext cx="11449050" cy="461665"/>
          </a:xfrm>
        </p:spPr>
        <p:txBody>
          <a:bodyPr/>
          <a:lstStyle/>
          <a:p>
            <a:r>
              <a:rPr lang="en-US" altLang="ja-JP" dirty="0"/>
              <a:t>XXXXXXXXXXXXXXXXXXXXXXXX</a:t>
            </a:r>
            <a:endParaRPr lang="ja-JP" altLang="en-US" dirty="0"/>
          </a:p>
        </p:txBody>
      </p:sp>
      <p:pic>
        <p:nvPicPr>
          <p:cNvPr id="25" name="グラフィックス 24" descr="男性 単色塗りつぶし">
            <a:extLst>
              <a:ext uri="{FF2B5EF4-FFF2-40B4-BE49-F238E27FC236}">
                <a16:creationId xmlns:a16="http://schemas.microsoft.com/office/drawing/2014/main" id="{A0EA084B-B1CF-A1F6-E19B-80F3C23B6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4642" y="3459784"/>
            <a:ext cx="1359478" cy="1359478"/>
          </a:xfrm>
          <a:prstGeom prst="rect">
            <a:avLst/>
          </a:prstGeom>
        </p:spPr>
      </p:pic>
      <p:sp>
        <p:nvSpPr>
          <p:cNvPr id="26" name="楕円 25">
            <a:extLst>
              <a:ext uri="{FF2B5EF4-FFF2-40B4-BE49-F238E27FC236}">
                <a16:creationId xmlns:a16="http://schemas.microsoft.com/office/drawing/2014/main" id="{752087BD-ABEB-29A7-2A1E-9AE1385C3085}"/>
              </a:ext>
            </a:extLst>
          </p:cNvPr>
          <p:cNvSpPr/>
          <p:nvPr/>
        </p:nvSpPr>
        <p:spPr>
          <a:xfrm>
            <a:off x="3538104" y="2319046"/>
            <a:ext cx="2930237" cy="2930237"/>
          </a:xfrm>
          <a:prstGeom prst="ellipse">
            <a:avLst/>
          </a:prstGeom>
          <a:noFill/>
          <a:ln w="1270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Display"/>
              <a:ea typeface="メイリオ"/>
              <a:cs typeface="+mn-cs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DFCA483-32ED-D4F0-FE78-1C94316F3581}"/>
              </a:ext>
            </a:extLst>
          </p:cNvPr>
          <p:cNvSpPr txBox="1"/>
          <p:nvPr/>
        </p:nvSpPr>
        <p:spPr>
          <a:xfrm>
            <a:off x="3938154" y="2541483"/>
            <a:ext cx="202622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161E2D"/>
                </a:solidFill>
                <a:latin typeface="Amazon Ember Display"/>
                <a:ea typeface="メイリオ"/>
              </a:rPr>
              <a:t>目的</a:t>
            </a:r>
            <a:endParaRPr kumimoji="1" lang="en-US" altLang="ja-JP" b="1" dirty="0">
              <a:solidFill>
                <a:srgbClr val="161E2D"/>
              </a:solidFill>
              <a:latin typeface="Amazon Ember Display"/>
              <a:ea typeface="メイリオ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EFD62CB-B71F-B0CA-85BB-D9173477FA10}"/>
              </a:ext>
            </a:extLst>
          </p:cNvPr>
          <p:cNvSpPr/>
          <p:nvPr/>
        </p:nvSpPr>
        <p:spPr>
          <a:xfrm>
            <a:off x="5533159" y="2319046"/>
            <a:ext cx="2930237" cy="2930237"/>
          </a:xfrm>
          <a:prstGeom prst="ellipse">
            <a:avLst/>
          </a:prstGeom>
          <a:noFill/>
          <a:ln w="1270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Display"/>
              <a:ea typeface="メイリオ"/>
              <a:cs typeface="+mn-cs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3C7044C-459B-559D-B433-F74C44B96716}"/>
              </a:ext>
            </a:extLst>
          </p:cNvPr>
          <p:cNvSpPr txBox="1"/>
          <p:nvPr/>
        </p:nvSpPr>
        <p:spPr>
          <a:xfrm>
            <a:off x="6198176" y="2541483"/>
            <a:ext cx="202622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161E2D"/>
                </a:solidFill>
                <a:latin typeface="Amazon Ember Display"/>
                <a:ea typeface="メイリオ"/>
              </a:rPr>
              <a:t>行動</a:t>
            </a: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AC646327-31C7-98CB-EEB3-55F6ACD8859E}"/>
              </a:ext>
            </a:extLst>
          </p:cNvPr>
          <p:cNvSpPr/>
          <p:nvPr/>
        </p:nvSpPr>
        <p:spPr>
          <a:xfrm>
            <a:off x="4535631" y="3410251"/>
            <a:ext cx="2930237" cy="2930237"/>
          </a:xfrm>
          <a:prstGeom prst="ellipse">
            <a:avLst/>
          </a:prstGeom>
          <a:noFill/>
          <a:ln w="12700" cap="flat" cmpd="sng" algn="ctr">
            <a:solidFill>
              <a:srgbClr val="FFFFFF">
                <a:lumMod val="8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Display"/>
              <a:ea typeface="メイリオ"/>
              <a:cs typeface="+mn-cs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CAEE350-E8DC-CA7B-628D-970175FDA0B7}"/>
              </a:ext>
            </a:extLst>
          </p:cNvPr>
          <p:cNvSpPr txBox="1"/>
          <p:nvPr/>
        </p:nvSpPr>
        <p:spPr>
          <a:xfrm>
            <a:off x="5003222" y="5262300"/>
            <a:ext cx="202622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rgbClr val="161E2D"/>
                </a:solidFill>
                <a:latin typeface="Amazon Ember Display"/>
                <a:ea typeface="メイリオ"/>
              </a:rPr>
              <a:t>属性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3580735-AC83-02A6-72EC-FF4BE182AAFC}"/>
              </a:ext>
            </a:extLst>
          </p:cNvPr>
          <p:cNvSpPr txBox="1"/>
          <p:nvPr/>
        </p:nvSpPr>
        <p:spPr>
          <a:xfrm>
            <a:off x="4551216" y="5644649"/>
            <a:ext cx="293023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161E2D"/>
                </a:solidFill>
                <a:latin typeface="Amazon Ember Display"/>
                <a:ea typeface="メイリオ"/>
              </a:rPr>
              <a:t>ああああああ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8800D51-3FAE-BBAD-2CF9-696AAE0C5A59}"/>
              </a:ext>
            </a:extLst>
          </p:cNvPr>
          <p:cNvSpPr txBox="1"/>
          <p:nvPr/>
        </p:nvSpPr>
        <p:spPr>
          <a:xfrm>
            <a:off x="3823854" y="3306182"/>
            <a:ext cx="1636567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rgbClr val="161E2D"/>
                </a:solidFill>
                <a:latin typeface="Amazon Ember Display"/>
                <a:ea typeface="メイリオ"/>
              </a:rPr>
              <a:t>ああああああ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F14C207-611F-75D8-8723-47ED5D27CAEC}"/>
              </a:ext>
            </a:extLst>
          </p:cNvPr>
          <p:cNvSpPr txBox="1"/>
          <p:nvPr/>
        </p:nvSpPr>
        <p:spPr>
          <a:xfrm>
            <a:off x="6716858" y="3245755"/>
            <a:ext cx="2178664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rgbClr val="161E2D"/>
                </a:solidFill>
                <a:latin typeface="Amazon Ember Display"/>
                <a:ea typeface="メイリオ"/>
              </a:rPr>
              <a:t>ああああああ</a:t>
            </a:r>
          </a:p>
        </p:txBody>
      </p:sp>
    </p:spTree>
    <p:extLst>
      <p:ext uri="{BB962C8B-B14F-4D97-AF65-F5344CB8AC3E}">
        <p14:creationId xmlns:p14="http://schemas.microsoft.com/office/powerpoint/2010/main" val="141246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WS Confidential Light">
  <a:themeElements>
    <a:clrScheme name="AWS 2024">
      <a:dk1>
        <a:srgbClr val="000000"/>
      </a:dk1>
      <a:lt1>
        <a:srgbClr val="FFFFFF"/>
      </a:lt1>
      <a:dk2>
        <a:srgbClr val="161D26"/>
      </a:dk2>
      <a:lt2>
        <a:srgbClr val="F3F3F7"/>
      </a:lt2>
      <a:accent1>
        <a:srgbClr val="41B3FF"/>
      </a:accent1>
      <a:accent2>
        <a:srgbClr val="AD5CFF"/>
      </a:accent2>
      <a:accent3>
        <a:srgbClr val="00E500"/>
      </a:accent3>
      <a:accent4>
        <a:srgbClr val="FF5C85"/>
      </a:accent4>
      <a:accent5>
        <a:srgbClr val="FF693C"/>
      </a:accent5>
      <a:accent6>
        <a:srgbClr val="FBD332"/>
      </a:accent6>
      <a:hlink>
        <a:srgbClr val="41B1E8"/>
      </a:hlink>
      <a:folHlink>
        <a:srgbClr val="41B1E8"/>
      </a:folHlink>
    </a:clrScheme>
    <a:fontScheme name="Ember Heavy and Ember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kumimoji="1" smtClean="0">
            <a:latin typeface="Amazon Ember Display" panose="020F0603020204020204" pitchFamily="34" charset="0"/>
            <a:ea typeface="メイリオ" panose="020B0604030504040204" pitchFamily="34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mtClean="0">
            <a:latin typeface="Amazon Ember Display" panose="020F0603020204020204" pitchFamily="34" charset="0"/>
            <a:ea typeface="メイリオ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9669ED17-9462-D14C-B6E5-447B788E9B2B}" vid="{91E6B8BE-7767-2D49-A594-4B5A32E9F08B}"/>
    </a:ext>
  </a:extLst>
</a:theme>
</file>

<file path=ppt/theme/theme2.xml><?xml version="1.0" encoding="utf-8"?>
<a:theme xmlns:a="http://schemas.openxmlformats.org/drawingml/2006/main" name="Office Theme">
  <a:themeElements>
    <a:clrScheme name="One Brand 2022 Dark">
      <a:dk1>
        <a:srgbClr val="000000"/>
      </a:dk1>
      <a:lt1>
        <a:sysClr val="window" lastClr="FFFFFF"/>
      </a:lt1>
      <a:dk2>
        <a:srgbClr val="232F3E"/>
      </a:dk2>
      <a:lt2>
        <a:srgbClr val="F1F3F3"/>
      </a:lt2>
      <a:accent1>
        <a:srgbClr val="FF8500"/>
      </a:accent1>
      <a:accent2>
        <a:srgbClr val="7C59ED"/>
      </a:accent2>
      <a:accent3>
        <a:srgbClr val="38EF7D"/>
      </a:accent3>
      <a:accent4>
        <a:srgbClr val="F46DBA"/>
      </a:accent4>
      <a:accent5>
        <a:srgbClr val="9FFCEA"/>
      </a:accent5>
      <a:accent6>
        <a:srgbClr val="FBD8BF"/>
      </a:accent6>
      <a:hlink>
        <a:srgbClr val="41B1E8"/>
      </a:hlink>
      <a:folHlink>
        <a:srgbClr val="41B1E8"/>
      </a:folHlink>
    </a:clrScheme>
    <a:fontScheme name="Ember Heavy and Normal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ne Brand 2022 Dark">
      <a:dk1>
        <a:srgbClr val="000000"/>
      </a:dk1>
      <a:lt1>
        <a:sysClr val="window" lastClr="FFFFFF"/>
      </a:lt1>
      <a:dk2>
        <a:srgbClr val="232F3E"/>
      </a:dk2>
      <a:lt2>
        <a:srgbClr val="F1F3F3"/>
      </a:lt2>
      <a:accent1>
        <a:srgbClr val="FF8500"/>
      </a:accent1>
      <a:accent2>
        <a:srgbClr val="7C59ED"/>
      </a:accent2>
      <a:accent3>
        <a:srgbClr val="38EF7D"/>
      </a:accent3>
      <a:accent4>
        <a:srgbClr val="F46DBA"/>
      </a:accent4>
      <a:accent5>
        <a:srgbClr val="9FFCEA"/>
      </a:accent5>
      <a:accent6>
        <a:srgbClr val="FBD8BF"/>
      </a:accent6>
      <a:hlink>
        <a:srgbClr val="41B1E8"/>
      </a:hlink>
      <a:folHlink>
        <a:srgbClr val="41B1E8"/>
      </a:folHlink>
    </a:clrScheme>
    <a:fontScheme name="Ember Heavy and Normal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31027CB-BA99-4849-AD2B-D501A617C772}">
  <we:reference id="wa200001625" version="1.0.0.8" store="en-US" storeType="OMEX"/>
  <we:alternateReferences>
    <we:reference id="wa200001625" version="1.0.0.8" store="wa200001625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96265</TotalTime>
  <Words>255</Words>
  <Application>Microsoft Office PowerPoint</Application>
  <PresentationFormat>ワイド画面</PresentationFormat>
  <Paragraphs>45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システムフォント（レギュラー）</vt:lpstr>
      <vt:lpstr>Amazon Ember Display</vt:lpstr>
      <vt:lpstr>Arial</vt:lpstr>
      <vt:lpstr>AWS Confidential Light</vt:lpstr>
      <vt:lpstr>顧客は誰か ? </vt:lpstr>
      <vt:lpstr>例 : 英会話サービス</vt:lpstr>
      <vt:lpstr>XXXXXXXXXXXXXXX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template includes</dc:title>
  <dc:creator>Microsoft Office User</dc:creator>
  <cp:lastModifiedBy>Kubo, Takahiro</cp:lastModifiedBy>
  <cp:revision>1287</cp:revision>
  <dcterms:created xsi:type="dcterms:W3CDTF">2022-07-18T16:28:56Z</dcterms:created>
  <dcterms:modified xsi:type="dcterms:W3CDTF">2025-09-04T06:11:12Z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9eed6f-34eb-4453-9f97-09510b9b219f_Enabled">
    <vt:lpwstr>true</vt:lpwstr>
  </property>
  <property fmtid="{D5CDD505-2E9C-101B-9397-08002B2CF9AE}" pid="3" name="MSIP_Label_929eed6f-34eb-4453-9f97-09510b9b219f_SetDate">
    <vt:lpwstr>2025-06-02T13:15:19Z</vt:lpwstr>
  </property>
  <property fmtid="{D5CDD505-2E9C-101B-9397-08002B2CF9AE}" pid="4" name="MSIP_Label_929eed6f-34eb-4453-9f97-09510b9b219f_Method">
    <vt:lpwstr>Standard</vt:lpwstr>
  </property>
  <property fmtid="{D5CDD505-2E9C-101B-9397-08002B2CF9AE}" pid="5" name="MSIP_Label_929eed6f-34eb-4453-9f97-09510b9b219f_Name">
    <vt:lpwstr>Amazon Pending_Classification</vt:lpwstr>
  </property>
  <property fmtid="{D5CDD505-2E9C-101B-9397-08002B2CF9AE}" pid="6" name="MSIP_Label_929eed6f-34eb-4453-9f97-09510b9b219f_SiteId">
    <vt:lpwstr>5280104a-472d-4538-9ccf-1e1d0efe8b1b</vt:lpwstr>
  </property>
  <property fmtid="{D5CDD505-2E9C-101B-9397-08002B2CF9AE}" pid="7" name="MSIP_Label_929eed6f-34eb-4453-9f97-09510b9b219f_ActionId">
    <vt:lpwstr>26849944-aef8-4dbf-bc3e-c2245240b035</vt:lpwstr>
  </property>
  <property fmtid="{D5CDD505-2E9C-101B-9397-08002B2CF9AE}" pid="8" name="MSIP_Label_929eed6f-34eb-4453-9f97-09510b9b219f_ContentBits">
    <vt:lpwstr>0</vt:lpwstr>
  </property>
  <property fmtid="{D5CDD505-2E9C-101B-9397-08002B2CF9AE}" pid="9" name="MSIP_Label_929eed6f-34eb-4453-9f97-09510b9b219f_Tag">
    <vt:lpwstr>10, 3, 0, 1</vt:lpwstr>
  </property>
</Properties>
</file>