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8785" r:id="rId6"/>
    <p:sldId id="8786" r:id="rId7"/>
    <p:sldId id="504" r:id="rId8"/>
    <p:sldId id="8788" r:id="rId9"/>
    <p:sldId id="8792" r:id="rId10"/>
    <p:sldId id="8794" r:id="rId11"/>
    <p:sldId id="8790" r:id="rId12"/>
    <p:sldId id="8795" r:id="rId13"/>
    <p:sldId id="8791" r:id="rId14"/>
    <p:sldId id="8796" r:id="rId15"/>
    <p:sldId id="8793" r:id="rId1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75F7"/>
    <a:srgbClr val="535B64"/>
    <a:srgbClr val="18A3C7"/>
    <a:srgbClr val="0F7EBA"/>
    <a:srgbClr val="2388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44"/>
    <p:restoredTop sz="95859"/>
  </p:normalViewPr>
  <p:slideViewPr>
    <p:cSldViewPr snapToGrid="0" snapToObjects="1" showGuides="1">
      <p:cViewPr varScale="1">
        <p:scale>
          <a:sx n="110" d="100"/>
          <a:sy n="110" d="100"/>
        </p:scale>
        <p:origin x="80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F9F00-5EF8-4349-8B40-25BCB592F023}" type="datetimeFigureOut">
              <a:rPr lang="en-CH" smtClean="0"/>
              <a:t>11.04.23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1542F-C724-A144-958A-DFDE8B98582B}" type="slidenum">
              <a:rPr lang="en-CH" smtClean="0"/>
              <a:t>‹#›</a:t>
            </a:fld>
            <a:endParaRPr lang="en-CH"/>
          </a:p>
        </p:txBody>
      </p:sp>
    </p:spTree>
    <p:extLst>
      <p:ext uri="{BB962C8B-B14F-4D97-AF65-F5344CB8AC3E}">
        <p14:creationId xmlns:p14="http://schemas.microsoft.com/office/powerpoint/2010/main" val="145960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457200"/>
            <a:ext cx="5981700" cy="3363913"/>
          </a:xfrm>
        </p:spPr>
      </p:sp>
      <p:sp>
        <p:nvSpPr>
          <p:cNvPr id="3" name="Notes Placeholder 2"/>
          <p:cNvSpPr>
            <a:spLocks noGrp="1"/>
          </p:cNvSpPr>
          <p:nvPr>
            <p:ph type="body" idx="1"/>
          </p:nvPr>
        </p:nvSpPr>
        <p:spPr/>
        <p:txBody>
          <a:bodyPr/>
          <a:lstStyle/>
          <a:p>
            <a:pPr marL="0" marR="0" lvl="0" indent="0" algn="l" defTabSz="1097212" rtl="0" eaLnBrk="1" fontAlgn="auto" latinLnBrk="0" hangingPunct="1">
              <a:lnSpc>
                <a:spcPct val="90000"/>
              </a:lnSpc>
              <a:spcBef>
                <a:spcPts val="0"/>
              </a:spcBef>
              <a:spcAft>
                <a:spcPts val="400"/>
              </a:spcAft>
              <a:buClrTx/>
              <a:buSzTx/>
              <a:buFontTx/>
              <a:buNone/>
              <a:tabLst/>
              <a:defRPr/>
            </a:pPr>
            <a:r>
              <a:rPr lang="en-US" dirty="0"/>
              <a:t>Source: https://</a:t>
            </a:r>
            <a:r>
              <a:rPr lang="en-US" dirty="0" err="1"/>
              <a:t>docs.aws.amazon.com</a:t>
            </a:r>
            <a:r>
              <a:rPr lang="en-US" dirty="0"/>
              <a:t>/AWSEC2/latest/</a:t>
            </a:r>
            <a:r>
              <a:rPr lang="en-US" dirty="0" err="1"/>
              <a:t>UserGuide</a:t>
            </a:r>
            <a:r>
              <a:rPr lang="en-US" dirty="0"/>
              <a:t>/</a:t>
            </a:r>
            <a:r>
              <a:rPr lang="en-US" dirty="0" err="1"/>
              <a:t>EBSSnapshots.html#how_snapshots_work</a:t>
            </a:r>
            <a:r>
              <a:rPr lang="en-US" dirty="0"/>
              <a:t> </a:t>
            </a:r>
          </a:p>
          <a:p>
            <a:pPr marL="0" marR="0" lvl="0" indent="0" algn="l" defTabSz="1097212" rtl="0" eaLnBrk="1" fontAlgn="auto" latinLnBrk="0" hangingPunct="1">
              <a:lnSpc>
                <a:spcPct val="90000"/>
              </a:lnSpc>
              <a:spcBef>
                <a:spcPts val="0"/>
              </a:spcBef>
              <a:spcAft>
                <a:spcPts val="400"/>
              </a:spcAft>
              <a:buClrTx/>
              <a:buSzTx/>
              <a:buFontTx/>
              <a:buNone/>
              <a:tabLst/>
              <a:defRPr/>
            </a:pPr>
            <a:r>
              <a:rPr lang="en-US" dirty="0"/>
              <a:t>As with any type of storage, we encourage our customers to have a robust, secure backup</a:t>
            </a:r>
            <a:r>
              <a:rPr lang="en-US" baseline="0" dirty="0"/>
              <a:t> strategy in place to secure data. EBS offers a fully managed backup tool built-in with EBS Snapshots. </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baseline="0" dirty="0"/>
          </a:p>
          <a:p>
            <a:pPr marL="0" marR="0" lvl="0" indent="0" algn="l" defTabSz="1097212" rtl="0" eaLnBrk="1" fontAlgn="auto" latinLnBrk="0" hangingPunct="1">
              <a:lnSpc>
                <a:spcPct val="90000"/>
              </a:lnSpc>
              <a:spcBef>
                <a:spcPts val="0"/>
              </a:spcBef>
              <a:spcAft>
                <a:spcPts val="400"/>
              </a:spcAft>
              <a:buClrTx/>
              <a:buSzTx/>
              <a:buFontTx/>
              <a:buNone/>
              <a:tabLst/>
              <a:defRPr/>
            </a:pPr>
            <a:r>
              <a:rPr lang="en-US" dirty="0"/>
              <a:t>Snapshots are point-in-time</a:t>
            </a:r>
            <a:r>
              <a:rPr lang="en-US" baseline="0" dirty="0"/>
              <a:t> </a:t>
            </a:r>
            <a:r>
              <a:rPr lang="en-US" sz="11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copies of your data that are stored in Amazon S3.</a:t>
            </a:r>
            <a:r>
              <a:rPr lang="en-US" sz="1100" baseline="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 </a:t>
            </a:r>
            <a:r>
              <a:rPr lang="en-US" sz="1059" b="0" i="0" kern="1200" dirty="0">
                <a:solidFill>
                  <a:schemeClr val="tx1"/>
                </a:solidFill>
                <a:effectLst/>
                <a:latin typeface="+mj-lt"/>
                <a:ea typeface="+mn-ea"/>
                <a:cs typeface="+mn-cs"/>
              </a:rPr>
              <a:t>They can be used to instantiate multiple new volumes, expand the size of a volume, or move volumes across Availability Zones. When a new volume is created, you may choose to create it based on an existing Amazon EBS snapshot. In that scenario, the new volume begins as an exact replica of the snapshot.</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059" b="0" i="0" kern="1200" dirty="0">
              <a:solidFill>
                <a:schemeClr val="tx1"/>
              </a:solidFill>
              <a:effectLst/>
              <a:latin typeface="+mj-lt"/>
              <a:ea typeface="+mn-ea"/>
              <a:cs typeface="+mn-cs"/>
            </a:endParaRPr>
          </a:p>
          <a:p>
            <a:pPr marL="0" marR="0" lvl="0" indent="0" algn="l" defTabSz="1097212" rtl="0" eaLnBrk="1" fontAlgn="auto" latinLnBrk="0" hangingPunct="1">
              <a:lnSpc>
                <a:spcPct val="90000"/>
              </a:lnSpc>
              <a:spcBef>
                <a:spcPts val="0"/>
              </a:spcBef>
              <a:spcAft>
                <a:spcPts val="400"/>
              </a:spcAft>
              <a:buClrTx/>
              <a:buSzTx/>
              <a:buFontTx/>
              <a:buNone/>
              <a:tabLst/>
              <a:defRPr/>
            </a:pPr>
            <a:r>
              <a:rPr lang="en-US" sz="1059" b="0" i="0" kern="1200" dirty="0">
                <a:solidFill>
                  <a:schemeClr val="tx1"/>
                </a:solidFill>
                <a:effectLst/>
                <a:latin typeface="+mj-lt"/>
                <a:ea typeface="+mn-ea"/>
                <a:cs typeface="+mn-cs"/>
              </a:rPr>
              <a:t>Snapshots give you immediate access to Amazon EBS volume data, the ability to resize</a:t>
            </a:r>
            <a:r>
              <a:rPr lang="en-US" sz="1059" b="0" i="0" kern="1200" baseline="0" dirty="0">
                <a:solidFill>
                  <a:schemeClr val="tx1"/>
                </a:solidFill>
                <a:effectLst/>
                <a:latin typeface="+mj-lt"/>
                <a:ea typeface="+mn-ea"/>
                <a:cs typeface="+mn-cs"/>
              </a:rPr>
              <a:t> EBS volumes. You can also share EBS Snapshots and copy Snapshots across AWS regions. </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059" b="0" i="0" kern="1200" baseline="0" dirty="0">
              <a:solidFill>
                <a:schemeClr val="tx1"/>
              </a:solidFill>
              <a:effectLst/>
              <a:latin typeface="+mj-lt"/>
              <a:ea typeface="+mn-ea"/>
              <a:cs typeface="+mn-cs"/>
            </a:endParaRPr>
          </a:p>
          <a:p>
            <a:pPr marL="0" marR="0" lvl="0" indent="0" algn="l" defTabSz="1097212" rtl="0" eaLnBrk="1" fontAlgn="auto" latinLnBrk="0" hangingPunct="1">
              <a:lnSpc>
                <a:spcPct val="90000"/>
              </a:lnSpc>
              <a:spcBef>
                <a:spcPts val="0"/>
              </a:spcBef>
              <a:spcAft>
                <a:spcPts val="400"/>
              </a:spcAft>
              <a:buClrTx/>
              <a:buSzTx/>
              <a:buFontTx/>
              <a:buNone/>
              <a:tabLst/>
              <a:defRPr/>
            </a:pPr>
            <a:r>
              <a:rPr lang="en-US" sz="1059" b="0" i="0" kern="1200" baseline="0" dirty="0">
                <a:solidFill>
                  <a:schemeClr val="tx1"/>
                </a:solidFill>
                <a:effectLst/>
                <a:latin typeface="+mj-lt"/>
                <a:ea typeface="+mn-ea"/>
                <a:cs typeface="+mn-cs"/>
              </a:rPr>
              <a:t>EBS Snapshots can also have FSR (Fast Snapshot Restore) enabled – so the volume is delivered fully initialized and without any IO penalty when a block is accessed for the first time.</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059" b="0" i="0" kern="1200" baseline="0" dirty="0">
              <a:solidFill>
                <a:schemeClr val="tx1"/>
              </a:solidFill>
              <a:effectLst/>
              <a:latin typeface="+mj-lt"/>
              <a:ea typeface="+mn-ea"/>
              <a:cs typeface="+mn-cs"/>
            </a:endParaRPr>
          </a:p>
          <a:p>
            <a:pPr marL="0" marR="0" lvl="0" indent="0" algn="l" defTabSz="1097212" rtl="0" eaLnBrk="1" fontAlgn="auto" latinLnBrk="0" hangingPunct="1">
              <a:lnSpc>
                <a:spcPct val="90000"/>
              </a:lnSpc>
              <a:spcBef>
                <a:spcPts val="0"/>
              </a:spcBef>
              <a:spcAft>
                <a:spcPts val="400"/>
              </a:spcAft>
              <a:buClrTx/>
              <a:buSzTx/>
              <a:buFontTx/>
              <a:buNone/>
              <a:tabLst/>
              <a:defRPr/>
            </a:pPr>
            <a:r>
              <a:rPr lang="en-US" sz="1059" b="1" i="0" kern="1200" baseline="0" dirty="0">
                <a:solidFill>
                  <a:schemeClr val="tx1"/>
                </a:solidFill>
                <a:effectLst/>
                <a:latin typeface="+mj-lt"/>
                <a:ea typeface="+mn-ea"/>
                <a:cs typeface="+mn-cs"/>
              </a:rPr>
              <a:t>Snapshot functionality provides you geographic protection of your data and enables you to achieve business continuity for your organization.</a:t>
            </a:r>
            <a:endParaRPr lang="en-US" sz="1100"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Header Placeholder 3"/>
          <p:cNvSpPr>
            <a:spLocks noGrp="1"/>
          </p:cNvSpPr>
          <p:nvPr>
            <p:ph type="hdr" sz="quarter" idx="10"/>
          </p:nvPr>
        </p:nvSpPr>
        <p:spPr/>
        <p:txBody>
          <a:bodyPr/>
          <a:lstStyle/>
          <a:p>
            <a:r>
              <a:rPr lang="en-US" dirty="0"/>
              <a:t>ReInvent 2018</a:t>
            </a:r>
          </a:p>
        </p:txBody>
      </p:sp>
      <p:sp>
        <p:nvSpPr>
          <p:cNvPr id="5" name="Footer Placeholder 4"/>
          <p:cNvSpPr>
            <a:spLocks noGrp="1"/>
          </p:cNvSpPr>
          <p:nvPr>
            <p:ph type="ftr" sz="quarter" idx="11"/>
          </p:nvPr>
        </p:nvSpPr>
        <p:spPr/>
        <p:txBody>
          <a:bodyPr/>
          <a:lstStyle/>
          <a:p>
            <a:r>
              <a:rPr lang="en-US" altLang="x-none" sz="700" dirty="0">
                <a:solidFill>
                  <a:srgbClr val="282828"/>
                </a:solidFill>
                <a:latin typeface="Amazon Ember" charset="0"/>
                <a:ea typeface="Amazon Ember" charset="0"/>
                <a:cs typeface="Amazon Ember" charset="0"/>
              </a:rPr>
              <a:t>© 2018, Amazon Web Services, Inc. or its Affiliates. All rights reserved.</a:t>
            </a:r>
          </a:p>
        </p:txBody>
      </p:sp>
      <p:sp>
        <p:nvSpPr>
          <p:cNvPr id="6" name="Date Placeholder 5"/>
          <p:cNvSpPr>
            <a:spLocks noGrp="1"/>
          </p:cNvSpPr>
          <p:nvPr>
            <p:ph type="dt" idx="12"/>
          </p:nvPr>
        </p:nvSpPr>
        <p:spPr/>
        <p:txBody>
          <a:bodyPr/>
          <a:lstStyle/>
          <a:p>
            <a:fld id="{CA8E1BB1-B036-4140-B110-296DC0701D04}" type="datetime8">
              <a:rPr lang="en-US" smtClean="0"/>
              <a:pPr/>
              <a:t>4/11/23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6811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457200"/>
            <a:ext cx="5981700" cy="3363913"/>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Each storage option has a unique combination of performance, durability, cost, and interface</a:t>
            </a:r>
          </a:p>
          <a:p>
            <a:endParaRPr lang="en-US" dirty="0"/>
          </a:p>
          <a:p>
            <a:endParaRPr lang="en-US" dirty="0"/>
          </a:p>
        </p:txBody>
      </p:sp>
      <p:sp>
        <p:nvSpPr>
          <p:cNvPr id="4" name="Slide Number Placeholder 3"/>
          <p:cNvSpPr>
            <a:spLocks noGrp="1"/>
          </p:cNvSpPr>
          <p:nvPr>
            <p:ph type="sldNum" sz="quarter" idx="10"/>
          </p:nvPr>
        </p:nvSpPr>
        <p:spPr/>
        <p:txBody>
          <a:bodyPr/>
          <a:lstStyle/>
          <a:p>
            <a:fld id="{2C3FD2F0-E9DC-A545-A678-316BC35A81C8}" type="slidenum">
              <a:rPr lang="en-US" smtClean="0"/>
              <a:t>7</a:t>
            </a:fld>
            <a:endParaRPr lang="en-US" dirty="0"/>
          </a:p>
        </p:txBody>
      </p:sp>
    </p:spTree>
    <p:extLst>
      <p:ext uri="{BB962C8B-B14F-4D97-AF65-F5344CB8AC3E}">
        <p14:creationId xmlns:p14="http://schemas.microsoft.com/office/powerpoint/2010/main" val="105356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6616-7910-1AF6-AF23-381D576F41A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13366996-FFC8-8E46-D629-7D4D37D6E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8E451DA5-9C9B-1A9C-3BA5-5D431E7BC9CA}"/>
              </a:ext>
            </a:extLst>
          </p:cNvPr>
          <p:cNvSpPr>
            <a:spLocks noGrp="1"/>
          </p:cNvSpPr>
          <p:nvPr>
            <p:ph type="dt" sz="half" idx="10"/>
          </p:nvPr>
        </p:nvSpPr>
        <p:spPr/>
        <p:txBody>
          <a:bodyPr/>
          <a:lstStyle/>
          <a:p>
            <a:fld id="{EEA87ABD-4A31-E54F-A051-082EE8DA7D29}" type="datetimeFigureOut">
              <a:rPr lang="en-CH" smtClean="0"/>
              <a:t>11.04.23</a:t>
            </a:fld>
            <a:endParaRPr lang="en-CH"/>
          </a:p>
        </p:txBody>
      </p:sp>
      <p:sp>
        <p:nvSpPr>
          <p:cNvPr id="5" name="Footer Placeholder 4">
            <a:extLst>
              <a:ext uri="{FF2B5EF4-FFF2-40B4-BE49-F238E27FC236}">
                <a16:creationId xmlns:a16="http://schemas.microsoft.com/office/drawing/2014/main" id="{06577150-2AE6-B252-608D-674FC89029D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B78B061-AE88-5DAC-F067-1B719F008C5F}"/>
              </a:ext>
            </a:extLst>
          </p:cNvPr>
          <p:cNvSpPr>
            <a:spLocks noGrp="1"/>
          </p:cNvSpPr>
          <p:nvPr>
            <p:ph type="sldNum" sz="quarter" idx="12"/>
          </p:nvPr>
        </p:nvSpPr>
        <p:spPr/>
        <p:txBody>
          <a:bodyPr/>
          <a:lstStyle/>
          <a:p>
            <a:fld id="{38F90116-76EE-3445-9769-2727FAD2F4A1}" type="slidenum">
              <a:rPr lang="en-CH" smtClean="0"/>
              <a:t>‹#›</a:t>
            </a:fld>
            <a:endParaRPr lang="en-CH"/>
          </a:p>
        </p:txBody>
      </p:sp>
    </p:spTree>
    <p:extLst>
      <p:ext uri="{BB962C8B-B14F-4D97-AF65-F5344CB8AC3E}">
        <p14:creationId xmlns:p14="http://schemas.microsoft.com/office/powerpoint/2010/main" val="395585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6182-7AA7-2C3F-C33D-7B2CEF16BEC6}"/>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587FFF5-A0BA-E15E-7AA8-FBFC9672353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18B7B37-58C4-7297-E57D-01DAB8BEA133}"/>
              </a:ext>
            </a:extLst>
          </p:cNvPr>
          <p:cNvSpPr>
            <a:spLocks noGrp="1"/>
          </p:cNvSpPr>
          <p:nvPr>
            <p:ph type="dt" sz="half" idx="10"/>
          </p:nvPr>
        </p:nvSpPr>
        <p:spPr/>
        <p:txBody>
          <a:bodyPr/>
          <a:lstStyle/>
          <a:p>
            <a:fld id="{EEA87ABD-4A31-E54F-A051-082EE8DA7D29}" type="datetimeFigureOut">
              <a:rPr lang="en-CH" smtClean="0"/>
              <a:t>11.04.23</a:t>
            </a:fld>
            <a:endParaRPr lang="en-CH"/>
          </a:p>
        </p:txBody>
      </p:sp>
      <p:sp>
        <p:nvSpPr>
          <p:cNvPr id="5" name="Footer Placeholder 4">
            <a:extLst>
              <a:ext uri="{FF2B5EF4-FFF2-40B4-BE49-F238E27FC236}">
                <a16:creationId xmlns:a16="http://schemas.microsoft.com/office/drawing/2014/main" id="{F3EA1575-F2FD-9768-8E88-4C76CBB42E2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44CB944-6888-C3B9-472E-C750A6B93373}"/>
              </a:ext>
            </a:extLst>
          </p:cNvPr>
          <p:cNvSpPr>
            <a:spLocks noGrp="1"/>
          </p:cNvSpPr>
          <p:nvPr>
            <p:ph type="sldNum" sz="quarter" idx="12"/>
          </p:nvPr>
        </p:nvSpPr>
        <p:spPr/>
        <p:txBody>
          <a:bodyPr/>
          <a:lstStyle/>
          <a:p>
            <a:fld id="{38F90116-76EE-3445-9769-2727FAD2F4A1}" type="slidenum">
              <a:rPr lang="en-CH" smtClean="0"/>
              <a:t>‹#›</a:t>
            </a:fld>
            <a:endParaRPr lang="en-CH"/>
          </a:p>
        </p:txBody>
      </p:sp>
    </p:spTree>
    <p:extLst>
      <p:ext uri="{BB962C8B-B14F-4D97-AF65-F5344CB8AC3E}">
        <p14:creationId xmlns:p14="http://schemas.microsoft.com/office/powerpoint/2010/main" val="2854963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4C3776-6A17-C989-F1AF-3F7D57E4A3D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1FAF48A-2545-F10C-845C-A23D04E2529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4168240-63EC-1C4C-4FB9-3584FE37383F}"/>
              </a:ext>
            </a:extLst>
          </p:cNvPr>
          <p:cNvSpPr>
            <a:spLocks noGrp="1"/>
          </p:cNvSpPr>
          <p:nvPr>
            <p:ph type="dt" sz="half" idx="10"/>
          </p:nvPr>
        </p:nvSpPr>
        <p:spPr/>
        <p:txBody>
          <a:bodyPr/>
          <a:lstStyle/>
          <a:p>
            <a:fld id="{EEA87ABD-4A31-E54F-A051-082EE8DA7D29}" type="datetimeFigureOut">
              <a:rPr lang="en-CH" smtClean="0"/>
              <a:t>11.04.23</a:t>
            </a:fld>
            <a:endParaRPr lang="en-CH"/>
          </a:p>
        </p:txBody>
      </p:sp>
      <p:sp>
        <p:nvSpPr>
          <p:cNvPr id="5" name="Footer Placeholder 4">
            <a:extLst>
              <a:ext uri="{FF2B5EF4-FFF2-40B4-BE49-F238E27FC236}">
                <a16:creationId xmlns:a16="http://schemas.microsoft.com/office/drawing/2014/main" id="{6A68026E-20EC-30B3-C908-299F39AE9A4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B4653DF-F008-25CA-C05B-493047999608}"/>
              </a:ext>
            </a:extLst>
          </p:cNvPr>
          <p:cNvSpPr>
            <a:spLocks noGrp="1"/>
          </p:cNvSpPr>
          <p:nvPr>
            <p:ph type="sldNum" sz="quarter" idx="12"/>
          </p:nvPr>
        </p:nvSpPr>
        <p:spPr/>
        <p:txBody>
          <a:bodyPr/>
          <a:lstStyle/>
          <a:p>
            <a:fld id="{38F90116-76EE-3445-9769-2727FAD2F4A1}" type="slidenum">
              <a:rPr lang="en-CH" smtClean="0"/>
              <a:t>‹#›</a:t>
            </a:fld>
            <a:endParaRPr lang="en-CH"/>
          </a:p>
        </p:txBody>
      </p:sp>
    </p:spTree>
    <p:extLst>
      <p:ext uri="{BB962C8B-B14F-4D97-AF65-F5344CB8AC3E}">
        <p14:creationId xmlns:p14="http://schemas.microsoft.com/office/powerpoint/2010/main" val="1350146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49052" y="153248"/>
            <a:ext cx="10940405" cy="535531"/>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48733" y="1419225"/>
            <a:ext cx="10941051" cy="220368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75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82B1-29F1-C069-825D-368B1F005D0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C6E02D55-6CCE-73A5-52FC-7C19EFDD450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2830355-0A55-F914-5407-A38CB2E5044F}"/>
              </a:ext>
            </a:extLst>
          </p:cNvPr>
          <p:cNvSpPr>
            <a:spLocks noGrp="1"/>
          </p:cNvSpPr>
          <p:nvPr>
            <p:ph type="dt" sz="half" idx="10"/>
          </p:nvPr>
        </p:nvSpPr>
        <p:spPr/>
        <p:txBody>
          <a:bodyPr/>
          <a:lstStyle/>
          <a:p>
            <a:fld id="{EEA87ABD-4A31-E54F-A051-082EE8DA7D29}" type="datetimeFigureOut">
              <a:rPr lang="en-CH" smtClean="0"/>
              <a:t>11.04.23</a:t>
            </a:fld>
            <a:endParaRPr lang="en-CH"/>
          </a:p>
        </p:txBody>
      </p:sp>
      <p:sp>
        <p:nvSpPr>
          <p:cNvPr id="5" name="Footer Placeholder 4">
            <a:extLst>
              <a:ext uri="{FF2B5EF4-FFF2-40B4-BE49-F238E27FC236}">
                <a16:creationId xmlns:a16="http://schemas.microsoft.com/office/drawing/2014/main" id="{8DB4BECB-F6A1-373E-9FB2-55943F286C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41A0238-F0A4-352E-7066-A3167DB51F06}"/>
              </a:ext>
            </a:extLst>
          </p:cNvPr>
          <p:cNvSpPr>
            <a:spLocks noGrp="1"/>
          </p:cNvSpPr>
          <p:nvPr>
            <p:ph type="sldNum" sz="quarter" idx="12"/>
          </p:nvPr>
        </p:nvSpPr>
        <p:spPr/>
        <p:txBody>
          <a:bodyPr/>
          <a:lstStyle/>
          <a:p>
            <a:fld id="{38F90116-76EE-3445-9769-2727FAD2F4A1}" type="slidenum">
              <a:rPr lang="en-CH" smtClean="0"/>
              <a:t>‹#›</a:t>
            </a:fld>
            <a:endParaRPr lang="en-CH"/>
          </a:p>
        </p:txBody>
      </p:sp>
    </p:spTree>
    <p:extLst>
      <p:ext uri="{BB962C8B-B14F-4D97-AF65-F5344CB8AC3E}">
        <p14:creationId xmlns:p14="http://schemas.microsoft.com/office/powerpoint/2010/main" val="130172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FB34-7401-EF33-76F8-2A8B934FD64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F34EDA37-F472-5812-9063-7152D8F73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EE5956D-02C7-58F1-AA00-9267FB388C47}"/>
              </a:ext>
            </a:extLst>
          </p:cNvPr>
          <p:cNvSpPr>
            <a:spLocks noGrp="1"/>
          </p:cNvSpPr>
          <p:nvPr>
            <p:ph type="dt" sz="half" idx="10"/>
          </p:nvPr>
        </p:nvSpPr>
        <p:spPr/>
        <p:txBody>
          <a:bodyPr/>
          <a:lstStyle/>
          <a:p>
            <a:fld id="{EEA87ABD-4A31-E54F-A051-082EE8DA7D29}" type="datetimeFigureOut">
              <a:rPr lang="en-CH" smtClean="0"/>
              <a:t>11.04.23</a:t>
            </a:fld>
            <a:endParaRPr lang="en-CH"/>
          </a:p>
        </p:txBody>
      </p:sp>
      <p:sp>
        <p:nvSpPr>
          <p:cNvPr id="5" name="Footer Placeholder 4">
            <a:extLst>
              <a:ext uri="{FF2B5EF4-FFF2-40B4-BE49-F238E27FC236}">
                <a16:creationId xmlns:a16="http://schemas.microsoft.com/office/drawing/2014/main" id="{FB07F9C7-5DCC-5798-93FE-0870A175976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5132055-FA27-3352-8006-40543B402D6F}"/>
              </a:ext>
            </a:extLst>
          </p:cNvPr>
          <p:cNvSpPr>
            <a:spLocks noGrp="1"/>
          </p:cNvSpPr>
          <p:nvPr>
            <p:ph type="sldNum" sz="quarter" idx="12"/>
          </p:nvPr>
        </p:nvSpPr>
        <p:spPr/>
        <p:txBody>
          <a:bodyPr/>
          <a:lstStyle/>
          <a:p>
            <a:fld id="{38F90116-76EE-3445-9769-2727FAD2F4A1}" type="slidenum">
              <a:rPr lang="en-CH" smtClean="0"/>
              <a:t>‹#›</a:t>
            </a:fld>
            <a:endParaRPr lang="en-CH"/>
          </a:p>
        </p:txBody>
      </p:sp>
    </p:spTree>
    <p:extLst>
      <p:ext uri="{BB962C8B-B14F-4D97-AF65-F5344CB8AC3E}">
        <p14:creationId xmlns:p14="http://schemas.microsoft.com/office/powerpoint/2010/main" val="424330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BA6F-CD44-C8A4-0BB4-A1D3F7DC2754}"/>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316A8279-54CF-CCE7-AFF1-10D8DA83E36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D452155-8636-9292-8BB0-3100AC0EE4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2EB3A757-F05D-A5DA-E992-E88DB2BC739E}"/>
              </a:ext>
            </a:extLst>
          </p:cNvPr>
          <p:cNvSpPr>
            <a:spLocks noGrp="1"/>
          </p:cNvSpPr>
          <p:nvPr>
            <p:ph type="dt" sz="half" idx="10"/>
          </p:nvPr>
        </p:nvSpPr>
        <p:spPr/>
        <p:txBody>
          <a:bodyPr/>
          <a:lstStyle/>
          <a:p>
            <a:fld id="{EEA87ABD-4A31-E54F-A051-082EE8DA7D29}" type="datetimeFigureOut">
              <a:rPr lang="en-CH" smtClean="0"/>
              <a:t>11.04.23</a:t>
            </a:fld>
            <a:endParaRPr lang="en-CH"/>
          </a:p>
        </p:txBody>
      </p:sp>
      <p:sp>
        <p:nvSpPr>
          <p:cNvPr id="6" name="Footer Placeholder 5">
            <a:extLst>
              <a:ext uri="{FF2B5EF4-FFF2-40B4-BE49-F238E27FC236}">
                <a16:creationId xmlns:a16="http://schemas.microsoft.com/office/drawing/2014/main" id="{B5E25929-D536-B6CC-42A3-B19631F6E41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933FC57-20F9-A0EB-45A9-32C4FDF80424}"/>
              </a:ext>
            </a:extLst>
          </p:cNvPr>
          <p:cNvSpPr>
            <a:spLocks noGrp="1"/>
          </p:cNvSpPr>
          <p:nvPr>
            <p:ph type="sldNum" sz="quarter" idx="12"/>
          </p:nvPr>
        </p:nvSpPr>
        <p:spPr/>
        <p:txBody>
          <a:bodyPr/>
          <a:lstStyle/>
          <a:p>
            <a:fld id="{38F90116-76EE-3445-9769-2727FAD2F4A1}" type="slidenum">
              <a:rPr lang="en-CH" smtClean="0"/>
              <a:t>‹#›</a:t>
            </a:fld>
            <a:endParaRPr lang="en-CH"/>
          </a:p>
        </p:txBody>
      </p:sp>
    </p:spTree>
    <p:extLst>
      <p:ext uri="{BB962C8B-B14F-4D97-AF65-F5344CB8AC3E}">
        <p14:creationId xmlns:p14="http://schemas.microsoft.com/office/powerpoint/2010/main" val="168796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6115-6F28-4B9E-9B7C-EAAB0DCB83D1}"/>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7FC16DE-23E5-C9FB-9CAD-736123FDF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C7D97D8-AAC7-2252-4733-F407E609D73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26CB3B-CC68-CD44-6335-5B14BB33E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52C3BF-8F23-192F-EB6B-0A680A096C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D47F9BF7-E5CC-0667-06B2-FD96487DBA7A}"/>
              </a:ext>
            </a:extLst>
          </p:cNvPr>
          <p:cNvSpPr>
            <a:spLocks noGrp="1"/>
          </p:cNvSpPr>
          <p:nvPr>
            <p:ph type="dt" sz="half" idx="10"/>
          </p:nvPr>
        </p:nvSpPr>
        <p:spPr/>
        <p:txBody>
          <a:bodyPr/>
          <a:lstStyle/>
          <a:p>
            <a:fld id="{EEA87ABD-4A31-E54F-A051-082EE8DA7D29}" type="datetimeFigureOut">
              <a:rPr lang="en-CH" smtClean="0"/>
              <a:t>11.04.23</a:t>
            </a:fld>
            <a:endParaRPr lang="en-CH"/>
          </a:p>
        </p:txBody>
      </p:sp>
      <p:sp>
        <p:nvSpPr>
          <p:cNvPr id="8" name="Footer Placeholder 7">
            <a:extLst>
              <a:ext uri="{FF2B5EF4-FFF2-40B4-BE49-F238E27FC236}">
                <a16:creationId xmlns:a16="http://schemas.microsoft.com/office/drawing/2014/main" id="{440648E6-02E6-84B6-D4B3-F3F8AA643E4B}"/>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566978B-CA04-082F-E6B0-F527E321C44F}"/>
              </a:ext>
            </a:extLst>
          </p:cNvPr>
          <p:cNvSpPr>
            <a:spLocks noGrp="1"/>
          </p:cNvSpPr>
          <p:nvPr>
            <p:ph type="sldNum" sz="quarter" idx="12"/>
          </p:nvPr>
        </p:nvSpPr>
        <p:spPr/>
        <p:txBody>
          <a:bodyPr/>
          <a:lstStyle/>
          <a:p>
            <a:fld id="{38F90116-76EE-3445-9769-2727FAD2F4A1}" type="slidenum">
              <a:rPr lang="en-CH" smtClean="0"/>
              <a:t>‹#›</a:t>
            </a:fld>
            <a:endParaRPr lang="en-CH"/>
          </a:p>
        </p:txBody>
      </p:sp>
    </p:spTree>
    <p:extLst>
      <p:ext uri="{BB962C8B-B14F-4D97-AF65-F5344CB8AC3E}">
        <p14:creationId xmlns:p14="http://schemas.microsoft.com/office/powerpoint/2010/main" val="2697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3C43-DE6B-8664-D83D-E80C8DD8027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BF553E0-460E-B86B-3517-AF18B82DBCFF}"/>
              </a:ext>
            </a:extLst>
          </p:cNvPr>
          <p:cNvSpPr>
            <a:spLocks noGrp="1"/>
          </p:cNvSpPr>
          <p:nvPr>
            <p:ph type="dt" sz="half" idx="10"/>
          </p:nvPr>
        </p:nvSpPr>
        <p:spPr/>
        <p:txBody>
          <a:bodyPr/>
          <a:lstStyle/>
          <a:p>
            <a:fld id="{EEA87ABD-4A31-E54F-A051-082EE8DA7D29}" type="datetimeFigureOut">
              <a:rPr lang="en-CH" smtClean="0"/>
              <a:t>11.04.23</a:t>
            </a:fld>
            <a:endParaRPr lang="en-CH"/>
          </a:p>
        </p:txBody>
      </p:sp>
      <p:sp>
        <p:nvSpPr>
          <p:cNvPr id="4" name="Footer Placeholder 3">
            <a:extLst>
              <a:ext uri="{FF2B5EF4-FFF2-40B4-BE49-F238E27FC236}">
                <a16:creationId xmlns:a16="http://schemas.microsoft.com/office/drawing/2014/main" id="{49EF3BF7-D76F-C4AC-4BA2-42D2985696AF}"/>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2A79A0B-7732-5FE5-B413-07C53F9F861D}"/>
              </a:ext>
            </a:extLst>
          </p:cNvPr>
          <p:cNvSpPr>
            <a:spLocks noGrp="1"/>
          </p:cNvSpPr>
          <p:nvPr>
            <p:ph type="sldNum" sz="quarter" idx="12"/>
          </p:nvPr>
        </p:nvSpPr>
        <p:spPr/>
        <p:txBody>
          <a:bodyPr/>
          <a:lstStyle/>
          <a:p>
            <a:fld id="{38F90116-76EE-3445-9769-2727FAD2F4A1}" type="slidenum">
              <a:rPr lang="en-CH" smtClean="0"/>
              <a:t>‹#›</a:t>
            </a:fld>
            <a:endParaRPr lang="en-CH"/>
          </a:p>
        </p:txBody>
      </p:sp>
    </p:spTree>
    <p:extLst>
      <p:ext uri="{BB962C8B-B14F-4D97-AF65-F5344CB8AC3E}">
        <p14:creationId xmlns:p14="http://schemas.microsoft.com/office/powerpoint/2010/main" val="110287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624977-B532-44CD-1A43-06832452F5D2}"/>
              </a:ext>
            </a:extLst>
          </p:cNvPr>
          <p:cNvSpPr>
            <a:spLocks noGrp="1"/>
          </p:cNvSpPr>
          <p:nvPr>
            <p:ph type="dt" sz="half" idx="10"/>
          </p:nvPr>
        </p:nvSpPr>
        <p:spPr/>
        <p:txBody>
          <a:bodyPr/>
          <a:lstStyle/>
          <a:p>
            <a:fld id="{EEA87ABD-4A31-E54F-A051-082EE8DA7D29}" type="datetimeFigureOut">
              <a:rPr lang="en-CH" smtClean="0"/>
              <a:t>11.04.23</a:t>
            </a:fld>
            <a:endParaRPr lang="en-CH"/>
          </a:p>
        </p:txBody>
      </p:sp>
      <p:sp>
        <p:nvSpPr>
          <p:cNvPr id="3" name="Footer Placeholder 2">
            <a:extLst>
              <a:ext uri="{FF2B5EF4-FFF2-40B4-BE49-F238E27FC236}">
                <a16:creationId xmlns:a16="http://schemas.microsoft.com/office/drawing/2014/main" id="{B912AC77-2642-D8BD-7747-16B353F8AC46}"/>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A6DBA350-18ED-BF36-D67D-B14720254972}"/>
              </a:ext>
            </a:extLst>
          </p:cNvPr>
          <p:cNvSpPr>
            <a:spLocks noGrp="1"/>
          </p:cNvSpPr>
          <p:nvPr>
            <p:ph type="sldNum" sz="quarter" idx="12"/>
          </p:nvPr>
        </p:nvSpPr>
        <p:spPr/>
        <p:txBody>
          <a:bodyPr/>
          <a:lstStyle/>
          <a:p>
            <a:fld id="{38F90116-76EE-3445-9769-2727FAD2F4A1}" type="slidenum">
              <a:rPr lang="en-CH" smtClean="0"/>
              <a:t>‹#›</a:t>
            </a:fld>
            <a:endParaRPr lang="en-CH"/>
          </a:p>
        </p:txBody>
      </p:sp>
    </p:spTree>
    <p:extLst>
      <p:ext uri="{BB962C8B-B14F-4D97-AF65-F5344CB8AC3E}">
        <p14:creationId xmlns:p14="http://schemas.microsoft.com/office/powerpoint/2010/main" val="48193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024E-4A63-CF46-5DA9-8A679C84DD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453698BD-CC1D-1C69-575D-D6C84D8BC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508497-789F-063D-896E-70491107C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8CFE93-65E8-3A92-7CD4-EC17A68FDC1B}"/>
              </a:ext>
            </a:extLst>
          </p:cNvPr>
          <p:cNvSpPr>
            <a:spLocks noGrp="1"/>
          </p:cNvSpPr>
          <p:nvPr>
            <p:ph type="dt" sz="half" idx="10"/>
          </p:nvPr>
        </p:nvSpPr>
        <p:spPr/>
        <p:txBody>
          <a:bodyPr/>
          <a:lstStyle/>
          <a:p>
            <a:fld id="{EEA87ABD-4A31-E54F-A051-082EE8DA7D29}" type="datetimeFigureOut">
              <a:rPr lang="en-CH" smtClean="0"/>
              <a:t>11.04.23</a:t>
            </a:fld>
            <a:endParaRPr lang="en-CH"/>
          </a:p>
        </p:txBody>
      </p:sp>
      <p:sp>
        <p:nvSpPr>
          <p:cNvPr id="6" name="Footer Placeholder 5">
            <a:extLst>
              <a:ext uri="{FF2B5EF4-FFF2-40B4-BE49-F238E27FC236}">
                <a16:creationId xmlns:a16="http://schemas.microsoft.com/office/drawing/2014/main" id="{3F0236C6-E927-0C5F-4A0E-B83F4C77B7F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73FEEF9-3451-62FD-9097-C1C69FC57BB8}"/>
              </a:ext>
            </a:extLst>
          </p:cNvPr>
          <p:cNvSpPr>
            <a:spLocks noGrp="1"/>
          </p:cNvSpPr>
          <p:nvPr>
            <p:ph type="sldNum" sz="quarter" idx="12"/>
          </p:nvPr>
        </p:nvSpPr>
        <p:spPr/>
        <p:txBody>
          <a:bodyPr/>
          <a:lstStyle/>
          <a:p>
            <a:fld id="{38F90116-76EE-3445-9769-2727FAD2F4A1}" type="slidenum">
              <a:rPr lang="en-CH" smtClean="0"/>
              <a:t>‹#›</a:t>
            </a:fld>
            <a:endParaRPr lang="en-CH"/>
          </a:p>
        </p:txBody>
      </p:sp>
    </p:spTree>
    <p:extLst>
      <p:ext uri="{BB962C8B-B14F-4D97-AF65-F5344CB8AC3E}">
        <p14:creationId xmlns:p14="http://schemas.microsoft.com/office/powerpoint/2010/main" val="170403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6151-888A-4881-8658-8B1BCD657E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0B6B7841-4038-5B64-58A7-112F27D4ED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01AB52AE-9394-EC32-56FC-B06016D2A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734B22-15A4-722F-B35A-93AED838E0AD}"/>
              </a:ext>
            </a:extLst>
          </p:cNvPr>
          <p:cNvSpPr>
            <a:spLocks noGrp="1"/>
          </p:cNvSpPr>
          <p:nvPr>
            <p:ph type="dt" sz="half" idx="10"/>
          </p:nvPr>
        </p:nvSpPr>
        <p:spPr/>
        <p:txBody>
          <a:bodyPr/>
          <a:lstStyle/>
          <a:p>
            <a:fld id="{EEA87ABD-4A31-E54F-A051-082EE8DA7D29}" type="datetimeFigureOut">
              <a:rPr lang="en-CH" smtClean="0"/>
              <a:t>11.04.23</a:t>
            </a:fld>
            <a:endParaRPr lang="en-CH"/>
          </a:p>
        </p:txBody>
      </p:sp>
      <p:sp>
        <p:nvSpPr>
          <p:cNvPr id="6" name="Footer Placeholder 5">
            <a:extLst>
              <a:ext uri="{FF2B5EF4-FFF2-40B4-BE49-F238E27FC236}">
                <a16:creationId xmlns:a16="http://schemas.microsoft.com/office/drawing/2014/main" id="{FB7C1728-E70A-806B-7EFD-5CB5CF2F8C4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9BA8E9B-1B42-28B2-116B-1AF925314035}"/>
              </a:ext>
            </a:extLst>
          </p:cNvPr>
          <p:cNvSpPr>
            <a:spLocks noGrp="1"/>
          </p:cNvSpPr>
          <p:nvPr>
            <p:ph type="sldNum" sz="quarter" idx="12"/>
          </p:nvPr>
        </p:nvSpPr>
        <p:spPr/>
        <p:txBody>
          <a:bodyPr/>
          <a:lstStyle/>
          <a:p>
            <a:fld id="{38F90116-76EE-3445-9769-2727FAD2F4A1}" type="slidenum">
              <a:rPr lang="en-CH" smtClean="0"/>
              <a:t>‹#›</a:t>
            </a:fld>
            <a:endParaRPr lang="en-CH"/>
          </a:p>
        </p:txBody>
      </p:sp>
    </p:spTree>
    <p:extLst>
      <p:ext uri="{BB962C8B-B14F-4D97-AF65-F5344CB8AC3E}">
        <p14:creationId xmlns:p14="http://schemas.microsoft.com/office/powerpoint/2010/main" val="401830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41993-85D7-D53B-0961-F5F97D8DE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552B0D5-DC9A-87C6-CAB3-C38206387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FCD6FE2-0697-3859-8812-86A7C5ED75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87ABD-4A31-E54F-A051-082EE8DA7D29}" type="datetimeFigureOut">
              <a:rPr lang="en-CH" smtClean="0"/>
              <a:t>11.04.23</a:t>
            </a:fld>
            <a:endParaRPr lang="en-CH"/>
          </a:p>
        </p:txBody>
      </p:sp>
      <p:sp>
        <p:nvSpPr>
          <p:cNvPr id="5" name="Footer Placeholder 4">
            <a:extLst>
              <a:ext uri="{FF2B5EF4-FFF2-40B4-BE49-F238E27FC236}">
                <a16:creationId xmlns:a16="http://schemas.microsoft.com/office/drawing/2014/main" id="{EC407D83-4B09-02F2-F40D-832502B273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7EB8B5BE-AE35-436E-BA49-CF65A849E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90116-76EE-3445-9769-2727FAD2F4A1}" type="slidenum">
              <a:rPr lang="en-CH" smtClean="0"/>
              <a:t>‹#›</a:t>
            </a:fld>
            <a:endParaRPr lang="en-CH"/>
          </a:p>
        </p:txBody>
      </p:sp>
    </p:spTree>
    <p:extLst>
      <p:ext uri="{BB962C8B-B14F-4D97-AF65-F5344CB8AC3E}">
        <p14:creationId xmlns:p14="http://schemas.microsoft.com/office/powerpoint/2010/main" val="1103562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svg"/><Relationship Id="rId21" Type="http://schemas.openxmlformats.org/officeDocument/2006/relationships/image" Target="../media/image34.sv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5.png"/><Relationship Id="rId16" Type="http://schemas.openxmlformats.org/officeDocument/2006/relationships/image" Target="../media/image29.sv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4.svg"/><Relationship Id="rId24" Type="http://schemas.openxmlformats.org/officeDocument/2006/relationships/image" Target="../media/image37.sv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8.png"/><Relationship Id="rId3" Type="http://schemas.openxmlformats.org/officeDocument/2006/relationships/image" Target="../media/image16.svg"/><Relationship Id="rId21" Type="http://schemas.openxmlformats.org/officeDocument/2006/relationships/image" Target="../media/image41.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1.png"/><Relationship Id="rId2" Type="http://schemas.openxmlformats.org/officeDocument/2006/relationships/image" Target="../media/image15.png"/><Relationship Id="rId16" Type="http://schemas.openxmlformats.org/officeDocument/2006/relationships/image" Target="../media/image29.sv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4.svg"/><Relationship Id="rId24" Type="http://schemas.openxmlformats.org/officeDocument/2006/relationships/image" Target="../media/image30.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7.svg"/><Relationship Id="rId10" Type="http://schemas.openxmlformats.org/officeDocument/2006/relationships/image" Target="../media/image23.png"/><Relationship Id="rId19" Type="http://schemas.openxmlformats.org/officeDocument/2006/relationships/image" Target="../media/image39.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0.png"/><Relationship Id="rId7"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44.png"/><Relationship Id="rId4" Type="http://schemas.openxmlformats.org/officeDocument/2006/relationships/image" Target="../media/image22.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9E40A6-51AF-F6B6-58CC-D772BB82CCB7}"/>
              </a:ext>
            </a:extLst>
          </p:cNvPr>
          <p:cNvPicPr>
            <a:picLocks noChangeAspect="1"/>
          </p:cNvPicPr>
          <p:nvPr/>
        </p:nvPicPr>
        <p:blipFill>
          <a:blip r:embed="rId2"/>
          <a:stretch>
            <a:fillRect/>
          </a:stretch>
        </p:blipFill>
        <p:spPr>
          <a:xfrm>
            <a:off x="304800" y="88900"/>
            <a:ext cx="11582400" cy="6680200"/>
          </a:xfrm>
          <a:prstGeom prst="rect">
            <a:avLst/>
          </a:prstGeom>
        </p:spPr>
      </p:pic>
    </p:spTree>
    <p:extLst>
      <p:ext uri="{BB962C8B-B14F-4D97-AF65-F5344CB8AC3E}">
        <p14:creationId xmlns:p14="http://schemas.microsoft.com/office/powerpoint/2010/main" val="3332883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DCBB-A5F9-1516-0CC8-E137E67A2094}"/>
              </a:ext>
            </a:extLst>
          </p:cNvPr>
          <p:cNvSpPr>
            <a:spLocks noGrp="1"/>
          </p:cNvSpPr>
          <p:nvPr>
            <p:ph type="title"/>
          </p:nvPr>
        </p:nvSpPr>
        <p:spPr/>
        <p:txBody>
          <a:bodyPr/>
          <a:lstStyle/>
          <a:p>
            <a:r>
              <a:rPr lang="en-CH" b="1" dirty="0"/>
              <a:t>Modul 210 architectur with container</a:t>
            </a:r>
          </a:p>
        </p:txBody>
      </p:sp>
      <p:sp>
        <p:nvSpPr>
          <p:cNvPr id="3" name="Content Placeholder 2">
            <a:extLst>
              <a:ext uri="{FF2B5EF4-FFF2-40B4-BE49-F238E27FC236}">
                <a16:creationId xmlns:a16="http://schemas.microsoft.com/office/drawing/2014/main" id="{1AA24519-9A39-CC05-7D94-CE70BC62145C}"/>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98698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C6D4FF-FCA3-9B45-B0E6-A446749BDBD9}"/>
              </a:ext>
            </a:extLst>
          </p:cNvPr>
          <p:cNvSpPr/>
          <p:nvPr/>
        </p:nvSpPr>
        <p:spPr>
          <a:xfrm>
            <a:off x="-215153" y="-161365"/>
            <a:ext cx="12774706" cy="7221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5" name="Rectangle 84">
            <a:extLst>
              <a:ext uri="{FF2B5EF4-FFF2-40B4-BE49-F238E27FC236}">
                <a16:creationId xmlns:a16="http://schemas.microsoft.com/office/drawing/2014/main" id="{D754E19B-1D92-E7AA-9933-4268C6C3C479}"/>
              </a:ext>
            </a:extLst>
          </p:cNvPr>
          <p:cNvSpPr/>
          <p:nvPr/>
        </p:nvSpPr>
        <p:spPr>
          <a:xfrm>
            <a:off x="9062182" y="3218669"/>
            <a:ext cx="2243137" cy="1683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4" name="Rectangle 83">
            <a:extLst>
              <a:ext uri="{FF2B5EF4-FFF2-40B4-BE49-F238E27FC236}">
                <a16:creationId xmlns:a16="http://schemas.microsoft.com/office/drawing/2014/main" id="{C2DB23E8-6E6B-14A8-D51C-5696A6C0762D}"/>
              </a:ext>
            </a:extLst>
          </p:cNvPr>
          <p:cNvSpPr/>
          <p:nvPr/>
        </p:nvSpPr>
        <p:spPr>
          <a:xfrm>
            <a:off x="9062182" y="5023760"/>
            <a:ext cx="2243137" cy="12752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TextBox 19">
            <a:extLst>
              <a:ext uri="{FF2B5EF4-FFF2-40B4-BE49-F238E27FC236}">
                <a16:creationId xmlns:a16="http://schemas.microsoft.com/office/drawing/2014/main" id="{D6CEFAF8-4CBF-59AD-4460-E7EFB40CE06E}"/>
              </a:ext>
            </a:extLst>
          </p:cNvPr>
          <p:cNvSpPr txBox="1">
            <a:spLocks noChangeArrowheads="1"/>
          </p:cNvSpPr>
          <p:nvPr/>
        </p:nvSpPr>
        <p:spPr bwMode="auto">
          <a:xfrm>
            <a:off x="3282541" y="2446949"/>
            <a:ext cx="1339850" cy="461665"/>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Application Load </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Balancer</a:t>
            </a:r>
          </a:p>
        </p:txBody>
      </p:sp>
      <p:pic>
        <p:nvPicPr>
          <p:cNvPr id="9" name="Graphic 8">
            <a:extLst>
              <a:ext uri="{FF2B5EF4-FFF2-40B4-BE49-F238E27FC236}">
                <a16:creationId xmlns:a16="http://schemas.microsoft.com/office/drawing/2014/main" id="{60731A73-1615-6286-B537-AA4B481B976A}"/>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3719863" y="201252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19">
            <a:extLst>
              <a:ext uri="{FF2B5EF4-FFF2-40B4-BE49-F238E27FC236}">
                <a16:creationId xmlns:a16="http://schemas.microsoft.com/office/drawing/2014/main" id="{1B37F407-5DF8-E2C0-AC79-DCD4456F2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276" y="943581"/>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1">
            <a:extLst>
              <a:ext uri="{FF2B5EF4-FFF2-40B4-BE49-F238E27FC236}">
                <a16:creationId xmlns:a16="http://schemas.microsoft.com/office/drawing/2014/main" id="{5D1EF98A-B7D2-0896-8C2B-8C2C1C3A7BCF}"/>
              </a:ext>
            </a:extLst>
          </p:cNvPr>
          <p:cNvSpPr txBox="1">
            <a:spLocks noChangeArrowheads="1"/>
          </p:cNvSpPr>
          <p:nvPr/>
        </p:nvSpPr>
        <p:spPr bwMode="auto">
          <a:xfrm>
            <a:off x="2811141" y="1472632"/>
            <a:ext cx="2292350" cy="276999"/>
          </a:xfrm>
          <a:prstGeom prst="rect">
            <a:avLst/>
          </a:prstGeom>
          <a:solidFill>
            <a:schemeClr val="bg1"/>
          </a:solid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CloudFront</a:t>
            </a:r>
          </a:p>
        </p:txBody>
      </p:sp>
      <p:sp>
        <p:nvSpPr>
          <p:cNvPr id="12" name="Rectangle 11">
            <a:extLst>
              <a:ext uri="{FF2B5EF4-FFF2-40B4-BE49-F238E27FC236}">
                <a16:creationId xmlns:a16="http://schemas.microsoft.com/office/drawing/2014/main" id="{CF254415-3F23-84D0-1CC0-71FF34A6ED82}"/>
              </a:ext>
            </a:extLst>
          </p:cNvPr>
          <p:cNvSpPr/>
          <p:nvPr/>
        </p:nvSpPr>
        <p:spPr>
          <a:xfrm>
            <a:off x="346611" y="1848738"/>
            <a:ext cx="6282717" cy="4847896"/>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ln w="0"/>
                <a:solidFill>
                  <a:schemeClr val="accent6"/>
                </a:solidFill>
                <a:latin typeface="Arial" panose="020B0604020202020204" pitchFamily="34" charset="0"/>
                <a:cs typeface="Arial" panose="020B0604020202020204" pitchFamily="34" charset="0"/>
              </a:rPr>
              <a:t>Virtual Private Cloud</a:t>
            </a:r>
          </a:p>
          <a:p>
            <a:pPr algn="l"/>
            <a:r>
              <a:rPr lang="en-US" sz="1200" dirty="0">
                <a:ln w="0"/>
                <a:solidFill>
                  <a:schemeClr val="accent6"/>
                </a:solidFill>
                <a:latin typeface="Arial" panose="020B0604020202020204" pitchFamily="34" charset="0"/>
                <a:cs typeface="Arial" panose="020B0604020202020204" pitchFamily="34" charset="0"/>
              </a:rPr>
              <a:t>(172.100.0.0/16)</a:t>
            </a:r>
          </a:p>
        </p:txBody>
      </p:sp>
      <p:sp>
        <p:nvSpPr>
          <p:cNvPr id="13" name="Rectangle 12">
            <a:extLst>
              <a:ext uri="{FF2B5EF4-FFF2-40B4-BE49-F238E27FC236}">
                <a16:creationId xmlns:a16="http://schemas.microsoft.com/office/drawing/2014/main" id="{B85B71E2-FC67-77D3-DC74-9B3061A1AA13}"/>
              </a:ext>
            </a:extLst>
          </p:cNvPr>
          <p:cNvSpPr/>
          <p:nvPr/>
        </p:nvSpPr>
        <p:spPr>
          <a:xfrm>
            <a:off x="1558241" y="3019809"/>
            <a:ext cx="2108215" cy="3542355"/>
          </a:xfrm>
          <a:prstGeom prst="rect">
            <a:avLst/>
          </a:prstGeom>
          <a:noFill/>
          <a:ln w="12700">
            <a:solidFill>
              <a:srgbClr val="00A0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r>
              <a:rPr lang="en-US" sz="1200" dirty="0">
                <a:solidFill>
                  <a:srgbClr val="00A0C8"/>
                </a:solidFill>
                <a:latin typeface="Arial" panose="020B0604020202020204" pitchFamily="34" charset="0"/>
                <a:cs typeface="Arial" panose="020B0604020202020204" pitchFamily="34" charset="0"/>
              </a:rPr>
              <a:t>Availability Zone A</a:t>
            </a:r>
          </a:p>
        </p:txBody>
      </p:sp>
      <p:sp>
        <p:nvSpPr>
          <p:cNvPr id="14" name="Rectangle 13">
            <a:extLst>
              <a:ext uri="{FF2B5EF4-FFF2-40B4-BE49-F238E27FC236}">
                <a16:creationId xmlns:a16="http://schemas.microsoft.com/office/drawing/2014/main" id="{4CA5A271-CEF7-71DE-0BE4-8F93CCEFE1CC}"/>
              </a:ext>
            </a:extLst>
          </p:cNvPr>
          <p:cNvSpPr/>
          <p:nvPr/>
        </p:nvSpPr>
        <p:spPr>
          <a:xfrm>
            <a:off x="4119049" y="3019810"/>
            <a:ext cx="2108215" cy="3542354"/>
          </a:xfrm>
          <a:prstGeom prst="rect">
            <a:avLst/>
          </a:prstGeom>
          <a:noFill/>
          <a:ln w="12700">
            <a:solidFill>
              <a:srgbClr val="00A0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00A0C8"/>
                </a:solidFill>
                <a:latin typeface="Arial" panose="020B0604020202020204" pitchFamily="34" charset="0"/>
                <a:cs typeface="Arial" panose="020B0604020202020204" pitchFamily="34" charset="0"/>
              </a:rPr>
              <a:t>Availability Zone B</a:t>
            </a:r>
          </a:p>
        </p:txBody>
      </p:sp>
      <p:pic>
        <p:nvPicPr>
          <p:cNvPr id="15" name="Graphic 14">
            <a:extLst>
              <a:ext uri="{FF2B5EF4-FFF2-40B4-BE49-F238E27FC236}">
                <a16:creationId xmlns:a16="http://schemas.microsoft.com/office/drawing/2014/main" id="{A336AADA-EACE-5A5C-A77E-BC1E990F04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7902" y="1849339"/>
            <a:ext cx="340775" cy="340775"/>
          </a:xfrm>
          <a:prstGeom prst="rect">
            <a:avLst/>
          </a:prstGeom>
        </p:spPr>
      </p:pic>
      <p:pic>
        <p:nvPicPr>
          <p:cNvPr id="20" name="Graphic 8">
            <a:extLst>
              <a:ext uri="{FF2B5EF4-FFF2-40B4-BE49-F238E27FC236}">
                <a16:creationId xmlns:a16="http://schemas.microsoft.com/office/drawing/2014/main" id="{6F7081DE-07CA-2BBA-1F18-20CB15E2DB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7551" y="1888382"/>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9">
            <a:extLst>
              <a:ext uri="{FF2B5EF4-FFF2-40B4-BE49-F238E27FC236}">
                <a16:creationId xmlns:a16="http://schemas.microsoft.com/office/drawing/2014/main" id="{E9A11FDB-101C-1A24-07BE-C1395DBE1030}"/>
              </a:ext>
            </a:extLst>
          </p:cNvPr>
          <p:cNvSpPr txBox="1">
            <a:spLocks noChangeArrowheads="1"/>
          </p:cNvSpPr>
          <p:nvPr/>
        </p:nvSpPr>
        <p:spPr bwMode="auto">
          <a:xfrm>
            <a:off x="6647394" y="2425517"/>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S3</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Frontend-Hosting</a:t>
            </a:r>
          </a:p>
        </p:txBody>
      </p:sp>
      <p:pic>
        <p:nvPicPr>
          <p:cNvPr id="26" name="Graphic 11">
            <a:extLst>
              <a:ext uri="{FF2B5EF4-FFF2-40B4-BE49-F238E27FC236}">
                <a16:creationId xmlns:a16="http://schemas.microsoft.com/office/drawing/2014/main" id="{044D9B78-E3A8-8EF3-765D-9F7F4B0C52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5797" y="362790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Graphic 12">
            <a:extLst>
              <a:ext uri="{FF2B5EF4-FFF2-40B4-BE49-F238E27FC236}">
                <a16:creationId xmlns:a16="http://schemas.microsoft.com/office/drawing/2014/main" id="{19334D1A-C98C-37C7-4B4D-F25C5D9EF9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8723" y="-2737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9">
            <a:extLst>
              <a:ext uri="{FF2B5EF4-FFF2-40B4-BE49-F238E27FC236}">
                <a16:creationId xmlns:a16="http://schemas.microsoft.com/office/drawing/2014/main" id="{1FE0FAD5-0414-FA4D-D4C4-C4668D3D397C}"/>
              </a:ext>
            </a:extLst>
          </p:cNvPr>
          <p:cNvSpPr txBox="1">
            <a:spLocks noChangeArrowheads="1"/>
          </p:cNvSpPr>
          <p:nvPr/>
        </p:nvSpPr>
        <p:spPr bwMode="auto">
          <a:xfrm>
            <a:off x="3433992" y="380243"/>
            <a:ext cx="107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rgbClr val="000000"/>
                </a:solidFill>
                <a:latin typeface="Arial" panose="020B0604020202020204" pitchFamily="34" charset="0"/>
                <a:cs typeface="Arial" panose="020B0604020202020204" pitchFamily="34" charset="0"/>
              </a:rPr>
              <a:t>Internet</a:t>
            </a:r>
          </a:p>
        </p:txBody>
      </p:sp>
      <p:pic>
        <p:nvPicPr>
          <p:cNvPr id="30" name="Graphic 23">
            <a:extLst>
              <a:ext uri="{FF2B5EF4-FFF2-40B4-BE49-F238E27FC236}">
                <a16:creationId xmlns:a16="http://schemas.microsoft.com/office/drawing/2014/main" id="{3EC72F20-05CA-6303-CC75-891AACD839D8}"/>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flipH="1">
            <a:off x="1437226" y="-3034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40">
            <a:extLst>
              <a:ext uri="{FF2B5EF4-FFF2-40B4-BE49-F238E27FC236}">
                <a16:creationId xmlns:a16="http://schemas.microsoft.com/office/drawing/2014/main" id="{63D466DF-0234-E22A-2ED3-057784C512EF}"/>
              </a:ext>
            </a:extLst>
          </p:cNvPr>
          <p:cNvSpPr txBox="1">
            <a:spLocks noChangeArrowheads="1"/>
          </p:cNvSpPr>
          <p:nvPr/>
        </p:nvSpPr>
        <p:spPr bwMode="auto">
          <a:xfrm>
            <a:off x="1135601" y="379787"/>
            <a:ext cx="107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rgbClr val="000000"/>
                </a:solidFill>
                <a:latin typeface="Arial" panose="020B0604020202020204" pitchFamily="34" charset="0"/>
                <a:cs typeface="Arial" panose="020B0604020202020204" pitchFamily="34" charset="0"/>
              </a:rPr>
              <a:t>Users</a:t>
            </a:r>
          </a:p>
        </p:txBody>
      </p:sp>
      <p:cxnSp>
        <p:nvCxnSpPr>
          <p:cNvPr id="32" name="Straight Arrow Connector 31">
            <a:extLst>
              <a:ext uri="{FF2B5EF4-FFF2-40B4-BE49-F238E27FC236}">
                <a16:creationId xmlns:a16="http://schemas.microsoft.com/office/drawing/2014/main" id="{3A9D7CF6-EF70-9B47-E106-1CCAE8F40B57}"/>
              </a:ext>
            </a:extLst>
          </p:cNvPr>
          <p:cNvCxnSpPr>
            <a:cxnSpLocks/>
          </p:cNvCxnSpPr>
          <p:nvPr/>
        </p:nvCxnSpPr>
        <p:spPr>
          <a:xfrm>
            <a:off x="2882348" y="5748916"/>
            <a:ext cx="1996456" cy="0"/>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4FF1313-BD0A-42B3-13DC-906144E5F8C5}"/>
              </a:ext>
            </a:extLst>
          </p:cNvPr>
          <p:cNvSpPr/>
          <p:nvPr/>
        </p:nvSpPr>
        <p:spPr>
          <a:xfrm>
            <a:off x="180703" y="853660"/>
            <a:ext cx="11814717" cy="5977446"/>
          </a:xfrm>
          <a:prstGeom prst="rect">
            <a:avLst/>
          </a:prstGeom>
          <a:noFill/>
          <a:ln w="12700">
            <a:solidFill>
              <a:srgbClr val="00A0C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rgbClr val="00A0C8"/>
                </a:solidFill>
                <a:latin typeface="Arial" panose="020B0604020202020204" pitchFamily="34" charset="0"/>
                <a:cs typeface="Arial" panose="020B0604020202020204" pitchFamily="34" charset="0"/>
              </a:rPr>
              <a:t>Region</a:t>
            </a:r>
          </a:p>
        </p:txBody>
      </p:sp>
      <p:pic>
        <p:nvPicPr>
          <p:cNvPr id="34" name="Graphic 98">
            <a:extLst>
              <a:ext uri="{FF2B5EF4-FFF2-40B4-BE49-F238E27FC236}">
                <a16:creationId xmlns:a16="http://schemas.microsoft.com/office/drawing/2014/main" id="{BEB9A473-D3FF-33AF-1A78-B78FACBEDF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704" y="84618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34">
            <a:extLst>
              <a:ext uri="{FF2B5EF4-FFF2-40B4-BE49-F238E27FC236}">
                <a16:creationId xmlns:a16="http://schemas.microsoft.com/office/drawing/2014/main" id="{EE046AC4-4BEF-ABDB-2327-C33EC12DAC7B}"/>
              </a:ext>
            </a:extLst>
          </p:cNvPr>
          <p:cNvSpPr/>
          <p:nvPr/>
        </p:nvSpPr>
        <p:spPr>
          <a:xfrm>
            <a:off x="1739411" y="3364589"/>
            <a:ext cx="1765300" cy="1334904"/>
          </a:xfrm>
          <a:prstGeom prst="rect">
            <a:avLst/>
          </a:prstGeom>
          <a:solidFill>
            <a:srgbClr val="E1F2D4">
              <a:alpha val="20000"/>
            </a:srgbClr>
          </a:solidFill>
          <a:ln w="127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b="1" dirty="0">
                <a:solidFill>
                  <a:srgbClr val="69AE35"/>
                </a:solidFill>
                <a:latin typeface="Arial" panose="020B0604020202020204" pitchFamily="34" charset="0"/>
                <a:cs typeface="Arial" panose="020B0604020202020204" pitchFamily="34" charset="0"/>
              </a:rPr>
              <a:t>Public subnet</a:t>
            </a:r>
          </a:p>
          <a:p>
            <a:pPr eaLnBrk="1" fontAlgn="auto" hangingPunct="1">
              <a:spcBef>
                <a:spcPts val="0"/>
              </a:spcBef>
              <a:spcAft>
                <a:spcPts val="0"/>
              </a:spcAft>
              <a:defRPr/>
            </a:pPr>
            <a:r>
              <a:rPr lang="en-US" sz="1200" dirty="0">
                <a:solidFill>
                  <a:srgbClr val="69AE35"/>
                </a:solidFill>
                <a:latin typeface="Arial" panose="020B0604020202020204" pitchFamily="34" charset="0"/>
                <a:cs typeface="Arial" panose="020B0604020202020204" pitchFamily="34" charset="0"/>
              </a:rPr>
              <a:t>(172.100.1.0/24)</a:t>
            </a:r>
          </a:p>
        </p:txBody>
      </p:sp>
      <p:pic>
        <p:nvPicPr>
          <p:cNvPr id="36" name="Graphic 107">
            <a:extLst>
              <a:ext uri="{FF2B5EF4-FFF2-40B4-BE49-F238E27FC236}">
                <a16:creationId xmlns:a16="http://schemas.microsoft.com/office/drawing/2014/main" id="{284A305A-1CCE-8C97-D695-F1BBEC45D9B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39411" y="3364589"/>
            <a:ext cx="2746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a:extLst>
              <a:ext uri="{FF2B5EF4-FFF2-40B4-BE49-F238E27FC236}">
                <a16:creationId xmlns:a16="http://schemas.microsoft.com/office/drawing/2014/main" id="{A0B1A53D-5F6C-5804-DB7C-166832F35EE3}"/>
              </a:ext>
            </a:extLst>
          </p:cNvPr>
          <p:cNvSpPr/>
          <p:nvPr/>
        </p:nvSpPr>
        <p:spPr>
          <a:xfrm>
            <a:off x="1739411" y="4813550"/>
            <a:ext cx="1765300" cy="1539241"/>
          </a:xfrm>
          <a:prstGeom prst="rect">
            <a:avLst/>
          </a:prstGeom>
          <a:solidFill>
            <a:srgbClr val="C1F3FF">
              <a:alpha val="14902"/>
            </a:srgbClr>
          </a:solidFill>
          <a:ln w="12700">
            <a:solidFill>
              <a:srgbClr val="18A3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b="1" dirty="0">
                <a:solidFill>
                  <a:srgbClr val="00A0C8"/>
                </a:solidFill>
                <a:latin typeface="Arial" panose="020B0604020202020204" pitchFamily="34" charset="0"/>
                <a:cs typeface="Arial" panose="020B0604020202020204" pitchFamily="34" charset="0"/>
              </a:rPr>
              <a:t>Private subnet</a:t>
            </a:r>
          </a:p>
          <a:p>
            <a:pPr eaLnBrk="1" fontAlgn="auto" hangingPunct="1">
              <a:spcBef>
                <a:spcPts val="0"/>
              </a:spcBef>
              <a:spcAft>
                <a:spcPts val="0"/>
              </a:spcAft>
              <a:defRPr/>
            </a:pPr>
            <a:r>
              <a:rPr lang="en-US" sz="1200" dirty="0">
                <a:solidFill>
                  <a:srgbClr val="00A0C8"/>
                </a:solidFill>
                <a:latin typeface="Arial" panose="020B0604020202020204" pitchFamily="34" charset="0"/>
                <a:cs typeface="Arial" panose="020B0604020202020204" pitchFamily="34" charset="0"/>
              </a:rPr>
              <a:t>(172.100.3.0/24)</a:t>
            </a:r>
          </a:p>
        </p:txBody>
      </p:sp>
      <p:pic>
        <p:nvPicPr>
          <p:cNvPr id="38" name="Graphic 99">
            <a:extLst>
              <a:ext uri="{FF2B5EF4-FFF2-40B4-BE49-F238E27FC236}">
                <a16:creationId xmlns:a16="http://schemas.microsoft.com/office/drawing/2014/main" id="{BCDB98D9-4826-A243-2793-D5B4FA765E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9411" y="4809913"/>
            <a:ext cx="274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38">
            <a:extLst>
              <a:ext uri="{FF2B5EF4-FFF2-40B4-BE49-F238E27FC236}">
                <a16:creationId xmlns:a16="http://schemas.microsoft.com/office/drawing/2014/main" id="{4D9E1794-C56B-9983-123B-1A6C30C7E3BB}"/>
              </a:ext>
            </a:extLst>
          </p:cNvPr>
          <p:cNvSpPr/>
          <p:nvPr/>
        </p:nvSpPr>
        <p:spPr>
          <a:xfrm>
            <a:off x="4296653" y="3364588"/>
            <a:ext cx="1765300" cy="1334905"/>
          </a:xfrm>
          <a:prstGeom prst="rect">
            <a:avLst/>
          </a:prstGeom>
          <a:solidFill>
            <a:srgbClr val="E1F2D4">
              <a:alpha val="20000"/>
            </a:srgbClr>
          </a:solidFill>
          <a:ln w="127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b="1" dirty="0">
                <a:solidFill>
                  <a:srgbClr val="69AE35"/>
                </a:solidFill>
                <a:latin typeface="Arial" panose="020B0604020202020204" pitchFamily="34" charset="0"/>
                <a:cs typeface="Arial" panose="020B0604020202020204" pitchFamily="34" charset="0"/>
              </a:rPr>
              <a:t>Public subnet</a:t>
            </a:r>
          </a:p>
          <a:p>
            <a:pPr eaLnBrk="1" fontAlgn="auto" hangingPunct="1">
              <a:spcBef>
                <a:spcPts val="0"/>
              </a:spcBef>
              <a:spcAft>
                <a:spcPts val="0"/>
              </a:spcAft>
              <a:defRPr/>
            </a:pPr>
            <a:r>
              <a:rPr lang="en-US" sz="1200" dirty="0">
                <a:solidFill>
                  <a:srgbClr val="69AE35"/>
                </a:solidFill>
                <a:latin typeface="Arial" panose="020B0604020202020204" pitchFamily="34" charset="0"/>
                <a:cs typeface="Arial" panose="020B0604020202020204" pitchFamily="34" charset="0"/>
              </a:rPr>
              <a:t>(172.100.2.0/24)</a:t>
            </a:r>
          </a:p>
        </p:txBody>
      </p:sp>
      <p:pic>
        <p:nvPicPr>
          <p:cNvPr id="40" name="Graphic 107">
            <a:extLst>
              <a:ext uri="{FF2B5EF4-FFF2-40B4-BE49-F238E27FC236}">
                <a16:creationId xmlns:a16="http://schemas.microsoft.com/office/drawing/2014/main" id="{F6DC6627-F190-90C4-A238-0571863771F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6653" y="3364589"/>
            <a:ext cx="2746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0">
            <a:extLst>
              <a:ext uri="{FF2B5EF4-FFF2-40B4-BE49-F238E27FC236}">
                <a16:creationId xmlns:a16="http://schemas.microsoft.com/office/drawing/2014/main" id="{D9596CD3-2A1E-6B40-D035-E744492AF66A}"/>
              </a:ext>
            </a:extLst>
          </p:cNvPr>
          <p:cNvSpPr/>
          <p:nvPr/>
        </p:nvSpPr>
        <p:spPr>
          <a:xfrm>
            <a:off x="4296653" y="4809914"/>
            <a:ext cx="1765300" cy="1542878"/>
          </a:xfrm>
          <a:prstGeom prst="rect">
            <a:avLst/>
          </a:prstGeom>
          <a:solidFill>
            <a:srgbClr val="C1F3FF">
              <a:alpha val="14902"/>
            </a:srgbClr>
          </a:solidFill>
          <a:ln w="12700">
            <a:solidFill>
              <a:srgbClr val="18A3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b="1" dirty="0">
                <a:solidFill>
                  <a:srgbClr val="00A0C8"/>
                </a:solidFill>
                <a:latin typeface="Arial" panose="020B0604020202020204" pitchFamily="34" charset="0"/>
                <a:cs typeface="Arial" panose="020B0604020202020204" pitchFamily="34" charset="0"/>
              </a:rPr>
              <a:t>Private subnet</a:t>
            </a:r>
          </a:p>
          <a:p>
            <a:pPr eaLnBrk="1" fontAlgn="auto" hangingPunct="1">
              <a:spcBef>
                <a:spcPts val="0"/>
              </a:spcBef>
              <a:spcAft>
                <a:spcPts val="0"/>
              </a:spcAft>
              <a:defRPr/>
            </a:pPr>
            <a:r>
              <a:rPr lang="en-US" sz="1200" dirty="0">
                <a:solidFill>
                  <a:srgbClr val="00A0C8"/>
                </a:solidFill>
                <a:latin typeface="Arial" panose="020B0604020202020204" pitchFamily="34" charset="0"/>
                <a:cs typeface="Arial" panose="020B0604020202020204" pitchFamily="34" charset="0"/>
              </a:rPr>
              <a:t>(172.100.4.0/24)</a:t>
            </a:r>
          </a:p>
        </p:txBody>
      </p:sp>
      <p:pic>
        <p:nvPicPr>
          <p:cNvPr id="42" name="Graphic 99">
            <a:extLst>
              <a:ext uri="{FF2B5EF4-FFF2-40B4-BE49-F238E27FC236}">
                <a16:creationId xmlns:a16="http://schemas.microsoft.com/office/drawing/2014/main" id="{1F4BDF77-6308-D13A-8E56-39095FAC070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96653" y="4809913"/>
            <a:ext cx="274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25">
            <a:extLst>
              <a:ext uri="{FF2B5EF4-FFF2-40B4-BE49-F238E27FC236}">
                <a16:creationId xmlns:a16="http://schemas.microsoft.com/office/drawing/2014/main" id="{6355899D-C708-070D-FE13-79AFD4EB85CD}"/>
              </a:ext>
            </a:extLst>
          </p:cNvPr>
          <p:cNvSpPr txBox="1">
            <a:spLocks noChangeArrowheads="1"/>
          </p:cNvSpPr>
          <p:nvPr/>
        </p:nvSpPr>
        <p:spPr bwMode="auto">
          <a:xfrm>
            <a:off x="2145406" y="4182341"/>
            <a:ext cx="11858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Backend- Container</a:t>
            </a:r>
          </a:p>
        </p:txBody>
      </p:sp>
      <p:pic>
        <p:nvPicPr>
          <p:cNvPr id="19" name="Graphic 32">
            <a:extLst>
              <a:ext uri="{FF2B5EF4-FFF2-40B4-BE49-F238E27FC236}">
                <a16:creationId xmlns:a16="http://schemas.microsoft.com/office/drawing/2014/main" id="{08653E34-B2E4-A214-0531-D8A458318301}"/>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521643" y="377575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25">
            <a:extLst>
              <a:ext uri="{FF2B5EF4-FFF2-40B4-BE49-F238E27FC236}">
                <a16:creationId xmlns:a16="http://schemas.microsoft.com/office/drawing/2014/main" id="{6B06717F-0529-78A8-15DB-B0A4D836417C}"/>
              </a:ext>
            </a:extLst>
          </p:cNvPr>
          <p:cNvSpPr txBox="1">
            <a:spLocks noChangeArrowheads="1"/>
          </p:cNvSpPr>
          <p:nvPr/>
        </p:nvSpPr>
        <p:spPr bwMode="auto">
          <a:xfrm>
            <a:off x="4594135" y="4184774"/>
            <a:ext cx="11858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Backend- Container</a:t>
            </a:r>
          </a:p>
        </p:txBody>
      </p:sp>
      <p:pic>
        <p:nvPicPr>
          <p:cNvPr id="46" name="Graphic 32">
            <a:extLst>
              <a:ext uri="{FF2B5EF4-FFF2-40B4-BE49-F238E27FC236}">
                <a16:creationId xmlns:a16="http://schemas.microsoft.com/office/drawing/2014/main" id="{E0E37970-6D89-F03F-A98F-52BCD1F0CFAC}"/>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4970372" y="377818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46">
            <a:extLst>
              <a:ext uri="{FF2B5EF4-FFF2-40B4-BE49-F238E27FC236}">
                <a16:creationId xmlns:a16="http://schemas.microsoft.com/office/drawing/2014/main" id="{A0AB0C7A-6564-4CA2-EA51-81544A169E45}"/>
              </a:ext>
            </a:extLst>
          </p:cNvPr>
          <p:cNvSpPr/>
          <p:nvPr/>
        </p:nvSpPr>
        <p:spPr>
          <a:xfrm>
            <a:off x="491218" y="3799788"/>
            <a:ext cx="5920787" cy="826306"/>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00A0C8"/>
              </a:solidFill>
              <a:latin typeface="Arial" panose="020B0604020202020204" pitchFamily="34" charset="0"/>
              <a:cs typeface="Arial" panose="020B0604020202020204" pitchFamily="34" charset="0"/>
            </a:endParaRPr>
          </a:p>
        </p:txBody>
      </p:sp>
      <p:pic>
        <p:nvPicPr>
          <p:cNvPr id="16" name="Graphic 18">
            <a:extLst>
              <a:ext uri="{FF2B5EF4-FFF2-40B4-BE49-F238E27FC236}">
                <a16:creationId xmlns:a16="http://schemas.microsoft.com/office/drawing/2014/main" id="{7F1C9119-0370-14CF-8418-298DB9B0A87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1218" y="3783738"/>
            <a:ext cx="401245" cy="40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25">
            <a:extLst>
              <a:ext uri="{FF2B5EF4-FFF2-40B4-BE49-F238E27FC236}">
                <a16:creationId xmlns:a16="http://schemas.microsoft.com/office/drawing/2014/main" id="{9E45015A-58AF-A313-28F6-EE669C63C239}"/>
              </a:ext>
            </a:extLst>
          </p:cNvPr>
          <p:cNvSpPr txBox="1">
            <a:spLocks noChangeArrowheads="1"/>
          </p:cNvSpPr>
          <p:nvPr/>
        </p:nvSpPr>
        <p:spPr bwMode="auto">
          <a:xfrm>
            <a:off x="405863" y="4163043"/>
            <a:ext cx="11858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ea typeface="Amazon Ember" panose="020B0603020204020204" pitchFamily="34" charset="0"/>
                <a:cs typeface="Arial" panose="020B0604020202020204" pitchFamily="34" charset="0"/>
              </a:rPr>
              <a:t>Amazon ECS Cluster</a:t>
            </a:r>
          </a:p>
        </p:txBody>
      </p:sp>
      <p:pic>
        <p:nvPicPr>
          <p:cNvPr id="49" name="Graphic 6">
            <a:extLst>
              <a:ext uri="{FF2B5EF4-FFF2-40B4-BE49-F238E27FC236}">
                <a16:creationId xmlns:a16="http://schemas.microsoft.com/office/drawing/2014/main" id="{5916E3D6-BF70-0FCD-4748-25472450F61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42348" y="5320791"/>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25">
            <a:extLst>
              <a:ext uri="{FF2B5EF4-FFF2-40B4-BE49-F238E27FC236}">
                <a16:creationId xmlns:a16="http://schemas.microsoft.com/office/drawing/2014/main" id="{66501EC4-7BEB-FA54-7A9B-592C8192B02E}"/>
              </a:ext>
            </a:extLst>
          </p:cNvPr>
          <p:cNvSpPr txBox="1">
            <a:spLocks noChangeArrowheads="1"/>
          </p:cNvSpPr>
          <p:nvPr/>
        </p:nvSpPr>
        <p:spPr bwMode="auto">
          <a:xfrm>
            <a:off x="1847659" y="5870307"/>
            <a:ext cx="15293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RDS</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Primary Database</a:t>
            </a:r>
          </a:p>
        </p:txBody>
      </p:sp>
      <p:pic>
        <p:nvPicPr>
          <p:cNvPr id="51" name="Graphic 6">
            <a:extLst>
              <a:ext uri="{FF2B5EF4-FFF2-40B4-BE49-F238E27FC236}">
                <a16:creationId xmlns:a16="http://schemas.microsoft.com/office/drawing/2014/main" id="{61F9CC81-F981-5852-997A-18F4CAC5C5F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8804" y="5320791"/>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25">
            <a:extLst>
              <a:ext uri="{FF2B5EF4-FFF2-40B4-BE49-F238E27FC236}">
                <a16:creationId xmlns:a16="http://schemas.microsoft.com/office/drawing/2014/main" id="{92E5ED80-D022-A9A2-C35F-5890C9B8B4FF}"/>
              </a:ext>
            </a:extLst>
          </p:cNvPr>
          <p:cNvSpPr txBox="1">
            <a:spLocks noChangeArrowheads="1"/>
          </p:cNvSpPr>
          <p:nvPr/>
        </p:nvSpPr>
        <p:spPr bwMode="auto">
          <a:xfrm>
            <a:off x="4481031" y="5870307"/>
            <a:ext cx="15293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RDS</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Database Replica</a:t>
            </a:r>
          </a:p>
        </p:txBody>
      </p:sp>
      <p:cxnSp>
        <p:nvCxnSpPr>
          <p:cNvPr id="54" name="Elbow Connector 53">
            <a:extLst>
              <a:ext uri="{FF2B5EF4-FFF2-40B4-BE49-F238E27FC236}">
                <a16:creationId xmlns:a16="http://schemas.microsoft.com/office/drawing/2014/main" id="{DB5C670D-CD1E-B2C4-A8C5-2A4F3415362D}"/>
              </a:ext>
            </a:extLst>
          </p:cNvPr>
          <p:cNvCxnSpPr>
            <a:cxnSpLocks/>
            <a:stCxn id="19" idx="3"/>
            <a:endCxn id="49" idx="3"/>
          </p:cNvCxnSpPr>
          <p:nvPr/>
        </p:nvCxnSpPr>
        <p:spPr>
          <a:xfrm flipH="1">
            <a:off x="2882348" y="4004354"/>
            <a:ext cx="96495" cy="1586437"/>
          </a:xfrm>
          <a:prstGeom prst="bentConnector3">
            <a:avLst>
              <a:gd name="adj1" fmla="val -292645"/>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05BE80E5-36F3-49D1-C57A-C8FE7EB21680}"/>
              </a:ext>
            </a:extLst>
          </p:cNvPr>
          <p:cNvCxnSpPr>
            <a:stCxn id="10" idx="3"/>
            <a:endCxn id="20" idx="0"/>
          </p:cNvCxnSpPr>
          <p:nvPr/>
        </p:nvCxnSpPr>
        <p:spPr>
          <a:xfrm>
            <a:off x="4235276" y="1213581"/>
            <a:ext cx="3512275" cy="674801"/>
          </a:xfrm>
          <a:prstGeom prst="bentConnector2">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F92DF63-9D70-D711-6268-C7046C7C07E6}"/>
              </a:ext>
            </a:extLst>
          </p:cNvPr>
          <p:cNvCxnSpPr>
            <a:cxnSpLocks/>
            <a:endCxn id="9" idx="0"/>
          </p:cNvCxnSpPr>
          <p:nvPr/>
        </p:nvCxnSpPr>
        <p:spPr>
          <a:xfrm flipH="1">
            <a:off x="3948463" y="1722737"/>
            <a:ext cx="5486" cy="289785"/>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0A28E51-D3A2-E901-6722-5336176E7782}"/>
              </a:ext>
            </a:extLst>
          </p:cNvPr>
          <p:cNvCxnSpPr>
            <a:cxnSpLocks/>
            <a:stCxn id="30" idx="1"/>
            <a:endCxn id="28" idx="1"/>
          </p:cNvCxnSpPr>
          <p:nvPr/>
        </p:nvCxnSpPr>
        <p:spPr>
          <a:xfrm>
            <a:off x="1907126" y="204601"/>
            <a:ext cx="1801597" cy="2977"/>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6E5DA28-1FAE-B50E-C304-4374FC02B19C}"/>
              </a:ext>
            </a:extLst>
          </p:cNvPr>
          <p:cNvCxnSpPr>
            <a:cxnSpLocks/>
            <a:stCxn id="29" idx="2"/>
            <a:endCxn id="10" idx="0"/>
          </p:cNvCxnSpPr>
          <p:nvPr/>
        </p:nvCxnSpPr>
        <p:spPr>
          <a:xfrm flipH="1">
            <a:off x="3965276" y="657242"/>
            <a:ext cx="5291" cy="286339"/>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76" name="Graphic 20">
            <a:extLst>
              <a:ext uri="{FF2B5EF4-FFF2-40B4-BE49-F238E27FC236}">
                <a16:creationId xmlns:a16="http://schemas.microsoft.com/office/drawing/2014/main" id="{7840745F-A103-D4D6-368F-39E9CDD1D84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073624" y="3219447"/>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22">
            <a:extLst>
              <a:ext uri="{FF2B5EF4-FFF2-40B4-BE49-F238E27FC236}">
                <a16:creationId xmlns:a16="http://schemas.microsoft.com/office/drawing/2014/main" id="{BF5E47C4-AC69-0941-E944-2242965658D3}"/>
              </a:ext>
            </a:extLst>
          </p:cNvPr>
          <p:cNvSpPr txBox="1">
            <a:spLocks noChangeArrowheads="1"/>
          </p:cNvSpPr>
          <p:nvPr/>
        </p:nvSpPr>
        <p:spPr bwMode="auto">
          <a:xfrm>
            <a:off x="9454999" y="3254098"/>
            <a:ext cx="19118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Elastic Container Registry</a:t>
            </a:r>
          </a:p>
        </p:txBody>
      </p:sp>
      <p:sp>
        <p:nvSpPr>
          <p:cNvPr id="78" name="TextBox 31">
            <a:extLst>
              <a:ext uri="{FF2B5EF4-FFF2-40B4-BE49-F238E27FC236}">
                <a16:creationId xmlns:a16="http://schemas.microsoft.com/office/drawing/2014/main" id="{9A425396-3020-B187-A0CE-A477C9422E40}"/>
              </a:ext>
            </a:extLst>
          </p:cNvPr>
          <p:cNvSpPr txBox="1">
            <a:spLocks noChangeArrowheads="1"/>
          </p:cNvSpPr>
          <p:nvPr/>
        </p:nvSpPr>
        <p:spPr bwMode="auto">
          <a:xfrm>
            <a:off x="9373294" y="5114089"/>
            <a:ext cx="193790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Elastic Container Service</a:t>
            </a:r>
          </a:p>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ECS)</a:t>
            </a:r>
          </a:p>
          <a:p>
            <a:pPr algn="ctr" eaLnBrk="1" hangingPunct="1"/>
            <a:endParaRPr lang="en-US" altLang="en-US" sz="1200" b="1" dirty="0">
              <a:latin typeface="Arial" panose="020B0604020202020204" pitchFamily="34" charset="0"/>
              <a:ea typeface="Amazon Ember" panose="020B0603020204020204" pitchFamily="34" charset="0"/>
              <a:cs typeface="Arial" panose="020B0604020202020204" pitchFamily="34" charset="0"/>
            </a:endParaRP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Backend Task Definition</a:t>
            </a:r>
          </a:p>
        </p:txBody>
      </p:sp>
      <p:pic>
        <p:nvPicPr>
          <p:cNvPr id="79" name="Graphic 40">
            <a:extLst>
              <a:ext uri="{FF2B5EF4-FFF2-40B4-BE49-F238E27FC236}">
                <a16:creationId xmlns:a16="http://schemas.microsoft.com/office/drawing/2014/main" id="{CAB740D3-CE14-EEEB-0AB8-4879C19E06C0}"/>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9144694" y="511232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Graphic 17">
            <a:extLst>
              <a:ext uri="{FF2B5EF4-FFF2-40B4-BE49-F238E27FC236}">
                <a16:creationId xmlns:a16="http://schemas.microsoft.com/office/drawing/2014/main" id="{88DA1A22-EB53-2C3D-0140-0DC3F2D3B9F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889817" y="1888382"/>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9">
            <a:extLst>
              <a:ext uri="{FF2B5EF4-FFF2-40B4-BE49-F238E27FC236}">
                <a16:creationId xmlns:a16="http://schemas.microsoft.com/office/drawing/2014/main" id="{209DDC65-6F0E-920E-B97C-5DD5B77471BE}"/>
              </a:ext>
            </a:extLst>
          </p:cNvPr>
          <p:cNvSpPr txBox="1">
            <a:spLocks noChangeArrowheads="1"/>
          </p:cNvSpPr>
          <p:nvPr/>
        </p:nvSpPr>
        <p:spPr bwMode="auto">
          <a:xfrm>
            <a:off x="9067637" y="2478819"/>
            <a:ext cx="2243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AWS Cloud9</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IDE</a:t>
            </a:r>
          </a:p>
        </p:txBody>
      </p:sp>
      <p:sp>
        <p:nvSpPr>
          <p:cNvPr id="82" name="TextBox 30">
            <a:extLst>
              <a:ext uri="{FF2B5EF4-FFF2-40B4-BE49-F238E27FC236}">
                <a16:creationId xmlns:a16="http://schemas.microsoft.com/office/drawing/2014/main" id="{6E15468C-C7E0-948B-D80C-CF53C692FE05}"/>
              </a:ext>
            </a:extLst>
          </p:cNvPr>
          <p:cNvSpPr txBox="1">
            <a:spLocks noChangeArrowheads="1"/>
          </p:cNvSpPr>
          <p:nvPr/>
        </p:nvSpPr>
        <p:spPr bwMode="auto">
          <a:xfrm>
            <a:off x="9626602" y="4305900"/>
            <a:ext cx="1174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Backend Image</a:t>
            </a:r>
          </a:p>
        </p:txBody>
      </p:sp>
      <p:pic>
        <p:nvPicPr>
          <p:cNvPr id="83" name="Graphic 6">
            <a:extLst>
              <a:ext uri="{FF2B5EF4-FFF2-40B4-BE49-F238E27FC236}">
                <a16:creationId xmlns:a16="http://schemas.microsoft.com/office/drawing/2014/main" id="{C1699AF1-5518-5A92-FCAC-317521ED65AE}"/>
              </a:ext>
            </a:extLst>
          </p:cNvPr>
          <p:cNvPicPr>
            <a:picLocks noChangeAspect="1" noChangeArrowheads="1"/>
          </p:cNvPicPr>
          <p:nvPr/>
        </p:nvPicPr>
        <p:blipFill>
          <a:blip r:embed="rId23">
            <a:extLst>
              <a:ext uri="{96DAC541-7B7A-43D3-8B79-37D633B846F1}">
                <asvg:svgBlip xmlns:asvg="http://schemas.microsoft.com/office/drawing/2016/SVG/main" r:embed="rId24"/>
              </a:ext>
            </a:extLst>
          </a:blip>
          <a:srcRect/>
          <a:stretch/>
        </p:blipFill>
        <p:spPr bwMode="auto">
          <a:xfrm>
            <a:off x="9981650" y="386865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7" name="Straight Arrow Connector 86">
            <a:extLst>
              <a:ext uri="{FF2B5EF4-FFF2-40B4-BE49-F238E27FC236}">
                <a16:creationId xmlns:a16="http://schemas.microsoft.com/office/drawing/2014/main" id="{22FF8BEF-EAD8-8A39-5C51-A702ED1F5D07}"/>
              </a:ext>
            </a:extLst>
          </p:cNvPr>
          <p:cNvCxnSpPr>
            <a:cxnSpLocks/>
            <a:stCxn id="81" idx="2"/>
          </p:cNvCxnSpPr>
          <p:nvPr/>
        </p:nvCxnSpPr>
        <p:spPr>
          <a:xfrm>
            <a:off x="10189206" y="2940484"/>
            <a:ext cx="0" cy="222484"/>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6C17A5C-786D-6EA5-DF12-C9C8653A8CC0}"/>
              </a:ext>
            </a:extLst>
          </p:cNvPr>
          <p:cNvCxnSpPr>
            <a:cxnSpLocks/>
          </p:cNvCxnSpPr>
          <p:nvPr/>
        </p:nvCxnSpPr>
        <p:spPr>
          <a:xfrm>
            <a:off x="10180242" y="4827549"/>
            <a:ext cx="0" cy="222484"/>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9A6E5F6-1D9D-75DF-60B0-294E8B839ED7}"/>
              </a:ext>
            </a:extLst>
          </p:cNvPr>
          <p:cNvCxnSpPr>
            <a:cxnSpLocks/>
            <a:stCxn id="84" idx="1"/>
            <a:endCxn id="47" idx="3"/>
          </p:cNvCxnSpPr>
          <p:nvPr/>
        </p:nvCxnSpPr>
        <p:spPr>
          <a:xfrm rot="10800000">
            <a:off x="6412006" y="4212942"/>
            <a:ext cx="2650177" cy="1448441"/>
          </a:xfrm>
          <a:prstGeom prst="bentConnector3">
            <a:avLst>
              <a:gd name="adj1" fmla="val 50000"/>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3BB9CFF9-A03C-6F6E-0164-3A2F17B15881}"/>
              </a:ext>
            </a:extLst>
          </p:cNvPr>
          <p:cNvCxnSpPr>
            <a:cxnSpLocks/>
          </p:cNvCxnSpPr>
          <p:nvPr/>
        </p:nvCxnSpPr>
        <p:spPr>
          <a:xfrm rot="10800000" flipV="1">
            <a:off x="2978843" y="2209119"/>
            <a:ext cx="741020" cy="1728000"/>
          </a:xfrm>
          <a:prstGeom prst="bentConnector3">
            <a:avLst>
              <a:gd name="adj1" fmla="val 60888"/>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D49874C2-55F0-1162-E217-FA8C26163B0C}"/>
              </a:ext>
            </a:extLst>
          </p:cNvPr>
          <p:cNvCxnSpPr>
            <a:cxnSpLocks/>
            <a:stCxn id="9" idx="3"/>
            <a:endCxn id="46" idx="3"/>
          </p:cNvCxnSpPr>
          <p:nvPr/>
        </p:nvCxnSpPr>
        <p:spPr>
          <a:xfrm>
            <a:off x="4177063" y="2241122"/>
            <a:ext cx="1250509" cy="1765665"/>
          </a:xfrm>
          <a:prstGeom prst="bentConnector3">
            <a:avLst>
              <a:gd name="adj1" fmla="val 136562"/>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TextBox 9">
            <a:extLst>
              <a:ext uri="{FF2B5EF4-FFF2-40B4-BE49-F238E27FC236}">
                <a16:creationId xmlns:a16="http://schemas.microsoft.com/office/drawing/2014/main" id="{2F90F2E7-33B2-46E4-4C57-A60BB4D89AD1}"/>
              </a:ext>
            </a:extLst>
          </p:cNvPr>
          <p:cNvSpPr txBox="1">
            <a:spLocks noChangeArrowheads="1"/>
          </p:cNvSpPr>
          <p:nvPr/>
        </p:nvSpPr>
        <p:spPr bwMode="auto">
          <a:xfrm>
            <a:off x="10243094" y="2873350"/>
            <a:ext cx="1110348" cy="276999"/>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push image</a:t>
            </a:r>
          </a:p>
        </p:txBody>
      </p:sp>
      <p:sp>
        <p:nvSpPr>
          <p:cNvPr id="128" name="TextBox 9">
            <a:extLst>
              <a:ext uri="{FF2B5EF4-FFF2-40B4-BE49-F238E27FC236}">
                <a16:creationId xmlns:a16="http://schemas.microsoft.com/office/drawing/2014/main" id="{D5299B1D-7D50-BE61-0B74-017F7B56969E}"/>
              </a:ext>
            </a:extLst>
          </p:cNvPr>
          <p:cNvSpPr txBox="1">
            <a:spLocks noChangeArrowheads="1"/>
          </p:cNvSpPr>
          <p:nvPr/>
        </p:nvSpPr>
        <p:spPr bwMode="auto">
          <a:xfrm>
            <a:off x="3239941" y="5756250"/>
            <a:ext cx="1331349" cy="276999"/>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RDS replication</a:t>
            </a:r>
          </a:p>
        </p:txBody>
      </p:sp>
    </p:spTree>
    <p:extLst>
      <p:ext uri="{BB962C8B-B14F-4D97-AF65-F5344CB8AC3E}">
        <p14:creationId xmlns:p14="http://schemas.microsoft.com/office/powerpoint/2010/main" val="167310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DCBB-A5F9-1516-0CC8-E137E67A2094}"/>
              </a:ext>
            </a:extLst>
          </p:cNvPr>
          <p:cNvSpPr>
            <a:spLocks noGrp="1"/>
          </p:cNvSpPr>
          <p:nvPr>
            <p:ph type="title"/>
          </p:nvPr>
        </p:nvSpPr>
        <p:spPr/>
        <p:txBody>
          <a:bodyPr/>
          <a:lstStyle/>
          <a:p>
            <a:r>
              <a:rPr lang="en-CH" b="1" dirty="0"/>
              <a:t>Modul 210 architectur with CICD</a:t>
            </a:r>
          </a:p>
        </p:txBody>
      </p:sp>
      <p:sp>
        <p:nvSpPr>
          <p:cNvPr id="3" name="Content Placeholder 2">
            <a:extLst>
              <a:ext uri="{FF2B5EF4-FFF2-40B4-BE49-F238E27FC236}">
                <a16:creationId xmlns:a16="http://schemas.microsoft.com/office/drawing/2014/main" id="{1AA24519-9A39-CC05-7D94-CE70BC62145C}"/>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176739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019D2218-5CFA-B2A3-5B9E-E4E576B20E44}"/>
              </a:ext>
            </a:extLst>
          </p:cNvPr>
          <p:cNvSpPr/>
          <p:nvPr/>
        </p:nvSpPr>
        <p:spPr>
          <a:xfrm>
            <a:off x="-215153" y="-161365"/>
            <a:ext cx="12774706" cy="7221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TextBox 19">
            <a:extLst>
              <a:ext uri="{FF2B5EF4-FFF2-40B4-BE49-F238E27FC236}">
                <a16:creationId xmlns:a16="http://schemas.microsoft.com/office/drawing/2014/main" id="{D6CEFAF8-4CBF-59AD-4460-E7EFB40CE06E}"/>
              </a:ext>
            </a:extLst>
          </p:cNvPr>
          <p:cNvSpPr txBox="1">
            <a:spLocks noChangeArrowheads="1"/>
          </p:cNvSpPr>
          <p:nvPr/>
        </p:nvSpPr>
        <p:spPr bwMode="auto">
          <a:xfrm>
            <a:off x="3282541" y="2446949"/>
            <a:ext cx="1339850" cy="461665"/>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Application Load </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Balancer</a:t>
            </a:r>
          </a:p>
        </p:txBody>
      </p:sp>
      <p:pic>
        <p:nvPicPr>
          <p:cNvPr id="9" name="Graphic 8">
            <a:extLst>
              <a:ext uri="{FF2B5EF4-FFF2-40B4-BE49-F238E27FC236}">
                <a16:creationId xmlns:a16="http://schemas.microsoft.com/office/drawing/2014/main" id="{60731A73-1615-6286-B537-AA4B481B976A}"/>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3719863" y="201252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19">
            <a:extLst>
              <a:ext uri="{FF2B5EF4-FFF2-40B4-BE49-F238E27FC236}">
                <a16:creationId xmlns:a16="http://schemas.microsoft.com/office/drawing/2014/main" id="{1B37F407-5DF8-E2C0-AC79-DCD4456F2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9565" y="943581"/>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1">
            <a:extLst>
              <a:ext uri="{FF2B5EF4-FFF2-40B4-BE49-F238E27FC236}">
                <a16:creationId xmlns:a16="http://schemas.microsoft.com/office/drawing/2014/main" id="{5D1EF98A-B7D2-0896-8C2B-8C2C1C3A7BCF}"/>
              </a:ext>
            </a:extLst>
          </p:cNvPr>
          <p:cNvSpPr txBox="1">
            <a:spLocks noChangeArrowheads="1"/>
          </p:cNvSpPr>
          <p:nvPr/>
        </p:nvSpPr>
        <p:spPr bwMode="auto">
          <a:xfrm>
            <a:off x="2825430" y="1472632"/>
            <a:ext cx="2292350" cy="276999"/>
          </a:xfrm>
          <a:prstGeom prst="rect">
            <a:avLst/>
          </a:prstGeom>
          <a:solidFill>
            <a:schemeClr val="bg1"/>
          </a:solid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CloudFront</a:t>
            </a:r>
          </a:p>
        </p:txBody>
      </p:sp>
      <p:sp>
        <p:nvSpPr>
          <p:cNvPr id="12" name="Rectangle 11">
            <a:extLst>
              <a:ext uri="{FF2B5EF4-FFF2-40B4-BE49-F238E27FC236}">
                <a16:creationId xmlns:a16="http://schemas.microsoft.com/office/drawing/2014/main" id="{CF254415-3F23-84D0-1CC0-71FF34A6ED82}"/>
              </a:ext>
            </a:extLst>
          </p:cNvPr>
          <p:cNvSpPr/>
          <p:nvPr/>
        </p:nvSpPr>
        <p:spPr>
          <a:xfrm>
            <a:off x="346611" y="1848738"/>
            <a:ext cx="6282717" cy="4847896"/>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ln w="0"/>
                <a:solidFill>
                  <a:schemeClr val="accent6"/>
                </a:solidFill>
                <a:latin typeface="Arial" panose="020B0604020202020204" pitchFamily="34" charset="0"/>
                <a:cs typeface="Arial" panose="020B0604020202020204" pitchFamily="34" charset="0"/>
              </a:rPr>
              <a:t>Virtual Private Cloud</a:t>
            </a:r>
          </a:p>
          <a:p>
            <a:pPr algn="l"/>
            <a:r>
              <a:rPr lang="en-US" sz="1200" dirty="0">
                <a:ln w="0"/>
                <a:solidFill>
                  <a:schemeClr val="accent6"/>
                </a:solidFill>
                <a:latin typeface="Arial" panose="020B0604020202020204" pitchFamily="34" charset="0"/>
                <a:cs typeface="Arial" panose="020B0604020202020204" pitchFamily="34" charset="0"/>
              </a:rPr>
              <a:t>(172.100.0.0/16)</a:t>
            </a:r>
          </a:p>
        </p:txBody>
      </p:sp>
      <p:sp>
        <p:nvSpPr>
          <p:cNvPr id="13" name="Rectangle 12">
            <a:extLst>
              <a:ext uri="{FF2B5EF4-FFF2-40B4-BE49-F238E27FC236}">
                <a16:creationId xmlns:a16="http://schemas.microsoft.com/office/drawing/2014/main" id="{B85B71E2-FC67-77D3-DC74-9B3061A1AA13}"/>
              </a:ext>
            </a:extLst>
          </p:cNvPr>
          <p:cNvSpPr/>
          <p:nvPr/>
        </p:nvSpPr>
        <p:spPr>
          <a:xfrm>
            <a:off x="1558241" y="3019809"/>
            <a:ext cx="2108215" cy="3542355"/>
          </a:xfrm>
          <a:prstGeom prst="rect">
            <a:avLst/>
          </a:prstGeom>
          <a:noFill/>
          <a:ln w="12700">
            <a:solidFill>
              <a:srgbClr val="00A0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r>
              <a:rPr lang="en-US" sz="1200" dirty="0">
                <a:solidFill>
                  <a:srgbClr val="00A0C8"/>
                </a:solidFill>
                <a:latin typeface="Arial" panose="020B0604020202020204" pitchFamily="34" charset="0"/>
                <a:cs typeface="Arial" panose="020B0604020202020204" pitchFamily="34" charset="0"/>
              </a:rPr>
              <a:t>Availability Zone A</a:t>
            </a:r>
          </a:p>
        </p:txBody>
      </p:sp>
      <p:sp>
        <p:nvSpPr>
          <p:cNvPr id="14" name="Rectangle 13">
            <a:extLst>
              <a:ext uri="{FF2B5EF4-FFF2-40B4-BE49-F238E27FC236}">
                <a16:creationId xmlns:a16="http://schemas.microsoft.com/office/drawing/2014/main" id="{4CA5A271-CEF7-71DE-0BE4-8F93CCEFE1CC}"/>
              </a:ext>
            </a:extLst>
          </p:cNvPr>
          <p:cNvSpPr/>
          <p:nvPr/>
        </p:nvSpPr>
        <p:spPr>
          <a:xfrm>
            <a:off x="4119049" y="3019810"/>
            <a:ext cx="2108215" cy="3542354"/>
          </a:xfrm>
          <a:prstGeom prst="rect">
            <a:avLst/>
          </a:prstGeom>
          <a:noFill/>
          <a:ln w="12700">
            <a:solidFill>
              <a:srgbClr val="00A0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00A0C8"/>
                </a:solidFill>
                <a:latin typeface="Arial" panose="020B0604020202020204" pitchFamily="34" charset="0"/>
                <a:cs typeface="Arial" panose="020B0604020202020204" pitchFamily="34" charset="0"/>
              </a:rPr>
              <a:t>Availability Zone B</a:t>
            </a:r>
          </a:p>
        </p:txBody>
      </p:sp>
      <p:pic>
        <p:nvPicPr>
          <p:cNvPr id="15" name="Graphic 14">
            <a:extLst>
              <a:ext uri="{FF2B5EF4-FFF2-40B4-BE49-F238E27FC236}">
                <a16:creationId xmlns:a16="http://schemas.microsoft.com/office/drawing/2014/main" id="{A336AADA-EACE-5A5C-A77E-BC1E990F04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7902" y="1849339"/>
            <a:ext cx="340775" cy="340775"/>
          </a:xfrm>
          <a:prstGeom prst="rect">
            <a:avLst/>
          </a:prstGeom>
        </p:spPr>
      </p:pic>
      <p:pic>
        <p:nvPicPr>
          <p:cNvPr id="20" name="Graphic 8">
            <a:extLst>
              <a:ext uri="{FF2B5EF4-FFF2-40B4-BE49-F238E27FC236}">
                <a16:creationId xmlns:a16="http://schemas.microsoft.com/office/drawing/2014/main" id="{6F7081DE-07CA-2BBA-1F18-20CB15E2DB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7551" y="1888382"/>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9">
            <a:extLst>
              <a:ext uri="{FF2B5EF4-FFF2-40B4-BE49-F238E27FC236}">
                <a16:creationId xmlns:a16="http://schemas.microsoft.com/office/drawing/2014/main" id="{E9A11FDB-101C-1A24-07BE-C1395DBE1030}"/>
              </a:ext>
            </a:extLst>
          </p:cNvPr>
          <p:cNvSpPr txBox="1">
            <a:spLocks noChangeArrowheads="1"/>
          </p:cNvSpPr>
          <p:nvPr/>
        </p:nvSpPr>
        <p:spPr bwMode="auto">
          <a:xfrm>
            <a:off x="6647394" y="2425517"/>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S3</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Frontend-Hosting</a:t>
            </a:r>
          </a:p>
        </p:txBody>
      </p:sp>
      <p:pic>
        <p:nvPicPr>
          <p:cNvPr id="26" name="Graphic 11">
            <a:extLst>
              <a:ext uri="{FF2B5EF4-FFF2-40B4-BE49-F238E27FC236}">
                <a16:creationId xmlns:a16="http://schemas.microsoft.com/office/drawing/2014/main" id="{044D9B78-E3A8-8EF3-765D-9F7F4B0C52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5797" y="362790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Graphic 12">
            <a:extLst>
              <a:ext uri="{FF2B5EF4-FFF2-40B4-BE49-F238E27FC236}">
                <a16:creationId xmlns:a16="http://schemas.microsoft.com/office/drawing/2014/main" id="{19334D1A-C98C-37C7-4B4D-F25C5D9EF9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23012" y="-2737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9">
            <a:extLst>
              <a:ext uri="{FF2B5EF4-FFF2-40B4-BE49-F238E27FC236}">
                <a16:creationId xmlns:a16="http://schemas.microsoft.com/office/drawing/2014/main" id="{1FE0FAD5-0414-FA4D-D4C4-C4668D3D397C}"/>
              </a:ext>
            </a:extLst>
          </p:cNvPr>
          <p:cNvSpPr txBox="1">
            <a:spLocks noChangeArrowheads="1"/>
          </p:cNvSpPr>
          <p:nvPr/>
        </p:nvSpPr>
        <p:spPr bwMode="auto">
          <a:xfrm>
            <a:off x="3448281" y="380243"/>
            <a:ext cx="107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rgbClr val="000000"/>
                </a:solidFill>
                <a:latin typeface="Arial" panose="020B0604020202020204" pitchFamily="34" charset="0"/>
                <a:cs typeface="Arial" panose="020B0604020202020204" pitchFamily="34" charset="0"/>
              </a:rPr>
              <a:t>Internet</a:t>
            </a:r>
          </a:p>
        </p:txBody>
      </p:sp>
      <p:pic>
        <p:nvPicPr>
          <p:cNvPr id="30" name="Graphic 23">
            <a:extLst>
              <a:ext uri="{FF2B5EF4-FFF2-40B4-BE49-F238E27FC236}">
                <a16:creationId xmlns:a16="http://schemas.microsoft.com/office/drawing/2014/main" id="{3EC72F20-05CA-6303-CC75-891AACD839D8}"/>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flipH="1">
            <a:off x="1437226" y="-3034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40">
            <a:extLst>
              <a:ext uri="{FF2B5EF4-FFF2-40B4-BE49-F238E27FC236}">
                <a16:creationId xmlns:a16="http://schemas.microsoft.com/office/drawing/2014/main" id="{63D466DF-0234-E22A-2ED3-057784C512EF}"/>
              </a:ext>
            </a:extLst>
          </p:cNvPr>
          <p:cNvSpPr txBox="1">
            <a:spLocks noChangeArrowheads="1"/>
          </p:cNvSpPr>
          <p:nvPr/>
        </p:nvSpPr>
        <p:spPr bwMode="auto">
          <a:xfrm>
            <a:off x="1135601" y="379787"/>
            <a:ext cx="107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rgbClr val="000000"/>
                </a:solidFill>
                <a:latin typeface="Arial" panose="020B0604020202020204" pitchFamily="34" charset="0"/>
                <a:cs typeface="Arial" panose="020B0604020202020204" pitchFamily="34" charset="0"/>
              </a:rPr>
              <a:t>Users</a:t>
            </a:r>
          </a:p>
        </p:txBody>
      </p:sp>
      <p:cxnSp>
        <p:nvCxnSpPr>
          <p:cNvPr id="32" name="Straight Arrow Connector 31">
            <a:extLst>
              <a:ext uri="{FF2B5EF4-FFF2-40B4-BE49-F238E27FC236}">
                <a16:creationId xmlns:a16="http://schemas.microsoft.com/office/drawing/2014/main" id="{3A9D7CF6-EF70-9B47-E106-1CCAE8F40B57}"/>
              </a:ext>
            </a:extLst>
          </p:cNvPr>
          <p:cNvCxnSpPr>
            <a:cxnSpLocks/>
          </p:cNvCxnSpPr>
          <p:nvPr/>
        </p:nvCxnSpPr>
        <p:spPr>
          <a:xfrm>
            <a:off x="2882348" y="5748916"/>
            <a:ext cx="1996456" cy="0"/>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4FF1313-BD0A-42B3-13DC-906144E5F8C5}"/>
              </a:ext>
            </a:extLst>
          </p:cNvPr>
          <p:cNvSpPr/>
          <p:nvPr/>
        </p:nvSpPr>
        <p:spPr>
          <a:xfrm>
            <a:off x="180703" y="853660"/>
            <a:ext cx="11814717" cy="5977446"/>
          </a:xfrm>
          <a:prstGeom prst="rect">
            <a:avLst/>
          </a:prstGeom>
          <a:noFill/>
          <a:ln w="12700">
            <a:solidFill>
              <a:srgbClr val="00A0C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rgbClr val="00A0C8"/>
                </a:solidFill>
                <a:latin typeface="Arial" panose="020B0604020202020204" pitchFamily="34" charset="0"/>
                <a:cs typeface="Arial" panose="020B0604020202020204" pitchFamily="34" charset="0"/>
              </a:rPr>
              <a:t>Region</a:t>
            </a:r>
          </a:p>
        </p:txBody>
      </p:sp>
      <p:pic>
        <p:nvPicPr>
          <p:cNvPr id="34" name="Graphic 98">
            <a:extLst>
              <a:ext uri="{FF2B5EF4-FFF2-40B4-BE49-F238E27FC236}">
                <a16:creationId xmlns:a16="http://schemas.microsoft.com/office/drawing/2014/main" id="{BEB9A473-D3FF-33AF-1A78-B78FACBEDF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704" y="84618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34">
            <a:extLst>
              <a:ext uri="{FF2B5EF4-FFF2-40B4-BE49-F238E27FC236}">
                <a16:creationId xmlns:a16="http://schemas.microsoft.com/office/drawing/2014/main" id="{EE046AC4-4BEF-ABDB-2327-C33EC12DAC7B}"/>
              </a:ext>
            </a:extLst>
          </p:cNvPr>
          <p:cNvSpPr/>
          <p:nvPr/>
        </p:nvSpPr>
        <p:spPr>
          <a:xfrm>
            <a:off x="1739411" y="3364589"/>
            <a:ext cx="1765300" cy="1334904"/>
          </a:xfrm>
          <a:prstGeom prst="rect">
            <a:avLst/>
          </a:prstGeom>
          <a:solidFill>
            <a:srgbClr val="E1F2D4">
              <a:alpha val="20000"/>
            </a:srgbClr>
          </a:solidFill>
          <a:ln w="127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b="1" dirty="0">
                <a:solidFill>
                  <a:srgbClr val="69AE35"/>
                </a:solidFill>
                <a:latin typeface="Arial" panose="020B0604020202020204" pitchFamily="34" charset="0"/>
                <a:cs typeface="Arial" panose="020B0604020202020204" pitchFamily="34" charset="0"/>
              </a:rPr>
              <a:t>Public subnet</a:t>
            </a:r>
          </a:p>
          <a:p>
            <a:pPr eaLnBrk="1" fontAlgn="auto" hangingPunct="1">
              <a:spcBef>
                <a:spcPts val="0"/>
              </a:spcBef>
              <a:spcAft>
                <a:spcPts val="0"/>
              </a:spcAft>
              <a:defRPr/>
            </a:pPr>
            <a:r>
              <a:rPr lang="en-US" sz="1200" dirty="0">
                <a:solidFill>
                  <a:srgbClr val="69AE35"/>
                </a:solidFill>
                <a:latin typeface="Arial" panose="020B0604020202020204" pitchFamily="34" charset="0"/>
                <a:cs typeface="Arial" panose="020B0604020202020204" pitchFamily="34" charset="0"/>
              </a:rPr>
              <a:t>(172.100.1.0/24)</a:t>
            </a:r>
          </a:p>
        </p:txBody>
      </p:sp>
      <p:pic>
        <p:nvPicPr>
          <p:cNvPr id="36" name="Graphic 107">
            <a:extLst>
              <a:ext uri="{FF2B5EF4-FFF2-40B4-BE49-F238E27FC236}">
                <a16:creationId xmlns:a16="http://schemas.microsoft.com/office/drawing/2014/main" id="{284A305A-1CCE-8C97-D695-F1BBEC45D9B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39411" y="3364589"/>
            <a:ext cx="2746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a:extLst>
              <a:ext uri="{FF2B5EF4-FFF2-40B4-BE49-F238E27FC236}">
                <a16:creationId xmlns:a16="http://schemas.microsoft.com/office/drawing/2014/main" id="{A0B1A53D-5F6C-5804-DB7C-166832F35EE3}"/>
              </a:ext>
            </a:extLst>
          </p:cNvPr>
          <p:cNvSpPr/>
          <p:nvPr/>
        </p:nvSpPr>
        <p:spPr>
          <a:xfrm>
            <a:off x="1739411" y="4813550"/>
            <a:ext cx="1765300" cy="1539241"/>
          </a:xfrm>
          <a:prstGeom prst="rect">
            <a:avLst/>
          </a:prstGeom>
          <a:solidFill>
            <a:srgbClr val="C1F3FF">
              <a:alpha val="14902"/>
            </a:srgbClr>
          </a:solidFill>
          <a:ln w="12700">
            <a:solidFill>
              <a:srgbClr val="18A3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b="1" dirty="0">
                <a:solidFill>
                  <a:srgbClr val="00A0C8"/>
                </a:solidFill>
                <a:latin typeface="Arial" panose="020B0604020202020204" pitchFamily="34" charset="0"/>
                <a:cs typeface="Arial" panose="020B0604020202020204" pitchFamily="34" charset="0"/>
              </a:rPr>
              <a:t>Private subnet</a:t>
            </a:r>
          </a:p>
          <a:p>
            <a:pPr eaLnBrk="1" fontAlgn="auto" hangingPunct="1">
              <a:spcBef>
                <a:spcPts val="0"/>
              </a:spcBef>
              <a:spcAft>
                <a:spcPts val="0"/>
              </a:spcAft>
              <a:defRPr/>
            </a:pPr>
            <a:r>
              <a:rPr lang="en-US" sz="1200" dirty="0">
                <a:solidFill>
                  <a:srgbClr val="00A0C8"/>
                </a:solidFill>
                <a:latin typeface="Arial" panose="020B0604020202020204" pitchFamily="34" charset="0"/>
                <a:cs typeface="Arial" panose="020B0604020202020204" pitchFamily="34" charset="0"/>
              </a:rPr>
              <a:t>(172.100.3.0/24)</a:t>
            </a:r>
          </a:p>
        </p:txBody>
      </p:sp>
      <p:pic>
        <p:nvPicPr>
          <p:cNvPr id="38" name="Graphic 99">
            <a:extLst>
              <a:ext uri="{FF2B5EF4-FFF2-40B4-BE49-F238E27FC236}">
                <a16:creationId xmlns:a16="http://schemas.microsoft.com/office/drawing/2014/main" id="{BCDB98D9-4826-A243-2793-D5B4FA765E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9411" y="4809913"/>
            <a:ext cx="274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38">
            <a:extLst>
              <a:ext uri="{FF2B5EF4-FFF2-40B4-BE49-F238E27FC236}">
                <a16:creationId xmlns:a16="http://schemas.microsoft.com/office/drawing/2014/main" id="{4D9E1794-C56B-9983-123B-1A6C30C7E3BB}"/>
              </a:ext>
            </a:extLst>
          </p:cNvPr>
          <p:cNvSpPr/>
          <p:nvPr/>
        </p:nvSpPr>
        <p:spPr>
          <a:xfrm>
            <a:off x="4296653" y="3364588"/>
            <a:ext cx="1765300" cy="1334905"/>
          </a:xfrm>
          <a:prstGeom prst="rect">
            <a:avLst/>
          </a:prstGeom>
          <a:solidFill>
            <a:srgbClr val="E1F2D4">
              <a:alpha val="20000"/>
            </a:srgbClr>
          </a:solidFill>
          <a:ln w="127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b="1" dirty="0">
                <a:solidFill>
                  <a:srgbClr val="69AE35"/>
                </a:solidFill>
                <a:latin typeface="Arial" panose="020B0604020202020204" pitchFamily="34" charset="0"/>
                <a:cs typeface="Arial" panose="020B0604020202020204" pitchFamily="34" charset="0"/>
              </a:rPr>
              <a:t>Public subnet</a:t>
            </a:r>
          </a:p>
          <a:p>
            <a:pPr eaLnBrk="1" fontAlgn="auto" hangingPunct="1">
              <a:spcBef>
                <a:spcPts val="0"/>
              </a:spcBef>
              <a:spcAft>
                <a:spcPts val="0"/>
              </a:spcAft>
              <a:defRPr/>
            </a:pPr>
            <a:r>
              <a:rPr lang="en-US" sz="1200" dirty="0">
                <a:solidFill>
                  <a:srgbClr val="69AE35"/>
                </a:solidFill>
                <a:latin typeface="Arial" panose="020B0604020202020204" pitchFamily="34" charset="0"/>
                <a:cs typeface="Arial" panose="020B0604020202020204" pitchFamily="34" charset="0"/>
              </a:rPr>
              <a:t>(172.100.2.0/24)</a:t>
            </a:r>
          </a:p>
        </p:txBody>
      </p:sp>
      <p:pic>
        <p:nvPicPr>
          <p:cNvPr id="40" name="Graphic 107">
            <a:extLst>
              <a:ext uri="{FF2B5EF4-FFF2-40B4-BE49-F238E27FC236}">
                <a16:creationId xmlns:a16="http://schemas.microsoft.com/office/drawing/2014/main" id="{F6DC6627-F190-90C4-A238-0571863771F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6653" y="3364589"/>
            <a:ext cx="2746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0">
            <a:extLst>
              <a:ext uri="{FF2B5EF4-FFF2-40B4-BE49-F238E27FC236}">
                <a16:creationId xmlns:a16="http://schemas.microsoft.com/office/drawing/2014/main" id="{D9596CD3-2A1E-6B40-D035-E744492AF66A}"/>
              </a:ext>
            </a:extLst>
          </p:cNvPr>
          <p:cNvSpPr/>
          <p:nvPr/>
        </p:nvSpPr>
        <p:spPr>
          <a:xfrm>
            <a:off x="4296653" y="4809914"/>
            <a:ext cx="1765300" cy="1542878"/>
          </a:xfrm>
          <a:prstGeom prst="rect">
            <a:avLst/>
          </a:prstGeom>
          <a:solidFill>
            <a:srgbClr val="C1F3FF">
              <a:alpha val="14902"/>
            </a:srgbClr>
          </a:solidFill>
          <a:ln w="12700">
            <a:solidFill>
              <a:srgbClr val="18A3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b="1" dirty="0">
                <a:solidFill>
                  <a:srgbClr val="00A0C8"/>
                </a:solidFill>
                <a:latin typeface="Arial" panose="020B0604020202020204" pitchFamily="34" charset="0"/>
                <a:cs typeface="Arial" panose="020B0604020202020204" pitchFamily="34" charset="0"/>
              </a:rPr>
              <a:t>Private subnet</a:t>
            </a:r>
          </a:p>
          <a:p>
            <a:pPr eaLnBrk="1" fontAlgn="auto" hangingPunct="1">
              <a:spcBef>
                <a:spcPts val="0"/>
              </a:spcBef>
              <a:spcAft>
                <a:spcPts val="0"/>
              </a:spcAft>
              <a:defRPr/>
            </a:pPr>
            <a:r>
              <a:rPr lang="en-US" sz="1200" dirty="0">
                <a:solidFill>
                  <a:srgbClr val="00A0C8"/>
                </a:solidFill>
                <a:latin typeface="Arial" panose="020B0604020202020204" pitchFamily="34" charset="0"/>
                <a:cs typeface="Arial" panose="020B0604020202020204" pitchFamily="34" charset="0"/>
              </a:rPr>
              <a:t>(172.100.4.0/24)</a:t>
            </a:r>
          </a:p>
        </p:txBody>
      </p:sp>
      <p:pic>
        <p:nvPicPr>
          <p:cNvPr id="42" name="Graphic 99">
            <a:extLst>
              <a:ext uri="{FF2B5EF4-FFF2-40B4-BE49-F238E27FC236}">
                <a16:creationId xmlns:a16="http://schemas.microsoft.com/office/drawing/2014/main" id="{1F4BDF77-6308-D13A-8E56-39095FAC070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96653" y="4809913"/>
            <a:ext cx="274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25">
            <a:extLst>
              <a:ext uri="{FF2B5EF4-FFF2-40B4-BE49-F238E27FC236}">
                <a16:creationId xmlns:a16="http://schemas.microsoft.com/office/drawing/2014/main" id="{6355899D-C708-070D-FE13-79AFD4EB85CD}"/>
              </a:ext>
            </a:extLst>
          </p:cNvPr>
          <p:cNvSpPr txBox="1">
            <a:spLocks noChangeArrowheads="1"/>
          </p:cNvSpPr>
          <p:nvPr/>
        </p:nvSpPr>
        <p:spPr bwMode="auto">
          <a:xfrm>
            <a:off x="2145406" y="4182341"/>
            <a:ext cx="11858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Backend- Container</a:t>
            </a:r>
          </a:p>
        </p:txBody>
      </p:sp>
      <p:pic>
        <p:nvPicPr>
          <p:cNvPr id="19" name="Graphic 32">
            <a:extLst>
              <a:ext uri="{FF2B5EF4-FFF2-40B4-BE49-F238E27FC236}">
                <a16:creationId xmlns:a16="http://schemas.microsoft.com/office/drawing/2014/main" id="{08653E34-B2E4-A214-0531-D8A458318301}"/>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521643" y="377575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25">
            <a:extLst>
              <a:ext uri="{FF2B5EF4-FFF2-40B4-BE49-F238E27FC236}">
                <a16:creationId xmlns:a16="http://schemas.microsoft.com/office/drawing/2014/main" id="{6B06717F-0529-78A8-15DB-B0A4D836417C}"/>
              </a:ext>
            </a:extLst>
          </p:cNvPr>
          <p:cNvSpPr txBox="1">
            <a:spLocks noChangeArrowheads="1"/>
          </p:cNvSpPr>
          <p:nvPr/>
        </p:nvSpPr>
        <p:spPr bwMode="auto">
          <a:xfrm>
            <a:off x="4594135" y="4184774"/>
            <a:ext cx="11858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Backend- Container</a:t>
            </a:r>
          </a:p>
        </p:txBody>
      </p:sp>
      <p:pic>
        <p:nvPicPr>
          <p:cNvPr id="46" name="Graphic 32">
            <a:extLst>
              <a:ext uri="{FF2B5EF4-FFF2-40B4-BE49-F238E27FC236}">
                <a16:creationId xmlns:a16="http://schemas.microsoft.com/office/drawing/2014/main" id="{E0E37970-6D89-F03F-A98F-52BCD1F0CFAC}"/>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4970372" y="377818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46">
            <a:extLst>
              <a:ext uri="{FF2B5EF4-FFF2-40B4-BE49-F238E27FC236}">
                <a16:creationId xmlns:a16="http://schemas.microsoft.com/office/drawing/2014/main" id="{A0AB0C7A-6564-4CA2-EA51-81544A169E45}"/>
              </a:ext>
            </a:extLst>
          </p:cNvPr>
          <p:cNvSpPr/>
          <p:nvPr/>
        </p:nvSpPr>
        <p:spPr>
          <a:xfrm>
            <a:off x="1365785" y="3799788"/>
            <a:ext cx="5040000" cy="826306"/>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00A0C8"/>
              </a:solidFill>
              <a:latin typeface="Arial" panose="020B0604020202020204" pitchFamily="34" charset="0"/>
              <a:cs typeface="Arial" panose="020B0604020202020204" pitchFamily="34" charset="0"/>
            </a:endParaRPr>
          </a:p>
        </p:txBody>
      </p:sp>
      <p:pic>
        <p:nvPicPr>
          <p:cNvPr id="49" name="Graphic 6">
            <a:extLst>
              <a:ext uri="{FF2B5EF4-FFF2-40B4-BE49-F238E27FC236}">
                <a16:creationId xmlns:a16="http://schemas.microsoft.com/office/drawing/2014/main" id="{5916E3D6-BF70-0FCD-4748-25472450F61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42348" y="5320791"/>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25">
            <a:extLst>
              <a:ext uri="{FF2B5EF4-FFF2-40B4-BE49-F238E27FC236}">
                <a16:creationId xmlns:a16="http://schemas.microsoft.com/office/drawing/2014/main" id="{66501EC4-7BEB-FA54-7A9B-592C8192B02E}"/>
              </a:ext>
            </a:extLst>
          </p:cNvPr>
          <p:cNvSpPr txBox="1">
            <a:spLocks noChangeArrowheads="1"/>
          </p:cNvSpPr>
          <p:nvPr/>
        </p:nvSpPr>
        <p:spPr bwMode="auto">
          <a:xfrm>
            <a:off x="1847659" y="5870307"/>
            <a:ext cx="15293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RDS</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Primary Database</a:t>
            </a:r>
          </a:p>
        </p:txBody>
      </p:sp>
      <p:pic>
        <p:nvPicPr>
          <p:cNvPr id="51" name="Graphic 6">
            <a:extLst>
              <a:ext uri="{FF2B5EF4-FFF2-40B4-BE49-F238E27FC236}">
                <a16:creationId xmlns:a16="http://schemas.microsoft.com/office/drawing/2014/main" id="{61F9CC81-F981-5852-997A-18F4CAC5C5F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8804" y="5320791"/>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25">
            <a:extLst>
              <a:ext uri="{FF2B5EF4-FFF2-40B4-BE49-F238E27FC236}">
                <a16:creationId xmlns:a16="http://schemas.microsoft.com/office/drawing/2014/main" id="{92E5ED80-D022-A9A2-C35F-5890C9B8B4FF}"/>
              </a:ext>
            </a:extLst>
          </p:cNvPr>
          <p:cNvSpPr txBox="1">
            <a:spLocks noChangeArrowheads="1"/>
          </p:cNvSpPr>
          <p:nvPr/>
        </p:nvSpPr>
        <p:spPr bwMode="auto">
          <a:xfrm>
            <a:off x="4481031" y="5870307"/>
            <a:ext cx="15293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RDS</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Database Replica</a:t>
            </a:r>
          </a:p>
        </p:txBody>
      </p:sp>
      <p:cxnSp>
        <p:nvCxnSpPr>
          <p:cNvPr id="54" name="Elbow Connector 53">
            <a:extLst>
              <a:ext uri="{FF2B5EF4-FFF2-40B4-BE49-F238E27FC236}">
                <a16:creationId xmlns:a16="http://schemas.microsoft.com/office/drawing/2014/main" id="{DB5C670D-CD1E-B2C4-A8C5-2A4F3415362D}"/>
              </a:ext>
            </a:extLst>
          </p:cNvPr>
          <p:cNvCxnSpPr>
            <a:cxnSpLocks/>
            <a:stCxn id="19" idx="3"/>
            <a:endCxn id="49" idx="3"/>
          </p:cNvCxnSpPr>
          <p:nvPr/>
        </p:nvCxnSpPr>
        <p:spPr>
          <a:xfrm flipH="1">
            <a:off x="2882348" y="4004354"/>
            <a:ext cx="96495" cy="1586437"/>
          </a:xfrm>
          <a:prstGeom prst="bentConnector3">
            <a:avLst>
              <a:gd name="adj1" fmla="val -292645"/>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05BE80E5-36F3-49D1-C57A-C8FE7EB21680}"/>
              </a:ext>
            </a:extLst>
          </p:cNvPr>
          <p:cNvCxnSpPr>
            <a:stCxn id="10" idx="3"/>
            <a:endCxn id="20" idx="0"/>
          </p:cNvCxnSpPr>
          <p:nvPr/>
        </p:nvCxnSpPr>
        <p:spPr>
          <a:xfrm>
            <a:off x="4249565" y="1213581"/>
            <a:ext cx="3497986" cy="674801"/>
          </a:xfrm>
          <a:prstGeom prst="bentConnector2">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F92DF63-9D70-D711-6268-C7046C7C07E6}"/>
              </a:ext>
            </a:extLst>
          </p:cNvPr>
          <p:cNvCxnSpPr>
            <a:cxnSpLocks/>
            <a:endCxn id="9" idx="0"/>
          </p:cNvCxnSpPr>
          <p:nvPr/>
        </p:nvCxnSpPr>
        <p:spPr>
          <a:xfrm flipH="1">
            <a:off x="3948463" y="1722737"/>
            <a:ext cx="5486" cy="289785"/>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0A28E51-D3A2-E901-6722-5336176E7782}"/>
              </a:ext>
            </a:extLst>
          </p:cNvPr>
          <p:cNvCxnSpPr>
            <a:cxnSpLocks/>
            <a:stCxn id="30" idx="1"/>
            <a:endCxn id="28" idx="1"/>
          </p:cNvCxnSpPr>
          <p:nvPr/>
        </p:nvCxnSpPr>
        <p:spPr>
          <a:xfrm>
            <a:off x="1907126" y="204601"/>
            <a:ext cx="1815886" cy="2977"/>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6E5DA28-1FAE-B50E-C304-4374FC02B19C}"/>
              </a:ext>
            </a:extLst>
          </p:cNvPr>
          <p:cNvCxnSpPr>
            <a:cxnSpLocks/>
            <a:stCxn id="29" idx="2"/>
            <a:endCxn id="10" idx="0"/>
          </p:cNvCxnSpPr>
          <p:nvPr/>
        </p:nvCxnSpPr>
        <p:spPr>
          <a:xfrm flipH="1">
            <a:off x="3979565" y="657242"/>
            <a:ext cx="5291" cy="286339"/>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9A6E5F6-1D9D-75DF-60B0-294E8B839ED7}"/>
              </a:ext>
            </a:extLst>
          </p:cNvPr>
          <p:cNvCxnSpPr>
            <a:cxnSpLocks/>
            <a:stCxn id="70" idx="1"/>
            <a:endCxn id="47" idx="3"/>
          </p:cNvCxnSpPr>
          <p:nvPr/>
        </p:nvCxnSpPr>
        <p:spPr>
          <a:xfrm rot="10800000">
            <a:off x="6405785" y="4212942"/>
            <a:ext cx="2054860" cy="467101"/>
          </a:xfrm>
          <a:prstGeom prst="bentConnector3">
            <a:avLst>
              <a:gd name="adj1" fmla="val 50000"/>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3BB9CFF9-A03C-6F6E-0164-3A2F17B15881}"/>
              </a:ext>
            </a:extLst>
          </p:cNvPr>
          <p:cNvCxnSpPr>
            <a:cxnSpLocks/>
          </p:cNvCxnSpPr>
          <p:nvPr/>
        </p:nvCxnSpPr>
        <p:spPr>
          <a:xfrm rot="10800000" flipV="1">
            <a:off x="2978843" y="2209119"/>
            <a:ext cx="741020" cy="1728000"/>
          </a:xfrm>
          <a:prstGeom prst="bentConnector3">
            <a:avLst>
              <a:gd name="adj1" fmla="val 60888"/>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D49874C2-55F0-1162-E217-FA8C26163B0C}"/>
              </a:ext>
            </a:extLst>
          </p:cNvPr>
          <p:cNvCxnSpPr>
            <a:cxnSpLocks/>
            <a:stCxn id="9" idx="3"/>
            <a:endCxn id="46" idx="3"/>
          </p:cNvCxnSpPr>
          <p:nvPr/>
        </p:nvCxnSpPr>
        <p:spPr>
          <a:xfrm>
            <a:off x="4177063" y="2241122"/>
            <a:ext cx="1250509" cy="1765665"/>
          </a:xfrm>
          <a:prstGeom prst="bentConnector3">
            <a:avLst>
              <a:gd name="adj1" fmla="val 136562"/>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TextBox 9">
            <a:extLst>
              <a:ext uri="{FF2B5EF4-FFF2-40B4-BE49-F238E27FC236}">
                <a16:creationId xmlns:a16="http://schemas.microsoft.com/office/drawing/2014/main" id="{D5299B1D-7D50-BE61-0B74-017F7B56969E}"/>
              </a:ext>
            </a:extLst>
          </p:cNvPr>
          <p:cNvSpPr txBox="1">
            <a:spLocks noChangeArrowheads="1"/>
          </p:cNvSpPr>
          <p:nvPr/>
        </p:nvSpPr>
        <p:spPr bwMode="auto">
          <a:xfrm>
            <a:off x="3239941" y="5756250"/>
            <a:ext cx="1331349" cy="276999"/>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RDS replication</a:t>
            </a:r>
          </a:p>
        </p:txBody>
      </p:sp>
      <p:pic>
        <p:nvPicPr>
          <p:cNvPr id="4" name="Graphic 6">
            <a:extLst>
              <a:ext uri="{FF2B5EF4-FFF2-40B4-BE49-F238E27FC236}">
                <a16:creationId xmlns:a16="http://schemas.microsoft.com/office/drawing/2014/main" id="{506F64B2-9559-DA88-BC47-F584FA7A2F4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477312" y="959236"/>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a:extLst>
              <a:ext uri="{FF2B5EF4-FFF2-40B4-BE49-F238E27FC236}">
                <a16:creationId xmlns:a16="http://schemas.microsoft.com/office/drawing/2014/main" id="{1780254A-B064-661F-0BE0-A6BA4986FF0B}"/>
              </a:ext>
            </a:extLst>
          </p:cNvPr>
          <p:cNvSpPr txBox="1">
            <a:spLocks noChangeArrowheads="1"/>
          </p:cNvSpPr>
          <p:nvPr/>
        </p:nvSpPr>
        <p:spPr bwMode="auto">
          <a:xfrm>
            <a:off x="9625743" y="1497028"/>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AWS CodePipeline</a:t>
            </a:r>
          </a:p>
        </p:txBody>
      </p:sp>
      <p:pic>
        <p:nvPicPr>
          <p:cNvPr id="6" name="Graphic 23">
            <a:extLst>
              <a:ext uri="{FF2B5EF4-FFF2-40B4-BE49-F238E27FC236}">
                <a16:creationId xmlns:a16="http://schemas.microsoft.com/office/drawing/2014/main" id="{2B637848-9403-B87D-EDB3-E2AB0CB571E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77311" y="4418139"/>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21">
            <a:extLst>
              <a:ext uri="{FF2B5EF4-FFF2-40B4-BE49-F238E27FC236}">
                <a16:creationId xmlns:a16="http://schemas.microsoft.com/office/drawing/2014/main" id="{D2391ECE-73AA-5B16-7972-B19B54D5DDE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477311" y="1929722"/>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19">
            <a:extLst>
              <a:ext uri="{FF2B5EF4-FFF2-40B4-BE49-F238E27FC236}">
                <a16:creationId xmlns:a16="http://schemas.microsoft.com/office/drawing/2014/main" id="{93577308-618B-D876-A353-0BC6A002E59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477311" y="3131808"/>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1">
            <a:extLst>
              <a:ext uri="{FF2B5EF4-FFF2-40B4-BE49-F238E27FC236}">
                <a16:creationId xmlns:a16="http://schemas.microsoft.com/office/drawing/2014/main" id="{0E62BC3C-98C5-872D-58A1-D9B3E584A872}"/>
              </a:ext>
            </a:extLst>
          </p:cNvPr>
          <p:cNvSpPr txBox="1">
            <a:spLocks noChangeArrowheads="1"/>
          </p:cNvSpPr>
          <p:nvPr/>
        </p:nvSpPr>
        <p:spPr bwMode="auto">
          <a:xfrm>
            <a:off x="9601136" y="368449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CodeBuild</a:t>
            </a:r>
          </a:p>
        </p:txBody>
      </p:sp>
      <p:sp>
        <p:nvSpPr>
          <p:cNvPr id="23" name="TextBox 12">
            <a:extLst>
              <a:ext uri="{FF2B5EF4-FFF2-40B4-BE49-F238E27FC236}">
                <a16:creationId xmlns:a16="http://schemas.microsoft.com/office/drawing/2014/main" id="{24B3F31E-8EE7-3D18-2FD9-340DA4180FAA}"/>
              </a:ext>
            </a:extLst>
          </p:cNvPr>
          <p:cNvSpPr txBox="1">
            <a:spLocks noChangeArrowheads="1"/>
          </p:cNvSpPr>
          <p:nvPr/>
        </p:nvSpPr>
        <p:spPr bwMode="auto">
          <a:xfrm>
            <a:off x="9607486" y="2464061"/>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CodeCommit</a:t>
            </a:r>
          </a:p>
        </p:txBody>
      </p:sp>
      <p:sp>
        <p:nvSpPr>
          <p:cNvPr id="24" name="TextBox 15">
            <a:extLst>
              <a:ext uri="{FF2B5EF4-FFF2-40B4-BE49-F238E27FC236}">
                <a16:creationId xmlns:a16="http://schemas.microsoft.com/office/drawing/2014/main" id="{998040E0-3E39-B006-6033-15CCFA73291B}"/>
              </a:ext>
            </a:extLst>
          </p:cNvPr>
          <p:cNvSpPr txBox="1">
            <a:spLocks noChangeArrowheads="1"/>
          </p:cNvSpPr>
          <p:nvPr/>
        </p:nvSpPr>
        <p:spPr bwMode="auto">
          <a:xfrm>
            <a:off x="9646379" y="4969726"/>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CodeDeploy</a:t>
            </a:r>
          </a:p>
        </p:txBody>
      </p:sp>
      <p:sp>
        <p:nvSpPr>
          <p:cNvPr id="25" name="Rectangle 24">
            <a:extLst>
              <a:ext uri="{FF2B5EF4-FFF2-40B4-BE49-F238E27FC236}">
                <a16:creationId xmlns:a16="http://schemas.microsoft.com/office/drawing/2014/main" id="{AD0C80F6-A48D-B00A-00B2-5A8B2AAA2B1D}"/>
              </a:ext>
            </a:extLst>
          </p:cNvPr>
          <p:cNvSpPr/>
          <p:nvPr/>
        </p:nvSpPr>
        <p:spPr>
          <a:xfrm>
            <a:off x="9776011" y="1848738"/>
            <a:ext cx="1936376" cy="892322"/>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7" name="Rectangle 26">
            <a:extLst>
              <a:ext uri="{FF2B5EF4-FFF2-40B4-BE49-F238E27FC236}">
                <a16:creationId xmlns:a16="http://schemas.microsoft.com/office/drawing/2014/main" id="{0228C9DB-3584-A328-4D64-4948DF32DAE1}"/>
              </a:ext>
            </a:extLst>
          </p:cNvPr>
          <p:cNvSpPr/>
          <p:nvPr/>
        </p:nvSpPr>
        <p:spPr>
          <a:xfrm>
            <a:off x="9776977" y="3044390"/>
            <a:ext cx="1936376" cy="892322"/>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3" name="Rectangle 42">
            <a:extLst>
              <a:ext uri="{FF2B5EF4-FFF2-40B4-BE49-F238E27FC236}">
                <a16:creationId xmlns:a16="http://schemas.microsoft.com/office/drawing/2014/main" id="{2D2FC437-03DD-90A4-A07E-06AE7C97F7F9}"/>
              </a:ext>
            </a:extLst>
          </p:cNvPr>
          <p:cNvSpPr/>
          <p:nvPr/>
        </p:nvSpPr>
        <p:spPr>
          <a:xfrm>
            <a:off x="9762318" y="4334221"/>
            <a:ext cx="1936376" cy="892322"/>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44" name="Graphic 23">
            <a:extLst>
              <a:ext uri="{FF2B5EF4-FFF2-40B4-BE49-F238E27FC236}">
                <a16:creationId xmlns:a16="http://schemas.microsoft.com/office/drawing/2014/main" id="{77D18756-0ED7-633F-DEF5-4442B2DE5D53}"/>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flipH="1">
            <a:off x="8319176" y="1398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40">
            <a:extLst>
              <a:ext uri="{FF2B5EF4-FFF2-40B4-BE49-F238E27FC236}">
                <a16:creationId xmlns:a16="http://schemas.microsoft.com/office/drawing/2014/main" id="{CD982F52-97A5-E050-3214-B079384953E3}"/>
              </a:ext>
            </a:extLst>
          </p:cNvPr>
          <p:cNvSpPr txBox="1">
            <a:spLocks noChangeArrowheads="1"/>
          </p:cNvSpPr>
          <p:nvPr/>
        </p:nvSpPr>
        <p:spPr bwMode="auto">
          <a:xfrm>
            <a:off x="8017551" y="424122"/>
            <a:ext cx="107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rgbClr val="000000"/>
                </a:solidFill>
                <a:latin typeface="Arial" panose="020B0604020202020204" pitchFamily="34" charset="0"/>
                <a:cs typeface="Arial" panose="020B0604020202020204" pitchFamily="34" charset="0"/>
              </a:rPr>
              <a:t>Developer</a:t>
            </a:r>
          </a:p>
        </p:txBody>
      </p:sp>
      <p:sp>
        <p:nvSpPr>
          <p:cNvPr id="56" name="TextBox 9">
            <a:extLst>
              <a:ext uri="{FF2B5EF4-FFF2-40B4-BE49-F238E27FC236}">
                <a16:creationId xmlns:a16="http://schemas.microsoft.com/office/drawing/2014/main" id="{C0F17521-E1FF-B5EC-CB57-C25CA333ACA5}"/>
              </a:ext>
            </a:extLst>
          </p:cNvPr>
          <p:cNvSpPr txBox="1">
            <a:spLocks noChangeArrowheads="1"/>
          </p:cNvSpPr>
          <p:nvPr/>
        </p:nvSpPr>
        <p:spPr bwMode="auto">
          <a:xfrm>
            <a:off x="10200852" y="72544"/>
            <a:ext cx="1085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Repository</a:t>
            </a:r>
          </a:p>
        </p:txBody>
      </p:sp>
      <p:cxnSp>
        <p:nvCxnSpPr>
          <p:cNvPr id="57" name="Straight Arrow Connector 56">
            <a:extLst>
              <a:ext uri="{FF2B5EF4-FFF2-40B4-BE49-F238E27FC236}">
                <a16:creationId xmlns:a16="http://schemas.microsoft.com/office/drawing/2014/main" id="{FEDF01BA-72F8-300C-FEB0-955B675845A9}"/>
              </a:ext>
            </a:extLst>
          </p:cNvPr>
          <p:cNvCxnSpPr>
            <a:cxnSpLocks/>
            <a:endCxn id="56" idx="1"/>
          </p:cNvCxnSpPr>
          <p:nvPr/>
        </p:nvCxnSpPr>
        <p:spPr>
          <a:xfrm>
            <a:off x="8816384" y="196360"/>
            <a:ext cx="1384468" cy="14684"/>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1A4558FB-3E64-07A5-DA98-7245E7CC6938}"/>
              </a:ext>
            </a:extLst>
          </p:cNvPr>
          <p:cNvSpPr/>
          <p:nvPr/>
        </p:nvSpPr>
        <p:spPr>
          <a:xfrm>
            <a:off x="9645819" y="1743108"/>
            <a:ext cx="2188975" cy="3617863"/>
          </a:xfrm>
          <a:prstGeom prst="rect">
            <a:avLst/>
          </a:prstGeom>
          <a:noFill/>
          <a:ln>
            <a:solidFill>
              <a:srgbClr val="4E75F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5" name="TextBox 30">
            <a:extLst>
              <a:ext uri="{FF2B5EF4-FFF2-40B4-BE49-F238E27FC236}">
                <a16:creationId xmlns:a16="http://schemas.microsoft.com/office/drawing/2014/main" id="{FF83906F-DE97-CAE7-5533-37F6822E7A38}"/>
              </a:ext>
            </a:extLst>
          </p:cNvPr>
          <p:cNvSpPr txBox="1">
            <a:spLocks noChangeArrowheads="1"/>
          </p:cNvSpPr>
          <p:nvPr/>
        </p:nvSpPr>
        <p:spPr bwMode="auto">
          <a:xfrm>
            <a:off x="8042983" y="3616125"/>
            <a:ext cx="13787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Docker container image</a:t>
            </a:r>
          </a:p>
        </p:txBody>
      </p:sp>
      <p:pic>
        <p:nvPicPr>
          <p:cNvPr id="66" name="Graphic 6">
            <a:extLst>
              <a:ext uri="{FF2B5EF4-FFF2-40B4-BE49-F238E27FC236}">
                <a16:creationId xmlns:a16="http://schemas.microsoft.com/office/drawing/2014/main" id="{8780ECA3-9A8C-5029-0381-2ECCB0C54584}"/>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8455349" y="317905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22">
            <a:extLst>
              <a:ext uri="{FF2B5EF4-FFF2-40B4-BE49-F238E27FC236}">
                <a16:creationId xmlns:a16="http://schemas.microsoft.com/office/drawing/2014/main" id="{32A00AC7-560E-C572-9CB2-15DC9C794EE7}"/>
              </a:ext>
            </a:extLst>
          </p:cNvPr>
          <p:cNvSpPr txBox="1">
            <a:spLocks noChangeArrowheads="1"/>
          </p:cNvSpPr>
          <p:nvPr/>
        </p:nvSpPr>
        <p:spPr bwMode="auto">
          <a:xfrm>
            <a:off x="7759859" y="4974743"/>
            <a:ext cx="19118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Elastic Container Service </a:t>
            </a:r>
            <a:r>
              <a:rPr lang="en-US" altLang="en-US" sz="1200" dirty="0">
                <a:latin typeface="Arial" panose="020B0604020202020204" pitchFamily="34" charset="0"/>
                <a:ea typeface="Amazon Ember" panose="020B0603020204020204" pitchFamily="34" charset="0"/>
                <a:cs typeface="Arial" panose="020B0604020202020204" pitchFamily="34" charset="0"/>
              </a:rPr>
              <a:t>(Amazon ECS)</a:t>
            </a:r>
          </a:p>
        </p:txBody>
      </p:sp>
      <p:pic>
        <p:nvPicPr>
          <p:cNvPr id="70" name="Graphic 18">
            <a:extLst>
              <a:ext uri="{FF2B5EF4-FFF2-40B4-BE49-F238E27FC236}">
                <a16:creationId xmlns:a16="http://schemas.microsoft.com/office/drawing/2014/main" id="{C1119E22-1416-5A57-B890-1CB6708AA0E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460645" y="4410042"/>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 name="Straight Arrow Connector 85">
            <a:extLst>
              <a:ext uri="{FF2B5EF4-FFF2-40B4-BE49-F238E27FC236}">
                <a16:creationId xmlns:a16="http://schemas.microsoft.com/office/drawing/2014/main" id="{6F5F5904-D10A-3120-C0A7-EFA24CBCFAFE}"/>
              </a:ext>
            </a:extLst>
          </p:cNvPr>
          <p:cNvCxnSpPr>
            <a:cxnSpLocks/>
            <a:stCxn id="65" idx="2"/>
            <a:endCxn id="70" idx="0"/>
          </p:cNvCxnSpPr>
          <p:nvPr/>
        </p:nvCxnSpPr>
        <p:spPr>
          <a:xfrm flipH="1">
            <a:off x="8730645" y="4077790"/>
            <a:ext cx="1733" cy="332252"/>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3DF8281-B29C-8A07-31E5-3BBA4FDF7D0F}"/>
              </a:ext>
            </a:extLst>
          </p:cNvPr>
          <p:cNvCxnSpPr>
            <a:cxnSpLocks/>
            <a:stCxn id="25" idx="2"/>
            <a:endCxn id="17" idx="0"/>
          </p:cNvCxnSpPr>
          <p:nvPr/>
        </p:nvCxnSpPr>
        <p:spPr>
          <a:xfrm>
            <a:off x="10744199" y="2741060"/>
            <a:ext cx="3112" cy="390748"/>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91A755C-8DB2-1AD0-0BA4-463740CF2CD9}"/>
              </a:ext>
            </a:extLst>
          </p:cNvPr>
          <p:cNvCxnSpPr>
            <a:cxnSpLocks/>
            <a:stCxn id="27" idx="2"/>
            <a:endCxn id="6" idx="0"/>
          </p:cNvCxnSpPr>
          <p:nvPr/>
        </p:nvCxnSpPr>
        <p:spPr>
          <a:xfrm>
            <a:off x="10745165" y="3936712"/>
            <a:ext cx="2146" cy="481427"/>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71C2CDCF-85A0-7203-C12F-3DBF52D1982F}"/>
              </a:ext>
            </a:extLst>
          </p:cNvPr>
          <p:cNvCxnSpPr>
            <a:cxnSpLocks/>
            <a:stCxn id="56" idx="3"/>
            <a:endCxn id="7" idx="3"/>
          </p:cNvCxnSpPr>
          <p:nvPr/>
        </p:nvCxnSpPr>
        <p:spPr>
          <a:xfrm flipH="1">
            <a:off x="11017311" y="211044"/>
            <a:ext cx="268941" cy="1988678"/>
          </a:xfrm>
          <a:prstGeom prst="bentConnector3">
            <a:avLst>
              <a:gd name="adj1" fmla="val -105000"/>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ABED1D5-0A4D-2964-8A93-EF92C132AF76}"/>
              </a:ext>
            </a:extLst>
          </p:cNvPr>
          <p:cNvCxnSpPr>
            <a:cxnSpLocks/>
            <a:stCxn id="17" idx="1"/>
            <a:endCxn id="66" idx="3"/>
          </p:cNvCxnSpPr>
          <p:nvPr/>
        </p:nvCxnSpPr>
        <p:spPr>
          <a:xfrm flipH="1">
            <a:off x="8912549" y="3401808"/>
            <a:ext cx="1564762" cy="5844"/>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1A3D9E9-2777-CF26-CEF1-A0719CBBBC5F}"/>
              </a:ext>
            </a:extLst>
          </p:cNvPr>
          <p:cNvCxnSpPr>
            <a:cxnSpLocks/>
            <a:stCxn id="6" idx="1"/>
            <a:endCxn id="70" idx="3"/>
          </p:cNvCxnSpPr>
          <p:nvPr/>
        </p:nvCxnSpPr>
        <p:spPr>
          <a:xfrm flipH="1" flipV="1">
            <a:off x="9000645" y="4680042"/>
            <a:ext cx="1476666" cy="8097"/>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284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DCBB-A5F9-1516-0CC8-E137E67A2094}"/>
              </a:ext>
            </a:extLst>
          </p:cNvPr>
          <p:cNvSpPr>
            <a:spLocks noGrp="1"/>
          </p:cNvSpPr>
          <p:nvPr>
            <p:ph type="title"/>
          </p:nvPr>
        </p:nvSpPr>
        <p:spPr/>
        <p:txBody>
          <a:bodyPr/>
          <a:lstStyle/>
          <a:p>
            <a:r>
              <a:rPr lang="en-CH" b="1" dirty="0"/>
              <a:t>Modul 210 architectur with serverless</a:t>
            </a:r>
          </a:p>
        </p:txBody>
      </p:sp>
      <p:sp>
        <p:nvSpPr>
          <p:cNvPr id="3" name="Content Placeholder 2">
            <a:extLst>
              <a:ext uri="{FF2B5EF4-FFF2-40B4-BE49-F238E27FC236}">
                <a16:creationId xmlns:a16="http://schemas.microsoft.com/office/drawing/2014/main" id="{1AA24519-9A39-CC05-7D94-CE70BC62145C}"/>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111344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25555890-5D89-9456-4557-38039B3676F1}"/>
              </a:ext>
            </a:extLst>
          </p:cNvPr>
          <p:cNvSpPr/>
          <p:nvPr/>
        </p:nvSpPr>
        <p:spPr>
          <a:xfrm>
            <a:off x="-2028825" y="-161365"/>
            <a:ext cx="11872913" cy="5933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0" name="Graphic 19">
            <a:extLst>
              <a:ext uri="{FF2B5EF4-FFF2-40B4-BE49-F238E27FC236}">
                <a16:creationId xmlns:a16="http://schemas.microsoft.com/office/drawing/2014/main" id="{1B37F407-5DF8-E2C0-AC79-DCD4456F2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276" y="943581"/>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1">
            <a:extLst>
              <a:ext uri="{FF2B5EF4-FFF2-40B4-BE49-F238E27FC236}">
                <a16:creationId xmlns:a16="http://schemas.microsoft.com/office/drawing/2014/main" id="{5D1EF98A-B7D2-0896-8C2B-8C2C1C3A7BCF}"/>
              </a:ext>
            </a:extLst>
          </p:cNvPr>
          <p:cNvSpPr txBox="1">
            <a:spLocks noChangeArrowheads="1"/>
          </p:cNvSpPr>
          <p:nvPr/>
        </p:nvSpPr>
        <p:spPr bwMode="auto">
          <a:xfrm>
            <a:off x="2811141" y="1472632"/>
            <a:ext cx="2292350" cy="276999"/>
          </a:xfrm>
          <a:prstGeom prst="rect">
            <a:avLst/>
          </a:prstGeom>
          <a:solidFill>
            <a:schemeClr val="bg1"/>
          </a:solid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CloudFront</a:t>
            </a:r>
          </a:p>
        </p:txBody>
      </p:sp>
      <p:pic>
        <p:nvPicPr>
          <p:cNvPr id="20" name="Graphic 8">
            <a:extLst>
              <a:ext uri="{FF2B5EF4-FFF2-40B4-BE49-F238E27FC236}">
                <a16:creationId xmlns:a16="http://schemas.microsoft.com/office/drawing/2014/main" id="{6F7081DE-07CA-2BBA-1F18-20CB15E2D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677" y="2026810"/>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9">
            <a:extLst>
              <a:ext uri="{FF2B5EF4-FFF2-40B4-BE49-F238E27FC236}">
                <a16:creationId xmlns:a16="http://schemas.microsoft.com/office/drawing/2014/main" id="{E9A11FDB-101C-1A24-07BE-C1395DBE1030}"/>
              </a:ext>
            </a:extLst>
          </p:cNvPr>
          <p:cNvSpPr txBox="1">
            <a:spLocks noChangeArrowheads="1"/>
          </p:cNvSpPr>
          <p:nvPr/>
        </p:nvSpPr>
        <p:spPr bwMode="auto">
          <a:xfrm>
            <a:off x="3895520" y="2563945"/>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Amazon S3</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Frontend-Hosting</a:t>
            </a:r>
          </a:p>
        </p:txBody>
      </p:sp>
      <p:pic>
        <p:nvPicPr>
          <p:cNvPr id="28" name="Graphic 12">
            <a:extLst>
              <a:ext uri="{FF2B5EF4-FFF2-40B4-BE49-F238E27FC236}">
                <a16:creationId xmlns:a16="http://schemas.microsoft.com/office/drawing/2014/main" id="{19334D1A-C98C-37C7-4B4D-F25C5D9EF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723" y="-2737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9">
            <a:extLst>
              <a:ext uri="{FF2B5EF4-FFF2-40B4-BE49-F238E27FC236}">
                <a16:creationId xmlns:a16="http://schemas.microsoft.com/office/drawing/2014/main" id="{1FE0FAD5-0414-FA4D-D4C4-C4668D3D397C}"/>
              </a:ext>
            </a:extLst>
          </p:cNvPr>
          <p:cNvSpPr txBox="1">
            <a:spLocks noChangeArrowheads="1"/>
          </p:cNvSpPr>
          <p:nvPr/>
        </p:nvSpPr>
        <p:spPr bwMode="auto">
          <a:xfrm>
            <a:off x="3433992" y="380243"/>
            <a:ext cx="107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rgbClr val="000000"/>
                </a:solidFill>
                <a:latin typeface="Arial" panose="020B0604020202020204" pitchFamily="34" charset="0"/>
                <a:cs typeface="Arial" panose="020B0604020202020204" pitchFamily="34" charset="0"/>
              </a:rPr>
              <a:t>Internet</a:t>
            </a:r>
          </a:p>
        </p:txBody>
      </p:sp>
      <p:pic>
        <p:nvPicPr>
          <p:cNvPr id="30" name="Graphic 23">
            <a:extLst>
              <a:ext uri="{FF2B5EF4-FFF2-40B4-BE49-F238E27FC236}">
                <a16:creationId xmlns:a16="http://schemas.microsoft.com/office/drawing/2014/main" id="{3EC72F20-05CA-6303-CC75-891AACD839D8}"/>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1437226" y="-3034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40">
            <a:extLst>
              <a:ext uri="{FF2B5EF4-FFF2-40B4-BE49-F238E27FC236}">
                <a16:creationId xmlns:a16="http://schemas.microsoft.com/office/drawing/2014/main" id="{63D466DF-0234-E22A-2ED3-057784C512EF}"/>
              </a:ext>
            </a:extLst>
          </p:cNvPr>
          <p:cNvSpPr txBox="1">
            <a:spLocks noChangeArrowheads="1"/>
          </p:cNvSpPr>
          <p:nvPr/>
        </p:nvSpPr>
        <p:spPr bwMode="auto">
          <a:xfrm>
            <a:off x="1135601" y="379787"/>
            <a:ext cx="107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rgbClr val="000000"/>
                </a:solidFill>
                <a:latin typeface="Arial" panose="020B0604020202020204" pitchFamily="34" charset="0"/>
                <a:cs typeface="Arial" panose="020B0604020202020204" pitchFamily="34" charset="0"/>
              </a:rPr>
              <a:t>Users</a:t>
            </a:r>
          </a:p>
        </p:txBody>
      </p:sp>
      <p:sp>
        <p:nvSpPr>
          <p:cNvPr id="33" name="Rectangle 32">
            <a:extLst>
              <a:ext uri="{FF2B5EF4-FFF2-40B4-BE49-F238E27FC236}">
                <a16:creationId xmlns:a16="http://schemas.microsoft.com/office/drawing/2014/main" id="{E4FF1313-BD0A-42B3-13DC-906144E5F8C5}"/>
              </a:ext>
            </a:extLst>
          </p:cNvPr>
          <p:cNvSpPr/>
          <p:nvPr/>
        </p:nvSpPr>
        <p:spPr>
          <a:xfrm>
            <a:off x="1295132" y="853660"/>
            <a:ext cx="4795577" cy="4507892"/>
          </a:xfrm>
          <a:prstGeom prst="rect">
            <a:avLst/>
          </a:prstGeom>
          <a:noFill/>
          <a:ln w="12700">
            <a:solidFill>
              <a:srgbClr val="00A0C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rgbClr val="00A0C8"/>
                </a:solidFill>
                <a:latin typeface="Arial" panose="020B0604020202020204" pitchFamily="34" charset="0"/>
                <a:cs typeface="Arial" panose="020B0604020202020204" pitchFamily="34" charset="0"/>
              </a:rPr>
              <a:t>Region</a:t>
            </a:r>
          </a:p>
        </p:txBody>
      </p:sp>
      <p:pic>
        <p:nvPicPr>
          <p:cNvPr id="34" name="Graphic 98">
            <a:extLst>
              <a:ext uri="{FF2B5EF4-FFF2-40B4-BE49-F238E27FC236}">
                <a16:creationId xmlns:a16="http://schemas.microsoft.com/office/drawing/2014/main" id="{BEB9A473-D3FF-33AF-1A78-B78FACBEDF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132" y="84618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2" name="Elbow Connector 61">
            <a:extLst>
              <a:ext uri="{FF2B5EF4-FFF2-40B4-BE49-F238E27FC236}">
                <a16:creationId xmlns:a16="http://schemas.microsoft.com/office/drawing/2014/main" id="{05BE80E5-36F3-49D1-C57A-C8FE7EB21680}"/>
              </a:ext>
            </a:extLst>
          </p:cNvPr>
          <p:cNvCxnSpPr>
            <a:stCxn id="10" idx="3"/>
            <a:endCxn id="20" idx="0"/>
          </p:cNvCxnSpPr>
          <p:nvPr/>
        </p:nvCxnSpPr>
        <p:spPr>
          <a:xfrm>
            <a:off x="4235276" y="1213581"/>
            <a:ext cx="760401" cy="813229"/>
          </a:xfrm>
          <a:prstGeom prst="bentConnector2">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0A28E51-D3A2-E901-6722-5336176E7782}"/>
              </a:ext>
            </a:extLst>
          </p:cNvPr>
          <p:cNvCxnSpPr>
            <a:cxnSpLocks/>
            <a:stCxn id="30" idx="1"/>
            <a:endCxn id="28" idx="1"/>
          </p:cNvCxnSpPr>
          <p:nvPr/>
        </p:nvCxnSpPr>
        <p:spPr>
          <a:xfrm>
            <a:off x="1907126" y="204601"/>
            <a:ext cx="1801597" cy="2977"/>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6E5DA28-1FAE-B50E-C304-4374FC02B19C}"/>
              </a:ext>
            </a:extLst>
          </p:cNvPr>
          <p:cNvCxnSpPr>
            <a:cxnSpLocks/>
            <a:stCxn id="29" idx="2"/>
            <a:endCxn id="10" idx="0"/>
          </p:cNvCxnSpPr>
          <p:nvPr/>
        </p:nvCxnSpPr>
        <p:spPr>
          <a:xfrm flipH="1">
            <a:off x="3965276" y="657242"/>
            <a:ext cx="5291" cy="286339"/>
          </a:xfrm>
          <a:prstGeom prst="straightConnector1">
            <a:avLst/>
          </a:prstGeom>
          <a:ln w="12700">
            <a:solidFill>
              <a:srgbClr val="53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2" name="Graphic 17">
            <a:extLst>
              <a:ext uri="{FF2B5EF4-FFF2-40B4-BE49-F238E27FC236}">
                <a16:creationId xmlns:a16="http://schemas.microsoft.com/office/drawing/2014/main" id="{84DA8485-2816-22E2-A6AC-816D671446A9}"/>
              </a:ext>
            </a:extLst>
          </p:cNvPr>
          <p:cNvPicPr>
            <a:picLocks noChangeAspect="1" noChangeArrowheads="1"/>
          </p:cNvPicPr>
          <p:nvPr/>
        </p:nvPicPr>
        <p:blipFill>
          <a:blip r:embed="rId8"/>
          <a:srcRect/>
          <a:stretch/>
        </p:blipFill>
        <p:spPr bwMode="auto">
          <a:xfrm>
            <a:off x="2666784" y="2026408"/>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9">
            <a:extLst>
              <a:ext uri="{FF2B5EF4-FFF2-40B4-BE49-F238E27FC236}">
                <a16:creationId xmlns:a16="http://schemas.microsoft.com/office/drawing/2014/main" id="{1ED4FD3B-0533-EDD5-2CC9-E3378CCB0819}"/>
              </a:ext>
            </a:extLst>
          </p:cNvPr>
          <p:cNvSpPr txBox="1">
            <a:spLocks noChangeArrowheads="1"/>
          </p:cNvSpPr>
          <p:nvPr/>
        </p:nvSpPr>
        <p:spPr bwMode="auto">
          <a:xfrm>
            <a:off x="1814997" y="2566624"/>
            <a:ext cx="2243137" cy="30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API Gateway</a:t>
            </a:r>
          </a:p>
        </p:txBody>
      </p:sp>
      <p:pic>
        <p:nvPicPr>
          <p:cNvPr id="4" name="Graphic 10">
            <a:extLst>
              <a:ext uri="{FF2B5EF4-FFF2-40B4-BE49-F238E27FC236}">
                <a16:creationId xmlns:a16="http://schemas.microsoft.com/office/drawing/2014/main" id="{428D134F-79CE-0D85-E71F-A8E08D4F2C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784" y="3157727"/>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a:extLst>
              <a:ext uri="{FF2B5EF4-FFF2-40B4-BE49-F238E27FC236}">
                <a16:creationId xmlns:a16="http://schemas.microsoft.com/office/drawing/2014/main" id="{DB7ACEBF-7A8A-663B-3D92-A3CC80D9D3B4}"/>
              </a:ext>
            </a:extLst>
          </p:cNvPr>
          <p:cNvSpPr txBox="1">
            <a:spLocks noChangeArrowheads="1"/>
          </p:cNvSpPr>
          <p:nvPr/>
        </p:nvSpPr>
        <p:spPr bwMode="auto">
          <a:xfrm>
            <a:off x="1822936" y="3705199"/>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pic>
        <p:nvPicPr>
          <p:cNvPr id="6" name="Graphic 23">
            <a:extLst>
              <a:ext uri="{FF2B5EF4-FFF2-40B4-BE49-F238E27FC236}">
                <a16:creationId xmlns:a16="http://schemas.microsoft.com/office/drawing/2014/main" id="{D0559550-ACB6-2DDD-7748-7D7F289757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0013" y="4341606"/>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2">
            <a:extLst>
              <a:ext uri="{FF2B5EF4-FFF2-40B4-BE49-F238E27FC236}">
                <a16:creationId xmlns:a16="http://schemas.microsoft.com/office/drawing/2014/main" id="{42575140-317C-4629-DB09-E48DA596F777}"/>
              </a:ext>
            </a:extLst>
          </p:cNvPr>
          <p:cNvSpPr txBox="1">
            <a:spLocks noChangeArrowheads="1"/>
          </p:cNvSpPr>
          <p:nvPr/>
        </p:nvSpPr>
        <p:spPr bwMode="auto">
          <a:xfrm>
            <a:off x="1818002" y="4902454"/>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cxnSp>
        <p:nvCxnSpPr>
          <p:cNvPr id="17" name="Straight Arrow Connector 16">
            <a:extLst>
              <a:ext uri="{FF2B5EF4-FFF2-40B4-BE49-F238E27FC236}">
                <a16:creationId xmlns:a16="http://schemas.microsoft.com/office/drawing/2014/main" id="{DC770A78-AF4D-D914-2411-E424D8E6A1AF}"/>
              </a:ext>
            </a:extLst>
          </p:cNvPr>
          <p:cNvCxnSpPr>
            <a:cxnSpLocks/>
          </p:cNvCxnSpPr>
          <p:nvPr/>
        </p:nvCxnSpPr>
        <p:spPr>
          <a:xfrm>
            <a:off x="2936566" y="2828459"/>
            <a:ext cx="218" cy="286404"/>
          </a:xfrm>
          <a:prstGeom prst="straightConnector1">
            <a:avLst/>
          </a:prstGeom>
          <a:ln w="12700">
            <a:solidFill>
              <a:srgbClr val="535B6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1B2BC24-1077-7C8E-9861-CE789A224EB3}"/>
              </a:ext>
            </a:extLst>
          </p:cNvPr>
          <p:cNvCxnSpPr>
            <a:cxnSpLocks/>
          </p:cNvCxnSpPr>
          <p:nvPr/>
        </p:nvCxnSpPr>
        <p:spPr>
          <a:xfrm>
            <a:off x="2949795" y="3999772"/>
            <a:ext cx="218" cy="286404"/>
          </a:xfrm>
          <a:prstGeom prst="straightConnector1">
            <a:avLst/>
          </a:prstGeom>
          <a:ln w="12700">
            <a:solidFill>
              <a:srgbClr val="535B6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E9D8797D-9D86-50E8-88C5-EA8B837A0F4A}"/>
              </a:ext>
            </a:extLst>
          </p:cNvPr>
          <p:cNvCxnSpPr>
            <a:cxnSpLocks/>
          </p:cNvCxnSpPr>
          <p:nvPr/>
        </p:nvCxnSpPr>
        <p:spPr>
          <a:xfrm flipH="1">
            <a:off x="2926247" y="1208484"/>
            <a:ext cx="760401" cy="813229"/>
          </a:xfrm>
          <a:prstGeom prst="bentConnector2">
            <a:avLst/>
          </a:prstGeom>
          <a:ln w="12700">
            <a:solidFill>
              <a:srgbClr val="53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06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293FD-41CD-ABB6-1508-50A8F9DFA8CC}"/>
              </a:ext>
            </a:extLst>
          </p:cNvPr>
          <p:cNvSpPr/>
          <p:nvPr/>
        </p:nvSpPr>
        <p:spPr>
          <a:xfrm>
            <a:off x="453139" y="1091561"/>
            <a:ext cx="6251724" cy="348043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p:txBody>
      </p:sp>
      <p:pic>
        <p:nvPicPr>
          <p:cNvPr id="5" name="Graphic 28">
            <a:extLst>
              <a:ext uri="{FF2B5EF4-FFF2-40B4-BE49-F238E27FC236}">
                <a16:creationId xmlns:a16="http://schemas.microsoft.com/office/drawing/2014/main" id="{54E5A9CE-E81D-DC31-668F-94EA6405C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39" y="1091562"/>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35">
            <a:extLst>
              <a:ext uri="{FF2B5EF4-FFF2-40B4-BE49-F238E27FC236}">
                <a16:creationId xmlns:a16="http://schemas.microsoft.com/office/drawing/2014/main" id="{9FDF4584-4544-9F56-B940-2E5A87B94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326" y="1763814"/>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7A0DF614-7299-97E8-6E58-C7A792184ED6}"/>
              </a:ext>
            </a:extLst>
          </p:cNvPr>
          <p:cNvSpPr/>
          <p:nvPr/>
        </p:nvSpPr>
        <p:spPr>
          <a:xfrm>
            <a:off x="773669" y="1765401"/>
            <a:ext cx="2635126" cy="2462215"/>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10" name="Graphic 34">
            <a:extLst>
              <a:ext uri="{FF2B5EF4-FFF2-40B4-BE49-F238E27FC236}">
                <a16:creationId xmlns:a16="http://schemas.microsoft.com/office/drawing/2014/main" id="{C31E0063-F830-59E9-54BD-1975DCDF2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69" y="1763814"/>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phic 60">
            <a:extLst>
              <a:ext uri="{FF2B5EF4-FFF2-40B4-BE49-F238E27FC236}">
                <a16:creationId xmlns:a16="http://schemas.microsoft.com/office/drawing/2014/main" id="{0DF9D417-D309-DC6F-17E4-EE7698FFBC90}"/>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1728024" y="2571978"/>
            <a:ext cx="720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9E85E89B-57A1-2078-DA4B-9A2FC5C586FB}"/>
              </a:ext>
            </a:extLst>
          </p:cNvPr>
          <p:cNvSpPr txBox="1"/>
          <p:nvPr/>
        </p:nvSpPr>
        <p:spPr>
          <a:xfrm>
            <a:off x="959868" y="3308234"/>
            <a:ext cx="2256312" cy="461665"/>
          </a:xfrm>
          <a:prstGeom prst="rect">
            <a:avLst/>
          </a:prstGeom>
          <a:noFill/>
        </p:spPr>
        <p:txBody>
          <a:bodyPr wrap="square" rtlCol="0">
            <a:spAutoFit/>
          </a:bodyPr>
          <a:lstStyle/>
          <a:p>
            <a:pPr algn="ctr"/>
            <a:r>
              <a:rPr lang="en-CH" sz="1200" dirty="0"/>
              <a:t>Amazon EC2 Instance</a:t>
            </a:r>
          </a:p>
          <a:p>
            <a:pPr algn="ctr"/>
            <a:r>
              <a:rPr lang="en-CH" sz="1200" dirty="0"/>
              <a:t>with a web application</a:t>
            </a:r>
          </a:p>
        </p:txBody>
      </p:sp>
      <p:sp>
        <p:nvSpPr>
          <p:cNvPr id="15" name="TextBox 14">
            <a:extLst>
              <a:ext uri="{FF2B5EF4-FFF2-40B4-BE49-F238E27FC236}">
                <a16:creationId xmlns:a16="http://schemas.microsoft.com/office/drawing/2014/main" id="{9F36F589-DBF6-2585-C257-53582FDC13FC}"/>
              </a:ext>
            </a:extLst>
          </p:cNvPr>
          <p:cNvSpPr txBox="1"/>
          <p:nvPr/>
        </p:nvSpPr>
        <p:spPr>
          <a:xfrm>
            <a:off x="543935" y="1978519"/>
            <a:ext cx="2256312" cy="276999"/>
          </a:xfrm>
          <a:prstGeom prst="rect">
            <a:avLst/>
          </a:prstGeom>
          <a:noFill/>
        </p:spPr>
        <p:txBody>
          <a:bodyPr wrap="square" rtlCol="0">
            <a:spAutoFit/>
          </a:bodyPr>
          <a:lstStyle/>
          <a:p>
            <a:pPr algn="ctr"/>
            <a:r>
              <a:rPr lang="en-CH" sz="1200" dirty="0">
                <a:solidFill>
                  <a:srgbClr val="FF0000"/>
                </a:solidFill>
              </a:rPr>
              <a:t>Security Group</a:t>
            </a:r>
          </a:p>
        </p:txBody>
      </p:sp>
      <p:pic>
        <p:nvPicPr>
          <p:cNvPr id="17" name="Graphic 37">
            <a:extLst>
              <a:ext uri="{FF2B5EF4-FFF2-40B4-BE49-F238E27FC236}">
                <a16:creationId xmlns:a16="http://schemas.microsoft.com/office/drawing/2014/main" id="{E78BF953-B98F-D36D-212B-AAAB7E109BF6}"/>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4674649" y="2540671"/>
            <a:ext cx="744476" cy="74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00CFD0A1-C73C-E0E6-87A6-506A8EC3ED8B}"/>
              </a:ext>
            </a:extLst>
          </p:cNvPr>
          <p:cNvSpPr txBox="1"/>
          <p:nvPr/>
        </p:nvSpPr>
        <p:spPr>
          <a:xfrm>
            <a:off x="3918731" y="3308233"/>
            <a:ext cx="2256312" cy="276999"/>
          </a:xfrm>
          <a:prstGeom prst="rect">
            <a:avLst/>
          </a:prstGeom>
          <a:noFill/>
        </p:spPr>
        <p:txBody>
          <a:bodyPr wrap="square" rtlCol="0">
            <a:spAutoFit/>
          </a:bodyPr>
          <a:lstStyle/>
          <a:p>
            <a:pPr algn="ctr"/>
            <a:r>
              <a:rPr lang="en-CH" sz="1200" dirty="0"/>
              <a:t>Amazon RDS DB instance</a:t>
            </a:r>
          </a:p>
        </p:txBody>
      </p:sp>
      <p:sp>
        <p:nvSpPr>
          <p:cNvPr id="20" name="TextBox 19">
            <a:extLst>
              <a:ext uri="{FF2B5EF4-FFF2-40B4-BE49-F238E27FC236}">
                <a16:creationId xmlns:a16="http://schemas.microsoft.com/office/drawing/2014/main" id="{52EC03C0-6DE8-D7F0-B034-015BEE6D17EF}"/>
              </a:ext>
            </a:extLst>
          </p:cNvPr>
          <p:cNvSpPr txBox="1"/>
          <p:nvPr/>
        </p:nvSpPr>
        <p:spPr>
          <a:xfrm>
            <a:off x="3490332" y="1980581"/>
            <a:ext cx="2256312" cy="276999"/>
          </a:xfrm>
          <a:prstGeom prst="rect">
            <a:avLst/>
          </a:prstGeom>
          <a:noFill/>
        </p:spPr>
        <p:txBody>
          <a:bodyPr wrap="square" rtlCol="0">
            <a:spAutoFit/>
          </a:bodyPr>
          <a:lstStyle/>
          <a:p>
            <a:pPr algn="ctr"/>
            <a:r>
              <a:rPr lang="en-CH" sz="1200" dirty="0">
                <a:solidFill>
                  <a:srgbClr val="FF0000"/>
                </a:solidFill>
              </a:rPr>
              <a:t>Security Group</a:t>
            </a:r>
          </a:p>
        </p:txBody>
      </p:sp>
      <p:sp>
        <p:nvSpPr>
          <p:cNvPr id="22" name="Rectangle 21">
            <a:extLst>
              <a:ext uri="{FF2B5EF4-FFF2-40B4-BE49-F238E27FC236}">
                <a16:creationId xmlns:a16="http://schemas.microsoft.com/office/drawing/2014/main" id="{28C1B133-1699-6FEE-8647-ECF06D2556F6}"/>
              </a:ext>
            </a:extLst>
          </p:cNvPr>
          <p:cNvSpPr/>
          <p:nvPr/>
        </p:nvSpPr>
        <p:spPr>
          <a:xfrm>
            <a:off x="3726436" y="1773711"/>
            <a:ext cx="2625456" cy="245885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TextBox 22">
            <a:extLst>
              <a:ext uri="{FF2B5EF4-FFF2-40B4-BE49-F238E27FC236}">
                <a16:creationId xmlns:a16="http://schemas.microsoft.com/office/drawing/2014/main" id="{744D2932-4E99-64DD-D5D3-CAF2157CC69E}"/>
              </a:ext>
            </a:extLst>
          </p:cNvPr>
          <p:cNvSpPr txBox="1"/>
          <p:nvPr/>
        </p:nvSpPr>
        <p:spPr>
          <a:xfrm>
            <a:off x="549441" y="1486021"/>
            <a:ext cx="2256312" cy="276999"/>
          </a:xfrm>
          <a:prstGeom prst="rect">
            <a:avLst/>
          </a:prstGeom>
          <a:noFill/>
        </p:spPr>
        <p:txBody>
          <a:bodyPr wrap="square" rtlCol="0">
            <a:spAutoFit/>
          </a:bodyPr>
          <a:lstStyle/>
          <a:p>
            <a:pPr algn="ctr"/>
            <a:r>
              <a:rPr lang="en-CH" sz="1200" dirty="0">
                <a:solidFill>
                  <a:srgbClr val="FFC000"/>
                </a:solidFill>
              </a:rPr>
              <a:t>Network Access Control List</a:t>
            </a:r>
          </a:p>
        </p:txBody>
      </p:sp>
      <p:sp>
        <p:nvSpPr>
          <p:cNvPr id="24" name="TextBox 23">
            <a:extLst>
              <a:ext uri="{FF2B5EF4-FFF2-40B4-BE49-F238E27FC236}">
                <a16:creationId xmlns:a16="http://schemas.microsoft.com/office/drawing/2014/main" id="{2580E21D-0DA6-4426-46A2-6CEE07BDF76C}"/>
              </a:ext>
            </a:extLst>
          </p:cNvPr>
          <p:cNvSpPr txBox="1"/>
          <p:nvPr/>
        </p:nvSpPr>
        <p:spPr>
          <a:xfrm>
            <a:off x="3656590" y="1483454"/>
            <a:ext cx="2256312" cy="276999"/>
          </a:xfrm>
          <a:prstGeom prst="rect">
            <a:avLst/>
          </a:prstGeom>
          <a:noFill/>
        </p:spPr>
        <p:txBody>
          <a:bodyPr wrap="square" rtlCol="0">
            <a:spAutoFit/>
          </a:bodyPr>
          <a:lstStyle/>
          <a:p>
            <a:r>
              <a:rPr lang="en-CH" sz="1200" dirty="0">
                <a:solidFill>
                  <a:srgbClr val="FFC000"/>
                </a:solidFill>
              </a:rPr>
              <a:t>Network Access Control List</a:t>
            </a:r>
          </a:p>
        </p:txBody>
      </p:sp>
      <p:pic>
        <p:nvPicPr>
          <p:cNvPr id="27" name="Graphic 14">
            <a:extLst>
              <a:ext uri="{FF2B5EF4-FFF2-40B4-BE49-F238E27FC236}">
                <a16:creationId xmlns:a16="http://schemas.microsoft.com/office/drawing/2014/main" id="{64D93865-2C02-3730-A862-E1E306B593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8225" y="5258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Graphic 10">
            <a:extLst>
              <a:ext uri="{FF2B5EF4-FFF2-40B4-BE49-F238E27FC236}">
                <a16:creationId xmlns:a16="http://schemas.microsoft.com/office/drawing/2014/main" id="{4F90218A-D705-3408-1A78-9DAC541D8CB6}"/>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3349050" y="85599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Arrow Connector 29">
            <a:extLst>
              <a:ext uri="{FF2B5EF4-FFF2-40B4-BE49-F238E27FC236}">
                <a16:creationId xmlns:a16="http://schemas.microsoft.com/office/drawing/2014/main" id="{9066301D-7D9D-1F6F-FDA9-3736E59A5888}"/>
              </a:ext>
            </a:extLst>
          </p:cNvPr>
          <p:cNvCxnSpPr>
            <a:stCxn id="27" idx="2"/>
            <a:endCxn id="28" idx="0"/>
          </p:cNvCxnSpPr>
          <p:nvPr/>
        </p:nvCxnSpPr>
        <p:spPr>
          <a:xfrm flipH="1">
            <a:off x="3577650" y="522486"/>
            <a:ext cx="5525" cy="333511"/>
          </a:xfrm>
          <a:prstGeom prst="straightConnector1">
            <a:avLst/>
          </a:prstGeom>
          <a:ln w="28575">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9F3FC26-F5DC-9C8D-5E6D-B9624AD95142}"/>
              </a:ext>
            </a:extLst>
          </p:cNvPr>
          <p:cNvCxnSpPr>
            <a:cxnSpLocks/>
          </p:cNvCxnSpPr>
          <p:nvPr/>
        </p:nvCxnSpPr>
        <p:spPr>
          <a:xfrm flipH="1">
            <a:off x="2421620" y="1223139"/>
            <a:ext cx="968455" cy="1309381"/>
          </a:xfrm>
          <a:prstGeom prst="straightConnector1">
            <a:avLst/>
          </a:prstGeom>
          <a:ln w="28575">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687170-F307-2185-17C4-4776BC3DED02}"/>
              </a:ext>
            </a:extLst>
          </p:cNvPr>
          <p:cNvCxnSpPr>
            <a:cxnSpLocks/>
            <a:stCxn id="17" idx="1"/>
            <a:endCxn id="11" idx="3"/>
          </p:cNvCxnSpPr>
          <p:nvPr/>
        </p:nvCxnSpPr>
        <p:spPr>
          <a:xfrm flipH="1">
            <a:off x="2448024" y="2912909"/>
            <a:ext cx="2226625" cy="19069"/>
          </a:xfrm>
          <a:prstGeom prst="straightConnector1">
            <a:avLst/>
          </a:prstGeom>
          <a:ln w="28575">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F6F5BDE-D76F-50D4-D21A-CF46D7330AF1}"/>
              </a:ext>
            </a:extLst>
          </p:cNvPr>
          <p:cNvSpPr/>
          <p:nvPr/>
        </p:nvSpPr>
        <p:spPr>
          <a:xfrm>
            <a:off x="1199408" y="2256312"/>
            <a:ext cx="1769423" cy="15794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9" name="Rectangle 18">
            <a:extLst>
              <a:ext uri="{FF2B5EF4-FFF2-40B4-BE49-F238E27FC236}">
                <a16:creationId xmlns:a16="http://schemas.microsoft.com/office/drawing/2014/main" id="{3E581631-1FC3-AA4D-8EE0-EA028C748B85}"/>
              </a:ext>
            </a:extLst>
          </p:cNvPr>
          <p:cNvSpPr/>
          <p:nvPr/>
        </p:nvSpPr>
        <p:spPr>
          <a:xfrm>
            <a:off x="4166258" y="2254336"/>
            <a:ext cx="1769423" cy="15794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Rectangle 20">
            <a:extLst>
              <a:ext uri="{FF2B5EF4-FFF2-40B4-BE49-F238E27FC236}">
                <a16:creationId xmlns:a16="http://schemas.microsoft.com/office/drawing/2014/main" id="{8BA6456D-349A-5169-7FB5-1172347722C5}"/>
              </a:ext>
            </a:extLst>
          </p:cNvPr>
          <p:cNvSpPr/>
          <p:nvPr/>
        </p:nvSpPr>
        <p:spPr>
          <a:xfrm>
            <a:off x="783339" y="1775689"/>
            <a:ext cx="2625456" cy="245192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Rectangle 6">
            <a:extLst>
              <a:ext uri="{FF2B5EF4-FFF2-40B4-BE49-F238E27FC236}">
                <a16:creationId xmlns:a16="http://schemas.microsoft.com/office/drawing/2014/main" id="{B2FAC873-9E2A-6717-717A-DCCFC51E8FFC}"/>
              </a:ext>
            </a:extLst>
          </p:cNvPr>
          <p:cNvSpPr/>
          <p:nvPr/>
        </p:nvSpPr>
        <p:spPr>
          <a:xfrm>
            <a:off x="3729325" y="1765402"/>
            <a:ext cx="2635125" cy="246221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39" name="TextBox 38">
            <a:extLst>
              <a:ext uri="{FF2B5EF4-FFF2-40B4-BE49-F238E27FC236}">
                <a16:creationId xmlns:a16="http://schemas.microsoft.com/office/drawing/2014/main" id="{771C71EF-087B-4BD7-E238-5AAAF39A7271}"/>
              </a:ext>
            </a:extLst>
          </p:cNvPr>
          <p:cNvSpPr txBox="1"/>
          <p:nvPr/>
        </p:nvSpPr>
        <p:spPr>
          <a:xfrm>
            <a:off x="3174688" y="1131065"/>
            <a:ext cx="2256312" cy="276999"/>
          </a:xfrm>
          <a:prstGeom prst="rect">
            <a:avLst/>
          </a:prstGeom>
          <a:noFill/>
        </p:spPr>
        <p:txBody>
          <a:bodyPr wrap="square" rtlCol="0">
            <a:spAutoFit/>
          </a:bodyPr>
          <a:lstStyle/>
          <a:p>
            <a:pPr algn="ctr"/>
            <a:r>
              <a:rPr lang="en-CH" sz="1200" dirty="0"/>
              <a:t>Internet Gateway</a:t>
            </a:r>
          </a:p>
        </p:txBody>
      </p:sp>
      <p:sp>
        <p:nvSpPr>
          <p:cNvPr id="40" name="TextBox 39">
            <a:extLst>
              <a:ext uri="{FF2B5EF4-FFF2-40B4-BE49-F238E27FC236}">
                <a16:creationId xmlns:a16="http://schemas.microsoft.com/office/drawing/2014/main" id="{CB36F505-1233-362F-1748-A7BC9DB1F477}"/>
              </a:ext>
            </a:extLst>
          </p:cNvPr>
          <p:cNvSpPr txBox="1"/>
          <p:nvPr/>
        </p:nvSpPr>
        <p:spPr>
          <a:xfrm>
            <a:off x="2678094" y="572369"/>
            <a:ext cx="2256312" cy="276999"/>
          </a:xfrm>
          <a:prstGeom prst="rect">
            <a:avLst/>
          </a:prstGeom>
          <a:noFill/>
        </p:spPr>
        <p:txBody>
          <a:bodyPr wrap="square" rtlCol="0">
            <a:spAutoFit/>
          </a:bodyPr>
          <a:lstStyle/>
          <a:p>
            <a:pPr algn="ctr"/>
            <a:r>
              <a:rPr lang="en-CH" sz="1200" dirty="0"/>
              <a:t>IPv4</a:t>
            </a:r>
          </a:p>
        </p:txBody>
      </p:sp>
      <p:sp>
        <p:nvSpPr>
          <p:cNvPr id="41" name="TextBox 40">
            <a:extLst>
              <a:ext uri="{FF2B5EF4-FFF2-40B4-BE49-F238E27FC236}">
                <a16:creationId xmlns:a16="http://schemas.microsoft.com/office/drawing/2014/main" id="{A4537455-2B2F-1068-2098-7D238C0FEE0E}"/>
              </a:ext>
            </a:extLst>
          </p:cNvPr>
          <p:cNvSpPr txBox="1"/>
          <p:nvPr/>
        </p:nvSpPr>
        <p:spPr>
          <a:xfrm>
            <a:off x="94055" y="4693359"/>
            <a:ext cx="4580593" cy="646331"/>
          </a:xfrm>
          <a:prstGeom prst="rect">
            <a:avLst/>
          </a:prstGeom>
          <a:noFill/>
        </p:spPr>
        <p:txBody>
          <a:bodyPr wrap="square" rtlCol="0">
            <a:spAutoFit/>
          </a:bodyPr>
          <a:lstStyle/>
          <a:p>
            <a:r>
              <a:rPr lang="en-CH" sz="1200" dirty="0">
                <a:solidFill>
                  <a:srgbClr val="238815"/>
                </a:solidFill>
                <a:latin typeface="Arial" panose="020B0604020202020204" pitchFamily="34" charset="0"/>
                <a:cs typeface="Arial" panose="020B0604020202020204" pitchFamily="34" charset="0"/>
              </a:rPr>
              <a:t>Public Subnet</a:t>
            </a:r>
          </a:p>
          <a:p>
            <a:pPr marL="171450" indent="-171450">
              <a:buFontTx/>
              <a:buChar char="-"/>
            </a:pPr>
            <a:r>
              <a:rPr lang="en-CH" sz="1200" dirty="0">
                <a:latin typeface="Arial" panose="020B0604020202020204" pitchFamily="34" charset="0"/>
                <a:cs typeface="Arial" panose="020B0604020202020204" pitchFamily="34" charset="0"/>
              </a:rPr>
              <a:t>Traffic routed directly to the Internet Gateway</a:t>
            </a:r>
          </a:p>
          <a:p>
            <a:pPr marL="171450" indent="-171450">
              <a:buFontTx/>
              <a:buChar char="-"/>
            </a:pPr>
            <a:r>
              <a:rPr lang="en-CH" sz="1200" dirty="0">
                <a:latin typeface="Arial" panose="020B0604020202020204" pitchFamily="34" charset="0"/>
                <a:cs typeface="Arial" panose="020B0604020202020204" pitchFamily="34" charset="0"/>
              </a:rPr>
              <a:t>Allows usage of Elastic I</a:t>
            </a:r>
            <a:r>
              <a:rPr lang="en-GB" sz="1200" dirty="0">
                <a:latin typeface="Arial" panose="020B0604020202020204" pitchFamily="34" charset="0"/>
                <a:cs typeface="Arial" panose="020B0604020202020204" pitchFamily="34" charset="0"/>
              </a:rPr>
              <a:t>P</a:t>
            </a:r>
            <a:r>
              <a:rPr lang="en-CH" sz="1200" dirty="0">
                <a:latin typeface="Arial" panose="020B0604020202020204" pitchFamily="34" charset="0"/>
                <a:cs typeface="Arial" panose="020B0604020202020204" pitchFamily="34" charset="0"/>
              </a:rPr>
              <a:t>s and public IP adresses</a:t>
            </a:r>
          </a:p>
        </p:txBody>
      </p:sp>
      <p:sp>
        <p:nvSpPr>
          <p:cNvPr id="42" name="TextBox 41">
            <a:extLst>
              <a:ext uri="{FF2B5EF4-FFF2-40B4-BE49-F238E27FC236}">
                <a16:creationId xmlns:a16="http://schemas.microsoft.com/office/drawing/2014/main" id="{E0636298-6C2C-917C-960D-E1120DBDAE3E}"/>
              </a:ext>
            </a:extLst>
          </p:cNvPr>
          <p:cNvSpPr txBox="1"/>
          <p:nvPr/>
        </p:nvSpPr>
        <p:spPr>
          <a:xfrm>
            <a:off x="94054" y="5481413"/>
            <a:ext cx="4580593" cy="646331"/>
          </a:xfrm>
          <a:prstGeom prst="rect">
            <a:avLst/>
          </a:prstGeom>
          <a:noFill/>
        </p:spPr>
        <p:txBody>
          <a:bodyPr wrap="square" rtlCol="0">
            <a:spAutoFit/>
          </a:bodyPr>
          <a:lstStyle/>
          <a:p>
            <a:r>
              <a:rPr lang="en-CH" sz="1200" dirty="0">
                <a:solidFill>
                  <a:srgbClr val="0F7EBA"/>
                </a:solidFill>
                <a:latin typeface="Arial" panose="020B0604020202020204" pitchFamily="34" charset="0"/>
                <a:cs typeface="Arial" panose="020B0604020202020204" pitchFamily="34" charset="0"/>
              </a:rPr>
              <a:t>Private Subnet</a:t>
            </a:r>
          </a:p>
          <a:p>
            <a:pPr marL="171450" indent="-171450">
              <a:buFontTx/>
              <a:buChar char="-"/>
            </a:pPr>
            <a:r>
              <a:rPr lang="en-CH" sz="1200" dirty="0">
                <a:latin typeface="Arial" panose="020B0604020202020204" pitchFamily="34" charset="0"/>
                <a:cs typeface="Arial" panose="020B0604020202020204" pitchFamily="34" charset="0"/>
              </a:rPr>
              <a:t>Indirect route to the internet when using a NAT gateway</a:t>
            </a:r>
          </a:p>
          <a:p>
            <a:endParaRPr lang="en-CH" sz="12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00E734C2-45E2-BBED-24B2-F2AE8BBDDCFF}"/>
              </a:ext>
            </a:extLst>
          </p:cNvPr>
          <p:cNvSpPr txBox="1"/>
          <p:nvPr/>
        </p:nvSpPr>
        <p:spPr>
          <a:xfrm>
            <a:off x="6915051" y="1084597"/>
            <a:ext cx="4580593" cy="646331"/>
          </a:xfrm>
          <a:prstGeom prst="rect">
            <a:avLst/>
          </a:prstGeom>
          <a:noFill/>
        </p:spPr>
        <p:txBody>
          <a:bodyPr wrap="square" rtlCol="0">
            <a:spAutoFit/>
          </a:bodyPr>
          <a:lstStyle/>
          <a:p>
            <a:r>
              <a:rPr lang="en-CH" sz="1200" dirty="0">
                <a:solidFill>
                  <a:srgbClr val="0F7EBA"/>
                </a:solidFill>
                <a:latin typeface="Arial" panose="020B0604020202020204" pitchFamily="34" charset="0"/>
                <a:cs typeface="Arial" panose="020B0604020202020204" pitchFamily="34" charset="0"/>
              </a:rPr>
              <a:t>Private Subnet</a:t>
            </a:r>
          </a:p>
          <a:p>
            <a:pPr marL="171450" indent="-171450">
              <a:buFontTx/>
              <a:buChar char="-"/>
            </a:pPr>
            <a:r>
              <a:rPr lang="en-CH" sz="1200" dirty="0">
                <a:latin typeface="Arial" panose="020B0604020202020204" pitchFamily="34" charset="0"/>
                <a:cs typeface="Arial" panose="020B0604020202020204" pitchFamily="34" charset="0"/>
              </a:rPr>
              <a:t>Indirect route to the internet when using a NAT gateway</a:t>
            </a:r>
          </a:p>
          <a:p>
            <a:endParaRPr lang="en-CH"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488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6AEFFD-A76A-FC92-ADA2-9C0EFD640A93}"/>
              </a:ext>
            </a:extLst>
          </p:cNvPr>
          <p:cNvSpPr/>
          <p:nvPr/>
        </p:nvSpPr>
        <p:spPr>
          <a:xfrm>
            <a:off x="1413164" y="519549"/>
            <a:ext cx="7386452" cy="51895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 name="Rectangle 3">
            <a:extLst>
              <a:ext uri="{FF2B5EF4-FFF2-40B4-BE49-F238E27FC236}">
                <a16:creationId xmlns:a16="http://schemas.microsoft.com/office/drawing/2014/main" id="{0D2293FD-41CD-ABB6-1508-50A8F9DFA8CC}"/>
              </a:ext>
            </a:extLst>
          </p:cNvPr>
          <p:cNvSpPr/>
          <p:nvPr/>
        </p:nvSpPr>
        <p:spPr>
          <a:xfrm>
            <a:off x="1866303" y="1611110"/>
            <a:ext cx="6251724" cy="348043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p:txBody>
      </p:sp>
      <p:pic>
        <p:nvPicPr>
          <p:cNvPr id="5" name="Graphic 28">
            <a:extLst>
              <a:ext uri="{FF2B5EF4-FFF2-40B4-BE49-F238E27FC236}">
                <a16:creationId xmlns:a16="http://schemas.microsoft.com/office/drawing/2014/main" id="{54E5A9CE-E81D-DC31-668F-94EA6405C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303" y="161111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35">
            <a:extLst>
              <a:ext uri="{FF2B5EF4-FFF2-40B4-BE49-F238E27FC236}">
                <a16:creationId xmlns:a16="http://schemas.microsoft.com/office/drawing/2014/main" id="{9FDF4584-4544-9F56-B940-2E5A87B94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490" y="2283363"/>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7A0DF614-7299-97E8-6E58-C7A792184ED6}"/>
              </a:ext>
            </a:extLst>
          </p:cNvPr>
          <p:cNvSpPr/>
          <p:nvPr/>
        </p:nvSpPr>
        <p:spPr>
          <a:xfrm>
            <a:off x="2186833" y="2284950"/>
            <a:ext cx="2635126" cy="2462215"/>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10" name="Graphic 34">
            <a:extLst>
              <a:ext uri="{FF2B5EF4-FFF2-40B4-BE49-F238E27FC236}">
                <a16:creationId xmlns:a16="http://schemas.microsoft.com/office/drawing/2014/main" id="{C31E0063-F830-59E9-54BD-1975DCDF2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833" y="2283363"/>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phic 60">
            <a:extLst>
              <a:ext uri="{FF2B5EF4-FFF2-40B4-BE49-F238E27FC236}">
                <a16:creationId xmlns:a16="http://schemas.microsoft.com/office/drawing/2014/main" id="{0DF9D417-D309-DC6F-17E4-EE7698FFBC90}"/>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141188" y="3091527"/>
            <a:ext cx="720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9E85E89B-57A1-2078-DA4B-9A2FC5C586FB}"/>
              </a:ext>
            </a:extLst>
          </p:cNvPr>
          <p:cNvSpPr txBox="1"/>
          <p:nvPr/>
        </p:nvSpPr>
        <p:spPr>
          <a:xfrm>
            <a:off x="2373032" y="3827783"/>
            <a:ext cx="2256312" cy="461665"/>
          </a:xfrm>
          <a:prstGeom prst="rect">
            <a:avLst/>
          </a:prstGeom>
          <a:noFill/>
        </p:spPr>
        <p:txBody>
          <a:bodyPr wrap="square" rtlCol="0">
            <a:spAutoFit/>
          </a:bodyPr>
          <a:lstStyle/>
          <a:p>
            <a:pPr algn="ctr"/>
            <a:r>
              <a:rPr lang="en-CH" sz="1200" dirty="0"/>
              <a:t>Amazon EC2 Instance</a:t>
            </a:r>
          </a:p>
          <a:p>
            <a:pPr algn="ctr"/>
            <a:r>
              <a:rPr lang="en-CH" sz="1200" dirty="0"/>
              <a:t>with a web application</a:t>
            </a:r>
          </a:p>
        </p:txBody>
      </p:sp>
      <p:sp>
        <p:nvSpPr>
          <p:cNvPr id="15" name="TextBox 14">
            <a:extLst>
              <a:ext uri="{FF2B5EF4-FFF2-40B4-BE49-F238E27FC236}">
                <a16:creationId xmlns:a16="http://schemas.microsoft.com/office/drawing/2014/main" id="{9F36F589-DBF6-2585-C257-53582FDC13FC}"/>
              </a:ext>
            </a:extLst>
          </p:cNvPr>
          <p:cNvSpPr txBox="1"/>
          <p:nvPr/>
        </p:nvSpPr>
        <p:spPr>
          <a:xfrm>
            <a:off x="1957099" y="2498068"/>
            <a:ext cx="2256312" cy="276999"/>
          </a:xfrm>
          <a:prstGeom prst="rect">
            <a:avLst/>
          </a:prstGeom>
          <a:noFill/>
        </p:spPr>
        <p:txBody>
          <a:bodyPr wrap="square" rtlCol="0">
            <a:spAutoFit/>
          </a:bodyPr>
          <a:lstStyle/>
          <a:p>
            <a:pPr algn="ctr"/>
            <a:r>
              <a:rPr lang="en-CH" sz="1200" dirty="0">
                <a:solidFill>
                  <a:srgbClr val="FF0000"/>
                </a:solidFill>
              </a:rPr>
              <a:t>Security Group</a:t>
            </a:r>
          </a:p>
        </p:txBody>
      </p:sp>
      <p:pic>
        <p:nvPicPr>
          <p:cNvPr id="17" name="Graphic 37">
            <a:extLst>
              <a:ext uri="{FF2B5EF4-FFF2-40B4-BE49-F238E27FC236}">
                <a16:creationId xmlns:a16="http://schemas.microsoft.com/office/drawing/2014/main" id="{E78BF953-B98F-D36D-212B-AAAB7E109BF6}"/>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6087813" y="3060220"/>
            <a:ext cx="744476" cy="74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00CFD0A1-C73C-E0E6-87A6-506A8EC3ED8B}"/>
              </a:ext>
            </a:extLst>
          </p:cNvPr>
          <p:cNvSpPr txBox="1"/>
          <p:nvPr/>
        </p:nvSpPr>
        <p:spPr>
          <a:xfrm>
            <a:off x="5331895" y="3827782"/>
            <a:ext cx="2256312" cy="276999"/>
          </a:xfrm>
          <a:prstGeom prst="rect">
            <a:avLst/>
          </a:prstGeom>
          <a:noFill/>
        </p:spPr>
        <p:txBody>
          <a:bodyPr wrap="square" rtlCol="0">
            <a:spAutoFit/>
          </a:bodyPr>
          <a:lstStyle/>
          <a:p>
            <a:pPr algn="ctr"/>
            <a:r>
              <a:rPr lang="en-CH" sz="1200" dirty="0"/>
              <a:t>Amazon RDS DB instance</a:t>
            </a:r>
          </a:p>
        </p:txBody>
      </p:sp>
      <p:sp>
        <p:nvSpPr>
          <p:cNvPr id="20" name="TextBox 19">
            <a:extLst>
              <a:ext uri="{FF2B5EF4-FFF2-40B4-BE49-F238E27FC236}">
                <a16:creationId xmlns:a16="http://schemas.microsoft.com/office/drawing/2014/main" id="{52EC03C0-6DE8-D7F0-B034-015BEE6D17EF}"/>
              </a:ext>
            </a:extLst>
          </p:cNvPr>
          <p:cNvSpPr txBox="1"/>
          <p:nvPr/>
        </p:nvSpPr>
        <p:spPr>
          <a:xfrm>
            <a:off x="4903496" y="2500130"/>
            <a:ext cx="2256312" cy="276999"/>
          </a:xfrm>
          <a:prstGeom prst="rect">
            <a:avLst/>
          </a:prstGeom>
          <a:noFill/>
        </p:spPr>
        <p:txBody>
          <a:bodyPr wrap="square" rtlCol="0">
            <a:spAutoFit/>
          </a:bodyPr>
          <a:lstStyle/>
          <a:p>
            <a:pPr algn="ctr"/>
            <a:r>
              <a:rPr lang="en-CH" sz="1200" dirty="0">
                <a:solidFill>
                  <a:srgbClr val="FF0000"/>
                </a:solidFill>
              </a:rPr>
              <a:t>Security Group</a:t>
            </a:r>
          </a:p>
        </p:txBody>
      </p:sp>
      <p:sp>
        <p:nvSpPr>
          <p:cNvPr id="22" name="Rectangle 21">
            <a:extLst>
              <a:ext uri="{FF2B5EF4-FFF2-40B4-BE49-F238E27FC236}">
                <a16:creationId xmlns:a16="http://schemas.microsoft.com/office/drawing/2014/main" id="{28C1B133-1699-6FEE-8647-ECF06D2556F6}"/>
              </a:ext>
            </a:extLst>
          </p:cNvPr>
          <p:cNvSpPr/>
          <p:nvPr/>
        </p:nvSpPr>
        <p:spPr>
          <a:xfrm>
            <a:off x="5139600" y="2293260"/>
            <a:ext cx="2625456" cy="245885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TextBox 22">
            <a:extLst>
              <a:ext uri="{FF2B5EF4-FFF2-40B4-BE49-F238E27FC236}">
                <a16:creationId xmlns:a16="http://schemas.microsoft.com/office/drawing/2014/main" id="{744D2932-4E99-64DD-D5D3-CAF2157CC69E}"/>
              </a:ext>
            </a:extLst>
          </p:cNvPr>
          <p:cNvSpPr txBox="1"/>
          <p:nvPr/>
        </p:nvSpPr>
        <p:spPr>
          <a:xfrm>
            <a:off x="1962605" y="2005570"/>
            <a:ext cx="2256312" cy="276999"/>
          </a:xfrm>
          <a:prstGeom prst="rect">
            <a:avLst/>
          </a:prstGeom>
          <a:noFill/>
        </p:spPr>
        <p:txBody>
          <a:bodyPr wrap="square" rtlCol="0">
            <a:spAutoFit/>
          </a:bodyPr>
          <a:lstStyle/>
          <a:p>
            <a:pPr algn="ctr"/>
            <a:r>
              <a:rPr lang="en-CH" sz="1200" dirty="0">
                <a:solidFill>
                  <a:srgbClr val="FFC000"/>
                </a:solidFill>
              </a:rPr>
              <a:t>Network Access Control List</a:t>
            </a:r>
          </a:p>
        </p:txBody>
      </p:sp>
      <p:sp>
        <p:nvSpPr>
          <p:cNvPr id="24" name="TextBox 23">
            <a:extLst>
              <a:ext uri="{FF2B5EF4-FFF2-40B4-BE49-F238E27FC236}">
                <a16:creationId xmlns:a16="http://schemas.microsoft.com/office/drawing/2014/main" id="{2580E21D-0DA6-4426-46A2-6CEE07BDF76C}"/>
              </a:ext>
            </a:extLst>
          </p:cNvPr>
          <p:cNvSpPr txBox="1"/>
          <p:nvPr/>
        </p:nvSpPr>
        <p:spPr>
          <a:xfrm>
            <a:off x="5069754" y="2003003"/>
            <a:ext cx="2256312" cy="276999"/>
          </a:xfrm>
          <a:prstGeom prst="rect">
            <a:avLst/>
          </a:prstGeom>
          <a:noFill/>
        </p:spPr>
        <p:txBody>
          <a:bodyPr wrap="square" rtlCol="0">
            <a:spAutoFit/>
          </a:bodyPr>
          <a:lstStyle/>
          <a:p>
            <a:r>
              <a:rPr lang="en-CH" sz="1200" dirty="0">
                <a:solidFill>
                  <a:srgbClr val="FFC000"/>
                </a:solidFill>
              </a:rPr>
              <a:t>Network Access Control List</a:t>
            </a:r>
          </a:p>
        </p:txBody>
      </p:sp>
      <p:pic>
        <p:nvPicPr>
          <p:cNvPr id="27" name="Graphic 14">
            <a:extLst>
              <a:ext uri="{FF2B5EF4-FFF2-40B4-BE49-F238E27FC236}">
                <a16:creationId xmlns:a16="http://schemas.microsoft.com/office/drawing/2014/main" id="{64D93865-2C02-3730-A862-E1E306B593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1389" y="57213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Graphic 10">
            <a:extLst>
              <a:ext uri="{FF2B5EF4-FFF2-40B4-BE49-F238E27FC236}">
                <a16:creationId xmlns:a16="http://schemas.microsoft.com/office/drawing/2014/main" id="{4F90218A-D705-3408-1A78-9DAC541D8CB6}"/>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4762214" y="137554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Arrow Connector 29">
            <a:extLst>
              <a:ext uri="{FF2B5EF4-FFF2-40B4-BE49-F238E27FC236}">
                <a16:creationId xmlns:a16="http://schemas.microsoft.com/office/drawing/2014/main" id="{9066301D-7D9D-1F6F-FDA9-3736E59A5888}"/>
              </a:ext>
            </a:extLst>
          </p:cNvPr>
          <p:cNvCxnSpPr>
            <a:stCxn id="27" idx="2"/>
            <a:endCxn id="28" idx="0"/>
          </p:cNvCxnSpPr>
          <p:nvPr/>
        </p:nvCxnSpPr>
        <p:spPr>
          <a:xfrm flipH="1">
            <a:off x="4990814" y="1042035"/>
            <a:ext cx="5525" cy="333511"/>
          </a:xfrm>
          <a:prstGeom prst="straightConnector1">
            <a:avLst/>
          </a:prstGeom>
          <a:ln w="28575">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9F3FC26-F5DC-9C8D-5E6D-B9624AD95142}"/>
              </a:ext>
            </a:extLst>
          </p:cNvPr>
          <p:cNvCxnSpPr>
            <a:cxnSpLocks/>
          </p:cNvCxnSpPr>
          <p:nvPr/>
        </p:nvCxnSpPr>
        <p:spPr>
          <a:xfrm flipH="1">
            <a:off x="3834784" y="1742688"/>
            <a:ext cx="968455" cy="1309381"/>
          </a:xfrm>
          <a:prstGeom prst="straightConnector1">
            <a:avLst/>
          </a:prstGeom>
          <a:ln w="28575">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687170-F307-2185-17C4-4776BC3DED02}"/>
              </a:ext>
            </a:extLst>
          </p:cNvPr>
          <p:cNvCxnSpPr>
            <a:cxnSpLocks/>
            <a:stCxn id="17" idx="1"/>
            <a:endCxn id="11" idx="3"/>
          </p:cNvCxnSpPr>
          <p:nvPr/>
        </p:nvCxnSpPr>
        <p:spPr>
          <a:xfrm flipH="1">
            <a:off x="3861188" y="3432458"/>
            <a:ext cx="2226625" cy="19069"/>
          </a:xfrm>
          <a:prstGeom prst="straightConnector1">
            <a:avLst/>
          </a:prstGeom>
          <a:ln w="28575">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F6F5BDE-D76F-50D4-D21A-CF46D7330AF1}"/>
              </a:ext>
            </a:extLst>
          </p:cNvPr>
          <p:cNvSpPr/>
          <p:nvPr/>
        </p:nvSpPr>
        <p:spPr>
          <a:xfrm>
            <a:off x="2612572" y="2775861"/>
            <a:ext cx="1769423" cy="15794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9" name="Rectangle 18">
            <a:extLst>
              <a:ext uri="{FF2B5EF4-FFF2-40B4-BE49-F238E27FC236}">
                <a16:creationId xmlns:a16="http://schemas.microsoft.com/office/drawing/2014/main" id="{3E581631-1FC3-AA4D-8EE0-EA028C748B85}"/>
              </a:ext>
            </a:extLst>
          </p:cNvPr>
          <p:cNvSpPr/>
          <p:nvPr/>
        </p:nvSpPr>
        <p:spPr>
          <a:xfrm>
            <a:off x="5579422" y="2773885"/>
            <a:ext cx="1769423" cy="15794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Rectangle 20">
            <a:extLst>
              <a:ext uri="{FF2B5EF4-FFF2-40B4-BE49-F238E27FC236}">
                <a16:creationId xmlns:a16="http://schemas.microsoft.com/office/drawing/2014/main" id="{8BA6456D-349A-5169-7FB5-1172347722C5}"/>
              </a:ext>
            </a:extLst>
          </p:cNvPr>
          <p:cNvSpPr/>
          <p:nvPr/>
        </p:nvSpPr>
        <p:spPr>
          <a:xfrm>
            <a:off x="2196503" y="2295238"/>
            <a:ext cx="2625456" cy="245192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Rectangle 6">
            <a:extLst>
              <a:ext uri="{FF2B5EF4-FFF2-40B4-BE49-F238E27FC236}">
                <a16:creationId xmlns:a16="http://schemas.microsoft.com/office/drawing/2014/main" id="{B2FAC873-9E2A-6717-717A-DCCFC51E8FFC}"/>
              </a:ext>
            </a:extLst>
          </p:cNvPr>
          <p:cNvSpPr/>
          <p:nvPr/>
        </p:nvSpPr>
        <p:spPr>
          <a:xfrm>
            <a:off x="5142489" y="2284951"/>
            <a:ext cx="2635125" cy="246221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39" name="TextBox 38">
            <a:extLst>
              <a:ext uri="{FF2B5EF4-FFF2-40B4-BE49-F238E27FC236}">
                <a16:creationId xmlns:a16="http://schemas.microsoft.com/office/drawing/2014/main" id="{771C71EF-087B-4BD7-E238-5AAAF39A7271}"/>
              </a:ext>
            </a:extLst>
          </p:cNvPr>
          <p:cNvSpPr txBox="1"/>
          <p:nvPr/>
        </p:nvSpPr>
        <p:spPr>
          <a:xfrm>
            <a:off x="4587852" y="1650614"/>
            <a:ext cx="2256312" cy="276999"/>
          </a:xfrm>
          <a:prstGeom prst="rect">
            <a:avLst/>
          </a:prstGeom>
          <a:noFill/>
        </p:spPr>
        <p:txBody>
          <a:bodyPr wrap="square" rtlCol="0">
            <a:spAutoFit/>
          </a:bodyPr>
          <a:lstStyle/>
          <a:p>
            <a:pPr algn="ctr"/>
            <a:r>
              <a:rPr lang="en-CH" sz="1200" dirty="0"/>
              <a:t>Internet Gateway</a:t>
            </a:r>
          </a:p>
        </p:txBody>
      </p:sp>
      <p:sp>
        <p:nvSpPr>
          <p:cNvPr id="40" name="TextBox 39">
            <a:extLst>
              <a:ext uri="{FF2B5EF4-FFF2-40B4-BE49-F238E27FC236}">
                <a16:creationId xmlns:a16="http://schemas.microsoft.com/office/drawing/2014/main" id="{CB36F505-1233-362F-1748-A7BC9DB1F477}"/>
              </a:ext>
            </a:extLst>
          </p:cNvPr>
          <p:cNvSpPr txBox="1"/>
          <p:nvPr/>
        </p:nvSpPr>
        <p:spPr>
          <a:xfrm>
            <a:off x="4091258" y="1091918"/>
            <a:ext cx="2256312" cy="276999"/>
          </a:xfrm>
          <a:prstGeom prst="rect">
            <a:avLst/>
          </a:prstGeom>
          <a:noFill/>
        </p:spPr>
        <p:txBody>
          <a:bodyPr wrap="square" rtlCol="0">
            <a:spAutoFit/>
          </a:bodyPr>
          <a:lstStyle/>
          <a:p>
            <a:pPr algn="ctr"/>
            <a:r>
              <a:rPr lang="en-CH" sz="1200" dirty="0"/>
              <a:t>IPv4</a:t>
            </a:r>
          </a:p>
        </p:txBody>
      </p:sp>
    </p:spTree>
    <p:extLst>
      <p:ext uri="{BB962C8B-B14F-4D97-AF65-F5344CB8AC3E}">
        <p14:creationId xmlns:p14="http://schemas.microsoft.com/office/powerpoint/2010/main" val="398538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8195-28AD-AD30-F1C4-B603647F841C}"/>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1660DCB8-5A17-6438-98B4-F0DEA4B6F7CF}"/>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201910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a:cxnSpLocks/>
          </p:cNvCxnSpPr>
          <p:nvPr/>
        </p:nvCxnSpPr>
        <p:spPr>
          <a:xfrm>
            <a:off x="1831850" y="3165784"/>
            <a:ext cx="0" cy="828000"/>
          </a:xfrm>
          <a:prstGeom prst="straightConnector1">
            <a:avLst/>
          </a:prstGeom>
          <a:ln w="38100">
            <a:solidFill>
              <a:schemeClr val="accent2"/>
            </a:solidFill>
            <a:tailEnd type="arrow" w="med" len="sm"/>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10009" y="5634833"/>
            <a:ext cx="3684781" cy="348878"/>
          </a:xfrm>
          <a:prstGeom prst="rect">
            <a:avLst/>
          </a:prstGeom>
        </p:spPr>
        <p:txBody>
          <a:bodyPr wrap="square">
            <a:spAutoFit/>
          </a:bodyPr>
          <a:lstStyle/>
          <a:p>
            <a:pPr algn="ctr"/>
            <a:r>
              <a:rPr lang="en-US" sz="1667"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Snapshot A</a:t>
            </a:r>
            <a:endParaRPr lang="en-US" sz="1667"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Rectangle 15"/>
          <p:cNvSpPr/>
          <p:nvPr/>
        </p:nvSpPr>
        <p:spPr>
          <a:xfrm>
            <a:off x="205296" y="1012078"/>
            <a:ext cx="3254172" cy="810350"/>
          </a:xfrm>
          <a:prstGeom prst="rect">
            <a:avLst/>
          </a:prstGeom>
        </p:spPr>
        <p:txBody>
          <a:bodyPr wrap="square">
            <a:spAutoFit/>
          </a:bodyPr>
          <a:lstStyle/>
          <a:p>
            <a:pPr algn="ctr"/>
            <a:r>
              <a:rPr lang="en-US" sz="2333"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State 1: 10GiB</a:t>
            </a:r>
          </a:p>
          <a:p>
            <a:pPr algn="ctr"/>
            <a:endParaRPr lang="en-US" sz="2333"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4" name="Group 3">
            <a:extLst>
              <a:ext uri="{FF2B5EF4-FFF2-40B4-BE49-F238E27FC236}">
                <a16:creationId xmlns:a16="http://schemas.microsoft.com/office/drawing/2014/main" id="{65FA02A4-16E6-8813-D1C8-118C39A665C0}"/>
              </a:ext>
            </a:extLst>
          </p:cNvPr>
          <p:cNvGrpSpPr/>
          <p:nvPr/>
        </p:nvGrpSpPr>
        <p:grpSpPr>
          <a:xfrm>
            <a:off x="1437443" y="1664634"/>
            <a:ext cx="789877" cy="1218489"/>
            <a:chOff x="1711766" y="1664634"/>
            <a:chExt cx="789877" cy="1218489"/>
          </a:xfrm>
        </p:grpSpPr>
        <p:grpSp>
          <p:nvGrpSpPr>
            <p:cNvPr id="41" name="Group 40">
              <a:extLst>
                <a:ext uri="{FF2B5EF4-FFF2-40B4-BE49-F238E27FC236}">
                  <a16:creationId xmlns:a16="http://schemas.microsoft.com/office/drawing/2014/main" id="{C77C587B-93D9-44D0-B3E1-10557DF1E512}"/>
                </a:ext>
              </a:extLst>
            </p:cNvPr>
            <p:cNvGrpSpPr/>
            <p:nvPr/>
          </p:nvGrpSpPr>
          <p:grpSpPr>
            <a:xfrm>
              <a:off x="1711766" y="1664634"/>
              <a:ext cx="789877" cy="1218489"/>
              <a:chOff x="2847396" y="4935417"/>
              <a:chExt cx="348194" cy="537135"/>
            </a:xfrm>
            <a:solidFill>
              <a:schemeClr val="bg1"/>
            </a:solidFill>
          </p:grpSpPr>
          <p:sp>
            <p:nvSpPr>
              <p:cNvPr id="42" name="Freeform: Shape 41">
                <a:extLst>
                  <a:ext uri="{FF2B5EF4-FFF2-40B4-BE49-F238E27FC236}">
                    <a16:creationId xmlns:a16="http://schemas.microsoft.com/office/drawing/2014/main" id="{B0984366-9F0B-4D07-A48D-083438B9D9C6}"/>
                  </a:ext>
                </a:extLst>
              </p:cNvPr>
              <p:cNvSpPr/>
              <p:nvPr/>
            </p:nvSpPr>
            <p:spPr>
              <a:xfrm>
                <a:off x="2847864" y="5049979"/>
                <a:ext cx="347726" cy="422573"/>
              </a:xfrm>
              <a:custGeom>
                <a:avLst/>
                <a:gdLst>
                  <a:gd name="connsiteX0" fmla="*/ 344155 w 347726"/>
                  <a:gd name="connsiteY0" fmla="*/ 327144 h 319532"/>
                  <a:gd name="connsiteX1" fmla="*/ 9398 w 347726"/>
                  <a:gd name="connsiteY1" fmla="*/ 327144 h 319532"/>
                  <a:gd name="connsiteX2" fmla="*/ 0 w 347726"/>
                  <a:gd name="connsiteY2" fmla="*/ 317746 h 319532"/>
                  <a:gd name="connsiteX3" fmla="*/ 0 w 347726"/>
                  <a:gd name="connsiteY3" fmla="*/ 9398 h 319532"/>
                  <a:gd name="connsiteX4" fmla="*/ 9398 w 347726"/>
                  <a:gd name="connsiteY4" fmla="*/ 0 h 319532"/>
                  <a:gd name="connsiteX5" fmla="*/ 344155 w 347726"/>
                  <a:gd name="connsiteY5" fmla="*/ 0 h 319532"/>
                  <a:gd name="connsiteX6" fmla="*/ 353553 w 347726"/>
                  <a:gd name="connsiteY6" fmla="*/ 9398 h 319532"/>
                  <a:gd name="connsiteX7" fmla="*/ 353553 w 347726"/>
                  <a:gd name="connsiteY7" fmla="*/ 317746 h 319532"/>
                  <a:gd name="connsiteX8" fmla="*/ 344155 w 347726"/>
                  <a:gd name="connsiteY8" fmla="*/ 327144 h 319532"/>
                  <a:gd name="connsiteX9" fmla="*/ 18796 w 347726"/>
                  <a:gd name="connsiteY9" fmla="*/ 308348 h 319532"/>
                  <a:gd name="connsiteX10" fmla="*/ 334757 w 347726"/>
                  <a:gd name="connsiteY10" fmla="*/ 308348 h 319532"/>
                  <a:gd name="connsiteX11" fmla="*/ 334757 w 347726"/>
                  <a:gd name="connsiteY11" fmla="*/ 18796 h 319532"/>
                  <a:gd name="connsiteX12" fmla="*/ 18796 w 347726"/>
                  <a:gd name="connsiteY12" fmla="*/ 18796 h 31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726" h="319532">
                    <a:moveTo>
                      <a:pt x="344155" y="327144"/>
                    </a:moveTo>
                    <a:lnTo>
                      <a:pt x="9398" y="327144"/>
                    </a:lnTo>
                    <a:cubicBezTo>
                      <a:pt x="4208" y="327144"/>
                      <a:pt x="0" y="322937"/>
                      <a:pt x="0" y="317746"/>
                    </a:cubicBezTo>
                    <a:lnTo>
                      <a:pt x="0" y="9398"/>
                    </a:lnTo>
                    <a:cubicBezTo>
                      <a:pt x="0" y="4208"/>
                      <a:pt x="4208" y="0"/>
                      <a:pt x="9398" y="0"/>
                    </a:cubicBezTo>
                    <a:lnTo>
                      <a:pt x="344155" y="0"/>
                    </a:lnTo>
                    <a:cubicBezTo>
                      <a:pt x="349345" y="0"/>
                      <a:pt x="353553" y="4208"/>
                      <a:pt x="353553" y="9398"/>
                    </a:cubicBezTo>
                    <a:lnTo>
                      <a:pt x="353553" y="317746"/>
                    </a:lnTo>
                    <a:cubicBezTo>
                      <a:pt x="353553" y="322937"/>
                      <a:pt x="349345" y="327144"/>
                      <a:pt x="344155" y="327144"/>
                    </a:cubicBezTo>
                    <a:close/>
                    <a:moveTo>
                      <a:pt x="18796" y="308348"/>
                    </a:moveTo>
                    <a:lnTo>
                      <a:pt x="334757" y="308348"/>
                    </a:lnTo>
                    <a:lnTo>
                      <a:pt x="334757" y="18796"/>
                    </a:lnTo>
                    <a:lnTo>
                      <a:pt x="18796" y="18796"/>
                    </a:lnTo>
                    <a:close/>
                  </a:path>
                </a:pathLst>
              </a:custGeom>
              <a:solidFill>
                <a:schemeClr val="tx1"/>
              </a:solidFill>
              <a:ln w="9335" cap="flat">
                <a:solidFill>
                  <a:schemeClr val="tx1"/>
                </a:solidFill>
                <a:prstDash val="solid"/>
                <a:miter/>
              </a:ln>
            </p:spPr>
            <p:txBody>
              <a:bodyPr rtlCol="0" anchor="ctr"/>
              <a:lstStyle/>
              <a:p>
                <a:endParaRPr lang="en-US" sz="1500" dirty="0"/>
              </a:p>
            </p:txBody>
          </p:sp>
          <p:sp>
            <p:nvSpPr>
              <p:cNvPr id="43" name="Freeform: Shape 42">
                <a:extLst>
                  <a:ext uri="{FF2B5EF4-FFF2-40B4-BE49-F238E27FC236}">
                    <a16:creationId xmlns:a16="http://schemas.microsoft.com/office/drawing/2014/main" id="{4163E5FF-1E80-4BC0-AB5E-F6A9D5ECA396}"/>
                  </a:ext>
                </a:extLst>
              </p:cNvPr>
              <p:cNvSpPr/>
              <p:nvPr/>
            </p:nvSpPr>
            <p:spPr>
              <a:xfrm>
                <a:off x="2847396" y="4935417"/>
                <a:ext cx="347726" cy="93980"/>
              </a:xfrm>
              <a:custGeom>
                <a:avLst/>
                <a:gdLst>
                  <a:gd name="connsiteX0" fmla="*/ 344622 w 347726"/>
                  <a:gd name="connsiteY0" fmla="*/ 98115 h 93980"/>
                  <a:gd name="connsiteX1" fmla="*/ 9301 w 347726"/>
                  <a:gd name="connsiteY1" fmla="*/ 98115 h 93980"/>
                  <a:gd name="connsiteX2" fmla="*/ 843 w 347726"/>
                  <a:gd name="connsiteY2" fmla="*/ 92852 h 93980"/>
                  <a:gd name="connsiteX3" fmla="*/ 1783 w 347726"/>
                  <a:gd name="connsiteY3" fmla="*/ 83454 h 93980"/>
                  <a:gd name="connsiteX4" fmla="*/ 61366 w 347726"/>
                  <a:gd name="connsiteY4" fmla="*/ 3759 h 93980"/>
                  <a:gd name="connsiteX5" fmla="*/ 68885 w 347726"/>
                  <a:gd name="connsiteY5" fmla="*/ 0 h 93980"/>
                  <a:gd name="connsiteX6" fmla="*/ 285039 w 347726"/>
                  <a:gd name="connsiteY6" fmla="*/ 0 h 93980"/>
                  <a:gd name="connsiteX7" fmla="*/ 292557 w 347726"/>
                  <a:gd name="connsiteY7" fmla="*/ 3759 h 93980"/>
                  <a:gd name="connsiteX8" fmla="*/ 352140 w 347726"/>
                  <a:gd name="connsiteY8" fmla="*/ 83078 h 93980"/>
                  <a:gd name="connsiteX9" fmla="*/ 353080 w 347726"/>
                  <a:gd name="connsiteY9" fmla="*/ 92476 h 93980"/>
                  <a:gd name="connsiteX10" fmla="*/ 344622 w 347726"/>
                  <a:gd name="connsiteY10" fmla="*/ 98115 h 93980"/>
                  <a:gd name="connsiteX11" fmla="*/ 28097 w 347726"/>
                  <a:gd name="connsiteY11" fmla="*/ 79319 h 93980"/>
                  <a:gd name="connsiteX12" fmla="*/ 325826 w 347726"/>
                  <a:gd name="connsiteY12" fmla="*/ 79319 h 93980"/>
                  <a:gd name="connsiteX13" fmla="*/ 280340 w 347726"/>
                  <a:gd name="connsiteY13" fmla="*/ 18796 h 93980"/>
                  <a:gd name="connsiteX14" fmla="*/ 73584 w 347726"/>
                  <a:gd name="connsiteY14" fmla="*/ 18796 h 9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726" h="93980">
                    <a:moveTo>
                      <a:pt x="344622" y="98115"/>
                    </a:moveTo>
                    <a:lnTo>
                      <a:pt x="9301" y="98115"/>
                    </a:lnTo>
                    <a:cubicBezTo>
                      <a:pt x="5708" y="98122"/>
                      <a:pt x="2424" y="96079"/>
                      <a:pt x="843" y="92852"/>
                    </a:cubicBezTo>
                    <a:cubicBezTo>
                      <a:pt x="-555" y="89778"/>
                      <a:pt x="-196" y="86191"/>
                      <a:pt x="1783" y="83454"/>
                    </a:cubicBezTo>
                    <a:lnTo>
                      <a:pt x="61366" y="3759"/>
                    </a:lnTo>
                    <a:cubicBezTo>
                      <a:pt x="63141" y="1393"/>
                      <a:pt x="65927" y="0"/>
                      <a:pt x="68885" y="0"/>
                    </a:cubicBezTo>
                    <a:lnTo>
                      <a:pt x="285039" y="0"/>
                    </a:lnTo>
                    <a:cubicBezTo>
                      <a:pt x="287997" y="0"/>
                      <a:pt x="290782" y="1393"/>
                      <a:pt x="292557" y="3759"/>
                    </a:cubicBezTo>
                    <a:lnTo>
                      <a:pt x="352140" y="83078"/>
                    </a:lnTo>
                    <a:cubicBezTo>
                      <a:pt x="354119" y="85815"/>
                      <a:pt x="354478" y="89402"/>
                      <a:pt x="353080" y="92476"/>
                    </a:cubicBezTo>
                    <a:cubicBezTo>
                      <a:pt x="351608" y="95850"/>
                      <a:pt x="348302" y="98054"/>
                      <a:pt x="344622" y="98115"/>
                    </a:cubicBezTo>
                    <a:close/>
                    <a:moveTo>
                      <a:pt x="28097" y="79319"/>
                    </a:moveTo>
                    <a:lnTo>
                      <a:pt x="325826" y="79319"/>
                    </a:lnTo>
                    <a:lnTo>
                      <a:pt x="280340" y="18796"/>
                    </a:lnTo>
                    <a:lnTo>
                      <a:pt x="73584" y="18796"/>
                    </a:lnTo>
                    <a:close/>
                  </a:path>
                </a:pathLst>
              </a:custGeom>
              <a:solidFill>
                <a:schemeClr val="tx1"/>
              </a:solidFill>
              <a:ln w="9335" cap="flat">
                <a:solidFill>
                  <a:schemeClr val="tx1"/>
                </a:solidFill>
                <a:prstDash val="solid"/>
                <a:miter/>
              </a:ln>
            </p:spPr>
            <p:txBody>
              <a:bodyPr rtlCol="0" anchor="ctr"/>
              <a:lstStyle/>
              <a:p>
                <a:endParaRPr lang="en-US" sz="1500" dirty="0"/>
              </a:p>
            </p:txBody>
          </p:sp>
        </p:grpSp>
        <p:sp>
          <p:nvSpPr>
            <p:cNvPr id="3" name="TextBox 2">
              <a:extLst>
                <a:ext uri="{FF2B5EF4-FFF2-40B4-BE49-F238E27FC236}">
                  <a16:creationId xmlns:a16="http://schemas.microsoft.com/office/drawing/2014/main" id="{A3C1D39F-37B2-1115-F46E-421CC4464C7B}"/>
                </a:ext>
              </a:extLst>
            </p:cNvPr>
            <p:cNvSpPr txBox="1"/>
            <p:nvPr/>
          </p:nvSpPr>
          <p:spPr>
            <a:xfrm>
              <a:off x="1711766" y="2096484"/>
              <a:ext cx="788815" cy="369332"/>
            </a:xfrm>
            <a:prstGeom prst="rect">
              <a:avLst/>
            </a:prstGeom>
            <a:noFill/>
          </p:spPr>
          <p:txBody>
            <a:bodyPr wrap="square" lIns="0" rIns="0" rtlCol="0">
              <a:spAutoFit/>
            </a:bodyPr>
            <a:lstStyle/>
            <a:p>
              <a:pPr algn="ctr"/>
              <a:r>
                <a:rPr lang="en-CH" dirty="0">
                  <a:solidFill>
                    <a:schemeClr val="accent1"/>
                  </a:solidFill>
                </a:rPr>
                <a:t>10GiB</a:t>
              </a:r>
            </a:p>
          </p:txBody>
        </p:sp>
      </p:grpSp>
      <p:grpSp>
        <p:nvGrpSpPr>
          <p:cNvPr id="56" name="Group 55">
            <a:extLst>
              <a:ext uri="{FF2B5EF4-FFF2-40B4-BE49-F238E27FC236}">
                <a16:creationId xmlns:a16="http://schemas.microsoft.com/office/drawing/2014/main" id="{883ABDE4-1116-BEB9-49FA-5FE9B7A40ACF}"/>
              </a:ext>
            </a:extLst>
          </p:cNvPr>
          <p:cNvGrpSpPr/>
          <p:nvPr/>
        </p:nvGrpSpPr>
        <p:grpSpPr>
          <a:xfrm>
            <a:off x="1437443" y="4334205"/>
            <a:ext cx="789877" cy="1218489"/>
            <a:chOff x="1711766" y="1664634"/>
            <a:chExt cx="789877" cy="1218489"/>
          </a:xfrm>
        </p:grpSpPr>
        <p:grpSp>
          <p:nvGrpSpPr>
            <p:cNvPr id="57" name="Group 56">
              <a:extLst>
                <a:ext uri="{FF2B5EF4-FFF2-40B4-BE49-F238E27FC236}">
                  <a16:creationId xmlns:a16="http://schemas.microsoft.com/office/drawing/2014/main" id="{3CD8803B-5803-A52B-558A-F5C7B7383009}"/>
                </a:ext>
              </a:extLst>
            </p:cNvPr>
            <p:cNvGrpSpPr/>
            <p:nvPr/>
          </p:nvGrpSpPr>
          <p:grpSpPr>
            <a:xfrm>
              <a:off x="1711766" y="1664634"/>
              <a:ext cx="789877" cy="1218489"/>
              <a:chOff x="2847396" y="4935417"/>
              <a:chExt cx="348194" cy="537135"/>
            </a:xfrm>
            <a:solidFill>
              <a:schemeClr val="bg1"/>
            </a:solidFill>
          </p:grpSpPr>
          <p:sp>
            <p:nvSpPr>
              <p:cNvPr id="59" name="Freeform: Shape 41">
                <a:extLst>
                  <a:ext uri="{FF2B5EF4-FFF2-40B4-BE49-F238E27FC236}">
                    <a16:creationId xmlns:a16="http://schemas.microsoft.com/office/drawing/2014/main" id="{FEFE2671-51BB-9DD1-3B24-C6940B8AAEF2}"/>
                  </a:ext>
                </a:extLst>
              </p:cNvPr>
              <p:cNvSpPr/>
              <p:nvPr/>
            </p:nvSpPr>
            <p:spPr>
              <a:xfrm>
                <a:off x="2847864" y="5049979"/>
                <a:ext cx="347726" cy="422573"/>
              </a:xfrm>
              <a:custGeom>
                <a:avLst/>
                <a:gdLst>
                  <a:gd name="connsiteX0" fmla="*/ 344155 w 347726"/>
                  <a:gd name="connsiteY0" fmla="*/ 327144 h 319532"/>
                  <a:gd name="connsiteX1" fmla="*/ 9398 w 347726"/>
                  <a:gd name="connsiteY1" fmla="*/ 327144 h 319532"/>
                  <a:gd name="connsiteX2" fmla="*/ 0 w 347726"/>
                  <a:gd name="connsiteY2" fmla="*/ 317746 h 319532"/>
                  <a:gd name="connsiteX3" fmla="*/ 0 w 347726"/>
                  <a:gd name="connsiteY3" fmla="*/ 9398 h 319532"/>
                  <a:gd name="connsiteX4" fmla="*/ 9398 w 347726"/>
                  <a:gd name="connsiteY4" fmla="*/ 0 h 319532"/>
                  <a:gd name="connsiteX5" fmla="*/ 344155 w 347726"/>
                  <a:gd name="connsiteY5" fmla="*/ 0 h 319532"/>
                  <a:gd name="connsiteX6" fmla="*/ 353553 w 347726"/>
                  <a:gd name="connsiteY6" fmla="*/ 9398 h 319532"/>
                  <a:gd name="connsiteX7" fmla="*/ 353553 w 347726"/>
                  <a:gd name="connsiteY7" fmla="*/ 317746 h 319532"/>
                  <a:gd name="connsiteX8" fmla="*/ 344155 w 347726"/>
                  <a:gd name="connsiteY8" fmla="*/ 327144 h 319532"/>
                  <a:gd name="connsiteX9" fmla="*/ 18796 w 347726"/>
                  <a:gd name="connsiteY9" fmla="*/ 308348 h 319532"/>
                  <a:gd name="connsiteX10" fmla="*/ 334757 w 347726"/>
                  <a:gd name="connsiteY10" fmla="*/ 308348 h 319532"/>
                  <a:gd name="connsiteX11" fmla="*/ 334757 w 347726"/>
                  <a:gd name="connsiteY11" fmla="*/ 18796 h 319532"/>
                  <a:gd name="connsiteX12" fmla="*/ 18796 w 347726"/>
                  <a:gd name="connsiteY12" fmla="*/ 18796 h 31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726" h="319532">
                    <a:moveTo>
                      <a:pt x="344155" y="327144"/>
                    </a:moveTo>
                    <a:lnTo>
                      <a:pt x="9398" y="327144"/>
                    </a:lnTo>
                    <a:cubicBezTo>
                      <a:pt x="4208" y="327144"/>
                      <a:pt x="0" y="322937"/>
                      <a:pt x="0" y="317746"/>
                    </a:cubicBezTo>
                    <a:lnTo>
                      <a:pt x="0" y="9398"/>
                    </a:lnTo>
                    <a:cubicBezTo>
                      <a:pt x="0" y="4208"/>
                      <a:pt x="4208" y="0"/>
                      <a:pt x="9398" y="0"/>
                    </a:cubicBezTo>
                    <a:lnTo>
                      <a:pt x="344155" y="0"/>
                    </a:lnTo>
                    <a:cubicBezTo>
                      <a:pt x="349345" y="0"/>
                      <a:pt x="353553" y="4208"/>
                      <a:pt x="353553" y="9398"/>
                    </a:cubicBezTo>
                    <a:lnTo>
                      <a:pt x="353553" y="317746"/>
                    </a:lnTo>
                    <a:cubicBezTo>
                      <a:pt x="353553" y="322937"/>
                      <a:pt x="349345" y="327144"/>
                      <a:pt x="344155" y="327144"/>
                    </a:cubicBezTo>
                    <a:close/>
                    <a:moveTo>
                      <a:pt x="18796" y="308348"/>
                    </a:moveTo>
                    <a:lnTo>
                      <a:pt x="334757" y="308348"/>
                    </a:lnTo>
                    <a:lnTo>
                      <a:pt x="334757" y="18796"/>
                    </a:lnTo>
                    <a:lnTo>
                      <a:pt x="18796" y="18796"/>
                    </a:lnTo>
                    <a:close/>
                  </a:path>
                </a:pathLst>
              </a:custGeom>
              <a:solidFill>
                <a:schemeClr val="tx1"/>
              </a:solidFill>
              <a:ln w="9335" cap="flat">
                <a:solidFill>
                  <a:schemeClr val="tx1"/>
                </a:solidFill>
                <a:prstDash val="solid"/>
                <a:miter/>
              </a:ln>
            </p:spPr>
            <p:txBody>
              <a:bodyPr rtlCol="0" anchor="ctr"/>
              <a:lstStyle/>
              <a:p>
                <a:endParaRPr lang="en-US" sz="1500" dirty="0"/>
              </a:p>
            </p:txBody>
          </p:sp>
          <p:sp>
            <p:nvSpPr>
              <p:cNvPr id="60" name="Freeform: Shape 42">
                <a:extLst>
                  <a:ext uri="{FF2B5EF4-FFF2-40B4-BE49-F238E27FC236}">
                    <a16:creationId xmlns:a16="http://schemas.microsoft.com/office/drawing/2014/main" id="{F1110BF4-2455-31DA-3432-278DF92E761F}"/>
                  </a:ext>
                </a:extLst>
              </p:cNvPr>
              <p:cNvSpPr/>
              <p:nvPr/>
            </p:nvSpPr>
            <p:spPr>
              <a:xfrm>
                <a:off x="2847396" y="4935417"/>
                <a:ext cx="347726" cy="93980"/>
              </a:xfrm>
              <a:custGeom>
                <a:avLst/>
                <a:gdLst>
                  <a:gd name="connsiteX0" fmla="*/ 344622 w 347726"/>
                  <a:gd name="connsiteY0" fmla="*/ 98115 h 93980"/>
                  <a:gd name="connsiteX1" fmla="*/ 9301 w 347726"/>
                  <a:gd name="connsiteY1" fmla="*/ 98115 h 93980"/>
                  <a:gd name="connsiteX2" fmla="*/ 843 w 347726"/>
                  <a:gd name="connsiteY2" fmla="*/ 92852 h 93980"/>
                  <a:gd name="connsiteX3" fmla="*/ 1783 w 347726"/>
                  <a:gd name="connsiteY3" fmla="*/ 83454 h 93980"/>
                  <a:gd name="connsiteX4" fmla="*/ 61366 w 347726"/>
                  <a:gd name="connsiteY4" fmla="*/ 3759 h 93980"/>
                  <a:gd name="connsiteX5" fmla="*/ 68885 w 347726"/>
                  <a:gd name="connsiteY5" fmla="*/ 0 h 93980"/>
                  <a:gd name="connsiteX6" fmla="*/ 285039 w 347726"/>
                  <a:gd name="connsiteY6" fmla="*/ 0 h 93980"/>
                  <a:gd name="connsiteX7" fmla="*/ 292557 w 347726"/>
                  <a:gd name="connsiteY7" fmla="*/ 3759 h 93980"/>
                  <a:gd name="connsiteX8" fmla="*/ 352140 w 347726"/>
                  <a:gd name="connsiteY8" fmla="*/ 83078 h 93980"/>
                  <a:gd name="connsiteX9" fmla="*/ 353080 w 347726"/>
                  <a:gd name="connsiteY9" fmla="*/ 92476 h 93980"/>
                  <a:gd name="connsiteX10" fmla="*/ 344622 w 347726"/>
                  <a:gd name="connsiteY10" fmla="*/ 98115 h 93980"/>
                  <a:gd name="connsiteX11" fmla="*/ 28097 w 347726"/>
                  <a:gd name="connsiteY11" fmla="*/ 79319 h 93980"/>
                  <a:gd name="connsiteX12" fmla="*/ 325826 w 347726"/>
                  <a:gd name="connsiteY12" fmla="*/ 79319 h 93980"/>
                  <a:gd name="connsiteX13" fmla="*/ 280340 w 347726"/>
                  <a:gd name="connsiteY13" fmla="*/ 18796 h 93980"/>
                  <a:gd name="connsiteX14" fmla="*/ 73584 w 347726"/>
                  <a:gd name="connsiteY14" fmla="*/ 18796 h 9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726" h="93980">
                    <a:moveTo>
                      <a:pt x="344622" y="98115"/>
                    </a:moveTo>
                    <a:lnTo>
                      <a:pt x="9301" y="98115"/>
                    </a:lnTo>
                    <a:cubicBezTo>
                      <a:pt x="5708" y="98122"/>
                      <a:pt x="2424" y="96079"/>
                      <a:pt x="843" y="92852"/>
                    </a:cubicBezTo>
                    <a:cubicBezTo>
                      <a:pt x="-555" y="89778"/>
                      <a:pt x="-196" y="86191"/>
                      <a:pt x="1783" y="83454"/>
                    </a:cubicBezTo>
                    <a:lnTo>
                      <a:pt x="61366" y="3759"/>
                    </a:lnTo>
                    <a:cubicBezTo>
                      <a:pt x="63141" y="1393"/>
                      <a:pt x="65927" y="0"/>
                      <a:pt x="68885" y="0"/>
                    </a:cubicBezTo>
                    <a:lnTo>
                      <a:pt x="285039" y="0"/>
                    </a:lnTo>
                    <a:cubicBezTo>
                      <a:pt x="287997" y="0"/>
                      <a:pt x="290782" y="1393"/>
                      <a:pt x="292557" y="3759"/>
                    </a:cubicBezTo>
                    <a:lnTo>
                      <a:pt x="352140" y="83078"/>
                    </a:lnTo>
                    <a:cubicBezTo>
                      <a:pt x="354119" y="85815"/>
                      <a:pt x="354478" y="89402"/>
                      <a:pt x="353080" y="92476"/>
                    </a:cubicBezTo>
                    <a:cubicBezTo>
                      <a:pt x="351608" y="95850"/>
                      <a:pt x="348302" y="98054"/>
                      <a:pt x="344622" y="98115"/>
                    </a:cubicBezTo>
                    <a:close/>
                    <a:moveTo>
                      <a:pt x="28097" y="79319"/>
                    </a:moveTo>
                    <a:lnTo>
                      <a:pt x="325826" y="79319"/>
                    </a:lnTo>
                    <a:lnTo>
                      <a:pt x="280340" y="18796"/>
                    </a:lnTo>
                    <a:lnTo>
                      <a:pt x="73584" y="18796"/>
                    </a:lnTo>
                    <a:close/>
                  </a:path>
                </a:pathLst>
              </a:custGeom>
              <a:solidFill>
                <a:schemeClr val="tx1"/>
              </a:solidFill>
              <a:ln w="9335" cap="flat">
                <a:solidFill>
                  <a:schemeClr val="tx1"/>
                </a:solidFill>
                <a:prstDash val="solid"/>
                <a:miter/>
              </a:ln>
            </p:spPr>
            <p:txBody>
              <a:bodyPr rtlCol="0" anchor="ctr"/>
              <a:lstStyle/>
              <a:p>
                <a:endParaRPr lang="en-US" sz="1500" dirty="0"/>
              </a:p>
            </p:txBody>
          </p:sp>
        </p:grpSp>
        <p:sp>
          <p:nvSpPr>
            <p:cNvPr id="58" name="TextBox 57">
              <a:extLst>
                <a:ext uri="{FF2B5EF4-FFF2-40B4-BE49-F238E27FC236}">
                  <a16:creationId xmlns:a16="http://schemas.microsoft.com/office/drawing/2014/main" id="{F4B93B98-D320-E434-1BBF-70F0849AFE91}"/>
                </a:ext>
              </a:extLst>
            </p:cNvPr>
            <p:cNvSpPr txBox="1"/>
            <p:nvPr/>
          </p:nvSpPr>
          <p:spPr>
            <a:xfrm>
              <a:off x="1711766" y="2096484"/>
              <a:ext cx="788815" cy="369332"/>
            </a:xfrm>
            <a:prstGeom prst="rect">
              <a:avLst/>
            </a:prstGeom>
            <a:noFill/>
          </p:spPr>
          <p:txBody>
            <a:bodyPr wrap="square" lIns="0" rIns="0" rtlCol="0">
              <a:spAutoFit/>
            </a:bodyPr>
            <a:lstStyle/>
            <a:p>
              <a:pPr algn="ctr"/>
              <a:r>
                <a:rPr lang="en-CH" dirty="0">
                  <a:solidFill>
                    <a:schemeClr val="accent1"/>
                  </a:solidFill>
                </a:rPr>
                <a:t>10GiB</a:t>
              </a:r>
            </a:p>
          </p:txBody>
        </p:sp>
      </p:grpSp>
      <p:sp>
        <p:nvSpPr>
          <p:cNvPr id="62" name="Rectangle 61">
            <a:extLst>
              <a:ext uri="{FF2B5EF4-FFF2-40B4-BE49-F238E27FC236}">
                <a16:creationId xmlns:a16="http://schemas.microsoft.com/office/drawing/2014/main" id="{38C0E78F-3B74-C63A-3ACD-E2A66E269E17}"/>
              </a:ext>
            </a:extLst>
          </p:cNvPr>
          <p:cNvSpPr/>
          <p:nvPr/>
        </p:nvSpPr>
        <p:spPr>
          <a:xfrm>
            <a:off x="2162927" y="5639751"/>
            <a:ext cx="3684781" cy="348878"/>
          </a:xfrm>
          <a:prstGeom prst="rect">
            <a:avLst/>
          </a:prstGeom>
        </p:spPr>
        <p:txBody>
          <a:bodyPr wrap="square">
            <a:spAutoFit/>
          </a:bodyPr>
          <a:lstStyle/>
          <a:p>
            <a:pPr algn="ctr"/>
            <a:r>
              <a:rPr lang="en-US" sz="1667"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Snapshot A</a:t>
            </a:r>
            <a:endParaRPr lang="en-US" sz="1667"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3" name="Rectangle 62">
            <a:extLst>
              <a:ext uri="{FF2B5EF4-FFF2-40B4-BE49-F238E27FC236}">
                <a16:creationId xmlns:a16="http://schemas.microsoft.com/office/drawing/2014/main" id="{11CFB850-2B53-A975-0E2B-B6B4954F0E73}"/>
              </a:ext>
            </a:extLst>
          </p:cNvPr>
          <p:cNvSpPr/>
          <p:nvPr/>
        </p:nvSpPr>
        <p:spPr>
          <a:xfrm>
            <a:off x="4369258" y="1016996"/>
            <a:ext cx="3254172" cy="810350"/>
          </a:xfrm>
          <a:prstGeom prst="rect">
            <a:avLst/>
          </a:prstGeom>
        </p:spPr>
        <p:txBody>
          <a:bodyPr wrap="square">
            <a:spAutoFit/>
          </a:bodyPr>
          <a:lstStyle/>
          <a:p>
            <a:pPr algn="ctr"/>
            <a:r>
              <a:rPr lang="en-US" sz="2333"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State 2: 4GiB changed</a:t>
            </a:r>
          </a:p>
          <a:p>
            <a:pPr algn="ctr"/>
            <a:endParaRPr lang="en-US" sz="2333"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69" name="Group 68">
            <a:extLst>
              <a:ext uri="{FF2B5EF4-FFF2-40B4-BE49-F238E27FC236}">
                <a16:creationId xmlns:a16="http://schemas.microsoft.com/office/drawing/2014/main" id="{2B36D944-92DF-111C-D517-FA5857DE81E2}"/>
              </a:ext>
            </a:extLst>
          </p:cNvPr>
          <p:cNvGrpSpPr/>
          <p:nvPr/>
        </p:nvGrpSpPr>
        <p:grpSpPr>
          <a:xfrm>
            <a:off x="3551384" y="4339123"/>
            <a:ext cx="789877" cy="1218489"/>
            <a:chOff x="1711766" y="1664634"/>
            <a:chExt cx="789877" cy="1218489"/>
          </a:xfrm>
        </p:grpSpPr>
        <p:grpSp>
          <p:nvGrpSpPr>
            <p:cNvPr id="70" name="Group 69">
              <a:extLst>
                <a:ext uri="{FF2B5EF4-FFF2-40B4-BE49-F238E27FC236}">
                  <a16:creationId xmlns:a16="http://schemas.microsoft.com/office/drawing/2014/main" id="{C760FF52-8C72-C0C5-6B4A-F57E192315D6}"/>
                </a:ext>
              </a:extLst>
            </p:cNvPr>
            <p:cNvGrpSpPr/>
            <p:nvPr/>
          </p:nvGrpSpPr>
          <p:grpSpPr>
            <a:xfrm>
              <a:off x="1711766" y="1664634"/>
              <a:ext cx="789877" cy="1218489"/>
              <a:chOff x="2847396" y="4935417"/>
              <a:chExt cx="348194" cy="537135"/>
            </a:xfrm>
            <a:solidFill>
              <a:schemeClr val="bg1"/>
            </a:solidFill>
          </p:grpSpPr>
          <p:sp>
            <p:nvSpPr>
              <p:cNvPr id="72" name="Freeform: Shape 41">
                <a:extLst>
                  <a:ext uri="{FF2B5EF4-FFF2-40B4-BE49-F238E27FC236}">
                    <a16:creationId xmlns:a16="http://schemas.microsoft.com/office/drawing/2014/main" id="{A4BC70DB-94BF-9339-D593-44A0681FD2C4}"/>
                  </a:ext>
                </a:extLst>
              </p:cNvPr>
              <p:cNvSpPr/>
              <p:nvPr/>
            </p:nvSpPr>
            <p:spPr>
              <a:xfrm>
                <a:off x="2847864" y="5049979"/>
                <a:ext cx="347726" cy="422573"/>
              </a:xfrm>
              <a:custGeom>
                <a:avLst/>
                <a:gdLst>
                  <a:gd name="connsiteX0" fmla="*/ 344155 w 347726"/>
                  <a:gd name="connsiteY0" fmla="*/ 327144 h 319532"/>
                  <a:gd name="connsiteX1" fmla="*/ 9398 w 347726"/>
                  <a:gd name="connsiteY1" fmla="*/ 327144 h 319532"/>
                  <a:gd name="connsiteX2" fmla="*/ 0 w 347726"/>
                  <a:gd name="connsiteY2" fmla="*/ 317746 h 319532"/>
                  <a:gd name="connsiteX3" fmla="*/ 0 w 347726"/>
                  <a:gd name="connsiteY3" fmla="*/ 9398 h 319532"/>
                  <a:gd name="connsiteX4" fmla="*/ 9398 w 347726"/>
                  <a:gd name="connsiteY4" fmla="*/ 0 h 319532"/>
                  <a:gd name="connsiteX5" fmla="*/ 344155 w 347726"/>
                  <a:gd name="connsiteY5" fmla="*/ 0 h 319532"/>
                  <a:gd name="connsiteX6" fmla="*/ 353553 w 347726"/>
                  <a:gd name="connsiteY6" fmla="*/ 9398 h 319532"/>
                  <a:gd name="connsiteX7" fmla="*/ 353553 w 347726"/>
                  <a:gd name="connsiteY7" fmla="*/ 317746 h 319532"/>
                  <a:gd name="connsiteX8" fmla="*/ 344155 w 347726"/>
                  <a:gd name="connsiteY8" fmla="*/ 327144 h 319532"/>
                  <a:gd name="connsiteX9" fmla="*/ 18796 w 347726"/>
                  <a:gd name="connsiteY9" fmla="*/ 308348 h 319532"/>
                  <a:gd name="connsiteX10" fmla="*/ 334757 w 347726"/>
                  <a:gd name="connsiteY10" fmla="*/ 308348 h 319532"/>
                  <a:gd name="connsiteX11" fmla="*/ 334757 w 347726"/>
                  <a:gd name="connsiteY11" fmla="*/ 18796 h 319532"/>
                  <a:gd name="connsiteX12" fmla="*/ 18796 w 347726"/>
                  <a:gd name="connsiteY12" fmla="*/ 18796 h 31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726" h="319532">
                    <a:moveTo>
                      <a:pt x="344155" y="327144"/>
                    </a:moveTo>
                    <a:lnTo>
                      <a:pt x="9398" y="327144"/>
                    </a:lnTo>
                    <a:cubicBezTo>
                      <a:pt x="4208" y="327144"/>
                      <a:pt x="0" y="322937"/>
                      <a:pt x="0" y="317746"/>
                    </a:cubicBezTo>
                    <a:lnTo>
                      <a:pt x="0" y="9398"/>
                    </a:lnTo>
                    <a:cubicBezTo>
                      <a:pt x="0" y="4208"/>
                      <a:pt x="4208" y="0"/>
                      <a:pt x="9398" y="0"/>
                    </a:cubicBezTo>
                    <a:lnTo>
                      <a:pt x="344155" y="0"/>
                    </a:lnTo>
                    <a:cubicBezTo>
                      <a:pt x="349345" y="0"/>
                      <a:pt x="353553" y="4208"/>
                      <a:pt x="353553" y="9398"/>
                    </a:cubicBezTo>
                    <a:lnTo>
                      <a:pt x="353553" y="317746"/>
                    </a:lnTo>
                    <a:cubicBezTo>
                      <a:pt x="353553" y="322937"/>
                      <a:pt x="349345" y="327144"/>
                      <a:pt x="344155" y="327144"/>
                    </a:cubicBezTo>
                    <a:close/>
                    <a:moveTo>
                      <a:pt x="18796" y="308348"/>
                    </a:moveTo>
                    <a:lnTo>
                      <a:pt x="334757" y="308348"/>
                    </a:lnTo>
                    <a:lnTo>
                      <a:pt x="334757" y="18796"/>
                    </a:lnTo>
                    <a:lnTo>
                      <a:pt x="18796" y="18796"/>
                    </a:lnTo>
                    <a:close/>
                  </a:path>
                </a:pathLst>
              </a:custGeom>
              <a:solidFill>
                <a:schemeClr val="tx1"/>
              </a:solidFill>
              <a:ln w="9335" cap="flat">
                <a:solidFill>
                  <a:schemeClr val="tx1"/>
                </a:solidFill>
                <a:prstDash val="solid"/>
                <a:miter/>
              </a:ln>
            </p:spPr>
            <p:txBody>
              <a:bodyPr rtlCol="0" anchor="ctr"/>
              <a:lstStyle/>
              <a:p>
                <a:endParaRPr lang="en-US" sz="1500" dirty="0"/>
              </a:p>
            </p:txBody>
          </p:sp>
          <p:sp>
            <p:nvSpPr>
              <p:cNvPr id="73" name="Freeform: Shape 42">
                <a:extLst>
                  <a:ext uri="{FF2B5EF4-FFF2-40B4-BE49-F238E27FC236}">
                    <a16:creationId xmlns:a16="http://schemas.microsoft.com/office/drawing/2014/main" id="{5E7C3CB8-15C4-E626-10A0-07CF3514631C}"/>
                  </a:ext>
                </a:extLst>
              </p:cNvPr>
              <p:cNvSpPr/>
              <p:nvPr/>
            </p:nvSpPr>
            <p:spPr>
              <a:xfrm>
                <a:off x="2847396" y="4935417"/>
                <a:ext cx="347726" cy="93980"/>
              </a:xfrm>
              <a:custGeom>
                <a:avLst/>
                <a:gdLst>
                  <a:gd name="connsiteX0" fmla="*/ 344622 w 347726"/>
                  <a:gd name="connsiteY0" fmla="*/ 98115 h 93980"/>
                  <a:gd name="connsiteX1" fmla="*/ 9301 w 347726"/>
                  <a:gd name="connsiteY1" fmla="*/ 98115 h 93980"/>
                  <a:gd name="connsiteX2" fmla="*/ 843 w 347726"/>
                  <a:gd name="connsiteY2" fmla="*/ 92852 h 93980"/>
                  <a:gd name="connsiteX3" fmla="*/ 1783 w 347726"/>
                  <a:gd name="connsiteY3" fmla="*/ 83454 h 93980"/>
                  <a:gd name="connsiteX4" fmla="*/ 61366 w 347726"/>
                  <a:gd name="connsiteY4" fmla="*/ 3759 h 93980"/>
                  <a:gd name="connsiteX5" fmla="*/ 68885 w 347726"/>
                  <a:gd name="connsiteY5" fmla="*/ 0 h 93980"/>
                  <a:gd name="connsiteX6" fmla="*/ 285039 w 347726"/>
                  <a:gd name="connsiteY6" fmla="*/ 0 h 93980"/>
                  <a:gd name="connsiteX7" fmla="*/ 292557 w 347726"/>
                  <a:gd name="connsiteY7" fmla="*/ 3759 h 93980"/>
                  <a:gd name="connsiteX8" fmla="*/ 352140 w 347726"/>
                  <a:gd name="connsiteY8" fmla="*/ 83078 h 93980"/>
                  <a:gd name="connsiteX9" fmla="*/ 353080 w 347726"/>
                  <a:gd name="connsiteY9" fmla="*/ 92476 h 93980"/>
                  <a:gd name="connsiteX10" fmla="*/ 344622 w 347726"/>
                  <a:gd name="connsiteY10" fmla="*/ 98115 h 93980"/>
                  <a:gd name="connsiteX11" fmla="*/ 28097 w 347726"/>
                  <a:gd name="connsiteY11" fmla="*/ 79319 h 93980"/>
                  <a:gd name="connsiteX12" fmla="*/ 325826 w 347726"/>
                  <a:gd name="connsiteY12" fmla="*/ 79319 h 93980"/>
                  <a:gd name="connsiteX13" fmla="*/ 280340 w 347726"/>
                  <a:gd name="connsiteY13" fmla="*/ 18796 h 93980"/>
                  <a:gd name="connsiteX14" fmla="*/ 73584 w 347726"/>
                  <a:gd name="connsiteY14" fmla="*/ 18796 h 9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726" h="93980">
                    <a:moveTo>
                      <a:pt x="344622" y="98115"/>
                    </a:moveTo>
                    <a:lnTo>
                      <a:pt x="9301" y="98115"/>
                    </a:lnTo>
                    <a:cubicBezTo>
                      <a:pt x="5708" y="98122"/>
                      <a:pt x="2424" y="96079"/>
                      <a:pt x="843" y="92852"/>
                    </a:cubicBezTo>
                    <a:cubicBezTo>
                      <a:pt x="-555" y="89778"/>
                      <a:pt x="-196" y="86191"/>
                      <a:pt x="1783" y="83454"/>
                    </a:cubicBezTo>
                    <a:lnTo>
                      <a:pt x="61366" y="3759"/>
                    </a:lnTo>
                    <a:cubicBezTo>
                      <a:pt x="63141" y="1393"/>
                      <a:pt x="65927" y="0"/>
                      <a:pt x="68885" y="0"/>
                    </a:cubicBezTo>
                    <a:lnTo>
                      <a:pt x="285039" y="0"/>
                    </a:lnTo>
                    <a:cubicBezTo>
                      <a:pt x="287997" y="0"/>
                      <a:pt x="290782" y="1393"/>
                      <a:pt x="292557" y="3759"/>
                    </a:cubicBezTo>
                    <a:lnTo>
                      <a:pt x="352140" y="83078"/>
                    </a:lnTo>
                    <a:cubicBezTo>
                      <a:pt x="354119" y="85815"/>
                      <a:pt x="354478" y="89402"/>
                      <a:pt x="353080" y="92476"/>
                    </a:cubicBezTo>
                    <a:cubicBezTo>
                      <a:pt x="351608" y="95850"/>
                      <a:pt x="348302" y="98054"/>
                      <a:pt x="344622" y="98115"/>
                    </a:cubicBezTo>
                    <a:close/>
                    <a:moveTo>
                      <a:pt x="28097" y="79319"/>
                    </a:moveTo>
                    <a:lnTo>
                      <a:pt x="325826" y="79319"/>
                    </a:lnTo>
                    <a:lnTo>
                      <a:pt x="280340" y="18796"/>
                    </a:lnTo>
                    <a:lnTo>
                      <a:pt x="73584" y="18796"/>
                    </a:lnTo>
                    <a:close/>
                  </a:path>
                </a:pathLst>
              </a:custGeom>
              <a:solidFill>
                <a:schemeClr val="tx1"/>
              </a:solidFill>
              <a:ln w="9335" cap="flat">
                <a:solidFill>
                  <a:schemeClr val="tx1"/>
                </a:solidFill>
                <a:prstDash val="solid"/>
                <a:miter/>
              </a:ln>
            </p:spPr>
            <p:txBody>
              <a:bodyPr rtlCol="0" anchor="ctr"/>
              <a:lstStyle/>
              <a:p>
                <a:endParaRPr lang="en-US" sz="1500" dirty="0"/>
              </a:p>
            </p:txBody>
          </p:sp>
        </p:grpSp>
        <p:sp>
          <p:nvSpPr>
            <p:cNvPr id="71" name="TextBox 70">
              <a:extLst>
                <a:ext uri="{FF2B5EF4-FFF2-40B4-BE49-F238E27FC236}">
                  <a16:creationId xmlns:a16="http://schemas.microsoft.com/office/drawing/2014/main" id="{0B648398-BE82-FD93-041B-E192E8526E56}"/>
                </a:ext>
              </a:extLst>
            </p:cNvPr>
            <p:cNvSpPr txBox="1"/>
            <p:nvPr/>
          </p:nvSpPr>
          <p:spPr>
            <a:xfrm>
              <a:off x="1711766" y="2096484"/>
              <a:ext cx="788815" cy="646331"/>
            </a:xfrm>
            <a:prstGeom prst="rect">
              <a:avLst/>
            </a:prstGeom>
            <a:noFill/>
          </p:spPr>
          <p:txBody>
            <a:bodyPr wrap="square" lIns="0" rIns="0" rtlCol="0">
              <a:spAutoFit/>
            </a:bodyPr>
            <a:lstStyle/>
            <a:p>
              <a:pPr algn="ctr"/>
              <a:r>
                <a:rPr lang="en-CH" dirty="0">
                  <a:solidFill>
                    <a:schemeClr val="accent1"/>
                  </a:solidFill>
                </a:rPr>
                <a:t>10GB</a:t>
              </a:r>
            </a:p>
            <a:p>
              <a:pPr algn="ctr"/>
              <a:r>
                <a:rPr lang="en-CH" dirty="0"/>
                <a:t>(6GiB)</a:t>
              </a:r>
            </a:p>
          </p:txBody>
        </p:sp>
      </p:grpSp>
      <p:cxnSp>
        <p:nvCxnSpPr>
          <p:cNvPr id="93" name="Straight Arrow Connector 92">
            <a:extLst>
              <a:ext uri="{FF2B5EF4-FFF2-40B4-BE49-F238E27FC236}">
                <a16:creationId xmlns:a16="http://schemas.microsoft.com/office/drawing/2014/main" id="{5BC85153-BF67-A70F-4F28-0F580F964939}"/>
              </a:ext>
            </a:extLst>
          </p:cNvPr>
          <p:cNvCxnSpPr>
            <a:cxnSpLocks/>
          </p:cNvCxnSpPr>
          <p:nvPr/>
        </p:nvCxnSpPr>
        <p:spPr>
          <a:xfrm flipH="1">
            <a:off x="4449880" y="4950721"/>
            <a:ext cx="1037055" cy="293683"/>
          </a:xfrm>
          <a:prstGeom prst="straightConnector1">
            <a:avLst/>
          </a:prstGeom>
          <a:ln w="38100">
            <a:solidFill>
              <a:schemeClr val="accent2"/>
            </a:solidFill>
            <a:prstDash val="dash"/>
            <a:tailEnd type="arrow" w="med" len="sm"/>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6BD5C9AF-B172-7299-84A1-6FD4BB2BD79E}"/>
              </a:ext>
            </a:extLst>
          </p:cNvPr>
          <p:cNvSpPr txBox="1"/>
          <p:nvPr/>
        </p:nvSpPr>
        <p:spPr>
          <a:xfrm rot="20695826">
            <a:off x="4533328" y="4643087"/>
            <a:ext cx="1581549" cy="307777"/>
          </a:xfrm>
          <a:prstGeom prst="rect">
            <a:avLst/>
          </a:prstGeom>
          <a:noFill/>
        </p:spPr>
        <p:txBody>
          <a:bodyPr wrap="square" lIns="0" rIns="0" rtlCol="0">
            <a:spAutoFit/>
          </a:bodyPr>
          <a:lstStyle/>
          <a:p>
            <a:pPr algn="l"/>
            <a:r>
              <a:rPr lang="en-CH" sz="1400" dirty="0"/>
              <a:t>Referenced</a:t>
            </a:r>
          </a:p>
        </p:txBody>
      </p:sp>
      <p:sp>
        <p:nvSpPr>
          <p:cNvPr id="96" name="Rectangle 95">
            <a:extLst>
              <a:ext uri="{FF2B5EF4-FFF2-40B4-BE49-F238E27FC236}">
                <a16:creationId xmlns:a16="http://schemas.microsoft.com/office/drawing/2014/main" id="{97023336-9EAF-1C53-1AC7-620A68DEB144}"/>
              </a:ext>
            </a:extLst>
          </p:cNvPr>
          <p:cNvSpPr/>
          <p:nvPr/>
        </p:nvSpPr>
        <p:spPr>
          <a:xfrm>
            <a:off x="8615812" y="1007166"/>
            <a:ext cx="3254172" cy="810350"/>
          </a:xfrm>
          <a:prstGeom prst="rect">
            <a:avLst/>
          </a:prstGeom>
        </p:spPr>
        <p:txBody>
          <a:bodyPr wrap="square">
            <a:spAutoFit/>
          </a:bodyPr>
          <a:lstStyle/>
          <a:p>
            <a:pPr algn="ctr"/>
            <a:r>
              <a:rPr lang="en-US" sz="2333"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State 3: 2GiB added</a:t>
            </a:r>
          </a:p>
          <a:p>
            <a:pPr algn="ctr"/>
            <a:endParaRPr lang="en-US" sz="2333"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28" name="Group 27">
            <a:extLst>
              <a:ext uri="{FF2B5EF4-FFF2-40B4-BE49-F238E27FC236}">
                <a16:creationId xmlns:a16="http://schemas.microsoft.com/office/drawing/2014/main" id="{65A48BD9-FFB2-5BD9-48AE-44CE7D858C14}"/>
              </a:ext>
            </a:extLst>
          </p:cNvPr>
          <p:cNvGrpSpPr/>
          <p:nvPr/>
        </p:nvGrpSpPr>
        <p:grpSpPr>
          <a:xfrm>
            <a:off x="6557053" y="2898603"/>
            <a:ext cx="3684781" cy="1649506"/>
            <a:chOff x="6409481" y="4329293"/>
            <a:chExt cx="3684781" cy="1649506"/>
          </a:xfrm>
        </p:grpSpPr>
        <p:sp>
          <p:nvSpPr>
            <p:cNvPr id="95" name="Rectangle 94">
              <a:extLst>
                <a:ext uri="{FF2B5EF4-FFF2-40B4-BE49-F238E27FC236}">
                  <a16:creationId xmlns:a16="http://schemas.microsoft.com/office/drawing/2014/main" id="{601EBA09-8349-AF28-6E73-A8BA64C6FFD6}"/>
                </a:ext>
              </a:extLst>
            </p:cNvPr>
            <p:cNvSpPr/>
            <p:nvPr/>
          </p:nvSpPr>
          <p:spPr>
            <a:xfrm>
              <a:off x="6409481" y="5629921"/>
              <a:ext cx="3684781" cy="348878"/>
            </a:xfrm>
            <a:prstGeom prst="rect">
              <a:avLst/>
            </a:prstGeom>
          </p:spPr>
          <p:txBody>
            <a:bodyPr wrap="square">
              <a:spAutoFit/>
            </a:bodyPr>
            <a:lstStyle/>
            <a:p>
              <a:pPr algn="ctr"/>
              <a:r>
                <a:rPr lang="en-US" sz="1667"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Snapshot A</a:t>
              </a:r>
              <a:endParaRPr lang="en-US" sz="1667"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02" name="Group 101">
              <a:extLst>
                <a:ext uri="{FF2B5EF4-FFF2-40B4-BE49-F238E27FC236}">
                  <a16:creationId xmlns:a16="http://schemas.microsoft.com/office/drawing/2014/main" id="{052C633E-3E11-4CC6-C57C-FA83D986CA3D}"/>
                </a:ext>
              </a:extLst>
            </p:cNvPr>
            <p:cNvGrpSpPr/>
            <p:nvPr/>
          </p:nvGrpSpPr>
          <p:grpSpPr>
            <a:xfrm>
              <a:off x="7797938" y="4329293"/>
              <a:ext cx="789877" cy="1218489"/>
              <a:chOff x="1711766" y="1664634"/>
              <a:chExt cx="789877" cy="1218489"/>
            </a:xfrm>
          </p:grpSpPr>
          <p:grpSp>
            <p:nvGrpSpPr>
              <p:cNvPr id="103" name="Group 102">
                <a:extLst>
                  <a:ext uri="{FF2B5EF4-FFF2-40B4-BE49-F238E27FC236}">
                    <a16:creationId xmlns:a16="http://schemas.microsoft.com/office/drawing/2014/main" id="{FB315695-BAE9-CC02-6D3D-DCA561EF7EC3}"/>
                  </a:ext>
                </a:extLst>
              </p:cNvPr>
              <p:cNvGrpSpPr/>
              <p:nvPr/>
            </p:nvGrpSpPr>
            <p:grpSpPr>
              <a:xfrm>
                <a:off x="1711766" y="1664634"/>
                <a:ext cx="789877" cy="1218489"/>
                <a:chOff x="2847396" y="4935417"/>
                <a:chExt cx="348194" cy="537135"/>
              </a:xfrm>
              <a:solidFill>
                <a:schemeClr val="bg1"/>
              </a:solidFill>
            </p:grpSpPr>
            <p:sp>
              <p:nvSpPr>
                <p:cNvPr id="105" name="Freeform: Shape 41">
                  <a:extLst>
                    <a:ext uri="{FF2B5EF4-FFF2-40B4-BE49-F238E27FC236}">
                      <a16:creationId xmlns:a16="http://schemas.microsoft.com/office/drawing/2014/main" id="{11525218-8D9B-D5EB-32CA-2BBFC38B836F}"/>
                    </a:ext>
                  </a:extLst>
                </p:cNvPr>
                <p:cNvSpPr/>
                <p:nvPr/>
              </p:nvSpPr>
              <p:spPr>
                <a:xfrm>
                  <a:off x="2847864" y="5049979"/>
                  <a:ext cx="347726" cy="422573"/>
                </a:xfrm>
                <a:custGeom>
                  <a:avLst/>
                  <a:gdLst>
                    <a:gd name="connsiteX0" fmla="*/ 344155 w 347726"/>
                    <a:gd name="connsiteY0" fmla="*/ 327144 h 319532"/>
                    <a:gd name="connsiteX1" fmla="*/ 9398 w 347726"/>
                    <a:gd name="connsiteY1" fmla="*/ 327144 h 319532"/>
                    <a:gd name="connsiteX2" fmla="*/ 0 w 347726"/>
                    <a:gd name="connsiteY2" fmla="*/ 317746 h 319532"/>
                    <a:gd name="connsiteX3" fmla="*/ 0 w 347726"/>
                    <a:gd name="connsiteY3" fmla="*/ 9398 h 319532"/>
                    <a:gd name="connsiteX4" fmla="*/ 9398 w 347726"/>
                    <a:gd name="connsiteY4" fmla="*/ 0 h 319532"/>
                    <a:gd name="connsiteX5" fmla="*/ 344155 w 347726"/>
                    <a:gd name="connsiteY5" fmla="*/ 0 h 319532"/>
                    <a:gd name="connsiteX6" fmla="*/ 353553 w 347726"/>
                    <a:gd name="connsiteY6" fmla="*/ 9398 h 319532"/>
                    <a:gd name="connsiteX7" fmla="*/ 353553 w 347726"/>
                    <a:gd name="connsiteY7" fmla="*/ 317746 h 319532"/>
                    <a:gd name="connsiteX8" fmla="*/ 344155 w 347726"/>
                    <a:gd name="connsiteY8" fmla="*/ 327144 h 319532"/>
                    <a:gd name="connsiteX9" fmla="*/ 18796 w 347726"/>
                    <a:gd name="connsiteY9" fmla="*/ 308348 h 319532"/>
                    <a:gd name="connsiteX10" fmla="*/ 334757 w 347726"/>
                    <a:gd name="connsiteY10" fmla="*/ 308348 h 319532"/>
                    <a:gd name="connsiteX11" fmla="*/ 334757 w 347726"/>
                    <a:gd name="connsiteY11" fmla="*/ 18796 h 319532"/>
                    <a:gd name="connsiteX12" fmla="*/ 18796 w 347726"/>
                    <a:gd name="connsiteY12" fmla="*/ 18796 h 31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726" h="319532">
                      <a:moveTo>
                        <a:pt x="344155" y="327144"/>
                      </a:moveTo>
                      <a:lnTo>
                        <a:pt x="9398" y="327144"/>
                      </a:lnTo>
                      <a:cubicBezTo>
                        <a:pt x="4208" y="327144"/>
                        <a:pt x="0" y="322937"/>
                        <a:pt x="0" y="317746"/>
                      </a:cubicBezTo>
                      <a:lnTo>
                        <a:pt x="0" y="9398"/>
                      </a:lnTo>
                      <a:cubicBezTo>
                        <a:pt x="0" y="4208"/>
                        <a:pt x="4208" y="0"/>
                        <a:pt x="9398" y="0"/>
                      </a:cubicBezTo>
                      <a:lnTo>
                        <a:pt x="344155" y="0"/>
                      </a:lnTo>
                      <a:cubicBezTo>
                        <a:pt x="349345" y="0"/>
                        <a:pt x="353553" y="4208"/>
                        <a:pt x="353553" y="9398"/>
                      </a:cubicBezTo>
                      <a:lnTo>
                        <a:pt x="353553" y="317746"/>
                      </a:lnTo>
                      <a:cubicBezTo>
                        <a:pt x="353553" y="322937"/>
                        <a:pt x="349345" y="327144"/>
                        <a:pt x="344155" y="327144"/>
                      </a:cubicBezTo>
                      <a:close/>
                      <a:moveTo>
                        <a:pt x="18796" y="308348"/>
                      </a:moveTo>
                      <a:lnTo>
                        <a:pt x="334757" y="308348"/>
                      </a:lnTo>
                      <a:lnTo>
                        <a:pt x="334757" y="18796"/>
                      </a:lnTo>
                      <a:lnTo>
                        <a:pt x="18796" y="18796"/>
                      </a:lnTo>
                      <a:close/>
                    </a:path>
                  </a:pathLst>
                </a:custGeom>
                <a:solidFill>
                  <a:schemeClr val="tx1"/>
                </a:solidFill>
                <a:ln w="9335" cap="flat">
                  <a:solidFill>
                    <a:schemeClr val="tx1"/>
                  </a:solidFill>
                  <a:prstDash val="solid"/>
                  <a:miter/>
                </a:ln>
              </p:spPr>
              <p:txBody>
                <a:bodyPr rtlCol="0" anchor="ctr"/>
                <a:lstStyle/>
                <a:p>
                  <a:endParaRPr lang="en-US" sz="1500" dirty="0"/>
                </a:p>
              </p:txBody>
            </p:sp>
            <p:sp>
              <p:nvSpPr>
                <p:cNvPr id="106" name="Freeform: Shape 42">
                  <a:extLst>
                    <a:ext uri="{FF2B5EF4-FFF2-40B4-BE49-F238E27FC236}">
                      <a16:creationId xmlns:a16="http://schemas.microsoft.com/office/drawing/2014/main" id="{A166F1E9-1F4F-686F-B30B-06BC99CAC092}"/>
                    </a:ext>
                  </a:extLst>
                </p:cNvPr>
                <p:cNvSpPr/>
                <p:nvPr/>
              </p:nvSpPr>
              <p:spPr>
                <a:xfrm>
                  <a:off x="2847396" y="4935417"/>
                  <a:ext cx="347726" cy="93980"/>
                </a:xfrm>
                <a:custGeom>
                  <a:avLst/>
                  <a:gdLst>
                    <a:gd name="connsiteX0" fmla="*/ 344622 w 347726"/>
                    <a:gd name="connsiteY0" fmla="*/ 98115 h 93980"/>
                    <a:gd name="connsiteX1" fmla="*/ 9301 w 347726"/>
                    <a:gd name="connsiteY1" fmla="*/ 98115 h 93980"/>
                    <a:gd name="connsiteX2" fmla="*/ 843 w 347726"/>
                    <a:gd name="connsiteY2" fmla="*/ 92852 h 93980"/>
                    <a:gd name="connsiteX3" fmla="*/ 1783 w 347726"/>
                    <a:gd name="connsiteY3" fmla="*/ 83454 h 93980"/>
                    <a:gd name="connsiteX4" fmla="*/ 61366 w 347726"/>
                    <a:gd name="connsiteY4" fmla="*/ 3759 h 93980"/>
                    <a:gd name="connsiteX5" fmla="*/ 68885 w 347726"/>
                    <a:gd name="connsiteY5" fmla="*/ 0 h 93980"/>
                    <a:gd name="connsiteX6" fmla="*/ 285039 w 347726"/>
                    <a:gd name="connsiteY6" fmla="*/ 0 h 93980"/>
                    <a:gd name="connsiteX7" fmla="*/ 292557 w 347726"/>
                    <a:gd name="connsiteY7" fmla="*/ 3759 h 93980"/>
                    <a:gd name="connsiteX8" fmla="*/ 352140 w 347726"/>
                    <a:gd name="connsiteY8" fmla="*/ 83078 h 93980"/>
                    <a:gd name="connsiteX9" fmla="*/ 353080 w 347726"/>
                    <a:gd name="connsiteY9" fmla="*/ 92476 h 93980"/>
                    <a:gd name="connsiteX10" fmla="*/ 344622 w 347726"/>
                    <a:gd name="connsiteY10" fmla="*/ 98115 h 93980"/>
                    <a:gd name="connsiteX11" fmla="*/ 28097 w 347726"/>
                    <a:gd name="connsiteY11" fmla="*/ 79319 h 93980"/>
                    <a:gd name="connsiteX12" fmla="*/ 325826 w 347726"/>
                    <a:gd name="connsiteY12" fmla="*/ 79319 h 93980"/>
                    <a:gd name="connsiteX13" fmla="*/ 280340 w 347726"/>
                    <a:gd name="connsiteY13" fmla="*/ 18796 h 93980"/>
                    <a:gd name="connsiteX14" fmla="*/ 73584 w 347726"/>
                    <a:gd name="connsiteY14" fmla="*/ 18796 h 9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726" h="93980">
                      <a:moveTo>
                        <a:pt x="344622" y="98115"/>
                      </a:moveTo>
                      <a:lnTo>
                        <a:pt x="9301" y="98115"/>
                      </a:lnTo>
                      <a:cubicBezTo>
                        <a:pt x="5708" y="98122"/>
                        <a:pt x="2424" y="96079"/>
                        <a:pt x="843" y="92852"/>
                      </a:cubicBezTo>
                      <a:cubicBezTo>
                        <a:pt x="-555" y="89778"/>
                        <a:pt x="-196" y="86191"/>
                        <a:pt x="1783" y="83454"/>
                      </a:cubicBezTo>
                      <a:lnTo>
                        <a:pt x="61366" y="3759"/>
                      </a:lnTo>
                      <a:cubicBezTo>
                        <a:pt x="63141" y="1393"/>
                        <a:pt x="65927" y="0"/>
                        <a:pt x="68885" y="0"/>
                      </a:cubicBezTo>
                      <a:lnTo>
                        <a:pt x="285039" y="0"/>
                      </a:lnTo>
                      <a:cubicBezTo>
                        <a:pt x="287997" y="0"/>
                        <a:pt x="290782" y="1393"/>
                        <a:pt x="292557" y="3759"/>
                      </a:cubicBezTo>
                      <a:lnTo>
                        <a:pt x="352140" y="83078"/>
                      </a:lnTo>
                      <a:cubicBezTo>
                        <a:pt x="354119" y="85815"/>
                        <a:pt x="354478" y="89402"/>
                        <a:pt x="353080" y="92476"/>
                      </a:cubicBezTo>
                      <a:cubicBezTo>
                        <a:pt x="351608" y="95850"/>
                        <a:pt x="348302" y="98054"/>
                        <a:pt x="344622" y="98115"/>
                      </a:cubicBezTo>
                      <a:close/>
                      <a:moveTo>
                        <a:pt x="28097" y="79319"/>
                      </a:moveTo>
                      <a:lnTo>
                        <a:pt x="325826" y="79319"/>
                      </a:lnTo>
                      <a:lnTo>
                        <a:pt x="280340" y="18796"/>
                      </a:lnTo>
                      <a:lnTo>
                        <a:pt x="73584" y="18796"/>
                      </a:lnTo>
                      <a:close/>
                    </a:path>
                  </a:pathLst>
                </a:custGeom>
                <a:solidFill>
                  <a:schemeClr val="tx1"/>
                </a:solidFill>
                <a:ln w="9335" cap="flat">
                  <a:solidFill>
                    <a:schemeClr val="tx1"/>
                  </a:solidFill>
                  <a:prstDash val="solid"/>
                  <a:miter/>
                </a:ln>
              </p:spPr>
              <p:txBody>
                <a:bodyPr rtlCol="0" anchor="ctr"/>
                <a:lstStyle/>
                <a:p>
                  <a:endParaRPr lang="en-US" sz="1500" dirty="0"/>
                </a:p>
              </p:txBody>
            </p:sp>
          </p:grpSp>
          <p:sp>
            <p:nvSpPr>
              <p:cNvPr id="104" name="TextBox 103">
                <a:extLst>
                  <a:ext uri="{FF2B5EF4-FFF2-40B4-BE49-F238E27FC236}">
                    <a16:creationId xmlns:a16="http://schemas.microsoft.com/office/drawing/2014/main" id="{CFC5B0C8-405A-1B47-4672-998B57AE6BD8}"/>
                  </a:ext>
                </a:extLst>
              </p:cNvPr>
              <p:cNvSpPr txBox="1"/>
              <p:nvPr/>
            </p:nvSpPr>
            <p:spPr>
              <a:xfrm>
                <a:off x="1711766" y="2096484"/>
                <a:ext cx="788815" cy="646331"/>
              </a:xfrm>
              <a:prstGeom prst="rect">
                <a:avLst/>
              </a:prstGeom>
              <a:noFill/>
            </p:spPr>
            <p:txBody>
              <a:bodyPr wrap="square" lIns="0" rIns="0" rtlCol="0">
                <a:spAutoFit/>
              </a:bodyPr>
              <a:lstStyle/>
              <a:p>
                <a:pPr algn="ctr"/>
                <a:r>
                  <a:rPr lang="en-CH" dirty="0">
                    <a:solidFill>
                      <a:schemeClr val="accent1"/>
                    </a:solidFill>
                  </a:rPr>
                  <a:t>10GB</a:t>
                </a:r>
              </a:p>
              <a:p>
                <a:pPr algn="ctr"/>
                <a:r>
                  <a:rPr lang="en-CH" dirty="0"/>
                  <a:t>(6GiB)</a:t>
                </a:r>
              </a:p>
            </p:txBody>
          </p:sp>
        </p:grpSp>
      </p:grpSp>
      <p:sp>
        <p:nvSpPr>
          <p:cNvPr id="107" name="Rectangle 106">
            <a:extLst>
              <a:ext uri="{FF2B5EF4-FFF2-40B4-BE49-F238E27FC236}">
                <a16:creationId xmlns:a16="http://schemas.microsoft.com/office/drawing/2014/main" id="{5939950C-0E02-0FCE-B7D0-C4E200B190B0}"/>
              </a:ext>
            </a:extLst>
          </p:cNvPr>
          <p:cNvSpPr/>
          <p:nvPr/>
        </p:nvSpPr>
        <p:spPr>
          <a:xfrm>
            <a:off x="8491549" y="5871038"/>
            <a:ext cx="3684781" cy="348878"/>
          </a:xfrm>
          <a:prstGeom prst="rect">
            <a:avLst/>
          </a:prstGeom>
        </p:spPr>
        <p:txBody>
          <a:bodyPr wrap="square">
            <a:spAutoFit/>
          </a:bodyPr>
          <a:lstStyle/>
          <a:p>
            <a:pPr algn="ctr"/>
            <a:r>
              <a:rPr lang="en-US" sz="1667"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Snapshot C</a:t>
            </a:r>
            <a:endParaRPr lang="en-US" sz="1667"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13" name="Straight Arrow Connector 112">
            <a:extLst>
              <a:ext uri="{FF2B5EF4-FFF2-40B4-BE49-F238E27FC236}">
                <a16:creationId xmlns:a16="http://schemas.microsoft.com/office/drawing/2014/main" id="{5444757D-09CB-6BF0-67D7-EA19EDC61BA5}"/>
              </a:ext>
            </a:extLst>
          </p:cNvPr>
          <p:cNvCxnSpPr>
            <a:cxnSpLocks/>
          </p:cNvCxnSpPr>
          <p:nvPr/>
        </p:nvCxnSpPr>
        <p:spPr>
          <a:xfrm flipH="1" flipV="1">
            <a:off x="8844777" y="3845779"/>
            <a:ext cx="985536" cy="910077"/>
          </a:xfrm>
          <a:prstGeom prst="straightConnector1">
            <a:avLst/>
          </a:prstGeom>
          <a:ln w="38100">
            <a:solidFill>
              <a:schemeClr val="accent2"/>
            </a:solidFill>
            <a:prstDash val="dash"/>
            <a:tailEnd type="arrow" w="med" len="sm"/>
          </a:ln>
          <a:effectLst/>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1D82B28D-C79A-E807-CA8B-EEB67EE8FFE7}"/>
              </a:ext>
            </a:extLst>
          </p:cNvPr>
          <p:cNvSpPr txBox="1"/>
          <p:nvPr/>
        </p:nvSpPr>
        <p:spPr>
          <a:xfrm rot="2581631">
            <a:off x="8952680" y="4264234"/>
            <a:ext cx="1581549" cy="307777"/>
          </a:xfrm>
          <a:prstGeom prst="rect">
            <a:avLst/>
          </a:prstGeom>
          <a:noFill/>
        </p:spPr>
        <p:txBody>
          <a:bodyPr wrap="square" lIns="0" rIns="0" rtlCol="0">
            <a:spAutoFit/>
          </a:bodyPr>
          <a:lstStyle/>
          <a:p>
            <a:pPr algn="l"/>
            <a:r>
              <a:rPr lang="en-CH" sz="1400" dirty="0"/>
              <a:t>Referenced</a:t>
            </a:r>
          </a:p>
        </p:txBody>
      </p:sp>
      <p:grpSp>
        <p:nvGrpSpPr>
          <p:cNvPr id="120" name="Group 119">
            <a:extLst>
              <a:ext uri="{FF2B5EF4-FFF2-40B4-BE49-F238E27FC236}">
                <a16:creationId xmlns:a16="http://schemas.microsoft.com/office/drawing/2014/main" id="{731CFFB0-21B2-4EE8-10A4-2B72ADBA9CF4}"/>
              </a:ext>
            </a:extLst>
          </p:cNvPr>
          <p:cNvGrpSpPr/>
          <p:nvPr/>
        </p:nvGrpSpPr>
        <p:grpSpPr>
          <a:xfrm>
            <a:off x="6567580" y="4570410"/>
            <a:ext cx="3684781" cy="1861941"/>
            <a:chOff x="6409481" y="4329293"/>
            <a:chExt cx="3684781" cy="1861941"/>
          </a:xfrm>
        </p:grpSpPr>
        <p:sp>
          <p:nvSpPr>
            <p:cNvPr id="121" name="Rectangle 120">
              <a:extLst>
                <a:ext uri="{FF2B5EF4-FFF2-40B4-BE49-F238E27FC236}">
                  <a16:creationId xmlns:a16="http://schemas.microsoft.com/office/drawing/2014/main" id="{E1EB381C-5455-E634-3DDE-ADCB9E3C3EED}"/>
                </a:ext>
              </a:extLst>
            </p:cNvPr>
            <p:cNvSpPr/>
            <p:nvPr/>
          </p:nvSpPr>
          <p:spPr>
            <a:xfrm>
              <a:off x="6409481" y="5842356"/>
              <a:ext cx="3684781" cy="348878"/>
            </a:xfrm>
            <a:prstGeom prst="rect">
              <a:avLst/>
            </a:prstGeom>
          </p:spPr>
          <p:txBody>
            <a:bodyPr wrap="square">
              <a:spAutoFit/>
            </a:bodyPr>
            <a:lstStyle/>
            <a:p>
              <a:pPr algn="ctr"/>
              <a:r>
                <a:rPr lang="en-US" sz="1667"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Snapshot B</a:t>
              </a:r>
              <a:endParaRPr lang="en-US" sz="1667"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22" name="Group 121">
              <a:extLst>
                <a:ext uri="{FF2B5EF4-FFF2-40B4-BE49-F238E27FC236}">
                  <a16:creationId xmlns:a16="http://schemas.microsoft.com/office/drawing/2014/main" id="{3DDF557B-8A98-9328-6885-CBAD76F774ED}"/>
                </a:ext>
              </a:extLst>
            </p:cNvPr>
            <p:cNvGrpSpPr/>
            <p:nvPr/>
          </p:nvGrpSpPr>
          <p:grpSpPr>
            <a:xfrm>
              <a:off x="7797938" y="4329293"/>
              <a:ext cx="789877" cy="1218489"/>
              <a:chOff x="1711766" y="1664634"/>
              <a:chExt cx="789877" cy="1218489"/>
            </a:xfrm>
          </p:grpSpPr>
          <p:grpSp>
            <p:nvGrpSpPr>
              <p:cNvPr id="123" name="Group 122">
                <a:extLst>
                  <a:ext uri="{FF2B5EF4-FFF2-40B4-BE49-F238E27FC236}">
                    <a16:creationId xmlns:a16="http://schemas.microsoft.com/office/drawing/2014/main" id="{C0F21A16-9A73-AD6F-1D32-D45861CB3899}"/>
                  </a:ext>
                </a:extLst>
              </p:cNvPr>
              <p:cNvGrpSpPr/>
              <p:nvPr/>
            </p:nvGrpSpPr>
            <p:grpSpPr>
              <a:xfrm>
                <a:off x="1711766" y="1664634"/>
                <a:ext cx="789877" cy="1218489"/>
                <a:chOff x="2847396" y="4935417"/>
                <a:chExt cx="348194" cy="537135"/>
              </a:xfrm>
              <a:solidFill>
                <a:schemeClr val="bg1"/>
              </a:solidFill>
            </p:grpSpPr>
            <p:sp>
              <p:nvSpPr>
                <p:cNvPr id="125" name="Freeform: Shape 41">
                  <a:extLst>
                    <a:ext uri="{FF2B5EF4-FFF2-40B4-BE49-F238E27FC236}">
                      <a16:creationId xmlns:a16="http://schemas.microsoft.com/office/drawing/2014/main" id="{7EAFEE49-7DF7-53DA-05A0-B2169649B26E}"/>
                    </a:ext>
                  </a:extLst>
                </p:cNvPr>
                <p:cNvSpPr/>
                <p:nvPr/>
              </p:nvSpPr>
              <p:spPr>
                <a:xfrm>
                  <a:off x="2847864" y="5049979"/>
                  <a:ext cx="347726" cy="422573"/>
                </a:xfrm>
                <a:custGeom>
                  <a:avLst/>
                  <a:gdLst>
                    <a:gd name="connsiteX0" fmla="*/ 344155 w 347726"/>
                    <a:gd name="connsiteY0" fmla="*/ 327144 h 319532"/>
                    <a:gd name="connsiteX1" fmla="*/ 9398 w 347726"/>
                    <a:gd name="connsiteY1" fmla="*/ 327144 h 319532"/>
                    <a:gd name="connsiteX2" fmla="*/ 0 w 347726"/>
                    <a:gd name="connsiteY2" fmla="*/ 317746 h 319532"/>
                    <a:gd name="connsiteX3" fmla="*/ 0 w 347726"/>
                    <a:gd name="connsiteY3" fmla="*/ 9398 h 319532"/>
                    <a:gd name="connsiteX4" fmla="*/ 9398 w 347726"/>
                    <a:gd name="connsiteY4" fmla="*/ 0 h 319532"/>
                    <a:gd name="connsiteX5" fmla="*/ 344155 w 347726"/>
                    <a:gd name="connsiteY5" fmla="*/ 0 h 319532"/>
                    <a:gd name="connsiteX6" fmla="*/ 353553 w 347726"/>
                    <a:gd name="connsiteY6" fmla="*/ 9398 h 319532"/>
                    <a:gd name="connsiteX7" fmla="*/ 353553 w 347726"/>
                    <a:gd name="connsiteY7" fmla="*/ 317746 h 319532"/>
                    <a:gd name="connsiteX8" fmla="*/ 344155 w 347726"/>
                    <a:gd name="connsiteY8" fmla="*/ 327144 h 319532"/>
                    <a:gd name="connsiteX9" fmla="*/ 18796 w 347726"/>
                    <a:gd name="connsiteY9" fmla="*/ 308348 h 319532"/>
                    <a:gd name="connsiteX10" fmla="*/ 334757 w 347726"/>
                    <a:gd name="connsiteY10" fmla="*/ 308348 h 319532"/>
                    <a:gd name="connsiteX11" fmla="*/ 334757 w 347726"/>
                    <a:gd name="connsiteY11" fmla="*/ 18796 h 319532"/>
                    <a:gd name="connsiteX12" fmla="*/ 18796 w 347726"/>
                    <a:gd name="connsiteY12" fmla="*/ 18796 h 31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726" h="319532">
                      <a:moveTo>
                        <a:pt x="344155" y="327144"/>
                      </a:moveTo>
                      <a:lnTo>
                        <a:pt x="9398" y="327144"/>
                      </a:lnTo>
                      <a:cubicBezTo>
                        <a:pt x="4208" y="327144"/>
                        <a:pt x="0" y="322937"/>
                        <a:pt x="0" y="317746"/>
                      </a:cubicBezTo>
                      <a:lnTo>
                        <a:pt x="0" y="9398"/>
                      </a:lnTo>
                      <a:cubicBezTo>
                        <a:pt x="0" y="4208"/>
                        <a:pt x="4208" y="0"/>
                        <a:pt x="9398" y="0"/>
                      </a:cubicBezTo>
                      <a:lnTo>
                        <a:pt x="344155" y="0"/>
                      </a:lnTo>
                      <a:cubicBezTo>
                        <a:pt x="349345" y="0"/>
                        <a:pt x="353553" y="4208"/>
                        <a:pt x="353553" y="9398"/>
                      </a:cubicBezTo>
                      <a:lnTo>
                        <a:pt x="353553" y="317746"/>
                      </a:lnTo>
                      <a:cubicBezTo>
                        <a:pt x="353553" y="322937"/>
                        <a:pt x="349345" y="327144"/>
                        <a:pt x="344155" y="327144"/>
                      </a:cubicBezTo>
                      <a:close/>
                      <a:moveTo>
                        <a:pt x="18796" y="308348"/>
                      </a:moveTo>
                      <a:lnTo>
                        <a:pt x="334757" y="308348"/>
                      </a:lnTo>
                      <a:lnTo>
                        <a:pt x="334757" y="18796"/>
                      </a:lnTo>
                      <a:lnTo>
                        <a:pt x="18796" y="18796"/>
                      </a:lnTo>
                      <a:close/>
                    </a:path>
                  </a:pathLst>
                </a:custGeom>
                <a:solidFill>
                  <a:schemeClr val="tx1"/>
                </a:solidFill>
                <a:ln w="9335" cap="flat">
                  <a:solidFill>
                    <a:schemeClr val="tx1"/>
                  </a:solidFill>
                  <a:prstDash val="solid"/>
                  <a:miter/>
                </a:ln>
              </p:spPr>
              <p:txBody>
                <a:bodyPr rtlCol="0" anchor="ctr"/>
                <a:lstStyle/>
                <a:p>
                  <a:endParaRPr lang="en-US" sz="1500" dirty="0"/>
                </a:p>
              </p:txBody>
            </p:sp>
            <p:sp>
              <p:nvSpPr>
                <p:cNvPr id="126" name="Freeform: Shape 42">
                  <a:extLst>
                    <a:ext uri="{FF2B5EF4-FFF2-40B4-BE49-F238E27FC236}">
                      <a16:creationId xmlns:a16="http://schemas.microsoft.com/office/drawing/2014/main" id="{E012E474-E8D6-50A0-A044-159F222CE556}"/>
                    </a:ext>
                  </a:extLst>
                </p:cNvPr>
                <p:cNvSpPr/>
                <p:nvPr/>
              </p:nvSpPr>
              <p:spPr>
                <a:xfrm>
                  <a:off x="2847396" y="4935417"/>
                  <a:ext cx="347726" cy="93980"/>
                </a:xfrm>
                <a:custGeom>
                  <a:avLst/>
                  <a:gdLst>
                    <a:gd name="connsiteX0" fmla="*/ 344622 w 347726"/>
                    <a:gd name="connsiteY0" fmla="*/ 98115 h 93980"/>
                    <a:gd name="connsiteX1" fmla="*/ 9301 w 347726"/>
                    <a:gd name="connsiteY1" fmla="*/ 98115 h 93980"/>
                    <a:gd name="connsiteX2" fmla="*/ 843 w 347726"/>
                    <a:gd name="connsiteY2" fmla="*/ 92852 h 93980"/>
                    <a:gd name="connsiteX3" fmla="*/ 1783 w 347726"/>
                    <a:gd name="connsiteY3" fmla="*/ 83454 h 93980"/>
                    <a:gd name="connsiteX4" fmla="*/ 61366 w 347726"/>
                    <a:gd name="connsiteY4" fmla="*/ 3759 h 93980"/>
                    <a:gd name="connsiteX5" fmla="*/ 68885 w 347726"/>
                    <a:gd name="connsiteY5" fmla="*/ 0 h 93980"/>
                    <a:gd name="connsiteX6" fmla="*/ 285039 w 347726"/>
                    <a:gd name="connsiteY6" fmla="*/ 0 h 93980"/>
                    <a:gd name="connsiteX7" fmla="*/ 292557 w 347726"/>
                    <a:gd name="connsiteY7" fmla="*/ 3759 h 93980"/>
                    <a:gd name="connsiteX8" fmla="*/ 352140 w 347726"/>
                    <a:gd name="connsiteY8" fmla="*/ 83078 h 93980"/>
                    <a:gd name="connsiteX9" fmla="*/ 353080 w 347726"/>
                    <a:gd name="connsiteY9" fmla="*/ 92476 h 93980"/>
                    <a:gd name="connsiteX10" fmla="*/ 344622 w 347726"/>
                    <a:gd name="connsiteY10" fmla="*/ 98115 h 93980"/>
                    <a:gd name="connsiteX11" fmla="*/ 28097 w 347726"/>
                    <a:gd name="connsiteY11" fmla="*/ 79319 h 93980"/>
                    <a:gd name="connsiteX12" fmla="*/ 325826 w 347726"/>
                    <a:gd name="connsiteY12" fmla="*/ 79319 h 93980"/>
                    <a:gd name="connsiteX13" fmla="*/ 280340 w 347726"/>
                    <a:gd name="connsiteY13" fmla="*/ 18796 h 93980"/>
                    <a:gd name="connsiteX14" fmla="*/ 73584 w 347726"/>
                    <a:gd name="connsiteY14" fmla="*/ 18796 h 9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726" h="93980">
                      <a:moveTo>
                        <a:pt x="344622" y="98115"/>
                      </a:moveTo>
                      <a:lnTo>
                        <a:pt x="9301" y="98115"/>
                      </a:lnTo>
                      <a:cubicBezTo>
                        <a:pt x="5708" y="98122"/>
                        <a:pt x="2424" y="96079"/>
                        <a:pt x="843" y="92852"/>
                      </a:cubicBezTo>
                      <a:cubicBezTo>
                        <a:pt x="-555" y="89778"/>
                        <a:pt x="-196" y="86191"/>
                        <a:pt x="1783" y="83454"/>
                      </a:cubicBezTo>
                      <a:lnTo>
                        <a:pt x="61366" y="3759"/>
                      </a:lnTo>
                      <a:cubicBezTo>
                        <a:pt x="63141" y="1393"/>
                        <a:pt x="65927" y="0"/>
                        <a:pt x="68885" y="0"/>
                      </a:cubicBezTo>
                      <a:lnTo>
                        <a:pt x="285039" y="0"/>
                      </a:lnTo>
                      <a:cubicBezTo>
                        <a:pt x="287997" y="0"/>
                        <a:pt x="290782" y="1393"/>
                        <a:pt x="292557" y="3759"/>
                      </a:cubicBezTo>
                      <a:lnTo>
                        <a:pt x="352140" y="83078"/>
                      </a:lnTo>
                      <a:cubicBezTo>
                        <a:pt x="354119" y="85815"/>
                        <a:pt x="354478" y="89402"/>
                        <a:pt x="353080" y="92476"/>
                      </a:cubicBezTo>
                      <a:cubicBezTo>
                        <a:pt x="351608" y="95850"/>
                        <a:pt x="348302" y="98054"/>
                        <a:pt x="344622" y="98115"/>
                      </a:cubicBezTo>
                      <a:close/>
                      <a:moveTo>
                        <a:pt x="28097" y="79319"/>
                      </a:moveTo>
                      <a:lnTo>
                        <a:pt x="325826" y="79319"/>
                      </a:lnTo>
                      <a:lnTo>
                        <a:pt x="280340" y="18796"/>
                      </a:lnTo>
                      <a:lnTo>
                        <a:pt x="73584" y="18796"/>
                      </a:lnTo>
                      <a:close/>
                    </a:path>
                  </a:pathLst>
                </a:custGeom>
                <a:solidFill>
                  <a:schemeClr val="tx1"/>
                </a:solidFill>
                <a:ln w="9335" cap="flat">
                  <a:solidFill>
                    <a:schemeClr val="tx1"/>
                  </a:solidFill>
                  <a:prstDash val="solid"/>
                  <a:miter/>
                </a:ln>
              </p:spPr>
              <p:txBody>
                <a:bodyPr rtlCol="0" anchor="ctr"/>
                <a:lstStyle/>
                <a:p>
                  <a:endParaRPr lang="en-US" sz="1500" dirty="0"/>
                </a:p>
              </p:txBody>
            </p:sp>
          </p:grpSp>
          <p:sp>
            <p:nvSpPr>
              <p:cNvPr id="124" name="TextBox 123">
                <a:extLst>
                  <a:ext uri="{FF2B5EF4-FFF2-40B4-BE49-F238E27FC236}">
                    <a16:creationId xmlns:a16="http://schemas.microsoft.com/office/drawing/2014/main" id="{5DB589CC-6961-BD70-7C4F-1E40847BFD87}"/>
                  </a:ext>
                </a:extLst>
              </p:cNvPr>
              <p:cNvSpPr txBox="1"/>
              <p:nvPr/>
            </p:nvSpPr>
            <p:spPr>
              <a:xfrm>
                <a:off x="1711766" y="2096484"/>
                <a:ext cx="788815" cy="646331"/>
              </a:xfrm>
              <a:prstGeom prst="rect">
                <a:avLst/>
              </a:prstGeom>
              <a:noFill/>
            </p:spPr>
            <p:txBody>
              <a:bodyPr wrap="square" lIns="0" rIns="0" rtlCol="0">
                <a:spAutoFit/>
              </a:bodyPr>
              <a:lstStyle/>
              <a:p>
                <a:pPr algn="ctr"/>
                <a:r>
                  <a:rPr lang="en-CH" dirty="0"/>
                  <a:t>6GiB</a:t>
                </a:r>
              </a:p>
              <a:p>
                <a:pPr algn="ctr"/>
                <a:r>
                  <a:rPr lang="en-CH" dirty="0">
                    <a:solidFill>
                      <a:schemeClr val="accent2"/>
                    </a:solidFill>
                  </a:rPr>
                  <a:t>4GiB</a:t>
                </a:r>
              </a:p>
            </p:txBody>
          </p:sp>
        </p:grpSp>
      </p:grpSp>
      <p:cxnSp>
        <p:nvCxnSpPr>
          <p:cNvPr id="129" name="Straight Arrow Connector 128">
            <a:extLst>
              <a:ext uri="{FF2B5EF4-FFF2-40B4-BE49-F238E27FC236}">
                <a16:creationId xmlns:a16="http://schemas.microsoft.com/office/drawing/2014/main" id="{FE902455-D740-8D56-1C80-2E083C9EA813}"/>
              </a:ext>
            </a:extLst>
          </p:cNvPr>
          <p:cNvCxnSpPr>
            <a:cxnSpLocks/>
          </p:cNvCxnSpPr>
          <p:nvPr/>
        </p:nvCxnSpPr>
        <p:spPr>
          <a:xfrm flipH="1">
            <a:off x="8867926" y="5206520"/>
            <a:ext cx="1004706" cy="265524"/>
          </a:xfrm>
          <a:prstGeom prst="straightConnector1">
            <a:avLst/>
          </a:prstGeom>
          <a:ln w="38100">
            <a:solidFill>
              <a:schemeClr val="accent2"/>
            </a:solidFill>
            <a:prstDash val="dash"/>
            <a:tailEnd type="arrow" w="med" len="sm"/>
          </a:ln>
          <a:effectLst/>
        </p:spPr>
        <p:style>
          <a:lnRef idx="2">
            <a:schemeClr val="accent1"/>
          </a:lnRef>
          <a:fillRef idx="0">
            <a:schemeClr val="accent1"/>
          </a:fillRef>
          <a:effectRef idx="1">
            <a:schemeClr val="accent1"/>
          </a:effectRef>
          <a:fontRef idx="minor">
            <a:schemeClr val="tx1"/>
          </a:fontRef>
        </p:style>
      </p:cxnSp>
      <p:sp>
        <p:nvSpPr>
          <p:cNvPr id="132" name="TextBox 131">
            <a:extLst>
              <a:ext uri="{FF2B5EF4-FFF2-40B4-BE49-F238E27FC236}">
                <a16:creationId xmlns:a16="http://schemas.microsoft.com/office/drawing/2014/main" id="{A0A68118-03B6-B372-63C9-D2191CB1E9FC}"/>
              </a:ext>
            </a:extLst>
          </p:cNvPr>
          <p:cNvSpPr txBox="1"/>
          <p:nvPr/>
        </p:nvSpPr>
        <p:spPr>
          <a:xfrm rot="20756929">
            <a:off x="9008129" y="4924704"/>
            <a:ext cx="1581549" cy="307777"/>
          </a:xfrm>
          <a:prstGeom prst="rect">
            <a:avLst/>
          </a:prstGeom>
          <a:noFill/>
        </p:spPr>
        <p:txBody>
          <a:bodyPr wrap="square" lIns="0" rIns="0" rtlCol="0">
            <a:spAutoFit/>
          </a:bodyPr>
          <a:lstStyle/>
          <a:p>
            <a:pPr algn="l"/>
            <a:r>
              <a:rPr lang="en-CH" sz="1400" dirty="0"/>
              <a:t>Referenced</a:t>
            </a:r>
          </a:p>
        </p:txBody>
      </p:sp>
      <p:cxnSp>
        <p:nvCxnSpPr>
          <p:cNvPr id="74" name="Straight Arrow Connector 73">
            <a:extLst>
              <a:ext uri="{FF2B5EF4-FFF2-40B4-BE49-F238E27FC236}">
                <a16:creationId xmlns:a16="http://schemas.microsoft.com/office/drawing/2014/main" id="{4A1A326D-1479-D276-8EB8-743FB4B3F604}"/>
              </a:ext>
            </a:extLst>
          </p:cNvPr>
          <p:cNvCxnSpPr>
            <a:cxnSpLocks/>
          </p:cNvCxnSpPr>
          <p:nvPr/>
        </p:nvCxnSpPr>
        <p:spPr>
          <a:xfrm>
            <a:off x="5995816" y="3170701"/>
            <a:ext cx="0" cy="828000"/>
          </a:xfrm>
          <a:prstGeom prst="straightConnector1">
            <a:avLst/>
          </a:prstGeom>
          <a:ln w="38100">
            <a:solidFill>
              <a:schemeClr val="accent2"/>
            </a:solidFill>
            <a:tailEnd type="arrow" w="med" len="sm"/>
          </a:ln>
          <a:effectLst/>
        </p:spPr>
        <p:style>
          <a:lnRef idx="2">
            <a:schemeClr val="accent1"/>
          </a:lnRef>
          <a:fillRef idx="0">
            <a:schemeClr val="accent1"/>
          </a:fillRef>
          <a:effectRef idx="1">
            <a:schemeClr val="accent1"/>
          </a:effectRef>
          <a:fontRef idx="minor">
            <a:schemeClr val="tx1"/>
          </a:fontRef>
        </p:style>
      </p:cxnSp>
      <p:grpSp>
        <p:nvGrpSpPr>
          <p:cNvPr id="75" name="Group 74">
            <a:extLst>
              <a:ext uri="{FF2B5EF4-FFF2-40B4-BE49-F238E27FC236}">
                <a16:creationId xmlns:a16="http://schemas.microsoft.com/office/drawing/2014/main" id="{1EEE2140-8779-6A1C-E5A9-9BFD03F7E216}"/>
              </a:ext>
            </a:extLst>
          </p:cNvPr>
          <p:cNvGrpSpPr/>
          <p:nvPr/>
        </p:nvGrpSpPr>
        <p:grpSpPr>
          <a:xfrm>
            <a:off x="5601409" y="1669551"/>
            <a:ext cx="789877" cy="1218489"/>
            <a:chOff x="1711766" y="1664634"/>
            <a:chExt cx="789877" cy="1218489"/>
          </a:xfrm>
        </p:grpSpPr>
        <p:grpSp>
          <p:nvGrpSpPr>
            <p:cNvPr id="76" name="Group 75">
              <a:extLst>
                <a:ext uri="{FF2B5EF4-FFF2-40B4-BE49-F238E27FC236}">
                  <a16:creationId xmlns:a16="http://schemas.microsoft.com/office/drawing/2014/main" id="{CF6C68AC-1F33-5C62-702E-F6F740BFB0A5}"/>
                </a:ext>
              </a:extLst>
            </p:cNvPr>
            <p:cNvGrpSpPr/>
            <p:nvPr/>
          </p:nvGrpSpPr>
          <p:grpSpPr>
            <a:xfrm>
              <a:off x="1711766" y="1664634"/>
              <a:ext cx="789877" cy="1218489"/>
              <a:chOff x="2847396" y="4935417"/>
              <a:chExt cx="348194" cy="537135"/>
            </a:xfrm>
            <a:solidFill>
              <a:schemeClr val="bg1"/>
            </a:solidFill>
          </p:grpSpPr>
          <p:sp>
            <p:nvSpPr>
              <p:cNvPr id="78" name="Freeform: Shape 41">
                <a:extLst>
                  <a:ext uri="{FF2B5EF4-FFF2-40B4-BE49-F238E27FC236}">
                    <a16:creationId xmlns:a16="http://schemas.microsoft.com/office/drawing/2014/main" id="{CE1D72C1-B396-3FB5-ADBF-6E329C74A47D}"/>
                  </a:ext>
                </a:extLst>
              </p:cNvPr>
              <p:cNvSpPr/>
              <p:nvPr/>
            </p:nvSpPr>
            <p:spPr>
              <a:xfrm>
                <a:off x="2847864" y="5049979"/>
                <a:ext cx="347726" cy="422573"/>
              </a:xfrm>
              <a:custGeom>
                <a:avLst/>
                <a:gdLst>
                  <a:gd name="connsiteX0" fmla="*/ 344155 w 347726"/>
                  <a:gd name="connsiteY0" fmla="*/ 327144 h 319532"/>
                  <a:gd name="connsiteX1" fmla="*/ 9398 w 347726"/>
                  <a:gd name="connsiteY1" fmla="*/ 327144 h 319532"/>
                  <a:gd name="connsiteX2" fmla="*/ 0 w 347726"/>
                  <a:gd name="connsiteY2" fmla="*/ 317746 h 319532"/>
                  <a:gd name="connsiteX3" fmla="*/ 0 w 347726"/>
                  <a:gd name="connsiteY3" fmla="*/ 9398 h 319532"/>
                  <a:gd name="connsiteX4" fmla="*/ 9398 w 347726"/>
                  <a:gd name="connsiteY4" fmla="*/ 0 h 319532"/>
                  <a:gd name="connsiteX5" fmla="*/ 344155 w 347726"/>
                  <a:gd name="connsiteY5" fmla="*/ 0 h 319532"/>
                  <a:gd name="connsiteX6" fmla="*/ 353553 w 347726"/>
                  <a:gd name="connsiteY6" fmla="*/ 9398 h 319532"/>
                  <a:gd name="connsiteX7" fmla="*/ 353553 w 347726"/>
                  <a:gd name="connsiteY7" fmla="*/ 317746 h 319532"/>
                  <a:gd name="connsiteX8" fmla="*/ 344155 w 347726"/>
                  <a:gd name="connsiteY8" fmla="*/ 327144 h 319532"/>
                  <a:gd name="connsiteX9" fmla="*/ 18796 w 347726"/>
                  <a:gd name="connsiteY9" fmla="*/ 308348 h 319532"/>
                  <a:gd name="connsiteX10" fmla="*/ 334757 w 347726"/>
                  <a:gd name="connsiteY10" fmla="*/ 308348 h 319532"/>
                  <a:gd name="connsiteX11" fmla="*/ 334757 w 347726"/>
                  <a:gd name="connsiteY11" fmla="*/ 18796 h 319532"/>
                  <a:gd name="connsiteX12" fmla="*/ 18796 w 347726"/>
                  <a:gd name="connsiteY12" fmla="*/ 18796 h 31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726" h="319532">
                    <a:moveTo>
                      <a:pt x="344155" y="327144"/>
                    </a:moveTo>
                    <a:lnTo>
                      <a:pt x="9398" y="327144"/>
                    </a:lnTo>
                    <a:cubicBezTo>
                      <a:pt x="4208" y="327144"/>
                      <a:pt x="0" y="322937"/>
                      <a:pt x="0" y="317746"/>
                    </a:cubicBezTo>
                    <a:lnTo>
                      <a:pt x="0" y="9398"/>
                    </a:lnTo>
                    <a:cubicBezTo>
                      <a:pt x="0" y="4208"/>
                      <a:pt x="4208" y="0"/>
                      <a:pt x="9398" y="0"/>
                    </a:cubicBezTo>
                    <a:lnTo>
                      <a:pt x="344155" y="0"/>
                    </a:lnTo>
                    <a:cubicBezTo>
                      <a:pt x="349345" y="0"/>
                      <a:pt x="353553" y="4208"/>
                      <a:pt x="353553" y="9398"/>
                    </a:cubicBezTo>
                    <a:lnTo>
                      <a:pt x="353553" y="317746"/>
                    </a:lnTo>
                    <a:cubicBezTo>
                      <a:pt x="353553" y="322937"/>
                      <a:pt x="349345" y="327144"/>
                      <a:pt x="344155" y="327144"/>
                    </a:cubicBezTo>
                    <a:close/>
                    <a:moveTo>
                      <a:pt x="18796" y="308348"/>
                    </a:moveTo>
                    <a:lnTo>
                      <a:pt x="334757" y="308348"/>
                    </a:lnTo>
                    <a:lnTo>
                      <a:pt x="334757" y="18796"/>
                    </a:lnTo>
                    <a:lnTo>
                      <a:pt x="18796" y="18796"/>
                    </a:lnTo>
                    <a:close/>
                  </a:path>
                </a:pathLst>
              </a:custGeom>
              <a:solidFill>
                <a:schemeClr val="tx1"/>
              </a:solidFill>
              <a:ln w="9335" cap="flat">
                <a:solidFill>
                  <a:schemeClr val="tx1"/>
                </a:solidFill>
                <a:prstDash val="solid"/>
                <a:miter/>
              </a:ln>
            </p:spPr>
            <p:txBody>
              <a:bodyPr rtlCol="0" anchor="ctr"/>
              <a:lstStyle/>
              <a:p>
                <a:endParaRPr lang="en-US" sz="1500" dirty="0"/>
              </a:p>
            </p:txBody>
          </p:sp>
          <p:sp>
            <p:nvSpPr>
              <p:cNvPr id="79" name="Freeform: Shape 42">
                <a:extLst>
                  <a:ext uri="{FF2B5EF4-FFF2-40B4-BE49-F238E27FC236}">
                    <a16:creationId xmlns:a16="http://schemas.microsoft.com/office/drawing/2014/main" id="{AD1CF85D-53B6-72E9-6D90-5A7F4F8637ED}"/>
                  </a:ext>
                </a:extLst>
              </p:cNvPr>
              <p:cNvSpPr/>
              <p:nvPr/>
            </p:nvSpPr>
            <p:spPr>
              <a:xfrm>
                <a:off x="2847396" y="4935417"/>
                <a:ext cx="347726" cy="93980"/>
              </a:xfrm>
              <a:custGeom>
                <a:avLst/>
                <a:gdLst>
                  <a:gd name="connsiteX0" fmla="*/ 344622 w 347726"/>
                  <a:gd name="connsiteY0" fmla="*/ 98115 h 93980"/>
                  <a:gd name="connsiteX1" fmla="*/ 9301 w 347726"/>
                  <a:gd name="connsiteY1" fmla="*/ 98115 h 93980"/>
                  <a:gd name="connsiteX2" fmla="*/ 843 w 347726"/>
                  <a:gd name="connsiteY2" fmla="*/ 92852 h 93980"/>
                  <a:gd name="connsiteX3" fmla="*/ 1783 w 347726"/>
                  <a:gd name="connsiteY3" fmla="*/ 83454 h 93980"/>
                  <a:gd name="connsiteX4" fmla="*/ 61366 w 347726"/>
                  <a:gd name="connsiteY4" fmla="*/ 3759 h 93980"/>
                  <a:gd name="connsiteX5" fmla="*/ 68885 w 347726"/>
                  <a:gd name="connsiteY5" fmla="*/ 0 h 93980"/>
                  <a:gd name="connsiteX6" fmla="*/ 285039 w 347726"/>
                  <a:gd name="connsiteY6" fmla="*/ 0 h 93980"/>
                  <a:gd name="connsiteX7" fmla="*/ 292557 w 347726"/>
                  <a:gd name="connsiteY7" fmla="*/ 3759 h 93980"/>
                  <a:gd name="connsiteX8" fmla="*/ 352140 w 347726"/>
                  <a:gd name="connsiteY8" fmla="*/ 83078 h 93980"/>
                  <a:gd name="connsiteX9" fmla="*/ 353080 w 347726"/>
                  <a:gd name="connsiteY9" fmla="*/ 92476 h 93980"/>
                  <a:gd name="connsiteX10" fmla="*/ 344622 w 347726"/>
                  <a:gd name="connsiteY10" fmla="*/ 98115 h 93980"/>
                  <a:gd name="connsiteX11" fmla="*/ 28097 w 347726"/>
                  <a:gd name="connsiteY11" fmla="*/ 79319 h 93980"/>
                  <a:gd name="connsiteX12" fmla="*/ 325826 w 347726"/>
                  <a:gd name="connsiteY12" fmla="*/ 79319 h 93980"/>
                  <a:gd name="connsiteX13" fmla="*/ 280340 w 347726"/>
                  <a:gd name="connsiteY13" fmla="*/ 18796 h 93980"/>
                  <a:gd name="connsiteX14" fmla="*/ 73584 w 347726"/>
                  <a:gd name="connsiteY14" fmla="*/ 18796 h 9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726" h="93980">
                    <a:moveTo>
                      <a:pt x="344622" y="98115"/>
                    </a:moveTo>
                    <a:lnTo>
                      <a:pt x="9301" y="98115"/>
                    </a:lnTo>
                    <a:cubicBezTo>
                      <a:pt x="5708" y="98122"/>
                      <a:pt x="2424" y="96079"/>
                      <a:pt x="843" y="92852"/>
                    </a:cubicBezTo>
                    <a:cubicBezTo>
                      <a:pt x="-555" y="89778"/>
                      <a:pt x="-196" y="86191"/>
                      <a:pt x="1783" y="83454"/>
                    </a:cubicBezTo>
                    <a:lnTo>
                      <a:pt x="61366" y="3759"/>
                    </a:lnTo>
                    <a:cubicBezTo>
                      <a:pt x="63141" y="1393"/>
                      <a:pt x="65927" y="0"/>
                      <a:pt x="68885" y="0"/>
                    </a:cubicBezTo>
                    <a:lnTo>
                      <a:pt x="285039" y="0"/>
                    </a:lnTo>
                    <a:cubicBezTo>
                      <a:pt x="287997" y="0"/>
                      <a:pt x="290782" y="1393"/>
                      <a:pt x="292557" y="3759"/>
                    </a:cubicBezTo>
                    <a:lnTo>
                      <a:pt x="352140" y="83078"/>
                    </a:lnTo>
                    <a:cubicBezTo>
                      <a:pt x="354119" y="85815"/>
                      <a:pt x="354478" y="89402"/>
                      <a:pt x="353080" y="92476"/>
                    </a:cubicBezTo>
                    <a:cubicBezTo>
                      <a:pt x="351608" y="95850"/>
                      <a:pt x="348302" y="98054"/>
                      <a:pt x="344622" y="98115"/>
                    </a:cubicBezTo>
                    <a:close/>
                    <a:moveTo>
                      <a:pt x="28097" y="79319"/>
                    </a:moveTo>
                    <a:lnTo>
                      <a:pt x="325826" y="79319"/>
                    </a:lnTo>
                    <a:lnTo>
                      <a:pt x="280340" y="18796"/>
                    </a:lnTo>
                    <a:lnTo>
                      <a:pt x="73584" y="18796"/>
                    </a:lnTo>
                    <a:close/>
                  </a:path>
                </a:pathLst>
              </a:custGeom>
              <a:solidFill>
                <a:schemeClr val="tx1"/>
              </a:solidFill>
              <a:ln w="9335" cap="flat">
                <a:solidFill>
                  <a:schemeClr val="tx1"/>
                </a:solidFill>
                <a:prstDash val="solid"/>
                <a:miter/>
              </a:ln>
            </p:spPr>
            <p:txBody>
              <a:bodyPr rtlCol="0" anchor="ctr"/>
              <a:lstStyle/>
              <a:p>
                <a:endParaRPr lang="en-US" sz="1500" dirty="0"/>
              </a:p>
            </p:txBody>
          </p:sp>
        </p:grpSp>
        <p:sp>
          <p:nvSpPr>
            <p:cNvPr id="77" name="TextBox 76">
              <a:extLst>
                <a:ext uri="{FF2B5EF4-FFF2-40B4-BE49-F238E27FC236}">
                  <a16:creationId xmlns:a16="http://schemas.microsoft.com/office/drawing/2014/main" id="{C486DC99-1EAF-28EB-8B15-AE42F10307FD}"/>
                </a:ext>
              </a:extLst>
            </p:cNvPr>
            <p:cNvSpPr txBox="1"/>
            <p:nvPr/>
          </p:nvSpPr>
          <p:spPr>
            <a:xfrm>
              <a:off x="1711766" y="2096484"/>
              <a:ext cx="788815" cy="646331"/>
            </a:xfrm>
            <a:prstGeom prst="rect">
              <a:avLst/>
            </a:prstGeom>
            <a:noFill/>
            <a:ln>
              <a:noFill/>
            </a:ln>
          </p:spPr>
          <p:txBody>
            <a:bodyPr wrap="square" lIns="0" rIns="0" rtlCol="0">
              <a:spAutoFit/>
            </a:bodyPr>
            <a:lstStyle/>
            <a:p>
              <a:pPr algn="ctr"/>
              <a:r>
                <a:rPr lang="en-CH" dirty="0">
                  <a:solidFill>
                    <a:schemeClr val="accent1"/>
                  </a:solidFill>
                </a:rPr>
                <a:t>6GiB</a:t>
              </a:r>
            </a:p>
            <a:p>
              <a:pPr algn="ctr"/>
              <a:r>
                <a:rPr lang="en-CH" dirty="0">
                  <a:solidFill>
                    <a:schemeClr val="accent2"/>
                  </a:solidFill>
                </a:rPr>
                <a:t>4GiB</a:t>
              </a:r>
            </a:p>
          </p:txBody>
        </p:sp>
      </p:grpSp>
      <p:grpSp>
        <p:nvGrpSpPr>
          <p:cNvPr id="80" name="Group 79">
            <a:extLst>
              <a:ext uri="{FF2B5EF4-FFF2-40B4-BE49-F238E27FC236}">
                <a16:creationId xmlns:a16="http://schemas.microsoft.com/office/drawing/2014/main" id="{AE72C900-225A-2651-10C9-3CF9871BB45C}"/>
              </a:ext>
            </a:extLst>
          </p:cNvPr>
          <p:cNvGrpSpPr/>
          <p:nvPr/>
        </p:nvGrpSpPr>
        <p:grpSpPr>
          <a:xfrm>
            <a:off x="5601409" y="4339122"/>
            <a:ext cx="789877" cy="1218489"/>
            <a:chOff x="1711766" y="1664634"/>
            <a:chExt cx="789877" cy="1218489"/>
          </a:xfrm>
        </p:grpSpPr>
        <p:grpSp>
          <p:nvGrpSpPr>
            <p:cNvPr id="81" name="Group 80">
              <a:extLst>
                <a:ext uri="{FF2B5EF4-FFF2-40B4-BE49-F238E27FC236}">
                  <a16:creationId xmlns:a16="http://schemas.microsoft.com/office/drawing/2014/main" id="{2BAB2E98-8AAF-9060-BBAA-A645C7EA8477}"/>
                </a:ext>
              </a:extLst>
            </p:cNvPr>
            <p:cNvGrpSpPr/>
            <p:nvPr/>
          </p:nvGrpSpPr>
          <p:grpSpPr>
            <a:xfrm>
              <a:off x="1711766" y="1664634"/>
              <a:ext cx="789877" cy="1218489"/>
              <a:chOff x="2847396" y="4935417"/>
              <a:chExt cx="348194" cy="537135"/>
            </a:xfrm>
            <a:solidFill>
              <a:schemeClr val="bg1"/>
            </a:solidFill>
          </p:grpSpPr>
          <p:sp>
            <p:nvSpPr>
              <p:cNvPr id="83" name="Freeform: Shape 41">
                <a:extLst>
                  <a:ext uri="{FF2B5EF4-FFF2-40B4-BE49-F238E27FC236}">
                    <a16:creationId xmlns:a16="http://schemas.microsoft.com/office/drawing/2014/main" id="{60A60982-A91E-51DA-F200-01D5E560E0B5}"/>
                  </a:ext>
                </a:extLst>
              </p:cNvPr>
              <p:cNvSpPr/>
              <p:nvPr/>
            </p:nvSpPr>
            <p:spPr>
              <a:xfrm>
                <a:off x="2847864" y="5049979"/>
                <a:ext cx="347726" cy="422573"/>
              </a:xfrm>
              <a:custGeom>
                <a:avLst/>
                <a:gdLst>
                  <a:gd name="connsiteX0" fmla="*/ 344155 w 347726"/>
                  <a:gd name="connsiteY0" fmla="*/ 327144 h 319532"/>
                  <a:gd name="connsiteX1" fmla="*/ 9398 w 347726"/>
                  <a:gd name="connsiteY1" fmla="*/ 327144 h 319532"/>
                  <a:gd name="connsiteX2" fmla="*/ 0 w 347726"/>
                  <a:gd name="connsiteY2" fmla="*/ 317746 h 319532"/>
                  <a:gd name="connsiteX3" fmla="*/ 0 w 347726"/>
                  <a:gd name="connsiteY3" fmla="*/ 9398 h 319532"/>
                  <a:gd name="connsiteX4" fmla="*/ 9398 w 347726"/>
                  <a:gd name="connsiteY4" fmla="*/ 0 h 319532"/>
                  <a:gd name="connsiteX5" fmla="*/ 344155 w 347726"/>
                  <a:gd name="connsiteY5" fmla="*/ 0 h 319532"/>
                  <a:gd name="connsiteX6" fmla="*/ 353553 w 347726"/>
                  <a:gd name="connsiteY6" fmla="*/ 9398 h 319532"/>
                  <a:gd name="connsiteX7" fmla="*/ 353553 w 347726"/>
                  <a:gd name="connsiteY7" fmla="*/ 317746 h 319532"/>
                  <a:gd name="connsiteX8" fmla="*/ 344155 w 347726"/>
                  <a:gd name="connsiteY8" fmla="*/ 327144 h 319532"/>
                  <a:gd name="connsiteX9" fmla="*/ 18796 w 347726"/>
                  <a:gd name="connsiteY9" fmla="*/ 308348 h 319532"/>
                  <a:gd name="connsiteX10" fmla="*/ 334757 w 347726"/>
                  <a:gd name="connsiteY10" fmla="*/ 308348 h 319532"/>
                  <a:gd name="connsiteX11" fmla="*/ 334757 w 347726"/>
                  <a:gd name="connsiteY11" fmla="*/ 18796 h 319532"/>
                  <a:gd name="connsiteX12" fmla="*/ 18796 w 347726"/>
                  <a:gd name="connsiteY12" fmla="*/ 18796 h 31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726" h="319532">
                    <a:moveTo>
                      <a:pt x="344155" y="327144"/>
                    </a:moveTo>
                    <a:lnTo>
                      <a:pt x="9398" y="327144"/>
                    </a:lnTo>
                    <a:cubicBezTo>
                      <a:pt x="4208" y="327144"/>
                      <a:pt x="0" y="322937"/>
                      <a:pt x="0" y="317746"/>
                    </a:cubicBezTo>
                    <a:lnTo>
                      <a:pt x="0" y="9398"/>
                    </a:lnTo>
                    <a:cubicBezTo>
                      <a:pt x="0" y="4208"/>
                      <a:pt x="4208" y="0"/>
                      <a:pt x="9398" y="0"/>
                    </a:cubicBezTo>
                    <a:lnTo>
                      <a:pt x="344155" y="0"/>
                    </a:lnTo>
                    <a:cubicBezTo>
                      <a:pt x="349345" y="0"/>
                      <a:pt x="353553" y="4208"/>
                      <a:pt x="353553" y="9398"/>
                    </a:cubicBezTo>
                    <a:lnTo>
                      <a:pt x="353553" y="317746"/>
                    </a:lnTo>
                    <a:cubicBezTo>
                      <a:pt x="353553" y="322937"/>
                      <a:pt x="349345" y="327144"/>
                      <a:pt x="344155" y="327144"/>
                    </a:cubicBezTo>
                    <a:close/>
                    <a:moveTo>
                      <a:pt x="18796" y="308348"/>
                    </a:moveTo>
                    <a:lnTo>
                      <a:pt x="334757" y="308348"/>
                    </a:lnTo>
                    <a:lnTo>
                      <a:pt x="334757" y="18796"/>
                    </a:lnTo>
                    <a:lnTo>
                      <a:pt x="18796" y="18796"/>
                    </a:lnTo>
                    <a:close/>
                  </a:path>
                </a:pathLst>
              </a:custGeom>
              <a:solidFill>
                <a:schemeClr val="tx1"/>
              </a:solidFill>
              <a:ln w="9335" cap="flat">
                <a:solidFill>
                  <a:schemeClr val="tx1"/>
                </a:solidFill>
                <a:prstDash val="solid"/>
                <a:miter/>
              </a:ln>
            </p:spPr>
            <p:txBody>
              <a:bodyPr rtlCol="0" anchor="ctr"/>
              <a:lstStyle/>
              <a:p>
                <a:endParaRPr lang="en-US" sz="1500" dirty="0"/>
              </a:p>
            </p:txBody>
          </p:sp>
          <p:sp>
            <p:nvSpPr>
              <p:cNvPr id="84" name="Freeform: Shape 42">
                <a:extLst>
                  <a:ext uri="{FF2B5EF4-FFF2-40B4-BE49-F238E27FC236}">
                    <a16:creationId xmlns:a16="http://schemas.microsoft.com/office/drawing/2014/main" id="{3EED73C3-7731-E46A-F3DE-0213002CACD4}"/>
                  </a:ext>
                </a:extLst>
              </p:cNvPr>
              <p:cNvSpPr/>
              <p:nvPr/>
            </p:nvSpPr>
            <p:spPr>
              <a:xfrm>
                <a:off x="2847396" y="4935417"/>
                <a:ext cx="347726" cy="93980"/>
              </a:xfrm>
              <a:custGeom>
                <a:avLst/>
                <a:gdLst>
                  <a:gd name="connsiteX0" fmla="*/ 344622 w 347726"/>
                  <a:gd name="connsiteY0" fmla="*/ 98115 h 93980"/>
                  <a:gd name="connsiteX1" fmla="*/ 9301 w 347726"/>
                  <a:gd name="connsiteY1" fmla="*/ 98115 h 93980"/>
                  <a:gd name="connsiteX2" fmla="*/ 843 w 347726"/>
                  <a:gd name="connsiteY2" fmla="*/ 92852 h 93980"/>
                  <a:gd name="connsiteX3" fmla="*/ 1783 w 347726"/>
                  <a:gd name="connsiteY3" fmla="*/ 83454 h 93980"/>
                  <a:gd name="connsiteX4" fmla="*/ 61366 w 347726"/>
                  <a:gd name="connsiteY4" fmla="*/ 3759 h 93980"/>
                  <a:gd name="connsiteX5" fmla="*/ 68885 w 347726"/>
                  <a:gd name="connsiteY5" fmla="*/ 0 h 93980"/>
                  <a:gd name="connsiteX6" fmla="*/ 285039 w 347726"/>
                  <a:gd name="connsiteY6" fmla="*/ 0 h 93980"/>
                  <a:gd name="connsiteX7" fmla="*/ 292557 w 347726"/>
                  <a:gd name="connsiteY7" fmla="*/ 3759 h 93980"/>
                  <a:gd name="connsiteX8" fmla="*/ 352140 w 347726"/>
                  <a:gd name="connsiteY8" fmla="*/ 83078 h 93980"/>
                  <a:gd name="connsiteX9" fmla="*/ 353080 w 347726"/>
                  <a:gd name="connsiteY9" fmla="*/ 92476 h 93980"/>
                  <a:gd name="connsiteX10" fmla="*/ 344622 w 347726"/>
                  <a:gd name="connsiteY10" fmla="*/ 98115 h 93980"/>
                  <a:gd name="connsiteX11" fmla="*/ 28097 w 347726"/>
                  <a:gd name="connsiteY11" fmla="*/ 79319 h 93980"/>
                  <a:gd name="connsiteX12" fmla="*/ 325826 w 347726"/>
                  <a:gd name="connsiteY12" fmla="*/ 79319 h 93980"/>
                  <a:gd name="connsiteX13" fmla="*/ 280340 w 347726"/>
                  <a:gd name="connsiteY13" fmla="*/ 18796 h 93980"/>
                  <a:gd name="connsiteX14" fmla="*/ 73584 w 347726"/>
                  <a:gd name="connsiteY14" fmla="*/ 18796 h 9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726" h="93980">
                    <a:moveTo>
                      <a:pt x="344622" y="98115"/>
                    </a:moveTo>
                    <a:lnTo>
                      <a:pt x="9301" y="98115"/>
                    </a:lnTo>
                    <a:cubicBezTo>
                      <a:pt x="5708" y="98122"/>
                      <a:pt x="2424" y="96079"/>
                      <a:pt x="843" y="92852"/>
                    </a:cubicBezTo>
                    <a:cubicBezTo>
                      <a:pt x="-555" y="89778"/>
                      <a:pt x="-196" y="86191"/>
                      <a:pt x="1783" y="83454"/>
                    </a:cubicBezTo>
                    <a:lnTo>
                      <a:pt x="61366" y="3759"/>
                    </a:lnTo>
                    <a:cubicBezTo>
                      <a:pt x="63141" y="1393"/>
                      <a:pt x="65927" y="0"/>
                      <a:pt x="68885" y="0"/>
                    </a:cubicBezTo>
                    <a:lnTo>
                      <a:pt x="285039" y="0"/>
                    </a:lnTo>
                    <a:cubicBezTo>
                      <a:pt x="287997" y="0"/>
                      <a:pt x="290782" y="1393"/>
                      <a:pt x="292557" y="3759"/>
                    </a:cubicBezTo>
                    <a:lnTo>
                      <a:pt x="352140" y="83078"/>
                    </a:lnTo>
                    <a:cubicBezTo>
                      <a:pt x="354119" y="85815"/>
                      <a:pt x="354478" y="89402"/>
                      <a:pt x="353080" y="92476"/>
                    </a:cubicBezTo>
                    <a:cubicBezTo>
                      <a:pt x="351608" y="95850"/>
                      <a:pt x="348302" y="98054"/>
                      <a:pt x="344622" y="98115"/>
                    </a:cubicBezTo>
                    <a:close/>
                    <a:moveTo>
                      <a:pt x="28097" y="79319"/>
                    </a:moveTo>
                    <a:lnTo>
                      <a:pt x="325826" y="79319"/>
                    </a:lnTo>
                    <a:lnTo>
                      <a:pt x="280340" y="18796"/>
                    </a:lnTo>
                    <a:lnTo>
                      <a:pt x="73584" y="18796"/>
                    </a:lnTo>
                    <a:close/>
                  </a:path>
                </a:pathLst>
              </a:custGeom>
              <a:solidFill>
                <a:schemeClr val="tx1"/>
              </a:solidFill>
              <a:ln w="9335" cap="flat">
                <a:solidFill>
                  <a:schemeClr val="tx1"/>
                </a:solidFill>
                <a:prstDash val="solid"/>
                <a:miter/>
              </a:ln>
            </p:spPr>
            <p:txBody>
              <a:bodyPr rtlCol="0" anchor="ctr"/>
              <a:lstStyle/>
              <a:p>
                <a:endParaRPr lang="en-US" sz="1500" dirty="0"/>
              </a:p>
            </p:txBody>
          </p:sp>
        </p:grpSp>
        <p:sp>
          <p:nvSpPr>
            <p:cNvPr id="82" name="TextBox 81">
              <a:extLst>
                <a:ext uri="{FF2B5EF4-FFF2-40B4-BE49-F238E27FC236}">
                  <a16:creationId xmlns:a16="http://schemas.microsoft.com/office/drawing/2014/main" id="{196A5063-47CB-4D36-10C1-D76A80AD325A}"/>
                </a:ext>
              </a:extLst>
            </p:cNvPr>
            <p:cNvSpPr txBox="1"/>
            <p:nvPr/>
          </p:nvSpPr>
          <p:spPr>
            <a:xfrm>
              <a:off x="1711766" y="2096484"/>
              <a:ext cx="788815" cy="646331"/>
            </a:xfrm>
            <a:prstGeom prst="rect">
              <a:avLst/>
            </a:prstGeom>
            <a:noFill/>
          </p:spPr>
          <p:txBody>
            <a:bodyPr wrap="square" lIns="0" rIns="0" rtlCol="0">
              <a:spAutoFit/>
            </a:bodyPr>
            <a:lstStyle/>
            <a:p>
              <a:pPr algn="ctr"/>
              <a:r>
                <a:rPr lang="en-CH" dirty="0"/>
                <a:t>6GiB</a:t>
              </a:r>
            </a:p>
            <a:p>
              <a:pPr algn="ctr"/>
              <a:r>
                <a:rPr lang="en-CH" dirty="0">
                  <a:solidFill>
                    <a:schemeClr val="accent2"/>
                  </a:solidFill>
                </a:rPr>
                <a:t>4GiB</a:t>
              </a:r>
            </a:p>
          </p:txBody>
        </p:sp>
      </p:grpSp>
      <p:sp>
        <p:nvSpPr>
          <p:cNvPr id="112" name="Rectangle 111">
            <a:extLst>
              <a:ext uri="{FF2B5EF4-FFF2-40B4-BE49-F238E27FC236}">
                <a16:creationId xmlns:a16="http://schemas.microsoft.com/office/drawing/2014/main" id="{4A63591D-AE1B-6E57-7726-13960581AA37}"/>
              </a:ext>
            </a:extLst>
          </p:cNvPr>
          <p:cNvSpPr/>
          <p:nvPr/>
        </p:nvSpPr>
        <p:spPr>
          <a:xfrm>
            <a:off x="4232614" y="5629922"/>
            <a:ext cx="3684781" cy="348878"/>
          </a:xfrm>
          <a:prstGeom prst="rect">
            <a:avLst/>
          </a:prstGeom>
        </p:spPr>
        <p:txBody>
          <a:bodyPr wrap="square">
            <a:spAutoFit/>
          </a:bodyPr>
          <a:lstStyle/>
          <a:p>
            <a:pPr algn="ctr"/>
            <a:r>
              <a:rPr lang="en-US" sz="1667"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Snapshot B</a:t>
            </a:r>
            <a:endParaRPr lang="en-US" sz="1667"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85" name="Straight Arrow Connector 84">
            <a:extLst>
              <a:ext uri="{FF2B5EF4-FFF2-40B4-BE49-F238E27FC236}">
                <a16:creationId xmlns:a16="http://schemas.microsoft.com/office/drawing/2014/main" id="{EE5795D1-F9FD-1911-E6DA-9604A4441407}"/>
              </a:ext>
            </a:extLst>
          </p:cNvPr>
          <p:cNvCxnSpPr>
            <a:cxnSpLocks/>
          </p:cNvCxnSpPr>
          <p:nvPr/>
        </p:nvCxnSpPr>
        <p:spPr>
          <a:xfrm>
            <a:off x="10370192" y="3288686"/>
            <a:ext cx="0" cy="828000"/>
          </a:xfrm>
          <a:prstGeom prst="straightConnector1">
            <a:avLst/>
          </a:prstGeom>
          <a:ln w="38100">
            <a:solidFill>
              <a:schemeClr val="accent2"/>
            </a:solidFill>
            <a:tailEnd type="arrow" w="med" len="sm"/>
          </a:ln>
          <a:effectLst/>
        </p:spPr>
        <p:style>
          <a:lnRef idx="2">
            <a:schemeClr val="accent1"/>
          </a:lnRef>
          <a:fillRef idx="0">
            <a:schemeClr val="accent1"/>
          </a:fillRef>
          <a:effectRef idx="1">
            <a:schemeClr val="accent1"/>
          </a:effectRef>
          <a:fontRef idx="minor">
            <a:schemeClr val="tx1"/>
          </a:fontRef>
        </p:style>
      </p:cxnSp>
      <p:grpSp>
        <p:nvGrpSpPr>
          <p:cNvPr id="86" name="Group 85">
            <a:extLst>
              <a:ext uri="{FF2B5EF4-FFF2-40B4-BE49-F238E27FC236}">
                <a16:creationId xmlns:a16="http://schemas.microsoft.com/office/drawing/2014/main" id="{6156FB94-3AEB-67C2-B9C3-FC269D51D5C2}"/>
              </a:ext>
            </a:extLst>
          </p:cNvPr>
          <p:cNvGrpSpPr/>
          <p:nvPr/>
        </p:nvGrpSpPr>
        <p:grpSpPr>
          <a:xfrm>
            <a:off x="9975785" y="1669549"/>
            <a:ext cx="789877" cy="1412461"/>
            <a:chOff x="1711766" y="1664631"/>
            <a:chExt cx="789877" cy="1412461"/>
          </a:xfrm>
        </p:grpSpPr>
        <p:grpSp>
          <p:nvGrpSpPr>
            <p:cNvPr id="87" name="Group 86">
              <a:extLst>
                <a:ext uri="{FF2B5EF4-FFF2-40B4-BE49-F238E27FC236}">
                  <a16:creationId xmlns:a16="http://schemas.microsoft.com/office/drawing/2014/main" id="{214D5028-5B8E-01B6-751D-975437B9D504}"/>
                </a:ext>
              </a:extLst>
            </p:cNvPr>
            <p:cNvGrpSpPr/>
            <p:nvPr/>
          </p:nvGrpSpPr>
          <p:grpSpPr>
            <a:xfrm>
              <a:off x="1711766" y="1664631"/>
              <a:ext cx="789877" cy="1412461"/>
              <a:chOff x="2847396" y="4935417"/>
              <a:chExt cx="348194" cy="622642"/>
            </a:xfrm>
            <a:solidFill>
              <a:schemeClr val="bg1"/>
            </a:solidFill>
          </p:grpSpPr>
          <p:sp>
            <p:nvSpPr>
              <p:cNvPr id="89" name="Freeform: Shape 41">
                <a:extLst>
                  <a:ext uri="{FF2B5EF4-FFF2-40B4-BE49-F238E27FC236}">
                    <a16:creationId xmlns:a16="http://schemas.microsoft.com/office/drawing/2014/main" id="{C54A6048-E4FB-D68C-2C3D-774242B1875C}"/>
                  </a:ext>
                </a:extLst>
              </p:cNvPr>
              <p:cNvSpPr/>
              <p:nvPr/>
            </p:nvSpPr>
            <p:spPr>
              <a:xfrm>
                <a:off x="2847864" y="5049979"/>
                <a:ext cx="347726" cy="508080"/>
              </a:xfrm>
              <a:custGeom>
                <a:avLst/>
                <a:gdLst>
                  <a:gd name="connsiteX0" fmla="*/ 344155 w 347726"/>
                  <a:gd name="connsiteY0" fmla="*/ 327144 h 319532"/>
                  <a:gd name="connsiteX1" fmla="*/ 9398 w 347726"/>
                  <a:gd name="connsiteY1" fmla="*/ 327144 h 319532"/>
                  <a:gd name="connsiteX2" fmla="*/ 0 w 347726"/>
                  <a:gd name="connsiteY2" fmla="*/ 317746 h 319532"/>
                  <a:gd name="connsiteX3" fmla="*/ 0 w 347726"/>
                  <a:gd name="connsiteY3" fmla="*/ 9398 h 319532"/>
                  <a:gd name="connsiteX4" fmla="*/ 9398 w 347726"/>
                  <a:gd name="connsiteY4" fmla="*/ 0 h 319532"/>
                  <a:gd name="connsiteX5" fmla="*/ 344155 w 347726"/>
                  <a:gd name="connsiteY5" fmla="*/ 0 h 319532"/>
                  <a:gd name="connsiteX6" fmla="*/ 353553 w 347726"/>
                  <a:gd name="connsiteY6" fmla="*/ 9398 h 319532"/>
                  <a:gd name="connsiteX7" fmla="*/ 353553 w 347726"/>
                  <a:gd name="connsiteY7" fmla="*/ 317746 h 319532"/>
                  <a:gd name="connsiteX8" fmla="*/ 344155 w 347726"/>
                  <a:gd name="connsiteY8" fmla="*/ 327144 h 319532"/>
                  <a:gd name="connsiteX9" fmla="*/ 18796 w 347726"/>
                  <a:gd name="connsiteY9" fmla="*/ 308348 h 319532"/>
                  <a:gd name="connsiteX10" fmla="*/ 334757 w 347726"/>
                  <a:gd name="connsiteY10" fmla="*/ 308348 h 319532"/>
                  <a:gd name="connsiteX11" fmla="*/ 334757 w 347726"/>
                  <a:gd name="connsiteY11" fmla="*/ 18796 h 319532"/>
                  <a:gd name="connsiteX12" fmla="*/ 18796 w 347726"/>
                  <a:gd name="connsiteY12" fmla="*/ 18796 h 31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726" h="319532">
                    <a:moveTo>
                      <a:pt x="344155" y="327144"/>
                    </a:moveTo>
                    <a:lnTo>
                      <a:pt x="9398" y="327144"/>
                    </a:lnTo>
                    <a:cubicBezTo>
                      <a:pt x="4208" y="327144"/>
                      <a:pt x="0" y="322937"/>
                      <a:pt x="0" y="317746"/>
                    </a:cubicBezTo>
                    <a:lnTo>
                      <a:pt x="0" y="9398"/>
                    </a:lnTo>
                    <a:cubicBezTo>
                      <a:pt x="0" y="4208"/>
                      <a:pt x="4208" y="0"/>
                      <a:pt x="9398" y="0"/>
                    </a:cubicBezTo>
                    <a:lnTo>
                      <a:pt x="344155" y="0"/>
                    </a:lnTo>
                    <a:cubicBezTo>
                      <a:pt x="349345" y="0"/>
                      <a:pt x="353553" y="4208"/>
                      <a:pt x="353553" y="9398"/>
                    </a:cubicBezTo>
                    <a:lnTo>
                      <a:pt x="353553" y="317746"/>
                    </a:lnTo>
                    <a:cubicBezTo>
                      <a:pt x="353553" y="322937"/>
                      <a:pt x="349345" y="327144"/>
                      <a:pt x="344155" y="327144"/>
                    </a:cubicBezTo>
                    <a:close/>
                    <a:moveTo>
                      <a:pt x="18796" y="308348"/>
                    </a:moveTo>
                    <a:lnTo>
                      <a:pt x="334757" y="308348"/>
                    </a:lnTo>
                    <a:lnTo>
                      <a:pt x="334757" y="18796"/>
                    </a:lnTo>
                    <a:lnTo>
                      <a:pt x="18796" y="18796"/>
                    </a:lnTo>
                    <a:close/>
                  </a:path>
                </a:pathLst>
              </a:custGeom>
              <a:solidFill>
                <a:schemeClr val="tx1"/>
              </a:solidFill>
              <a:ln w="9335" cap="flat">
                <a:solidFill>
                  <a:schemeClr val="tx1"/>
                </a:solidFill>
                <a:prstDash val="solid"/>
                <a:miter/>
              </a:ln>
            </p:spPr>
            <p:txBody>
              <a:bodyPr rtlCol="0" anchor="ctr"/>
              <a:lstStyle/>
              <a:p>
                <a:endParaRPr lang="en-US" sz="1500" dirty="0"/>
              </a:p>
            </p:txBody>
          </p:sp>
          <p:sp>
            <p:nvSpPr>
              <p:cNvPr id="90" name="Freeform: Shape 42">
                <a:extLst>
                  <a:ext uri="{FF2B5EF4-FFF2-40B4-BE49-F238E27FC236}">
                    <a16:creationId xmlns:a16="http://schemas.microsoft.com/office/drawing/2014/main" id="{5F48BA9F-E597-16E7-0075-21B9CAE3E47A}"/>
                  </a:ext>
                </a:extLst>
              </p:cNvPr>
              <p:cNvSpPr/>
              <p:nvPr/>
            </p:nvSpPr>
            <p:spPr>
              <a:xfrm>
                <a:off x="2847396" y="4935417"/>
                <a:ext cx="347726" cy="93980"/>
              </a:xfrm>
              <a:custGeom>
                <a:avLst/>
                <a:gdLst>
                  <a:gd name="connsiteX0" fmla="*/ 344622 w 347726"/>
                  <a:gd name="connsiteY0" fmla="*/ 98115 h 93980"/>
                  <a:gd name="connsiteX1" fmla="*/ 9301 w 347726"/>
                  <a:gd name="connsiteY1" fmla="*/ 98115 h 93980"/>
                  <a:gd name="connsiteX2" fmla="*/ 843 w 347726"/>
                  <a:gd name="connsiteY2" fmla="*/ 92852 h 93980"/>
                  <a:gd name="connsiteX3" fmla="*/ 1783 w 347726"/>
                  <a:gd name="connsiteY3" fmla="*/ 83454 h 93980"/>
                  <a:gd name="connsiteX4" fmla="*/ 61366 w 347726"/>
                  <a:gd name="connsiteY4" fmla="*/ 3759 h 93980"/>
                  <a:gd name="connsiteX5" fmla="*/ 68885 w 347726"/>
                  <a:gd name="connsiteY5" fmla="*/ 0 h 93980"/>
                  <a:gd name="connsiteX6" fmla="*/ 285039 w 347726"/>
                  <a:gd name="connsiteY6" fmla="*/ 0 h 93980"/>
                  <a:gd name="connsiteX7" fmla="*/ 292557 w 347726"/>
                  <a:gd name="connsiteY7" fmla="*/ 3759 h 93980"/>
                  <a:gd name="connsiteX8" fmla="*/ 352140 w 347726"/>
                  <a:gd name="connsiteY8" fmla="*/ 83078 h 93980"/>
                  <a:gd name="connsiteX9" fmla="*/ 353080 w 347726"/>
                  <a:gd name="connsiteY9" fmla="*/ 92476 h 93980"/>
                  <a:gd name="connsiteX10" fmla="*/ 344622 w 347726"/>
                  <a:gd name="connsiteY10" fmla="*/ 98115 h 93980"/>
                  <a:gd name="connsiteX11" fmla="*/ 28097 w 347726"/>
                  <a:gd name="connsiteY11" fmla="*/ 79319 h 93980"/>
                  <a:gd name="connsiteX12" fmla="*/ 325826 w 347726"/>
                  <a:gd name="connsiteY12" fmla="*/ 79319 h 93980"/>
                  <a:gd name="connsiteX13" fmla="*/ 280340 w 347726"/>
                  <a:gd name="connsiteY13" fmla="*/ 18796 h 93980"/>
                  <a:gd name="connsiteX14" fmla="*/ 73584 w 347726"/>
                  <a:gd name="connsiteY14" fmla="*/ 18796 h 9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726" h="93980">
                    <a:moveTo>
                      <a:pt x="344622" y="98115"/>
                    </a:moveTo>
                    <a:lnTo>
                      <a:pt x="9301" y="98115"/>
                    </a:lnTo>
                    <a:cubicBezTo>
                      <a:pt x="5708" y="98122"/>
                      <a:pt x="2424" y="96079"/>
                      <a:pt x="843" y="92852"/>
                    </a:cubicBezTo>
                    <a:cubicBezTo>
                      <a:pt x="-555" y="89778"/>
                      <a:pt x="-196" y="86191"/>
                      <a:pt x="1783" y="83454"/>
                    </a:cubicBezTo>
                    <a:lnTo>
                      <a:pt x="61366" y="3759"/>
                    </a:lnTo>
                    <a:cubicBezTo>
                      <a:pt x="63141" y="1393"/>
                      <a:pt x="65927" y="0"/>
                      <a:pt x="68885" y="0"/>
                    </a:cubicBezTo>
                    <a:lnTo>
                      <a:pt x="285039" y="0"/>
                    </a:lnTo>
                    <a:cubicBezTo>
                      <a:pt x="287997" y="0"/>
                      <a:pt x="290782" y="1393"/>
                      <a:pt x="292557" y="3759"/>
                    </a:cubicBezTo>
                    <a:lnTo>
                      <a:pt x="352140" y="83078"/>
                    </a:lnTo>
                    <a:cubicBezTo>
                      <a:pt x="354119" y="85815"/>
                      <a:pt x="354478" y="89402"/>
                      <a:pt x="353080" y="92476"/>
                    </a:cubicBezTo>
                    <a:cubicBezTo>
                      <a:pt x="351608" y="95850"/>
                      <a:pt x="348302" y="98054"/>
                      <a:pt x="344622" y="98115"/>
                    </a:cubicBezTo>
                    <a:close/>
                    <a:moveTo>
                      <a:pt x="28097" y="79319"/>
                    </a:moveTo>
                    <a:lnTo>
                      <a:pt x="325826" y="79319"/>
                    </a:lnTo>
                    <a:lnTo>
                      <a:pt x="280340" y="18796"/>
                    </a:lnTo>
                    <a:lnTo>
                      <a:pt x="73584" y="18796"/>
                    </a:lnTo>
                    <a:close/>
                  </a:path>
                </a:pathLst>
              </a:custGeom>
              <a:solidFill>
                <a:schemeClr val="tx1"/>
              </a:solidFill>
              <a:ln w="9335" cap="flat">
                <a:solidFill>
                  <a:schemeClr val="tx1"/>
                </a:solidFill>
                <a:prstDash val="solid"/>
                <a:miter/>
              </a:ln>
            </p:spPr>
            <p:txBody>
              <a:bodyPr rtlCol="0" anchor="ctr"/>
              <a:lstStyle/>
              <a:p>
                <a:endParaRPr lang="en-US" sz="1500" dirty="0"/>
              </a:p>
            </p:txBody>
          </p:sp>
        </p:grpSp>
        <p:sp>
          <p:nvSpPr>
            <p:cNvPr id="88" name="TextBox 87">
              <a:extLst>
                <a:ext uri="{FF2B5EF4-FFF2-40B4-BE49-F238E27FC236}">
                  <a16:creationId xmlns:a16="http://schemas.microsoft.com/office/drawing/2014/main" id="{77313918-585A-4B37-143E-BA8AFAF4F57D}"/>
                </a:ext>
              </a:extLst>
            </p:cNvPr>
            <p:cNvSpPr txBox="1"/>
            <p:nvPr/>
          </p:nvSpPr>
          <p:spPr>
            <a:xfrm>
              <a:off x="1711766" y="2096484"/>
              <a:ext cx="788815" cy="923330"/>
            </a:xfrm>
            <a:prstGeom prst="rect">
              <a:avLst/>
            </a:prstGeom>
            <a:noFill/>
          </p:spPr>
          <p:txBody>
            <a:bodyPr wrap="square" lIns="0" rIns="0" rtlCol="0">
              <a:spAutoFit/>
            </a:bodyPr>
            <a:lstStyle/>
            <a:p>
              <a:pPr algn="ctr"/>
              <a:r>
                <a:rPr lang="en-CH" dirty="0">
                  <a:solidFill>
                    <a:schemeClr val="accent1"/>
                  </a:solidFill>
                </a:rPr>
                <a:t>6GiB</a:t>
              </a:r>
            </a:p>
            <a:p>
              <a:pPr algn="ctr"/>
              <a:r>
                <a:rPr lang="en-CH" dirty="0">
                  <a:solidFill>
                    <a:schemeClr val="accent2"/>
                  </a:solidFill>
                </a:rPr>
                <a:t>4GiB</a:t>
              </a:r>
            </a:p>
            <a:p>
              <a:pPr algn="ctr"/>
              <a:r>
                <a:rPr lang="en-CH" dirty="0">
                  <a:solidFill>
                    <a:schemeClr val="bg1">
                      <a:lumMod val="50000"/>
                    </a:schemeClr>
                  </a:solidFill>
                </a:rPr>
                <a:t>2GiB</a:t>
              </a:r>
            </a:p>
          </p:txBody>
        </p:sp>
      </p:grpSp>
      <p:grpSp>
        <p:nvGrpSpPr>
          <p:cNvPr id="91" name="Group 90">
            <a:extLst>
              <a:ext uri="{FF2B5EF4-FFF2-40B4-BE49-F238E27FC236}">
                <a16:creationId xmlns:a16="http://schemas.microsoft.com/office/drawing/2014/main" id="{3F5A3C72-AD06-DF05-F58A-40C823E1CEB8}"/>
              </a:ext>
            </a:extLst>
          </p:cNvPr>
          <p:cNvGrpSpPr/>
          <p:nvPr/>
        </p:nvGrpSpPr>
        <p:grpSpPr>
          <a:xfrm>
            <a:off x="9975785" y="4339117"/>
            <a:ext cx="789877" cy="1411882"/>
            <a:chOff x="1711766" y="1664628"/>
            <a:chExt cx="789877" cy="1411882"/>
          </a:xfrm>
        </p:grpSpPr>
        <p:grpSp>
          <p:nvGrpSpPr>
            <p:cNvPr id="92" name="Group 91">
              <a:extLst>
                <a:ext uri="{FF2B5EF4-FFF2-40B4-BE49-F238E27FC236}">
                  <a16:creationId xmlns:a16="http://schemas.microsoft.com/office/drawing/2014/main" id="{F7C8B6F8-A885-B367-8D77-75B9FB50E8EF}"/>
                </a:ext>
              </a:extLst>
            </p:cNvPr>
            <p:cNvGrpSpPr/>
            <p:nvPr/>
          </p:nvGrpSpPr>
          <p:grpSpPr>
            <a:xfrm>
              <a:off x="1711766" y="1664628"/>
              <a:ext cx="789877" cy="1411882"/>
              <a:chOff x="2847396" y="4935417"/>
              <a:chExt cx="348194" cy="622387"/>
            </a:xfrm>
            <a:solidFill>
              <a:schemeClr val="bg1"/>
            </a:solidFill>
          </p:grpSpPr>
          <p:sp>
            <p:nvSpPr>
              <p:cNvPr id="98" name="Freeform: Shape 41">
                <a:extLst>
                  <a:ext uri="{FF2B5EF4-FFF2-40B4-BE49-F238E27FC236}">
                    <a16:creationId xmlns:a16="http://schemas.microsoft.com/office/drawing/2014/main" id="{29EC61E3-0EF7-8A63-7F47-029F32DE1625}"/>
                  </a:ext>
                </a:extLst>
              </p:cNvPr>
              <p:cNvSpPr/>
              <p:nvPr/>
            </p:nvSpPr>
            <p:spPr>
              <a:xfrm>
                <a:off x="2847864" y="5049978"/>
                <a:ext cx="347726" cy="507826"/>
              </a:xfrm>
              <a:custGeom>
                <a:avLst/>
                <a:gdLst>
                  <a:gd name="connsiteX0" fmla="*/ 344155 w 347726"/>
                  <a:gd name="connsiteY0" fmla="*/ 327144 h 319532"/>
                  <a:gd name="connsiteX1" fmla="*/ 9398 w 347726"/>
                  <a:gd name="connsiteY1" fmla="*/ 327144 h 319532"/>
                  <a:gd name="connsiteX2" fmla="*/ 0 w 347726"/>
                  <a:gd name="connsiteY2" fmla="*/ 317746 h 319532"/>
                  <a:gd name="connsiteX3" fmla="*/ 0 w 347726"/>
                  <a:gd name="connsiteY3" fmla="*/ 9398 h 319532"/>
                  <a:gd name="connsiteX4" fmla="*/ 9398 w 347726"/>
                  <a:gd name="connsiteY4" fmla="*/ 0 h 319532"/>
                  <a:gd name="connsiteX5" fmla="*/ 344155 w 347726"/>
                  <a:gd name="connsiteY5" fmla="*/ 0 h 319532"/>
                  <a:gd name="connsiteX6" fmla="*/ 353553 w 347726"/>
                  <a:gd name="connsiteY6" fmla="*/ 9398 h 319532"/>
                  <a:gd name="connsiteX7" fmla="*/ 353553 w 347726"/>
                  <a:gd name="connsiteY7" fmla="*/ 317746 h 319532"/>
                  <a:gd name="connsiteX8" fmla="*/ 344155 w 347726"/>
                  <a:gd name="connsiteY8" fmla="*/ 327144 h 319532"/>
                  <a:gd name="connsiteX9" fmla="*/ 18796 w 347726"/>
                  <a:gd name="connsiteY9" fmla="*/ 308348 h 319532"/>
                  <a:gd name="connsiteX10" fmla="*/ 334757 w 347726"/>
                  <a:gd name="connsiteY10" fmla="*/ 308348 h 319532"/>
                  <a:gd name="connsiteX11" fmla="*/ 334757 w 347726"/>
                  <a:gd name="connsiteY11" fmla="*/ 18796 h 319532"/>
                  <a:gd name="connsiteX12" fmla="*/ 18796 w 347726"/>
                  <a:gd name="connsiteY12" fmla="*/ 18796 h 31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726" h="319532">
                    <a:moveTo>
                      <a:pt x="344155" y="327144"/>
                    </a:moveTo>
                    <a:lnTo>
                      <a:pt x="9398" y="327144"/>
                    </a:lnTo>
                    <a:cubicBezTo>
                      <a:pt x="4208" y="327144"/>
                      <a:pt x="0" y="322937"/>
                      <a:pt x="0" y="317746"/>
                    </a:cubicBezTo>
                    <a:lnTo>
                      <a:pt x="0" y="9398"/>
                    </a:lnTo>
                    <a:cubicBezTo>
                      <a:pt x="0" y="4208"/>
                      <a:pt x="4208" y="0"/>
                      <a:pt x="9398" y="0"/>
                    </a:cubicBezTo>
                    <a:lnTo>
                      <a:pt x="344155" y="0"/>
                    </a:lnTo>
                    <a:cubicBezTo>
                      <a:pt x="349345" y="0"/>
                      <a:pt x="353553" y="4208"/>
                      <a:pt x="353553" y="9398"/>
                    </a:cubicBezTo>
                    <a:lnTo>
                      <a:pt x="353553" y="317746"/>
                    </a:lnTo>
                    <a:cubicBezTo>
                      <a:pt x="353553" y="322937"/>
                      <a:pt x="349345" y="327144"/>
                      <a:pt x="344155" y="327144"/>
                    </a:cubicBezTo>
                    <a:close/>
                    <a:moveTo>
                      <a:pt x="18796" y="308348"/>
                    </a:moveTo>
                    <a:lnTo>
                      <a:pt x="334757" y="308348"/>
                    </a:lnTo>
                    <a:lnTo>
                      <a:pt x="334757" y="18796"/>
                    </a:lnTo>
                    <a:lnTo>
                      <a:pt x="18796" y="18796"/>
                    </a:lnTo>
                    <a:close/>
                  </a:path>
                </a:pathLst>
              </a:custGeom>
              <a:solidFill>
                <a:schemeClr val="tx1"/>
              </a:solidFill>
              <a:ln w="9335" cap="flat">
                <a:solidFill>
                  <a:schemeClr val="tx1"/>
                </a:solidFill>
                <a:prstDash val="solid"/>
                <a:miter/>
              </a:ln>
            </p:spPr>
            <p:txBody>
              <a:bodyPr rtlCol="0" anchor="ctr"/>
              <a:lstStyle/>
              <a:p>
                <a:endParaRPr lang="en-US" sz="1500" dirty="0"/>
              </a:p>
            </p:txBody>
          </p:sp>
          <p:sp>
            <p:nvSpPr>
              <p:cNvPr id="99" name="Freeform: Shape 42">
                <a:extLst>
                  <a:ext uri="{FF2B5EF4-FFF2-40B4-BE49-F238E27FC236}">
                    <a16:creationId xmlns:a16="http://schemas.microsoft.com/office/drawing/2014/main" id="{5BDD766E-0B21-7512-BFB0-7DBD22AE0E9E}"/>
                  </a:ext>
                </a:extLst>
              </p:cNvPr>
              <p:cNvSpPr/>
              <p:nvPr/>
            </p:nvSpPr>
            <p:spPr>
              <a:xfrm>
                <a:off x="2847396" y="4935417"/>
                <a:ext cx="347726" cy="93980"/>
              </a:xfrm>
              <a:custGeom>
                <a:avLst/>
                <a:gdLst>
                  <a:gd name="connsiteX0" fmla="*/ 344622 w 347726"/>
                  <a:gd name="connsiteY0" fmla="*/ 98115 h 93980"/>
                  <a:gd name="connsiteX1" fmla="*/ 9301 w 347726"/>
                  <a:gd name="connsiteY1" fmla="*/ 98115 h 93980"/>
                  <a:gd name="connsiteX2" fmla="*/ 843 w 347726"/>
                  <a:gd name="connsiteY2" fmla="*/ 92852 h 93980"/>
                  <a:gd name="connsiteX3" fmla="*/ 1783 w 347726"/>
                  <a:gd name="connsiteY3" fmla="*/ 83454 h 93980"/>
                  <a:gd name="connsiteX4" fmla="*/ 61366 w 347726"/>
                  <a:gd name="connsiteY4" fmla="*/ 3759 h 93980"/>
                  <a:gd name="connsiteX5" fmla="*/ 68885 w 347726"/>
                  <a:gd name="connsiteY5" fmla="*/ 0 h 93980"/>
                  <a:gd name="connsiteX6" fmla="*/ 285039 w 347726"/>
                  <a:gd name="connsiteY6" fmla="*/ 0 h 93980"/>
                  <a:gd name="connsiteX7" fmla="*/ 292557 w 347726"/>
                  <a:gd name="connsiteY7" fmla="*/ 3759 h 93980"/>
                  <a:gd name="connsiteX8" fmla="*/ 352140 w 347726"/>
                  <a:gd name="connsiteY8" fmla="*/ 83078 h 93980"/>
                  <a:gd name="connsiteX9" fmla="*/ 353080 w 347726"/>
                  <a:gd name="connsiteY9" fmla="*/ 92476 h 93980"/>
                  <a:gd name="connsiteX10" fmla="*/ 344622 w 347726"/>
                  <a:gd name="connsiteY10" fmla="*/ 98115 h 93980"/>
                  <a:gd name="connsiteX11" fmla="*/ 28097 w 347726"/>
                  <a:gd name="connsiteY11" fmla="*/ 79319 h 93980"/>
                  <a:gd name="connsiteX12" fmla="*/ 325826 w 347726"/>
                  <a:gd name="connsiteY12" fmla="*/ 79319 h 93980"/>
                  <a:gd name="connsiteX13" fmla="*/ 280340 w 347726"/>
                  <a:gd name="connsiteY13" fmla="*/ 18796 h 93980"/>
                  <a:gd name="connsiteX14" fmla="*/ 73584 w 347726"/>
                  <a:gd name="connsiteY14" fmla="*/ 18796 h 9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726" h="93980">
                    <a:moveTo>
                      <a:pt x="344622" y="98115"/>
                    </a:moveTo>
                    <a:lnTo>
                      <a:pt x="9301" y="98115"/>
                    </a:lnTo>
                    <a:cubicBezTo>
                      <a:pt x="5708" y="98122"/>
                      <a:pt x="2424" y="96079"/>
                      <a:pt x="843" y="92852"/>
                    </a:cubicBezTo>
                    <a:cubicBezTo>
                      <a:pt x="-555" y="89778"/>
                      <a:pt x="-196" y="86191"/>
                      <a:pt x="1783" y="83454"/>
                    </a:cubicBezTo>
                    <a:lnTo>
                      <a:pt x="61366" y="3759"/>
                    </a:lnTo>
                    <a:cubicBezTo>
                      <a:pt x="63141" y="1393"/>
                      <a:pt x="65927" y="0"/>
                      <a:pt x="68885" y="0"/>
                    </a:cubicBezTo>
                    <a:lnTo>
                      <a:pt x="285039" y="0"/>
                    </a:lnTo>
                    <a:cubicBezTo>
                      <a:pt x="287997" y="0"/>
                      <a:pt x="290782" y="1393"/>
                      <a:pt x="292557" y="3759"/>
                    </a:cubicBezTo>
                    <a:lnTo>
                      <a:pt x="352140" y="83078"/>
                    </a:lnTo>
                    <a:cubicBezTo>
                      <a:pt x="354119" y="85815"/>
                      <a:pt x="354478" y="89402"/>
                      <a:pt x="353080" y="92476"/>
                    </a:cubicBezTo>
                    <a:cubicBezTo>
                      <a:pt x="351608" y="95850"/>
                      <a:pt x="348302" y="98054"/>
                      <a:pt x="344622" y="98115"/>
                    </a:cubicBezTo>
                    <a:close/>
                    <a:moveTo>
                      <a:pt x="28097" y="79319"/>
                    </a:moveTo>
                    <a:lnTo>
                      <a:pt x="325826" y="79319"/>
                    </a:lnTo>
                    <a:lnTo>
                      <a:pt x="280340" y="18796"/>
                    </a:lnTo>
                    <a:lnTo>
                      <a:pt x="73584" y="18796"/>
                    </a:lnTo>
                    <a:close/>
                  </a:path>
                </a:pathLst>
              </a:custGeom>
              <a:solidFill>
                <a:schemeClr val="tx1"/>
              </a:solidFill>
              <a:ln w="9335" cap="flat">
                <a:solidFill>
                  <a:schemeClr val="tx1"/>
                </a:solidFill>
                <a:prstDash val="solid"/>
                <a:miter/>
              </a:ln>
            </p:spPr>
            <p:txBody>
              <a:bodyPr rtlCol="0" anchor="ctr"/>
              <a:lstStyle/>
              <a:p>
                <a:endParaRPr lang="en-US" sz="1500" dirty="0"/>
              </a:p>
            </p:txBody>
          </p:sp>
        </p:grpSp>
        <p:sp>
          <p:nvSpPr>
            <p:cNvPr id="97" name="TextBox 96">
              <a:extLst>
                <a:ext uri="{FF2B5EF4-FFF2-40B4-BE49-F238E27FC236}">
                  <a16:creationId xmlns:a16="http://schemas.microsoft.com/office/drawing/2014/main" id="{A098B5F0-7420-774F-A367-1E925D375C46}"/>
                </a:ext>
              </a:extLst>
            </p:cNvPr>
            <p:cNvSpPr txBox="1"/>
            <p:nvPr/>
          </p:nvSpPr>
          <p:spPr>
            <a:xfrm>
              <a:off x="1711766" y="2096484"/>
              <a:ext cx="788815" cy="923330"/>
            </a:xfrm>
            <a:prstGeom prst="rect">
              <a:avLst/>
            </a:prstGeom>
            <a:noFill/>
          </p:spPr>
          <p:txBody>
            <a:bodyPr wrap="square" lIns="0" rIns="0" rtlCol="0">
              <a:spAutoFit/>
            </a:bodyPr>
            <a:lstStyle/>
            <a:p>
              <a:pPr algn="ctr"/>
              <a:r>
                <a:rPr lang="en-CH" dirty="0"/>
                <a:t>6GiB</a:t>
              </a:r>
            </a:p>
            <a:p>
              <a:pPr algn="ctr"/>
              <a:r>
                <a:rPr lang="en-CH" dirty="0"/>
                <a:t>4GiB</a:t>
              </a:r>
            </a:p>
            <a:p>
              <a:pPr algn="ctr"/>
              <a:r>
                <a:rPr lang="en-CH" dirty="0">
                  <a:solidFill>
                    <a:schemeClr val="bg1">
                      <a:lumMod val="50000"/>
                    </a:schemeClr>
                  </a:solidFill>
                </a:rPr>
                <a:t>2GiB</a:t>
              </a:r>
            </a:p>
          </p:txBody>
        </p:sp>
      </p:grpSp>
      <p:cxnSp>
        <p:nvCxnSpPr>
          <p:cNvPr id="7" name="Elbow Connector 6">
            <a:extLst>
              <a:ext uri="{FF2B5EF4-FFF2-40B4-BE49-F238E27FC236}">
                <a16:creationId xmlns:a16="http://schemas.microsoft.com/office/drawing/2014/main" id="{0994C99F-7F5F-E463-C3D8-E26184EB2C22}"/>
              </a:ext>
            </a:extLst>
          </p:cNvPr>
          <p:cNvCxnSpPr>
            <a:cxnSpLocks/>
          </p:cNvCxnSpPr>
          <p:nvPr/>
        </p:nvCxnSpPr>
        <p:spPr>
          <a:xfrm rot="10800000">
            <a:off x="7881001" y="3807245"/>
            <a:ext cx="10527" cy="1368000"/>
          </a:xfrm>
          <a:prstGeom prst="bentConnector3">
            <a:avLst>
              <a:gd name="adj1" fmla="val 3850869"/>
            </a:avLst>
          </a:prstGeom>
          <a:ln w="19050" cap="rnd">
            <a:solidFill>
              <a:schemeClr val="accent2"/>
            </a:solidFill>
            <a:prstDash val="lgDash"/>
            <a:round/>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BA1622E3-C7C9-49EC-B20F-35220E4610B6}"/>
              </a:ext>
            </a:extLst>
          </p:cNvPr>
          <p:cNvSpPr txBox="1"/>
          <p:nvPr/>
        </p:nvSpPr>
        <p:spPr>
          <a:xfrm rot="16200000">
            <a:off x="6505317" y="4002460"/>
            <a:ext cx="1581549" cy="307777"/>
          </a:xfrm>
          <a:prstGeom prst="rect">
            <a:avLst/>
          </a:prstGeom>
          <a:noFill/>
        </p:spPr>
        <p:txBody>
          <a:bodyPr wrap="square" lIns="0" rIns="0" rtlCol="0">
            <a:spAutoFit/>
          </a:bodyPr>
          <a:lstStyle/>
          <a:p>
            <a:pPr algn="l"/>
            <a:r>
              <a:rPr lang="en-CH" sz="1400" dirty="0"/>
              <a:t>Referenced</a:t>
            </a:r>
          </a:p>
        </p:txBody>
      </p:sp>
    </p:spTree>
    <p:extLst>
      <p:ext uri="{BB962C8B-B14F-4D97-AF65-F5344CB8AC3E}">
        <p14:creationId xmlns:p14="http://schemas.microsoft.com/office/powerpoint/2010/main" val="321352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13 -0.39074 L -4.16667E-7 -3.33333E-6 " pathEditMode="relative" rAng="0" ptsTypes="AA">
                                      <p:cBhvr>
                                        <p:cTn id="6" dur="2000" fill="hold"/>
                                        <p:tgtEl>
                                          <p:spTgt spid="56"/>
                                        </p:tgtEl>
                                        <p:attrNameLst>
                                          <p:attrName>ppt_x</p:attrName>
                                          <p:attrName>ppt_y</p:attrName>
                                        </p:attrNameLst>
                                      </p:cBhvr>
                                      <p:rCtr x="0" y="19537"/>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dissolve">
                                      <p:cBhvr>
                                        <p:cTn id="18" dur="500"/>
                                        <p:tgtEl>
                                          <p:spTgt spid="63"/>
                                        </p:tgtEl>
                                      </p:cBhvr>
                                    </p:animEffect>
                                  </p:childTnLst>
                                </p:cTn>
                              </p:par>
                              <p:par>
                                <p:cTn id="19" presetID="9"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dissolve">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00013 -0.39074 L 3.125E-6 2.22222E-6 " pathEditMode="relative" rAng="0" ptsTypes="AA">
                                      <p:cBhvr>
                                        <p:cTn id="25" dur="2000" fill="hold"/>
                                        <p:tgtEl>
                                          <p:spTgt spid="80"/>
                                        </p:tgtEl>
                                        <p:attrNameLst>
                                          <p:attrName>ppt_x</p:attrName>
                                          <p:attrName>ppt_y</p:attrName>
                                        </p:attrNameLst>
                                      </p:cBhvr>
                                      <p:rCtr x="0" y="19537"/>
                                    </p:animMotion>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12"/>
                                        </p:tgtEl>
                                        <p:attrNameLst>
                                          <p:attrName>style.visibility</p:attrName>
                                        </p:attrNameLst>
                                      </p:cBhvr>
                                      <p:to>
                                        <p:strVal val="visible"/>
                                      </p:to>
                                    </p:set>
                                    <p:animEffect transition="in" filter="dissolve">
                                      <p:cBhvr>
                                        <p:cTn id="29" dur="500"/>
                                        <p:tgtEl>
                                          <p:spTgt spid="112"/>
                                        </p:tgtEl>
                                      </p:cBhvr>
                                    </p:animEffect>
                                  </p:childTnLst>
                                </p:cTn>
                              </p:par>
                              <p:par>
                                <p:cTn id="30" presetID="9" presetClass="entr" presetSubtype="0" fill="hold"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dissolve">
                                      <p:cBhvr>
                                        <p:cTn id="32" dur="500"/>
                                        <p:tgtEl>
                                          <p:spTgt spid="74"/>
                                        </p:tgtEl>
                                      </p:cBhvr>
                                    </p:animEffect>
                                  </p:childTnLst>
                                </p:cTn>
                              </p:par>
                            </p:childTnLst>
                          </p:cTn>
                        </p:par>
                        <p:par>
                          <p:cTn id="33" fill="hold">
                            <p:stCondLst>
                              <p:cond delay="2500"/>
                            </p:stCondLst>
                            <p:childTnLst>
                              <p:par>
                                <p:cTn id="34" presetID="9" presetClass="entr" presetSubtype="0" fill="hold" nodeType="afterEffect">
                                  <p:stCondLst>
                                    <p:cond delay="0"/>
                                  </p:stCondLst>
                                  <p:childTnLst>
                                    <p:set>
                                      <p:cBhvr>
                                        <p:cTn id="35" dur="1" fill="hold">
                                          <p:stCondLst>
                                            <p:cond delay="0"/>
                                          </p:stCondLst>
                                        </p:cTn>
                                        <p:tgtEl>
                                          <p:spTgt spid="93"/>
                                        </p:tgtEl>
                                        <p:attrNameLst>
                                          <p:attrName>style.visibility</p:attrName>
                                        </p:attrNameLst>
                                      </p:cBhvr>
                                      <p:to>
                                        <p:strVal val="visible"/>
                                      </p:to>
                                    </p:set>
                                    <p:animEffect transition="in" filter="dissolve">
                                      <p:cBhvr>
                                        <p:cTn id="36" dur="500"/>
                                        <p:tgtEl>
                                          <p:spTgt spid="9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cTn>
                              </p:par>
                            </p:childTnLst>
                          </p:cTn>
                        </p:par>
                        <p:par>
                          <p:cTn id="40" fill="hold">
                            <p:stCondLst>
                              <p:cond delay="3000"/>
                            </p:stCondLst>
                            <p:childTnLst>
                              <p:par>
                                <p:cTn id="41" presetID="9" presetClass="entr" presetSubtype="0" fill="hold" grpId="0" nodeType="after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dissolve">
                                      <p:cBhvr>
                                        <p:cTn id="43" dur="500"/>
                                        <p:tgtEl>
                                          <p:spTgt spid="62"/>
                                        </p:tgtEl>
                                      </p:cBhvr>
                                    </p:animEffect>
                                  </p:childTnLst>
                                </p:cTn>
                              </p:par>
                              <p:par>
                                <p:cTn id="44" presetID="9" presetClass="entr" presetSubtype="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dissolve">
                                      <p:cBhvr>
                                        <p:cTn id="46" dur="500"/>
                                        <p:tgtEl>
                                          <p:spTgt spid="6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dissolve">
                                      <p:cBhvr>
                                        <p:cTn id="51" dur="500"/>
                                        <p:tgtEl>
                                          <p:spTgt spid="96"/>
                                        </p:tgtEl>
                                      </p:cBhvr>
                                    </p:animEffect>
                                  </p:childTnLst>
                                </p:cTn>
                              </p:par>
                              <p:par>
                                <p:cTn id="52" presetID="9" presetClass="entr" presetSubtype="0" fill="hold"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dissolve">
                                      <p:cBhvr>
                                        <p:cTn id="54" dur="500"/>
                                        <p:tgtEl>
                                          <p:spTgt spid="86"/>
                                        </p:tgtEl>
                                      </p:cBhvr>
                                    </p:animEffec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00013 -0.39074 L -1.04167E-6 1.85185E-6 " pathEditMode="relative" rAng="0" ptsTypes="AA">
                                      <p:cBhvr>
                                        <p:cTn id="58" dur="2000" fill="hold"/>
                                        <p:tgtEl>
                                          <p:spTgt spid="91"/>
                                        </p:tgtEl>
                                        <p:attrNameLst>
                                          <p:attrName>ppt_x</p:attrName>
                                          <p:attrName>ppt_y</p:attrName>
                                        </p:attrNameLst>
                                      </p:cBhvr>
                                      <p:rCtr x="0" y="19537"/>
                                    </p:animMotion>
                                  </p:childTnLst>
                                </p:cTn>
                              </p:par>
                            </p:childTnLst>
                          </p:cTn>
                        </p:par>
                        <p:par>
                          <p:cTn id="59" fill="hold">
                            <p:stCondLst>
                              <p:cond delay="2000"/>
                            </p:stCondLst>
                            <p:childTnLst>
                              <p:par>
                                <p:cTn id="60" presetID="9" presetClass="entr" presetSubtype="0" fill="hold" grpId="0" nodeType="afterEffect">
                                  <p:stCondLst>
                                    <p:cond delay="0"/>
                                  </p:stCondLst>
                                  <p:childTnLst>
                                    <p:set>
                                      <p:cBhvr>
                                        <p:cTn id="61" dur="1" fill="hold">
                                          <p:stCondLst>
                                            <p:cond delay="0"/>
                                          </p:stCondLst>
                                        </p:cTn>
                                        <p:tgtEl>
                                          <p:spTgt spid="107"/>
                                        </p:tgtEl>
                                        <p:attrNameLst>
                                          <p:attrName>style.visibility</p:attrName>
                                        </p:attrNameLst>
                                      </p:cBhvr>
                                      <p:to>
                                        <p:strVal val="visible"/>
                                      </p:to>
                                    </p:set>
                                    <p:animEffect transition="in" filter="dissolve">
                                      <p:cBhvr>
                                        <p:cTn id="62" dur="500"/>
                                        <p:tgtEl>
                                          <p:spTgt spid="107"/>
                                        </p:tgtEl>
                                      </p:cBhvr>
                                    </p:animEffect>
                                  </p:childTnLst>
                                </p:cTn>
                              </p:par>
                              <p:par>
                                <p:cTn id="63" presetID="9"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dissolve">
                                      <p:cBhvr>
                                        <p:cTn id="65" dur="500"/>
                                        <p:tgtEl>
                                          <p:spTgt spid="85"/>
                                        </p:tgtEl>
                                      </p:cBhvr>
                                    </p:animEffect>
                                  </p:childTnLst>
                                </p:cTn>
                              </p:par>
                            </p:childTnLst>
                          </p:cTn>
                        </p:par>
                        <p:par>
                          <p:cTn id="66" fill="hold">
                            <p:stCondLst>
                              <p:cond delay="2500"/>
                            </p:stCondLst>
                            <p:childTnLst>
                              <p:par>
                                <p:cTn id="67" presetID="9" presetClass="entr" presetSubtype="0" fill="hold" nodeType="afterEffect">
                                  <p:stCondLst>
                                    <p:cond delay="0"/>
                                  </p:stCondLst>
                                  <p:childTnLst>
                                    <p:set>
                                      <p:cBhvr>
                                        <p:cTn id="68" dur="1" fill="hold">
                                          <p:stCondLst>
                                            <p:cond delay="0"/>
                                          </p:stCondLst>
                                        </p:cTn>
                                        <p:tgtEl>
                                          <p:spTgt spid="113"/>
                                        </p:tgtEl>
                                        <p:attrNameLst>
                                          <p:attrName>style.visibility</p:attrName>
                                        </p:attrNameLst>
                                      </p:cBhvr>
                                      <p:to>
                                        <p:strVal val="visible"/>
                                      </p:to>
                                    </p:set>
                                    <p:animEffect transition="in" filter="dissolve">
                                      <p:cBhvr>
                                        <p:cTn id="69" dur="500"/>
                                        <p:tgtEl>
                                          <p:spTgt spid="11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14"/>
                                        </p:tgtEl>
                                        <p:attrNameLst>
                                          <p:attrName>style.visibility</p:attrName>
                                        </p:attrNameLst>
                                      </p:cBhvr>
                                      <p:to>
                                        <p:strVal val="visible"/>
                                      </p:to>
                                    </p:set>
                                    <p:animEffect transition="in" filter="dissolve">
                                      <p:cBhvr>
                                        <p:cTn id="72" dur="500"/>
                                        <p:tgtEl>
                                          <p:spTgt spid="11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32"/>
                                        </p:tgtEl>
                                        <p:attrNameLst>
                                          <p:attrName>style.visibility</p:attrName>
                                        </p:attrNameLst>
                                      </p:cBhvr>
                                      <p:to>
                                        <p:strVal val="visible"/>
                                      </p:to>
                                    </p:set>
                                    <p:animEffect transition="in" filter="dissolve">
                                      <p:cBhvr>
                                        <p:cTn id="75" dur="500"/>
                                        <p:tgtEl>
                                          <p:spTgt spid="132"/>
                                        </p:tgtEl>
                                      </p:cBhvr>
                                    </p:animEffect>
                                  </p:childTnLst>
                                </p:cTn>
                              </p:par>
                              <p:par>
                                <p:cTn id="76" presetID="9" presetClass="entr" presetSubtype="0" fill="hold" nodeType="withEffect">
                                  <p:stCondLst>
                                    <p:cond delay="0"/>
                                  </p:stCondLst>
                                  <p:childTnLst>
                                    <p:set>
                                      <p:cBhvr>
                                        <p:cTn id="77" dur="1" fill="hold">
                                          <p:stCondLst>
                                            <p:cond delay="0"/>
                                          </p:stCondLst>
                                        </p:cTn>
                                        <p:tgtEl>
                                          <p:spTgt spid="129"/>
                                        </p:tgtEl>
                                        <p:attrNameLst>
                                          <p:attrName>style.visibility</p:attrName>
                                        </p:attrNameLst>
                                      </p:cBhvr>
                                      <p:to>
                                        <p:strVal val="visible"/>
                                      </p:to>
                                    </p:set>
                                    <p:animEffect transition="in" filter="dissolve">
                                      <p:cBhvr>
                                        <p:cTn id="78" dur="500"/>
                                        <p:tgtEl>
                                          <p:spTgt spid="129"/>
                                        </p:tgtEl>
                                      </p:cBhvr>
                                    </p:animEffect>
                                  </p:childTnLst>
                                </p:cTn>
                              </p:par>
                            </p:childTnLst>
                          </p:cTn>
                        </p:par>
                        <p:par>
                          <p:cTn id="79" fill="hold">
                            <p:stCondLst>
                              <p:cond delay="3000"/>
                            </p:stCondLst>
                            <p:childTnLst>
                              <p:par>
                                <p:cTn id="80" presetID="9" presetClass="entr" presetSubtype="0" fill="hold" nodeType="afterEffect">
                                  <p:stCondLst>
                                    <p:cond delay="0"/>
                                  </p:stCondLst>
                                  <p:childTnLst>
                                    <p:set>
                                      <p:cBhvr>
                                        <p:cTn id="81" dur="1" fill="hold">
                                          <p:stCondLst>
                                            <p:cond delay="0"/>
                                          </p:stCondLst>
                                        </p:cTn>
                                        <p:tgtEl>
                                          <p:spTgt spid="120"/>
                                        </p:tgtEl>
                                        <p:attrNameLst>
                                          <p:attrName>style.visibility</p:attrName>
                                        </p:attrNameLst>
                                      </p:cBhvr>
                                      <p:to>
                                        <p:strVal val="visible"/>
                                      </p:to>
                                    </p:set>
                                    <p:animEffect transition="in" filter="dissolve">
                                      <p:cBhvr>
                                        <p:cTn id="82" dur="500"/>
                                        <p:tgtEl>
                                          <p:spTgt spid="120"/>
                                        </p:tgtEl>
                                      </p:cBhvr>
                                    </p:animEffect>
                                  </p:childTnLst>
                                </p:cTn>
                              </p:par>
                              <p:par>
                                <p:cTn id="83" presetID="9" presetClass="entr" presetSubtype="0"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dissolve">
                                      <p:cBhvr>
                                        <p:cTn id="85" dur="500"/>
                                        <p:tgtEl>
                                          <p:spTgt spid="2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dissolve">
                                      <p:cBhvr>
                                        <p:cTn id="88" dur="500"/>
                                        <p:tgtEl>
                                          <p:spTgt spid="94"/>
                                        </p:tgtEl>
                                      </p:cBhvr>
                                    </p:animEffect>
                                  </p:childTnLst>
                                </p:cTn>
                              </p:par>
                              <p:par>
                                <p:cTn id="89" presetID="9" presetClass="entr" presetSubtype="0" fill="hold" grpId="1" nodeType="with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dissolve">
                                      <p:cBhvr>
                                        <p:cTn id="91" dur="500"/>
                                        <p:tgtEl>
                                          <p:spTgt spid="94"/>
                                        </p:tgtEl>
                                      </p:cBhvr>
                                    </p:animEffect>
                                  </p:childTnLst>
                                </p:cTn>
                              </p:par>
                              <p:par>
                                <p:cTn id="92" presetID="9" presetClass="entr" presetSubtype="0" fill="hold" nodeType="with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dissolve">
                                      <p:cBhvr>
                                        <p:cTn id="9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2" grpId="0"/>
      <p:bldP spid="63" grpId="0"/>
      <p:bldP spid="24" grpId="0"/>
      <p:bldP spid="96" grpId="0"/>
      <p:bldP spid="107" grpId="0"/>
      <p:bldP spid="114" grpId="0"/>
      <p:bldP spid="132" grpId="0"/>
      <p:bldP spid="112" grpId="0"/>
      <p:bldP spid="94" grpId="0"/>
      <p:bldP spid="9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2960-1BCF-ACB8-3E97-7B5174E2383B}"/>
              </a:ext>
            </a:extLst>
          </p:cNvPr>
          <p:cNvSpPr>
            <a:spLocks noGrp="1"/>
          </p:cNvSpPr>
          <p:nvPr>
            <p:ph type="title"/>
          </p:nvPr>
        </p:nvSpPr>
        <p:spPr/>
        <p:txBody>
          <a:bodyPr>
            <a:normAutofit fontScale="90000"/>
          </a:bodyPr>
          <a:lstStyle/>
          <a:p>
            <a:endParaRPr lang="en-CH"/>
          </a:p>
        </p:txBody>
      </p:sp>
      <p:sp>
        <p:nvSpPr>
          <p:cNvPr id="3" name="Text Placeholder 2">
            <a:extLst>
              <a:ext uri="{FF2B5EF4-FFF2-40B4-BE49-F238E27FC236}">
                <a16:creationId xmlns:a16="http://schemas.microsoft.com/office/drawing/2014/main" id="{BD5A4D26-9224-A5AF-6FD8-330E4003BB60}"/>
              </a:ext>
            </a:extLst>
          </p:cNvPr>
          <p:cNvSpPr>
            <a:spLocks noGrp="1"/>
          </p:cNvSpPr>
          <p:nvPr>
            <p:ph type="body" sz="quarter" idx="10"/>
          </p:nvPr>
        </p:nvSpPr>
        <p:spPr/>
        <p:txBody>
          <a:bodyPr/>
          <a:lstStyle/>
          <a:p>
            <a:endParaRPr lang="en-CH"/>
          </a:p>
        </p:txBody>
      </p:sp>
    </p:spTree>
    <p:extLst>
      <p:ext uri="{BB962C8B-B14F-4D97-AF65-F5344CB8AC3E}">
        <p14:creationId xmlns:p14="http://schemas.microsoft.com/office/powerpoint/2010/main" val="52226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5621"/>
            <a:ext cx="9155117" cy="535531"/>
          </a:xfrm>
        </p:spPr>
        <p:txBody>
          <a:bodyPr>
            <a:normAutofit fontScale="90000"/>
          </a:bodyPr>
          <a:lstStyle/>
          <a:p>
            <a:r>
              <a:rPr lang="en-US" dirty="0">
                <a:latin typeface="Amazon Ember" charset="0"/>
                <a:ea typeface="Amazon Ember" charset="0"/>
                <a:cs typeface="Amazon Ember" charset="0"/>
              </a:rPr>
              <a:t>Block vs File vs Object</a:t>
            </a:r>
          </a:p>
        </p:txBody>
      </p:sp>
      <p:pic>
        <p:nvPicPr>
          <p:cNvPr id="13" name="Picture 12"/>
          <p:cNvPicPr>
            <a:picLocks noChangeAspect="1"/>
          </p:cNvPicPr>
          <p:nvPr/>
        </p:nvPicPr>
        <p:blipFill>
          <a:blip r:embed="rId3"/>
          <a:stretch>
            <a:fillRect/>
          </a:stretch>
        </p:blipFill>
        <p:spPr>
          <a:xfrm>
            <a:off x="2868663" y="3175338"/>
            <a:ext cx="961024" cy="1086492"/>
          </a:xfrm>
          <a:prstGeom prst="rect">
            <a:avLst/>
          </a:prstGeom>
        </p:spPr>
      </p:pic>
      <p:pic>
        <p:nvPicPr>
          <p:cNvPr id="14" name="Picture 13"/>
          <p:cNvPicPr>
            <a:picLocks noChangeAspect="1"/>
          </p:cNvPicPr>
          <p:nvPr/>
        </p:nvPicPr>
        <p:blipFill>
          <a:blip r:embed="rId4"/>
          <a:stretch>
            <a:fillRect/>
          </a:stretch>
        </p:blipFill>
        <p:spPr>
          <a:xfrm>
            <a:off x="5728105" y="2509793"/>
            <a:ext cx="1167451" cy="1752037"/>
          </a:xfrm>
          <a:prstGeom prst="rect">
            <a:avLst/>
          </a:prstGeom>
        </p:spPr>
      </p:pic>
      <p:pic>
        <p:nvPicPr>
          <p:cNvPr id="15" name="Picture 14"/>
          <p:cNvPicPr>
            <a:picLocks noChangeAspect="1"/>
          </p:cNvPicPr>
          <p:nvPr/>
        </p:nvPicPr>
        <p:blipFill>
          <a:blip r:embed="rId5"/>
          <a:stretch>
            <a:fillRect/>
          </a:stretch>
        </p:blipFill>
        <p:spPr>
          <a:xfrm>
            <a:off x="8985519" y="2736347"/>
            <a:ext cx="1048860" cy="1525483"/>
          </a:xfrm>
          <a:prstGeom prst="rect">
            <a:avLst/>
          </a:prstGeom>
        </p:spPr>
      </p:pic>
      <p:sp>
        <p:nvSpPr>
          <p:cNvPr id="9" name="Rectangle 8"/>
          <p:cNvSpPr/>
          <p:nvPr/>
        </p:nvSpPr>
        <p:spPr>
          <a:xfrm>
            <a:off x="5451651" y="4411902"/>
            <a:ext cx="2520000" cy="1153555"/>
          </a:xfrm>
          <a:prstGeom prst="rect">
            <a:avLst/>
          </a:prstGeom>
        </p:spPr>
        <p:txBody>
          <a:bodyPr vert="horz" lIns="121920" tIns="60960" rIns="121920" bIns="60960" rtlCol="0">
            <a:normAutofit/>
          </a:bodyPr>
          <a:lstStyle/>
          <a:p>
            <a:pPr indent="-143252">
              <a:spcBef>
                <a:spcPct val="20000"/>
              </a:spcBef>
            </a:pPr>
            <a:r>
              <a:rPr lang="en-US" sz="2200" b="1" dirty="0">
                <a:solidFill>
                  <a:schemeClr val="accent1"/>
                </a:solidFill>
                <a:latin typeface="Amazon Ember" charset="0"/>
                <a:ea typeface="Amazon Ember" charset="0"/>
                <a:cs typeface="Amazon Ember" charset="0"/>
              </a:rPr>
              <a:t>File Storage</a:t>
            </a:r>
          </a:p>
          <a:p>
            <a:pPr marL="100581" lvl="1">
              <a:spcBef>
                <a:spcPct val="20000"/>
              </a:spcBef>
            </a:pPr>
            <a:endParaRPr lang="en-US" sz="2200" dirty="0">
              <a:latin typeface="Amazon Ember" charset="0"/>
              <a:ea typeface="Amazon Ember" charset="0"/>
              <a:cs typeface="Amazon Ember" charset="0"/>
            </a:endParaRPr>
          </a:p>
        </p:txBody>
      </p:sp>
      <p:sp>
        <p:nvSpPr>
          <p:cNvPr id="16" name="Rectangle 15"/>
          <p:cNvSpPr/>
          <p:nvPr/>
        </p:nvSpPr>
        <p:spPr>
          <a:xfrm>
            <a:off x="8530799" y="4411902"/>
            <a:ext cx="2520000" cy="1425077"/>
          </a:xfrm>
          <a:prstGeom prst="rect">
            <a:avLst/>
          </a:prstGeom>
        </p:spPr>
        <p:txBody>
          <a:bodyPr vert="horz" lIns="121920" tIns="60960" rIns="121920" bIns="60960" rtlCol="0">
            <a:normAutofit/>
          </a:bodyPr>
          <a:lstStyle/>
          <a:p>
            <a:pPr indent="-143252">
              <a:spcBef>
                <a:spcPct val="20000"/>
              </a:spcBef>
            </a:pPr>
            <a:r>
              <a:rPr lang="en-US" sz="2200" b="1" dirty="0">
                <a:solidFill>
                  <a:schemeClr val="accent1"/>
                </a:solidFill>
                <a:latin typeface="Amazon Ember" charset="0"/>
                <a:ea typeface="Amazon Ember" charset="0"/>
                <a:cs typeface="Amazon Ember" charset="0"/>
              </a:rPr>
              <a:t>Object Storage</a:t>
            </a:r>
          </a:p>
        </p:txBody>
      </p:sp>
      <p:sp>
        <p:nvSpPr>
          <p:cNvPr id="8" name="TextBox 7">
            <a:extLst>
              <a:ext uri="{FF2B5EF4-FFF2-40B4-BE49-F238E27FC236}">
                <a16:creationId xmlns:a16="http://schemas.microsoft.com/office/drawing/2014/main" id="{69FF313A-1255-274A-A8C8-0D18962E8906}"/>
              </a:ext>
            </a:extLst>
          </p:cNvPr>
          <p:cNvSpPr txBox="1"/>
          <p:nvPr/>
        </p:nvSpPr>
        <p:spPr>
          <a:xfrm>
            <a:off x="2188723" y="593387"/>
            <a:ext cx="65" cy="369332"/>
          </a:xfrm>
          <a:prstGeom prst="rect">
            <a:avLst/>
          </a:prstGeom>
          <a:noFill/>
        </p:spPr>
        <p:txBody>
          <a:bodyPr wrap="none" lIns="0" rIns="0" rtlCol="0">
            <a:spAutoFit/>
          </a:bodyPr>
          <a:lstStyle/>
          <a:p>
            <a:pPr algn="l"/>
            <a:endParaRPr lang="en-US" dirty="0" err="1"/>
          </a:p>
        </p:txBody>
      </p:sp>
      <p:sp>
        <p:nvSpPr>
          <p:cNvPr id="20" name="Rectangle 19">
            <a:extLst>
              <a:ext uri="{FF2B5EF4-FFF2-40B4-BE49-F238E27FC236}">
                <a16:creationId xmlns:a16="http://schemas.microsoft.com/office/drawing/2014/main" id="{D320A443-5926-EB4A-A922-F9F97956E0CF}"/>
              </a:ext>
            </a:extLst>
          </p:cNvPr>
          <p:cNvSpPr/>
          <p:nvPr/>
        </p:nvSpPr>
        <p:spPr>
          <a:xfrm>
            <a:off x="2372503" y="4411902"/>
            <a:ext cx="2520000" cy="1634567"/>
          </a:xfrm>
          <a:prstGeom prst="rect">
            <a:avLst/>
          </a:prstGeom>
        </p:spPr>
        <p:txBody>
          <a:bodyPr vert="horz" lIns="121920" tIns="60960" rIns="121920" bIns="60960" rtlCol="0">
            <a:normAutofit/>
          </a:bodyPr>
          <a:lstStyle/>
          <a:p>
            <a:pPr indent="-143252">
              <a:spcBef>
                <a:spcPct val="20000"/>
              </a:spcBef>
            </a:pPr>
            <a:r>
              <a:rPr lang="en-US" sz="2200" b="1" dirty="0">
                <a:solidFill>
                  <a:schemeClr val="accent1"/>
                </a:solidFill>
                <a:latin typeface="Amazon Ember" charset="0"/>
                <a:ea typeface="Amazon Ember" charset="0"/>
                <a:cs typeface="Amazon Ember" charset="0"/>
              </a:rPr>
              <a:t>Block Storage</a:t>
            </a:r>
          </a:p>
        </p:txBody>
      </p:sp>
    </p:spTree>
    <p:extLst>
      <p:ext uri="{BB962C8B-B14F-4D97-AF65-F5344CB8AC3E}">
        <p14:creationId xmlns:p14="http://schemas.microsoft.com/office/powerpoint/2010/main" val="926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1000"/>
                                        <p:tgtEl>
                                          <p:spTgt spid="1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1000"/>
                                        <p:tgtEl>
                                          <p:spTgt spid="1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dissolve">
                                      <p:cBhvr>
                                        <p:cTn id="1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5896FFE-19E9-3B58-EC5D-D7030E6FD03F}"/>
              </a:ext>
            </a:extLst>
          </p:cNvPr>
          <p:cNvGraphicFramePr>
            <a:graphicFrameLocks noGrp="1"/>
          </p:cNvGraphicFramePr>
          <p:nvPr>
            <p:extLst>
              <p:ext uri="{D42A27DB-BD31-4B8C-83A1-F6EECF244321}">
                <p14:modId xmlns:p14="http://schemas.microsoft.com/office/powerpoint/2010/main" val="2431501968"/>
              </p:ext>
            </p:extLst>
          </p:nvPr>
        </p:nvGraphicFramePr>
        <p:xfrm>
          <a:off x="1484812" y="2370950"/>
          <a:ext cx="4022906" cy="2116099"/>
        </p:xfrm>
        <a:graphic>
          <a:graphicData uri="http://schemas.openxmlformats.org/drawingml/2006/table">
            <a:tbl>
              <a:tblPr firstRow="1" bandRow="1">
                <a:tableStyleId>{5C22544A-7EE6-4342-B048-85BDC9FD1C3A}</a:tableStyleId>
              </a:tblPr>
              <a:tblGrid>
                <a:gridCol w="1070342">
                  <a:extLst>
                    <a:ext uri="{9D8B030D-6E8A-4147-A177-3AD203B41FA5}">
                      <a16:colId xmlns:a16="http://schemas.microsoft.com/office/drawing/2014/main" val="1219566444"/>
                    </a:ext>
                  </a:extLst>
                </a:gridCol>
                <a:gridCol w="621187">
                  <a:extLst>
                    <a:ext uri="{9D8B030D-6E8A-4147-A177-3AD203B41FA5}">
                      <a16:colId xmlns:a16="http://schemas.microsoft.com/office/drawing/2014/main" val="4220899977"/>
                    </a:ext>
                  </a:extLst>
                </a:gridCol>
                <a:gridCol w="698072">
                  <a:extLst>
                    <a:ext uri="{9D8B030D-6E8A-4147-A177-3AD203B41FA5}">
                      <a16:colId xmlns:a16="http://schemas.microsoft.com/office/drawing/2014/main" val="1822325439"/>
                    </a:ext>
                  </a:extLst>
                </a:gridCol>
                <a:gridCol w="1005682">
                  <a:extLst>
                    <a:ext uri="{9D8B030D-6E8A-4147-A177-3AD203B41FA5}">
                      <a16:colId xmlns:a16="http://schemas.microsoft.com/office/drawing/2014/main" val="3762477090"/>
                    </a:ext>
                  </a:extLst>
                </a:gridCol>
                <a:gridCol w="627623">
                  <a:extLst>
                    <a:ext uri="{9D8B030D-6E8A-4147-A177-3AD203B41FA5}">
                      <a16:colId xmlns:a16="http://schemas.microsoft.com/office/drawing/2014/main" val="2987746041"/>
                    </a:ext>
                  </a:extLst>
                </a:gridCol>
              </a:tblGrid>
              <a:tr h="228600">
                <a:tc gridSpan="5">
                  <a:txBody>
                    <a:bodyPr/>
                    <a:lstStyle/>
                    <a:p>
                      <a:pPr algn="ctr"/>
                      <a:r>
                        <a:rPr lang="en-US" sz="1200" b="1" dirty="0">
                          <a:solidFill>
                            <a:schemeClr val="tx1"/>
                          </a:solidFill>
                        </a:rPr>
                        <a:t>Gamers</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98719271"/>
                  </a:ext>
                </a:extLst>
              </a:tr>
              <a:tr h="228600">
                <a:tc>
                  <a:txBody>
                    <a:bodyPr/>
                    <a:lstStyle/>
                    <a:p>
                      <a:pPr algn="ctr"/>
                      <a:r>
                        <a:rPr lang="en-US" sz="1200" b="1" dirty="0">
                          <a:solidFill>
                            <a:schemeClr val="bg1"/>
                          </a:solidFill>
                        </a:rPr>
                        <a:t>Key</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pPr algn="ctr"/>
                      <a:r>
                        <a:rPr lang="en-US" sz="1200" b="1" dirty="0">
                          <a:solidFill>
                            <a:schemeClr val="bg1"/>
                          </a:solidFill>
                        </a:rPr>
                        <a:t>Attributes</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27851529"/>
                  </a:ext>
                </a:extLst>
              </a:tr>
              <a:tr h="228600">
                <a:tc>
                  <a:txBody>
                    <a:bodyPr/>
                    <a:lstStyle/>
                    <a:p>
                      <a:pPr algn="ctr"/>
                      <a:r>
                        <a:rPr lang="en-US" sz="1200" b="1" dirty="0">
                          <a:solidFill>
                            <a:schemeClr val="bg1"/>
                          </a:solidFill>
                        </a:rPr>
                        <a:t>Gamer tag</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dirty="0">
                          <a:solidFill>
                            <a:schemeClr val="bg1"/>
                          </a:solidFill>
                        </a:rPr>
                        <a:t>Level</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dirty="0">
                          <a:solidFill>
                            <a:schemeClr val="bg1"/>
                          </a:solidFill>
                        </a:rPr>
                        <a:t>Points</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dirty="0">
                          <a:solidFill>
                            <a:schemeClr val="bg1"/>
                          </a:solidFill>
                        </a:rPr>
                        <a:t>High score</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dirty="0">
                          <a:solidFill>
                            <a:schemeClr val="bg1"/>
                          </a:solidFill>
                        </a:rPr>
                        <a:t>Plays</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466945286"/>
                  </a:ext>
                </a:extLst>
              </a:tr>
              <a:tr h="287299">
                <a:tc>
                  <a:txBody>
                    <a:bodyPr/>
                    <a:lstStyle/>
                    <a:p>
                      <a:r>
                        <a:rPr lang="en-US" sz="1200" dirty="0">
                          <a:solidFill>
                            <a:schemeClr val="tx1"/>
                          </a:solidFill>
                        </a:rPr>
                        <a:t>Hammer57</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21</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4050</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483610</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1722</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9061153"/>
                  </a:ext>
                </a:extLst>
              </a:tr>
              <a:tr h="228600">
                <a:tc>
                  <a:txBody>
                    <a:bodyPr/>
                    <a:lstStyle/>
                    <a:p>
                      <a:r>
                        <a:rPr lang="en-US" sz="1200" dirty="0">
                          <a:solidFill>
                            <a:schemeClr val="tx1"/>
                          </a:solidFill>
                        </a:rPr>
                        <a:t>FluffyDuffy</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5</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1123</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10863</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43</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9462675"/>
                  </a:ext>
                </a:extLst>
              </a:tr>
              <a:tr h="228600">
                <a:tc>
                  <a:txBody>
                    <a:bodyPr/>
                    <a:lstStyle/>
                    <a:p>
                      <a:r>
                        <a:rPr lang="en-US" sz="1200" dirty="0">
                          <a:solidFill>
                            <a:schemeClr val="tx1"/>
                          </a:solidFill>
                        </a:rPr>
                        <a:t>Lol777313</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14</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3075</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380500</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1307</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385219"/>
                  </a:ext>
                </a:extLst>
              </a:tr>
              <a:tr h="228600">
                <a:tc>
                  <a:txBody>
                    <a:bodyPr/>
                    <a:lstStyle/>
                    <a:p>
                      <a:r>
                        <a:rPr lang="en-US" sz="1200" dirty="0">
                          <a:solidFill>
                            <a:schemeClr val="tx1"/>
                          </a:solidFill>
                        </a:rPr>
                        <a:t>Jam22Jam</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20</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3986</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478658</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1694</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0875809"/>
                  </a:ext>
                </a:extLst>
              </a:tr>
              <a:tr h="228600">
                <a:tc>
                  <a:txBody>
                    <a:bodyPr/>
                    <a:lstStyle/>
                    <a:p>
                      <a:r>
                        <a:rPr lang="en-US" sz="1200" dirty="0">
                          <a:solidFill>
                            <a:schemeClr val="tx1"/>
                          </a:solidFill>
                        </a:rPr>
                        <a:t>ButterZZ_55</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7</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1530</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12547</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66</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5742999"/>
                  </a:ext>
                </a:extLst>
              </a:tr>
              <a:tr h="228600">
                <a:tc>
                  <a:txBody>
                    <a:bodyPr/>
                    <a:lstStyle/>
                    <a:p>
                      <a:r>
                        <a:rPr lang="en-US" sz="1200" dirty="0">
                          <a:solidFill>
                            <a:schemeClr val="tx1"/>
                          </a:solidFill>
                        </a:rPr>
                        <a:t>…</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a:t>
                      </a:r>
                    </a:p>
                  </a:txBody>
                  <a:tcPr marL="76200" marR="7620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43654"/>
                  </a:ext>
                </a:extLst>
              </a:tr>
            </a:tbl>
          </a:graphicData>
        </a:graphic>
      </p:graphicFrame>
      <p:sp>
        <p:nvSpPr>
          <p:cNvPr id="5" name="TextBox 4">
            <a:extLst>
              <a:ext uri="{FF2B5EF4-FFF2-40B4-BE49-F238E27FC236}">
                <a16:creationId xmlns:a16="http://schemas.microsoft.com/office/drawing/2014/main" id="{2A1C7896-4ED3-0951-C595-AF2585914C19}"/>
              </a:ext>
            </a:extLst>
          </p:cNvPr>
          <p:cNvSpPr txBox="1"/>
          <p:nvPr/>
        </p:nvSpPr>
        <p:spPr>
          <a:xfrm>
            <a:off x="6385315" y="2215191"/>
            <a:ext cx="2848735" cy="2835520"/>
          </a:xfrm>
          <a:prstGeom prst="rect">
            <a:avLst/>
          </a:prstGeom>
          <a:noFill/>
        </p:spPr>
        <p:txBody>
          <a:bodyPr wrap="square" lIns="127000" tIns="101600" rIns="127000" bIns="101600" rtlCol="0">
            <a:spAutoFit/>
          </a:bodyPr>
          <a:lstStyle/>
          <a:p>
            <a:pPr defTabSz="761892">
              <a:spcAft>
                <a:spcPts val="417"/>
              </a:spcAft>
            </a:pPr>
            <a:r>
              <a:rPr lang="en-US" sz="1251" dirty="0">
                <a:latin typeface="Lucida Console" panose="020B0609040504020204" pitchFamily="49" charset="0"/>
              </a:rPr>
              <a:t>PUT { </a:t>
            </a:r>
          </a:p>
          <a:p>
            <a:pPr defTabSz="761892">
              <a:spcAft>
                <a:spcPts val="417"/>
              </a:spcAft>
            </a:pPr>
            <a:r>
              <a:rPr lang="en-US" sz="1251" dirty="0">
                <a:latin typeface="Lucida Console" panose="020B0609040504020204" pitchFamily="49" charset="0"/>
              </a:rPr>
              <a:t>  TableName:"Gamers",</a:t>
            </a:r>
          </a:p>
          <a:p>
            <a:pPr defTabSz="761892">
              <a:spcAft>
                <a:spcPts val="417"/>
              </a:spcAft>
            </a:pPr>
            <a:r>
              <a:rPr lang="en-US" sz="1251" dirty="0">
                <a:latin typeface="Lucida Console" panose="020B0609040504020204" pitchFamily="49" charset="0"/>
              </a:rPr>
              <a:t>   Item: {</a:t>
            </a:r>
          </a:p>
          <a:p>
            <a:pPr defTabSz="239439">
              <a:spcAft>
                <a:spcPts val="417"/>
              </a:spcAft>
            </a:pPr>
            <a:r>
              <a:rPr lang="en-US" sz="1251" dirty="0">
                <a:latin typeface="Lucida Console" panose="020B0609040504020204" pitchFamily="49" charset="0"/>
              </a:rPr>
              <a:t> 	"GamerTag":"</a:t>
            </a:r>
            <a:r>
              <a:rPr lang="en-US" sz="1251" dirty="0">
                <a:solidFill>
                  <a:schemeClr val="accent1"/>
                </a:solidFill>
                <a:latin typeface="Lucida Console" panose="020B0609040504020204" pitchFamily="49" charset="0"/>
              </a:rPr>
              <a:t>Hammer57</a:t>
            </a:r>
            <a:r>
              <a:rPr lang="en-US" sz="1251" dirty="0">
                <a:latin typeface="Lucida Console" panose="020B0609040504020204" pitchFamily="49" charset="0"/>
              </a:rPr>
              <a:t>",</a:t>
            </a:r>
          </a:p>
          <a:p>
            <a:pPr defTabSz="239439">
              <a:spcAft>
                <a:spcPts val="417"/>
              </a:spcAft>
            </a:pPr>
            <a:r>
              <a:rPr lang="en-US" sz="1251" dirty="0">
                <a:latin typeface="Lucida Console" panose="020B0609040504020204" pitchFamily="49" charset="0"/>
              </a:rPr>
              <a:t> 	"Level":21,</a:t>
            </a:r>
          </a:p>
          <a:p>
            <a:pPr defTabSz="239439">
              <a:spcAft>
                <a:spcPts val="417"/>
              </a:spcAft>
            </a:pPr>
            <a:r>
              <a:rPr lang="en-US" sz="1251" dirty="0">
                <a:latin typeface="Lucida Console" panose="020B0609040504020204" pitchFamily="49" charset="0"/>
              </a:rPr>
              <a:t>	"Points":4050,</a:t>
            </a:r>
          </a:p>
          <a:p>
            <a:pPr defTabSz="239439">
              <a:spcAft>
                <a:spcPts val="417"/>
              </a:spcAft>
            </a:pPr>
            <a:r>
              <a:rPr lang="en-US" sz="1251" dirty="0">
                <a:latin typeface="Lucida Console" panose="020B0609040504020204" pitchFamily="49" charset="0"/>
              </a:rPr>
              <a:t>	"Score":483610,</a:t>
            </a:r>
          </a:p>
          <a:p>
            <a:pPr defTabSz="239439">
              <a:spcAft>
                <a:spcPts val="417"/>
              </a:spcAft>
            </a:pPr>
            <a:r>
              <a:rPr lang="en-US" sz="1251" dirty="0">
                <a:latin typeface="Lucida Console" panose="020B0609040504020204" pitchFamily="49" charset="0"/>
              </a:rPr>
              <a:t>	"Plays":1722</a:t>
            </a:r>
          </a:p>
          <a:p>
            <a:pPr defTabSz="761892">
              <a:spcAft>
                <a:spcPts val="417"/>
              </a:spcAft>
            </a:pPr>
            <a:r>
              <a:rPr lang="en-US" sz="1251" dirty="0">
                <a:latin typeface="Lucida Console" panose="020B0609040504020204" pitchFamily="49" charset="0"/>
              </a:rPr>
              <a:t>    } </a:t>
            </a:r>
          </a:p>
          <a:p>
            <a:pPr defTabSz="761892">
              <a:spcAft>
                <a:spcPts val="417"/>
              </a:spcAft>
            </a:pPr>
            <a:r>
              <a:rPr lang="en-US" sz="1251" dirty="0">
                <a:latin typeface="Lucida Console" panose="020B0609040504020204" pitchFamily="49" charset="0"/>
              </a:rPr>
              <a:t>}</a:t>
            </a:r>
          </a:p>
          <a:p>
            <a:pPr defTabSz="761892">
              <a:spcAft>
                <a:spcPts val="417"/>
              </a:spcAft>
            </a:pPr>
            <a:endParaRPr lang="en-US" sz="1251" dirty="0">
              <a:latin typeface="Lucida Console" panose="020B0609040504020204" pitchFamily="49" charset="0"/>
            </a:endParaRPr>
          </a:p>
        </p:txBody>
      </p:sp>
    </p:spTree>
    <p:extLst>
      <p:ext uri="{BB962C8B-B14F-4D97-AF65-F5344CB8AC3E}">
        <p14:creationId xmlns:p14="http://schemas.microsoft.com/office/powerpoint/2010/main" val="143178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485F-E289-32EB-3F6F-39719518B8D2}"/>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F9D5BB07-34A5-3A47-DD99-DCE0C0401345}"/>
              </a:ext>
            </a:extLst>
          </p:cNvPr>
          <p:cNvSpPr>
            <a:spLocks noGrp="1"/>
          </p:cNvSpPr>
          <p:nvPr>
            <p:ph idx="1"/>
          </p:nvPr>
        </p:nvSpPr>
        <p:spPr/>
        <p:txBody>
          <a:bodyPr/>
          <a:lstStyle/>
          <a:p>
            <a:endParaRPr lang="en-CH"/>
          </a:p>
        </p:txBody>
      </p:sp>
      <p:sp>
        <p:nvSpPr>
          <p:cNvPr id="4" name="TextBox 3">
            <a:extLst>
              <a:ext uri="{FF2B5EF4-FFF2-40B4-BE49-F238E27FC236}">
                <a16:creationId xmlns:a16="http://schemas.microsoft.com/office/drawing/2014/main" id="{5CCA90EC-04CC-7D2D-5758-0980D75B7152}"/>
              </a:ext>
            </a:extLst>
          </p:cNvPr>
          <p:cNvSpPr txBox="1"/>
          <p:nvPr/>
        </p:nvSpPr>
        <p:spPr>
          <a:xfrm>
            <a:off x="981075" y="1785937"/>
            <a:ext cx="10229850" cy="2554545"/>
          </a:xfrm>
          <a:prstGeom prst="rect">
            <a:avLst/>
          </a:prstGeom>
          <a:solidFill>
            <a:srgbClr val="FFFF00"/>
          </a:solidFill>
        </p:spPr>
        <p:txBody>
          <a:bodyPr wrap="square" rtlCol="0">
            <a:spAutoFit/>
          </a:bodyPr>
          <a:lstStyle/>
          <a:p>
            <a:r>
              <a:rPr lang="en-CH" sz="8000" b="1" dirty="0"/>
              <a:t>HINT: mark all on the slide and save as png</a:t>
            </a:r>
          </a:p>
        </p:txBody>
      </p:sp>
    </p:spTree>
    <p:extLst>
      <p:ext uri="{BB962C8B-B14F-4D97-AF65-F5344CB8AC3E}">
        <p14:creationId xmlns:p14="http://schemas.microsoft.com/office/powerpoint/2010/main" val="332230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TotalTime>
  <Words>722</Words>
  <Application>Microsoft Macintosh PowerPoint</Application>
  <PresentationFormat>Widescreen</PresentationFormat>
  <Paragraphs>213</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Amazon Ember</vt:lpstr>
      <vt:lpstr>Arial</vt:lpstr>
      <vt:lpstr>Calibri</vt:lpstr>
      <vt:lpstr>Calibri Light</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Block vs File vs Object</vt:lpstr>
      <vt:lpstr>PowerPoint Presentation</vt:lpstr>
      <vt:lpstr>PowerPoint Presentation</vt:lpstr>
      <vt:lpstr>Modul 210 architectur with container</vt:lpstr>
      <vt:lpstr>PowerPoint Presentation</vt:lpstr>
      <vt:lpstr>Modul 210 architectur with CICD</vt:lpstr>
      <vt:lpstr>PowerPoint Presentation</vt:lpstr>
      <vt:lpstr>Modul 210 architectur with serverless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25</cp:revision>
  <dcterms:created xsi:type="dcterms:W3CDTF">2022-11-02T09:25:07Z</dcterms:created>
  <dcterms:modified xsi:type="dcterms:W3CDTF">2023-04-11T08:42:35Z</dcterms:modified>
</cp:coreProperties>
</file>