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handoutMasterIdLst>
    <p:handoutMasterId r:id="rId25"/>
  </p:handoutMasterIdLst>
  <p:sldIdLst>
    <p:sldId id="379" r:id="rId5"/>
    <p:sldId id="2147482446" r:id="rId6"/>
    <p:sldId id="284" r:id="rId7"/>
    <p:sldId id="2147482445" r:id="rId8"/>
    <p:sldId id="2147482438" r:id="rId9"/>
    <p:sldId id="2147482433" r:id="rId10"/>
    <p:sldId id="2147482436" r:id="rId11"/>
    <p:sldId id="2147482435" r:id="rId12"/>
    <p:sldId id="2147478833" r:id="rId13"/>
    <p:sldId id="2147482444" r:id="rId14"/>
    <p:sldId id="2147482457" r:id="rId15"/>
    <p:sldId id="2147482459" r:id="rId16"/>
    <p:sldId id="2147482461" r:id="rId17"/>
    <p:sldId id="2147482463" r:id="rId18"/>
    <p:sldId id="2147482465" r:id="rId19"/>
    <p:sldId id="2147482468" r:id="rId20"/>
    <p:sldId id="2147375459" r:id="rId21"/>
    <p:sldId id="2147375460" r:id="rId22"/>
    <p:sldId id="2147375336" r:id="rId23"/>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2A6B"/>
    <a:srgbClr val="DA2B6C"/>
    <a:srgbClr val="F79400"/>
    <a:srgbClr val="05A88D"/>
    <a:srgbClr val="2D3F5A"/>
    <a:srgbClr val="D768B1"/>
    <a:srgbClr val="446EC6"/>
    <a:srgbClr val="222E3E"/>
    <a:srgbClr val="EFF2F1"/>
    <a:srgbClr val="C039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3" autoAdjust="0"/>
    <p:restoredTop sz="96763" autoAdjust="0"/>
  </p:normalViewPr>
  <p:slideViewPr>
    <p:cSldViewPr snapToGrid="0" showGuides="1">
      <p:cViewPr varScale="1">
        <p:scale>
          <a:sx n="103" d="100"/>
          <a:sy n="103" d="100"/>
        </p:scale>
        <p:origin x="800" y="17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1" d="100"/>
          <a:sy n="111"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8/26/24</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8/26/24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22003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074598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43273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235187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52747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62787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55409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92317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0736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251739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49051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75546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109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4350"/>
            <a:ext cx="5486400" cy="3086100"/>
          </a:xfrm>
        </p:spPr>
      </p:sp>
      <p:sp>
        <p:nvSpPr>
          <p:cNvPr id="3" name="Notes Placeholder 2"/>
          <p:cNvSpPr>
            <a:spLocks noGrp="1"/>
          </p:cNvSpPr>
          <p:nvPr>
            <p:ph type="body" idx="1"/>
          </p:nvPr>
        </p:nvSpPr>
        <p:spPr/>
        <p:txBody>
          <a:bodyPr/>
          <a:lstStyle/>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NOTE:  There are 2 versions of this slide: 1/the other version of the slide presents automatically with audio... vs. 2/this version of the slide is for you to step through w/ no audio (better for virtual or for situations where the audience won’t be able to hear the audio that plays)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Let’s walk through a sample self-service flow that leverages Amazon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Connect’s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conversational chatbot, dynamic personalization, and SMS capabilities.</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customer calls in.</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Amazon Connect uses the caller’s phone number to look up some information about the caller and their situation so that we can personalize this customer’s experience.</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that information, we learn that the caller is Nikki Wolf, a frequent flyer member, and that her flight was just cancelled.  We also learn that there are other flights we can offer both later today and tomorrow.</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apologizing, we present the option of a later flight tonight.  Nikki says she’d rather take the same flight tomorrow.</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Amazon Connect understands her intent and presents the option to book her on tomorrow’s flight.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Nikki confirms, and we book the flight.  We also know that the number she called from was a mobile phone, so we send Nikki a text message with confirmation and a link to her updated flight details.</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complex situation with a great outcome without involving an agent.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what you see here can all be implemented using the straightforward bot and customer journey capabilities of Amazon Connect.</a:t>
            </a:r>
          </a:p>
          <a:p>
            <a:pPr marL="0" indent="0">
              <a:buFont typeface="Arial"/>
              <a:buNone/>
            </a:pPr>
            <a:endParaRPr lang="en-US" strike="noStrike" baseline="0" dirty="0"/>
          </a:p>
        </p:txBody>
      </p:sp>
      <p:sp>
        <p:nvSpPr>
          <p:cNvPr id="4" name="Slide Number Placeholder 3"/>
          <p:cNvSpPr>
            <a:spLocks noGrp="1"/>
          </p:cNvSpPr>
          <p:nvPr>
            <p:ph type="sldNum" sz="quarter" idx="5"/>
          </p:nvPr>
        </p:nvSpPr>
        <p:spPr/>
        <p:txBody>
          <a:bodyPr/>
          <a:lstStyle/>
          <a:p>
            <a:fld id="{746EDEE7-1DE7-4D22-8E5C-116CA36BD835}" type="slidenum">
              <a:rPr lang="en-US" smtClean="0"/>
              <a:t>4</a:t>
            </a:fld>
            <a:endParaRPr lang="en-US"/>
          </a:p>
        </p:txBody>
      </p:sp>
    </p:spTree>
    <p:extLst>
      <p:ext uri="{BB962C8B-B14F-4D97-AF65-F5344CB8AC3E}">
        <p14:creationId xmlns:p14="http://schemas.microsoft.com/office/powerpoint/2010/main" val="391132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5</a:t>
            </a:fld>
            <a:endParaRPr lang="en-US" dirty="0"/>
          </a:p>
        </p:txBody>
      </p:sp>
    </p:spTree>
    <p:extLst>
      <p:ext uri="{BB962C8B-B14F-4D97-AF65-F5344CB8AC3E}">
        <p14:creationId xmlns:p14="http://schemas.microsoft.com/office/powerpoint/2010/main" val="370038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6</a:t>
            </a:fld>
            <a:endParaRPr lang="en-US" dirty="0"/>
          </a:p>
        </p:txBody>
      </p:sp>
    </p:spTree>
    <p:extLst>
      <p:ext uri="{BB962C8B-B14F-4D97-AF65-F5344CB8AC3E}">
        <p14:creationId xmlns:p14="http://schemas.microsoft.com/office/powerpoint/2010/main" val="54605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7</a:t>
            </a:fld>
            <a:endParaRPr lang="en-US" dirty="0"/>
          </a:p>
        </p:txBody>
      </p:sp>
    </p:spTree>
    <p:extLst>
      <p:ext uri="{BB962C8B-B14F-4D97-AF65-F5344CB8AC3E}">
        <p14:creationId xmlns:p14="http://schemas.microsoft.com/office/powerpoint/2010/main" val="61284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8</a:t>
            </a:fld>
            <a:endParaRPr lang="en-US" dirty="0"/>
          </a:p>
        </p:txBody>
      </p:sp>
    </p:spTree>
    <p:extLst>
      <p:ext uri="{BB962C8B-B14F-4D97-AF65-F5344CB8AC3E}">
        <p14:creationId xmlns:p14="http://schemas.microsoft.com/office/powerpoint/2010/main" val="4189829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7163" y="612775"/>
            <a:ext cx="3860800" cy="2171700"/>
          </a:xfrm>
        </p:spPr>
      </p:sp>
      <p:sp>
        <p:nvSpPr>
          <p:cNvPr id="3" name="Notes Placeholder 2"/>
          <p:cNvSpPr>
            <a:spLocks noGrp="1"/>
          </p:cNvSpPr>
          <p:nvPr>
            <p:ph type="body" idx="1"/>
          </p:nvPr>
        </p:nvSpPr>
        <p:spPr/>
        <p:txBody>
          <a:bodyPr/>
          <a:lstStyle/>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Times New Roman" panose="02020603050405020304" pitchFamily="18" charset="0"/>
                <a:cs typeface="Calibri" panose="020F0502020204030204" pitchFamily="34" charset="0"/>
              </a:rPr>
              <a:t>We have Knowledge Bases for Amazon Bedrock, which supports the entire RAG workflow, from </a:t>
            </a:r>
            <a:r>
              <a:rPr lang="en-US" sz="1200" dirty="0">
                <a:latin typeface="+mn-lt"/>
              </a:rPr>
              <a:t>ingestion, to retrieval, and prompt augmentation.</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dirty="0">
              <a:effectLst/>
              <a:latin typeface="+mn-lt"/>
              <a:ea typeface="Times New Roman" panose="02020603050405020304" pitchFamily="18" charset="0"/>
              <a:cs typeface="Calibri" panose="020F0502020204030204" pitchFamily="34" charset="0"/>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Calibri" panose="020F0502020204030204" pitchFamily="34" charset="0"/>
              </a:rPr>
              <a:t>Simply point to the location of your data, like an S3 bucket, and Bedrock fetches relevant text documents, converts them into embeddings, and stores them in your vector database.</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dirty="0">
              <a:effectLst/>
              <a:latin typeface="+mn-lt"/>
              <a:ea typeface="Calibri" panose="020F0502020204030204" pitchFamily="34" charset="0"/>
              <a:cs typeface="Calibri" panose="020F0502020204030204" pitchFamily="34" charset="0"/>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Calibri" panose="020F0502020204030204" pitchFamily="34" charset="0"/>
              </a:rPr>
              <a:t>During inference, Bedrock will retrieve the relevant text and augment your prompts, while also</a:t>
            </a:r>
            <a:r>
              <a:rPr lang="en-US" sz="1200" b="0" i="0" dirty="0">
                <a:solidFill>
                  <a:srgbClr val="1D1C1D"/>
                </a:solidFill>
                <a:effectLst/>
                <a:latin typeface="+mn-lt"/>
              </a:rPr>
              <a:t> tagging retrievals with source attributions for added transparency.</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CA" sz="1200" b="0" i="0" dirty="0">
                <a:effectLst/>
                <a:latin typeface="Amazon Ember Display" panose="020B0603020204020204" pitchFamily="34" charset="0"/>
              </a:rPr>
              <a:t>Gives FMs and agents contextual information from your private data sources for Retrieval Augmented Generation (RAG) to deliver more relevant, accurate, and customized responses.</a:t>
            </a:r>
            <a:endParaRPr lang="en-US" sz="1200" dirty="0"/>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r>
              <a:rPr lang="en-US" dirty="0"/>
              <a:t>Speaker notes: https://</a:t>
            </a:r>
            <a:r>
              <a:rPr lang="en-US" dirty="0" err="1"/>
              <a:t>amazon.awsapps.com</a:t>
            </a:r>
            <a:r>
              <a:rPr lang="en-US" dirty="0"/>
              <a:t>/</a:t>
            </a:r>
            <a:r>
              <a:rPr lang="en-US" dirty="0" err="1"/>
              <a:t>workdocs</a:t>
            </a:r>
            <a:r>
              <a:rPr lang="en-US" dirty="0"/>
              <a:t>-preview/</a:t>
            </a:r>
            <a:r>
              <a:rPr lang="en-US" dirty="0" err="1"/>
              <a:t>index.html</a:t>
            </a:r>
            <a:r>
              <a:rPr lang="en-US" dirty="0"/>
              <a:t>#/quartz/805683170bbd6cdced697e507ffac9d2ba13066177a37fa956f152ee6fbfa9bd </a:t>
            </a:r>
          </a:p>
          <a:p>
            <a:endParaRPr lang="en-US" dirty="0"/>
          </a:p>
          <a:p>
            <a:pPr>
              <a:buFont typeface="+mj-lt"/>
              <a:buNone/>
            </a:pPr>
            <a:r>
              <a:rPr lang="en-US" dirty="0">
                <a:solidFill>
                  <a:srgbClr val="000000"/>
                </a:solidFill>
                <a:effectLst/>
              </a:rPr>
              <a:t>Launch name (this is the external/official name) - Guardrails for Amazon Bedrock</a:t>
            </a:r>
            <a:endParaRPr lang="en-US" dirty="0"/>
          </a:p>
          <a:p>
            <a:pPr>
              <a:buFont typeface="+mj-lt"/>
              <a:buNone/>
            </a:pPr>
            <a:endParaRPr lang="en-US" dirty="0">
              <a:solidFill>
                <a:srgbClr val="000000"/>
              </a:solidFill>
              <a:effectLst/>
            </a:endParaRPr>
          </a:p>
          <a:p>
            <a:pPr>
              <a:buFont typeface="+mj-lt"/>
              <a:buNone/>
            </a:pPr>
            <a:r>
              <a:rPr lang="en-US" dirty="0">
                <a:solidFill>
                  <a:srgbClr val="000000"/>
                </a:solidFill>
                <a:effectLst/>
              </a:rPr>
              <a:t>Description of launch - Guardrails for Amazon Bedrock </a:t>
            </a:r>
            <a:r>
              <a:rPr lang="en-US" dirty="0"/>
              <a:t>allows customers to manage user experiences based on application specific requirements and responsible AI policies. </a:t>
            </a:r>
          </a:p>
          <a:p>
            <a:pPr marL="742950" lvl="1" indent="-285750">
              <a:buFont typeface="+mj-lt"/>
              <a:buAutoNum type="arabicPeriod"/>
            </a:pPr>
            <a:r>
              <a:rPr lang="en-US" dirty="0"/>
              <a:t>Build generative AI-powered applications tailored to your use cases, and aligned with your safety and privacy requirements.</a:t>
            </a:r>
          </a:p>
          <a:p>
            <a:pPr>
              <a:buFont typeface="+mj-lt"/>
              <a:buNone/>
            </a:pPr>
            <a:r>
              <a:rPr lang="en-US" dirty="0">
                <a:solidFill>
                  <a:srgbClr val="000000"/>
                </a:solidFill>
                <a:effectLst/>
              </a:rPr>
              <a:t>3-4 bullets, focused on the customer value the launched product/service produces, written in c-suite language (not builder speak)</a:t>
            </a:r>
            <a:endParaRPr lang="en-US" dirty="0"/>
          </a:p>
          <a:p>
            <a:pPr>
              <a:buFont typeface="+mj-lt"/>
              <a:buNone/>
            </a:pPr>
            <a:r>
              <a:rPr lang="en-US" dirty="0"/>
              <a:t>a. Improve user experiences in your generative AI applications with customization, safety, and privacy controls</a:t>
            </a:r>
          </a:p>
          <a:p>
            <a:pPr>
              <a:buFont typeface="+mj-lt"/>
              <a:buNone/>
            </a:pPr>
            <a:r>
              <a:rPr lang="en-US" dirty="0"/>
              <a:t>b. Generate controlled responses tailored to your use cases in your applications</a:t>
            </a:r>
          </a:p>
          <a:p>
            <a:pPr>
              <a:buFont typeface="+mj-lt"/>
              <a:buNone/>
            </a:pPr>
            <a:r>
              <a:rPr lang="en-US" dirty="0"/>
              <a:t>c. Enhance content safety in generative AI applications based on your responsible AI policies</a:t>
            </a:r>
          </a:p>
          <a:p>
            <a:pPr>
              <a:buFont typeface="+mj-lt"/>
              <a:buNone/>
            </a:pPr>
            <a:r>
              <a:rPr lang="en-US" dirty="0"/>
              <a:t>d. Enable privacy protections by redacting sensitive PII information in FM responses </a:t>
            </a:r>
            <a:r>
              <a:rPr lang="en-US" i="1" dirty="0"/>
              <a:t>(coming soon: approval pending)</a:t>
            </a:r>
            <a:endParaRPr lang="en-US" dirty="0"/>
          </a:p>
          <a:p>
            <a:pPr>
              <a:buFont typeface="+mj-lt"/>
              <a:buNone/>
            </a:pPr>
            <a:r>
              <a:rPr lang="en-US" dirty="0"/>
              <a:t>e. Consistent protection across all FMs on Amazon Bedrock (English only, Text only)</a:t>
            </a:r>
          </a:p>
          <a:p>
            <a:pPr>
              <a:buFont typeface="+mj-lt"/>
              <a:buNone/>
            </a:pPr>
            <a:endParaRPr lang="en-US" dirty="0">
              <a:solidFill>
                <a:srgbClr val="000000"/>
              </a:solidFill>
              <a:effectLst/>
            </a:endParaRPr>
          </a:p>
          <a:p>
            <a:pPr>
              <a:buFont typeface="+mj-lt"/>
              <a:buNone/>
            </a:pPr>
            <a:r>
              <a:rPr lang="en-US" dirty="0">
                <a:solidFill>
                  <a:srgbClr val="000000"/>
                </a:solidFill>
                <a:effectLst/>
              </a:rPr>
              <a:t>Launch availability date – IAD, PDX, NRT (11/28 Public Preview)</a:t>
            </a:r>
            <a:endParaRPr lang="en-US" dirty="0"/>
          </a:p>
          <a:p>
            <a:pPr>
              <a:buFont typeface="+mj-lt"/>
              <a:buNone/>
            </a:pPr>
            <a:endParaRPr lang="en-US" dirty="0">
              <a:solidFill>
                <a:srgbClr val="000000"/>
              </a:solidFill>
              <a:effectLst/>
              <a:hlinkClick r:id="" action="ppaction://noaction"/>
            </a:endParaRPr>
          </a:p>
          <a:p>
            <a:pPr>
              <a:buFont typeface="+mj-lt"/>
              <a:buNone/>
            </a:pPr>
            <a:r>
              <a:rPr lang="en-US" dirty="0">
                <a:solidFill>
                  <a:srgbClr val="000000"/>
                </a:solidFill>
                <a:effectLst/>
                <a:hlinkClick r:id="" action="ppaction://noaction"/>
              </a:rPr>
              <a:t>Target</a:t>
            </a:r>
            <a:r>
              <a:rPr lang="en-US" dirty="0">
                <a:solidFill>
                  <a:srgbClr val="000000"/>
                </a:solidFill>
                <a:effectLst/>
              </a:rPr>
              <a:t> customer(s) - </a:t>
            </a:r>
            <a:r>
              <a:rPr lang="en-US" dirty="0"/>
              <a:t>Developers; business/product owners; policy makers (communications policy); BDMs and ITDMs; </a:t>
            </a:r>
            <a:r>
              <a:rPr lang="en-US" dirty="0">
                <a:solidFill>
                  <a:srgbClr val="000000"/>
                </a:solidFill>
                <a:effectLst/>
              </a:rPr>
              <a:t>enterprises; startups;</a:t>
            </a:r>
            <a:endParaRPr lang="en-US" dirty="0"/>
          </a:p>
          <a:p>
            <a:pPr>
              <a:buFont typeface="+mj-lt"/>
              <a:buNone/>
            </a:pPr>
            <a:endParaRPr lang="en-US" dirty="0"/>
          </a:p>
          <a:p>
            <a:pPr>
              <a:buFont typeface="+mj-lt"/>
              <a:buNone/>
            </a:pPr>
            <a:r>
              <a:rPr lang="en-US" dirty="0"/>
              <a:t>a. </a:t>
            </a:r>
            <a:r>
              <a:rPr lang="en-US" u="sng" dirty="0"/>
              <a:t>Gen AI applications require fine-grained controls to tailor FM interactions for a specific use case</a:t>
            </a:r>
            <a:r>
              <a:rPr lang="en-US" dirty="0"/>
              <a:t>. </a:t>
            </a:r>
            <a:r>
              <a:rPr lang="en-US" dirty="0">
                <a:solidFill>
                  <a:srgbClr val="000000"/>
                </a:solidFill>
                <a:effectLst/>
              </a:rPr>
              <a:t>FMs are incredibly powerful and can respond to a wide variety of queries. Depending on the underlying training data, </a:t>
            </a:r>
            <a:r>
              <a:rPr lang="en-US" dirty="0"/>
              <a:t>FMs can generate responses that may not be relevant to the application, or are potentially controversial to the organization</a:t>
            </a:r>
            <a:r>
              <a:rPr lang="en-US" dirty="0">
                <a:solidFill>
                  <a:srgbClr val="000000"/>
                </a:solidFill>
                <a:effectLst/>
              </a:rPr>
              <a:t>. For example, a travel booking company deploying a customer service chatbot does not want the chatbot to engage in questions about competitors, pricing negotiations, emergencies etc. With Guardrails for Amazon Bedrock, customers can define a set of </a:t>
            </a:r>
            <a:r>
              <a:rPr lang="en-US" b="1" dirty="0">
                <a:solidFill>
                  <a:srgbClr val="000000"/>
                </a:solidFill>
                <a:effectLst/>
              </a:rPr>
              <a:t>denied topics</a:t>
            </a:r>
            <a:r>
              <a:rPr lang="en-US" dirty="0">
                <a:solidFill>
                  <a:srgbClr val="000000"/>
                </a:solidFill>
                <a:effectLst/>
              </a:rPr>
              <a:t> that are controversial or not desirable in the context of a specific application. </a:t>
            </a:r>
            <a:endParaRPr lang="en-US" dirty="0"/>
          </a:p>
          <a:p>
            <a:pPr>
              <a:buFont typeface="+mj-lt"/>
              <a:buNone/>
            </a:pPr>
            <a:r>
              <a:rPr lang="en-US" dirty="0"/>
              <a:t>b. </a:t>
            </a:r>
            <a:r>
              <a:rPr lang="en-US" u="sng" dirty="0"/>
              <a:t>Gen AI applications require privacy controls to redact sensitive PII information</a:t>
            </a:r>
            <a:r>
              <a:rPr lang="en-US" dirty="0"/>
              <a:t>. Depending on the use-case, customers use FMs to process inputs containing PII data and require the final outputs to redact PII data to preserve privacy of their users. For example, a contact center application performing call summarization at the end of a call requires redaction of users' PII information prior to storing the information for record keeping. Guardrails support </a:t>
            </a:r>
            <a:r>
              <a:rPr lang="en-US" b="1" dirty="0"/>
              <a:t>PII redaction</a:t>
            </a:r>
            <a:r>
              <a:rPr lang="en-US" dirty="0"/>
              <a:t> to power generative AI applications that can redact PII information in FM responses. In addition, Guardrails can improve compliance in applications that are not expected to process any PII data by detecting PIIs in user inputs and blocking such inputs (e.g. general FAQ chatbot).</a:t>
            </a:r>
          </a:p>
          <a:p>
            <a:pPr>
              <a:buFont typeface="+mj-lt"/>
              <a:buNone/>
            </a:pPr>
            <a:r>
              <a:rPr lang="en-US" dirty="0"/>
              <a:t>c. </a:t>
            </a:r>
            <a:r>
              <a:rPr lang="en-US" u="sng" dirty="0"/>
              <a:t>Organizations need to design applications around their responsible AI policies</a:t>
            </a:r>
            <a:r>
              <a:rPr lang="en-US" dirty="0"/>
              <a:t>. As FMs are trained with vast amounts of data, they can potentially respond to malicious queries and generate objectionable and harmful responses. While some FMs have built-in measures to prevent the generation of harmful responses based on certain responsible AI principles, such protection mechanisms are model-specific and cannot be tailored for an organization. In addition, customers using multiple FMs for different tasks do not get a consistent and configurable protection layer. Guardrails provide </a:t>
            </a:r>
            <a:r>
              <a:rPr lang="en-US" b="1" dirty="0"/>
              <a:t>content filters</a:t>
            </a:r>
            <a:r>
              <a:rPr lang="en-US" dirty="0"/>
              <a:t> with configurable thresholds to filter harmful content across hate, insults, sexual, and violence categories. In addition, guardrails also support </a:t>
            </a:r>
            <a:r>
              <a:rPr lang="en-US" b="1" dirty="0"/>
              <a:t>word filters</a:t>
            </a:r>
            <a:r>
              <a:rPr lang="en-US" dirty="0"/>
              <a:t> to filter profane and customer-configurable words that may be offensive or inappropriate for customers' use-cases.</a:t>
            </a:r>
          </a:p>
          <a:p>
            <a:pPr>
              <a:buFont typeface="+mj-lt"/>
              <a:buNone/>
            </a:pPr>
            <a:endParaRPr lang="en-US" dirty="0"/>
          </a:p>
          <a:p>
            <a:pPr>
              <a:buFont typeface="+mj-lt"/>
              <a:buNone/>
            </a:pPr>
            <a:r>
              <a:rPr lang="en-US" dirty="0"/>
              <a:t>Finally, Guardrails are an independent layer that evaluates user input and FM responses, and provide the same degree of protection regardless of the underlying FM. Customers can create multiple guardrails, each configured for a specific application, and use these guardrails across different application types and use cases.</a:t>
            </a:r>
          </a:p>
          <a:p>
            <a:pPr>
              <a:buFont typeface="+mj-lt"/>
              <a:buNone/>
            </a:pPr>
            <a:endParaRPr lang="en-US" u="sng" dirty="0"/>
          </a:p>
          <a:p>
            <a:pPr>
              <a:buFont typeface="+mj-lt"/>
              <a:buNone/>
            </a:pPr>
            <a:r>
              <a:rPr lang="en-US" u="sng" dirty="0"/>
              <a:t>6. Capabilities</a:t>
            </a:r>
            <a:endParaRPr lang="en-US" dirty="0"/>
          </a:p>
          <a:p>
            <a:pPr lvl="1">
              <a:buFont typeface="+mj-lt"/>
              <a:buNone/>
            </a:pPr>
            <a:r>
              <a:rPr lang="en-US" dirty="0"/>
              <a:t>a. </a:t>
            </a:r>
            <a:r>
              <a:rPr lang="en-US" b="1" i="1" dirty="0"/>
              <a:t>Content filters</a:t>
            </a:r>
            <a:r>
              <a:rPr lang="en-US" dirty="0"/>
              <a:t> - Customers can configure thresholds (none, high, medium, low) to filter harmful content based on their responsible AI policies across hate, insults, sexual, and violence categories.</a:t>
            </a:r>
          </a:p>
          <a:p>
            <a:pPr lvl="1">
              <a:buFont typeface="+mj-lt"/>
              <a:buNone/>
            </a:pPr>
            <a:r>
              <a:rPr lang="en-US" dirty="0"/>
              <a:t>b. </a:t>
            </a:r>
            <a:r>
              <a:rPr lang="en-US" b="1" i="1" dirty="0"/>
              <a:t>Denied topics</a:t>
            </a:r>
            <a:r>
              <a:rPr lang="en-US" i="1" dirty="0"/>
              <a:t> - </a:t>
            </a:r>
            <a:r>
              <a:rPr lang="en-US" dirty="0"/>
              <a:t>Customers can define a set of topics that are controversial or objectionable (e.g. competitive queries, negative press coverage). These topics will be blocked if detected in user queries or FM responses.</a:t>
            </a:r>
          </a:p>
          <a:p>
            <a:pPr lvl="1">
              <a:buFont typeface="+mj-lt"/>
              <a:buNone/>
            </a:pPr>
            <a:r>
              <a:rPr lang="en-US" dirty="0"/>
              <a:t>c. </a:t>
            </a:r>
            <a:r>
              <a:rPr lang="en-US" b="1" i="1" dirty="0"/>
              <a:t>Word filters</a:t>
            </a:r>
            <a:r>
              <a:rPr lang="en-US" i="1" dirty="0"/>
              <a:t> (coming soon: approval pending) </a:t>
            </a:r>
            <a:r>
              <a:rPr lang="en-US" dirty="0"/>
              <a:t>- Customers can define a set of words that are blocked or masked in FM responses. This also includes filtering of a pre-defined list of profane words.</a:t>
            </a:r>
          </a:p>
          <a:p>
            <a:pPr lvl="1">
              <a:buFont typeface="+mj-lt"/>
              <a:buNone/>
            </a:pPr>
            <a:r>
              <a:rPr lang="en-US" dirty="0"/>
              <a:t>d. </a:t>
            </a:r>
            <a:r>
              <a:rPr lang="en-US" b="1" i="1" dirty="0"/>
              <a:t>PII redaction</a:t>
            </a:r>
            <a:r>
              <a:rPr lang="en-US" i="1" dirty="0"/>
              <a:t> (coming soon: approval pending) </a:t>
            </a:r>
            <a:r>
              <a:rPr lang="en-US" dirty="0"/>
              <a:t>- Customers can select the PIIs (from a defined list of PIIs) to be redacted in FM responses OR can block FM responses containing PII data.</a:t>
            </a:r>
          </a:p>
          <a:p>
            <a:r>
              <a:rPr lang="en-US" dirty="0"/>
              <a:t>Works across all FMs and Agents</a:t>
            </a:r>
          </a:p>
        </p:txBody>
      </p:sp>
    </p:spTree>
    <p:extLst>
      <p:ext uri="{BB962C8B-B14F-4D97-AF65-F5344CB8AC3E}">
        <p14:creationId xmlns:p14="http://schemas.microsoft.com/office/powerpoint/2010/main" val="1605039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4630400" cy="82295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3349613" y="7531058"/>
            <a:ext cx="709192" cy="424101"/>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DA6B7-22C3-463B-84A7-01040C6A575D}"/>
              </a:ext>
            </a:extLst>
          </p:cNvPr>
          <p:cNvSpPr>
            <a:spLocks noGrp="1"/>
          </p:cNvSpPr>
          <p:nvPr>
            <p:ph type="dt" sz="half" idx="10"/>
          </p:nvPr>
        </p:nvSpPr>
        <p:spPr/>
        <p:txBody>
          <a:bodyPr/>
          <a:lstStyle/>
          <a:p>
            <a:fld id="{CEC470AD-F118-4F70-8009-3F8F27FDA1AD}" type="datetimeFigureOut">
              <a:rPr lang="en-US" smtClean="0"/>
              <a:t>8/26/24</a:t>
            </a:fld>
            <a:endParaRPr lang="en-US"/>
          </a:p>
        </p:txBody>
      </p:sp>
      <p:sp>
        <p:nvSpPr>
          <p:cNvPr id="3" name="Footer Placeholder 2">
            <a:extLst>
              <a:ext uri="{FF2B5EF4-FFF2-40B4-BE49-F238E27FC236}">
                <a16:creationId xmlns:a16="http://schemas.microsoft.com/office/drawing/2014/main" id="{52A8D79E-6451-48AA-A7F5-6EB095CC0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CF8C8-5FA2-4F48-A789-984D1858CAD7}"/>
              </a:ext>
            </a:extLst>
          </p:cNvPr>
          <p:cNvSpPr>
            <a:spLocks noGrp="1"/>
          </p:cNvSpPr>
          <p:nvPr>
            <p:ph type="sldNum" sz="quarter" idx="12"/>
          </p:nvPr>
        </p:nvSpPr>
        <p:spPr/>
        <p:txBody>
          <a:bodyPr/>
          <a:lstStyle/>
          <a:p>
            <a:fld id="{8961D427-9D95-4006-B6C5-2E5159B581B5}" type="slidenum">
              <a:rPr lang="en-US" smtClean="0"/>
              <a:t>‹#›</a:t>
            </a:fld>
            <a:endParaRPr lang="en-US"/>
          </a:p>
        </p:txBody>
      </p:sp>
    </p:spTree>
    <p:extLst>
      <p:ext uri="{BB962C8B-B14F-4D97-AF65-F5344CB8AC3E}">
        <p14:creationId xmlns:p14="http://schemas.microsoft.com/office/powerpoint/2010/main" val="48436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731520" y="446883"/>
            <a:ext cx="13167360" cy="642637"/>
          </a:xfrm>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08A22A18-A983-4477-9CE2-E889A78034A4}"/>
              </a:ext>
            </a:extLst>
          </p:cNvPr>
          <p:cNvSpPr>
            <a:spLocks noGrp="1"/>
          </p:cNvSpPr>
          <p:nvPr>
            <p:ph type="dt" sz="half" idx="10"/>
          </p:nvPr>
        </p:nvSpPr>
        <p:spPr>
          <a:xfrm>
            <a:off x="1005840" y="8343901"/>
            <a:ext cx="3291840" cy="438150"/>
          </a:xfrm>
          <a:prstGeom prst="rect">
            <a:avLst/>
          </a:prstGeom>
        </p:spPr>
        <p:txBody>
          <a:bodyPr/>
          <a:lstStyle/>
          <a:p>
            <a:pPr defTabSz="1097280">
              <a:defRPr/>
            </a:pPr>
            <a:fld id="{961606CB-94BE-AF48-81E0-101E570FE646}" type="datetime1">
              <a:rPr lang="en-US" sz="1080" smtClean="0">
                <a:solidFill>
                  <a:prstClr val="white">
                    <a:tint val="75000"/>
                  </a:prstClr>
                </a:solidFill>
                <a:latin typeface="Amazon Ember Display"/>
              </a:rPr>
              <a:pPr defTabSz="1097280">
                <a:defRPr/>
              </a:pPr>
              <a:t>8/26/24</a:t>
            </a:fld>
            <a:endParaRPr lang="en-US" sz="1080" dirty="0">
              <a:solidFill>
                <a:prstClr val="white">
                  <a:tint val="75000"/>
                </a:prstClr>
              </a:solidFill>
              <a:latin typeface="Amazon Ember Display"/>
            </a:endParaRPr>
          </a:p>
        </p:txBody>
      </p:sp>
      <p:sp>
        <p:nvSpPr>
          <p:cNvPr id="4" name="Footer Placeholder 3">
            <a:extLst>
              <a:ext uri="{FF2B5EF4-FFF2-40B4-BE49-F238E27FC236}">
                <a16:creationId xmlns:a16="http://schemas.microsoft.com/office/drawing/2014/main" id="{416B6389-19E6-4677-81FB-25CCEB0E3D8F}"/>
              </a:ext>
            </a:extLst>
          </p:cNvPr>
          <p:cNvSpPr>
            <a:spLocks noGrp="1"/>
          </p:cNvSpPr>
          <p:nvPr>
            <p:ph type="ftr" sz="quarter" idx="11"/>
          </p:nvPr>
        </p:nvSpPr>
        <p:spPr>
          <a:xfrm>
            <a:off x="4846320" y="8343901"/>
            <a:ext cx="4937760" cy="438150"/>
          </a:xfrm>
          <a:prstGeom prst="rect">
            <a:avLst/>
          </a:prstGeom>
        </p:spPr>
        <p:txBody>
          <a:bodyPr/>
          <a:lstStyle/>
          <a:p>
            <a:pPr algn="ctr" defTabSz="1097280">
              <a:defRPr/>
            </a:pPr>
            <a:endParaRPr lang="en-US" sz="1080" dirty="0">
              <a:solidFill>
                <a:prstClr val="white">
                  <a:tint val="75000"/>
                </a:prstClr>
              </a:solidFill>
              <a:latin typeface="Amazon Ember Display"/>
            </a:endParaRPr>
          </a:p>
        </p:txBody>
      </p:sp>
      <p:sp>
        <p:nvSpPr>
          <p:cNvPr id="5" name="Slide Number Placeholder 4">
            <a:extLst>
              <a:ext uri="{FF2B5EF4-FFF2-40B4-BE49-F238E27FC236}">
                <a16:creationId xmlns:a16="http://schemas.microsoft.com/office/drawing/2014/main" id="{6D907AE9-2A8E-446F-AC5C-E522F1C0231C}"/>
              </a:ext>
            </a:extLst>
          </p:cNvPr>
          <p:cNvSpPr>
            <a:spLocks noGrp="1"/>
          </p:cNvSpPr>
          <p:nvPr>
            <p:ph type="sldNum" sz="quarter" idx="12"/>
          </p:nvPr>
        </p:nvSpPr>
        <p:spPr>
          <a:xfrm>
            <a:off x="10715040" y="7547401"/>
            <a:ext cx="3291840" cy="438150"/>
          </a:xfrm>
          <a:prstGeom prst="rect">
            <a:avLst/>
          </a:prstGeom>
        </p:spPr>
        <p:txBody>
          <a:bodyPr/>
          <a:lstStyle/>
          <a:p>
            <a:pPr algn="r" defTabSz="1097280">
              <a:defRPr/>
            </a:pPr>
            <a:fld id="{EB4B8DE2-A4E8-46E4-8BBF-D75455EFF32C}" type="slidenum">
              <a:rPr lang="en-US" sz="1080" smtClean="0">
                <a:solidFill>
                  <a:prstClr val="white">
                    <a:tint val="75000"/>
                  </a:prstClr>
                </a:solidFill>
                <a:latin typeface="Amazon Ember Display"/>
              </a:rPr>
              <a:pPr algn="r" defTabSz="1097280">
                <a:defRPr/>
              </a:pPr>
              <a:t>‹#›</a:t>
            </a:fld>
            <a:endParaRPr lang="en-US" sz="1080" dirty="0">
              <a:solidFill>
                <a:prstClr val="white">
                  <a:tint val="75000"/>
                </a:prstClr>
              </a:solidFill>
              <a:latin typeface="Amazon Ember Display"/>
            </a:endParaRPr>
          </a:p>
        </p:txBody>
      </p:sp>
    </p:spTree>
    <p:extLst>
      <p:ext uri="{BB962C8B-B14F-4D97-AF65-F5344CB8AC3E}">
        <p14:creationId xmlns:p14="http://schemas.microsoft.com/office/powerpoint/2010/main" val="356915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731520" y="388365"/>
            <a:ext cx="13167360" cy="642637"/>
          </a:xfrm>
        </p:spPr>
        <p:txBody>
          <a:bodyPr/>
          <a:lstStyle>
            <a:lvl1pPr>
              <a:defRPr/>
            </a:lvl1pPr>
          </a:lstStyle>
          <a:p>
            <a:r>
              <a:rPr lang="en-US" dirty="0"/>
              <a:t>Title and subtitle layout</a:t>
            </a:r>
          </a:p>
        </p:txBody>
      </p:sp>
      <p:sp>
        <p:nvSpPr>
          <p:cNvPr id="4" name="Text Placeholder 3">
            <a:extLst>
              <a:ext uri="{FF2B5EF4-FFF2-40B4-BE49-F238E27FC236}">
                <a16:creationId xmlns:a16="http://schemas.microsoft.com/office/drawing/2014/main" id="{466213DF-CEC6-4F46-9CD4-5ED4A416AF59}"/>
              </a:ext>
            </a:extLst>
          </p:cNvPr>
          <p:cNvSpPr>
            <a:spLocks noGrp="1"/>
          </p:cNvSpPr>
          <p:nvPr>
            <p:ph type="body" sz="quarter" idx="10" hasCustomPrompt="1"/>
          </p:nvPr>
        </p:nvSpPr>
        <p:spPr>
          <a:xfrm>
            <a:off x="731520" y="1097280"/>
            <a:ext cx="13167360" cy="310238"/>
          </a:xfrm>
        </p:spPr>
        <p:txBody>
          <a:bodyPr/>
          <a:lstStyle>
            <a:lvl1pPr marL="0" indent="0">
              <a:buNone/>
              <a:defRPr sz="1440" b="1" i="0" cap="all" spc="360" baseline="0"/>
            </a:lvl1pPr>
          </a:lstStyle>
          <a:p>
            <a:pPr lvl="0"/>
            <a:r>
              <a:rPr lang="en-US" dirty="0"/>
              <a:t>Enter subtitle</a:t>
            </a:r>
          </a:p>
        </p:txBody>
      </p:sp>
      <p:sp>
        <p:nvSpPr>
          <p:cNvPr id="3" name="Date Placeholder 2">
            <a:extLst>
              <a:ext uri="{FF2B5EF4-FFF2-40B4-BE49-F238E27FC236}">
                <a16:creationId xmlns:a16="http://schemas.microsoft.com/office/drawing/2014/main" id="{A312CB8C-58A4-4758-8C91-E8641A9F6DCF}"/>
              </a:ext>
            </a:extLst>
          </p:cNvPr>
          <p:cNvSpPr>
            <a:spLocks noGrp="1"/>
          </p:cNvSpPr>
          <p:nvPr>
            <p:ph type="dt" sz="half" idx="11"/>
          </p:nvPr>
        </p:nvSpPr>
        <p:spPr/>
        <p:txBody>
          <a:bodyPr/>
          <a:lstStyle/>
          <a:p>
            <a:fld id="{2AAE77B9-760B-8040-A41E-8B5B73F4B26D}" type="datetime1">
              <a:rPr lang="en-US" smtClean="0"/>
              <a:t>8/26/24</a:t>
            </a:fld>
            <a:endParaRPr lang="en-US"/>
          </a:p>
        </p:txBody>
      </p:sp>
      <p:sp>
        <p:nvSpPr>
          <p:cNvPr id="5" name="Footer Placeholder 4">
            <a:extLst>
              <a:ext uri="{FF2B5EF4-FFF2-40B4-BE49-F238E27FC236}">
                <a16:creationId xmlns:a16="http://schemas.microsoft.com/office/drawing/2014/main" id="{50444248-408B-4052-8B56-17F469F98EA1}"/>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88178479-5E5D-4B94-9958-5C40D64BED65}"/>
              </a:ext>
            </a:extLst>
          </p:cNvPr>
          <p:cNvSpPr>
            <a:spLocks noGrp="1"/>
          </p:cNvSpPr>
          <p:nvPr>
            <p:ph type="sldNum" sz="quarter" idx="13"/>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68169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84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Launch 2 of 2">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0FBABC80-5F18-FB6D-C9F4-511BCECF3038}"/>
              </a:ext>
            </a:extLst>
          </p:cNvPr>
          <p:cNvSpPr>
            <a:spLocks noGrp="1"/>
          </p:cNvSpPr>
          <p:nvPr>
            <p:ph type="body" sz="quarter" idx="20" hasCustomPrompt="1"/>
          </p:nvPr>
        </p:nvSpPr>
        <p:spPr>
          <a:xfrm>
            <a:off x="843044" y="2122716"/>
            <a:ext cx="5817012" cy="701808"/>
          </a:xfrm>
          <a:prstGeom prst="rect">
            <a:avLst/>
          </a:prstGeom>
        </p:spPr>
        <p:txBody>
          <a:bodyPr/>
          <a:lstStyle>
            <a:lvl1pPr marL="0" indent="0" algn="l">
              <a:buNone/>
              <a:defRPr sz="4267"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a:t>Amazon</a:t>
            </a:r>
          </a:p>
        </p:txBody>
      </p:sp>
      <p:sp>
        <p:nvSpPr>
          <p:cNvPr id="9" name="Text Placeholder 12">
            <a:extLst>
              <a:ext uri="{FF2B5EF4-FFF2-40B4-BE49-F238E27FC236}">
                <a16:creationId xmlns:a16="http://schemas.microsoft.com/office/drawing/2014/main" id="{3F82E822-F751-B9B5-9D62-3F7992FAF60D}"/>
              </a:ext>
            </a:extLst>
          </p:cNvPr>
          <p:cNvSpPr>
            <a:spLocks noGrp="1"/>
          </p:cNvSpPr>
          <p:nvPr>
            <p:ph type="body" sz="quarter" idx="21" hasCustomPrompt="1"/>
          </p:nvPr>
        </p:nvSpPr>
        <p:spPr>
          <a:xfrm>
            <a:off x="843044" y="3104120"/>
            <a:ext cx="5817012" cy="701808"/>
          </a:xfrm>
          <a:prstGeom prst="rect">
            <a:avLst/>
          </a:prstGeom>
        </p:spPr>
        <p:txBody>
          <a:bodyPr/>
          <a:lstStyle>
            <a:lvl1pPr marL="0" indent="0" algn="l">
              <a:buNone/>
              <a:defRPr sz="4267" b="1" i="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err="1"/>
              <a:t>CodeWhisperer</a:t>
            </a:r>
            <a:endParaRPr lang="en-US" dirty="0"/>
          </a:p>
        </p:txBody>
      </p:sp>
      <p:sp>
        <p:nvSpPr>
          <p:cNvPr id="10" name="Text Placeholder 12">
            <a:extLst>
              <a:ext uri="{FF2B5EF4-FFF2-40B4-BE49-F238E27FC236}">
                <a16:creationId xmlns:a16="http://schemas.microsoft.com/office/drawing/2014/main" id="{F03C3A56-97CA-287F-F08A-4E060503CFED}"/>
              </a:ext>
            </a:extLst>
          </p:cNvPr>
          <p:cNvSpPr>
            <a:spLocks noGrp="1"/>
          </p:cNvSpPr>
          <p:nvPr>
            <p:ph type="body" sz="quarter" idx="22" hasCustomPrompt="1"/>
          </p:nvPr>
        </p:nvSpPr>
        <p:spPr>
          <a:xfrm>
            <a:off x="843044" y="4460638"/>
            <a:ext cx="5817012" cy="662335"/>
          </a:xfrm>
          <a:prstGeom prst="rect">
            <a:avLst/>
          </a:prstGeom>
        </p:spPr>
        <p:txBody>
          <a:bodyPr/>
          <a:lstStyle>
            <a:lvl1pPr marL="0" indent="0" algn="l">
              <a:spcBef>
                <a:spcPts val="0"/>
              </a:spcBef>
              <a:buNone/>
              <a:defRPr sz="1991" b="0" i="0" baseline="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a:t>Subtext goes here</a:t>
            </a:r>
            <a:br>
              <a:rPr lang="en-US" dirty="0"/>
            </a:br>
            <a:r>
              <a:rPr lang="en-US" dirty="0"/>
              <a:t>with space for a second line</a:t>
            </a:r>
          </a:p>
        </p:txBody>
      </p:sp>
    </p:spTree>
    <p:extLst>
      <p:ext uri="{BB962C8B-B14F-4D97-AF65-F5344CB8AC3E}">
        <p14:creationId xmlns:p14="http://schemas.microsoft.com/office/powerpoint/2010/main" val="117994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2"/>
                </a:solidFill>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baseline="0">
                <a:solidFill>
                  <a:schemeClr val="bg2"/>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2" y="7683901"/>
            <a:ext cx="8154563"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2024, Amazon Web Services, Inc. or its Affiliates.</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 id="2147483715" r:id="rId25"/>
    <p:sldLayoutId id="2147483716" r:id="rId26"/>
    <p:sldLayoutId id="2147483718" r:id="rId27"/>
    <p:sldLayoutId id="2147483719" r:id="rId28"/>
  </p:sldLayoutIdLst>
  <p:hf hdr="0" ftr="0" dt="0"/>
  <p:txStyles>
    <p:titleStyle>
      <a:lvl1pPr algn="l" defTabSz="731520" rtl="0" eaLnBrk="1" latinLnBrk="0" hangingPunct="1">
        <a:spcBef>
          <a:spcPct val="0"/>
        </a:spcBef>
        <a:buNone/>
        <a:defRPr sz="3800"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svg"/><Relationship Id="rId42" Type="http://schemas.openxmlformats.org/officeDocument/2006/relationships/image" Target="../media/image60.png"/><Relationship Id="rId47" Type="http://schemas.openxmlformats.org/officeDocument/2006/relationships/image" Target="../media/image65.svg"/><Relationship Id="rId50" Type="http://schemas.openxmlformats.org/officeDocument/2006/relationships/image" Target="../media/image68.png"/><Relationship Id="rId55" Type="http://schemas.openxmlformats.org/officeDocument/2006/relationships/image" Target="../media/image73.svg"/><Relationship Id="rId7" Type="http://schemas.openxmlformats.org/officeDocument/2006/relationships/image" Target="../media/image25.svg"/><Relationship Id="rId2" Type="http://schemas.openxmlformats.org/officeDocument/2006/relationships/notesSlide" Target="../notesSlides/notesSlide11.xml"/><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50.sv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svg"/><Relationship Id="rId53" Type="http://schemas.openxmlformats.org/officeDocument/2006/relationships/image" Target="../media/image71.svg"/><Relationship Id="rId5" Type="http://schemas.openxmlformats.org/officeDocument/2006/relationships/image" Target="../media/image23.sv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45.png"/><Relationship Id="rId30" Type="http://schemas.openxmlformats.org/officeDocument/2006/relationships/image" Target="../media/image48.svg"/><Relationship Id="rId35" Type="http://schemas.openxmlformats.org/officeDocument/2006/relationships/image" Target="../media/image53.png"/><Relationship Id="rId43" Type="http://schemas.openxmlformats.org/officeDocument/2006/relationships/image" Target="../media/image61.svg"/><Relationship Id="rId48" Type="http://schemas.openxmlformats.org/officeDocument/2006/relationships/image" Target="../media/image66.png"/><Relationship Id="rId56" Type="http://schemas.openxmlformats.org/officeDocument/2006/relationships/image" Target="../media/image74.png"/><Relationship Id="rId8" Type="http://schemas.openxmlformats.org/officeDocument/2006/relationships/image" Target="../media/image26.png"/><Relationship Id="rId51" Type="http://schemas.openxmlformats.org/officeDocument/2006/relationships/image" Target="../media/image69.sv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svg"/><Relationship Id="rId46" Type="http://schemas.openxmlformats.org/officeDocument/2006/relationships/image" Target="../media/image64.png"/><Relationship Id="rId20" Type="http://schemas.openxmlformats.org/officeDocument/2006/relationships/image" Target="../media/image38.svg"/><Relationship Id="rId41" Type="http://schemas.openxmlformats.org/officeDocument/2006/relationships/image" Target="../media/image59.svg"/><Relationship Id="rId54"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46.svg"/><Relationship Id="rId36" Type="http://schemas.openxmlformats.org/officeDocument/2006/relationships/image" Target="../media/image54.svg"/><Relationship Id="rId49" Type="http://schemas.openxmlformats.org/officeDocument/2006/relationships/image" Target="../media/image67.svg"/><Relationship Id="rId57" Type="http://schemas.openxmlformats.org/officeDocument/2006/relationships/image" Target="../media/image75.svg"/><Relationship Id="rId10" Type="http://schemas.openxmlformats.org/officeDocument/2006/relationships/image" Target="../media/image28.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2.svg"/><Relationship Id="rId18" Type="http://schemas.openxmlformats.org/officeDocument/2006/relationships/image" Target="../media/image49.png"/><Relationship Id="rId3" Type="http://schemas.openxmlformats.org/officeDocument/2006/relationships/image" Target="../media/image21.png"/><Relationship Id="rId21" Type="http://schemas.openxmlformats.org/officeDocument/2006/relationships/image" Target="../media/image52.svg"/><Relationship Id="rId7" Type="http://schemas.openxmlformats.org/officeDocument/2006/relationships/image" Target="../media/image25.svg"/><Relationship Id="rId12" Type="http://schemas.openxmlformats.org/officeDocument/2006/relationships/image" Target="../media/image41.png"/><Relationship Id="rId17" Type="http://schemas.openxmlformats.org/officeDocument/2006/relationships/image" Target="../media/image54.svg"/><Relationship Id="rId2" Type="http://schemas.openxmlformats.org/officeDocument/2006/relationships/notesSlide" Target="../notesSlides/notesSlide12.xml"/><Relationship Id="rId16" Type="http://schemas.openxmlformats.org/officeDocument/2006/relationships/image" Target="../media/image53.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svg"/><Relationship Id="rId5" Type="http://schemas.openxmlformats.org/officeDocument/2006/relationships/image" Target="../media/image23.svg"/><Relationship Id="rId15" Type="http://schemas.openxmlformats.org/officeDocument/2006/relationships/image" Target="../media/image46.svg"/><Relationship Id="rId23" Type="http://schemas.openxmlformats.org/officeDocument/2006/relationships/image" Target="../media/image56.svg"/><Relationship Id="rId10" Type="http://schemas.openxmlformats.org/officeDocument/2006/relationships/image" Target="../media/image39.png"/><Relationship Id="rId19" Type="http://schemas.openxmlformats.org/officeDocument/2006/relationships/image" Target="../media/image50.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45.png"/><Relationship Id="rId22"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2.svg"/><Relationship Id="rId18" Type="http://schemas.openxmlformats.org/officeDocument/2006/relationships/image" Target="../media/image57.png"/><Relationship Id="rId3" Type="http://schemas.openxmlformats.org/officeDocument/2006/relationships/image" Target="../media/image21.png"/><Relationship Id="rId21" Type="http://schemas.openxmlformats.org/officeDocument/2006/relationships/image" Target="../media/image24.png"/><Relationship Id="rId7" Type="http://schemas.openxmlformats.org/officeDocument/2006/relationships/image" Target="../media/image40.svg"/><Relationship Id="rId12" Type="http://schemas.openxmlformats.org/officeDocument/2006/relationships/image" Target="../media/image51.png"/><Relationship Id="rId17" Type="http://schemas.openxmlformats.org/officeDocument/2006/relationships/image" Target="../media/image56.svg"/><Relationship Id="rId2" Type="http://schemas.openxmlformats.org/officeDocument/2006/relationships/notesSlide" Target="../notesSlides/notesSlide13.xml"/><Relationship Id="rId16" Type="http://schemas.openxmlformats.org/officeDocument/2006/relationships/image" Target="../media/image55.png"/><Relationship Id="rId20"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0.svg"/><Relationship Id="rId5" Type="http://schemas.openxmlformats.org/officeDocument/2006/relationships/image" Target="../media/image23.svg"/><Relationship Id="rId15" Type="http://schemas.openxmlformats.org/officeDocument/2006/relationships/image" Target="../media/image54.sv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22.png"/><Relationship Id="rId9" Type="http://schemas.openxmlformats.org/officeDocument/2006/relationships/image" Target="../media/image46.svg"/><Relationship Id="rId14" Type="http://schemas.openxmlformats.org/officeDocument/2006/relationships/image" Target="../media/image53.png"/><Relationship Id="rId22" Type="http://schemas.openxmlformats.org/officeDocument/2006/relationships/image" Target="../media/image25.svg"/></Relationships>
</file>

<file path=ppt/slides/_rels/slide14.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71.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70.png"/><Relationship Id="rId2" Type="http://schemas.openxmlformats.org/officeDocument/2006/relationships/notesSlide" Target="../notesSlides/notesSlide14.xml"/><Relationship Id="rId16" Type="http://schemas.openxmlformats.org/officeDocument/2006/relationships/image" Target="../media/image34.png"/><Relationship Id="rId20" Type="http://schemas.openxmlformats.org/officeDocument/2006/relationships/image" Target="../media/image38.svg"/><Relationship Id="rId29"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69.svg"/><Relationship Id="rId5" Type="http://schemas.openxmlformats.org/officeDocument/2006/relationships/image" Target="../media/image23.sv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65.sv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6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64.png"/><Relationship Id="rId30" Type="http://schemas.openxmlformats.org/officeDocument/2006/relationships/image" Target="../media/image67.svg"/><Relationship Id="rId8"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21.png"/><Relationship Id="rId21" Type="http://schemas.openxmlformats.org/officeDocument/2006/relationships/image" Target="../media/image73.svg"/><Relationship Id="rId7" Type="http://schemas.openxmlformats.org/officeDocument/2006/relationships/image" Target="../media/image27.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notesSlide" Target="../notesSlides/notesSlide15.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52.svg"/><Relationship Id="rId5" Type="http://schemas.openxmlformats.org/officeDocument/2006/relationships/image" Target="../media/image23.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51.png"/><Relationship Id="rId19" Type="http://schemas.openxmlformats.org/officeDocument/2006/relationships/image" Target="../media/image71.svg"/><Relationship Id="rId4" Type="http://schemas.openxmlformats.org/officeDocument/2006/relationships/image" Target="../media/image22.png"/><Relationship Id="rId9" Type="http://schemas.openxmlformats.org/officeDocument/2006/relationships/image" Target="../media/image50.svg"/><Relationship Id="rId14" Type="http://schemas.openxmlformats.org/officeDocument/2006/relationships/image" Target="../media/image66.png"/><Relationship Id="rId22" Type="http://schemas.openxmlformats.org/officeDocument/2006/relationships/image" Target="../media/image74.png"/></Relationships>
</file>

<file path=ppt/slides/_rels/slide16.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svg"/><Relationship Id="rId42" Type="http://schemas.openxmlformats.org/officeDocument/2006/relationships/image" Target="../media/image60.png"/><Relationship Id="rId47" Type="http://schemas.openxmlformats.org/officeDocument/2006/relationships/image" Target="../media/image65.svg"/><Relationship Id="rId50" Type="http://schemas.openxmlformats.org/officeDocument/2006/relationships/image" Target="../media/image68.png"/><Relationship Id="rId55" Type="http://schemas.openxmlformats.org/officeDocument/2006/relationships/image" Target="../media/image73.svg"/><Relationship Id="rId7" Type="http://schemas.openxmlformats.org/officeDocument/2006/relationships/image" Target="../media/image25.svg"/><Relationship Id="rId2" Type="http://schemas.openxmlformats.org/officeDocument/2006/relationships/notesSlide" Target="../notesSlides/notesSlide16.xml"/><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50.sv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svg"/><Relationship Id="rId53" Type="http://schemas.openxmlformats.org/officeDocument/2006/relationships/image" Target="../media/image71.svg"/><Relationship Id="rId5" Type="http://schemas.openxmlformats.org/officeDocument/2006/relationships/image" Target="../media/image23.sv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45.png"/><Relationship Id="rId30" Type="http://schemas.openxmlformats.org/officeDocument/2006/relationships/image" Target="../media/image48.svg"/><Relationship Id="rId35" Type="http://schemas.openxmlformats.org/officeDocument/2006/relationships/image" Target="../media/image53.png"/><Relationship Id="rId43" Type="http://schemas.openxmlformats.org/officeDocument/2006/relationships/image" Target="../media/image61.svg"/><Relationship Id="rId48" Type="http://schemas.openxmlformats.org/officeDocument/2006/relationships/image" Target="../media/image66.png"/><Relationship Id="rId56" Type="http://schemas.openxmlformats.org/officeDocument/2006/relationships/image" Target="../media/image74.png"/><Relationship Id="rId8" Type="http://schemas.openxmlformats.org/officeDocument/2006/relationships/image" Target="../media/image26.png"/><Relationship Id="rId51" Type="http://schemas.openxmlformats.org/officeDocument/2006/relationships/image" Target="../media/image69.sv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svg"/><Relationship Id="rId46" Type="http://schemas.openxmlformats.org/officeDocument/2006/relationships/image" Target="../media/image64.png"/><Relationship Id="rId20" Type="http://schemas.openxmlformats.org/officeDocument/2006/relationships/image" Target="../media/image38.svg"/><Relationship Id="rId41" Type="http://schemas.openxmlformats.org/officeDocument/2006/relationships/image" Target="../media/image59.svg"/><Relationship Id="rId54"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46.svg"/><Relationship Id="rId36" Type="http://schemas.openxmlformats.org/officeDocument/2006/relationships/image" Target="../media/image54.svg"/><Relationship Id="rId49" Type="http://schemas.openxmlformats.org/officeDocument/2006/relationships/image" Target="../media/image67.svg"/><Relationship Id="rId57" Type="http://schemas.openxmlformats.org/officeDocument/2006/relationships/image" Target="../media/image75.svg"/><Relationship Id="rId10" Type="http://schemas.openxmlformats.org/officeDocument/2006/relationships/image" Target="../media/image28.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7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21" Type="http://schemas.openxmlformats.org/officeDocument/2006/relationships/image" Target="../media/image40.svg"/><Relationship Id="rId34" Type="http://schemas.openxmlformats.org/officeDocument/2006/relationships/image" Target="../media/image53.png"/><Relationship Id="rId42" Type="http://schemas.openxmlformats.org/officeDocument/2006/relationships/image" Target="../media/image61.svg"/><Relationship Id="rId47" Type="http://schemas.openxmlformats.org/officeDocument/2006/relationships/image" Target="../media/image66.png"/><Relationship Id="rId50" Type="http://schemas.openxmlformats.org/officeDocument/2006/relationships/image" Target="../media/image69.svg"/><Relationship Id="rId55" Type="http://schemas.openxmlformats.org/officeDocument/2006/relationships/image" Target="../media/image74.png"/><Relationship Id="rId7" Type="http://schemas.openxmlformats.org/officeDocument/2006/relationships/image" Target="../media/image26.png"/><Relationship Id="rId2" Type="http://schemas.openxmlformats.org/officeDocument/2006/relationships/notesSlide" Target="../notesSlides/notesSlide18.xml"/><Relationship Id="rId16" Type="http://schemas.openxmlformats.org/officeDocument/2006/relationships/image" Target="../media/image35.svg"/><Relationship Id="rId29" Type="http://schemas.openxmlformats.org/officeDocument/2006/relationships/image" Target="../media/image48.sv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svg"/><Relationship Id="rId40" Type="http://schemas.openxmlformats.org/officeDocument/2006/relationships/image" Target="../media/image59.svg"/><Relationship Id="rId45" Type="http://schemas.openxmlformats.org/officeDocument/2006/relationships/image" Target="../media/image64.png"/><Relationship Id="rId53" Type="http://schemas.openxmlformats.org/officeDocument/2006/relationships/image" Target="../media/image72.png"/><Relationship Id="rId5" Type="http://schemas.openxmlformats.org/officeDocument/2006/relationships/image" Target="../media/image24.png"/><Relationship Id="rId10" Type="http://schemas.openxmlformats.org/officeDocument/2006/relationships/image" Target="../media/image29.svg"/><Relationship Id="rId19" Type="http://schemas.openxmlformats.org/officeDocument/2006/relationships/image" Target="../media/image38.svg"/><Relationship Id="rId31" Type="http://schemas.openxmlformats.org/officeDocument/2006/relationships/image" Target="../media/image50.svg"/><Relationship Id="rId44" Type="http://schemas.openxmlformats.org/officeDocument/2006/relationships/image" Target="../media/image63.svg"/><Relationship Id="rId52" Type="http://schemas.openxmlformats.org/officeDocument/2006/relationships/image" Target="../media/image71.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png"/><Relationship Id="rId27" Type="http://schemas.openxmlformats.org/officeDocument/2006/relationships/image" Target="../media/image46.svg"/><Relationship Id="rId30" Type="http://schemas.openxmlformats.org/officeDocument/2006/relationships/image" Target="../media/image49.png"/><Relationship Id="rId35" Type="http://schemas.openxmlformats.org/officeDocument/2006/relationships/image" Target="../media/image54.svg"/><Relationship Id="rId43" Type="http://schemas.openxmlformats.org/officeDocument/2006/relationships/image" Target="../media/image62.png"/><Relationship Id="rId48" Type="http://schemas.openxmlformats.org/officeDocument/2006/relationships/image" Target="../media/image67.svg"/><Relationship Id="rId56" Type="http://schemas.openxmlformats.org/officeDocument/2006/relationships/image" Target="../media/image75.svg"/><Relationship Id="rId8" Type="http://schemas.openxmlformats.org/officeDocument/2006/relationships/image" Target="../media/image27.svg"/><Relationship Id="rId51" Type="http://schemas.openxmlformats.org/officeDocument/2006/relationships/image" Target="../media/image70.png"/><Relationship Id="rId3" Type="http://schemas.openxmlformats.org/officeDocument/2006/relationships/image" Target="../media/image22.png"/><Relationship Id="rId12" Type="http://schemas.openxmlformats.org/officeDocument/2006/relationships/image" Target="../media/image31.sv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svg"/><Relationship Id="rId38" Type="http://schemas.openxmlformats.org/officeDocument/2006/relationships/image" Target="../media/image57.png"/><Relationship Id="rId46" Type="http://schemas.openxmlformats.org/officeDocument/2006/relationships/image" Target="../media/image65.sv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svg"/><Relationship Id="rId1" Type="http://schemas.openxmlformats.org/officeDocument/2006/relationships/slideLayout" Target="../slideLayouts/slideLayout2.xml"/><Relationship Id="rId6" Type="http://schemas.openxmlformats.org/officeDocument/2006/relationships/image" Target="../media/image25.svg"/><Relationship Id="rId15" Type="http://schemas.openxmlformats.org/officeDocument/2006/relationships/image" Target="../media/image34.png"/><Relationship Id="rId23" Type="http://schemas.openxmlformats.org/officeDocument/2006/relationships/image" Target="../media/image42.sv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s>
</file>

<file path=ppt/slides/_rels/slide19.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svg"/><Relationship Id="rId26" Type="http://schemas.openxmlformats.org/officeDocument/2006/relationships/image" Target="../media/image81.svg"/><Relationship Id="rId39" Type="http://schemas.openxmlformats.org/officeDocument/2006/relationships/image" Target="../media/image89.svg"/><Relationship Id="rId21" Type="http://schemas.openxmlformats.org/officeDocument/2006/relationships/image" Target="../media/image76.png"/><Relationship Id="rId34" Type="http://schemas.openxmlformats.org/officeDocument/2006/relationships/image" Target="../media/image87.svg"/><Relationship Id="rId7" Type="http://schemas.openxmlformats.org/officeDocument/2006/relationships/image" Target="../media/image39.png"/><Relationship Id="rId12" Type="http://schemas.openxmlformats.org/officeDocument/2006/relationships/image" Target="../media/image38.svg"/><Relationship Id="rId17" Type="http://schemas.openxmlformats.org/officeDocument/2006/relationships/image" Target="../media/image32.png"/><Relationship Id="rId25" Type="http://schemas.openxmlformats.org/officeDocument/2006/relationships/image" Target="../media/image80.png"/><Relationship Id="rId33" Type="http://schemas.openxmlformats.org/officeDocument/2006/relationships/image" Target="../media/image86.png"/><Relationship Id="rId38" Type="http://schemas.openxmlformats.org/officeDocument/2006/relationships/image" Target="../media/image88.png"/><Relationship Id="rId2" Type="http://schemas.openxmlformats.org/officeDocument/2006/relationships/notesSlide" Target="../notesSlides/notesSlide19.xml"/><Relationship Id="rId16" Type="http://schemas.openxmlformats.org/officeDocument/2006/relationships/image" Target="../media/image31.svg"/><Relationship Id="rId20" Type="http://schemas.openxmlformats.org/officeDocument/2006/relationships/image" Target="../media/image35.svg"/><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7.png"/><Relationship Id="rId24" Type="http://schemas.openxmlformats.org/officeDocument/2006/relationships/image" Target="../media/image79.svg"/><Relationship Id="rId32" Type="http://schemas.openxmlformats.org/officeDocument/2006/relationships/image" Target="../media/image85.svg"/><Relationship Id="rId37" Type="http://schemas.openxmlformats.org/officeDocument/2006/relationships/image" Target="../media/image36.png"/><Relationship Id="rId5" Type="http://schemas.openxmlformats.org/officeDocument/2006/relationships/image" Target="../media/image26.png"/><Relationship Id="rId15" Type="http://schemas.openxmlformats.org/officeDocument/2006/relationships/image" Target="../media/image30.png"/><Relationship Id="rId23" Type="http://schemas.openxmlformats.org/officeDocument/2006/relationships/image" Target="../media/image78.png"/><Relationship Id="rId28" Type="http://schemas.openxmlformats.org/officeDocument/2006/relationships/image" Target="../media/image23.svg"/><Relationship Id="rId36" Type="http://schemas.openxmlformats.org/officeDocument/2006/relationships/image" Target="../media/image44.png"/><Relationship Id="rId10" Type="http://schemas.openxmlformats.org/officeDocument/2006/relationships/image" Target="../media/image71.svg"/><Relationship Id="rId19" Type="http://schemas.openxmlformats.org/officeDocument/2006/relationships/image" Target="../media/image34.png"/><Relationship Id="rId31" Type="http://schemas.openxmlformats.org/officeDocument/2006/relationships/image" Target="../media/image84.png"/><Relationship Id="rId4" Type="http://schemas.openxmlformats.org/officeDocument/2006/relationships/image" Target="../media/image25.svg"/><Relationship Id="rId9" Type="http://schemas.openxmlformats.org/officeDocument/2006/relationships/image" Target="../media/image70.png"/><Relationship Id="rId14" Type="http://schemas.openxmlformats.org/officeDocument/2006/relationships/image" Target="../media/image29.svg"/><Relationship Id="rId22" Type="http://schemas.openxmlformats.org/officeDocument/2006/relationships/image" Target="../media/image77.svg"/><Relationship Id="rId27" Type="http://schemas.openxmlformats.org/officeDocument/2006/relationships/image" Target="../media/image22.png"/><Relationship Id="rId30" Type="http://schemas.openxmlformats.org/officeDocument/2006/relationships/image" Target="../media/image83.svg"/><Relationship Id="rId35" Type="http://schemas.openxmlformats.org/officeDocument/2006/relationships/image" Target="../media/image43.png"/><Relationship Id="rId8" Type="http://schemas.openxmlformats.org/officeDocument/2006/relationships/image" Target="../media/image40.sv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hyperlink" Target="https://aws.amazon.com/solutions/case-studies/doordash-bedrock-case-study" TargetMode="Externa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A generative AI powered self-service assistant</a:t>
            </a:r>
            <a:br>
              <a:rPr lang="en-US" sz="4000" dirty="0"/>
            </a:br>
            <a:r>
              <a:rPr lang="en-US" sz="4000" dirty="0"/>
              <a:t>for contact centers</a:t>
            </a:r>
          </a:p>
        </p:txBody>
      </p:sp>
      <p:sp>
        <p:nvSpPr>
          <p:cNvPr id="10" name="Text Placeholder 9">
            <a:extLst>
              <a:ext uri="{FF2B5EF4-FFF2-40B4-BE49-F238E27FC236}">
                <a16:creationId xmlns:a16="http://schemas.microsoft.com/office/drawing/2014/main" id="{924C5272-6CAD-0F42-90C8-54EB5DB1FA48}"/>
              </a:ext>
            </a:extLst>
          </p:cNvPr>
          <p:cNvSpPr>
            <a:spLocks noGrp="1"/>
          </p:cNvSpPr>
          <p:nvPr>
            <p:ph type="body" sz="quarter" idx="10"/>
          </p:nvPr>
        </p:nvSpPr>
        <p:spPr>
          <a:xfrm>
            <a:off x="573579" y="4569906"/>
            <a:ext cx="10496140" cy="1063365"/>
          </a:xfrm>
        </p:spPr>
        <p:txBody>
          <a:bodyPr/>
          <a:lstStyle/>
          <a:p>
            <a:r>
              <a:rPr lang="en-US" sz="2800" dirty="0">
                <a:solidFill>
                  <a:schemeClr val="tx1"/>
                </a:solidFill>
              </a:rPr>
              <a:t>AWS Generative AI Innovation Center</a:t>
            </a:r>
          </a:p>
          <a:p>
            <a:r>
              <a:rPr lang="en-US" sz="2000" dirty="0">
                <a:solidFill>
                  <a:schemeClr val="tx1"/>
                </a:solidFill>
              </a:rPr>
              <a:t>July, 2024</a:t>
            </a:r>
          </a:p>
        </p:txBody>
      </p:sp>
      <p:sp>
        <p:nvSpPr>
          <p:cNvPr id="2" name="Text Placeholder 3">
            <a:extLst>
              <a:ext uri="{FF2B5EF4-FFF2-40B4-BE49-F238E27FC236}">
                <a16:creationId xmlns:a16="http://schemas.microsoft.com/office/drawing/2014/main" id="{763E9610-7159-D0A3-3EE2-AF0B0025A922}"/>
              </a:ext>
            </a:extLst>
          </p:cNvPr>
          <p:cNvSpPr txBox="1">
            <a:spLocks/>
          </p:cNvSpPr>
          <p:nvPr/>
        </p:nvSpPr>
        <p:spPr>
          <a:xfrm>
            <a:off x="573579" y="5497372"/>
            <a:ext cx="4891306" cy="744489"/>
          </a:xfrm>
          <a:prstGeom prst="rect">
            <a:avLst/>
          </a:prstGeom>
        </p:spPr>
        <p:txBody>
          <a:bodyPr/>
          <a:lst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spcBef>
                <a:spcPts val="0"/>
              </a:spcBef>
            </a:pPr>
            <a:r>
              <a:rPr lang="en-US" sz="1400" dirty="0">
                <a:solidFill>
                  <a:schemeClr val="tx1"/>
                </a:solidFill>
              </a:rPr>
              <a:t>Brian Yost</a:t>
            </a:r>
          </a:p>
          <a:p>
            <a:pPr>
              <a:spcBef>
                <a:spcPts val="0"/>
              </a:spcBef>
            </a:pPr>
            <a:r>
              <a:rPr lang="en-US" sz="1400" dirty="0">
                <a:solidFill>
                  <a:schemeClr val="tx1"/>
                </a:solidFill>
              </a:rPr>
              <a:t>Principal Solution Architect</a:t>
            </a:r>
          </a:p>
        </p:txBody>
      </p:sp>
    </p:spTree>
    <p:extLst>
      <p:ext uri="{BB962C8B-B14F-4D97-AF65-F5344CB8AC3E}">
        <p14:creationId xmlns:p14="http://schemas.microsoft.com/office/powerpoint/2010/main" val="37345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Solution Architecture</a:t>
            </a:r>
          </a:p>
        </p:txBody>
      </p:sp>
    </p:spTree>
    <p:extLst>
      <p:ext uri="{BB962C8B-B14F-4D97-AF65-F5344CB8AC3E}">
        <p14:creationId xmlns:p14="http://schemas.microsoft.com/office/powerpoint/2010/main" val="20111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Contact center RAG solution architecture</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68" descr="OpenSearch Ingestion resource icon for the Amazon OpenSearch Service service.">
            <a:extLst>
              <a:ext uri="{FF2B5EF4-FFF2-40B4-BE49-F238E27FC236}">
                <a16:creationId xmlns:a16="http://schemas.microsoft.com/office/drawing/2014/main" id="{ED628615-57F2-DD1B-15D8-CF266035F421}"/>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flipH="1">
            <a:off x="12061638" y="2088268"/>
            <a:ext cx="457200" cy="457200"/>
          </a:xfrm>
          <a:prstGeom prst="rect">
            <a:avLst/>
          </a:prstGeom>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37">
            <a:extLst>
              <a:ext uri="{96DAC541-7B7A-43D3-8B79-37D633B846F1}">
                <asvg:svgBlip xmlns:asvg="http://schemas.microsoft.com/office/drawing/2016/SVG/main" r:embed="rId38"/>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1026">
            <a:extLst>
              <a:ext uri="{FF2B5EF4-FFF2-40B4-BE49-F238E27FC236}">
                <a16:creationId xmlns:a16="http://schemas.microsoft.com/office/drawing/2014/main" id="{FA5AE8B9-2AB1-4F71-226B-5FAEAA03349B}"/>
              </a:ext>
            </a:extLst>
          </p:cNvPr>
          <p:cNvCxnSpPr>
            <a:cxnSpLocks/>
            <a:stCxn id="76" idx="3"/>
            <a:endCxn id="69"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1026">
            <a:extLst>
              <a:ext uri="{FF2B5EF4-FFF2-40B4-BE49-F238E27FC236}">
                <a16:creationId xmlns:a16="http://schemas.microsoft.com/office/drawing/2014/main" id="{7554C38E-3791-FC8B-05DF-80B14131A147}"/>
              </a:ext>
            </a:extLst>
          </p:cNvPr>
          <p:cNvCxnSpPr>
            <a:cxnSpLocks/>
            <a:stCxn id="87" idx="2"/>
            <a:endCxn id="77"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86" name="Straight Arrow Connector 1026">
            <a:extLst>
              <a:ext uri="{FF2B5EF4-FFF2-40B4-BE49-F238E27FC236}">
                <a16:creationId xmlns:a16="http://schemas.microsoft.com/office/drawing/2014/main" id="{29ECB4F8-076E-981A-FAFB-48C0AD3CFF8A}"/>
              </a:ext>
            </a:extLst>
          </p:cNvPr>
          <p:cNvCxnSpPr>
            <a:cxnSpLocks/>
            <a:stCxn id="69" idx="1"/>
            <a:endCxn id="110"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97" name="TextBox 96">
            <a:extLst>
              <a:ext uri="{FF2B5EF4-FFF2-40B4-BE49-F238E27FC236}">
                <a16:creationId xmlns:a16="http://schemas.microsoft.com/office/drawing/2014/main" id="{479C86D7-1D91-DD10-5FA7-8C2644860C7B}"/>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067932" y="1591972"/>
            <a:ext cx="483586" cy="469900"/>
          </a:xfrm>
          <a:prstGeom prst="rect">
            <a:avLst/>
          </a:prstGeom>
        </p:spPr>
      </p:pic>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10" name="Graphic 109" descr="Bucket with objects resource icon for the Amazon S3 service.">
            <a:extLst>
              <a:ext uri="{FF2B5EF4-FFF2-40B4-BE49-F238E27FC236}">
                <a16:creationId xmlns:a16="http://schemas.microsoft.com/office/drawing/2014/main" id="{D74689D7-B98F-BED4-E848-06BD5B70911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3177390" y="3167082"/>
            <a:ext cx="548640" cy="548640"/>
          </a:xfrm>
          <a:prstGeom prst="rect">
            <a:avLst/>
          </a:prstGeom>
        </p:spPr>
      </p:pic>
      <p:sp>
        <p:nvSpPr>
          <p:cNvPr id="111" name="Rounded Rectangle 110">
            <a:extLst>
              <a:ext uri="{FF2B5EF4-FFF2-40B4-BE49-F238E27FC236}">
                <a16:creationId xmlns:a16="http://schemas.microsoft.com/office/drawing/2014/main" id="{F0065233-DF12-D6D7-1D8F-D80BF0956FA1}"/>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12" name="Graphic 16">
            <a:extLst>
              <a:ext uri="{FF2B5EF4-FFF2-40B4-BE49-F238E27FC236}">
                <a16:creationId xmlns:a16="http://schemas.microsoft.com/office/drawing/2014/main" id="{6D90825D-5C3D-C594-B7EC-785EFD14C9AF}"/>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3" name="Straight Arrow Connector 168">
            <a:extLst>
              <a:ext uri="{FF2B5EF4-FFF2-40B4-BE49-F238E27FC236}">
                <a16:creationId xmlns:a16="http://schemas.microsoft.com/office/drawing/2014/main" id="{20D04894-25FC-43AC-8848-18EB97321BDF}"/>
              </a:ext>
            </a:extLst>
          </p:cNvPr>
          <p:cNvCxnSpPr>
            <a:cxnSpLocks/>
            <a:stCxn id="149" idx="0"/>
            <a:endCxn id="15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41B6A130-D5CE-CA9A-FB53-85F2A09B4658}"/>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15" name="Straight Arrow Connector 1026">
            <a:extLst>
              <a:ext uri="{FF2B5EF4-FFF2-40B4-BE49-F238E27FC236}">
                <a16:creationId xmlns:a16="http://schemas.microsoft.com/office/drawing/2014/main" id="{FB181D4D-65BF-5DE5-108F-D649830099E8}"/>
              </a:ext>
            </a:extLst>
          </p:cNvPr>
          <p:cNvCxnSpPr>
            <a:cxnSpLocks/>
            <a:stCxn id="110" idx="1"/>
            <a:endCxn id="116"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D50008E-73F3-35A7-843C-CA836DFB1255}"/>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46">
            <a:extLst>
              <a:ext uri="{96DAC541-7B7A-43D3-8B79-37D633B846F1}">
                <asvg:svgBlip xmlns:asvg="http://schemas.microsoft.com/office/drawing/2016/SVG/main" r:embed="rId47"/>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54">
            <a:extLst>
              <a:ext uri="{96DAC541-7B7A-43D3-8B79-37D633B846F1}">
                <asvg:svgBlip xmlns:asvg="http://schemas.microsoft.com/office/drawing/2016/SVG/main" r:embed="rId55"/>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49" name="Rectangle 148">
            <a:extLst>
              <a:ext uri="{FF2B5EF4-FFF2-40B4-BE49-F238E27FC236}">
                <a16:creationId xmlns:a16="http://schemas.microsoft.com/office/drawing/2014/main" id="{985E8594-3E93-1C40-5FB8-E6283BD7CE45}"/>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0" name="Rectangle 149">
            <a:extLst>
              <a:ext uri="{FF2B5EF4-FFF2-40B4-BE49-F238E27FC236}">
                <a16:creationId xmlns:a16="http://schemas.microsoft.com/office/drawing/2014/main" id="{C31B0F1E-1595-5805-97EA-8E89A988275D}"/>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TextBox 150">
            <a:extLst>
              <a:ext uri="{FF2B5EF4-FFF2-40B4-BE49-F238E27FC236}">
                <a16:creationId xmlns:a16="http://schemas.microsoft.com/office/drawing/2014/main" id="{1F2B3D1E-B3A4-D204-532D-ECD5560A8CAE}"/>
              </a:ext>
            </a:extLst>
          </p:cNvPr>
          <p:cNvSpPr txBox="1"/>
          <p:nvPr/>
        </p:nvSpPr>
        <p:spPr>
          <a:xfrm>
            <a:off x="574097" y="1048990"/>
            <a:ext cx="3515574" cy="2015936"/>
          </a:xfrm>
          <a:prstGeom prst="rect">
            <a:avLst/>
          </a:prstGeom>
          <a:noFill/>
        </p:spPr>
        <p:txBody>
          <a:bodyPr wrap="square" rtlCol="0">
            <a:spAutoFit/>
          </a:bodyPr>
          <a:lstStyle/>
          <a:p>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This solution implements a self-service Q&amp;A capability for contact centers, reducing call volumes that require a live agent.</a:t>
            </a:r>
          </a:p>
          <a:p>
            <a:pPr>
              <a:spcBef>
                <a:spcPts val="600"/>
              </a:spcBef>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It is optimized for both voice and chat, and provides operational capabilities including: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fully automated testing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LLM guardrails &amp; hallucination prevention</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conversation analytics dashboarding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additional hallucination detection</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monitoring alerts and alarms</a:t>
            </a:r>
          </a:p>
        </p:txBody>
      </p:sp>
    </p:spTree>
    <p:extLst>
      <p:ext uri="{BB962C8B-B14F-4D97-AF65-F5344CB8AC3E}">
        <p14:creationId xmlns:p14="http://schemas.microsoft.com/office/powerpoint/2010/main" val="23737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Core RAG solution</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38064" y="3434533"/>
            <a:ext cx="711200" cy="711200"/>
          </a:xfrm>
          <a:prstGeom prst="rect">
            <a:avLst/>
          </a:prstGeom>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75033" y="2095575"/>
            <a:ext cx="457200" cy="457200"/>
          </a:xfrm>
          <a:prstGeom prst="rect">
            <a:avLst/>
          </a:prstGeom>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endParaRPr lang="en-US" sz="1020" i="1" dirty="0">
              <a:solidFill>
                <a:srgbClr val="595A5D"/>
              </a:solidFill>
              <a:ea typeface="Amazon Ember" panose="020B0603020204020204" pitchFamily="34" charset="0"/>
              <a:cs typeface="Amazon Ember" panose="020B0603020204020204" pitchFamily="34" charset="0"/>
            </a:endParaRPr>
          </a:p>
        </p:txBody>
      </p: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2" name="TextBox 151">
            <a:extLst>
              <a:ext uri="{FF2B5EF4-FFF2-40B4-BE49-F238E27FC236}">
                <a16:creationId xmlns:a16="http://schemas.microsoft.com/office/drawing/2014/main" id="{0F87D2E6-FBD2-7B28-F371-5D6C1C1AB855}"/>
              </a:ext>
            </a:extLst>
          </p:cNvPr>
          <p:cNvSpPr txBox="1"/>
          <p:nvPr/>
        </p:nvSpPr>
        <p:spPr>
          <a:xfrm>
            <a:off x="660978" y="5562624"/>
            <a:ext cx="13277092" cy="1908215"/>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When a customer calls in or initiates a chat session, they’re greeted by an Amazon Lex bot that asks them: “how can we help you today?”  Based on the customer’s response, Lex either routes the customer to the appropriate Amazon Connect live agent queue, or initiates the RAG solution to answer their questions.</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RAG solution uses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Anthropic’s</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Claude 3 Haiku LLM, which answers questions based on content available in an Amazon Bedrock Knowledge Base. The content resides in a single collection in Amazon OpenSearch Serverless. To zero in on the most relevant content, Knowledge Base uses a hybrid query that employs a metadata prefilter based on customizable attributes (such as customer type/persona, the specific customer intent/question type, and country), along with a semantic search based on the customer’s specific question and conversation history (cosine similarity/k-nearest neighbors)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solution makes it easy to use any LLM available on Amazon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Bedock</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and any type of content repository supported by Bedrock Knowledge Bases. LLM prompts are provided for Claude Haiku and managed in an Amazon DynamoDB table, and can be customized as needed by customer persona, customer intent, country, etc. Guardrails are employed to redirect inappropriate or off-brand topics.</a:t>
            </a:r>
          </a:p>
        </p:txBody>
      </p:sp>
      <p:sp>
        <p:nvSpPr>
          <p:cNvPr id="151" name="Rectangle 150">
            <a:extLst>
              <a:ext uri="{FF2B5EF4-FFF2-40B4-BE49-F238E27FC236}">
                <a16:creationId xmlns:a16="http://schemas.microsoft.com/office/drawing/2014/main" id="{AB97E152-5532-CC93-E7E2-06C756D12BD3}"/>
              </a:ext>
            </a:extLst>
          </p:cNvPr>
          <p:cNvSpPr/>
          <p:nvPr/>
        </p:nvSpPr>
        <p:spPr>
          <a:xfrm>
            <a:off x="6256192" y="742278"/>
            <a:ext cx="6654266" cy="4820913"/>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0000"/>
                </a:solidFill>
              </a:rPr>
              <a:t>Retrieval Augmented Generation (RAG) solution</a:t>
            </a:r>
          </a:p>
        </p:txBody>
      </p:sp>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endPar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11966093" y="4726484"/>
            <a:ext cx="713232" cy="713232"/>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Automated testing</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1725" y="3429658"/>
            <a:ext cx="711200" cy="711200"/>
          </a:xfrm>
          <a:prstGeom prst="rect">
            <a:avLst/>
          </a:prstGeom>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4067932" y="1591972"/>
            <a:ext cx="483586" cy="469900"/>
          </a:xfrm>
          <a:prstGeom prst="rect">
            <a:avLst/>
          </a:prstGeom>
        </p:spPr>
      </p:pic>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877163"/>
          </a:xfrm>
          <a:prstGeom prst="rect">
            <a:avLst/>
          </a:prstGeom>
          <a:solidFill>
            <a:schemeClr val="tx1"/>
          </a:solid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 (Sonnet)</a:t>
            </a:r>
          </a:p>
          <a:p>
            <a:pPr algn="ctr"/>
            <a:r>
              <a:rPr lang="en-US" sz="1020" i="1" dirty="0">
                <a:solidFill>
                  <a:srgbClr val="595A5D"/>
                </a:solidFill>
                <a:ea typeface="Amazon Ember" panose="020B0603020204020204" pitchFamily="34" charset="0"/>
                <a:cs typeface="Amazon Ember" panose="020B0603020204020204" pitchFamily="34" charset="0"/>
              </a:rPr>
              <a:t>hallucination detection (Sonnet)</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8647A7C4-E6CC-ABBA-C4DC-725CE62B7A73}"/>
              </a:ext>
            </a:extLst>
          </p:cNvPr>
          <p:cNvSpPr txBox="1"/>
          <p:nvPr/>
        </p:nvSpPr>
        <p:spPr>
          <a:xfrm>
            <a:off x="660977" y="5557628"/>
            <a:ext cx="13409353" cy="1908215"/>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automated testing component consists of a multi-threaded test script in a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Jupyter</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notebook. The test script can execute 100s of test cases per minute, and can be incorporated into the test stage of a CI/CD deployment pipeline.</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Sets of test cases are captured in an Excel workbook or .CSV file, and each test case can contain one or more steps (i.e., for multi-turn conversations, follow-on questions,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etc</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Each step of a test case includes a user input, a correct “ground truth” answer, and any configuration parameters (session attributes) needed for the test case. The test script sends the test case to the RAG solution, and then uses Anthropic Claude Sonnet to compare the response from the RAG solution to the ground truth answer.  If the RAG solution’s answer has the same semantic meaning as the ground truth answer, the test case passes. If the RAG solution’s answer is semantically different than the ground truth answer, or is incomplete, the test case fails. Either way, a detailed explanation is provided by the LLM as to why the test case passed or failed.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In addition, the RAG solution’s answer is evaluated by Claude Sonnet against the RAG content from the knowledge base, to detect any hallucinations (information provided in the answer that is   not present in the knowledge base. Test results and hallucination detection results are saved to an output Excel workbook, and also to the conversation analytics dashboard.</a:t>
            </a:r>
          </a:p>
        </p:txBody>
      </p:sp>
    </p:spTree>
    <p:extLst>
      <p:ext uri="{BB962C8B-B14F-4D97-AF65-F5344CB8AC3E}">
        <p14:creationId xmlns:p14="http://schemas.microsoft.com/office/powerpoint/2010/main" val="4805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151" name="Rectangle 150">
            <a:extLst>
              <a:ext uri="{FF2B5EF4-FFF2-40B4-BE49-F238E27FC236}">
                <a16:creationId xmlns:a16="http://schemas.microsoft.com/office/drawing/2014/main" id="{787A87E8-A1CC-E33D-4BF7-2A1391A69506}"/>
              </a:ext>
            </a:extLst>
          </p:cNvPr>
          <p:cNvSpPr/>
          <p:nvPr/>
        </p:nvSpPr>
        <p:spPr>
          <a:xfrm>
            <a:off x="9239774" y="5451634"/>
            <a:ext cx="5004396" cy="176467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2589861" cy="1078481"/>
          </a:xfrm>
          <a:prstGeom prst="rect">
            <a:avLst/>
          </a:prstGeom>
          <a:solidFill>
            <a:schemeClr val="tx1"/>
          </a:solid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Amazon </a:t>
            </a:r>
            <a:r>
              <a:rPr lang="en-US" sz="1300" i="1" dirty="0" err="1">
                <a:solidFill>
                  <a:srgbClr val="C03967"/>
                </a:solidFill>
              </a:rPr>
              <a:t>Cloudwatch</a:t>
            </a:r>
            <a:endParaRPr lang="en-US" sz="1300" i="1" dirty="0">
              <a:solidFill>
                <a:srgbClr val="C03967"/>
              </a:solidFill>
            </a:endParaRPr>
          </a:p>
        </p:txBody>
      </p:sp>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Conversation analytics</a:t>
            </a:r>
          </a:p>
        </p:txBody>
      </p:sp>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096019"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1015285"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3" name="Rounded Rectangle 152">
            <a:extLst>
              <a:ext uri="{FF2B5EF4-FFF2-40B4-BE49-F238E27FC236}">
                <a16:creationId xmlns:a16="http://schemas.microsoft.com/office/drawing/2014/main" id="{E848AFA7-4A0C-A999-6A94-1C2EAA31CAFE}"/>
              </a:ext>
            </a:extLst>
          </p:cNvPr>
          <p:cNvSpPr/>
          <p:nvPr/>
        </p:nvSpPr>
        <p:spPr>
          <a:xfrm>
            <a:off x="1679085" y="7024885"/>
            <a:ext cx="10048306" cy="25451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application errors/warnings, and data pipeline errors/warnings</a:t>
            </a:r>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6073075" y="1588280"/>
            <a:ext cx="454782" cy="10048306"/>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AA64C2F-FCF5-443E-6D9C-B1EA50CBE795}"/>
              </a:ext>
            </a:extLst>
          </p:cNvPr>
          <p:cNvSpPr txBox="1"/>
          <p:nvPr/>
        </p:nvSpPr>
        <p:spPr>
          <a:xfrm>
            <a:off x="581541" y="1051684"/>
            <a:ext cx="13409353" cy="1877437"/>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conversation analytics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susbsystem</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consists of a data pipeline stack and an Amazon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QuickSight</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dashboard, together with Amazon CloudWatch alarms.</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data pipeline extracts Lex conversation logs from Amazon CloudWatch Logs, “flattens” them into a tabular, name/value pair structure to simplify queries and analytics, and stores them in an S3 bucket. AWS Glue crawls the S3 bucket on a scheduled basis (defaulting to every 5 minutes) and updates a data catalog schema to make the data accessible via Amazon Athena via SQL queries.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For protecting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sensivite</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data, the data pipeline can optionally redact PII data using Amazon Comprehend, and can apply an AWS Key Management Service customer-managed key (CMK) to limit access to both the CloudWatch Logs log group and the S3 bucket to specifically identified principals.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resulting dataset includes hundreds of attributes for every conversation turn, including the user question, the RAG solution’s answer, Lex slot values and session attributes, the LLM model version used, the knowledge base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identifyer</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retrieval and RAG latency, input/output token counts, and much more, providing fine-grained observability into the solution.</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All testing data, including pass/fail results and explanations, as well as hallucination detection results and explanations, are also available for evaluating test runs.</a:t>
            </a:r>
          </a:p>
        </p:txBody>
      </p:sp>
    </p:spTree>
    <p:extLst>
      <p:ext uri="{BB962C8B-B14F-4D97-AF65-F5344CB8AC3E}">
        <p14:creationId xmlns:p14="http://schemas.microsoft.com/office/powerpoint/2010/main" val="249691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Hallucination detection</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93159" y="4533032"/>
            <a:ext cx="457200" cy="457200"/>
          </a:xfrm>
          <a:prstGeom prst="rect">
            <a:avLst/>
          </a:prstGeom>
        </p:spPr>
      </p:pic>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1966093" y="4726484"/>
            <a:ext cx="713232" cy="713232"/>
          </a:xfrm>
          <a:prstGeom prst="rect">
            <a:avLst/>
          </a:prstGeom>
        </p:spPr>
      </p:pic>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solidFill>
            <a:schemeClr val="tx1"/>
          </a:solid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Queue conversation details</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430811" y="5481021"/>
            <a:ext cx="457200" cy="457200"/>
          </a:xfrm>
          <a:prstGeom prst="rect">
            <a:avLst/>
          </a:prstGeom>
        </p:spPr>
      </p:pic>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51" name="Rounded Rectangle 150">
            <a:extLst>
              <a:ext uri="{FF2B5EF4-FFF2-40B4-BE49-F238E27FC236}">
                <a16:creationId xmlns:a16="http://schemas.microsoft.com/office/drawing/2014/main" id="{0C4BC923-28FA-5573-D6C3-EEF64EE24FB8}"/>
              </a:ext>
            </a:extLst>
          </p:cNvPr>
          <p:cNvSpPr/>
          <p:nvPr/>
        </p:nvSpPr>
        <p:spPr>
          <a:xfrm>
            <a:off x="1679085" y="7024885"/>
            <a:ext cx="10048306" cy="25451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a:t>
            </a:r>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1CF90057-B7E7-2303-DC28-1635A1BDC06B}"/>
              </a:ext>
            </a:extLst>
          </p:cNvPr>
          <p:cNvSpPr txBox="1"/>
          <p:nvPr/>
        </p:nvSpPr>
        <p:spPr>
          <a:xfrm>
            <a:off x="581541" y="1136850"/>
            <a:ext cx="13409353" cy="1692771"/>
          </a:xfrm>
          <a:prstGeom prst="rect">
            <a:avLst/>
          </a:prstGeom>
          <a:solidFill>
            <a:schemeClr val="tx1">
              <a:alpha val="75000"/>
            </a:schemeClr>
          </a:solidFill>
        </p:spPr>
        <p:txBody>
          <a:bodyPr wrap="square" rtlCol="0">
            <a:spAutoFit/>
          </a:bodyPr>
          <a:lstStyle/>
          <a:p>
            <a:pPr>
              <a:spcBef>
                <a:spcPts val="300"/>
              </a:spcBef>
              <a:spcAft>
                <a:spcPts val="300"/>
              </a:spcAft>
            </a:pPr>
            <a:endPar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This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susbsystem</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allows selected (or all) conversations to be queued to an asynchronous post-processing step for additional hallucination detection.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When a selected conversation is queued via Amazon Simple Queue Service (SQS), it is processed by an AWS Lambda function that uses Anthropic Claude Sonnet to evaluate the RAG solution’s answer against the content provided from the knowledge base. If any information is found in the answer that is not present in the content from the knowledge base, the answer Is flagged as a hallucination and an alarm is raised.</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Note: hallucination detection and correction can be performed synchronously, in-line with the conversation, with a small overhead in latency.</a:t>
            </a:r>
          </a:p>
          <a:p>
            <a:pPr>
              <a:spcBef>
                <a:spcPts val="300"/>
              </a:spcBef>
              <a:spcAft>
                <a:spcPts val="300"/>
              </a:spcAft>
            </a:pPr>
            <a:endPar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3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Full end-to-end contact center RAG solution architecture</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68" descr="OpenSearch Ingestion resource icon for the Amazon OpenSearch Service service.">
            <a:extLst>
              <a:ext uri="{FF2B5EF4-FFF2-40B4-BE49-F238E27FC236}">
                <a16:creationId xmlns:a16="http://schemas.microsoft.com/office/drawing/2014/main" id="{ED628615-57F2-DD1B-15D8-CF266035F421}"/>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flipH="1">
            <a:off x="12061638" y="2088268"/>
            <a:ext cx="457200" cy="457200"/>
          </a:xfrm>
          <a:prstGeom prst="rect">
            <a:avLst/>
          </a:prstGeom>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37">
            <a:extLst>
              <a:ext uri="{96DAC541-7B7A-43D3-8B79-37D633B846F1}">
                <asvg:svgBlip xmlns:asvg="http://schemas.microsoft.com/office/drawing/2016/SVG/main" r:embed="rId38"/>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1026">
            <a:extLst>
              <a:ext uri="{FF2B5EF4-FFF2-40B4-BE49-F238E27FC236}">
                <a16:creationId xmlns:a16="http://schemas.microsoft.com/office/drawing/2014/main" id="{FA5AE8B9-2AB1-4F71-226B-5FAEAA03349B}"/>
              </a:ext>
            </a:extLst>
          </p:cNvPr>
          <p:cNvCxnSpPr>
            <a:cxnSpLocks/>
            <a:stCxn id="76" idx="3"/>
            <a:endCxn id="69"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1026">
            <a:extLst>
              <a:ext uri="{FF2B5EF4-FFF2-40B4-BE49-F238E27FC236}">
                <a16:creationId xmlns:a16="http://schemas.microsoft.com/office/drawing/2014/main" id="{7554C38E-3791-FC8B-05DF-80B14131A147}"/>
              </a:ext>
            </a:extLst>
          </p:cNvPr>
          <p:cNvCxnSpPr>
            <a:cxnSpLocks/>
            <a:stCxn id="87" idx="2"/>
            <a:endCxn id="77"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86" name="Straight Arrow Connector 1026">
            <a:extLst>
              <a:ext uri="{FF2B5EF4-FFF2-40B4-BE49-F238E27FC236}">
                <a16:creationId xmlns:a16="http://schemas.microsoft.com/office/drawing/2014/main" id="{29ECB4F8-076E-981A-FAFB-48C0AD3CFF8A}"/>
              </a:ext>
            </a:extLst>
          </p:cNvPr>
          <p:cNvCxnSpPr>
            <a:cxnSpLocks/>
            <a:stCxn id="69" idx="1"/>
            <a:endCxn id="110"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97" name="TextBox 96">
            <a:extLst>
              <a:ext uri="{FF2B5EF4-FFF2-40B4-BE49-F238E27FC236}">
                <a16:creationId xmlns:a16="http://schemas.microsoft.com/office/drawing/2014/main" id="{479C86D7-1D91-DD10-5FA7-8C2644860C7B}"/>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067932" y="1591972"/>
            <a:ext cx="483586" cy="469900"/>
          </a:xfrm>
          <a:prstGeom prst="rect">
            <a:avLst/>
          </a:prstGeom>
        </p:spPr>
      </p:pic>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10" name="Graphic 109" descr="Bucket with objects resource icon for the Amazon S3 service.">
            <a:extLst>
              <a:ext uri="{FF2B5EF4-FFF2-40B4-BE49-F238E27FC236}">
                <a16:creationId xmlns:a16="http://schemas.microsoft.com/office/drawing/2014/main" id="{D74689D7-B98F-BED4-E848-06BD5B70911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3177390" y="3167082"/>
            <a:ext cx="548640" cy="548640"/>
          </a:xfrm>
          <a:prstGeom prst="rect">
            <a:avLst/>
          </a:prstGeom>
        </p:spPr>
      </p:pic>
      <p:sp>
        <p:nvSpPr>
          <p:cNvPr id="111" name="Rounded Rectangle 110">
            <a:extLst>
              <a:ext uri="{FF2B5EF4-FFF2-40B4-BE49-F238E27FC236}">
                <a16:creationId xmlns:a16="http://schemas.microsoft.com/office/drawing/2014/main" id="{F0065233-DF12-D6D7-1D8F-D80BF0956FA1}"/>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12" name="Graphic 16">
            <a:extLst>
              <a:ext uri="{FF2B5EF4-FFF2-40B4-BE49-F238E27FC236}">
                <a16:creationId xmlns:a16="http://schemas.microsoft.com/office/drawing/2014/main" id="{6D90825D-5C3D-C594-B7EC-785EFD14C9AF}"/>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3" name="Straight Arrow Connector 168">
            <a:extLst>
              <a:ext uri="{FF2B5EF4-FFF2-40B4-BE49-F238E27FC236}">
                <a16:creationId xmlns:a16="http://schemas.microsoft.com/office/drawing/2014/main" id="{20D04894-25FC-43AC-8848-18EB97321BDF}"/>
              </a:ext>
            </a:extLst>
          </p:cNvPr>
          <p:cNvCxnSpPr>
            <a:cxnSpLocks/>
            <a:stCxn id="149" idx="0"/>
            <a:endCxn id="15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41B6A130-D5CE-CA9A-FB53-85F2A09B4658}"/>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15" name="Straight Arrow Connector 1026">
            <a:extLst>
              <a:ext uri="{FF2B5EF4-FFF2-40B4-BE49-F238E27FC236}">
                <a16:creationId xmlns:a16="http://schemas.microsoft.com/office/drawing/2014/main" id="{FB181D4D-65BF-5DE5-108F-D649830099E8}"/>
              </a:ext>
            </a:extLst>
          </p:cNvPr>
          <p:cNvCxnSpPr>
            <a:cxnSpLocks/>
            <a:stCxn id="110" idx="1"/>
            <a:endCxn id="116"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D50008E-73F3-35A7-843C-CA836DFB1255}"/>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46">
            <a:extLst>
              <a:ext uri="{96DAC541-7B7A-43D3-8B79-37D633B846F1}">
                <asvg:svgBlip xmlns:asvg="http://schemas.microsoft.com/office/drawing/2016/SVG/main" r:embed="rId47"/>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54">
            <a:extLst>
              <a:ext uri="{96DAC541-7B7A-43D3-8B79-37D633B846F1}">
                <asvg:svgBlip xmlns:asvg="http://schemas.microsoft.com/office/drawing/2016/SVG/main" r:embed="rId55"/>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49" name="Rectangle 148">
            <a:extLst>
              <a:ext uri="{FF2B5EF4-FFF2-40B4-BE49-F238E27FC236}">
                <a16:creationId xmlns:a16="http://schemas.microsoft.com/office/drawing/2014/main" id="{985E8594-3E93-1C40-5FB8-E6283BD7CE45}"/>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0" name="Rectangle 149">
            <a:extLst>
              <a:ext uri="{FF2B5EF4-FFF2-40B4-BE49-F238E27FC236}">
                <a16:creationId xmlns:a16="http://schemas.microsoft.com/office/drawing/2014/main" id="{C31B0F1E-1595-5805-97EA-8E89A988275D}"/>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963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Appendix</a:t>
            </a:r>
          </a:p>
        </p:txBody>
      </p:sp>
    </p:spTree>
    <p:extLst>
      <p:ext uri="{BB962C8B-B14F-4D97-AF65-F5344CB8AC3E}">
        <p14:creationId xmlns:p14="http://schemas.microsoft.com/office/powerpoint/2010/main" val="365632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66FB5B-B0F7-FD4B-0C38-3C60E220E441}"/>
              </a:ext>
            </a:extLst>
          </p:cNvPr>
          <p:cNvSpPr/>
          <p:nvPr/>
        </p:nvSpPr>
        <p:spPr>
          <a:xfrm>
            <a:off x="10074050" y="831272"/>
            <a:ext cx="2798187" cy="2945517"/>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Knowledge Base</a:t>
            </a:r>
          </a:p>
        </p:txBody>
      </p:sp>
      <p:sp>
        <p:nvSpPr>
          <p:cNvPr id="3" name="Rectangle 2">
            <a:extLst>
              <a:ext uri="{FF2B5EF4-FFF2-40B4-BE49-F238E27FC236}">
                <a16:creationId xmlns:a16="http://schemas.microsoft.com/office/drawing/2014/main" id="{B401A658-0103-F33D-F43C-AC053FFB9D8A}"/>
              </a:ext>
            </a:extLst>
          </p:cNvPr>
          <p:cNvSpPr/>
          <p:nvPr/>
        </p:nvSpPr>
        <p:spPr>
          <a:xfrm>
            <a:off x="5196071" y="2730611"/>
            <a:ext cx="2476619" cy="1708443"/>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RAG Solution</a:t>
            </a:r>
          </a:p>
        </p:txBody>
      </p:sp>
      <p:sp>
        <p:nvSpPr>
          <p:cNvPr id="9" name="Rectangle 8">
            <a:extLst>
              <a:ext uri="{FF2B5EF4-FFF2-40B4-BE49-F238E27FC236}">
                <a16:creationId xmlns:a16="http://schemas.microsoft.com/office/drawing/2014/main" id="{E52865F3-AF4D-570A-340E-74791569748D}"/>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976CB61A-E274-CD30-09ED-12D9350BD5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5341" y="3429658"/>
            <a:ext cx="711200" cy="711200"/>
          </a:xfrm>
          <a:prstGeom prst="rect">
            <a:avLst/>
          </a:prstGeom>
        </p:spPr>
      </p:pic>
      <p:sp>
        <p:nvSpPr>
          <p:cNvPr id="20" name="Rounded Rectangle 19">
            <a:extLst>
              <a:ext uri="{FF2B5EF4-FFF2-40B4-BE49-F238E27FC236}">
                <a16:creationId xmlns:a16="http://schemas.microsoft.com/office/drawing/2014/main" id="{D49AE63B-54B5-3E15-B619-9478631C792A}"/>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31" name="Rounded Rectangle 30">
            <a:extLst>
              <a:ext uri="{FF2B5EF4-FFF2-40B4-BE49-F238E27FC236}">
                <a16:creationId xmlns:a16="http://schemas.microsoft.com/office/drawing/2014/main" id="{7570AD96-92DE-1E87-329C-4C9A452BEDA4}"/>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48" name="Graphic 47">
            <a:extLst>
              <a:ext uri="{FF2B5EF4-FFF2-40B4-BE49-F238E27FC236}">
                <a16:creationId xmlns:a16="http://schemas.microsoft.com/office/drawing/2014/main" id="{4696DCCD-48D5-B893-8BB6-DB17058650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58469" y="3480549"/>
            <a:ext cx="483586" cy="469900"/>
          </a:xfrm>
          <a:prstGeom prst="rect">
            <a:avLst/>
          </a:prstGeom>
        </p:spPr>
      </p:pic>
      <p:grpSp>
        <p:nvGrpSpPr>
          <p:cNvPr id="55" name="Group 54">
            <a:extLst>
              <a:ext uri="{FF2B5EF4-FFF2-40B4-BE49-F238E27FC236}">
                <a16:creationId xmlns:a16="http://schemas.microsoft.com/office/drawing/2014/main" id="{0905A05E-7D20-851D-C9CA-65E08467CACD}"/>
              </a:ext>
            </a:extLst>
          </p:cNvPr>
          <p:cNvGrpSpPr/>
          <p:nvPr/>
        </p:nvGrpSpPr>
        <p:grpSpPr>
          <a:xfrm>
            <a:off x="1162224" y="3669221"/>
            <a:ext cx="469900" cy="627380"/>
            <a:chOff x="758056" y="2765501"/>
            <a:chExt cx="469900" cy="627380"/>
          </a:xfrm>
        </p:grpSpPr>
        <p:sp>
          <p:nvSpPr>
            <p:cNvPr id="56" name="Oval 55">
              <a:extLst>
                <a:ext uri="{FF2B5EF4-FFF2-40B4-BE49-F238E27FC236}">
                  <a16:creationId xmlns:a16="http://schemas.microsoft.com/office/drawing/2014/main" id="{5014365F-9F29-7E3D-FC83-D8F2E08F6411}"/>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Oval 59">
              <a:extLst>
                <a:ext uri="{FF2B5EF4-FFF2-40B4-BE49-F238E27FC236}">
                  <a16:creationId xmlns:a16="http://schemas.microsoft.com/office/drawing/2014/main" id="{F371B23B-88AE-6595-DA12-9682B49DA8D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Oval 60">
              <a:extLst>
                <a:ext uri="{FF2B5EF4-FFF2-40B4-BE49-F238E27FC236}">
                  <a16:creationId xmlns:a16="http://schemas.microsoft.com/office/drawing/2014/main" id="{43178B53-4C56-FF4B-00F6-39E955ECF414}"/>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3" name="Graphic 62">
              <a:extLst>
                <a:ext uri="{FF2B5EF4-FFF2-40B4-BE49-F238E27FC236}">
                  <a16:creationId xmlns:a16="http://schemas.microsoft.com/office/drawing/2014/main" id="{85D7F096-1B24-2371-6F60-5CB7494747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8056" y="2765501"/>
              <a:ext cx="469900" cy="469900"/>
            </a:xfrm>
            <a:prstGeom prst="rect">
              <a:avLst/>
            </a:prstGeom>
          </p:spPr>
        </p:pic>
      </p:grpSp>
      <p:sp>
        <p:nvSpPr>
          <p:cNvPr id="64" name="TextBox 63">
            <a:extLst>
              <a:ext uri="{FF2B5EF4-FFF2-40B4-BE49-F238E27FC236}">
                <a16:creationId xmlns:a16="http://schemas.microsoft.com/office/drawing/2014/main" id="{90442BC6-5A1F-495D-97F1-259310E47647}"/>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70" name="Straight Arrow Connector 69">
            <a:extLst>
              <a:ext uri="{FF2B5EF4-FFF2-40B4-BE49-F238E27FC236}">
                <a16:creationId xmlns:a16="http://schemas.microsoft.com/office/drawing/2014/main" id="{B3EFC164-27FD-2F74-8D6C-B7D18C7236C4}"/>
              </a:ext>
            </a:extLst>
          </p:cNvPr>
          <p:cNvCxnSpPr>
            <a:cxnSpLocks/>
            <a:stCxn id="18" idx="1"/>
            <a:endCxn id="191"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41F3FB4-E9F0-4E4B-65FC-AEB54E984FE6}"/>
              </a:ext>
            </a:extLst>
          </p:cNvPr>
          <p:cNvCxnSpPr>
            <a:cxnSpLocks/>
            <a:stCxn id="1065" idx="1"/>
            <a:endCxn id="175"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174DF9DC-D585-E205-EBF2-9E2759C1135A}"/>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83" name="Rectangle 82">
            <a:extLst>
              <a:ext uri="{FF2B5EF4-FFF2-40B4-BE49-F238E27FC236}">
                <a16:creationId xmlns:a16="http://schemas.microsoft.com/office/drawing/2014/main" id="{A793A18E-E195-19FE-5F1B-9B0F0A9955CE}"/>
              </a:ext>
            </a:extLst>
          </p:cNvPr>
          <p:cNvSpPr/>
          <p:nvPr/>
        </p:nvSpPr>
        <p:spPr>
          <a:xfrm>
            <a:off x="4609289" y="5664450"/>
            <a:ext cx="4279721" cy="1078729"/>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88" name="Graphic 87">
            <a:extLst>
              <a:ext uri="{FF2B5EF4-FFF2-40B4-BE49-F238E27FC236}">
                <a16:creationId xmlns:a16="http://schemas.microsoft.com/office/drawing/2014/main" id="{4D7B9EDB-5554-41C0-0A53-078C1A513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88015" y="5955550"/>
            <a:ext cx="355600" cy="355600"/>
          </a:xfrm>
          <a:prstGeom prst="rect">
            <a:avLst/>
          </a:prstGeom>
        </p:spPr>
      </p:pic>
      <p:pic>
        <p:nvPicPr>
          <p:cNvPr id="98" name="Graphic 97">
            <a:extLst>
              <a:ext uri="{FF2B5EF4-FFF2-40B4-BE49-F238E27FC236}">
                <a16:creationId xmlns:a16="http://schemas.microsoft.com/office/drawing/2014/main" id="{8CE2E42E-793A-14B5-8760-FD52039329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51638" y="5955550"/>
            <a:ext cx="355600" cy="355600"/>
          </a:xfrm>
          <a:prstGeom prst="rect">
            <a:avLst/>
          </a:prstGeom>
        </p:spPr>
      </p:pic>
      <p:pic>
        <p:nvPicPr>
          <p:cNvPr id="103" name="Graphic 102">
            <a:extLst>
              <a:ext uri="{FF2B5EF4-FFF2-40B4-BE49-F238E27FC236}">
                <a16:creationId xmlns:a16="http://schemas.microsoft.com/office/drawing/2014/main" id="{1C866B9D-99C6-9BD2-769C-A17271FA42E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5261" y="5955550"/>
            <a:ext cx="355600" cy="355600"/>
          </a:xfrm>
          <a:prstGeom prst="rect">
            <a:avLst/>
          </a:prstGeom>
        </p:spPr>
      </p:pic>
      <p:pic>
        <p:nvPicPr>
          <p:cNvPr id="106" name="Graphic 105">
            <a:extLst>
              <a:ext uri="{FF2B5EF4-FFF2-40B4-BE49-F238E27FC236}">
                <a16:creationId xmlns:a16="http://schemas.microsoft.com/office/drawing/2014/main" id="{031990EC-98B7-7BB9-C366-37BB5F6520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3523" y="5955550"/>
            <a:ext cx="355600" cy="355600"/>
          </a:xfrm>
          <a:prstGeom prst="rect">
            <a:avLst/>
          </a:prstGeom>
        </p:spPr>
      </p:pic>
      <p:sp>
        <p:nvSpPr>
          <p:cNvPr id="129" name="TextBox 128">
            <a:extLst>
              <a:ext uri="{FF2B5EF4-FFF2-40B4-BE49-F238E27FC236}">
                <a16:creationId xmlns:a16="http://schemas.microsoft.com/office/drawing/2014/main" id="{41091782-5627-B51E-C680-15EDF843DCB8}"/>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130" name="TextBox 129">
            <a:extLst>
              <a:ext uri="{FF2B5EF4-FFF2-40B4-BE49-F238E27FC236}">
                <a16:creationId xmlns:a16="http://schemas.microsoft.com/office/drawing/2014/main" id="{0114290C-55DC-F8E1-D4B8-97D81D158954}"/>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132" name="TextBox 131">
            <a:extLst>
              <a:ext uri="{FF2B5EF4-FFF2-40B4-BE49-F238E27FC236}">
                <a16:creationId xmlns:a16="http://schemas.microsoft.com/office/drawing/2014/main" id="{79107069-490B-068E-CFA0-24E061CF8D3E}"/>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134" name="TextBox 133">
            <a:extLst>
              <a:ext uri="{FF2B5EF4-FFF2-40B4-BE49-F238E27FC236}">
                <a16:creationId xmlns:a16="http://schemas.microsoft.com/office/drawing/2014/main" id="{984BBA50-91FD-D5B2-5289-AF392D3F1FAF}"/>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136" name="TextBox 135">
            <a:extLst>
              <a:ext uri="{FF2B5EF4-FFF2-40B4-BE49-F238E27FC236}">
                <a16:creationId xmlns:a16="http://schemas.microsoft.com/office/drawing/2014/main" id="{5B30D9F0-2E31-254E-FB78-44FF9F618733}"/>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137" name="TextBox 136">
            <a:extLst>
              <a:ext uri="{FF2B5EF4-FFF2-40B4-BE49-F238E27FC236}">
                <a16:creationId xmlns:a16="http://schemas.microsoft.com/office/drawing/2014/main" id="{61C33B63-B6CD-D2E5-2296-AD1CCCA44CAD}"/>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139" name="Graphic 138">
            <a:extLst>
              <a:ext uri="{FF2B5EF4-FFF2-40B4-BE49-F238E27FC236}">
                <a16:creationId xmlns:a16="http://schemas.microsoft.com/office/drawing/2014/main" id="{56F94A30-459B-21B4-0749-1824EBAB35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49634" y="5781658"/>
            <a:ext cx="711200" cy="711200"/>
          </a:xfrm>
          <a:prstGeom prst="rect">
            <a:avLst/>
          </a:prstGeom>
        </p:spPr>
      </p:pic>
      <p:pic>
        <p:nvPicPr>
          <p:cNvPr id="140" name="Graphic 139">
            <a:extLst>
              <a:ext uri="{FF2B5EF4-FFF2-40B4-BE49-F238E27FC236}">
                <a16:creationId xmlns:a16="http://schemas.microsoft.com/office/drawing/2014/main" id="{32364150-ADEE-167A-059F-BC5E711A6B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3074" y="5904888"/>
            <a:ext cx="469900" cy="469900"/>
          </a:xfrm>
          <a:prstGeom prst="rect">
            <a:avLst/>
          </a:prstGeom>
        </p:spPr>
      </p:pic>
      <p:sp>
        <p:nvSpPr>
          <p:cNvPr id="142" name="TextBox 141">
            <a:extLst>
              <a:ext uri="{FF2B5EF4-FFF2-40B4-BE49-F238E27FC236}">
                <a16:creationId xmlns:a16="http://schemas.microsoft.com/office/drawing/2014/main" id="{DDD5B196-5552-F2AC-DD89-5E0D4E9C486E}"/>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143" name="Rounded Rectangle 142">
            <a:extLst>
              <a:ext uri="{FF2B5EF4-FFF2-40B4-BE49-F238E27FC236}">
                <a16:creationId xmlns:a16="http://schemas.microsoft.com/office/drawing/2014/main" id="{BED811C7-317B-76D3-CAA4-5E1D141F2236}"/>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145" name="Straight Arrow Connector 228">
            <a:extLst>
              <a:ext uri="{FF2B5EF4-FFF2-40B4-BE49-F238E27FC236}">
                <a16:creationId xmlns:a16="http://schemas.microsoft.com/office/drawing/2014/main" id="{5E0E1326-8244-C2A2-6CA0-52FCD45F9E8B}"/>
              </a:ext>
            </a:extLst>
          </p:cNvPr>
          <p:cNvCxnSpPr>
            <a:cxnSpLocks/>
            <a:stCxn id="139" idx="3"/>
            <a:endCxn id="88"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D704A81-0531-C75F-E125-F8FE5EFD191B}"/>
              </a:ext>
            </a:extLst>
          </p:cNvPr>
          <p:cNvCxnSpPr>
            <a:cxnSpLocks/>
            <a:endCxn id="13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5511980A-7650-300B-5798-0D4E31941FCC}"/>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149" name="Rounded Rectangle 148">
            <a:extLst>
              <a:ext uri="{FF2B5EF4-FFF2-40B4-BE49-F238E27FC236}">
                <a16:creationId xmlns:a16="http://schemas.microsoft.com/office/drawing/2014/main" id="{E303D5F2-5D28-EEFA-360C-4024A165F59C}"/>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150" name="Straight Arrow Connector 143">
            <a:extLst>
              <a:ext uri="{FF2B5EF4-FFF2-40B4-BE49-F238E27FC236}">
                <a16:creationId xmlns:a16="http://schemas.microsoft.com/office/drawing/2014/main" id="{E3252BE0-5C62-D129-E0AA-8BC5D4AF05F0}"/>
              </a:ext>
            </a:extLst>
          </p:cNvPr>
          <p:cNvCxnSpPr>
            <a:cxnSpLocks/>
            <a:stCxn id="182" idx="0"/>
            <a:endCxn id="6"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C0D3118C-44AD-4559-1D34-F62EFE9E66E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3" name="Rectangle 152">
            <a:extLst>
              <a:ext uri="{FF2B5EF4-FFF2-40B4-BE49-F238E27FC236}">
                <a16:creationId xmlns:a16="http://schemas.microsoft.com/office/drawing/2014/main" id="{BE82BEBB-42B0-7A59-1CA0-392C38A54FA3}"/>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5" name="Rounded Rectangle 154">
            <a:extLst>
              <a:ext uri="{FF2B5EF4-FFF2-40B4-BE49-F238E27FC236}">
                <a16:creationId xmlns:a16="http://schemas.microsoft.com/office/drawing/2014/main" id="{1A7F3100-35AD-D183-F9E9-F92C9F651275}"/>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157" name="Straight Arrow Connector 156">
            <a:extLst>
              <a:ext uri="{FF2B5EF4-FFF2-40B4-BE49-F238E27FC236}">
                <a16:creationId xmlns:a16="http://schemas.microsoft.com/office/drawing/2014/main" id="{A1EB3C20-76A6-A200-E1EA-E086C7E04E3B}"/>
              </a:ext>
            </a:extLst>
          </p:cNvPr>
          <p:cNvCxnSpPr>
            <a:cxnSpLocks/>
            <a:stCxn id="1026"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A3B278D2-0F7F-7E73-2B97-88A0B39A2256}"/>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59" name="Straight Arrow Connector 158">
            <a:extLst>
              <a:ext uri="{FF2B5EF4-FFF2-40B4-BE49-F238E27FC236}">
                <a16:creationId xmlns:a16="http://schemas.microsoft.com/office/drawing/2014/main" id="{344F9E1B-D0B1-1B3C-9BA6-12D80185868F}"/>
              </a:ext>
            </a:extLst>
          </p:cNvPr>
          <p:cNvCxnSpPr>
            <a:cxnSpLocks/>
            <a:stCxn id="191" idx="1"/>
            <a:endCxn id="1026"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61" name="Graphic 17">
            <a:extLst>
              <a:ext uri="{FF2B5EF4-FFF2-40B4-BE49-F238E27FC236}">
                <a16:creationId xmlns:a16="http://schemas.microsoft.com/office/drawing/2014/main" id="{07CD631C-72BD-A875-B8DE-09542656CF6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TextBox 164">
            <a:extLst>
              <a:ext uri="{FF2B5EF4-FFF2-40B4-BE49-F238E27FC236}">
                <a16:creationId xmlns:a16="http://schemas.microsoft.com/office/drawing/2014/main" id="{9A8A48DF-2063-6143-07FE-397975A9A176}"/>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166" name="Straight Arrow Connector 228">
            <a:extLst>
              <a:ext uri="{FF2B5EF4-FFF2-40B4-BE49-F238E27FC236}">
                <a16:creationId xmlns:a16="http://schemas.microsoft.com/office/drawing/2014/main" id="{88B93E0B-ECF2-FE09-5142-0C54AFF1DF7A}"/>
              </a:ext>
            </a:extLst>
          </p:cNvPr>
          <p:cNvCxnSpPr>
            <a:cxnSpLocks/>
            <a:stCxn id="88" idx="3"/>
            <a:endCxn id="98"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228">
            <a:extLst>
              <a:ext uri="{FF2B5EF4-FFF2-40B4-BE49-F238E27FC236}">
                <a16:creationId xmlns:a16="http://schemas.microsoft.com/office/drawing/2014/main" id="{609F13E7-2B19-CF9A-4F72-F71064A6A04D}"/>
              </a:ext>
            </a:extLst>
          </p:cNvPr>
          <p:cNvCxnSpPr>
            <a:cxnSpLocks/>
            <a:stCxn id="98" idx="3"/>
            <a:endCxn id="103"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228">
            <a:extLst>
              <a:ext uri="{FF2B5EF4-FFF2-40B4-BE49-F238E27FC236}">
                <a16:creationId xmlns:a16="http://schemas.microsoft.com/office/drawing/2014/main" id="{A4FD619F-59BF-0E20-CCC9-5C5C137EDE17}"/>
              </a:ext>
            </a:extLst>
          </p:cNvPr>
          <p:cNvCxnSpPr>
            <a:cxnSpLocks/>
            <a:stCxn id="103" idx="3"/>
            <a:endCxn id="161"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Arrow Connector 228">
            <a:extLst>
              <a:ext uri="{FF2B5EF4-FFF2-40B4-BE49-F238E27FC236}">
                <a16:creationId xmlns:a16="http://schemas.microsoft.com/office/drawing/2014/main" id="{C69130E4-658E-633B-C51E-68E510070A22}"/>
              </a:ext>
            </a:extLst>
          </p:cNvPr>
          <p:cNvCxnSpPr>
            <a:cxnSpLocks/>
            <a:stCxn id="161" idx="3"/>
            <a:endCxn id="106"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1873308D-6BA5-B319-0A36-81454BFA1C9F}"/>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172" name="Rectangle 171">
            <a:extLst>
              <a:ext uri="{FF2B5EF4-FFF2-40B4-BE49-F238E27FC236}">
                <a16:creationId xmlns:a16="http://schemas.microsoft.com/office/drawing/2014/main" id="{62B28698-FF70-8EB4-5843-D05425DA8698}"/>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5" name="Rectangle 174">
            <a:extLst>
              <a:ext uri="{FF2B5EF4-FFF2-40B4-BE49-F238E27FC236}">
                <a16:creationId xmlns:a16="http://schemas.microsoft.com/office/drawing/2014/main" id="{4DA1CDA8-7717-742F-C265-FFEE7C8EAE74}"/>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6" name="TextBox 175">
            <a:extLst>
              <a:ext uri="{FF2B5EF4-FFF2-40B4-BE49-F238E27FC236}">
                <a16:creationId xmlns:a16="http://schemas.microsoft.com/office/drawing/2014/main" id="{04EB2B6A-722E-7E29-BD65-69EFDFB24DA0}"/>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177" name="Straight Arrow Connector 199">
            <a:extLst>
              <a:ext uri="{FF2B5EF4-FFF2-40B4-BE49-F238E27FC236}">
                <a16:creationId xmlns:a16="http://schemas.microsoft.com/office/drawing/2014/main" id="{D7514E91-9A7E-3AA1-B600-CF239D690C4C}"/>
              </a:ext>
            </a:extLst>
          </p:cNvPr>
          <p:cNvCxnSpPr>
            <a:cxnSpLocks/>
            <a:stCxn id="1026" idx="2"/>
            <a:endCxn id="1074"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82" name="Graphic 181">
            <a:extLst>
              <a:ext uri="{FF2B5EF4-FFF2-40B4-BE49-F238E27FC236}">
                <a16:creationId xmlns:a16="http://schemas.microsoft.com/office/drawing/2014/main" id="{5BAF1108-85D1-7244-8E4C-72C959AE2B6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607146" y="5955550"/>
            <a:ext cx="355600" cy="355600"/>
          </a:xfrm>
          <a:prstGeom prst="rect">
            <a:avLst/>
          </a:prstGeom>
        </p:spPr>
      </p:pic>
      <p:sp>
        <p:nvSpPr>
          <p:cNvPr id="183" name="TextBox 182">
            <a:extLst>
              <a:ext uri="{FF2B5EF4-FFF2-40B4-BE49-F238E27FC236}">
                <a16:creationId xmlns:a16="http://schemas.microsoft.com/office/drawing/2014/main" id="{90A30B99-92A0-D1AB-9A20-509D60B8176A}"/>
              </a:ext>
            </a:extLst>
          </p:cNvPr>
          <p:cNvSpPr txBox="1"/>
          <p:nvPr/>
        </p:nvSpPr>
        <p:spPr>
          <a:xfrm>
            <a:off x="7398114" y="6324823"/>
            <a:ext cx="779964"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Data Firehose</a:t>
            </a:r>
          </a:p>
        </p:txBody>
      </p:sp>
      <p:cxnSp>
        <p:nvCxnSpPr>
          <p:cNvPr id="184" name="Straight Arrow Connector 228">
            <a:extLst>
              <a:ext uri="{FF2B5EF4-FFF2-40B4-BE49-F238E27FC236}">
                <a16:creationId xmlns:a16="http://schemas.microsoft.com/office/drawing/2014/main" id="{A2ABE99B-2579-96D1-2CC5-7EF9F240FD0B}"/>
              </a:ext>
            </a:extLst>
          </p:cNvPr>
          <p:cNvCxnSpPr>
            <a:cxnSpLocks/>
            <a:stCxn id="106" idx="3"/>
            <a:endCxn id="182"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185" name="Rounded Rectangle 184">
            <a:extLst>
              <a:ext uri="{FF2B5EF4-FFF2-40B4-BE49-F238E27FC236}">
                <a16:creationId xmlns:a16="http://schemas.microsoft.com/office/drawing/2014/main" id="{40429727-1A8F-BAE4-9775-C312D9EC363F}"/>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187" name="Rectangle 186">
            <a:extLst>
              <a:ext uri="{FF2B5EF4-FFF2-40B4-BE49-F238E27FC236}">
                <a16:creationId xmlns:a16="http://schemas.microsoft.com/office/drawing/2014/main" id="{FECACDBA-4544-3A32-A441-224E6AE62ED6}"/>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8" name="Rectangle 187">
            <a:extLst>
              <a:ext uri="{FF2B5EF4-FFF2-40B4-BE49-F238E27FC236}">
                <a16:creationId xmlns:a16="http://schemas.microsoft.com/office/drawing/2014/main" id="{3A1BC242-2459-C577-73AF-488E349E57FD}"/>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ED5114BF-5C43-9C02-42CB-0A18A4C00DB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91" name="Graphic 190">
            <a:extLst>
              <a:ext uri="{FF2B5EF4-FFF2-40B4-BE49-F238E27FC236}">
                <a16:creationId xmlns:a16="http://schemas.microsoft.com/office/drawing/2014/main" id="{A2A188DF-52D7-6A7E-230D-1B2F1D94F04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331725" y="3429658"/>
            <a:ext cx="711200" cy="711200"/>
          </a:xfrm>
          <a:prstGeom prst="rect">
            <a:avLst/>
          </a:prstGeom>
        </p:spPr>
      </p:pic>
      <p:pic>
        <p:nvPicPr>
          <p:cNvPr id="1026" name="Graphic 1025">
            <a:extLst>
              <a:ext uri="{FF2B5EF4-FFF2-40B4-BE49-F238E27FC236}">
                <a16:creationId xmlns:a16="http://schemas.microsoft.com/office/drawing/2014/main" id="{452CA0BE-E5B3-5082-2D03-91D680A6281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38064" y="3434533"/>
            <a:ext cx="711200" cy="711200"/>
          </a:xfrm>
          <a:prstGeom prst="rect">
            <a:avLst/>
          </a:prstGeom>
        </p:spPr>
      </p:pic>
      <p:pic>
        <p:nvPicPr>
          <p:cNvPr id="1028" name="Graphic 7">
            <a:extLst>
              <a:ext uri="{FF2B5EF4-FFF2-40B4-BE49-F238E27FC236}">
                <a16:creationId xmlns:a16="http://schemas.microsoft.com/office/drawing/2014/main" id="{7CBE99F1-17FC-8755-403C-AC05C730711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28">
            <a:extLst>
              <a:ext uri="{FF2B5EF4-FFF2-40B4-BE49-F238E27FC236}">
                <a16:creationId xmlns:a16="http://schemas.microsoft.com/office/drawing/2014/main" id="{0925601B-BCF6-6A20-37D4-086C5C5C589D}"/>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30" name="TextBox 1029">
            <a:extLst>
              <a:ext uri="{FF2B5EF4-FFF2-40B4-BE49-F238E27FC236}">
                <a16:creationId xmlns:a16="http://schemas.microsoft.com/office/drawing/2014/main" id="{395781A9-5652-D7F3-209B-5B94B5BCB0CB}"/>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1031" name="Graphic 9">
            <a:extLst>
              <a:ext uri="{FF2B5EF4-FFF2-40B4-BE49-F238E27FC236}">
                <a16:creationId xmlns:a16="http://schemas.microsoft.com/office/drawing/2014/main" id="{3A122D63-A444-27B1-0BCD-A34F180F7EA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Graphic 14" descr="Amazon OpenSearch Service service icon.">
            <a:extLst>
              <a:ext uri="{FF2B5EF4-FFF2-40B4-BE49-F238E27FC236}">
                <a16:creationId xmlns:a16="http://schemas.microsoft.com/office/drawing/2014/main" id="{A96E16A5-D8AA-AB19-1743-B3CE306E8F56}"/>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Graphic 1033" descr="OpenSearch Ingestion resource icon for the Amazon OpenSearch Service service.">
            <a:extLst>
              <a:ext uri="{FF2B5EF4-FFF2-40B4-BE49-F238E27FC236}">
                <a16:creationId xmlns:a16="http://schemas.microsoft.com/office/drawing/2014/main" id="{263843DA-4A41-11B6-10E7-436001DD6B3E}"/>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flipH="1">
            <a:off x="12061638" y="2088268"/>
            <a:ext cx="457200" cy="457200"/>
          </a:xfrm>
          <a:prstGeom prst="rect">
            <a:avLst/>
          </a:prstGeom>
        </p:spPr>
      </p:pic>
      <p:pic>
        <p:nvPicPr>
          <p:cNvPr id="1035" name="Graphic 1034">
            <a:extLst>
              <a:ext uri="{FF2B5EF4-FFF2-40B4-BE49-F238E27FC236}">
                <a16:creationId xmlns:a16="http://schemas.microsoft.com/office/drawing/2014/main" id="{93DC2B58-7FC5-B757-99DE-6D43036ACF7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493159" y="3894642"/>
            <a:ext cx="457200" cy="457200"/>
          </a:xfrm>
          <a:prstGeom prst="rect">
            <a:avLst/>
          </a:prstGeom>
        </p:spPr>
      </p:pic>
      <p:pic>
        <p:nvPicPr>
          <p:cNvPr id="1037" name="Graphic 1036">
            <a:extLst>
              <a:ext uri="{FF2B5EF4-FFF2-40B4-BE49-F238E27FC236}">
                <a16:creationId xmlns:a16="http://schemas.microsoft.com/office/drawing/2014/main" id="{7D474C75-5113-004B-6CE3-724FFA8DF8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493159" y="4533032"/>
            <a:ext cx="457200" cy="457200"/>
          </a:xfrm>
          <a:prstGeom prst="rect">
            <a:avLst/>
          </a:prstGeom>
        </p:spPr>
      </p:pic>
      <p:sp>
        <p:nvSpPr>
          <p:cNvPr id="1038" name="Rounded Rectangle 1037">
            <a:extLst>
              <a:ext uri="{FF2B5EF4-FFF2-40B4-BE49-F238E27FC236}">
                <a16:creationId xmlns:a16="http://schemas.microsoft.com/office/drawing/2014/main" id="{FA538394-0AE6-E361-1FFE-EBFE28F525BF}"/>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1039" name="Rounded Rectangle 1038">
            <a:extLst>
              <a:ext uri="{FF2B5EF4-FFF2-40B4-BE49-F238E27FC236}">
                <a16:creationId xmlns:a16="http://schemas.microsoft.com/office/drawing/2014/main" id="{ED90CE37-6C81-41DB-5F94-1C9138D2C659}"/>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1040" name="Rectangle 1039">
            <a:extLst>
              <a:ext uri="{FF2B5EF4-FFF2-40B4-BE49-F238E27FC236}">
                <a16:creationId xmlns:a16="http://schemas.microsoft.com/office/drawing/2014/main" id="{21ACB0D7-CF4D-0BBB-4F18-CBD6064CD1EE}"/>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1041" name="Graphic 1040" descr="Amazon Bedrock service icon.">
            <a:extLst>
              <a:ext uri="{FF2B5EF4-FFF2-40B4-BE49-F238E27FC236}">
                <a16:creationId xmlns:a16="http://schemas.microsoft.com/office/drawing/2014/main" id="{0356B8EB-6C4F-CB71-612F-E498AB6597D8}"/>
              </a:ext>
            </a:extLst>
          </p:cNvPr>
          <p:cNvPicPr>
            <a:picLocks noChangeAspect="1"/>
          </p:cNvPicPr>
          <p:nvPr/>
        </p:nvPicPr>
        <p:blipFill>
          <a:blip r:embed="rId32">
            <a:extLst>
              <a:ext uri="{96DAC541-7B7A-43D3-8B79-37D633B846F1}">
                <asvg:svgBlip xmlns:asvg="http://schemas.microsoft.com/office/drawing/2016/SVG/main" r:embed="rId33"/>
              </a:ext>
            </a:extLst>
          </a:blip>
          <a:srcRect/>
          <a:stretch/>
        </p:blipFill>
        <p:spPr>
          <a:xfrm>
            <a:off x="11966093" y="4726484"/>
            <a:ext cx="713232" cy="713232"/>
          </a:xfrm>
          <a:prstGeom prst="rect">
            <a:avLst/>
          </a:prstGeom>
        </p:spPr>
      </p:pic>
      <p:pic>
        <p:nvPicPr>
          <p:cNvPr id="1042" name="Graphic 1041" descr="Index resource icon for the Amazon OpenSearch Service service.">
            <a:extLst>
              <a:ext uri="{FF2B5EF4-FFF2-40B4-BE49-F238E27FC236}">
                <a16:creationId xmlns:a16="http://schemas.microsoft.com/office/drawing/2014/main" id="{4DD1C4DA-1DF1-AC4E-8ED6-4502BB1B758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475033" y="2095575"/>
            <a:ext cx="457200" cy="457200"/>
          </a:xfrm>
          <a:prstGeom prst="rect">
            <a:avLst/>
          </a:prstGeom>
        </p:spPr>
      </p:pic>
      <p:pic>
        <p:nvPicPr>
          <p:cNvPr id="1043" name="Graphic 12" descr="HDFS cluster resource icon for the Amazon EMR service.">
            <a:extLst>
              <a:ext uri="{FF2B5EF4-FFF2-40B4-BE49-F238E27FC236}">
                <a16:creationId xmlns:a16="http://schemas.microsoft.com/office/drawing/2014/main" id="{D7A66804-A899-E8EB-8A49-87E69366381F}"/>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44" name="Rounded Rectangle 1043">
            <a:extLst>
              <a:ext uri="{FF2B5EF4-FFF2-40B4-BE49-F238E27FC236}">
                <a16:creationId xmlns:a16="http://schemas.microsoft.com/office/drawing/2014/main" id="{F2F0F35B-3239-50D3-F28A-F04CA192E4CA}"/>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1045" name="Rectangle 1044">
            <a:extLst>
              <a:ext uri="{FF2B5EF4-FFF2-40B4-BE49-F238E27FC236}">
                <a16:creationId xmlns:a16="http://schemas.microsoft.com/office/drawing/2014/main" id="{B6E6C04A-3E1C-050D-A10F-F4166E2F5C5B}"/>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1046" name="Straight Arrow Connector 1026">
            <a:extLst>
              <a:ext uri="{FF2B5EF4-FFF2-40B4-BE49-F238E27FC236}">
                <a16:creationId xmlns:a16="http://schemas.microsoft.com/office/drawing/2014/main" id="{1A68383D-0ADB-5385-75AB-E8FF4B1C5A36}"/>
              </a:ext>
            </a:extLst>
          </p:cNvPr>
          <p:cNvCxnSpPr>
            <a:cxnSpLocks/>
            <a:stCxn id="217" idx="1"/>
            <a:endCxn id="16"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7" name="Straight Arrow Connector 1026">
            <a:extLst>
              <a:ext uri="{FF2B5EF4-FFF2-40B4-BE49-F238E27FC236}">
                <a16:creationId xmlns:a16="http://schemas.microsoft.com/office/drawing/2014/main" id="{1A83540D-2B86-26B2-3275-36AF872BA97E}"/>
              </a:ext>
            </a:extLst>
          </p:cNvPr>
          <p:cNvCxnSpPr>
            <a:cxnSpLocks/>
            <a:stCxn id="1056" idx="1"/>
            <a:endCxn id="196"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8" name="Straight Arrow Connector 1026">
            <a:extLst>
              <a:ext uri="{FF2B5EF4-FFF2-40B4-BE49-F238E27FC236}">
                <a16:creationId xmlns:a16="http://schemas.microsoft.com/office/drawing/2014/main" id="{8F64A931-2C1C-64EB-CC59-2C988C336313}"/>
              </a:ext>
            </a:extLst>
          </p:cNvPr>
          <p:cNvCxnSpPr>
            <a:cxnSpLocks/>
            <a:stCxn id="1042" idx="3"/>
            <a:endCxn id="1034"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9" name="Straight Arrow Connector 144">
            <a:extLst>
              <a:ext uri="{FF2B5EF4-FFF2-40B4-BE49-F238E27FC236}">
                <a16:creationId xmlns:a16="http://schemas.microsoft.com/office/drawing/2014/main" id="{AFB73F13-10C1-480F-2823-28F2AF685FAA}"/>
              </a:ext>
            </a:extLst>
          </p:cNvPr>
          <p:cNvCxnSpPr>
            <a:cxnSpLocks/>
            <a:endCxn id="171"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26">
            <a:extLst>
              <a:ext uri="{FF2B5EF4-FFF2-40B4-BE49-F238E27FC236}">
                <a16:creationId xmlns:a16="http://schemas.microsoft.com/office/drawing/2014/main" id="{00E82F9C-C7B9-CF2D-F32E-4777EA0CAB43}"/>
              </a:ext>
            </a:extLst>
          </p:cNvPr>
          <p:cNvCxnSpPr>
            <a:cxnSpLocks/>
            <a:stCxn id="1053" idx="2"/>
            <a:endCxn id="1043"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51" name="Rounded Rectangle 1050">
            <a:extLst>
              <a:ext uri="{FF2B5EF4-FFF2-40B4-BE49-F238E27FC236}">
                <a16:creationId xmlns:a16="http://schemas.microsoft.com/office/drawing/2014/main" id="{BB3D71DF-E93D-01F5-F815-38457EDCD6BE}"/>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1052" name="Straight Arrow Connector 1026">
            <a:extLst>
              <a:ext uri="{FF2B5EF4-FFF2-40B4-BE49-F238E27FC236}">
                <a16:creationId xmlns:a16="http://schemas.microsoft.com/office/drawing/2014/main" id="{909F4EEF-235B-120B-D606-A6B31653D402}"/>
              </a:ext>
            </a:extLst>
          </p:cNvPr>
          <p:cNvCxnSpPr>
            <a:cxnSpLocks/>
            <a:stCxn id="1034" idx="1"/>
            <a:endCxn id="1076"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053" name="Rectangle 1052">
            <a:extLst>
              <a:ext uri="{FF2B5EF4-FFF2-40B4-BE49-F238E27FC236}">
                <a16:creationId xmlns:a16="http://schemas.microsoft.com/office/drawing/2014/main" id="{3F0014A6-32FB-AD18-FE32-7EA0C5AFA234}"/>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54" name="Graphic 26">
            <a:extLst>
              <a:ext uri="{FF2B5EF4-FFF2-40B4-BE49-F238E27FC236}">
                <a16:creationId xmlns:a16="http://schemas.microsoft.com/office/drawing/2014/main" id="{0AD44AFE-FFDB-BA80-DA4D-3D581276303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1055" name="Rectangle 1054">
            <a:extLst>
              <a:ext uri="{FF2B5EF4-FFF2-40B4-BE49-F238E27FC236}">
                <a16:creationId xmlns:a16="http://schemas.microsoft.com/office/drawing/2014/main" id="{D57DC922-7469-AEB1-DD64-66A39D78D041}"/>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1056" name="Graphic 26">
            <a:extLst>
              <a:ext uri="{FF2B5EF4-FFF2-40B4-BE49-F238E27FC236}">
                <a16:creationId xmlns:a16="http://schemas.microsoft.com/office/drawing/2014/main" id="{73829E07-715F-ECFE-8B04-704B102C361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1057" name="TextBox 1056">
            <a:extLst>
              <a:ext uri="{FF2B5EF4-FFF2-40B4-BE49-F238E27FC236}">
                <a16:creationId xmlns:a16="http://schemas.microsoft.com/office/drawing/2014/main" id="{9EF63BEA-9F8E-C5FF-0436-0D37838541EC}"/>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1058" name="Rounded Rectangle 1057">
            <a:extLst>
              <a:ext uri="{FF2B5EF4-FFF2-40B4-BE49-F238E27FC236}">
                <a16:creationId xmlns:a16="http://schemas.microsoft.com/office/drawing/2014/main" id="{CFF9B2B6-D5CD-F9F6-FB1F-3E386D9772AA}"/>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1059" name="Graphic 22" descr="Amazon SageMaker service icon.">
            <a:extLst>
              <a:ext uri="{FF2B5EF4-FFF2-40B4-BE49-F238E27FC236}">
                <a16:creationId xmlns:a16="http://schemas.microsoft.com/office/drawing/2014/main" id="{4C63C6BE-971C-4F1C-B1DA-D5AE572F2829}"/>
              </a:ext>
            </a:extLst>
          </p:cNvPr>
          <p:cNvPicPr>
            <a:picLocks noChangeAspect="1" noChangeArrowheads="1"/>
          </p:cNvPicPr>
          <p:nvPr/>
        </p:nvPicPr>
        <p:blipFill>
          <a:blip r:embed="rId39">
            <a:extLst>
              <a:ext uri="{96DAC541-7B7A-43D3-8B79-37D633B846F1}">
                <asvg:svgBlip xmlns:asvg="http://schemas.microsoft.com/office/drawing/2016/SVG/main" r:embed="rId40"/>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0" name="Rectangle 1059">
            <a:extLst>
              <a:ext uri="{FF2B5EF4-FFF2-40B4-BE49-F238E27FC236}">
                <a16:creationId xmlns:a16="http://schemas.microsoft.com/office/drawing/2014/main" id="{D0AD0E85-7FF9-EEAE-5C47-96EA9486BFC4}"/>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1061" name="Straight Arrow Connector 143">
            <a:extLst>
              <a:ext uri="{FF2B5EF4-FFF2-40B4-BE49-F238E27FC236}">
                <a16:creationId xmlns:a16="http://schemas.microsoft.com/office/drawing/2014/main" id="{91471C67-CAC7-7BCF-5DBD-76AB12B92FC8}"/>
              </a:ext>
            </a:extLst>
          </p:cNvPr>
          <p:cNvCxnSpPr>
            <a:cxnSpLocks/>
            <a:stCxn id="20" idx="0"/>
            <a:endCxn id="1054"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062" name="TextBox 1061">
            <a:extLst>
              <a:ext uri="{FF2B5EF4-FFF2-40B4-BE49-F238E27FC236}">
                <a16:creationId xmlns:a16="http://schemas.microsoft.com/office/drawing/2014/main" id="{AF261E45-4FBD-1BAF-ECD8-75732EF5EBBE}"/>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1063" name="TextBox 1062">
            <a:extLst>
              <a:ext uri="{FF2B5EF4-FFF2-40B4-BE49-F238E27FC236}">
                <a16:creationId xmlns:a16="http://schemas.microsoft.com/office/drawing/2014/main" id="{78C04FE5-E2C1-4888-EB13-CE0E825EBBB8}"/>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1064" name="TextBox 1063">
            <a:extLst>
              <a:ext uri="{FF2B5EF4-FFF2-40B4-BE49-F238E27FC236}">
                <a16:creationId xmlns:a16="http://schemas.microsoft.com/office/drawing/2014/main" id="{0F3B101A-D902-87FE-B1D6-EAE47855E9B5}"/>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1065" name="Rectangle 1064">
            <a:extLst>
              <a:ext uri="{FF2B5EF4-FFF2-40B4-BE49-F238E27FC236}">
                <a16:creationId xmlns:a16="http://schemas.microsoft.com/office/drawing/2014/main" id="{C9A1C3C1-0444-706D-DC9F-EDD978E005F6}"/>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66" name="Graphic 1065">
            <a:extLst>
              <a:ext uri="{FF2B5EF4-FFF2-40B4-BE49-F238E27FC236}">
                <a16:creationId xmlns:a16="http://schemas.microsoft.com/office/drawing/2014/main" id="{FA50D8C5-5286-038D-ABD7-1A8B57CDBE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067932" y="1591972"/>
            <a:ext cx="483586" cy="469900"/>
          </a:xfrm>
          <a:prstGeom prst="rect">
            <a:avLst/>
          </a:prstGeom>
        </p:spPr>
      </p:pic>
      <p:grpSp>
        <p:nvGrpSpPr>
          <p:cNvPr id="1067" name="Group 1066">
            <a:extLst>
              <a:ext uri="{FF2B5EF4-FFF2-40B4-BE49-F238E27FC236}">
                <a16:creationId xmlns:a16="http://schemas.microsoft.com/office/drawing/2014/main" id="{87B1933A-4515-E1CF-0721-083AC3B5BBB8}"/>
              </a:ext>
            </a:extLst>
          </p:cNvPr>
          <p:cNvGrpSpPr/>
          <p:nvPr/>
        </p:nvGrpSpPr>
        <p:grpSpPr>
          <a:xfrm>
            <a:off x="4150631" y="4064091"/>
            <a:ext cx="573654" cy="816053"/>
            <a:chOff x="11060899" y="2067048"/>
            <a:chExt cx="573654" cy="816053"/>
          </a:xfrm>
        </p:grpSpPr>
        <p:pic>
          <p:nvPicPr>
            <p:cNvPr id="1068" name="Graphic 1067">
              <a:extLst>
                <a:ext uri="{FF2B5EF4-FFF2-40B4-BE49-F238E27FC236}">
                  <a16:creationId xmlns:a16="http://schemas.microsoft.com/office/drawing/2014/main" id="{DCA78E56-F46A-9AED-2311-E6743F1B6D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060899" y="2067048"/>
              <a:ext cx="483586" cy="469900"/>
            </a:xfrm>
            <a:prstGeom prst="rect">
              <a:avLst/>
            </a:prstGeom>
          </p:spPr>
        </p:pic>
        <p:grpSp>
          <p:nvGrpSpPr>
            <p:cNvPr id="1069" name="Group 1068">
              <a:extLst>
                <a:ext uri="{FF2B5EF4-FFF2-40B4-BE49-F238E27FC236}">
                  <a16:creationId xmlns:a16="http://schemas.microsoft.com/office/drawing/2014/main" id="{3AC33144-E8AB-E162-046D-165CF8687DDC}"/>
                </a:ext>
              </a:extLst>
            </p:cNvPr>
            <p:cNvGrpSpPr/>
            <p:nvPr/>
          </p:nvGrpSpPr>
          <p:grpSpPr>
            <a:xfrm>
              <a:off x="11164653" y="2255721"/>
              <a:ext cx="469900" cy="627380"/>
              <a:chOff x="758056" y="2765501"/>
              <a:chExt cx="469900" cy="627380"/>
            </a:xfrm>
          </p:grpSpPr>
          <p:sp>
            <p:nvSpPr>
              <p:cNvPr id="1070" name="Oval 1069">
                <a:extLst>
                  <a:ext uri="{FF2B5EF4-FFF2-40B4-BE49-F238E27FC236}">
                    <a16:creationId xmlns:a16="http://schemas.microsoft.com/office/drawing/2014/main" id="{C568AD70-5936-A78F-5FDE-EFD925F511C8}"/>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1" name="Oval 1070">
                <a:extLst>
                  <a:ext uri="{FF2B5EF4-FFF2-40B4-BE49-F238E27FC236}">
                    <a16:creationId xmlns:a16="http://schemas.microsoft.com/office/drawing/2014/main" id="{405882B8-4E02-78B7-3295-5BFBE5C080FB}"/>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2" name="Oval 1071">
                <a:extLst>
                  <a:ext uri="{FF2B5EF4-FFF2-40B4-BE49-F238E27FC236}">
                    <a16:creationId xmlns:a16="http://schemas.microsoft.com/office/drawing/2014/main" id="{7431219B-BCB0-D87D-2E78-B5BD32EC8A40}"/>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3" name="Graphic 1072">
                <a:extLst>
                  <a:ext uri="{FF2B5EF4-FFF2-40B4-BE49-F238E27FC236}">
                    <a16:creationId xmlns:a16="http://schemas.microsoft.com/office/drawing/2014/main" id="{B3CFDAA5-E3D5-F27E-E89F-ACF5493E45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8056" y="2765501"/>
                <a:ext cx="469900" cy="469900"/>
              </a:xfrm>
              <a:prstGeom prst="rect">
                <a:avLst/>
              </a:prstGeom>
            </p:spPr>
          </p:pic>
        </p:grpSp>
      </p:grpSp>
      <p:sp>
        <p:nvSpPr>
          <p:cNvPr id="1074" name="Rectangle 1073">
            <a:extLst>
              <a:ext uri="{FF2B5EF4-FFF2-40B4-BE49-F238E27FC236}">
                <a16:creationId xmlns:a16="http://schemas.microsoft.com/office/drawing/2014/main" id="{51E5891D-CB2D-DD73-9F72-E0F1988EC7B1}"/>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75" name="TextBox 1074">
            <a:extLst>
              <a:ext uri="{FF2B5EF4-FFF2-40B4-BE49-F238E27FC236}">
                <a16:creationId xmlns:a16="http://schemas.microsoft.com/office/drawing/2014/main" id="{7D818FCB-A670-45FD-81BA-08D38CA71201}"/>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076" name="Graphic 1075" descr="Bucket with objects resource icon for the Amazon S3 service.">
            <a:extLst>
              <a:ext uri="{FF2B5EF4-FFF2-40B4-BE49-F238E27FC236}">
                <a16:creationId xmlns:a16="http://schemas.microsoft.com/office/drawing/2014/main" id="{3230AD6A-D84F-2DB3-B54E-BC7C86391D9F}"/>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3177390" y="3167082"/>
            <a:ext cx="548640" cy="548640"/>
          </a:xfrm>
          <a:prstGeom prst="rect">
            <a:avLst/>
          </a:prstGeom>
        </p:spPr>
      </p:pic>
      <p:sp>
        <p:nvSpPr>
          <p:cNvPr id="1077" name="Rounded Rectangle 1076">
            <a:extLst>
              <a:ext uri="{FF2B5EF4-FFF2-40B4-BE49-F238E27FC236}">
                <a16:creationId xmlns:a16="http://schemas.microsoft.com/office/drawing/2014/main" id="{C916BB2E-F1BE-642A-30E0-F7EB45FA325F}"/>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078" name="Graphic 16">
            <a:extLst>
              <a:ext uri="{FF2B5EF4-FFF2-40B4-BE49-F238E27FC236}">
                <a16:creationId xmlns:a16="http://schemas.microsoft.com/office/drawing/2014/main" id="{901CFAB2-360C-5B2E-519C-CF36B1D3A995}"/>
              </a:ext>
            </a:extLst>
          </p:cNvPr>
          <p:cNvPicPr>
            <a:picLocks noChangeAspect="1" noChangeArrowheads="1"/>
          </p:cNvPicPr>
          <p:nvPr/>
        </p:nvPicPr>
        <p:blipFill>
          <a:blip r:embed="rId43">
            <a:extLst>
              <a:ext uri="{96DAC541-7B7A-43D3-8B79-37D633B846F1}">
                <asvg:svgBlip xmlns:asvg="http://schemas.microsoft.com/office/drawing/2016/SVG/main" r:embed="rId44"/>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79" name="Straight Arrow Connector 168">
            <a:extLst>
              <a:ext uri="{FF2B5EF4-FFF2-40B4-BE49-F238E27FC236}">
                <a16:creationId xmlns:a16="http://schemas.microsoft.com/office/drawing/2014/main" id="{17EBF5BC-F835-D05C-2942-1231DC44B7CF}"/>
              </a:ext>
            </a:extLst>
          </p:cNvPr>
          <p:cNvCxnSpPr>
            <a:cxnSpLocks/>
            <a:stCxn id="38" idx="0"/>
            <a:endCxn id="4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0" name="Rounded Rectangle 1079">
            <a:extLst>
              <a:ext uri="{FF2B5EF4-FFF2-40B4-BE49-F238E27FC236}">
                <a16:creationId xmlns:a16="http://schemas.microsoft.com/office/drawing/2014/main" id="{1AD99A97-0DE4-DF9D-0188-ECAA18908751}"/>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081" name="Straight Arrow Connector 1026">
            <a:extLst>
              <a:ext uri="{FF2B5EF4-FFF2-40B4-BE49-F238E27FC236}">
                <a16:creationId xmlns:a16="http://schemas.microsoft.com/office/drawing/2014/main" id="{7D1B40B4-A2FC-B891-A160-08E62E6DCA35}"/>
              </a:ext>
            </a:extLst>
          </p:cNvPr>
          <p:cNvCxnSpPr>
            <a:cxnSpLocks/>
            <a:stCxn id="1076" idx="1"/>
            <a:endCxn id="1082"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82" name="Rectangle 1081">
            <a:extLst>
              <a:ext uri="{FF2B5EF4-FFF2-40B4-BE49-F238E27FC236}">
                <a16:creationId xmlns:a16="http://schemas.microsoft.com/office/drawing/2014/main" id="{C5CFB497-1642-BEF9-7566-BA981758997C}"/>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085" name="Straight Arrow Connector 144">
            <a:extLst>
              <a:ext uri="{FF2B5EF4-FFF2-40B4-BE49-F238E27FC236}">
                <a16:creationId xmlns:a16="http://schemas.microsoft.com/office/drawing/2014/main" id="{4CE6EE82-E44A-9FA3-ABB4-DDA2F3669146}"/>
              </a:ext>
            </a:extLst>
          </p:cNvPr>
          <p:cNvCxnSpPr>
            <a:cxnSpLocks/>
            <a:stCxn id="142" idx="2"/>
            <a:endCxn id="200"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87" name="Rounded Rectangle 1086">
            <a:extLst>
              <a:ext uri="{FF2B5EF4-FFF2-40B4-BE49-F238E27FC236}">
                <a16:creationId xmlns:a16="http://schemas.microsoft.com/office/drawing/2014/main" id="{38FB5FCA-F175-92F6-1F76-EC3C73D106D4}"/>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92" name="Straight Arrow Connector 144">
            <a:extLst>
              <a:ext uri="{FF2B5EF4-FFF2-40B4-BE49-F238E27FC236}">
                <a16:creationId xmlns:a16="http://schemas.microsoft.com/office/drawing/2014/main" id="{C403ED46-1131-ECE9-0D8D-BE6BFA3A4E23}"/>
              </a:ext>
            </a:extLst>
          </p:cNvPr>
          <p:cNvCxnSpPr>
            <a:cxnSpLocks/>
            <a:endCxn id="83"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BB4169D5-FCA3-3B6F-53A6-0FA207DE818C}"/>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94" name="Graphic 193" descr="OpenSearch Dashboards resource icon for the Amazon OpenSearch Service service.">
            <a:extLst>
              <a:ext uri="{FF2B5EF4-FFF2-40B4-BE49-F238E27FC236}">
                <a16:creationId xmlns:a16="http://schemas.microsoft.com/office/drawing/2014/main" id="{1F1CC2A7-5368-6898-731C-559506D10A18}"/>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a:off x="1430811" y="5481021"/>
            <a:ext cx="457200" cy="457200"/>
          </a:xfrm>
          <a:prstGeom prst="rect">
            <a:avLst/>
          </a:prstGeom>
        </p:spPr>
      </p:pic>
      <p:sp>
        <p:nvSpPr>
          <p:cNvPr id="195" name="Rounded Rectangle 194">
            <a:extLst>
              <a:ext uri="{FF2B5EF4-FFF2-40B4-BE49-F238E27FC236}">
                <a16:creationId xmlns:a16="http://schemas.microsoft.com/office/drawing/2014/main" id="{F331E406-53E4-D9D0-941C-4B1B780DE26E}"/>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96" name="Rectangle 195">
            <a:extLst>
              <a:ext uri="{FF2B5EF4-FFF2-40B4-BE49-F238E27FC236}">
                <a16:creationId xmlns:a16="http://schemas.microsoft.com/office/drawing/2014/main" id="{814DF349-4264-70C5-3467-A91CB4E9459A}"/>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7" name="Rounded Rectangle 196">
            <a:extLst>
              <a:ext uri="{FF2B5EF4-FFF2-40B4-BE49-F238E27FC236}">
                <a16:creationId xmlns:a16="http://schemas.microsoft.com/office/drawing/2014/main" id="{EAA1D75F-6D24-B650-564D-6481540E053D}"/>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98" name="Rectangle 197">
            <a:extLst>
              <a:ext uri="{FF2B5EF4-FFF2-40B4-BE49-F238E27FC236}">
                <a16:creationId xmlns:a16="http://schemas.microsoft.com/office/drawing/2014/main" id="{E3864E28-73FA-D189-E6D1-6620F7839D83}"/>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9" name="Rectangle 198">
            <a:extLst>
              <a:ext uri="{FF2B5EF4-FFF2-40B4-BE49-F238E27FC236}">
                <a16:creationId xmlns:a16="http://schemas.microsoft.com/office/drawing/2014/main" id="{F72A1720-3920-5055-7A9C-781312E85628}"/>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00" name="Graphic 199" descr="Alarm resource icon for the Amazon CloudWatch service.">
            <a:extLst>
              <a:ext uri="{FF2B5EF4-FFF2-40B4-BE49-F238E27FC236}">
                <a16:creationId xmlns:a16="http://schemas.microsoft.com/office/drawing/2014/main" id="{11362D5E-5A96-1A84-64DC-FA7ACE714B8F}"/>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13251394" y="5927842"/>
            <a:ext cx="457200" cy="457200"/>
          </a:xfrm>
          <a:prstGeom prst="rect">
            <a:avLst/>
          </a:prstGeom>
        </p:spPr>
      </p:pic>
      <p:pic>
        <p:nvPicPr>
          <p:cNvPr id="201" name="Graphic 200" descr="Logs resource icon for the Amazon CloudWatch service.">
            <a:extLst>
              <a:ext uri="{FF2B5EF4-FFF2-40B4-BE49-F238E27FC236}">
                <a16:creationId xmlns:a16="http://schemas.microsoft.com/office/drawing/2014/main" id="{CCE9F7F1-6835-B5D4-DC64-F2EBDE4E7FE2}"/>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10134755" y="5921249"/>
            <a:ext cx="457200" cy="457200"/>
          </a:xfrm>
          <a:prstGeom prst="rect">
            <a:avLst/>
          </a:prstGeom>
        </p:spPr>
      </p:pic>
      <p:sp>
        <p:nvSpPr>
          <p:cNvPr id="202" name="TextBox 201">
            <a:extLst>
              <a:ext uri="{FF2B5EF4-FFF2-40B4-BE49-F238E27FC236}">
                <a16:creationId xmlns:a16="http://schemas.microsoft.com/office/drawing/2014/main" id="{AC9492EE-1B5E-82B0-579F-D42221687AFE}"/>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203" name="Straight Arrow Connector 144">
            <a:extLst>
              <a:ext uri="{FF2B5EF4-FFF2-40B4-BE49-F238E27FC236}">
                <a16:creationId xmlns:a16="http://schemas.microsoft.com/office/drawing/2014/main" id="{52FE92D5-729E-D38F-1734-D846CD2FF6FA}"/>
              </a:ext>
            </a:extLst>
          </p:cNvPr>
          <p:cNvCxnSpPr>
            <a:cxnSpLocks/>
            <a:stCxn id="209" idx="1"/>
            <a:endCxn id="207"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 name="Graphic 204">
            <a:extLst>
              <a:ext uri="{FF2B5EF4-FFF2-40B4-BE49-F238E27FC236}">
                <a16:creationId xmlns:a16="http://schemas.microsoft.com/office/drawing/2014/main" id="{A92AC970-64BA-46D8-2F94-EED1D9A214D5}"/>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9308236" y="5656412"/>
            <a:ext cx="713232" cy="713232"/>
          </a:xfrm>
          <a:prstGeom prst="rect">
            <a:avLst/>
          </a:prstGeom>
        </p:spPr>
      </p:pic>
      <p:sp>
        <p:nvSpPr>
          <p:cNvPr id="206" name="TextBox 205">
            <a:extLst>
              <a:ext uri="{FF2B5EF4-FFF2-40B4-BE49-F238E27FC236}">
                <a16:creationId xmlns:a16="http://schemas.microsoft.com/office/drawing/2014/main" id="{F6C17F10-00EB-132B-3E30-C1958E136009}"/>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207" name="Rectangle 206">
            <a:extLst>
              <a:ext uri="{FF2B5EF4-FFF2-40B4-BE49-F238E27FC236}">
                <a16:creationId xmlns:a16="http://schemas.microsoft.com/office/drawing/2014/main" id="{B77261F2-9F0B-F81A-A233-278745F7E5E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08" name="Graphic 13" descr="Lambda function resource icon for the AWS Lambda service icon.">
            <a:extLst>
              <a:ext uri="{FF2B5EF4-FFF2-40B4-BE49-F238E27FC236}">
                <a16:creationId xmlns:a16="http://schemas.microsoft.com/office/drawing/2014/main" id="{4782D599-50E2-D604-4936-FB96C89515C4}"/>
              </a:ext>
            </a:extLst>
          </p:cNvPr>
          <p:cNvPicPr>
            <a:picLocks noChangeAspect="1" noChangeArrowheads="1"/>
          </p:cNvPicPr>
          <p:nvPr/>
        </p:nvPicPr>
        <p:blipFill>
          <a:blip r:embed="rId53">
            <a:extLst>
              <a:ext uri="{96DAC541-7B7A-43D3-8B79-37D633B846F1}">
                <asvg:svgBlip xmlns:asvg="http://schemas.microsoft.com/office/drawing/2016/SVG/main" r:embed="rId54"/>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Graphic 208" descr="Queue resource icon for the Amazon SQS service.">
            <a:extLst>
              <a:ext uri="{FF2B5EF4-FFF2-40B4-BE49-F238E27FC236}">
                <a16:creationId xmlns:a16="http://schemas.microsoft.com/office/drawing/2014/main" id="{275EE894-5DEA-EF77-1A7D-C397AC72DCF6}"/>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11068511" y="5927421"/>
            <a:ext cx="457200" cy="457200"/>
          </a:xfrm>
          <a:prstGeom prst="rect">
            <a:avLst/>
          </a:prstGeom>
        </p:spPr>
      </p:pic>
      <p:sp>
        <p:nvSpPr>
          <p:cNvPr id="210" name="TextBox 209">
            <a:extLst>
              <a:ext uri="{FF2B5EF4-FFF2-40B4-BE49-F238E27FC236}">
                <a16:creationId xmlns:a16="http://schemas.microsoft.com/office/drawing/2014/main" id="{C34AB443-0545-0E30-91E4-D0AC7E68CBB4}"/>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211" name="Straight Arrow Connector 144">
            <a:extLst>
              <a:ext uri="{FF2B5EF4-FFF2-40B4-BE49-F238E27FC236}">
                <a16:creationId xmlns:a16="http://schemas.microsoft.com/office/drawing/2014/main" id="{EB766BD0-1CFE-6EAB-9140-97BBA0414269}"/>
              </a:ext>
            </a:extLst>
          </p:cNvPr>
          <p:cNvCxnSpPr>
            <a:cxnSpLocks/>
            <a:stCxn id="208" idx="1"/>
            <a:endCxn id="209"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44">
            <a:extLst>
              <a:ext uri="{FF2B5EF4-FFF2-40B4-BE49-F238E27FC236}">
                <a16:creationId xmlns:a16="http://schemas.microsoft.com/office/drawing/2014/main" id="{D70EF07D-5B1A-3F3B-51A7-41DA20351FEF}"/>
              </a:ext>
            </a:extLst>
          </p:cNvPr>
          <p:cNvCxnSpPr>
            <a:cxnSpLocks/>
            <a:stCxn id="1041" idx="2"/>
            <a:endCxn id="208"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144">
            <a:extLst>
              <a:ext uri="{FF2B5EF4-FFF2-40B4-BE49-F238E27FC236}">
                <a16:creationId xmlns:a16="http://schemas.microsoft.com/office/drawing/2014/main" id="{9A82613D-F4EC-F703-E560-06E5E7B51C4B}"/>
              </a:ext>
            </a:extLst>
          </p:cNvPr>
          <p:cNvCxnSpPr>
            <a:cxnSpLocks/>
            <a:stCxn id="200" idx="1"/>
            <a:endCxn id="208"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9F6DC606-93D6-00DC-EC67-0F4E55D96B49}"/>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216" name="TextBox 215">
            <a:extLst>
              <a:ext uri="{FF2B5EF4-FFF2-40B4-BE49-F238E27FC236}">
                <a16:creationId xmlns:a16="http://schemas.microsoft.com/office/drawing/2014/main" id="{08499320-BB9D-6624-83A9-F535393E3759}"/>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217" name="Rectangle 216">
            <a:extLst>
              <a:ext uri="{FF2B5EF4-FFF2-40B4-BE49-F238E27FC236}">
                <a16:creationId xmlns:a16="http://schemas.microsoft.com/office/drawing/2014/main" id="{581EB602-1A06-B1DA-2DD0-F56BFD1D3928}"/>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219" name="Straight Arrow Connector 218">
            <a:extLst>
              <a:ext uri="{FF2B5EF4-FFF2-40B4-BE49-F238E27FC236}">
                <a16:creationId xmlns:a16="http://schemas.microsoft.com/office/drawing/2014/main" id="{59AC9BDC-EAF0-6CD7-80FF-A4300C183E28}"/>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2D19F60-122A-87C4-9360-ED88775647DE}"/>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CloudFormation stacks</a:t>
            </a:r>
          </a:p>
        </p:txBody>
      </p:sp>
      <p:pic>
        <p:nvPicPr>
          <p:cNvPr id="6" name="Graphic 5">
            <a:extLst>
              <a:ext uri="{FF2B5EF4-FFF2-40B4-BE49-F238E27FC236}">
                <a16:creationId xmlns:a16="http://schemas.microsoft.com/office/drawing/2014/main" id="{ADBAD20F-AD3D-4E9C-7ADA-2AB7C8D4C59A}"/>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5511538" y="4688166"/>
            <a:ext cx="355600" cy="355600"/>
          </a:xfrm>
          <a:prstGeom prst="rect">
            <a:avLst/>
          </a:prstGeom>
        </p:spPr>
      </p:pic>
      <p:cxnSp>
        <p:nvCxnSpPr>
          <p:cNvPr id="15" name="Straight Arrow Connector 14">
            <a:extLst>
              <a:ext uri="{FF2B5EF4-FFF2-40B4-BE49-F238E27FC236}">
                <a16:creationId xmlns:a16="http://schemas.microsoft.com/office/drawing/2014/main" id="{5C541DAB-878E-5CD8-D220-83A75385FC8A}"/>
              </a:ext>
            </a:extLst>
          </p:cNvPr>
          <p:cNvCxnSpPr>
            <a:cxnSpLocks/>
            <a:stCxn id="6" idx="0"/>
            <a:endCxn id="195"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645721D-A2E6-4E79-139F-F11AC7359118}"/>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4" name="Rectangle 203">
            <a:extLst>
              <a:ext uri="{FF2B5EF4-FFF2-40B4-BE49-F238E27FC236}">
                <a16:creationId xmlns:a16="http://schemas.microsoft.com/office/drawing/2014/main" id="{C53B207C-E95B-C5B5-D70C-137D751815D1}"/>
              </a:ext>
            </a:extLst>
          </p:cNvPr>
          <p:cNvSpPr/>
          <p:nvPr/>
        </p:nvSpPr>
        <p:spPr>
          <a:xfrm>
            <a:off x="9317250" y="5664697"/>
            <a:ext cx="4557622" cy="1078481"/>
          </a:xfrm>
          <a:prstGeom prst="rect">
            <a:avLst/>
          </a:prstGeom>
          <a:solidFill>
            <a:srgbClr val="D72A6B">
              <a:alpha val="5000"/>
            </a:srgbClr>
          </a:solid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38" name="Rectangle 37">
            <a:extLst>
              <a:ext uri="{FF2B5EF4-FFF2-40B4-BE49-F238E27FC236}">
                <a16:creationId xmlns:a16="http://schemas.microsoft.com/office/drawing/2014/main" id="{93A1747F-4B6C-F5CF-F529-B82598072E1C}"/>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ectangle 39">
            <a:extLst>
              <a:ext uri="{FF2B5EF4-FFF2-40B4-BE49-F238E27FC236}">
                <a16:creationId xmlns:a16="http://schemas.microsoft.com/office/drawing/2014/main" id="{BA8D0CAA-1EC0-0A0C-6C77-83EE67F34A80}"/>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91915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9A359AB-DFE6-B34C-AA9E-BF18C45AE9C1}"/>
              </a:ext>
            </a:extLst>
          </p:cNvPr>
          <p:cNvSpPr/>
          <p:nvPr/>
        </p:nvSpPr>
        <p:spPr>
          <a:xfrm>
            <a:off x="5418004" y="6167335"/>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pic>
        <p:nvPicPr>
          <p:cNvPr id="199" name="Graphic 198">
            <a:extLst>
              <a:ext uri="{FF2B5EF4-FFF2-40B4-BE49-F238E27FC236}">
                <a16:creationId xmlns:a16="http://schemas.microsoft.com/office/drawing/2014/main" id="{A6AA379A-8F45-4049-B22F-AF26C87525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70881" y="1667349"/>
            <a:ext cx="483586" cy="469900"/>
          </a:xfrm>
          <a:prstGeom prst="rect">
            <a:avLst/>
          </a:prstGeom>
        </p:spPr>
      </p:pic>
      <p:grpSp>
        <p:nvGrpSpPr>
          <p:cNvPr id="200" name="Group 199">
            <a:extLst>
              <a:ext uri="{FF2B5EF4-FFF2-40B4-BE49-F238E27FC236}">
                <a16:creationId xmlns:a16="http://schemas.microsoft.com/office/drawing/2014/main" id="{3DC79FC5-0F20-C44C-8925-8870E992D81D}"/>
              </a:ext>
            </a:extLst>
          </p:cNvPr>
          <p:cNvGrpSpPr/>
          <p:nvPr/>
        </p:nvGrpSpPr>
        <p:grpSpPr>
          <a:xfrm>
            <a:off x="2274635" y="1856022"/>
            <a:ext cx="469900" cy="627380"/>
            <a:chOff x="758056" y="2765501"/>
            <a:chExt cx="469900" cy="627380"/>
          </a:xfrm>
        </p:grpSpPr>
        <p:sp>
          <p:nvSpPr>
            <p:cNvPr id="201" name="Oval 200">
              <a:extLst>
                <a:ext uri="{FF2B5EF4-FFF2-40B4-BE49-F238E27FC236}">
                  <a16:creationId xmlns:a16="http://schemas.microsoft.com/office/drawing/2014/main" id="{23834815-FD75-D541-B781-2DF0AAF71BBD}"/>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sp>
          <p:nvSpPr>
            <p:cNvPr id="202" name="Oval 201">
              <a:extLst>
                <a:ext uri="{FF2B5EF4-FFF2-40B4-BE49-F238E27FC236}">
                  <a16:creationId xmlns:a16="http://schemas.microsoft.com/office/drawing/2014/main" id="{818A5B56-94AE-E943-87EF-3389CBF1F0EE}"/>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sp>
          <p:nvSpPr>
            <p:cNvPr id="203" name="Oval 202">
              <a:extLst>
                <a:ext uri="{FF2B5EF4-FFF2-40B4-BE49-F238E27FC236}">
                  <a16:creationId xmlns:a16="http://schemas.microsoft.com/office/drawing/2014/main" id="{A29458C3-A48B-F64E-9499-0472C43D2131}"/>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pic>
          <p:nvPicPr>
            <p:cNvPr id="204" name="Graphic 203">
              <a:extLst>
                <a:ext uri="{FF2B5EF4-FFF2-40B4-BE49-F238E27FC236}">
                  <a16:creationId xmlns:a16="http://schemas.microsoft.com/office/drawing/2014/main" id="{0A641DC5-5099-FB4A-ADBA-56251D952D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056" y="2765501"/>
              <a:ext cx="469900" cy="469900"/>
            </a:xfrm>
            <a:prstGeom prst="rect">
              <a:avLst/>
            </a:prstGeom>
          </p:spPr>
        </p:pic>
      </p:grpSp>
      <p:sp>
        <p:nvSpPr>
          <p:cNvPr id="133" name="Rectangle 132">
            <a:extLst>
              <a:ext uri="{FF2B5EF4-FFF2-40B4-BE49-F238E27FC236}">
                <a16:creationId xmlns:a16="http://schemas.microsoft.com/office/drawing/2014/main" id="{386D1260-1F2E-1946-B55B-4B3267EAF752}"/>
              </a:ext>
            </a:extLst>
          </p:cNvPr>
          <p:cNvSpPr/>
          <p:nvPr/>
        </p:nvSpPr>
        <p:spPr>
          <a:xfrm>
            <a:off x="4010764" y="2552467"/>
            <a:ext cx="8138375" cy="4769659"/>
          </a:xfrm>
          <a:prstGeom prst="rect">
            <a:avLst/>
          </a:prstGeom>
          <a:noFill/>
          <a:ln w="12700">
            <a:solidFill>
              <a:srgbClr val="D4276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82" tIns="43891" rIns="43891" bIns="45720" numCol="1" spcCol="0" rtlCol="0" fromWordArt="0" anchor="t" anchorCtr="0" forceAA="0" compatLnSpc="1">
            <a:prstTxWarp prst="textNoShape">
              <a:avLst/>
            </a:prstTxWarp>
            <a:noAutofit/>
          </a:bodyPr>
          <a:lstStyle/>
          <a:p>
            <a:pPr defTabSz="731491">
              <a:defRPr/>
            </a:pPr>
            <a:r>
              <a:rPr lang="en-US" sz="1140" i="1" dirty="0">
                <a:solidFill>
                  <a:srgbClr val="002D43"/>
                </a:solidFill>
                <a:latin typeface="Amazon Ember"/>
              </a:rPr>
              <a:t>CloudFormation Stack</a:t>
            </a:r>
          </a:p>
        </p:txBody>
      </p:sp>
      <p:sp>
        <p:nvSpPr>
          <p:cNvPr id="134" name="TextBox 133">
            <a:extLst>
              <a:ext uri="{FF2B5EF4-FFF2-40B4-BE49-F238E27FC236}">
                <a16:creationId xmlns:a16="http://schemas.microsoft.com/office/drawing/2014/main" id="{61C0871A-B376-4F4E-8153-F1C105F040F8}"/>
              </a:ext>
            </a:extLst>
          </p:cNvPr>
          <p:cNvSpPr txBox="1"/>
          <p:nvPr/>
        </p:nvSpPr>
        <p:spPr>
          <a:xfrm>
            <a:off x="8369375" y="5344208"/>
            <a:ext cx="1533898"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Data Firehose</a:t>
            </a:r>
          </a:p>
        </p:txBody>
      </p:sp>
      <p:sp>
        <p:nvSpPr>
          <p:cNvPr id="135" name="TextBox 134">
            <a:extLst>
              <a:ext uri="{FF2B5EF4-FFF2-40B4-BE49-F238E27FC236}">
                <a16:creationId xmlns:a16="http://schemas.microsoft.com/office/drawing/2014/main" id="{BA736C86-F740-7140-88C8-BA9958DD8B95}"/>
              </a:ext>
            </a:extLst>
          </p:cNvPr>
          <p:cNvSpPr txBox="1"/>
          <p:nvPr/>
        </p:nvSpPr>
        <p:spPr>
          <a:xfrm>
            <a:off x="1930848" y="2322470"/>
            <a:ext cx="1059538"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Customers</a:t>
            </a:r>
          </a:p>
        </p:txBody>
      </p:sp>
      <p:sp>
        <p:nvSpPr>
          <p:cNvPr id="138" name="Rounded Rectangle 137">
            <a:extLst>
              <a:ext uri="{FF2B5EF4-FFF2-40B4-BE49-F238E27FC236}">
                <a16:creationId xmlns:a16="http://schemas.microsoft.com/office/drawing/2014/main" id="{B45A7EB5-ECD7-1D46-B40C-DCC1F68D20A8}"/>
              </a:ext>
            </a:extLst>
          </p:cNvPr>
          <p:cNvSpPr/>
          <p:nvPr/>
        </p:nvSpPr>
        <p:spPr>
          <a:xfrm>
            <a:off x="2913888" y="1801609"/>
            <a:ext cx="1076239"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conversational</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interface</a:t>
            </a:r>
          </a:p>
        </p:txBody>
      </p:sp>
      <p:sp>
        <p:nvSpPr>
          <p:cNvPr id="139" name="Rounded Rectangle 138">
            <a:extLst>
              <a:ext uri="{FF2B5EF4-FFF2-40B4-BE49-F238E27FC236}">
                <a16:creationId xmlns:a16="http://schemas.microsoft.com/office/drawing/2014/main" id="{64EBD6BA-B157-4542-A828-5DCC4480E315}"/>
              </a:ext>
            </a:extLst>
          </p:cNvPr>
          <p:cNvSpPr/>
          <p:nvPr/>
        </p:nvSpPr>
        <p:spPr>
          <a:xfrm>
            <a:off x="5091078" y="1787320"/>
            <a:ext cx="1076239"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log data</a:t>
            </a:r>
          </a:p>
        </p:txBody>
      </p:sp>
      <p:sp>
        <p:nvSpPr>
          <p:cNvPr id="140" name="TextBox 139">
            <a:extLst>
              <a:ext uri="{FF2B5EF4-FFF2-40B4-BE49-F238E27FC236}">
                <a16:creationId xmlns:a16="http://schemas.microsoft.com/office/drawing/2014/main" id="{691293E6-4EA2-124C-9842-A0DE1FF06D40}"/>
              </a:ext>
            </a:extLst>
          </p:cNvPr>
          <p:cNvSpPr txBox="1"/>
          <p:nvPr/>
        </p:nvSpPr>
        <p:spPr>
          <a:xfrm>
            <a:off x="4086311" y="4231921"/>
            <a:ext cx="1092256"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Athena</a:t>
            </a:r>
          </a:p>
        </p:txBody>
      </p:sp>
      <p:sp>
        <p:nvSpPr>
          <p:cNvPr id="141" name="TextBox 140">
            <a:extLst>
              <a:ext uri="{FF2B5EF4-FFF2-40B4-BE49-F238E27FC236}">
                <a16:creationId xmlns:a16="http://schemas.microsoft.com/office/drawing/2014/main" id="{0BF2AD34-AA72-434E-A105-C89ED388197D}"/>
              </a:ext>
            </a:extLst>
          </p:cNvPr>
          <p:cNvSpPr txBox="1"/>
          <p:nvPr/>
        </p:nvSpPr>
        <p:spPr>
          <a:xfrm>
            <a:off x="7056768" y="6501842"/>
            <a:ext cx="960005" cy="276999"/>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AWS Glue</a:t>
            </a:r>
          </a:p>
        </p:txBody>
      </p:sp>
      <p:sp>
        <p:nvSpPr>
          <p:cNvPr id="142" name="TextBox 141">
            <a:extLst>
              <a:ext uri="{FF2B5EF4-FFF2-40B4-BE49-F238E27FC236}">
                <a16:creationId xmlns:a16="http://schemas.microsoft.com/office/drawing/2014/main" id="{2C9AAB6A-CFBA-8A42-9BC4-714DF9897353}"/>
              </a:ext>
            </a:extLst>
          </p:cNvPr>
          <p:cNvSpPr txBox="1"/>
          <p:nvPr/>
        </p:nvSpPr>
        <p:spPr>
          <a:xfrm>
            <a:off x="5922275" y="4227048"/>
            <a:ext cx="1405012"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Simple Storage Service</a:t>
            </a:r>
          </a:p>
        </p:txBody>
      </p:sp>
      <p:sp>
        <p:nvSpPr>
          <p:cNvPr id="143" name="TextBox 142">
            <a:extLst>
              <a:ext uri="{FF2B5EF4-FFF2-40B4-BE49-F238E27FC236}">
                <a16:creationId xmlns:a16="http://schemas.microsoft.com/office/drawing/2014/main" id="{8584A482-F82B-3D4E-9E0B-31B9905B6774}"/>
              </a:ext>
            </a:extLst>
          </p:cNvPr>
          <p:cNvSpPr txBox="1"/>
          <p:nvPr/>
        </p:nvSpPr>
        <p:spPr>
          <a:xfrm>
            <a:off x="6236367" y="6490855"/>
            <a:ext cx="748254" cy="253916"/>
          </a:xfrm>
          <a:prstGeom prst="rect">
            <a:avLst/>
          </a:prstGeom>
          <a:noFill/>
        </p:spPr>
        <p:txBody>
          <a:bodyPr wrap="square" rtlCol="0">
            <a:spAutoFit/>
          </a:bodyPr>
          <a:lstStyle/>
          <a:p>
            <a:pPr algn="ctr" defTabSz="731491">
              <a:defRPr/>
            </a:pPr>
            <a:r>
              <a:rPr lang="en-US" sz="1050" dirty="0">
                <a:solidFill>
                  <a:srgbClr val="002D43"/>
                </a:solidFill>
                <a:latin typeface="Amazon Ember"/>
                <a:ea typeface="Amazon Ember" panose="020B0603020204020204" pitchFamily="34" charset="0"/>
                <a:cs typeface="Amazon Ember" panose="020B0603020204020204" pitchFamily="34" charset="0"/>
              </a:rPr>
              <a:t>Crawler</a:t>
            </a:r>
          </a:p>
        </p:txBody>
      </p:sp>
      <p:sp>
        <p:nvSpPr>
          <p:cNvPr id="144" name="TextBox 143">
            <a:extLst>
              <a:ext uri="{FF2B5EF4-FFF2-40B4-BE49-F238E27FC236}">
                <a16:creationId xmlns:a16="http://schemas.microsoft.com/office/drawing/2014/main" id="{024838BD-D50A-0542-8BC4-6BB3769E5CB2}"/>
              </a:ext>
            </a:extLst>
          </p:cNvPr>
          <p:cNvSpPr txBox="1"/>
          <p:nvPr/>
        </p:nvSpPr>
        <p:spPr>
          <a:xfrm>
            <a:off x="1931547" y="4181356"/>
            <a:ext cx="1003279"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a:t>
            </a:r>
            <a:r>
              <a:rPr lang="en-US" sz="1200" dirty="0" err="1">
                <a:solidFill>
                  <a:srgbClr val="002D43"/>
                </a:solidFill>
                <a:latin typeface="Amazon Ember"/>
                <a:ea typeface="Amazon Ember" panose="020B0603020204020204" pitchFamily="34" charset="0"/>
                <a:cs typeface="Amazon Ember" panose="020B0603020204020204" pitchFamily="34" charset="0"/>
              </a:rPr>
              <a:t>QuickSight</a:t>
            </a:r>
            <a:endParaRPr lang="en-US" sz="1200" dirty="0">
              <a:solidFill>
                <a:srgbClr val="002D43"/>
              </a:solidFill>
              <a:latin typeface="Amazon Ember"/>
              <a:ea typeface="Amazon Ember" panose="020B0603020204020204" pitchFamily="34" charset="0"/>
              <a:cs typeface="Amazon Ember" panose="020B0603020204020204" pitchFamily="34" charset="0"/>
            </a:endParaRPr>
          </a:p>
        </p:txBody>
      </p:sp>
      <p:sp>
        <p:nvSpPr>
          <p:cNvPr id="145" name="TextBox 144">
            <a:extLst>
              <a:ext uri="{FF2B5EF4-FFF2-40B4-BE49-F238E27FC236}">
                <a16:creationId xmlns:a16="http://schemas.microsoft.com/office/drawing/2014/main" id="{BADC8F76-53A6-4A45-A171-C230DF283185}"/>
              </a:ext>
            </a:extLst>
          </p:cNvPr>
          <p:cNvSpPr txBox="1"/>
          <p:nvPr/>
        </p:nvSpPr>
        <p:spPr>
          <a:xfrm>
            <a:off x="5168616" y="6490855"/>
            <a:ext cx="919000"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Database</a:t>
            </a:r>
          </a:p>
        </p:txBody>
      </p:sp>
      <p:sp>
        <p:nvSpPr>
          <p:cNvPr id="146" name="TextBox 145">
            <a:extLst>
              <a:ext uri="{FF2B5EF4-FFF2-40B4-BE49-F238E27FC236}">
                <a16:creationId xmlns:a16="http://schemas.microsoft.com/office/drawing/2014/main" id="{BD793EDE-3CED-CC45-8450-C7A29008C965}"/>
              </a:ext>
            </a:extLst>
          </p:cNvPr>
          <p:cNvSpPr txBox="1"/>
          <p:nvPr/>
        </p:nvSpPr>
        <p:spPr>
          <a:xfrm>
            <a:off x="10005585" y="5375959"/>
            <a:ext cx="898172"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AWS Lambda</a:t>
            </a:r>
          </a:p>
        </p:txBody>
      </p:sp>
      <p:sp>
        <p:nvSpPr>
          <p:cNvPr id="147" name="TextBox 146">
            <a:extLst>
              <a:ext uri="{FF2B5EF4-FFF2-40B4-BE49-F238E27FC236}">
                <a16:creationId xmlns:a16="http://schemas.microsoft.com/office/drawing/2014/main" id="{355CFB24-BF31-C548-A5C8-6AE533014172}"/>
              </a:ext>
            </a:extLst>
          </p:cNvPr>
          <p:cNvSpPr txBox="1"/>
          <p:nvPr/>
        </p:nvSpPr>
        <p:spPr>
          <a:xfrm>
            <a:off x="10824975" y="5227501"/>
            <a:ext cx="1177237" cy="577081"/>
          </a:xfrm>
          <a:prstGeom prst="rect">
            <a:avLst/>
          </a:prstGeom>
          <a:noFill/>
        </p:spPr>
        <p:txBody>
          <a:bodyPr wrap="square" rtlCol="0">
            <a:spAutoFit/>
          </a:bodyPr>
          <a:lstStyle/>
          <a:p>
            <a:pPr algn="ctr" defTabSz="731491">
              <a:defRPr/>
            </a:pPr>
            <a:r>
              <a:rPr lang="en-US" sz="1050" dirty="0">
                <a:solidFill>
                  <a:schemeClr val="bg1"/>
                </a:solidFill>
                <a:latin typeface="Amazon Ember"/>
              </a:rPr>
              <a:t>transformation</a:t>
            </a:r>
          </a:p>
          <a:p>
            <a:pPr algn="ctr" defTabSz="731491">
              <a:defRPr/>
            </a:pPr>
            <a:r>
              <a:rPr lang="en-US" sz="1050" dirty="0">
                <a:solidFill>
                  <a:schemeClr val="bg1"/>
                </a:solidFill>
                <a:latin typeface="Amazon Ember"/>
              </a:rPr>
              <a:t>and redaction function</a:t>
            </a:r>
          </a:p>
        </p:txBody>
      </p:sp>
      <p:sp>
        <p:nvSpPr>
          <p:cNvPr id="148" name="TextBox 147">
            <a:extLst>
              <a:ext uri="{FF2B5EF4-FFF2-40B4-BE49-F238E27FC236}">
                <a16:creationId xmlns:a16="http://schemas.microsoft.com/office/drawing/2014/main" id="{5F3F4340-4A95-364B-BE10-1CDA1B23F0DF}"/>
              </a:ext>
            </a:extLst>
          </p:cNvPr>
          <p:cNvSpPr txBox="1"/>
          <p:nvPr/>
        </p:nvSpPr>
        <p:spPr>
          <a:xfrm>
            <a:off x="8994669" y="6908869"/>
            <a:ext cx="2932180" cy="276999"/>
          </a:xfrm>
          <a:prstGeom prst="rect">
            <a:avLst/>
          </a:prstGeom>
          <a:noFill/>
        </p:spPr>
        <p:txBody>
          <a:bodyPr wrap="square" lIns="0" rIns="0" rtlCol="0">
            <a:spAutoFit/>
          </a:bodyPr>
          <a:lstStyle/>
          <a:p>
            <a:pPr algn="ctr" defTabSz="731491">
              <a:defRPr/>
            </a:pPr>
            <a:r>
              <a:rPr lang="en-US" sz="1200" dirty="0">
                <a:solidFill>
                  <a:srgbClr val="002D43"/>
                </a:solidFill>
                <a:latin typeface="Amazon Ember"/>
              </a:rPr>
              <a:t>AWS Identity and Access Management</a:t>
            </a:r>
          </a:p>
        </p:txBody>
      </p:sp>
      <p:sp>
        <p:nvSpPr>
          <p:cNvPr id="149" name="TextBox 148">
            <a:extLst>
              <a:ext uri="{FF2B5EF4-FFF2-40B4-BE49-F238E27FC236}">
                <a16:creationId xmlns:a16="http://schemas.microsoft.com/office/drawing/2014/main" id="{0D620373-81BA-E94C-94FC-A0F481CDEED5}"/>
              </a:ext>
            </a:extLst>
          </p:cNvPr>
          <p:cNvSpPr txBox="1"/>
          <p:nvPr/>
        </p:nvSpPr>
        <p:spPr>
          <a:xfrm>
            <a:off x="10421990"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0" name="TextBox 149">
            <a:extLst>
              <a:ext uri="{FF2B5EF4-FFF2-40B4-BE49-F238E27FC236}">
                <a16:creationId xmlns:a16="http://schemas.microsoft.com/office/drawing/2014/main" id="{066674BE-9E68-5547-BCE3-928F03A28FC3}"/>
              </a:ext>
            </a:extLst>
          </p:cNvPr>
          <p:cNvSpPr txBox="1"/>
          <p:nvPr/>
        </p:nvSpPr>
        <p:spPr>
          <a:xfrm>
            <a:off x="9873674"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1" name="TextBox 150">
            <a:extLst>
              <a:ext uri="{FF2B5EF4-FFF2-40B4-BE49-F238E27FC236}">
                <a16:creationId xmlns:a16="http://schemas.microsoft.com/office/drawing/2014/main" id="{37865362-BE18-5545-AB4D-F5F278788F3C}"/>
              </a:ext>
            </a:extLst>
          </p:cNvPr>
          <p:cNvSpPr txBox="1"/>
          <p:nvPr/>
        </p:nvSpPr>
        <p:spPr>
          <a:xfrm>
            <a:off x="9305369"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3" name="Rounded Rectangle 152">
            <a:extLst>
              <a:ext uri="{FF2B5EF4-FFF2-40B4-BE49-F238E27FC236}">
                <a16:creationId xmlns:a16="http://schemas.microsoft.com/office/drawing/2014/main" id="{77BA78B8-3EA3-0C4E-B58B-EB0283C35BD4}"/>
              </a:ext>
            </a:extLst>
          </p:cNvPr>
          <p:cNvSpPr/>
          <p:nvPr/>
        </p:nvSpPr>
        <p:spPr>
          <a:xfrm>
            <a:off x="7191574" y="1787320"/>
            <a:ext cx="1714730"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CloudWatch Logs</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log group subscription</a:t>
            </a:r>
          </a:p>
        </p:txBody>
      </p:sp>
      <p:sp>
        <p:nvSpPr>
          <p:cNvPr id="154" name="Rounded Rectangle 153">
            <a:extLst>
              <a:ext uri="{FF2B5EF4-FFF2-40B4-BE49-F238E27FC236}">
                <a16:creationId xmlns:a16="http://schemas.microsoft.com/office/drawing/2014/main" id="{888E14C4-2910-654C-8FED-74693976BC61}"/>
              </a:ext>
            </a:extLst>
          </p:cNvPr>
          <p:cNvSpPr/>
          <p:nvPr/>
        </p:nvSpPr>
        <p:spPr>
          <a:xfrm>
            <a:off x="7182495" y="4807309"/>
            <a:ext cx="1521583"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Firehose</a:t>
            </a:r>
          </a:p>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delivery stream</a:t>
            </a:r>
          </a:p>
        </p:txBody>
      </p:sp>
      <p:sp>
        <p:nvSpPr>
          <p:cNvPr id="155" name="Rounded Rectangle 154">
            <a:extLst>
              <a:ext uri="{FF2B5EF4-FFF2-40B4-BE49-F238E27FC236}">
                <a16:creationId xmlns:a16="http://schemas.microsoft.com/office/drawing/2014/main" id="{0EB115D6-9E7A-4F47-9CA9-C3963F918A3C}"/>
              </a:ext>
            </a:extLst>
          </p:cNvPr>
          <p:cNvSpPr/>
          <p:nvPr/>
        </p:nvSpPr>
        <p:spPr>
          <a:xfrm>
            <a:off x="2947091" y="4805019"/>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Athena SQL queries</a:t>
            </a:r>
          </a:p>
        </p:txBody>
      </p:sp>
      <p:sp>
        <p:nvSpPr>
          <p:cNvPr id="156" name="Rounded Rectangle 155">
            <a:extLst>
              <a:ext uri="{FF2B5EF4-FFF2-40B4-BE49-F238E27FC236}">
                <a16:creationId xmlns:a16="http://schemas.microsoft.com/office/drawing/2014/main" id="{9E061E18-8039-134A-B838-4BD21047FECC}"/>
              </a:ext>
            </a:extLst>
          </p:cNvPr>
          <p:cNvSpPr/>
          <p:nvPr/>
        </p:nvSpPr>
        <p:spPr>
          <a:xfrm>
            <a:off x="5108601" y="4801611"/>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Athena SQL queries</a:t>
            </a:r>
          </a:p>
        </p:txBody>
      </p:sp>
      <p:sp>
        <p:nvSpPr>
          <p:cNvPr id="157" name="Rounded Rectangle 156">
            <a:extLst>
              <a:ext uri="{FF2B5EF4-FFF2-40B4-BE49-F238E27FC236}">
                <a16:creationId xmlns:a16="http://schemas.microsoft.com/office/drawing/2014/main" id="{C964C167-D694-3143-9A68-7EDA1AC7A3C0}"/>
              </a:ext>
            </a:extLst>
          </p:cNvPr>
          <p:cNvSpPr/>
          <p:nvPr/>
        </p:nvSpPr>
        <p:spPr>
          <a:xfrm>
            <a:off x="2849463" y="5708212"/>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QuickSight dashboards</a:t>
            </a:r>
          </a:p>
        </p:txBody>
      </p:sp>
      <p:cxnSp>
        <p:nvCxnSpPr>
          <p:cNvPr id="159" name="Straight Arrow Connector 158">
            <a:extLst>
              <a:ext uri="{FF2B5EF4-FFF2-40B4-BE49-F238E27FC236}">
                <a16:creationId xmlns:a16="http://schemas.microsoft.com/office/drawing/2014/main" id="{0CE48056-9D6A-1147-858C-7159D1C57CE1}"/>
              </a:ext>
            </a:extLst>
          </p:cNvPr>
          <p:cNvCxnSpPr>
            <a:cxnSpLocks/>
          </p:cNvCxnSpPr>
          <p:nvPr/>
        </p:nvCxnSpPr>
        <p:spPr>
          <a:xfrm flipH="1">
            <a:off x="2654468" y="2013540"/>
            <a:ext cx="1623772" cy="0"/>
          </a:xfrm>
          <a:prstGeom prst="straightConnector1">
            <a:avLst/>
          </a:prstGeom>
          <a:ln w="12700">
            <a:solidFill>
              <a:schemeClr val="bg2"/>
            </a:solidFill>
            <a:prstDash val="solid"/>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5168001-1400-A146-B4D8-1CBDCCD71572}"/>
              </a:ext>
            </a:extLst>
          </p:cNvPr>
          <p:cNvCxnSpPr>
            <a:cxnSpLocks/>
          </p:cNvCxnSpPr>
          <p:nvPr/>
        </p:nvCxnSpPr>
        <p:spPr>
          <a:xfrm flipV="1">
            <a:off x="4989439" y="2010031"/>
            <a:ext cx="1276753" cy="351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1" name="Elbow Connector 160">
            <a:extLst>
              <a:ext uri="{FF2B5EF4-FFF2-40B4-BE49-F238E27FC236}">
                <a16:creationId xmlns:a16="http://schemas.microsoft.com/office/drawing/2014/main" id="{CA9CEB45-969B-5F44-ADD9-F02263BE59C6}"/>
              </a:ext>
            </a:extLst>
          </p:cNvPr>
          <p:cNvCxnSpPr>
            <a:cxnSpLocks/>
            <a:stCxn id="175" idx="3"/>
            <a:endCxn id="176" idx="0"/>
          </p:cNvCxnSpPr>
          <p:nvPr/>
        </p:nvCxnSpPr>
        <p:spPr>
          <a:xfrm>
            <a:off x="6977390" y="2015301"/>
            <a:ext cx="2158932" cy="2655703"/>
          </a:xfrm>
          <a:prstGeom prst="bentConnector2">
            <a:avLst/>
          </a:prstGeom>
          <a:ln w="12700">
            <a:solidFill>
              <a:schemeClr val="bg2"/>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62BD762C-38A0-A94E-8099-4E641986CB43}"/>
              </a:ext>
            </a:extLst>
          </p:cNvPr>
          <p:cNvCxnSpPr>
            <a:cxnSpLocks/>
            <a:endCxn id="185" idx="0"/>
          </p:cNvCxnSpPr>
          <p:nvPr/>
        </p:nvCxnSpPr>
        <p:spPr>
          <a:xfrm>
            <a:off x="6624782" y="5382204"/>
            <a:ext cx="3498" cy="676432"/>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6DD5622A-E4C1-5345-9D25-51C6BA0C7C34}"/>
              </a:ext>
            </a:extLst>
          </p:cNvPr>
          <p:cNvCxnSpPr>
            <a:cxnSpLocks/>
          </p:cNvCxnSpPr>
          <p:nvPr/>
        </p:nvCxnSpPr>
        <p:spPr>
          <a:xfrm flipH="1">
            <a:off x="4988039" y="5026604"/>
            <a:ext cx="1281142"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08E602F-81DC-AB43-B6BF-09E0F333CBC2}"/>
              </a:ext>
            </a:extLst>
          </p:cNvPr>
          <p:cNvCxnSpPr>
            <a:cxnSpLocks/>
          </p:cNvCxnSpPr>
          <p:nvPr/>
        </p:nvCxnSpPr>
        <p:spPr>
          <a:xfrm flipH="1">
            <a:off x="5846977" y="6245275"/>
            <a:ext cx="546353" cy="0"/>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DC67A248-8215-1743-BF2D-D18506E0D01C}"/>
              </a:ext>
            </a:extLst>
          </p:cNvPr>
          <p:cNvCxnSpPr>
            <a:cxnSpLocks/>
            <a:stCxn id="16" idx="1"/>
            <a:endCxn id="179" idx="2"/>
          </p:cNvCxnSpPr>
          <p:nvPr/>
        </p:nvCxnSpPr>
        <p:spPr>
          <a:xfrm rot="10800000">
            <a:off x="4633140" y="5382205"/>
            <a:ext cx="784865" cy="865003"/>
          </a:xfrm>
          <a:prstGeom prst="bentConnector2">
            <a:avLst/>
          </a:prstGeom>
          <a:ln w="1270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C3F87AD-E376-BF45-ACE0-3672380DCAF4}"/>
              </a:ext>
            </a:extLst>
          </p:cNvPr>
          <p:cNvCxnSpPr>
            <a:cxnSpLocks/>
          </p:cNvCxnSpPr>
          <p:nvPr/>
        </p:nvCxnSpPr>
        <p:spPr>
          <a:xfrm flipH="1" flipV="1">
            <a:off x="9206514" y="5026604"/>
            <a:ext cx="822697" cy="137"/>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C8AAA1F-6570-F34B-9E95-283C1508A06E}"/>
              </a:ext>
            </a:extLst>
          </p:cNvPr>
          <p:cNvCxnSpPr>
            <a:cxnSpLocks/>
          </p:cNvCxnSpPr>
          <p:nvPr/>
        </p:nvCxnSpPr>
        <p:spPr>
          <a:xfrm flipH="1">
            <a:off x="2797525" y="5026604"/>
            <a:ext cx="1479314"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520EF7C-C83A-1B48-8B1F-031ED77FD85F}"/>
              </a:ext>
            </a:extLst>
          </p:cNvPr>
          <p:cNvCxnSpPr>
            <a:cxnSpLocks/>
          </p:cNvCxnSpPr>
          <p:nvPr/>
        </p:nvCxnSpPr>
        <p:spPr>
          <a:xfrm flipV="1">
            <a:off x="10782194" y="5885762"/>
            <a:ext cx="177514" cy="554723"/>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5B668CB-FA31-2D45-9D09-F69BFA15D504}"/>
              </a:ext>
            </a:extLst>
          </p:cNvPr>
          <p:cNvCxnSpPr>
            <a:cxnSpLocks/>
          </p:cNvCxnSpPr>
          <p:nvPr/>
        </p:nvCxnSpPr>
        <p:spPr>
          <a:xfrm flipH="1" flipV="1">
            <a:off x="9447434" y="5766976"/>
            <a:ext cx="558152" cy="700235"/>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5689513-AAE9-FB4C-A178-5C10AFAA5D0B}"/>
              </a:ext>
            </a:extLst>
          </p:cNvPr>
          <p:cNvCxnSpPr>
            <a:cxnSpLocks/>
          </p:cNvCxnSpPr>
          <p:nvPr/>
        </p:nvCxnSpPr>
        <p:spPr>
          <a:xfrm>
            <a:off x="8061693" y="6108091"/>
            <a:ext cx="1344736" cy="393750"/>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016665B6-3734-D140-9814-374E8EDA167A}"/>
              </a:ext>
            </a:extLst>
          </p:cNvPr>
          <p:cNvCxnSpPr>
            <a:cxnSpLocks/>
            <a:stCxn id="176" idx="1"/>
          </p:cNvCxnSpPr>
          <p:nvPr/>
        </p:nvCxnSpPr>
        <p:spPr>
          <a:xfrm flipH="1">
            <a:off x="6980382" y="5026604"/>
            <a:ext cx="1800340"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EA7BC2A2-0C1D-C64B-9946-9B953A80CC37}"/>
              </a:ext>
            </a:extLst>
          </p:cNvPr>
          <p:cNvCxnSpPr>
            <a:cxnSpLocks/>
            <a:stCxn id="196" idx="0"/>
          </p:cNvCxnSpPr>
          <p:nvPr/>
        </p:nvCxnSpPr>
        <p:spPr>
          <a:xfrm flipV="1">
            <a:off x="2440073" y="5382205"/>
            <a:ext cx="1853" cy="503556"/>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4" name="Graphic 173">
            <a:extLst>
              <a:ext uri="{FF2B5EF4-FFF2-40B4-BE49-F238E27FC236}">
                <a16:creationId xmlns:a16="http://schemas.microsoft.com/office/drawing/2014/main" id="{7193D1E3-AAA3-9A48-8410-03D8428FE4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7539" y="1659700"/>
            <a:ext cx="711200" cy="711200"/>
          </a:xfrm>
          <a:prstGeom prst="rect">
            <a:avLst/>
          </a:prstGeom>
        </p:spPr>
      </p:pic>
      <p:pic>
        <p:nvPicPr>
          <p:cNvPr id="175" name="Graphic 174">
            <a:extLst>
              <a:ext uri="{FF2B5EF4-FFF2-40B4-BE49-F238E27FC236}">
                <a16:creationId xmlns:a16="http://schemas.microsoft.com/office/drawing/2014/main" id="{D5A1D490-7F54-064C-AC99-82D28D847E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66191" y="1659700"/>
            <a:ext cx="711200" cy="711200"/>
          </a:xfrm>
          <a:prstGeom prst="rect">
            <a:avLst/>
          </a:prstGeom>
        </p:spPr>
      </p:pic>
      <p:pic>
        <p:nvPicPr>
          <p:cNvPr id="176" name="Graphic 175">
            <a:extLst>
              <a:ext uri="{FF2B5EF4-FFF2-40B4-BE49-F238E27FC236}">
                <a16:creationId xmlns:a16="http://schemas.microsoft.com/office/drawing/2014/main" id="{390C751F-4E76-914F-AB47-3A06D22C94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80722" y="4671004"/>
            <a:ext cx="711200" cy="711200"/>
          </a:xfrm>
          <a:prstGeom prst="rect">
            <a:avLst/>
          </a:prstGeom>
        </p:spPr>
      </p:pic>
      <p:pic>
        <p:nvPicPr>
          <p:cNvPr id="179" name="Graphic 178">
            <a:extLst>
              <a:ext uri="{FF2B5EF4-FFF2-40B4-BE49-F238E27FC236}">
                <a16:creationId xmlns:a16="http://schemas.microsoft.com/office/drawing/2014/main" id="{AD3E245B-8B0A-BC41-B975-B3BBDF1DD3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7539" y="4671004"/>
            <a:ext cx="711200" cy="711200"/>
          </a:xfrm>
          <a:prstGeom prst="rect">
            <a:avLst/>
          </a:prstGeom>
        </p:spPr>
      </p:pic>
      <p:pic>
        <p:nvPicPr>
          <p:cNvPr id="180" name="Graphic 179">
            <a:extLst>
              <a:ext uri="{FF2B5EF4-FFF2-40B4-BE49-F238E27FC236}">
                <a16:creationId xmlns:a16="http://schemas.microsoft.com/office/drawing/2014/main" id="{79A5BAC6-BA81-184F-9CF1-BEA14955E39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81171" y="5822216"/>
            <a:ext cx="711200" cy="711200"/>
          </a:xfrm>
          <a:prstGeom prst="rect">
            <a:avLst/>
          </a:prstGeom>
        </p:spPr>
      </p:pic>
      <p:pic>
        <p:nvPicPr>
          <p:cNvPr id="181" name="Graphic 180">
            <a:extLst>
              <a:ext uri="{FF2B5EF4-FFF2-40B4-BE49-F238E27FC236}">
                <a16:creationId xmlns:a16="http://schemas.microsoft.com/office/drawing/2014/main" id="{4CC8FDD3-02B0-544A-8C45-ACE1C5A93FF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269181" y="4671004"/>
            <a:ext cx="711200" cy="711200"/>
          </a:xfrm>
          <a:prstGeom prst="rect">
            <a:avLst/>
          </a:prstGeom>
        </p:spPr>
      </p:pic>
      <p:pic>
        <p:nvPicPr>
          <p:cNvPr id="182" name="Graphic 181">
            <a:extLst>
              <a:ext uri="{FF2B5EF4-FFF2-40B4-BE49-F238E27FC236}">
                <a16:creationId xmlns:a16="http://schemas.microsoft.com/office/drawing/2014/main" id="{6CF87659-2C8C-C04A-8188-B0034555D26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86326" y="4671004"/>
            <a:ext cx="711200" cy="711200"/>
          </a:xfrm>
          <a:prstGeom prst="rect">
            <a:avLst/>
          </a:prstGeom>
        </p:spPr>
      </p:pic>
      <p:pic>
        <p:nvPicPr>
          <p:cNvPr id="183" name="Graphic 182">
            <a:extLst>
              <a:ext uri="{FF2B5EF4-FFF2-40B4-BE49-F238E27FC236}">
                <a16:creationId xmlns:a16="http://schemas.microsoft.com/office/drawing/2014/main" id="{975DC97C-1BD3-1A4F-9741-735D64A90E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09602" y="5772858"/>
            <a:ext cx="332066" cy="332066"/>
          </a:xfrm>
          <a:prstGeom prst="rect">
            <a:avLst/>
          </a:prstGeom>
        </p:spPr>
      </p:pic>
      <p:pic>
        <p:nvPicPr>
          <p:cNvPr id="184" name="Graphic 183">
            <a:extLst>
              <a:ext uri="{FF2B5EF4-FFF2-40B4-BE49-F238E27FC236}">
                <a16:creationId xmlns:a16="http://schemas.microsoft.com/office/drawing/2014/main" id="{A74ED2B8-5A9B-3444-916E-F04820D1C23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393166" y="6010325"/>
            <a:ext cx="469900" cy="469900"/>
          </a:xfrm>
          <a:prstGeom prst="rect">
            <a:avLst/>
          </a:prstGeom>
        </p:spPr>
      </p:pic>
      <p:pic>
        <p:nvPicPr>
          <p:cNvPr id="185" name="Graphic 184">
            <a:extLst>
              <a:ext uri="{FF2B5EF4-FFF2-40B4-BE49-F238E27FC236}">
                <a16:creationId xmlns:a16="http://schemas.microsoft.com/office/drawing/2014/main" id="{CD338832-22A4-DB4A-B729-BE0FC3F4711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93329" y="6058636"/>
            <a:ext cx="469900" cy="469900"/>
          </a:xfrm>
          <a:prstGeom prst="rect">
            <a:avLst/>
          </a:prstGeom>
        </p:spPr>
      </p:pic>
      <p:pic>
        <p:nvPicPr>
          <p:cNvPr id="186" name="Graphic 185">
            <a:extLst>
              <a:ext uri="{FF2B5EF4-FFF2-40B4-BE49-F238E27FC236}">
                <a16:creationId xmlns:a16="http://schemas.microsoft.com/office/drawing/2014/main" id="{2D5996D2-5237-F545-A690-483663BFFB5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156267" y="4671004"/>
            <a:ext cx="711200" cy="711200"/>
          </a:xfrm>
          <a:prstGeom prst="rect">
            <a:avLst/>
          </a:prstGeom>
        </p:spPr>
      </p:pic>
      <p:pic>
        <p:nvPicPr>
          <p:cNvPr id="187" name="Graphic 186">
            <a:extLst>
              <a:ext uri="{FF2B5EF4-FFF2-40B4-BE49-F238E27FC236}">
                <a16:creationId xmlns:a16="http://schemas.microsoft.com/office/drawing/2014/main" id="{A95AC0FF-C13A-684B-BF35-EE0A5DEA57A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183652" y="4785382"/>
            <a:ext cx="469900" cy="469900"/>
          </a:xfrm>
          <a:prstGeom prst="rect">
            <a:avLst/>
          </a:prstGeom>
        </p:spPr>
      </p:pic>
      <p:pic>
        <p:nvPicPr>
          <p:cNvPr id="188" name="Graphic 187">
            <a:extLst>
              <a:ext uri="{FF2B5EF4-FFF2-40B4-BE49-F238E27FC236}">
                <a16:creationId xmlns:a16="http://schemas.microsoft.com/office/drawing/2014/main" id="{68A9F42C-E53C-8E46-A0BC-DA7FBB442C8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55957" y="6211956"/>
            <a:ext cx="711200" cy="711200"/>
          </a:xfrm>
          <a:prstGeom prst="rect">
            <a:avLst/>
          </a:prstGeom>
        </p:spPr>
      </p:pic>
      <p:pic>
        <p:nvPicPr>
          <p:cNvPr id="189" name="Graphic 188">
            <a:extLst>
              <a:ext uri="{FF2B5EF4-FFF2-40B4-BE49-F238E27FC236}">
                <a16:creationId xmlns:a16="http://schemas.microsoft.com/office/drawing/2014/main" id="{412175D4-F795-8340-9B34-2C1101ECF370}"/>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470188" y="6369402"/>
            <a:ext cx="469900" cy="469900"/>
          </a:xfrm>
          <a:prstGeom prst="rect">
            <a:avLst/>
          </a:prstGeom>
        </p:spPr>
      </p:pic>
      <p:pic>
        <p:nvPicPr>
          <p:cNvPr id="190" name="Graphic 189">
            <a:extLst>
              <a:ext uri="{FF2B5EF4-FFF2-40B4-BE49-F238E27FC236}">
                <a16:creationId xmlns:a16="http://schemas.microsoft.com/office/drawing/2014/main" id="{3846F66B-90CA-2A40-B0E5-F2F467946C9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893296" y="6369402"/>
            <a:ext cx="469900" cy="469900"/>
          </a:xfrm>
          <a:prstGeom prst="rect">
            <a:avLst/>
          </a:prstGeom>
        </p:spPr>
      </p:pic>
      <p:pic>
        <p:nvPicPr>
          <p:cNvPr id="191" name="Graphic 190">
            <a:extLst>
              <a:ext uri="{FF2B5EF4-FFF2-40B4-BE49-F238E27FC236}">
                <a16:creationId xmlns:a16="http://schemas.microsoft.com/office/drawing/2014/main" id="{8E871361-96AC-A149-9C9D-349BFCAEC3F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324990" y="6369402"/>
            <a:ext cx="469900" cy="469900"/>
          </a:xfrm>
          <a:prstGeom prst="rect">
            <a:avLst/>
          </a:prstGeom>
        </p:spPr>
      </p:pic>
      <p:sp>
        <p:nvSpPr>
          <p:cNvPr id="192" name="Rectangle 191">
            <a:extLst>
              <a:ext uri="{FF2B5EF4-FFF2-40B4-BE49-F238E27FC236}">
                <a16:creationId xmlns:a16="http://schemas.microsoft.com/office/drawing/2014/main" id="{4E87DF40-5425-5E48-A4C4-5F6136AD2816}"/>
              </a:ext>
            </a:extLst>
          </p:cNvPr>
          <p:cNvSpPr/>
          <p:nvPr/>
        </p:nvSpPr>
        <p:spPr>
          <a:xfrm>
            <a:off x="5082888" y="5766975"/>
            <a:ext cx="2920006" cy="1067410"/>
          </a:xfrm>
          <a:prstGeom prst="rect">
            <a:avLst/>
          </a:prstGeom>
          <a:noFill/>
          <a:ln w="6350">
            <a:solidFill>
              <a:srgbClr val="7041C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sp>
        <p:nvSpPr>
          <p:cNvPr id="193" name="Rectangle 192">
            <a:extLst>
              <a:ext uri="{FF2B5EF4-FFF2-40B4-BE49-F238E27FC236}">
                <a16:creationId xmlns:a16="http://schemas.microsoft.com/office/drawing/2014/main" id="{533C72DD-3BEF-644B-80F5-9464D22F43C4}"/>
              </a:ext>
            </a:extLst>
          </p:cNvPr>
          <p:cNvSpPr/>
          <p:nvPr/>
        </p:nvSpPr>
        <p:spPr>
          <a:xfrm>
            <a:off x="10029209" y="4586299"/>
            <a:ext cx="1944832" cy="1246474"/>
          </a:xfrm>
          <a:prstGeom prst="rect">
            <a:avLst/>
          </a:prstGeom>
          <a:noFill/>
          <a:ln w="6350">
            <a:solidFill>
              <a:srgbClr val="EE840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sp>
        <p:nvSpPr>
          <p:cNvPr id="194" name="Rectangle 193">
            <a:extLst>
              <a:ext uri="{FF2B5EF4-FFF2-40B4-BE49-F238E27FC236}">
                <a16:creationId xmlns:a16="http://schemas.microsoft.com/office/drawing/2014/main" id="{F1B982A0-262D-F949-870F-C450F5C61D0F}"/>
              </a:ext>
            </a:extLst>
          </p:cNvPr>
          <p:cNvSpPr/>
          <p:nvPr/>
        </p:nvSpPr>
        <p:spPr>
          <a:xfrm>
            <a:off x="8994668" y="6142647"/>
            <a:ext cx="2979372" cy="1059670"/>
          </a:xfrm>
          <a:prstGeom prst="rect">
            <a:avLst/>
          </a:prstGeom>
          <a:noFill/>
          <a:ln w="6350">
            <a:solidFill>
              <a:srgbClr val="E02E3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pic>
        <p:nvPicPr>
          <p:cNvPr id="196" name="Graphic 195">
            <a:extLst>
              <a:ext uri="{FF2B5EF4-FFF2-40B4-BE49-F238E27FC236}">
                <a16:creationId xmlns:a16="http://schemas.microsoft.com/office/drawing/2014/main" id="{F6DD1E16-AE31-F24A-89F1-FC5151789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05123" y="5885762"/>
            <a:ext cx="469900" cy="469900"/>
          </a:xfrm>
          <a:prstGeom prst="rect">
            <a:avLst/>
          </a:prstGeom>
        </p:spPr>
      </p:pic>
      <p:sp>
        <p:nvSpPr>
          <p:cNvPr id="197" name="TextBox 196">
            <a:extLst>
              <a:ext uri="{FF2B5EF4-FFF2-40B4-BE49-F238E27FC236}">
                <a16:creationId xmlns:a16="http://schemas.microsoft.com/office/drawing/2014/main" id="{CAE73F30-93BD-494D-B51D-FFA9B8E90363}"/>
              </a:ext>
            </a:extLst>
          </p:cNvPr>
          <p:cNvSpPr txBox="1"/>
          <p:nvPr/>
        </p:nvSpPr>
        <p:spPr>
          <a:xfrm>
            <a:off x="1826959" y="6339141"/>
            <a:ext cx="1246349" cy="492443"/>
          </a:xfrm>
          <a:prstGeom prst="rect">
            <a:avLst/>
          </a:prstGeom>
          <a:noFill/>
        </p:spPr>
        <p:txBody>
          <a:bodyPr wrap="square" rtlCol="0">
            <a:spAutoFit/>
          </a:bodyPr>
          <a:lstStyle/>
          <a:p>
            <a:pPr algn="ctr" defTabSz="731491">
              <a:defRPr/>
            </a:pPr>
            <a:r>
              <a:rPr lang="en-US" sz="1300" dirty="0">
                <a:solidFill>
                  <a:srgbClr val="595A5D"/>
                </a:solidFill>
                <a:latin typeface="Amazon Ember"/>
              </a:rPr>
              <a:t>Bot product owners</a:t>
            </a:r>
          </a:p>
        </p:txBody>
      </p:sp>
      <p:sp>
        <p:nvSpPr>
          <p:cNvPr id="207" name="TextBox 206">
            <a:extLst>
              <a:ext uri="{FF2B5EF4-FFF2-40B4-BE49-F238E27FC236}">
                <a16:creationId xmlns:a16="http://schemas.microsoft.com/office/drawing/2014/main" id="{F834CA01-73F9-FD43-AFFB-873F539F021C}"/>
              </a:ext>
            </a:extLst>
          </p:cNvPr>
          <p:cNvSpPr txBox="1"/>
          <p:nvPr/>
        </p:nvSpPr>
        <p:spPr>
          <a:xfrm>
            <a:off x="4102670" y="1416550"/>
            <a:ext cx="1059538"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Amazon Lex</a:t>
            </a:r>
          </a:p>
        </p:txBody>
      </p:sp>
      <p:sp>
        <p:nvSpPr>
          <p:cNvPr id="208" name="TextBox 207">
            <a:extLst>
              <a:ext uri="{FF2B5EF4-FFF2-40B4-BE49-F238E27FC236}">
                <a16:creationId xmlns:a16="http://schemas.microsoft.com/office/drawing/2014/main" id="{C49CE939-9EBB-B44F-A0E1-6A687410DBC1}"/>
              </a:ext>
            </a:extLst>
          </p:cNvPr>
          <p:cNvSpPr txBox="1"/>
          <p:nvPr/>
        </p:nvSpPr>
        <p:spPr>
          <a:xfrm>
            <a:off x="6023393" y="1224086"/>
            <a:ext cx="1196794"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CloudWatch</a:t>
            </a:r>
          </a:p>
        </p:txBody>
      </p:sp>
      <p:pic>
        <p:nvPicPr>
          <p:cNvPr id="75" name="Graphic 7">
            <a:extLst>
              <a:ext uri="{FF2B5EF4-FFF2-40B4-BE49-F238E27FC236}">
                <a16:creationId xmlns:a16="http://schemas.microsoft.com/office/drawing/2014/main" id="{3C5F09B0-9040-A643-8369-8F46C1CE236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84782" y="3148042"/>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83">
            <a:extLst>
              <a:ext uri="{FF2B5EF4-FFF2-40B4-BE49-F238E27FC236}">
                <a16:creationId xmlns:a16="http://schemas.microsoft.com/office/drawing/2014/main" id="{0E90A2C9-3830-2A42-A2DB-C1360C43D55A}"/>
              </a:ext>
            </a:extLst>
          </p:cNvPr>
          <p:cNvSpPr txBox="1"/>
          <p:nvPr/>
        </p:nvSpPr>
        <p:spPr>
          <a:xfrm>
            <a:off x="4326002" y="3207484"/>
            <a:ext cx="1235819" cy="646331"/>
          </a:xfrm>
          <a:prstGeom prst="rect">
            <a:avLst/>
          </a:prstGeom>
          <a:noFill/>
        </p:spPr>
        <p:txBody>
          <a:bodyPr wrap="square" rtlCol="0">
            <a:spAutoFit/>
          </a:bodyPr>
          <a:lstStyle/>
          <a:p>
            <a:pPr algn="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AWS Key Management Service</a:t>
            </a:r>
          </a:p>
        </p:txBody>
      </p:sp>
      <p:pic>
        <p:nvPicPr>
          <p:cNvPr id="82" name="Graphic 9">
            <a:extLst>
              <a:ext uri="{FF2B5EF4-FFF2-40B4-BE49-F238E27FC236}">
                <a16:creationId xmlns:a16="http://schemas.microsoft.com/office/drawing/2014/main" id="{9FA3C809-9C3F-F049-9FEC-6B5BAE809ED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34790" y="32594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95">
            <a:extLst>
              <a:ext uri="{FF2B5EF4-FFF2-40B4-BE49-F238E27FC236}">
                <a16:creationId xmlns:a16="http://schemas.microsoft.com/office/drawing/2014/main" id="{EC291F39-895E-DE4F-AAB3-154BEFB549CD}"/>
              </a:ext>
            </a:extLst>
          </p:cNvPr>
          <p:cNvSpPr/>
          <p:nvPr/>
        </p:nvSpPr>
        <p:spPr>
          <a:xfrm>
            <a:off x="4326002" y="3063479"/>
            <a:ext cx="2668828" cy="920854"/>
          </a:xfrm>
          <a:prstGeom prst="rect">
            <a:avLst/>
          </a:prstGeom>
          <a:noFill/>
          <a:ln w="6350">
            <a:solidFill>
              <a:srgbClr val="E02E3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cxnSp>
        <p:nvCxnSpPr>
          <p:cNvPr id="97" name="Straight Arrow Connector 96">
            <a:extLst>
              <a:ext uri="{FF2B5EF4-FFF2-40B4-BE49-F238E27FC236}">
                <a16:creationId xmlns:a16="http://schemas.microsoft.com/office/drawing/2014/main" id="{E3FBDB45-614C-EC4A-A9B8-22931DF89AFD}"/>
              </a:ext>
            </a:extLst>
          </p:cNvPr>
          <p:cNvCxnSpPr>
            <a:cxnSpLocks/>
            <a:stCxn id="131" idx="0"/>
            <a:endCxn id="175" idx="2"/>
          </p:cNvCxnSpPr>
          <p:nvPr/>
        </p:nvCxnSpPr>
        <p:spPr>
          <a:xfrm flipV="1">
            <a:off x="6621791" y="2370900"/>
            <a:ext cx="0" cy="962777"/>
          </a:xfrm>
          <a:prstGeom prst="straightConnector1">
            <a:avLst/>
          </a:prstGeom>
          <a:ln w="952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B5CEE7C-D6BF-A544-BAA1-A614131EF028}"/>
              </a:ext>
            </a:extLst>
          </p:cNvPr>
          <p:cNvSpPr/>
          <p:nvPr/>
        </p:nvSpPr>
        <p:spPr>
          <a:xfrm>
            <a:off x="10110599" y="4797391"/>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08" name="TextBox 107">
            <a:extLst>
              <a:ext uri="{FF2B5EF4-FFF2-40B4-BE49-F238E27FC236}">
                <a16:creationId xmlns:a16="http://schemas.microsoft.com/office/drawing/2014/main" id="{2CED7DDE-A349-F84B-8943-B6B1C2FC3808}"/>
              </a:ext>
            </a:extLst>
          </p:cNvPr>
          <p:cNvSpPr txBox="1"/>
          <p:nvPr/>
        </p:nvSpPr>
        <p:spPr>
          <a:xfrm>
            <a:off x="9896386" y="2828650"/>
            <a:ext cx="1216036"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Comprehend</a:t>
            </a:r>
          </a:p>
        </p:txBody>
      </p:sp>
      <p:sp>
        <p:nvSpPr>
          <p:cNvPr id="118" name="Rounded Rectangle 117">
            <a:extLst>
              <a:ext uri="{FF2B5EF4-FFF2-40B4-BE49-F238E27FC236}">
                <a16:creationId xmlns:a16="http://schemas.microsoft.com/office/drawing/2014/main" id="{B3AB5308-5A62-4F44-9D75-1004F1B58A51}"/>
              </a:ext>
            </a:extLst>
          </p:cNvPr>
          <p:cNvSpPr/>
          <p:nvPr/>
        </p:nvSpPr>
        <p:spPr>
          <a:xfrm>
            <a:off x="6661040" y="2577686"/>
            <a:ext cx="1708336" cy="42758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encrypt with a KMS customer managed key</a:t>
            </a:r>
          </a:p>
        </p:txBody>
      </p:sp>
      <p:sp>
        <p:nvSpPr>
          <p:cNvPr id="128" name="Rectangle 127">
            <a:extLst>
              <a:ext uri="{FF2B5EF4-FFF2-40B4-BE49-F238E27FC236}">
                <a16:creationId xmlns:a16="http://schemas.microsoft.com/office/drawing/2014/main" id="{AECF9C01-8ABE-3848-8021-7452BFF6282B}"/>
              </a:ext>
            </a:extLst>
          </p:cNvPr>
          <p:cNvSpPr/>
          <p:nvPr/>
        </p:nvSpPr>
        <p:spPr>
          <a:xfrm>
            <a:off x="6656041" y="3354228"/>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31" name="Rectangle 130">
            <a:extLst>
              <a:ext uri="{FF2B5EF4-FFF2-40B4-BE49-F238E27FC236}">
                <a16:creationId xmlns:a16="http://schemas.microsoft.com/office/drawing/2014/main" id="{DD3BA1F8-2333-6C4D-96DD-430B84F4B662}"/>
              </a:ext>
            </a:extLst>
          </p:cNvPr>
          <p:cNvSpPr/>
          <p:nvPr/>
        </p:nvSpPr>
        <p:spPr>
          <a:xfrm>
            <a:off x="6546866" y="3333678"/>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52" name="TextBox 151">
            <a:extLst>
              <a:ext uri="{FF2B5EF4-FFF2-40B4-BE49-F238E27FC236}">
                <a16:creationId xmlns:a16="http://schemas.microsoft.com/office/drawing/2014/main" id="{9BD4499D-0C57-BD44-821E-9E6BD3BC143E}"/>
              </a:ext>
            </a:extLst>
          </p:cNvPr>
          <p:cNvSpPr txBox="1"/>
          <p:nvPr/>
        </p:nvSpPr>
        <p:spPr>
          <a:xfrm>
            <a:off x="6382552" y="3579699"/>
            <a:ext cx="565752"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CMK</a:t>
            </a:r>
          </a:p>
        </p:txBody>
      </p:sp>
      <p:pic>
        <p:nvPicPr>
          <p:cNvPr id="101" name="Graphic 17">
            <a:extLst>
              <a:ext uri="{FF2B5EF4-FFF2-40B4-BE49-F238E27FC236}">
                <a16:creationId xmlns:a16="http://schemas.microsoft.com/office/drawing/2014/main" id="{A866D7D6-52F6-BF4C-9224-32E84F76377D}"/>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155250" y="3268674"/>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 name="Straight Arrow Connector 102">
            <a:extLst>
              <a:ext uri="{FF2B5EF4-FFF2-40B4-BE49-F238E27FC236}">
                <a16:creationId xmlns:a16="http://schemas.microsoft.com/office/drawing/2014/main" id="{0D1B89D9-C05A-CE4F-BBAB-2B4AED1AA9C9}"/>
              </a:ext>
            </a:extLst>
          </p:cNvPr>
          <p:cNvCxnSpPr>
            <a:cxnSpLocks/>
            <a:stCxn id="187" idx="0"/>
            <a:endCxn id="101" idx="3"/>
          </p:cNvCxnSpPr>
          <p:nvPr/>
        </p:nvCxnSpPr>
        <p:spPr>
          <a:xfrm rot="16200000" flipV="1">
            <a:off x="10563497" y="3930276"/>
            <a:ext cx="1160092" cy="550121"/>
          </a:xfrm>
          <a:prstGeom prst="bentConnector2">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5139DD-9054-5744-81CF-E8832E4BD49D}"/>
              </a:ext>
            </a:extLst>
          </p:cNvPr>
          <p:cNvSpPr/>
          <p:nvPr/>
        </p:nvSpPr>
        <p:spPr>
          <a:xfrm>
            <a:off x="9562097" y="3114837"/>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21" name="Rounded Rectangle 120">
            <a:extLst>
              <a:ext uri="{FF2B5EF4-FFF2-40B4-BE49-F238E27FC236}">
                <a16:creationId xmlns:a16="http://schemas.microsoft.com/office/drawing/2014/main" id="{6383CEAE-48F0-524C-BC2E-4B0BF97D91DE}"/>
              </a:ext>
            </a:extLst>
          </p:cNvPr>
          <p:cNvSpPr/>
          <p:nvPr/>
        </p:nvSpPr>
        <p:spPr>
          <a:xfrm>
            <a:off x="10734376" y="3939560"/>
            <a:ext cx="660130" cy="59287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redact sensitive data</a:t>
            </a:r>
          </a:p>
        </p:txBody>
      </p:sp>
      <p:sp>
        <p:nvSpPr>
          <p:cNvPr id="3" name="Rounded Rectangle 2">
            <a:extLst>
              <a:ext uri="{FF2B5EF4-FFF2-40B4-BE49-F238E27FC236}">
                <a16:creationId xmlns:a16="http://schemas.microsoft.com/office/drawing/2014/main" id="{7F739B22-2043-5931-0A70-BE4C83EC090B}"/>
              </a:ext>
            </a:extLst>
          </p:cNvPr>
          <p:cNvSpPr/>
          <p:nvPr/>
        </p:nvSpPr>
        <p:spPr>
          <a:xfrm>
            <a:off x="7091691" y="3127031"/>
            <a:ext cx="1914968" cy="88886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Lambda optionally deletes log entries in the CloudWatch Logs log group after redacting and sending to Amazon S3 </a:t>
            </a:r>
          </a:p>
        </p:txBody>
      </p:sp>
      <p:cxnSp>
        <p:nvCxnSpPr>
          <p:cNvPr id="5" name="Straight Arrow Connector 224">
            <a:extLst>
              <a:ext uri="{FF2B5EF4-FFF2-40B4-BE49-F238E27FC236}">
                <a16:creationId xmlns:a16="http://schemas.microsoft.com/office/drawing/2014/main" id="{EBDA7B5D-EA95-B960-7DA8-CDD7081F515B}"/>
              </a:ext>
            </a:extLst>
          </p:cNvPr>
          <p:cNvCxnSpPr>
            <a:cxnSpLocks/>
            <a:stCxn id="35" idx="0"/>
            <a:endCxn id="22" idx="3"/>
          </p:cNvCxnSpPr>
          <p:nvPr/>
        </p:nvCxnSpPr>
        <p:spPr>
          <a:xfrm rot="16200000" flipV="1">
            <a:off x="11110808" y="1772973"/>
            <a:ext cx="529236" cy="1013888"/>
          </a:xfrm>
          <a:prstGeom prst="bentConnector2">
            <a:avLst/>
          </a:prstGeom>
          <a:ln w="12700">
            <a:solidFill>
              <a:srgbClr val="C03967"/>
            </a:solidFill>
            <a:prstDash val="dash"/>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7DBDBBF-5810-049B-C25E-FEE6EC820C50}"/>
              </a:ext>
            </a:extLst>
          </p:cNvPr>
          <p:cNvCxnSpPr>
            <a:cxnSpLocks/>
          </p:cNvCxnSpPr>
          <p:nvPr/>
        </p:nvCxnSpPr>
        <p:spPr>
          <a:xfrm flipV="1">
            <a:off x="6607900" y="3828171"/>
            <a:ext cx="0" cy="437089"/>
          </a:xfrm>
          <a:prstGeom prst="straightConnector1">
            <a:avLst/>
          </a:prstGeom>
          <a:ln w="952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7D5420-7219-E91A-C5A2-5D31B4CDA6A8}"/>
              </a:ext>
            </a:extLst>
          </p:cNvPr>
          <p:cNvSpPr txBox="1"/>
          <p:nvPr/>
        </p:nvSpPr>
        <p:spPr>
          <a:xfrm>
            <a:off x="9700736" y="1224085"/>
            <a:ext cx="1633198" cy="461665"/>
          </a:xfrm>
          <a:prstGeom prst="rect">
            <a:avLst/>
          </a:prstGeom>
          <a:noFill/>
        </p:spPr>
        <p:txBody>
          <a:bodyPr wrap="square" rtlCol="0">
            <a:spAutoFit/>
          </a:bodyPr>
          <a:lstStyle/>
          <a:p>
            <a:pPr algn="ctr"/>
            <a:r>
              <a:rPr lang="en-US" sz="1200" dirty="0">
                <a:solidFill>
                  <a:schemeClr val="bg1"/>
                </a:solidFill>
              </a:rPr>
              <a:t>AWS CloudFormation</a:t>
            </a:r>
          </a:p>
        </p:txBody>
      </p:sp>
      <p:pic>
        <p:nvPicPr>
          <p:cNvPr id="22" name="Graphic 21">
            <a:extLst>
              <a:ext uri="{FF2B5EF4-FFF2-40B4-BE49-F238E27FC236}">
                <a16:creationId xmlns:a16="http://schemas.microsoft.com/office/drawing/2014/main" id="{0C91D443-3036-037A-94CC-5D582F47639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0155250" y="1658683"/>
            <a:ext cx="713232" cy="713232"/>
          </a:xfrm>
          <a:prstGeom prst="rect">
            <a:avLst/>
          </a:prstGeom>
        </p:spPr>
      </p:pic>
      <p:sp>
        <p:nvSpPr>
          <p:cNvPr id="35" name="Rectangle 34">
            <a:extLst>
              <a:ext uri="{FF2B5EF4-FFF2-40B4-BE49-F238E27FC236}">
                <a16:creationId xmlns:a16="http://schemas.microsoft.com/office/drawing/2014/main" id="{8F6FC44A-B3DF-6588-003A-2775215C6F97}"/>
              </a:ext>
            </a:extLst>
          </p:cNvPr>
          <p:cNvSpPr/>
          <p:nvPr/>
        </p:nvSpPr>
        <p:spPr>
          <a:xfrm>
            <a:off x="11807446" y="2544536"/>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0" name="Title 1">
            <a:extLst>
              <a:ext uri="{FF2B5EF4-FFF2-40B4-BE49-F238E27FC236}">
                <a16:creationId xmlns:a16="http://schemas.microsoft.com/office/drawing/2014/main" id="{9E9318E9-BFD4-8E6A-4247-3828A4A7F14F}"/>
              </a:ext>
            </a:extLst>
          </p:cNvPr>
          <p:cNvSpPr>
            <a:spLocks noGrp="1"/>
          </p:cNvSpPr>
          <p:nvPr>
            <p:ph type="title"/>
          </p:nvPr>
        </p:nvSpPr>
        <p:spPr>
          <a:xfrm>
            <a:off x="560070" y="302623"/>
            <a:ext cx="13510260" cy="993392"/>
          </a:xfrm>
        </p:spPr>
        <p:txBody>
          <a:bodyPr/>
          <a:lstStyle/>
          <a:p>
            <a:pPr algn="ctr"/>
            <a:r>
              <a:rPr lang="en-US" sz="2800" dirty="0"/>
              <a:t>Conversation analytics data pipeline – detail view</a:t>
            </a:r>
          </a:p>
        </p:txBody>
      </p:sp>
    </p:spTree>
    <p:extLst>
      <p:ext uri="{BB962C8B-B14F-4D97-AF65-F5344CB8AC3E}">
        <p14:creationId xmlns:p14="http://schemas.microsoft.com/office/powerpoint/2010/main" val="43569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8474-9C1B-A66A-AA73-B75D4ECBEC29}"/>
              </a:ext>
            </a:extLst>
          </p:cNvPr>
          <p:cNvSpPr>
            <a:spLocks noGrp="1"/>
          </p:cNvSpPr>
          <p:nvPr>
            <p:ph type="title"/>
          </p:nvPr>
        </p:nvSpPr>
        <p:spPr>
          <a:xfrm>
            <a:off x="548640" y="281872"/>
            <a:ext cx="13511460" cy="873186"/>
          </a:xfrm>
        </p:spPr>
        <p:txBody>
          <a:bodyPr/>
          <a:lstStyle/>
          <a:p>
            <a:r>
              <a:rPr lang="en-US" dirty="0"/>
              <a:t>Generative AI in the contact center</a:t>
            </a:r>
          </a:p>
        </p:txBody>
      </p:sp>
      <p:sp>
        <p:nvSpPr>
          <p:cNvPr id="8" name="TextBox 7">
            <a:extLst>
              <a:ext uri="{FF2B5EF4-FFF2-40B4-BE49-F238E27FC236}">
                <a16:creationId xmlns:a16="http://schemas.microsoft.com/office/drawing/2014/main" id="{9BC54D1F-9AA8-3D7D-C285-8C6D68300BE6}"/>
              </a:ext>
            </a:extLst>
          </p:cNvPr>
          <p:cNvSpPr txBox="1"/>
          <p:nvPr/>
        </p:nvSpPr>
        <p:spPr>
          <a:xfrm>
            <a:off x="548640" y="1095338"/>
            <a:ext cx="13149943"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Many organizations operate contact centers to service requests from their customers</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Staffing for live agents in contact centers can be a significant contributor to an organization’s operating expense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In many cases, live agents spend time responding to customer issues that can easily be solved by referencing available information on the company’s website or in knowledge base documents</a:t>
            </a:r>
          </a:p>
        </p:txBody>
      </p:sp>
      <p:sp>
        <p:nvSpPr>
          <p:cNvPr id="3" name="TextBox 2">
            <a:extLst>
              <a:ext uri="{FF2B5EF4-FFF2-40B4-BE49-F238E27FC236}">
                <a16:creationId xmlns:a16="http://schemas.microsoft.com/office/drawing/2014/main" id="{F3599DCD-CC84-ED4D-2788-FA890CD82EA7}"/>
              </a:ext>
            </a:extLst>
          </p:cNvPr>
          <p:cNvSpPr txBox="1"/>
          <p:nvPr/>
        </p:nvSpPr>
        <p:spPr>
          <a:xfrm>
            <a:off x="548640" y="2525012"/>
            <a:ext cx="13149943"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Generative AI can help reduce operating expenses, while streamlining and improving the customer experience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LLMs on Amazon Bedrock, including </a:t>
            </a:r>
            <a:r>
              <a:rPr lang="en-US" sz="1600"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Anthropic’s</a:t>
            </a: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Claude Haiku model, can use information in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Knowledge Bases for Amazon Bedrock</a:t>
            </a: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to answer questions within a few seconds, making it a viable solution for both text messaging interactions as well as voice calls </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AWS customers using Amazon Connect can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easily integrate with LLMs on Amazon Bedrock via Amazon Lex</a:t>
            </a:r>
          </a:p>
        </p:txBody>
      </p:sp>
      <p:sp>
        <p:nvSpPr>
          <p:cNvPr id="4" name="TextBox 3">
            <a:extLst>
              <a:ext uri="{FF2B5EF4-FFF2-40B4-BE49-F238E27FC236}">
                <a16:creationId xmlns:a16="http://schemas.microsoft.com/office/drawing/2014/main" id="{1F426421-067E-C1F0-5F49-0A29F7E0F8C0}"/>
              </a:ext>
            </a:extLst>
          </p:cNvPr>
          <p:cNvSpPr txBox="1"/>
          <p:nvPr/>
        </p:nvSpPr>
        <p:spPr>
          <a:xfrm>
            <a:off x="548640" y="3943800"/>
            <a:ext cx="13352417"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AWS Generative AI Innovation Center solution</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Contact Center Generative AI Assistant Solution provides an easy to deploy, easy to operate solution that can reduce call volumes requiring a live agent, by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answering customer questions based on content available in a knowledge base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solution includes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automated testing, in-depth conversation analytics, hallucination detection and prevention, and monitoring</a:t>
            </a:r>
          </a:p>
        </p:txBody>
      </p:sp>
      <p:sp>
        <p:nvSpPr>
          <p:cNvPr id="5" name="TextBox 4">
            <a:extLst>
              <a:ext uri="{FF2B5EF4-FFF2-40B4-BE49-F238E27FC236}">
                <a16:creationId xmlns:a16="http://schemas.microsoft.com/office/drawing/2014/main" id="{25679D6D-A5F2-F175-6D59-622DBB61535B}"/>
              </a:ext>
            </a:extLst>
          </p:cNvPr>
          <p:cNvSpPr txBox="1"/>
          <p:nvPr/>
        </p:nvSpPr>
        <p:spPr>
          <a:xfrm>
            <a:off x="548640" y="5383047"/>
            <a:ext cx="13352417" cy="2008242"/>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Solution benefits</a:t>
            </a:r>
          </a:p>
          <a:p>
            <a:pPr marL="515938" indent="-279400" algn="l">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Reduction in operating expense, by deflecting inbound calls from human agents to automated agents</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Costs for Bedrock-powered automated agents range from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$0.03 and $0.06 per call</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Improved and streamlined customer experience</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Customers can get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questions answered and issues resolved immediately</a:t>
            </a: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without having to wait for a live agent</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generative AI model can be instructed to interact with customers in a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consistent, friendly, and informative manner that is always on-brand</a:t>
            </a: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and stays within specified guardrails</a:t>
            </a:r>
          </a:p>
        </p:txBody>
      </p:sp>
    </p:spTree>
    <p:extLst>
      <p:ext uri="{BB962C8B-B14F-4D97-AF65-F5344CB8AC3E}">
        <p14:creationId xmlns:p14="http://schemas.microsoft.com/office/powerpoint/2010/main" val="182122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E5A88F-1B2F-6847-9CC3-CC62BA534D47}"/>
              </a:ext>
            </a:extLst>
          </p:cNvPr>
          <p:cNvSpPr/>
          <p:nvPr/>
        </p:nvSpPr>
        <p:spPr>
          <a:xfrm>
            <a:off x="533425" y="5387878"/>
            <a:ext cx="10305424" cy="2313630"/>
          </a:xfrm>
          <a:prstGeom prst="rect">
            <a:avLst/>
          </a:prstGeom>
          <a:solidFill>
            <a:srgbClr val="EE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3" name="Title 1">
            <a:extLst>
              <a:ext uri="{FF2B5EF4-FFF2-40B4-BE49-F238E27FC236}">
                <a16:creationId xmlns:a16="http://schemas.microsoft.com/office/drawing/2014/main" id="{FA66ADCC-CC42-7044-AB72-37ED964BA4B2}"/>
              </a:ext>
            </a:extLst>
          </p:cNvPr>
          <p:cNvSpPr txBox="1">
            <a:spLocks/>
          </p:cNvSpPr>
          <p:nvPr/>
        </p:nvSpPr>
        <p:spPr>
          <a:xfrm>
            <a:off x="454047" y="1314197"/>
            <a:ext cx="10417854" cy="1615662"/>
          </a:xfrm>
          <a:prstGeom prst="rect">
            <a:avLst/>
          </a:prstGeom>
        </p:spPr>
        <p:txBody>
          <a:bodyPr lIns="109728" tIns="54864" rIns="109728" bIns="54864"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40" b="1" dirty="0">
                <a:solidFill>
                  <a:srgbClr val="212E3D"/>
                </a:solidFill>
                <a:latin typeface="Amazon Ember Heavy"/>
                <a:ea typeface="+mj-lt"/>
                <a:cs typeface="+mj-lt"/>
              </a:rPr>
              <a:t>Building a Generative AI Contact Center Solution for </a:t>
            </a:r>
            <a:r>
              <a:rPr lang="en-US" sz="3840" b="1" dirty="0" err="1">
                <a:solidFill>
                  <a:srgbClr val="212E3D"/>
                </a:solidFill>
                <a:latin typeface="Amazon Ember Heavy"/>
                <a:ea typeface="+mj-lt"/>
                <a:cs typeface="+mj-lt"/>
              </a:rPr>
              <a:t>DoorDash</a:t>
            </a:r>
            <a:r>
              <a:rPr lang="en-US" sz="3840" b="1" dirty="0">
                <a:solidFill>
                  <a:srgbClr val="212E3D"/>
                </a:solidFill>
                <a:latin typeface="Amazon Ember Heavy"/>
                <a:ea typeface="+mj-lt"/>
                <a:cs typeface="+mj-lt"/>
              </a:rPr>
              <a:t> Using Amazon Bedrock</a:t>
            </a:r>
            <a:endParaRPr lang="en-US" sz="5280" dirty="0"/>
          </a:p>
        </p:txBody>
      </p:sp>
      <p:sp>
        <p:nvSpPr>
          <p:cNvPr id="6" name="Text Placeholder 4">
            <a:extLst>
              <a:ext uri="{FF2B5EF4-FFF2-40B4-BE49-F238E27FC236}">
                <a16:creationId xmlns:a16="http://schemas.microsoft.com/office/drawing/2014/main" id="{8F9FE23D-DBE0-E743-ADA8-CCF7041E16C4}"/>
              </a:ext>
            </a:extLst>
          </p:cNvPr>
          <p:cNvSpPr txBox="1">
            <a:spLocks/>
          </p:cNvSpPr>
          <p:nvPr/>
        </p:nvSpPr>
        <p:spPr>
          <a:xfrm>
            <a:off x="465583" y="3231373"/>
            <a:ext cx="2779057" cy="1948871"/>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receives hundreds of thousands of calls to its support center each day and wanted to help Dashers get answers to routine questions efficiently while freeing up live agents to handle more complex issues.</a:t>
            </a:r>
            <a:endParaRPr lang="en-US" sz="1440" dirty="0">
              <a:solidFill>
                <a:schemeClr val="bg1"/>
              </a:solidFill>
              <a:latin typeface="Amazon Ember"/>
            </a:endParaRPr>
          </a:p>
        </p:txBody>
      </p:sp>
      <p:sp>
        <p:nvSpPr>
          <p:cNvPr id="7" name="TextBox 6">
            <a:extLst>
              <a:ext uri="{FF2B5EF4-FFF2-40B4-BE49-F238E27FC236}">
                <a16:creationId xmlns:a16="http://schemas.microsoft.com/office/drawing/2014/main" id="{3973E613-25FE-0E43-BDF3-E856E931152D}"/>
              </a:ext>
            </a:extLst>
          </p:cNvPr>
          <p:cNvSpPr txBox="1"/>
          <p:nvPr/>
        </p:nvSpPr>
        <p:spPr>
          <a:xfrm>
            <a:off x="454047" y="2721308"/>
            <a:ext cx="2504675" cy="498598"/>
          </a:xfrm>
          <a:prstGeom prst="rect">
            <a:avLst/>
          </a:prstGeom>
          <a:noFill/>
        </p:spPr>
        <p:txBody>
          <a:bodyPr wrap="square" rtlCol="0">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Challenges</a:t>
            </a:r>
          </a:p>
        </p:txBody>
      </p:sp>
      <p:sp>
        <p:nvSpPr>
          <p:cNvPr id="8" name="Text Placeholder 4">
            <a:extLst>
              <a:ext uri="{FF2B5EF4-FFF2-40B4-BE49-F238E27FC236}">
                <a16:creationId xmlns:a16="http://schemas.microsoft.com/office/drawing/2014/main" id="{4DA400B5-82F3-D546-8B2D-556767200C04}"/>
              </a:ext>
            </a:extLst>
          </p:cNvPr>
          <p:cNvSpPr txBox="1">
            <a:spLocks/>
          </p:cNvSpPr>
          <p:nvPr/>
        </p:nvSpPr>
        <p:spPr>
          <a:xfrm>
            <a:off x="4157921" y="3231373"/>
            <a:ext cx="2995589" cy="1808062"/>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440" dirty="0">
                <a:solidFill>
                  <a:schemeClr val="bg1"/>
                </a:solidFill>
                <a:latin typeface="Amazon Ember"/>
                <a:ea typeface="Amazon Ember" panose="020B0603020204020204" pitchFamily="34" charset="0"/>
                <a:cs typeface="Arial"/>
              </a:rPr>
              <a:t>Using </a:t>
            </a:r>
            <a:r>
              <a:rPr lang="en-US" sz="1440" dirty="0" err="1">
                <a:solidFill>
                  <a:schemeClr val="bg1"/>
                </a:solidFill>
                <a:latin typeface="Amazon Ember"/>
                <a:ea typeface="Amazon Ember" panose="020B0603020204020204" pitchFamily="34" charset="0"/>
                <a:cs typeface="Arial"/>
              </a:rPr>
              <a:t>Anthropic’s</a:t>
            </a:r>
            <a:r>
              <a:rPr lang="en-US" sz="1440" dirty="0">
                <a:solidFill>
                  <a:schemeClr val="bg1"/>
                </a:solidFill>
                <a:latin typeface="Amazon Ember"/>
                <a:ea typeface="Amazon Ember" panose="020B0603020204020204" pitchFamily="34" charset="0"/>
                <a:cs typeface="Arial"/>
              </a:rPr>
              <a:t> Claude Haiku on Amazon Bedrock, </a:t>
            </a: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achieved a response latency of 2.5 seconds or less. By handling common inquiries with generative AI, </a:t>
            </a: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has improved self-service workflows and reduced issue resolution speeds.</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a:extLst>
              <a:ext uri="{FF2B5EF4-FFF2-40B4-BE49-F238E27FC236}">
                <a16:creationId xmlns:a16="http://schemas.microsoft.com/office/drawing/2014/main" id="{38B37E5F-9D27-F74B-98F9-99D745C94311}"/>
              </a:ext>
            </a:extLst>
          </p:cNvPr>
          <p:cNvSpPr txBox="1"/>
          <p:nvPr/>
        </p:nvSpPr>
        <p:spPr>
          <a:xfrm>
            <a:off x="4165178" y="2721308"/>
            <a:ext cx="2995589" cy="498598"/>
          </a:xfrm>
          <a:prstGeom prst="rect">
            <a:avLst/>
          </a:prstGeom>
          <a:noFill/>
        </p:spPr>
        <p:txBody>
          <a:bodyPr wrap="square" rtlCol="0" anchor="t">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Solutions</a:t>
            </a:r>
          </a:p>
        </p:txBody>
      </p:sp>
      <p:sp>
        <p:nvSpPr>
          <p:cNvPr id="10" name="Text Placeholder 4">
            <a:extLst>
              <a:ext uri="{FF2B5EF4-FFF2-40B4-BE49-F238E27FC236}">
                <a16:creationId xmlns:a16="http://schemas.microsoft.com/office/drawing/2014/main" id="{4E0362B5-CB1B-1440-946A-9F5A010A5173}"/>
              </a:ext>
            </a:extLst>
          </p:cNvPr>
          <p:cNvSpPr txBox="1">
            <a:spLocks/>
          </p:cNvSpPr>
          <p:nvPr/>
        </p:nvSpPr>
        <p:spPr>
          <a:xfrm>
            <a:off x="7766410" y="3231373"/>
            <a:ext cx="3234695" cy="2035742"/>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50x increase in testing capacity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 reduction in response latency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2.5 seconds or less response latency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 reduction in development time</a:t>
            </a:r>
          </a:p>
          <a:p>
            <a:pPr marL="205740" indent="-205740">
              <a:buFont typeface="Arial,Sans-Serif" panose="020B0604020202020204" pitchFamily="34" charset="0"/>
              <a:buChar char="•"/>
              <a:defRPr/>
            </a:pPr>
            <a:endParaRPr lang="en-US" sz="1440" dirty="0">
              <a:solidFill>
                <a:schemeClr val="bg1"/>
              </a:solidFill>
              <a:latin typeface="Amazon Ember"/>
              <a:ea typeface="Amazon Ember" panose="020B0603020204020204" pitchFamily="34" charset="0"/>
              <a:cs typeface="Arial"/>
            </a:endParaRPr>
          </a:p>
        </p:txBody>
      </p:sp>
      <p:sp>
        <p:nvSpPr>
          <p:cNvPr id="11" name="TextBox 10">
            <a:extLst>
              <a:ext uri="{FF2B5EF4-FFF2-40B4-BE49-F238E27FC236}">
                <a16:creationId xmlns:a16="http://schemas.microsoft.com/office/drawing/2014/main" id="{795D5042-087E-EF41-AF1A-565A340068ED}"/>
              </a:ext>
            </a:extLst>
          </p:cNvPr>
          <p:cNvSpPr txBox="1"/>
          <p:nvPr/>
        </p:nvSpPr>
        <p:spPr>
          <a:xfrm>
            <a:off x="7766411" y="2721308"/>
            <a:ext cx="2464973" cy="498598"/>
          </a:xfrm>
          <a:prstGeom prst="rect">
            <a:avLst/>
          </a:prstGeom>
          <a:noFill/>
        </p:spPr>
        <p:txBody>
          <a:bodyPr wrap="square" rtlCol="0" anchor="ctr">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Results</a:t>
            </a:r>
          </a:p>
        </p:txBody>
      </p:sp>
      <p:sp>
        <p:nvSpPr>
          <p:cNvPr id="13" name="Rectangle 12">
            <a:extLst>
              <a:ext uri="{FF2B5EF4-FFF2-40B4-BE49-F238E27FC236}">
                <a16:creationId xmlns:a16="http://schemas.microsoft.com/office/drawing/2014/main" id="{304D9117-DB86-4B42-AF89-034DA72DE38C}"/>
              </a:ext>
            </a:extLst>
          </p:cNvPr>
          <p:cNvSpPr/>
          <p:nvPr/>
        </p:nvSpPr>
        <p:spPr>
          <a:xfrm>
            <a:off x="11407376" y="0"/>
            <a:ext cx="3234696" cy="8229600"/>
          </a:xfrm>
          <a:prstGeom prst="rect">
            <a:avLst/>
          </a:prstGeom>
          <a:solidFill>
            <a:srgbClr val="EF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4" name="TextBox 13">
            <a:extLst>
              <a:ext uri="{FF2B5EF4-FFF2-40B4-BE49-F238E27FC236}">
                <a16:creationId xmlns:a16="http://schemas.microsoft.com/office/drawing/2014/main" id="{4DDB8313-9D1F-9441-AEA2-10DB12AB65A1}"/>
              </a:ext>
            </a:extLst>
          </p:cNvPr>
          <p:cNvSpPr txBox="1"/>
          <p:nvPr/>
        </p:nvSpPr>
        <p:spPr>
          <a:xfrm>
            <a:off x="11696898" y="5391576"/>
            <a:ext cx="2721121" cy="1883593"/>
          </a:xfrm>
          <a:prstGeom prst="rect">
            <a:avLst/>
          </a:prstGeom>
          <a:noFill/>
        </p:spPr>
        <p:txBody>
          <a:bodyPr wrap="square" lIns="109728" tIns="54864" rIns="109728" bIns="54864" rtlCol="0" anchor="t">
            <a:spAutoFit/>
          </a:bodyPr>
          <a:lstStyle/>
          <a:p>
            <a:r>
              <a:rPr lang="en-US" sz="1440" dirty="0" err="1">
                <a:solidFill>
                  <a:srgbClr val="000000"/>
                </a:solidFill>
                <a:latin typeface="Amazon Ember"/>
                <a:ea typeface="+mn-lt"/>
                <a:cs typeface="+mn-lt"/>
              </a:rPr>
              <a:t>DoorDash</a:t>
            </a:r>
            <a:r>
              <a:rPr lang="en-US" sz="1440" dirty="0">
                <a:solidFill>
                  <a:srgbClr val="000000"/>
                </a:solidFill>
                <a:latin typeface="Amazon Ember"/>
                <a:ea typeface="+mn-lt"/>
                <a:cs typeface="+mn-lt"/>
              </a:rPr>
              <a:t> is a local commerce platform dedicated to helping Merchants thrive in the convenience economy, giving consumers access to more of their communities, and providing work that empowers.</a:t>
            </a:r>
            <a:endParaRPr lang="en-US" sz="1440" dirty="0">
              <a:solidFill>
                <a:srgbClr val="212E3D"/>
              </a:solidFill>
              <a:latin typeface="Amazon Ember"/>
            </a:endParaRPr>
          </a:p>
        </p:txBody>
      </p:sp>
      <p:sp>
        <p:nvSpPr>
          <p:cNvPr id="15" name="TextBox 14">
            <a:extLst>
              <a:ext uri="{FF2B5EF4-FFF2-40B4-BE49-F238E27FC236}">
                <a16:creationId xmlns:a16="http://schemas.microsoft.com/office/drawing/2014/main" id="{61D5B7B5-F340-CF48-A55F-7F8D98BCB67A}"/>
              </a:ext>
            </a:extLst>
          </p:cNvPr>
          <p:cNvSpPr txBox="1"/>
          <p:nvPr/>
        </p:nvSpPr>
        <p:spPr>
          <a:xfrm>
            <a:off x="11658273" y="1526847"/>
            <a:ext cx="2826328" cy="276999"/>
          </a:xfrm>
          <a:prstGeom prst="rect">
            <a:avLst/>
          </a:prstGeom>
          <a:noFill/>
        </p:spPr>
        <p:txBody>
          <a:bodyPr wrap="square" rtlCol="0">
            <a:spAutoFit/>
          </a:bodyPr>
          <a:lstStyle/>
          <a:p>
            <a:r>
              <a:rPr lang="en-US" sz="1200" spc="360" dirty="0">
                <a:solidFill>
                  <a:schemeClr val="tx1">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CUSTOMER PROFILE</a:t>
            </a:r>
          </a:p>
        </p:txBody>
      </p:sp>
      <p:sp>
        <p:nvSpPr>
          <p:cNvPr id="19" name="TextBox 18">
            <a:extLst>
              <a:ext uri="{FF2B5EF4-FFF2-40B4-BE49-F238E27FC236}">
                <a16:creationId xmlns:a16="http://schemas.microsoft.com/office/drawing/2014/main" id="{271A8797-EC54-BB41-B1D1-1189DF78F4BB}"/>
              </a:ext>
            </a:extLst>
          </p:cNvPr>
          <p:cNvSpPr txBox="1"/>
          <p:nvPr/>
        </p:nvSpPr>
        <p:spPr>
          <a:xfrm>
            <a:off x="1782615" y="5587948"/>
            <a:ext cx="8448769" cy="1588127"/>
          </a:xfrm>
          <a:prstGeom prst="rect">
            <a:avLst/>
          </a:prstGeom>
          <a:noFill/>
        </p:spPr>
        <p:txBody>
          <a:bodyPr wrap="square" lIns="109728" tIns="54864" rIns="109728" bIns="54864" anchor="t">
            <a:spAutoFit/>
          </a:bodyPr>
          <a:lstStyle/>
          <a:p>
            <a:r>
              <a:rPr lang="en-US" sz="2400" b="1" dirty="0">
                <a:solidFill>
                  <a:srgbClr val="212E3D"/>
                </a:solidFill>
                <a:latin typeface="Amazon Ember Heavy"/>
                <a:ea typeface="+mn-lt"/>
                <a:cs typeface="+mn-lt"/>
              </a:rPr>
              <a:t>Using AWS, we’ve built a solution that gives Dashers reliable access to the information they need, when they need it.</a:t>
            </a:r>
            <a:endParaRPr lang="en-US" sz="2400" dirty="0">
              <a:solidFill>
                <a:srgbClr val="212E3D"/>
              </a:solidFill>
              <a:latin typeface="Amazon Ember Heavy"/>
              <a:ea typeface="+mn-lt"/>
              <a:cs typeface="+mn-lt"/>
            </a:endParaRPr>
          </a:p>
          <a:p>
            <a:endParaRPr lang="en-US" sz="2400" b="1" dirty="0">
              <a:solidFill>
                <a:srgbClr val="212E3D"/>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2" name="TextBox 11">
            <a:extLst>
              <a:ext uri="{FF2B5EF4-FFF2-40B4-BE49-F238E27FC236}">
                <a16:creationId xmlns:a16="http://schemas.microsoft.com/office/drawing/2014/main" id="{63650090-2194-B347-A25E-7600116A891C}"/>
              </a:ext>
            </a:extLst>
          </p:cNvPr>
          <p:cNvSpPr txBox="1"/>
          <p:nvPr/>
        </p:nvSpPr>
        <p:spPr>
          <a:xfrm>
            <a:off x="11507271" y="4100161"/>
            <a:ext cx="3299756" cy="295466"/>
          </a:xfrm>
          <a:prstGeom prst="rect">
            <a:avLst/>
          </a:prstGeom>
          <a:noFill/>
        </p:spPr>
        <p:txBody>
          <a:bodyPr wrap="square" rtlCol="0">
            <a:spAutoFit/>
          </a:bodyPr>
          <a:lstStyle/>
          <a:p>
            <a:endParaRPr lang="en-US" sz="1320" b="1" spc="360" dirty="0">
              <a:solidFill>
                <a:srgbClr val="252262"/>
              </a:solidFill>
              <a:latin typeface="Amazon Ember Thin" panose="020B0303020204020204" pitchFamily="34" charset="0"/>
              <a:ea typeface="Amazon Ember Thin" panose="020B0303020204020204" pitchFamily="34" charset="0"/>
              <a:cs typeface="Amazon Ember Thin" panose="020B0303020204020204" pitchFamily="34" charset="0"/>
            </a:endParaRPr>
          </a:p>
        </p:txBody>
      </p:sp>
      <p:sp>
        <p:nvSpPr>
          <p:cNvPr id="4" name="TextBox 3">
            <a:extLst>
              <a:ext uri="{FF2B5EF4-FFF2-40B4-BE49-F238E27FC236}">
                <a16:creationId xmlns:a16="http://schemas.microsoft.com/office/drawing/2014/main" id="{D9F022DC-A8C5-FA40-B33F-382B8436A6C7}"/>
              </a:ext>
            </a:extLst>
          </p:cNvPr>
          <p:cNvSpPr txBox="1"/>
          <p:nvPr/>
        </p:nvSpPr>
        <p:spPr>
          <a:xfrm>
            <a:off x="11696897" y="4046211"/>
            <a:ext cx="2771147" cy="960263"/>
          </a:xfrm>
          <a:prstGeom prst="rect">
            <a:avLst/>
          </a:prstGeom>
          <a:noFill/>
        </p:spPr>
        <p:txBody>
          <a:bodyPr wrap="square" lIns="109728" tIns="54864" rIns="109728" bIns="54864" rtlCol="0" anchor="t">
            <a:spAutoFit/>
          </a:bodyPr>
          <a:lstStyle/>
          <a:p>
            <a:r>
              <a:rPr lang="en-US" sz="960" spc="360" dirty="0">
                <a:solidFill>
                  <a:schemeClr val="bg1">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INDUSTRY</a:t>
            </a:r>
          </a:p>
          <a:p>
            <a:r>
              <a:rPr lang="en-US" sz="1200" b="1" dirty="0">
                <a:solidFill>
                  <a:srgbClr val="212E3D"/>
                </a:solidFill>
                <a:latin typeface="Amazon Ember Heavy"/>
                <a:ea typeface="Amazon Ember Heavy" panose="020B0603020204020204" pitchFamily="34" charset="0"/>
                <a:cs typeface="Amazon Ember Heavy" panose="020B0603020204020204" pitchFamily="34" charset="0"/>
              </a:rPr>
              <a:t>Technology</a:t>
            </a:r>
            <a:br>
              <a:rPr lang="en-US" sz="1200" b="1" dirty="0">
                <a:latin typeface="Amazon Ember Heavy" panose="020B0603020204020204" pitchFamily="34" charset="0"/>
                <a:ea typeface="Amazon Ember Heavy" panose="020B0603020204020204" pitchFamily="34" charset="0"/>
                <a:cs typeface="Amazon Ember Heavy" panose="020B0603020204020204" pitchFamily="34" charset="0"/>
              </a:rPr>
            </a:br>
            <a:br>
              <a:rPr lang="en-US" sz="1200" b="1"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960" spc="360" dirty="0">
                <a:solidFill>
                  <a:schemeClr val="bg1">
                    <a:lumMod val="50000"/>
                  </a:schemeClr>
                </a:solidFill>
                <a:latin typeface="Amazon Ember Heavy"/>
                <a:ea typeface="Amazon Ember Heavy" panose="020B0603020204020204" pitchFamily="34" charset="0"/>
                <a:cs typeface="Amazon Ember Heavy" panose="020B0603020204020204" pitchFamily="34" charset="0"/>
              </a:rPr>
              <a:t>REGION</a:t>
            </a:r>
            <a:br>
              <a:rPr lang="en-US" sz="960" spc="360"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1200" b="1" dirty="0">
                <a:solidFill>
                  <a:srgbClr val="212E3D"/>
                </a:solidFill>
                <a:latin typeface="Amazon Ember Heavy"/>
                <a:ea typeface="Amazon Ember Heavy" panose="020B0603020204020204" pitchFamily="34" charset="0"/>
                <a:cs typeface="Amazon Ember Heavy" panose="020B0603020204020204" pitchFamily="34" charset="0"/>
              </a:rPr>
              <a:t>United States</a:t>
            </a:r>
            <a:endParaRPr lang="en-US" sz="1320" b="1" dirty="0">
              <a:solidFill>
                <a:srgbClr val="212E3D"/>
              </a:solidFill>
              <a:latin typeface="Amazon Ember Heavy"/>
              <a:ea typeface="Amazon Ember Thin" panose="020B0303020204020204" pitchFamily="34" charset="0"/>
              <a:cs typeface="Amazon Ember Thin" panose="020B0303020204020204" pitchFamily="34" charset="0"/>
            </a:endParaRPr>
          </a:p>
        </p:txBody>
      </p:sp>
      <p:sp>
        <p:nvSpPr>
          <p:cNvPr id="22" name="Rectangle 21">
            <a:extLst>
              <a:ext uri="{FF2B5EF4-FFF2-40B4-BE49-F238E27FC236}">
                <a16:creationId xmlns:a16="http://schemas.microsoft.com/office/drawing/2014/main" id="{25A24C6A-2133-A64C-927B-3CF3222A56DE}"/>
              </a:ext>
            </a:extLst>
          </p:cNvPr>
          <p:cNvSpPr/>
          <p:nvPr/>
        </p:nvSpPr>
        <p:spPr>
          <a:xfrm>
            <a:off x="869333" y="5411910"/>
            <a:ext cx="748327" cy="1015663"/>
          </a:xfrm>
          <a:prstGeom prst="rect">
            <a:avLst/>
          </a:prstGeom>
        </p:spPr>
        <p:txBody>
          <a:bodyPr wrap="square">
            <a:spAutoFit/>
          </a:bodyPr>
          <a:lstStyle/>
          <a:p>
            <a:r>
              <a:rPr lang="en-US" sz="60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a:t>
            </a:r>
            <a:endParaRPr lang="en-US" sz="6000" dirty="0">
              <a:solidFill>
                <a:srgbClr val="FF9900"/>
              </a:solidFill>
            </a:endParaRPr>
          </a:p>
        </p:txBody>
      </p:sp>
      <p:pic>
        <p:nvPicPr>
          <p:cNvPr id="24" name="Picture 23">
            <a:extLst>
              <a:ext uri="{FF2B5EF4-FFF2-40B4-BE49-F238E27FC236}">
                <a16:creationId xmlns:a16="http://schemas.microsoft.com/office/drawing/2014/main" id="{CA9C7D51-48EC-8240-8D8E-7CD26ED582DB}"/>
              </a:ext>
            </a:extLst>
          </p:cNvPr>
          <p:cNvPicPr>
            <a:picLocks noChangeAspect="1"/>
          </p:cNvPicPr>
          <p:nvPr/>
        </p:nvPicPr>
        <p:blipFill>
          <a:blip r:embed="rId3">
            <a:alphaModFix/>
          </a:blip>
          <a:stretch>
            <a:fillRect/>
          </a:stretch>
        </p:blipFill>
        <p:spPr>
          <a:xfrm>
            <a:off x="566476" y="497265"/>
            <a:ext cx="732604" cy="429922"/>
          </a:xfrm>
          <a:prstGeom prst="rect">
            <a:avLst/>
          </a:prstGeom>
        </p:spPr>
      </p:pic>
      <p:sp>
        <p:nvSpPr>
          <p:cNvPr id="23" name="Rectangle 22">
            <a:extLst>
              <a:ext uri="{FF2B5EF4-FFF2-40B4-BE49-F238E27FC236}">
                <a16:creationId xmlns:a16="http://schemas.microsoft.com/office/drawing/2014/main" id="{2F81063A-CACB-7448-8212-A5F0963FCE7D}"/>
              </a:ext>
            </a:extLst>
          </p:cNvPr>
          <p:cNvSpPr/>
          <p:nvPr/>
        </p:nvSpPr>
        <p:spPr>
          <a:xfrm>
            <a:off x="9954681" y="6724812"/>
            <a:ext cx="623889" cy="1015663"/>
          </a:xfrm>
          <a:prstGeom prst="rect">
            <a:avLst/>
          </a:prstGeom>
        </p:spPr>
        <p:txBody>
          <a:bodyPr wrap="none">
            <a:spAutoFit/>
          </a:bodyPr>
          <a:lstStyle/>
          <a:p>
            <a:r>
              <a:rPr lang="en-US" sz="60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a:t>
            </a:r>
          </a:p>
        </p:txBody>
      </p:sp>
      <p:sp>
        <p:nvSpPr>
          <p:cNvPr id="25" name="Triangle 24">
            <a:extLst>
              <a:ext uri="{FF2B5EF4-FFF2-40B4-BE49-F238E27FC236}">
                <a16:creationId xmlns:a16="http://schemas.microsoft.com/office/drawing/2014/main" id="{00256B29-4F7B-284D-8CDF-761F4867D2CB}"/>
              </a:ext>
            </a:extLst>
          </p:cNvPr>
          <p:cNvSpPr/>
          <p:nvPr/>
        </p:nvSpPr>
        <p:spPr>
          <a:xfrm flipV="1">
            <a:off x="9657621" y="0"/>
            <a:ext cx="3526942" cy="129056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solidFill>
                <a:srgbClr val="7E93EF"/>
              </a:solidFill>
            </a:endParaRPr>
          </a:p>
        </p:txBody>
      </p:sp>
      <p:cxnSp>
        <p:nvCxnSpPr>
          <p:cNvPr id="27" name="Straight Connector 26">
            <a:extLst>
              <a:ext uri="{FF2B5EF4-FFF2-40B4-BE49-F238E27FC236}">
                <a16:creationId xmlns:a16="http://schemas.microsoft.com/office/drawing/2014/main" id="{F69239CC-C5C3-A34C-A386-B4CCAC790D7C}"/>
              </a:ext>
            </a:extLst>
          </p:cNvPr>
          <p:cNvCxnSpPr/>
          <p:nvPr/>
        </p:nvCxnSpPr>
        <p:spPr>
          <a:xfrm>
            <a:off x="11785181" y="5165645"/>
            <a:ext cx="24968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4588FF-45F5-2E48-BD4A-FFBD293E0271}"/>
              </a:ext>
            </a:extLst>
          </p:cNvPr>
          <p:cNvCxnSpPr/>
          <p:nvPr/>
        </p:nvCxnSpPr>
        <p:spPr>
          <a:xfrm>
            <a:off x="11785181" y="3879179"/>
            <a:ext cx="24968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7D699B9-F944-A843-AC06-C6A1284D4088}"/>
              </a:ext>
            </a:extLst>
          </p:cNvPr>
          <p:cNvSpPr/>
          <p:nvPr/>
        </p:nvSpPr>
        <p:spPr>
          <a:xfrm>
            <a:off x="1779438" y="6984548"/>
            <a:ext cx="7315200" cy="590931"/>
          </a:xfrm>
          <a:prstGeom prst="rect">
            <a:avLst/>
          </a:prstGeom>
        </p:spPr>
        <p:txBody>
          <a:bodyPr lIns="109728" tIns="54864" rIns="109728" bIns="54864" anchor="t">
            <a:spAutoFit/>
          </a:bodyPr>
          <a:lstStyle/>
          <a:p>
            <a:r>
              <a:rPr lang="en-US" sz="1680" b="1" dirty="0">
                <a:solidFill>
                  <a:srgbClr val="212E3D"/>
                </a:solidFill>
                <a:latin typeface="Amazon Ember Heavy"/>
                <a:ea typeface="Amazon Ember Heavy" panose="020B0603020204020204" pitchFamily="34" charset="0"/>
                <a:cs typeface="Amazon Ember Heavy" panose="020B0603020204020204" pitchFamily="34" charset="0"/>
              </a:rPr>
              <a:t>Chaitanya Hari</a:t>
            </a:r>
            <a:br>
              <a:rPr lang="en-US" sz="1440" b="1" i="1"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1440" dirty="0">
                <a:solidFill>
                  <a:srgbClr val="212E3D"/>
                </a:solidFill>
                <a:latin typeface="Amazon Ember Light"/>
                <a:ea typeface="+mn-lt"/>
                <a:cs typeface="+mn-lt"/>
              </a:rPr>
              <a:t>Contact Center Product Lead, </a:t>
            </a:r>
            <a:r>
              <a:rPr lang="en-US" sz="1440" dirty="0" err="1">
                <a:solidFill>
                  <a:srgbClr val="212E3D"/>
                </a:solidFill>
                <a:latin typeface="Amazon Ember Light"/>
                <a:ea typeface="+mn-lt"/>
                <a:cs typeface="+mn-lt"/>
              </a:rPr>
              <a:t>DoorDash</a:t>
            </a:r>
            <a:endParaRPr lang="en-US" sz="1440" dirty="0">
              <a:solidFill>
                <a:srgbClr val="212E3D"/>
              </a:solidFill>
              <a:latin typeface="Amazon Ember Light"/>
              <a:ea typeface="Amazon Ember Light" panose="020B0403020204020204" pitchFamily="34" charset="0"/>
              <a:cs typeface="Amazon Ember Light" panose="020B0403020204020204" pitchFamily="34" charset="0"/>
            </a:endParaRPr>
          </a:p>
        </p:txBody>
      </p:sp>
      <p:pic>
        <p:nvPicPr>
          <p:cNvPr id="5" name="Graphic 4">
            <a:extLst>
              <a:ext uri="{FF2B5EF4-FFF2-40B4-BE49-F238E27FC236}">
                <a16:creationId xmlns:a16="http://schemas.microsoft.com/office/drawing/2014/main" id="{3D666EE9-CFFC-D803-2C1E-714812915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270" y="2419730"/>
            <a:ext cx="2826329" cy="328108"/>
          </a:xfrm>
          <a:prstGeom prst="rect">
            <a:avLst/>
          </a:prstGeom>
        </p:spPr>
      </p:pic>
      <p:sp>
        <p:nvSpPr>
          <p:cNvPr id="16" name="TextBox 15">
            <a:extLst>
              <a:ext uri="{FF2B5EF4-FFF2-40B4-BE49-F238E27FC236}">
                <a16:creationId xmlns:a16="http://schemas.microsoft.com/office/drawing/2014/main" id="{50A8748D-E217-C9A1-2910-6E82313FF5E8}"/>
              </a:ext>
            </a:extLst>
          </p:cNvPr>
          <p:cNvSpPr txBox="1"/>
          <p:nvPr/>
        </p:nvSpPr>
        <p:spPr>
          <a:xfrm>
            <a:off x="519528" y="7701508"/>
            <a:ext cx="10272374" cy="276999"/>
          </a:xfrm>
          <a:prstGeom prst="rect">
            <a:avLst/>
          </a:prstGeom>
          <a:solidFill>
            <a:schemeClr val="tx1"/>
          </a:solidFill>
        </p:spPr>
        <p:txBody>
          <a:bodyPr wrap="square">
            <a:spAutoFit/>
          </a:bodyPr>
          <a:lstStyle/>
          <a:p>
            <a:pPr algn="ctr"/>
            <a:r>
              <a:rPr lang="en-US" sz="12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AWS case study is at </a:t>
            </a:r>
            <a:r>
              <a:rPr lang="en-US" sz="12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hlinkClick r:id="rId6"/>
              </a:rPr>
              <a:t>https://aws.amazon.com/solutions/case-studies/doordash-bedrock-case-study</a:t>
            </a:r>
            <a:endParaRPr lang="en-US" sz="1200" i="1" dirty="0"/>
          </a:p>
        </p:txBody>
      </p:sp>
    </p:spTree>
    <p:extLst>
      <p:ext uri="{BB962C8B-B14F-4D97-AF65-F5344CB8AC3E}">
        <p14:creationId xmlns:p14="http://schemas.microsoft.com/office/powerpoint/2010/main" val="5089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B5162A6-0F3C-4E4E-E78D-701CF3865AFC}"/>
              </a:ext>
            </a:extLst>
          </p:cNvPr>
          <p:cNvSpPr/>
          <p:nvPr/>
        </p:nvSpPr>
        <p:spPr>
          <a:xfrm>
            <a:off x="396132" y="1134582"/>
            <a:ext cx="13641311" cy="6441875"/>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cxnSp>
        <p:nvCxnSpPr>
          <p:cNvPr id="170" name="Straight Connector 169">
            <a:extLst>
              <a:ext uri="{FF2B5EF4-FFF2-40B4-BE49-F238E27FC236}">
                <a16:creationId xmlns:a16="http://schemas.microsoft.com/office/drawing/2014/main" id="{B84277F2-A90A-ED5D-F132-3C76892C178F}"/>
              </a:ext>
            </a:extLst>
          </p:cNvPr>
          <p:cNvCxnSpPr>
            <a:cxnSpLocks/>
            <a:stCxn id="20" idx="2"/>
            <a:endCxn id="221" idx="6"/>
          </p:cNvCxnSpPr>
          <p:nvPr/>
        </p:nvCxnSpPr>
        <p:spPr>
          <a:xfrm flipH="1" flipV="1">
            <a:off x="5538260" y="3102798"/>
            <a:ext cx="645244" cy="60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04553E32-1A51-9B30-41B1-80BF6880CEA2}"/>
              </a:ext>
            </a:extLst>
          </p:cNvPr>
          <p:cNvCxnSpPr>
            <a:cxnSpLocks/>
            <a:stCxn id="221" idx="2"/>
            <a:endCxn id="29" idx="6"/>
          </p:cNvCxnSpPr>
          <p:nvPr/>
        </p:nvCxnSpPr>
        <p:spPr>
          <a:xfrm flipH="1">
            <a:off x="3964678" y="3102798"/>
            <a:ext cx="645244" cy="222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173" name="Freeform: Shape 102">
            <a:extLst>
              <a:ext uri="{FF2B5EF4-FFF2-40B4-BE49-F238E27FC236}">
                <a16:creationId xmlns:a16="http://schemas.microsoft.com/office/drawing/2014/main" id="{D065B5FC-A694-C6D8-F52B-20B4B7E80716}"/>
              </a:ext>
            </a:extLst>
          </p:cNvPr>
          <p:cNvSpPr/>
          <p:nvPr/>
        </p:nvSpPr>
        <p:spPr>
          <a:xfrm>
            <a:off x="4626846" y="1841756"/>
            <a:ext cx="2495560" cy="766344"/>
          </a:xfrm>
          <a:custGeom>
            <a:avLst/>
            <a:gdLst>
              <a:gd name="connsiteX0" fmla="*/ 49646 w 2139883"/>
              <a:gd name="connsiteY0" fmla="*/ 0 h 1253253"/>
              <a:gd name="connsiteX1" fmla="*/ 2090237 w 2139883"/>
              <a:gd name="connsiteY1" fmla="*/ 0 h 1253253"/>
              <a:gd name="connsiteX2" fmla="*/ 2139883 w 2139883"/>
              <a:gd name="connsiteY2" fmla="*/ 49646 h 1253253"/>
              <a:gd name="connsiteX3" fmla="*/ 2139883 w 2139883"/>
              <a:gd name="connsiteY3" fmla="*/ 1022860 h 1253253"/>
              <a:gd name="connsiteX4" fmla="*/ 2090237 w 2139883"/>
              <a:gd name="connsiteY4" fmla="*/ 1072506 h 1253253"/>
              <a:gd name="connsiteX5" fmla="*/ 265882 w 2139883"/>
              <a:gd name="connsiteY5" fmla="*/ 1072506 h 1253253"/>
              <a:gd name="connsiteX6" fmla="*/ 0 w 2139883"/>
              <a:gd name="connsiteY6" fmla="*/ 1253253 h 1253253"/>
              <a:gd name="connsiteX7" fmla="*/ 0 w 2139883"/>
              <a:gd name="connsiteY7" fmla="*/ 1022860 h 1253253"/>
              <a:gd name="connsiteX8" fmla="*/ 0 w 2139883"/>
              <a:gd name="connsiteY8" fmla="*/ 894339 h 1253253"/>
              <a:gd name="connsiteX9" fmla="*/ 0 w 2139883"/>
              <a:gd name="connsiteY9" fmla="*/ 49646 h 1253253"/>
              <a:gd name="connsiteX10" fmla="*/ 49646 w 2139883"/>
              <a:gd name="connsiteY10" fmla="*/ 0 h 125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9883" h="1253253">
                <a:moveTo>
                  <a:pt x="49646" y="0"/>
                </a:moveTo>
                <a:lnTo>
                  <a:pt x="2090237" y="0"/>
                </a:lnTo>
                <a:cubicBezTo>
                  <a:pt x="2117656" y="0"/>
                  <a:pt x="2139883" y="22227"/>
                  <a:pt x="2139883" y="49646"/>
                </a:cubicBezTo>
                <a:lnTo>
                  <a:pt x="2139883" y="1022860"/>
                </a:lnTo>
                <a:cubicBezTo>
                  <a:pt x="2139883" y="1050279"/>
                  <a:pt x="2117656" y="1072506"/>
                  <a:pt x="2090237" y="1072506"/>
                </a:cubicBezTo>
                <a:lnTo>
                  <a:pt x="265882" y="1072506"/>
                </a:lnTo>
                <a:lnTo>
                  <a:pt x="0" y="1253253"/>
                </a:lnTo>
                <a:lnTo>
                  <a:pt x="0" y="1022860"/>
                </a:lnTo>
                <a:lnTo>
                  <a:pt x="0" y="894339"/>
                </a:lnTo>
                <a:lnTo>
                  <a:pt x="0" y="49646"/>
                </a:lnTo>
                <a:cubicBezTo>
                  <a:pt x="0" y="22227"/>
                  <a:pt x="22227" y="0"/>
                  <a:pt x="49646"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Do you have a hotel right by the ocean in Australia?</a:t>
            </a:r>
          </a:p>
        </p:txBody>
      </p:sp>
      <p:sp>
        <p:nvSpPr>
          <p:cNvPr id="174" name="Freeform: Shape 110">
            <a:extLst>
              <a:ext uri="{FF2B5EF4-FFF2-40B4-BE49-F238E27FC236}">
                <a16:creationId xmlns:a16="http://schemas.microsoft.com/office/drawing/2014/main" id="{DD952AC0-37EC-842B-D401-52EB5A5E011A}"/>
              </a:ext>
            </a:extLst>
          </p:cNvPr>
          <p:cNvSpPr/>
          <p:nvPr/>
        </p:nvSpPr>
        <p:spPr>
          <a:xfrm>
            <a:off x="7751811" y="1841756"/>
            <a:ext cx="1784074" cy="742593"/>
          </a:xfrm>
          <a:custGeom>
            <a:avLst/>
            <a:gdLst>
              <a:gd name="connsiteX0" fmla="*/ 62759 w 1339023"/>
              <a:gd name="connsiteY0" fmla="*/ 0 h 1090679"/>
              <a:gd name="connsiteX1" fmla="*/ 1276265 w 1339023"/>
              <a:gd name="connsiteY1" fmla="*/ 0 h 1090679"/>
              <a:gd name="connsiteX2" fmla="*/ 1339023 w 1339023"/>
              <a:gd name="connsiteY2" fmla="*/ 62758 h 1090679"/>
              <a:gd name="connsiteX3" fmla="*/ 1339023 w 1339023"/>
              <a:gd name="connsiteY3" fmla="*/ 847174 h 1090679"/>
              <a:gd name="connsiteX4" fmla="*/ 1276265 w 1339023"/>
              <a:gd name="connsiteY4" fmla="*/ 909932 h 1090679"/>
              <a:gd name="connsiteX5" fmla="*/ 265882 w 1339023"/>
              <a:gd name="connsiteY5" fmla="*/ 909932 h 1090679"/>
              <a:gd name="connsiteX6" fmla="*/ 0 w 1339023"/>
              <a:gd name="connsiteY6" fmla="*/ 1090679 h 1090679"/>
              <a:gd name="connsiteX7" fmla="*/ 0 w 1339023"/>
              <a:gd name="connsiteY7" fmla="*/ 731765 h 1090679"/>
              <a:gd name="connsiteX8" fmla="*/ 1 w 1339023"/>
              <a:gd name="connsiteY8" fmla="*/ 731765 h 1090679"/>
              <a:gd name="connsiteX9" fmla="*/ 1 w 1339023"/>
              <a:gd name="connsiteY9" fmla="*/ 62758 h 1090679"/>
              <a:gd name="connsiteX10" fmla="*/ 62759 w 1339023"/>
              <a:gd name="connsiteY10" fmla="*/ 0 h 109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023" h="1090679">
                <a:moveTo>
                  <a:pt x="62759" y="0"/>
                </a:moveTo>
                <a:lnTo>
                  <a:pt x="1276265" y="0"/>
                </a:lnTo>
                <a:cubicBezTo>
                  <a:pt x="1310925" y="0"/>
                  <a:pt x="1339023" y="28098"/>
                  <a:pt x="1339023" y="62758"/>
                </a:cubicBezTo>
                <a:lnTo>
                  <a:pt x="1339023" y="847174"/>
                </a:lnTo>
                <a:cubicBezTo>
                  <a:pt x="1339023" y="881834"/>
                  <a:pt x="1310925" y="909932"/>
                  <a:pt x="1276265" y="909932"/>
                </a:cubicBezTo>
                <a:lnTo>
                  <a:pt x="265882" y="909932"/>
                </a:lnTo>
                <a:lnTo>
                  <a:pt x="0" y="1090679"/>
                </a:lnTo>
                <a:lnTo>
                  <a:pt x="0" y="731765"/>
                </a:lnTo>
                <a:lnTo>
                  <a:pt x="1" y="731765"/>
                </a:lnTo>
                <a:lnTo>
                  <a:pt x="1" y="62758"/>
                </a:lnTo>
                <a:cubicBezTo>
                  <a:pt x="1" y="28098"/>
                  <a:pt x="28099" y="0"/>
                  <a:pt x="62759"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Are there outdoor restaurants?</a:t>
            </a:r>
          </a:p>
        </p:txBody>
      </p:sp>
      <p:sp>
        <p:nvSpPr>
          <p:cNvPr id="176" name="Freeform: Shape 81">
            <a:extLst>
              <a:ext uri="{FF2B5EF4-FFF2-40B4-BE49-F238E27FC236}">
                <a16:creationId xmlns:a16="http://schemas.microsoft.com/office/drawing/2014/main" id="{E587A259-3132-6721-9E3E-95E1A358B8CF}"/>
              </a:ext>
            </a:extLst>
          </p:cNvPr>
          <p:cNvSpPr/>
          <p:nvPr/>
        </p:nvSpPr>
        <p:spPr>
          <a:xfrm rot="10800000" flipV="1">
            <a:off x="3051212" y="3520016"/>
            <a:ext cx="2270733" cy="1844992"/>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 welcome to Example Corp Hospitality Group.</a:t>
            </a:r>
          </a:p>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I help? I can answer questions about our company and our hotel brands.</a:t>
            </a:r>
          </a:p>
        </p:txBody>
      </p:sp>
      <p:cxnSp>
        <p:nvCxnSpPr>
          <p:cNvPr id="180" name="Straight Connector 179">
            <a:extLst>
              <a:ext uri="{FF2B5EF4-FFF2-40B4-BE49-F238E27FC236}">
                <a16:creationId xmlns:a16="http://schemas.microsoft.com/office/drawing/2014/main" id="{C31DE497-0F06-7511-7A2E-3EB80883C053}"/>
              </a:ext>
            </a:extLst>
          </p:cNvPr>
          <p:cNvCxnSpPr>
            <a:cxnSpLocks/>
            <a:stCxn id="184" idx="2"/>
            <a:endCxn id="189" idx="6"/>
          </p:cNvCxnSpPr>
          <p:nvPr/>
        </p:nvCxnSpPr>
        <p:spPr>
          <a:xfrm flipH="1">
            <a:off x="1195123" y="3110292"/>
            <a:ext cx="396465"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181" name="Group 180">
            <a:extLst>
              <a:ext uri="{FF2B5EF4-FFF2-40B4-BE49-F238E27FC236}">
                <a16:creationId xmlns:a16="http://schemas.microsoft.com/office/drawing/2014/main" id="{66C8EA29-0FC3-5558-8D27-C224BF1E11BA}"/>
              </a:ext>
            </a:extLst>
          </p:cNvPr>
          <p:cNvGrpSpPr/>
          <p:nvPr/>
        </p:nvGrpSpPr>
        <p:grpSpPr>
          <a:xfrm>
            <a:off x="1498555" y="2646122"/>
            <a:ext cx="1114408" cy="1720635"/>
            <a:chOff x="1870217" y="2640650"/>
            <a:chExt cx="1114407" cy="1720634"/>
          </a:xfrm>
        </p:grpSpPr>
        <p:sp>
          <p:nvSpPr>
            <p:cNvPr id="182" name="Oval Callout 5">
              <a:extLst>
                <a:ext uri="{FF2B5EF4-FFF2-40B4-BE49-F238E27FC236}">
                  <a16:creationId xmlns:a16="http://schemas.microsoft.com/office/drawing/2014/main" id="{B355600A-E614-8562-EBD9-F8620D20DAEC}"/>
                </a:ext>
              </a:extLst>
            </p:cNvPr>
            <p:cNvSpPr/>
            <p:nvPr/>
          </p:nvSpPr>
          <p:spPr>
            <a:xfrm>
              <a:off x="1870217" y="3714953"/>
              <a:ext cx="1114407" cy="646331"/>
            </a:xfrm>
            <a:prstGeom prst="rect">
              <a:avLst/>
            </a:prstGeom>
            <a:noFill/>
          </p:spPr>
          <p:txBody>
            <a:bodyPr wrap="none" rtlCol="0">
              <a:spAutoFit/>
            </a:bodyPr>
            <a:lstStyle/>
            <a:p>
              <a:pPr algn="ctr" defTabSz="731491">
                <a:defRPr/>
              </a:pP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Incoming</a:t>
              </a:r>
              <a:b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customer call</a:t>
              </a:r>
            </a:p>
            <a:p>
              <a:pPr algn="ctr" defTabSz="731491">
                <a:defRPr/>
              </a:pP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or chat</a:t>
              </a:r>
            </a:p>
          </p:txBody>
        </p:sp>
        <p:grpSp>
          <p:nvGrpSpPr>
            <p:cNvPr id="183" name="Group 182">
              <a:extLst>
                <a:ext uri="{FF2B5EF4-FFF2-40B4-BE49-F238E27FC236}">
                  <a16:creationId xmlns:a16="http://schemas.microsoft.com/office/drawing/2014/main" id="{E204943F-7943-A624-1224-15E97C32C9B1}"/>
                </a:ext>
              </a:extLst>
            </p:cNvPr>
            <p:cNvGrpSpPr/>
            <p:nvPr/>
          </p:nvGrpSpPr>
          <p:grpSpPr>
            <a:xfrm>
              <a:off x="1963250" y="2640650"/>
              <a:ext cx="928338" cy="928338"/>
              <a:chOff x="11938704" y="2739700"/>
              <a:chExt cx="884998" cy="884998"/>
            </a:xfrm>
          </p:grpSpPr>
          <p:sp>
            <p:nvSpPr>
              <p:cNvPr id="184" name="Oval 183">
                <a:extLst>
                  <a:ext uri="{FF2B5EF4-FFF2-40B4-BE49-F238E27FC236}">
                    <a16:creationId xmlns:a16="http://schemas.microsoft.com/office/drawing/2014/main" id="{EE089DAF-A764-4658-6110-9B4079686F72}"/>
                  </a:ext>
                </a:extLst>
              </p:cNvPr>
              <p:cNvSpPr/>
              <p:nvPr/>
            </p:nvSpPr>
            <p:spPr bwMode="auto">
              <a:xfrm>
                <a:off x="11938704" y="2739700"/>
                <a:ext cx="884998" cy="884998"/>
              </a:xfrm>
              <a:prstGeom prst="ellipse">
                <a:avLst/>
              </a:prstGeom>
              <a:solidFill>
                <a:schemeClr val="bg2"/>
              </a:solidFill>
              <a:ln w="254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grpSp>
            <p:nvGrpSpPr>
              <p:cNvPr id="185" name="Group 184">
                <a:extLst>
                  <a:ext uri="{FF2B5EF4-FFF2-40B4-BE49-F238E27FC236}">
                    <a16:creationId xmlns:a16="http://schemas.microsoft.com/office/drawing/2014/main" id="{D7F9BD8C-051B-B0BD-513E-846684D0B624}"/>
                  </a:ext>
                </a:extLst>
              </p:cNvPr>
              <p:cNvGrpSpPr/>
              <p:nvPr/>
            </p:nvGrpSpPr>
            <p:grpSpPr>
              <a:xfrm>
                <a:off x="12170536" y="2896404"/>
                <a:ext cx="416812" cy="558122"/>
                <a:chOff x="4479652" y="1261301"/>
                <a:chExt cx="472298" cy="632419"/>
              </a:xfrm>
            </p:grpSpPr>
            <p:sp>
              <p:nvSpPr>
                <p:cNvPr id="186" name="Freeform: Shape 152">
                  <a:extLst>
                    <a:ext uri="{FF2B5EF4-FFF2-40B4-BE49-F238E27FC236}">
                      <a16:creationId xmlns:a16="http://schemas.microsoft.com/office/drawing/2014/main" id="{E21B802C-1410-3214-D1DF-A1A71DF97A1E}"/>
                    </a:ext>
                  </a:extLst>
                </p:cNvPr>
                <p:cNvSpPr/>
                <p:nvPr/>
              </p:nvSpPr>
              <p:spPr>
                <a:xfrm>
                  <a:off x="4479652" y="1513578"/>
                  <a:ext cx="472298" cy="380142"/>
                </a:xfrm>
                <a:custGeom>
                  <a:avLst/>
                  <a:gdLst/>
                  <a:ahLst/>
                  <a:cxnLst/>
                  <a:rect l="0" t="0" r="0" b="0"/>
                  <a:pathLst>
                    <a:path w="390525" h="314325">
                      <a:moveTo>
                        <a:pt x="110976" y="301466"/>
                      </a:moveTo>
                      <a:lnTo>
                        <a:pt x="295762" y="301466"/>
                      </a:lnTo>
                      <a:cubicBezTo>
                        <a:pt x="321479" y="301466"/>
                        <a:pt x="377677" y="239554"/>
                        <a:pt x="377677" y="212884"/>
                      </a:cubicBezTo>
                      <a:cubicBezTo>
                        <a:pt x="377677" y="212884"/>
                        <a:pt x="351007" y="21431"/>
                        <a:pt x="199559" y="21431"/>
                      </a:cubicBezTo>
                      <a:cubicBezTo>
                        <a:pt x="37634" y="21431"/>
                        <a:pt x="21441" y="212884"/>
                        <a:pt x="21441" y="212884"/>
                      </a:cubicBezTo>
                      <a:cubicBezTo>
                        <a:pt x="20489" y="239554"/>
                        <a:pt x="86211" y="301466"/>
                        <a:pt x="110976" y="30146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a:lstStyle/>
                <a:p>
                  <a:pPr defTabSz="731491">
                    <a:defRPr/>
                  </a:pPr>
                  <a:endParaRPr lang="en-US">
                    <a:solidFill>
                      <a:srgbClr val="FFFFFF"/>
                    </a:solidFill>
                    <a:latin typeface="Amazon Ember"/>
                  </a:endParaRPr>
                </a:p>
              </p:txBody>
            </p:sp>
            <p:sp>
              <p:nvSpPr>
                <p:cNvPr id="187" name="Freeform: Shape 153">
                  <a:extLst>
                    <a:ext uri="{FF2B5EF4-FFF2-40B4-BE49-F238E27FC236}">
                      <a16:creationId xmlns:a16="http://schemas.microsoft.com/office/drawing/2014/main" id="{479DA4DA-93CD-6295-9153-649A6B367DE5}"/>
                    </a:ext>
                  </a:extLst>
                </p:cNvPr>
                <p:cNvSpPr/>
                <p:nvPr/>
              </p:nvSpPr>
              <p:spPr>
                <a:xfrm>
                  <a:off x="4568363" y="1261301"/>
                  <a:ext cx="299506" cy="299504"/>
                </a:xfrm>
                <a:custGeom>
                  <a:avLst/>
                  <a:gdLst/>
                  <a:ahLst/>
                  <a:cxnLst/>
                  <a:rect l="0" t="0" r="0" b="0"/>
                  <a:pathLst>
                    <a:path w="247650" h="247650">
                      <a:moveTo>
                        <a:pt x="229076" y="125254"/>
                      </a:moveTo>
                      <a:cubicBezTo>
                        <a:pt x="229076" y="182593"/>
                        <a:pt x="182593" y="229076"/>
                        <a:pt x="125254" y="229076"/>
                      </a:cubicBezTo>
                      <a:cubicBezTo>
                        <a:pt x="67914" y="229076"/>
                        <a:pt x="21431" y="182593"/>
                        <a:pt x="21431" y="125254"/>
                      </a:cubicBezTo>
                      <a:cubicBezTo>
                        <a:pt x="21431" y="67914"/>
                        <a:pt x="67914" y="21431"/>
                        <a:pt x="125254" y="21431"/>
                      </a:cubicBezTo>
                      <a:cubicBezTo>
                        <a:pt x="182593" y="21431"/>
                        <a:pt x="229076" y="67914"/>
                        <a:pt x="229076" y="125254"/>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a:lstStyle/>
                <a:p>
                  <a:pPr defTabSz="731491">
                    <a:defRPr/>
                  </a:pPr>
                  <a:endParaRPr lang="en-US">
                    <a:solidFill>
                      <a:srgbClr val="FFFFFF"/>
                    </a:solidFill>
                    <a:latin typeface="Amazon Ember"/>
                  </a:endParaRPr>
                </a:p>
              </p:txBody>
            </p:sp>
          </p:grpSp>
        </p:grpSp>
      </p:grpSp>
      <p:grpSp>
        <p:nvGrpSpPr>
          <p:cNvPr id="188" name="Group 187">
            <a:extLst>
              <a:ext uri="{FF2B5EF4-FFF2-40B4-BE49-F238E27FC236}">
                <a16:creationId xmlns:a16="http://schemas.microsoft.com/office/drawing/2014/main" id="{A788ECF3-14A1-CF6F-1AE8-2C89AA94F9B4}"/>
              </a:ext>
            </a:extLst>
          </p:cNvPr>
          <p:cNvGrpSpPr/>
          <p:nvPr/>
        </p:nvGrpSpPr>
        <p:grpSpPr>
          <a:xfrm>
            <a:off x="564111" y="2794786"/>
            <a:ext cx="631012" cy="631012"/>
            <a:chOff x="13568176" y="2881423"/>
            <a:chExt cx="601552" cy="601552"/>
          </a:xfrm>
        </p:grpSpPr>
        <p:sp>
          <p:nvSpPr>
            <p:cNvPr id="189" name="Oval 188">
              <a:extLst>
                <a:ext uri="{FF2B5EF4-FFF2-40B4-BE49-F238E27FC236}">
                  <a16:creationId xmlns:a16="http://schemas.microsoft.com/office/drawing/2014/main" id="{0536BD5D-796C-159E-F10D-FE885B997CB1}"/>
                </a:ext>
              </a:extLst>
            </p:cNvPr>
            <p:cNvSpPr/>
            <p:nvPr/>
          </p:nvSpPr>
          <p:spPr bwMode="auto">
            <a:xfrm>
              <a:off x="13568176" y="2881423"/>
              <a:ext cx="601552" cy="601552"/>
            </a:xfrm>
            <a:prstGeom prst="ellipse">
              <a:avLst/>
            </a:prstGeom>
            <a:solidFill>
              <a:schemeClr val="bg2"/>
            </a:solidFill>
            <a:ln w="25400">
              <a:solidFill>
                <a:srgbClr val="F7940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pic>
          <p:nvPicPr>
            <p:cNvPr id="190" name="Picture 189">
              <a:extLst>
                <a:ext uri="{FF2B5EF4-FFF2-40B4-BE49-F238E27FC236}">
                  <a16:creationId xmlns:a16="http://schemas.microsoft.com/office/drawing/2014/main" id="{A1F8C14D-4581-CD1B-3335-CF47EEAA28EE}"/>
                </a:ext>
              </a:extLst>
            </p:cNvPr>
            <p:cNvPicPr>
              <a:picLocks noChangeAspect="1"/>
            </p:cNvPicPr>
            <p:nvPr/>
          </p:nvPicPr>
          <p:blipFill>
            <a:blip r:embed="rId4"/>
            <a:stretch>
              <a:fillRect/>
            </a:stretch>
          </p:blipFill>
          <p:spPr>
            <a:xfrm>
              <a:off x="13667026" y="2979775"/>
              <a:ext cx="420940" cy="420940"/>
            </a:xfrm>
            <a:prstGeom prst="rect">
              <a:avLst/>
            </a:prstGeom>
          </p:spPr>
        </p:pic>
      </p:grpSp>
      <p:grpSp>
        <p:nvGrpSpPr>
          <p:cNvPr id="205" name="Group 204">
            <a:extLst>
              <a:ext uri="{FF2B5EF4-FFF2-40B4-BE49-F238E27FC236}">
                <a16:creationId xmlns:a16="http://schemas.microsoft.com/office/drawing/2014/main" id="{A35B0B95-4CFE-3FAE-9117-8267B5A93E53}"/>
              </a:ext>
            </a:extLst>
          </p:cNvPr>
          <p:cNvGrpSpPr/>
          <p:nvPr/>
        </p:nvGrpSpPr>
        <p:grpSpPr>
          <a:xfrm>
            <a:off x="7713746" y="2638629"/>
            <a:ext cx="928338" cy="928338"/>
            <a:chOff x="7161886" y="2640650"/>
            <a:chExt cx="928338" cy="928338"/>
          </a:xfrm>
        </p:grpSpPr>
        <p:sp>
          <p:nvSpPr>
            <p:cNvPr id="206" name="Oval 205">
              <a:extLst>
                <a:ext uri="{FF2B5EF4-FFF2-40B4-BE49-F238E27FC236}">
                  <a16:creationId xmlns:a16="http://schemas.microsoft.com/office/drawing/2014/main" id="{046B97BF-5002-37F6-8E85-2EBA7B39BB1E}"/>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07" name="Freeform 11">
              <a:extLst>
                <a:ext uri="{FF2B5EF4-FFF2-40B4-BE49-F238E27FC236}">
                  <a16:creationId xmlns:a16="http://schemas.microsoft.com/office/drawing/2014/main" id="{1CBFBC55-500C-028A-46F8-DC559D3F3F22}"/>
                </a:ext>
              </a:extLst>
            </p:cNvPr>
            <p:cNvSpPr>
              <a:spLocks noEditPoints="1"/>
            </p:cNvSpPr>
            <p:nvPr/>
          </p:nvSpPr>
          <p:spPr bwMode="auto">
            <a:xfrm>
              <a:off x="7412414" y="2816809"/>
              <a:ext cx="427283" cy="5760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220" name="Group 219">
            <a:extLst>
              <a:ext uri="{FF2B5EF4-FFF2-40B4-BE49-F238E27FC236}">
                <a16:creationId xmlns:a16="http://schemas.microsoft.com/office/drawing/2014/main" id="{5EE1A416-75EE-C842-DCC7-67279A4DEDB7}"/>
              </a:ext>
            </a:extLst>
          </p:cNvPr>
          <p:cNvGrpSpPr/>
          <p:nvPr/>
        </p:nvGrpSpPr>
        <p:grpSpPr>
          <a:xfrm>
            <a:off x="4609922" y="2638629"/>
            <a:ext cx="928338" cy="928338"/>
            <a:chOff x="7161886" y="2640650"/>
            <a:chExt cx="928338" cy="928338"/>
          </a:xfrm>
        </p:grpSpPr>
        <p:sp>
          <p:nvSpPr>
            <p:cNvPr id="221" name="Oval 220">
              <a:extLst>
                <a:ext uri="{FF2B5EF4-FFF2-40B4-BE49-F238E27FC236}">
                  <a16:creationId xmlns:a16="http://schemas.microsoft.com/office/drawing/2014/main" id="{2F5A0D03-E5F4-7B1D-5A1A-5681B8C70748}"/>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22" name="Freeform 11">
              <a:extLst>
                <a:ext uri="{FF2B5EF4-FFF2-40B4-BE49-F238E27FC236}">
                  <a16:creationId xmlns:a16="http://schemas.microsoft.com/office/drawing/2014/main" id="{45A14A81-AD73-03A5-F774-F60E028AF192}"/>
                </a:ext>
              </a:extLst>
            </p:cNvPr>
            <p:cNvSpPr>
              <a:spLocks noEditPoints="1"/>
            </p:cNvSpPr>
            <p:nvPr/>
          </p:nvSpPr>
          <p:spPr bwMode="auto">
            <a:xfrm>
              <a:off x="7425098" y="2833909"/>
              <a:ext cx="401914" cy="5418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cxnSp>
        <p:nvCxnSpPr>
          <p:cNvPr id="237" name="Straight Connector 236">
            <a:extLst>
              <a:ext uri="{FF2B5EF4-FFF2-40B4-BE49-F238E27FC236}">
                <a16:creationId xmlns:a16="http://schemas.microsoft.com/office/drawing/2014/main" id="{FC5AF304-E615-A497-82DD-06E35B26D293}"/>
              </a:ext>
            </a:extLst>
          </p:cNvPr>
          <p:cNvCxnSpPr>
            <a:cxnSpLocks/>
            <a:stCxn id="29" idx="2"/>
            <a:endCxn id="184" idx="6"/>
          </p:cNvCxnSpPr>
          <p:nvPr/>
        </p:nvCxnSpPr>
        <p:spPr>
          <a:xfrm flipH="1">
            <a:off x="2519927" y="3105024"/>
            <a:ext cx="559753" cy="5268"/>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92304A05-C2EA-2D91-55E9-78A4247B7744}"/>
              </a:ext>
            </a:extLst>
          </p:cNvPr>
          <p:cNvCxnSpPr>
            <a:cxnSpLocks/>
            <a:stCxn id="206" idx="2"/>
            <a:endCxn id="20" idx="6"/>
          </p:cNvCxnSpPr>
          <p:nvPr/>
        </p:nvCxnSpPr>
        <p:spPr>
          <a:xfrm flipH="1">
            <a:off x="7068502" y="3102798"/>
            <a:ext cx="645244" cy="60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87FEFFE7-87A4-89E9-D873-0C26FD3374B1}"/>
              </a:ext>
            </a:extLst>
          </p:cNvPr>
          <p:cNvCxnSpPr>
            <a:cxnSpLocks/>
            <a:stCxn id="50" idx="2"/>
            <a:endCxn id="206" idx="6"/>
          </p:cNvCxnSpPr>
          <p:nvPr/>
        </p:nvCxnSpPr>
        <p:spPr>
          <a:xfrm flipH="1" flipV="1">
            <a:off x="8642084" y="3102798"/>
            <a:ext cx="645244" cy="4752"/>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D1C2BFC9-DA25-2A4A-1AEF-1718D12C7EB7}"/>
              </a:ext>
            </a:extLst>
          </p:cNvPr>
          <p:cNvGrpSpPr/>
          <p:nvPr/>
        </p:nvGrpSpPr>
        <p:grpSpPr>
          <a:xfrm>
            <a:off x="6183504" y="2660905"/>
            <a:ext cx="884998" cy="884998"/>
            <a:chOff x="7317227" y="4427743"/>
            <a:chExt cx="884998" cy="884998"/>
          </a:xfrm>
        </p:grpSpPr>
        <p:sp>
          <p:nvSpPr>
            <p:cNvPr id="20" name="Oval 19">
              <a:extLst>
                <a:ext uri="{FF2B5EF4-FFF2-40B4-BE49-F238E27FC236}">
                  <a16:creationId xmlns:a16="http://schemas.microsoft.com/office/drawing/2014/main" id="{64FAFB89-F97C-46A1-5B59-A2E411B70A2D}"/>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8" name="Freeform 27">
              <a:extLst>
                <a:ext uri="{FF2B5EF4-FFF2-40B4-BE49-F238E27FC236}">
                  <a16:creationId xmlns:a16="http://schemas.microsoft.com/office/drawing/2014/main" id="{1D1506DA-7A1B-2163-02EC-8DBD77E22B86}"/>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grpSp>
        <p:nvGrpSpPr>
          <p:cNvPr id="32" name="Group 31">
            <a:extLst>
              <a:ext uri="{FF2B5EF4-FFF2-40B4-BE49-F238E27FC236}">
                <a16:creationId xmlns:a16="http://schemas.microsoft.com/office/drawing/2014/main" id="{D51B8516-74BB-B667-74FF-15F2415CCF7D}"/>
              </a:ext>
            </a:extLst>
          </p:cNvPr>
          <p:cNvGrpSpPr/>
          <p:nvPr/>
        </p:nvGrpSpPr>
        <p:grpSpPr>
          <a:xfrm>
            <a:off x="3079680" y="2662525"/>
            <a:ext cx="884998" cy="884998"/>
            <a:chOff x="6094565" y="3652440"/>
            <a:chExt cx="884998" cy="884998"/>
          </a:xfrm>
        </p:grpSpPr>
        <p:sp>
          <p:nvSpPr>
            <p:cNvPr id="29" name="Oval 28">
              <a:extLst>
                <a:ext uri="{FF2B5EF4-FFF2-40B4-BE49-F238E27FC236}">
                  <a16:creationId xmlns:a16="http://schemas.microsoft.com/office/drawing/2014/main" id="{FFB3C51A-BD5E-049A-6397-114AD6634CA2}"/>
                </a:ext>
              </a:extLst>
            </p:cNvPr>
            <p:cNvSpPr>
              <a:spLocks noChangeAspect="1"/>
            </p:cNvSpPr>
            <p:nvPr/>
          </p:nvSpPr>
          <p:spPr bwMode="auto">
            <a:xfrm>
              <a:off x="6094565" y="3652440"/>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18" name="Freeform 17">
              <a:extLst>
                <a:ext uri="{FF2B5EF4-FFF2-40B4-BE49-F238E27FC236}">
                  <a16:creationId xmlns:a16="http://schemas.microsoft.com/office/drawing/2014/main" id="{9D743BF3-83DC-5DE0-F495-904E30497A9C}"/>
                </a:ext>
              </a:extLst>
            </p:cNvPr>
            <p:cNvSpPr>
              <a:spLocks noChangeAspect="1"/>
            </p:cNvSpPr>
            <p:nvPr/>
          </p:nvSpPr>
          <p:spPr>
            <a:xfrm>
              <a:off x="6281213" y="3836583"/>
              <a:ext cx="533696" cy="523626"/>
            </a:xfrm>
            <a:custGeom>
              <a:avLst/>
              <a:gdLst>
                <a:gd name="connsiteX0" fmla="*/ 316392 w 504825"/>
                <a:gd name="connsiteY0" fmla="*/ 305505 h 495300"/>
                <a:gd name="connsiteX1" fmla="*/ 320183 w 504825"/>
                <a:gd name="connsiteY1" fmla="*/ 314578 h 495300"/>
                <a:gd name="connsiteX2" fmla="*/ 338499 w 504825"/>
                <a:gd name="connsiteY2" fmla="*/ 314578 h 495300"/>
                <a:gd name="connsiteX3" fmla="*/ 342300 w 504825"/>
                <a:gd name="connsiteY3" fmla="*/ 305505 h 495300"/>
                <a:gd name="connsiteX4" fmla="*/ 338499 w 504825"/>
                <a:gd name="connsiteY4" fmla="*/ 296432 h 495300"/>
                <a:gd name="connsiteX5" fmla="*/ 329336 w 504825"/>
                <a:gd name="connsiteY5" fmla="*/ 292665 h 495300"/>
                <a:gd name="connsiteX6" fmla="*/ 320183 w 504825"/>
                <a:gd name="connsiteY6" fmla="*/ 296423 h 495300"/>
                <a:gd name="connsiteX7" fmla="*/ 316392 w 504825"/>
                <a:gd name="connsiteY7" fmla="*/ 305505 h 495300"/>
                <a:gd name="connsiteX8" fmla="*/ 316392 w 504825"/>
                <a:gd name="connsiteY8" fmla="*/ 305505 h 495300"/>
                <a:gd name="connsiteX9" fmla="*/ 306715 w 504825"/>
                <a:gd name="connsiteY9" fmla="*/ 327928 h 495300"/>
                <a:gd name="connsiteX10" fmla="*/ 297342 w 504825"/>
                <a:gd name="connsiteY10" fmla="*/ 305505 h 495300"/>
                <a:gd name="connsiteX11" fmla="*/ 306715 w 504825"/>
                <a:gd name="connsiteY11" fmla="*/ 283074 h 495300"/>
                <a:gd name="connsiteX12" fmla="*/ 351968 w 504825"/>
                <a:gd name="connsiteY12" fmla="*/ 283082 h 495300"/>
                <a:gd name="connsiteX13" fmla="*/ 361350 w 504825"/>
                <a:gd name="connsiteY13" fmla="*/ 305505 h 495300"/>
                <a:gd name="connsiteX14" fmla="*/ 351968 w 504825"/>
                <a:gd name="connsiteY14" fmla="*/ 327937 h 495300"/>
                <a:gd name="connsiteX15" fmla="*/ 329336 w 504825"/>
                <a:gd name="connsiteY15" fmla="*/ 337218 h 495300"/>
                <a:gd name="connsiteX16" fmla="*/ 306715 w 504825"/>
                <a:gd name="connsiteY16" fmla="*/ 327928 h 495300"/>
                <a:gd name="connsiteX17" fmla="*/ 306715 w 504825"/>
                <a:gd name="connsiteY17" fmla="*/ 327928 h 495300"/>
                <a:gd name="connsiteX18" fmla="*/ 269529 w 504825"/>
                <a:gd name="connsiteY18" fmla="*/ 302606 h 495300"/>
                <a:gd name="connsiteX19" fmla="*/ 273406 w 504825"/>
                <a:gd name="connsiteY19" fmla="*/ 326936 h 495300"/>
                <a:gd name="connsiteX20" fmla="*/ 290732 w 504825"/>
                <a:gd name="connsiteY20" fmla="*/ 326228 h 495300"/>
                <a:gd name="connsiteX21" fmla="*/ 297866 w 504825"/>
                <a:gd name="connsiteY21" fmla="*/ 328994 h 495300"/>
                <a:gd name="connsiteX22" fmla="*/ 305610 w 504825"/>
                <a:gd name="connsiteY22" fmla="*/ 336698 h 495300"/>
                <a:gd name="connsiteX23" fmla="*/ 308381 w 504825"/>
                <a:gd name="connsiteY23" fmla="*/ 343742 h 495300"/>
                <a:gd name="connsiteX24" fmla="*/ 307686 w 504825"/>
                <a:gd name="connsiteY24" fmla="*/ 360943 h 495300"/>
                <a:gd name="connsiteX25" fmla="*/ 332223 w 504825"/>
                <a:gd name="connsiteY25" fmla="*/ 364795 h 495300"/>
                <a:gd name="connsiteX26" fmla="*/ 336852 w 504825"/>
                <a:gd name="connsiteY26" fmla="*/ 348405 h 495300"/>
                <a:gd name="connsiteX27" fmla="*/ 341776 w 504825"/>
                <a:gd name="connsiteY27" fmla="*/ 342514 h 495300"/>
                <a:gd name="connsiteX28" fmla="*/ 351873 w 504825"/>
                <a:gd name="connsiteY28" fmla="*/ 337520 h 495300"/>
                <a:gd name="connsiteX29" fmla="*/ 359435 w 504825"/>
                <a:gd name="connsiteY29" fmla="*/ 337115 h 495300"/>
                <a:gd name="connsiteX30" fmla="*/ 375447 w 504825"/>
                <a:gd name="connsiteY30" fmla="*/ 342996 h 495300"/>
                <a:gd name="connsiteX31" fmla="*/ 386734 w 504825"/>
                <a:gd name="connsiteY31" fmla="*/ 321054 h 495300"/>
                <a:gd name="connsiteX32" fmla="*/ 372399 w 504825"/>
                <a:gd name="connsiteY32" fmla="*/ 311595 h 495300"/>
                <a:gd name="connsiteX33" fmla="*/ 368275 w 504825"/>
                <a:gd name="connsiteY33" fmla="*/ 305251 h 495300"/>
                <a:gd name="connsiteX34" fmla="*/ 366493 w 504825"/>
                <a:gd name="connsiteY34" fmla="*/ 294393 h 495300"/>
                <a:gd name="connsiteX35" fmla="*/ 368417 w 504825"/>
                <a:gd name="connsiteY35" fmla="*/ 287020 h 495300"/>
                <a:gd name="connsiteX36" fmla="*/ 379162 w 504825"/>
                <a:gd name="connsiteY36" fmla="*/ 273547 h 495300"/>
                <a:gd name="connsiteX37" fmla="*/ 361588 w 504825"/>
                <a:gd name="connsiteY37" fmla="*/ 256138 h 495300"/>
                <a:gd name="connsiteX38" fmla="*/ 348024 w 504825"/>
                <a:gd name="connsiteY38" fmla="*/ 266778 h 495300"/>
                <a:gd name="connsiteX39" fmla="*/ 340566 w 504825"/>
                <a:gd name="connsiteY39" fmla="*/ 268695 h 495300"/>
                <a:gd name="connsiteX40" fmla="*/ 329641 w 504825"/>
                <a:gd name="connsiteY40" fmla="*/ 266919 h 495300"/>
                <a:gd name="connsiteX41" fmla="*/ 323259 w 504825"/>
                <a:gd name="connsiteY41" fmla="*/ 262831 h 495300"/>
                <a:gd name="connsiteX42" fmla="*/ 313687 w 504825"/>
                <a:gd name="connsiteY42" fmla="*/ 248613 h 495300"/>
                <a:gd name="connsiteX43" fmla="*/ 291551 w 504825"/>
                <a:gd name="connsiteY43" fmla="*/ 259782 h 495300"/>
                <a:gd name="connsiteX44" fmla="*/ 297485 w 504825"/>
                <a:gd name="connsiteY44" fmla="*/ 275634 h 495300"/>
                <a:gd name="connsiteX45" fmla="*/ 297075 w 504825"/>
                <a:gd name="connsiteY45" fmla="*/ 283149 h 495300"/>
                <a:gd name="connsiteX46" fmla="*/ 292017 w 504825"/>
                <a:gd name="connsiteY46" fmla="*/ 293138 h 495300"/>
                <a:gd name="connsiteX47" fmla="*/ 286074 w 504825"/>
                <a:gd name="connsiteY47" fmla="*/ 298009 h 495300"/>
                <a:gd name="connsiteX48" fmla="*/ 269529 w 504825"/>
                <a:gd name="connsiteY48" fmla="*/ 302606 h 495300"/>
                <a:gd name="connsiteX49" fmla="*/ 255918 w 504825"/>
                <a:gd name="connsiteY49" fmla="*/ 338190 h 495300"/>
                <a:gd name="connsiteX50" fmla="*/ 249393 w 504825"/>
                <a:gd name="connsiteY50" fmla="*/ 297263 h 495300"/>
                <a:gd name="connsiteX51" fmla="*/ 256223 w 504825"/>
                <a:gd name="connsiteY51" fmla="*/ 286699 h 495300"/>
                <a:gd name="connsiteX52" fmla="*/ 276873 w 504825"/>
                <a:gd name="connsiteY52" fmla="*/ 280948 h 495300"/>
                <a:gd name="connsiteX53" fmla="*/ 278178 w 504825"/>
                <a:gd name="connsiteY53" fmla="*/ 278362 h 495300"/>
                <a:gd name="connsiteX54" fmla="*/ 270739 w 504825"/>
                <a:gd name="connsiteY54" fmla="*/ 258469 h 495300"/>
                <a:gd name="connsiteX55" fmla="*/ 275339 w 504825"/>
                <a:gd name="connsiteY55" fmla="*/ 246772 h 495300"/>
                <a:gd name="connsiteX56" fmla="*/ 312591 w 504825"/>
                <a:gd name="connsiteY56" fmla="*/ 227975 h 495300"/>
                <a:gd name="connsiteX57" fmla="*/ 324841 w 504825"/>
                <a:gd name="connsiteY57" fmla="*/ 231147 h 495300"/>
                <a:gd name="connsiteX58" fmla="*/ 336814 w 504825"/>
                <a:gd name="connsiteY58" fmla="*/ 248943 h 495300"/>
                <a:gd name="connsiteX59" fmla="*/ 339500 w 504825"/>
                <a:gd name="connsiteY59" fmla="*/ 249387 h 495300"/>
                <a:gd name="connsiteX60" fmla="*/ 356406 w 504825"/>
                <a:gd name="connsiteY60" fmla="*/ 236113 h 495300"/>
                <a:gd name="connsiteX61" fmla="*/ 369056 w 504825"/>
                <a:gd name="connsiteY61" fmla="*/ 236840 h 495300"/>
                <a:gd name="connsiteX62" fmla="*/ 398621 w 504825"/>
                <a:gd name="connsiteY62" fmla="*/ 266136 h 495300"/>
                <a:gd name="connsiteX63" fmla="*/ 399364 w 504825"/>
                <a:gd name="connsiteY63" fmla="*/ 278664 h 495300"/>
                <a:gd name="connsiteX64" fmla="*/ 385972 w 504825"/>
                <a:gd name="connsiteY64" fmla="*/ 295460 h 495300"/>
                <a:gd name="connsiteX65" fmla="*/ 386420 w 504825"/>
                <a:gd name="connsiteY65" fmla="*/ 298160 h 495300"/>
                <a:gd name="connsiteX66" fmla="*/ 404355 w 504825"/>
                <a:gd name="connsiteY66" fmla="*/ 309999 h 495300"/>
                <a:gd name="connsiteX67" fmla="*/ 407556 w 504825"/>
                <a:gd name="connsiteY67" fmla="*/ 322150 h 495300"/>
                <a:gd name="connsiteX68" fmla="*/ 388563 w 504825"/>
                <a:gd name="connsiteY68" fmla="*/ 359055 h 495300"/>
                <a:gd name="connsiteX69" fmla="*/ 376771 w 504825"/>
                <a:gd name="connsiteY69" fmla="*/ 363615 h 495300"/>
                <a:gd name="connsiteX70" fmla="*/ 356673 w 504825"/>
                <a:gd name="connsiteY70" fmla="*/ 356242 h 495300"/>
                <a:gd name="connsiteX71" fmla="*/ 354063 w 504825"/>
                <a:gd name="connsiteY71" fmla="*/ 357535 h 495300"/>
                <a:gd name="connsiteX72" fmla="*/ 348282 w 504825"/>
                <a:gd name="connsiteY72" fmla="*/ 377984 h 495300"/>
                <a:gd name="connsiteX73" fmla="*/ 339119 w 504825"/>
                <a:gd name="connsiteY73" fmla="*/ 384877 h 495300"/>
                <a:gd name="connsiteX74" fmla="*/ 337623 w 504825"/>
                <a:gd name="connsiteY74" fmla="*/ 384763 h 495300"/>
                <a:gd name="connsiteX75" fmla="*/ 296342 w 504825"/>
                <a:gd name="connsiteY75" fmla="*/ 378278 h 495300"/>
                <a:gd name="connsiteX76" fmla="*/ 288312 w 504825"/>
                <a:gd name="connsiteY76" fmla="*/ 368562 h 495300"/>
                <a:gd name="connsiteX77" fmla="*/ 289189 w 504825"/>
                <a:gd name="connsiteY77" fmla="*/ 347102 h 495300"/>
                <a:gd name="connsiteX78" fmla="*/ 287331 w 504825"/>
                <a:gd name="connsiteY78" fmla="*/ 345262 h 495300"/>
                <a:gd name="connsiteX79" fmla="*/ 265719 w 504825"/>
                <a:gd name="connsiteY79" fmla="*/ 346149 h 495300"/>
                <a:gd name="connsiteX80" fmla="*/ 255918 w 504825"/>
                <a:gd name="connsiteY80" fmla="*/ 338190 h 495300"/>
                <a:gd name="connsiteX81" fmla="*/ 255918 w 504825"/>
                <a:gd name="connsiteY81" fmla="*/ 338190 h 495300"/>
                <a:gd name="connsiteX82" fmla="*/ 485775 w 504825"/>
                <a:gd name="connsiteY82" fmla="*/ 207790 h 495300"/>
                <a:gd name="connsiteX83" fmla="*/ 171450 w 504825"/>
                <a:gd name="connsiteY83" fmla="*/ 207705 h 495300"/>
                <a:gd name="connsiteX84" fmla="*/ 171450 w 504825"/>
                <a:gd name="connsiteY84" fmla="*/ 405883 h 495300"/>
                <a:gd name="connsiteX85" fmla="*/ 323850 w 504825"/>
                <a:gd name="connsiteY85" fmla="*/ 405968 h 495300"/>
                <a:gd name="connsiteX86" fmla="*/ 336985 w 504825"/>
                <a:gd name="connsiteY86" fmla="*/ 411255 h 495300"/>
                <a:gd name="connsiteX87" fmla="*/ 400050 w 504825"/>
                <a:gd name="connsiteY87" fmla="*/ 471046 h 495300"/>
                <a:gd name="connsiteX88" fmla="*/ 400050 w 504825"/>
                <a:gd name="connsiteY88" fmla="*/ 424850 h 495300"/>
                <a:gd name="connsiteX89" fmla="*/ 419100 w 504825"/>
                <a:gd name="connsiteY89" fmla="*/ 405968 h 495300"/>
                <a:gd name="connsiteX90" fmla="*/ 485689 w 504825"/>
                <a:gd name="connsiteY90" fmla="*/ 405968 h 495300"/>
                <a:gd name="connsiteX91" fmla="*/ 485775 w 504825"/>
                <a:gd name="connsiteY91" fmla="*/ 207790 h 495300"/>
                <a:gd name="connsiteX92" fmla="*/ 504825 w 504825"/>
                <a:gd name="connsiteY92" fmla="*/ 207705 h 495300"/>
                <a:gd name="connsiteX93" fmla="*/ 504825 w 504825"/>
                <a:gd name="connsiteY93" fmla="*/ 405968 h 495300"/>
                <a:gd name="connsiteX94" fmla="*/ 485775 w 504825"/>
                <a:gd name="connsiteY94" fmla="*/ 424850 h 495300"/>
                <a:gd name="connsiteX95" fmla="*/ 419186 w 504825"/>
                <a:gd name="connsiteY95" fmla="*/ 424850 h 495300"/>
                <a:gd name="connsiteX96" fmla="*/ 419100 w 504825"/>
                <a:gd name="connsiteY96" fmla="*/ 480308 h 495300"/>
                <a:gd name="connsiteX97" fmla="*/ 410118 w 504825"/>
                <a:gd name="connsiteY97" fmla="*/ 494035 h 495300"/>
                <a:gd name="connsiteX98" fmla="*/ 404079 w 504825"/>
                <a:gd name="connsiteY98" fmla="*/ 495300 h 495300"/>
                <a:gd name="connsiteX99" fmla="*/ 393992 w 504825"/>
                <a:gd name="connsiteY99" fmla="*/ 491429 h 495300"/>
                <a:gd name="connsiteX100" fmla="*/ 323993 w 504825"/>
                <a:gd name="connsiteY100" fmla="*/ 425058 h 495300"/>
                <a:gd name="connsiteX101" fmla="*/ 171450 w 504825"/>
                <a:gd name="connsiteY101" fmla="*/ 424850 h 495300"/>
                <a:gd name="connsiteX102" fmla="*/ 152400 w 504825"/>
                <a:gd name="connsiteY102" fmla="*/ 405968 h 495300"/>
                <a:gd name="connsiteX103" fmla="*/ 152400 w 504825"/>
                <a:gd name="connsiteY103" fmla="*/ 207705 h 495300"/>
                <a:gd name="connsiteX104" fmla="*/ 171450 w 504825"/>
                <a:gd name="connsiteY104" fmla="*/ 188823 h 495300"/>
                <a:gd name="connsiteX105" fmla="*/ 485775 w 504825"/>
                <a:gd name="connsiteY105" fmla="*/ 188823 h 495300"/>
                <a:gd name="connsiteX106" fmla="*/ 504825 w 504825"/>
                <a:gd name="connsiteY106" fmla="*/ 207705 h 495300"/>
                <a:gd name="connsiteX107" fmla="*/ 504825 w 504825"/>
                <a:gd name="connsiteY107" fmla="*/ 207705 h 495300"/>
                <a:gd name="connsiteX108" fmla="*/ 209550 w 504825"/>
                <a:gd name="connsiteY108" fmla="*/ 160499 h 495300"/>
                <a:gd name="connsiteX109" fmla="*/ 247650 w 504825"/>
                <a:gd name="connsiteY109" fmla="*/ 160499 h 495300"/>
                <a:gd name="connsiteX110" fmla="*/ 247650 w 504825"/>
                <a:gd name="connsiteY110" fmla="*/ 141617 h 495300"/>
                <a:gd name="connsiteX111" fmla="*/ 209550 w 504825"/>
                <a:gd name="connsiteY111" fmla="*/ 141617 h 495300"/>
                <a:gd name="connsiteX112" fmla="*/ 209550 w 504825"/>
                <a:gd name="connsiteY112" fmla="*/ 160499 h 495300"/>
                <a:gd name="connsiteX113" fmla="*/ 47625 w 504825"/>
                <a:gd name="connsiteY113" fmla="*/ 160499 h 495300"/>
                <a:gd name="connsiteX114" fmla="*/ 190500 w 504825"/>
                <a:gd name="connsiteY114" fmla="*/ 160499 h 495300"/>
                <a:gd name="connsiteX115" fmla="*/ 190500 w 504825"/>
                <a:gd name="connsiteY115" fmla="*/ 141617 h 495300"/>
                <a:gd name="connsiteX116" fmla="*/ 47625 w 504825"/>
                <a:gd name="connsiteY116" fmla="*/ 141617 h 495300"/>
                <a:gd name="connsiteX117" fmla="*/ 47625 w 504825"/>
                <a:gd name="connsiteY117" fmla="*/ 160499 h 495300"/>
                <a:gd name="connsiteX118" fmla="*/ 171450 w 504825"/>
                <a:gd name="connsiteY118" fmla="*/ 113293 h 495300"/>
                <a:gd name="connsiteX119" fmla="*/ 276225 w 504825"/>
                <a:gd name="connsiteY119" fmla="*/ 113293 h 495300"/>
                <a:gd name="connsiteX120" fmla="*/ 276225 w 504825"/>
                <a:gd name="connsiteY120" fmla="*/ 94411 h 495300"/>
                <a:gd name="connsiteX121" fmla="*/ 171450 w 504825"/>
                <a:gd name="connsiteY121" fmla="*/ 94411 h 495300"/>
                <a:gd name="connsiteX122" fmla="*/ 171450 w 504825"/>
                <a:gd name="connsiteY122" fmla="*/ 113293 h 495300"/>
                <a:gd name="connsiteX123" fmla="*/ 47625 w 504825"/>
                <a:gd name="connsiteY123" fmla="*/ 113293 h 495300"/>
                <a:gd name="connsiteX124" fmla="*/ 133350 w 504825"/>
                <a:gd name="connsiteY124" fmla="*/ 113293 h 495300"/>
                <a:gd name="connsiteX125" fmla="*/ 133350 w 504825"/>
                <a:gd name="connsiteY125" fmla="*/ 94411 h 495300"/>
                <a:gd name="connsiteX126" fmla="*/ 47625 w 504825"/>
                <a:gd name="connsiteY126" fmla="*/ 94411 h 495300"/>
                <a:gd name="connsiteX127" fmla="*/ 47625 w 504825"/>
                <a:gd name="connsiteY127" fmla="*/ 113293 h 495300"/>
                <a:gd name="connsiteX128" fmla="*/ 238125 w 504825"/>
                <a:gd name="connsiteY128" fmla="*/ 66088 h 495300"/>
                <a:gd name="connsiteX129" fmla="*/ 276225 w 504825"/>
                <a:gd name="connsiteY129" fmla="*/ 66088 h 495300"/>
                <a:gd name="connsiteX130" fmla="*/ 276225 w 504825"/>
                <a:gd name="connsiteY130" fmla="*/ 47206 h 495300"/>
                <a:gd name="connsiteX131" fmla="*/ 238125 w 504825"/>
                <a:gd name="connsiteY131" fmla="*/ 47206 h 495300"/>
                <a:gd name="connsiteX132" fmla="*/ 238125 w 504825"/>
                <a:gd name="connsiteY132" fmla="*/ 66088 h 495300"/>
                <a:gd name="connsiteX133" fmla="*/ 47625 w 504825"/>
                <a:gd name="connsiteY133" fmla="*/ 66088 h 495300"/>
                <a:gd name="connsiteX134" fmla="*/ 219075 w 504825"/>
                <a:gd name="connsiteY134" fmla="*/ 66088 h 495300"/>
                <a:gd name="connsiteX135" fmla="*/ 219075 w 504825"/>
                <a:gd name="connsiteY135" fmla="*/ 47206 h 495300"/>
                <a:gd name="connsiteX136" fmla="*/ 47625 w 504825"/>
                <a:gd name="connsiteY136" fmla="*/ 47206 h 495300"/>
                <a:gd name="connsiteX137" fmla="*/ 47625 w 504825"/>
                <a:gd name="connsiteY137" fmla="*/ 66088 h 495300"/>
                <a:gd name="connsiteX138" fmla="*/ 126454 w 504825"/>
                <a:gd name="connsiteY138" fmla="*/ 220082 h 495300"/>
                <a:gd name="connsiteX139" fmla="*/ 140256 w 504825"/>
                <a:gd name="connsiteY139" fmla="*/ 233102 h 495300"/>
                <a:gd name="connsiteX140" fmla="*/ 82896 w 504825"/>
                <a:gd name="connsiteY140" fmla="*/ 292798 h 495300"/>
                <a:gd name="connsiteX141" fmla="*/ 71399 w 504825"/>
                <a:gd name="connsiteY141" fmla="*/ 297451 h 495300"/>
                <a:gd name="connsiteX142" fmla="*/ 65437 w 504825"/>
                <a:gd name="connsiteY142" fmla="*/ 296196 h 495300"/>
                <a:gd name="connsiteX143" fmla="*/ 57150 w 504825"/>
                <a:gd name="connsiteY143" fmla="*/ 283234 h 495300"/>
                <a:gd name="connsiteX144" fmla="*/ 57150 w 504825"/>
                <a:gd name="connsiteY144" fmla="*/ 226663 h 495300"/>
                <a:gd name="connsiteX145" fmla="*/ 19050 w 504825"/>
                <a:gd name="connsiteY145" fmla="*/ 226586 h 495300"/>
                <a:gd name="connsiteX146" fmla="*/ 0 w 504825"/>
                <a:gd name="connsiteY146" fmla="*/ 207705 h 495300"/>
                <a:gd name="connsiteX147" fmla="*/ 0 w 504825"/>
                <a:gd name="connsiteY147" fmla="*/ 18882 h 495300"/>
                <a:gd name="connsiteX148" fmla="*/ 19050 w 504825"/>
                <a:gd name="connsiteY148" fmla="*/ 0 h 495300"/>
                <a:gd name="connsiteX149" fmla="*/ 304800 w 504825"/>
                <a:gd name="connsiteY149" fmla="*/ 0 h 495300"/>
                <a:gd name="connsiteX150" fmla="*/ 323850 w 504825"/>
                <a:gd name="connsiteY150" fmla="*/ 18882 h 495300"/>
                <a:gd name="connsiteX151" fmla="*/ 323850 w 504825"/>
                <a:gd name="connsiteY151" fmla="*/ 160499 h 495300"/>
                <a:gd name="connsiteX152" fmla="*/ 304800 w 504825"/>
                <a:gd name="connsiteY152" fmla="*/ 160499 h 495300"/>
                <a:gd name="connsiteX153" fmla="*/ 304800 w 504825"/>
                <a:gd name="connsiteY153" fmla="*/ 18882 h 495300"/>
                <a:gd name="connsiteX154" fmla="*/ 19126 w 504825"/>
                <a:gd name="connsiteY154" fmla="*/ 18882 h 495300"/>
                <a:gd name="connsiteX155" fmla="*/ 19050 w 504825"/>
                <a:gd name="connsiteY155" fmla="*/ 207629 h 495300"/>
                <a:gd name="connsiteX156" fmla="*/ 57150 w 504825"/>
                <a:gd name="connsiteY156" fmla="*/ 207705 h 495300"/>
                <a:gd name="connsiteX157" fmla="*/ 76200 w 504825"/>
                <a:gd name="connsiteY157" fmla="*/ 226586 h 495300"/>
                <a:gd name="connsiteX158" fmla="*/ 76200 w 504825"/>
                <a:gd name="connsiteY158" fmla="*/ 272433 h 495300"/>
                <a:gd name="connsiteX159" fmla="*/ 126454 w 504825"/>
                <a:gd name="connsiteY159" fmla="*/ 22008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504825" h="495300">
                  <a:moveTo>
                    <a:pt x="316392" y="305505"/>
                  </a:moveTo>
                  <a:cubicBezTo>
                    <a:pt x="316392" y="308932"/>
                    <a:pt x="317745" y="312161"/>
                    <a:pt x="320183" y="314578"/>
                  </a:cubicBezTo>
                  <a:cubicBezTo>
                    <a:pt x="325079" y="319440"/>
                    <a:pt x="333613" y="319440"/>
                    <a:pt x="338499" y="314578"/>
                  </a:cubicBezTo>
                  <a:cubicBezTo>
                    <a:pt x="340947" y="312161"/>
                    <a:pt x="342300" y="308932"/>
                    <a:pt x="342300" y="305505"/>
                  </a:cubicBezTo>
                  <a:cubicBezTo>
                    <a:pt x="342300" y="302078"/>
                    <a:pt x="340947" y="298849"/>
                    <a:pt x="338499" y="296432"/>
                  </a:cubicBezTo>
                  <a:cubicBezTo>
                    <a:pt x="336052" y="294006"/>
                    <a:pt x="332804" y="292665"/>
                    <a:pt x="329336" y="292665"/>
                  </a:cubicBezTo>
                  <a:cubicBezTo>
                    <a:pt x="325879" y="292665"/>
                    <a:pt x="322631" y="294006"/>
                    <a:pt x="320183" y="296423"/>
                  </a:cubicBezTo>
                  <a:cubicBezTo>
                    <a:pt x="317745" y="298849"/>
                    <a:pt x="316392" y="302078"/>
                    <a:pt x="316392" y="305505"/>
                  </a:cubicBezTo>
                  <a:lnTo>
                    <a:pt x="316392" y="305505"/>
                  </a:lnTo>
                  <a:close/>
                  <a:moveTo>
                    <a:pt x="306715" y="327928"/>
                  </a:moveTo>
                  <a:cubicBezTo>
                    <a:pt x="300676" y="321942"/>
                    <a:pt x="297342" y="313974"/>
                    <a:pt x="297342" y="305505"/>
                  </a:cubicBezTo>
                  <a:cubicBezTo>
                    <a:pt x="297342" y="297036"/>
                    <a:pt x="300676" y="289069"/>
                    <a:pt x="306715" y="283074"/>
                  </a:cubicBezTo>
                  <a:cubicBezTo>
                    <a:pt x="318792" y="271092"/>
                    <a:pt x="339881" y="271092"/>
                    <a:pt x="351968" y="283082"/>
                  </a:cubicBezTo>
                  <a:cubicBezTo>
                    <a:pt x="358016" y="289069"/>
                    <a:pt x="361350" y="297036"/>
                    <a:pt x="361350" y="305505"/>
                  </a:cubicBezTo>
                  <a:cubicBezTo>
                    <a:pt x="361350" y="313974"/>
                    <a:pt x="358016" y="321942"/>
                    <a:pt x="351968" y="327937"/>
                  </a:cubicBezTo>
                  <a:cubicBezTo>
                    <a:pt x="345929" y="333923"/>
                    <a:pt x="337890" y="337218"/>
                    <a:pt x="329336" y="337218"/>
                  </a:cubicBezTo>
                  <a:cubicBezTo>
                    <a:pt x="320792" y="337218"/>
                    <a:pt x="312753" y="333923"/>
                    <a:pt x="306715" y="327928"/>
                  </a:cubicBezTo>
                  <a:lnTo>
                    <a:pt x="306715" y="327928"/>
                  </a:lnTo>
                  <a:close/>
                  <a:moveTo>
                    <a:pt x="269529" y="302606"/>
                  </a:moveTo>
                  <a:lnTo>
                    <a:pt x="273406" y="326936"/>
                  </a:lnTo>
                  <a:lnTo>
                    <a:pt x="290732" y="326228"/>
                  </a:lnTo>
                  <a:cubicBezTo>
                    <a:pt x="293456" y="326144"/>
                    <a:pt x="295970" y="327135"/>
                    <a:pt x="297866" y="328994"/>
                  </a:cubicBezTo>
                  <a:lnTo>
                    <a:pt x="305610" y="336698"/>
                  </a:lnTo>
                  <a:cubicBezTo>
                    <a:pt x="307486" y="338559"/>
                    <a:pt x="308496" y="341107"/>
                    <a:pt x="308381" y="343742"/>
                  </a:cubicBezTo>
                  <a:lnTo>
                    <a:pt x="307686" y="360943"/>
                  </a:lnTo>
                  <a:lnTo>
                    <a:pt x="332223" y="364795"/>
                  </a:lnTo>
                  <a:lnTo>
                    <a:pt x="336852" y="348405"/>
                  </a:lnTo>
                  <a:cubicBezTo>
                    <a:pt x="337585" y="345847"/>
                    <a:pt x="339366" y="343704"/>
                    <a:pt x="341776" y="342514"/>
                  </a:cubicBezTo>
                  <a:lnTo>
                    <a:pt x="351873" y="337520"/>
                  </a:lnTo>
                  <a:cubicBezTo>
                    <a:pt x="354225" y="336350"/>
                    <a:pt x="356968" y="336208"/>
                    <a:pt x="359435" y="337115"/>
                  </a:cubicBezTo>
                  <a:lnTo>
                    <a:pt x="375447" y="342996"/>
                  </a:lnTo>
                  <a:lnTo>
                    <a:pt x="386734" y="321054"/>
                  </a:lnTo>
                  <a:lnTo>
                    <a:pt x="372399" y="311595"/>
                  </a:lnTo>
                  <a:cubicBezTo>
                    <a:pt x="370199" y="310141"/>
                    <a:pt x="368703" y="307847"/>
                    <a:pt x="368275" y="305251"/>
                  </a:cubicBezTo>
                  <a:lnTo>
                    <a:pt x="366493" y="294393"/>
                  </a:lnTo>
                  <a:cubicBezTo>
                    <a:pt x="366065" y="291777"/>
                    <a:pt x="366760" y="289106"/>
                    <a:pt x="368417" y="287020"/>
                  </a:cubicBezTo>
                  <a:lnTo>
                    <a:pt x="379162" y="273547"/>
                  </a:lnTo>
                  <a:lnTo>
                    <a:pt x="361588" y="256138"/>
                  </a:lnTo>
                  <a:lnTo>
                    <a:pt x="348024" y="266778"/>
                  </a:lnTo>
                  <a:cubicBezTo>
                    <a:pt x="345919" y="268420"/>
                    <a:pt x="343262" y="269110"/>
                    <a:pt x="340566" y="268695"/>
                  </a:cubicBezTo>
                  <a:lnTo>
                    <a:pt x="329641" y="266919"/>
                  </a:lnTo>
                  <a:cubicBezTo>
                    <a:pt x="327031" y="266494"/>
                    <a:pt x="324726" y="265012"/>
                    <a:pt x="323259" y="262831"/>
                  </a:cubicBezTo>
                  <a:lnTo>
                    <a:pt x="313687" y="248613"/>
                  </a:lnTo>
                  <a:lnTo>
                    <a:pt x="291551" y="259782"/>
                  </a:lnTo>
                  <a:lnTo>
                    <a:pt x="297485" y="275634"/>
                  </a:lnTo>
                  <a:cubicBezTo>
                    <a:pt x="298399" y="278088"/>
                    <a:pt x="298256" y="280807"/>
                    <a:pt x="297075" y="283149"/>
                  </a:cubicBezTo>
                  <a:lnTo>
                    <a:pt x="292017" y="293138"/>
                  </a:lnTo>
                  <a:cubicBezTo>
                    <a:pt x="290808" y="295517"/>
                    <a:pt x="288665" y="297282"/>
                    <a:pt x="286074" y="298009"/>
                  </a:cubicBezTo>
                  <a:lnTo>
                    <a:pt x="269529" y="302606"/>
                  </a:lnTo>
                  <a:close/>
                  <a:moveTo>
                    <a:pt x="255918" y="338190"/>
                  </a:moveTo>
                  <a:lnTo>
                    <a:pt x="249393" y="297263"/>
                  </a:lnTo>
                  <a:cubicBezTo>
                    <a:pt x="248631" y="292533"/>
                    <a:pt x="251565" y="288002"/>
                    <a:pt x="256223" y="286699"/>
                  </a:cubicBezTo>
                  <a:lnTo>
                    <a:pt x="276873" y="280948"/>
                  </a:lnTo>
                  <a:lnTo>
                    <a:pt x="278178" y="278362"/>
                  </a:lnTo>
                  <a:lnTo>
                    <a:pt x="270739" y="258469"/>
                  </a:lnTo>
                  <a:cubicBezTo>
                    <a:pt x="269053" y="253976"/>
                    <a:pt x="271034" y="248953"/>
                    <a:pt x="275339" y="246772"/>
                  </a:cubicBezTo>
                  <a:lnTo>
                    <a:pt x="312591" y="227975"/>
                  </a:lnTo>
                  <a:cubicBezTo>
                    <a:pt x="316925" y="225803"/>
                    <a:pt x="322145" y="227163"/>
                    <a:pt x="324841" y="231147"/>
                  </a:cubicBezTo>
                  <a:lnTo>
                    <a:pt x="336814" y="248943"/>
                  </a:lnTo>
                  <a:lnTo>
                    <a:pt x="339500" y="249387"/>
                  </a:lnTo>
                  <a:lnTo>
                    <a:pt x="356406" y="236113"/>
                  </a:lnTo>
                  <a:cubicBezTo>
                    <a:pt x="360207" y="233129"/>
                    <a:pt x="365627" y="233442"/>
                    <a:pt x="369056" y="236840"/>
                  </a:cubicBezTo>
                  <a:lnTo>
                    <a:pt x="398621" y="266136"/>
                  </a:lnTo>
                  <a:cubicBezTo>
                    <a:pt x="402031" y="269516"/>
                    <a:pt x="402346" y="274907"/>
                    <a:pt x="399364" y="278664"/>
                  </a:cubicBezTo>
                  <a:lnTo>
                    <a:pt x="385972" y="295460"/>
                  </a:lnTo>
                  <a:lnTo>
                    <a:pt x="386420" y="298160"/>
                  </a:lnTo>
                  <a:lnTo>
                    <a:pt x="404355" y="309999"/>
                  </a:lnTo>
                  <a:cubicBezTo>
                    <a:pt x="408375" y="312652"/>
                    <a:pt x="409756" y="317883"/>
                    <a:pt x="407556" y="322150"/>
                  </a:cubicBezTo>
                  <a:lnTo>
                    <a:pt x="388563" y="359055"/>
                  </a:lnTo>
                  <a:cubicBezTo>
                    <a:pt x="386372" y="363332"/>
                    <a:pt x="381295" y="365277"/>
                    <a:pt x="376771" y="363615"/>
                  </a:cubicBezTo>
                  <a:lnTo>
                    <a:pt x="356673" y="356242"/>
                  </a:lnTo>
                  <a:lnTo>
                    <a:pt x="354063" y="357535"/>
                  </a:lnTo>
                  <a:lnTo>
                    <a:pt x="348282" y="377984"/>
                  </a:lnTo>
                  <a:cubicBezTo>
                    <a:pt x="347120" y="382111"/>
                    <a:pt x="343319" y="384877"/>
                    <a:pt x="339119" y="384877"/>
                  </a:cubicBezTo>
                  <a:cubicBezTo>
                    <a:pt x="338623" y="384877"/>
                    <a:pt x="338118" y="384839"/>
                    <a:pt x="337623" y="384763"/>
                  </a:cubicBezTo>
                  <a:lnTo>
                    <a:pt x="296342" y="378278"/>
                  </a:lnTo>
                  <a:cubicBezTo>
                    <a:pt x="291570" y="377522"/>
                    <a:pt x="288112" y="373350"/>
                    <a:pt x="288312" y="368562"/>
                  </a:cubicBezTo>
                  <a:lnTo>
                    <a:pt x="289189" y="347102"/>
                  </a:lnTo>
                  <a:lnTo>
                    <a:pt x="287331" y="345262"/>
                  </a:lnTo>
                  <a:lnTo>
                    <a:pt x="265719" y="346149"/>
                  </a:lnTo>
                  <a:cubicBezTo>
                    <a:pt x="261385" y="346310"/>
                    <a:pt x="256670" y="342930"/>
                    <a:pt x="255918" y="338190"/>
                  </a:cubicBezTo>
                  <a:lnTo>
                    <a:pt x="255918" y="338190"/>
                  </a:lnTo>
                  <a:close/>
                  <a:moveTo>
                    <a:pt x="485775" y="207790"/>
                  </a:moveTo>
                  <a:lnTo>
                    <a:pt x="171450" y="207705"/>
                  </a:lnTo>
                  <a:lnTo>
                    <a:pt x="171450" y="405883"/>
                  </a:lnTo>
                  <a:lnTo>
                    <a:pt x="323850" y="405968"/>
                  </a:lnTo>
                  <a:cubicBezTo>
                    <a:pt x="328755" y="405968"/>
                    <a:pt x="333042" y="407696"/>
                    <a:pt x="336985" y="411255"/>
                  </a:cubicBezTo>
                  <a:lnTo>
                    <a:pt x="400050" y="471046"/>
                  </a:lnTo>
                  <a:lnTo>
                    <a:pt x="400050" y="424850"/>
                  </a:lnTo>
                  <a:cubicBezTo>
                    <a:pt x="400050" y="413558"/>
                    <a:pt x="407708" y="405968"/>
                    <a:pt x="419100" y="405968"/>
                  </a:cubicBezTo>
                  <a:lnTo>
                    <a:pt x="485689" y="405968"/>
                  </a:lnTo>
                  <a:lnTo>
                    <a:pt x="485775" y="207790"/>
                  </a:lnTo>
                  <a:close/>
                  <a:moveTo>
                    <a:pt x="504825" y="207705"/>
                  </a:moveTo>
                  <a:lnTo>
                    <a:pt x="504825" y="405968"/>
                  </a:lnTo>
                  <a:cubicBezTo>
                    <a:pt x="504825" y="417090"/>
                    <a:pt x="496995" y="424850"/>
                    <a:pt x="485775" y="424850"/>
                  </a:cubicBezTo>
                  <a:lnTo>
                    <a:pt x="419186" y="424850"/>
                  </a:lnTo>
                  <a:lnTo>
                    <a:pt x="419100" y="480308"/>
                  </a:lnTo>
                  <a:cubicBezTo>
                    <a:pt x="419100" y="486255"/>
                    <a:pt x="415576" y="491637"/>
                    <a:pt x="410118" y="494035"/>
                  </a:cubicBezTo>
                  <a:cubicBezTo>
                    <a:pt x="408184" y="494885"/>
                    <a:pt x="406127" y="495300"/>
                    <a:pt x="404079" y="495300"/>
                  </a:cubicBezTo>
                  <a:cubicBezTo>
                    <a:pt x="400422" y="495300"/>
                    <a:pt x="396812" y="493960"/>
                    <a:pt x="393992" y="491429"/>
                  </a:cubicBezTo>
                  <a:lnTo>
                    <a:pt x="323993" y="425058"/>
                  </a:lnTo>
                  <a:lnTo>
                    <a:pt x="171450" y="424850"/>
                  </a:lnTo>
                  <a:cubicBezTo>
                    <a:pt x="160058" y="424850"/>
                    <a:pt x="152400" y="417260"/>
                    <a:pt x="152400" y="405968"/>
                  </a:cubicBezTo>
                  <a:lnTo>
                    <a:pt x="152400" y="207705"/>
                  </a:lnTo>
                  <a:cubicBezTo>
                    <a:pt x="152400" y="193770"/>
                    <a:pt x="157391" y="188823"/>
                    <a:pt x="171450" y="188823"/>
                  </a:cubicBezTo>
                  <a:lnTo>
                    <a:pt x="485775" y="188823"/>
                  </a:lnTo>
                  <a:cubicBezTo>
                    <a:pt x="497005" y="188860"/>
                    <a:pt x="504825" y="196621"/>
                    <a:pt x="504825" y="207705"/>
                  </a:cubicBezTo>
                  <a:lnTo>
                    <a:pt x="504825" y="207705"/>
                  </a:lnTo>
                  <a:close/>
                  <a:moveTo>
                    <a:pt x="209550" y="160499"/>
                  </a:moveTo>
                  <a:lnTo>
                    <a:pt x="247650" y="160499"/>
                  </a:lnTo>
                  <a:lnTo>
                    <a:pt x="247650" y="141617"/>
                  </a:lnTo>
                  <a:lnTo>
                    <a:pt x="209550" y="141617"/>
                  </a:lnTo>
                  <a:lnTo>
                    <a:pt x="209550" y="160499"/>
                  </a:lnTo>
                  <a:close/>
                  <a:moveTo>
                    <a:pt x="47625" y="160499"/>
                  </a:moveTo>
                  <a:lnTo>
                    <a:pt x="190500" y="160499"/>
                  </a:lnTo>
                  <a:lnTo>
                    <a:pt x="190500" y="141617"/>
                  </a:lnTo>
                  <a:lnTo>
                    <a:pt x="47625" y="141617"/>
                  </a:lnTo>
                  <a:lnTo>
                    <a:pt x="47625" y="160499"/>
                  </a:lnTo>
                  <a:close/>
                  <a:moveTo>
                    <a:pt x="171450" y="113293"/>
                  </a:moveTo>
                  <a:lnTo>
                    <a:pt x="276225" y="113293"/>
                  </a:lnTo>
                  <a:lnTo>
                    <a:pt x="276225" y="94411"/>
                  </a:lnTo>
                  <a:lnTo>
                    <a:pt x="171450" y="94411"/>
                  </a:lnTo>
                  <a:lnTo>
                    <a:pt x="171450" y="113293"/>
                  </a:lnTo>
                  <a:close/>
                  <a:moveTo>
                    <a:pt x="47625" y="113293"/>
                  </a:moveTo>
                  <a:lnTo>
                    <a:pt x="133350" y="113293"/>
                  </a:lnTo>
                  <a:lnTo>
                    <a:pt x="133350" y="94411"/>
                  </a:lnTo>
                  <a:lnTo>
                    <a:pt x="47625" y="94411"/>
                  </a:lnTo>
                  <a:lnTo>
                    <a:pt x="47625" y="113293"/>
                  </a:lnTo>
                  <a:close/>
                  <a:moveTo>
                    <a:pt x="238125" y="66088"/>
                  </a:moveTo>
                  <a:lnTo>
                    <a:pt x="276225" y="66088"/>
                  </a:lnTo>
                  <a:lnTo>
                    <a:pt x="276225" y="47206"/>
                  </a:lnTo>
                  <a:lnTo>
                    <a:pt x="238125" y="47206"/>
                  </a:lnTo>
                  <a:lnTo>
                    <a:pt x="238125" y="66088"/>
                  </a:lnTo>
                  <a:close/>
                  <a:moveTo>
                    <a:pt x="47625" y="66088"/>
                  </a:moveTo>
                  <a:lnTo>
                    <a:pt x="219075" y="66088"/>
                  </a:lnTo>
                  <a:lnTo>
                    <a:pt x="219075" y="47206"/>
                  </a:lnTo>
                  <a:lnTo>
                    <a:pt x="47625" y="47206"/>
                  </a:lnTo>
                  <a:lnTo>
                    <a:pt x="47625" y="66088"/>
                  </a:lnTo>
                  <a:close/>
                  <a:moveTo>
                    <a:pt x="126454" y="220082"/>
                  </a:moveTo>
                  <a:lnTo>
                    <a:pt x="140256" y="233102"/>
                  </a:lnTo>
                  <a:lnTo>
                    <a:pt x="82896" y="292798"/>
                  </a:lnTo>
                  <a:cubicBezTo>
                    <a:pt x="79400" y="295904"/>
                    <a:pt x="75333" y="297451"/>
                    <a:pt x="71399" y="297451"/>
                  </a:cubicBezTo>
                  <a:cubicBezTo>
                    <a:pt x="69342" y="297451"/>
                    <a:pt x="67332" y="297036"/>
                    <a:pt x="65437" y="296196"/>
                  </a:cubicBezTo>
                  <a:cubicBezTo>
                    <a:pt x="60331" y="293921"/>
                    <a:pt x="57150" y="288955"/>
                    <a:pt x="57150" y="283234"/>
                  </a:cubicBezTo>
                  <a:lnTo>
                    <a:pt x="57150" y="226663"/>
                  </a:lnTo>
                  <a:lnTo>
                    <a:pt x="19050" y="226586"/>
                  </a:lnTo>
                  <a:cubicBezTo>
                    <a:pt x="7830" y="226586"/>
                    <a:pt x="0" y="218826"/>
                    <a:pt x="0" y="207705"/>
                  </a:cubicBezTo>
                  <a:lnTo>
                    <a:pt x="0" y="18882"/>
                  </a:lnTo>
                  <a:cubicBezTo>
                    <a:pt x="0" y="7761"/>
                    <a:pt x="7830" y="0"/>
                    <a:pt x="19050" y="0"/>
                  </a:cubicBezTo>
                  <a:lnTo>
                    <a:pt x="304800" y="0"/>
                  </a:lnTo>
                  <a:cubicBezTo>
                    <a:pt x="316373" y="0"/>
                    <a:pt x="323850" y="7411"/>
                    <a:pt x="323850" y="18882"/>
                  </a:cubicBezTo>
                  <a:lnTo>
                    <a:pt x="323850" y="160499"/>
                  </a:lnTo>
                  <a:lnTo>
                    <a:pt x="304800" y="160499"/>
                  </a:lnTo>
                  <a:lnTo>
                    <a:pt x="304800" y="18882"/>
                  </a:lnTo>
                  <a:lnTo>
                    <a:pt x="19126" y="18882"/>
                  </a:lnTo>
                  <a:lnTo>
                    <a:pt x="19050" y="207629"/>
                  </a:lnTo>
                  <a:lnTo>
                    <a:pt x="57150" y="207705"/>
                  </a:lnTo>
                  <a:cubicBezTo>
                    <a:pt x="68370" y="207705"/>
                    <a:pt x="76200" y="215465"/>
                    <a:pt x="76200" y="226586"/>
                  </a:cubicBezTo>
                  <a:lnTo>
                    <a:pt x="76200" y="272433"/>
                  </a:lnTo>
                  <a:lnTo>
                    <a:pt x="126454" y="220082"/>
                  </a:lnTo>
                  <a:close/>
                </a:path>
              </a:pathLst>
            </a:custGeom>
            <a:solidFill>
              <a:srgbClr val="FFFFFF"/>
            </a:solidFill>
            <a:ln w="9525" cap="flat">
              <a:noFill/>
              <a:prstDash val="solid"/>
              <a:miter/>
            </a:ln>
          </p:spPr>
          <p:txBody>
            <a:bodyPr rtlCol="0" anchor="ctr"/>
            <a:lstStyle/>
            <a:p>
              <a:endParaRPr lang="en-US"/>
            </a:p>
          </p:txBody>
        </p:sp>
      </p:grpSp>
      <p:sp>
        <p:nvSpPr>
          <p:cNvPr id="42" name="Freeform: Shape 81">
            <a:extLst>
              <a:ext uri="{FF2B5EF4-FFF2-40B4-BE49-F238E27FC236}">
                <a16:creationId xmlns:a16="http://schemas.microsoft.com/office/drawing/2014/main" id="{D64C4D7D-B196-09B8-6EBC-0EDECE0A6BB8}"/>
              </a:ext>
            </a:extLst>
          </p:cNvPr>
          <p:cNvSpPr/>
          <p:nvPr/>
        </p:nvSpPr>
        <p:spPr>
          <a:xfrm rot="10800000" flipV="1">
            <a:off x="6173424" y="3530902"/>
            <a:ext cx="2423324" cy="2104911"/>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Example Corp Hospitality Group has a new seaside resort located in Sydney, Australia. This resort offers guests a luxurious beachfront escape with direct access to the iconic Bondi Beach.</a:t>
            </a:r>
          </a:p>
        </p:txBody>
      </p:sp>
      <p:sp>
        <p:nvSpPr>
          <p:cNvPr id="43" name="Freeform: Shape 81">
            <a:extLst>
              <a:ext uri="{FF2B5EF4-FFF2-40B4-BE49-F238E27FC236}">
                <a16:creationId xmlns:a16="http://schemas.microsoft.com/office/drawing/2014/main" id="{27C6E39C-FA1E-B2FE-0A09-F4FCDEFCAFF8}"/>
              </a:ext>
            </a:extLst>
          </p:cNvPr>
          <p:cNvSpPr/>
          <p:nvPr/>
        </p:nvSpPr>
        <p:spPr>
          <a:xfrm rot="10800000" flipV="1">
            <a:off x="9311469" y="3541788"/>
            <a:ext cx="3141792" cy="1966796"/>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Example Corp Seaside Resorts offer a variety of casual dining options, including beachside restaurants and bars. Specifically, the resort has a casual restaurant called Toes in the Sand located directly on the beach…</a:t>
            </a:r>
          </a:p>
        </p:txBody>
      </p:sp>
      <p:grpSp>
        <p:nvGrpSpPr>
          <p:cNvPr id="44" name="Group 43">
            <a:extLst>
              <a:ext uri="{FF2B5EF4-FFF2-40B4-BE49-F238E27FC236}">
                <a16:creationId xmlns:a16="http://schemas.microsoft.com/office/drawing/2014/main" id="{3117B499-C43A-6D87-2C37-EE7C445D7593}"/>
              </a:ext>
            </a:extLst>
          </p:cNvPr>
          <p:cNvGrpSpPr/>
          <p:nvPr/>
        </p:nvGrpSpPr>
        <p:grpSpPr>
          <a:xfrm>
            <a:off x="10817572" y="2646123"/>
            <a:ext cx="928338" cy="928338"/>
            <a:chOff x="7161886" y="2640650"/>
            <a:chExt cx="928338" cy="928338"/>
          </a:xfrm>
        </p:grpSpPr>
        <p:sp>
          <p:nvSpPr>
            <p:cNvPr id="45" name="Oval 44">
              <a:extLst>
                <a:ext uri="{FF2B5EF4-FFF2-40B4-BE49-F238E27FC236}">
                  <a16:creationId xmlns:a16="http://schemas.microsoft.com/office/drawing/2014/main" id="{95473FD4-EF2A-F85E-AC36-E25313FD921A}"/>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46" name="Freeform 11">
              <a:extLst>
                <a:ext uri="{FF2B5EF4-FFF2-40B4-BE49-F238E27FC236}">
                  <a16:creationId xmlns:a16="http://schemas.microsoft.com/office/drawing/2014/main" id="{DC395FAD-32FC-9AB2-A313-A4AFCD4727E3}"/>
                </a:ext>
              </a:extLst>
            </p:cNvPr>
            <p:cNvSpPr>
              <a:spLocks noEditPoints="1"/>
            </p:cNvSpPr>
            <p:nvPr/>
          </p:nvSpPr>
          <p:spPr bwMode="auto">
            <a:xfrm>
              <a:off x="7412414" y="2816809"/>
              <a:ext cx="427283" cy="5760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cxnSp>
        <p:nvCxnSpPr>
          <p:cNvPr id="47" name="Straight Connector 46">
            <a:extLst>
              <a:ext uri="{FF2B5EF4-FFF2-40B4-BE49-F238E27FC236}">
                <a16:creationId xmlns:a16="http://schemas.microsoft.com/office/drawing/2014/main" id="{080CDDA6-1D14-2147-E49D-7B96E9E44FD7}"/>
              </a:ext>
            </a:extLst>
          </p:cNvPr>
          <p:cNvCxnSpPr>
            <a:cxnSpLocks/>
            <a:stCxn id="45" idx="2"/>
            <a:endCxn id="50" idx="6"/>
          </p:cNvCxnSpPr>
          <p:nvPr/>
        </p:nvCxnSpPr>
        <p:spPr>
          <a:xfrm flipH="1" flipV="1">
            <a:off x="10172326" y="3107550"/>
            <a:ext cx="645246" cy="2742"/>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833CD881-8ACB-AA1C-4DF3-44AA69DBBD51}"/>
              </a:ext>
            </a:extLst>
          </p:cNvPr>
          <p:cNvGrpSpPr/>
          <p:nvPr/>
        </p:nvGrpSpPr>
        <p:grpSpPr>
          <a:xfrm>
            <a:off x="9287328" y="2665051"/>
            <a:ext cx="884998" cy="884998"/>
            <a:chOff x="7317227" y="4427743"/>
            <a:chExt cx="884998" cy="884998"/>
          </a:xfrm>
        </p:grpSpPr>
        <p:sp>
          <p:nvSpPr>
            <p:cNvPr id="50" name="Oval 49">
              <a:extLst>
                <a:ext uri="{FF2B5EF4-FFF2-40B4-BE49-F238E27FC236}">
                  <a16:creationId xmlns:a16="http://schemas.microsoft.com/office/drawing/2014/main" id="{95CD735D-9506-96B3-2C2D-FA4BB4B759AE}"/>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51" name="Freeform 50">
              <a:extLst>
                <a:ext uri="{FF2B5EF4-FFF2-40B4-BE49-F238E27FC236}">
                  <a16:creationId xmlns:a16="http://schemas.microsoft.com/office/drawing/2014/main" id="{A1A55339-5689-3636-9A15-3ACD943DBD26}"/>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sp>
        <p:nvSpPr>
          <p:cNvPr id="55" name="Freeform: Shape 110">
            <a:extLst>
              <a:ext uri="{FF2B5EF4-FFF2-40B4-BE49-F238E27FC236}">
                <a16:creationId xmlns:a16="http://schemas.microsoft.com/office/drawing/2014/main" id="{85301A1D-7FD1-990E-7DCF-285BA1CDD7C9}"/>
              </a:ext>
            </a:extLst>
          </p:cNvPr>
          <p:cNvSpPr/>
          <p:nvPr/>
        </p:nvSpPr>
        <p:spPr>
          <a:xfrm>
            <a:off x="10843358" y="1841756"/>
            <a:ext cx="2067102" cy="742594"/>
          </a:xfrm>
          <a:custGeom>
            <a:avLst/>
            <a:gdLst>
              <a:gd name="connsiteX0" fmla="*/ 62759 w 1339023"/>
              <a:gd name="connsiteY0" fmla="*/ 0 h 1090679"/>
              <a:gd name="connsiteX1" fmla="*/ 1276265 w 1339023"/>
              <a:gd name="connsiteY1" fmla="*/ 0 h 1090679"/>
              <a:gd name="connsiteX2" fmla="*/ 1339023 w 1339023"/>
              <a:gd name="connsiteY2" fmla="*/ 62758 h 1090679"/>
              <a:gd name="connsiteX3" fmla="*/ 1339023 w 1339023"/>
              <a:gd name="connsiteY3" fmla="*/ 847174 h 1090679"/>
              <a:gd name="connsiteX4" fmla="*/ 1276265 w 1339023"/>
              <a:gd name="connsiteY4" fmla="*/ 909932 h 1090679"/>
              <a:gd name="connsiteX5" fmla="*/ 265882 w 1339023"/>
              <a:gd name="connsiteY5" fmla="*/ 909932 h 1090679"/>
              <a:gd name="connsiteX6" fmla="*/ 0 w 1339023"/>
              <a:gd name="connsiteY6" fmla="*/ 1090679 h 1090679"/>
              <a:gd name="connsiteX7" fmla="*/ 0 w 1339023"/>
              <a:gd name="connsiteY7" fmla="*/ 731765 h 1090679"/>
              <a:gd name="connsiteX8" fmla="*/ 1 w 1339023"/>
              <a:gd name="connsiteY8" fmla="*/ 731765 h 1090679"/>
              <a:gd name="connsiteX9" fmla="*/ 1 w 1339023"/>
              <a:gd name="connsiteY9" fmla="*/ 62758 h 1090679"/>
              <a:gd name="connsiteX10" fmla="*/ 62759 w 1339023"/>
              <a:gd name="connsiteY10" fmla="*/ 0 h 109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023" h="1090679">
                <a:moveTo>
                  <a:pt x="62759" y="0"/>
                </a:moveTo>
                <a:lnTo>
                  <a:pt x="1276265" y="0"/>
                </a:lnTo>
                <a:cubicBezTo>
                  <a:pt x="1310925" y="0"/>
                  <a:pt x="1339023" y="28098"/>
                  <a:pt x="1339023" y="62758"/>
                </a:cubicBezTo>
                <a:lnTo>
                  <a:pt x="1339023" y="847174"/>
                </a:lnTo>
                <a:cubicBezTo>
                  <a:pt x="1339023" y="881834"/>
                  <a:pt x="1310925" y="909932"/>
                  <a:pt x="1276265" y="909932"/>
                </a:cubicBezTo>
                <a:lnTo>
                  <a:pt x="265882" y="909932"/>
                </a:lnTo>
                <a:lnTo>
                  <a:pt x="0" y="1090679"/>
                </a:lnTo>
                <a:lnTo>
                  <a:pt x="0" y="731765"/>
                </a:lnTo>
                <a:lnTo>
                  <a:pt x="1" y="731765"/>
                </a:lnTo>
                <a:lnTo>
                  <a:pt x="1" y="62758"/>
                </a:lnTo>
                <a:cubicBezTo>
                  <a:pt x="1" y="28098"/>
                  <a:pt x="28099" y="0"/>
                  <a:pt x="62759"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OK, we want to book a vacation there.</a:t>
            </a:r>
          </a:p>
        </p:txBody>
      </p:sp>
      <p:cxnSp>
        <p:nvCxnSpPr>
          <p:cNvPr id="63" name="Straight Connector 62">
            <a:extLst>
              <a:ext uri="{FF2B5EF4-FFF2-40B4-BE49-F238E27FC236}">
                <a16:creationId xmlns:a16="http://schemas.microsoft.com/office/drawing/2014/main" id="{A85B0D03-4D4F-4308-DC54-C46E24501C54}"/>
              </a:ext>
            </a:extLst>
          </p:cNvPr>
          <p:cNvCxnSpPr>
            <a:cxnSpLocks/>
            <a:stCxn id="38" idx="2"/>
            <a:endCxn id="45" idx="6"/>
          </p:cNvCxnSpPr>
          <p:nvPr/>
        </p:nvCxnSpPr>
        <p:spPr>
          <a:xfrm flipH="1" flipV="1">
            <a:off x="11745910" y="3110292"/>
            <a:ext cx="1194556" cy="2821"/>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43" name="Title 3">
            <a:extLst>
              <a:ext uri="{FF2B5EF4-FFF2-40B4-BE49-F238E27FC236}">
                <a16:creationId xmlns:a16="http://schemas.microsoft.com/office/drawing/2014/main" id="{31872BC5-129B-ED72-C251-DD53A2B2AACD}"/>
              </a:ext>
            </a:extLst>
          </p:cNvPr>
          <p:cNvSpPr txBox="1">
            <a:spLocks/>
          </p:cNvSpPr>
          <p:nvPr/>
        </p:nvSpPr>
        <p:spPr>
          <a:xfrm>
            <a:off x="7138592" y="6003846"/>
            <a:ext cx="3178218" cy="1305826"/>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CONVERSATIONAL</a:t>
            </a:r>
            <a:br>
              <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Let the customer drive the conversation, while maintaining conversational context</a:t>
            </a:r>
          </a:p>
          <a:p>
            <a:pPr algn="ctr"/>
            <a:endPar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4" name="Title 3">
            <a:extLst>
              <a:ext uri="{FF2B5EF4-FFF2-40B4-BE49-F238E27FC236}">
                <a16:creationId xmlns:a16="http://schemas.microsoft.com/office/drawing/2014/main" id="{22356BCE-D525-46BE-5490-3205AB71357A}"/>
              </a:ext>
            </a:extLst>
          </p:cNvPr>
          <p:cNvSpPr txBox="1">
            <a:spLocks/>
          </p:cNvSpPr>
          <p:nvPr/>
        </p:nvSpPr>
        <p:spPr>
          <a:xfrm>
            <a:off x="3752267" y="6003846"/>
            <a:ext cx="3378742" cy="1396011"/>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AUTOMATED</a:t>
            </a:r>
          </a:p>
          <a:p>
            <a:pPr algn="ct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Answer customer questions automatically, with information from Bedrock knowledge bases</a:t>
            </a:r>
          </a:p>
        </p:txBody>
      </p:sp>
      <p:sp>
        <p:nvSpPr>
          <p:cNvPr id="245" name="Title 3">
            <a:extLst>
              <a:ext uri="{FF2B5EF4-FFF2-40B4-BE49-F238E27FC236}">
                <a16:creationId xmlns:a16="http://schemas.microsoft.com/office/drawing/2014/main" id="{A00415C6-41C5-845A-8839-BE359508C93A}"/>
              </a:ext>
            </a:extLst>
          </p:cNvPr>
          <p:cNvSpPr txBox="1">
            <a:spLocks/>
          </p:cNvSpPr>
          <p:nvPr/>
        </p:nvSpPr>
        <p:spPr>
          <a:xfrm>
            <a:off x="885990" y="6003846"/>
            <a:ext cx="2858694" cy="1316062"/>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NATURAL</a:t>
            </a:r>
          </a:p>
          <a:p>
            <a:pPr algn="ct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Provide a natural language experience with Amazon Connect and Lex</a:t>
            </a:r>
          </a:p>
          <a:p>
            <a:pPr algn="ctr"/>
            <a:endPar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6" name="Title 3">
            <a:extLst>
              <a:ext uri="{FF2B5EF4-FFF2-40B4-BE49-F238E27FC236}">
                <a16:creationId xmlns:a16="http://schemas.microsoft.com/office/drawing/2014/main" id="{72714BB1-A2F8-EAE8-5114-E21006D8F84C}"/>
              </a:ext>
            </a:extLst>
          </p:cNvPr>
          <p:cNvSpPr txBox="1">
            <a:spLocks/>
          </p:cNvSpPr>
          <p:nvPr/>
        </p:nvSpPr>
        <p:spPr>
          <a:xfrm>
            <a:off x="10324393" y="6003846"/>
            <a:ext cx="3065462" cy="1305826"/>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INTEGRATED</a:t>
            </a:r>
            <a:br>
              <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Hand </a:t>
            </a:r>
            <a:r>
              <a:rPr lang="en-US" sz="1400" b="0"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rPr>
              <a:t>conversatons</a:t>
            </a: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off to live agents, or automate further with Bedrock Agents</a:t>
            </a:r>
          </a:p>
        </p:txBody>
      </p:sp>
      <p:sp>
        <p:nvSpPr>
          <p:cNvPr id="9" name="Title 1">
            <a:extLst>
              <a:ext uri="{FF2B5EF4-FFF2-40B4-BE49-F238E27FC236}">
                <a16:creationId xmlns:a16="http://schemas.microsoft.com/office/drawing/2014/main" id="{C61BFAD3-7BEF-6BDF-6C9D-DA4E9E8F0831}"/>
              </a:ext>
            </a:extLst>
          </p:cNvPr>
          <p:cNvSpPr>
            <a:spLocks noGrp="1"/>
          </p:cNvSpPr>
          <p:nvPr>
            <p:ph type="title"/>
          </p:nvPr>
        </p:nvSpPr>
        <p:spPr>
          <a:xfrm>
            <a:off x="560070" y="302623"/>
            <a:ext cx="13510260" cy="993392"/>
          </a:xfrm>
        </p:spPr>
        <p:txBody>
          <a:bodyPr/>
          <a:lstStyle/>
          <a:p>
            <a:r>
              <a:rPr lang="en-US" sz="2800" dirty="0"/>
              <a:t>Customer experience </a:t>
            </a:r>
            <a:r>
              <a:rPr lang="en-US" sz="2800" i="1" dirty="0"/>
              <a:t>(using a fictional hotel chain example)</a:t>
            </a:r>
          </a:p>
        </p:txBody>
      </p:sp>
      <p:cxnSp>
        <p:nvCxnSpPr>
          <p:cNvPr id="6" name="Straight Connector 5">
            <a:extLst>
              <a:ext uri="{FF2B5EF4-FFF2-40B4-BE49-F238E27FC236}">
                <a16:creationId xmlns:a16="http://schemas.microsoft.com/office/drawing/2014/main" id="{72455611-51F4-4AF5-6368-F0981AC1F48D}"/>
              </a:ext>
            </a:extLst>
          </p:cNvPr>
          <p:cNvCxnSpPr>
            <a:cxnSpLocks/>
            <a:stCxn id="12" idx="2"/>
            <a:endCxn id="45" idx="6"/>
          </p:cNvCxnSpPr>
          <p:nvPr/>
        </p:nvCxnSpPr>
        <p:spPr>
          <a:xfrm rot="10800000">
            <a:off x="11745910" y="3110293"/>
            <a:ext cx="1194556" cy="1256465"/>
          </a:xfrm>
          <a:prstGeom prst="bentConnector3">
            <a:avLst>
              <a:gd name="adj1" fmla="val 25490"/>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5DCA4F6B-5C96-DFEE-C0BE-49525A369988}"/>
              </a:ext>
            </a:extLst>
          </p:cNvPr>
          <p:cNvGrpSpPr>
            <a:grpSpLocks noChangeAspect="1"/>
          </p:cNvGrpSpPr>
          <p:nvPr/>
        </p:nvGrpSpPr>
        <p:grpSpPr>
          <a:xfrm>
            <a:off x="12940466" y="3924258"/>
            <a:ext cx="884998" cy="884998"/>
            <a:chOff x="12626277" y="2664811"/>
            <a:chExt cx="928339" cy="928339"/>
          </a:xfrm>
        </p:grpSpPr>
        <p:sp>
          <p:nvSpPr>
            <p:cNvPr id="12" name="Oval 11">
              <a:extLst>
                <a:ext uri="{FF2B5EF4-FFF2-40B4-BE49-F238E27FC236}">
                  <a16:creationId xmlns:a16="http://schemas.microsoft.com/office/drawing/2014/main" id="{E3C40BC2-03F2-7CAF-771B-4044C64C3AA3}"/>
                </a:ext>
              </a:extLst>
            </p:cNvPr>
            <p:cNvSpPr/>
            <p:nvPr/>
          </p:nvSpPr>
          <p:spPr bwMode="auto">
            <a:xfrm>
              <a:off x="12626277" y="2664811"/>
              <a:ext cx="928339" cy="928339"/>
            </a:xfrm>
            <a:prstGeom prst="ellipse">
              <a:avLst/>
            </a:prstGeom>
            <a:solidFill>
              <a:schemeClr val="bg2"/>
            </a:solidFill>
            <a:ln w="254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grpSp>
          <p:nvGrpSpPr>
            <p:cNvPr id="13" name="Group 12">
              <a:extLst>
                <a:ext uri="{FF2B5EF4-FFF2-40B4-BE49-F238E27FC236}">
                  <a16:creationId xmlns:a16="http://schemas.microsoft.com/office/drawing/2014/main" id="{4FFD2686-F020-9A32-4B61-642AEFB1A764}"/>
                </a:ext>
              </a:extLst>
            </p:cNvPr>
            <p:cNvGrpSpPr>
              <a:grpSpLocks noChangeAspect="1"/>
            </p:cNvGrpSpPr>
            <p:nvPr/>
          </p:nvGrpSpPr>
          <p:grpSpPr>
            <a:xfrm>
              <a:off x="12816121" y="2773294"/>
              <a:ext cx="532786" cy="637739"/>
              <a:chOff x="3840773" y="2889691"/>
              <a:chExt cx="1227886" cy="1469766"/>
            </a:xfrm>
          </p:grpSpPr>
          <p:grpSp>
            <p:nvGrpSpPr>
              <p:cNvPr id="14" name="Graphic 5147">
                <a:extLst>
                  <a:ext uri="{FF2B5EF4-FFF2-40B4-BE49-F238E27FC236}">
                    <a16:creationId xmlns:a16="http://schemas.microsoft.com/office/drawing/2014/main" id="{81F88F9B-831C-0317-57F2-583183DEFBB3}"/>
                  </a:ext>
                </a:extLst>
              </p:cNvPr>
              <p:cNvGrpSpPr/>
              <p:nvPr/>
            </p:nvGrpSpPr>
            <p:grpSpPr>
              <a:xfrm>
                <a:off x="3840773" y="2889691"/>
                <a:ext cx="1227886" cy="1469766"/>
                <a:chOff x="15941783" y="7252328"/>
                <a:chExt cx="1048717" cy="1255306"/>
              </a:xfrm>
            </p:grpSpPr>
            <p:sp>
              <p:nvSpPr>
                <p:cNvPr id="23" name="Freeform: Shape 382">
                  <a:extLst>
                    <a:ext uri="{FF2B5EF4-FFF2-40B4-BE49-F238E27FC236}">
                      <a16:creationId xmlns:a16="http://schemas.microsoft.com/office/drawing/2014/main" id="{7D86CEF9-44C3-00AD-55D5-7C62674DDB0E}"/>
                    </a:ext>
                  </a:extLst>
                </p:cNvPr>
                <p:cNvSpPr/>
                <p:nvPr/>
              </p:nvSpPr>
              <p:spPr>
                <a:xfrm>
                  <a:off x="16224814" y="7683055"/>
                  <a:ext cx="483635" cy="303560"/>
                </a:xfrm>
                <a:custGeom>
                  <a:avLst/>
                  <a:gdLst>
                    <a:gd name="connsiteX0" fmla="*/ 242 w 483635"/>
                    <a:gd name="connsiteY0" fmla="*/ 0 h 303560"/>
                    <a:gd name="connsiteX1" fmla="*/ 226461 w 483635"/>
                    <a:gd name="connsiteY1" fmla="*/ 303181 h 303560"/>
                    <a:gd name="connsiteX2" fmla="*/ 483636 w 483635"/>
                    <a:gd name="connsiteY2" fmla="*/ 6191 h 303560"/>
                  </a:gdLst>
                  <a:ahLst/>
                  <a:cxnLst>
                    <a:cxn ang="0">
                      <a:pos x="connsiteX0" y="connsiteY0"/>
                    </a:cxn>
                    <a:cxn ang="0">
                      <a:pos x="connsiteX1" y="connsiteY1"/>
                    </a:cxn>
                    <a:cxn ang="0">
                      <a:pos x="connsiteX2" y="connsiteY2"/>
                    </a:cxn>
                  </a:cxnLst>
                  <a:rect l="l" t="t" r="r" b="b"/>
                  <a:pathLst>
                    <a:path w="483635" h="303560">
                      <a:moveTo>
                        <a:pt x="242" y="0"/>
                      </a:moveTo>
                      <a:cubicBezTo>
                        <a:pt x="-2901" y="127540"/>
                        <a:pt x="22054" y="294608"/>
                        <a:pt x="226461" y="303181"/>
                      </a:cubicBezTo>
                      <a:cubicBezTo>
                        <a:pt x="442107" y="312706"/>
                        <a:pt x="476111" y="141256"/>
                        <a:pt x="483636" y="6191"/>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4" name="Freeform: Shape 767">
                  <a:extLst>
                    <a:ext uri="{FF2B5EF4-FFF2-40B4-BE49-F238E27FC236}">
                      <a16:creationId xmlns:a16="http://schemas.microsoft.com/office/drawing/2014/main" id="{49D73230-F405-D1BB-0BEE-6CD0EE47D8FD}"/>
                    </a:ext>
                  </a:extLst>
                </p:cNvPr>
                <p:cNvSpPr/>
                <p:nvPr/>
              </p:nvSpPr>
              <p:spPr>
                <a:xfrm>
                  <a:off x="16166322" y="7252328"/>
                  <a:ext cx="601015" cy="471334"/>
                </a:xfrm>
                <a:custGeom>
                  <a:avLst/>
                  <a:gdLst>
                    <a:gd name="connsiteX0" fmla="*/ 179701 w 601015"/>
                    <a:gd name="connsiteY0" fmla="*/ 220415 h 471334"/>
                    <a:gd name="connsiteX1" fmla="*/ 462118 w 601015"/>
                    <a:gd name="connsiteY1" fmla="*/ 281185 h 471334"/>
                    <a:gd name="connsiteX2" fmla="*/ 555082 w 601015"/>
                    <a:gd name="connsiteY2" fmla="*/ 450730 h 471334"/>
                    <a:gd name="connsiteX3" fmla="*/ 584419 w 601015"/>
                    <a:gd name="connsiteY3" fmla="*/ 207937 h 471334"/>
                    <a:gd name="connsiteX4" fmla="*/ 574894 w 601015"/>
                    <a:gd name="connsiteY4" fmla="*/ 7912 h 471334"/>
                    <a:gd name="connsiteX5" fmla="*/ 417731 w 601015"/>
                    <a:gd name="connsiteY5" fmla="*/ 47060 h 471334"/>
                    <a:gd name="connsiteX6" fmla="*/ 283810 w 601015"/>
                    <a:gd name="connsiteY6" fmla="*/ 7627 h 471334"/>
                    <a:gd name="connsiteX7" fmla="*/ 105406 w 601015"/>
                    <a:gd name="connsiteY7" fmla="*/ 66777 h 471334"/>
                    <a:gd name="connsiteX8" fmla="*/ 3394 w 601015"/>
                    <a:gd name="connsiteY8" fmla="*/ 244513 h 471334"/>
                    <a:gd name="connsiteX9" fmla="*/ 58258 w 601015"/>
                    <a:gd name="connsiteY9" fmla="*/ 471304 h 471334"/>
                    <a:gd name="connsiteX10" fmla="*/ 104073 w 601015"/>
                    <a:gd name="connsiteY10" fmla="*/ 335572 h 471334"/>
                    <a:gd name="connsiteX11" fmla="*/ 179701 w 601015"/>
                    <a:gd name="connsiteY11" fmla="*/ 220415 h 47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1015" h="471334">
                      <a:moveTo>
                        <a:pt x="179701" y="220415"/>
                      </a:moveTo>
                      <a:cubicBezTo>
                        <a:pt x="179701" y="220415"/>
                        <a:pt x="326863" y="307759"/>
                        <a:pt x="462118" y="281185"/>
                      </a:cubicBezTo>
                      <a:cubicBezTo>
                        <a:pt x="462118" y="281185"/>
                        <a:pt x="505075" y="471113"/>
                        <a:pt x="555082" y="450730"/>
                      </a:cubicBezTo>
                      <a:cubicBezTo>
                        <a:pt x="576989" y="441776"/>
                        <a:pt x="626900" y="304235"/>
                        <a:pt x="584419" y="207937"/>
                      </a:cubicBezTo>
                      <a:cubicBezTo>
                        <a:pt x="541937" y="111640"/>
                        <a:pt x="608993" y="109639"/>
                        <a:pt x="574894" y="7912"/>
                      </a:cubicBezTo>
                      <a:cubicBezTo>
                        <a:pt x="563178" y="-27044"/>
                        <a:pt x="451069" y="66301"/>
                        <a:pt x="417731" y="47060"/>
                      </a:cubicBezTo>
                      <a:cubicBezTo>
                        <a:pt x="376449" y="24431"/>
                        <a:pt x="330768" y="10980"/>
                        <a:pt x="283810" y="7627"/>
                      </a:cubicBezTo>
                      <a:cubicBezTo>
                        <a:pt x="209610" y="3817"/>
                        <a:pt x="128647" y="46774"/>
                        <a:pt x="105406" y="66777"/>
                      </a:cubicBezTo>
                      <a:cubicBezTo>
                        <a:pt x="52924" y="111354"/>
                        <a:pt x="22348" y="141072"/>
                        <a:pt x="3394" y="244513"/>
                      </a:cubicBezTo>
                      <a:cubicBezTo>
                        <a:pt x="-6131" y="298711"/>
                        <a:pt x="2060" y="463588"/>
                        <a:pt x="58258" y="471304"/>
                      </a:cubicBezTo>
                      <a:cubicBezTo>
                        <a:pt x="72164" y="473209"/>
                        <a:pt x="32064" y="385579"/>
                        <a:pt x="104073" y="335572"/>
                      </a:cubicBezTo>
                      <a:cubicBezTo>
                        <a:pt x="170938" y="289090"/>
                        <a:pt x="121694" y="164503"/>
                        <a:pt x="179701" y="220415"/>
                      </a:cubicBezTo>
                      <a:close/>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5" name="Freeform: Shape 768">
                  <a:extLst>
                    <a:ext uri="{FF2B5EF4-FFF2-40B4-BE49-F238E27FC236}">
                      <a16:creationId xmlns:a16="http://schemas.microsoft.com/office/drawing/2014/main" id="{85AA897F-D3AA-4B65-CD3F-DFDD0D37919D}"/>
                    </a:ext>
                  </a:extLst>
                </p:cNvPr>
                <p:cNvSpPr/>
                <p:nvPr/>
              </p:nvSpPr>
              <p:spPr>
                <a:xfrm>
                  <a:off x="16318591" y="7946135"/>
                  <a:ext cx="282320" cy="163968"/>
                </a:xfrm>
                <a:custGeom>
                  <a:avLst/>
                  <a:gdLst>
                    <a:gd name="connsiteX0" fmla="*/ 0 w 282320"/>
                    <a:gd name="connsiteY0" fmla="*/ 0 h 163968"/>
                    <a:gd name="connsiteX1" fmla="*/ 0 w 282320"/>
                    <a:gd name="connsiteY1" fmla="*/ 64389 h 163968"/>
                    <a:gd name="connsiteX2" fmla="*/ 19050 w 282320"/>
                    <a:gd name="connsiteY2" fmla="*/ 95250 h 163968"/>
                    <a:gd name="connsiteX3" fmla="*/ 215338 w 282320"/>
                    <a:gd name="connsiteY3" fmla="*/ 143183 h 163968"/>
                    <a:gd name="connsiteX4" fmla="*/ 263271 w 282320"/>
                    <a:gd name="connsiteY4" fmla="*/ 95250 h 163968"/>
                    <a:gd name="connsiteX5" fmla="*/ 282321 w 282320"/>
                    <a:gd name="connsiteY5" fmla="*/ 64389 h 163968"/>
                    <a:gd name="connsiteX6" fmla="*/ 282321 w 282320"/>
                    <a:gd name="connsiteY6" fmla="*/ 381 h 16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320" h="163968">
                      <a:moveTo>
                        <a:pt x="0" y="0"/>
                      </a:moveTo>
                      <a:lnTo>
                        <a:pt x="0" y="64389"/>
                      </a:lnTo>
                      <a:lnTo>
                        <a:pt x="19050" y="95250"/>
                      </a:lnTo>
                      <a:cubicBezTo>
                        <a:pt x="60017" y="162690"/>
                        <a:pt x="147898" y="184150"/>
                        <a:pt x="215338" y="143183"/>
                      </a:cubicBezTo>
                      <a:cubicBezTo>
                        <a:pt x="234929" y="131282"/>
                        <a:pt x="251370" y="114842"/>
                        <a:pt x="263271" y="95250"/>
                      </a:cubicBezTo>
                      <a:lnTo>
                        <a:pt x="282321" y="64389"/>
                      </a:lnTo>
                      <a:lnTo>
                        <a:pt x="282321" y="381"/>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6" name="Freeform: Shape 769">
                  <a:extLst>
                    <a:ext uri="{FF2B5EF4-FFF2-40B4-BE49-F238E27FC236}">
                      <a16:creationId xmlns:a16="http://schemas.microsoft.com/office/drawing/2014/main" id="{D495BD67-F9B1-BA59-7808-C78BEBB31975}"/>
                    </a:ext>
                  </a:extLst>
                </p:cNvPr>
                <p:cNvSpPr/>
                <p:nvPr/>
              </p:nvSpPr>
              <p:spPr>
                <a:xfrm>
                  <a:off x="15941783" y="8000714"/>
                  <a:ext cx="1048717" cy="506920"/>
                </a:xfrm>
                <a:custGeom>
                  <a:avLst/>
                  <a:gdLst>
                    <a:gd name="connsiteX0" fmla="*/ 376808 w 1048717"/>
                    <a:gd name="connsiteY0" fmla="*/ 9811 h 506920"/>
                    <a:gd name="connsiteX1" fmla="*/ 51529 w 1048717"/>
                    <a:gd name="connsiteY1" fmla="*/ 167830 h 506920"/>
                    <a:gd name="connsiteX2" fmla="*/ 94 w 1048717"/>
                    <a:gd name="connsiteY2" fmla="*/ 506921 h 506920"/>
                    <a:gd name="connsiteX3" fmla="*/ 1048320 w 1048717"/>
                    <a:gd name="connsiteY3" fmla="*/ 506921 h 506920"/>
                    <a:gd name="connsiteX4" fmla="*/ 996885 w 1048717"/>
                    <a:gd name="connsiteY4" fmla="*/ 167830 h 506920"/>
                    <a:gd name="connsiteX5" fmla="*/ 661129 w 1048717"/>
                    <a:gd name="connsiteY5" fmla="*/ 0 h 50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717" h="506920">
                      <a:moveTo>
                        <a:pt x="376808" y="9811"/>
                      </a:moveTo>
                      <a:cubicBezTo>
                        <a:pt x="303656" y="19336"/>
                        <a:pt x="122205" y="70771"/>
                        <a:pt x="51529" y="167830"/>
                      </a:cubicBezTo>
                      <a:cubicBezTo>
                        <a:pt x="9524" y="224980"/>
                        <a:pt x="-1144" y="288608"/>
                        <a:pt x="94" y="506921"/>
                      </a:cubicBezTo>
                      <a:lnTo>
                        <a:pt x="1048320" y="506921"/>
                      </a:lnTo>
                      <a:cubicBezTo>
                        <a:pt x="1049463" y="288608"/>
                        <a:pt x="1051749" y="264890"/>
                        <a:pt x="996885" y="167830"/>
                      </a:cubicBezTo>
                      <a:cubicBezTo>
                        <a:pt x="937735" y="63055"/>
                        <a:pt x="734376" y="9239"/>
                        <a:pt x="661129" y="0"/>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7" name="Freeform: Shape 770">
                  <a:extLst>
                    <a:ext uri="{FF2B5EF4-FFF2-40B4-BE49-F238E27FC236}">
                      <a16:creationId xmlns:a16="http://schemas.microsoft.com/office/drawing/2014/main" id="{B7F3B8EE-5049-CB39-7B87-24003005FA3F}"/>
                    </a:ext>
                  </a:extLst>
                </p:cNvPr>
                <p:cNvSpPr/>
                <p:nvPr/>
              </p:nvSpPr>
              <p:spPr>
                <a:xfrm>
                  <a:off x="16159714" y="8310848"/>
                  <a:ext cx="9525" cy="139255"/>
                </a:xfrm>
                <a:custGeom>
                  <a:avLst/>
                  <a:gdLst>
                    <a:gd name="connsiteX0" fmla="*/ 0 w 9525"/>
                    <a:gd name="connsiteY0" fmla="*/ 0 h 139255"/>
                    <a:gd name="connsiteX1" fmla="*/ 0 w 9525"/>
                    <a:gd name="connsiteY1" fmla="*/ 139255 h 139255"/>
                  </a:gdLst>
                  <a:ahLst/>
                  <a:cxnLst>
                    <a:cxn ang="0">
                      <a:pos x="connsiteX0" y="connsiteY0"/>
                    </a:cxn>
                    <a:cxn ang="0">
                      <a:pos x="connsiteX1" y="connsiteY1"/>
                    </a:cxn>
                  </a:cxnLst>
                  <a:rect l="l" t="t" r="r" b="b"/>
                  <a:pathLst>
                    <a:path w="9525" h="139255">
                      <a:moveTo>
                        <a:pt x="0" y="0"/>
                      </a:moveTo>
                      <a:lnTo>
                        <a:pt x="0" y="139255"/>
                      </a:lnTo>
                    </a:path>
                  </a:pathLst>
                </a:custGeom>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0" name="Freeform: Shape 771">
                  <a:extLst>
                    <a:ext uri="{FF2B5EF4-FFF2-40B4-BE49-F238E27FC236}">
                      <a16:creationId xmlns:a16="http://schemas.microsoft.com/office/drawing/2014/main" id="{C3B59404-512E-4A5A-B594-605E2E04BA1A}"/>
                    </a:ext>
                  </a:extLst>
                </p:cNvPr>
                <p:cNvSpPr/>
                <p:nvPr/>
              </p:nvSpPr>
              <p:spPr>
                <a:xfrm>
                  <a:off x="16756932" y="8310848"/>
                  <a:ext cx="9525" cy="139255"/>
                </a:xfrm>
                <a:custGeom>
                  <a:avLst/>
                  <a:gdLst>
                    <a:gd name="connsiteX0" fmla="*/ 0 w 9525"/>
                    <a:gd name="connsiteY0" fmla="*/ 0 h 139255"/>
                    <a:gd name="connsiteX1" fmla="*/ 0 w 9525"/>
                    <a:gd name="connsiteY1" fmla="*/ 139255 h 139255"/>
                  </a:gdLst>
                  <a:ahLst/>
                  <a:cxnLst>
                    <a:cxn ang="0">
                      <a:pos x="connsiteX0" y="connsiteY0"/>
                    </a:cxn>
                    <a:cxn ang="0">
                      <a:pos x="connsiteX1" y="connsiteY1"/>
                    </a:cxn>
                  </a:cxnLst>
                  <a:rect l="l" t="t" r="r" b="b"/>
                  <a:pathLst>
                    <a:path w="9525" h="139255">
                      <a:moveTo>
                        <a:pt x="0" y="0"/>
                      </a:moveTo>
                      <a:lnTo>
                        <a:pt x="0" y="139255"/>
                      </a:lnTo>
                    </a:path>
                  </a:pathLst>
                </a:custGeom>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3" name="Freeform: Shape 772">
                  <a:extLst>
                    <a:ext uri="{FF2B5EF4-FFF2-40B4-BE49-F238E27FC236}">
                      <a16:creationId xmlns:a16="http://schemas.microsoft.com/office/drawing/2014/main" id="{0E65FAD5-1201-E18A-5512-5B6CE5868A56}"/>
                    </a:ext>
                  </a:extLst>
                </p:cNvPr>
                <p:cNvSpPr/>
                <p:nvPr/>
              </p:nvSpPr>
              <p:spPr>
                <a:xfrm>
                  <a:off x="16257346" y="8065484"/>
                  <a:ext cx="401288" cy="144158"/>
                </a:xfrm>
                <a:custGeom>
                  <a:avLst/>
                  <a:gdLst>
                    <a:gd name="connsiteX0" fmla="*/ 0 w 401288"/>
                    <a:gd name="connsiteY0" fmla="*/ 7810 h 144158"/>
                    <a:gd name="connsiteX1" fmla="*/ 29242 w 401288"/>
                    <a:gd name="connsiteY1" fmla="*/ 125444 h 144158"/>
                    <a:gd name="connsiteX2" fmla="*/ 59481 w 401288"/>
                    <a:gd name="connsiteY2" fmla="*/ 143380 h 144158"/>
                    <a:gd name="connsiteX3" fmla="*/ 67342 w 401288"/>
                    <a:gd name="connsiteY3" fmla="*/ 139827 h 144158"/>
                    <a:gd name="connsiteX4" fmla="*/ 165830 w 401288"/>
                    <a:gd name="connsiteY4" fmla="*/ 71723 h 144158"/>
                    <a:gd name="connsiteX5" fmla="*/ 222980 w 401288"/>
                    <a:gd name="connsiteY5" fmla="*/ 71723 h 144158"/>
                    <a:gd name="connsiteX6" fmla="*/ 316135 w 401288"/>
                    <a:gd name="connsiteY6" fmla="*/ 136969 h 144158"/>
                    <a:gd name="connsiteX7" fmla="*/ 350869 w 401288"/>
                    <a:gd name="connsiteY7" fmla="*/ 130716 h 144158"/>
                    <a:gd name="connsiteX8" fmla="*/ 353663 w 401288"/>
                    <a:gd name="connsiteY8" fmla="*/ 125444 h 144158"/>
                    <a:gd name="connsiteX9" fmla="*/ 401288 w 401288"/>
                    <a:gd name="connsiteY9" fmla="*/ 0 h 14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288" h="144158">
                      <a:moveTo>
                        <a:pt x="0" y="7810"/>
                      </a:moveTo>
                      <a:lnTo>
                        <a:pt x="29242" y="125444"/>
                      </a:lnTo>
                      <a:cubicBezTo>
                        <a:pt x="32639" y="138747"/>
                        <a:pt x="46178" y="146777"/>
                        <a:pt x="59481" y="143380"/>
                      </a:cubicBezTo>
                      <a:cubicBezTo>
                        <a:pt x="62288" y="142663"/>
                        <a:pt x="64948" y="141460"/>
                        <a:pt x="67342" y="139827"/>
                      </a:cubicBezTo>
                      <a:lnTo>
                        <a:pt x="165830" y="71723"/>
                      </a:lnTo>
                      <a:cubicBezTo>
                        <a:pt x="182977" y="59681"/>
                        <a:pt x="205833" y="59681"/>
                        <a:pt x="222980" y="71723"/>
                      </a:cubicBezTo>
                      <a:lnTo>
                        <a:pt x="316135" y="136969"/>
                      </a:lnTo>
                      <a:cubicBezTo>
                        <a:pt x="327453" y="144834"/>
                        <a:pt x="343004" y="142034"/>
                        <a:pt x="350869" y="130716"/>
                      </a:cubicBezTo>
                      <a:cubicBezTo>
                        <a:pt x="352008" y="129077"/>
                        <a:pt x="352946" y="127307"/>
                        <a:pt x="353663" y="125444"/>
                      </a:cubicBezTo>
                      <a:lnTo>
                        <a:pt x="401288" y="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4" name="Freeform: Shape 773">
                  <a:extLst>
                    <a:ext uri="{FF2B5EF4-FFF2-40B4-BE49-F238E27FC236}">
                      <a16:creationId xmlns:a16="http://schemas.microsoft.com/office/drawing/2014/main" id="{EFBB0AFD-512C-7089-8A27-5CF5FA27BF16}"/>
                    </a:ext>
                  </a:extLst>
                </p:cNvPr>
                <p:cNvSpPr/>
                <p:nvPr/>
              </p:nvSpPr>
              <p:spPr>
                <a:xfrm>
                  <a:off x="16492553" y="8227504"/>
                  <a:ext cx="18347" cy="280130"/>
                </a:xfrm>
                <a:custGeom>
                  <a:avLst/>
                  <a:gdLst>
                    <a:gd name="connsiteX0" fmla="*/ 17872 w 18347"/>
                    <a:gd name="connsiteY0" fmla="*/ 0 h 280130"/>
                    <a:gd name="connsiteX1" fmla="*/ 155 w 18347"/>
                    <a:gd name="connsiteY1" fmla="*/ 42005 h 280130"/>
                    <a:gd name="connsiteX2" fmla="*/ 18348 w 18347"/>
                    <a:gd name="connsiteY2" fmla="*/ 280130 h 280130"/>
                  </a:gdLst>
                  <a:ahLst/>
                  <a:cxnLst>
                    <a:cxn ang="0">
                      <a:pos x="connsiteX0" y="connsiteY0"/>
                    </a:cxn>
                    <a:cxn ang="0">
                      <a:pos x="connsiteX1" y="connsiteY1"/>
                    </a:cxn>
                    <a:cxn ang="0">
                      <a:pos x="connsiteX2" y="connsiteY2"/>
                    </a:cxn>
                  </a:cxnLst>
                  <a:rect l="l" t="t" r="r" b="b"/>
                  <a:pathLst>
                    <a:path w="18347" h="280130">
                      <a:moveTo>
                        <a:pt x="17872" y="0"/>
                      </a:moveTo>
                      <a:cubicBezTo>
                        <a:pt x="5490" y="10290"/>
                        <a:pt x="-1117" y="25956"/>
                        <a:pt x="155" y="42005"/>
                      </a:cubicBezTo>
                      <a:lnTo>
                        <a:pt x="18348" y="28013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5" name="Freeform: Shape 774">
                  <a:extLst>
                    <a:ext uri="{FF2B5EF4-FFF2-40B4-BE49-F238E27FC236}">
                      <a16:creationId xmlns:a16="http://schemas.microsoft.com/office/drawing/2014/main" id="{9A4CBD8B-0AF5-EB04-9BAF-EC4BF70F6699}"/>
                    </a:ext>
                  </a:extLst>
                </p:cNvPr>
                <p:cNvSpPr/>
                <p:nvPr/>
              </p:nvSpPr>
              <p:spPr>
                <a:xfrm>
                  <a:off x="16380694" y="8222456"/>
                  <a:ext cx="18426" cy="280130"/>
                </a:xfrm>
                <a:custGeom>
                  <a:avLst/>
                  <a:gdLst>
                    <a:gd name="connsiteX0" fmla="*/ 476 w 18426"/>
                    <a:gd name="connsiteY0" fmla="*/ 0 h 280130"/>
                    <a:gd name="connsiteX1" fmla="*/ 18288 w 18426"/>
                    <a:gd name="connsiteY1" fmla="*/ 42005 h 280130"/>
                    <a:gd name="connsiteX2" fmla="*/ 0 w 18426"/>
                    <a:gd name="connsiteY2" fmla="*/ 280130 h 280130"/>
                  </a:gdLst>
                  <a:ahLst/>
                  <a:cxnLst>
                    <a:cxn ang="0">
                      <a:pos x="connsiteX0" y="connsiteY0"/>
                    </a:cxn>
                    <a:cxn ang="0">
                      <a:pos x="connsiteX1" y="connsiteY1"/>
                    </a:cxn>
                    <a:cxn ang="0">
                      <a:pos x="connsiteX2" y="connsiteY2"/>
                    </a:cxn>
                  </a:cxnLst>
                  <a:rect l="l" t="t" r="r" b="b"/>
                  <a:pathLst>
                    <a:path w="18426" h="280130">
                      <a:moveTo>
                        <a:pt x="476" y="0"/>
                      </a:moveTo>
                      <a:cubicBezTo>
                        <a:pt x="12853" y="10300"/>
                        <a:pt x="19489" y="25948"/>
                        <a:pt x="18288" y="42005"/>
                      </a:cubicBezTo>
                      <a:lnTo>
                        <a:pt x="0" y="28013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6" name="Freeform: Shape 775">
                  <a:extLst>
                    <a:ext uri="{FF2B5EF4-FFF2-40B4-BE49-F238E27FC236}">
                      <a16:creationId xmlns:a16="http://schemas.microsoft.com/office/drawing/2014/main" id="{8E5234E2-37D9-5BBB-58FB-114D9C53CF6E}"/>
                    </a:ext>
                  </a:extLst>
                </p:cNvPr>
                <p:cNvSpPr/>
                <p:nvPr/>
              </p:nvSpPr>
              <p:spPr>
                <a:xfrm>
                  <a:off x="16628821" y="7506271"/>
                  <a:ext cx="69437" cy="27241"/>
                </a:xfrm>
                <a:custGeom>
                  <a:avLst/>
                  <a:gdLst>
                    <a:gd name="connsiteX0" fmla="*/ 0 w 69437"/>
                    <a:gd name="connsiteY0" fmla="*/ 27242 h 27241"/>
                    <a:gd name="connsiteX1" fmla="*/ 69437 w 69437"/>
                    <a:gd name="connsiteY1" fmla="*/ 0 h 27241"/>
                  </a:gdLst>
                  <a:ahLst/>
                  <a:cxnLst>
                    <a:cxn ang="0">
                      <a:pos x="connsiteX0" y="connsiteY0"/>
                    </a:cxn>
                    <a:cxn ang="0">
                      <a:pos x="connsiteX1" y="connsiteY1"/>
                    </a:cxn>
                  </a:cxnLst>
                  <a:rect l="l" t="t" r="r" b="b"/>
                  <a:pathLst>
                    <a:path w="69437" h="27241">
                      <a:moveTo>
                        <a:pt x="0" y="27242"/>
                      </a:moveTo>
                      <a:cubicBezTo>
                        <a:pt x="0" y="27242"/>
                        <a:pt x="26575" y="24956"/>
                        <a:pt x="69437" y="0"/>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grpSp>
            <p:nvGrpSpPr>
              <p:cNvPr id="15" name="Group 14">
                <a:extLst>
                  <a:ext uri="{FF2B5EF4-FFF2-40B4-BE49-F238E27FC236}">
                    <a16:creationId xmlns:a16="http://schemas.microsoft.com/office/drawing/2014/main" id="{70E39F47-54B4-4A58-F60C-0B7005F886EF}"/>
                  </a:ext>
                </a:extLst>
              </p:cNvPr>
              <p:cNvGrpSpPr/>
              <p:nvPr/>
            </p:nvGrpSpPr>
            <p:grpSpPr>
              <a:xfrm>
                <a:off x="4013580" y="2988966"/>
                <a:ext cx="882270" cy="500368"/>
                <a:chOff x="4975177" y="2649105"/>
                <a:chExt cx="182164" cy="103312"/>
              </a:xfrm>
            </p:grpSpPr>
            <p:sp>
              <p:nvSpPr>
                <p:cNvPr id="19" name="Freeform: Shape 379">
                  <a:extLst>
                    <a:ext uri="{FF2B5EF4-FFF2-40B4-BE49-F238E27FC236}">
                      <a16:creationId xmlns:a16="http://schemas.microsoft.com/office/drawing/2014/main" id="{7D428D8A-80C6-C929-C144-75DA15B6227F}"/>
                    </a:ext>
                  </a:extLst>
                </p:cNvPr>
                <p:cNvSpPr/>
                <p:nvPr/>
              </p:nvSpPr>
              <p:spPr>
                <a:xfrm>
                  <a:off x="4988050" y="2649105"/>
                  <a:ext cx="154485" cy="64369"/>
                </a:xfrm>
                <a:custGeom>
                  <a:avLst/>
                  <a:gdLst>
                    <a:gd name="connsiteX0" fmla="*/ 4828 w 154485"/>
                    <a:gd name="connsiteY0" fmla="*/ 61150 h 64368"/>
                    <a:gd name="connsiteX1" fmla="*/ 78852 w 154485"/>
                    <a:gd name="connsiteY1" fmla="*/ 4828 h 64368"/>
                    <a:gd name="connsiteX2" fmla="*/ 151589 w 154485"/>
                    <a:gd name="connsiteY2" fmla="*/ 61150 h 64368"/>
                  </a:gdLst>
                  <a:ahLst/>
                  <a:cxnLst>
                    <a:cxn ang="0">
                      <a:pos x="connsiteX0" y="connsiteY0"/>
                    </a:cxn>
                    <a:cxn ang="0">
                      <a:pos x="connsiteX1" y="connsiteY1"/>
                    </a:cxn>
                    <a:cxn ang="0">
                      <a:pos x="connsiteX2" y="connsiteY2"/>
                    </a:cxn>
                  </a:cxnLst>
                  <a:rect l="l" t="t" r="r" b="b"/>
                  <a:pathLst>
                    <a:path w="154485" h="64368">
                      <a:moveTo>
                        <a:pt x="4828" y="61150"/>
                      </a:moveTo>
                      <a:cubicBezTo>
                        <a:pt x="4828" y="39265"/>
                        <a:pt x="36690" y="4828"/>
                        <a:pt x="78852" y="4828"/>
                      </a:cubicBezTo>
                      <a:cubicBezTo>
                        <a:pt x="120692" y="4828"/>
                        <a:pt x="151589" y="39265"/>
                        <a:pt x="151589" y="61150"/>
                      </a:cubicBezTo>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1" name="Freeform: Shape 380">
                  <a:extLst>
                    <a:ext uri="{FF2B5EF4-FFF2-40B4-BE49-F238E27FC236}">
                      <a16:creationId xmlns:a16="http://schemas.microsoft.com/office/drawing/2014/main" id="{77D77079-AF9B-7A51-647B-E7C74CE46222}"/>
                    </a:ext>
                  </a:extLst>
                </p:cNvPr>
                <p:cNvSpPr/>
                <p:nvPr/>
              </p:nvSpPr>
              <p:spPr>
                <a:xfrm>
                  <a:off x="4975177" y="2704140"/>
                  <a:ext cx="35403" cy="48277"/>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575" y="42483"/>
                        <a:pt x="27357" y="46024"/>
                        <a:pt x="23173" y="46024"/>
                      </a:cubicBezTo>
                      <a:close/>
                    </a:path>
                  </a:pathLst>
                </a:custGeom>
                <a:solidFill>
                  <a:schemeClr val="bg2"/>
                </a:solid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2" name="Freeform: Shape 381">
                  <a:extLst>
                    <a:ext uri="{FF2B5EF4-FFF2-40B4-BE49-F238E27FC236}">
                      <a16:creationId xmlns:a16="http://schemas.microsoft.com/office/drawing/2014/main" id="{D963148A-7298-4B10-DD5D-15805AEA804A}"/>
                    </a:ext>
                  </a:extLst>
                </p:cNvPr>
                <p:cNvSpPr/>
                <p:nvPr/>
              </p:nvSpPr>
              <p:spPr>
                <a:xfrm>
                  <a:off x="5121938" y="2704140"/>
                  <a:ext cx="35403" cy="48277"/>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253" y="42483"/>
                        <a:pt x="27035" y="46024"/>
                        <a:pt x="23173" y="46024"/>
                      </a:cubicBezTo>
                      <a:close/>
                    </a:path>
                  </a:pathLst>
                </a:custGeom>
                <a:solidFill>
                  <a:schemeClr val="bg2"/>
                </a:solid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sp>
            <p:nvSpPr>
              <p:cNvPr id="16" name="Freeform: Shape 374">
                <a:extLst>
                  <a:ext uri="{FF2B5EF4-FFF2-40B4-BE49-F238E27FC236}">
                    <a16:creationId xmlns:a16="http://schemas.microsoft.com/office/drawing/2014/main" id="{C11CA44D-1A04-D689-2E82-06D3B8E527F7}"/>
                  </a:ext>
                </a:extLst>
              </p:cNvPr>
              <p:cNvSpPr/>
              <p:nvPr/>
            </p:nvSpPr>
            <p:spPr>
              <a:xfrm>
                <a:off x="4114778" y="3481388"/>
                <a:ext cx="180072" cy="124130"/>
              </a:xfrm>
              <a:custGeom>
                <a:avLst/>
                <a:gdLst>
                  <a:gd name="connsiteX0" fmla="*/ 0 w 226219"/>
                  <a:gd name="connsiteY0" fmla="*/ 0 h 124130"/>
                  <a:gd name="connsiteX1" fmla="*/ 88107 w 226219"/>
                  <a:gd name="connsiteY1" fmla="*/ 104775 h 124130"/>
                  <a:gd name="connsiteX2" fmla="*/ 226219 w 226219"/>
                  <a:gd name="connsiteY2" fmla="*/ 123825 h 124130"/>
                </a:gdLst>
                <a:ahLst/>
                <a:cxnLst>
                  <a:cxn ang="0">
                    <a:pos x="connsiteX0" y="connsiteY0"/>
                  </a:cxn>
                  <a:cxn ang="0">
                    <a:pos x="connsiteX1" y="connsiteY1"/>
                  </a:cxn>
                  <a:cxn ang="0">
                    <a:pos x="connsiteX2" y="connsiteY2"/>
                  </a:cxn>
                </a:cxnLst>
                <a:rect l="l" t="t" r="r" b="b"/>
                <a:pathLst>
                  <a:path w="226219" h="124130">
                    <a:moveTo>
                      <a:pt x="0" y="0"/>
                    </a:moveTo>
                    <a:cubicBezTo>
                      <a:pt x="25202" y="42069"/>
                      <a:pt x="50404" y="84138"/>
                      <a:pt x="88107" y="104775"/>
                    </a:cubicBezTo>
                    <a:cubicBezTo>
                      <a:pt x="125810" y="125412"/>
                      <a:pt x="176014" y="124618"/>
                      <a:pt x="226219" y="123825"/>
                    </a:cubicBezTo>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17" name="Freeform: Shape 375">
                <a:extLst>
                  <a:ext uri="{FF2B5EF4-FFF2-40B4-BE49-F238E27FC236}">
                    <a16:creationId xmlns:a16="http://schemas.microsoft.com/office/drawing/2014/main" id="{1E3932FE-39FA-7DFF-2071-FEB5F1122315}"/>
                  </a:ext>
                </a:extLst>
              </p:cNvPr>
              <p:cNvSpPr/>
              <p:nvPr/>
            </p:nvSpPr>
            <p:spPr>
              <a:xfrm rot="5400000">
                <a:off x="4293772" y="3562940"/>
                <a:ext cx="88217" cy="91803"/>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253" y="42483"/>
                      <a:pt x="27035" y="46024"/>
                      <a:pt x="23173" y="46024"/>
                    </a:cubicBezTo>
                    <a:close/>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grpSp>
      <p:grpSp>
        <p:nvGrpSpPr>
          <p:cNvPr id="37" name="Group 36">
            <a:extLst>
              <a:ext uri="{FF2B5EF4-FFF2-40B4-BE49-F238E27FC236}">
                <a16:creationId xmlns:a16="http://schemas.microsoft.com/office/drawing/2014/main" id="{AB5193CA-E728-4F26-ACE2-9F6EC9D33AEC}"/>
              </a:ext>
            </a:extLst>
          </p:cNvPr>
          <p:cNvGrpSpPr/>
          <p:nvPr/>
        </p:nvGrpSpPr>
        <p:grpSpPr>
          <a:xfrm>
            <a:off x="12940466" y="2670614"/>
            <a:ext cx="884998" cy="884998"/>
            <a:chOff x="7317227" y="4427743"/>
            <a:chExt cx="884998" cy="884998"/>
          </a:xfrm>
        </p:grpSpPr>
        <p:sp>
          <p:nvSpPr>
            <p:cNvPr id="38" name="Oval 37">
              <a:extLst>
                <a:ext uri="{FF2B5EF4-FFF2-40B4-BE49-F238E27FC236}">
                  <a16:creationId xmlns:a16="http://schemas.microsoft.com/office/drawing/2014/main" id="{2D4384B5-4C25-7BA4-C2AD-6C57C8987AB1}"/>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39" name="Freeform 38">
              <a:extLst>
                <a:ext uri="{FF2B5EF4-FFF2-40B4-BE49-F238E27FC236}">
                  <a16:creationId xmlns:a16="http://schemas.microsoft.com/office/drawing/2014/main" id="{E018955A-B7F6-1D5E-2579-6CF6CE959F11}"/>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38920982"/>
      </p:ext>
    </p:extLst>
  </p:cSld>
  <p:clrMapOvr>
    <a:masterClrMapping/>
  </p:clrMapOvr>
  <mc:AlternateContent xmlns:mc="http://schemas.openxmlformats.org/markup-compatibility/2006" xmlns:p14="http://schemas.microsoft.com/office/powerpoint/2010/main">
    <mc:Choice Requires="p14">
      <p:transition spd="med" p14:dur="700" advTm="102995">
        <p:fade/>
      </p:transition>
    </mc:Choice>
    <mc:Fallback xmlns="">
      <p:transition spd="med" advTm="1029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dissolve">
                                      <p:cBhvr>
                                        <p:cTn id="7" dur="500"/>
                                        <p:tgtEl>
                                          <p:spTgt spid="180"/>
                                        </p:tgtEl>
                                      </p:cBhvr>
                                    </p:animEffect>
                                  </p:childTnLst>
                                </p:cTn>
                              </p:par>
                              <p:par>
                                <p:cTn id="8" presetID="9"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dissolve">
                                      <p:cBhvr>
                                        <p:cTn id="10" dur="500"/>
                                        <p:tgtEl>
                                          <p:spTgt spid="181"/>
                                        </p:tgtEl>
                                      </p:cBhvr>
                                    </p:animEffect>
                                  </p:childTnLst>
                                </p:cTn>
                              </p:par>
                              <p:par>
                                <p:cTn id="11" presetID="9" presetClass="entr" presetSubtype="0" fill="hold" nodeType="withEffect">
                                  <p:stCondLst>
                                    <p:cond delay="0"/>
                                  </p:stCondLst>
                                  <p:childTnLst>
                                    <p:set>
                                      <p:cBhvr>
                                        <p:cTn id="12" dur="1" fill="hold">
                                          <p:stCondLst>
                                            <p:cond delay="0"/>
                                          </p:stCondLst>
                                        </p:cTn>
                                        <p:tgtEl>
                                          <p:spTgt spid="188"/>
                                        </p:tgtEl>
                                        <p:attrNameLst>
                                          <p:attrName>style.visibility</p:attrName>
                                        </p:attrNameLst>
                                      </p:cBhvr>
                                      <p:to>
                                        <p:strVal val="visible"/>
                                      </p:to>
                                    </p:set>
                                    <p:animEffect transition="in" filter="dissolve">
                                      <p:cBhvr>
                                        <p:cTn id="13" dur="500"/>
                                        <p:tgtEl>
                                          <p:spTgt spid="18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dissolve">
                                      <p:cBhvr>
                                        <p:cTn id="18" dur="500"/>
                                        <p:tgtEl>
                                          <p:spTgt spid="245"/>
                                        </p:tgtEl>
                                      </p:cBhvr>
                                    </p:animEffect>
                                  </p:childTnLst>
                                </p:cTn>
                              </p:par>
                              <p:par>
                                <p:cTn id="19" presetID="9" presetClass="entr" presetSubtype="0"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animEffect transition="in" filter="dissolve">
                                      <p:cBhvr>
                                        <p:cTn id="21" dur="500"/>
                                        <p:tgtEl>
                                          <p:spTgt spid="237"/>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dissolv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4"/>
                                        </p:tgtEl>
                                        <p:attrNameLst>
                                          <p:attrName>style.visibility</p:attrName>
                                        </p:attrNameLst>
                                      </p:cBhvr>
                                      <p:to>
                                        <p:strVal val="visible"/>
                                      </p:to>
                                    </p:set>
                                    <p:animEffect transition="in" filter="dissolve">
                                      <p:cBhvr>
                                        <p:cTn id="32" dur="500"/>
                                        <p:tgtEl>
                                          <p:spTgt spid="244"/>
                                        </p:tgtEl>
                                      </p:cBhvr>
                                    </p:animEffect>
                                  </p:childTnLst>
                                </p:cTn>
                              </p:par>
                              <p:par>
                                <p:cTn id="33" presetID="9" presetClass="entr" presetSubtype="0" fill="hold" nodeType="withEffect">
                                  <p:stCondLst>
                                    <p:cond delay="0"/>
                                  </p:stCondLst>
                                  <p:childTnLst>
                                    <p:set>
                                      <p:cBhvr>
                                        <p:cTn id="34" dur="1" fill="hold">
                                          <p:stCondLst>
                                            <p:cond delay="0"/>
                                          </p:stCondLst>
                                        </p:cTn>
                                        <p:tgtEl>
                                          <p:spTgt spid="172"/>
                                        </p:tgtEl>
                                        <p:attrNameLst>
                                          <p:attrName>style.visibility</p:attrName>
                                        </p:attrNameLst>
                                      </p:cBhvr>
                                      <p:to>
                                        <p:strVal val="visible"/>
                                      </p:to>
                                    </p:set>
                                    <p:animEffect transition="in" filter="dissolve">
                                      <p:cBhvr>
                                        <p:cTn id="35" dur="500"/>
                                        <p:tgtEl>
                                          <p:spTgt spid="172"/>
                                        </p:tgtEl>
                                      </p:cBhvr>
                                    </p:animEffect>
                                  </p:childTnLst>
                                </p:cTn>
                              </p:par>
                              <p:par>
                                <p:cTn id="36" presetID="9" presetClass="entr" presetSubtype="0" fill="hold" nodeType="withEffect">
                                  <p:stCondLst>
                                    <p:cond delay="0"/>
                                  </p:stCondLst>
                                  <p:childTnLst>
                                    <p:set>
                                      <p:cBhvr>
                                        <p:cTn id="37" dur="1" fill="hold">
                                          <p:stCondLst>
                                            <p:cond delay="0"/>
                                          </p:stCondLst>
                                        </p:cTn>
                                        <p:tgtEl>
                                          <p:spTgt spid="220"/>
                                        </p:tgtEl>
                                        <p:attrNameLst>
                                          <p:attrName>style.visibility</p:attrName>
                                        </p:attrNameLst>
                                      </p:cBhvr>
                                      <p:to>
                                        <p:strVal val="visible"/>
                                      </p:to>
                                    </p:set>
                                    <p:animEffect transition="in" filter="dissolve">
                                      <p:cBhvr>
                                        <p:cTn id="38" dur="500"/>
                                        <p:tgtEl>
                                          <p:spTgt spid="2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animEffect transition="in" filter="dissolve">
                                      <p:cBhvr>
                                        <p:cTn id="41" dur="500"/>
                                        <p:tgtEl>
                                          <p:spTgt spid="173"/>
                                        </p:tgtEl>
                                      </p:cBhvr>
                                    </p:animEffect>
                                  </p:childTnLst>
                                </p:cTn>
                              </p:par>
                              <p:par>
                                <p:cTn id="42" presetID="9" presetClass="entr" presetSubtype="0" fill="hold" nodeType="withEffect">
                                  <p:stCondLst>
                                    <p:cond delay="0"/>
                                  </p:stCondLst>
                                  <p:childTnLst>
                                    <p:set>
                                      <p:cBhvr>
                                        <p:cTn id="43" dur="1" fill="hold">
                                          <p:stCondLst>
                                            <p:cond delay="0"/>
                                          </p:stCondLst>
                                        </p:cTn>
                                        <p:tgtEl>
                                          <p:spTgt spid="170"/>
                                        </p:tgtEl>
                                        <p:attrNameLst>
                                          <p:attrName>style.visibility</p:attrName>
                                        </p:attrNameLst>
                                      </p:cBhvr>
                                      <p:to>
                                        <p:strVal val="visible"/>
                                      </p:to>
                                    </p:set>
                                    <p:animEffect transition="in" filter="dissolve">
                                      <p:cBhvr>
                                        <p:cTn id="44" dur="500"/>
                                        <p:tgtEl>
                                          <p:spTgt spid="170"/>
                                        </p:tgtEl>
                                      </p:cBhvr>
                                    </p:animEffect>
                                  </p:childTnLst>
                                </p:cTn>
                              </p:par>
                              <p:par>
                                <p:cTn id="45" presetID="9"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dissolve">
                                      <p:cBhvr>
                                        <p:cTn id="47" dur="500"/>
                                        <p:tgtEl>
                                          <p:spTgt spid="3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dissolv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43"/>
                                        </p:tgtEl>
                                        <p:attrNameLst>
                                          <p:attrName>style.visibility</p:attrName>
                                        </p:attrNameLst>
                                      </p:cBhvr>
                                      <p:to>
                                        <p:strVal val="visible"/>
                                      </p:to>
                                    </p:set>
                                    <p:animEffect transition="in" filter="dissolve">
                                      <p:cBhvr>
                                        <p:cTn id="55" dur="500"/>
                                        <p:tgtEl>
                                          <p:spTgt spid="243"/>
                                        </p:tgtEl>
                                      </p:cBhvr>
                                    </p:animEffect>
                                  </p:childTnLst>
                                </p:cTn>
                              </p:par>
                              <p:par>
                                <p:cTn id="56" presetID="9" presetClass="entr" presetSubtype="0" fill="hold" nodeType="withEffect">
                                  <p:stCondLst>
                                    <p:cond delay="0"/>
                                  </p:stCondLst>
                                  <p:childTnLst>
                                    <p:set>
                                      <p:cBhvr>
                                        <p:cTn id="57" dur="1" fill="hold">
                                          <p:stCondLst>
                                            <p:cond delay="0"/>
                                          </p:stCondLst>
                                        </p:cTn>
                                        <p:tgtEl>
                                          <p:spTgt spid="239"/>
                                        </p:tgtEl>
                                        <p:attrNameLst>
                                          <p:attrName>style.visibility</p:attrName>
                                        </p:attrNameLst>
                                      </p:cBhvr>
                                      <p:to>
                                        <p:strVal val="visible"/>
                                      </p:to>
                                    </p:set>
                                    <p:animEffect transition="in" filter="dissolve">
                                      <p:cBhvr>
                                        <p:cTn id="58" dur="500"/>
                                        <p:tgtEl>
                                          <p:spTgt spid="239"/>
                                        </p:tgtEl>
                                      </p:cBhvr>
                                    </p:animEffect>
                                  </p:childTnLst>
                                </p:cTn>
                              </p:par>
                              <p:par>
                                <p:cTn id="59" presetID="9" presetClass="entr" presetSubtype="0" fill="hold" nodeType="withEffect">
                                  <p:stCondLst>
                                    <p:cond delay="0"/>
                                  </p:stCondLst>
                                  <p:childTnLst>
                                    <p:set>
                                      <p:cBhvr>
                                        <p:cTn id="60" dur="1" fill="hold">
                                          <p:stCondLst>
                                            <p:cond delay="0"/>
                                          </p:stCondLst>
                                        </p:cTn>
                                        <p:tgtEl>
                                          <p:spTgt spid="205"/>
                                        </p:tgtEl>
                                        <p:attrNameLst>
                                          <p:attrName>style.visibility</p:attrName>
                                        </p:attrNameLst>
                                      </p:cBhvr>
                                      <p:to>
                                        <p:strVal val="visible"/>
                                      </p:to>
                                    </p:set>
                                    <p:animEffect transition="in" filter="dissolve">
                                      <p:cBhvr>
                                        <p:cTn id="61" dur="500"/>
                                        <p:tgtEl>
                                          <p:spTgt spid="20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74"/>
                                        </p:tgtEl>
                                        <p:attrNameLst>
                                          <p:attrName>style.visibility</p:attrName>
                                        </p:attrNameLst>
                                      </p:cBhvr>
                                      <p:to>
                                        <p:strVal val="visible"/>
                                      </p:to>
                                    </p:set>
                                    <p:animEffect transition="in" filter="dissolve">
                                      <p:cBhvr>
                                        <p:cTn id="64" dur="500"/>
                                        <p:tgtEl>
                                          <p:spTgt spid="174"/>
                                        </p:tgtEl>
                                      </p:cBhvr>
                                    </p:animEffect>
                                  </p:childTnLst>
                                </p:cTn>
                              </p:par>
                              <p:par>
                                <p:cTn id="65" presetID="9" presetClass="entr" presetSubtype="0" fill="hold" nodeType="withEffect">
                                  <p:stCondLst>
                                    <p:cond delay="0"/>
                                  </p:stCondLst>
                                  <p:childTnLst>
                                    <p:set>
                                      <p:cBhvr>
                                        <p:cTn id="66" dur="1" fill="hold">
                                          <p:stCondLst>
                                            <p:cond delay="0"/>
                                          </p:stCondLst>
                                        </p:cTn>
                                        <p:tgtEl>
                                          <p:spTgt spid="240"/>
                                        </p:tgtEl>
                                        <p:attrNameLst>
                                          <p:attrName>style.visibility</p:attrName>
                                        </p:attrNameLst>
                                      </p:cBhvr>
                                      <p:to>
                                        <p:strVal val="visible"/>
                                      </p:to>
                                    </p:set>
                                    <p:animEffect transition="in" filter="dissolve">
                                      <p:cBhvr>
                                        <p:cTn id="67" dur="500"/>
                                        <p:tgtEl>
                                          <p:spTgt spid="240"/>
                                        </p:tgtEl>
                                      </p:cBhvr>
                                    </p:animEffect>
                                  </p:childTnLst>
                                </p:cTn>
                              </p:par>
                              <p:par>
                                <p:cTn id="68" presetID="9" presetClass="entr" presetSubtype="0"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dissolve">
                                      <p:cBhvr>
                                        <p:cTn id="70" dur="500"/>
                                        <p:tgtEl>
                                          <p:spTgt spid="4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dissolve">
                                      <p:cBhvr>
                                        <p:cTn id="78" dur="500"/>
                                        <p:tgtEl>
                                          <p:spTgt spid="246"/>
                                        </p:tgtEl>
                                      </p:cBhvr>
                                    </p:animEffect>
                                  </p:childTnLst>
                                </p:cTn>
                              </p:par>
                              <p:par>
                                <p:cTn id="79" presetID="9"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dissolve">
                                      <p:cBhvr>
                                        <p:cTn id="87" dur="500"/>
                                        <p:tgtEl>
                                          <p:spTgt spid="55"/>
                                        </p:tgtEl>
                                      </p:cBhvr>
                                    </p:animEffect>
                                  </p:childTnLst>
                                </p:cTn>
                              </p:par>
                              <p:par>
                                <p:cTn id="88" presetID="9" presetClass="entr" presetSubtype="0" fill="hold"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dissolve">
                                      <p:cBhvr>
                                        <p:cTn id="90" dur="500"/>
                                        <p:tgtEl>
                                          <p:spTgt spid="6"/>
                                        </p:tgtEl>
                                      </p:cBhvr>
                                    </p:animEffect>
                                  </p:childTnLst>
                                </p:cTn>
                              </p:par>
                              <p:par>
                                <p:cTn id="91" presetID="9"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dissolve">
                                      <p:cBhvr>
                                        <p:cTn id="93" dur="500"/>
                                        <p:tgtEl>
                                          <p:spTgt spid="63"/>
                                        </p:tgtEl>
                                      </p:cBhvr>
                                    </p:animEffect>
                                  </p:childTnLst>
                                </p:cTn>
                              </p:par>
                              <p:par>
                                <p:cTn id="94" presetID="9" presetClass="entr" presetSubtype="0" fill="hold"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dissolve">
                                      <p:cBhvr>
                                        <p:cTn id="96" dur="500"/>
                                        <p:tgtEl>
                                          <p:spTgt spid="37"/>
                                        </p:tgtEl>
                                      </p:cBhvr>
                                    </p:animEffect>
                                  </p:childTnLst>
                                </p:cTn>
                              </p:par>
                              <p:par>
                                <p:cTn id="97" presetID="9"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ssolve">
                                      <p:cBhvr>
                                        <p:cTn id="9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P spid="176" grpId="0" animBg="1"/>
      <p:bldP spid="42" grpId="0" animBg="1"/>
      <p:bldP spid="43" grpId="0" animBg="1"/>
      <p:bldP spid="55" grpId="0" animBg="1"/>
      <p:bldP spid="243" grpId="0"/>
      <p:bldP spid="244" grpId="0"/>
      <p:bldP spid="245" grpId="0"/>
      <p:bldP spid="246" grpId="0"/>
    </p:bldLst>
  </p:timing>
  <p:extLst>
    <p:ext uri="{E180D4A7-C9FB-4DFB-919C-405C955672EB}">
      <p14:showEvtLst xmlns:p14="http://schemas.microsoft.com/office/powerpoint/2010/main">
        <p14:playEvt time="9334" objId="53"/>
        <p14:stopEvt time="13522" objId="53"/>
        <p14:playEvt time="13736" objId="9"/>
        <p14:stopEvt time="24550" objId="9"/>
        <p14:playEvt time="24949" objId="7"/>
        <p14:stopEvt time="38427" objId="7"/>
        <p14:playEvt time="38818" objId="11"/>
        <p14:stopEvt time="45382" objId="11"/>
        <p14:playEvt time="45765" objId="52"/>
        <p14:stopEvt time="49475" objId="52"/>
        <p14:playEvt time="50350" objId="8"/>
        <p14:stopEvt time="51894" objId="8"/>
        <p14:playEvt time="52314" objId="51"/>
        <p14:stopEvt time="55578" objId="51"/>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TextBox 11" descr="First">
            <a:extLst>
              <a:ext uri="{FF2B5EF4-FFF2-40B4-BE49-F238E27FC236}">
                <a16:creationId xmlns:a16="http://schemas.microsoft.com/office/drawing/2014/main" id="{61CF2379-3BD3-1D70-A944-D304318B6071}"/>
              </a:ext>
            </a:extLst>
          </p:cNvPr>
          <p:cNvSpPr txBox="1"/>
          <p:nvPr/>
        </p:nvSpPr>
        <p:spPr>
          <a:xfrm>
            <a:off x="2988578" y="5530041"/>
            <a:ext cx="3307771" cy="1600438"/>
          </a:xfrm>
          <a:prstGeom prst="rect">
            <a:avLst/>
          </a:prstGeom>
          <a:noFill/>
        </p:spPr>
        <p:txBody>
          <a:bodyPr wrap="square" lIns="0" rIns="0" rtlCol="0">
            <a:spAutoFit/>
          </a:bodyPr>
          <a:lstStyle/>
          <a:p>
            <a:r>
              <a:rPr lang="en-US" sz="1400" i="1" dirty="0"/>
              <a:t>Content to be used to answer questions</a:t>
            </a:r>
          </a:p>
          <a:p>
            <a:r>
              <a:rPr lang="en-US" sz="1400" i="1" dirty="0"/>
              <a:t>is ingested into a knowledge base. The ingestion process “chunks” the content, generates numerical vector embeddings for each chunk using an embeddings model, and stores the resulting vectors</a:t>
            </a:r>
          </a:p>
          <a:p>
            <a:r>
              <a:rPr lang="en-US" sz="1400" i="1" dirty="0"/>
              <a:t>in a vector store.</a:t>
            </a:r>
          </a:p>
        </p:txBody>
      </p:sp>
    </p:spTree>
    <p:extLst>
      <p:ext uri="{BB962C8B-B14F-4D97-AF65-F5344CB8AC3E}">
        <p14:creationId xmlns:p14="http://schemas.microsoft.com/office/powerpoint/2010/main" val="27886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par>
                                <p:cTn id="24" presetID="9"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par>
                                <p:cTn id="27" presetID="9"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dissolve">
                                      <p:cBhvr>
                                        <p:cTn id="29" dur="500"/>
                                        <p:tgtEl>
                                          <p:spTgt spid="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dissolve">
                                      <p:cBhvr>
                                        <p:cTn id="32" dur="500"/>
                                        <p:tgtEl>
                                          <p:spTgt spid="68"/>
                                        </p:tgtEl>
                                      </p:cBhvr>
                                    </p:animEffect>
                                  </p:childTnLst>
                                </p:cTn>
                              </p:par>
                              <p:par>
                                <p:cTn id="33" presetID="9"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dissolve">
                                      <p:cBhvr>
                                        <p:cTn id="35" dur="500"/>
                                        <p:tgtEl>
                                          <p:spTgt spid="71"/>
                                        </p:tgtEl>
                                      </p:cBhvr>
                                    </p:animEffect>
                                  </p:childTnLst>
                                </p:cTn>
                              </p:par>
                              <p:par>
                                <p:cTn id="36" presetID="9"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dissolve">
                                      <p:cBhvr>
                                        <p:cTn id="38" dur="500"/>
                                        <p:tgtEl>
                                          <p:spTgt spid="72"/>
                                        </p:tgtEl>
                                      </p:cBhvr>
                                    </p:animEffect>
                                  </p:childTnLst>
                                </p:cTn>
                              </p:par>
                              <p:par>
                                <p:cTn id="39" presetID="9" presetClass="entr" presetSubtype="0" fill="hold" nodeType="with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dissolve">
                                      <p:cBhvr>
                                        <p:cTn id="41" dur="500"/>
                                        <p:tgtEl>
                                          <p:spTgt spid="126"/>
                                        </p:tgtEl>
                                      </p:cBhvr>
                                    </p:animEffect>
                                  </p:childTnLst>
                                </p:cTn>
                              </p:par>
                              <p:par>
                                <p:cTn id="42" presetID="9" presetClass="entr" presetSubtype="0" fill="hold" nodeType="with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dissolve">
                                      <p:cBhvr>
                                        <p:cTn id="44" dur="500"/>
                                        <p:tgtEl>
                                          <p:spTgt spid="152"/>
                                        </p:tgtEl>
                                      </p:cBhvr>
                                    </p:animEffect>
                                  </p:childTnLst>
                                </p:cTn>
                              </p:par>
                              <p:par>
                                <p:cTn id="45" presetID="9" presetClass="entr" presetSubtype="0" fill="hold" grpId="0" nodeType="withEffect" nodePh="1">
                                  <p:stCondLst>
                                    <p:cond delay="0"/>
                                  </p:stCondLst>
                                  <p:endCondLst>
                                    <p:cond evt="begin" delay="0">
                                      <p:tn val="45"/>
                                    </p:cond>
                                  </p:end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par>
                                <p:cTn id="48" presetID="9" presetClass="entr" presetSubtype="0" fill="hold" grpId="0" nodeType="withEffect" nodePh="1">
                                  <p:stCondLst>
                                    <p:cond delay="0"/>
                                  </p:stCondLst>
                                  <p:endCondLst>
                                    <p:cond evt="begin" delay="0">
                                      <p:tn val="48"/>
                                    </p:cond>
                                  </p:endCondLst>
                                  <p:childTnLst>
                                    <p:set>
                                      <p:cBhvr>
                                        <p:cTn id="49" dur="1" fill="hold">
                                          <p:stCondLst>
                                            <p:cond delay="0"/>
                                          </p:stCondLst>
                                        </p:cTn>
                                        <p:tgtEl>
                                          <p:spTgt spid="180"/>
                                        </p:tgtEl>
                                        <p:attrNameLst>
                                          <p:attrName>style.visibility</p:attrName>
                                        </p:attrNameLst>
                                      </p:cBhvr>
                                      <p:to>
                                        <p:strVal val="visible"/>
                                      </p:to>
                                    </p:set>
                                    <p:animEffect transition="in" filter="dissolve">
                                      <p:cBhvr>
                                        <p:cTn id="50" dur="500"/>
                                        <p:tgtEl>
                                          <p:spTgt spid="180"/>
                                        </p:tgtEl>
                                      </p:cBhvr>
                                    </p:animEffect>
                                  </p:childTnLst>
                                </p:cTn>
                              </p:par>
                              <p:par>
                                <p:cTn id="51" presetID="9" presetClass="entr" presetSubtype="0" fill="hold" grpId="0" nodeType="withEffect" nodePh="1">
                                  <p:stCondLst>
                                    <p:cond delay="0"/>
                                  </p:stCondLst>
                                  <p:endCondLst>
                                    <p:cond evt="begin" delay="0">
                                      <p:tn val="51"/>
                                    </p:cond>
                                  </p:endCondLst>
                                  <p:childTnLst>
                                    <p:set>
                                      <p:cBhvr>
                                        <p:cTn id="52" dur="1" fill="hold">
                                          <p:stCondLst>
                                            <p:cond delay="0"/>
                                          </p:stCondLst>
                                        </p:cTn>
                                        <p:tgtEl>
                                          <p:spTgt spid="182"/>
                                        </p:tgtEl>
                                        <p:attrNameLst>
                                          <p:attrName>style.visibility</p:attrName>
                                        </p:attrNameLst>
                                      </p:cBhvr>
                                      <p:to>
                                        <p:strVal val="visible"/>
                                      </p:to>
                                    </p:set>
                                    <p:animEffect transition="in" filter="dissolve">
                                      <p:cBhvr>
                                        <p:cTn id="53" dur="500"/>
                                        <p:tgtEl>
                                          <p:spTgt spid="182"/>
                                        </p:tgtEl>
                                      </p:cBhvr>
                                    </p:animEffect>
                                  </p:childTnLst>
                                </p:cTn>
                              </p:par>
                              <p:par>
                                <p:cTn id="54" presetID="9" presetClass="entr" presetSubtype="0" fill="hold" grpId="0" nodeType="withEffect" nodePh="1">
                                  <p:stCondLst>
                                    <p:cond delay="0"/>
                                  </p:stCondLst>
                                  <p:endCondLst>
                                    <p:cond evt="begin" delay="0">
                                      <p:tn val="54"/>
                                    </p:cond>
                                  </p:endCondLst>
                                  <p:childTnLst>
                                    <p:set>
                                      <p:cBhvr>
                                        <p:cTn id="55" dur="1" fill="hold">
                                          <p:stCondLst>
                                            <p:cond delay="0"/>
                                          </p:stCondLst>
                                        </p:cTn>
                                        <p:tgtEl>
                                          <p:spTgt spid="184"/>
                                        </p:tgtEl>
                                        <p:attrNameLst>
                                          <p:attrName>style.visibility</p:attrName>
                                        </p:attrNameLst>
                                      </p:cBhvr>
                                      <p:to>
                                        <p:strVal val="visible"/>
                                      </p:to>
                                    </p:set>
                                    <p:animEffect transition="in" filter="dissolve">
                                      <p:cBhvr>
                                        <p:cTn id="56" dur="500"/>
                                        <p:tgtEl>
                                          <p:spTgt spid="184"/>
                                        </p:tgtEl>
                                      </p:cBhvr>
                                    </p:animEffect>
                                  </p:childTnLst>
                                </p:cTn>
                              </p:par>
                              <p:par>
                                <p:cTn id="57" presetID="9" presetClass="entr" presetSubtype="0" fill="hold" grpId="0" nodeType="withEffect" nodePh="1">
                                  <p:stCondLst>
                                    <p:cond delay="0"/>
                                  </p:stCondLst>
                                  <p:endCondLst>
                                    <p:cond evt="begin" delay="0">
                                      <p:tn val="57"/>
                                    </p:cond>
                                  </p:end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par>
                                <p:cTn id="60" presetID="9" presetClass="entr" presetSubtype="0" fill="hold" grpId="0" nodeType="withEffect" nodePh="1">
                                  <p:stCondLst>
                                    <p:cond delay="0"/>
                                  </p:stCondLst>
                                  <p:endCondLst>
                                    <p:cond evt="begin" delay="0">
                                      <p:tn val="60"/>
                                    </p:cond>
                                  </p:endCondLst>
                                  <p:childTnLst>
                                    <p:set>
                                      <p:cBhvr>
                                        <p:cTn id="61" dur="1" fill="hold">
                                          <p:stCondLst>
                                            <p:cond delay="0"/>
                                          </p:stCondLst>
                                        </p:cTn>
                                        <p:tgtEl>
                                          <p:spTgt spid="189"/>
                                        </p:tgtEl>
                                        <p:attrNameLst>
                                          <p:attrName>style.visibility</p:attrName>
                                        </p:attrNameLst>
                                      </p:cBhvr>
                                      <p:to>
                                        <p:strVal val="visible"/>
                                      </p:to>
                                    </p:set>
                                    <p:animEffect transition="in" filter="dissolve">
                                      <p:cBhvr>
                                        <p:cTn id="62" dur="500"/>
                                        <p:tgtEl>
                                          <p:spTgt spid="189"/>
                                        </p:tgtEl>
                                      </p:cBhvr>
                                    </p:animEffect>
                                  </p:childTnLst>
                                </p:cTn>
                              </p:par>
                              <p:par>
                                <p:cTn id="63" presetID="9" presetClass="entr" presetSubtype="0" fill="hold" grpId="0" nodeType="withEffect" nodePh="1">
                                  <p:stCondLst>
                                    <p:cond delay="0"/>
                                  </p:stCondLst>
                                  <p:endCondLst>
                                    <p:cond evt="begin" delay="0">
                                      <p:tn val="63"/>
                                    </p:cond>
                                  </p:endCondLst>
                                  <p:childTnLst>
                                    <p:set>
                                      <p:cBhvr>
                                        <p:cTn id="64" dur="1" fill="hold">
                                          <p:stCondLst>
                                            <p:cond delay="0"/>
                                          </p:stCondLst>
                                        </p:cTn>
                                        <p:tgtEl>
                                          <p:spTgt spid="191"/>
                                        </p:tgtEl>
                                        <p:attrNameLst>
                                          <p:attrName>style.visibility</p:attrName>
                                        </p:attrNameLst>
                                      </p:cBhvr>
                                      <p:to>
                                        <p:strVal val="visible"/>
                                      </p:to>
                                    </p:set>
                                    <p:animEffect transition="in" filter="dissolve">
                                      <p:cBhvr>
                                        <p:cTn id="65" dur="500"/>
                                        <p:tgtEl>
                                          <p:spTgt spid="191"/>
                                        </p:tgtEl>
                                      </p:cBhvr>
                                    </p:animEffect>
                                  </p:childTnLst>
                                </p:cTn>
                              </p:par>
                              <p:par>
                                <p:cTn id="66" presetID="9" presetClass="entr" presetSubtype="0" fill="hold" grpId="0" nodeType="withEffect" nodePh="1">
                                  <p:stCondLst>
                                    <p:cond delay="0"/>
                                  </p:stCondLst>
                                  <p:endCondLst>
                                    <p:cond evt="begin" delay="0">
                                      <p:tn val="66"/>
                                    </p:cond>
                                  </p:end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6" grpId="0"/>
      <p:bldP spid="68" grpId="0"/>
      <p:bldP spid="56" grpId="0" animBg="1"/>
      <p:bldP spid="17" grpId="0"/>
      <p:bldP spid="180" grpId="0"/>
      <p:bldP spid="182" grpId="0"/>
      <p:bldP spid="184" grpId="0"/>
      <p:bldP spid="187" grpId="0"/>
      <p:bldP spid="189" grpId="0"/>
      <p:bldP spid="191" grpId="0"/>
      <p:bldP spid="19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5" name="TextBox 14" descr="First">
            <a:extLst>
              <a:ext uri="{FF2B5EF4-FFF2-40B4-BE49-F238E27FC236}">
                <a16:creationId xmlns:a16="http://schemas.microsoft.com/office/drawing/2014/main" id="{15F43A81-5E48-A975-BC9C-0E5F16D88189}"/>
              </a:ext>
            </a:extLst>
          </p:cNvPr>
          <p:cNvSpPr txBox="1"/>
          <p:nvPr/>
        </p:nvSpPr>
        <p:spPr>
          <a:xfrm>
            <a:off x="9324755" y="3492200"/>
            <a:ext cx="3267454" cy="1169551"/>
          </a:xfrm>
          <a:prstGeom prst="rect">
            <a:avLst/>
          </a:prstGeom>
          <a:noFill/>
        </p:spPr>
        <p:txBody>
          <a:bodyPr wrap="square" lIns="0" rIns="0" rtlCol="0">
            <a:spAutoFit/>
          </a:bodyPr>
          <a:lstStyle/>
          <a:p>
            <a:r>
              <a:rPr lang="en-US" sz="1400" i="1" dirty="0"/>
              <a:t>When a user asks a question or makes a request, their input is also converted into a numerical  embedding, enabling a semantic search query to be run against the vector store.</a:t>
            </a:r>
          </a:p>
        </p:txBody>
      </p:sp>
      <p:sp>
        <p:nvSpPr>
          <p:cNvPr id="58" name="Rectangle 57">
            <a:extLst>
              <a:ext uri="{FF2B5EF4-FFF2-40B4-BE49-F238E27FC236}">
                <a16:creationId xmlns:a16="http://schemas.microsoft.com/office/drawing/2014/main" id="{D0ECF956-CDBA-BFCD-56E3-49AA655F9EB3}"/>
              </a:ext>
            </a:extLst>
          </p:cNvPr>
          <p:cNvSpPr/>
          <p:nvPr/>
        </p:nvSpPr>
        <p:spPr>
          <a:xfrm>
            <a:off x="2854235" y="5382117"/>
            <a:ext cx="3515355" cy="1843581"/>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spTree>
    <p:extLst>
      <p:ext uri="{BB962C8B-B14F-4D97-AF65-F5344CB8AC3E}">
        <p14:creationId xmlns:p14="http://schemas.microsoft.com/office/powerpoint/2010/main" val="354855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dissolve">
                                      <p:cBhvr>
                                        <p:cTn id="10" dur="500"/>
                                        <p:tgtEl>
                                          <p:spTgt spid="57"/>
                                        </p:tgtEl>
                                      </p:cBhvr>
                                    </p:animEffect>
                                  </p:childTnLst>
                                </p:cTn>
                              </p:par>
                              <p:par>
                                <p:cTn id="11" presetID="9"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8"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36" name="Picture 35">
            <a:extLst>
              <a:ext uri="{FF2B5EF4-FFF2-40B4-BE49-F238E27FC236}">
                <a16:creationId xmlns:a16="http://schemas.microsoft.com/office/drawing/2014/main" id="{ECF2B343-B1F6-427B-3ECA-6C9B9D506E07}"/>
              </a:ext>
            </a:extLst>
          </p:cNvPr>
          <p:cNvPicPr>
            <a:picLocks noChangeAspect="1"/>
          </p:cNvPicPr>
          <p:nvPr/>
        </p:nvPicPr>
        <p:blipFill rotWithShape="1">
          <a:blip r:embed="rId4">
            <a:extLst>
              <a:ext uri="{28A0092B-C50C-407E-A947-70E740481C1C}">
                <a14:useLocalDpi xmlns:a14="http://schemas.microsoft.com/office/drawing/2010/main" val="0"/>
              </a:ext>
            </a:extLst>
          </a:blip>
          <a:srcRect t="14262" b="11850"/>
          <a:stretch/>
        </p:blipFill>
        <p:spPr>
          <a:xfrm>
            <a:off x="6131044" y="2945302"/>
            <a:ext cx="1591157" cy="1175683"/>
          </a:xfrm>
          <a:prstGeom prst="rect">
            <a:avLst/>
          </a:prstGeom>
        </p:spPr>
      </p:pic>
      <p:sp>
        <p:nvSpPr>
          <p:cNvPr id="37" name="TextBox 36">
            <a:extLst>
              <a:ext uri="{FF2B5EF4-FFF2-40B4-BE49-F238E27FC236}">
                <a16:creationId xmlns:a16="http://schemas.microsoft.com/office/drawing/2014/main" id="{4A0466E5-490E-C6E0-CD3F-5828E45D23C3}"/>
              </a:ext>
            </a:extLst>
          </p:cNvPr>
          <p:cNvSpPr txBox="1"/>
          <p:nvPr/>
        </p:nvSpPr>
        <p:spPr>
          <a:xfrm>
            <a:off x="7345541" y="3223583"/>
            <a:ext cx="886461" cy="584775"/>
          </a:xfrm>
          <a:prstGeom prst="rect">
            <a:avLst/>
          </a:prstGeom>
          <a:noFill/>
        </p:spPr>
        <p:txBody>
          <a:bodyPr wrap="none" lIns="0" rIns="0" rtlCol="0">
            <a:spAutoFit/>
          </a:bodyPr>
          <a:lstStyle/>
          <a:p>
            <a:r>
              <a:rPr lang="en-US" sz="1600" dirty="0"/>
              <a:t>Retrieved</a:t>
            </a:r>
          </a:p>
          <a:p>
            <a:r>
              <a:rPr lang="en-US" sz="1600" dirty="0"/>
              <a:t>content</a:t>
            </a:r>
          </a:p>
        </p:txBody>
      </p: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0BAEDE84-FF34-F466-0CF8-EB75C88F376A}"/>
              </a:ext>
            </a:extLst>
          </p:cNvPr>
          <p:cNvCxnSpPr>
            <a:cxnSpLocks/>
            <a:stCxn id="180" idx="0"/>
            <a:endCxn id="178" idx="2"/>
          </p:cNvCxnSpPr>
          <p:nvPr/>
        </p:nvCxnSpPr>
        <p:spPr>
          <a:xfrm flipV="1">
            <a:off x="6932922" y="4017702"/>
            <a:ext cx="9440" cy="1722629"/>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sp>
        <p:nvSpPr>
          <p:cNvPr id="5" name="TextBox 9">
            <a:extLst>
              <a:ext uri="{FF2B5EF4-FFF2-40B4-BE49-F238E27FC236}">
                <a16:creationId xmlns:a16="http://schemas.microsoft.com/office/drawing/2014/main" id="{92AA5311-D02C-9A86-6760-647FD85D9A10}"/>
              </a:ext>
            </a:extLst>
          </p:cNvPr>
          <p:cNvSpPr txBox="1">
            <a:spLocks noChangeArrowheads="1"/>
          </p:cNvSpPr>
          <p:nvPr/>
        </p:nvSpPr>
        <p:spPr bwMode="auto">
          <a:xfrm>
            <a:off x="569948" y="2952360"/>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Content Retrieval</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1" name="TextBox 10" descr="First">
            <a:extLst>
              <a:ext uri="{FF2B5EF4-FFF2-40B4-BE49-F238E27FC236}">
                <a16:creationId xmlns:a16="http://schemas.microsoft.com/office/drawing/2014/main" id="{CBA9E132-7C67-36CD-6315-AC4057B14139}"/>
              </a:ext>
            </a:extLst>
          </p:cNvPr>
          <p:cNvSpPr txBox="1"/>
          <p:nvPr/>
        </p:nvSpPr>
        <p:spPr>
          <a:xfrm>
            <a:off x="9324754" y="3535744"/>
            <a:ext cx="3526494" cy="738664"/>
          </a:xfrm>
          <a:prstGeom prst="rect">
            <a:avLst/>
          </a:prstGeom>
          <a:noFill/>
        </p:spPr>
        <p:txBody>
          <a:bodyPr wrap="square" lIns="0" rIns="0" rtlCol="0">
            <a:spAutoFit/>
          </a:bodyPr>
          <a:lstStyle/>
          <a:p>
            <a:r>
              <a:rPr lang="en-US" sz="1400" i="1" dirty="0"/>
              <a:t>Based on the semantic search, content is retrieved from the vector store, and ranked by relevance.</a:t>
            </a:r>
          </a:p>
        </p:txBody>
      </p:sp>
    </p:spTree>
    <p:extLst>
      <p:ext uri="{BB962C8B-B14F-4D97-AF65-F5344CB8AC3E}">
        <p14:creationId xmlns:p14="http://schemas.microsoft.com/office/powerpoint/2010/main" val="128889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8" name="TextBox 9">
            <a:extLst>
              <a:ext uri="{FF2B5EF4-FFF2-40B4-BE49-F238E27FC236}">
                <a16:creationId xmlns:a16="http://schemas.microsoft.com/office/drawing/2014/main" id="{E422BADC-0A83-19E4-3753-F04764469E64}"/>
              </a:ext>
            </a:extLst>
          </p:cNvPr>
          <p:cNvSpPr txBox="1">
            <a:spLocks noChangeArrowheads="1"/>
          </p:cNvSpPr>
          <p:nvPr/>
        </p:nvSpPr>
        <p:spPr bwMode="auto">
          <a:xfrm>
            <a:off x="10279081" y="2423977"/>
            <a:ext cx="1808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Large language model</a:t>
            </a:r>
          </a:p>
        </p:txBody>
      </p:sp>
      <p:sp>
        <p:nvSpPr>
          <p:cNvPr id="9" name="TextBox 9">
            <a:extLst>
              <a:ext uri="{FF2B5EF4-FFF2-40B4-BE49-F238E27FC236}">
                <a16:creationId xmlns:a16="http://schemas.microsoft.com/office/drawing/2014/main" id="{08C806E6-ADE6-0C23-F182-550100810E92}"/>
              </a:ext>
            </a:extLst>
          </p:cNvPr>
          <p:cNvSpPr txBox="1">
            <a:spLocks noChangeArrowheads="1"/>
          </p:cNvSpPr>
          <p:nvPr/>
        </p:nvSpPr>
        <p:spPr bwMode="auto">
          <a:xfrm>
            <a:off x="8276372" y="2423977"/>
            <a:ext cx="1808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Prompt augmentation</a:t>
            </a:r>
          </a:p>
        </p:txBody>
      </p:sp>
      <p:sp>
        <p:nvSpPr>
          <p:cNvPr id="10" name="TextBox 9">
            <a:extLst>
              <a:ext uri="{FF2B5EF4-FFF2-40B4-BE49-F238E27FC236}">
                <a16:creationId xmlns:a16="http://schemas.microsoft.com/office/drawing/2014/main" id="{7F237AA5-6454-780D-162D-F64B1F1000FB}"/>
              </a:ext>
            </a:extLst>
          </p:cNvPr>
          <p:cNvSpPr txBox="1"/>
          <p:nvPr/>
        </p:nvSpPr>
        <p:spPr>
          <a:xfrm>
            <a:off x="12705075" y="2529494"/>
            <a:ext cx="974626" cy="584775"/>
          </a:xfrm>
          <a:prstGeom prst="rect">
            <a:avLst/>
          </a:prstGeom>
          <a:noFill/>
        </p:spPr>
        <p:txBody>
          <a:bodyPr wrap="none" lIns="0" rIns="0" rtlCol="0">
            <a:spAutoFit/>
          </a:bodyPr>
          <a:lstStyle/>
          <a:p>
            <a:pPr algn="ctr"/>
            <a:r>
              <a:rPr lang="en-US" sz="1600" dirty="0"/>
              <a:t>Generated</a:t>
            </a:r>
          </a:p>
          <a:p>
            <a:pPr algn="ctr"/>
            <a:r>
              <a:rPr lang="en-US" sz="1600" dirty="0"/>
              <a:t>response</a:t>
            </a: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pic>
        <p:nvPicPr>
          <p:cNvPr id="20" name="Picture 19">
            <a:extLst>
              <a:ext uri="{FF2B5EF4-FFF2-40B4-BE49-F238E27FC236}">
                <a16:creationId xmlns:a16="http://schemas.microsoft.com/office/drawing/2014/main" id="{2D8B08A3-8565-C334-B66C-279C7167C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789" y="1471179"/>
            <a:ext cx="986834" cy="986834"/>
          </a:xfrm>
          <a:prstGeom prst="rect">
            <a:avLst/>
          </a:prstGeom>
        </p:spPr>
      </p:pic>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2" name="Picture 21">
            <a:extLst>
              <a:ext uri="{FF2B5EF4-FFF2-40B4-BE49-F238E27FC236}">
                <a16:creationId xmlns:a16="http://schemas.microsoft.com/office/drawing/2014/main" id="{AF435D05-6AB7-151B-AFEE-5F2665CB53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84919" y="1169017"/>
            <a:ext cx="1591157" cy="1591157"/>
          </a:xfrm>
          <a:prstGeom prst="rect">
            <a:avLst/>
          </a:prstGeom>
        </p:spPr>
      </p:pic>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pic>
        <p:nvPicPr>
          <p:cNvPr id="26" name="Picture 25">
            <a:extLst>
              <a:ext uri="{FF2B5EF4-FFF2-40B4-BE49-F238E27FC236}">
                <a16:creationId xmlns:a16="http://schemas.microsoft.com/office/drawing/2014/main" id="{991528C4-0EBA-1C07-903E-B81398AC0DD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396807" y="1252142"/>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2" name="Straight Arrow Connector 31">
            <a:extLst>
              <a:ext uri="{FF2B5EF4-FFF2-40B4-BE49-F238E27FC236}">
                <a16:creationId xmlns:a16="http://schemas.microsoft.com/office/drawing/2014/main" id="{9198F9DC-6D63-83B5-4F27-EAF6DC1078CA}"/>
              </a:ext>
            </a:extLst>
          </p:cNvPr>
          <p:cNvCxnSpPr>
            <a:cxnSpLocks/>
            <a:stCxn id="199" idx="3"/>
            <a:endCxn id="197" idx="1"/>
          </p:cNvCxnSpPr>
          <p:nvPr/>
        </p:nvCxnSpPr>
        <p:spPr>
          <a:xfrm>
            <a:off x="11677355" y="1945316"/>
            <a:ext cx="904064"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A2419EFB-22BA-259B-F7B8-D3F10A663F7F}"/>
              </a:ext>
            </a:extLst>
          </p:cNvPr>
          <p:cNvCxnSpPr>
            <a:cxnSpLocks/>
            <a:stCxn id="204" idx="3"/>
            <a:endCxn id="201" idx="1"/>
          </p:cNvCxnSpPr>
          <p:nvPr/>
        </p:nvCxnSpPr>
        <p:spPr>
          <a:xfrm>
            <a:off x="9769256" y="1945316"/>
            <a:ext cx="94268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F830C328-F424-4669-8A6D-C365B0473DB6}"/>
              </a:ext>
            </a:extLst>
          </p:cNvPr>
          <p:cNvCxnSpPr>
            <a:cxnSpLocks/>
            <a:stCxn id="97" idx="3"/>
            <a:endCxn id="99" idx="1"/>
          </p:cNvCxnSpPr>
          <p:nvPr/>
        </p:nvCxnSpPr>
        <p:spPr>
          <a:xfrm>
            <a:off x="4358706" y="1832051"/>
            <a:ext cx="4232182"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36" name="Picture 35">
            <a:extLst>
              <a:ext uri="{FF2B5EF4-FFF2-40B4-BE49-F238E27FC236}">
                <a16:creationId xmlns:a16="http://schemas.microsoft.com/office/drawing/2014/main" id="{ECF2B343-B1F6-427B-3ECA-6C9B9D506E07}"/>
              </a:ext>
            </a:extLst>
          </p:cNvPr>
          <p:cNvPicPr>
            <a:picLocks noChangeAspect="1"/>
          </p:cNvPicPr>
          <p:nvPr/>
        </p:nvPicPr>
        <p:blipFill rotWithShape="1">
          <a:blip r:embed="rId7">
            <a:extLst>
              <a:ext uri="{28A0092B-C50C-407E-A947-70E740481C1C}">
                <a14:useLocalDpi xmlns:a14="http://schemas.microsoft.com/office/drawing/2010/main" val="0"/>
              </a:ext>
            </a:extLst>
          </a:blip>
          <a:srcRect t="14262" b="11850"/>
          <a:stretch/>
        </p:blipFill>
        <p:spPr>
          <a:xfrm>
            <a:off x="6131044" y="2945302"/>
            <a:ext cx="1591157" cy="1175683"/>
          </a:xfrm>
          <a:prstGeom prst="rect">
            <a:avLst/>
          </a:prstGeom>
        </p:spPr>
      </p:pic>
      <p:sp>
        <p:nvSpPr>
          <p:cNvPr id="37" name="TextBox 36">
            <a:extLst>
              <a:ext uri="{FF2B5EF4-FFF2-40B4-BE49-F238E27FC236}">
                <a16:creationId xmlns:a16="http://schemas.microsoft.com/office/drawing/2014/main" id="{4A0466E5-490E-C6E0-CD3F-5828E45D23C3}"/>
              </a:ext>
            </a:extLst>
          </p:cNvPr>
          <p:cNvSpPr txBox="1"/>
          <p:nvPr/>
        </p:nvSpPr>
        <p:spPr>
          <a:xfrm>
            <a:off x="7345541" y="3223583"/>
            <a:ext cx="886461" cy="584775"/>
          </a:xfrm>
          <a:prstGeom prst="rect">
            <a:avLst/>
          </a:prstGeom>
          <a:noFill/>
        </p:spPr>
        <p:txBody>
          <a:bodyPr wrap="none" lIns="0" rIns="0" rtlCol="0">
            <a:spAutoFit/>
          </a:bodyPr>
          <a:lstStyle/>
          <a:p>
            <a:r>
              <a:rPr lang="en-US" sz="1600" dirty="0"/>
              <a:t>Retrieved</a:t>
            </a:r>
          </a:p>
          <a:p>
            <a:r>
              <a:rPr lang="en-US" sz="1600" dirty="0"/>
              <a:t>content</a:t>
            </a:r>
          </a:p>
        </p:txBody>
      </p: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0BAEDE84-FF34-F466-0CF8-EB75C88F376A}"/>
              </a:ext>
            </a:extLst>
          </p:cNvPr>
          <p:cNvCxnSpPr>
            <a:cxnSpLocks/>
            <a:stCxn id="180" idx="0"/>
            <a:endCxn id="178" idx="2"/>
          </p:cNvCxnSpPr>
          <p:nvPr/>
        </p:nvCxnSpPr>
        <p:spPr>
          <a:xfrm flipV="1">
            <a:off x="6932922" y="4017702"/>
            <a:ext cx="9440" cy="1722629"/>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4" name="Elbow Connector 53">
            <a:extLst>
              <a:ext uri="{FF2B5EF4-FFF2-40B4-BE49-F238E27FC236}">
                <a16:creationId xmlns:a16="http://schemas.microsoft.com/office/drawing/2014/main" id="{E5D96F2A-528A-3625-DD63-682CF4DC59CD}"/>
              </a:ext>
            </a:extLst>
          </p:cNvPr>
          <p:cNvCxnSpPr>
            <a:cxnSpLocks/>
            <a:stCxn id="151" idx="0"/>
            <a:endCxn id="101" idx="1"/>
          </p:cNvCxnSpPr>
          <p:nvPr/>
        </p:nvCxnSpPr>
        <p:spPr>
          <a:xfrm rot="5400000" flipH="1" flipV="1">
            <a:off x="7354209" y="1723226"/>
            <a:ext cx="805951" cy="1667408"/>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9A622D7-4974-5C76-46A0-C3DF3DEC4622}"/>
              </a:ext>
            </a:extLst>
          </p:cNvPr>
          <p:cNvSpPr/>
          <p:nvPr/>
        </p:nvSpPr>
        <p:spPr>
          <a:xfrm>
            <a:off x="8590888"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BA922153-6AFB-C0EC-1043-198994CF7F41}"/>
              </a:ext>
            </a:extLst>
          </p:cNvPr>
          <p:cNvSpPr/>
          <p:nvPr/>
        </p:nvSpPr>
        <p:spPr>
          <a:xfrm>
            <a:off x="8590888" y="208562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7" name="Rectangle 196">
            <a:extLst>
              <a:ext uri="{FF2B5EF4-FFF2-40B4-BE49-F238E27FC236}">
                <a16:creationId xmlns:a16="http://schemas.microsoft.com/office/drawing/2014/main" id="{EFFE36CA-92F3-D6B0-BFDE-2561D92D055D}"/>
              </a:ext>
            </a:extLst>
          </p:cNvPr>
          <p:cNvSpPr/>
          <p:nvPr/>
        </p:nvSpPr>
        <p:spPr>
          <a:xfrm>
            <a:off x="12581419"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9" name="Rectangle 198">
            <a:extLst>
              <a:ext uri="{FF2B5EF4-FFF2-40B4-BE49-F238E27FC236}">
                <a16:creationId xmlns:a16="http://schemas.microsoft.com/office/drawing/2014/main" id="{F46B1AC0-A787-27E9-597E-E21EB8135E44}"/>
              </a:ext>
            </a:extLst>
          </p:cNvPr>
          <p:cNvSpPr/>
          <p:nvPr/>
        </p:nvSpPr>
        <p:spPr>
          <a:xfrm>
            <a:off x="11530053"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1" name="Rectangle 200">
            <a:extLst>
              <a:ext uri="{FF2B5EF4-FFF2-40B4-BE49-F238E27FC236}">
                <a16:creationId xmlns:a16="http://schemas.microsoft.com/office/drawing/2014/main" id="{D9A37864-7C6F-98D7-D24D-443FFCAAB178}"/>
              </a:ext>
            </a:extLst>
          </p:cNvPr>
          <p:cNvSpPr/>
          <p:nvPr/>
        </p:nvSpPr>
        <p:spPr>
          <a:xfrm>
            <a:off x="10711939"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4" name="Rectangle 203">
            <a:extLst>
              <a:ext uri="{FF2B5EF4-FFF2-40B4-BE49-F238E27FC236}">
                <a16:creationId xmlns:a16="http://schemas.microsoft.com/office/drawing/2014/main" id="{EB9DFAFB-598C-D4D9-C513-0C16E32BF742}"/>
              </a:ext>
            </a:extLst>
          </p:cNvPr>
          <p:cNvSpPr/>
          <p:nvPr/>
        </p:nvSpPr>
        <p:spPr>
          <a:xfrm>
            <a:off x="9621954"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sp>
        <p:nvSpPr>
          <p:cNvPr id="5" name="TextBox 9">
            <a:extLst>
              <a:ext uri="{FF2B5EF4-FFF2-40B4-BE49-F238E27FC236}">
                <a16:creationId xmlns:a16="http://schemas.microsoft.com/office/drawing/2014/main" id="{92AA5311-D02C-9A86-6760-647FD85D9A10}"/>
              </a:ext>
            </a:extLst>
          </p:cNvPr>
          <p:cNvSpPr txBox="1">
            <a:spLocks noChangeArrowheads="1"/>
          </p:cNvSpPr>
          <p:nvPr/>
        </p:nvSpPr>
        <p:spPr bwMode="auto">
          <a:xfrm>
            <a:off x="569948" y="2952360"/>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Content Retrieval</a:t>
            </a:r>
          </a:p>
        </p:txBody>
      </p:sp>
      <p:sp>
        <p:nvSpPr>
          <p:cNvPr id="7" name="TextBox 9">
            <a:extLst>
              <a:ext uri="{FF2B5EF4-FFF2-40B4-BE49-F238E27FC236}">
                <a16:creationId xmlns:a16="http://schemas.microsoft.com/office/drawing/2014/main" id="{0AFDEEBF-A4A6-D802-5F40-46910C78D2CC}"/>
              </a:ext>
            </a:extLst>
          </p:cNvPr>
          <p:cNvSpPr txBox="1">
            <a:spLocks noChangeArrowheads="1"/>
          </p:cNvSpPr>
          <p:nvPr/>
        </p:nvSpPr>
        <p:spPr bwMode="auto">
          <a:xfrm>
            <a:off x="569948" y="3599611"/>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Text Generation</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5" name="TextBox 14" descr="First">
            <a:extLst>
              <a:ext uri="{FF2B5EF4-FFF2-40B4-BE49-F238E27FC236}">
                <a16:creationId xmlns:a16="http://schemas.microsoft.com/office/drawing/2014/main" id="{15F43A81-5E48-A975-BC9C-0E5F16D88189}"/>
              </a:ext>
            </a:extLst>
          </p:cNvPr>
          <p:cNvSpPr txBox="1"/>
          <p:nvPr/>
        </p:nvSpPr>
        <p:spPr>
          <a:xfrm>
            <a:off x="9324754" y="3470428"/>
            <a:ext cx="3526494" cy="1461939"/>
          </a:xfrm>
          <a:prstGeom prst="rect">
            <a:avLst/>
          </a:prstGeom>
          <a:noFill/>
        </p:spPr>
        <p:txBody>
          <a:bodyPr wrap="square" lIns="0" rIns="0" rtlCol="0">
            <a:spAutoFit/>
          </a:bodyPr>
          <a:lstStyle/>
          <a:p>
            <a:r>
              <a:rPr lang="en-US" sz="1400" i="1" dirty="0"/>
              <a:t>Finally, the relevant content is added to LLM prompt, along with instructions to respond to the user’s question or request using only the content provided.</a:t>
            </a:r>
          </a:p>
          <a:p>
            <a:pPr>
              <a:spcBef>
                <a:spcPts val="600"/>
              </a:spcBef>
            </a:pPr>
            <a:r>
              <a:rPr lang="en-US" sz="1400" i="1" dirty="0"/>
              <a:t>Retrieved content is used only at runtime and is not used to train the LLM.</a:t>
            </a:r>
          </a:p>
        </p:txBody>
      </p:sp>
    </p:spTree>
    <p:extLst>
      <p:ext uri="{BB962C8B-B14F-4D97-AF65-F5344CB8AC3E}">
        <p14:creationId xmlns:p14="http://schemas.microsoft.com/office/powerpoint/2010/main" val="110872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a:extLst>
              <a:ext uri="{FF2B5EF4-FFF2-40B4-BE49-F238E27FC236}">
                <a16:creationId xmlns:a16="http://schemas.microsoft.com/office/drawing/2014/main" id="{E0D7735E-1B77-6D59-8E68-2447AEDA7C4F}"/>
              </a:ext>
            </a:extLst>
          </p:cNvPr>
          <p:cNvSpPr/>
          <p:nvPr/>
        </p:nvSpPr>
        <p:spPr>
          <a:xfrm>
            <a:off x="0" y="1"/>
            <a:ext cx="14630400" cy="8229600"/>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37" name="Text Placeholder 36">
            <a:extLst>
              <a:ext uri="{FF2B5EF4-FFF2-40B4-BE49-F238E27FC236}">
                <a16:creationId xmlns:a16="http://schemas.microsoft.com/office/drawing/2014/main" id="{9B27EE7B-9661-A1D8-C54F-0FB8AE599637}"/>
              </a:ext>
            </a:extLst>
          </p:cNvPr>
          <p:cNvSpPr>
            <a:spLocks noGrp="1"/>
          </p:cNvSpPr>
          <p:nvPr>
            <p:ph type="body" sz="quarter" idx="20"/>
          </p:nvPr>
        </p:nvSpPr>
        <p:spPr>
          <a:xfrm>
            <a:off x="415533" y="3142383"/>
            <a:ext cx="6320856" cy="1440395"/>
          </a:xfrm>
        </p:spPr>
        <p:txBody>
          <a:bodyPr/>
          <a:lstStyle/>
          <a:p>
            <a:r>
              <a:rPr lang="en-US" sz="4800" b="1" dirty="0">
                <a:solidFill>
                  <a:schemeClr val="tx1"/>
                </a:solidFill>
              </a:rPr>
              <a:t>Knowledge Bases for</a:t>
            </a:r>
          </a:p>
        </p:txBody>
      </p:sp>
      <p:sp>
        <p:nvSpPr>
          <p:cNvPr id="56" name="Text Placeholder 55">
            <a:extLst>
              <a:ext uri="{FF2B5EF4-FFF2-40B4-BE49-F238E27FC236}">
                <a16:creationId xmlns:a16="http://schemas.microsoft.com/office/drawing/2014/main" id="{585A9A11-CB46-2EC9-D88B-44940EC4C703}"/>
              </a:ext>
            </a:extLst>
          </p:cNvPr>
          <p:cNvSpPr>
            <a:spLocks noGrp="1"/>
          </p:cNvSpPr>
          <p:nvPr>
            <p:ph type="body" sz="quarter" idx="21"/>
          </p:nvPr>
        </p:nvSpPr>
        <p:spPr>
          <a:xfrm>
            <a:off x="415533" y="3723956"/>
            <a:ext cx="5817012" cy="775597"/>
          </a:xfrm>
        </p:spPr>
        <p:txBody>
          <a:bodyPr/>
          <a:lstStyle/>
          <a:p>
            <a:r>
              <a:rPr lang="en-US" sz="4800" dirty="0">
                <a:gradFill flip="none" rotWithShape="1">
                  <a:gsLst>
                    <a:gs pos="0">
                      <a:schemeClr val="accent4">
                        <a:lumMod val="0"/>
                        <a:lumOff val="100000"/>
                      </a:schemeClr>
                    </a:gs>
                    <a:gs pos="45000">
                      <a:schemeClr val="accent3">
                        <a:lumMod val="60000"/>
                        <a:lumOff val="40000"/>
                      </a:schemeClr>
                    </a:gs>
                    <a:gs pos="100000">
                      <a:schemeClr val="accent4">
                        <a:lumMod val="100000"/>
                      </a:schemeClr>
                    </a:gs>
                  </a:gsLst>
                  <a:path path="circle">
                    <a:fillToRect l="50000" t="-80000" r="50000" b="180000"/>
                  </a:path>
                  <a:tileRect/>
                </a:gradFill>
              </a:rPr>
              <a:t>Amazon Bedrock</a:t>
            </a:r>
          </a:p>
        </p:txBody>
      </p:sp>
      <p:sp>
        <p:nvSpPr>
          <p:cNvPr id="57" name="Text Placeholder 56">
            <a:extLst>
              <a:ext uri="{FF2B5EF4-FFF2-40B4-BE49-F238E27FC236}">
                <a16:creationId xmlns:a16="http://schemas.microsoft.com/office/drawing/2014/main" id="{E1BDE00D-BE9E-8F65-100C-EFB3D0B3E3E5}"/>
              </a:ext>
            </a:extLst>
          </p:cNvPr>
          <p:cNvSpPr>
            <a:spLocks noGrp="1"/>
          </p:cNvSpPr>
          <p:nvPr>
            <p:ph type="body" sz="quarter" idx="22"/>
          </p:nvPr>
        </p:nvSpPr>
        <p:spPr>
          <a:xfrm>
            <a:off x="415533" y="4527817"/>
            <a:ext cx="5817012" cy="662335"/>
          </a:xfrm>
        </p:spPr>
        <p:txBody>
          <a:bodyPr/>
          <a:lstStyle/>
          <a:p>
            <a:r>
              <a:rPr lang="en-US" dirty="0">
                <a:solidFill>
                  <a:schemeClr val="tx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Fully-managed native support for retrieval augmented generation (RAG)</a:t>
            </a:r>
          </a:p>
        </p:txBody>
      </p:sp>
      <p:sp>
        <p:nvSpPr>
          <p:cNvPr id="2" name="Text Placeholder 7">
            <a:extLst>
              <a:ext uri="{FF2B5EF4-FFF2-40B4-BE49-F238E27FC236}">
                <a16:creationId xmlns:a16="http://schemas.microsoft.com/office/drawing/2014/main" id="{DE049DC7-4F48-AAE1-335C-DEA3AE716D5B}"/>
              </a:ext>
            </a:extLst>
          </p:cNvPr>
          <p:cNvSpPr txBox="1">
            <a:spLocks/>
          </p:cNvSpPr>
          <p:nvPr/>
        </p:nvSpPr>
        <p:spPr>
          <a:xfrm>
            <a:off x="8223317" y="412376"/>
            <a:ext cx="6016884" cy="7217396"/>
          </a:xfrm>
          <a:prstGeom prst="rect">
            <a:avLst/>
          </a:prstGeom>
          <a:noFill/>
        </p:spPr>
        <p:txBody>
          <a:bodyPr lIns="0" anchor="ctr"/>
          <a:lstStyle>
            <a:lvl1pPr marL="0" indent="0" algn="l" defTabSz="914400" rtl="0" eaLnBrk="1" latinLnBrk="0" hangingPunct="1">
              <a:lnSpc>
                <a:spcPct val="100000"/>
              </a:lnSpc>
              <a:spcBef>
                <a:spcPts val="0"/>
              </a:spcBef>
              <a:spcAft>
                <a:spcPts val="3200"/>
              </a:spcAft>
              <a:buFont typeface="Arial" panose="020B0604020202020204" pitchFamily="34" charset="0"/>
              <a:buNone/>
              <a:defRPr sz="2400" b="0" i="0" kern="1200" baseline="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50248">
              <a:lnSpc>
                <a:spcPts val="3000"/>
              </a:lnSpc>
              <a:spcAft>
                <a:spcPts val="3600"/>
              </a:spcAft>
              <a:defRPr/>
            </a:pPr>
            <a:r>
              <a:rPr lang="en-CA" dirty="0">
                <a:solidFill>
                  <a:srgbClr val="FFFFFF"/>
                </a:solidFill>
              </a:rPr>
              <a:t>Fully managed support for end-to-end RAG workflow</a:t>
            </a:r>
          </a:p>
          <a:p>
            <a:pPr defTabSz="650248">
              <a:lnSpc>
                <a:spcPts val="3000"/>
              </a:lnSpc>
              <a:spcAft>
                <a:spcPts val="3600"/>
              </a:spcAft>
              <a:defRPr/>
            </a:pPr>
            <a:r>
              <a:rPr lang="en-CA" dirty="0">
                <a:solidFill>
                  <a:srgbClr val="FFFFFF"/>
                </a:solidFill>
              </a:rPr>
              <a:t>Securely connect LLMs and agents to data sources</a:t>
            </a:r>
            <a:endParaRPr lang="en-US" dirty="0">
              <a:solidFill>
                <a:srgbClr val="FFFFFF"/>
              </a:solidFill>
            </a:endParaRPr>
          </a:p>
          <a:p>
            <a:pPr defTabSz="650248">
              <a:lnSpc>
                <a:spcPts val="3000"/>
              </a:lnSpc>
              <a:spcAft>
                <a:spcPts val="3600"/>
              </a:spcAft>
              <a:defRPr/>
            </a:pPr>
            <a:r>
              <a:rPr lang="en-US" dirty="0">
                <a:solidFill>
                  <a:srgbClr val="FFFFFF"/>
                </a:solidFill>
              </a:rPr>
              <a:t>Automatically converts text documents into embedding vectors</a:t>
            </a:r>
          </a:p>
          <a:p>
            <a:pPr defTabSz="650248">
              <a:lnSpc>
                <a:spcPts val="3000"/>
              </a:lnSpc>
              <a:spcAft>
                <a:spcPts val="3600"/>
              </a:spcAft>
              <a:defRPr/>
            </a:pPr>
            <a:r>
              <a:rPr lang="en-US" dirty="0">
                <a:solidFill>
                  <a:srgbClr val="FFFFFF"/>
                </a:solidFill>
              </a:rPr>
              <a:t>Stores embeddings in your vector database</a:t>
            </a:r>
          </a:p>
          <a:p>
            <a:pPr defTabSz="650248">
              <a:lnSpc>
                <a:spcPts val="3000"/>
              </a:lnSpc>
              <a:spcAft>
                <a:spcPts val="3600"/>
              </a:spcAft>
              <a:defRPr/>
            </a:pPr>
            <a:r>
              <a:rPr lang="en-US" dirty="0">
                <a:solidFill>
                  <a:srgbClr val="FFFFFF"/>
                </a:solidFill>
              </a:rPr>
              <a:t>Retrieves content based on semantic search and augments LLM prompts</a:t>
            </a:r>
          </a:p>
          <a:p>
            <a:pPr defTabSz="650248">
              <a:lnSpc>
                <a:spcPts val="3000"/>
              </a:lnSpc>
              <a:spcAft>
                <a:spcPts val="3600"/>
              </a:spcAft>
              <a:defRPr/>
            </a:pPr>
            <a:r>
              <a:rPr lang="en-CA" dirty="0">
                <a:solidFill>
                  <a:srgbClr val="FFFFFF"/>
                </a:solidFill>
              </a:rPr>
              <a:t>Provides source attribution</a:t>
            </a:r>
            <a:endParaRPr lang="en-US" dirty="0">
              <a:solidFill>
                <a:srgbClr val="FFFFFF"/>
              </a:solidFill>
            </a:endParaRPr>
          </a:p>
        </p:txBody>
      </p:sp>
      <p:grpSp>
        <p:nvGrpSpPr>
          <p:cNvPr id="34" name="Group 33">
            <a:extLst>
              <a:ext uri="{FF2B5EF4-FFF2-40B4-BE49-F238E27FC236}">
                <a16:creationId xmlns:a16="http://schemas.microsoft.com/office/drawing/2014/main" id="{ADF083A3-1B51-3439-AFF8-B0DBAC488D13}"/>
              </a:ext>
            </a:extLst>
          </p:cNvPr>
          <p:cNvGrpSpPr>
            <a:grpSpLocks noChangeAspect="1"/>
          </p:cNvGrpSpPr>
          <p:nvPr/>
        </p:nvGrpSpPr>
        <p:grpSpPr>
          <a:xfrm>
            <a:off x="7237539" y="6587621"/>
            <a:ext cx="786561" cy="821254"/>
            <a:chOff x="13061758" y="2590109"/>
            <a:chExt cx="551968" cy="627849"/>
          </a:xfrm>
        </p:grpSpPr>
        <p:sp>
          <p:nvSpPr>
            <p:cNvPr id="35" name="Freeform 34">
              <a:extLst>
                <a:ext uri="{FF2B5EF4-FFF2-40B4-BE49-F238E27FC236}">
                  <a16:creationId xmlns:a16="http://schemas.microsoft.com/office/drawing/2014/main" id="{884ECC06-3942-4B7D-1828-809CF4953A9C}"/>
                </a:ext>
              </a:extLst>
            </p:cNvPr>
            <p:cNvSpPr/>
            <p:nvPr/>
          </p:nvSpPr>
          <p:spPr>
            <a:xfrm>
              <a:off x="13317355" y="3034297"/>
              <a:ext cx="119367" cy="4437"/>
            </a:xfrm>
            <a:custGeom>
              <a:avLst/>
              <a:gdLst>
                <a:gd name="connsiteX0" fmla="*/ 0 w 119367"/>
                <a:gd name="connsiteY0" fmla="*/ 0 h 4437"/>
                <a:gd name="connsiteX1" fmla="*/ 119367 w 119367"/>
                <a:gd name="connsiteY1" fmla="*/ 0 h 4437"/>
              </a:gdLst>
              <a:ahLst/>
              <a:cxnLst>
                <a:cxn ang="0">
                  <a:pos x="connsiteX0" y="connsiteY0"/>
                </a:cxn>
                <a:cxn ang="0">
                  <a:pos x="connsiteX1" y="connsiteY1"/>
                </a:cxn>
              </a:cxnLst>
              <a:rect l="l" t="t" r="r" b="b"/>
              <a:pathLst>
                <a:path w="119367" h="4437">
                  <a:moveTo>
                    <a:pt x="0" y="0"/>
                  </a:moveTo>
                  <a:lnTo>
                    <a:pt x="119367"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6" name="Freeform 35">
              <a:extLst>
                <a:ext uri="{FF2B5EF4-FFF2-40B4-BE49-F238E27FC236}">
                  <a16:creationId xmlns:a16="http://schemas.microsoft.com/office/drawing/2014/main" id="{67405FD6-C54D-2C8C-E51C-530D780824CF}"/>
                </a:ext>
              </a:extLst>
            </p:cNvPr>
            <p:cNvSpPr/>
            <p:nvPr/>
          </p:nvSpPr>
          <p:spPr>
            <a:xfrm>
              <a:off x="13294724" y="2992141"/>
              <a:ext cx="78986" cy="4437"/>
            </a:xfrm>
            <a:custGeom>
              <a:avLst/>
              <a:gdLst>
                <a:gd name="connsiteX0" fmla="*/ 0 w 78986"/>
                <a:gd name="connsiteY0" fmla="*/ 0 h 4437"/>
                <a:gd name="connsiteX1" fmla="*/ 78986 w 78986"/>
                <a:gd name="connsiteY1" fmla="*/ 0 h 4437"/>
              </a:gdLst>
              <a:ahLst/>
              <a:cxnLst>
                <a:cxn ang="0">
                  <a:pos x="connsiteX0" y="connsiteY0"/>
                </a:cxn>
                <a:cxn ang="0">
                  <a:pos x="connsiteX1" y="connsiteY1"/>
                </a:cxn>
              </a:cxnLst>
              <a:rect l="l" t="t" r="r" b="b"/>
              <a:pathLst>
                <a:path w="78986" h="4437">
                  <a:moveTo>
                    <a:pt x="0" y="0"/>
                  </a:moveTo>
                  <a:lnTo>
                    <a:pt x="78986"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8" name="Freeform 37">
              <a:extLst>
                <a:ext uri="{FF2B5EF4-FFF2-40B4-BE49-F238E27FC236}">
                  <a16:creationId xmlns:a16="http://schemas.microsoft.com/office/drawing/2014/main" id="{E0EFB5F1-DAA7-D62C-A655-49F7371F4903}"/>
                </a:ext>
              </a:extLst>
            </p:cNvPr>
            <p:cNvSpPr/>
            <p:nvPr/>
          </p:nvSpPr>
          <p:spPr>
            <a:xfrm>
              <a:off x="13391460" y="2992141"/>
              <a:ext cx="33724" cy="4437"/>
            </a:xfrm>
            <a:custGeom>
              <a:avLst/>
              <a:gdLst>
                <a:gd name="connsiteX0" fmla="*/ 0 w 33724"/>
                <a:gd name="connsiteY0" fmla="*/ 0 h 4437"/>
                <a:gd name="connsiteX1" fmla="*/ 33725 w 33724"/>
                <a:gd name="connsiteY1" fmla="*/ 0 h 4437"/>
              </a:gdLst>
              <a:ahLst/>
              <a:cxnLst>
                <a:cxn ang="0">
                  <a:pos x="connsiteX0" y="connsiteY0"/>
                </a:cxn>
                <a:cxn ang="0">
                  <a:pos x="connsiteX1" y="connsiteY1"/>
                </a:cxn>
              </a:cxnLst>
              <a:rect l="l" t="t" r="r" b="b"/>
              <a:pathLst>
                <a:path w="33724" h="4437">
                  <a:moveTo>
                    <a:pt x="0" y="0"/>
                  </a:moveTo>
                  <a:lnTo>
                    <a:pt x="3372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9" name="Freeform 38">
              <a:extLst>
                <a:ext uri="{FF2B5EF4-FFF2-40B4-BE49-F238E27FC236}">
                  <a16:creationId xmlns:a16="http://schemas.microsoft.com/office/drawing/2014/main" id="{C393595D-49E9-5F59-FF9D-CBBEF5E8640E}"/>
                </a:ext>
              </a:extLst>
            </p:cNvPr>
            <p:cNvSpPr/>
            <p:nvPr/>
          </p:nvSpPr>
          <p:spPr>
            <a:xfrm>
              <a:off x="13345754" y="2950429"/>
              <a:ext cx="113154" cy="4437"/>
            </a:xfrm>
            <a:custGeom>
              <a:avLst/>
              <a:gdLst>
                <a:gd name="connsiteX0" fmla="*/ 0 w 113154"/>
                <a:gd name="connsiteY0" fmla="*/ 0 h 4437"/>
                <a:gd name="connsiteX1" fmla="*/ 113155 w 113154"/>
                <a:gd name="connsiteY1" fmla="*/ 0 h 4437"/>
              </a:gdLst>
              <a:ahLst/>
              <a:cxnLst>
                <a:cxn ang="0">
                  <a:pos x="connsiteX0" y="connsiteY0"/>
                </a:cxn>
                <a:cxn ang="0">
                  <a:pos x="connsiteX1" y="connsiteY1"/>
                </a:cxn>
              </a:cxnLst>
              <a:rect l="l" t="t" r="r" b="b"/>
              <a:pathLst>
                <a:path w="113154" h="4437">
                  <a:moveTo>
                    <a:pt x="0" y="0"/>
                  </a:moveTo>
                  <a:lnTo>
                    <a:pt x="11315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0" name="Freeform 39">
              <a:extLst>
                <a:ext uri="{FF2B5EF4-FFF2-40B4-BE49-F238E27FC236}">
                  <a16:creationId xmlns:a16="http://schemas.microsoft.com/office/drawing/2014/main" id="{812BB00E-4AF8-FE14-1366-06AFA1CAFF40}"/>
                </a:ext>
              </a:extLst>
            </p:cNvPr>
            <p:cNvSpPr/>
            <p:nvPr/>
          </p:nvSpPr>
          <p:spPr>
            <a:xfrm>
              <a:off x="13061758" y="2590109"/>
              <a:ext cx="224534" cy="483680"/>
            </a:xfrm>
            <a:custGeom>
              <a:avLst/>
              <a:gdLst>
                <a:gd name="connsiteX0" fmla="*/ 224534 w 224534"/>
                <a:gd name="connsiteY0" fmla="*/ 0 h 483680"/>
                <a:gd name="connsiteX1" fmla="*/ 13312 w 224534"/>
                <a:gd name="connsiteY1" fmla="*/ 0 h 483680"/>
                <a:gd name="connsiteX2" fmla="*/ 0 w 224534"/>
                <a:gd name="connsiteY2" fmla="*/ 13312 h 483680"/>
                <a:gd name="connsiteX3" fmla="*/ 0 w 224534"/>
                <a:gd name="connsiteY3" fmla="*/ 470369 h 483680"/>
                <a:gd name="connsiteX4" fmla="*/ 13312 w 224534"/>
                <a:gd name="connsiteY4" fmla="*/ 483681 h 483680"/>
                <a:gd name="connsiteX5" fmla="*/ 175279 w 224534"/>
                <a:gd name="connsiteY5" fmla="*/ 483681 h 48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34" h="483680">
                  <a:moveTo>
                    <a:pt x="224534" y="0"/>
                  </a:moveTo>
                  <a:lnTo>
                    <a:pt x="13312" y="0"/>
                  </a:lnTo>
                  <a:cubicBezTo>
                    <a:pt x="6212" y="0"/>
                    <a:pt x="0" y="5769"/>
                    <a:pt x="0" y="13312"/>
                  </a:cubicBezTo>
                  <a:lnTo>
                    <a:pt x="0" y="470369"/>
                  </a:lnTo>
                  <a:cubicBezTo>
                    <a:pt x="0" y="477469"/>
                    <a:pt x="5769" y="483681"/>
                    <a:pt x="13312" y="483681"/>
                  </a:cubicBezTo>
                  <a:lnTo>
                    <a:pt x="175279" y="483681"/>
                  </a:lnTo>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1" name="Freeform 40">
              <a:extLst>
                <a:ext uri="{FF2B5EF4-FFF2-40B4-BE49-F238E27FC236}">
                  <a16:creationId xmlns:a16="http://schemas.microsoft.com/office/drawing/2014/main" id="{4B56F97B-00CA-0B27-EB2F-67CC35CC5179}"/>
                </a:ext>
              </a:extLst>
            </p:cNvPr>
            <p:cNvSpPr/>
            <p:nvPr/>
          </p:nvSpPr>
          <p:spPr>
            <a:xfrm>
              <a:off x="13286293" y="2590109"/>
              <a:ext cx="112267" cy="112710"/>
            </a:xfrm>
            <a:custGeom>
              <a:avLst/>
              <a:gdLst>
                <a:gd name="connsiteX0" fmla="*/ 0 w 112267"/>
                <a:gd name="connsiteY0" fmla="*/ 112711 h 112710"/>
                <a:gd name="connsiteX1" fmla="*/ 112267 w 112267"/>
                <a:gd name="connsiteY1" fmla="*/ 112711 h 112710"/>
                <a:gd name="connsiteX2" fmla="*/ 0 w 112267"/>
                <a:gd name="connsiteY2" fmla="*/ 0 h 112710"/>
                <a:gd name="connsiteX3" fmla="*/ 0 w 112267"/>
                <a:gd name="connsiteY3" fmla="*/ 112711 h 112710"/>
              </a:gdLst>
              <a:ahLst/>
              <a:cxnLst>
                <a:cxn ang="0">
                  <a:pos x="connsiteX0" y="connsiteY0"/>
                </a:cxn>
                <a:cxn ang="0">
                  <a:pos x="connsiteX1" y="connsiteY1"/>
                </a:cxn>
                <a:cxn ang="0">
                  <a:pos x="connsiteX2" y="connsiteY2"/>
                </a:cxn>
                <a:cxn ang="0">
                  <a:pos x="connsiteX3" y="connsiteY3"/>
                </a:cxn>
              </a:cxnLst>
              <a:rect l="l" t="t" r="r" b="b"/>
              <a:pathLst>
                <a:path w="112267" h="112710">
                  <a:moveTo>
                    <a:pt x="0" y="112711"/>
                  </a:moveTo>
                  <a:lnTo>
                    <a:pt x="112267" y="112711"/>
                  </a:lnTo>
                  <a:lnTo>
                    <a:pt x="0" y="0"/>
                  </a:lnTo>
                  <a:lnTo>
                    <a:pt x="0" y="112711"/>
                  </a:lnTo>
                  <a:close/>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2" name="Freeform 41">
              <a:extLst>
                <a:ext uri="{FF2B5EF4-FFF2-40B4-BE49-F238E27FC236}">
                  <a16:creationId xmlns:a16="http://schemas.microsoft.com/office/drawing/2014/main" id="{52AC355C-B153-C50A-8D82-7D2CA044E404}"/>
                </a:ext>
              </a:extLst>
            </p:cNvPr>
            <p:cNvSpPr/>
            <p:nvPr/>
          </p:nvSpPr>
          <p:spPr>
            <a:xfrm>
              <a:off x="13111014" y="2787132"/>
              <a:ext cx="237846" cy="4437"/>
            </a:xfrm>
            <a:custGeom>
              <a:avLst/>
              <a:gdLst>
                <a:gd name="connsiteX0" fmla="*/ 0 w 237846"/>
                <a:gd name="connsiteY0" fmla="*/ 0 h 4437"/>
                <a:gd name="connsiteX1" fmla="*/ 237847 w 237846"/>
                <a:gd name="connsiteY1" fmla="*/ 0 h 4437"/>
              </a:gdLst>
              <a:ahLst/>
              <a:cxnLst>
                <a:cxn ang="0">
                  <a:pos x="connsiteX0" y="connsiteY0"/>
                </a:cxn>
                <a:cxn ang="0">
                  <a:pos x="connsiteX1" y="connsiteY1"/>
                </a:cxn>
              </a:cxnLst>
              <a:rect l="l" t="t" r="r" b="b"/>
              <a:pathLst>
                <a:path w="237846" h="4437">
                  <a:moveTo>
                    <a:pt x="0" y="0"/>
                  </a:moveTo>
                  <a:lnTo>
                    <a:pt x="237847"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3" name="Freeform 42">
              <a:extLst>
                <a:ext uri="{FF2B5EF4-FFF2-40B4-BE49-F238E27FC236}">
                  <a16:creationId xmlns:a16="http://schemas.microsoft.com/office/drawing/2014/main" id="{D97B7102-8E27-C311-946F-CC8BA46730CF}"/>
                </a:ext>
              </a:extLst>
            </p:cNvPr>
            <p:cNvSpPr/>
            <p:nvPr/>
          </p:nvSpPr>
          <p:spPr>
            <a:xfrm>
              <a:off x="13111014" y="2852806"/>
              <a:ext cx="146435" cy="4437"/>
            </a:xfrm>
            <a:custGeom>
              <a:avLst/>
              <a:gdLst>
                <a:gd name="connsiteX0" fmla="*/ 0 w 146435"/>
                <a:gd name="connsiteY0" fmla="*/ 0 h 4437"/>
                <a:gd name="connsiteX1" fmla="*/ 146436 w 146435"/>
                <a:gd name="connsiteY1" fmla="*/ 0 h 4437"/>
              </a:gdLst>
              <a:ahLst/>
              <a:cxnLst>
                <a:cxn ang="0">
                  <a:pos x="connsiteX0" y="connsiteY0"/>
                </a:cxn>
                <a:cxn ang="0">
                  <a:pos x="connsiteX1" y="connsiteY1"/>
                </a:cxn>
              </a:cxnLst>
              <a:rect l="l" t="t" r="r" b="b"/>
              <a:pathLst>
                <a:path w="146435" h="4437">
                  <a:moveTo>
                    <a:pt x="0" y="0"/>
                  </a:moveTo>
                  <a:lnTo>
                    <a:pt x="146436"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4" name="Freeform 43">
              <a:extLst>
                <a:ext uri="{FF2B5EF4-FFF2-40B4-BE49-F238E27FC236}">
                  <a16:creationId xmlns:a16="http://schemas.microsoft.com/office/drawing/2014/main" id="{80CCDE91-92E3-3E65-59B3-29B38706C5E3}"/>
                </a:ext>
              </a:extLst>
            </p:cNvPr>
            <p:cNvSpPr/>
            <p:nvPr/>
          </p:nvSpPr>
          <p:spPr>
            <a:xfrm>
              <a:off x="13111014" y="2918924"/>
              <a:ext cx="98954" cy="4437"/>
            </a:xfrm>
            <a:custGeom>
              <a:avLst/>
              <a:gdLst>
                <a:gd name="connsiteX0" fmla="*/ 0 w 98954"/>
                <a:gd name="connsiteY0" fmla="*/ 0 h 4437"/>
                <a:gd name="connsiteX1" fmla="*/ 98955 w 98954"/>
                <a:gd name="connsiteY1" fmla="*/ 0 h 4437"/>
              </a:gdLst>
              <a:ahLst/>
              <a:cxnLst>
                <a:cxn ang="0">
                  <a:pos x="connsiteX0" y="connsiteY0"/>
                </a:cxn>
                <a:cxn ang="0">
                  <a:pos x="connsiteX1" y="connsiteY1"/>
                </a:cxn>
              </a:cxnLst>
              <a:rect l="l" t="t" r="r" b="b"/>
              <a:pathLst>
                <a:path w="98954" h="4437">
                  <a:moveTo>
                    <a:pt x="0" y="0"/>
                  </a:moveTo>
                  <a:lnTo>
                    <a:pt x="9895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5" name="Freeform 44">
              <a:extLst>
                <a:ext uri="{FF2B5EF4-FFF2-40B4-BE49-F238E27FC236}">
                  <a16:creationId xmlns:a16="http://schemas.microsoft.com/office/drawing/2014/main" id="{B5FF0FD1-FCAD-BEC3-127F-735DD221E382}"/>
                </a:ext>
              </a:extLst>
            </p:cNvPr>
            <p:cNvSpPr/>
            <p:nvPr/>
          </p:nvSpPr>
          <p:spPr>
            <a:xfrm>
              <a:off x="13111014" y="2985041"/>
              <a:ext cx="102948" cy="4437"/>
            </a:xfrm>
            <a:custGeom>
              <a:avLst/>
              <a:gdLst>
                <a:gd name="connsiteX0" fmla="*/ 0 w 102948"/>
                <a:gd name="connsiteY0" fmla="*/ 0 h 4437"/>
                <a:gd name="connsiteX1" fmla="*/ 102949 w 102948"/>
                <a:gd name="connsiteY1" fmla="*/ 0 h 4437"/>
              </a:gdLst>
              <a:ahLst/>
              <a:cxnLst>
                <a:cxn ang="0">
                  <a:pos x="connsiteX0" y="connsiteY0"/>
                </a:cxn>
                <a:cxn ang="0">
                  <a:pos x="connsiteX1" y="connsiteY1"/>
                </a:cxn>
              </a:cxnLst>
              <a:rect l="l" t="t" r="r" b="b"/>
              <a:pathLst>
                <a:path w="102948" h="4437">
                  <a:moveTo>
                    <a:pt x="0" y="0"/>
                  </a:moveTo>
                  <a:lnTo>
                    <a:pt x="102949"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6" name="Freeform 45">
              <a:extLst>
                <a:ext uri="{FF2B5EF4-FFF2-40B4-BE49-F238E27FC236}">
                  <a16:creationId xmlns:a16="http://schemas.microsoft.com/office/drawing/2014/main" id="{4FE8318D-AAB6-EFF0-DB34-988FE93B8F29}"/>
                </a:ext>
              </a:extLst>
            </p:cNvPr>
            <p:cNvSpPr/>
            <p:nvPr/>
          </p:nvSpPr>
          <p:spPr>
            <a:xfrm>
              <a:off x="13111014" y="2721014"/>
              <a:ext cx="134454" cy="4437"/>
            </a:xfrm>
            <a:custGeom>
              <a:avLst/>
              <a:gdLst>
                <a:gd name="connsiteX0" fmla="*/ 0 w 134454"/>
                <a:gd name="connsiteY0" fmla="*/ 0 h 4437"/>
                <a:gd name="connsiteX1" fmla="*/ 134454 w 134454"/>
                <a:gd name="connsiteY1" fmla="*/ 0 h 4437"/>
              </a:gdLst>
              <a:ahLst/>
              <a:cxnLst>
                <a:cxn ang="0">
                  <a:pos x="connsiteX0" y="connsiteY0"/>
                </a:cxn>
                <a:cxn ang="0">
                  <a:pos x="connsiteX1" y="connsiteY1"/>
                </a:cxn>
              </a:cxnLst>
              <a:rect l="l" t="t" r="r" b="b"/>
              <a:pathLst>
                <a:path w="134454" h="4437">
                  <a:moveTo>
                    <a:pt x="0" y="0"/>
                  </a:moveTo>
                  <a:lnTo>
                    <a:pt x="134454"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7" name="Freeform 46">
              <a:extLst>
                <a:ext uri="{FF2B5EF4-FFF2-40B4-BE49-F238E27FC236}">
                  <a16:creationId xmlns:a16="http://schemas.microsoft.com/office/drawing/2014/main" id="{3C4CEF3D-92A8-C681-28C0-F137B03C89C6}"/>
                </a:ext>
              </a:extLst>
            </p:cNvPr>
            <p:cNvSpPr/>
            <p:nvPr/>
          </p:nvSpPr>
          <p:spPr>
            <a:xfrm>
              <a:off x="13398560" y="2702820"/>
              <a:ext cx="4437" cy="119810"/>
            </a:xfrm>
            <a:custGeom>
              <a:avLst/>
              <a:gdLst>
                <a:gd name="connsiteX0" fmla="*/ 0 w 4437"/>
                <a:gd name="connsiteY0" fmla="*/ 119811 h 119810"/>
                <a:gd name="connsiteX1" fmla="*/ 0 w 4437"/>
                <a:gd name="connsiteY1" fmla="*/ 0 h 119810"/>
              </a:gdLst>
              <a:ahLst/>
              <a:cxnLst>
                <a:cxn ang="0">
                  <a:pos x="connsiteX0" y="connsiteY0"/>
                </a:cxn>
                <a:cxn ang="0">
                  <a:pos x="connsiteX1" y="connsiteY1"/>
                </a:cxn>
              </a:cxnLst>
              <a:rect l="l" t="t" r="r" b="b"/>
              <a:pathLst>
                <a:path w="4437" h="119810">
                  <a:moveTo>
                    <a:pt x="0" y="119811"/>
                  </a:moveTo>
                  <a:lnTo>
                    <a:pt x="0"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8" name="Freeform 47">
              <a:extLst>
                <a:ext uri="{FF2B5EF4-FFF2-40B4-BE49-F238E27FC236}">
                  <a16:creationId xmlns:a16="http://schemas.microsoft.com/office/drawing/2014/main" id="{A6F43DBD-4CED-D914-2958-A78E8C8CE436}"/>
                </a:ext>
              </a:extLst>
            </p:cNvPr>
            <p:cNvSpPr/>
            <p:nvPr/>
          </p:nvSpPr>
          <p:spPr>
            <a:xfrm>
              <a:off x="13245024" y="2856356"/>
              <a:ext cx="270683" cy="270683"/>
            </a:xfrm>
            <a:custGeom>
              <a:avLst/>
              <a:gdLst>
                <a:gd name="connsiteX0" fmla="*/ 270684 w 270683"/>
                <a:gd name="connsiteY0" fmla="*/ 135342 h 270683"/>
                <a:gd name="connsiteX1" fmla="*/ 135342 w 270683"/>
                <a:gd name="connsiteY1" fmla="*/ 270684 h 270683"/>
                <a:gd name="connsiteX2" fmla="*/ 0 w 270683"/>
                <a:gd name="connsiteY2" fmla="*/ 135342 h 270683"/>
                <a:gd name="connsiteX3" fmla="*/ 135342 w 270683"/>
                <a:gd name="connsiteY3" fmla="*/ 0 h 270683"/>
                <a:gd name="connsiteX4" fmla="*/ 270684 w 270683"/>
                <a:gd name="connsiteY4" fmla="*/ 135342 h 270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83" h="270683">
                  <a:moveTo>
                    <a:pt x="270684" y="135342"/>
                  </a:moveTo>
                  <a:cubicBezTo>
                    <a:pt x="270684" y="210089"/>
                    <a:pt x="210089" y="270684"/>
                    <a:pt x="135342" y="270684"/>
                  </a:cubicBezTo>
                  <a:cubicBezTo>
                    <a:pt x="60595" y="270684"/>
                    <a:pt x="0" y="210089"/>
                    <a:pt x="0" y="135342"/>
                  </a:cubicBezTo>
                  <a:cubicBezTo>
                    <a:pt x="0" y="60595"/>
                    <a:pt x="60595" y="0"/>
                    <a:pt x="135342" y="0"/>
                  </a:cubicBezTo>
                  <a:cubicBezTo>
                    <a:pt x="210089" y="0"/>
                    <a:pt x="270684" y="60595"/>
                    <a:pt x="270684" y="135342"/>
                  </a:cubicBezTo>
                  <a:close/>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9" name="Freeform 48">
              <a:extLst>
                <a:ext uri="{FF2B5EF4-FFF2-40B4-BE49-F238E27FC236}">
                  <a16:creationId xmlns:a16="http://schemas.microsoft.com/office/drawing/2014/main" id="{8CA202EC-F9E8-0753-48C8-C91322FEC972}"/>
                </a:ext>
              </a:extLst>
            </p:cNvPr>
            <p:cNvSpPr/>
            <p:nvPr/>
          </p:nvSpPr>
          <p:spPr>
            <a:xfrm>
              <a:off x="13453140" y="3055597"/>
              <a:ext cx="160586" cy="162361"/>
            </a:xfrm>
            <a:custGeom>
              <a:avLst/>
              <a:gdLst>
                <a:gd name="connsiteX0" fmla="*/ 48368 w 160586"/>
                <a:gd name="connsiteY0" fmla="*/ 0 h 162361"/>
                <a:gd name="connsiteX1" fmla="*/ 150873 w 160586"/>
                <a:gd name="connsiteY1" fmla="*/ 102949 h 162361"/>
                <a:gd name="connsiteX2" fmla="*/ 149985 w 160586"/>
                <a:gd name="connsiteY2" fmla="*/ 151761 h 162361"/>
                <a:gd name="connsiteX3" fmla="*/ 149985 w 160586"/>
                <a:gd name="connsiteY3" fmla="*/ 151761 h 162361"/>
                <a:gd name="connsiteX4" fmla="*/ 101174 w 160586"/>
                <a:gd name="connsiteY4" fmla="*/ 152648 h 162361"/>
                <a:gd name="connsiteX5" fmla="*/ 0 w 160586"/>
                <a:gd name="connsiteY5" fmla="*/ 51474 h 16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586" h="162361">
                  <a:moveTo>
                    <a:pt x="48368" y="0"/>
                  </a:moveTo>
                  <a:lnTo>
                    <a:pt x="150873" y="102949"/>
                  </a:lnTo>
                  <a:cubicBezTo>
                    <a:pt x="164185" y="116261"/>
                    <a:pt x="163742" y="138004"/>
                    <a:pt x="149985" y="151761"/>
                  </a:cubicBezTo>
                  <a:lnTo>
                    <a:pt x="149985" y="151761"/>
                  </a:lnTo>
                  <a:cubicBezTo>
                    <a:pt x="136229" y="165517"/>
                    <a:pt x="114486" y="165960"/>
                    <a:pt x="101174" y="152648"/>
                  </a:cubicBezTo>
                  <a:lnTo>
                    <a:pt x="0" y="51474"/>
                  </a:lnTo>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grpSp>
      <p:grpSp>
        <p:nvGrpSpPr>
          <p:cNvPr id="130" name="Graphic 1491">
            <a:extLst>
              <a:ext uri="{FF2B5EF4-FFF2-40B4-BE49-F238E27FC236}">
                <a16:creationId xmlns:a16="http://schemas.microsoft.com/office/drawing/2014/main" id="{87342BA8-46B1-265E-656B-D64F50E4EB82}"/>
              </a:ext>
            </a:extLst>
          </p:cNvPr>
          <p:cNvGrpSpPr>
            <a:grpSpLocks noChangeAspect="1"/>
          </p:cNvGrpSpPr>
          <p:nvPr/>
        </p:nvGrpSpPr>
        <p:grpSpPr>
          <a:xfrm>
            <a:off x="7095686" y="4412253"/>
            <a:ext cx="901722" cy="693298"/>
            <a:chOff x="587114" y="3217685"/>
            <a:chExt cx="611409" cy="523690"/>
          </a:xfrm>
          <a:noFill/>
        </p:grpSpPr>
        <p:grpSp>
          <p:nvGrpSpPr>
            <p:cNvPr id="131" name="Graphic 1491">
              <a:extLst>
                <a:ext uri="{FF2B5EF4-FFF2-40B4-BE49-F238E27FC236}">
                  <a16:creationId xmlns:a16="http://schemas.microsoft.com/office/drawing/2014/main" id="{C0D1F213-8955-8994-C785-B7C08E5CBAC8}"/>
                </a:ext>
              </a:extLst>
            </p:cNvPr>
            <p:cNvGrpSpPr/>
            <p:nvPr/>
          </p:nvGrpSpPr>
          <p:grpSpPr>
            <a:xfrm>
              <a:off x="587114" y="3217685"/>
              <a:ext cx="375433" cy="463152"/>
              <a:chOff x="587114" y="3217685"/>
              <a:chExt cx="375433" cy="463152"/>
            </a:xfrm>
            <a:noFill/>
          </p:grpSpPr>
          <p:grpSp>
            <p:nvGrpSpPr>
              <p:cNvPr id="148" name="Graphic 1491">
                <a:extLst>
                  <a:ext uri="{FF2B5EF4-FFF2-40B4-BE49-F238E27FC236}">
                    <a16:creationId xmlns:a16="http://schemas.microsoft.com/office/drawing/2014/main" id="{F6F7C2A7-32D1-6C9D-D09B-6B39E3E3D0E6}"/>
                  </a:ext>
                </a:extLst>
              </p:cNvPr>
              <p:cNvGrpSpPr/>
              <p:nvPr/>
            </p:nvGrpSpPr>
            <p:grpSpPr>
              <a:xfrm>
                <a:off x="587114" y="3217685"/>
                <a:ext cx="375433" cy="355668"/>
                <a:chOff x="587114" y="3217685"/>
                <a:chExt cx="375433" cy="355668"/>
              </a:xfrm>
              <a:noFill/>
            </p:grpSpPr>
            <p:sp>
              <p:nvSpPr>
                <p:cNvPr id="152" name="Freeform: Shape 1123">
                  <a:extLst>
                    <a:ext uri="{FF2B5EF4-FFF2-40B4-BE49-F238E27FC236}">
                      <a16:creationId xmlns:a16="http://schemas.microsoft.com/office/drawing/2014/main" id="{4B50B6C6-AE56-90C1-D4D7-1B0FFF548D83}"/>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53" name="Freeform: Shape 1124">
                  <a:extLst>
                    <a:ext uri="{FF2B5EF4-FFF2-40B4-BE49-F238E27FC236}">
                      <a16:creationId xmlns:a16="http://schemas.microsoft.com/office/drawing/2014/main" id="{BED7BA0A-A60C-626C-B6C2-61C48FCAE631}"/>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54" name="Freeform: Shape 1125">
                  <a:extLst>
                    <a:ext uri="{FF2B5EF4-FFF2-40B4-BE49-F238E27FC236}">
                      <a16:creationId xmlns:a16="http://schemas.microsoft.com/office/drawing/2014/main" id="{BF7A60AA-6DC3-4169-36B2-032C0FB516CF}"/>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49" name="Freeform: Shape 1120">
                <a:extLst>
                  <a:ext uri="{FF2B5EF4-FFF2-40B4-BE49-F238E27FC236}">
                    <a16:creationId xmlns:a16="http://schemas.microsoft.com/office/drawing/2014/main" id="{2041AC43-8671-E621-1176-88529A0DCAA3}"/>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50" name="Freeform: Shape 1121">
                <a:extLst>
                  <a:ext uri="{FF2B5EF4-FFF2-40B4-BE49-F238E27FC236}">
                    <a16:creationId xmlns:a16="http://schemas.microsoft.com/office/drawing/2014/main" id="{C9DD5522-5017-EC6D-F1C4-69578D6993F5}"/>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51" name="Freeform: Shape 1122">
                <a:extLst>
                  <a:ext uri="{FF2B5EF4-FFF2-40B4-BE49-F238E27FC236}">
                    <a16:creationId xmlns:a16="http://schemas.microsoft.com/office/drawing/2014/main" id="{D88ABEA0-0FC1-A590-77C0-778FF922AB26}"/>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32" name="Graphic 1491">
              <a:extLst>
                <a:ext uri="{FF2B5EF4-FFF2-40B4-BE49-F238E27FC236}">
                  <a16:creationId xmlns:a16="http://schemas.microsoft.com/office/drawing/2014/main" id="{A7F919E2-AA3E-2137-1D5E-0C81FD822DC3}"/>
                </a:ext>
              </a:extLst>
            </p:cNvPr>
            <p:cNvGrpSpPr/>
            <p:nvPr/>
          </p:nvGrpSpPr>
          <p:grpSpPr>
            <a:xfrm>
              <a:off x="862527" y="3405333"/>
              <a:ext cx="335996" cy="336042"/>
              <a:chOff x="862527" y="3405333"/>
              <a:chExt cx="335996" cy="336042"/>
            </a:xfrm>
            <a:noFill/>
          </p:grpSpPr>
          <p:sp>
            <p:nvSpPr>
              <p:cNvPr id="140" name="Freeform: Shape 1111">
                <a:extLst>
                  <a:ext uri="{FF2B5EF4-FFF2-40B4-BE49-F238E27FC236}">
                    <a16:creationId xmlns:a16="http://schemas.microsoft.com/office/drawing/2014/main" id="{987C6120-2802-4AAE-A140-8E5561485A05}"/>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41" name="Freeform: Shape 1112">
                <a:extLst>
                  <a:ext uri="{FF2B5EF4-FFF2-40B4-BE49-F238E27FC236}">
                    <a16:creationId xmlns:a16="http://schemas.microsoft.com/office/drawing/2014/main" id="{4EA54BBB-9EF3-9AC0-098D-7D3857C9B1D8}"/>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42" name="Freeform: Shape 1113">
                <a:extLst>
                  <a:ext uri="{FF2B5EF4-FFF2-40B4-BE49-F238E27FC236}">
                    <a16:creationId xmlns:a16="http://schemas.microsoft.com/office/drawing/2014/main" id="{84279470-BC76-114B-134C-C24082FAAE66}"/>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43" name="Freeform: Shape 1114">
                <a:extLst>
                  <a:ext uri="{FF2B5EF4-FFF2-40B4-BE49-F238E27FC236}">
                    <a16:creationId xmlns:a16="http://schemas.microsoft.com/office/drawing/2014/main" id="{F79017BE-FF38-8999-B922-3E4A1A27F850}"/>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44" name="Freeform: Shape 1115">
                <a:extLst>
                  <a:ext uri="{FF2B5EF4-FFF2-40B4-BE49-F238E27FC236}">
                    <a16:creationId xmlns:a16="http://schemas.microsoft.com/office/drawing/2014/main" id="{34D10B40-168A-42AD-BDDB-E5DD1BB0CB1A}"/>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5" name="Freeform: Shape 1116">
                <a:extLst>
                  <a:ext uri="{FF2B5EF4-FFF2-40B4-BE49-F238E27FC236}">
                    <a16:creationId xmlns:a16="http://schemas.microsoft.com/office/drawing/2014/main" id="{EFD69F92-92EF-8CF2-CE6C-C8E695180819}"/>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6" name="Freeform: Shape 1117">
                <a:extLst>
                  <a:ext uri="{FF2B5EF4-FFF2-40B4-BE49-F238E27FC236}">
                    <a16:creationId xmlns:a16="http://schemas.microsoft.com/office/drawing/2014/main" id="{ED3210F7-C933-BA69-BB23-8CCD0FA5541A}"/>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7" name="Freeform: Shape 1118">
                <a:extLst>
                  <a:ext uri="{FF2B5EF4-FFF2-40B4-BE49-F238E27FC236}">
                    <a16:creationId xmlns:a16="http://schemas.microsoft.com/office/drawing/2014/main" id="{C12D4841-6E72-AE82-1551-E7877D71E078}"/>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33" name="Freeform: Shape 1104">
              <a:extLst>
                <a:ext uri="{FF2B5EF4-FFF2-40B4-BE49-F238E27FC236}">
                  <a16:creationId xmlns:a16="http://schemas.microsoft.com/office/drawing/2014/main" id="{40B7706E-7BDA-89D8-733C-8D5F82D9DE85}"/>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34" name="Freeform: Shape 1105">
              <a:extLst>
                <a:ext uri="{FF2B5EF4-FFF2-40B4-BE49-F238E27FC236}">
                  <a16:creationId xmlns:a16="http://schemas.microsoft.com/office/drawing/2014/main" id="{6F4014C9-3532-50A8-5455-2662D268673A}"/>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35" name="Freeform: Shape 1106">
              <a:extLst>
                <a:ext uri="{FF2B5EF4-FFF2-40B4-BE49-F238E27FC236}">
                  <a16:creationId xmlns:a16="http://schemas.microsoft.com/office/drawing/2014/main" id="{D5A17560-E592-9210-90E4-5005EDE17829}"/>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36" name="Freeform: Shape 1107">
              <a:extLst>
                <a:ext uri="{FF2B5EF4-FFF2-40B4-BE49-F238E27FC236}">
                  <a16:creationId xmlns:a16="http://schemas.microsoft.com/office/drawing/2014/main" id="{0BD1DC0B-9D65-6F37-4E63-478C13BEE835}"/>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37" name="Freeform: Shape 1108">
              <a:extLst>
                <a:ext uri="{FF2B5EF4-FFF2-40B4-BE49-F238E27FC236}">
                  <a16:creationId xmlns:a16="http://schemas.microsoft.com/office/drawing/2014/main" id="{0FC82A5B-BD7C-B28B-46DB-BD392A767E13}"/>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38" name="Freeform: Shape 1109">
              <a:extLst>
                <a:ext uri="{FF2B5EF4-FFF2-40B4-BE49-F238E27FC236}">
                  <a16:creationId xmlns:a16="http://schemas.microsoft.com/office/drawing/2014/main" id="{701962EC-0523-32D2-FCCF-8B46E1DCB7BF}"/>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39" name="Freeform: Shape 1110">
              <a:extLst>
                <a:ext uri="{FF2B5EF4-FFF2-40B4-BE49-F238E27FC236}">
                  <a16:creationId xmlns:a16="http://schemas.microsoft.com/office/drawing/2014/main" id="{2FE01BC5-E9D9-9B57-8AC8-74B4FD714D65}"/>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pic>
        <p:nvPicPr>
          <p:cNvPr id="208" name="Picture 207">
            <a:extLst>
              <a:ext uri="{FF2B5EF4-FFF2-40B4-BE49-F238E27FC236}">
                <a16:creationId xmlns:a16="http://schemas.microsoft.com/office/drawing/2014/main" id="{84167F60-D696-C7AF-FBFC-D2D4C4B1B588}"/>
              </a:ext>
            </a:extLst>
          </p:cNvPr>
          <p:cNvPicPr>
            <a:picLocks noChangeAspect="1"/>
          </p:cNvPicPr>
          <p:nvPr/>
        </p:nvPicPr>
        <p:blipFill>
          <a:blip r:embed="rId3"/>
          <a:stretch>
            <a:fillRect/>
          </a:stretch>
        </p:blipFill>
        <p:spPr>
          <a:xfrm>
            <a:off x="7093161" y="3408796"/>
            <a:ext cx="841456" cy="677034"/>
          </a:xfrm>
          <a:prstGeom prst="rect">
            <a:avLst/>
          </a:prstGeom>
        </p:spPr>
      </p:pic>
      <p:pic>
        <p:nvPicPr>
          <p:cNvPr id="210" name="Picture 209">
            <a:extLst>
              <a:ext uri="{FF2B5EF4-FFF2-40B4-BE49-F238E27FC236}">
                <a16:creationId xmlns:a16="http://schemas.microsoft.com/office/drawing/2014/main" id="{085B8D0A-0B15-48ED-2562-01E0590744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90070" y="5234675"/>
            <a:ext cx="1182322" cy="1182322"/>
          </a:xfrm>
          <a:prstGeom prst="rect">
            <a:avLst/>
          </a:prstGeom>
        </p:spPr>
      </p:pic>
      <p:pic>
        <p:nvPicPr>
          <p:cNvPr id="211" name="Picture 210">
            <a:extLst>
              <a:ext uri="{FF2B5EF4-FFF2-40B4-BE49-F238E27FC236}">
                <a16:creationId xmlns:a16="http://schemas.microsoft.com/office/drawing/2014/main" id="{CBFFEFC1-19DE-B863-78A8-5AC9C02D72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77208" y="698915"/>
            <a:ext cx="1370185" cy="1370185"/>
          </a:xfrm>
          <a:prstGeom prst="rect">
            <a:avLst/>
          </a:prstGeom>
        </p:spPr>
      </p:pic>
      <p:pic>
        <p:nvPicPr>
          <p:cNvPr id="226" name="Picture 225">
            <a:extLst>
              <a:ext uri="{FF2B5EF4-FFF2-40B4-BE49-F238E27FC236}">
                <a16:creationId xmlns:a16="http://schemas.microsoft.com/office/drawing/2014/main" id="{F832AD39-3C28-5104-1CDB-23B65F4E37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60126" y="2020652"/>
            <a:ext cx="1063983" cy="1063983"/>
          </a:xfrm>
          <a:prstGeom prst="rect">
            <a:avLst/>
          </a:prstGeom>
        </p:spPr>
      </p:pic>
    </p:spTree>
    <p:extLst>
      <p:ext uri="{BB962C8B-B14F-4D97-AF65-F5344CB8AC3E}">
        <p14:creationId xmlns:p14="http://schemas.microsoft.com/office/powerpoint/2010/main" val="240243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2|53.8|11.1|6.3|10.1"/>
</p:tagLst>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139364</TotalTime>
  <Words>4524</Words>
  <Application>Microsoft Macintosh PowerPoint</Application>
  <PresentationFormat>Custom</PresentationFormat>
  <Paragraphs>622</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Amazon Ember</vt:lpstr>
      <vt:lpstr>Amazon Ember Display</vt:lpstr>
      <vt:lpstr>Amazon Ember Display Light</vt:lpstr>
      <vt:lpstr>Amazon Ember Heavy</vt:lpstr>
      <vt:lpstr>Amazon Ember Light</vt:lpstr>
      <vt:lpstr>Amazon Ember Regular</vt:lpstr>
      <vt:lpstr>Amazon Ember Thin</vt:lpstr>
      <vt:lpstr>Arial</vt:lpstr>
      <vt:lpstr>Arial,Sans-Serif</vt:lpstr>
      <vt:lpstr>Calibri</vt:lpstr>
      <vt:lpstr>Courier New</vt:lpstr>
      <vt:lpstr>DeckTemplate-AWS</vt:lpstr>
      <vt:lpstr>A generative AI powered self-service assistant for contact centers</vt:lpstr>
      <vt:lpstr>Generative AI in the contact center</vt:lpstr>
      <vt:lpstr>PowerPoint Presentation</vt:lpstr>
      <vt:lpstr>Customer experience (using a fictional hotel chain example)</vt:lpstr>
      <vt:lpstr>Retrieval Augmented Generation (or, in-context learning)</vt:lpstr>
      <vt:lpstr>Retrieval Augmented Generation (or, in-context learning)</vt:lpstr>
      <vt:lpstr>Retrieval Augmented Generation (or, in-context learning)</vt:lpstr>
      <vt:lpstr>Retrieval Augmented Generation (or, in-context learning)</vt:lpstr>
      <vt:lpstr>PowerPoint Presentation</vt:lpstr>
      <vt:lpstr>Solution Architecture</vt:lpstr>
      <vt:lpstr>Contact center RAG solution architecture</vt:lpstr>
      <vt:lpstr>Core RAG solution</vt:lpstr>
      <vt:lpstr>Automated testing</vt:lpstr>
      <vt:lpstr>Conversation analytics</vt:lpstr>
      <vt:lpstr>Hallucination detection</vt:lpstr>
      <vt:lpstr>Full end-to-end contact center RAG solution architecture</vt:lpstr>
      <vt:lpstr>Appendix</vt:lpstr>
      <vt:lpstr>CloudFormation stacks</vt:lpstr>
      <vt:lpstr>Conversation analytics data pipeline – detail view</vt:lpstr>
    </vt:vector>
  </TitlesOfParts>
  <Manager/>
  <Company>Amazon Web Services,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 Reference Architecture</dc:title>
  <dc:subject>Outcome-Based Solutions Reference IVA Architecture</dc:subject>
  <dc:creator>Brian Yost</dc:creator>
  <cp:keywords/>
  <dc:description/>
  <cp:lastModifiedBy>Yost, Brian</cp:lastModifiedBy>
  <cp:revision>570</cp:revision>
  <cp:lastPrinted>2023-11-15T16:15:34Z</cp:lastPrinted>
  <dcterms:created xsi:type="dcterms:W3CDTF">2016-06-17T18:22:10Z</dcterms:created>
  <dcterms:modified xsi:type="dcterms:W3CDTF">2024-08-26T23:07:03Z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