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handoutMasterIdLst>
    <p:handoutMasterId r:id="rId25"/>
  </p:handoutMasterIdLst>
  <p:sldIdLst>
    <p:sldId id="379" r:id="rId5"/>
    <p:sldId id="2147482446" r:id="rId6"/>
    <p:sldId id="284" r:id="rId7"/>
    <p:sldId id="2147482445" r:id="rId8"/>
    <p:sldId id="2147482438" r:id="rId9"/>
    <p:sldId id="2147482433" r:id="rId10"/>
    <p:sldId id="2147482436" r:id="rId11"/>
    <p:sldId id="2147482435" r:id="rId12"/>
    <p:sldId id="2147478833" r:id="rId13"/>
    <p:sldId id="2147482444" r:id="rId14"/>
    <p:sldId id="2147482457" r:id="rId15"/>
    <p:sldId id="2147482459" r:id="rId16"/>
    <p:sldId id="2147482461" r:id="rId17"/>
    <p:sldId id="2147482463" r:id="rId18"/>
    <p:sldId id="2147482465" r:id="rId19"/>
    <p:sldId id="2147482468" r:id="rId20"/>
    <p:sldId id="2147375459" r:id="rId21"/>
    <p:sldId id="2147375460" r:id="rId22"/>
    <p:sldId id="2147375336" r:id="rId23"/>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2A6B"/>
    <a:srgbClr val="DA2B6C"/>
    <a:srgbClr val="F79400"/>
    <a:srgbClr val="05A88D"/>
    <a:srgbClr val="2D3F5A"/>
    <a:srgbClr val="D768B1"/>
    <a:srgbClr val="446EC6"/>
    <a:srgbClr val="222E3E"/>
    <a:srgbClr val="EFF2F1"/>
    <a:srgbClr val="C039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3" autoAdjust="0"/>
    <p:restoredTop sz="96770" autoAdjust="0"/>
  </p:normalViewPr>
  <p:slideViewPr>
    <p:cSldViewPr snapToGrid="0" showGuides="1">
      <p:cViewPr varScale="1">
        <p:scale>
          <a:sx n="114" d="100"/>
          <a:sy n="114" d="100"/>
        </p:scale>
        <p:origin x="800" y="184"/>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1" d="100"/>
          <a:sy n="111"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10/17/24</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10/17/24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22003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074598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43273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235187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52747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62787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55409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92317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0736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251739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49051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75546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109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4350"/>
            <a:ext cx="5486400" cy="3086100"/>
          </a:xfrm>
        </p:spPr>
      </p:sp>
      <p:sp>
        <p:nvSpPr>
          <p:cNvPr id="3" name="Notes Placeholder 2"/>
          <p:cNvSpPr>
            <a:spLocks noGrp="1"/>
          </p:cNvSpPr>
          <p:nvPr>
            <p:ph type="body" idx="1"/>
          </p:nvPr>
        </p:nvSpPr>
        <p:spPr/>
        <p:txBody>
          <a:bodyPr/>
          <a:lstStyle/>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NOTE:  There are 2 versions of this slide: 1/the other version of the slide presents automatically with audio... vs. 2/this version of the slide is for you to step through w/ no audio (better for virtual or for situations where the audience won’t be able to hear the audio that plays)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Let’s walk through a sample self-service flow that leverages Amazon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Connect’s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conversational chatbot, dynamic personalization, and SMS capabilities.</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customer calls in.</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Amazon Connect uses the caller’s phone number to look up some information about the caller and their situation so that we can personalize this customer’s experience.</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that information, we learn that the caller is Nikki Wolf, a frequent flyer member, and that her flight was just cancelled.  We also learn that there are other flights we can offer both later today and tomorrow.</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apologizing, we present the option of a later flight tonight.  Nikki says she’d rather take the same flight tomorrow.</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Amazon Connect understands her intent and presents the option to book her on tomorrow’s flight.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&lt;click&gt;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Nikki confirms, and we book the flight.  We also know that the number she called from was a mobile phone, so we send Nikki a text message with confirmation and a link to her updated flight details.</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complex situation with a great outcome without involving an agent.</a:t>
            </a:r>
          </a:p>
          <a:p>
            <a:pPr marL="342900" marR="0" lvl="0" indent="-342900">
              <a:spcBef>
                <a:spcPts val="0"/>
              </a:spcBef>
              <a:spcAft>
                <a:spcPts val="0"/>
              </a:spcAft>
              <a:buFont typeface="Arial" panose="020B0604020202020204" pitchFamily="34" charset="0"/>
              <a:buChar char="•"/>
              <a:tabLst>
                <a:tab pos="2286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what you see here can all be implemented using the straightforward bot and customer journey capabilities of Amazon Connect.</a:t>
            </a:r>
          </a:p>
          <a:p>
            <a:pPr marL="0" indent="0">
              <a:buFont typeface="Arial"/>
              <a:buNone/>
            </a:pPr>
            <a:endParaRPr lang="en-US" strike="noStrike" baseline="0" dirty="0"/>
          </a:p>
        </p:txBody>
      </p:sp>
      <p:sp>
        <p:nvSpPr>
          <p:cNvPr id="4" name="Slide Number Placeholder 3"/>
          <p:cNvSpPr>
            <a:spLocks noGrp="1"/>
          </p:cNvSpPr>
          <p:nvPr>
            <p:ph type="sldNum" sz="quarter" idx="5"/>
          </p:nvPr>
        </p:nvSpPr>
        <p:spPr/>
        <p:txBody>
          <a:bodyPr/>
          <a:lstStyle/>
          <a:p>
            <a:fld id="{746EDEE7-1DE7-4D22-8E5C-116CA36BD835}" type="slidenum">
              <a:rPr lang="en-US" smtClean="0"/>
              <a:t>4</a:t>
            </a:fld>
            <a:endParaRPr lang="en-US"/>
          </a:p>
        </p:txBody>
      </p:sp>
    </p:spTree>
    <p:extLst>
      <p:ext uri="{BB962C8B-B14F-4D97-AF65-F5344CB8AC3E}">
        <p14:creationId xmlns:p14="http://schemas.microsoft.com/office/powerpoint/2010/main" val="391132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5</a:t>
            </a:fld>
            <a:endParaRPr lang="en-US" dirty="0"/>
          </a:p>
        </p:txBody>
      </p:sp>
    </p:spTree>
    <p:extLst>
      <p:ext uri="{BB962C8B-B14F-4D97-AF65-F5344CB8AC3E}">
        <p14:creationId xmlns:p14="http://schemas.microsoft.com/office/powerpoint/2010/main" val="370038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6</a:t>
            </a:fld>
            <a:endParaRPr lang="en-US" dirty="0"/>
          </a:p>
        </p:txBody>
      </p:sp>
    </p:spTree>
    <p:extLst>
      <p:ext uri="{BB962C8B-B14F-4D97-AF65-F5344CB8AC3E}">
        <p14:creationId xmlns:p14="http://schemas.microsoft.com/office/powerpoint/2010/main" val="54605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7</a:t>
            </a:fld>
            <a:endParaRPr lang="en-US" dirty="0"/>
          </a:p>
        </p:txBody>
      </p:sp>
    </p:spTree>
    <p:extLst>
      <p:ext uri="{BB962C8B-B14F-4D97-AF65-F5344CB8AC3E}">
        <p14:creationId xmlns:p14="http://schemas.microsoft.com/office/powerpoint/2010/main" val="61284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 basic foundations of RAG… how does it actually work? </a:t>
            </a:r>
          </a:p>
          <a:p>
            <a:endParaRPr lang="en-US" dirty="0"/>
          </a:p>
          <a:p>
            <a:r>
              <a:rPr lang="en-US" dirty="0"/>
              <a:t>First you need the data optimized for RAG …. This is the data ingestion layer</a:t>
            </a:r>
          </a:p>
          <a:p>
            <a:r>
              <a:rPr lang="en-US" dirty="0"/>
              <a:t>	Data source   ….   Chunking - </a:t>
            </a:r>
            <a:r>
              <a:rPr lang="en-US" b="0" dirty="0"/>
              <a:t>breaking down large pieces of text into smaller segments</a:t>
            </a:r>
            <a:r>
              <a:rPr lang="en-US" dirty="0"/>
              <a:t>. Essential technique with helps optimize the  …. relevance of the content.  … embeddings  ….  Vector DB .. Purpose built for indexing and retrieval and similarity search </a:t>
            </a:r>
          </a:p>
          <a:p>
            <a:endParaRPr lang="en-US" dirty="0"/>
          </a:p>
          <a:p>
            <a:r>
              <a:rPr lang="en-US" dirty="0"/>
              <a:t>Now we’re ready! A user query or question … embedded … semantic search … RETRIEVED passages (R) are ranked and passed as context … augmented (A) into an FM … which then generates a response (G)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FEB175-7AE1-4B66-A823-55E80A74AF1C}" type="slidenum">
              <a:rPr lang="en-US" smtClean="0"/>
              <a:pPr/>
              <a:t>8</a:t>
            </a:fld>
            <a:endParaRPr lang="en-US" dirty="0"/>
          </a:p>
        </p:txBody>
      </p:sp>
    </p:spTree>
    <p:extLst>
      <p:ext uri="{BB962C8B-B14F-4D97-AF65-F5344CB8AC3E}">
        <p14:creationId xmlns:p14="http://schemas.microsoft.com/office/powerpoint/2010/main" val="4189829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7163" y="612775"/>
            <a:ext cx="3860800" cy="2171700"/>
          </a:xfrm>
        </p:spPr>
      </p:sp>
      <p:sp>
        <p:nvSpPr>
          <p:cNvPr id="3" name="Notes Placeholder 2"/>
          <p:cNvSpPr>
            <a:spLocks noGrp="1"/>
          </p:cNvSpPr>
          <p:nvPr>
            <p:ph type="body" idx="1"/>
          </p:nvPr>
        </p:nvSpPr>
        <p:spPr/>
        <p:txBody>
          <a:bodyPr/>
          <a:lstStyle/>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Times New Roman" panose="02020603050405020304" pitchFamily="18" charset="0"/>
                <a:cs typeface="Calibri" panose="020F0502020204030204" pitchFamily="34" charset="0"/>
              </a:rPr>
              <a:t>We have Knowledge Bases for Amazon Bedrock, which supports the entire RAG workflow, from </a:t>
            </a:r>
            <a:r>
              <a:rPr lang="en-US" sz="1200" dirty="0">
                <a:latin typeface="+mn-lt"/>
              </a:rPr>
              <a:t>ingestion, to retrieval, and prompt augmentation.</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dirty="0">
              <a:effectLst/>
              <a:latin typeface="+mn-lt"/>
              <a:ea typeface="Times New Roman" panose="02020603050405020304" pitchFamily="18" charset="0"/>
              <a:cs typeface="Calibri" panose="020F0502020204030204" pitchFamily="34" charset="0"/>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Calibri" panose="020F0502020204030204" pitchFamily="34" charset="0"/>
              </a:rPr>
              <a:t>Simply point to the location of your data, like an S3 bucket, and Bedrock fetches relevant text documents, converts them into embeddings, and stores them in your vector database.</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dirty="0">
              <a:effectLst/>
              <a:latin typeface="+mn-lt"/>
              <a:ea typeface="Calibri" panose="020F0502020204030204" pitchFamily="34" charset="0"/>
              <a:cs typeface="Calibri" panose="020F0502020204030204" pitchFamily="34" charset="0"/>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US" sz="1200" dirty="0">
                <a:effectLst/>
                <a:latin typeface="+mn-lt"/>
                <a:ea typeface="Calibri" panose="020F0502020204030204" pitchFamily="34" charset="0"/>
              </a:rPr>
              <a:t>During inference, Bedrock will retrieve the relevant text and augment your prompts, while also</a:t>
            </a:r>
            <a:r>
              <a:rPr lang="en-US" sz="1200" b="0" i="0" dirty="0">
                <a:solidFill>
                  <a:srgbClr val="1D1C1D"/>
                </a:solidFill>
                <a:effectLst/>
                <a:latin typeface="+mn-lt"/>
              </a:rPr>
              <a:t> tagging retrievals with source attributions for added transparency.</a:t>
            </a: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pPr marL="0" marR="0" lvl="0" indent="0" algn="l" defTabSz="2142046" rtl="0" eaLnBrk="1" fontAlgn="auto" latinLnBrk="0" hangingPunct="1">
              <a:lnSpc>
                <a:spcPct val="107000"/>
              </a:lnSpc>
              <a:spcBef>
                <a:spcPts val="0"/>
              </a:spcBef>
              <a:spcAft>
                <a:spcPts val="800"/>
              </a:spcAft>
              <a:buClrTx/>
              <a:buSzTx/>
              <a:buFontTx/>
              <a:buNone/>
              <a:tabLst/>
              <a:defRPr/>
            </a:pPr>
            <a:r>
              <a:rPr lang="en-CA" sz="1200" b="0" i="0" dirty="0">
                <a:effectLst/>
                <a:latin typeface="Amazon Ember Display" panose="020B0603020204020204" pitchFamily="34" charset="0"/>
              </a:rPr>
              <a:t>Gives FMs and agents contextual information from your private data sources for Retrieval Augmented Generation (RAG) to deliver more relevant, accurate, and customized responses.</a:t>
            </a:r>
            <a:endParaRPr lang="en-US" sz="1200" dirty="0"/>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pPr marL="0" marR="0" lvl="0" indent="0" algn="l" defTabSz="2142046" rtl="0" eaLnBrk="1" fontAlgn="auto" latinLnBrk="0" hangingPunct="1">
              <a:lnSpc>
                <a:spcPct val="107000"/>
              </a:lnSpc>
              <a:spcBef>
                <a:spcPts val="0"/>
              </a:spcBef>
              <a:spcAft>
                <a:spcPts val="800"/>
              </a:spcAft>
              <a:buClrTx/>
              <a:buSzTx/>
              <a:buFontTx/>
              <a:buNone/>
              <a:tabLst/>
              <a:defRPr/>
            </a:pPr>
            <a:endParaRPr lang="en-US" sz="1200" b="0" i="0" dirty="0">
              <a:solidFill>
                <a:srgbClr val="1D1C1D"/>
              </a:solidFill>
              <a:effectLst/>
              <a:latin typeface="+mn-lt"/>
            </a:endParaRPr>
          </a:p>
          <a:p>
            <a:r>
              <a:rPr lang="en-US" dirty="0"/>
              <a:t>Speaker notes: https://</a:t>
            </a:r>
            <a:r>
              <a:rPr lang="en-US" dirty="0" err="1"/>
              <a:t>amazon.awsapps.com</a:t>
            </a:r>
            <a:r>
              <a:rPr lang="en-US" dirty="0"/>
              <a:t>/</a:t>
            </a:r>
            <a:r>
              <a:rPr lang="en-US" dirty="0" err="1"/>
              <a:t>workdocs</a:t>
            </a:r>
            <a:r>
              <a:rPr lang="en-US" dirty="0"/>
              <a:t>-preview/</a:t>
            </a:r>
            <a:r>
              <a:rPr lang="en-US" dirty="0" err="1"/>
              <a:t>index.html</a:t>
            </a:r>
            <a:r>
              <a:rPr lang="en-US" dirty="0"/>
              <a:t>#/quartz/805683170bbd6cdced697e507ffac9d2ba13066177a37fa956f152ee6fbfa9bd </a:t>
            </a:r>
          </a:p>
          <a:p>
            <a:endParaRPr lang="en-US" dirty="0"/>
          </a:p>
          <a:p>
            <a:pPr>
              <a:buFont typeface="+mj-lt"/>
              <a:buNone/>
            </a:pPr>
            <a:r>
              <a:rPr lang="en-US" dirty="0">
                <a:solidFill>
                  <a:srgbClr val="000000"/>
                </a:solidFill>
                <a:effectLst/>
              </a:rPr>
              <a:t>Launch name (this is the external/official name) - Guardrails for Amazon Bedrock</a:t>
            </a:r>
            <a:endParaRPr lang="en-US" dirty="0"/>
          </a:p>
          <a:p>
            <a:pPr>
              <a:buFont typeface="+mj-lt"/>
              <a:buNone/>
            </a:pPr>
            <a:endParaRPr lang="en-US" dirty="0">
              <a:solidFill>
                <a:srgbClr val="000000"/>
              </a:solidFill>
              <a:effectLst/>
            </a:endParaRPr>
          </a:p>
          <a:p>
            <a:pPr>
              <a:buFont typeface="+mj-lt"/>
              <a:buNone/>
            </a:pPr>
            <a:r>
              <a:rPr lang="en-US" dirty="0">
                <a:solidFill>
                  <a:srgbClr val="000000"/>
                </a:solidFill>
                <a:effectLst/>
              </a:rPr>
              <a:t>Description of launch - Guardrails for Amazon Bedrock </a:t>
            </a:r>
            <a:r>
              <a:rPr lang="en-US" dirty="0"/>
              <a:t>allows customers to manage user experiences based on application specific requirements and responsible AI policies. </a:t>
            </a:r>
          </a:p>
          <a:p>
            <a:pPr marL="742950" lvl="1" indent="-285750">
              <a:buFont typeface="+mj-lt"/>
              <a:buAutoNum type="arabicPeriod"/>
            </a:pPr>
            <a:r>
              <a:rPr lang="en-US" dirty="0"/>
              <a:t>Build generative AI-powered applications tailored to your use cases, and aligned with your safety and privacy requirements.</a:t>
            </a:r>
          </a:p>
          <a:p>
            <a:pPr>
              <a:buFont typeface="+mj-lt"/>
              <a:buNone/>
            </a:pPr>
            <a:r>
              <a:rPr lang="en-US" dirty="0">
                <a:solidFill>
                  <a:srgbClr val="000000"/>
                </a:solidFill>
                <a:effectLst/>
              </a:rPr>
              <a:t>3-4 bullets, focused on the customer value the launched product/service produces, written in c-suite language (not builder speak)</a:t>
            </a:r>
            <a:endParaRPr lang="en-US" dirty="0"/>
          </a:p>
          <a:p>
            <a:pPr>
              <a:buFont typeface="+mj-lt"/>
              <a:buNone/>
            </a:pPr>
            <a:r>
              <a:rPr lang="en-US" dirty="0"/>
              <a:t>a. Improve user experiences in your generative AI applications with customization, safety, and privacy controls</a:t>
            </a:r>
          </a:p>
          <a:p>
            <a:pPr>
              <a:buFont typeface="+mj-lt"/>
              <a:buNone/>
            </a:pPr>
            <a:r>
              <a:rPr lang="en-US" dirty="0"/>
              <a:t>b. Generate controlled responses tailored to your use cases in your applications</a:t>
            </a:r>
          </a:p>
          <a:p>
            <a:pPr>
              <a:buFont typeface="+mj-lt"/>
              <a:buNone/>
            </a:pPr>
            <a:r>
              <a:rPr lang="en-US" dirty="0"/>
              <a:t>c. Enhance content safety in generative AI applications based on your responsible AI policies</a:t>
            </a:r>
          </a:p>
          <a:p>
            <a:pPr>
              <a:buFont typeface="+mj-lt"/>
              <a:buNone/>
            </a:pPr>
            <a:r>
              <a:rPr lang="en-US" dirty="0"/>
              <a:t>d. Enable privacy protections by redacting sensitive PII information in FM responses </a:t>
            </a:r>
            <a:r>
              <a:rPr lang="en-US" i="1" dirty="0"/>
              <a:t>(coming soon: approval pending)</a:t>
            </a:r>
            <a:endParaRPr lang="en-US" dirty="0"/>
          </a:p>
          <a:p>
            <a:pPr>
              <a:buFont typeface="+mj-lt"/>
              <a:buNone/>
            </a:pPr>
            <a:r>
              <a:rPr lang="en-US" dirty="0"/>
              <a:t>e. Consistent protection across all FMs on Amazon Bedrock (English only, Text only)</a:t>
            </a:r>
          </a:p>
          <a:p>
            <a:pPr>
              <a:buFont typeface="+mj-lt"/>
              <a:buNone/>
            </a:pPr>
            <a:endParaRPr lang="en-US" dirty="0">
              <a:solidFill>
                <a:srgbClr val="000000"/>
              </a:solidFill>
              <a:effectLst/>
            </a:endParaRPr>
          </a:p>
          <a:p>
            <a:pPr>
              <a:buFont typeface="+mj-lt"/>
              <a:buNone/>
            </a:pPr>
            <a:r>
              <a:rPr lang="en-US" dirty="0">
                <a:solidFill>
                  <a:srgbClr val="000000"/>
                </a:solidFill>
                <a:effectLst/>
              </a:rPr>
              <a:t>Launch availability date – IAD, PDX, NRT (11/28 Public Preview)</a:t>
            </a:r>
            <a:endParaRPr lang="en-US" dirty="0"/>
          </a:p>
          <a:p>
            <a:pPr>
              <a:buFont typeface="+mj-lt"/>
              <a:buNone/>
            </a:pPr>
            <a:endParaRPr lang="en-US" dirty="0">
              <a:solidFill>
                <a:srgbClr val="000000"/>
              </a:solidFill>
              <a:effectLst/>
              <a:hlinkClick r:id="" action="ppaction://noaction"/>
            </a:endParaRPr>
          </a:p>
          <a:p>
            <a:pPr>
              <a:buFont typeface="+mj-lt"/>
              <a:buNone/>
            </a:pPr>
            <a:r>
              <a:rPr lang="en-US" dirty="0">
                <a:solidFill>
                  <a:srgbClr val="000000"/>
                </a:solidFill>
                <a:effectLst/>
                <a:hlinkClick r:id="" action="ppaction://noaction"/>
              </a:rPr>
              <a:t>Target</a:t>
            </a:r>
            <a:r>
              <a:rPr lang="en-US" dirty="0">
                <a:solidFill>
                  <a:srgbClr val="000000"/>
                </a:solidFill>
                <a:effectLst/>
              </a:rPr>
              <a:t> customer(s) - </a:t>
            </a:r>
            <a:r>
              <a:rPr lang="en-US" dirty="0"/>
              <a:t>Developers; business/product owners; policy makers (communications policy); BDMs and ITDMs; </a:t>
            </a:r>
            <a:r>
              <a:rPr lang="en-US" dirty="0">
                <a:solidFill>
                  <a:srgbClr val="000000"/>
                </a:solidFill>
                <a:effectLst/>
              </a:rPr>
              <a:t>enterprises; startups;</a:t>
            </a:r>
            <a:endParaRPr lang="en-US" dirty="0"/>
          </a:p>
          <a:p>
            <a:pPr>
              <a:buFont typeface="+mj-lt"/>
              <a:buNone/>
            </a:pPr>
            <a:endParaRPr lang="en-US" dirty="0"/>
          </a:p>
          <a:p>
            <a:pPr>
              <a:buFont typeface="+mj-lt"/>
              <a:buNone/>
            </a:pPr>
            <a:r>
              <a:rPr lang="en-US" dirty="0"/>
              <a:t>a. </a:t>
            </a:r>
            <a:r>
              <a:rPr lang="en-US" u="sng" dirty="0"/>
              <a:t>Gen AI applications require fine-grained controls to tailor FM interactions for a specific use case</a:t>
            </a:r>
            <a:r>
              <a:rPr lang="en-US" dirty="0"/>
              <a:t>. </a:t>
            </a:r>
            <a:r>
              <a:rPr lang="en-US" dirty="0">
                <a:solidFill>
                  <a:srgbClr val="000000"/>
                </a:solidFill>
                <a:effectLst/>
              </a:rPr>
              <a:t>FMs are incredibly powerful and can respond to a wide variety of queries. Depending on the underlying training data, </a:t>
            </a:r>
            <a:r>
              <a:rPr lang="en-US" dirty="0"/>
              <a:t>FMs can generate responses that may not be relevant to the application, or are potentially controversial to the organization</a:t>
            </a:r>
            <a:r>
              <a:rPr lang="en-US" dirty="0">
                <a:solidFill>
                  <a:srgbClr val="000000"/>
                </a:solidFill>
                <a:effectLst/>
              </a:rPr>
              <a:t>. For example, a travel booking company deploying a customer service chatbot does not want the chatbot to engage in questions about competitors, pricing negotiations, emergencies etc. With Guardrails for Amazon Bedrock, customers can define a set of </a:t>
            </a:r>
            <a:r>
              <a:rPr lang="en-US" b="1" dirty="0">
                <a:solidFill>
                  <a:srgbClr val="000000"/>
                </a:solidFill>
                <a:effectLst/>
              </a:rPr>
              <a:t>denied topics</a:t>
            </a:r>
            <a:r>
              <a:rPr lang="en-US" dirty="0">
                <a:solidFill>
                  <a:srgbClr val="000000"/>
                </a:solidFill>
                <a:effectLst/>
              </a:rPr>
              <a:t> that are controversial or not desirable in the context of a specific application. </a:t>
            </a:r>
            <a:endParaRPr lang="en-US" dirty="0"/>
          </a:p>
          <a:p>
            <a:pPr>
              <a:buFont typeface="+mj-lt"/>
              <a:buNone/>
            </a:pPr>
            <a:r>
              <a:rPr lang="en-US" dirty="0"/>
              <a:t>b. </a:t>
            </a:r>
            <a:r>
              <a:rPr lang="en-US" u="sng" dirty="0"/>
              <a:t>Gen AI applications require privacy controls to redact sensitive PII information</a:t>
            </a:r>
            <a:r>
              <a:rPr lang="en-US" dirty="0"/>
              <a:t>. Depending on the use-case, customers use FMs to process inputs containing PII data and require the final outputs to redact PII data to preserve privacy of their users. For example, a contact center application performing call summarization at the end of a call requires redaction of users' PII information prior to storing the information for record keeping. Guardrails support </a:t>
            </a:r>
            <a:r>
              <a:rPr lang="en-US" b="1" dirty="0"/>
              <a:t>PII redaction</a:t>
            </a:r>
            <a:r>
              <a:rPr lang="en-US" dirty="0"/>
              <a:t> to power generative AI applications that can redact PII information in FM responses. In addition, Guardrails can improve compliance in applications that are not expected to process any PII data by detecting PIIs in user inputs and blocking such inputs (e.g. general FAQ chatbot).</a:t>
            </a:r>
          </a:p>
          <a:p>
            <a:pPr>
              <a:buFont typeface="+mj-lt"/>
              <a:buNone/>
            </a:pPr>
            <a:r>
              <a:rPr lang="en-US" dirty="0"/>
              <a:t>c. </a:t>
            </a:r>
            <a:r>
              <a:rPr lang="en-US" u="sng" dirty="0"/>
              <a:t>Organizations need to design applications around their responsible AI policies</a:t>
            </a:r>
            <a:r>
              <a:rPr lang="en-US" dirty="0"/>
              <a:t>. As FMs are trained with vast amounts of data, they can potentially respond to malicious queries and generate objectionable and harmful responses. While some FMs have built-in measures to prevent the generation of harmful responses based on certain responsible AI principles, such protection mechanisms are model-specific and cannot be tailored for an organization. In addition, customers using multiple FMs for different tasks do not get a consistent and configurable protection layer. Guardrails provide </a:t>
            </a:r>
            <a:r>
              <a:rPr lang="en-US" b="1" dirty="0"/>
              <a:t>content filters</a:t>
            </a:r>
            <a:r>
              <a:rPr lang="en-US" dirty="0"/>
              <a:t> with configurable thresholds to filter harmful content across hate, insults, sexual, and violence categories. In addition, guardrails also support </a:t>
            </a:r>
            <a:r>
              <a:rPr lang="en-US" b="1" dirty="0"/>
              <a:t>word filters</a:t>
            </a:r>
            <a:r>
              <a:rPr lang="en-US" dirty="0"/>
              <a:t> to filter profane and customer-configurable words that may be offensive or inappropriate for customers' use-cases.</a:t>
            </a:r>
          </a:p>
          <a:p>
            <a:pPr>
              <a:buFont typeface="+mj-lt"/>
              <a:buNone/>
            </a:pPr>
            <a:endParaRPr lang="en-US" dirty="0"/>
          </a:p>
          <a:p>
            <a:pPr>
              <a:buFont typeface="+mj-lt"/>
              <a:buNone/>
            </a:pPr>
            <a:r>
              <a:rPr lang="en-US" dirty="0"/>
              <a:t>Finally, Guardrails are an independent layer that evaluates user input and FM responses, and provide the same degree of protection regardless of the underlying FM. Customers can create multiple guardrails, each configured for a specific application, and use these guardrails across different application types and use cases.</a:t>
            </a:r>
          </a:p>
          <a:p>
            <a:pPr>
              <a:buFont typeface="+mj-lt"/>
              <a:buNone/>
            </a:pPr>
            <a:endParaRPr lang="en-US" u="sng" dirty="0"/>
          </a:p>
          <a:p>
            <a:pPr>
              <a:buFont typeface="+mj-lt"/>
              <a:buNone/>
            </a:pPr>
            <a:r>
              <a:rPr lang="en-US" u="sng" dirty="0"/>
              <a:t>6. Capabilities</a:t>
            </a:r>
            <a:endParaRPr lang="en-US" dirty="0"/>
          </a:p>
          <a:p>
            <a:pPr lvl="1">
              <a:buFont typeface="+mj-lt"/>
              <a:buNone/>
            </a:pPr>
            <a:r>
              <a:rPr lang="en-US" dirty="0"/>
              <a:t>a. </a:t>
            </a:r>
            <a:r>
              <a:rPr lang="en-US" b="1" i="1" dirty="0"/>
              <a:t>Content filters</a:t>
            </a:r>
            <a:r>
              <a:rPr lang="en-US" dirty="0"/>
              <a:t> - Customers can configure thresholds (none, high, medium, low) to filter harmful content based on their responsible AI policies across hate, insults, sexual, and violence categories.</a:t>
            </a:r>
          </a:p>
          <a:p>
            <a:pPr lvl="1">
              <a:buFont typeface="+mj-lt"/>
              <a:buNone/>
            </a:pPr>
            <a:r>
              <a:rPr lang="en-US" dirty="0"/>
              <a:t>b. </a:t>
            </a:r>
            <a:r>
              <a:rPr lang="en-US" b="1" i="1" dirty="0"/>
              <a:t>Denied topics</a:t>
            </a:r>
            <a:r>
              <a:rPr lang="en-US" i="1" dirty="0"/>
              <a:t> - </a:t>
            </a:r>
            <a:r>
              <a:rPr lang="en-US" dirty="0"/>
              <a:t>Customers can define a set of topics that are controversial or objectionable (e.g. competitive queries, negative press coverage). These topics will be blocked if detected in user queries or FM responses.</a:t>
            </a:r>
          </a:p>
          <a:p>
            <a:pPr lvl="1">
              <a:buFont typeface="+mj-lt"/>
              <a:buNone/>
            </a:pPr>
            <a:r>
              <a:rPr lang="en-US" dirty="0"/>
              <a:t>c. </a:t>
            </a:r>
            <a:r>
              <a:rPr lang="en-US" b="1" i="1" dirty="0"/>
              <a:t>Word filters</a:t>
            </a:r>
            <a:r>
              <a:rPr lang="en-US" i="1" dirty="0"/>
              <a:t> (coming soon: approval pending) </a:t>
            </a:r>
            <a:r>
              <a:rPr lang="en-US" dirty="0"/>
              <a:t>- Customers can define a set of words that are blocked or masked in FM responses. This also includes filtering of a pre-defined list of profane words.</a:t>
            </a:r>
          </a:p>
          <a:p>
            <a:pPr lvl="1">
              <a:buFont typeface="+mj-lt"/>
              <a:buNone/>
            </a:pPr>
            <a:r>
              <a:rPr lang="en-US" dirty="0"/>
              <a:t>d. </a:t>
            </a:r>
            <a:r>
              <a:rPr lang="en-US" b="1" i="1" dirty="0"/>
              <a:t>PII redaction</a:t>
            </a:r>
            <a:r>
              <a:rPr lang="en-US" i="1" dirty="0"/>
              <a:t> (coming soon: approval pending) </a:t>
            </a:r>
            <a:r>
              <a:rPr lang="en-US" dirty="0"/>
              <a:t>- Customers can select the PIIs (from a defined list of PIIs) to be redacted in FM responses OR can block FM responses containing PII data.</a:t>
            </a:r>
          </a:p>
          <a:p>
            <a:r>
              <a:rPr lang="en-US" dirty="0"/>
              <a:t>Works across all FMs and Agents</a:t>
            </a:r>
          </a:p>
        </p:txBody>
      </p:sp>
    </p:spTree>
    <p:extLst>
      <p:ext uri="{BB962C8B-B14F-4D97-AF65-F5344CB8AC3E}">
        <p14:creationId xmlns:p14="http://schemas.microsoft.com/office/powerpoint/2010/main" val="1605039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4630400" cy="82295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3349613" y="7531058"/>
            <a:ext cx="709192" cy="424101"/>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DA6B7-22C3-463B-84A7-01040C6A575D}"/>
              </a:ext>
            </a:extLst>
          </p:cNvPr>
          <p:cNvSpPr>
            <a:spLocks noGrp="1"/>
          </p:cNvSpPr>
          <p:nvPr>
            <p:ph type="dt" sz="half" idx="10"/>
          </p:nvPr>
        </p:nvSpPr>
        <p:spPr/>
        <p:txBody>
          <a:bodyPr/>
          <a:lstStyle/>
          <a:p>
            <a:fld id="{CEC470AD-F118-4F70-8009-3F8F27FDA1AD}" type="datetimeFigureOut">
              <a:rPr lang="en-US" smtClean="0"/>
              <a:t>10/17/24</a:t>
            </a:fld>
            <a:endParaRPr lang="en-US"/>
          </a:p>
        </p:txBody>
      </p:sp>
      <p:sp>
        <p:nvSpPr>
          <p:cNvPr id="3" name="Footer Placeholder 2">
            <a:extLst>
              <a:ext uri="{FF2B5EF4-FFF2-40B4-BE49-F238E27FC236}">
                <a16:creationId xmlns:a16="http://schemas.microsoft.com/office/drawing/2014/main" id="{52A8D79E-6451-48AA-A7F5-6EB095CC0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CF8C8-5FA2-4F48-A789-984D1858CAD7}"/>
              </a:ext>
            </a:extLst>
          </p:cNvPr>
          <p:cNvSpPr>
            <a:spLocks noGrp="1"/>
          </p:cNvSpPr>
          <p:nvPr>
            <p:ph type="sldNum" sz="quarter" idx="12"/>
          </p:nvPr>
        </p:nvSpPr>
        <p:spPr/>
        <p:txBody>
          <a:bodyPr/>
          <a:lstStyle/>
          <a:p>
            <a:fld id="{8961D427-9D95-4006-B6C5-2E5159B581B5}" type="slidenum">
              <a:rPr lang="en-US" smtClean="0"/>
              <a:t>‹#›</a:t>
            </a:fld>
            <a:endParaRPr lang="en-US"/>
          </a:p>
        </p:txBody>
      </p:sp>
    </p:spTree>
    <p:extLst>
      <p:ext uri="{BB962C8B-B14F-4D97-AF65-F5344CB8AC3E}">
        <p14:creationId xmlns:p14="http://schemas.microsoft.com/office/powerpoint/2010/main" val="48436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731520" y="446883"/>
            <a:ext cx="13167360" cy="642637"/>
          </a:xfrm>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08A22A18-A983-4477-9CE2-E889A78034A4}"/>
              </a:ext>
            </a:extLst>
          </p:cNvPr>
          <p:cNvSpPr>
            <a:spLocks noGrp="1"/>
          </p:cNvSpPr>
          <p:nvPr>
            <p:ph type="dt" sz="half" idx="10"/>
          </p:nvPr>
        </p:nvSpPr>
        <p:spPr>
          <a:xfrm>
            <a:off x="1005840" y="8343901"/>
            <a:ext cx="3291840" cy="438150"/>
          </a:xfrm>
          <a:prstGeom prst="rect">
            <a:avLst/>
          </a:prstGeom>
        </p:spPr>
        <p:txBody>
          <a:bodyPr/>
          <a:lstStyle/>
          <a:p>
            <a:pPr defTabSz="1097280">
              <a:defRPr/>
            </a:pPr>
            <a:fld id="{961606CB-94BE-AF48-81E0-101E570FE646}" type="datetime1">
              <a:rPr lang="en-US" sz="1080" smtClean="0">
                <a:solidFill>
                  <a:prstClr val="white">
                    <a:tint val="75000"/>
                  </a:prstClr>
                </a:solidFill>
                <a:latin typeface="Amazon Ember Display"/>
              </a:rPr>
              <a:pPr defTabSz="1097280">
                <a:defRPr/>
              </a:pPr>
              <a:t>10/17/24</a:t>
            </a:fld>
            <a:endParaRPr lang="en-US" sz="1080" dirty="0">
              <a:solidFill>
                <a:prstClr val="white">
                  <a:tint val="75000"/>
                </a:prstClr>
              </a:solidFill>
              <a:latin typeface="Amazon Ember Display"/>
            </a:endParaRPr>
          </a:p>
        </p:txBody>
      </p:sp>
      <p:sp>
        <p:nvSpPr>
          <p:cNvPr id="4" name="Footer Placeholder 3">
            <a:extLst>
              <a:ext uri="{FF2B5EF4-FFF2-40B4-BE49-F238E27FC236}">
                <a16:creationId xmlns:a16="http://schemas.microsoft.com/office/drawing/2014/main" id="{416B6389-19E6-4677-81FB-25CCEB0E3D8F}"/>
              </a:ext>
            </a:extLst>
          </p:cNvPr>
          <p:cNvSpPr>
            <a:spLocks noGrp="1"/>
          </p:cNvSpPr>
          <p:nvPr>
            <p:ph type="ftr" sz="quarter" idx="11"/>
          </p:nvPr>
        </p:nvSpPr>
        <p:spPr>
          <a:xfrm>
            <a:off x="4846320" y="8343901"/>
            <a:ext cx="4937760" cy="438150"/>
          </a:xfrm>
          <a:prstGeom prst="rect">
            <a:avLst/>
          </a:prstGeom>
        </p:spPr>
        <p:txBody>
          <a:bodyPr/>
          <a:lstStyle/>
          <a:p>
            <a:pPr algn="ctr" defTabSz="1097280">
              <a:defRPr/>
            </a:pPr>
            <a:endParaRPr lang="en-US" sz="1080" dirty="0">
              <a:solidFill>
                <a:prstClr val="white">
                  <a:tint val="75000"/>
                </a:prstClr>
              </a:solidFill>
              <a:latin typeface="Amazon Ember Display"/>
            </a:endParaRPr>
          </a:p>
        </p:txBody>
      </p:sp>
      <p:sp>
        <p:nvSpPr>
          <p:cNvPr id="5" name="Slide Number Placeholder 4">
            <a:extLst>
              <a:ext uri="{FF2B5EF4-FFF2-40B4-BE49-F238E27FC236}">
                <a16:creationId xmlns:a16="http://schemas.microsoft.com/office/drawing/2014/main" id="{6D907AE9-2A8E-446F-AC5C-E522F1C0231C}"/>
              </a:ext>
            </a:extLst>
          </p:cNvPr>
          <p:cNvSpPr>
            <a:spLocks noGrp="1"/>
          </p:cNvSpPr>
          <p:nvPr>
            <p:ph type="sldNum" sz="quarter" idx="12"/>
          </p:nvPr>
        </p:nvSpPr>
        <p:spPr>
          <a:xfrm>
            <a:off x="10715040" y="7547401"/>
            <a:ext cx="3291840" cy="438150"/>
          </a:xfrm>
          <a:prstGeom prst="rect">
            <a:avLst/>
          </a:prstGeom>
        </p:spPr>
        <p:txBody>
          <a:bodyPr/>
          <a:lstStyle/>
          <a:p>
            <a:pPr algn="r" defTabSz="1097280">
              <a:defRPr/>
            </a:pPr>
            <a:fld id="{EB4B8DE2-A4E8-46E4-8BBF-D75455EFF32C}" type="slidenum">
              <a:rPr lang="en-US" sz="1080" smtClean="0">
                <a:solidFill>
                  <a:prstClr val="white">
                    <a:tint val="75000"/>
                  </a:prstClr>
                </a:solidFill>
                <a:latin typeface="Amazon Ember Display"/>
              </a:rPr>
              <a:pPr algn="r" defTabSz="1097280">
                <a:defRPr/>
              </a:pPr>
              <a:t>‹#›</a:t>
            </a:fld>
            <a:endParaRPr lang="en-US" sz="1080" dirty="0">
              <a:solidFill>
                <a:prstClr val="white">
                  <a:tint val="75000"/>
                </a:prstClr>
              </a:solidFill>
              <a:latin typeface="Amazon Ember Display"/>
            </a:endParaRPr>
          </a:p>
        </p:txBody>
      </p:sp>
    </p:spTree>
    <p:extLst>
      <p:ext uri="{BB962C8B-B14F-4D97-AF65-F5344CB8AC3E}">
        <p14:creationId xmlns:p14="http://schemas.microsoft.com/office/powerpoint/2010/main" val="356915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731520" y="388365"/>
            <a:ext cx="13167360" cy="642637"/>
          </a:xfrm>
        </p:spPr>
        <p:txBody>
          <a:bodyPr/>
          <a:lstStyle>
            <a:lvl1pPr>
              <a:defRPr/>
            </a:lvl1pPr>
          </a:lstStyle>
          <a:p>
            <a:r>
              <a:rPr lang="en-US" dirty="0"/>
              <a:t>Title and subtitle layout</a:t>
            </a:r>
          </a:p>
        </p:txBody>
      </p:sp>
      <p:sp>
        <p:nvSpPr>
          <p:cNvPr id="4" name="Text Placeholder 3">
            <a:extLst>
              <a:ext uri="{FF2B5EF4-FFF2-40B4-BE49-F238E27FC236}">
                <a16:creationId xmlns:a16="http://schemas.microsoft.com/office/drawing/2014/main" id="{466213DF-CEC6-4F46-9CD4-5ED4A416AF59}"/>
              </a:ext>
            </a:extLst>
          </p:cNvPr>
          <p:cNvSpPr>
            <a:spLocks noGrp="1"/>
          </p:cNvSpPr>
          <p:nvPr>
            <p:ph type="body" sz="quarter" idx="10" hasCustomPrompt="1"/>
          </p:nvPr>
        </p:nvSpPr>
        <p:spPr>
          <a:xfrm>
            <a:off x="731520" y="1097280"/>
            <a:ext cx="13167360" cy="310238"/>
          </a:xfrm>
        </p:spPr>
        <p:txBody>
          <a:bodyPr/>
          <a:lstStyle>
            <a:lvl1pPr marL="0" indent="0">
              <a:buNone/>
              <a:defRPr sz="1440" b="1" i="0" cap="all" spc="360" baseline="0"/>
            </a:lvl1pPr>
          </a:lstStyle>
          <a:p>
            <a:pPr lvl="0"/>
            <a:r>
              <a:rPr lang="en-US" dirty="0"/>
              <a:t>Enter subtitle</a:t>
            </a:r>
          </a:p>
        </p:txBody>
      </p:sp>
      <p:sp>
        <p:nvSpPr>
          <p:cNvPr id="3" name="Date Placeholder 2">
            <a:extLst>
              <a:ext uri="{FF2B5EF4-FFF2-40B4-BE49-F238E27FC236}">
                <a16:creationId xmlns:a16="http://schemas.microsoft.com/office/drawing/2014/main" id="{A312CB8C-58A4-4758-8C91-E8641A9F6DCF}"/>
              </a:ext>
            </a:extLst>
          </p:cNvPr>
          <p:cNvSpPr>
            <a:spLocks noGrp="1"/>
          </p:cNvSpPr>
          <p:nvPr>
            <p:ph type="dt" sz="half" idx="11"/>
          </p:nvPr>
        </p:nvSpPr>
        <p:spPr/>
        <p:txBody>
          <a:bodyPr/>
          <a:lstStyle/>
          <a:p>
            <a:fld id="{2AAE77B9-760B-8040-A41E-8B5B73F4B26D}" type="datetime1">
              <a:rPr lang="en-US" smtClean="0"/>
              <a:t>10/17/24</a:t>
            </a:fld>
            <a:endParaRPr lang="en-US"/>
          </a:p>
        </p:txBody>
      </p:sp>
      <p:sp>
        <p:nvSpPr>
          <p:cNvPr id="5" name="Footer Placeholder 4">
            <a:extLst>
              <a:ext uri="{FF2B5EF4-FFF2-40B4-BE49-F238E27FC236}">
                <a16:creationId xmlns:a16="http://schemas.microsoft.com/office/drawing/2014/main" id="{50444248-408B-4052-8B56-17F469F98EA1}"/>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88178479-5E5D-4B94-9958-5C40D64BED65}"/>
              </a:ext>
            </a:extLst>
          </p:cNvPr>
          <p:cNvSpPr>
            <a:spLocks noGrp="1"/>
          </p:cNvSpPr>
          <p:nvPr>
            <p:ph type="sldNum" sz="quarter" idx="13"/>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68169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84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Launch 2 of 2">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0FBABC80-5F18-FB6D-C9F4-511BCECF3038}"/>
              </a:ext>
            </a:extLst>
          </p:cNvPr>
          <p:cNvSpPr>
            <a:spLocks noGrp="1"/>
          </p:cNvSpPr>
          <p:nvPr>
            <p:ph type="body" sz="quarter" idx="20" hasCustomPrompt="1"/>
          </p:nvPr>
        </p:nvSpPr>
        <p:spPr>
          <a:xfrm>
            <a:off x="843044" y="2122716"/>
            <a:ext cx="5817012" cy="701808"/>
          </a:xfrm>
          <a:prstGeom prst="rect">
            <a:avLst/>
          </a:prstGeom>
        </p:spPr>
        <p:txBody>
          <a:bodyPr/>
          <a:lstStyle>
            <a:lvl1pPr marL="0" indent="0" algn="l">
              <a:buNone/>
              <a:defRPr sz="4267"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a:t>Amazon</a:t>
            </a:r>
          </a:p>
        </p:txBody>
      </p:sp>
      <p:sp>
        <p:nvSpPr>
          <p:cNvPr id="9" name="Text Placeholder 12">
            <a:extLst>
              <a:ext uri="{FF2B5EF4-FFF2-40B4-BE49-F238E27FC236}">
                <a16:creationId xmlns:a16="http://schemas.microsoft.com/office/drawing/2014/main" id="{3F82E822-F751-B9B5-9D62-3F7992FAF60D}"/>
              </a:ext>
            </a:extLst>
          </p:cNvPr>
          <p:cNvSpPr>
            <a:spLocks noGrp="1"/>
          </p:cNvSpPr>
          <p:nvPr>
            <p:ph type="body" sz="quarter" idx="21" hasCustomPrompt="1"/>
          </p:nvPr>
        </p:nvSpPr>
        <p:spPr>
          <a:xfrm>
            <a:off x="843044" y="3104120"/>
            <a:ext cx="5817012" cy="701808"/>
          </a:xfrm>
          <a:prstGeom prst="rect">
            <a:avLst/>
          </a:prstGeom>
        </p:spPr>
        <p:txBody>
          <a:bodyPr/>
          <a:lstStyle>
            <a:lvl1pPr marL="0" indent="0" algn="l">
              <a:buNone/>
              <a:defRPr sz="4267" b="1" i="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err="1"/>
              <a:t>CodeWhisperer</a:t>
            </a:r>
            <a:endParaRPr lang="en-US" dirty="0"/>
          </a:p>
        </p:txBody>
      </p:sp>
      <p:sp>
        <p:nvSpPr>
          <p:cNvPr id="10" name="Text Placeholder 12">
            <a:extLst>
              <a:ext uri="{FF2B5EF4-FFF2-40B4-BE49-F238E27FC236}">
                <a16:creationId xmlns:a16="http://schemas.microsoft.com/office/drawing/2014/main" id="{F03C3A56-97CA-287F-F08A-4E060503CFED}"/>
              </a:ext>
            </a:extLst>
          </p:cNvPr>
          <p:cNvSpPr>
            <a:spLocks noGrp="1"/>
          </p:cNvSpPr>
          <p:nvPr>
            <p:ph type="body" sz="quarter" idx="22" hasCustomPrompt="1"/>
          </p:nvPr>
        </p:nvSpPr>
        <p:spPr>
          <a:xfrm>
            <a:off x="843044" y="4460638"/>
            <a:ext cx="5817012" cy="662335"/>
          </a:xfrm>
          <a:prstGeom prst="rect">
            <a:avLst/>
          </a:prstGeom>
        </p:spPr>
        <p:txBody>
          <a:bodyPr/>
          <a:lstStyle>
            <a:lvl1pPr marL="0" indent="0" algn="l">
              <a:spcBef>
                <a:spcPts val="0"/>
              </a:spcBef>
              <a:buNone/>
              <a:defRPr sz="1991" b="0" i="0" baseline="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325124"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650248"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975372"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300496" indent="0">
              <a:buNone/>
              <a:defRPr b="0" i="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stStyle>
          <a:p>
            <a:pPr lvl="0"/>
            <a:r>
              <a:rPr lang="en-US" dirty="0"/>
              <a:t>Subtext goes here</a:t>
            </a:r>
            <a:br>
              <a:rPr lang="en-US" dirty="0"/>
            </a:br>
            <a:r>
              <a:rPr lang="en-US" dirty="0"/>
              <a:t>with space for a second line</a:t>
            </a:r>
          </a:p>
        </p:txBody>
      </p:sp>
    </p:spTree>
    <p:extLst>
      <p:ext uri="{BB962C8B-B14F-4D97-AF65-F5344CB8AC3E}">
        <p14:creationId xmlns:p14="http://schemas.microsoft.com/office/powerpoint/2010/main" val="117994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2"/>
                </a:solidFill>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3349613" y="7531058"/>
            <a:ext cx="709192" cy="424102"/>
          </a:xfrm>
          <a:prstGeom prst="rect">
            <a:avLst/>
          </a:prstGeom>
        </p:spPr>
      </p:pic>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baseline="0">
                <a:solidFill>
                  <a:schemeClr val="bg2"/>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2" y="7683901"/>
            <a:ext cx="8154563"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2024, Amazon Web Services, Inc. or its Affiliates.</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 id="2147483715" r:id="rId25"/>
    <p:sldLayoutId id="2147483716" r:id="rId26"/>
    <p:sldLayoutId id="2147483718" r:id="rId27"/>
    <p:sldLayoutId id="2147483719" r:id="rId28"/>
  </p:sldLayoutIdLst>
  <p:hf hdr="0" ftr="0" dt="0"/>
  <p:txStyles>
    <p:titleStyle>
      <a:lvl1pPr algn="l" defTabSz="731520" rtl="0" eaLnBrk="1" latinLnBrk="0" hangingPunct="1">
        <a:spcBef>
          <a:spcPct val="0"/>
        </a:spcBef>
        <a:buNone/>
        <a:defRPr sz="3800"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svg"/><Relationship Id="rId42" Type="http://schemas.openxmlformats.org/officeDocument/2006/relationships/image" Target="../media/image60.png"/><Relationship Id="rId47" Type="http://schemas.openxmlformats.org/officeDocument/2006/relationships/image" Target="../media/image65.svg"/><Relationship Id="rId50" Type="http://schemas.openxmlformats.org/officeDocument/2006/relationships/image" Target="../media/image68.png"/><Relationship Id="rId55" Type="http://schemas.openxmlformats.org/officeDocument/2006/relationships/image" Target="../media/image73.svg"/><Relationship Id="rId7" Type="http://schemas.openxmlformats.org/officeDocument/2006/relationships/image" Target="../media/image25.svg"/><Relationship Id="rId2" Type="http://schemas.openxmlformats.org/officeDocument/2006/relationships/notesSlide" Target="../notesSlides/notesSlide11.xml"/><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50.sv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svg"/><Relationship Id="rId53" Type="http://schemas.openxmlformats.org/officeDocument/2006/relationships/image" Target="../media/image71.svg"/><Relationship Id="rId5" Type="http://schemas.openxmlformats.org/officeDocument/2006/relationships/image" Target="../media/image23.sv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45.png"/><Relationship Id="rId30" Type="http://schemas.openxmlformats.org/officeDocument/2006/relationships/image" Target="../media/image48.svg"/><Relationship Id="rId35" Type="http://schemas.openxmlformats.org/officeDocument/2006/relationships/image" Target="../media/image53.png"/><Relationship Id="rId43" Type="http://schemas.openxmlformats.org/officeDocument/2006/relationships/image" Target="../media/image61.svg"/><Relationship Id="rId48" Type="http://schemas.openxmlformats.org/officeDocument/2006/relationships/image" Target="../media/image66.png"/><Relationship Id="rId56" Type="http://schemas.openxmlformats.org/officeDocument/2006/relationships/image" Target="../media/image74.png"/><Relationship Id="rId8" Type="http://schemas.openxmlformats.org/officeDocument/2006/relationships/image" Target="../media/image26.png"/><Relationship Id="rId51" Type="http://schemas.openxmlformats.org/officeDocument/2006/relationships/image" Target="../media/image69.sv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svg"/><Relationship Id="rId46" Type="http://schemas.openxmlformats.org/officeDocument/2006/relationships/image" Target="../media/image64.png"/><Relationship Id="rId20" Type="http://schemas.openxmlformats.org/officeDocument/2006/relationships/image" Target="../media/image38.svg"/><Relationship Id="rId41" Type="http://schemas.openxmlformats.org/officeDocument/2006/relationships/image" Target="../media/image59.svg"/><Relationship Id="rId54"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46.svg"/><Relationship Id="rId36" Type="http://schemas.openxmlformats.org/officeDocument/2006/relationships/image" Target="../media/image54.svg"/><Relationship Id="rId49" Type="http://schemas.openxmlformats.org/officeDocument/2006/relationships/image" Target="../media/image67.svg"/><Relationship Id="rId57" Type="http://schemas.openxmlformats.org/officeDocument/2006/relationships/image" Target="../media/image75.svg"/><Relationship Id="rId10" Type="http://schemas.openxmlformats.org/officeDocument/2006/relationships/image" Target="../media/image28.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2.svg"/><Relationship Id="rId18" Type="http://schemas.openxmlformats.org/officeDocument/2006/relationships/image" Target="../media/image49.png"/><Relationship Id="rId3" Type="http://schemas.openxmlformats.org/officeDocument/2006/relationships/image" Target="../media/image21.png"/><Relationship Id="rId21" Type="http://schemas.openxmlformats.org/officeDocument/2006/relationships/image" Target="../media/image52.svg"/><Relationship Id="rId7" Type="http://schemas.openxmlformats.org/officeDocument/2006/relationships/image" Target="../media/image25.svg"/><Relationship Id="rId12" Type="http://schemas.openxmlformats.org/officeDocument/2006/relationships/image" Target="../media/image41.png"/><Relationship Id="rId17" Type="http://schemas.openxmlformats.org/officeDocument/2006/relationships/image" Target="../media/image54.svg"/><Relationship Id="rId2" Type="http://schemas.openxmlformats.org/officeDocument/2006/relationships/notesSlide" Target="../notesSlides/notesSlide12.xml"/><Relationship Id="rId16" Type="http://schemas.openxmlformats.org/officeDocument/2006/relationships/image" Target="../media/image53.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svg"/><Relationship Id="rId5" Type="http://schemas.openxmlformats.org/officeDocument/2006/relationships/image" Target="../media/image23.svg"/><Relationship Id="rId15" Type="http://schemas.openxmlformats.org/officeDocument/2006/relationships/image" Target="../media/image46.svg"/><Relationship Id="rId23" Type="http://schemas.openxmlformats.org/officeDocument/2006/relationships/image" Target="../media/image56.svg"/><Relationship Id="rId10" Type="http://schemas.openxmlformats.org/officeDocument/2006/relationships/image" Target="../media/image39.png"/><Relationship Id="rId19" Type="http://schemas.openxmlformats.org/officeDocument/2006/relationships/image" Target="../media/image50.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45.png"/><Relationship Id="rId22"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2.svg"/><Relationship Id="rId18" Type="http://schemas.openxmlformats.org/officeDocument/2006/relationships/image" Target="../media/image57.png"/><Relationship Id="rId3" Type="http://schemas.openxmlformats.org/officeDocument/2006/relationships/image" Target="../media/image21.png"/><Relationship Id="rId21" Type="http://schemas.openxmlformats.org/officeDocument/2006/relationships/image" Target="../media/image24.png"/><Relationship Id="rId7" Type="http://schemas.openxmlformats.org/officeDocument/2006/relationships/image" Target="../media/image40.svg"/><Relationship Id="rId12" Type="http://schemas.openxmlformats.org/officeDocument/2006/relationships/image" Target="../media/image51.png"/><Relationship Id="rId17" Type="http://schemas.openxmlformats.org/officeDocument/2006/relationships/image" Target="../media/image56.svg"/><Relationship Id="rId2" Type="http://schemas.openxmlformats.org/officeDocument/2006/relationships/notesSlide" Target="../notesSlides/notesSlide13.xml"/><Relationship Id="rId16" Type="http://schemas.openxmlformats.org/officeDocument/2006/relationships/image" Target="../media/image55.png"/><Relationship Id="rId20"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0.svg"/><Relationship Id="rId5" Type="http://schemas.openxmlformats.org/officeDocument/2006/relationships/image" Target="../media/image23.svg"/><Relationship Id="rId15" Type="http://schemas.openxmlformats.org/officeDocument/2006/relationships/image" Target="../media/image54.sv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22.png"/><Relationship Id="rId9" Type="http://schemas.openxmlformats.org/officeDocument/2006/relationships/image" Target="../media/image46.svg"/><Relationship Id="rId14" Type="http://schemas.openxmlformats.org/officeDocument/2006/relationships/image" Target="../media/image53.png"/><Relationship Id="rId22" Type="http://schemas.openxmlformats.org/officeDocument/2006/relationships/image" Target="../media/image25.svg"/></Relationships>
</file>

<file path=ppt/slides/_rels/slide14.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71.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70.png"/><Relationship Id="rId2" Type="http://schemas.openxmlformats.org/officeDocument/2006/relationships/notesSlide" Target="../notesSlides/notesSlide14.xml"/><Relationship Id="rId16" Type="http://schemas.openxmlformats.org/officeDocument/2006/relationships/image" Target="../media/image34.png"/><Relationship Id="rId20" Type="http://schemas.openxmlformats.org/officeDocument/2006/relationships/image" Target="../media/image38.svg"/><Relationship Id="rId29"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69.svg"/><Relationship Id="rId5" Type="http://schemas.openxmlformats.org/officeDocument/2006/relationships/image" Target="../media/image23.sv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65.sv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6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64.png"/><Relationship Id="rId30" Type="http://schemas.openxmlformats.org/officeDocument/2006/relationships/image" Target="../media/image67.svg"/><Relationship Id="rId8"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21.png"/><Relationship Id="rId21" Type="http://schemas.openxmlformats.org/officeDocument/2006/relationships/image" Target="../media/image73.svg"/><Relationship Id="rId7" Type="http://schemas.openxmlformats.org/officeDocument/2006/relationships/image" Target="../media/image27.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notesSlide" Target="../notesSlides/notesSlide15.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52.svg"/><Relationship Id="rId5" Type="http://schemas.openxmlformats.org/officeDocument/2006/relationships/image" Target="../media/image23.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51.png"/><Relationship Id="rId19" Type="http://schemas.openxmlformats.org/officeDocument/2006/relationships/image" Target="../media/image71.svg"/><Relationship Id="rId4" Type="http://schemas.openxmlformats.org/officeDocument/2006/relationships/image" Target="../media/image22.png"/><Relationship Id="rId9" Type="http://schemas.openxmlformats.org/officeDocument/2006/relationships/image" Target="../media/image50.svg"/><Relationship Id="rId14" Type="http://schemas.openxmlformats.org/officeDocument/2006/relationships/image" Target="../media/image66.png"/><Relationship Id="rId22" Type="http://schemas.openxmlformats.org/officeDocument/2006/relationships/image" Target="../media/image74.png"/></Relationships>
</file>

<file path=ppt/slides/_rels/slide16.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svg"/><Relationship Id="rId42" Type="http://schemas.openxmlformats.org/officeDocument/2006/relationships/image" Target="../media/image60.png"/><Relationship Id="rId47" Type="http://schemas.openxmlformats.org/officeDocument/2006/relationships/image" Target="../media/image65.svg"/><Relationship Id="rId50" Type="http://schemas.openxmlformats.org/officeDocument/2006/relationships/image" Target="../media/image68.png"/><Relationship Id="rId55" Type="http://schemas.openxmlformats.org/officeDocument/2006/relationships/image" Target="../media/image73.svg"/><Relationship Id="rId7" Type="http://schemas.openxmlformats.org/officeDocument/2006/relationships/image" Target="../media/image25.svg"/><Relationship Id="rId2" Type="http://schemas.openxmlformats.org/officeDocument/2006/relationships/notesSlide" Target="../notesSlides/notesSlide16.xml"/><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image" Target="../media/image29.svg"/><Relationship Id="rId24" Type="http://schemas.openxmlformats.org/officeDocument/2006/relationships/image" Target="../media/image42.svg"/><Relationship Id="rId32" Type="http://schemas.openxmlformats.org/officeDocument/2006/relationships/image" Target="../media/image50.sv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svg"/><Relationship Id="rId53" Type="http://schemas.openxmlformats.org/officeDocument/2006/relationships/image" Target="../media/image71.svg"/><Relationship Id="rId5" Type="http://schemas.openxmlformats.org/officeDocument/2006/relationships/image" Target="../media/image23.sv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 Id="rId27" Type="http://schemas.openxmlformats.org/officeDocument/2006/relationships/image" Target="../media/image45.png"/><Relationship Id="rId30" Type="http://schemas.openxmlformats.org/officeDocument/2006/relationships/image" Target="../media/image48.svg"/><Relationship Id="rId35" Type="http://schemas.openxmlformats.org/officeDocument/2006/relationships/image" Target="../media/image53.png"/><Relationship Id="rId43" Type="http://schemas.openxmlformats.org/officeDocument/2006/relationships/image" Target="../media/image61.svg"/><Relationship Id="rId48" Type="http://schemas.openxmlformats.org/officeDocument/2006/relationships/image" Target="../media/image66.png"/><Relationship Id="rId56" Type="http://schemas.openxmlformats.org/officeDocument/2006/relationships/image" Target="../media/image74.png"/><Relationship Id="rId8" Type="http://schemas.openxmlformats.org/officeDocument/2006/relationships/image" Target="../media/image26.png"/><Relationship Id="rId51" Type="http://schemas.openxmlformats.org/officeDocument/2006/relationships/image" Target="../media/image69.sv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svg"/><Relationship Id="rId46" Type="http://schemas.openxmlformats.org/officeDocument/2006/relationships/image" Target="../media/image64.png"/><Relationship Id="rId20" Type="http://schemas.openxmlformats.org/officeDocument/2006/relationships/image" Target="../media/image38.svg"/><Relationship Id="rId41" Type="http://schemas.openxmlformats.org/officeDocument/2006/relationships/image" Target="../media/image59.svg"/><Relationship Id="rId54"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46.svg"/><Relationship Id="rId36" Type="http://schemas.openxmlformats.org/officeDocument/2006/relationships/image" Target="../media/image54.svg"/><Relationship Id="rId49" Type="http://schemas.openxmlformats.org/officeDocument/2006/relationships/image" Target="../media/image67.svg"/><Relationship Id="rId57" Type="http://schemas.openxmlformats.org/officeDocument/2006/relationships/image" Target="../media/image75.svg"/><Relationship Id="rId10" Type="http://schemas.openxmlformats.org/officeDocument/2006/relationships/image" Target="../media/image28.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7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21" Type="http://schemas.openxmlformats.org/officeDocument/2006/relationships/image" Target="../media/image40.svg"/><Relationship Id="rId34" Type="http://schemas.openxmlformats.org/officeDocument/2006/relationships/image" Target="../media/image53.png"/><Relationship Id="rId42" Type="http://schemas.openxmlformats.org/officeDocument/2006/relationships/image" Target="../media/image61.svg"/><Relationship Id="rId47" Type="http://schemas.openxmlformats.org/officeDocument/2006/relationships/image" Target="../media/image66.png"/><Relationship Id="rId50" Type="http://schemas.openxmlformats.org/officeDocument/2006/relationships/image" Target="../media/image69.svg"/><Relationship Id="rId55" Type="http://schemas.openxmlformats.org/officeDocument/2006/relationships/image" Target="../media/image74.png"/><Relationship Id="rId7" Type="http://schemas.openxmlformats.org/officeDocument/2006/relationships/image" Target="../media/image26.png"/><Relationship Id="rId2" Type="http://schemas.openxmlformats.org/officeDocument/2006/relationships/notesSlide" Target="../notesSlides/notesSlide18.xml"/><Relationship Id="rId16" Type="http://schemas.openxmlformats.org/officeDocument/2006/relationships/image" Target="../media/image35.svg"/><Relationship Id="rId29" Type="http://schemas.openxmlformats.org/officeDocument/2006/relationships/image" Target="../media/image48.sv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svg"/><Relationship Id="rId40" Type="http://schemas.openxmlformats.org/officeDocument/2006/relationships/image" Target="../media/image59.svg"/><Relationship Id="rId45" Type="http://schemas.openxmlformats.org/officeDocument/2006/relationships/image" Target="../media/image64.png"/><Relationship Id="rId53" Type="http://schemas.openxmlformats.org/officeDocument/2006/relationships/image" Target="../media/image72.png"/><Relationship Id="rId5" Type="http://schemas.openxmlformats.org/officeDocument/2006/relationships/image" Target="../media/image24.png"/><Relationship Id="rId10" Type="http://schemas.openxmlformats.org/officeDocument/2006/relationships/image" Target="../media/image29.svg"/><Relationship Id="rId19" Type="http://schemas.openxmlformats.org/officeDocument/2006/relationships/image" Target="../media/image38.svg"/><Relationship Id="rId31" Type="http://schemas.openxmlformats.org/officeDocument/2006/relationships/image" Target="../media/image50.svg"/><Relationship Id="rId44" Type="http://schemas.openxmlformats.org/officeDocument/2006/relationships/image" Target="../media/image63.svg"/><Relationship Id="rId52" Type="http://schemas.openxmlformats.org/officeDocument/2006/relationships/image" Target="../media/image71.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png"/><Relationship Id="rId27" Type="http://schemas.openxmlformats.org/officeDocument/2006/relationships/image" Target="../media/image46.svg"/><Relationship Id="rId30" Type="http://schemas.openxmlformats.org/officeDocument/2006/relationships/image" Target="../media/image49.png"/><Relationship Id="rId35" Type="http://schemas.openxmlformats.org/officeDocument/2006/relationships/image" Target="../media/image54.svg"/><Relationship Id="rId43" Type="http://schemas.openxmlformats.org/officeDocument/2006/relationships/image" Target="../media/image62.png"/><Relationship Id="rId48" Type="http://schemas.openxmlformats.org/officeDocument/2006/relationships/image" Target="../media/image67.svg"/><Relationship Id="rId56" Type="http://schemas.openxmlformats.org/officeDocument/2006/relationships/image" Target="../media/image75.svg"/><Relationship Id="rId8" Type="http://schemas.openxmlformats.org/officeDocument/2006/relationships/image" Target="../media/image27.svg"/><Relationship Id="rId51" Type="http://schemas.openxmlformats.org/officeDocument/2006/relationships/image" Target="../media/image70.png"/><Relationship Id="rId3" Type="http://schemas.openxmlformats.org/officeDocument/2006/relationships/image" Target="../media/image22.png"/><Relationship Id="rId12" Type="http://schemas.openxmlformats.org/officeDocument/2006/relationships/image" Target="../media/image31.sv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svg"/><Relationship Id="rId38" Type="http://schemas.openxmlformats.org/officeDocument/2006/relationships/image" Target="../media/image57.png"/><Relationship Id="rId46" Type="http://schemas.openxmlformats.org/officeDocument/2006/relationships/image" Target="../media/image65.sv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svg"/><Relationship Id="rId1" Type="http://schemas.openxmlformats.org/officeDocument/2006/relationships/slideLayout" Target="../slideLayouts/slideLayout2.xml"/><Relationship Id="rId6" Type="http://schemas.openxmlformats.org/officeDocument/2006/relationships/image" Target="../media/image25.svg"/><Relationship Id="rId15" Type="http://schemas.openxmlformats.org/officeDocument/2006/relationships/image" Target="../media/image34.png"/><Relationship Id="rId23" Type="http://schemas.openxmlformats.org/officeDocument/2006/relationships/image" Target="../media/image42.sv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s>
</file>

<file path=ppt/slides/_rels/slide19.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svg"/><Relationship Id="rId26" Type="http://schemas.openxmlformats.org/officeDocument/2006/relationships/image" Target="../media/image81.svg"/><Relationship Id="rId39" Type="http://schemas.openxmlformats.org/officeDocument/2006/relationships/image" Target="../media/image89.svg"/><Relationship Id="rId21" Type="http://schemas.openxmlformats.org/officeDocument/2006/relationships/image" Target="../media/image76.png"/><Relationship Id="rId34" Type="http://schemas.openxmlformats.org/officeDocument/2006/relationships/image" Target="../media/image87.svg"/><Relationship Id="rId7" Type="http://schemas.openxmlformats.org/officeDocument/2006/relationships/image" Target="../media/image39.png"/><Relationship Id="rId12" Type="http://schemas.openxmlformats.org/officeDocument/2006/relationships/image" Target="../media/image38.svg"/><Relationship Id="rId17" Type="http://schemas.openxmlformats.org/officeDocument/2006/relationships/image" Target="../media/image32.png"/><Relationship Id="rId25" Type="http://schemas.openxmlformats.org/officeDocument/2006/relationships/image" Target="../media/image80.png"/><Relationship Id="rId33" Type="http://schemas.openxmlformats.org/officeDocument/2006/relationships/image" Target="../media/image86.png"/><Relationship Id="rId38" Type="http://schemas.openxmlformats.org/officeDocument/2006/relationships/image" Target="../media/image88.png"/><Relationship Id="rId2" Type="http://schemas.openxmlformats.org/officeDocument/2006/relationships/notesSlide" Target="../notesSlides/notesSlide19.xml"/><Relationship Id="rId16" Type="http://schemas.openxmlformats.org/officeDocument/2006/relationships/image" Target="../media/image31.svg"/><Relationship Id="rId20" Type="http://schemas.openxmlformats.org/officeDocument/2006/relationships/image" Target="../media/image35.svg"/><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7.png"/><Relationship Id="rId24" Type="http://schemas.openxmlformats.org/officeDocument/2006/relationships/image" Target="../media/image79.svg"/><Relationship Id="rId32" Type="http://schemas.openxmlformats.org/officeDocument/2006/relationships/image" Target="../media/image85.svg"/><Relationship Id="rId37" Type="http://schemas.openxmlformats.org/officeDocument/2006/relationships/image" Target="../media/image36.png"/><Relationship Id="rId5" Type="http://schemas.openxmlformats.org/officeDocument/2006/relationships/image" Target="../media/image26.png"/><Relationship Id="rId15" Type="http://schemas.openxmlformats.org/officeDocument/2006/relationships/image" Target="../media/image30.png"/><Relationship Id="rId23" Type="http://schemas.openxmlformats.org/officeDocument/2006/relationships/image" Target="../media/image78.png"/><Relationship Id="rId28" Type="http://schemas.openxmlformats.org/officeDocument/2006/relationships/image" Target="../media/image23.svg"/><Relationship Id="rId36" Type="http://schemas.openxmlformats.org/officeDocument/2006/relationships/image" Target="../media/image44.png"/><Relationship Id="rId10" Type="http://schemas.openxmlformats.org/officeDocument/2006/relationships/image" Target="../media/image71.svg"/><Relationship Id="rId19" Type="http://schemas.openxmlformats.org/officeDocument/2006/relationships/image" Target="../media/image34.png"/><Relationship Id="rId31" Type="http://schemas.openxmlformats.org/officeDocument/2006/relationships/image" Target="../media/image84.png"/><Relationship Id="rId4" Type="http://schemas.openxmlformats.org/officeDocument/2006/relationships/image" Target="../media/image25.svg"/><Relationship Id="rId9" Type="http://schemas.openxmlformats.org/officeDocument/2006/relationships/image" Target="../media/image70.png"/><Relationship Id="rId14" Type="http://schemas.openxmlformats.org/officeDocument/2006/relationships/image" Target="../media/image29.svg"/><Relationship Id="rId22" Type="http://schemas.openxmlformats.org/officeDocument/2006/relationships/image" Target="../media/image77.svg"/><Relationship Id="rId27" Type="http://schemas.openxmlformats.org/officeDocument/2006/relationships/image" Target="../media/image22.png"/><Relationship Id="rId30" Type="http://schemas.openxmlformats.org/officeDocument/2006/relationships/image" Target="../media/image83.svg"/><Relationship Id="rId35" Type="http://schemas.openxmlformats.org/officeDocument/2006/relationships/image" Target="../media/image43.png"/><Relationship Id="rId8" Type="http://schemas.openxmlformats.org/officeDocument/2006/relationships/image" Target="../media/image40.sv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hyperlink" Target="https://aws.amazon.com/solutions/case-studies/doordash-bedrock-case-study" TargetMode="Externa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A generative AI powered self-service assistant</a:t>
            </a:r>
            <a:br>
              <a:rPr lang="en-US" sz="4000" dirty="0"/>
            </a:br>
            <a:r>
              <a:rPr lang="en-US" sz="4000" dirty="0"/>
              <a:t>for contact centers</a:t>
            </a:r>
          </a:p>
        </p:txBody>
      </p:sp>
      <p:sp>
        <p:nvSpPr>
          <p:cNvPr id="10" name="Text Placeholder 9">
            <a:extLst>
              <a:ext uri="{FF2B5EF4-FFF2-40B4-BE49-F238E27FC236}">
                <a16:creationId xmlns:a16="http://schemas.microsoft.com/office/drawing/2014/main" id="{924C5272-6CAD-0F42-90C8-54EB5DB1FA48}"/>
              </a:ext>
            </a:extLst>
          </p:cNvPr>
          <p:cNvSpPr>
            <a:spLocks noGrp="1"/>
          </p:cNvSpPr>
          <p:nvPr>
            <p:ph type="body" sz="quarter" idx="10"/>
          </p:nvPr>
        </p:nvSpPr>
        <p:spPr>
          <a:xfrm>
            <a:off x="573579" y="4569906"/>
            <a:ext cx="10496140" cy="1063365"/>
          </a:xfrm>
        </p:spPr>
        <p:txBody>
          <a:bodyPr/>
          <a:lstStyle/>
          <a:p>
            <a:r>
              <a:rPr lang="en-US" sz="2800" dirty="0">
                <a:solidFill>
                  <a:schemeClr val="tx1"/>
                </a:solidFill>
              </a:rPr>
              <a:t>AWS Generative AI Innovation Center</a:t>
            </a:r>
          </a:p>
          <a:p>
            <a:r>
              <a:rPr lang="en-US" sz="2000" dirty="0">
                <a:solidFill>
                  <a:schemeClr val="tx1"/>
                </a:solidFill>
              </a:rPr>
              <a:t>July, 2024</a:t>
            </a:r>
          </a:p>
        </p:txBody>
      </p:sp>
      <p:sp>
        <p:nvSpPr>
          <p:cNvPr id="2" name="Text Placeholder 3">
            <a:extLst>
              <a:ext uri="{FF2B5EF4-FFF2-40B4-BE49-F238E27FC236}">
                <a16:creationId xmlns:a16="http://schemas.microsoft.com/office/drawing/2014/main" id="{763E9610-7159-D0A3-3EE2-AF0B0025A922}"/>
              </a:ext>
            </a:extLst>
          </p:cNvPr>
          <p:cNvSpPr txBox="1">
            <a:spLocks/>
          </p:cNvSpPr>
          <p:nvPr/>
        </p:nvSpPr>
        <p:spPr>
          <a:xfrm>
            <a:off x="573579" y="5497372"/>
            <a:ext cx="4891306" cy="744489"/>
          </a:xfrm>
          <a:prstGeom prst="rect">
            <a:avLst/>
          </a:prstGeom>
        </p:spPr>
        <p:txBody>
          <a:bodyPr/>
          <a:lst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spcBef>
                <a:spcPts val="0"/>
              </a:spcBef>
            </a:pPr>
            <a:r>
              <a:rPr lang="en-US" sz="1400" dirty="0">
                <a:solidFill>
                  <a:schemeClr val="tx1"/>
                </a:solidFill>
              </a:rPr>
              <a:t>Brian Yost</a:t>
            </a:r>
          </a:p>
          <a:p>
            <a:pPr>
              <a:spcBef>
                <a:spcPts val="0"/>
              </a:spcBef>
            </a:pPr>
            <a:r>
              <a:rPr lang="en-US" sz="1400" dirty="0">
                <a:solidFill>
                  <a:schemeClr val="tx1"/>
                </a:solidFill>
              </a:rPr>
              <a:t>Principal Solution Architect</a:t>
            </a:r>
          </a:p>
        </p:txBody>
      </p:sp>
    </p:spTree>
    <p:extLst>
      <p:ext uri="{BB962C8B-B14F-4D97-AF65-F5344CB8AC3E}">
        <p14:creationId xmlns:p14="http://schemas.microsoft.com/office/powerpoint/2010/main" val="37345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Solution Architecture</a:t>
            </a:r>
          </a:p>
        </p:txBody>
      </p:sp>
    </p:spTree>
    <p:extLst>
      <p:ext uri="{BB962C8B-B14F-4D97-AF65-F5344CB8AC3E}">
        <p14:creationId xmlns:p14="http://schemas.microsoft.com/office/powerpoint/2010/main" val="20111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Contact center RAG solution architecture</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68" descr="OpenSearch Ingestion resource icon for the Amazon OpenSearch Service service.">
            <a:extLst>
              <a:ext uri="{FF2B5EF4-FFF2-40B4-BE49-F238E27FC236}">
                <a16:creationId xmlns:a16="http://schemas.microsoft.com/office/drawing/2014/main" id="{ED628615-57F2-DD1B-15D8-CF266035F421}"/>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flipH="1">
            <a:off x="12061638" y="2088268"/>
            <a:ext cx="457200" cy="457200"/>
          </a:xfrm>
          <a:prstGeom prst="rect">
            <a:avLst/>
          </a:prstGeom>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37">
            <a:extLst>
              <a:ext uri="{96DAC541-7B7A-43D3-8B79-37D633B846F1}">
                <asvg:svgBlip xmlns:asvg="http://schemas.microsoft.com/office/drawing/2016/SVG/main" r:embed="rId38"/>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1026">
            <a:extLst>
              <a:ext uri="{FF2B5EF4-FFF2-40B4-BE49-F238E27FC236}">
                <a16:creationId xmlns:a16="http://schemas.microsoft.com/office/drawing/2014/main" id="{FA5AE8B9-2AB1-4F71-226B-5FAEAA03349B}"/>
              </a:ext>
            </a:extLst>
          </p:cNvPr>
          <p:cNvCxnSpPr>
            <a:cxnSpLocks/>
            <a:stCxn id="76" idx="3"/>
            <a:endCxn id="69"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1026">
            <a:extLst>
              <a:ext uri="{FF2B5EF4-FFF2-40B4-BE49-F238E27FC236}">
                <a16:creationId xmlns:a16="http://schemas.microsoft.com/office/drawing/2014/main" id="{7554C38E-3791-FC8B-05DF-80B14131A147}"/>
              </a:ext>
            </a:extLst>
          </p:cNvPr>
          <p:cNvCxnSpPr>
            <a:cxnSpLocks/>
            <a:stCxn id="87" idx="2"/>
            <a:endCxn id="77"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86" name="Straight Arrow Connector 1026">
            <a:extLst>
              <a:ext uri="{FF2B5EF4-FFF2-40B4-BE49-F238E27FC236}">
                <a16:creationId xmlns:a16="http://schemas.microsoft.com/office/drawing/2014/main" id="{29ECB4F8-076E-981A-FAFB-48C0AD3CFF8A}"/>
              </a:ext>
            </a:extLst>
          </p:cNvPr>
          <p:cNvCxnSpPr>
            <a:cxnSpLocks/>
            <a:stCxn id="69" idx="1"/>
            <a:endCxn id="110"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97" name="TextBox 96">
            <a:extLst>
              <a:ext uri="{FF2B5EF4-FFF2-40B4-BE49-F238E27FC236}">
                <a16:creationId xmlns:a16="http://schemas.microsoft.com/office/drawing/2014/main" id="{479C86D7-1D91-DD10-5FA7-8C2644860C7B}"/>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067932" y="1591972"/>
            <a:ext cx="483586" cy="469900"/>
          </a:xfrm>
          <a:prstGeom prst="rect">
            <a:avLst/>
          </a:prstGeom>
        </p:spPr>
      </p:pic>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10" name="Graphic 109" descr="Bucket with objects resource icon for the Amazon S3 service.">
            <a:extLst>
              <a:ext uri="{FF2B5EF4-FFF2-40B4-BE49-F238E27FC236}">
                <a16:creationId xmlns:a16="http://schemas.microsoft.com/office/drawing/2014/main" id="{D74689D7-B98F-BED4-E848-06BD5B70911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3177390" y="3167082"/>
            <a:ext cx="548640" cy="548640"/>
          </a:xfrm>
          <a:prstGeom prst="rect">
            <a:avLst/>
          </a:prstGeom>
        </p:spPr>
      </p:pic>
      <p:sp>
        <p:nvSpPr>
          <p:cNvPr id="111" name="Rounded Rectangle 110">
            <a:extLst>
              <a:ext uri="{FF2B5EF4-FFF2-40B4-BE49-F238E27FC236}">
                <a16:creationId xmlns:a16="http://schemas.microsoft.com/office/drawing/2014/main" id="{F0065233-DF12-D6D7-1D8F-D80BF0956FA1}"/>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12" name="Graphic 16">
            <a:extLst>
              <a:ext uri="{FF2B5EF4-FFF2-40B4-BE49-F238E27FC236}">
                <a16:creationId xmlns:a16="http://schemas.microsoft.com/office/drawing/2014/main" id="{6D90825D-5C3D-C594-B7EC-785EFD14C9AF}"/>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3" name="Straight Arrow Connector 168">
            <a:extLst>
              <a:ext uri="{FF2B5EF4-FFF2-40B4-BE49-F238E27FC236}">
                <a16:creationId xmlns:a16="http://schemas.microsoft.com/office/drawing/2014/main" id="{20D04894-25FC-43AC-8848-18EB97321BDF}"/>
              </a:ext>
            </a:extLst>
          </p:cNvPr>
          <p:cNvCxnSpPr>
            <a:cxnSpLocks/>
            <a:stCxn id="149" idx="0"/>
            <a:endCxn id="15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41B6A130-D5CE-CA9A-FB53-85F2A09B4658}"/>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15" name="Straight Arrow Connector 1026">
            <a:extLst>
              <a:ext uri="{FF2B5EF4-FFF2-40B4-BE49-F238E27FC236}">
                <a16:creationId xmlns:a16="http://schemas.microsoft.com/office/drawing/2014/main" id="{FB181D4D-65BF-5DE5-108F-D649830099E8}"/>
              </a:ext>
            </a:extLst>
          </p:cNvPr>
          <p:cNvCxnSpPr>
            <a:cxnSpLocks/>
            <a:stCxn id="110" idx="1"/>
            <a:endCxn id="116"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D50008E-73F3-35A7-843C-CA836DFB1255}"/>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46">
            <a:extLst>
              <a:ext uri="{96DAC541-7B7A-43D3-8B79-37D633B846F1}">
                <asvg:svgBlip xmlns:asvg="http://schemas.microsoft.com/office/drawing/2016/SVG/main" r:embed="rId47"/>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54">
            <a:extLst>
              <a:ext uri="{96DAC541-7B7A-43D3-8B79-37D633B846F1}">
                <asvg:svgBlip xmlns:asvg="http://schemas.microsoft.com/office/drawing/2016/SVG/main" r:embed="rId55"/>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49" name="Rectangle 148">
            <a:extLst>
              <a:ext uri="{FF2B5EF4-FFF2-40B4-BE49-F238E27FC236}">
                <a16:creationId xmlns:a16="http://schemas.microsoft.com/office/drawing/2014/main" id="{985E8594-3E93-1C40-5FB8-E6283BD7CE45}"/>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0" name="Rectangle 149">
            <a:extLst>
              <a:ext uri="{FF2B5EF4-FFF2-40B4-BE49-F238E27FC236}">
                <a16:creationId xmlns:a16="http://schemas.microsoft.com/office/drawing/2014/main" id="{C31B0F1E-1595-5805-97EA-8E89A988275D}"/>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TextBox 150">
            <a:extLst>
              <a:ext uri="{FF2B5EF4-FFF2-40B4-BE49-F238E27FC236}">
                <a16:creationId xmlns:a16="http://schemas.microsoft.com/office/drawing/2014/main" id="{1F2B3D1E-B3A4-D204-532D-ECD5560A8CAE}"/>
              </a:ext>
            </a:extLst>
          </p:cNvPr>
          <p:cNvSpPr txBox="1"/>
          <p:nvPr/>
        </p:nvSpPr>
        <p:spPr>
          <a:xfrm>
            <a:off x="574097" y="1048990"/>
            <a:ext cx="3515574" cy="2015936"/>
          </a:xfrm>
          <a:prstGeom prst="rect">
            <a:avLst/>
          </a:prstGeom>
          <a:noFill/>
        </p:spPr>
        <p:txBody>
          <a:bodyPr wrap="square" rtlCol="0">
            <a:spAutoFit/>
          </a:bodyPr>
          <a:lstStyle/>
          <a:p>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This solution implements a self-service Q&amp;A capability for contact centers, reducing call volumes that require a live agent.</a:t>
            </a:r>
          </a:p>
          <a:p>
            <a:pPr>
              <a:spcBef>
                <a:spcPts val="600"/>
              </a:spcBef>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It is optimized for both voice and chat, and provides operational capabilities including: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fully automated testing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LLM guardrails &amp; hallucination prevention</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conversation analytics dashboarding</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additional hallucination detection</a:t>
            </a:r>
          </a:p>
          <a:p>
            <a:pPr marL="180975" indent="-117475">
              <a:buFont typeface="Arial" panose="020B0604020202020204" pitchFamily="34" charset="0"/>
              <a:buChar char="•"/>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monitoring alerts and alarms</a:t>
            </a:r>
          </a:p>
        </p:txBody>
      </p:sp>
    </p:spTree>
    <p:extLst>
      <p:ext uri="{BB962C8B-B14F-4D97-AF65-F5344CB8AC3E}">
        <p14:creationId xmlns:p14="http://schemas.microsoft.com/office/powerpoint/2010/main" val="23737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Core RAG solution</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38064" y="3434533"/>
            <a:ext cx="711200" cy="711200"/>
          </a:xfrm>
          <a:prstGeom prst="rect">
            <a:avLst/>
          </a:prstGeom>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75033" y="2095575"/>
            <a:ext cx="457200" cy="457200"/>
          </a:xfrm>
          <a:prstGeom prst="rect">
            <a:avLst/>
          </a:prstGeom>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endParaRPr lang="en-US" sz="1020" i="1" dirty="0">
              <a:solidFill>
                <a:srgbClr val="595A5D"/>
              </a:solidFill>
              <a:ea typeface="Amazon Ember" panose="020B0603020204020204" pitchFamily="34" charset="0"/>
              <a:cs typeface="Amazon Ember" panose="020B0603020204020204" pitchFamily="34" charset="0"/>
            </a:endParaRPr>
          </a:p>
        </p:txBody>
      </p: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2" name="TextBox 151">
            <a:extLst>
              <a:ext uri="{FF2B5EF4-FFF2-40B4-BE49-F238E27FC236}">
                <a16:creationId xmlns:a16="http://schemas.microsoft.com/office/drawing/2014/main" id="{0F87D2E6-FBD2-7B28-F371-5D6C1C1AB855}"/>
              </a:ext>
            </a:extLst>
          </p:cNvPr>
          <p:cNvSpPr txBox="1"/>
          <p:nvPr/>
        </p:nvSpPr>
        <p:spPr>
          <a:xfrm>
            <a:off x="660978" y="5562624"/>
            <a:ext cx="13277092" cy="1908215"/>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When a customer calls in or initiates a chat session, they’re greeted by an Amazon Lex bot that asks them: “how can we help you today?”  Based on the customer’s response, Lex either routes the customer to the appropriate Amazon Connect live agent queue, or initiates the RAG solution to answer their questions.</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RAG solution uses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Anthropic’s</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Claude 3 Haiku LLM, which answers questions based on content available in an Amazon Bedrock Knowledge Base. The content resides in a single collection in Amazon OpenSearch Serverless. To zero in on the most relevant content, Knowledge Base uses a hybrid query that employs a metadata prefilter based on customizable attributes (such as customer type/persona, the specific customer intent/question type, and country), along with a semantic search based on the customer’s specific question and conversation history (cosine similarity/k-nearest neighbors)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solution makes it easy to use any LLM available on Amazon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Bedock</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and any type of content repository supported by Bedrock Knowledge Bases. LLM prompts are provided for Claude Haiku and managed in an Amazon DynamoDB table, and can be customized as needed by customer persona, customer intent, country, etc. Guardrails are employed to redirect inappropriate or off-brand topics.</a:t>
            </a:r>
          </a:p>
        </p:txBody>
      </p:sp>
      <p:sp>
        <p:nvSpPr>
          <p:cNvPr id="151" name="Rectangle 150">
            <a:extLst>
              <a:ext uri="{FF2B5EF4-FFF2-40B4-BE49-F238E27FC236}">
                <a16:creationId xmlns:a16="http://schemas.microsoft.com/office/drawing/2014/main" id="{AB97E152-5532-CC93-E7E2-06C756D12BD3}"/>
              </a:ext>
            </a:extLst>
          </p:cNvPr>
          <p:cNvSpPr/>
          <p:nvPr/>
        </p:nvSpPr>
        <p:spPr>
          <a:xfrm>
            <a:off x="6256192" y="742278"/>
            <a:ext cx="6654266" cy="4820913"/>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0000"/>
                </a:solidFill>
              </a:rPr>
              <a:t>Retrieval Augmented Generation (RAG) solution</a:t>
            </a:r>
          </a:p>
        </p:txBody>
      </p:sp>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endPar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11966093" y="4726484"/>
            <a:ext cx="713232" cy="713232"/>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Automated testing</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1725" y="3429658"/>
            <a:ext cx="711200" cy="711200"/>
          </a:xfrm>
          <a:prstGeom prst="rect">
            <a:avLst/>
          </a:prstGeom>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4067932" y="1591972"/>
            <a:ext cx="483586" cy="469900"/>
          </a:xfrm>
          <a:prstGeom prst="rect">
            <a:avLst/>
          </a:prstGeom>
        </p:spPr>
      </p:pic>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877163"/>
          </a:xfrm>
          <a:prstGeom prst="rect">
            <a:avLst/>
          </a:prstGeom>
          <a:solidFill>
            <a:schemeClr val="tx1"/>
          </a:solid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 (Sonnet)</a:t>
            </a:r>
          </a:p>
          <a:p>
            <a:pPr algn="ctr"/>
            <a:r>
              <a:rPr lang="en-US" sz="1020" i="1" dirty="0">
                <a:solidFill>
                  <a:srgbClr val="595A5D"/>
                </a:solidFill>
                <a:ea typeface="Amazon Ember" panose="020B0603020204020204" pitchFamily="34" charset="0"/>
                <a:cs typeface="Amazon Ember" panose="020B0603020204020204" pitchFamily="34" charset="0"/>
              </a:rPr>
              <a:t>hallucination detection (Sonnet)</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8647A7C4-E6CC-ABBA-C4DC-725CE62B7A73}"/>
              </a:ext>
            </a:extLst>
          </p:cNvPr>
          <p:cNvSpPr txBox="1"/>
          <p:nvPr/>
        </p:nvSpPr>
        <p:spPr>
          <a:xfrm>
            <a:off x="660977" y="5557628"/>
            <a:ext cx="13409353" cy="1908215"/>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automated testing component consists of a multi-threaded test script in a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Jupyter</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notebook. The test script can execute 100s of test cases per minute, and can be incorporated into the test stage of a CI/CD deployment pipeline.</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Sets of test cases are captured in an Excel workbook or .CSV file, and each test case can contain one or more steps (i.e., for multi-turn conversations, follow-on questions,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etc</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Each step of a test case includes a user input, a correct “ground truth” answer, and any configuration parameters (session attributes) needed for the test case. The test script sends the test case to the RAG solution, and then uses Anthropic Claude Sonnet to compare the response from the RAG solution to the ground truth answer.  If the RAG solution’s answer has the same semantic meaning as the ground truth answer, the test case passes. If the RAG solution’s answer is semantically different than the ground truth answer, or is incomplete, the test case fails. Either way, a detailed explanation is provided by the LLM as to why the test case passed or failed.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In addition, the RAG solution’s answer is evaluated by Claude Sonnet against the RAG content from the knowledge base, to detect any hallucinations (information provided in the answer that is   not present in the knowledge base. Test results and hallucination detection results are saved to an output Excel workbook, and also to the conversation analytics dashboard.</a:t>
            </a:r>
          </a:p>
        </p:txBody>
      </p:sp>
    </p:spTree>
    <p:extLst>
      <p:ext uri="{BB962C8B-B14F-4D97-AF65-F5344CB8AC3E}">
        <p14:creationId xmlns:p14="http://schemas.microsoft.com/office/powerpoint/2010/main" val="4805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151" name="Rectangle 150">
            <a:extLst>
              <a:ext uri="{FF2B5EF4-FFF2-40B4-BE49-F238E27FC236}">
                <a16:creationId xmlns:a16="http://schemas.microsoft.com/office/drawing/2014/main" id="{787A87E8-A1CC-E33D-4BF7-2A1391A69506}"/>
              </a:ext>
            </a:extLst>
          </p:cNvPr>
          <p:cNvSpPr/>
          <p:nvPr/>
        </p:nvSpPr>
        <p:spPr>
          <a:xfrm>
            <a:off x="9239774" y="5451634"/>
            <a:ext cx="5004396" cy="176467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2589861" cy="1078481"/>
          </a:xfrm>
          <a:prstGeom prst="rect">
            <a:avLst/>
          </a:prstGeom>
          <a:solidFill>
            <a:schemeClr val="tx1"/>
          </a:solid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Amazon </a:t>
            </a:r>
            <a:r>
              <a:rPr lang="en-US" sz="1300" i="1" dirty="0" err="1">
                <a:solidFill>
                  <a:srgbClr val="C03967"/>
                </a:solidFill>
              </a:rPr>
              <a:t>Cloudwatch</a:t>
            </a:r>
            <a:endParaRPr lang="en-US" sz="1300" i="1" dirty="0">
              <a:solidFill>
                <a:srgbClr val="C03967"/>
              </a:solidFill>
            </a:endParaRPr>
          </a:p>
        </p:txBody>
      </p:sp>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Conversation analytics</a:t>
            </a:r>
          </a:p>
        </p:txBody>
      </p:sp>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096019"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1015285"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3" name="Rounded Rectangle 152">
            <a:extLst>
              <a:ext uri="{FF2B5EF4-FFF2-40B4-BE49-F238E27FC236}">
                <a16:creationId xmlns:a16="http://schemas.microsoft.com/office/drawing/2014/main" id="{E848AFA7-4A0C-A999-6A94-1C2EAA31CAFE}"/>
              </a:ext>
            </a:extLst>
          </p:cNvPr>
          <p:cNvSpPr/>
          <p:nvPr/>
        </p:nvSpPr>
        <p:spPr>
          <a:xfrm>
            <a:off x="1679085" y="7024885"/>
            <a:ext cx="10048306" cy="25451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application errors/warnings, and data pipeline errors/warnings</a:t>
            </a:r>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6073075" y="1588280"/>
            <a:ext cx="454782" cy="10048306"/>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AA64C2F-FCF5-443E-6D9C-B1EA50CBE795}"/>
              </a:ext>
            </a:extLst>
          </p:cNvPr>
          <p:cNvSpPr txBox="1"/>
          <p:nvPr/>
        </p:nvSpPr>
        <p:spPr>
          <a:xfrm>
            <a:off x="581541" y="1051684"/>
            <a:ext cx="13409353" cy="1877437"/>
          </a:xfrm>
          <a:prstGeom prst="rect">
            <a:avLst/>
          </a:prstGeom>
          <a:solidFill>
            <a:schemeClr val="tx1">
              <a:alpha val="75000"/>
            </a:schemeClr>
          </a:solidFill>
        </p:spPr>
        <p:txBody>
          <a:bodyPr wrap="square" rtlCol="0">
            <a:spAutoFit/>
          </a:bodyPr>
          <a:lstStyle/>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conversation analytics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susbsystem</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consists of a data pipeline stack and an Amazon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QuickSight</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dashboard, together with Amazon CloudWatch alarms.</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data pipeline extracts Lex conversation logs from Amazon CloudWatch Logs, “flattens” them into a tabular, name/value pair structure to simplify queries and analytics, and stores them in an S3 bucket. AWS Glue crawls the S3 bucket on a scheduled basis (defaulting to every 5 minutes) and updates a data catalog schema to make the data accessible via Amazon Athena via SQL queries.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For protecting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sensivite</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data, the data pipeline can optionally redact PII data using Amazon Comprehend, and can apply an AWS Key Management Service customer-managed key (CMK) to limit access to both the CloudWatch Logs log group and the S3 bucket to specifically identified principals.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The resulting dataset includes hundreds of attributes for every conversation turn, including the user question, the RAG solution’s answer, Lex slot values and session attributes, the LLM model version used, the knowledge base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identifyer</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retrieval and RAG latency, input/output token counts, and much more, providing fine-grained observability into the solution.</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All testing data, including pass/fail results and explanations, as well as hallucination detection results and explanations, are also available for evaluating test runs.</a:t>
            </a:r>
          </a:p>
        </p:txBody>
      </p:sp>
    </p:spTree>
    <p:extLst>
      <p:ext uri="{BB962C8B-B14F-4D97-AF65-F5344CB8AC3E}">
        <p14:creationId xmlns:p14="http://schemas.microsoft.com/office/powerpoint/2010/main" val="249691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Hallucination detection</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93159" y="4533032"/>
            <a:ext cx="457200" cy="457200"/>
          </a:xfrm>
          <a:prstGeom prst="rect">
            <a:avLst/>
          </a:prstGeom>
        </p:spPr>
      </p:pic>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1966093" y="4726484"/>
            <a:ext cx="713232" cy="713232"/>
          </a:xfrm>
          <a:prstGeom prst="rect">
            <a:avLst/>
          </a:prstGeom>
        </p:spPr>
      </p:pic>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solidFill>
            <a:schemeClr val="tx1"/>
          </a:solid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Queue conversation details</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430811" y="5481021"/>
            <a:ext cx="457200" cy="457200"/>
          </a:xfrm>
          <a:prstGeom prst="rect">
            <a:avLst/>
          </a:prstGeom>
        </p:spPr>
      </p:pic>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51" name="Rounded Rectangle 150">
            <a:extLst>
              <a:ext uri="{FF2B5EF4-FFF2-40B4-BE49-F238E27FC236}">
                <a16:creationId xmlns:a16="http://schemas.microsoft.com/office/drawing/2014/main" id="{0C4BC923-28FA-5573-D6C3-EEF64EE24FB8}"/>
              </a:ext>
            </a:extLst>
          </p:cNvPr>
          <p:cNvSpPr/>
          <p:nvPr/>
        </p:nvSpPr>
        <p:spPr>
          <a:xfrm>
            <a:off x="1679085" y="7024885"/>
            <a:ext cx="10048306" cy="25451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a:t>
            </a:r>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1CF90057-B7E7-2303-DC28-1635A1BDC06B}"/>
              </a:ext>
            </a:extLst>
          </p:cNvPr>
          <p:cNvSpPr txBox="1"/>
          <p:nvPr/>
        </p:nvSpPr>
        <p:spPr>
          <a:xfrm>
            <a:off x="581541" y="1136850"/>
            <a:ext cx="13409353" cy="1692771"/>
          </a:xfrm>
          <a:prstGeom prst="rect">
            <a:avLst/>
          </a:prstGeom>
          <a:solidFill>
            <a:schemeClr val="tx1">
              <a:alpha val="75000"/>
            </a:schemeClr>
          </a:solidFill>
        </p:spPr>
        <p:txBody>
          <a:bodyPr wrap="square" rtlCol="0">
            <a:spAutoFit/>
          </a:bodyPr>
          <a:lstStyle/>
          <a:p>
            <a:pPr>
              <a:spcBef>
                <a:spcPts val="300"/>
              </a:spcBef>
              <a:spcAft>
                <a:spcPts val="300"/>
              </a:spcAft>
            </a:pPr>
            <a:endPar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This </a:t>
            </a:r>
            <a:r>
              <a:rPr lang="en-US" sz="1200" i="1" dirty="0" err="1">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susbsystem</a:t>
            </a: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 allows selected (or all) conversations to be queued to an asynchronous post-processing step for additional hallucination detection.  </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When a selected conversation is queued via Amazon Simple Queue Service (SQS), it is processed by an AWS Lambda function that uses Anthropic Claude Sonnet to evaluate the RAG solution’s answer against the content provided from the knowledge base. If any information is found in the answer that is not present in the content from the knowledge base, the answer Is flagged as a hallucination and an alarm is raised.</a:t>
            </a:r>
          </a:p>
          <a:p>
            <a:pPr>
              <a:spcBef>
                <a:spcPts val="300"/>
              </a:spcBef>
              <a:spcAft>
                <a:spcPts val="300"/>
              </a:spcAft>
            </a:pPr>
            <a:r>
              <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Note: hallucination detection and correction can be performed synchronously, in-line with the conversation, with a small overhead in latency.</a:t>
            </a:r>
          </a:p>
          <a:p>
            <a:pPr>
              <a:spcBef>
                <a:spcPts val="300"/>
              </a:spcBef>
              <a:spcAft>
                <a:spcPts val="300"/>
              </a:spcAft>
            </a:pPr>
            <a:endParaRPr lang="en-US" sz="1200" i="1" dirty="0">
              <a:solidFill>
                <a:schemeClr val="bg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3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Full end-to-end contact center RAG solution architecture</a:t>
            </a:r>
          </a:p>
        </p:txBody>
      </p:sp>
      <p:pic>
        <p:nvPicPr>
          <p:cNvPr id="4" name="Picture 3">
            <a:extLst>
              <a:ext uri="{FF2B5EF4-FFF2-40B4-BE49-F238E27FC236}">
                <a16:creationId xmlns:a16="http://schemas.microsoft.com/office/drawing/2014/main" id="{87EA8A87-0EFF-616A-BFE5-E66CC80AB70F}"/>
              </a:ext>
            </a:extLst>
          </p:cNvPr>
          <p:cNvPicPr>
            <a:picLocks noChangeAspect="1"/>
          </p:cNvPicPr>
          <p:nvPr/>
        </p:nvPicPr>
        <p:blipFill rotWithShape="1">
          <a:blip r:embed="rId3">
            <a:alphaModFix amt="15000"/>
          </a:blip>
          <a:srcRect t="12301" b="10450"/>
          <a:stretch/>
        </p:blipFill>
        <p:spPr>
          <a:xfrm>
            <a:off x="0" y="1012371"/>
            <a:ext cx="14645468" cy="6357258"/>
          </a:xfrm>
          <a:prstGeom prst="rect">
            <a:avLst/>
          </a:prstGeom>
        </p:spPr>
      </p:pic>
      <p:sp>
        <p:nvSpPr>
          <p:cNvPr id="2" name="Rectangle 1">
            <a:extLst>
              <a:ext uri="{FF2B5EF4-FFF2-40B4-BE49-F238E27FC236}">
                <a16:creationId xmlns:a16="http://schemas.microsoft.com/office/drawing/2014/main" id="{871A04CF-830D-9524-0D98-190B300B4A7C}"/>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E37D350-55BD-CF30-6F42-CE59F71A1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5341" y="3429658"/>
            <a:ext cx="711200" cy="711200"/>
          </a:xfrm>
          <a:prstGeom prst="rect">
            <a:avLst/>
          </a:prstGeom>
        </p:spPr>
      </p:pic>
      <p:sp>
        <p:nvSpPr>
          <p:cNvPr id="5" name="Rounded Rectangle 4">
            <a:extLst>
              <a:ext uri="{FF2B5EF4-FFF2-40B4-BE49-F238E27FC236}">
                <a16:creationId xmlns:a16="http://schemas.microsoft.com/office/drawing/2014/main" id="{A7EA910F-BE24-A07E-8F30-8B9ACA4F14F1}"/>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6" name="Rounded Rectangle 5">
            <a:extLst>
              <a:ext uri="{FF2B5EF4-FFF2-40B4-BE49-F238E27FC236}">
                <a16:creationId xmlns:a16="http://schemas.microsoft.com/office/drawing/2014/main" id="{77539533-EC03-DC92-E0B0-1A6CD287C2F3}"/>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7" name="Graphic 6">
            <a:extLst>
              <a:ext uri="{FF2B5EF4-FFF2-40B4-BE49-F238E27FC236}">
                <a16:creationId xmlns:a16="http://schemas.microsoft.com/office/drawing/2014/main" id="{FFD32A28-F8DB-F4BF-5C49-E884B05C1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58469" y="3480549"/>
            <a:ext cx="483586" cy="469900"/>
          </a:xfrm>
          <a:prstGeom prst="rect">
            <a:avLst/>
          </a:prstGeom>
        </p:spPr>
      </p:pic>
      <p:grpSp>
        <p:nvGrpSpPr>
          <p:cNvPr id="8" name="Group 7">
            <a:extLst>
              <a:ext uri="{FF2B5EF4-FFF2-40B4-BE49-F238E27FC236}">
                <a16:creationId xmlns:a16="http://schemas.microsoft.com/office/drawing/2014/main" id="{4402FEEA-C1C2-2DD0-85DC-8FF7D3B4C555}"/>
              </a:ext>
            </a:extLst>
          </p:cNvPr>
          <p:cNvGrpSpPr/>
          <p:nvPr/>
        </p:nvGrpSpPr>
        <p:grpSpPr>
          <a:xfrm>
            <a:off x="1162224" y="3669221"/>
            <a:ext cx="469900" cy="627380"/>
            <a:chOff x="758056" y="2765501"/>
            <a:chExt cx="469900" cy="627380"/>
          </a:xfrm>
        </p:grpSpPr>
        <p:sp>
          <p:nvSpPr>
            <p:cNvPr id="9" name="Oval 8">
              <a:extLst>
                <a:ext uri="{FF2B5EF4-FFF2-40B4-BE49-F238E27FC236}">
                  <a16:creationId xmlns:a16="http://schemas.microsoft.com/office/drawing/2014/main" id="{6714C111-88EE-B20B-F436-17333B5223DF}"/>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EBB74092-4ACB-E991-28C6-EE7DF86E8697}"/>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5CA21D83-D1FB-09FF-E0F7-EBE452D13EFD}"/>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12">
              <a:extLst>
                <a:ext uri="{FF2B5EF4-FFF2-40B4-BE49-F238E27FC236}">
                  <a16:creationId xmlns:a16="http://schemas.microsoft.com/office/drawing/2014/main" id="{419A4964-D5EF-0E43-36D5-87B7E7FF0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sp>
        <p:nvSpPr>
          <p:cNvPr id="14" name="TextBox 13">
            <a:extLst>
              <a:ext uri="{FF2B5EF4-FFF2-40B4-BE49-F238E27FC236}">
                <a16:creationId xmlns:a16="http://schemas.microsoft.com/office/drawing/2014/main" id="{77A39CC6-2D47-4A48-B157-14F9F496A569}"/>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15" name="Straight Arrow Connector 14">
            <a:extLst>
              <a:ext uri="{FF2B5EF4-FFF2-40B4-BE49-F238E27FC236}">
                <a16:creationId xmlns:a16="http://schemas.microsoft.com/office/drawing/2014/main" id="{2D0972D2-DA8D-4B5B-170B-C357D6CE2FBC}"/>
              </a:ext>
            </a:extLst>
          </p:cNvPr>
          <p:cNvCxnSpPr>
            <a:cxnSpLocks/>
            <a:stCxn id="3" idx="1"/>
            <a:endCxn id="62"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76">
            <a:extLst>
              <a:ext uri="{FF2B5EF4-FFF2-40B4-BE49-F238E27FC236}">
                <a16:creationId xmlns:a16="http://schemas.microsoft.com/office/drawing/2014/main" id="{5430D1F9-9DF4-DB11-5954-233FF77CDB08}"/>
              </a:ext>
            </a:extLst>
          </p:cNvPr>
          <p:cNvCxnSpPr>
            <a:cxnSpLocks/>
            <a:stCxn id="99" idx="1"/>
            <a:endCxn id="52"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E94E17-6EAC-29E1-C145-87AC43677273}"/>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18" name="Rectangle 17">
            <a:extLst>
              <a:ext uri="{FF2B5EF4-FFF2-40B4-BE49-F238E27FC236}">
                <a16:creationId xmlns:a16="http://schemas.microsoft.com/office/drawing/2014/main" id="{8070E853-BBCD-4C27-06A8-06456445DBEF}"/>
              </a:ext>
            </a:extLst>
          </p:cNvPr>
          <p:cNvSpPr/>
          <p:nvPr/>
        </p:nvSpPr>
        <p:spPr>
          <a:xfrm>
            <a:off x="4609289" y="5664450"/>
            <a:ext cx="4279721" cy="1078729"/>
          </a:xfrm>
          <a:prstGeom prst="rect">
            <a:avLst/>
          </a:prstGeom>
          <a:no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19" name="Graphic 18">
            <a:extLst>
              <a:ext uri="{FF2B5EF4-FFF2-40B4-BE49-F238E27FC236}">
                <a16:creationId xmlns:a16="http://schemas.microsoft.com/office/drawing/2014/main" id="{4738A4B2-3E8D-133E-A5FC-2D4990063F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8015" y="5955550"/>
            <a:ext cx="355600" cy="355600"/>
          </a:xfrm>
          <a:prstGeom prst="rect">
            <a:avLst/>
          </a:prstGeom>
        </p:spPr>
      </p:pic>
      <p:pic>
        <p:nvPicPr>
          <p:cNvPr id="20" name="Graphic 19">
            <a:extLst>
              <a:ext uri="{FF2B5EF4-FFF2-40B4-BE49-F238E27FC236}">
                <a16:creationId xmlns:a16="http://schemas.microsoft.com/office/drawing/2014/main" id="{C516F2E0-CD1D-31BA-942F-DB869C965E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1638" y="5955550"/>
            <a:ext cx="355600" cy="355600"/>
          </a:xfrm>
          <a:prstGeom prst="rect">
            <a:avLst/>
          </a:prstGeom>
        </p:spPr>
      </p:pic>
      <p:pic>
        <p:nvPicPr>
          <p:cNvPr id="21" name="Graphic 20">
            <a:extLst>
              <a:ext uri="{FF2B5EF4-FFF2-40B4-BE49-F238E27FC236}">
                <a16:creationId xmlns:a16="http://schemas.microsoft.com/office/drawing/2014/main" id="{F4CA06F7-C9A8-CEF3-C56B-7E4AC6C202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15261" y="5955550"/>
            <a:ext cx="355600" cy="355600"/>
          </a:xfrm>
          <a:prstGeom prst="rect">
            <a:avLst/>
          </a:prstGeom>
        </p:spPr>
      </p:pic>
      <p:pic>
        <p:nvPicPr>
          <p:cNvPr id="22" name="Graphic 21">
            <a:extLst>
              <a:ext uri="{FF2B5EF4-FFF2-40B4-BE49-F238E27FC236}">
                <a16:creationId xmlns:a16="http://schemas.microsoft.com/office/drawing/2014/main" id="{BB08BD61-AE29-FFC5-2661-B503228F7C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3523" y="5955550"/>
            <a:ext cx="355600" cy="355600"/>
          </a:xfrm>
          <a:prstGeom prst="rect">
            <a:avLst/>
          </a:prstGeom>
        </p:spPr>
      </p:pic>
      <p:sp>
        <p:nvSpPr>
          <p:cNvPr id="23" name="TextBox 22">
            <a:extLst>
              <a:ext uri="{FF2B5EF4-FFF2-40B4-BE49-F238E27FC236}">
                <a16:creationId xmlns:a16="http://schemas.microsoft.com/office/drawing/2014/main" id="{F48C0D9E-E986-5A3D-E0A8-78B5AF773902}"/>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24" name="TextBox 23">
            <a:extLst>
              <a:ext uri="{FF2B5EF4-FFF2-40B4-BE49-F238E27FC236}">
                <a16:creationId xmlns:a16="http://schemas.microsoft.com/office/drawing/2014/main" id="{0BE1FDEF-069E-021E-9220-7034FE42A643}"/>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25" name="TextBox 24">
            <a:extLst>
              <a:ext uri="{FF2B5EF4-FFF2-40B4-BE49-F238E27FC236}">
                <a16:creationId xmlns:a16="http://schemas.microsoft.com/office/drawing/2014/main" id="{FE14D998-1B33-8C34-C72C-E308C21BB2BA}"/>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26" name="TextBox 25">
            <a:extLst>
              <a:ext uri="{FF2B5EF4-FFF2-40B4-BE49-F238E27FC236}">
                <a16:creationId xmlns:a16="http://schemas.microsoft.com/office/drawing/2014/main" id="{7219EF43-B408-936A-5783-A88F20F12653}"/>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27" name="TextBox 26">
            <a:extLst>
              <a:ext uri="{FF2B5EF4-FFF2-40B4-BE49-F238E27FC236}">
                <a16:creationId xmlns:a16="http://schemas.microsoft.com/office/drawing/2014/main" id="{B452B93E-4596-3D99-98F4-739C2A0AB67A}"/>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28" name="TextBox 27">
            <a:extLst>
              <a:ext uri="{FF2B5EF4-FFF2-40B4-BE49-F238E27FC236}">
                <a16:creationId xmlns:a16="http://schemas.microsoft.com/office/drawing/2014/main" id="{B33774E3-3D66-89B5-0EA0-A931FEBC4712}"/>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29" name="Graphic 28">
            <a:extLst>
              <a:ext uri="{FF2B5EF4-FFF2-40B4-BE49-F238E27FC236}">
                <a16:creationId xmlns:a16="http://schemas.microsoft.com/office/drawing/2014/main" id="{71E2F176-A8E3-C052-37AB-23043EDFD6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49634" y="5781658"/>
            <a:ext cx="711200" cy="711200"/>
          </a:xfrm>
          <a:prstGeom prst="rect">
            <a:avLst/>
          </a:prstGeom>
        </p:spPr>
      </p:pic>
      <p:pic>
        <p:nvPicPr>
          <p:cNvPr id="30" name="Graphic 29">
            <a:extLst>
              <a:ext uri="{FF2B5EF4-FFF2-40B4-BE49-F238E27FC236}">
                <a16:creationId xmlns:a16="http://schemas.microsoft.com/office/drawing/2014/main" id="{F55AA05C-A704-D2AF-B490-C26D35845B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 y="5904888"/>
            <a:ext cx="469900" cy="469900"/>
          </a:xfrm>
          <a:prstGeom prst="rect">
            <a:avLst/>
          </a:prstGeom>
        </p:spPr>
      </p:pic>
      <p:sp>
        <p:nvSpPr>
          <p:cNvPr id="31" name="TextBox 30">
            <a:extLst>
              <a:ext uri="{FF2B5EF4-FFF2-40B4-BE49-F238E27FC236}">
                <a16:creationId xmlns:a16="http://schemas.microsoft.com/office/drawing/2014/main" id="{EA36E787-E2AB-7A36-73DE-ADAB15C08543}"/>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32" name="Rounded Rectangle 31">
            <a:extLst>
              <a:ext uri="{FF2B5EF4-FFF2-40B4-BE49-F238E27FC236}">
                <a16:creationId xmlns:a16="http://schemas.microsoft.com/office/drawing/2014/main" id="{290B6DDF-85C5-81DC-4668-FF948B516E99}"/>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33" name="Straight Arrow Connector 228">
            <a:extLst>
              <a:ext uri="{FF2B5EF4-FFF2-40B4-BE49-F238E27FC236}">
                <a16:creationId xmlns:a16="http://schemas.microsoft.com/office/drawing/2014/main" id="{B6A0D3B6-7796-F1EA-7051-CB1F47F236B3}"/>
              </a:ext>
            </a:extLst>
          </p:cNvPr>
          <p:cNvCxnSpPr>
            <a:cxnSpLocks/>
            <a:stCxn id="29" idx="3"/>
            <a:endCxn id="19"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E42CB9-0E7C-500B-D826-E18AD13B3A83}"/>
              </a:ext>
            </a:extLst>
          </p:cNvPr>
          <p:cNvCxnSpPr>
            <a:cxnSpLocks/>
            <a:endCxn id="2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91566AFD-6519-F920-4DD0-44F98863715D}"/>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36" name="Rounded Rectangle 35">
            <a:extLst>
              <a:ext uri="{FF2B5EF4-FFF2-40B4-BE49-F238E27FC236}">
                <a16:creationId xmlns:a16="http://schemas.microsoft.com/office/drawing/2014/main" id="{F42A30C1-F10F-DF46-14BF-A6E0DF624611}"/>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37" name="Straight Arrow Connector 143">
            <a:extLst>
              <a:ext uri="{FF2B5EF4-FFF2-40B4-BE49-F238E27FC236}">
                <a16:creationId xmlns:a16="http://schemas.microsoft.com/office/drawing/2014/main" id="{FE287D99-8029-9112-CF71-0BEA32B05E30}"/>
              </a:ext>
            </a:extLst>
          </p:cNvPr>
          <p:cNvCxnSpPr>
            <a:cxnSpLocks/>
            <a:stCxn id="55" idx="0"/>
            <a:endCxn id="145"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DD09BC6-2552-2C61-8204-1908B97BFE3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9" name="Rectangle 38">
            <a:extLst>
              <a:ext uri="{FF2B5EF4-FFF2-40B4-BE49-F238E27FC236}">
                <a16:creationId xmlns:a16="http://schemas.microsoft.com/office/drawing/2014/main" id="{EEE5296A-739E-6807-2219-AC564B8CCAD9}"/>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ounded Rectangle 39">
            <a:extLst>
              <a:ext uri="{FF2B5EF4-FFF2-40B4-BE49-F238E27FC236}">
                <a16:creationId xmlns:a16="http://schemas.microsoft.com/office/drawing/2014/main" id="{9E38AB09-D8AE-BCCB-95DD-0FB0B2597CD6}"/>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41" name="Straight Arrow Connector 40">
            <a:extLst>
              <a:ext uri="{FF2B5EF4-FFF2-40B4-BE49-F238E27FC236}">
                <a16:creationId xmlns:a16="http://schemas.microsoft.com/office/drawing/2014/main" id="{50A8E2E9-BE78-318C-CC66-81B75F2FDC47}"/>
              </a:ext>
            </a:extLst>
          </p:cNvPr>
          <p:cNvCxnSpPr>
            <a:cxnSpLocks/>
            <a:stCxn id="63"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32B1D2-A614-F409-F94F-DFC365A67BDF}"/>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43" name="Straight Arrow Connector 42">
            <a:extLst>
              <a:ext uri="{FF2B5EF4-FFF2-40B4-BE49-F238E27FC236}">
                <a16:creationId xmlns:a16="http://schemas.microsoft.com/office/drawing/2014/main" id="{F6CCA2B2-797D-0B5D-B738-5B57D369EBF5}"/>
              </a:ext>
            </a:extLst>
          </p:cNvPr>
          <p:cNvCxnSpPr>
            <a:cxnSpLocks/>
            <a:stCxn id="62" idx="1"/>
            <a:endCxn id="63"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Graphic 17">
            <a:extLst>
              <a:ext uri="{FF2B5EF4-FFF2-40B4-BE49-F238E27FC236}">
                <a16:creationId xmlns:a16="http://schemas.microsoft.com/office/drawing/2014/main" id="{1E81F99A-85A6-59AC-AEAD-0E717206D4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C7362E2-B8E4-04C2-DDAD-93709D3C2F98}"/>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46" name="Straight Arrow Connector 228">
            <a:extLst>
              <a:ext uri="{FF2B5EF4-FFF2-40B4-BE49-F238E27FC236}">
                <a16:creationId xmlns:a16="http://schemas.microsoft.com/office/drawing/2014/main" id="{866A4949-1223-224E-B986-104A8D7DBA76}"/>
              </a:ext>
            </a:extLst>
          </p:cNvPr>
          <p:cNvCxnSpPr>
            <a:cxnSpLocks/>
            <a:stCxn id="19" idx="3"/>
            <a:endCxn id="20"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228">
            <a:extLst>
              <a:ext uri="{FF2B5EF4-FFF2-40B4-BE49-F238E27FC236}">
                <a16:creationId xmlns:a16="http://schemas.microsoft.com/office/drawing/2014/main" id="{68A679F1-6BB9-F30D-4AC5-67C66D3F97DD}"/>
              </a:ext>
            </a:extLst>
          </p:cNvPr>
          <p:cNvCxnSpPr>
            <a:cxnSpLocks/>
            <a:stCxn id="20" idx="3"/>
            <a:endCxn id="21"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228">
            <a:extLst>
              <a:ext uri="{FF2B5EF4-FFF2-40B4-BE49-F238E27FC236}">
                <a16:creationId xmlns:a16="http://schemas.microsoft.com/office/drawing/2014/main" id="{5F5FF7A9-2543-8E22-B886-A914EED7D6F1}"/>
              </a:ext>
            </a:extLst>
          </p:cNvPr>
          <p:cNvCxnSpPr>
            <a:cxnSpLocks/>
            <a:stCxn id="21" idx="3"/>
            <a:endCxn id="44"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228">
            <a:extLst>
              <a:ext uri="{FF2B5EF4-FFF2-40B4-BE49-F238E27FC236}">
                <a16:creationId xmlns:a16="http://schemas.microsoft.com/office/drawing/2014/main" id="{20F048F4-1C16-383D-4951-40A5B29A4D1F}"/>
              </a:ext>
            </a:extLst>
          </p:cNvPr>
          <p:cNvCxnSpPr>
            <a:cxnSpLocks/>
            <a:stCxn id="44" idx="3"/>
            <a:endCxn id="22"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6A1846-7174-570B-0A50-ABB8AADEC77D}"/>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51" name="Rectangle 50">
            <a:extLst>
              <a:ext uri="{FF2B5EF4-FFF2-40B4-BE49-F238E27FC236}">
                <a16:creationId xmlns:a16="http://schemas.microsoft.com/office/drawing/2014/main" id="{F6738DC4-A3C9-8123-48CD-7BE8E8F9A83E}"/>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2" name="Rectangle 51">
            <a:extLst>
              <a:ext uri="{FF2B5EF4-FFF2-40B4-BE49-F238E27FC236}">
                <a16:creationId xmlns:a16="http://schemas.microsoft.com/office/drawing/2014/main" id="{66BC77B1-BD1D-5487-6BBD-6F888FB8AE51}"/>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a:extLst>
              <a:ext uri="{FF2B5EF4-FFF2-40B4-BE49-F238E27FC236}">
                <a16:creationId xmlns:a16="http://schemas.microsoft.com/office/drawing/2014/main" id="{7D92D322-EAA5-60FB-A918-D8671118417B}"/>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54" name="Straight Arrow Connector 199">
            <a:extLst>
              <a:ext uri="{FF2B5EF4-FFF2-40B4-BE49-F238E27FC236}">
                <a16:creationId xmlns:a16="http://schemas.microsoft.com/office/drawing/2014/main" id="{18510298-EA9A-2588-59C7-80D86DF1AAB5}"/>
              </a:ext>
            </a:extLst>
          </p:cNvPr>
          <p:cNvCxnSpPr>
            <a:cxnSpLocks/>
            <a:stCxn id="63" idx="2"/>
            <a:endCxn id="108"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AB196177-26E0-3A1F-F513-E6E7A25C39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07146" y="5955550"/>
            <a:ext cx="355600" cy="355600"/>
          </a:xfrm>
          <a:prstGeom prst="rect">
            <a:avLst/>
          </a:prstGeom>
        </p:spPr>
      </p:pic>
      <p:sp>
        <p:nvSpPr>
          <p:cNvPr id="56" name="TextBox 55">
            <a:extLst>
              <a:ext uri="{FF2B5EF4-FFF2-40B4-BE49-F238E27FC236}">
                <a16:creationId xmlns:a16="http://schemas.microsoft.com/office/drawing/2014/main" id="{DAEBE797-4A57-DEE3-3508-283F25F3C361}"/>
              </a:ext>
            </a:extLst>
          </p:cNvPr>
          <p:cNvSpPr txBox="1"/>
          <p:nvPr/>
        </p:nvSpPr>
        <p:spPr>
          <a:xfrm>
            <a:off x="7398114" y="6324823"/>
            <a:ext cx="779964" cy="369332"/>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a:t>
            </a:r>
          </a:p>
          <a:p>
            <a:pPr algn="ctr"/>
            <a:r>
              <a:rPr lang="en-US" sz="800" dirty="0">
                <a:solidFill>
                  <a:srgbClr val="595A5D"/>
                </a:solidFill>
                <a:ea typeface="Amazon Ember" panose="020B0603020204020204" pitchFamily="34" charset="0"/>
                <a:cs typeface="Amazon Ember" panose="020B0603020204020204" pitchFamily="34" charset="0"/>
              </a:rPr>
              <a:t>Kinesis</a:t>
            </a:r>
          </a:p>
          <a:p>
            <a:pPr algn="ctr"/>
            <a:r>
              <a:rPr lang="en-US" sz="800" dirty="0">
                <a:solidFill>
                  <a:srgbClr val="595A5D"/>
                </a:solidFill>
                <a:ea typeface="Amazon Ember" panose="020B0603020204020204" pitchFamily="34" charset="0"/>
                <a:cs typeface="Amazon Ember" panose="020B0603020204020204" pitchFamily="34" charset="0"/>
              </a:rPr>
              <a:t>Data Firehose</a:t>
            </a:r>
          </a:p>
        </p:txBody>
      </p:sp>
      <p:cxnSp>
        <p:nvCxnSpPr>
          <p:cNvPr id="57" name="Straight Arrow Connector 228">
            <a:extLst>
              <a:ext uri="{FF2B5EF4-FFF2-40B4-BE49-F238E27FC236}">
                <a16:creationId xmlns:a16="http://schemas.microsoft.com/office/drawing/2014/main" id="{663E9B6F-B6E1-022C-9522-27D2E6C934E7}"/>
              </a:ext>
            </a:extLst>
          </p:cNvPr>
          <p:cNvCxnSpPr>
            <a:cxnSpLocks/>
            <a:stCxn id="22" idx="3"/>
            <a:endCxn id="55"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909BA3C5-9965-418B-C940-9D11121210E7}"/>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59" name="Rectangle 58">
            <a:extLst>
              <a:ext uri="{FF2B5EF4-FFF2-40B4-BE49-F238E27FC236}">
                <a16:creationId xmlns:a16="http://schemas.microsoft.com/office/drawing/2014/main" id="{F61C7F72-C543-4D7C-FED4-8EDC9D335431}"/>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0" name="Rectangle 59">
            <a:extLst>
              <a:ext uri="{FF2B5EF4-FFF2-40B4-BE49-F238E27FC236}">
                <a16:creationId xmlns:a16="http://schemas.microsoft.com/office/drawing/2014/main" id="{536C14CF-A3AA-C4BD-93AB-974946C927CB}"/>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B7A1C65A-C707-D170-0B6C-B3C220669707}"/>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2" name="Graphic 61">
            <a:extLst>
              <a:ext uri="{FF2B5EF4-FFF2-40B4-BE49-F238E27FC236}">
                <a16:creationId xmlns:a16="http://schemas.microsoft.com/office/drawing/2014/main" id="{8CE23C85-37C4-C023-CE2B-563C4FA42D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1725" y="3429658"/>
            <a:ext cx="711200" cy="711200"/>
          </a:xfrm>
          <a:prstGeom prst="rect">
            <a:avLst/>
          </a:prstGeom>
        </p:spPr>
      </p:pic>
      <p:pic>
        <p:nvPicPr>
          <p:cNvPr id="63" name="Graphic 62">
            <a:extLst>
              <a:ext uri="{FF2B5EF4-FFF2-40B4-BE49-F238E27FC236}">
                <a16:creationId xmlns:a16="http://schemas.microsoft.com/office/drawing/2014/main" id="{16E5D587-264B-0B76-DF39-528A8BD7AF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38064" y="3434533"/>
            <a:ext cx="711200" cy="711200"/>
          </a:xfrm>
          <a:prstGeom prst="rect">
            <a:avLst/>
          </a:prstGeom>
        </p:spPr>
      </p:pic>
      <p:pic>
        <p:nvPicPr>
          <p:cNvPr id="64" name="Graphic 7">
            <a:extLst>
              <a:ext uri="{FF2B5EF4-FFF2-40B4-BE49-F238E27FC236}">
                <a16:creationId xmlns:a16="http://schemas.microsoft.com/office/drawing/2014/main" id="{F4A6AC1C-9890-7CAA-6EC6-8AC9FC3B17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a:extLst>
              <a:ext uri="{FF2B5EF4-FFF2-40B4-BE49-F238E27FC236}">
                <a16:creationId xmlns:a16="http://schemas.microsoft.com/office/drawing/2014/main" id="{114487BA-4792-5E75-FE98-B29E84E21579}"/>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6" name="TextBox 65">
            <a:extLst>
              <a:ext uri="{FF2B5EF4-FFF2-40B4-BE49-F238E27FC236}">
                <a16:creationId xmlns:a16="http://schemas.microsoft.com/office/drawing/2014/main" id="{057A4439-420B-57FD-F6BC-99C2D9101983}"/>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67" name="Graphic 9">
            <a:extLst>
              <a:ext uri="{FF2B5EF4-FFF2-40B4-BE49-F238E27FC236}">
                <a16:creationId xmlns:a16="http://schemas.microsoft.com/office/drawing/2014/main" id="{3CA34C6D-5B5F-EF2D-5B51-5562A0E0E8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phic 14" descr="Amazon OpenSearch Service service icon.">
            <a:extLst>
              <a:ext uri="{FF2B5EF4-FFF2-40B4-BE49-F238E27FC236}">
                <a16:creationId xmlns:a16="http://schemas.microsoft.com/office/drawing/2014/main" id="{74B1722B-4124-1F14-2CF4-D7CE267EA714}"/>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68" descr="OpenSearch Ingestion resource icon for the Amazon OpenSearch Service service.">
            <a:extLst>
              <a:ext uri="{FF2B5EF4-FFF2-40B4-BE49-F238E27FC236}">
                <a16:creationId xmlns:a16="http://schemas.microsoft.com/office/drawing/2014/main" id="{ED628615-57F2-DD1B-15D8-CF266035F421}"/>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flipH="1">
            <a:off x="12061638" y="2088268"/>
            <a:ext cx="457200" cy="457200"/>
          </a:xfrm>
          <a:prstGeom prst="rect">
            <a:avLst/>
          </a:prstGeom>
        </p:spPr>
      </p:pic>
      <p:pic>
        <p:nvPicPr>
          <p:cNvPr id="70" name="Graphic 69">
            <a:extLst>
              <a:ext uri="{FF2B5EF4-FFF2-40B4-BE49-F238E27FC236}">
                <a16:creationId xmlns:a16="http://schemas.microsoft.com/office/drawing/2014/main" id="{7220BC35-C575-9EC5-F703-33D32370947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3894642"/>
            <a:ext cx="457200" cy="457200"/>
          </a:xfrm>
          <a:prstGeom prst="rect">
            <a:avLst/>
          </a:prstGeom>
        </p:spPr>
      </p:pic>
      <p:pic>
        <p:nvPicPr>
          <p:cNvPr id="71" name="Graphic 70">
            <a:extLst>
              <a:ext uri="{FF2B5EF4-FFF2-40B4-BE49-F238E27FC236}">
                <a16:creationId xmlns:a16="http://schemas.microsoft.com/office/drawing/2014/main" id="{6D179887-DFA4-DCF0-6AED-37A28BB0F16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93159" y="4533032"/>
            <a:ext cx="457200" cy="457200"/>
          </a:xfrm>
          <a:prstGeom prst="rect">
            <a:avLst/>
          </a:prstGeom>
        </p:spPr>
      </p:pic>
      <p:sp>
        <p:nvSpPr>
          <p:cNvPr id="72" name="Rounded Rectangle 71">
            <a:extLst>
              <a:ext uri="{FF2B5EF4-FFF2-40B4-BE49-F238E27FC236}">
                <a16:creationId xmlns:a16="http://schemas.microsoft.com/office/drawing/2014/main" id="{2DF2EE45-2B8F-60AF-7231-FF3F4834DA95}"/>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73" name="Rounded Rectangle 72">
            <a:extLst>
              <a:ext uri="{FF2B5EF4-FFF2-40B4-BE49-F238E27FC236}">
                <a16:creationId xmlns:a16="http://schemas.microsoft.com/office/drawing/2014/main" id="{04811936-ED7F-7FD0-E50D-742E6B1A7C1C}"/>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74" name="Rectangle 73">
            <a:extLst>
              <a:ext uri="{FF2B5EF4-FFF2-40B4-BE49-F238E27FC236}">
                <a16:creationId xmlns:a16="http://schemas.microsoft.com/office/drawing/2014/main" id="{C501CBD2-185F-E23B-0414-655EC49F521F}"/>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75" name="Graphic 74" descr="Amazon Bedrock service icon.">
            <a:extLst>
              <a:ext uri="{FF2B5EF4-FFF2-40B4-BE49-F238E27FC236}">
                <a16:creationId xmlns:a16="http://schemas.microsoft.com/office/drawing/2014/main" id="{2EF2F10B-BBD0-F465-916C-6C8DAD551E37}"/>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11966093" y="4726484"/>
            <a:ext cx="713232" cy="713232"/>
          </a:xfrm>
          <a:prstGeom prst="rect">
            <a:avLst/>
          </a:prstGeom>
        </p:spPr>
      </p:pic>
      <p:pic>
        <p:nvPicPr>
          <p:cNvPr id="76" name="Graphic 75" descr="Index resource icon for the Amazon OpenSearch Service service.">
            <a:extLst>
              <a:ext uri="{FF2B5EF4-FFF2-40B4-BE49-F238E27FC236}">
                <a16:creationId xmlns:a16="http://schemas.microsoft.com/office/drawing/2014/main" id="{B7466BF1-B319-0CCC-56F0-C085D45B61C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75033" y="2095575"/>
            <a:ext cx="457200" cy="457200"/>
          </a:xfrm>
          <a:prstGeom prst="rect">
            <a:avLst/>
          </a:prstGeom>
        </p:spPr>
      </p:pic>
      <p:pic>
        <p:nvPicPr>
          <p:cNvPr id="77" name="Graphic 12" descr="HDFS cluster resource icon for the Amazon EMR service.">
            <a:extLst>
              <a:ext uri="{FF2B5EF4-FFF2-40B4-BE49-F238E27FC236}">
                <a16:creationId xmlns:a16="http://schemas.microsoft.com/office/drawing/2014/main" id="{1552B9AC-9A8A-CE98-3623-245B575762D2}"/>
              </a:ext>
            </a:extLst>
          </p:cNvPr>
          <p:cNvPicPr>
            <a:picLocks noChangeAspect="1" noChangeArrowheads="1"/>
          </p:cNvPicPr>
          <p:nvPr/>
        </p:nvPicPr>
        <p:blipFill>
          <a:blip r:embed="rId37">
            <a:extLst>
              <a:ext uri="{96DAC541-7B7A-43D3-8B79-37D633B846F1}">
                <asvg:svgBlip xmlns:asvg="http://schemas.microsoft.com/office/drawing/2016/SVG/main" r:embed="rId38"/>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 name="Rounded Rectangle 77">
            <a:extLst>
              <a:ext uri="{FF2B5EF4-FFF2-40B4-BE49-F238E27FC236}">
                <a16:creationId xmlns:a16="http://schemas.microsoft.com/office/drawing/2014/main" id="{47252CBD-6C28-5B09-8891-13A93F19F07F}"/>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79" name="Rectangle 78">
            <a:extLst>
              <a:ext uri="{FF2B5EF4-FFF2-40B4-BE49-F238E27FC236}">
                <a16:creationId xmlns:a16="http://schemas.microsoft.com/office/drawing/2014/main" id="{8B0C39D5-98E3-5605-51FD-AF8243D8C511}"/>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80" name="Straight Arrow Connector 1026">
            <a:extLst>
              <a:ext uri="{FF2B5EF4-FFF2-40B4-BE49-F238E27FC236}">
                <a16:creationId xmlns:a16="http://schemas.microsoft.com/office/drawing/2014/main" id="{B4A10A33-F9E8-2A1B-68CE-CF03A9D60320}"/>
              </a:ext>
            </a:extLst>
          </p:cNvPr>
          <p:cNvCxnSpPr>
            <a:cxnSpLocks/>
            <a:stCxn id="142" idx="1"/>
            <a:endCxn id="147"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1026">
            <a:extLst>
              <a:ext uri="{FF2B5EF4-FFF2-40B4-BE49-F238E27FC236}">
                <a16:creationId xmlns:a16="http://schemas.microsoft.com/office/drawing/2014/main" id="{EC2C9234-CAD8-9CB4-656A-2E1486D1D03F}"/>
              </a:ext>
            </a:extLst>
          </p:cNvPr>
          <p:cNvCxnSpPr>
            <a:cxnSpLocks/>
            <a:stCxn id="90" idx="1"/>
            <a:endCxn id="123"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1026">
            <a:extLst>
              <a:ext uri="{FF2B5EF4-FFF2-40B4-BE49-F238E27FC236}">
                <a16:creationId xmlns:a16="http://schemas.microsoft.com/office/drawing/2014/main" id="{FA5AE8B9-2AB1-4F71-226B-5FAEAA03349B}"/>
              </a:ext>
            </a:extLst>
          </p:cNvPr>
          <p:cNvCxnSpPr>
            <a:cxnSpLocks/>
            <a:stCxn id="76" idx="3"/>
            <a:endCxn id="69"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144">
            <a:extLst>
              <a:ext uri="{FF2B5EF4-FFF2-40B4-BE49-F238E27FC236}">
                <a16:creationId xmlns:a16="http://schemas.microsoft.com/office/drawing/2014/main" id="{B82B27D8-907F-8496-8906-1585E23A9332}"/>
              </a:ext>
            </a:extLst>
          </p:cNvPr>
          <p:cNvCxnSpPr>
            <a:cxnSpLocks/>
            <a:endCxn id="50"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1026">
            <a:extLst>
              <a:ext uri="{FF2B5EF4-FFF2-40B4-BE49-F238E27FC236}">
                <a16:creationId xmlns:a16="http://schemas.microsoft.com/office/drawing/2014/main" id="{7554C38E-3791-FC8B-05DF-80B14131A147}"/>
              </a:ext>
            </a:extLst>
          </p:cNvPr>
          <p:cNvCxnSpPr>
            <a:cxnSpLocks/>
            <a:stCxn id="87" idx="2"/>
            <a:endCxn id="77"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ounded Rectangle 84">
            <a:extLst>
              <a:ext uri="{FF2B5EF4-FFF2-40B4-BE49-F238E27FC236}">
                <a16:creationId xmlns:a16="http://schemas.microsoft.com/office/drawing/2014/main" id="{C2F96A60-664B-48D8-E485-945D90E56120}"/>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86" name="Straight Arrow Connector 1026">
            <a:extLst>
              <a:ext uri="{FF2B5EF4-FFF2-40B4-BE49-F238E27FC236}">
                <a16:creationId xmlns:a16="http://schemas.microsoft.com/office/drawing/2014/main" id="{29ECB4F8-076E-981A-FAFB-48C0AD3CFF8A}"/>
              </a:ext>
            </a:extLst>
          </p:cNvPr>
          <p:cNvCxnSpPr>
            <a:cxnSpLocks/>
            <a:stCxn id="69" idx="1"/>
            <a:endCxn id="110"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1444D78-8B69-9487-C81E-3449E34012ED}"/>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8" name="Graphic 26">
            <a:extLst>
              <a:ext uri="{FF2B5EF4-FFF2-40B4-BE49-F238E27FC236}">
                <a16:creationId xmlns:a16="http://schemas.microsoft.com/office/drawing/2014/main" id="{FBAE4F22-616C-B026-0AAA-20DFCF3083D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89" name="Rectangle 88">
            <a:extLst>
              <a:ext uri="{FF2B5EF4-FFF2-40B4-BE49-F238E27FC236}">
                <a16:creationId xmlns:a16="http://schemas.microsoft.com/office/drawing/2014/main" id="{11FB70A8-C15E-47C8-EFC5-F6F875900F36}"/>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90" name="Graphic 26">
            <a:extLst>
              <a:ext uri="{FF2B5EF4-FFF2-40B4-BE49-F238E27FC236}">
                <a16:creationId xmlns:a16="http://schemas.microsoft.com/office/drawing/2014/main" id="{69FAC34E-2454-634D-289D-ACF97C2BA52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91" name="TextBox 90">
            <a:extLst>
              <a:ext uri="{FF2B5EF4-FFF2-40B4-BE49-F238E27FC236}">
                <a16:creationId xmlns:a16="http://schemas.microsoft.com/office/drawing/2014/main" id="{1ABCF1BA-A297-8C89-507A-9184DD64585E}"/>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92" name="Rounded Rectangle 91">
            <a:extLst>
              <a:ext uri="{FF2B5EF4-FFF2-40B4-BE49-F238E27FC236}">
                <a16:creationId xmlns:a16="http://schemas.microsoft.com/office/drawing/2014/main" id="{2E56317D-4A21-683B-7E50-B4DA14C30FF3}"/>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93" name="Graphic 22" descr="Amazon SageMaker service icon.">
            <a:extLst>
              <a:ext uri="{FF2B5EF4-FFF2-40B4-BE49-F238E27FC236}">
                <a16:creationId xmlns:a16="http://schemas.microsoft.com/office/drawing/2014/main" id="{BAD963B2-76A7-41C0-6BD9-76C05E37090F}"/>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5337D609-7524-F93F-A8D9-9A83BE00EB18}"/>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95" name="Straight Arrow Connector 143">
            <a:extLst>
              <a:ext uri="{FF2B5EF4-FFF2-40B4-BE49-F238E27FC236}">
                <a16:creationId xmlns:a16="http://schemas.microsoft.com/office/drawing/2014/main" id="{AD2BB445-59DA-F609-325C-6EBFC8164B04}"/>
              </a:ext>
            </a:extLst>
          </p:cNvPr>
          <p:cNvCxnSpPr>
            <a:cxnSpLocks/>
            <a:stCxn id="5" idx="0"/>
            <a:endCxn id="88"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9DBC7E4-AB25-7D90-A70E-1D7C871FC029}"/>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97" name="TextBox 96">
            <a:extLst>
              <a:ext uri="{FF2B5EF4-FFF2-40B4-BE49-F238E27FC236}">
                <a16:creationId xmlns:a16="http://schemas.microsoft.com/office/drawing/2014/main" id="{479C86D7-1D91-DD10-5FA7-8C2644860C7B}"/>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98" name="TextBox 97">
            <a:extLst>
              <a:ext uri="{FF2B5EF4-FFF2-40B4-BE49-F238E27FC236}">
                <a16:creationId xmlns:a16="http://schemas.microsoft.com/office/drawing/2014/main" id="{610862F0-A4AF-85BE-7CEB-69B7E427A529}"/>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99" name="Rectangle 98">
            <a:extLst>
              <a:ext uri="{FF2B5EF4-FFF2-40B4-BE49-F238E27FC236}">
                <a16:creationId xmlns:a16="http://schemas.microsoft.com/office/drawing/2014/main" id="{06931883-F9EC-DC84-8AA7-A4310195770C}"/>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0" name="Graphic 99">
            <a:extLst>
              <a:ext uri="{FF2B5EF4-FFF2-40B4-BE49-F238E27FC236}">
                <a16:creationId xmlns:a16="http://schemas.microsoft.com/office/drawing/2014/main" id="{25DAEEE2-C7FA-79EB-31A0-8F7A418B60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067932" y="1591972"/>
            <a:ext cx="483586" cy="469900"/>
          </a:xfrm>
          <a:prstGeom prst="rect">
            <a:avLst/>
          </a:prstGeom>
        </p:spPr>
      </p:pic>
      <p:grpSp>
        <p:nvGrpSpPr>
          <p:cNvPr id="101" name="Group 100">
            <a:extLst>
              <a:ext uri="{FF2B5EF4-FFF2-40B4-BE49-F238E27FC236}">
                <a16:creationId xmlns:a16="http://schemas.microsoft.com/office/drawing/2014/main" id="{EF283BC6-C26F-B46F-0C93-1495EBA7DDAA}"/>
              </a:ext>
            </a:extLst>
          </p:cNvPr>
          <p:cNvGrpSpPr/>
          <p:nvPr/>
        </p:nvGrpSpPr>
        <p:grpSpPr>
          <a:xfrm>
            <a:off x="4150631" y="4064091"/>
            <a:ext cx="573654" cy="816053"/>
            <a:chOff x="11060899" y="2067048"/>
            <a:chExt cx="573654" cy="816053"/>
          </a:xfrm>
        </p:grpSpPr>
        <p:pic>
          <p:nvPicPr>
            <p:cNvPr id="102" name="Graphic 101">
              <a:extLst>
                <a:ext uri="{FF2B5EF4-FFF2-40B4-BE49-F238E27FC236}">
                  <a16:creationId xmlns:a16="http://schemas.microsoft.com/office/drawing/2014/main" id="{0F9752CA-8AD3-C0D5-AD45-0EAB97F15F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060899" y="2067048"/>
              <a:ext cx="483586" cy="469900"/>
            </a:xfrm>
            <a:prstGeom prst="rect">
              <a:avLst/>
            </a:prstGeom>
          </p:spPr>
        </p:pic>
        <p:grpSp>
          <p:nvGrpSpPr>
            <p:cNvPr id="103" name="Group 102">
              <a:extLst>
                <a:ext uri="{FF2B5EF4-FFF2-40B4-BE49-F238E27FC236}">
                  <a16:creationId xmlns:a16="http://schemas.microsoft.com/office/drawing/2014/main" id="{56A5C57D-B355-4968-22B8-51A977F07EA1}"/>
                </a:ext>
              </a:extLst>
            </p:cNvPr>
            <p:cNvGrpSpPr/>
            <p:nvPr/>
          </p:nvGrpSpPr>
          <p:grpSpPr>
            <a:xfrm>
              <a:off x="11164653" y="2255721"/>
              <a:ext cx="469900" cy="627380"/>
              <a:chOff x="758056" y="2765501"/>
              <a:chExt cx="469900" cy="627380"/>
            </a:xfrm>
          </p:grpSpPr>
          <p:sp>
            <p:nvSpPr>
              <p:cNvPr id="104" name="Oval 103">
                <a:extLst>
                  <a:ext uri="{FF2B5EF4-FFF2-40B4-BE49-F238E27FC236}">
                    <a16:creationId xmlns:a16="http://schemas.microsoft.com/office/drawing/2014/main" id="{443E4B61-5AA5-D5A0-BBE3-2E85D909A117}"/>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Oval 104">
                <a:extLst>
                  <a:ext uri="{FF2B5EF4-FFF2-40B4-BE49-F238E27FC236}">
                    <a16:creationId xmlns:a16="http://schemas.microsoft.com/office/drawing/2014/main" id="{2B09D4CA-8B01-E5D1-34C5-51892DBBF81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a:extLst>
                  <a:ext uri="{FF2B5EF4-FFF2-40B4-BE49-F238E27FC236}">
                    <a16:creationId xmlns:a16="http://schemas.microsoft.com/office/drawing/2014/main" id="{3894E081-2FBD-6F02-170C-B459975842E3}"/>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 name="Graphic 106">
                <a:extLst>
                  <a:ext uri="{FF2B5EF4-FFF2-40B4-BE49-F238E27FC236}">
                    <a16:creationId xmlns:a16="http://schemas.microsoft.com/office/drawing/2014/main" id="{F5A31BA4-2AA5-BD7D-8D8F-0BB54F08A8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56" y="2765501"/>
                <a:ext cx="469900" cy="469900"/>
              </a:xfrm>
              <a:prstGeom prst="rect">
                <a:avLst/>
              </a:prstGeom>
            </p:spPr>
          </p:pic>
        </p:grpSp>
      </p:grpSp>
      <p:sp>
        <p:nvSpPr>
          <p:cNvPr id="108" name="Rectangle 107">
            <a:extLst>
              <a:ext uri="{FF2B5EF4-FFF2-40B4-BE49-F238E27FC236}">
                <a16:creationId xmlns:a16="http://schemas.microsoft.com/office/drawing/2014/main" id="{63CD13B0-C59F-CB46-109A-9CFC95BC8415}"/>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9" name="TextBox 108">
            <a:extLst>
              <a:ext uri="{FF2B5EF4-FFF2-40B4-BE49-F238E27FC236}">
                <a16:creationId xmlns:a16="http://schemas.microsoft.com/office/drawing/2014/main" id="{C52AF32B-C79E-84E4-2CF1-BAFF800B23C8}"/>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10" name="Graphic 109" descr="Bucket with objects resource icon for the Amazon S3 service.">
            <a:extLst>
              <a:ext uri="{FF2B5EF4-FFF2-40B4-BE49-F238E27FC236}">
                <a16:creationId xmlns:a16="http://schemas.microsoft.com/office/drawing/2014/main" id="{D74689D7-B98F-BED4-E848-06BD5B70911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3177390" y="3167082"/>
            <a:ext cx="548640" cy="548640"/>
          </a:xfrm>
          <a:prstGeom prst="rect">
            <a:avLst/>
          </a:prstGeom>
        </p:spPr>
      </p:pic>
      <p:sp>
        <p:nvSpPr>
          <p:cNvPr id="111" name="Rounded Rectangle 110">
            <a:extLst>
              <a:ext uri="{FF2B5EF4-FFF2-40B4-BE49-F238E27FC236}">
                <a16:creationId xmlns:a16="http://schemas.microsoft.com/office/drawing/2014/main" id="{F0065233-DF12-D6D7-1D8F-D80BF0956FA1}"/>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12" name="Graphic 16">
            <a:extLst>
              <a:ext uri="{FF2B5EF4-FFF2-40B4-BE49-F238E27FC236}">
                <a16:creationId xmlns:a16="http://schemas.microsoft.com/office/drawing/2014/main" id="{6D90825D-5C3D-C594-B7EC-785EFD14C9AF}"/>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3" name="Straight Arrow Connector 168">
            <a:extLst>
              <a:ext uri="{FF2B5EF4-FFF2-40B4-BE49-F238E27FC236}">
                <a16:creationId xmlns:a16="http://schemas.microsoft.com/office/drawing/2014/main" id="{20D04894-25FC-43AC-8848-18EB97321BDF}"/>
              </a:ext>
            </a:extLst>
          </p:cNvPr>
          <p:cNvCxnSpPr>
            <a:cxnSpLocks/>
            <a:stCxn id="149" idx="0"/>
            <a:endCxn id="15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41B6A130-D5CE-CA9A-FB53-85F2A09B4658}"/>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15" name="Straight Arrow Connector 1026">
            <a:extLst>
              <a:ext uri="{FF2B5EF4-FFF2-40B4-BE49-F238E27FC236}">
                <a16:creationId xmlns:a16="http://schemas.microsoft.com/office/drawing/2014/main" id="{FB181D4D-65BF-5DE5-108F-D649830099E8}"/>
              </a:ext>
            </a:extLst>
          </p:cNvPr>
          <p:cNvCxnSpPr>
            <a:cxnSpLocks/>
            <a:stCxn id="110" idx="1"/>
            <a:endCxn id="116"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A9EA082-B349-BADD-06C6-25C08C7E3D76}"/>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17" name="Straight Arrow Connector 144">
            <a:extLst>
              <a:ext uri="{FF2B5EF4-FFF2-40B4-BE49-F238E27FC236}">
                <a16:creationId xmlns:a16="http://schemas.microsoft.com/office/drawing/2014/main" id="{710D4278-E207-CB4B-97E9-467B15F9F790}"/>
              </a:ext>
            </a:extLst>
          </p:cNvPr>
          <p:cNvCxnSpPr>
            <a:cxnSpLocks/>
            <a:stCxn id="31" idx="2"/>
            <a:endCxn id="127"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3FE04C03-3179-E7BE-8332-367185DC1160}"/>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19" name="Straight Arrow Connector 144">
            <a:extLst>
              <a:ext uri="{FF2B5EF4-FFF2-40B4-BE49-F238E27FC236}">
                <a16:creationId xmlns:a16="http://schemas.microsoft.com/office/drawing/2014/main" id="{251D488E-8875-4166-A6CC-5CE94CD1CE1F}"/>
              </a:ext>
            </a:extLst>
          </p:cNvPr>
          <p:cNvCxnSpPr>
            <a:cxnSpLocks/>
            <a:endCxn id="18"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D50008E-73F3-35A7-843C-CA836DFB1255}"/>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21" name="Graphic 120" descr="OpenSearch Dashboards resource icon for the Amazon OpenSearch Service service.">
            <a:extLst>
              <a:ext uri="{FF2B5EF4-FFF2-40B4-BE49-F238E27FC236}">
                <a16:creationId xmlns:a16="http://schemas.microsoft.com/office/drawing/2014/main" id="{C40B2F2D-FB2A-9447-A8D0-BC4234B6CAFE}"/>
              </a:ext>
            </a:extLst>
          </p:cNvPr>
          <p:cNvPicPr>
            <a:picLocks noChangeAspect="1"/>
          </p:cNvPicPr>
          <p:nvPr/>
        </p:nvPicPr>
        <p:blipFill>
          <a:blip r:embed="rId46">
            <a:extLst>
              <a:ext uri="{96DAC541-7B7A-43D3-8B79-37D633B846F1}">
                <asvg:svgBlip xmlns:asvg="http://schemas.microsoft.com/office/drawing/2016/SVG/main" r:embed="rId47"/>
              </a:ext>
            </a:extLst>
          </a:blip>
          <a:srcRect/>
          <a:stretch/>
        </p:blipFill>
        <p:spPr>
          <a:xfrm>
            <a:off x="1430811" y="5481021"/>
            <a:ext cx="457200" cy="457200"/>
          </a:xfrm>
          <a:prstGeom prst="rect">
            <a:avLst/>
          </a:prstGeom>
        </p:spPr>
      </p:pic>
      <p:sp>
        <p:nvSpPr>
          <p:cNvPr id="122" name="Rounded Rectangle 121">
            <a:extLst>
              <a:ext uri="{FF2B5EF4-FFF2-40B4-BE49-F238E27FC236}">
                <a16:creationId xmlns:a16="http://schemas.microsoft.com/office/drawing/2014/main" id="{7B764E4F-C80D-9CB0-63D1-407FF0215EF7}"/>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23" name="Rectangle 122">
            <a:extLst>
              <a:ext uri="{FF2B5EF4-FFF2-40B4-BE49-F238E27FC236}">
                <a16:creationId xmlns:a16="http://schemas.microsoft.com/office/drawing/2014/main" id="{4E752AB4-FCC0-A44A-7F83-822725E61041}"/>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4" name="Rounded Rectangle 123">
            <a:extLst>
              <a:ext uri="{FF2B5EF4-FFF2-40B4-BE49-F238E27FC236}">
                <a16:creationId xmlns:a16="http://schemas.microsoft.com/office/drawing/2014/main" id="{A39E77BB-15EF-42D0-4594-25CADE7CA0BE}"/>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25" name="Rectangle 124">
            <a:extLst>
              <a:ext uri="{FF2B5EF4-FFF2-40B4-BE49-F238E27FC236}">
                <a16:creationId xmlns:a16="http://schemas.microsoft.com/office/drawing/2014/main" id="{FA67357D-AD53-5CF6-9F35-0B9841047BD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6" name="Rectangle 125">
            <a:extLst>
              <a:ext uri="{FF2B5EF4-FFF2-40B4-BE49-F238E27FC236}">
                <a16:creationId xmlns:a16="http://schemas.microsoft.com/office/drawing/2014/main" id="{0013A6F3-A993-B421-6B9C-F1ED5196465C}"/>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27" name="Graphic 126" descr="Alarm resource icon for the Amazon CloudWatch service.">
            <a:extLst>
              <a:ext uri="{FF2B5EF4-FFF2-40B4-BE49-F238E27FC236}">
                <a16:creationId xmlns:a16="http://schemas.microsoft.com/office/drawing/2014/main" id="{060B525E-696D-AB92-2FFE-2A4346DB36FC}"/>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13251394" y="5927842"/>
            <a:ext cx="457200" cy="457200"/>
          </a:xfrm>
          <a:prstGeom prst="rect">
            <a:avLst/>
          </a:prstGeom>
        </p:spPr>
      </p:pic>
      <p:pic>
        <p:nvPicPr>
          <p:cNvPr id="128" name="Graphic 127" descr="Logs resource icon for the Amazon CloudWatch service.">
            <a:extLst>
              <a:ext uri="{FF2B5EF4-FFF2-40B4-BE49-F238E27FC236}">
                <a16:creationId xmlns:a16="http://schemas.microsoft.com/office/drawing/2014/main" id="{BB6DE073-CF69-EEA0-C3FF-71DB46EF071F}"/>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0134755" y="5921249"/>
            <a:ext cx="457200" cy="457200"/>
          </a:xfrm>
          <a:prstGeom prst="rect">
            <a:avLst/>
          </a:prstGeom>
        </p:spPr>
      </p:pic>
      <p:sp>
        <p:nvSpPr>
          <p:cNvPr id="129" name="TextBox 128">
            <a:extLst>
              <a:ext uri="{FF2B5EF4-FFF2-40B4-BE49-F238E27FC236}">
                <a16:creationId xmlns:a16="http://schemas.microsoft.com/office/drawing/2014/main" id="{6C87BEE8-E4D3-65BF-CED4-E5FDAA2E6AA8}"/>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130" name="Straight Arrow Connector 144">
            <a:extLst>
              <a:ext uri="{FF2B5EF4-FFF2-40B4-BE49-F238E27FC236}">
                <a16:creationId xmlns:a16="http://schemas.microsoft.com/office/drawing/2014/main" id="{72B1E570-7887-357E-CCC1-23B849441CA2}"/>
              </a:ext>
            </a:extLst>
          </p:cNvPr>
          <p:cNvCxnSpPr>
            <a:cxnSpLocks/>
            <a:stCxn id="135" idx="1"/>
            <a:endCxn id="133"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614178C6-D010-6758-49D3-18C7E04BD1C7}"/>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308236" y="5656412"/>
            <a:ext cx="713232" cy="713232"/>
          </a:xfrm>
          <a:prstGeom prst="rect">
            <a:avLst/>
          </a:prstGeom>
        </p:spPr>
      </p:pic>
      <p:sp>
        <p:nvSpPr>
          <p:cNvPr id="132" name="TextBox 131">
            <a:extLst>
              <a:ext uri="{FF2B5EF4-FFF2-40B4-BE49-F238E27FC236}">
                <a16:creationId xmlns:a16="http://schemas.microsoft.com/office/drawing/2014/main" id="{8CD332E3-13C9-235C-2AED-AA8430CCC74B}"/>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133" name="Rectangle 132">
            <a:extLst>
              <a:ext uri="{FF2B5EF4-FFF2-40B4-BE49-F238E27FC236}">
                <a16:creationId xmlns:a16="http://schemas.microsoft.com/office/drawing/2014/main" id="{C19D6A76-1126-4B86-14BB-8CF7A508B43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4" name="Graphic 13" descr="Lambda function resource icon for the AWS Lambda service icon.">
            <a:extLst>
              <a:ext uri="{FF2B5EF4-FFF2-40B4-BE49-F238E27FC236}">
                <a16:creationId xmlns:a16="http://schemas.microsoft.com/office/drawing/2014/main" id="{AFE11F4F-7157-1098-E299-33E8AB7CF130}"/>
              </a:ext>
            </a:extLst>
          </p:cNvPr>
          <p:cNvPicPr>
            <a:picLocks noChangeAspect="1" noChangeArrowheads="1"/>
          </p:cNvPicPr>
          <p:nvPr/>
        </p:nvPicPr>
        <p:blipFill>
          <a:blip r:embed="rId54">
            <a:extLst>
              <a:ext uri="{96DAC541-7B7A-43D3-8B79-37D633B846F1}">
                <asvg:svgBlip xmlns:asvg="http://schemas.microsoft.com/office/drawing/2016/SVG/main" r:embed="rId55"/>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134" descr="Queue resource icon for the Amazon SQS service.">
            <a:extLst>
              <a:ext uri="{FF2B5EF4-FFF2-40B4-BE49-F238E27FC236}">
                <a16:creationId xmlns:a16="http://schemas.microsoft.com/office/drawing/2014/main" id="{720891FE-DA81-E42C-54B0-CF90D11C9E0F}"/>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1068511" y="5927421"/>
            <a:ext cx="457200" cy="457200"/>
          </a:xfrm>
          <a:prstGeom prst="rect">
            <a:avLst/>
          </a:prstGeom>
        </p:spPr>
      </p:pic>
      <p:sp>
        <p:nvSpPr>
          <p:cNvPr id="136" name="TextBox 135">
            <a:extLst>
              <a:ext uri="{FF2B5EF4-FFF2-40B4-BE49-F238E27FC236}">
                <a16:creationId xmlns:a16="http://schemas.microsoft.com/office/drawing/2014/main" id="{61DF5502-ABE9-A44C-B5C9-02D29838B0B5}"/>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137" name="Straight Arrow Connector 144">
            <a:extLst>
              <a:ext uri="{FF2B5EF4-FFF2-40B4-BE49-F238E27FC236}">
                <a16:creationId xmlns:a16="http://schemas.microsoft.com/office/drawing/2014/main" id="{056CE8FA-2437-37F6-B879-4C7784A4F07E}"/>
              </a:ext>
            </a:extLst>
          </p:cNvPr>
          <p:cNvCxnSpPr>
            <a:cxnSpLocks/>
            <a:stCxn id="134" idx="1"/>
            <a:endCxn id="135"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44">
            <a:extLst>
              <a:ext uri="{FF2B5EF4-FFF2-40B4-BE49-F238E27FC236}">
                <a16:creationId xmlns:a16="http://schemas.microsoft.com/office/drawing/2014/main" id="{E5E7336A-EC5D-350F-4C1C-F7413D6FE93A}"/>
              </a:ext>
            </a:extLst>
          </p:cNvPr>
          <p:cNvCxnSpPr>
            <a:cxnSpLocks/>
            <a:stCxn id="75" idx="2"/>
            <a:endCxn id="134"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44">
            <a:extLst>
              <a:ext uri="{FF2B5EF4-FFF2-40B4-BE49-F238E27FC236}">
                <a16:creationId xmlns:a16="http://schemas.microsoft.com/office/drawing/2014/main" id="{89E4536E-5C39-EF77-F6A4-C80A7F4EECAF}"/>
              </a:ext>
            </a:extLst>
          </p:cNvPr>
          <p:cNvCxnSpPr>
            <a:cxnSpLocks/>
            <a:stCxn id="127" idx="1"/>
            <a:endCxn id="134"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B14B70-6FD3-5238-FBBE-8676C41C670E}"/>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141" name="TextBox 140">
            <a:extLst>
              <a:ext uri="{FF2B5EF4-FFF2-40B4-BE49-F238E27FC236}">
                <a16:creationId xmlns:a16="http://schemas.microsoft.com/office/drawing/2014/main" id="{0E0BA7B1-3982-778A-441D-67F43E1E9C6D}"/>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142" name="Rectangle 141">
            <a:extLst>
              <a:ext uri="{FF2B5EF4-FFF2-40B4-BE49-F238E27FC236}">
                <a16:creationId xmlns:a16="http://schemas.microsoft.com/office/drawing/2014/main" id="{1D2D704E-9B4B-1D20-DC34-1673075602D0}"/>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43" name="Straight Arrow Connector 142">
            <a:extLst>
              <a:ext uri="{FF2B5EF4-FFF2-40B4-BE49-F238E27FC236}">
                <a16:creationId xmlns:a16="http://schemas.microsoft.com/office/drawing/2014/main" id="{3B705D85-1114-87F8-3FAA-F192B674CB29}"/>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43153996-1593-7980-971A-0DEBBCB56747}"/>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5" name="Graphic 144">
            <a:extLst>
              <a:ext uri="{FF2B5EF4-FFF2-40B4-BE49-F238E27FC236}">
                <a16:creationId xmlns:a16="http://schemas.microsoft.com/office/drawing/2014/main" id="{1E6B4015-F357-8BEB-C5DD-D4C26062DD15}"/>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5511538" y="4688166"/>
            <a:ext cx="355600" cy="355600"/>
          </a:xfrm>
          <a:prstGeom prst="rect">
            <a:avLst/>
          </a:prstGeom>
        </p:spPr>
      </p:pic>
      <p:cxnSp>
        <p:nvCxnSpPr>
          <p:cNvPr id="146" name="Straight Arrow Connector 145">
            <a:extLst>
              <a:ext uri="{FF2B5EF4-FFF2-40B4-BE49-F238E27FC236}">
                <a16:creationId xmlns:a16="http://schemas.microsoft.com/office/drawing/2014/main" id="{32C5A7A5-6234-87CE-084B-17574D05E31D}"/>
              </a:ext>
            </a:extLst>
          </p:cNvPr>
          <p:cNvCxnSpPr>
            <a:cxnSpLocks/>
            <a:stCxn id="145" idx="0"/>
            <a:endCxn id="122"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655DD7D-BA3F-8A1F-D647-5FF57DD5649D}"/>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8" name="Rectangle 147">
            <a:extLst>
              <a:ext uri="{FF2B5EF4-FFF2-40B4-BE49-F238E27FC236}">
                <a16:creationId xmlns:a16="http://schemas.microsoft.com/office/drawing/2014/main" id="{E2498964-5EB3-57D0-841A-22C70FCCB9CD}"/>
              </a:ext>
            </a:extLst>
          </p:cNvPr>
          <p:cNvSpPr/>
          <p:nvPr/>
        </p:nvSpPr>
        <p:spPr>
          <a:xfrm>
            <a:off x="9317250" y="5664697"/>
            <a:ext cx="4557622" cy="1078481"/>
          </a:xfrm>
          <a:prstGeom prst="rect">
            <a:avLst/>
          </a:prstGeom>
          <a:no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149" name="Rectangle 148">
            <a:extLst>
              <a:ext uri="{FF2B5EF4-FFF2-40B4-BE49-F238E27FC236}">
                <a16:creationId xmlns:a16="http://schemas.microsoft.com/office/drawing/2014/main" id="{985E8594-3E93-1C40-5FB8-E6283BD7CE45}"/>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0" name="Rectangle 149">
            <a:extLst>
              <a:ext uri="{FF2B5EF4-FFF2-40B4-BE49-F238E27FC236}">
                <a16:creationId xmlns:a16="http://schemas.microsoft.com/office/drawing/2014/main" id="{C31B0F1E-1595-5805-97EA-8E89A988275D}"/>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963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DD077D-E9E5-A045-A2B0-BC4EF35B45AE}"/>
              </a:ext>
            </a:extLst>
          </p:cNvPr>
          <p:cNvSpPr>
            <a:spLocks noGrp="1"/>
          </p:cNvSpPr>
          <p:nvPr>
            <p:ph type="title"/>
          </p:nvPr>
        </p:nvSpPr>
        <p:spPr/>
        <p:txBody>
          <a:bodyPr/>
          <a:lstStyle/>
          <a:p>
            <a:r>
              <a:rPr lang="en-US" sz="4000" dirty="0"/>
              <a:t>Appendix</a:t>
            </a:r>
          </a:p>
        </p:txBody>
      </p:sp>
    </p:spTree>
    <p:extLst>
      <p:ext uri="{BB962C8B-B14F-4D97-AF65-F5344CB8AC3E}">
        <p14:creationId xmlns:p14="http://schemas.microsoft.com/office/powerpoint/2010/main" val="365632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66FB5B-B0F7-FD4B-0C38-3C60E220E441}"/>
              </a:ext>
            </a:extLst>
          </p:cNvPr>
          <p:cNvSpPr/>
          <p:nvPr/>
        </p:nvSpPr>
        <p:spPr>
          <a:xfrm>
            <a:off x="10074050" y="831272"/>
            <a:ext cx="2798187" cy="2945517"/>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Knowledge Base</a:t>
            </a:r>
          </a:p>
        </p:txBody>
      </p:sp>
      <p:sp>
        <p:nvSpPr>
          <p:cNvPr id="3" name="Rectangle 2">
            <a:extLst>
              <a:ext uri="{FF2B5EF4-FFF2-40B4-BE49-F238E27FC236}">
                <a16:creationId xmlns:a16="http://schemas.microsoft.com/office/drawing/2014/main" id="{B401A658-0103-F33D-F43C-AC053FFB9D8A}"/>
              </a:ext>
            </a:extLst>
          </p:cNvPr>
          <p:cNvSpPr/>
          <p:nvPr/>
        </p:nvSpPr>
        <p:spPr>
          <a:xfrm>
            <a:off x="5196071" y="2730611"/>
            <a:ext cx="2476619" cy="1708443"/>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RAG Solution</a:t>
            </a:r>
          </a:p>
        </p:txBody>
      </p:sp>
      <p:sp>
        <p:nvSpPr>
          <p:cNvPr id="9" name="Rectangle 8">
            <a:extLst>
              <a:ext uri="{FF2B5EF4-FFF2-40B4-BE49-F238E27FC236}">
                <a16:creationId xmlns:a16="http://schemas.microsoft.com/office/drawing/2014/main" id="{E52865F3-AF4D-570A-340E-74791569748D}"/>
              </a:ext>
            </a:extLst>
          </p:cNvPr>
          <p:cNvSpPr/>
          <p:nvPr/>
        </p:nvSpPr>
        <p:spPr>
          <a:xfrm>
            <a:off x="5523977" y="5496339"/>
            <a:ext cx="2014814" cy="42004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976CB61A-E274-CD30-09ED-12D9350BD5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5341" y="3429658"/>
            <a:ext cx="711200" cy="711200"/>
          </a:xfrm>
          <a:prstGeom prst="rect">
            <a:avLst/>
          </a:prstGeom>
        </p:spPr>
      </p:pic>
      <p:sp>
        <p:nvSpPr>
          <p:cNvPr id="20" name="Rounded Rectangle 19">
            <a:extLst>
              <a:ext uri="{FF2B5EF4-FFF2-40B4-BE49-F238E27FC236}">
                <a16:creationId xmlns:a16="http://schemas.microsoft.com/office/drawing/2014/main" id="{D49AE63B-54B5-3E15-B619-9478631C792A}"/>
              </a:ext>
            </a:extLst>
          </p:cNvPr>
          <p:cNvSpPr/>
          <p:nvPr/>
        </p:nvSpPr>
        <p:spPr>
          <a:xfrm>
            <a:off x="5050283" y="3036679"/>
            <a:ext cx="1282175" cy="4575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b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Lex</a:t>
            </a:r>
          </a:p>
        </p:txBody>
      </p:sp>
      <p:sp>
        <p:nvSpPr>
          <p:cNvPr id="31" name="Rounded Rectangle 30">
            <a:extLst>
              <a:ext uri="{FF2B5EF4-FFF2-40B4-BE49-F238E27FC236}">
                <a16:creationId xmlns:a16="http://schemas.microsoft.com/office/drawing/2014/main" id="{7570AD96-92DE-1E87-329C-4C9A452BEDA4}"/>
              </a:ext>
            </a:extLst>
          </p:cNvPr>
          <p:cNvSpPr/>
          <p:nvPr/>
        </p:nvSpPr>
        <p:spPr>
          <a:xfrm>
            <a:off x="6454444" y="2960695"/>
            <a:ext cx="1152994"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48" name="Graphic 47">
            <a:extLst>
              <a:ext uri="{FF2B5EF4-FFF2-40B4-BE49-F238E27FC236}">
                <a16:creationId xmlns:a16="http://schemas.microsoft.com/office/drawing/2014/main" id="{4696DCCD-48D5-B893-8BB6-DB17058650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58469" y="3480549"/>
            <a:ext cx="483586" cy="469900"/>
          </a:xfrm>
          <a:prstGeom prst="rect">
            <a:avLst/>
          </a:prstGeom>
        </p:spPr>
      </p:pic>
      <p:grpSp>
        <p:nvGrpSpPr>
          <p:cNvPr id="55" name="Group 54">
            <a:extLst>
              <a:ext uri="{FF2B5EF4-FFF2-40B4-BE49-F238E27FC236}">
                <a16:creationId xmlns:a16="http://schemas.microsoft.com/office/drawing/2014/main" id="{0905A05E-7D20-851D-C9CA-65E08467CACD}"/>
              </a:ext>
            </a:extLst>
          </p:cNvPr>
          <p:cNvGrpSpPr/>
          <p:nvPr/>
        </p:nvGrpSpPr>
        <p:grpSpPr>
          <a:xfrm>
            <a:off x="1162224" y="3669221"/>
            <a:ext cx="469900" cy="627380"/>
            <a:chOff x="758056" y="2765501"/>
            <a:chExt cx="469900" cy="627380"/>
          </a:xfrm>
        </p:grpSpPr>
        <p:sp>
          <p:nvSpPr>
            <p:cNvPr id="56" name="Oval 55">
              <a:extLst>
                <a:ext uri="{FF2B5EF4-FFF2-40B4-BE49-F238E27FC236}">
                  <a16:creationId xmlns:a16="http://schemas.microsoft.com/office/drawing/2014/main" id="{5014365F-9F29-7E3D-FC83-D8F2E08F6411}"/>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Oval 59">
              <a:extLst>
                <a:ext uri="{FF2B5EF4-FFF2-40B4-BE49-F238E27FC236}">
                  <a16:creationId xmlns:a16="http://schemas.microsoft.com/office/drawing/2014/main" id="{F371B23B-88AE-6595-DA12-9682B49DA8D4}"/>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Oval 60">
              <a:extLst>
                <a:ext uri="{FF2B5EF4-FFF2-40B4-BE49-F238E27FC236}">
                  <a16:creationId xmlns:a16="http://schemas.microsoft.com/office/drawing/2014/main" id="{43178B53-4C56-FF4B-00F6-39E955ECF414}"/>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3" name="Graphic 62">
              <a:extLst>
                <a:ext uri="{FF2B5EF4-FFF2-40B4-BE49-F238E27FC236}">
                  <a16:creationId xmlns:a16="http://schemas.microsoft.com/office/drawing/2014/main" id="{85D7F096-1B24-2371-6F60-5CB7494747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8056" y="2765501"/>
              <a:ext cx="469900" cy="469900"/>
            </a:xfrm>
            <a:prstGeom prst="rect">
              <a:avLst/>
            </a:prstGeom>
          </p:spPr>
        </p:pic>
      </p:grpSp>
      <p:sp>
        <p:nvSpPr>
          <p:cNvPr id="64" name="TextBox 63">
            <a:extLst>
              <a:ext uri="{FF2B5EF4-FFF2-40B4-BE49-F238E27FC236}">
                <a16:creationId xmlns:a16="http://schemas.microsoft.com/office/drawing/2014/main" id="{90442BC6-5A1F-495D-97F1-259310E47647}"/>
              </a:ext>
            </a:extLst>
          </p:cNvPr>
          <p:cNvSpPr txBox="1"/>
          <p:nvPr/>
        </p:nvSpPr>
        <p:spPr>
          <a:xfrm>
            <a:off x="853473" y="4134502"/>
            <a:ext cx="1059538" cy="200055"/>
          </a:xfrm>
          <a:prstGeom prst="rect">
            <a:avLst/>
          </a:prstGeom>
          <a:noFill/>
        </p:spPr>
        <p:txBody>
          <a:bodyPr wrap="square" lIns="0" tIns="0" rIns="0" bIns="0" rtlCol="0">
            <a:spAutoFit/>
          </a:bodyPr>
          <a:lstStyle/>
          <a:p>
            <a:pPr algn="ctr"/>
            <a:r>
              <a:rPr lang="en-US" sz="1300" dirty="0">
                <a:solidFill>
                  <a:srgbClr val="595A5D"/>
                </a:solidFill>
              </a:rPr>
              <a:t>Customers</a:t>
            </a:r>
          </a:p>
        </p:txBody>
      </p:sp>
      <p:cxnSp>
        <p:nvCxnSpPr>
          <p:cNvPr id="70" name="Straight Arrow Connector 69">
            <a:extLst>
              <a:ext uri="{FF2B5EF4-FFF2-40B4-BE49-F238E27FC236}">
                <a16:creationId xmlns:a16="http://schemas.microsoft.com/office/drawing/2014/main" id="{B3EFC164-27FD-2F74-8D6C-B7D18C7236C4}"/>
              </a:ext>
            </a:extLst>
          </p:cNvPr>
          <p:cNvCxnSpPr>
            <a:cxnSpLocks/>
            <a:stCxn id="18" idx="1"/>
            <a:endCxn id="191" idx="3"/>
          </p:cNvCxnSpPr>
          <p:nvPr/>
        </p:nvCxnSpPr>
        <p:spPr>
          <a:xfrm flipH="1">
            <a:off x="6042925" y="3785258"/>
            <a:ext cx="632416" cy="0"/>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41F3FB4-E9F0-4E4B-65FC-AEB54E984FE6}"/>
              </a:ext>
            </a:extLst>
          </p:cNvPr>
          <p:cNvCxnSpPr>
            <a:cxnSpLocks/>
            <a:stCxn id="1065" idx="1"/>
            <a:endCxn id="175" idx="3"/>
          </p:cNvCxnSpPr>
          <p:nvPr/>
        </p:nvCxnSpPr>
        <p:spPr>
          <a:xfrm rot="10800000">
            <a:off x="7379889" y="3864475"/>
            <a:ext cx="3106167" cy="900252"/>
          </a:xfrm>
          <a:prstGeom prst="bentConnector3">
            <a:avLst>
              <a:gd name="adj1" fmla="val 2043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174DF9DC-D585-E205-EBF2-9E2759C1135A}"/>
              </a:ext>
            </a:extLst>
          </p:cNvPr>
          <p:cNvSpPr/>
          <p:nvPr/>
        </p:nvSpPr>
        <p:spPr>
          <a:xfrm>
            <a:off x="3580120" y="1908571"/>
            <a:ext cx="1478260" cy="53356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Developers</a:t>
            </a:r>
          </a:p>
        </p:txBody>
      </p:sp>
      <p:sp>
        <p:nvSpPr>
          <p:cNvPr id="83" name="Rectangle 82">
            <a:extLst>
              <a:ext uri="{FF2B5EF4-FFF2-40B4-BE49-F238E27FC236}">
                <a16:creationId xmlns:a16="http://schemas.microsoft.com/office/drawing/2014/main" id="{A793A18E-E195-19FE-5F1B-9B0F0A9955CE}"/>
              </a:ext>
            </a:extLst>
          </p:cNvPr>
          <p:cNvSpPr/>
          <p:nvPr/>
        </p:nvSpPr>
        <p:spPr>
          <a:xfrm>
            <a:off x="4609289" y="5664450"/>
            <a:ext cx="4279721" cy="1078729"/>
          </a:xfrm>
          <a:prstGeom prst="rect">
            <a:avLst/>
          </a:prstGeom>
          <a:solidFill>
            <a:srgbClr val="D72A6B">
              <a:alpha val="5000"/>
            </a:srgbClr>
          </a:solidFill>
          <a:ln w="12700">
            <a:solidFill>
              <a:srgbClr val="C039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pPr algn="ctr"/>
            <a:r>
              <a:rPr lang="en-US" sz="1300" i="1" dirty="0">
                <a:solidFill>
                  <a:srgbClr val="C03967"/>
                </a:solidFill>
              </a:rPr>
              <a:t>Conversation Analytics</a:t>
            </a:r>
          </a:p>
        </p:txBody>
      </p:sp>
      <p:pic>
        <p:nvPicPr>
          <p:cNvPr id="88" name="Graphic 87">
            <a:extLst>
              <a:ext uri="{FF2B5EF4-FFF2-40B4-BE49-F238E27FC236}">
                <a16:creationId xmlns:a16="http://schemas.microsoft.com/office/drawing/2014/main" id="{4D7B9EDB-5554-41C0-0A53-078C1A513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88015" y="5955550"/>
            <a:ext cx="355600" cy="355600"/>
          </a:xfrm>
          <a:prstGeom prst="rect">
            <a:avLst/>
          </a:prstGeom>
        </p:spPr>
      </p:pic>
      <p:pic>
        <p:nvPicPr>
          <p:cNvPr id="98" name="Graphic 97">
            <a:extLst>
              <a:ext uri="{FF2B5EF4-FFF2-40B4-BE49-F238E27FC236}">
                <a16:creationId xmlns:a16="http://schemas.microsoft.com/office/drawing/2014/main" id="{8CE2E42E-793A-14B5-8760-FD52039329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51638" y="5955550"/>
            <a:ext cx="355600" cy="355600"/>
          </a:xfrm>
          <a:prstGeom prst="rect">
            <a:avLst/>
          </a:prstGeom>
        </p:spPr>
      </p:pic>
      <p:pic>
        <p:nvPicPr>
          <p:cNvPr id="103" name="Graphic 102">
            <a:extLst>
              <a:ext uri="{FF2B5EF4-FFF2-40B4-BE49-F238E27FC236}">
                <a16:creationId xmlns:a16="http://schemas.microsoft.com/office/drawing/2014/main" id="{1C866B9D-99C6-9BD2-769C-A17271FA42E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5261" y="5955550"/>
            <a:ext cx="355600" cy="355600"/>
          </a:xfrm>
          <a:prstGeom prst="rect">
            <a:avLst/>
          </a:prstGeom>
        </p:spPr>
      </p:pic>
      <p:pic>
        <p:nvPicPr>
          <p:cNvPr id="106" name="Graphic 105">
            <a:extLst>
              <a:ext uri="{FF2B5EF4-FFF2-40B4-BE49-F238E27FC236}">
                <a16:creationId xmlns:a16="http://schemas.microsoft.com/office/drawing/2014/main" id="{031990EC-98B7-7BB9-C366-37BB5F6520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3523" y="5955550"/>
            <a:ext cx="355600" cy="355600"/>
          </a:xfrm>
          <a:prstGeom prst="rect">
            <a:avLst/>
          </a:prstGeom>
        </p:spPr>
      </p:pic>
      <p:sp>
        <p:nvSpPr>
          <p:cNvPr id="129" name="TextBox 128">
            <a:extLst>
              <a:ext uri="{FF2B5EF4-FFF2-40B4-BE49-F238E27FC236}">
                <a16:creationId xmlns:a16="http://schemas.microsoft.com/office/drawing/2014/main" id="{41091782-5627-B51E-C680-15EDF843DCB8}"/>
              </a:ext>
            </a:extLst>
          </p:cNvPr>
          <p:cNvSpPr txBox="1"/>
          <p:nvPr/>
        </p:nvSpPr>
        <p:spPr>
          <a:xfrm>
            <a:off x="4638735" y="6324823"/>
            <a:ext cx="655578"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Athena</a:t>
            </a:r>
          </a:p>
        </p:txBody>
      </p:sp>
      <p:sp>
        <p:nvSpPr>
          <p:cNvPr id="130" name="TextBox 129">
            <a:extLst>
              <a:ext uri="{FF2B5EF4-FFF2-40B4-BE49-F238E27FC236}">
                <a16:creationId xmlns:a16="http://schemas.microsoft.com/office/drawing/2014/main" id="{0114290C-55DC-F8E1-D4B8-97D81D158954}"/>
              </a:ext>
            </a:extLst>
          </p:cNvPr>
          <p:cNvSpPr txBox="1"/>
          <p:nvPr/>
        </p:nvSpPr>
        <p:spPr>
          <a:xfrm>
            <a:off x="5237253" y="6324823"/>
            <a:ext cx="590842" cy="12311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AWS Glue</a:t>
            </a:r>
          </a:p>
        </p:txBody>
      </p:sp>
      <p:sp>
        <p:nvSpPr>
          <p:cNvPr id="132" name="TextBox 131">
            <a:extLst>
              <a:ext uri="{FF2B5EF4-FFF2-40B4-BE49-F238E27FC236}">
                <a16:creationId xmlns:a16="http://schemas.microsoft.com/office/drawing/2014/main" id="{79107069-490B-068E-CFA0-24E061CF8D3E}"/>
              </a:ext>
            </a:extLst>
          </p:cNvPr>
          <p:cNvSpPr txBox="1"/>
          <p:nvPr/>
        </p:nvSpPr>
        <p:spPr>
          <a:xfrm>
            <a:off x="5857440" y="6324823"/>
            <a:ext cx="471196" cy="246221"/>
          </a:xfrm>
          <a:prstGeom prst="rect">
            <a:avLst/>
          </a:prstGeom>
          <a:noFill/>
        </p:spPr>
        <p:txBody>
          <a:bodyPr wrap="square" lIns="0" tIns="0" rIns="0" bIns="0" rtlCol="0">
            <a:spAutoFit/>
          </a:bodyPr>
          <a:lstStyle/>
          <a:p>
            <a:pPr algn="ctr"/>
            <a:r>
              <a:rPr lang="en-US" sz="800" dirty="0">
                <a:solidFill>
                  <a:srgbClr val="595A5D"/>
                </a:solidFill>
              </a:rPr>
              <a:t>Amazon S3</a:t>
            </a:r>
          </a:p>
        </p:txBody>
      </p:sp>
      <p:sp>
        <p:nvSpPr>
          <p:cNvPr id="134" name="TextBox 133">
            <a:extLst>
              <a:ext uri="{FF2B5EF4-FFF2-40B4-BE49-F238E27FC236}">
                <a16:creationId xmlns:a16="http://schemas.microsoft.com/office/drawing/2014/main" id="{984BBA50-91FD-D5B2-5289-AF392D3F1FAF}"/>
              </a:ext>
            </a:extLst>
          </p:cNvPr>
          <p:cNvSpPr txBox="1"/>
          <p:nvPr/>
        </p:nvSpPr>
        <p:spPr>
          <a:xfrm>
            <a:off x="6911128" y="6324823"/>
            <a:ext cx="623550" cy="246221"/>
          </a:xfrm>
          <a:prstGeom prst="rect">
            <a:avLst/>
          </a:prstGeom>
          <a:noFill/>
        </p:spPr>
        <p:txBody>
          <a:bodyPr wrap="square" lIns="0" tIns="0" rIns="0" bIns="0" rtlCol="0">
            <a:spAutoFit/>
          </a:bodyPr>
          <a:lstStyle/>
          <a:p>
            <a:pPr algn="ctr"/>
            <a:r>
              <a:rPr lang="en-US" sz="800" dirty="0">
                <a:solidFill>
                  <a:srgbClr val="595A5D"/>
                </a:solidFill>
              </a:rPr>
              <a:t>AWS</a:t>
            </a:r>
          </a:p>
          <a:p>
            <a:pPr algn="ctr"/>
            <a:r>
              <a:rPr lang="en-US" sz="800" dirty="0">
                <a:solidFill>
                  <a:srgbClr val="595A5D"/>
                </a:solidFill>
              </a:rPr>
              <a:t>Lambda</a:t>
            </a:r>
          </a:p>
        </p:txBody>
      </p:sp>
      <p:sp>
        <p:nvSpPr>
          <p:cNvPr id="136" name="TextBox 135">
            <a:extLst>
              <a:ext uri="{FF2B5EF4-FFF2-40B4-BE49-F238E27FC236}">
                <a16:creationId xmlns:a16="http://schemas.microsoft.com/office/drawing/2014/main" id="{5B30D9F0-2E31-254E-FB78-44FF9F618733}"/>
              </a:ext>
            </a:extLst>
          </p:cNvPr>
          <p:cNvSpPr txBox="1"/>
          <p:nvPr/>
        </p:nvSpPr>
        <p:spPr>
          <a:xfrm>
            <a:off x="5892214" y="4685084"/>
            <a:ext cx="658677" cy="369332"/>
          </a:xfrm>
          <a:prstGeom prst="rect">
            <a:avLst/>
          </a:prstGeom>
          <a:noFill/>
        </p:spPr>
        <p:txBody>
          <a:bodyPr wrap="square" lIns="0" tIns="0" rIns="0" bIns="0" rtlCol="0">
            <a:spAutoFit/>
          </a:bodyPr>
          <a:lstStyle/>
          <a:p>
            <a:r>
              <a:rPr lang="en-US" sz="800" dirty="0">
                <a:solidFill>
                  <a:srgbClr val="595A5D"/>
                </a:solidFill>
              </a:rPr>
              <a:t>Amazon</a:t>
            </a:r>
          </a:p>
          <a:p>
            <a:r>
              <a:rPr lang="en-US" sz="800" dirty="0">
                <a:solidFill>
                  <a:srgbClr val="595A5D"/>
                </a:solidFill>
              </a:rPr>
              <a:t>CloudWatch</a:t>
            </a:r>
          </a:p>
          <a:p>
            <a:r>
              <a:rPr lang="en-US" sz="800" dirty="0">
                <a:solidFill>
                  <a:srgbClr val="595A5D"/>
                </a:solidFill>
              </a:rPr>
              <a:t>Logs</a:t>
            </a:r>
          </a:p>
        </p:txBody>
      </p:sp>
      <p:sp>
        <p:nvSpPr>
          <p:cNvPr id="137" name="TextBox 136">
            <a:extLst>
              <a:ext uri="{FF2B5EF4-FFF2-40B4-BE49-F238E27FC236}">
                <a16:creationId xmlns:a16="http://schemas.microsoft.com/office/drawing/2014/main" id="{61C33B63-B6CD-D2E5-2296-AD1CCCA44CAD}"/>
              </a:ext>
            </a:extLst>
          </p:cNvPr>
          <p:cNvSpPr txBox="1"/>
          <p:nvPr/>
        </p:nvSpPr>
        <p:spPr>
          <a:xfrm>
            <a:off x="2407103" y="6460085"/>
            <a:ext cx="1111423" cy="492443"/>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a:t>
            </a:r>
            <a:r>
              <a:rPr lang="en-US" sz="1300" dirty="0" err="1">
                <a:solidFill>
                  <a:srgbClr val="595A5D"/>
                </a:solidFill>
                <a:ea typeface="Amazon Ember" panose="020B0603020204020204" pitchFamily="34" charset="0"/>
                <a:cs typeface="Amazon Ember" panose="020B0603020204020204" pitchFamily="34" charset="0"/>
              </a:rPr>
              <a:t>QuickSight</a:t>
            </a:r>
            <a:endParaRPr lang="en-US" sz="1300" dirty="0">
              <a:solidFill>
                <a:srgbClr val="595A5D"/>
              </a:solidFill>
              <a:ea typeface="Amazon Ember" panose="020B0603020204020204" pitchFamily="34" charset="0"/>
              <a:cs typeface="Amazon Ember" panose="020B0603020204020204" pitchFamily="34" charset="0"/>
            </a:endParaRPr>
          </a:p>
        </p:txBody>
      </p:sp>
      <p:pic>
        <p:nvPicPr>
          <p:cNvPr id="139" name="Graphic 138">
            <a:extLst>
              <a:ext uri="{FF2B5EF4-FFF2-40B4-BE49-F238E27FC236}">
                <a16:creationId xmlns:a16="http://schemas.microsoft.com/office/drawing/2014/main" id="{56F94A30-459B-21B4-0749-1824EBAB35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49634" y="5781658"/>
            <a:ext cx="711200" cy="711200"/>
          </a:xfrm>
          <a:prstGeom prst="rect">
            <a:avLst/>
          </a:prstGeom>
        </p:spPr>
      </p:pic>
      <p:pic>
        <p:nvPicPr>
          <p:cNvPr id="140" name="Graphic 139">
            <a:extLst>
              <a:ext uri="{FF2B5EF4-FFF2-40B4-BE49-F238E27FC236}">
                <a16:creationId xmlns:a16="http://schemas.microsoft.com/office/drawing/2014/main" id="{32364150-ADEE-167A-059F-BC5E711A6B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3074" y="5904888"/>
            <a:ext cx="469900" cy="469900"/>
          </a:xfrm>
          <a:prstGeom prst="rect">
            <a:avLst/>
          </a:prstGeom>
        </p:spPr>
      </p:pic>
      <p:sp>
        <p:nvSpPr>
          <p:cNvPr id="142" name="TextBox 141">
            <a:extLst>
              <a:ext uri="{FF2B5EF4-FFF2-40B4-BE49-F238E27FC236}">
                <a16:creationId xmlns:a16="http://schemas.microsoft.com/office/drawing/2014/main" id="{DDD5B196-5552-F2AC-DD89-5E0D4E9C486E}"/>
              </a:ext>
            </a:extLst>
          </p:cNvPr>
          <p:cNvSpPr txBox="1"/>
          <p:nvPr/>
        </p:nvSpPr>
        <p:spPr>
          <a:xfrm>
            <a:off x="653138" y="6347381"/>
            <a:ext cx="1246349" cy="492443"/>
          </a:xfrm>
          <a:prstGeom prst="rect">
            <a:avLst/>
          </a:prstGeom>
          <a:noFill/>
        </p:spPr>
        <p:txBody>
          <a:bodyPr wrap="square" rtlCol="0">
            <a:spAutoFit/>
          </a:bodyPr>
          <a:lstStyle/>
          <a:p>
            <a:pPr algn="ctr"/>
            <a:r>
              <a:rPr lang="en-US" sz="1300" dirty="0">
                <a:solidFill>
                  <a:srgbClr val="595A5D"/>
                </a:solidFill>
              </a:rPr>
              <a:t>Product managers</a:t>
            </a:r>
          </a:p>
        </p:txBody>
      </p:sp>
      <p:sp>
        <p:nvSpPr>
          <p:cNvPr id="143" name="Rounded Rectangle 142">
            <a:extLst>
              <a:ext uri="{FF2B5EF4-FFF2-40B4-BE49-F238E27FC236}">
                <a16:creationId xmlns:a16="http://schemas.microsoft.com/office/drawing/2014/main" id="{BED811C7-317B-76D3-CAA4-5E1D141F2236}"/>
              </a:ext>
            </a:extLst>
          </p:cNvPr>
          <p:cNvSpPr/>
          <p:nvPr/>
        </p:nvSpPr>
        <p:spPr>
          <a:xfrm>
            <a:off x="457827" y="5510571"/>
            <a:ext cx="972228" cy="39065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t"/>
          <a:lstStyle/>
          <a:p>
            <a:pPr algn="r">
              <a:lnSpc>
                <a:spcPts val="1100"/>
              </a:lnSpc>
            </a:pP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dashboards and alerts</a:t>
            </a:r>
          </a:p>
        </p:txBody>
      </p:sp>
      <p:cxnSp>
        <p:nvCxnSpPr>
          <p:cNvPr id="145" name="Straight Arrow Connector 228">
            <a:extLst>
              <a:ext uri="{FF2B5EF4-FFF2-40B4-BE49-F238E27FC236}">
                <a16:creationId xmlns:a16="http://schemas.microsoft.com/office/drawing/2014/main" id="{5E0E1326-8244-C2A2-6CA0-52FCD45F9E8B}"/>
              </a:ext>
            </a:extLst>
          </p:cNvPr>
          <p:cNvCxnSpPr>
            <a:cxnSpLocks/>
            <a:stCxn id="139" idx="3"/>
            <a:endCxn id="88" idx="1"/>
          </p:cNvCxnSpPr>
          <p:nvPr/>
        </p:nvCxnSpPr>
        <p:spPr>
          <a:xfrm flipV="1">
            <a:off x="3360834" y="6133350"/>
            <a:ext cx="1427181" cy="3908"/>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D704A81-0531-C75F-E125-F8FE5EFD191B}"/>
              </a:ext>
            </a:extLst>
          </p:cNvPr>
          <p:cNvCxnSpPr>
            <a:cxnSpLocks/>
            <a:endCxn id="139" idx="1"/>
          </p:cNvCxnSpPr>
          <p:nvPr/>
        </p:nvCxnSpPr>
        <p:spPr>
          <a:xfrm flipV="1">
            <a:off x="1519946" y="6137258"/>
            <a:ext cx="1129687" cy="2411"/>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5511980A-7650-300B-5798-0D4E31941FCC}"/>
              </a:ext>
            </a:extLst>
          </p:cNvPr>
          <p:cNvSpPr/>
          <p:nvPr/>
        </p:nvSpPr>
        <p:spPr>
          <a:xfrm>
            <a:off x="3433865" y="5908012"/>
            <a:ext cx="1172801" cy="44488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normalized</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 data</a:t>
            </a:r>
          </a:p>
        </p:txBody>
      </p:sp>
      <p:sp>
        <p:nvSpPr>
          <p:cNvPr id="149" name="Rounded Rectangle 148">
            <a:extLst>
              <a:ext uri="{FF2B5EF4-FFF2-40B4-BE49-F238E27FC236}">
                <a16:creationId xmlns:a16="http://schemas.microsoft.com/office/drawing/2014/main" id="{E303D5F2-5D28-EEFA-360C-4024A165F59C}"/>
              </a:ext>
            </a:extLst>
          </p:cNvPr>
          <p:cNvSpPr/>
          <p:nvPr/>
        </p:nvSpPr>
        <p:spPr>
          <a:xfrm>
            <a:off x="1568728" y="5905175"/>
            <a:ext cx="1085421"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analytics</a:t>
            </a:r>
          </a:p>
        </p:txBody>
      </p:sp>
      <p:cxnSp>
        <p:nvCxnSpPr>
          <p:cNvPr id="150" name="Straight Arrow Connector 143">
            <a:extLst>
              <a:ext uri="{FF2B5EF4-FFF2-40B4-BE49-F238E27FC236}">
                <a16:creationId xmlns:a16="http://schemas.microsoft.com/office/drawing/2014/main" id="{E3252BE0-5C62-D129-E0AA-8BC5D4AF05F0}"/>
              </a:ext>
            </a:extLst>
          </p:cNvPr>
          <p:cNvCxnSpPr>
            <a:cxnSpLocks/>
            <a:stCxn id="182" idx="0"/>
            <a:endCxn id="6" idx="2"/>
          </p:cNvCxnSpPr>
          <p:nvPr/>
        </p:nvCxnSpPr>
        <p:spPr>
          <a:xfrm rot="16200000" flipV="1">
            <a:off x="6281250" y="4451854"/>
            <a:ext cx="911784" cy="2095608"/>
          </a:xfrm>
          <a:prstGeom prst="bentConnector3">
            <a:avLst>
              <a:gd name="adj1" fmla="val 58596"/>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C0D3118C-44AD-4559-1D34-F62EFE9E66E3}"/>
              </a:ext>
            </a:extLst>
          </p:cNvPr>
          <p:cNvSpPr/>
          <p:nvPr/>
        </p:nvSpPr>
        <p:spPr>
          <a:xfrm>
            <a:off x="5679161"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3" name="Rectangle 152">
            <a:extLst>
              <a:ext uri="{FF2B5EF4-FFF2-40B4-BE49-F238E27FC236}">
                <a16:creationId xmlns:a16="http://schemas.microsoft.com/office/drawing/2014/main" id="{BE82BEBB-42B0-7A59-1CA0-392C38A54FA3}"/>
              </a:ext>
            </a:extLst>
          </p:cNvPr>
          <p:cNvSpPr/>
          <p:nvPr/>
        </p:nvSpPr>
        <p:spPr>
          <a:xfrm>
            <a:off x="5515464" y="3972601"/>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5" name="Rounded Rectangle 154">
            <a:extLst>
              <a:ext uri="{FF2B5EF4-FFF2-40B4-BE49-F238E27FC236}">
                <a16:creationId xmlns:a16="http://schemas.microsoft.com/office/drawing/2014/main" id="{1A7F3100-35AD-D183-F9E9-F92C9F651275}"/>
              </a:ext>
            </a:extLst>
          </p:cNvPr>
          <p:cNvSpPr/>
          <p:nvPr/>
        </p:nvSpPr>
        <p:spPr>
          <a:xfrm>
            <a:off x="5636656" y="5197119"/>
            <a:ext cx="2243765"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instrumented conversation log data</a:t>
            </a:r>
          </a:p>
        </p:txBody>
      </p:sp>
      <p:cxnSp>
        <p:nvCxnSpPr>
          <p:cNvPr id="157" name="Straight Arrow Connector 156">
            <a:extLst>
              <a:ext uri="{FF2B5EF4-FFF2-40B4-BE49-F238E27FC236}">
                <a16:creationId xmlns:a16="http://schemas.microsoft.com/office/drawing/2014/main" id="{A1EB3C20-76A6-A200-E1EA-E086C7E04E3B}"/>
              </a:ext>
            </a:extLst>
          </p:cNvPr>
          <p:cNvCxnSpPr>
            <a:cxnSpLocks/>
            <a:stCxn id="1026" idx="1"/>
          </p:cNvCxnSpPr>
          <p:nvPr/>
        </p:nvCxnSpPr>
        <p:spPr>
          <a:xfrm flipH="1" flipV="1">
            <a:off x="1536278" y="3790132"/>
            <a:ext cx="1201786" cy="1"/>
          </a:xfrm>
          <a:prstGeom prst="straightConnector1">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A3B278D2-0F7F-7E73-2B97-88A0B39A2256}"/>
              </a:ext>
            </a:extLst>
          </p:cNvPr>
          <p:cNvSpPr/>
          <p:nvPr/>
        </p:nvSpPr>
        <p:spPr>
          <a:xfrm>
            <a:off x="5340847" y="3556022"/>
            <a:ext cx="147302" cy="136657"/>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59" name="Straight Arrow Connector 158">
            <a:extLst>
              <a:ext uri="{FF2B5EF4-FFF2-40B4-BE49-F238E27FC236}">
                <a16:creationId xmlns:a16="http://schemas.microsoft.com/office/drawing/2014/main" id="{344F9E1B-D0B1-1B3C-9BA6-12D80185868F}"/>
              </a:ext>
            </a:extLst>
          </p:cNvPr>
          <p:cNvCxnSpPr>
            <a:cxnSpLocks/>
            <a:stCxn id="191" idx="1"/>
            <a:endCxn id="1026" idx="3"/>
          </p:cNvCxnSpPr>
          <p:nvPr/>
        </p:nvCxnSpPr>
        <p:spPr>
          <a:xfrm flipH="1">
            <a:off x="3449264" y="3785258"/>
            <a:ext cx="1882461" cy="4875"/>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61" name="Graphic 17">
            <a:extLst>
              <a:ext uri="{FF2B5EF4-FFF2-40B4-BE49-F238E27FC236}">
                <a16:creationId xmlns:a16="http://schemas.microsoft.com/office/drawing/2014/main" id="{07CD631C-72BD-A875-B8DE-09542656CF6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8884" y="595554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TextBox 164">
            <a:extLst>
              <a:ext uri="{FF2B5EF4-FFF2-40B4-BE49-F238E27FC236}">
                <a16:creationId xmlns:a16="http://schemas.microsoft.com/office/drawing/2014/main" id="{9A8A48DF-2063-6143-07FE-397975A9A176}"/>
              </a:ext>
            </a:extLst>
          </p:cNvPr>
          <p:cNvSpPr txBox="1"/>
          <p:nvPr/>
        </p:nvSpPr>
        <p:spPr>
          <a:xfrm>
            <a:off x="6243759" y="6324823"/>
            <a:ext cx="818320" cy="246221"/>
          </a:xfrm>
          <a:prstGeom prst="rect">
            <a:avLst/>
          </a:prstGeom>
          <a:noFill/>
        </p:spPr>
        <p:txBody>
          <a:bodyPr wrap="square" lIns="0" tIns="0" rIns="0" bIns="0" rtlCol="0">
            <a:spAutoFit/>
          </a:bodyPr>
          <a:lstStyle/>
          <a:p>
            <a:pPr algn="ctr"/>
            <a:r>
              <a:rPr lang="en-US" sz="800" dirty="0">
                <a:solidFill>
                  <a:srgbClr val="595A5D"/>
                </a:solidFill>
              </a:rPr>
              <a:t>Amazon Comprehend</a:t>
            </a:r>
          </a:p>
        </p:txBody>
      </p:sp>
      <p:cxnSp>
        <p:nvCxnSpPr>
          <p:cNvPr id="166" name="Straight Arrow Connector 228">
            <a:extLst>
              <a:ext uri="{FF2B5EF4-FFF2-40B4-BE49-F238E27FC236}">
                <a16:creationId xmlns:a16="http://schemas.microsoft.com/office/drawing/2014/main" id="{88B93E0B-ECF2-FE09-5142-0C54AFF1DF7A}"/>
              </a:ext>
            </a:extLst>
          </p:cNvPr>
          <p:cNvCxnSpPr>
            <a:cxnSpLocks/>
            <a:stCxn id="88" idx="3"/>
            <a:endCxn id="98" idx="1"/>
          </p:cNvCxnSpPr>
          <p:nvPr/>
        </p:nvCxnSpPr>
        <p:spPr>
          <a:xfrm>
            <a:off x="5143615"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228">
            <a:extLst>
              <a:ext uri="{FF2B5EF4-FFF2-40B4-BE49-F238E27FC236}">
                <a16:creationId xmlns:a16="http://schemas.microsoft.com/office/drawing/2014/main" id="{609F13E7-2B19-CF9A-4F72-F71064A6A04D}"/>
              </a:ext>
            </a:extLst>
          </p:cNvPr>
          <p:cNvCxnSpPr>
            <a:cxnSpLocks/>
            <a:stCxn id="98" idx="3"/>
            <a:endCxn id="103" idx="1"/>
          </p:cNvCxnSpPr>
          <p:nvPr/>
        </p:nvCxnSpPr>
        <p:spPr>
          <a:xfrm>
            <a:off x="5707238"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228">
            <a:extLst>
              <a:ext uri="{FF2B5EF4-FFF2-40B4-BE49-F238E27FC236}">
                <a16:creationId xmlns:a16="http://schemas.microsoft.com/office/drawing/2014/main" id="{A4FD619F-59BF-0E20-CCC9-5C5C137EDE17}"/>
              </a:ext>
            </a:extLst>
          </p:cNvPr>
          <p:cNvCxnSpPr>
            <a:cxnSpLocks/>
            <a:stCxn id="103" idx="3"/>
            <a:endCxn id="161" idx="1"/>
          </p:cNvCxnSpPr>
          <p:nvPr/>
        </p:nvCxnSpPr>
        <p:spPr>
          <a:xfrm>
            <a:off x="6270861"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Arrow Connector 228">
            <a:extLst>
              <a:ext uri="{FF2B5EF4-FFF2-40B4-BE49-F238E27FC236}">
                <a16:creationId xmlns:a16="http://schemas.microsoft.com/office/drawing/2014/main" id="{C69130E4-658E-633B-C51E-68E510070A22}"/>
              </a:ext>
            </a:extLst>
          </p:cNvPr>
          <p:cNvCxnSpPr>
            <a:cxnSpLocks/>
            <a:stCxn id="161" idx="3"/>
            <a:endCxn id="106" idx="1"/>
          </p:cNvCxnSpPr>
          <p:nvPr/>
        </p:nvCxnSpPr>
        <p:spPr>
          <a:xfrm flipV="1">
            <a:off x="6835500" y="6133350"/>
            <a:ext cx="208023" cy="507"/>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1873308D-6BA5-B319-0A36-81454BFA1C9F}"/>
              </a:ext>
            </a:extLst>
          </p:cNvPr>
          <p:cNvSpPr/>
          <p:nvPr/>
        </p:nvSpPr>
        <p:spPr>
          <a:xfrm>
            <a:off x="6415404" y="4153898"/>
            <a:ext cx="1250633"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fulfillment function</a:t>
            </a:r>
          </a:p>
        </p:txBody>
      </p:sp>
      <p:sp>
        <p:nvSpPr>
          <p:cNvPr id="172" name="Rectangle 171">
            <a:extLst>
              <a:ext uri="{FF2B5EF4-FFF2-40B4-BE49-F238E27FC236}">
                <a16:creationId xmlns:a16="http://schemas.microsoft.com/office/drawing/2014/main" id="{62B28698-FF70-8EB4-5843-D05425DA8698}"/>
              </a:ext>
            </a:extLst>
          </p:cNvPr>
          <p:cNvSpPr/>
          <p:nvPr/>
        </p:nvSpPr>
        <p:spPr>
          <a:xfrm>
            <a:off x="5525663" y="390540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5" name="Rectangle 174">
            <a:extLst>
              <a:ext uri="{FF2B5EF4-FFF2-40B4-BE49-F238E27FC236}">
                <a16:creationId xmlns:a16="http://schemas.microsoft.com/office/drawing/2014/main" id="{4DA1CDA8-7717-742F-C265-FFEE7C8EAE74}"/>
              </a:ext>
            </a:extLst>
          </p:cNvPr>
          <p:cNvSpPr/>
          <p:nvPr/>
        </p:nvSpPr>
        <p:spPr>
          <a:xfrm>
            <a:off x="7232586" y="379614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6" name="TextBox 175">
            <a:extLst>
              <a:ext uri="{FF2B5EF4-FFF2-40B4-BE49-F238E27FC236}">
                <a16:creationId xmlns:a16="http://schemas.microsoft.com/office/drawing/2014/main" id="{04EB2B6A-722E-7E29-BD65-69EFDFB24DA0}"/>
              </a:ext>
            </a:extLst>
          </p:cNvPr>
          <p:cNvSpPr txBox="1"/>
          <p:nvPr/>
        </p:nvSpPr>
        <p:spPr>
          <a:xfrm>
            <a:off x="2024471" y="3175477"/>
            <a:ext cx="2139646" cy="292388"/>
          </a:xfrm>
          <a:prstGeom prst="rect">
            <a:avLst/>
          </a:prstGeom>
          <a:noFill/>
        </p:spPr>
        <p:txBody>
          <a:bodyPr wrap="square" rtlCol="0">
            <a:spAutoFit/>
          </a:bodyPr>
          <a:lstStyle/>
          <a:p>
            <a:pPr algn="ctr"/>
            <a:r>
              <a:rPr lang="en-US" sz="1300" dirty="0">
                <a:solidFill>
                  <a:srgbClr val="595A5D"/>
                </a:solidFill>
                <a:ea typeface="Amazon Ember" panose="020B0603020204020204" pitchFamily="34" charset="0"/>
                <a:cs typeface="Amazon Ember" panose="020B0603020204020204" pitchFamily="34" charset="0"/>
              </a:rPr>
              <a:t>Amazon Connect</a:t>
            </a:r>
          </a:p>
        </p:txBody>
      </p:sp>
      <p:cxnSp>
        <p:nvCxnSpPr>
          <p:cNvPr id="177" name="Straight Arrow Connector 199">
            <a:extLst>
              <a:ext uri="{FF2B5EF4-FFF2-40B4-BE49-F238E27FC236}">
                <a16:creationId xmlns:a16="http://schemas.microsoft.com/office/drawing/2014/main" id="{D7514E91-9A7E-3AA1-B600-CF239D690C4C}"/>
              </a:ext>
            </a:extLst>
          </p:cNvPr>
          <p:cNvCxnSpPr>
            <a:cxnSpLocks/>
            <a:stCxn id="1026" idx="2"/>
            <a:endCxn id="1074" idx="1"/>
          </p:cNvCxnSpPr>
          <p:nvPr/>
        </p:nvCxnSpPr>
        <p:spPr>
          <a:xfrm rot="16200000" flipH="1">
            <a:off x="3521401" y="3717996"/>
            <a:ext cx="277291" cy="1132764"/>
          </a:xfrm>
          <a:prstGeom prst="bentConnector2">
            <a:avLst/>
          </a:prstGeom>
          <a:ln w="12700">
            <a:solidFill>
              <a:srgbClr val="969596"/>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82" name="Graphic 181">
            <a:extLst>
              <a:ext uri="{FF2B5EF4-FFF2-40B4-BE49-F238E27FC236}">
                <a16:creationId xmlns:a16="http://schemas.microsoft.com/office/drawing/2014/main" id="{5BAF1108-85D1-7244-8E4C-72C959AE2B6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607146" y="5955550"/>
            <a:ext cx="355600" cy="355600"/>
          </a:xfrm>
          <a:prstGeom prst="rect">
            <a:avLst/>
          </a:prstGeom>
        </p:spPr>
      </p:pic>
      <p:sp>
        <p:nvSpPr>
          <p:cNvPr id="183" name="TextBox 182">
            <a:extLst>
              <a:ext uri="{FF2B5EF4-FFF2-40B4-BE49-F238E27FC236}">
                <a16:creationId xmlns:a16="http://schemas.microsoft.com/office/drawing/2014/main" id="{90A30B99-92A0-D1AB-9A20-509D60B8176A}"/>
              </a:ext>
            </a:extLst>
          </p:cNvPr>
          <p:cNvSpPr txBox="1"/>
          <p:nvPr/>
        </p:nvSpPr>
        <p:spPr>
          <a:xfrm>
            <a:off x="7398114" y="6324823"/>
            <a:ext cx="779964" cy="246221"/>
          </a:xfrm>
          <a:prstGeom prst="rect">
            <a:avLst/>
          </a:prstGeom>
          <a:noFill/>
        </p:spPr>
        <p:txBody>
          <a:bodyPr wrap="square" lIns="0" tIns="0" rIns="0" bIns="0" rtlCol="0">
            <a:spAutoFit/>
          </a:bodyPr>
          <a:lstStyle/>
          <a:p>
            <a:pPr algn="ctr"/>
            <a:r>
              <a:rPr lang="en-US" sz="800" dirty="0">
                <a:solidFill>
                  <a:srgbClr val="595A5D"/>
                </a:solidFill>
                <a:ea typeface="Amazon Ember" panose="020B0603020204020204" pitchFamily="34" charset="0"/>
                <a:cs typeface="Amazon Ember" panose="020B0603020204020204" pitchFamily="34" charset="0"/>
              </a:rPr>
              <a:t>Amazon Data Firehose</a:t>
            </a:r>
          </a:p>
        </p:txBody>
      </p:sp>
      <p:cxnSp>
        <p:nvCxnSpPr>
          <p:cNvPr id="184" name="Straight Arrow Connector 228">
            <a:extLst>
              <a:ext uri="{FF2B5EF4-FFF2-40B4-BE49-F238E27FC236}">
                <a16:creationId xmlns:a16="http://schemas.microsoft.com/office/drawing/2014/main" id="{A2ABE99B-2579-96D1-2CC5-7EF9F240FD0B}"/>
              </a:ext>
            </a:extLst>
          </p:cNvPr>
          <p:cNvCxnSpPr>
            <a:cxnSpLocks/>
            <a:stCxn id="106" idx="3"/>
            <a:endCxn id="182" idx="1"/>
          </p:cNvCxnSpPr>
          <p:nvPr/>
        </p:nvCxnSpPr>
        <p:spPr>
          <a:xfrm>
            <a:off x="7399123" y="6133350"/>
            <a:ext cx="208023" cy="0"/>
          </a:xfrm>
          <a:prstGeom prst="straightConnector1">
            <a:avLst/>
          </a:prstGeom>
          <a:ln w="12700">
            <a:solidFill>
              <a:srgbClr val="969596"/>
            </a:solidFill>
            <a:prstDash val="solid"/>
            <a:headEnd type="arrow" w="sm" len="sm"/>
            <a:tailEnd type="none" w="lg" len="med"/>
          </a:ln>
        </p:spPr>
        <p:style>
          <a:lnRef idx="1">
            <a:schemeClr val="accent1"/>
          </a:lnRef>
          <a:fillRef idx="0">
            <a:schemeClr val="accent1"/>
          </a:fillRef>
          <a:effectRef idx="0">
            <a:schemeClr val="accent1"/>
          </a:effectRef>
          <a:fontRef idx="minor">
            <a:schemeClr val="tx1"/>
          </a:fontRef>
        </p:style>
      </p:cxnSp>
      <p:sp>
        <p:nvSpPr>
          <p:cNvPr id="185" name="Rounded Rectangle 184">
            <a:extLst>
              <a:ext uri="{FF2B5EF4-FFF2-40B4-BE49-F238E27FC236}">
                <a16:creationId xmlns:a16="http://schemas.microsoft.com/office/drawing/2014/main" id="{40429727-1A8F-BAE4-9775-C312D9EC363F}"/>
              </a:ext>
            </a:extLst>
          </p:cNvPr>
          <p:cNvSpPr/>
          <p:nvPr/>
        </p:nvSpPr>
        <p:spPr>
          <a:xfrm>
            <a:off x="3453710" y="3570705"/>
            <a:ext cx="1737915" cy="21773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Connect/Lex integration</a:t>
            </a:r>
          </a:p>
        </p:txBody>
      </p:sp>
      <p:sp>
        <p:nvSpPr>
          <p:cNvPr id="187" name="Rectangle 186">
            <a:extLst>
              <a:ext uri="{FF2B5EF4-FFF2-40B4-BE49-F238E27FC236}">
                <a16:creationId xmlns:a16="http://schemas.microsoft.com/office/drawing/2014/main" id="{FECACDBA-4544-3A32-A441-224E6AE62ED6}"/>
              </a:ext>
            </a:extLst>
          </p:cNvPr>
          <p:cNvSpPr/>
          <p:nvPr/>
        </p:nvSpPr>
        <p:spPr>
          <a:xfrm>
            <a:off x="1290350" y="417176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8" name="Rectangle 187">
            <a:extLst>
              <a:ext uri="{FF2B5EF4-FFF2-40B4-BE49-F238E27FC236}">
                <a16:creationId xmlns:a16="http://schemas.microsoft.com/office/drawing/2014/main" id="{3A1BC242-2459-C577-73AF-488E349E57FD}"/>
              </a:ext>
            </a:extLst>
          </p:cNvPr>
          <p:cNvSpPr/>
          <p:nvPr/>
        </p:nvSpPr>
        <p:spPr>
          <a:xfrm>
            <a:off x="1289544" y="347971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ED5114BF-5C43-9C02-42CB-0A18A4C00DBF}"/>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91" name="Graphic 190">
            <a:extLst>
              <a:ext uri="{FF2B5EF4-FFF2-40B4-BE49-F238E27FC236}">
                <a16:creationId xmlns:a16="http://schemas.microsoft.com/office/drawing/2014/main" id="{A2A188DF-52D7-6A7E-230D-1B2F1D94F04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331725" y="3429658"/>
            <a:ext cx="711200" cy="711200"/>
          </a:xfrm>
          <a:prstGeom prst="rect">
            <a:avLst/>
          </a:prstGeom>
        </p:spPr>
      </p:pic>
      <p:pic>
        <p:nvPicPr>
          <p:cNvPr id="1026" name="Graphic 1025">
            <a:extLst>
              <a:ext uri="{FF2B5EF4-FFF2-40B4-BE49-F238E27FC236}">
                <a16:creationId xmlns:a16="http://schemas.microsoft.com/office/drawing/2014/main" id="{452CA0BE-E5B3-5082-2D03-91D680A6281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38064" y="3434533"/>
            <a:ext cx="711200" cy="711200"/>
          </a:xfrm>
          <a:prstGeom prst="rect">
            <a:avLst/>
          </a:prstGeom>
        </p:spPr>
      </p:pic>
      <p:pic>
        <p:nvPicPr>
          <p:cNvPr id="1028" name="Graphic 7">
            <a:extLst>
              <a:ext uri="{FF2B5EF4-FFF2-40B4-BE49-F238E27FC236}">
                <a16:creationId xmlns:a16="http://schemas.microsoft.com/office/drawing/2014/main" id="{7CBE99F1-17FC-8755-403C-AC05C730711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13272" y="5955550"/>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28">
            <a:extLst>
              <a:ext uri="{FF2B5EF4-FFF2-40B4-BE49-F238E27FC236}">
                <a16:creationId xmlns:a16="http://schemas.microsoft.com/office/drawing/2014/main" id="{0925601B-BCF6-6A20-37D4-086C5C5C589D}"/>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30" name="TextBox 1029">
            <a:extLst>
              <a:ext uri="{FF2B5EF4-FFF2-40B4-BE49-F238E27FC236}">
                <a16:creationId xmlns:a16="http://schemas.microsoft.com/office/drawing/2014/main" id="{395781A9-5652-D7F3-209B-5B94B5BCB0CB}"/>
              </a:ext>
            </a:extLst>
          </p:cNvPr>
          <p:cNvSpPr txBox="1"/>
          <p:nvPr/>
        </p:nvSpPr>
        <p:spPr>
          <a:xfrm>
            <a:off x="8083706" y="6324823"/>
            <a:ext cx="815749" cy="369332"/>
          </a:xfrm>
          <a:prstGeom prst="rect">
            <a:avLst/>
          </a:prstGeom>
          <a:noFill/>
        </p:spPr>
        <p:txBody>
          <a:bodyPr wrap="square" lIns="0" tIns="0" rIns="0" bIns="0" rtlCol="0">
            <a:spAutoFit/>
          </a:bodyPr>
          <a:lstStyle/>
          <a:p>
            <a:pPr algn="ctr"/>
            <a:r>
              <a:rPr lang="en-US" sz="800" dirty="0">
                <a:solidFill>
                  <a:srgbClr val="595A5D"/>
                </a:solidFill>
              </a:rPr>
              <a:t>AWS KMS Customer Managed Key</a:t>
            </a:r>
          </a:p>
        </p:txBody>
      </p:sp>
      <p:pic>
        <p:nvPicPr>
          <p:cNvPr id="1031" name="Graphic 9">
            <a:extLst>
              <a:ext uri="{FF2B5EF4-FFF2-40B4-BE49-F238E27FC236}">
                <a16:creationId xmlns:a16="http://schemas.microsoft.com/office/drawing/2014/main" id="{3A122D63-A444-27B1-0BCD-A34F180F7EA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43920" y="5706392"/>
            <a:ext cx="2926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Graphic 14" descr="Amazon OpenSearch Service service icon.">
            <a:extLst>
              <a:ext uri="{FF2B5EF4-FFF2-40B4-BE49-F238E27FC236}">
                <a16:creationId xmlns:a16="http://schemas.microsoft.com/office/drawing/2014/main" id="{A96E16A5-D8AA-AB19-1743-B3CE306E8F56}"/>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11963781" y="1143461"/>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Graphic 1033" descr="OpenSearch Ingestion resource icon for the Amazon OpenSearch Service service.">
            <a:extLst>
              <a:ext uri="{FF2B5EF4-FFF2-40B4-BE49-F238E27FC236}">
                <a16:creationId xmlns:a16="http://schemas.microsoft.com/office/drawing/2014/main" id="{263843DA-4A41-11B6-10E7-436001DD6B3E}"/>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flipH="1">
            <a:off x="12061638" y="2088268"/>
            <a:ext cx="457200" cy="457200"/>
          </a:xfrm>
          <a:prstGeom prst="rect">
            <a:avLst/>
          </a:prstGeom>
        </p:spPr>
      </p:pic>
      <p:pic>
        <p:nvPicPr>
          <p:cNvPr id="1035" name="Graphic 1034">
            <a:extLst>
              <a:ext uri="{FF2B5EF4-FFF2-40B4-BE49-F238E27FC236}">
                <a16:creationId xmlns:a16="http://schemas.microsoft.com/office/drawing/2014/main" id="{93DC2B58-7FC5-B757-99DE-6D43036ACF7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493159" y="3894642"/>
            <a:ext cx="457200" cy="457200"/>
          </a:xfrm>
          <a:prstGeom prst="rect">
            <a:avLst/>
          </a:prstGeom>
        </p:spPr>
      </p:pic>
      <p:pic>
        <p:nvPicPr>
          <p:cNvPr id="1037" name="Graphic 1036">
            <a:extLst>
              <a:ext uri="{FF2B5EF4-FFF2-40B4-BE49-F238E27FC236}">
                <a16:creationId xmlns:a16="http://schemas.microsoft.com/office/drawing/2014/main" id="{7D474C75-5113-004B-6CE3-724FFA8DF8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493159" y="4533032"/>
            <a:ext cx="457200" cy="457200"/>
          </a:xfrm>
          <a:prstGeom prst="rect">
            <a:avLst/>
          </a:prstGeom>
        </p:spPr>
      </p:pic>
      <p:sp>
        <p:nvSpPr>
          <p:cNvPr id="1038" name="Rounded Rectangle 1037">
            <a:extLst>
              <a:ext uri="{FF2B5EF4-FFF2-40B4-BE49-F238E27FC236}">
                <a16:creationId xmlns:a16="http://schemas.microsoft.com/office/drawing/2014/main" id="{FA538394-0AE6-E361-1FFE-EBFE28F525BF}"/>
              </a:ext>
            </a:extLst>
          </p:cNvPr>
          <p:cNvSpPr/>
          <p:nvPr/>
        </p:nvSpPr>
        <p:spPr>
          <a:xfrm>
            <a:off x="10863061" y="3978384"/>
            <a:ext cx="1463198"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Titan Embeddings,</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Cohere Embed v3</a:t>
            </a:r>
          </a:p>
        </p:txBody>
      </p:sp>
      <p:sp>
        <p:nvSpPr>
          <p:cNvPr id="1039" name="Rounded Rectangle 1038">
            <a:extLst>
              <a:ext uri="{FF2B5EF4-FFF2-40B4-BE49-F238E27FC236}">
                <a16:creationId xmlns:a16="http://schemas.microsoft.com/office/drawing/2014/main" id="{ED90CE37-6C81-41DB-5F94-1C9138D2C659}"/>
              </a:ext>
            </a:extLst>
          </p:cNvPr>
          <p:cNvSpPr/>
          <p:nvPr/>
        </p:nvSpPr>
        <p:spPr>
          <a:xfrm>
            <a:off x="10863061" y="4469695"/>
            <a:ext cx="1211639" cy="57684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Anthropic Claude Haiku,</a:t>
            </a:r>
          </a:p>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Sonnet</a:t>
            </a:r>
          </a:p>
        </p:txBody>
      </p:sp>
      <p:sp>
        <p:nvSpPr>
          <p:cNvPr id="1040" name="Rectangle 1039">
            <a:extLst>
              <a:ext uri="{FF2B5EF4-FFF2-40B4-BE49-F238E27FC236}">
                <a16:creationId xmlns:a16="http://schemas.microsoft.com/office/drawing/2014/main" id="{21ACB0D7-CF4D-0BBB-4F18-CBD6064CD1EE}"/>
              </a:ext>
            </a:extLst>
          </p:cNvPr>
          <p:cNvSpPr/>
          <p:nvPr/>
        </p:nvSpPr>
        <p:spPr>
          <a:xfrm>
            <a:off x="10313096" y="2930764"/>
            <a:ext cx="2356447" cy="2499118"/>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05A88D"/>
                </a:solidFill>
              </a:rPr>
              <a:t>Amazon Bedrock</a:t>
            </a:r>
          </a:p>
        </p:txBody>
      </p:sp>
      <p:pic>
        <p:nvPicPr>
          <p:cNvPr id="1041" name="Graphic 1040" descr="Amazon Bedrock service icon.">
            <a:extLst>
              <a:ext uri="{FF2B5EF4-FFF2-40B4-BE49-F238E27FC236}">
                <a16:creationId xmlns:a16="http://schemas.microsoft.com/office/drawing/2014/main" id="{0356B8EB-6C4F-CB71-612F-E498AB6597D8}"/>
              </a:ext>
            </a:extLst>
          </p:cNvPr>
          <p:cNvPicPr>
            <a:picLocks noChangeAspect="1"/>
          </p:cNvPicPr>
          <p:nvPr/>
        </p:nvPicPr>
        <p:blipFill>
          <a:blip r:embed="rId32">
            <a:extLst>
              <a:ext uri="{96DAC541-7B7A-43D3-8B79-37D633B846F1}">
                <asvg:svgBlip xmlns:asvg="http://schemas.microsoft.com/office/drawing/2016/SVG/main" r:embed="rId33"/>
              </a:ext>
            </a:extLst>
          </a:blip>
          <a:srcRect/>
          <a:stretch/>
        </p:blipFill>
        <p:spPr>
          <a:xfrm>
            <a:off x="11966093" y="4726484"/>
            <a:ext cx="713232" cy="713232"/>
          </a:xfrm>
          <a:prstGeom prst="rect">
            <a:avLst/>
          </a:prstGeom>
        </p:spPr>
      </p:pic>
      <p:pic>
        <p:nvPicPr>
          <p:cNvPr id="1042" name="Graphic 1041" descr="Index resource icon for the Amazon OpenSearch Service service.">
            <a:extLst>
              <a:ext uri="{FF2B5EF4-FFF2-40B4-BE49-F238E27FC236}">
                <a16:creationId xmlns:a16="http://schemas.microsoft.com/office/drawing/2014/main" id="{4DD1C4DA-1DF1-AC4E-8ED6-4502BB1B758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475033" y="2095575"/>
            <a:ext cx="457200" cy="457200"/>
          </a:xfrm>
          <a:prstGeom prst="rect">
            <a:avLst/>
          </a:prstGeom>
        </p:spPr>
      </p:pic>
      <p:pic>
        <p:nvPicPr>
          <p:cNvPr id="1043" name="Graphic 12" descr="HDFS cluster resource icon for the Amazon EMR service.">
            <a:extLst>
              <a:ext uri="{FF2B5EF4-FFF2-40B4-BE49-F238E27FC236}">
                <a16:creationId xmlns:a16="http://schemas.microsoft.com/office/drawing/2014/main" id="{D7A66804-A899-E8EB-8A49-87E69366381F}"/>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10475033" y="3214479"/>
            <a:ext cx="457200" cy="457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44" name="Rounded Rectangle 1043">
            <a:extLst>
              <a:ext uri="{FF2B5EF4-FFF2-40B4-BE49-F238E27FC236}">
                <a16:creationId xmlns:a16="http://schemas.microsoft.com/office/drawing/2014/main" id="{F2F0F35B-3239-50D3-F28A-F04CA192E4CA}"/>
              </a:ext>
            </a:extLst>
          </p:cNvPr>
          <p:cNvSpPr/>
          <p:nvPr/>
        </p:nvSpPr>
        <p:spPr>
          <a:xfrm>
            <a:off x="10366664" y="1844831"/>
            <a:ext cx="644405" cy="3191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index</a:t>
            </a:r>
          </a:p>
        </p:txBody>
      </p:sp>
      <p:sp>
        <p:nvSpPr>
          <p:cNvPr id="1045" name="Rectangle 1044">
            <a:extLst>
              <a:ext uri="{FF2B5EF4-FFF2-40B4-BE49-F238E27FC236}">
                <a16:creationId xmlns:a16="http://schemas.microsoft.com/office/drawing/2014/main" id="{B6E6C04A-3E1C-050D-A10F-F4166E2F5C5B}"/>
              </a:ext>
            </a:extLst>
          </p:cNvPr>
          <p:cNvSpPr/>
          <p:nvPr/>
        </p:nvSpPr>
        <p:spPr>
          <a:xfrm>
            <a:off x="10313097" y="1151076"/>
            <a:ext cx="2356446" cy="1583284"/>
          </a:xfrm>
          <a:prstGeom prst="rect">
            <a:avLst/>
          </a:prstGeom>
          <a:noFill/>
          <a:ln w="12700">
            <a:solidFill>
              <a:srgbClr val="8C4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8C4FFF"/>
                </a:solidFill>
              </a:rPr>
              <a:t>Amazon</a:t>
            </a:r>
          </a:p>
          <a:p>
            <a:r>
              <a:rPr lang="en-US" sz="1300" i="1" dirty="0">
                <a:solidFill>
                  <a:srgbClr val="8C4FFF"/>
                </a:solidFill>
              </a:rPr>
              <a:t>OpenSearch</a:t>
            </a:r>
          </a:p>
          <a:p>
            <a:r>
              <a:rPr lang="en-US" sz="1300" i="1" dirty="0">
                <a:solidFill>
                  <a:srgbClr val="8C4FFF"/>
                </a:solidFill>
              </a:rPr>
              <a:t>Serverless</a:t>
            </a:r>
          </a:p>
        </p:txBody>
      </p:sp>
      <p:cxnSp>
        <p:nvCxnSpPr>
          <p:cNvPr id="1046" name="Straight Arrow Connector 1026">
            <a:extLst>
              <a:ext uri="{FF2B5EF4-FFF2-40B4-BE49-F238E27FC236}">
                <a16:creationId xmlns:a16="http://schemas.microsoft.com/office/drawing/2014/main" id="{1A68383D-0ADB-5385-75AB-E8FF4B1C5A36}"/>
              </a:ext>
            </a:extLst>
          </p:cNvPr>
          <p:cNvCxnSpPr>
            <a:cxnSpLocks/>
            <a:stCxn id="217" idx="1"/>
            <a:endCxn id="16" idx="3"/>
          </p:cNvCxnSpPr>
          <p:nvPr/>
        </p:nvCxnSpPr>
        <p:spPr>
          <a:xfrm rot="10800000" flipV="1">
            <a:off x="7379047" y="3449570"/>
            <a:ext cx="3107008" cy="225468"/>
          </a:xfrm>
          <a:prstGeom prst="bentConnector3">
            <a:avLst>
              <a:gd name="adj1" fmla="val 20570"/>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7" name="Straight Arrow Connector 1026">
            <a:extLst>
              <a:ext uri="{FF2B5EF4-FFF2-40B4-BE49-F238E27FC236}">
                <a16:creationId xmlns:a16="http://schemas.microsoft.com/office/drawing/2014/main" id="{1A83540D-2B86-26B2-3275-36AF872BA97E}"/>
              </a:ext>
            </a:extLst>
          </p:cNvPr>
          <p:cNvCxnSpPr>
            <a:cxnSpLocks/>
            <a:stCxn id="1056" idx="1"/>
            <a:endCxn id="196" idx="3"/>
          </p:cNvCxnSpPr>
          <p:nvPr/>
        </p:nvCxnSpPr>
        <p:spPr>
          <a:xfrm flipH="1">
            <a:off x="4607727" y="1827191"/>
            <a:ext cx="796660" cy="216"/>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8" name="Straight Arrow Connector 1026">
            <a:extLst>
              <a:ext uri="{FF2B5EF4-FFF2-40B4-BE49-F238E27FC236}">
                <a16:creationId xmlns:a16="http://schemas.microsoft.com/office/drawing/2014/main" id="{8F64A931-2C1C-64EB-CC59-2C988C336313}"/>
              </a:ext>
            </a:extLst>
          </p:cNvPr>
          <p:cNvCxnSpPr>
            <a:cxnSpLocks/>
            <a:stCxn id="1042" idx="3"/>
            <a:endCxn id="1034" idx="3"/>
          </p:cNvCxnSpPr>
          <p:nvPr/>
        </p:nvCxnSpPr>
        <p:spPr>
          <a:xfrm flipV="1">
            <a:off x="10932233" y="2316868"/>
            <a:ext cx="1129405" cy="7307"/>
          </a:xfrm>
          <a:prstGeom prst="straightConnector1">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9" name="Straight Arrow Connector 144">
            <a:extLst>
              <a:ext uri="{FF2B5EF4-FFF2-40B4-BE49-F238E27FC236}">
                <a16:creationId xmlns:a16="http://schemas.microsoft.com/office/drawing/2014/main" id="{AFB73F13-10C1-480F-2823-28F2AF685FAA}"/>
              </a:ext>
            </a:extLst>
          </p:cNvPr>
          <p:cNvCxnSpPr>
            <a:cxnSpLocks/>
            <a:endCxn id="171" idx="2"/>
          </p:cNvCxnSpPr>
          <p:nvPr/>
        </p:nvCxnSpPr>
        <p:spPr>
          <a:xfrm rot="16200000" flipV="1">
            <a:off x="7680675" y="3676060"/>
            <a:ext cx="1344224" cy="2624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26">
            <a:extLst>
              <a:ext uri="{FF2B5EF4-FFF2-40B4-BE49-F238E27FC236}">
                <a16:creationId xmlns:a16="http://schemas.microsoft.com/office/drawing/2014/main" id="{00E82F9C-C7B9-CF2D-F32E-4777EA0CAB43}"/>
              </a:ext>
            </a:extLst>
          </p:cNvPr>
          <p:cNvCxnSpPr>
            <a:cxnSpLocks/>
            <a:stCxn id="1053" idx="2"/>
            <a:endCxn id="1043" idx="3"/>
          </p:cNvCxnSpPr>
          <p:nvPr/>
        </p:nvCxnSpPr>
        <p:spPr>
          <a:xfrm rot="5400000">
            <a:off x="11191399" y="2286796"/>
            <a:ext cx="897117" cy="1415448"/>
          </a:xfrm>
          <a:prstGeom prst="bentConnector2">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51" name="Rounded Rectangle 1050">
            <a:extLst>
              <a:ext uri="{FF2B5EF4-FFF2-40B4-BE49-F238E27FC236}">
                <a16:creationId xmlns:a16="http://schemas.microsoft.com/office/drawing/2014/main" id="{BB3D71DF-E93D-01F5-F815-38457EDCD6BE}"/>
              </a:ext>
            </a:extLst>
          </p:cNvPr>
          <p:cNvSpPr/>
          <p:nvPr/>
        </p:nvSpPr>
        <p:spPr>
          <a:xfrm>
            <a:off x="10863061" y="3031439"/>
            <a:ext cx="1379297" cy="40154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Knowledge Base</a:t>
            </a:r>
          </a:p>
        </p:txBody>
      </p:sp>
      <p:cxnSp>
        <p:nvCxnSpPr>
          <p:cNvPr id="1052" name="Straight Arrow Connector 1026">
            <a:extLst>
              <a:ext uri="{FF2B5EF4-FFF2-40B4-BE49-F238E27FC236}">
                <a16:creationId xmlns:a16="http://schemas.microsoft.com/office/drawing/2014/main" id="{909F4EEF-235B-120B-D606-A6B31653D402}"/>
              </a:ext>
            </a:extLst>
          </p:cNvPr>
          <p:cNvCxnSpPr>
            <a:cxnSpLocks/>
            <a:stCxn id="1034" idx="1"/>
            <a:endCxn id="1076" idx="0"/>
          </p:cNvCxnSpPr>
          <p:nvPr/>
        </p:nvCxnSpPr>
        <p:spPr>
          <a:xfrm>
            <a:off x="12518838" y="2316868"/>
            <a:ext cx="932872" cy="850214"/>
          </a:xfrm>
          <a:prstGeom prst="bentConnector2">
            <a:avLst/>
          </a:prstGeom>
          <a:ln w="12700">
            <a:solidFill>
              <a:srgbClr val="969596"/>
            </a:solidFill>
            <a:prstDash val="solid"/>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1053" name="Rectangle 1052">
            <a:extLst>
              <a:ext uri="{FF2B5EF4-FFF2-40B4-BE49-F238E27FC236}">
                <a16:creationId xmlns:a16="http://schemas.microsoft.com/office/drawing/2014/main" id="{3F0014A6-32FB-AD18-FE32-7EA0C5AFA234}"/>
              </a:ext>
            </a:extLst>
          </p:cNvPr>
          <p:cNvSpPr/>
          <p:nvPr/>
        </p:nvSpPr>
        <p:spPr>
          <a:xfrm>
            <a:off x="12274030" y="24093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54" name="Graphic 26">
            <a:extLst>
              <a:ext uri="{FF2B5EF4-FFF2-40B4-BE49-F238E27FC236}">
                <a16:creationId xmlns:a16="http://schemas.microsoft.com/office/drawing/2014/main" id="{0AD44AFE-FFDB-BA80-DA4D-3D581276303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48764" y="1623228"/>
            <a:ext cx="486095" cy="486095"/>
          </a:xfrm>
          <a:prstGeom prst="rect">
            <a:avLst/>
          </a:prstGeom>
          <a:solidFill>
            <a:schemeClr val="tx1"/>
          </a:solidFill>
          <a:ln>
            <a:noFill/>
          </a:ln>
        </p:spPr>
      </p:pic>
      <p:sp>
        <p:nvSpPr>
          <p:cNvPr id="1055" name="Rectangle 1054">
            <a:extLst>
              <a:ext uri="{FF2B5EF4-FFF2-40B4-BE49-F238E27FC236}">
                <a16:creationId xmlns:a16="http://schemas.microsoft.com/office/drawing/2014/main" id="{D57DC922-7469-AEB1-DD64-66A39D78D041}"/>
              </a:ext>
            </a:extLst>
          </p:cNvPr>
          <p:cNvSpPr/>
          <p:nvPr/>
        </p:nvSpPr>
        <p:spPr>
          <a:xfrm>
            <a:off x="5505896" y="1610411"/>
            <a:ext cx="321847" cy="4262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456" dirty="0"/>
          </a:p>
        </p:txBody>
      </p:sp>
      <p:pic>
        <p:nvPicPr>
          <p:cNvPr id="1056" name="Graphic 26">
            <a:extLst>
              <a:ext uri="{FF2B5EF4-FFF2-40B4-BE49-F238E27FC236}">
                <a16:creationId xmlns:a16="http://schemas.microsoft.com/office/drawing/2014/main" id="{73829E07-715F-ECFE-8B04-704B102C361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04387" y="1584143"/>
            <a:ext cx="486095" cy="486095"/>
          </a:xfrm>
          <a:prstGeom prst="rect">
            <a:avLst/>
          </a:prstGeom>
          <a:noFill/>
          <a:ln>
            <a:noFill/>
          </a:ln>
        </p:spPr>
      </p:pic>
      <p:sp>
        <p:nvSpPr>
          <p:cNvPr id="1057" name="TextBox 1056">
            <a:extLst>
              <a:ext uri="{FF2B5EF4-FFF2-40B4-BE49-F238E27FC236}">
                <a16:creationId xmlns:a16="http://schemas.microsoft.com/office/drawing/2014/main" id="{9EF63BEA-9F8E-C5FF-0436-0D37838541EC}"/>
              </a:ext>
            </a:extLst>
          </p:cNvPr>
          <p:cNvSpPr txBox="1"/>
          <p:nvPr/>
        </p:nvSpPr>
        <p:spPr>
          <a:xfrm>
            <a:off x="5660448" y="2230202"/>
            <a:ext cx="1450304" cy="406265"/>
          </a:xfrm>
          <a:prstGeom prst="rect">
            <a:avLst/>
          </a:prstGeom>
          <a:noFill/>
        </p:spPr>
        <p:txBody>
          <a:bodyPr wrap="square" rtlCol="0" anchor="b">
            <a:spAutoFit/>
          </a:bodyPr>
          <a:lstStyle/>
          <a:p>
            <a:r>
              <a:rPr lang="en-US" sz="1020" i="1" dirty="0">
                <a:solidFill>
                  <a:srgbClr val="595A5D"/>
                </a:solidFill>
                <a:ea typeface="Amazon Ember" panose="020B0603020204020204" pitchFamily="34" charset="0"/>
                <a:cs typeface="Amazon Ember" panose="020B0603020204020204" pitchFamily="34" charset="0"/>
              </a:rPr>
              <a:t>automated testing and evaluation</a:t>
            </a:r>
          </a:p>
        </p:txBody>
      </p:sp>
      <p:sp>
        <p:nvSpPr>
          <p:cNvPr id="1058" name="Rounded Rectangle 1057">
            <a:extLst>
              <a:ext uri="{FF2B5EF4-FFF2-40B4-BE49-F238E27FC236}">
                <a16:creationId xmlns:a16="http://schemas.microsoft.com/office/drawing/2014/main" id="{CFF9B2B6-D5CD-F9F6-FB1F-3E386D9772AA}"/>
              </a:ext>
            </a:extLst>
          </p:cNvPr>
          <p:cNvSpPr/>
          <p:nvPr/>
        </p:nvSpPr>
        <p:spPr>
          <a:xfrm>
            <a:off x="5936891" y="1693998"/>
            <a:ext cx="605402" cy="28620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Jupyter</a:t>
            </a:r>
          </a:p>
          <a:p>
            <a:pPr>
              <a:lnSpc>
                <a:spcPts val="960"/>
              </a:lnSpc>
            </a:pPr>
            <a:r>
              <a:rPr lang="en-US" sz="900" i="1" dirty="0">
                <a:solidFill>
                  <a:srgbClr val="22836F"/>
                </a:solidFill>
                <a:latin typeface="Amazon Ember" panose="020B0603020204020204" pitchFamily="34" charset="0"/>
                <a:ea typeface="Amazon Ember" panose="020B0603020204020204" pitchFamily="34" charset="0"/>
                <a:cs typeface="Amazon Ember" panose="020B0603020204020204" pitchFamily="34" charset="0"/>
              </a:rPr>
              <a:t>notebooks</a:t>
            </a:r>
          </a:p>
        </p:txBody>
      </p:sp>
      <p:pic>
        <p:nvPicPr>
          <p:cNvPr id="1059" name="Graphic 22" descr="Amazon SageMaker service icon.">
            <a:extLst>
              <a:ext uri="{FF2B5EF4-FFF2-40B4-BE49-F238E27FC236}">
                <a16:creationId xmlns:a16="http://schemas.microsoft.com/office/drawing/2014/main" id="{4C63C6BE-971C-4F1C-B1DA-D5AE572F2829}"/>
              </a:ext>
            </a:extLst>
          </p:cNvPr>
          <p:cNvPicPr>
            <a:picLocks noChangeAspect="1" noChangeArrowheads="1"/>
          </p:cNvPicPr>
          <p:nvPr/>
        </p:nvPicPr>
        <p:blipFill>
          <a:blip r:embed="rId39">
            <a:extLst>
              <a:ext uri="{96DAC541-7B7A-43D3-8B79-37D633B846F1}">
                <asvg:svgBlip xmlns:asvg="http://schemas.microsoft.com/office/drawing/2016/SVG/main" r:embed="rId40"/>
              </a:ext>
            </a:extLst>
          </a:blip>
          <a:srcRect/>
          <a:stretch/>
        </p:blipFill>
        <p:spPr bwMode="auto">
          <a:xfrm>
            <a:off x="6628957" y="1530393"/>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0" name="Rectangle 1059">
            <a:extLst>
              <a:ext uri="{FF2B5EF4-FFF2-40B4-BE49-F238E27FC236}">
                <a16:creationId xmlns:a16="http://schemas.microsoft.com/office/drawing/2014/main" id="{D0AD0E85-7FF9-EEAE-5C47-96EA9486BFC4}"/>
              </a:ext>
            </a:extLst>
          </p:cNvPr>
          <p:cNvSpPr/>
          <p:nvPr/>
        </p:nvSpPr>
        <p:spPr>
          <a:xfrm>
            <a:off x="5250689" y="1222659"/>
            <a:ext cx="2081221" cy="1011016"/>
          </a:xfrm>
          <a:prstGeom prst="rect">
            <a:avLst/>
          </a:prstGeom>
          <a:noFill/>
          <a:ln w="12700">
            <a:solidFill>
              <a:srgbClr val="05A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t" anchorCtr="0" forceAA="0" compatLnSpc="1">
            <a:prstTxWarp prst="textNoShape">
              <a:avLst/>
            </a:prstTxWarp>
            <a:noAutofit/>
          </a:bodyPr>
          <a:lstStyle/>
          <a:p>
            <a:r>
              <a:rPr lang="en-US" sz="1300" i="1" dirty="0">
                <a:solidFill>
                  <a:srgbClr val="05A88D"/>
                </a:solidFill>
              </a:rPr>
              <a:t>Amazon </a:t>
            </a:r>
            <a:r>
              <a:rPr lang="en-US" sz="1300" i="1" dirty="0" err="1">
                <a:solidFill>
                  <a:srgbClr val="05A88D"/>
                </a:solidFill>
              </a:rPr>
              <a:t>SageMaker</a:t>
            </a:r>
            <a:endParaRPr lang="en-US" sz="1300" i="1" dirty="0">
              <a:solidFill>
                <a:srgbClr val="05A88D"/>
              </a:solidFill>
            </a:endParaRPr>
          </a:p>
        </p:txBody>
      </p:sp>
      <p:cxnSp>
        <p:nvCxnSpPr>
          <p:cNvPr id="1061" name="Straight Arrow Connector 143">
            <a:extLst>
              <a:ext uri="{FF2B5EF4-FFF2-40B4-BE49-F238E27FC236}">
                <a16:creationId xmlns:a16="http://schemas.microsoft.com/office/drawing/2014/main" id="{91471C67-CAC7-7BCF-5DBD-76AB12B92FC8}"/>
              </a:ext>
            </a:extLst>
          </p:cNvPr>
          <p:cNvCxnSpPr>
            <a:cxnSpLocks/>
            <a:stCxn id="20" idx="0"/>
            <a:endCxn id="1054" idx="2"/>
          </p:cNvCxnSpPr>
          <p:nvPr/>
        </p:nvCxnSpPr>
        <p:spPr>
          <a:xfrm flipV="1">
            <a:off x="5691371" y="2109323"/>
            <a:ext cx="441" cy="927356"/>
          </a:xfrm>
          <a:prstGeom prst="straightConnector1">
            <a:avLst/>
          </a:prstGeom>
          <a:ln w="12700">
            <a:solidFill>
              <a:srgbClr val="969596"/>
            </a:solidFill>
            <a:prstDash val="solid"/>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1062" name="TextBox 1061">
            <a:extLst>
              <a:ext uri="{FF2B5EF4-FFF2-40B4-BE49-F238E27FC236}">
                <a16:creationId xmlns:a16="http://schemas.microsoft.com/office/drawing/2014/main" id="{AF261E45-4FBD-1BAF-ECD8-75732EF5EBBE}"/>
              </a:ext>
            </a:extLst>
          </p:cNvPr>
          <p:cNvSpPr txBox="1"/>
          <p:nvPr/>
        </p:nvSpPr>
        <p:spPr>
          <a:xfrm>
            <a:off x="6942748" y="4770866"/>
            <a:ext cx="2749015"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Lamba application logs</a:t>
            </a:r>
          </a:p>
        </p:txBody>
      </p:sp>
      <p:sp>
        <p:nvSpPr>
          <p:cNvPr id="1063" name="TextBox 1062">
            <a:extLst>
              <a:ext uri="{FF2B5EF4-FFF2-40B4-BE49-F238E27FC236}">
                <a16:creationId xmlns:a16="http://schemas.microsoft.com/office/drawing/2014/main" id="{78C04FE5-E2C1-4888-EB13-CE0E825EBBB8}"/>
              </a:ext>
            </a:extLst>
          </p:cNvPr>
          <p:cNvSpPr txBox="1"/>
          <p:nvPr/>
        </p:nvSpPr>
        <p:spPr>
          <a:xfrm>
            <a:off x="10986994" y="2097880"/>
            <a:ext cx="111274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ingest content</a:t>
            </a:r>
          </a:p>
        </p:txBody>
      </p:sp>
      <p:sp>
        <p:nvSpPr>
          <p:cNvPr id="1064" name="TextBox 1063">
            <a:extLst>
              <a:ext uri="{FF2B5EF4-FFF2-40B4-BE49-F238E27FC236}">
                <a16:creationId xmlns:a16="http://schemas.microsoft.com/office/drawing/2014/main" id="{0F3B101A-D902-87FE-B1D6-EAE47855E9B5}"/>
              </a:ext>
            </a:extLst>
          </p:cNvPr>
          <p:cNvSpPr txBox="1"/>
          <p:nvPr/>
        </p:nvSpPr>
        <p:spPr>
          <a:xfrm>
            <a:off x="7599003" y="3463883"/>
            <a:ext cx="2237222" cy="249299"/>
          </a:xfrm>
          <a:prstGeom prst="rect">
            <a:avLst/>
          </a:prstGeom>
          <a:noFill/>
        </p:spPr>
        <p:txBody>
          <a:bodyPr wrap="square" rtlCol="0" anchor="b">
            <a:spAutoFit/>
          </a:bodyPr>
          <a:lstStyle/>
          <a:p>
            <a:pPr algn="ctr"/>
            <a:r>
              <a:rPr lang="en-US" sz="1020" i="1" dirty="0">
                <a:solidFill>
                  <a:srgbClr val="595A5D"/>
                </a:solidFill>
                <a:ea typeface="Amazon Ember" panose="020B0603020204020204" pitchFamily="34" charset="0"/>
                <a:cs typeface="Amazon Ember" panose="020B0603020204020204" pitchFamily="34" charset="0"/>
              </a:rPr>
              <a:t>filtered semantic search</a:t>
            </a:r>
          </a:p>
        </p:txBody>
      </p:sp>
      <p:sp>
        <p:nvSpPr>
          <p:cNvPr id="1065" name="Rectangle 1064">
            <a:extLst>
              <a:ext uri="{FF2B5EF4-FFF2-40B4-BE49-F238E27FC236}">
                <a16:creationId xmlns:a16="http://schemas.microsoft.com/office/drawing/2014/main" id="{C9A1C3C1-0444-706D-DC9F-EDD978E005F6}"/>
              </a:ext>
            </a:extLst>
          </p:cNvPr>
          <p:cNvSpPr/>
          <p:nvPr/>
        </p:nvSpPr>
        <p:spPr>
          <a:xfrm>
            <a:off x="10486055" y="469639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66" name="Graphic 1065">
            <a:extLst>
              <a:ext uri="{FF2B5EF4-FFF2-40B4-BE49-F238E27FC236}">
                <a16:creationId xmlns:a16="http://schemas.microsoft.com/office/drawing/2014/main" id="{FA50D8C5-5286-038D-ABD7-1A8B57CDBE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067932" y="1591972"/>
            <a:ext cx="483586" cy="469900"/>
          </a:xfrm>
          <a:prstGeom prst="rect">
            <a:avLst/>
          </a:prstGeom>
        </p:spPr>
      </p:pic>
      <p:grpSp>
        <p:nvGrpSpPr>
          <p:cNvPr id="1067" name="Group 1066">
            <a:extLst>
              <a:ext uri="{FF2B5EF4-FFF2-40B4-BE49-F238E27FC236}">
                <a16:creationId xmlns:a16="http://schemas.microsoft.com/office/drawing/2014/main" id="{87B1933A-4515-E1CF-0721-083AC3B5BBB8}"/>
              </a:ext>
            </a:extLst>
          </p:cNvPr>
          <p:cNvGrpSpPr/>
          <p:nvPr/>
        </p:nvGrpSpPr>
        <p:grpSpPr>
          <a:xfrm>
            <a:off x="4150631" y="4064091"/>
            <a:ext cx="573654" cy="816053"/>
            <a:chOff x="11060899" y="2067048"/>
            <a:chExt cx="573654" cy="816053"/>
          </a:xfrm>
        </p:grpSpPr>
        <p:pic>
          <p:nvPicPr>
            <p:cNvPr id="1068" name="Graphic 1067">
              <a:extLst>
                <a:ext uri="{FF2B5EF4-FFF2-40B4-BE49-F238E27FC236}">
                  <a16:creationId xmlns:a16="http://schemas.microsoft.com/office/drawing/2014/main" id="{DCA78E56-F46A-9AED-2311-E6743F1B6D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060899" y="2067048"/>
              <a:ext cx="483586" cy="469900"/>
            </a:xfrm>
            <a:prstGeom prst="rect">
              <a:avLst/>
            </a:prstGeom>
          </p:spPr>
        </p:pic>
        <p:grpSp>
          <p:nvGrpSpPr>
            <p:cNvPr id="1069" name="Group 1068">
              <a:extLst>
                <a:ext uri="{FF2B5EF4-FFF2-40B4-BE49-F238E27FC236}">
                  <a16:creationId xmlns:a16="http://schemas.microsoft.com/office/drawing/2014/main" id="{3AC33144-E8AB-E162-046D-165CF8687DDC}"/>
                </a:ext>
              </a:extLst>
            </p:cNvPr>
            <p:cNvGrpSpPr/>
            <p:nvPr/>
          </p:nvGrpSpPr>
          <p:grpSpPr>
            <a:xfrm>
              <a:off x="11164653" y="2255721"/>
              <a:ext cx="469900" cy="627380"/>
              <a:chOff x="758056" y="2765501"/>
              <a:chExt cx="469900" cy="627380"/>
            </a:xfrm>
          </p:grpSpPr>
          <p:sp>
            <p:nvSpPr>
              <p:cNvPr id="1070" name="Oval 1069">
                <a:extLst>
                  <a:ext uri="{FF2B5EF4-FFF2-40B4-BE49-F238E27FC236}">
                    <a16:creationId xmlns:a16="http://schemas.microsoft.com/office/drawing/2014/main" id="{C568AD70-5936-A78F-5FDE-EFD925F511C8}"/>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1" name="Oval 1070">
                <a:extLst>
                  <a:ext uri="{FF2B5EF4-FFF2-40B4-BE49-F238E27FC236}">
                    <a16:creationId xmlns:a16="http://schemas.microsoft.com/office/drawing/2014/main" id="{405882B8-4E02-78B7-3295-5BFBE5C080FB}"/>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2" name="Oval 1071">
                <a:extLst>
                  <a:ext uri="{FF2B5EF4-FFF2-40B4-BE49-F238E27FC236}">
                    <a16:creationId xmlns:a16="http://schemas.microsoft.com/office/drawing/2014/main" id="{7431219B-BCB0-D87D-2E78-B5BD32EC8A40}"/>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73" name="Graphic 1072">
                <a:extLst>
                  <a:ext uri="{FF2B5EF4-FFF2-40B4-BE49-F238E27FC236}">
                    <a16:creationId xmlns:a16="http://schemas.microsoft.com/office/drawing/2014/main" id="{B3CFDAA5-E3D5-F27E-E89F-ACF5493E45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8056" y="2765501"/>
                <a:ext cx="469900" cy="469900"/>
              </a:xfrm>
              <a:prstGeom prst="rect">
                <a:avLst/>
              </a:prstGeom>
            </p:spPr>
          </p:pic>
        </p:grpSp>
      </p:grpSp>
      <p:sp>
        <p:nvSpPr>
          <p:cNvPr id="1074" name="Rectangle 1073">
            <a:extLst>
              <a:ext uri="{FF2B5EF4-FFF2-40B4-BE49-F238E27FC236}">
                <a16:creationId xmlns:a16="http://schemas.microsoft.com/office/drawing/2014/main" id="{51E5891D-CB2D-DD73-9F72-E0F1988EC7B1}"/>
              </a:ext>
            </a:extLst>
          </p:cNvPr>
          <p:cNvSpPr/>
          <p:nvPr/>
        </p:nvSpPr>
        <p:spPr>
          <a:xfrm>
            <a:off x="4226428" y="435469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75" name="TextBox 1074">
            <a:extLst>
              <a:ext uri="{FF2B5EF4-FFF2-40B4-BE49-F238E27FC236}">
                <a16:creationId xmlns:a16="http://schemas.microsoft.com/office/drawing/2014/main" id="{7D818FCB-A670-45FD-81BA-08D38CA71201}"/>
              </a:ext>
            </a:extLst>
          </p:cNvPr>
          <p:cNvSpPr txBox="1"/>
          <p:nvPr/>
        </p:nvSpPr>
        <p:spPr>
          <a:xfrm>
            <a:off x="3817576" y="4678454"/>
            <a:ext cx="1268440" cy="430887"/>
          </a:xfrm>
          <a:prstGeom prst="rect">
            <a:avLst/>
          </a:prstGeom>
          <a:noFill/>
        </p:spPr>
        <p:txBody>
          <a:bodyPr wrap="square" rtlCol="0">
            <a:spAutoFit/>
          </a:bodyPr>
          <a:lstStyle/>
          <a:p>
            <a:pPr algn="ctr"/>
            <a:r>
              <a:rPr lang="en-US" sz="1100" dirty="0">
                <a:solidFill>
                  <a:srgbClr val="595A5D"/>
                </a:solidFill>
              </a:rPr>
              <a:t>Contact Center Agents</a:t>
            </a:r>
          </a:p>
        </p:txBody>
      </p:sp>
      <p:pic>
        <p:nvPicPr>
          <p:cNvPr id="1076" name="Graphic 1075" descr="Bucket with objects resource icon for the Amazon S3 service.">
            <a:extLst>
              <a:ext uri="{FF2B5EF4-FFF2-40B4-BE49-F238E27FC236}">
                <a16:creationId xmlns:a16="http://schemas.microsoft.com/office/drawing/2014/main" id="{3230AD6A-D84F-2DB3-B54E-BC7C86391D9F}"/>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3177390" y="3167082"/>
            <a:ext cx="548640" cy="548640"/>
          </a:xfrm>
          <a:prstGeom prst="rect">
            <a:avLst/>
          </a:prstGeom>
        </p:spPr>
      </p:pic>
      <p:sp>
        <p:nvSpPr>
          <p:cNvPr id="1077" name="Rounded Rectangle 1076">
            <a:extLst>
              <a:ext uri="{FF2B5EF4-FFF2-40B4-BE49-F238E27FC236}">
                <a16:creationId xmlns:a16="http://schemas.microsoft.com/office/drawing/2014/main" id="{C916BB2E-F1BE-642A-30E0-F7EB45FA325F}"/>
              </a:ext>
            </a:extLst>
          </p:cNvPr>
          <p:cNvSpPr/>
          <p:nvPr/>
        </p:nvSpPr>
        <p:spPr>
          <a:xfrm>
            <a:off x="12875213" y="3628509"/>
            <a:ext cx="1152994" cy="548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Amazon S3</a:t>
            </a:r>
          </a:p>
          <a:p>
            <a:pPr algn="ctr"/>
            <a:r>
              <a:rPr lang="en-US" sz="1300" b="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/folders</a:t>
            </a:r>
          </a:p>
        </p:txBody>
      </p:sp>
      <p:pic>
        <p:nvPicPr>
          <p:cNvPr id="1078" name="Graphic 16">
            <a:extLst>
              <a:ext uri="{FF2B5EF4-FFF2-40B4-BE49-F238E27FC236}">
                <a16:creationId xmlns:a16="http://schemas.microsoft.com/office/drawing/2014/main" id="{901CFAB2-360C-5B2E-519C-CF36B1D3A995}"/>
              </a:ext>
            </a:extLst>
          </p:cNvPr>
          <p:cNvPicPr>
            <a:picLocks noChangeAspect="1" noChangeArrowheads="1"/>
          </p:cNvPicPr>
          <p:nvPr/>
        </p:nvPicPr>
        <p:blipFill>
          <a:blip r:embed="rId43">
            <a:extLst>
              <a:ext uri="{96DAC541-7B7A-43D3-8B79-37D633B846F1}">
                <asvg:svgBlip xmlns:asvg="http://schemas.microsoft.com/office/drawing/2016/SVG/main" r:embed="rId44"/>
              </a:ext>
            </a:extLst>
          </a:blip>
          <a:srcRect/>
          <a:stretch/>
        </p:blipFill>
        <p:spPr bwMode="auto">
          <a:xfrm>
            <a:off x="13146414" y="448259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79" name="Straight Arrow Connector 168">
            <a:extLst>
              <a:ext uri="{FF2B5EF4-FFF2-40B4-BE49-F238E27FC236}">
                <a16:creationId xmlns:a16="http://schemas.microsoft.com/office/drawing/2014/main" id="{17EBF5BC-F835-D05C-2942-1231DC44B7CF}"/>
              </a:ext>
            </a:extLst>
          </p:cNvPr>
          <p:cNvCxnSpPr>
            <a:cxnSpLocks/>
            <a:stCxn id="38" idx="0"/>
            <a:endCxn id="40" idx="2"/>
          </p:cNvCxnSpPr>
          <p:nvPr/>
        </p:nvCxnSpPr>
        <p:spPr>
          <a:xfrm flipV="1">
            <a:off x="13448552" y="4105470"/>
            <a:ext cx="0" cy="337430"/>
          </a:xfrm>
          <a:prstGeom prst="straightConnector1">
            <a:avLst/>
          </a:prstGeom>
          <a:ln w="12700">
            <a:solidFill>
              <a:srgbClr val="969596"/>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0" name="Rounded Rectangle 1079">
            <a:extLst>
              <a:ext uri="{FF2B5EF4-FFF2-40B4-BE49-F238E27FC236}">
                <a16:creationId xmlns:a16="http://schemas.microsoft.com/office/drawing/2014/main" id="{1AD99A97-0DE4-DF9D-0188-ECAA18908751}"/>
              </a:ext>
            </a:extLst>
          </p:cNvPr>
          <p:cNvSpPr/>
          <p:nvPr/>
        </p:nvSpPr>
        <p:spPr>
          <a:xfrm>
            <a:off x="12880994" y="5074252"/>
            <a:ext cx="1152994" cy="43515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upload</a:t>
            </a:r>
          </a:p>
          <a:p>
            <a:pPr algn="ctr"/>
            <a:r>
              <a:rPr lang="en-US" sz="11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documents</a:t>
            </a:r>
          </a:p>
        </p:txBody>
      </p:sp>
      <p:cxnSp>
        <p:nvCxnSpPr>
          <p:cNvPr id="1081" name="Straight Arrow Connector 1026">
            <a:extLst>
              <a:ext uri="{FF2B5EF4-FFF2-40B4-BE49-F238E27FC236}">
                <a16:creationId xmlns:a16="http://schemas.microsoft.com/office/drawing/2014/main" id="{7D1B40B4-A2FC-B891-A160-08E62E6DCA35}"/>
              </a:ext>
            </a:extLst>
          </p:cNvPr>
          <p:cNvCxnSpPr>
            <a:cxnSpLocks/>
            <a:stCxn id="1076" idx="1"/>
            <a:endCxn id="1082" idx="3"/>
          </p:cNvCxnSpPr>
          <p:nvPr/>
        </p:nvCxnSpPr>
        <p:spPr>
          <a:xfrm flipH="1" flipV="1">
            <a:off x="12366658" y="3441397"/>
            <a:ext cx="810732" cy="5"/>
          </a:xfrm>
          <a:prstGeom prst="straightConnector1">
            <a:avLst/>
          </a:prstGeom>
          <a:ln w="12700">
            <a:solidFill>
              <a:srgbClr val="96959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82" name="Rectangle 1081">
            <a:extLst>
              <a:ext uri="{FF2B5EF4-FFF2-40B4-BE49-F238E27FC236}">
                <a16:creationId xmlns:a16="http://schemas.microsoft.com/office/drawing/2014/main" id="{C5CFB497-1642-BEF9-7566-BA981758997C}"/>
              </a:ext>
            </a:extLst>
          </p:cNvPr>
          <p:cNvSpPr/>
          <p:nvPr/>
        </p:nvSpPr>
        <p:spPr>
          <a:xfrm>
            <a:off x="12219356" y="337306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085" name="Straight Arrow Connector 144">
            <a:extLst>
              <a:ext uri="{FF2B5EF4-FFF2-40B4-BE49-F238E27FC236}">
                <a16:creationId xmlns:a16="http://schemas.microsoft.com/office/drawing/2014/main" id="{4CE6EE82-E44A-9FA3-ABB4-DDA2F3669146}"/>
              </a:ext>
            </a:extLst>
          </p:cNvPr>
          <p:cNvCxnSpPr>
            <a:cxnSpLocks/>
            <a:stCxn id="142" idx="2"/>
            <a:endCxn id="200" idx="2"/>
          </p:cNvCxnSpPr>
          <p:nvPr/>
        </p:nvCxnSpPr>
        <p:spPr>
          <a:xfrm rot="5400000" flipH="1" flipV="1">
            <a:off x="7150762" y="510592"/>
            <a:ext cx="454782" cy="12203681"/>
          </a:xfrm>
          <a:prstGeom prst="bentConnector3">
            <a:avLst>
              <a:gd name="adj1" fmla="val -50266"/>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87" name="Rounded Rectangle 1086">
            <a:extLst>
              <a:ext uri="{FF2B5EF4-FFF2-40B4-BE49-F238E27FC236}">
                <a16:creationId xmlns:a16="http://schemas.microsoft.com/office/drawing/2014/main" id="{38FB5FCA-F175-92F6-1F76-EC3C73D106D4}"/>
              </a:ext>
            </a:extLst>
          </p:cNvPr>
          <p:cNvSpPr/>
          <p:nvPr/>
        </p:nvSpPr>
        <p:spPr>
          <a:xfrm>
            <a:off x="1034896" y="7032319"/>
            <a:ext cx="12445098" cy="25451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32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CloudWatch alarms for LLM hallucination detection, application errors/warnings, and data pipeline errors/warnings</a:t>
            </a:r>
          </a:p>
        </p:txBody>
      </p:sp>
      <p:cxnSp>
        <p:nvCxnSpPr>
          <p:cNvPr id="192" name="Straight Arrow Connector 144">
            <a:extLst>
              <a:ext uri="{FF2B5EF4-FFF2-40B4-BE49-F238E27FC236}">
                <a16:creationId xmlns:a16="http://schemas.microsoft.com/office/drawing/2014/main" id="{C403ED46-1131-ECE9-0D8D-BE6BFA3A4E23}"/>
              </a:ext>
            </a:extLst>
          </p:cNvPr>
          <p:cNvCxnSpPr>
            <a:cxnSpLocks/>
            <a:endCxn id="83" idx="3"/>
          </p:cNvCxnSpPr>
          <p:nvPr/>
        </p:nvCxnSpPr>
        <p:spPr>
          <a:xfrm rot="10800000">
            <a:off x="8889010" y="6203816"/>
            <a:ext cx="428242" cy="131"/>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BB4169D5-FCA3-3B6F-53A6-0FA207DE818C}"/>
              </a:ext>
            </a:extLst>
          </p:cNvPr>
          <p:cNvSpPr txBox="1"/>
          <p:nvPr/>
        </p:nvSpPr>
        <p:spPr>
          <a:xfrm>
            <a:off x="10901997" y="3401778"/>
            <a:ext cx="1855653" cy="246221"/>
          </a:xfrm>
          <a:prstGeom prst="rect">
            <a:avLst/>
          </a:prstGeom>
          <a:noFill/>
        </p:spPr>
        <p:txBody>
          <a:bodyPr wrap="square" rtlCol="0" anchor="b">
            <a:spAutoFit/>
          </a:bodyPr>
          <a:lstStyle/>
          <a:p>
            <a:pPr algn="ctr"/>
            <a:r>
              <a:rPr lang="en-US" sz="1000" i="1" dirty="0">
                <a:solidFill>
                  <a:srgbClr val="595A5D"/>
                </a:solidFill>
                <a:ea typeface="Amazon Ember" panose="020B0603020204020204" pitchFamily="34" charset="0"/>
                <a:cs typeface="Amazon Ember" panose="020B0603020204020204" pitchFamily="34" charset="0"/>
              </a:rPr>
              <a:t>managed indexing strategy</a:t>
            </a:r>
          </a:p>
        </p:txBody>
      </p:sp>
      <p:pic>
        <p:nvPicPr>
          <p:cNvPr id="194" name="Graphic 193" descr="OpenSearch Dashboards resource icon for the Amazon OpenSearch Service service.">
            <a:extLst>
              <a:ext uri="{FF2B5EF4-FFF2-40B4-BE49-F238E27FC236}">
                <a16:creationId xmlns:a16="http://schemas.microsoft.com/office/drawing/2014/main" id="{1F1CC2A7-5368-6898-731C-559506D10A18}"/>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a:off x="1430811" y="5481021"/>
            <a:ext cx="457200" cy="457200"/>
          </a:xfrm>
          <a:prstGeom prst="rect">
            <a:avLst/>
          </a:prstGeom>
        </p:spPr>
      </p:pic>
      <p:sp>
        <p:nvSpPr>
          <p:cNvPr id="195" name="Rounded Rectangle 194">
            <a:extLst>
              <a:ext uri="{FF2B5EF4-FFF2-40B4-BE49-F238E27FC236}">
                <a16:creationId xmlns:a16="http://schemas.microsoft.com/office/drawing/2014/main" id="{F331E406-53E4-D9D0-941C-4B1B780DE26E}"/>
              </a:ext>
            </a:extLst>
          </p:cNvPr>
          <p:cNvSpPr/>
          <p:nvPr/>
        </p:nvSpPr>
        <p:spPr>
          <a:xfrm>
            <a:off x="5191625" y="4150506"/>
            <a:ext cx="993406" cy="1621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000"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 bot</a:t>
            </a:r>
          </a:p>
        </p:txBody>
      </p:sp>
      <p:sp>
        <p:nvSpPr>
          <p:cNvPr id="196" name="Rectangle 195">
            <a:extLst>
              <a:ext uri="{FF2B5EF4-FFF2-40B4-BE49-F238E27FC236}">
                <a16:creationId xmlns:a16="http://schemas.microsoft.com/office/drawing/2014/main" id="{814DF349-4264-70C5-3467-A91CB4E9459A}"/>
              </a:ext>
            </a:extLst>
          </p:cNvPr>
          <p:cNvSpPr/>
          <p:nvPr/>
        </p:nvSpPr>
        <p:spPr>
          <a:xfrm>
            <a:off x="4460425" y="175907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7" name="Rounded Rectangle 196">
            <a:extLst>
              <a:ext uri="{FF2B5EF4-FFF2-40B4-BE49-F238E27FC236}">
                <a16:creationId xmlns:a16="http://schemas.microsoft.com/office/drawing/2014/main" id="{EAA1D75F-6D24-B650-564D-6481540E053D}"/>
              </a:ext>
            </a:extLst>
          </p:cNvPr>
          <p:cNvSpPr/>
          <p:nvPr/>
        </p:nvSpPr>
        <p:spPr>
          <a:xfrm>
            <a:off x="1616193" y="3555399"/>
            <a:ext cx="1055047"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voice/chat</a:t>
            </a:r>
          </a:p>
          <a:p>
            <a:pPr algn="ctr">
              <a:lnSpc>
                <a:spcPts val="1400"/>
              </a:lnSpc>
            </a:pPr>
            <a:r>
              <a:rPr lang="en-US" sz="1000" i="1" dirty="0">
                <a:solidFill>
                  <a:srgbClr val="595A5D"/>
                </a:solidFill>
                <a:latin typeface="Amazon Ember" panose="020B0603020204020204" pitchFamily="34" charset="0"/>
                <a:ea typeface="Amazon Ember" panose="020B0603020204020204" pitchFamily="34" charset="0"/>
                <a:cs typeface="Amazon Ember" panose="020B0603020204020204" pitchFamily="34" charset="0"/>
              </a:rPr>
              <a:t>interactions</a:t>
            </a:r>
          </a:p>
        </p:txBody>
      </p:sp>
      <p:sp>
        <p:nvSpPr>
          <p:cNvPr id="198" name="Rectangle 197">
            <a:extLst>
              <a:ext uri="{FF2B5EF4-FFF2-40B4-BE49-F238E27FC236}">
                <a16:creationId xmlns:a16="http://schemas.microsoft.com/office/drawing/2014/main" id="{E3864E28-73FA-D189-E6D1-6620F7839D83}"/>
              </a:ext>
            </a:extLst>
          </p:cNvPr>
          <p:cNvSpPr/>
          <p:nvPr/>
        </p:nvSpPr>
        <p:spPr>
          <a:xfrm>
            <a:off x="9098212" y="625887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9" name="Rectangle 198">
            <a:extLst>
              <a:ext uri="{FF2B5EF4-FFF2-40B4-BE49-F238E27FC236}">
                <a16:creationId xmlns:a16="http://schemas.microsoft.com/office/drawing/2014/main" id="{F72A1720-3920-5055-7A9C-781312E85628}"/>
              </a:ext>
            </a:extLst>
          </p:cNvPr>
          <p:cNvSpPr/>
          <p:nvPr/>
        </p:nvSpPr>
        <p:spPr>
          <a:xfrm>
            <a:off x="9728453" y="584050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00" name="Graphic 199" descr="Alarm resource icon for the Amazon CloudWatch service.">
            <a:extLst>
              <a:ext uri="{FF2B5EF4-FFF2-40B4-BE49-F238E27FC236}">
                <a16:creationId xmlns:a16="http://schemas.microsoft.com/office/drawing/2014/main" id="{11362D5E-5A96-1A84-64DC-FA7ACE714B8F}"/>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13251394" y="5927842"/>
            <a:ext cx="457200" cy="457200"/>
          </a:xfrm>
          <a:prstGeom prst="rect">
            <a:avLst/>
          </a:prstGeom>
        </p:spPr>
      </p:pic>
      <p:pic>
        <p:nvPicPr>
          <p:cNvPr id="201" name="Graphic 200" descr="Logs resource icon for the Amazon CloudWatch service.">
            <a:extLst>
              <a:ext uri="{FF2B5EF4-FFF2-40B4-BE49-F238E27FC236}">
                <a16:creationId xmlns:a16="http://schemas.microsoft.com/office/drawing/2014/main" id="{CCE9F7F1-6835-B5D4-DC64-F2EBDE4E7FE2}"/>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10134755" y="5921249"/>
            <a:ext cx="457200" cy="457200"/>
          </a:xfrm>
          <a:prstGeom prst="rect">
            <a:avLst/>
          </a:prstGeom>
        </p:spPr>
      </p:pic>
      <p:sp>
        <p:nvSpPr>
          <p:cNvPr id="202" name="TextBox 201">
            <a:extLst>
              <a:ext uri="{FF2B5EF4-FFF2-40B4-BE49-F238E27FC236}">
                <a16:creationId xmlns:a16="http://schemas.microsoft.com/office/drawing/2014/main" id="{AC9492EE-1B5E-82B0-579F-D42221687AFE}"/>
              </a:ext>
            </a:extLst>
          </p:cNvPr>
          <p:cNvSpPr txBox="1"/>
          <p:nvPr/>
        </p:nvSpPr>
        <p:spPr>
          <a:xfrm>
            <a:off x="10010749" y="5708322"/>
            <a:ext cx="515905"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logs</a:t>
            </a:r>
          </a:p>
        </p:txBody>
      </p:sp>
      <p:cxnSp>
        <p:nvCxnSpPr>
          <p:cNvPr id="203" name="Straight Arrow Connector 144">
            <a:extLst>
              <a:ext uri="{FF2B5EF4-FFF2-40B4-BE49-F238E27FC236}">
                <a16:creationId xmlns:a16="http://schemas.microsoft.com/office/drawing/2014/main" id="{52FE92D5-729E-D38F-1734-D846CD2FF6FA}"/>
              </a:ext>
            </a:extLst>
          </p:cNvPr>
          <p:cNvCxnSpPr>
            <a:cxnSpLocks/>
            <a:stCxn id="209" idx="1"/>
            <a:endCxn id="207" idx="3"/>
          </p:cNvCxnSpPr>
          <p:nvPr/>
        </p:nvCxnSpPr>
        <p:spPr>
          <a:xfrm rot="10800000" flipV="1">
            <a:off x="10533655" y="6156021"/>
            <a:ext cx="534857" cy="1366"/>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 name="Graphic 204">
            <a:extLst>
              <a:ext uri="{FF2B5EF4-FFF2-40B4-BE49-F238E27FC236}">
                <a16:creationId xmlns:a16="http://schemas.microsoft.com/office/drawing/2014/main" id="{A92AC970-64BA-46D8-2F94-EED1D9A214D5}"/>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9308236" y="5656412"/>
            <a:ext cx="713232" cy="713232"/>
          </a:xfrm>
          <a:prstGeom prst="rect">
            <a:avLst/>
          </a:prstGeom>
        </p:spPr>
      </p:pic>
      <p:sp>
        <p:nvSpPr>
          <p:cNvPr id="206" name="TextBox 205">
            <a:extLst>
              <a:ext uri="{FF2B5EF4-FFF2-40B4-BE49-F238E27FC236}">
                <a16:creationId xmlns:a16="http://schemas.microsoft.com/office/drawing/2014/main" id="{F6C17F10-00EB-132B-3E30-C1958E136009}"/>
              </a:ext>
            </a:extLst>
          </p:cNvPr>
          <p:cNvSpPr txBox="1"/>
          <p:nvPr/>
        </p:nvSpPr>
        <p:spPr>
          <a:xfrm>
            <a:off x="13170660" y="5708322"/>
            <a:ext cx="609871" cy="249299"/>
          </a:xfrm>
          <a:prstGeom prst="rect">
            <a:avLst/>
          </a:prstGeom>
          <a:noFill/>
        </p:spPr>
        <p:txBody>
          <a:bodyPr wrap="square" rtlCol="0" anchor="b">
            <a:spAutoFit/>
          </a:bodyPr>
          <a:lstStyle/>
          <a:p>
            <a:pPr algn="ctr"/>
            <a:r>
              <a:rPr lang="en-US" sz="1020" dirty="0">
                <a:solidFill>
                  <a:srgbClr val="595A5D"/>
                </a:solidFill>
                <a:ea typeface="Amazon Ember" panose="020B0603020204020204" pitchFamily="34" charset="0"/>
                <a:cs typeface="Amazon Ember" panose="020B0603020204020204" pitchFamily="34" charset="0"/>
              </a:rPr>
              <a:t>alarms</a:t>
            </a:r>
          </a:p>
        </p:txBody>
      </p:sp>
      <p:sp>
        <p:nvSpPr>
          <p:cNvPr id="207" name="Rectangle 206">
            <a:extLst>
              <a:ext uri="{FF2B5EF4-FFF2-40B4-BE49-F238E27FC236}">
                <a16:creationId xmlns:a16="http://schemas.microsoft.com/office/drawing/2014/main" id="{B77261F2-9F0B-F81A-A233-278745F7E5E1}"/>
              </a:ext>
            </a:extLst>
          </p:cNvPr>
          <p:cNvSpPr/>
          <p:nvPr/>
        </p:nvSpPr>
        <p:spPr>
          <a:xfrm>
            <a:off x="10386352" y="60890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08" name="Graphic 13" descr="Lambda function resource icon for the AWS Lambda service icon.">
            <a:extLst>
              <a:ext uri="{FF2B5EF4-FFF2-40B4-BE49-F238E27FC236}">
                <a16:creationId xmlns:a16="http://schemas.microsoft.com/office/drawing/2014/main" id="{4782D599-50E2-D604-4936-FB96C89515C4}"/>
              </a:ext>
            </a:extLst>
          </p:cNvPr>
          <p:cNvPicPr>
            <a:picLocks noChangeAspect="1" noChangeArrowheads="1"/>
          </p:cNvPicPr>
          <p:nvPr/>
        </p:nvPicPr>
        <p:blipFill>
          <a:blip r:embed="rId53">
            <a:extLst>
              <a:ext uri="{96DAC541-7B7A-43D3-8B79-37D633B846F1}">
                <asvg:svgBlip xmlns:asvg="http://schemas.microsoft.com/office/drawing/2016/SVG/main" r:embed="rId54"/>
              </a:ext>
            </a:extLst>
          </a:blip>
          <a:srcRect/>
          <a:stretch/>
        </p:blipFill>
        <p:spPr bwMode="auto">
          <a:xfrm>
            <a:off x="12094888" y="592667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Graphic 208" descr="Queue resource icon for the Amazon SQS service.">
            <a:extLst>
              <a:ext uri="{FF2B5EF4-FFF2-40B4-BE49-F238E27FC236}">
                <a16:creationId xmlns:a16="http://schemas.microsoft.com/office/drawing/2014/main" id="{275EE894-5DEA-EF77-1A7D-C397AC72DCF6}"/>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11068511" y="5927421"/>
            <a:ext cx="457200" cy="457200"/>
          </a:xfrm>
          <a:prstGeom prst="rect">
            <a:avLst/>
          </a:prstGeom>
        </p:spPr>
      </p:pic>
      <p:sp>
        <p:nvSpPr>
          <p:cNvPr id="210" name="TextBox 209">
            <a:extLst>
              <a:ext uri="{FF2B5EF4-FFF2-40B4-BE49-F238E27FC236}">
                <a16:creationId xmlns:a16="http://schemas.microsoft.com/office/drawing/2014/main" id="{C34AB443-0545-0E30-91E4-D0AC7E68CBB4}"/>
              </a:ext>
            </a:extLst>
          </p:cNvPr>
          <p:cNvSpPr txBox="1"/>
          <p:nvPr/>
        </p:nvSpPr>
        <p:spPr>
          <a:xfrm>
            <a:off x="10892636" y="5795958"/>
            <a:ext cx="807670" cy="246221"/>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SQS queue</a:t>
            </a:r>
          </a:p>
        </p:txBody>
      </p:sp>
      <p:cxnSp>
        <p:nvCxnSpPr>
          <p:cNvPr id="211" name="Straight Arrow Connector 144">
            <a:extLst>
              <a:ext uri="{FF2B5EF4-FFF2-40B4-BE49-F238E27FC236}">
                <a16:creationId xmlns:a16="http://schemas.microsoft.com/office/drawing/2014/main" id="{EB766BD0-1CFE-6EAB-9140-97BBA0414269}"/>
              </a:ext>
            </a:extLst>
          </p:cNvPr>
          <p:cNvCxnSpPr>
            <a:cxnSpLocks/>
            <a:stCxn id="208" idx="1"/>
            <a:endCxn id="209" idx="3"/>
          </p:cNvCxnSpPr>
          <p:nvPr/>
        </p:nvCxnSpPr>
        <p:spPr>
          <a:xfrm rot="10800000" flipV="1">
            <a:off x="11525712" y="6155279"/>
            <a:ext cx="569177" cy="742"/>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44">
            <a:extLst>
              <a:ext uri="{FF2B5EF4-FFF2-40B4-BE49-F238E27FC236}">
                <a16:creationId xmlns:a16="http://schemas.microsoft.com/office/drawing/2014/main" id="{D70EF07D-5B1A-3F3B-51A7-41DA20351FEF}"/>
              </a:ext>
            </a:extLst>
          </p:cNvPr>
          <p:cNvCxnSpPr>
            <a:cxnSpLocks/>
            <a:stCxn id="1041" idx="2"/>
            <a:endCxn id="208" idx="0"/>
          </p:cNvCxnSpPr>
          <p:nvPr/>
        </p:nvCxnSpPr>
        <p:spPr>
          <a:xfrm rot="16200000" flipH="1">
            <a:off x="12079617" y="5682807"/>
            <a:ext cx="486963" cy="779"/>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144">
            <a:extLst>
              <a:ext uri="{FF2B5EF4-FFF2-40B4-BE49-F238E27FC236}">
                <a16:creationId xmlns:a16="http://schemas.microsoft.com/office/drawing/2014/main" id="{9A82613D-F4EC-F703-E560-06E5E7B51C4B}"/>
              </a:ext>
            </a:extLst>
          </p:cNvPr>
          <p:cNvCxnSpPr>
            <a:cxnSpLocks/>
            <a:stCxn id="200" idx="1"/>
            <a:endCxn id="208" idx="3"/>
          </p:cNvCxnSpPr>
          <p:nvPr/>
        </p:nvCxnSpPr>
        <p:spPr>
          <a:xfrm rot="10800000">
            <a:off x="12552088" y="6155280"/>
            <a:ext cx="699306" cy="1163"/>
          </a:xfrm>
          <a:prstGeom prst="bentConnector3">
            <a:avLst>
              <a:gd name="adj1" fmla="val 50000"/>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9F6DC606-93D6-00DC-EC67-0F4E55D96B49}"/>
              </a:ext>
            </a:extLst>
          </p:cNvPr>
          <p:cNvSpPr txBox="1"/>
          <p:nvPr/>
        </p:nvSpPr>
        <p:spPr>
          <a:xfrm>
            <a:off x="11501135" y="6332803"/>
            <a:ext cx="1645280" cy="400110"/>
          </a:xfrm>
          <a:prstGeom prst="rect">
            <a:avLst/>
          </a:prstGeom>
          <a:noFill/>
        </p:spPr>
        <p:txBody>
          <a:bodyPr wrap="square" rtlCol="0" anchor="ctr">
            <a:spAutoFit/>
          </a:bodyPr>
          <a:lstStyle/>
          <a:p>
            <a:pPr algn="ctr"/>
            <a:r>
              <a:rPr lang="en-US" sz="1000" i="1" dirty="0">
                <a:solidFill>
                  <a:srgbClr val="595A5D"/>
                </a:solidFill>
                <a:ea typeface="Amazon Ember" panose="020B0603020204020204" pitchFamily="34" charset="0"/>
                <a:cs typeface="Amazon Ember" panose="020B0603020204020204" pitchFamily="34" charset="0"/>
              </a:rPr>
              <a:t>hallucination</a:t>
            </a:r>
          </a:p>
          <a:p>
            <a:pPr algn="ctr"/>
            <a:r>
              <a:rPr lang="en-US" sz="1000" i="1" dirty="0">
                <a:solidFill>
                  <a:srgbClr val="595A5D"/>
                </a:solidFill>
                <a:ea typeface="Amazon Ember" panose="020B0603020204020204" pitchFamily="34" charset="0"/>
                <a:cs typeface="Amazon Ember" panose="020B0603020204020204" pitchFamily="34" charset="0"/>
              </a:rPr>
              <a:t>detection (Claude Sonnet)</a:t>
            </a:r>
          </a:p>
        </p:txBody>
      </p:sp>
      <p:sp>
        <p:nvSpPr>
          <p:cNvPr id="216" name="TextBox 215">
            <a:extLst>
              <a:ext uri="{FF2B5EF4-FFF2-40B4-BE49-F238E27FC236}">
                <a16:creationId xmlns:a16="http://schemas.microsoft.com/office/drawing/2014/main" id="{08499320-BB9D-6624-83A9-F535393E3759}"/>
              </a:ext>
            </a:extLst>
          </p:cNvPr>
          <p:cNvSpPr txBox="1"/>
          <p:nvPr/>
        </p:nvSpPr>
        <p:spPr>
          <a:xfrm>
            <a:off x="7682889" y="3821251"/>
            <a:ext cx="2121134" cy="720197"/>
          </a:xfrm>
          <a:prstGeom prst="rect">
            <a:avLst/>
          </a:prstGeom>
          <a:noFill/>
        </p:spPr>
        <p:txBody>
          <a:bodyPr wrap="square" rtlCol="0" anchor="t">
            <a:spAutoFit/>
          </a:bodyPr>
          <a:lstStyle/>
          <a:p>
            <a:pPr algn="ctr"/>
            <a:r>
              <a:rPr lang="en-US" sz="1020" i="1" dirty="0">
                <a:solidFill>
                  <a:srgbClr val="595A5D"/>
                </a:solidFill>
                <a:ea typeface="Amazon Ember" panose="020B0603020204020204" pitchFamily="34" charset="0"/>
                <a:cs typeface="Amazon Ember" panose="020B0603020204020204" pitchFamily="34" charset="0"/>
              </a:rPr>
              <a:t>generate responses</a:t>
            </a:r>
          </a:p>
          <a:p>
            <a:pPr algn="ctr"/>
            <a:r>
              <a:rPr lang="en-US" sz="1020" i="1" dirty="0">
                <a:solidFill>
                  <a:srgbClr val="595A5D"/>
                </a:solidFill>
                <a:ea typeface="Amazon Ember" panose="020B0603020204020204" pitchFamily="34" charset="0"/>
                <a:cs typeface="Amazon Ember" panose="020B0603020204020204" pitchFamily="34" charset="0"/>
              </a:rPr>
              <a:t>prompt-based guardrails</a:t>
            </a:r>
          </a:p>
          <a:p>
            <a:pPr algn="ctr"/>
            <a:r>
              <a:rPr lang="en-US" sz="1020" i="1" dirty="0">
                <a:solidFill>
                  <a:srgbClr val="595A5D"/>
                </a:solidFill>
                <a:ea typeface="Amazon Ember" panose="020B0603020204020204" pitchFamily="34" charset="0"/>
                <a:cs typeface="Amazon Ember" panose="020B0603020204020204" pitchFamily="34" charset="0"/>
              </a:rPr>
              <a:t>hallucination prevention</a:t>
            </a:r>
          </a:p>
          <a:p>
            <a:pPr algn="ctr"/>
            <a:r>
              <a:rPr lang="en-US" sz="1020" i="1" dirty="0">
                <a:solidFill>
                  <a:srgbClr val="595A5D"/>
                </a:solidFill>
                <a:ea typeface="Amazon Ember" panose="020B0603020204020204" pitchFamily="34" charset="0"/>
                <a:cs typeface="Amazon Ember" panose="020B0603020204020204" pitchFamily="34" charset="0"/>
              </a:rPr>
              <a:t>evaluate responses</a:t>
            </a:r>
          </a:p>
        </p:txBody>
      </p:sp>
      <p:sp>
        <p:nvSpPr>
          <p:cNvPr id="217" name="Rectangle 216">
            <a:extLst>
              <a:ext uri="{FF2B5EF4-FFF2-40B4-BE49-F238E27FC236}">
                <a16:creationId xmlns:a16="http://schemas.microsoft.com/office/drawing/2014/main" id="{581EB602-1A06-B1DA-2DD0-F56BFD1D3928}"/>
              </a:ext>
            </a:extLst>
          </p:cNvPr>
          <p:cNvSpPr/>
          <p:nvPr/>
        </p:nvSpPr>
        <p:spPr>
          <a:xfrm>
            <a:off x="10486055" y="338124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219" name="Straight Arrow Connector 218">
            <a:extLst>
              <a:ext uri="{FF2B5EF4-FFF2-40B4-BE49-F238E27FC236}">
                <a16:creationId xmlns:a16="http://schemas.microsoft.com/office/drawing/2014/main" id="{59AC9BDC-EAF0-6CD7-80FF-A4300C183E28}"/>
              </a:ext>
            </a:extLst>
          </p:cNvPr>
          <p:cNvCxnSpPr>
            <a:cxnSpLocks/>
          </p:cNvCxnSpPr>
          <p:nvPr/>
        </p:nvCxnSpPr>
        <p:spPr>
          <a:xfrm>
            <a:off x="10708685" y="2552775"/>
            <a:ext cx="0" cy="631392"/>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2D19F60-122A-87C4-9360-ED88775647DE}"/>
              </a:ext>
            </a:extLst>
          </p:cNvPr>
          <p:cNvSpPr/>
          <p:nvPr/>
        </p:nvSpPr>
        <p:spPr>
          <a:xfrm>
            <a:off x="9375997" y="6449734"/>
            <a:ext cx="2064425" cy="2354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8E7EEFF9-3971-D21C-D17B-9D82F0EE797A}"/>
              </a:ext>
            </a:extLst>
          </p:cNvPr>
          <p:cNvSpPr>
            <a:spLocks noGrp="1"/>
          </p:cNvSpPr>
          <p:nvPr>
            <p:ph type="title"/>
          </p:nvPr>
        </p:nvSpPr>
        <p:spPr>
          <a:xfrm>
            <a:off x="560070" y="302623"/>
            <a:ext cx="13510260" cy="993392"/>
          </a:xfrm>
        </p:spPr>
        <p:txBody>
          <a:bodyPr/>
          <a:lstStyle/>
          <a:p>
            <a:r>
              <a:rPr lang="en-US" sz="2800" dirty="0"/>
              <a:t>CloudFormation stacks</a:t>
            </a:r>
          </a:p>
        </p:txBody>
      </p:sp>
      <p:pic>
        <p:nvPicPr>
          <p:cNvPr id="6" name="Graphic 5">
            <a:extLst>
              <a:ext uri="{FF2B5EF4-FFF2-40B4-BE49-F238E27FC236}">
                <a16:creationId xmlns:a16="http://schemas.microsoft.com/office/drawing/2014/main" id="{ADBAD20F-AD3D-4E9C-7ADA-2AB7C8D4C59A}"/>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5511538" y="4688166"/>
            <a:ext cx="355600" cy="355600"/>
          </a:xfrm>
          <a:prstGeom prst="rect">
            <a:avLst/>
          </a:prstGeom>
        </p:spPr>
      </p:pic>
      <p:cxnSp>
        <p:nvCxnSpPr>
          <p:cNvPr id="15" name="Straight Arrow Connector 14">
            <a:extLst>
              <a:ext uri="{FF2B5EF4-FFF2-40B4-BE49-F238E27FC236}">
                <a16:creationId xmlns:a16="http://schemas.microsoft.com/office/drawing/2014/main" id="{5C541DAB-878E-5CD8-D220-83A75385FC8A}"/>
              </a:ext>
            </a:extLst>
          </p:cNvPr>
          <p:cNvCxnSpPr>
            <a:cxnSpLocks/>
            <a:stCxn id="6" idx="0"/>
            <a:endCxn id="195" idx="2"/>
          </p:cNvCxnSpPr>
          <p:nvPr/>
        </p:nvCxnSpPr>
        <p:spPr>
          <a:xfrm flipH="1" flipV="1">
            <a:off x="5688328" y="4312622"/>
            <a:ext cx="1010" cy="375544"/>
          </a:xfrm>
          <a:prstGeom prst="straightConnector1">
            <a:avLst/>
          </a:prstGeom>
          <a:ln w="12700">
            <a:solidFill>
              <a:srgbClr val="969596"/>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645721D-A2E6-4E79-139F-F11AC7359118}"/>
              </a:ext>
            </a:extLst>
          </p:cNvPr>
          <p:cNvSpPr/>
          <p:nvPr/>
        </p:nvSpPr>
        <p:spPr>
          <a:xfrm>
            <a:off x="7231745" y="3606709"/>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4" name="Rectangle 203">
            <a:extLst>
              <a:ext uri="{FF2B5EF4-FFF2-40B4-BE49-F238E27FC236}">
                <a16:creationId xmlns:a16="http://schemas.microsoft.com/office/drawing/2014/main" id="{C53B207C-E95B-C5B5-D70C-137D751815D1}"/>
              </a:ext>
            </a:extLst>
          </p:cNvPr>
          <p:cNvSpPr/>
          <p:nvPr/>
        </p:nvSpPr>
        <p:spPr>
          <a:xfrm>
            <a:off x="9317250" y="5664697"/>
            <a:ext cx="4557622" cy="1078481"/>
          </a:xfrm>
          <a:prstGeom prst="rect">
            <a:avLst/>
          </a:prstGeom>
          <a:solidFill>
            <a:srgbClr val="D72A6B">
              <a:alpha val="5000"/>
            </a:srgbClr>
          </a:solidFill>
          <a:ln w="12700">
            <a:solidFill>
              <a:srgbClr val="E032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3891" rIns="91440" bIns="45720" numCol="1" spcCol="0" rtlCol="0" fromWordArt="0" anchor="b" anchorCtr="0" forceAA="0" compatLnSpc="1">
            <a:prstTxWarp prst="textNoShape">
              <a:avLst/>
            </a:prstTxWarp>
            <a:noAutofit/>
          </a:bodyPr>
          <a:lstStyle/>
          <a:p>
            <a:r>
              <a:rPr lang="en-US" sz="1300" i="1" dirty="0">
                <a:solidFill>
                  <a:srgbClr val="C03967"/>
                </a:solidFill>
              </a:rPr>
              <a:t>Hallucination Detection</a:t>
            </a:r>
          </a:p>
        </p:txBody>
      </p:sp>
      <p:sp>
        <p:nvSpPr>
          <p:cNvPr id="38" name="Rectangle 37">
            <a:extLst>
              <a:ext uri="{FF2B5EF4-FFF2-40B4-BE49-F238E27FC236}">
                <a16:creationId xmlns:a16="http://schemas.microsoft.com/office/drawing/2014/main" id="{93A1747F-4B6C-F5CF-F529-B82598072E1C}"/>
              </a:ext>
            </a:extLst>
          </p:cNvPr>
          <p:cNvSpPr/>
          <p:nvPr/>
        </p:nvSpPr>
        <p:spPr>
          <a:xfrm>
            <a:off x="13374901" y="4442900"/>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Rectangle 39">
            <a:extLst>
              <a:ext uri="{FF2B5EF4-FFF2-40B4-BE49-F238E27FC236}">
                <a16:creationId xmlns:a16="http://schemas.microsoft.com/office/drawing/2014/main" id="{BA8D0CAA-1EC0-0A0C-6C77-83EE67F34A80}"/>
              </a:ext>
            </a:extLst>
          </p:cNvPr>
          <p:cNvSpPr/>
          <p:nvPr/>
        </p:nvSpPr>
        <p:spPr>
          <a:xfrm>
            <a:off x="13374901" y="3968813"/>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91915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9A359AB-DFE6-B34C-AA9E-BF18C45AE9C1}"/>
              </a:ext>
            </a:extLst>
          </p:cNvPr>
          <p:cNvSpPr/>
          <p:nvPr/>
        </p:nvSpPr>
        <p:spPr>
          <a:xfrm>
            <a:off x="5418004" y="6167335"/>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pic>
        <p:nvPicPr>
          <p:cNvPr id="199" name="Graphic 198">
            <a:extLst>
              <a:ext uri="{FF2B5EF4-FFF2-40B4-BE49-F238E27FC236}">
                <a16:creationId xmlns:a16="http://schemas.microsoft.com/office/drawing/2014/main" id="{A6AA379A-8F45-4049-B22F-AF26C87525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70881" y="1667349"/>
            <a:ext cx="483586" cy="469900"/>
          </a:xfrm>
          <a:prstGeom prst="rect">
            <a:avLst/>
          </a:prstGeom>
        </p:spPr>
      </p:pic>
      <p:grpSp>
        <p:nvGrpSpPr>
          <p:cNvPr id="200" name="Group 199">
            <a:extLst>
              <a:ext uri="{FF2B5EF4-FFF2-40B4-BE49-F238E27FC236}">
                <a16:creationId xmlns:a16="http://schemas.microsoft.com/office/drawing/2014/main" id="{3DC79FC5-0F20-C44C-8925-8870E992D81D}"/>
              </a:ext>
            </a:extLst>
          </p:cNvPr>
          <p:cNvGrpSpPr/>
          <p:nvPr/>
        </p:nvGrpSpPr>
        <p:grpSpPr>
          <a:xfrm>
            <a:off x="2274635" y="1856022"/>
            <a:ext cx="469900" cy="627380"/>
            <a:chOff x="758056" y="2765501"/>
            <a:chExt cx="469900" cy="627380"/>
          </a:xfrm>
        </p:grpSpPr>
        <p:sp>
          <p:nvSpPr>
            <p:cNvPr id="201" name="Oval 200">
              <a:extLst>
                <a:ext uri="{FF2B5EF4-FFF2-40B4-BE49-F238E27FC236}">
                  <a16:creationId xmlns:a16="http://schemas.microsoft.com/office/drawing/2014/main" id="{23834815-FD75-D541-B781-2DF0AAF71BBD}"/>
                </a:ext>
              </a:extLst>
            </p:cNvPr>
            <p:cNvSpPr>
              <a:spLocks/>
            </p:cNvSpPr>
            <p:nvPr/>
          </p:nvSpPr>
          <p:spPr>
            <a:xfrm>
              <a:off x="877240" y="2775450"/>
              <a:ext cx="233098" cy="236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sp>
          <p:nvSpPr>
            <p:cNvPr id="202" name="Oval 201">
              <a:extLst>
                <a:ext uri="{FF2B5EF4-FFF2-40B4-BE49-F238E27FC236}">
                  <a16:creationId xmlns:a16="http://schemas.microsoft.com/office/drawing/2014/main" id="{818A5B56-94AE-E943-87EF-3389CBF1F0EE}"/>
                </a:ext>
              </a:extLst>
            </p:cNvPr>
            <p:cNvSpPr/>
            <p:nvPr/>
          </p:nvSpPr>
          <p:spPr>
            <a:xfrm>
              <a:off x="786989" y="2981401"/>
              <a:ext cx="412511" cy="411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sp>
          <p:nvSpPr>
            <p:cNvPr id="203" name="Oval 202">
              <a:extLst>
                <a:ext uri="{FF2B5EF4-FFF2-40B4-BE49-F238E27FC236}">
                  <a16:creationId xmlns:a16="http://schemas.microsoft.com/office/drawing/2014/main" id="{A29458C3-A48B-F64E-9499-0472C43D2131}"/>
                </a:ext>
              </a:extLst>
            </p:cNvPr>
            <p:cNvSpPr/>
            <p:nvPr/>
          </p:nvSpPr>
          <p:spPr>
            <a:xfrm>
              <a:off x="893369" y="2794623"/>
              <a:ext cx="195133" cy="1951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491">
                <a:defRPr/>
              </a:pPr>
              <a:endParaRPr lang="en-US">
                <a:solidFill>
                  <a:srgbClr val="FFFFFF"/>
                </a:solidFill>
                <a:latin typeface="Amazon Ember"/>
              </a:endParaRPr>
            </a:p>
          </p:txBody>
        </p:sp>
        <p:pic>
          <p:nvPicPr>
            <p:cNvPr id="204" name="Graphic 203">
              <a:extLst>
                <a:ext uri="{FF2B5EF4-FFF2-40B4-BE49-F238E27FC236}">
                  <a16:creationId xmlns:a16="http://schemas.microsoft.com/office/drawing/2014/main" id="{0A641DC5-5099-FB4A-ADBA-56251D952D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056" y="2765501"/>
              <a:ext cx="469900" cy="469900"/>
            </a:xfrm>
            <a:prstGeom prst="rect">
              <a:avLst/>
            </a:prstGeom>
          </p:spPr>
        </p:pic>
      </p:grpSp>
      <p:sp>
        <p:nvSpPr>
          <p:cNvPr id="133" name="Rectangle 132">
            <a:extLst>
              <a:ext uri="{FF2B5EF4-FFF2-40B4-BE49-F238E27FC236}">
                <a16:creationId xmlns:a16="http://schemas.microsoft.com/office/drawing/2014/main" id="{386D1260-1F2E-1946-B55B-4B3267EAF752}"/>
              </a:ext>
            </a:extLst>
          </p:cNvPr>
          <p:cNvSpPr/>
          <p:nvPr/>
        </p:nvSpPr>
        <p:spPr>
          <a:xfrm>
            <a:off x="4010764" y="2552467"/>
            <a:ext cx="8138375" cy="4769659"/>
          </a:xfrm>
          <a:prstGeom prst="rect">
            <a:avLst/>
          </a:prstGeom>
          <a:noFill/>
          <a:ln w="12700">
            <a:solidFill>
              <a:srgbClr val="D4276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82" tIns="43891" rIns="43891" bIns="45720" numCol="1" spcCol="0" rtlCol="0" fromWordArt="0" anchor="t" anchorCtr="0" forceAA="0" compatLnSpc="1">
            <a:prstTxWarp prst="textNoShape">
              <a:avLst/>
            </a:prstTxWarp>
            <a:noAutofit/>
          </a:bodyPr>
          <a:lstStyle/>
          <a:p>
            <a:pPr defTabSz="731491">
              <a:defRPr/>
            </a:pPr>
            <a:r>
              <a:rPr lang="en-US" sz="1140" i="1" dirty="0">
                <a:solidFill>
                  <a:srgbClr val="002D43"/>
                </a:solidFill>
                <a:latin typeface="Amazon Ember"/>
              </a:rPr>
              <a:t>CloudFormation Stack</a:t>
            </a:r>
          </a:p>
        </p:txBody>
      </p:sp>
      <p:sp>
        <p:nvSpPr>
          <p:cNvPr id="134" name="TextBox 133">
            <a:extLst>
              <a:ext uri="{FF2B5EF4-FFF2-40B4-BE49-F238E27FC236}">
                <a16:creationId xmlns:a16="http://schemas.microsoft.com/office/drawing/2014/main" id="{61C0871A-B376-4F4E-8153-F1C105F040F8}"/>
              </a:ext>
            </a:extLst>
          </p:cNvPr>
          <p:cNvSpPr txBox="1"/>
          <p:nvPr/>
        </p:nvSpPr>
        <p:spPr>
          <a:xfrm>
            <a:off x="8369375" y="5344208"/>
            <a:ext cx="1533898"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Data Firehose</a:t>
            </a:r>
          </a:p>
        </p:txBody>
      </p:sp>
      <p:sp>
        <p:nvSpPr>
          <p:cNvPr id="135" name="TextBox 134">
            <a:extLst>
              <a:ext uri="{FF2B5EF4-FFF2-40B4-BE49-F238E27FC236}">
                <a16:creationId xmlns:a16="http://schemas.microsoft.com/office/drawing/2014/main" id="{BA736C86-F740-7140-88C8-BA9958DD8B95}"/>
              </a:ext>
            </a:extLst>
          </p:cNvPr>
          <p:cNvSpPr txBox="1"/>
          <p:nvPr/>
        </p:nvSpPr>
        <p:spPr>
          <a:xfrm>
            <a:off x="1930848" y="2322470"/>
            <a:ext cx="1059538"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Customers</a:t>
            </a:r>
          </a:p>
        </p:txBody>
      </p:sp>
      <p:sp>
        <p:nvSpPr>
          <p:cNvPr id="138" name="Rounded Rectangle 137">
            <a:extLst>
              <a:ext uri="{FF2B5EF4-FFF2-40B4-BE49-F238E27FC236}">
                <a16:creationId xmlns:a16="http://schemas.microsoft.com/office/drawing/2014/main" id="{B45A7EB5-ECD7-1D46-B40C-DCC1F68D20A8}"/>
              </a:ext>
            </a:extLst>
          </p:cNvPr>
          <p:cNvSpPr/>
          <p:nvPr/>
        </p:nvSpPr>
        <p:spPr>
          <a:xfrm>
            <a:off x="2913888" y="1801609"/>
            <a:ext cx="1076239"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conversational</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interface</a:t>
            </a:r>
          </a:p>
        </p:txBody>
      </p:sp>
      <p:sp>
        <p:nvSpPr>
          <p:cNvPr id="139" name="Rounded Rectangle 138">
            <a:extLst>
              <a:ext uri="{FF2B5EF4-FFF2-40B4-BE49-F238E27FC236}">
                <a16:creationId xmlns:a16="http://schemas.microsoft.com/office/drawing/2014/main" id="{64EBD6BA-B157-4542-A828-5DCC4480E315}"/>
              </a:ext>
            </a:extLst>
          </p:cNvPr>
          <p:cNvSpPr/>
          <p:nvPr/>
        </p:nvSpPr>
        <p:spPr>
          <a:xfrm>
            <a:off x="5091078" y="1787320"/>
            <a:ext cx="1076239"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conversation</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log data</a:t>
            </a:r>
          </a:p>
        </p:txBody>
      </p:sp>
      <p:sp>
        <p:nvSpPr>
          <p:cNvPr id="140" name="TextBox 139">
            <a:extLst>
              <a:ext uri="{FF2B5EF4-FFF2-40B4-BE49-F238E27FC236}">
                <a16:creationId xmlns:a16="http://schemas.microsoft.com/office/drawing/2014/main" id="{691293E6-4EA2-124C-9842-A0DE1FF06D40}"/>
              </a:ext>
            </a:extLst>
          </p:cNvPr>
          <p:cNvSpPr txBox="1"/>
          <p:nvPr/>
        </p:nvSpPr>
        <p:spPr>
          <a:xfrm>
            <a:off x="4086311" y="4231921"/>
            <a:ext cx="1092256"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Athena</a:t>
            </a:r>
          </a:p>
        </p:txBody>
      </p:sp>
      <p:sp>
        <p:nvSpPr>
          <p:cNvPr id="141" name="TextBox 140">
            <a:extLst>
              <a:ext uri="{FF2B5EF4-FFF2-40B4-BE49-F238E27FC236}">
                <a16:creationId xmlns:a16="http://schemas.microsoft.com/office/drawing/2014/main" id="{0BF2AD34-AA72-434E-A105-C89ED388197D}"/>
              </a:ext>
            </a:extLst>
          </p:cNvPr>
          <p:cNvSpPr txBox="1"/>
          <p:nvPr/>
        </p:nvSpPr>
        <p:spPr>
          <a:xfrm>
            <a:off x="7056768" y="6501842"/>
            <a:ext cx="960005" cy="276999"/>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AWS Glue</a:t>
            </a:r>
          </a:p>
        </p:txBody>
      </p:sp>
      <p:sp>
        <p:nvSpPr>
          <p:cNvPr id="142" name="TextBox 141">
            <a:extLst>
              <a:ext uri="{FF2B5EF4-FFF2-40B4-BE49-F238E27FC236}">
                <a16:creationId xmlns:a16="http://schemas.microsoft.com/office/drawing/2014/main" id="{2C9AAB6A-CFBA-8A42-9BC4-714DF9897353}"/>
              </a:ext>
            </a:extLst>
          </p:cNvPr>
          <p:cNvSpPr txBox="1"/>
          <p:nvPr/>
        </p:nvSpPr>
        <p:spPr>
          <a:xfrm>
            <a:off x="5922275" y="4227048"/>
            <a:ext cx="1405012"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Simple Storage Service</a:t>
            </a:r>
          </a:p>
        </p:txBody>
      </p:sp>
      <p:sp>
        <p:nvSpPr>
          <p:cNvPr id="143" name="TextBox 142">
            <a:extLst>
              <a:ext uri="{FF2B5EF4-FFF2-40B4-BE49-F238E27FC236}">
                <a16:creationId xmlns:a16="http://schemas.microsoft.com/office/drawing/2014/main" id="{8584A482-F82B-3D4E-9E0B-31B9905B6774}"/>
              </a:ext>
            </a:extLst>
          </p:cNvPr>
          <p:cNvSpPr txBox="1"/>
          <p:nvPr/>
        </p:nvSpPr>
        <p:spPr>
          <a:xfrm>
            <a:off x="6236367" y="6490855"/>
            <a:ext cx="748254" cy="253916"/>
          </a:xfrm>
          <a:prstGeom prst="rect">
            <a:avLst/>
          </a:prstGeom>
          <a:noFill/>
        </p:spPr>
        <p:txBody>
          <a:bodyPr wrap="square" rtlCol="0">
            <a:spAutoFit/>
          </a:bodyPr>
          <a:lstStyle/>
          <a:p>
            <a:pPr algn="ctr" defTabSz="731491">
              <a:defRPr/>
            </a:pPr>
            <a:r>
              <a:rPr lang="en-US" sz="1050" dirty="0">
                <a:solidFill>
                  <a:srgbClr val="002D43"/>
                </a:solidFill>
                <a:latin typeface="Amazon Ember"/>
                <a:ea typeface="Amazon Ember" panose="020B0603020204020204" pitchFamily="34" charset="0"/>
                <a:cs typeface="Amazon Ember" panose="020B0603020204020204" pitchFamily="34" charset="0"/>
              </a:rPr>
              <a:t>Crawler</a:t>
            </a:r>
          </a:p>
        </p:txBody>
      </p:sp>
      <p:sp>
        <p:nvSpPr>
          <p:cNvPr id="144" name="TextBox 143">
            <a:extLst>
              <a:ext uri="{FF2B5EF4-FFF2-40B4-BE49-F238E27FC236}">
                <a16:creationId xmlns:a16="http://schemas.microsoft.com/office/drawing/2014/main" id="{024838BD-D50A-0542-8BC4-6BB3769E5CB2}"/>
              </a:ext>
            </a:extLst>
          </p:cNvPr>
          <p:cNvSpPr txBox="1"/>
          <p:nvPr/>
        </p:nvSpPr>
        <p:spPr>
          <a:xfrm>
            <a:off x="1931547" y="4181356"/>
            <a:ext cx="1003279" cy="461665"/>
          </a:xfrm>
          <a:prstGeom prst="rect">
            <a:avLst/>
          </a:prstGeom>
          <a:noFill/>
        </p:spPr>
        <p:txBody>
          <a:bodyPr wrap="square" rtlCol="0">
            <a:spAutoFit/>
          </a:bodyPr>
          <a:lstStyle/>
          <a:p>
            <a:pPr algn="ct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Amazon </a:t>
            </a:r>
            <a:r>
              <a:rPr lang="en-US" sz="1200" dirty="0" err="1">
                <a:solidFill>
                  <a:srgbClr val="002D43"/>
                </a:solidFill>
                <a:latin typeface="Amazon Ember"/>
                <a:ea typeface="Amazon Ember" panose="020B0603020204020204" pitchFamily="34" charset="0"/>
                <a:cs typeface="Amazon Ember" panose="020B0603020204020204" pitchFamily="34" charset="0"/>
              </a:rPr>
              <a:t>QuickSight</a:t>
            </a:r>
            <a:endParaRPr lang="en-US" sz="1200" dirty="0">
              <a:solidFill>
                <a:srgbClr val="002D43"/>
              </a:solidFill>
              <a:latin typeface="Amazon Ember"/>
              <a:ea typeface="Amazon Ember" panose="020B0603020204020204" pitchFamily="34" charset="0"/>
              <a:cs typeface="Amazon Ember" panose="020B0603020204020204" pitchFamily="34" charset="0"/>
            </a:endParaRPr>
          </a:p>
        </p:txBody>
      </p:sp>
      <p:sp>
        <p:nvSpPr>
          <p:cNvPr id="145" name="TextBox 144">
            <a:extLst>
              <a:ext uri="{FF2B5EF4-FFF2-40B4-BE49-F238E27FC236}">
                <a16:creationId xmlns:a16="http://schemas.microsoft.com/office/drawing/2014/main" id="{BADC8F76-53A6-4A45-A171-C230DF283185}"/>
              </a:ext>
            </a:extLst>
          </p:cNvPr>
          <p:cNvSpPr txBox="1"/>
          <p:nvPr/>
        </p:nvSpPr>
        <p:spPr>
          <a:xfrm>
            <a:off x="5168616" y="6490855"/>
            <a:ext cx="919000"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Database</a:t>
            </a:r>
          </a:p>
        </p:txBody>
      </p:sp>
      <p:sp>
        <p:nvSpPr>
          <p:cNvPr id="146" name="TextBox 145">
            <a:extLst>
              <a:ext uri="{FF2B5EF4-FFF2-40B4-BE49-F238E27FC236}">
                <a16:creationId xmlns:a16="http://schemas.microsoft.com/office/drawing/2014/main" id="{BD793EDE-3CED-CC45-8450-C7A29008C965}"/>
              </a:ext>
            </a:extLst>
          </p:cNvPr>
          <p:cNvSpPr txBox="1"/>
          <p:nvPr/>
        </p:nvSpPr>
        <p:spPr>
          <a:xfrm>
            <a:off x="10005585" y="5375959"/>
            <a:ext cx="898172"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AWS Lambda</a:t>
            </a:r>
          </a:p>
        </p:txBody>
      </p:sp>
      <p:sp>
        <p:nvSpPr>
          <p:cNvPr id="147" name="TextBox 146">
            <a:extLst>
              <a:ext uri="{FF2B5EF4-FFF2-40B4-BE49-F238E27FC236}">
                <a16:creationId xmlns:a16="http://schemas.microsoft.com/office/drawing/2014/main" id="{355CFB24-BF31-C548-A5C8-6AE533014172}"/>
              </a:ext>
            </a:extLst>
          </p:cNvPr>
          <p:cNvSpPr txBox="1"/>
          <p:nvPr/>
        </p:nvSpPr>
        <p:spPr>
          <a:xfrm>
            <a:off x="10824975" y="5227501"/>
            <a:ext cx="1177237" cy="577081"/>
          </a:xfrm>
          <a:prstGeom prst="rect">
            <a:avLst/>
          </a:prstGeom>
          <a:noFill/>
        </p:spPr>
        <p:txBody>
          <a:bodyPr wrap="square" rtlCol="0">
            <a:spAutoFit/>
          </a:bodyPr>
          <a:lstStyle/>
          <a:p>
            <a:pPr algn="ctr" defTabSz="731491">
              <a:defRPr/>
            </a:pPr>
            <a:r>
              <a:rPr lang="en-US" sz="1050" dirty="0">
                <a:solidFill>
                  <a:schemeClr val="bg1"/>
                </a:solidFill>
                <a:latin typeface="Amazon Ember"/>
              </a:rPr>
              <a:t>transformation</a:t>
            </a:r>
          </a:p>
          <a:p>
            <a:pPr algn="ctr" defTabSz="731491">
              <a:defRPr/>
            </a:pPr>
            <a:r>
              <a:rPr lang="en-US" sz="1050" dirty="0">
                <a:solidFill>
                  <a:schemeClr val="bg1"/>
                </a:solidFill>
                <a:latin typeface="Amazon Ember"/>
              </a:rPr>
              <a:t>and redaction function</a:t>
            </a:r>
          </a:p>
        </p:txBody>
      </p:sp>
      <p:sp>
        <p:nvSpPr>
          <p:cNvPr id="148" name="TextBox 147">
            <a:extLst>
              <a:ext uri="{FF2B5EF4-FFF2-40B4-BE49-F238E27FC236}">
                <a16:creationId xmlns:a16="http://schemas.microsoft.com/office/drawing/2014/main" id="{5F3F4340-4A95-364B-BE10-1CDA1B23F0DF}"/>
              </a:ext>
            </a:extLst>
          </p:cNvPr>
          <p:cNvSpPr txBox="1"/>
          <p:nvPr/>
        </p:nvSpPr>
        <p:spPr>
          <a:xfrm>
            <a:off x="8994669" y="6908869"/>
            <a:ext cx="2932180" cy="276999"/>
          </a:xfrm>
          <a:prstGeom prst="rect">
            <a:avLst/>
          </a:prstGeom>
          <a:noFill/>
        </p:spPr>
        <p:txBody>
          <a:bodyPr wrap="square" lIns="0" rIns="0" rtlCol="0">
            <a:spAutoFit/>
          </a:bodyPr>
          <a:lstStyle/>
          <a:p>
            <a:pPr algn="ctr" defTabSz="731491">
              <a:defRPr/>
            </a:pPr>
            <a:r>
              <a:rPr lang="en-US" sz="1200" dirty="0">
                <a:solidFill>
                  <a:srgbClr val="002D43"/>
                </a:solidFill>
                <a:latin typeface="Amazon Ember"/>
              </a:rPr>
              <a:t>AWS Identity and Access Management</a:t>
            </a:r>
          </a:p>
        </p:txBody>
      </p:sp>
      <p:sp>
        <p:nvSpPr>
          <p:cNvPr id="149" name="TextBox 148">
            <a:extLst>
              <a:ext uri="{FF2B5EF4-FFF2-40B4-BE49-F238E27FC236}">
                <a16:creationId xmlns:a16="http://schemas.microsoft.com/office/drawing/2014/main" id="{0D620373-81BA-E94C-94FC-A0F481CDEED5}"/>
              </a:ext>
            </a:extLst>
          </p:cNvPr>
          <p:cNvSpPr txBox="1"/>
          <p:nvPr/>
        </p:nvSpPr>
        <p:spPr>
          <a:xfrm>
            <a:off x="10421990"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0" name="TextBox 149">
            <a:extLst>
              <a:ext uri="{FF2B5EF4-FFF2-40B4-BE49-F238E27FC236}">
                <a16:creationId xmlns:a16="http://schemas.microsoft.com/office/drawing/2014/main" id="{066674BE-9E68-5547-BCE3-928F03A28FC3}"/>
              </a:ext>
            </a:extLst>
          </p:cNvPr>
          <p:cNvSpPr txBox="1"/>
          <p:nvPr/>
        </p:nvSpPr>
        <p:spPr>
          <a:xfrm>
            <a:off x="9873674"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1" name="TextBox 150">
            <a:extLst>
              <a:ext uri="{FF2B5EF4-FFF2-40B4-BE49-F238E27FC236}">
                <a16:creationId xmlns:a16="http://schemas.microsoft.com/office/drawing/2014/main" id="{37865362-BE18-5545-AB4D-F5F278788F3C}"/>
              </a:ext>
            </a:extLst>
          </p:cNvPr>
          <p:cNvSpPr txBox="1"/>
          <p:nvPr/>
        </p:nvSpPr>
        <p:spPr>
          <a:xfrm>
            <a:off x="9305369" y="6686550"/>
            <a:ext cx="537718" cy="253916"/>
          </a:xfrm>
          <a:prstGeom prst="rect">
            <a:avLst/>
          </a:prstGeom>
          <a:noFill/>
        </p:spPr>
        <p:txBody>
          <a:bodyPr wrap="square" rtlCol="0">
            <a:spAutoFit/>
          </a:bodyPr>
          <a:lstStyle/>
          <a:p>
            <a:pPr algn="ctr" defTabSz="731491">
              <a:defRPr/>
            </a:pPr>
            <a:r>
              <a:rPr lang="en-US" sz="1050" dirty="0">
                <a:solidFill>
                  <a:srgbClr val="002D43"/>
                </a:solidFill>
                <a:latin typeface="Amazon Ember"/>
              </a:rPr>
              <a:t>Role</a:t>
            </a:r>
          </a:p>
        </p:txBody>
      </p:sp>
      <p:sp>
        <p:nvSpPr>
          <p:cNvPr id="153" name="Rounded Rectangle 152">
            <a:extLst>
              <a:ext uri="{FF2B5EF4-FFF2-40B4-BE49-F238E27FC236}">
                <a16:creationId xmlns:a16="http://schemas.microsoft.com/office/drawing/2014/main" id="{77BA78B8-3EA3-0C4E-B58B-EB0283C35BD4}"/>
              </a:ext>
            </a:extLst>
          </p:cNvPr>
          <p:cNvSpPr/>
          <p:nvPr/>
        </p:nvSpPr>
        <p:spPr>
          <a:xfrm>
            <a:off x="7191574" y="1787320"/>
            <a:ext cx="1714730"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CloudWatch Logs</a:t>
            </a:r>
          </a:p>
          <a:p>
            <a:pPr algn="ctr" defTabSz="731491">
              <a:lnSpc>
                <a:spcPts val="1400"/>
              </a:lnSpc>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log group subscription</a:t>
            </a:r>
          </a:p>
        </p:txBody>
      </p:sp>
      <p:sp>
        <p:nvSpPr>
          <p:cNvPr id="154" name="Rounded Rectangle 153">
            <a:extLst>
              <a:ext uri="{FF2B5EF4-FFF2-40B4-BE49-F238E27FC236}">
                <a16:creationId xmlns:a16="http://schemas.microsoft.com/office/drawing/2014/main" id="{888E14C4-2910-654C-8FED-74693976BC61}"/>
              </a:ext>
            </a:extLst>
          </p:cNvPr>
          <p:cNvSpPr/>
          <p:nvPr/>
        </p:nvSpPr>
        <p:spPr>
          <a:xfrm>
            <a:off x="7182495" y="4807309"/>
            <a:ext cx="1521583"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Firehose</a:t>
            </a:r>
          </a:p>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delivery stream</a:t>
            </a:r>
          </a:p>
        </p:txBody>
      </p:sp>
      <p:sp>
        <p:nvSpPr>
          <p:cNvPr id="155" name="Rounded Rectangle 154">
            <a:extLst>
              <a:ext uri="{FF2B5EF4-FFF2-40B4-BE49-F238E27FC236}">
                <a16:creationId xmlns:a16="http://schemas.microsoft.com/office/drawing/2014/main" id="{0EB115D6-9E7A-4F47-9CA9-C3963F918A3C}"/>
              </a:ext>
            </a:extLst>
          </p:cNvPr>
          <p:cNvSpPr/>
          <p:nvPr/>
        </p:nvSpPr>
        <p:spPr>
          <a:xfrm>
            <a:off x="2947091" y="4805019"/>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Athena SQL queries</a:t>
            </a:r>
          </a:p>
        </p:txBody>
      </p:sp>
      <p:sp>
        <p:nvSpPr>
          <p:cNvPr id="156" name="Rounded Rectangle 155">
            <a:extLst>
              <a:ext uri="{FF2B5EF4-FFF2-40B4-BE49-F238E27FC236}">
                <a16:creationId xmlns:a16="http://schemas.microsoft.com/office/drawing/2014/main" id="{9E061E18-8039-134A-B838-4BD21047FECC}"/>
              </a:ext>
            </a:extLst>
          </p:cNvPr>
          <p:cNvSpPr/>
          <p:nvPr/>
        </p:nvSpPr>
        <p:spPr>
          <a:xfrm>
            <a:off x="5108601" y="4801611"/>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Athena SQL queries</a:t>
            </a:r>
          </a:p>
        </p:txBody>
      </p:sp>
      <p:sp>
        <p:nvSpPr>
          <p:cNvPr id="157" name="Rounded Rectangle 156">
            <a:extLst>
              <a:ext uri="{FF2B5EF4-FFF2-40B4-BE49-F238E27FC236}">
                <a16:creationId xmlns:a16="http://schemas.microsoft.com/office/drawing/2014/main" id="{C964C167-D694-3143-9A68-7EDA1AC7A3C0}"/>
              </a:ext>
            </a:extLst>
          </p:cNvPr>
          <p:cNvSpPr/>
          <p:nvPr/>
        </p:nvSpPr>
        <p:spPr>
          <a:xfrm>
            <a:off x="2849463" y="5708212"/>
            <a:ext cx="1064198" cy="45026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QuickSight dashboards</a:t>
            </a:r>
          </a:p>
        </p:txBody>
      </p:sp>
      <p:cxnSp>
        <p:nvCxnSpPr>
          <p:cNvPr id="159" name="Straight Arrow Connector 158">
            <a:extLst>
              <a:ext uri="{FF2B5EF4-FFF2-40B4-BE49-F238E27FC236}">
                <a16:creationId xmlns:a16="http://schemas.microsoft.com/office/drawing/2014/main" id="{0CE48056-9D6A-1147-858C-7159D1C57CE1}"/>
              </a:ext>
            </a:extLst>
          </p:cNvPr>
          <p:cNvCxnSpPr>
            <a:cxnSpLocks/>
          </p:cNvCxnSpPr>
          <p:nvPr/>
        </p:nvCxnSpPr>
        <p:spPr>
          <a:xfrm flipH="1">
            <a:off x="2654468" y="2013540"/>
            <a:ext cx="1623772" cy="0"/>
          </a:xfrm>
          <a:prstGeom prst="straightConnector1">
            <a:avLst/>
          </a:prstGeom>
          <a:ln w="12700">
            <a:solidFill>
              <a:schemeClr val="bg2"/>
            </a:solidFill>
            <a:prstDash val="solid"/>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5168001-1400-A146-B4D8-1CBDCCD71572}"/>
              </a:ext>
            </a:extLst>
          </p:cNvPr>
          <p:cNvCxnSpPr>
            <a:cxnSpLocks/>
          </p:cNvCxnSpPr>
          <p:nvPr/>
        </p:nvCxnSpPr>
        <p:spPr>
          <a:xfrm flipV="1">
            <a:off x="4989439" y="2010031"/>
            <a:ext cx="1276753" cy="351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1" name="Elbow Connector 160">
            <a:extLst>
              <a:ext uri="{FF2B5EF4-FFF2-40B4-BE49-F238E27FC236}">
                <a16:creationId xmlns:a16="http://schemas.microsoft.com/office/drawing/2014/main" id="{CA9CEB45-969B-5F44-ADD9-F02263BE59C6}"/>
              </a:ext>
            </a:extLst>
          </p:cNvPr>
          <p:cNvCxnSpPr>
            <a:cxnSpLocks/>
            <a:stCxn id="175" idx="3"/>
            <a:endCxn id="176" idx="0"/>
          </p:cNvCxnSpPr>
          <p:nvPr/>
        </p:nvCxnSpPr>
        <p:spPr>
          <a:xfrm>
            <a:off x="6977390" y="2015301"/>
            <a:ext cx="2158932" cy="2655703"/>
          </a:xfrm>
          <a:prstGeom prst="bentConnector2">
            <a:avLst/>
          </a:prstGeom>
          <a:ln w="12700">
            <a:solidFill>
              <a:schemeClr val="bg2"/>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62BD762C-38A0-A94E-8099-4E641986CB43}"/>
              </a:ext>
            </a:extLst>
          </p:cNvPr>
          <p:cNvCxnSpPr>
            <a:cxnSpLocks/>
            <a:endCxn id="185" idx="0"/>
          </p:cNvCxnSpPr>
          <p:nvPr/>
        </p:nvCxnSpPr>
        <p:spPr>
          <a:xfrm>
            <a:off x="6624782" y="5382204"/>
            <a:ext cx="3498" cy="676432"/>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6DD5622A-E4C1-5345-9D25-51C6BA0C7C34}"/>
              </a:ext>
            </a:extLst>
          </p:cNvPr>
          <p:cNvCxnSpPr>
            <a:cxnSpLocks/>
          </p:cNvCxnSpPr>
          <p:nvPr/>
        </p:nvCxnSpPr>
        <p:spPr>
          <a:xfrm flipH="1">
            <a:off x="4988039" y="5026604"/>
            <a:ext cx="1281142"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08E602F-81DC-AB43-B6BF-09E0F333CBC2}"/>
              </a:ext>
            </a:extLst>
          </p:cNvPr>
          <p:cNvCxnSpPr>
            <a:cxnSpLocks/>
          </p:cNvCxnSpPr>
          <p:nvPr/>
        </p:nvCxnSpPr>
        <p:spPr>
          <a:xfrm flipH="1">
            <a:off x="5846977" y="6245275"/>
            <a:ext cx="546353" cy="0"/>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DC67A248-8215-1743-BF2D-D18506E0D01C}"/>
              </a:ext>
            </a:extLst>
          </p:cNvPr>
          <p:cNvCxnSpPr>
            <a:cxnSpLocks/>
            <a:stCxn id="16" idx="1"/>
            <a:endCxn id="179" idx="2"/>
          </p:cNvCxnSpPr>
          <p:nvPr/>
        </p:nvCxnSpPr>
        <p:spPr>
          <a:xfrm rot="10800000">
            <a:off x="4633140" y="5382205"/>
            <a:ext cx="784865" cy="865003"/>
          </a:xfrm>
          <a:prstGeom prst="bentConnector2">
            <a:avLst/>
          </a:prstGeom>
          <a:ln w="1270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C3F87AD-E376-BF45-ACE0-3672380DCAF4}"/>
              </a:ext>
            </a:extLst>
          </p:cNvPr>
          <p:cNvCxnSpPr>
            <a:cxnSpLocks/>
          </p:cNvCxnSpPr>
          <p:nvPr/>
        </p:nvCxnSpPr>
        <p:spPr>
          <a:xfrm flipH="1" flipV="1">
            <a:off x="9206514" y="5026604"/>
            <a:ext cx="822697" cy="137"/>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C8AAA1F-6570-F34B-9E95-283C1508A06E}"/>
              </a:ext>
            </a:extLst>
          </p:cNvPr>
          <p:cNvCxnSpPr>
            <a:cxnSpLocks/>
          </p:cNvCxnSpPr>
          <p:nvPr/>
        </p:nvCxnSpPr>
        <p:spPr>
          <a:xfrm flipH="1">
            <a:off x="2797525" y="5026604"/>
            <a:ext cx="1479314"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520EF7C-C83A-1B48-8B1F-031ED77FD85F}"/>
              </a:ext>
            </a:extLst>
          </p:cNvPr>
          <p:cNvCxnSpPr>
            <a:cxnSpLocks/>
          </p:cNvCxnSpPr>
          <p:nvPr/>
        </p:nvCxnSpPr>
        <p:spPr>
          <a:xfrm flipV="1">
            <a:off x="10782194" y="5885762"/>
            <a:ext cx="177514" cy="554723"/>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5B668CB-FA31-2D45-9D09-F69BFA15D504}"/>
              </a:ext>
            </a:extLst>
          </p:cNvPr>
          <p:cNvCxnSpPr>
            <a:cxnSpLocks/>
          </p:cNvCxnSpPr>
          <p:nvPr/>
        </p:nvCxnSpPr>
        <p:spPr>
          <a:xfrm flipH="1" flipV="1">
            <a:off x="9447434" y="5766976"/>
            <a:ext cx="558152" cy="700235"/>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5689513-AAE9-FB4C-A178-5C10AFAA5D0B}"/>
              </a:ext>
            </a:extLst>
          </p:cNvPr>
          <p:cNvCxnSpPr>
            <a:cxnSpLocks/>
          </p:cNvCxnSpPr>
          <p:nvPr/>
        </p:nvCxnSpPr>
        <p:spPr>
          <a:xfrm>
            <a:off x="8061693" y="6108091"/>
            <a:ext cx="1344736" cy="393750"/>
          </a:xfrm>
          <a:prstGeom prst="straightConnector1">
            <a:avLst/>
          </a:prstGeom>
          <a:ln w="635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016665B6-3734-D140-9814-374E8EDA167A}"/>
              </a:ext>
            </a:extLst>
          </p:cNvPr>
          <p:cNvCxnSpPr>
            <a:cxnSpLocks/>
            <a:stCxn id="176" idx="1"/>
          </p:cNvCxnSpPr>
          <p:nvPr/>
        </p:nvCxnSpPr>
        <p:spPr>
          <a:xfrm flipH="1">
            <a:off x="6980382" y="5026604"/>
            <a:ext cx="1800340" cy="0"/>
          </a:xfrm>
          <a:prstGeom prst="straightConnector1">
            <a:avLst/>
          </a:prstGeom>
          <a:ln w="12700">
            <a:solidFill>
              <a:schemeClr val="bg2"/>
            </a:solidFill>
            <a:prstDash val="solid"/>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EA7BC2A2-0C1D-C64B-9946-9B953A80CC37}"/>
              </a:ext>
            </a:extLst>
          </p:cNvPr>
          <p:cNvCxnSpPr>
            <a:cxnSpLocks/>
            <a:stCxn id="196" idx="0"/>
          </p:cNvCxnSpPr>
          <p:nvPr/>
        </p:nvCxnSpPr>
        <p:spPr>
          <a:xfrm flipV="1">
            <a:off x="2440073" y="5382205"/>
            <a:ext cx="1853" cy="503556"/>
          </a:xfrm>
          <a:prstGeom prst="straightConnector1">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4" name="Graphic 173">
            <a:extLst>
              <a:ext uri="{FF2B5EF4-FFF2-40B4-BE49-F238E27FC236}">
                <a16:creationId xmlns:a16="http://schemas.microsoft.com/office/drawing/2014/main" id="{7193D1E3-AAA3-9A48-8410-03D8428FE4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7539" y="1659700"/>
            <a:ext cx="711200" cy="711200"/>
          </a:xfrm>
          <a:prstGeom prst="rect">
            <a:avLst/>
          </a:prstGeom>
        </p:spPr>
      </p:pic>
      <p:pic>
        <p:nvPicPr>
          <p:cNvPr id="175" name="Graphic 174">
            <a:extLst>
              <a:ext uri="{FF2B5EF4-FFF2-40B4-BE49-F238E27FC236}">
                <a16:creationId xmlns:a16="http://schemas.microsoft.com/office/drawing/2014/main" id="{D5A1D490-7F54-064C-AC99-82D28D847E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66191" y="1659700"/>
            <a:ext cx="711200" cy="711200"/>
          </a:xfrm>
          <a:prstGeom prst="rect">
            <a:avLst/>
          </a:prstGeom>
        </p:spPr>
      </p:pic>
      <p:pic>
        <p:nvPicPr>
          <p:cNvPr id="176" name="Graphic 175">
            <a:extLst>
              <a:ext uri="{FF2B5EF4-FFF2-40B4-BE49-F238E27FC236}">
                <a16:creationId xmlns:a16="http://schemas.microsoft.com/office/drawing/2014/main" id="{390C751F-4E76-914F-AB47-3A06D22C94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80722" y="4671004"/>
            <a:ext cx="711200" cy="711200"/>
          </a:xfrm>
          <a:prstGeom prst="rect">
            <a:avLst/>
          </a:prstGeom>
        </p:spPr>
      </p:pic>
      <p:pic>
        <p:nvPicPr>
          <p:cNvPr id="179" name="Graphic 178">
            <a:extLst>
              <a:ext uri="{FF2B5EF4-FFF2-40B4-BE49-F238E27FC236}">
                <a16:creationId xmlns:a16="http://schemas.microsoft.com/office/drawing/2014/main" id="{AD3E245B-8B0A-BC41-B975-B3BBDF1DD3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7539" y="4671004"/>
            <a:ext cx="711200" cy="711200"/>
          </a:xfrm>
          <a:prstGeom prst="rect">
            <a:avLst/>
          </a:prstGeom>
        </p:spPr>
      </p:pic>
      <p:pic>
        <p:nvPicPr>
          <p:cNvPr id="180" name="Graphic 179">
            <a:extLst>
              <a:ext uri="{FF2B5EF4-FFF2-40B4-BE49-F238E27FC236}">
                <a16:creationId xmlns:a16="http://schemas.microsoft.com/office/drawing/2014/main" id="{79A5BAC6-BA81-184F-9CF1-BEA14955E39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81171" y="5822216"/>
            <a:ext cx="711200" cy="711200"/>
          </a:xfrm>
          <a:prstGeom prst="rect">
            <a:avLst/>
          </a:prstGeom>
        </p:spPr>
      </p:pic>
      <p:pic>
        <p:nvPicPr>
          <p:cNvPr id="181" name="Graphic 180">
            <a:extLst>
              <a:ext uri="{FF2B5EF4-FFF2-40B4-BE49-F238E27FC236}">
                <a16:creationId xmlns:a16="http://schemas.microsoft.com/office/drawing/2014/main" id="{4CC8FDD3-02B0-544A-8C45-ACE1C5A93FF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269181" y="4671004"/>
            <a:ext cx="711200" cy="711200"/>
          </a:xfrm>
          <a:prstGeom prst="rect">
            <a:avLst/>
          </a:prstGeom>
        </p:spPr>
      </p:pic>
      <p:pic>
        <p:nvPicPr>
          <p:cNvPr id="182" name="Graphic 181">
            <a:extLst>
              <a:ext uri="{FF2B5EF4-FFF2-40B4-BE49-F238E27FC236}">
                <a16:creationId xmlns:a16="http://schemas.microsoft.com/office/drawing/2014/main" id="{6CF87659-2C8C-C04A-8188-B0034555D26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86326" y="4671004"/>
            <a:ext cx="711200" cy="711200"/>
          </a:xfrm>
          <a:prstGeom prst="rect">
            <a:avLst/>
          </a:prstGeom>
        </p:spPr>
      </p:pic>
      <p:pic>
        <p:nvPicPr>
          <p:cNvPr id="183" name="Graphic 182">
            <a:extLst>
              <a:ext uri="{FF2B5EF4-FFF2-40B4-BE49-F238E27FC236}">
                <a16:creationId xmlns:a16="http://schemas.microsoft.com/office/drawing/2014/main" id="{975DC97C-1BD3-1A4F-9741-735D64A90E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09602" y="5772858"/>
            <a:ext cx="332066" cy="332066"/>
          </a:xfrm>
          <a:prstGeom prst="rect">
            <a:avLst/>
          </a:prstGeom>
        </p:spPr>
      </p:pic>
      <p:pic>
        <p:nvPicPr>
          <p:cNvPr id="184" name="Graphic 183">
            <a:extLst>
              <a:ext uri="{FF2B5EF4-FFF2-40B4-BE49-F238E27FC236}">
                <a16:creationId xmlns:a16="http://schemas.microsoft.com/office/drawing/2014/main" id="{A74ED2B8-5A9B-3444-916E-F04820D1C23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393166" y="6010325"/>
            <a:ext cx="469900" cy="469900"/>
          </a:xfrm>
          <a:prstGeom prst="rect">
            <a:avLst/>
          </a:prstGeom>
        </p:spPr>
      </p:pic>
      <p:pic>
        <p:nvPicPr>
          <p:cNvPr id="185" name="Graphic 184">
            <a:extLst>
              <a:ext uri="{FF2B5EF4-FFF2-40B4-BE49-F238E27FC236}">
                <a16:creationId xmlns:a16="http://schemas.microsoft.com/office/drawing/2014/main" id="{CD338832-22A4-DB4A-B729-BE0FC3F4711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93329" y="6058636"/>
            <a:ext cx="469900" cy="469900"/>
          </a:xfrm>
          <a:prstGeom prst="rect">
            <a:avLst/>
          </a:prstGeom>
        </p:spPr>
      </p:pic>
      <p:pic>
        <p:nvPicPr>
          <p:cNvPr id="186" name="Graphic 185">
            <a:extLst>
              <a:ext uri="{FF2B5EF4-FFF2-40B4-BE49-F238E27FC236}">
                <a16:creationId xmlns:a16="http://schemas.microsoft.com/office/drawing/2014/main" id="{2D5996D2-5237-F545-A690-483663BFFB5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156267" y="4671004"/>
            <a:ext cx="711200" cy="711200"/>
          </a:xfrm>
          <a:prstGeom prst="rect">
            <a:avLst/>
          </a:prstGeom>
        </p:spPr>
      </p:pic>
      <p:pic>
        <p:nvPicPr>
          <p:cNvPr id="187" name="Graphic 186">
            <a:extLst>
              <a:ext uri="{FF2B5EF4-FFF2-40B4-BE49-F238E27FC236}">
                <a16:creationId xmlns:a16="http://schemas.microsoft.com/office/drawing/2014/main" id="{A95AC0FF-C13A-684B-BF35-EE0A5DEA57A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183652" y="4785382"/>
            <a:ext cx="469900" cy="469900"/>
          </a:xfrm>
          <a:prstGeom prst="rect">
            <a:avLst/>
          </a:prstGeom>
        </p:spPr>
      </p:pic>
      <p:pic>
        <p:nvPicPr>
          <p:cNvPr id="188" name="Graphic 187">
            <a:extLst>
              <a:ext uri="{FF2B5EF4-FFF2-40B4-BE49-F238E27FC236}">
                <a16:creationId xmlns:a16="http://schemas.microsoft.com/office/drawing/2014/main" id="{68A9F42C-E53C-8E46-A0BC-DA7FBB442C8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55957" y="6211956"/>
            <a:ext cx="711200" cy="711200"/>
          </a:xfrm>
          <a:prstGeom prst="rect">
            <a:avLst/>
          </a:prstGeom>
        </p:spPr>
      </p:pic>
      <p:pic>
        <p:nvPicPr>
          <p:cNvPr id="189" name="Graphic 188">
            <a:extLst>
              <a:ext uri="{FF2B5EF4-FFF2-40B4-BE49-F238E27FC236}">
                <a16:creationId xmlns:a16="http://schemas.microsoft.com/office/drawing/2014/main" id="{412175D4-F795-8340-9B34-2C1101ECF370}"/>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470188" y="6369402"/>
            <a:ext cx="469900" cy="469900"/>
          </a:xfrm>
          <a:prstGeom prst="rect">
            <a:avLst/>
          </a:prstGeom>
        </p:spPr>
      </p:pic>
      <p:pic>
        <p:nvPicPr>
          <p:cNvPr id="190" name="Graphic 189">
            <a:extLst>
              <a:ext uri="{FF2B5EF4-FFF2-40B4-BE49-F238E27FC236}">
                <a16:creationId xmlns:a16="http://schemas.microsoft.com/office/drawing/2014/main" id="{3846F66B-90CA-2A40-B0E5-F2F467946C9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893296" y="6369402"/>
            <a:ext cx="469900" cy="469900"/>
          </a:xfrm>
          <a:prstGeom prst="rect">
            <a:avLst/>
          </a:prstGeom>
        </p:spPr>
      </p:pic>
      <p:pic>
        <p:nvPicPr>
          <p:cNvPr id="191" name="Graphic 190">
            <a:extLst>
              <a:ext uri="{FF2B5EF4-FFF2-40B4-BE49-F238E27FC236}">
                <a16:creationId xmlns:a16="http://schemas.microsoft.com/office/drawing/2014/main" id="{8E871361-96AC-A149-9C9D-349BFCAEC3F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324990" y="6369402"/>
            <a:ext cx="469900" cy="469900"/>
          </a:xfrm>
          <a:prstGeom prst="rect">
            <a:avLst/>
          </a:prstGeom>
        </p:spPr>
      </p:pic>
      <p:sp>
        <p:nvSpPr>
          <p:cNvPr id="192" name="Rectangle 191">
            <a:extLst>
              <a:ext uri="{FF2B5EF4-FFF2-40B4-BE49-F238E27FC236}">
                <a16:creationId xmlns:a16="http://schemas.microsoft.com/office/drawing/2014/main" id="{4E87DF40-5425-5E48-A4C4-5F6136AD2816}"/>
              </a:ext>
            </a:extLst>
          </p:cNvPr>
          <p:cNvSpPr/>
          <p:nvPr/>
        </p:nvSpPr>
        <p:spPr>
          <a:xfrm>
            <a:off x="5082888" y="5766975"/>
            <a:ext cx="2920006" cy="1067410"/>
          </a:xfrm>
          <a:prstGeom prst="rect">
            <a:avLst/>
          </a:prstGeom>
          <a:noFill/>
          <a:ln w="6350">
            <a:solidFill>
              <a:srgbClr val="7041C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sp>
        <p:nvSpPr>
          <p:cNvPr id="193" name="Rectangle 192">
            <a:extLst>
              <a:ext uri="{FF2B5EF4-FFF2-40B4-BE49-F238E27FC236}">
                <a16:creationId xmlns:a16="http://schemas.microsoft.com/office/drawing/2014/main" id="{533C72DD-3BEF-644B-80F5-9464D22F43C4}"/>
              </a:ext>
            </a:extLst>
          </p:cNvPr>
          <p:cNvSpPr/>
          <p:nvPr/>
        </p:nvSpPr>
        <p:spPr>
          <a:xfrm>
            <a:off x="10029209" y="4586299"/>
            <a:ext cx="1944832" cy="1246474"/>
          </a:xfrm>
          <a:prstGeom prst="rect">
            <a:avLst/>
          </a:prstGeom>
          <a:noFill/>
          <a:ln w="6350">
            <a:solidFill>
              <a:srgbClr val="EE840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sp>
        <p:nvSpPr>
          <p:cNvPr id="194" name="Rectangle 193">
            <a:extLst>
              <a:ext uri="{FF2B5EF4-FFF2-40B4-BE49-F238E27FC236}">
                <a16:creationId xmlns:a16="http://schemas.microsoft.com/office/drawing/2014/main" id="{F1B982A0-262D-F949-870F-C450F5C61D0F}"/>
              </a:ext>
            </a:extLst>
          </p:cNvPr>
          <p:cNvSpPr/>
          <p:nvPr/>
        </p:nvSpPr>
        <p:spPr>
          <a:xfrm>
            <a:off x="8994668" y="6142647"/>
            <a:ext cx="2979372" cy="1059670"/>
          </a:xfrm>
          <a:prstGeom prst="rect">
            <a:avLst/>
          </a:prstGeom>
          <a:noFill/>
          <a:ln w="6350">
            <a:solidFill>
              <a:srgbClr val="E02E3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pic>
        <p:nvPicPr>
          <p:cNvPr id="196" name="Graphic 195">
            <a:extLst>
              <a:ext uri="{FF2B5EF4-FFF2-40B4-BE49-F238E27FC236}">
                <a16:creationId xmlns:a16="http://schemas.microsoft.com/office/drawing/2014/main" id="{F6DD1E16-AE31-F24A-89F1-FC5151789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05123" y="5885762"/>
            <a:ext cx="469900" cy="469900"/>
          </a:xfrm>
          <a:prstGeom prst="rect">
            <a:avLst/>
          </a:prstGeom>
        </p:spPr>
      </p:pic>
      <p:sp>
        <p:nvSpPr>
          <p:cNvPr id="197" name="TextBox 196">
            <a:extLst>
              <a:ext uri="{FF2B5EF4-FFF2-40B4-BE49-F238E27FC236}">
                <a16:creationId xmlns:a16="http://schemas.microsoft.com/office/drawing/2014/main" id="{CAE73F30-93BD-494D-B51D-FFA9B8E90363}"/>
              </a:ext>
            </a:extLst>
          </p:cNvPr>
          <p:cNvSpPr txBox="1"/>
          <p:nvPr/>
        </p:nvSpPr>
        <p:spPr>
          <a:xfrm>
            <a:off x="1826959" y="6339141"/>
            <a:ext cx="1246349" cy="492443"/>
          </a:xfrm>
          <a:prstGeom prst="rect">
            <a:avLst/>
          </a:prstGeom>
          <a:noFill/>
        </p:spPr>
        <p:txBody>
          <a:bodyPr wrap="square" rtlCol="0">
            <a:spAutoFit/>
          </a:bodyPr>
          <a:lstStyle/>
          <a:p>
            <a:pPr algn="ctr" defTabSz="731491">
              <a:defRPr/>
            </a:pPr>
            <a:r>
              <a:rPr lang="en-US" sz="1300" dirty="0">
                <a:solidFill>
                  <a:srgbClr val="595A5D"/>
                </a:solidFill>
                <a:latin typeface="Amazon Ember"/>
              </a:rPr>
              <a:t>Bot product owners</a:t>
            </a:r>
          </a:p>
        </p:txBody>
      </p:sp>
      <p:sp>
        <p:nvSpPr>
          <p:cNvPr id="207" name="TextBox 206">
            <a:extLst>
              <a:ext uri="{FF2B5EF4-FFF2-40B4-BE49-F238E27FC236}">
                <a16:creationId xmlns:a16="http://schemas.microsoft.com/office/drawing/2014/main" id="{F834CA01-73F9-FD43-AFFB-873F539F021C}"/>
              </a:ext>
            </a:extLst>
          </p:cNvPr>
          <p:cNvSpPr txBox="1"/>
          <p:nvPr/>
        </p:nvSpPr>
        <p:spPr>
          <a:xfrm>
            <a:off x="4102670" y="1416550"/>
            <a:ext cx="1059538"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Amazon Lex</a:t>
            </a:r>
          </a:p>
        </p:txBody>
      </p:sp>
      <p:sp>
        <p:nvSpPr>
          <p:cNvPr id="208" name="TextBox 207">
            <a:extLst>
              <a:ext uri="{FF2B5EF4-FFF2-40B4-BE49-F238E27FC236}">
                <a16:creationId xmlns:a16="http://schemas.microsoft.com/office/drawing/2014/main" id="{C49CE939-9EBB-B44F-A0E1-6A687410DBC1}"/>
              </a:ext>
            </a:extLst>
          </p:cNvPr>
          <p:cNvSpPr txBox="1"/>
          <p:nvPr/>
        </p:nvSpPr>
        <p:spPr>
          <a:xfrm>
            <a:off x="6023393" y="1224086"/>
            <a:ext cx="1196794"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CloudWatch</a:t>
            </a:r>
          </a:p>
        </p:txBody>
      </p:sp>
      <p:pic>
        <p:nvPicPr>
          <p:cNvPr id="75" name="Graphic 7">
            <a:extLst>
              <a:ext uri="{FF2B5EF4-FFF2-40B4-BE49-F238E27FC236}">
                <a16:creationId xmlns:a16="http://schemas.microsoft.com/office/drawing/2014/main" id="{3C5F09B0-9040-A643-8369-8F46C1CE236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84782" y="3148042"/>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83">
            <a:extLst>
              <a:ext uri="{FF2B5EF4-FFF2-40B4-BE49-F238E27FC236}">
                <a16:creationId xmlns:a16="http://schemas.microsoft.com/office/drawing/2014/main" id="{0E90A2C9-3830-2A42-A2DB-C1360C43D55A}"/>
              </a:ext>
            </a:extLst>
          </p:cNvPr>
          <p:cNvSpPr txBox="1"/>
          <p:nvPr/>
        </p:nvSpPr>
        <p:spPr>
          <a:xfrm>
            <a:off x="4326002" y="3207484"/>
            <a:ext cx="1235819" cy="646331"/>
          </a:xfrm>
          <a:prstGeom prst="rect">
            <a:avLst/>
          </a:prstGeom>
          <a:noFill/>
        </p:spPr>
        <p:txBody>
          <a:bodyPr wrap="square" rtlCol="0">
            <a:spAutoFit/>
          </a:bodyPr>
          <a:lstStyle/>
          <a:p>
            <a:pPr algn="r" defTabSz="731491">
              <a:defRPr/>
            </a:pPr>
            <a:r>
              <a:rPr lang="en-US" sz="1200" dirty="0">
                <a:solidFill>
                  <a:srgbClr val="002D43"/>
                </a:solidFill>
                <a:latin typeface="Amazon Ember"/>
                <a:ea typeface="Amazon Ember" panose="020B0603020204020204" pitchFamily="34" charset="0"/>
                <a:cs typeface="Amazon Ember" panose="020B0603020204020204" pitchFamily="34" charset="0"/>
              </a:rPr>
              <a:t>AWS Key Management Service</a:t>
            </a:r>
          </a:p>
        </p:txBody>
      </p:sp>
      <p:pic>
        <p:nvPicPr>
          <p:cNvPr id="82" name="Graphic 9">
            <a:extLst>
              <a:ext uri="{FF2B5EF4-FFF2-40B4-BE49-F238E27FC236}">
                <a16:creationId xmlns:a16="http://schemas.microsoft.com/office/drawing/2014/main" id="{9FA3C809-9C3F-F049-9FEC-6B5BAE809ED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34790" y="32594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95">
            <a:extLst>
              <a:ext uri="{FF2B5EF4-FFF2-40B4-BE49-F238E27FC236}">
                <a16:creationId xmlns:a16="http://schemas.microsoft.com/office/drawing/2014/main" id="{EC291F39-895E-DE4F-AAB3-154BEFB549CD}"/>
              </a:ext>
            </a:extLst>
          </p:cNvPr>
          <p:cNvSpPr/>
          <p:nvPr/>
        </p:nvSpPr>
        <p:spPr>
          <a:xfrm>
            <a:off x="4326002" y="3063479"/>
            <a:ext cx="2668828" cy="920854"/>
          </a:xfrm>
          <a:prstGeom prst="rect">
            <a:avLst/>
          </a:prstGeom>
          <a:noFill/>
          <a:ln w="6350">
            <a:solidFill>
              <a:srgbClr val="E02E3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731491">
              <a:defRPr/>
            </a:pPr>
            <a:endParaRPr lang="en-US" sz="1200" dirty="0">
              <a:solidFill>
                <a:srgbClr val="D86613"/>
              </a:solidFill>
              <a:latin typeface="Amazon Ember"/>
            </a:endParaRPr>
          </a:p>
        </p:txBody>
      </p:sp>
      <p:cxnSp>
        <p:nvCxnSpPr>
          <p:cNvPr id="97" name="Straight Arrow Connector 96">
            <a:extLst>
              <a:ext uri="{FF2B5EF4-FFF2-40B4-BE49-F238E27FC236}">
                <a16:creationId xmlns:a16="http://schemas.microsoft.com/office/drawing/2014/main" id="{E3FBDB45-614C-EC4A-A9B8-22931DF89AFD}"/>
              </a:ext>
            </a:extLst>
          </p:cNvPr>
          <p:cNvCxnSpPr>
            <a:cxnSpLocks/>
            <a:stCxn id="131" idx="0"/>
            <a:endCxn id="175" idx="2"/>
          </p:cNvCxnSpPr>
          <p:nvPr/>
        </p:nvCxnSpPr>
        <p:spPr>
          <a:xfrm flipV="1">
            <a:off x="6621791" y="2370900"/>
            <a:ext cx="0" cy="962777"/>
          </a:xfrm>
          <a:prstGeom prst="straightConnector1">
            <a:avLst/>
          </a:prstGeom>
          <a:ln w="952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B5CEE7C-D6BF-A544-BAA1-A614131EF028}"/>
              </a:ext>
            </a:extLst>
          </p:cNvPr>
          <p:cNvSpPr/>
          <p:nvPr/>
        </p:nvSpPr>
        <p:spPr>
          <a:xfrm>
            <a:off x="10110599" y="4797391"/>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08" name="TextBox 107">
            <a:extLst>
              <a:ext uri="{FF2B5EF4-FFF2-40B4-BE49-F238E27FC236}">
                <a16:creationId xmlns:a16="http://schemas.microsoft.com/office/drawing/2014/main" id="{2CED7DDE-A349-F84B-8943-B6B1C2FC3808}"/>
              </a:ext>
            </a:extLst>
          </p:cNvPr>
          <p:cNvSpPr txBox="1"/>
          <p:nvPr/>
        </p:nvSpPr>
        <p:spPr>
          <a:xfrm>
            <a:off x="9896386" y="2828650"/>
            <a:ext cx="1216036" cy="461665"/>
          </a:xfrm>
          <a:prstGeom prst="rect">
            <a:avLst/>
          </a:prstGeom>
          <a:noFill/>
        </p:spPr>
        <p:txBody>
          <a:bodyPr wrap="square" rtlCol="0">
            <a:spAutoFit/>
          </a:bodyPr>
          <a:lstStyle/>
          <a:p>
            <a:pPr algn="ctr" defTabSz="731491">
              <a:defRPr/>
            </a:pPr>
            <a:r>
              <a:rPr lang="en-US" sz="1200" dirty="0">
                <a:solidFill>
                  <a:srgbClr val="002D43"/>
                </a:solidFill>
                <a:latin typeface="Amazon Ember"/>
              </a:rPr>
              <a:t>Amazon Comprehend</a:t>
            </a:r>
          </a:p>
        </p:txBody>
      </p:sp>
      <p:sp>
        <p:nvSpPr>
          <p:cNvPr id="118" name="Rounded Rectangle 117">
            <a:extLst>
              <a:ext uri="{FF2B5EF4-FFF2-40B4-BE49-F238E27FC236}">
                <a16:creationId xmlns:a16="http://schemas.microsoft.com/office/drawing/2014/main" id="{B3AB5308-5A62-4F44-9D75-1004F1B58A51}"/>
              </a:ext>
            </a:extLst>
          </p:cNvPr>
          <p:cNvSpPr/>
          <p:nvPr/>
        </p:nvSpPr>
        <p:spPr>
          <a:xfrm>
            <a:off x="6661040" y="2577686"/>
            <a:ext cx="1708336" cy="42758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encrypt with a KMS customer managed key</a:t>
            </a:r>
          </a:p>
        </p:txBody>
      </p:sp>
      <p:sp>
        <p:nvSpPr>
          <p:cNvPr id="128" name="Rectangle 127">
            <a:extLst>
              <a:ext uri="{FF2B5EF4-FFF2-40B4-BE49-F238E27FC236}">
                <a16:creationId xmlns:a16="http://schemas.microsoft.com/office/drawing/2014/main" id="{AECF9C01-8ABE-3848-8021-7452BFF6282B}"/>
              </a:ext>
            </a:extLst>
          </p:cNvPr>
          <p:cNvSpPr/>
          <p:nvPr/>
        </p:nvSpPr>
        <p:spPr>
          <a:xfrm>
            <a:off x="6656041" y="3354228"/>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31" name="Rectangle 130">
            <a:extLst>
              <a:ext uri="{FF2B5EF4-FFF2-40B4-BE49-F238E27FC236}">
                <a16:creationId xmlns:a16="http://schemas.microsoft.com/office/drawing/2014/main" id="{DD3BA1F8-2333-6C4D-96DD-430B84F4B662}"/>
              </a:ext>
            </a:extLst>
          </p:cNvPr>
          <p:cNvSpPr/>
          <p:nvPr/>
        </p:nvSpPr>
        <p:spPr>
          <a:xfrm>
            <a:off x="6546866" y="3333678"/>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52" name="TextBox 151">
            <a:extLst>
              <a:ext uri="{FF2B5EF4-FFF2-40B4-BE49-F238E27FC236}">
                <a16:creationId xmlns:a16="http://schemas.microsoft.com/office/drawing/2014/main" id="{9BD4499D-0C57-BD44-821E-9E6BD3BC143E}"/>
              </a:ext>
            </a:extLst>
          </p:cNvPr>
          <p:cNvSpPr txBox="1"/>
          <p:nvPr/>
        </p:nvSpPr>
        <p:spPr>
          <a:xfrm>
            <a:off x="6382552" y="3579699"/>
            <a:ext cx="565752" cy="276999"/>
          </a:xfrm>
          <a:prstGeom prst="rect">
            <a:avLst/>
          </a:prstGeom>
          <a:noFill/>
        </p:spPr>
        <p:txBody>
          <a:bodyPr wrap="square" rtlCol="0">
            <a:spAutoFit/>
          </a:bodyPr>
          <a:lstStyle/>
          <a:p>
            <a:pPr algn="ctr" defTabSz="731491">
              <a:defRPr/>
            </a:pPr>
            <a:r>
              <a:rPr lang="en-US" sz="1200" dirty="0">
                <a:solidFill>
                  <a:srgbClr val="002D43"/>
                </a:solidFill>
                <a:latin typeface="Amazon Ember"/>
              </a:rPr>
              <a:t>CMK</a:t>
            </a:r>
          </a:p>
        </p:txBody>
      </p:sp>
      <p:pic>
        <p:nvPicPr>
          <p:cNvPr id="101" name="Graphic 17">
            <a:extLst>
              <a:ext uri="{FF2B5EF4-FFF2-40B4-BE49-F238E27FC236}">
                <a16:creationId xmlns:a16="http://schemas.microsoft.com/office/drawing/2014/main" id="{A866D7D6-52F6-BF4C-9224-32E84F76377D}"/>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155250" y="3268674"/>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 name="Straight Arrow Connector 102">
            <a:extLst>
              <a:ext uri="{FF2B5EF4-FFF2-40B4-BE49-F238E27FC236}">
                <a16:creationId xmlns:a16="http://schemas.microsoft.com/office/drawing/2014/main" id="{0D1B89D9-C05A-CE4F-BBAB-2B4AED1AA9C9}"/>
              </a:ext>
            </a:extLst>
          </p:cNvPr>
          <p:cNvCxnSpPr>
            <a:cxnSpLocks/>
            <a:stCxn id="187" idx="0"/>
            <a:endCxn id="101" idx="3"/>
          </p:cNvCxnSpPr>
          <p:nvPr/>
        </p:nvCxnSpPr>
        <p:spPr>
          <a:xfrm rot="16200000" flipV="1">
            <a:off x="10563497" y="3930276"/>
            <a:ext cx="1160092" cy="550121"/>
          </a:xfrm>
          <a:prstGeom prst="bentConnector2">
            <a:avLst/>
          </a:prstGeom>
          <a:ln w="12700">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5139DD-9054-5744-81CF-E8832E4BD49D}"/>
              </a:ext>
            </a:extLst>
          </p:cNvPr>
          <p:cNvSpPr/>
          <p:nvPr/>
        </p:nvSpPr>
        <p:spPr>
          <a:xfrm>
            <a:off x="9562097" y="3114837"/>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21" name="Rounded Rectangle 120">
            <a:extLst>
              <a:ext uri="{FF2B5EF4-FFF2-40B4-BE49-F238E27FC236}">
                <a16:creationId xmlns:a16="http://schemas.microsoft.com/office/drawing/2014/main" id="{6383CEAE-48F0-524C-BC2E-4B0BF97D91DE}"/>
              </a:ext>
            </a:extLst>
          </p:cNvPr>
          <p:cNvSpPr/>
          <p:nvPr/>
        </p:nvSpPr>
        <p:spPr>
          <a:xfrm>
            <a:off x="10734376" y="3939560"/>
            <a:ext cx="660130" cy="59287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redact sensitive data</a:t>
            </a:r>
          </a:p>
        </p:txBody>
      </p:sp>
      <p:sp>
        <p:nvSpPr>
          <p:cNvPr id="3" name="Rounded Rectangle 2">
            <a:extLst>
              <a:ext uri="{FF2B5EF4-FFF2-40B4-BE49-F238E27FC236}">
                <a16:creationId xmlns:a16="http://schemas.microsoft.com/office/drawing/2014/main" id="{7F739B22-2043-5931-0A70-BE4C83EC090B}"/>
              </a:ext>
            </a:extLst>
          </p:cNvPr>
          <p:cNvSpPr/>
          <p:nvPr/>
        </p:nvSpPr>
        <p:spPr>
          <a:xfrm>
            <a:off x="7091691" y="3127031"/>
            <a:ext cx="1914968" cy="888862"/>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defTabSz="731491">
              <a:defRPr/>
            </a:pPr>
            <a:r>
              <a:rPr lang="en-US" sz="1050" i="1"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Lambda optionally deletes log entries in the CloudWatch Logs log group after redacting and sending to Amazon S3 </a:t>
            </a:r>
          </a:p>
        </p:txBody>
      </p:sp>
      <p:cxnSp>
        <p:nvCxnSpPr>
          <p:cNvPr id="5" name="Straight Arrow Connector 224">
            <a:extLst>
              <a:ext uri="{FF2B5EF4-FFF2-40B4-BE49-F238E27FC236}">
                <a16:creationId xmlns:a16="http://schemas.microsoft.com/office/drawing/2014/main" id="{EBDA7B5D-EA95-B960-7DA8-CDD7081F515B}"/>
              </a:ext>
            </a:extLst>
          </p:cNvPr>
          <p:cNvCxnSpPr>
            <a:cxnSpLocks/>
            <a:stCxn id="35" idx="0"/>
            <a:endCxn id="22" idx="3"/>
          </p:cNvCxnSpPr>
          <p:nvPr/>
        </p:nvCxnSpPr>
        <p:spPr>
          <a:xfrm rot="16200000" flipV="1">
            <a:off x="11110808" y="1772973"/>
            <a:ext cx="529236" cy="1013888"/>
          </a:xfrm>
          <a:prstGeom prst="bentConnector2">
            <a:avLst/>
          </a:prstGeom>
          <a:ln w="12700">
            <a:solidFill>
              <a:srgbClr val="C03967"/>
            </a:solidFill>
            <a:prstDash val="dash"/>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7DBDBBF-5810-049B-C25E-FEE6EC820C50}"/>
              </a:ext>
            </a:extLst>
          </p:cNvPr>
          <p:cNvCxnSpPr>
            <a:cxnSpLocks/>
          </p:cNvCxnSpPr>
          <p:nvPr/>
        </p:nvCxnSpPr>
        <p:spPr>
          <a:xfrm flipV="1">
            <a:off x="6607900" y="3828171"/>
            <a:ext cx="0" cy="437089"/>
          </a:xfrm>
          <a:prstGeom prst="straightConnector1">
            <a:avLst/>
          </a:prstGeom>
          <a:ln w="952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7D5420-7219-E91A-C5A2-5D31B4CDA6A8}"/>
              </a:ext>
            </a:extLst>
          </p:cNvPr>
          <p:cNvSpPr txBox="1"/>
          <p:nvPr/>
        </p:nvSpPr>
        <p:spPr>
          <a:xfrm>
            <a:off x="9700736" y="1224085"/>
            <a:ext cx="1633198" cy="461665"/>
          </a:xfrm>
          <a:prstGeom prst="rect">
            <a:avLst/>
          </a:prstGeom>
          <a:noFill/>
        </p:spPr>
        <p:txBody>
          <a:bodyPr wrap="square" rtlCol="0">
            <a:spAutoFit/>
          </a:bodyPr>
          <a:lstStyle/>
          <a:p>
            <a:pPr algn="ctr"/>
            <a:r>
              <a:rPr lang="en-US" sz="1200" dirty="0">
                <a:solidFill>
                  <a:schemeClr val="bg1"/>
                </a:solidFill>
              </a:rPr>
              <a:t>AWS CloudFormation</a:t>
            </a:r>
          </a:p>
        </p:txBody>
      </p:sp>
      <p:pic>
        <p:nvPicPr>
          <p:cNvPr id="22" name="Graphic 21">
            <a:extLst>
              <a:ext uri="{FF2B5EF4-FFF2-40B4-BE49-F238E27FC236}">
                <a16:creationId xmlns:a16="http://schemas.microsoft.com/office/drawing/2014/main" id="{0C91D443-3036-037A-94CC-5D582F47639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0155250" y="1658683"/>
            <a:ext cx="713232" cy="713232"/>
          </a:xfrm>
          <a:prstGeom prst="rect">
            <a:avLst/>
          </a:prstGeom>
        </p:spPr>
      </p:pic>
      <p:sp>
        <p:nvSpPr>
          <p:cNvPr id="35" name="Rectangle 34">
            <a:extLst>
              <a:ext uri="{FF2B5EF4-FFF2-40B4-BE49-F238E27FC236}">
                <a16:creationId xmlns:a16="http://schemas.microsoft.com/office/drawing/2014/main" id="{8F6FC44A-B3DF-6588-003A-2775215C6F97}"/>
              </a:ext>
            </a:extLst>
          </p:cNvPr>
          <p:cNvSpPr/>
          <p:nvPr/>
        </p:nvSpPr>
        <p:spPr>
          <a:xfrm>
            <a:off x="11807446" y="2544536"/>
            <a:ext cx="149849" cy="1597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defRPr/>
            </a:pPr>
            <a:endParaRPr lang="en-US" dirty="0">
              <a:solidFill>
                <a:srgbClr val="FFFFFF"/>
              </a:solidFill>
              <a:latin typeface="Amazon Ember"/>
            </a:endParaRPr>
          </a:p>
        </p:txBody>
      </p:sp>
      <p:sp>
        <p:nvSpPr>
          <p:cNvPr id="10" name="Title 1">
            <a:extLst>
              <a:ext uri="{FF2B5EF4-FFF2-40B4-BE49-F238E27FC236}">
                <a16:creationId xmlns:a16="http://schemas.microsoft.com/office/drawing/2014/main" id="{9E9318E9-BFD4-8E6A-4247-3828A4A7F14F}"/>
              </a:ext>
            </a:extLst>
          </p:cNvPr>
          <p:cNvSpPr>
            <a:spLocks noGrp="1"/>
          </p:cNvSpPr>
          <p:nvPr>
            <p:ph type="title"/>
          </p:nvPr>
        </p:nvSpPr>
        <p:spPr>
          <a:xfrm>
            <a:off x="560070" y="302623"/>
            <a:ext cx="13510260" cy="993392"/>
          </a:xfrm>
        </p:spPr>
        <p:txBody>
          <a:bodyPr/>
          <a:lstStyle/>
          <a:p>
            <a:pPr algn="ctr"/>
            <a:r>
              <a:rPr lang="en-US" sz="2800" dirty="0"/>
              <a:t>Conversation analytics data pipeline – detail view</a:t>
            </a:r>
          </a:p>
        </p:txBody>
      </p:sp>
    </p:spTree>
    <p:extLst>
      <p:ext uri="{BB962C8B-B14F-4D97-AF65-F5344CB8AC3E}">
        <p14:creationId xmlns:p14="http://schemas.microsoft.com/office/powerpoint/2010/main" val="43569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8474-9C1B-A66A-AA73-B75D4ECBEC29}"/>
              </a:ext>
            </a:extLst>
          </p:cNvPr>
          <p:cNvSpPr>
            <a:spLocks noGrp="1"/>
          </p:cNvSpPr>
          <p:nvPr>
            <p:ph type="title"/>
          </p:nvPr>
        </p:nvSpPr>
        <p:spPr>
          <a:xfrm>
            <a:off x="548640" y="281872"/>
            <a:ext cx="13511460" cy="873186"/>
          </a:xfrm>
        </p:spPr>
        <p:txBody>
          <a:bodyPr/>
          <a:lstStyle/>
          <a:p>
            <a:r>
              <a:rPr lang="en-US" dirty="0"/>
              <a:t>Generative AI in the contact center</a:t>
            </a:r>
          </a:p>
        </p:txBody>
      </p:sp>
      <p:sp>
        <p:nvSpPr>
          <p:cNvPr id="8" name="TextBox 7">
            <a:extLst>
              <a:ext uri="{FF2B5EF4-FFF2-40B4-BE49-F238E27FC236}">
                <a16:creationId xmlns:a16="http://schemas.microsoft.com/office/drawing/2014/main" id="{9BC54D1F-9AA8-3D7D-C285-8C6D68300BE6}"/>
              </a:ext>
            </a:extLst>
          </p:cNvPr>
          <p:cNvSpPr txBox="1"/>
          <p:nvPr/>
        </p:nvSpPr>
        <p:spPr>
          <a:xfrm>
            <a:off x="548640" y="1095338"/>
            <a:ext cx="13149943"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Many organizations operate contact centers to service requests from their customers</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Staffing for live agents in contact centers can be a significant contributor to an organization’s operating expense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In many cases, live agents spend time responding to customer issues that can easily be solved by referencing available information on the company’s website or in knowledge base documents</a:t>
            </a:r>
          </a:p>
        </p:txBody>
      </p:sp>
      <p:sp>
        <p:nvSpPr>
          <p:cNvPr id="3" name="TextBox 2">
            <a:extLst>
              <a:ext uri="{FF2B5EF4-FFF2-40B4-BE49-F238E27FC236}">
                <a16:creationId xmlns:a16="http://schemas.microsoft.com/office/drawing/2014/main" id="{F3599DCD-CC84-ED4D-2788-FA890CD82EA7}"/>
              </a:ext>
            </a:extLst>
          </p:cNvPr>
          <p:cNvSpPr txBox="1"/>
          <p:nvPr/>
        </p:nvSpPr>
        <p:spPr>
          <a:xfrm>
            <a:off x="548640" y="2525012"/>
            <a:ext cx="13149943"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Generative AI can help reduce operating expenses, while streamlining and improving the customer experience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LLMs on Amazon Bedrock, including </a:t>
            </a:r>
            <a:r>
              <a:rPr lang="en-US" sz="1600"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Anthropic’s</a:t>
            </a: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Claude Haiku model, can use information in </a:t>
            </a:r>
            <a:r>
              <a:rPr lang="en-US" sz="16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Amazon Bedrock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Knowledge Bases </a:t>
            </a: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to answer questions within a few seconds, making it a viable solution for both text messaging interactions as well as voice calls </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AWS customers using Amazon Connect can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easily integrate with LLMs on Amazon Bedrock via Amazon Lex</a:t>
            </a:r>
          </a:p>
        </p:txBody>
      </p:sp>
      <p:sp>
        <p:nvSpPr>
          <p:cNvPr id="4" name="TextBox 3">
            <a:extLst>
              <a:ext uri="{FF2B5EF4-FFF2-40B4-BE49-F238E27FC236}">
                <a16:creationId xmlns:a16="http://schemas.microsoft.com/office/drawing/2014/main" id="{1F426421-067E-C1F0-5F49-0A29F7E0F8C0}"/>
              </a:ext>
            </a:extLst>
          </p:cNvPr>
          <p:cNvSpPr txBox="1"/>
          <p:nvPr/>
        </p:nvSpPr>
        <p:spPr>
          <a:xfrm>
            <a:off x="548640" y="3943800"/>
            <a:ext cx="13352417" cy="1254189"/>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AWS Generative AI Innovation Center solution</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Contact Center Generative AI Assistant Solution provides an easy to deploy, easy to operate solution that can reduce call volumes requiring a live agent, by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answering customer questions based on content available in a knowledge base</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solution includes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automated testing, in-depth conversation analytics, hallucination detection and prevention, and monitoring</a:t>
            </a:r>
          </a:p>
        </p:txBody>
      </p:sp>
      <p:sp>
        <p:nvSpPr>
          <p:cNvPr id="5" name="TextBox 4">
            <a:extLst>
              <a:ext uri="{FF2B5EF4-FFF2-40B4-BE49-F238E27FC236}">
                <a16:creationId xmlns:a16="http://schemas.microsoft.com/office/drawing/2014/main" id="{25679D6D-A5F2-F175-6D59-622DBB61535B}"/>
              </a:ext>
            </a:extLst>
          </p:cNvPr>
          <p:cNvSpPr txBox="1"/>
          <p:nvPr/>
        </p:nvSpPr>
        <p:spPr>
          <a:xfrm>
            <a:off x="548640" y="5383047"/>
            <a:ext cx="13352417" cy="2008242"/>
          </a:xfrm>
          <a:prstGeom prst="rect">
            <a:avLst/>
          </a:prstGeom>
          <a:noFill/>
        </p:spPr>
        <p:txBody>
          <a:bodyPr wrap="square" rtlCol="0">
            <a:spAutoFit/>
          </a:bodyPr>
          <a:lstStyle/>
          <a:p>
            <a:pPr algn="l">
              <a:spcBef>
                <a:spcPts val="1200"/>
              </a:spcBef>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Solution benefits</a:t>
            </a:r>
          </a:p>
          <a:p>
            <a:pPr marL="515938" indent="-279400" algn="l">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Reduction in operating expense, by deflecting inbound calls from human agents to automated agents</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Costs for Bedrock-powered automated agents range from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$0.03 and $0.06 per call</a:t>
            </a:r>
          </a:p>
          <a:p>
            <a:pPr marL="515938" indent="-279400" algn="l">
              <a:spcBef>
                <a:spcPts val="300"/>
              </a:spcBef>
              <a:spcAft>
                <a:spcPts val="300"/>
              </a:spcAft>
              <a:buFont typeface="Arial" panose="020B0604020202020204" pitchFamily="34" charset="0"/>
              <a:buChar char="•"/>
            </a:pPr>
            <a:r>
              <a:rPr lang="en-US" sz="1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Improved and streamlined customer experience</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Customers can get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questions answered and issues resolved immediately</a:t>
            </a: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without having to wait for a live agent</a:t>
            </a:r>
          </a:p>
          <a:p>
            <a:pPr marL="806450" lvl="1" indent="-290513">
              <a:spcAft>
                <a:spcPts val="300"/>
              </a:spcAft>
              <a:buFont typeface="Courier New" panose="02070309020205020404" pitchFamily="49" charset="0"/>
              <a:buChar char="o"/>
            </a:pP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The generative AI model can be instructed to interact with customers in a </a:t>
            </a:r>
            <a:r>
              <a:rPr lang="en-US" sz="15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consistent, friendly, and informative manner that is always on-brand</a:t>
            </a:r>
            <a:r>
              <a:rPr lang="en-US" sz="1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and stays within specified guardrails</a:t>
            </a:r>
          </a:p>
        </p:txBody>
      </p:sp>
    </p:spTree>
    <p:extLst>
      <p:ext uri="{BB962C8B-B14F-4D97-AF65-F5344CB8AC3E}">
        <p14:creationId xmlns:p14="http://schemas.microsoft.com/office/powerpoint/2010/main" val="182122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E5A88F-1B2F-6847-9CC3-CC62BA534D47}"/>
              </a:ext>
            </a:extLst>
          </p:cNvPr>
          <p:cNvSpPr/>
          <p:nvPr/>
        </p:nvSpPr>
        <p:spPr>
          <a:xfrm>
            <a:off x="533425" y="5387878"/>
            <a:ext cx="10305424" cy="2313630"/>
          </a:xfrm>
          <a:prstGeom prst="rect">
            <a:avLst/>
          </a:prstGeom>
          <a:solidFill>
            <a:srgbClr val="EE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3" name="Title 1">
            <a:extLst>
              <a:ext uri="{FF2B5EF4-FFF2-40B4-BE49-F238E27FC236}">
                <a16:creationId xmlns:a16="http://schemas.microsoft.com/office/drawing/2014/main" id="{FA66ADCC-CC42-7044-AB72-37ED964BA4B2}"/>
              </a:ext>
            </a:extLst>
          </p:cNvPr>
          <p:cNvSpPr txBox="1">
            <a:spLocks/>
          </p:cNvSpPr>
          <p:nvPr/>
        </p:nvSpPr>
        <p:spPr>
          <a:xfrm>
            <a:off x="454047" y="1314197"/>
            <a:ext cx="10417854" cy="1615662"/>
          </a:xfrm>
          <a:prstGeom prst="rect">
            <a:avLst/>
          </a:prstGeom>
        </p:spPr>
        <p:txBody>
          <a:bodyPr lIns="109728" tIns="54864" rIns="109728" bIns="54864"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40" b="1" dirty="0">
                <a:solidFill>
                  <a:srgbClr val="212E3D"/>
                </a:solidFill>
                <a:latin typeface="Amazon Ember Heavy"/>
                <a:ea typeface="+mj-lt"/>
                <a:cs typeface="+mj-lt"/>
              </a:rPr>
              <a:t>Building a Generative AI Contact Center Solution for </a:t>
            </a:r>
            <a:r>
              <a:rPr lang="en-US" sz="3840" b="1" dirty="0" err="1">
                <a:solidFill>
                  <a:srgbClr val="212E3D"/>
                </a:solidFill>
                <a:latin typeface="Amazon Ember Heavy"/>
                <a:ea typeface="+mj-lt"/>
                <a:cs typeface="+mj-lt"/>
              </a:rPr>
              <a:t>DoorDash</a:t>
            </a:r>
            <a:r>
              <a:rPr lang="en-US" sz="3840" b="1" dirty="0">
                <a:solidFill>
                  <a:srgbClr val="212E3D"/>
                </a:solidFill>
                <a:latin typeface="Amazon Ember Heavy"/>
                <a:ea typeface="+mj-lt"/>
                <a:cs typeface="+mj-lt"/>
              </a:rPr>
              <a:t> Using Amazon Bedrock</a:t>
            </a:r>
            <a:endParaRPr lang="en-US" sz="5280" dirty="0"/>
          </a:p>
        </p:txBody>
      </p:sp>
      <p:sp>
        <p:nvSpPr>
          <p:cNvPr id="6" name="Text Placeholder 4">
            <a:extLst>
              <a:ext uri="{FF2B5EF4-FFF2-40B4-BE49-F238E27FC236}">
                <a16:creationId xmlns:a16="http://schemas.microsoft.com/office/drawing/2014/main" id="{8F9FE23D-DBE0-E743-ADA8-CCF7041E16C4}"/>
              </a:ext>
            </a:extLst>
          </p:cNvPr>
          <p:cNvSpPr txBox="1">
            <a:spLocks/>
          </p:cNvSpPr>
          <p:nvPr/>
        </p:nvSpPr>
        <p:spPr>
          <a:xfrm>
            <a:off x="465583" y="3231373"/>
            <a:ext cx="2779057" cy="1948871"/>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receives hundreds of thousands of calls to its support center each day and wanted to help Dashers get answers to routine questions efficiently while freeing up live agents to handle more complex issues.</a:t>
            </a:r>
            <a:endParaRPr lang="en-US" sz="1440" dirty="0">
              <a:solidFill>
                <a:schemeClr val="bg1"/>
              </a:solidFill>
              <a:latin typeface="Amazon Ember"/>
            </a:endParaRPr>
          </a:p>
        </p:txBody>
      </p:sp>
      <p:sp>
        <p:nvSpPr>
          <p:cNvPr id="7" name="TextBox 6">
            <a:extLst>
              <a:ext uri="{FF2B5EF4-FFF2-40B4-BE49-F238E27FC236}">
                <a16:creationId xmlns:a16="http://schemas.microsoft.com/office/drawing/2014/main" id="{3973E613-25FE-0E43-BDF3-E856E931152D}"/>
              </a:ext>
            </a:extLst>
          </p:cNvPr>
          <p:cNvSpPr txBox="1"/>
          <p:nvPr/>
        </p:nvSpPr>
        <p:spPr>
          <a:xfrm>
            <a:off x="454047" y="2721308"/>
            <a:ext cx="2504675" cy="498598"/>
          </a:xfrm>
          <a:prstGeom prst="rect">
            <a:avLst/>
          </a:prstGeom>
          <a:noFill/>
        </p:spPr>
        <p:txBody>
          <a:bodyPr wrap="square" rtlCol="0">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Challenges</a:t>
            </a:r>
          </a:p>
        </p:txBody>
      </p:sp>
      <p:sp>
        <p:nvSpPr>
          <p:cNvPr id="8" name="Text Placeholder 4">
            <a:extLst>
              <a:ext uri="{FF2B5EF4-FFF2-40B4-BE49-F238E27FC236}">
                <a16:creationId xmlns:a16="http://schemas.microsoft.com/office/drawing/2014/main" id="{4DA400B5-82F3-D546-8B2D-556767200C04}"/>
              </a:ext>
            </a:extLst>
          </p:cNvPr>
          <p:cNvSpPr txBox="1">
            <a:spLocks/>
          </p:cNvSpPr>
          <p:nvPr/>
        </p:nvSpPr>
        <p:spPr>
          <a:xfrm>
            <a:off x="4157921" y="3231373"/>
            <a:ext cx="2995589" cy="1808062"/>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440" dirty="0">
                <a:solidFill>
                  <a:schemeClr val="bg1"/>
                </a:solidFill>
                <a:latin typeface="Amazon Ember"/>
                <a:ea typeface="Amazon Ember" panose="020B0603020204020204" pitchFamily="34" charset="0"/>
                <a:cs typeface="Arial"/>
              </a:rPr>
              <a:t>Using </a:t>
            </a:r>
            <a:r>
              <a:rPr lang="en-US" sz="1440" dirty="0" err="1">
                <a:solidFill>
                  <a:schemeClr val="bg1"/>
                </a:solidFill>
                <a:latin typeface="Amazon Ember"/>
                <a:ea typeface="Amazon Ember" panose="020B0603020204020204" pitchFamily="34" charset="0"/>
                <a:cs typeface="Arial"/>
              </a:rPr>
              <a:t>Anthropic’s</a:t>
            </a:r>
            <a:r>
              <a:rPr lang="en-US" sz="1440" dirty="0">
                <a:solidFill>
                  <a:schemeClr val="bg1"/>
                </a:solidFill>
                <a:latin typeface="Amazon Ember"/>
                <a:ea typeface="Amazon Ember" panose="020B0603020204020204" pitchFamily="34" charset="0"/>
                <a:cs typeface="Arial"/>
              </a:rPr>
              <a:t> Claude Haiku on Amazon Bedrock, </a:t>
            </a: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achieved a response latency of 2.5 seconds or less. By handling common inquiries with generative AI, </a:t>
            </a:r>
            <a:r>
              <a:rPr lang="en-US" sz="1440" dirty="0" err="1">
                <a:solidFill>
                  <a:schemeClr val="bg1"/>
                </a:solidFill>
                <a:latin typeface="Amazon Ember"/>
                <a:ea typeface="Amazon Ember" panose="020B0603020204020204" pitchFamily="34" charset="0"/>
                <a:cs typeface="Arial"/>
              </a:rPr>
              <a:t>DoorDash</a:t>
            </a:r>
            <a:r>
              <a:rPr lang="en-US" sz="1440" dirty="0">
                <a:solidFill>
                  <a:schemeClr val="bg1"/>
                </a:solidFill>
                <a:latin typeface="Amazon Ember"/>
                <a:ea typeface="Amazon Ember" panose="020B0603020204020204" pitchFamily="34" charset="0"/>
                <a:cs typeface="Arial"/>
              </a:rPr>
              <a:t> has improved self-service workflows and reduced issue resolution speeds.</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a:extLst>
              <a:ext uri="{FF2B5EF4-FFF2-40B4-BE49-F238E27FC236}">
                <a16:creationId xmlns:a16="http://schemas.microsoft.com/office/drawing/2014/main" id="{38B37E5F-9D27-F74B-98F9-99D745C94311}"/>
              </a:ext>
            </a:extLst>
          </p:cNvPr>
          <p:cNvSpPr txBox="1"/>
          <p:nvPr/>
        </p:nvSpPr>
        <p:spPr>
          <a:xfrm>
            <a:off x="4165178" y="2721308"/>
            <a:ext cx="2995589" cy="498598"/>
          </a:xfrm>
          <a:prstGeom prst="rect">
            <a:avLst/>
          </a:prstGeom>
          <a:noFill/>
        </p:spPr>
        <p:txBody>
          <a:bodyPr wrap="square" rtlCol="0" anchor="t">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Solutions</a:t>
            </a:r>
          </a:p>
        </p:txBody>
      </p:sp>
      <p:sp>
        <p:nvSpPr>
          <p:cNvPr id="10" name="Text Placeholder 4">
            <a:extLst>
              <a:ext uri="{FF2B5EF4-FFF2-40B4-BE49-F238E27FC236}">
                <a16:creationId xmlns:a16="http://schemas.microsoft.com/office/drawing/2014/main" id="{4E0362B5-CB1B-1440-946A-9F5A010A5173}"/>
              </a:ext>
            </a:extLst>
          </p:cNvPr>
          <p:cNvSpPr txBox="1">
            <a:spLocks/>
          </p:cNvSpPr>
          <p:nvPr/>
        </p:nvSpPr>
        <p:spPr>
          <a:xfrm>
            <a:off x="7766410" y="3231373"/>
            <a:ext cx="3234695" cy="2035742"/>
          </a:xfrm>
          <a:prstGeom prst="rect">
            <a:avLst/>
          </a:prstGeom>
        </p:spPr>
        <p:txBody>
          <a:bodyPr vert="horz" lIns="109728" tIns="54864" rIns="109728" bIns="54864" rtlCol="0" anchor="t">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rgbClr val="545B64"/>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50x increase in testing capacity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 reduction in response latency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2.5 seconds or less response latency</a:t>
            </a:r>
          </a:p>
          <a:p>
            <a:pPr marL="205740" indent="-205740">
              <a:buFont typeface="Arial,Sans-Serif" panose="020B0604020202020204" pitchFamily="34" charset="0"/>
              <a:buChar char="•"/>
              <a:defRPr/>
            </a:pPr>
            <a:r>
              <a:rPr lang="en-US" sz="1440" dirty="0">
                <a:solidFill>
                  <a:schemeClr val="bg1"/>
                </a:solidFill>
                <a:latin typeface="Amazon Ember"/>
                <a:ea typeface="Amazon Ember" panose="020B0603020204020204" pitchFamily="34" charset="0"/>
                <a:cs typeface="Arial"/>
              </a:rPr>
              <a:t>50% reduction in development time</a:t>
            </a:r>
          </a:p>
          <a:p>
            <a:pPr marL="205740" indent="-205740">
              <a:buFont typeface="Arial,Sans-Serif" panose="020B0604020202020204" pitchFamily="34" charset="0"/>
              <a:buChar char="•"/>
              <a:defRPr/>
            </a:pPr>
            <a:endParaRPr lang="en-US" sz="1440" dirty="0">
              <a:solidFill>
                <a:schemeClr val="bg1"/>
              </a:solidFill>
              <a:latin typeface="Amazon Ember"/>
              <a:ea typeface="Amazon Ember" panose="020B0603020204020204" pitchFamily="34" charset="0"/>
              <a:cs typeface="Arial"/>
            </a:endParaRPr>
          </a:p>
        </p:txBody>
      </p:sp>
      <p:sp>
        <p:nvSpPr>
          <p:cNvPr id="11" name="TextBox 10">
            <a:extLst>
              <a:ext uri="{FF2B5EF4-FFF2-40B4-BE49-F238E27FC236}">
                <a16:creationId xmlns:a16="http://schemas.microsoft.com/office/drawing/2014/main" id="{795D5042-087E-EF41-AF1A-565A340068ED}"/>
              </a:ext>
            </a:extLst>
          </p:cNvPr>
          <p:cNvSpPr txBox="1"/>
          <p:nvPr/>
        </p:nvSpPr>
        <p:spPr>
          <a:xfrm>
            <a:off x="7766411" y="2721308"/>
            <a:ext cx="2464973" cy="498598"/>
          </a:xfrm>
          <a:prstGeom prst="rect">
            <a:avLst/>
          </a:prstGeom>
          <a:noFill/>
        </p:spPr>
        <p:txBody>
          <a:bodyPr wrap="square" rtlCol="0" anchor="ctr">
            <a:spAutoFit/>
          </a:bodyPr>
          <a:lstStyle/>
          <a:p>
            <a:r>
              <a:rPr lang="en-US" sz="264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Results</a:t>
            </a:r>
          </a:p>
        </p:txBody>
      </p:sp>
      <p:sp>
        <p:nvSpPr>
          <p:cNvPr id="13" name="Rectangle 12">
            <a:extLst>
              <a:ext uri="{FF2B5EF4-FFF2-40B4-BE49-F238E27FC236}">
                <a16:creationId xmlns:a16="http://schemas.microsoft.com/office/drawing/2014/main" id="{304D9117-DB86-4B42-AF89-034DA72DE38C}"/>
              </a:ext>
            </a:extLst>
          </p:cNvPr>
          <p:cNvSpPr/>
          <p:nvPr/>
        </p:nvSpPr>
        <p:spPr>
          <a:xfrm>
            <a:off x="11407376" y="0"/>
            <a:ext cx="3234696" cy="8229600"/>
          </a:xfrm>
          <a:prstGeom prst="rect">
            <a:avLst/>
          </a:prstGeom>
          <a:solidFill>
            <a:srgbClr val="EF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4" name="TextBox 13">
            <a:extLst>
              <a:ext uri="{FF2B5EF4-FFF2-40B4-BE49-F238E27FC236}">
                <a16:creationId xmlns:a16="http://schemas.microsoft.com/office/drawing/2014/main" id="{4DDB8313-9D1F-9441-AEA2-10DB12AB65A1}"/>
              </a:ext>
            </a:extLst>
          </p:cNvPr>
          <p:cNvSpPr txBox="1"/>
          <p:nvPr/>
        </p:nvSpPr>
        <p:spPr>
          <a:xfrm>
            <a:off x="11696898" y="5391576"/>
            <a:ext cx="2721121" cy="1883593"/>
          </a:xfrm>
          <a:prstGeom prst="rect">
            <a:avLst/>
          </a:prstGeom>
          <a:noFill/>
        </p:spPr>
        <p:txBody>
          <a:bodyPr wrap="square" lIns="109728" tIns="54864" rIns="109728" bIns="54864" rtlCol="0" anchor="t">
            <a:spAutoFit/>
          </a:bodyPr>
          <a:lstStyle/>
          <a:p>
            <a:r>
              <a:rPr lang="en-US" sz="1440" dirty="0" err="1">
                <a:solidFill>
                  <a:srgbClr val="000000"/>
                </a:solidFill>
                <a:latin typeface="Amazon Ember"/>
                <a:ea typeface="+mn-lt"/>
                <a:cs typeface="+mn-lt"/>
              </a:rPr>
              <a:t>DoorDash</a:t>
            </a:r>
            <a:r>
              <a:rPr lang="en-US" sz="1440" dirty="0">
                <a:solidFill>
                  <a:srgbClr val="000000"/>
                </a:solidFill>
                <a:latin typeface="Amazon Ember"/>
                <a:ea typeface="+mn-lt"/>
                <a:cs typeface="+mn-lt"/>
              </a:rPr>
              <a:t> is a local commerce platform dedicated to helping Merchants thrive in the convenience economy, giving consumers access to more of their communities, and providing work that empowers.</a:t>
            </a:r>
            <a:endParaRPr lang="en-US" sz="1440" dirty="0">
              <a:solidFill>
                <a:srgbClr val="212E3D"/>
              </a:solidFill>
              <a:latin typeface="Amazon Ember"/>
            </a:endParaRPr>
          </a:p>
        </p:txBody>
      </p:sp>
      <p:sp>
        <p:nvSpPr>
          <p:cNvPr id="15" name="TextBox 14">
            <a:extLst>
              <a:ext uri="{FF2B5EF4-FFF2-40B4-BE49-F238E27FC236}">
                <a16:creationId xmlns:a16="http://schemas.microsoft.com/office/drawing/2014/main" id="{61D5B7B5-F340-CF48-A55F-7F8D98BCB67A}"/>
              </a:ext>
            </a:extLst>
          </p:cNvPr>
          <p:cNvSpPr txBox="1"/>
          <p:nvPr/>
        </p:nvSpPr>
        <p:spPr>
          <a:xfrm>
            <a:off x="11658273" y="1526847"/>
            <a:ext cx="2826328" cy="276999"/>
          </a:xfrm>
          <a:prstGeom prst="rect">
            <a:avLst/>
          </a:prstGeom>
          <a:noFill/>
        </p:spPr>
        <p:txBody>
          <a:bodyPr wrap="square" rtlCol="0">
            <a:spAutoFit/>
          </a:bodyPr>
          <a:lstStyle/>
          <a:p>
            <a:r>
              <a:rPr lang="en-US" sz="1200" spc="360" dirty="0">
                <a:solidFill>
                  <a:schemeClr val="tx1">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CUSTOMER PROFILE</a:t>
            </a:r>
          </a:p>
        </p:txBody>
      </p:sp>
      <p:sp>
        <p:nvSpPr>
          <p:cNvPr id="19" name="TextBox 18">
            <a:extLst>
              <a:ext uri="{FF2B5EF4-FFF2-40B4-BE49-F238E27FC236}">
                <a16:creationId xmlns:a16="http://schemas.microsoft.com/office/drawing/2014/main" id="{271A8797-EC54-BB41-B1D1-1189DF78F4BB}"/>
              </a:ext>
            </a:extLst>
          </p:cNvPr>
          <p:cNvSpPr txBox="1"/>
          <p:nvPr/>
        </p:nvSpPr>
        <p:spPr>
          <a:xfrm>
            <a:off x="1782615" y="5587948"/>
            <a:ext cx="8448769" cy="1588127"/>
          </a:xfrm>
          <a:prstGeom prst="rect">
            <a:avLst/>
          </a:prstGeom>
          <a:noFill/>
        </p:spPr>
        <p:txBody>
          <a:bodyPr wrap="square" lIns="109728" tIns="54864" rIns="109728" bIns="54864" anchor="t">
            <a:spAutoFit/>
          </a:bodyPr>
          <a:lstStyle/>
          <a:p>
            <a:r>
              <a:rPr lang="en-US" sz="2400" b="1" dirty="0">
                <a:solidFill>
                  <a:srgbClr val="212E3D"/>
                </a:solidFill>
                <a:latin typeface="Amazon Ember Heavy"/>
                <a:ea typeface="+mn-lt"/>
                <a:cs typeface="+mn-lt"/>
              </a:rPr>
              <a:t>Using AWS, we’ve built a solution that gives Dashers reliable access to the information they need, when they need it.</a:t>
            </a:r>
            <a:endParaRPr lang="en-US" sz="2400" dirty="0">
              <a:solidFill>
                <a:srgbClr val="212E3D"/>
              </a:solidFill>
              <a:latin typeface="Amazon Ember Heavy"/>
              <a:ea typeface="+mn-lt"/>
              <a:cs typeface="+mn-lt"/>
            </a:endParaRPr>
          </a:p>
          <a:p>
            <a:endParaRPr lang="en-US" sz="2400" b="1" dirty="0">
              <a:solidFill>
                <a:srgbClr val="212E3D"/>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2" name="TextBox 11">
            <a:extLst>
              <a:ext uri="{FF2B5EF4-FFF2-40B4-BE49-F238E27FC236}">
                <a16:creationId xmlns:a16="http://schemas.microsoft.com/office/drawing/2014/main" id="{63650090-2194-B347-A25E-7600116A891C}"/>
              </a:ext>
            </a:extLst>
          </p:cNvPr>
          <p:cNvSpPr txBox="1"/>
          <p:nvPr/>
        </p:nvSpPr>
        <p:spPr>
          <a:xfrm>
            <a:off x="11507271" y="4100161"/>
            <a:ext cx="3299756" cy="295466"/>
          </a:xfrm>
          <a:prstGeom prst="rect">
            <a:avLst/>
          </a:prstGeom>
          <a:noFill/>
        </p:spPr>
        <p:txBody>
          <a:bodyPr wrap="square" rtlCol="0">
            <a:spAutoFit/>
          </a:bodyPr>
          <a:lstStyle/>
          <a:p>
            <a:endParaRPr lang="en-US" sz="1320" b="1" spc="360" dirty="0">
              <a:solidFill>
                <a:srgbClr val="252262"/>
              </a:solidFill>
              <a:latin typeface="Amazon Ember Thin" panose="020B0303020204020204" pitchFamily="34" charset="0"/>
              <a:ea typeface="Amazon Ember Thin" panose="020B0303020204020204" pitchFamily="34" charset="0"/>
              <a:cs typeface="Amazon Ember Thin" panose="020B0303020204020204" pitchFamily="34" charset="0"/>
            </a:endParaRPr>
          </a:p>
        </p:txBody>
      </p:sp>
      <p:sp>
        <p:nvSpPr>
          <p:cNvPr id="4" name="TextBox 3">
            <a:extLst>
              <a:ext uri="{FF2B5EF4-FFF2-40B4-BE49-F238E27FC236}">
                <a16:creationId xmlns:a16="http://schemas.microsoft.com/office/drawing/2014/main" id="{D9F022DC-A8C5-FA40-B33F-382B8436A6C7}"/>
              </a:ext>
            </a:extLst>
          </p:cNvPr>
          <p:cNvSpPr txBox="1"/>
          <p:nvPr/>
        </p:nvSpPr>
        <p:spPr>
          <a:xfrm>
            <a:off x="11696897" y="4046211"/>
            <a:ext cx="2771147" cy="960263"/>
          </a:xfrm>
          <a:prstGeom prst="rect">
            <a:avLst/>
          </a:prstGeom>
          <a:noFill/>
        </p:spPr>
        <p:txBody>
          <a:bodyPr wrap="square" lIns="109728" tIns="54864" rIns="109728" bIns="54864" rtlCol="0" anchor="t">
            <a:spAutoFit/>
          </a:bodyPr>
          <a:lstStyle/>
          <a:p>
            <a:r>
              <a:rPr lang="en-US" sz="960" spc="360" dirty="0">
                <a:solidFill>
                  <a:schemeClr val="bg1">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INDUSTRY</a:t>
            </a:r>
          </a:p>
          <a:p>
            <a:r>
              <a:rPr lang="en-US" sz="1200" b="1" dirty="0">
                <a:solidFill>
                  <a:srgbClr val="212E3D"/>
                </a:solidFill>
                <a:latin typeface="Amazon Ember Heavy"/>
                <a:ea typeface="Amazon Ember Heavy" panose="020B0603020204020204" pitchFamily="34" charset="0"/>
                <a:cs typeface="Amazon Ember Heavy" panose="020B0603020204020204" pitchFamily="34" charset="0"/>
              </a:rPr>
              <a:t>Technology</a:t>
            </a:r>
            <a:br>
              <a:rPr lang="en-US" sz="1200" b="1" dirty="0">
                <a:latin typeface="Amazon Ember Heavy" panose="020B0603020204020204" pitchFamily="34" charset="0"/>
                <a:ea typeface="Amazon Ember Heavy" panose="020B0603020204020204" pitchFamily="34" charset="0"/>
                <a:cs typeface="Amazon Ember Heavy" panose="020B0603020204020204" pitchFamily="34" charset="0"/>
              </a:rPr>
            </a:br>
            <a:br>
              <a:rPr lang="en-US" sz="1200" b="1"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960" spc="360" dirty="0">
                <a:solidFill>
                  <a:schemeClr val="bg1">
                    <a:lumMod val="50000"/>
                  </a:schemeClr>
                </a:solidFill>
                <a:latin typeface="Amazon Ember Heavy"/>
                <a:ea typeface="Amazon Ember Heavy" panose="020B0603020204020204" pitchFamily="34" charset="0"/>
                <a:cs typeface="Amazon Ember Heavy" panose="020B0603020204020204" pitchFamily="34" charset="0"/>
              </a:rPr>
              <a:t>REGION</a:t>
            </a:r>
            <a:br>
              <a:rPr lang="en-US" sz="960" spc="360"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1200" b="1" dirty="0">
                <a:solidFill>
                  <a:srgbClr val="212E3D"/>
                </a:solidFill>
                <a:latin typeface="Amazon Ember Heavy"/>
                <a:ea typeface="Amazon Ember Heavy" panose="020B0603020204020204" pitchFamily="34" charset="0"/>
                <a:cs typeface="Amazon Ember Heavy" panose="020B0603020204020204" pitchFamily="34" charset="0"/>
              </a:rPr>
              <a:t>United States</a:t>
            </a:r>
            <a:endParaRPr lang="en-US" sz="1320" b="1" dirty="0">
              <a:solidFill>
                <a:srgbClr val="212E3D"/>
              </a:solidFill>
              <a:latin typeface="Amazon Ember Heavy"/>
              <a:ea typeface="Amazon Ember Thin" panose="020B0303020204020204" pitchFamily="34" charset="0"/>
              <a:cs typeface="Amazon Ember Thin" panose="020B0303020204020204" pitchFamily="34" charset="0"/>
            </a:endParaRPr>
          </a:p>
        </p:txBody>
      </p:sp>
      <p:sp>
        <p:nvSpPr>
          <p:cNvPr id="22" name="Rectangle 21">
            <a:extLst>
              <a:ext uri="{FF2B5EF4-FFF2-40B4-BE49-F238E27FC236}">
                <a16:creationId xmlns:a16="http://schemas.microsoft.com/office/drawing/2014/main" id="{25A24C6A-2133-A64C-927B-3CF3222A56DE}"/>
              </a:ext>
            </a:extLst>
          </p:cNvPr>
          <p:cNvSpPr/>
          <p:nvPr/>
        </p:nvSpPr>
        <p:spPr>
          <a:xfrm>
            <a:off x="869333" y="5411910"/>
            <a:ext cx="748327" cy="1015663"/>
          </a:xfrm>
          <a:prstGeom prst="rect">
            <a:avLst/>
          </a:prstGeom>
        </p:spPr>
        <p:txBody>
          <a:bodyPr wrap="square">
            <a:spAutoFit/>
          </a:bodyPr>
          <a:lstStyle/>
          <a:p>
            <a:r>
              <a:rPr lang="en-US" sz="60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a:t>
            </a:r>
            <a:endParaRPr lang="en-US" sz="6000" dirty="0">
              <a:solidFill>
                <a:srgbClr val="FF9900"/>
              </a:solidFill>
            </a:endParaRPr>
          </a:p>
        </p:txBody>
      </p:sp>
      <p:pic>
        <p:nvPicPr>
          <p:cNvPr id="24" name="Picture 23">
            <a:extLst>
              <a:ext uri="{FF2B5EF4-FFF2-40B4-BE49-F238E27FC236}">
                <a16:creationId xmlns:a16="http://schemas.microsoft.com/office/drawing/2014/main" id="{CA9C7D51-48EC-8240-8D8E-7CD26ED582DB}"/>
              </a:ext>
            </a:extLst>
          </p:cNvPr>
          <p:cNvPicPr>
            <a:picLocks noChangeAspect="1"/>
          </p:cNvPicPr>
          <p:nvPr/>
        </p:nvPicPr>
        <p:blipFill>
          <a:blip r:embed="rId3">
            <a:alphaModFix/>
          </a:blip>
          <a:stretch>
            <a:fillRect/>
          </a:stretch>
        </p:blipFill>
        <p:spPr>
          <a:xfrm>
            <a:off x="566476" y="497265"/>
            <a:ext cx="732604" cy="429922"/>
          </a:xfrm>
          <a:prstGeom prst="rect">
            <a:avLst/>
          </a:prstGeom>
        </p:spPr>
      </p:pic>
      <p:sp>
        <p:nvSpPr>
          <p:cNvPr id="23" name="Rectangle 22">
            <a:extLst>
              <a:ext uri="{FF2B5EF4-FFF2-40B4-BE49-F238E27FC236}">
                <a16:creationId xmlns:a16="http://schemas.microsoft.com/office/drawing/2014/main" id="{2F81063A-CACB-7448-8212-A5F0963FCE7D}"/>
              </a:ext>
            </a:extLst>
          </p:cNvPr>
          <p:cNvSpPr/>
          <p:nvPr/>
        </p:nvSpPr>
        <p:spPr>
          <a:xfrm>
            <a:off x="9954681" y="6724812"/>
            <a:ext cx="623889" cy="1015663"/>
          </a:xfrm>
          <a:prstGeom prst="rect">
            <a:avLst/>
          </a:prstGeom>
        </p:spPr>
        <p:txBody>
          <a:bodyPr wrap="none">
            <a:spAutoFit/>
          </a:bodyPr>
          <a:lstStyle/>
          <a:p>
            <a:r>
              <a:rPr lang="en-US" sz="60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a:t>
            </a:r>
          </a:p>
        </p:txBody>
      </p:sp>
      <p:sp>
        <p:nvSpPr>
          <p:cNvPr id="25" name="Triangle 24">
            <a:extLst>
              <a:ext uri="{FF2B5EF4-FFF2-40B4-BE49-F238E27FC236}">
                <a16:creationId xmlns:a16="http://schemas.microsoft.com/office/drawing/2014/main" id="{00256B29-4F7B-284D-8CDF-761F4867D2CB}"/>
              </a:ext>
            </a:extLst>
          </p:cNvPr>
          <p:cNvSpPr/>
          <p:nvPr/>
        </p:nvSpPr>
        <p:spPr>
          <a:xfrm flipV="1">
            <a:off x="9657621" y="0"/>
            <a:ext cx="3526942" cy="129056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solidFill>
                <a:srgbClr val="7E93EF"/>
              </a:solidFill>
            </a:endParaRPr>
          </a:p>
        </p:txBody>
      </p:sp>
      <p:cxnSp>
        <p:nvCxnSpPr>
          <p:cNvPr id="27" name="Straight Connector 26">
            <a:extLst>
              <a:ext uri="{FF2B5EF4-FFF2-40B4-BE49-F238E27FC236}">
                <a16:creationId xmlns:a16="http://schemas.microsoft.com/office/drawing/2014/main" id="{F69239CC-C5C3-A34C-A386-B4CCAC790D7C}"/>
              </a:ext>
            </a:extLst>
          </p:cNvPr>
          <p:cNvCxnSpPr/>
          <p:nvPr/>
        </p:nvCxnSpPr>
        <p:spPr>
          <a:xfrm>
            <a:off x="11785181" y="5165645"/>
            <a:ext cx="24968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4588FF-45F5-2E48-BD4A-FFBD293E0271}"/>
              </a:ext>
            </a:extLst>
          </p:cNvPr>
          <p:cNvCxnSpPr/>
          <p:nvPr/>
        </p:nvCxnSpPr>
        <p:spPr>
          <a:xfrm>
            <a:off x="11785181" y="3879179"/>
            <a:ext cx="24968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7D699B9-F944-A843-AC06-C6A1284D4088}"/>
              </a:ext>
            </a:extLst>
          </p:cNvPr>
          <p:cNvSpPr/>
          <p:nvPr/>
        </p:nvSpPr>
        <p:spPr>
          <a:xfrm>
            <a:off x="1779438" y="6984548"/>
            <a:ext cx="7315200" cy="590931"/>
          </a:xfrm>
          <a:prstGeom prst="rect">
            <a:avLst/>
          </a:prstGeom>
        </p:spPr>
        <p:txBody>
          <a:bodyPr lIns="109728" tIns="54864" rIns="109728" bIns="54864" anchor="t">
            <a:spAutoFit/>
          </a:bodyPr>
          <a:lstStyle/>
          <a:p>
            <a:r>
              <a:rPr lang="en-US" sz="1680" b="1" dirty="0">
                <a:solidFill>
                  <a:srgbClr val="212E3D"/>
                </a:solidFill>
                <a:latin typeface="Amazon Ember Heavy"/>
                <a:ea typeface="Amazon Ember Heavy" panose="020B0603020204020204" pitchFamily="34" charset="0"/>
                <a:cs typeface="Amazon Ember Heavy" panose="020B0603020204020204" pitchFamily="34" charset="0"/>
              </a:rPr>
              <a:t>Chaitanya Hari</a:t>
            </a:r>
            <a:br>
              <a:rPr lang="en-US" sz="1440" b="1" i="1" dirty="0">
                <a:latin typeface="Amazon Ember Heavy" panose="020B0603020204020204" pitchFamily="34" charset="0"/>
                <a:ea typeface="Amazon Ember Heavy" panose="020B0603020204020204" pitchFamily="34" charset="0"/>
                <a:cs typeface="Amazon Ember Heavy" panose="020B0603020204020204" pitchFamily="34" charset="0"/>
              </a:rPr>
            </a:br>
            <a:r>
              <a:rPr lang="en-US" sz="1440" dirty="0">
                <a:solidFill>
                  <a:srgbClr val="212E3D"/>
                </a:solidFill>
                <a:latin typeface="Amazon Ember Light"/>
                <a:ea typeface="+mn-lt"/>
                <a:cs typeface="+mn-lt"/>
              </a:rPr>
              <a:t>Contact Center Product Lead, </a:t>
            </a:r>
            <a:r>
              <a:rPr lang="en-US" sz="1440" dirty="0" err="1">
                <a:solidFill>
                  <a:srgbClr val="212E3D"/>
                </a:solidFill>
                <a:latin typeface="Amazon Ember Light"/>
                <a:ea typeface="+mn-lt"/>
                <a:cs typeface="+mn-lt"/>
              </a:rPr>
              <a:t>DoorDash</a:t>
            </a:r>
            <a:endParaRPr lang="en-US" sz="1440" dirty="0">
              <a:solidFill>
                <a:srgbClr val="212E3D"/>
              </a:solidFill>
              <a:latin typeface="Amazon Ember Light"/>
              <a:ea typeface="Amazon Ember Light" panose="020B0403020204020204" pitchFamily="34" charset="0"/>
              <a:cs typeface="Amazon Ember Light" panose="020B0403020204020204" pitchFamily="34" charset="0"/>
            </a:endParaRPr>
          </a:p>
        </p:txBody>
      </p:sp>
      <p:pic>
        <p:nvPicPr>
          <p:cNvPr id="5" name="Graphic 4">
            <a:extLst>
              <a:ext uri="{FF2B5EF4-FFF2-40B4-BE49-F238E27FC236}">
                <a16:creationId xmlns:a16="http://schemas.microsoft.com/office/drawing/2014/main" id="{3D666EE9-CFFC-D803-2C1E-714812915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270" y="2419730"/>
            <a:ext cx="2826329" cy="328108"/>
          </a:xfrm>
          <a:prstGeom prst="rect">
            <a:avLst/>
          </a:prstGeom>
        </p:spPr>
      </p:pic>
      <p:sp>
        <p:nvSpPr>
          <p:cNvPr id="16" name="TextBox 15">
            <a:extLst>
              <a:ext uri="{FF2B5EF4-FFF2-40B4-BE49-F238E27FC236}">
                <a16:creationId xmlns:a16="http://schemas.microsoft.com/office/drawing/2014/main" id="{50A8748D-E217-C9A1-2910-6E82313FF5E8}"/>
              </a:ext>
            </a:extLst>
          </p:cNvPr>
          <p:cNvSpPr txBox="1"/>
          <p:nvPr/>
        </p:nvSpPr>
        <p:spPr>
          <a:xfrm>
            <a:off x="519528" y="7701508"/>
            <a:ext cx="10272374" cy="276999"/>
          </a:xfrm>
          <a:prstGeom prst="rect">
            <a:avLst/>
          </a:prstGeom>
          <a:solidFill>
            <a:schemeClr val="tx1"/>
          </a:solidFill>
        </p:spPr>
        <p:txBody>
          <a:bodyPr wrap="square">
            <a:spAutoFit/>
          </a:bodyPr>
          <a:lstStyle/>
          <a:p>
            <a:pPr algn="ctr"/>
            <a:r>
              <a:rPr lang="en-US" sz="12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AWS case study is at </a:t>
            </a:r>
            <a:r>
              <a:rPr lang="en-US" sz="1200"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hlinkClick r:id="rId6"/>
              </a:rPr>
              <a:t>https://aws.amazon.com/solutions/case-studies/doordash-bedrock-case-study</a:t>
            </a:r>
            <a:endParaRPr lang="en-US" sz="1200" i="1" dirty="0"/>
          </a:p>
        </p:txBody>
      </p:sp>
    </p:spTree>
    <p:extLst>
      <p:ext uri="{BB962C8B-B14F-4D97-AF65-F5344CB8AC3E}">
        <p14:creationId xmlns:p14="http://schemas.microsoft.com/office/powerpoint/2010/main" val="5089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B5162A6-0F3C-4E4E-E78D-701CF3865AFC}"/>
              </a:ext>
            </a:extLst>
          </p:cNvPr>
          <p:cNvSpPr/>
          <p:nvPr/>
        </p:nvSpPr>
        <p:spPr>
          <a:xfrm>
            <a:off x="396132" y="1134582"/>
            <a:ext cx="13641311" cy="6441875"/>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cxnSp>
        <p:nvCxnSpPr>
          <p:cNvPr id="170" name="Straight Connector 169">
            <a:extLst>
              <a:ext uri="{FF2B5EF4-FFF2-40B4-BE49-F238E27FC236}">
                <a16:creationId xmlns:a16="http://schemas.microsoft.com/office/drawing/2014/main" id="{B84277F2-A90A-ED5D-F132-3C76892C178F}"/>
              </a:ext>
            </a:extLst>
          </p:cNvPr>
          <p:cNvCxnSpPr>
            <a:cxnSpLocks/>
            <a:stCxn id="20" idx="2"/>
            <a:endCxn id="221" idx="6"/>
          </p:cNvCxnSpPr>
          <p:nvPr/>
        </p:nvCxnSpPr>
        <p:spPr>
          <a:xfrm flipH="1" flipV="1">
            <a:off x="5538260" y="3102798"/>
            <a:ext cx="645244" cy="60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04553E32-1A51-9B30-41B1-80BF6880CEA2}"/>
              </a:ext>
            </a:extLst>
          </p:cNvPr>
          <p:cNvCxnSpPr>
            <a:cxnSpLocks/>
            <a:stCxn id="221" idx="2"/>
            <a:endCxn id="29" idx="6"/>
          </p:cNvCxnSpPr>
          <p:nvPr/>
        </p:nvCxnSpPr>
        <p:spPr>
          <a:xfrm flipH="1">
            <a:off x="3964678" y="3102798"/>
            <a:ext cx="645244" cy="222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173" name="Freeform: Shape 102">
            <a:extLst>
              <a:ext uri="{FF2B5EF4-FFF2-40B4-BE49-F238E27FC236}">
                <a16:creationId xmlns:a16="http://schemas.microsoft.com/office/drawing/2014/main" id="{D065B5FC-A694-C6D8-F52B-20B4B7E80716}"/>
              </a:ext>
            </a:extLst>
          </p:cNvPr>
          <p:cNvSpPr/>
          <p:nvPr/>
        </p:nvSpPr>
        <p:spPr>
          <a:xfrm>
            <a:off x="4626846" y="1841756"/>
            <a:ext cx="2495560" cy="766344"/>
          </a:xfrm>
          <a:custGeom>
            <a:avLst/>
            <a:gdLst>
              <a:gd name="connsiteX0" fmla="*/ 49646 w 2139883"/>
              <a:gd name="connsiteY0" fmla="*/ 0 h 1253253"/>
              <a:gd name="connsiteX1" fmla="*/ 2090237 w 2139883"/>
              <a:gd name="connsiteY1" fmla="*/ 0 h 1253253"/>
              <a:gd name="connsiteX2" fmla="*/ 2139883 w 2139883"/>
              <a:gd name="connsiteY2" fmla="*/ 49646 h 1253253"/>
              <a:gd name="connsiteX3" fmla="*/ 2139883 w 2139883"/>
              <a:gd name="connsiteY3" fmla="*/ 1022860 h 1253253"/>
              <a:gd name="connsiteX4" fmla="*/ 2090237 w 2139883"/>
              <a:gd name="connsiteY4" fmla="*/ 1072506 h 1253253"/>
              <a:gd name="connsiteX5" fmla="*/ 265882 w 2139883"/>
              <a:gd name="connsiteY5" fmla="*/ 1072506 h 1253253"/>
              <a:gd name="connsiteX6" fmla="*/ 0 w 2139883"/>
              <a:gd name="connsiteY6" fmla="*/ 1253253 h 1253253"/>
              <a:gd name="connsiteX7" fmla="*/ 0 w 2139883"/>
              <a:gd name="connsiteY7" fmla="*/ 1022860 h 1253253"/>
              <a:gd name="connsiteX8" fmla="*/ 0 w 2139883"/>
              <a:gd name="connsiteY8" fmla="*/ 894339 h 1253253"/>
              <a:gd name="connsiteX9" fmla="*/ 0 w 2139883"/>
              <a:gd name="connsiteY9" fmla="*/ 49646 h 1253253"/>
              <a:gd name="connsiteX10" fmla="*/ 49646 w 2139883"/>
              <a:gd name="connsiteY10" fmla="*/ 0 h 125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9883" h="1253253">
                <a:moveTo>
                  <a:pt x="49646" y="0"/>
                </a:moveTo>
                <a:lnTo>
                  <a:pt x="2090237" y="0"/>
                </a:lnTo>
                <a:cubicBezTo>
                  <a:pt x="2117656" y="0"/>
                  <a:pt x="2139883" y="22227"/>
                  <a:pt x="2139883" y="49646"/>
                </a:cubicBezTo>
                <a:lnTo>
                  <a:pt x="2139883" y="1022860"/>
                </a:lnTo>
                <a:cubicBezTo>
                  <a:pt x="2139883" y="1050279"/>
                  <a:pt x="2117656" y="1072506"/>
                  <a:pt x="2090237" y="1072506"/>
                </a:cubicBezTo>
                <a:lnTo>
                  <a:pt x="265882" y="1072506"/>
                </a:lnTo>
                <a:lnTo>
                  <a:pt x="0" y="1253253"/>
                </a:lnTo>
                <a:lnTo>
                  <a:pt x="0" y="1022860"/>
                </a:lnTo>
                <a:lnTo>
                  <a:pt x="0" y="894339"/>
                </a:lnTo>
                <a:lnTo>
                  <a:pt x="0" y="49646"/>
                </a:lnTo>
                <a:cubicBezTo>
                  <a:pt x="0" y="22227"/>
                  <a:pt x="22227" y="0"/>
                  <a:pt x="49646"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Do you have a hotel right by the ocean in Australia?</a:t>
            </a:r>
          </a:p>
        </p:txBody>
      </p:sp>
      <p:sp>
        <p:nvSpPr>
          <p:cNvPr id="174" name="Freeform: Shape 110">
            <a:extLst>
              <a:ext uri="{FF2B5EF4-FFF2-40B4-BE49-F238E27FC236}">
                <a16:creationId xmlns:a16="http://schemas.microsoft.com/office/drawing/2014/main" id="{DD952AC0-37EC-842B-D401-52EB5A5E011A}"/>
              </a:ext>
            </a:extLst>
          </p:cNvPr>
          <p:cNvSpPr/>
          <p:nvPr/>
        </p:nvSpPr>
        <p:spPr>
          <a:xfrm>
            <a:off x="7751811" y="1841756"/>
            <a:ext cx="1784074" cy="742593"/>
          </a:xfrm>
          <a:custGeom>
            <a:avLst/>
            <a:gdLst>
              <a:gd name="connsiteX0" fmla="*/ 62759 w 1339023"/>
              <a:gd name="connsiteY0" fmla="*/ 0 h 1090679"/>
              <a:gd name="connsiteX1" fmla="*/ 1276265 w 1339023"/>
              <a:gd name="connsiteY1" fmla="*/ 0 h 1090679"/>
              <a:gd name="connsiteX2" fmla="*/ 1339023 w 1339023"/>
              <a:gd name="connsiteY2" fmla="*/ 62758 h 1090679"/>
              <a:gd name="connsiteX3" fmla="*/ 1339023 w 1339023"/>
              <a:gd name="connsiteY3" fmla="*/ 847174 h 1090679"/>
              <a:gd name="connsiteX4" fmla="*/ 1276265 w 1339023"/>
              <a:gd name="connsiteY4" fmla="*/ 909932 h 1090679"/>
              <a:gd name="connsiteX5" fmla="*/ 265882 w 1339023"/>
              <a:gd name="connsiteY5" fmla="*/ 909932 h 1090679"/>
              <a:gd name="connsiteX6" fmla="*/ 0 w 1339023"/>
              <a:gd name="connsiteY6" fmla="*/ 1090679 h 1090679"/>
              <a:gd name="connsiteX7" fmla="*/ 0 w 1339023"/>
              <a:gd name="connsiteY7" fmla="*/ 731765 h 1090679"/>
              <a:gd name="connsiteX8" fmla="*/ 1 w 1339023"/>
              <a:gd name="connsiteY8" fmla="*/ 731765 h 1090679"/>
              <a:gd name="connsiteX9" fmla="*/ 1 w 1339023"/>
              <a:gd name="connsiteY9" fmla="*/ 62758 h 1090679"/>
              <a:gd name="connsiteX10" fmla="*/ 62759 w 1339023"/>
              <a:gd name="connsiteY10" fmla="*/ 0 h 109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023" h="1090679">
                <a:moveTo>
                  <a:pt x="62759" y="0"/>
                </a:moveTo>
                <a:lnTo>
                  <a:pt x="1276265" y="0"/>
                </a:lnTo>
                <a:cubicBezTo>
                  <a:pt x="1310925" y="0"/>
                  <a:pt x="1339023" y="28098"/>
                  <a:pt x="1339023" y="62758"/>
                </a:cubicBezTo>
                <a:lnTo>
                  <a:pt x="1339023" y="847174"/>
                </a:lnTo>
                <a:cubicBezTo>
                  <a:pt x="1339023" y="881834"/>
                  <a:pt x="1310925" y="909932"/>
                  <a:pt x="1276265" y="909932"/>
                </a:cubicBezTo>
                <a:lnTo>
                  <a:pt x="265882" y="909932"/>
                </a:lnTo>
                <a:lnTo>
                  <a:pt x="0" y="1090679"/>
                </a:lnTo>
                <a:lnTo>
                  <a:pt x="0" y="731765"/>
                </a:lnTo>
                <a:lnTo>
                  <a:pt x="1" y="731765"/>
                </a:lnTo>
                <a:lnTo>
                  <a:pt x="1" y="62758"/>
                </a:lnTo>
                <a:cubicBezTo>
                  <a:pt x="1" y="28098"/>
                  <a:pt x="28099" y="0"/>
                  <a:pt x="62759"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Are there outdoor restaurants?</a:t>
            </a:r>
          </a:p>
        </p:txBody>
      </p:sp>
      <p:sp>
        <p:nvSpPr>
          <p:cNvPr id="176" name="Freeform: Shape 81">
            <a:extLst>
              <a:ext uri="{FF2B5EF4-FFF2-40B4-BE49-F238E27FC236}">
                <a16:creationId xmlns:a16="http://schemas.microsoft.com/office/drawing/2014/main" id="{E587A259-3132-6721-9E3E-95E1A358B8CF}"/>
              </a:ext>
            </a:extLst>
          </p:cNvPr>
          <p:cNvSpPr/>
          <p:nvPr/>
        </p:nvSpPr>
        <p:spPr>
          <a:xfrm rot="10800000" flipV="1">
            <a:off x="3051212" y="3520016"/>
            <a:ext cx="2270733" cy="1844992"/>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 welcome to Example Corp Hospitality Group.</a:t>
            </a:r>
          </a:p>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I help? I can answer questions about our company and our hotel brands.</a:t>
            </a:r>
          </a:p>
        </p:txBody>
      </p:sp>
      <p:cxnSp>
        <p:nvCxnSpPr>
          <p:cNvPr id="180" name="Straight Connector 179">
            <a:extLst>
              <a:ext uri="{FF2B5EF4-FFF2-40B4-BE49-F238E27FC236}">
                <a16:creationId xmlns:a16="http://schemas.microsoft.com/office/drawing/2014/main" id="{C31DE497-0F06-7511-7A2E-3EB80883C053}"/>
              </a:ext>
            </a:extLst>
          </p:cNvPr>
          <p:cNvCxnSpPr>
            <a:cxnSpLocks/>
            <a:stCxn id="184" idx="2"/>
            <a:endCxn id="189" idx="6"/>
          </p:cNvCxnSpPr>
          <p:nvPr/>
        </p:nvCxnSpPr>
        <p:spPr>
          <a:xfrm flipH="1">
            <a:off x="1195123" y="3110292"/>
            <a:ext cx="396465"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181" name="Group 180">
            <a:extLst>
              <a:ext uri="{FF2B5EF4-FFF2-40B4-BE49-F238E27FC236}">
                <a16:creationId xmlns:a16="http://schemas.microsoft.com/office/drawing/2014/main" id="{66C8EA29-0FC3-5558-8D27-C224BF1E11BA}"/>
              </a:ext>
            </a:extLst>
          </p:cNvPr>
          <p:cNvGrpSpPr/>
          <p:nvPr/>
        </p:nvGrpSpPr>
        <p:grpSpPr>
          <a:xfrm>
            <a:off x="1498555" y="2646122"/>
            <a:ext cx="1114408" cy="1720635"/>
            <a:chOff x="1870217" y="2640650"/>
            <a:chExt cx="1114407" cy="1720634"/>
          </a:xfrm>
        </p:grpSpPr>
        <p:sp>
          <p:nvSpPr>
            <p:cNvPr id="182" name="Oval Callout 5">
              <a:extLst>
                <a:ext uri="{FF2B5EF4-FFF2-40B4-BE49-F238E27FC236}">
                  <a16:creationId xmlns:a16="http://schemas.microsoft.com/office/drawing/2014/main" id="{B355600A-E614-8562-EBD9-F8620D20DAEC}"/>
                </a:ext>
              </a:extLst>
            </p:cNvPr>
            <p:cNvSpPr/>
            <p:nvPr/>
          </p:nvSpPr>
          <p:spPr>
            <a:xfrm>
              <a:off x="1870217" y="3714953"/>
              <a:ext cx="1114407" cy="646331"/>
            </a:xfrm>
            <a:prstGeom prst="rect">
              <a:avLst/>
            </a:prstGeom>
            <a:noFill/>
          </p:spPr>
          <p:txBody>
            <a:bodyPr wrap="none" rtlCol="0">
              <a:spAutoFit/>
            </a:bodyPr>
            <a:lstStyle/>
            <a:p>
              <a:pPr algn="ctr" defTabSz="731491">
                <a:defRPr/>
              </a:pP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Incoming</a:t>
              </a:r>
              <a:b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customer call</a:t>
              </a:r>
            </a:p>
            <a:p>
              <a:pPr algn="ctr" defTabSz="731491">
                <a:defRPr/>
              </a:pPr>
              <a:r>
                <a:rPr lang="en-US" sz="1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or chat</a:t>
              </a:r>
            </a:p>
          </p:txBody>
        </p:sp>
        <p:grpSp>
          <p:nvGrpSpPr>
            <p:cNvPr id="183" name="Group 182">
              <a:extLst>
                <a:ext uri="{FF2B5EF4-FFF2-40B4-BE49-F238E27FC236}">
                  <a16:creationId xmlns:a16="http://schemas.microsoft.com/office/drawing/2014/main" id="{E204943F-7943-A624-1224-15E97C32C9B1}"/>
                </a:ext>
              </a:extLst>
            </p:cNvPr>
            <p:cNvGrpSpPr/>
            <p:nvPr/>
          </p:nvGrpSpPr>
          <p:grpSpPr>
            <a:xfrm>
              <a:off x="1963250" y="2640650"/>
              <a:ext cx="928338" cy="928338"/>
              <a:chOff x="11938704" y="2739700"/>
              <a:chExt cx="884998" cy="884998"/>
            </a:xfrm>
          </p:grpSpPr>
          <p:sp>
            <p:nvSpPr>
              <p:cNvPr id="184" name="Oval 183">
                <a:extLst>
                  <a:ext uri="{FF2B5EF4-FFF2-40B4-BE49-F238E27FC236}">
                    <a16:creationId xmlns:a16="http://schemas.microsoft.com/office/drawing/2014/main" id="{EE089DAF-A764-4658-6110-9B4079686F72}"/>
                  </a:ext>
                </a:extLst>
              </p:cNvPr>
              <p:cNvSpPr/>
              <p:nvPr/>
            </p:nvSpPr>
            <p:spPr bwMode="auto">
              <a:xfrm>
                <a:off x="11938704" y="2739700"/>
                <a:ext cx="884998" cy="884998"/>
              </a:xfrm>
              <a:prstGeom prst="ellipse">
                <a:avLst/>
              </a:prstGeom>
              <a:solidFill>
                <a:schemeClr val="bg2"/>
              </a:solidFill>
              <a:ln w="254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grpSp>
            <p:nvGrpSpPr>
              <p:cNvPr id="185" name="Group 184">
                <a:extLst>
                  <a:ext uri="{FF2B5EF4-FFF2-40B4-BE49-F238E27FC236}">
                    <a16:creationId xmlns:a16="http://schemas.microsoft.com/office/drawing/2014/main" id="{D7F9BD8C-051B-B0BD-513E-846684D0B624}"/>
                  </a:ext>
                </a:extLst>
              </p:cNvPr>
              <p:cNvGrpSpPr/>
              <p:nvPr/>
            </p:nvGrpSpPr>
            <p:grpSpPr>
              <a:xfrm>
                <a:off x="12170536" y="2896404"/>
                <a:ext cx="416812" cy="558122"/>
                <a:chOff x="4479652" y="1261301"/>
                <a:chExt cx="472298" cy="632419"/>
              </a:xfrm>
            </p:grpSpPr>
            <p:sp>
              <p:nvSpPr>
                <p:cNvPr id="186" name="Freeform: Shape 152">
                  <a:extLst>
                    <a:ext uri="{FF2B5EF4-FFF2-40B4-BE49-F238E27FC236}">
                      <a16:creationId xmlns:a16="http://schemas.microsoft.com/office/drawing/2014/main" id="{E21B802C-1410-3214-D1DF-A1A71DF97A1E}"/>
                    </a:ext>
                  </a:extLst>
                </p:cNvPr>
                <p:cNvSpPr/>
                <p:nvPr/>
              </p:nvSpPr>
              <p:spPr>
                <a:xfrm>
                  <a:off x="4479652" y="1513578"/>
                  <a:ext cx="472298" cy="380142"/>
                </a:xfrm>
                <a:custGeom>
                  <a:avLst/>
                  <a:gdLst/>
                  <a:ahLst/>
                  <a:cxnLst/>
                  <a:rect l="0" t="0" r="0" b="0"/>
                  <a:pathLst>
                    <a:path w="390525" h="314325">
                      <a:moveTo>
                        <a:pt x="110976" y="301466"/>
                      </a:moveTo>
                      <a:lnTo>
                        <a:pt x="295762" y="301466"/>
                      </a:lnTo>
                      <a:cubicBezTo>
                        <a:pt x="321479" y="301466"/>
                        <a:pt x="377677" y="239554"/>
                        <a:pt x="377677" y="212884"/>
                      </a:cubicBezTo>
                      <a:cubicBezTo>
                        <a:pt x="377677" y="212884"/>
                        <a:pt x="351007" y="21431"/>
                        <a:pt x="199559" y="21431"/>
                      </a:cubicBezTo>
                      <a:cubicBezTo>
                        <a:pt x="37634" y="21431"/>
                        <a:pt x="21441" y="212884"/>
                        <a:pt x="21441" y="212884"/>
                      </a:cubicBezTo>
                      <a:cubicBezTo>
                        <a:pt x="20489" y="239554"/>
                        <a:pt x="86211" y="301466"/>
                        <a:pt x="110976" y="30146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a:lstStyle/>
                <a:p>
                  <a:pPr defTabSz="731491">
                    <a:defRPr/>
                  </a:pPr>
                  <a:endParaRPr lang="en-US">
                    <a:solidFill>
                      <a:srgbClr val="FFFFFF"/>
                    </a:solidFill>
                    <a:latin typeface="Amazon Ember"/>
                  </a:endParaRPr>
                </a:p>
              </p:txBody>
            </p:sp>
            <p:sp>
              <p:nvSpPr>
                <p:cNvPr id="187" name="Freeform: Shape 153">
                  <a:extLst>
                    <a:ext uri="{FF2B5EF4-FFF2-40B4-BE49-F238E27FC236}">
                      <a16:creationId xmlns:a16="http://schemas.microsoft.com/office/drawing/2014/main" id="{479DA4DA-93CD-6295-9153-649A6B367DE5}"/>
                    </a:ext>
                  </a:extLst>
                </p:cNvPr>
                <p:cNvSpPr/>
                <p:nvPr/>
              </p:nvSpPr>
              <p:spPr>
                <a:xfrm>
                  <a:off x="4568363" y="1261301"/>
                  <a:ext cx="299506" cy="299504"/>
                </a:xfrm>
                <a:custGeom>
                  <a:avLst/>
                  <a:gdLst/>
                  <a:ahLst/>
                  <a:cxnLst/>
                  <a:rect l="0" t="0" r="0" b="0"/>
                  <a:pathLst>
                    <a:path w="247650" h="247650">
                      <a:moveTo>
                        <a:pt x="229076" y="125254"/>
                      </a:moveTo>
                      <a:cubicBezTo>
                        <a:pt x="229076" y="182593"/>
                        <a:pt x="182593" y="229076"/>
                        <a:pt x="125254" y="229076"/>
                      </a:cubicBezTo>
                      <a:cubicBezTo>
                        <a:pt x="67914" y="229076"/>
                        <a:pt x="21431" y="182593"/>
                        <a:pt x="21431" y="125254"/>
                      </a:cubicBezTo>
                      <a:cubicBezTo>
                        <a:pt x="21431" y="67914"/>
                        <a:pt x="67914" y="21431"/>
                        <a:pt x="125254" y="21431"/>
                      </a:cubicBezTo>
                      <a:cubicBezTo>
                        <a:pt x="182593" y="21431"/>
                        <a:pt x="229076" y="67914"/>
                        <a:pt x="229076" y="125254"/>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a:lstStyle/>
                <a:p>
                  <a:pPr defTabSz="731491">
                    <a:defRPr/>
                  </a:pPr>
                  <a:endParaRPr lang="en-US">
                    <a:solidFill>
                      <a:srgbClr val="FFFFFF"/>
                    </a:solidFill>
                    <a:latin typeface="Amazon Ember"/>
                  </a:endParaRPr>
                </a:p>
              </p:txBody>
            </p:sp>
          </p:grpSp>
        </p:grpSp>
      </p:grpSp>
      <p:grpSp>
        <p:nvGrpSpPr>
          <p:cNvPr id="188" name="Group 187">
            <a:extLst>
              <a:ext uri="{FF2B5EF4-FFF2-40B4-BE49-F238E27FC236}">
                <a16:creationId xmlns:a16="http://schemas.microsoft.com/office/drawing/2014/main" id="{A788ECF3-14A1-CF6F-1AE8-2C89AA94F9B4}"/>
              </a:ext>
            </a:extLst>
          </p:cNvPr>
          <p:cNvGrpSpPr/>
          <p:nvPr/>
        </p:nvGrpSpPr>
        <p:grpSpPr>
          <a:xfrm>
            <a:off x="564111" y="2794786"/>
            <a:ext cx="631012" cy="631012"/>
            <a:chOff x="13568176" y="2881423"/>
            <a:chExt cx="601552" cy="601552"/>
          </a:xfrm>
        </p:grpSpPr>
        <p:sp>
          <p:nvSpPr>
            <p:cNvPr id="189" name="Oval 188">
              <a:extLst>
                <a:ext uri="{FF2B5EF4-FFF2-40B4-BE49-F238E27FC236}">
                  <a16:creationId xmlns:a16="http://schemas.microsoft.com/office/drawing/2014/main" id="{0536BD5D-796C-159E-F10D-FE885B997CB1}"/>
                </a:ext>
              </a:extLst>
            </p:cNvPr>
            <p:cNvSpPr/>
            <p:nvPr/>
          </p:nvSpPr>
          <p:spPr bwMode="auto">
            <a:xfrm>
              <a:off x="13568176" y="2881423"/>
              <a:ext cx="601552" cy="601552"/>
            </a:xfrm>
            <a:prstGeom prst="ellipse">
              <a:avLst/>
            </a:prstGeom>
            <a:solidFill>
              <a:schemeClr val="bg2"/>
            </a:solidFill>
            <a:ln w="25400">
              <a:solidFill>
                <a:srgbClr val="F7940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pic>
          <p:nvPicPr>
            <p:cNvPr id="190" name="Picture 189">
              <a:extLst>
                <a:ext uri="{FF2B5EF4-FFF2-40B4-BE49-F238E27FC236}">
                  <a16:creationId xmlns:a16="http://schemas.microsoft.com/office/drawing/2014/main" id="{A1F8C14D-4581-CD1B-3335-CF47EEAA28EE}"/>
                </a:ext>
              </a:extLst>
            </p:cNvPr>
            <p:cNvPicPr>
              <a:picLocks noChangeAspect="1"/>
            </p:cNvPicPr>
            <p:nvPr/>
          </p:nvPicPr>
          <p:blipFill>
            <a:blip r:embed="rId4"/>
            <a:stretch>
              <a:fillRect/>
            </a:stretch>
          </p:blipFill>
          <p:spPr>
            <a:xfrm>
              <a:off x="13667026" y="2979775"/>
              <a:ext cx="420940" cy="420940"/>
            </a:xfrm>
            <a:prstGeom prst="rect">
              <a:avLst/>
            </a:prstGeom>
          </p:spPr>
        </p:pic>
      </p:grpSp>
      <p:grpSp>
        <p:nvGrpSpPr>
          <p:cNvPr id="205" name="Group 204">
            <a:extLst>
              <a:ext uri="{FF2B5EF4-FFF2-40B4-BE49-F238E27FC236}">
                <a16:creationId xmlns:a16="http://schemas.microsoft.com/office/drawing/2014/main" id="{A35B0B95-4CFE-3FAE-9117-8267B5A93E53}"/>
              </a:ext>
            </a:extLst>
          </p:cNvPr>
          <p:cNvGrpSpPr/>
          <p:nvPr/>
        </p:nvGrpSpPr>
        <p:grpSpPr>
          <a:xfrm>
            <a:off x="7713746" y="2638629"/>
            <a:ext cx="928338" cy="928338"/>
            <a:chOff x="7161886" y="2640650"/>
            <a:chExt cx="928338" cy="928338"/>
          </a:xfrm>
        </p:grpSpPr>
        <p:sp>
          <p:nvSpPr>
            <p:cNvPr id="206" name="Oval 205">
              <a:extLst>
                <a:ext uri="{FF2B5EF4-FFF2-40B4-BE49-F238E27FC236}">
                  <a16:creationId xmlns:a16="http://schemas.microsoft.com/office/drawing/2014/main" id="{046B97BF-5002-37F6-8E85-2EBA7B39BB1E}"/>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07" name="Freeform 11">
              <a:extLst>
                <a:ext uri="{FF2B5EF4-FFF2-40B4-BE49-F238E27FC236}">
                  <a16:creationId xmlns:a16="http://schemas.microsoft.com/office/drawing/2014/main" id="{1CBFBC55-500C-028A-46F8-DC559D3F3F22}"/>
                </a:ext>
              </a:extLst>
            </p:cNvPr>
            <p:cNvSpPr>
              <a:spLocks noEditPoints="1"/>
            </p:cNvSpPr>
            <p:nvPr/>
          </p:nvSpPr>
          <p:spPr bwMode="auto">
            <a:xfrm>
              <a:off x="7412414" y="2816809"/>
              <a:ext cx="427283" cy="5760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220" name="Group 219">
            <a:extLst>
              <a:ext uri="{FF2B5EF4-FFF2-40B4-BE49-F238E27FC236}">
                <a16:creationId xmlns:a16="http://schemas.microsoft.com/office/drawing/2014/main" id="{5EE1A416-75EE-C842-DCC7-67279A4DEDB7}"/>
              </a:ext>
            </a:extLst>
          </p:cNvPr>
          <p:cNvGrpSpPr/>
          <p:nvPr/>
        </p:nvGrpSpPr>
        <p:grpSpPr>
          <a:xfrm>
            <a:off x="4609922" y="2638629"/>
            <a:ext cx="928338" cy="928338"/>
            <a:chOff x="7161886" y="2640650"/>
            <a:chExt cx="928338" cy="928338"/>
          </a:xfrm>
        </p:grpSpPr>
        <p:sp>
          <p:nvSpPr>
            <p:cNvPr id="221" name="Oval 220">
              <a:extLst>
                <a:ext uri="{FF2B5EF4-FFF2-40B4-BE49-F238E27FC236}">
                  <a16:creationId xmlns:a16="http://schemas.microsoft.com/office/drawing/2014/main" id="{2F5A0D03-E5F4-7B1D-5A1A-5681B8C70748}"/>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22" name="Freeform 11">
              <a:extLst>
                <a:ext uri="{FF2B5EF4-FFF2-40B4-BE49-F238E27FC236}">
                  <a16:creationId xmlns:a16="http://schemas.microsoft.com/office/drawing/2014/main" id="{45A14A81-AD73-03A5-F774-F60E028AF192}"/>
                </a:ext>
              </a:extLst>
            </p:cNvPr>
            <p:cNvSpPr>
              <a:spLocks noEditPoints="1"/>
            </p:cNvSpPr>
            <p:nvPr/>
          </p:nvSpPr>
          <p:spPr bwMode="auto">
            <a:xfrm>
              <a:off x="7425098" y="2833909"/>
              <a:ext cx="401914" cy="5418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cxnSp>
        <p:nvCxnSpPr>
          <p:cNvPr id="237" name="Straight Connector 236">
            <a:extLst>
              <a:ext uri="{FF2B5EF4-FFF2-40B4-BE49-F238E27FC236}">
                <a16:creationId xmlns:a16="http://schemas.microsoft.com/office/drawing/2014/main" id="{FC5AF304-E615-A497-82DD-06E35B26D293}"/>
              </a:ext>
            </a:extLst>
          </p:cNvPr>
          <p:cNvCxnSpPr>
            <a:cxnSpLocks/>
            <a:stCxn id="29" idx="2"/>
            <a:endCxn id="184" idx="6"/>
          </p:cNvCxnSpPr>
          <p:nvPr/>
        </p:nvCxnSpPr>
        <p:spPr>
          <a:xfrm flipH="1">
            <a:off x="2519927" y="3105024"/>
            <a:ext cx="559753" cy="5268"/>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92304A05-C2EA-2D91-55E9-78A4247B7744}"/>
              </a:ext>
            </a:extLst>
          </p:cNvPr>
          <p:cNvCxnSpPr>
            <a:cxnSpLocks/>
            <a:stCxn id="206" idx="2"/>
            <a:endCxn id="20" idx="6"/>
          </p:cNvCxnSpPr>
          <p:nvPr/>
        </p:nvCxnSpPr>
        <p:spPr>
          <a:xfrm flipH="1">
            <a:off x="7068502" y="3102798"/>
            <a:ext cx="645244" cy="606"/>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87FEFFE7-87A4-89E9-D873-0C26FD3374B1}"/>
              </a:ext>
            </a:extLst>
          </p:cNvPr>
          <p:cNvCxnSpPr>
            <a:cxnSpLocks/>
            <a:stCxn id="50" idx="2"/>
            <a:endCxn id="206" idx="6"/>
          </p:cNvCxnSpPr>
          <p:nvPr/>
        </p:nvCxnSpPr>
        <p:spPr>
          <a:xfrm flipH="1" flipV="1">
            <a:off x="8642084" y="3102798"/>
            <a:ext cx="645244" cy="4752"/>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D1C2BFC9-DA25-2A4A-1AEF-1718D12C7EB7}"/>
              </a:ext>
            </a:extLst>
          </p:cNvPr>
          <p:cNvGrpSpPr/>
          <p:nvPr/>
        </p:nvGrpSpPr>
        <p:grpSpPr>
          <a:xfrm>
            <a:off x="6183504" y="2660905"/>
            <a:ext cx="884998" cy="884998"/>
            <a:chOff x="7317227" y="4427743"/>
            <a:chExt cx="884998" cy="884998"/>
          </a:xfrm>
        </p:grpSpPr>
        <p:sp>
          <p:nvSpPr>
            <p:cNvPr id="20" name="Oval 19">
              <a:extLst>
                <a:ext uri="{FF2B5EF4-FFF2-40B4-BE49-F238E27FC236}">
                  <a16:creationId xmlns:a16="http://schemas.microsoft.com/office/drawing/2014/main" id="{64FAFB89-F97C-46A1-5B59-A2E411B70A2D}"/>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28" name="Freeform 27">
              <a:extLst>
                <a:ext uri="{FF2B5EF4-FFF2-40B4-BE49-F238E27FC236}">
                  <a16:creationId xmlns:a16="http://schemas.microsoft.com/office/drawing/2014/main" id="{1D1506DA-7A1B-2163-02EC-8DBD77E22B86}"/>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grpSp>
        <p:nvGrpSpPr>
          <p:cNvPr id="32" name="Group 31">
            <a:extLst>
              <a:ext uri="{FF2B5EF4-FFF2-40B4-BE49-F238E27FC236}">
                <a16:creationId xmlns:a16="http://schemas.microsoft.com/office/drawing/2014/main" id="{D51B8516-74BB-B667-74FF-15F2415CCF7D}"/>
              </a:ext>
            </a:extLst>
          </p:cNvPr>
          <p:cNvGrpSpPr/>
          <p:nvPr/>
        </p:nvGrpSpPr>
        <p:grpSpPr>
          <a:xfrm>
            <a:off x="3079680" y="2662525"/>
            <a:ext cx="884998" cy="884998"/>
            <a:chOff x="6094565" y="3652440"/>
            <a:chExt cx="884998" cy="884998"/>
          </a:xfrm>
        </p:grpSpPr>
        <p:sp>
          <p:nvSpPr>
            <p:cNvPr id="29" name="Oval 28">
              <a:extLst>
                <a:ext uri="{FF2B5EF4-FFF2-40B4-BE49-F238E27FC236}">
                  <a16:creationId xmlns:a16="http://schemas.microsoft.com/office/drawing/2014/main" id="{FFB3C51A-BD5E-049A-6397-114AD6634CA2}"/>
                </a:ext>
              </a:extLst>
            </p:cNvPr>
            <p:cNvSpPr>
              <a:spLocks noChangeAspect="1"/>
            </p:cNvSpPr>
            <p:nvPr/>
          </p:nvSpPr>
          <p:spPr bwMode="auto">
            <a:xfrm>
              <a:off x="6094565" y="3652440"/>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18" name="Freeform 17">
              <a:extLst>
                <a:ext uri="{FF2B5EF4-FFF2-40B4-BE49-F238E27FC236}">
                  <a16:creationId xmlns:a16="http://schemas.microsoft.com/office/drawing/2014/main" id="{9D743BF3-83DC-5DE0-F495-904E30497A9C}"/>
                </a:ext>
              </a:extLst>
            </p:cNvPr>
            <p:cNvSpPr>
              <a:spLocks noChangeAspect="1"/>
            </p:cNvSpPr>
            <p:nvPr/>
          </p:nvSpPr>
          <p:spPr>
            <a:xfrm>
              <a:off x="6281213" y="3836583"/>
              <a:ext cx="533696" cy="523626"/>
            </a:xfrm>
            <a:custGeom>
              <a:avLst/>
              <a:gdLst>
                <a:gd name="connsiteX0" fmla="*/ 316392 w 504825"/>
                <a:gd name="connsiteY0" fmla="*/ 305505 h 495300"/>
                <a:gd name="connsiteX1" fmla="*/ 320183 w 504825"/>
                <a:gd name="connsiteY1" fmla="*/ 314578 h 495300"/>
                <a:gd name="connsiteX2" fmla="*/ 338499 w 504825"/>
                <a:gd name="connsiteY2" fmla="*/ 314578 h 495300"/>
                <a:gd name="connsiteX3" fmla="*/ 342300 w 504825"/>
                <a:gd name="connsiteY3" fmla="*/ 305505 h 495300"/>
                <a:gd name="connsiteX4" fmla="*/ 338499 w 504825"/>
                <a:gd name="connsiteY4" fmla="*/ 296432 h 495300"/>
                <a:gd name="connsiteX5" fmla="*/ 329336 w 504825"/>
                <a:gd name="connsiteY5" fmla="*/ 292665 h 495300"/>
                <a:gd name="connsiteX6" fmla="*/ 320183 w 504825"/>
                <a:gd name="connsiteY6" fmla="*/ 296423 h 495300"/>
                <a:gd name="connsiteX7" fmla="*/ 316392 w 504825"/>
                <a:gd name="connsiteY7" fmla="*/ 305505 h 495300"/>
                <a:gd name="connsiteX8" fmla="*/ 316392 w 504825"/>
                <a:gd name="connsiteY8" fmla="*/ 305505 h 495300"/>
                <a:gd name="connsiteX9" fmla="*/ 306715 w 504825"/>
                <a:gd name="connsiteY9" fmla="*/ 327928 h 495300"/>
                <a:gd name="connsiteX10" fmla="*/ 297342 w 504825"/>
                <a:gd name="connsiteY10" fmla="*/ 305505 h 495300"/>
                <a:gd name="connsiteX11" fmla="*/ 306715 w 504825"/>
                <a:gd name="connsiteY11" fmla="*/ 283074 h 495300"/>
                <a:gd name="connsiteX12" fmla="*/ 351968 w 504825"/>
                <a:gd name="connsiteY12" fmla="*/ 283082 h 495300"/>
                <a:gd name="connsiteX13" fmla="*/ 361350 w 504825"/>
                <a:gd name="connsiteY13" fmla="*/ 305505 h 495300"/>
                <a:gd name="connsiteX14" fmla="*/ 351968 w 504825"/>
                <a:gd name="connsiteY14" fmla="*/ 327937 h 495300"/>
                <a:gd name="connsiteX15" fmla="*/ 329336 w 504825"/>
                <a:gd name="connsiteY15" fmla="*/ 337218 h 495300"/>
                <a:gd name="connsiteX16" fmla="*/ 306715 w 504825"/>
                <a:gd name="connsiteY16" fmla="*/ 327928 h 495300"/>
                <a:gd name="connsiteX17" fmla="*/ 306715 w 504825"/>
                <a:gd name="connsiteY17" fmla="*/ 327928 h 495300"/>
                <a:gd name="connsiteX18" fmla="*/ 269529 w 504825"/>
                <a:gd name="connsiteY18" fmla="*/ 302606 h 495300"/>
                <a:gd name="connsiteX19" fmla="*/ 273406 w 504825"/>
                <a:gd name="connsiteY19" fmla="*/ 326936 h 495300"/>
                <a:gd name="connsiteX20" fmla="*/ 290732 w 504825"/>
                <a:gd name="connsiteY20" fmla="*/ 326228 h 495300"/>
                <a:gd name="connsiteX21" fmla="*/ 297866 w 504825"/>
                <a:gd name="connsiteY21" fmla="*/ 328994 h 495300"/>
                <a:gd name="connsiteX22" fmla="*/ 305610 w 504825"/>
                <a:gd name="connsiteY22" fmla="*/ 336698 h 495300"/>
                <a:gd name="connsiteX23" fmla="*/ 308381 w 504825"/>
                <a:gd name="connsiteY23" fmla="*/ 343742 h 495300"/>
                <a:gd name="connsiteX24" fmla="*/ 307686 w 504825"/>
                <a:gd name="connsiteY24" fmla="*/ 360943 h 495300"/>
                <a:gd name="connsiteX25" fmla="*/ 332223 w 504825"/>
                <a:gd name="connsiteY25" fmla="*/ 364795 h 495300"/>
                <a:gd name="connsiteX26" fmla="*/ 336852 w 504825"/>
                <a:gd name="connsiteY26" fmla="*/ 348405 h 495300"/>
                <a:gd name="connsiteX27" fmla="*/ 341776 w 504825"/>
                <a:gd name="connsiteY27" fmla="*/ 342514 h 495300"/>
                <a:gd name="connsiteX28" fmla="*/ 351873 w 504825"/>
                <a:gd name="connsiteY28" fmla="*/ 337520 h 495300"/>
                <a:gd name="connsiteX29" fmla="*/ 359435 w 504825"/>
                <a:gd name="connsiteY29" fmla="*/ 337115 h 495300"/>
                <a:gd name="connsiteX30" fmla="*/ 375447 w 504825"/>
                <a:gd name="connsiteY30" fmla="*/ 342996 h 495300"/>
                <a:gd name="connsiteX31" fmla="*/ 386734 w 504825"/>
                <a:gd name="connsiteY31" fmla="*/ 321054 h 495300"/>
                <a:gd name="connsiteX32" fmla="*/ 372399 w 504825"/>
                <a:gd name="connsiteY32" fmla="*/ 311595 h 495300"/>
                <a:gd name="connsiteX33" fmla="*/ 368275 w 504825"/>
                <a:gd name="connsiteY33" fmla="*/ 305251 h 495300"/>
                <a:gd name="connsiteX34" fmla="*/ 366493 w 504825"/>
                <a:gd name="connsiteY34" fmla="*/ 294393 h 495300"/>
                <a:gd name="connsiteX35" fmla="*/ 368417 w 504825"/>
                <a:gd name="connsiteY35" fmla="*/ 287020 h 495300"/>
                <a:gd name="connsiteX36" fmla="*/ 379162 w 504825"/>
                <a:gd name="connsiteY36" fmla="*/ 273547 h 495300"/>
                <a:gd name="connsiteX37" fmla="*/ 361588 w 504825"/>
                <a:gd name="connsiteY37" fmla="*/ 256138 h 495300"/>
                <a:gd name="connsiteX38" fmla="*/ 348024 w 504825"/>
                <a:gd name="connsiteY38" fmla="*/ 266778 h 495300"/>
                <a:gd name="connsiteX39" fmla="*/ 340566 w 504825"/>
                <a:gd name="connsiteY39" fmla="*/ 268695 h 495300"/>
                <a:gd name="connsiteX40" fmla="*/ 329641 w 504825"/>
                <a:gd name="connsiteY40" fmla="*/ 266919 h 495300"/>
                <a:gd name="connsiteX41" fmla="*/ 323259 w 504825"/>
                <a:gd name="connsiteY41" fmla="*/ 262831 h 495300"/>
                <a:gd name="connsiteX42" fmla="*/ 313687 w 504825"/>
                <a:gd name="connsiteY42" fmla="*/ 248613 h 495300"/>
                <a:gd name="connsiteX43" fmla="*/ 291551 w 504825"/>
                <a:gd name="connsiteY43" fmla="*/ 259782 h 495300"/>
                <a:gd name="connsiteX44" fmla="*/ 297485 w 504825"/>
                <a:gd name="connsiteY44" fmla="*/ 275634 h 495300"/>
                <a:gd name="connsiteX45" fmla="*/ 297075 w 504825"/>
                <a:gd name="connsiteY45" fmla="*/ 283149 h 495300"/>
                <a:gd name="connsiteX46" fmla="*/ 292017 w 504825"/>
                <a:gd name="connsiteY46" fmla="*/ 293138 h 495300"/>
                <a:gd name="connsiteX47" fmla="*/ 286074 w 504825"/>
                <a:gd name="connsiteY47" fmla="*/ 298009 h 495300"/>
                <a:gd name="connsiteX48" fmla="*/ 269529 w 504825"/>
                <a:gd name="connsiteY48" fmla="*/ 302606 h 495300"/>
                <a:gd name="connsiteX49" fmla="*/ 255918 w 504825"/>
                <a:gd name="connsiteY49" fmla="*/ 338190 h 495300"/>
                <a:gd name="connsiteX50" fmla="*/ 249393 w 504825"/>
                <a:gd name="connsiteY50" fmla="*/ 297263 h 495300"/>
                <a:gd name="connsiteX51" fmla="*/ 256223 w 504825"/>
                <a:gd name="connsiteY51" fmla="*/ 286699 h 495300"/>
                <a:gd name="connsiteX52" fmla="*/ 276873 w 504825"/>
                <a:gd name="connsiteY52" fmla="*/ 280948 h 495300"/>
                <a:gd name="connsiteX53" fmla="*/ 278178 w 504825"/>
                <a:gd name="connsiteY53" fmla="*/ 278362 h 495300"/>
                <a:gd name="connsiteX54" fmla="*/ 270739 w 504825"/>
                <a:gd name="connsiteY54" fmla="*/ 258469 h 495300"/>
                <a:gd name="connsiteX55" fmla="*/ 275339 w 504825"/>
                <a:gd name="connsiteY55" fmla="*/ 246772 h 495300"/>
                <a:gd name="connsiteX56" fmla="*/ 312591 w 504825"/>
                <a:gd name="connsiteY56" fmla="*/ 227975 h 495300"/>
                <a:gd name="connsiteX57" fmla="*/ 324841 w 504825"/>
                <a:gd name="connsiteY57" fmla="*/ 231147 h 495300"/>
                <a:gd name="connsiteX58" fmla="*/ 336814 w 504825"/>
                <a:gd name="connsiteY58" fmla="*/ 248943 h 495300"/>
                <a:gd name="connsiteX59" fmla="*/ 339500 w 504825"/>
                <a:gd name="connsiteY59" fmla="*/ 249387 h 495300"/>
                <a:gd name="connsiteX60" fmla="*/ 356406 w 504825"/>
                <a:gd name="connsiteY60" fmla="*/ 236113 h 495300"/>
                <a:gd name="connsiteX61" fmla="*/ 369056 w 504825"/>
                <a:gd name="connsiteY61" fmla="*/ 236840 h 495300"/>
                <a:gd name="connsiteX62" fmla="*/ 398621 w 504825"/>
                <a:gd name="connsiteY62" fmla="*/ 266136 h 495300"/>
                <a:gd name="connsiteX63" fmla="*/ 399364 w 504825"/>
                <a:gd name="connsiteY63" fmla="*/ 278664 h 495300"/>
                <a:gd name="connsiteX64" fmla="*/ 385972 w 504825"/>
                <a:gd name="connsiteY64" fmla="*/ 295460 h 495300"/>
                <a:gd name="connsiteX65" fmla="*/ 386420 w 504825"/>
                <a:gd name="connsiteY65" fmla="*/ 298160 h 495300"/>
                <a:gd name="connsiteX66" fmla="*/ 404355 w 504825"/>
                <a:gd name="connsiteY66" fmla="*/ 309999 h 495300"/>
                <a:gd name="connsiteX67" fmla="*/ 407556 w 504825"/>
                <a:gd name="connsiteY67" fmla="*/ 322150 h 495300"/>
                <a:gd name="connsiteX68" fmla="*/ 388563 w 504825"/>
                <a:gd name="connsiteY68" fmla="*/ 359055 h 495300"/>
                <a:gd name="connsiteX69" fmla="*/ 376771 w 504825"/>
                <a:gd name="connsiteY69" fmla="*/ 363615 h 495300"/>
                <a:gd name="connsiteX70" fmla="*/ 356673 w 504825"/>
                <a:gd name="connsiteY70" fmla="*/ 356242 h 495300"/>
                <a:gd name="connsiteX71" fmla="*/ 354063 w 504825"/>
                <a:gd name="connsiteY71" fmla="*/ 357535 h 495300"/>
                <a:gd name="connsiteX72" fmla="*/ 348282 w 504825"/>
                <a:gd name="connsiteY72" fmla="*/ 377984 h 495300"/>
                <a:gd name="connsiteX73" fmla="*/ 339119 w 504825"/>
                <a:gd name="connsiteY73" fmla="*/ 384877 h 495300"/>
                <a:gd name="connsiteX74" fmla="*/ 337623 w 504825"/>
                <a:gd name="connsiteY74" fmla="*/ 384763 h 495300"/>
                <a:gd name="connsiteX75" fmla="*/ 296342 w 504825"/>
                <a:gd name="connsiteY75" fmla="*/ 378278 h 495300"/>
                <a:gd name="connsiteX76" fmla="*/ 288312 w 504825"/>
                <a:gd name="connsiteY76" fmla="*/ 368562 h 495300"/>
                <a:gd name="connsiteX77" fmla="*/ 289189 w 504825"/>
                <a:gd name="connsiteY77" fmla="*/ 347102 h 495300"/>
                <a:gd name="connsiteX78" fmla="*/ 287331 w 504825"/>
                <a:gd name="connsiteY78" fmla="*/ 345262 h 495300"/>
                <a:gd name="connsiteX79" fmla="*/ 265719 w 504825"/>
                <a:gd name="connsiteY79" fmla="*/ 346149 h 495300"/>
                <a:gd name="connsiteX80" fmla="*/ 255918 w 504825"/>
                <a:gd name="connsiteY80" fmla="*/ 338190 h 495300"/>
                <a:gd name="connsiteX81" fmla="*/ 255918 w 504825"/>
                <a:gd name="connsiteY81" fmla="*/ 338190 h 495300"/>
                <a:gd name="connsiteX82" fmla="*/ 485775 w 504825"/>
                <a:gd name="connsiteY82" fmla="*/ 207790 h 495300"/>
                <a:gd name="connsiteX83" fmla="*/ 171450 w 504825"/>
                <a:gd name="connsiteY83" fmla="*/ 207705 h 495300"/>
                <a:gd name="connsiteX84" fmla="*/ 171450 w 504825"/>
                <a:gd name="connsiteY84" fmla="*/ 405883 h 495300"/>
                <a:gd name="connsiteX85" fmla="*/ 323850 w 504825"/>
                <a:gd name="connsiteY85" fmla="*/ 405968 h 495300"/>
                <a:gd name="connsiteX86" fmla="*/ 336985 w 504825"/>
                <a:gd name="connsiteY86" fmla="*/ 411255 h 495300"/>
                <a:gd name="connsiteX87" fmla="*/ 400050 w 504825"/>
                <a:gd name="connsiteY87" fmla="*/ 471046 h 495300"/>
                <a:gd name="connsiteX88" fmla="*/ 400050 w 504825"/>
                <a:gd name="connsiteY88" fmla="*/ 424850 h 495300"/>
                <a:gd name="connsiteX89" fmla="*/ 419100 w 504825"/>
                <a:gd name="connsiteY89" fmla="*/ 405968 h 495300"/>
                <a:gd name="connsiteX90" fmla="*/ 485689 w 504825"/>
                <a:gd name="connsiteY90" fmla="*/ 405968 h 495300"/>
                <a:gd name="connsiteX91" fmla="*/ 485775 w 504825"/>
                <a:gd name="connsiteY91" fmla="*/ 207790 h 495300"/>
                <a:gd name="connsiteX92" fmla="*/ 504825 w 504825"/>
                <a:gd name="connsiteY92" fmla="*/ 207705 h 495300"/>
                <a:gd name="connsiteX93" fmla="*/ 504825 w 504825"/>
                <a:gd name="connsiteY93" fmla="*/ 405968 h 495300"/>
                <a:gd name="connsiteX94" fmla="*/ 485775 w 504825"/>
                <a:gd name="connsiteY94" fmla="*/ 424850 h 495300"/>
                <a:gd name="connsiteX95" fmla="*/ 419186 w 504825"/>
                <a:gd name="connsiteY95" fmla="*/ 424850 h 495300"/>
                <a:gd name="connsiteX96" fmla="*/ 419100 w 504825"/>
                <a:gd name="connsiteY96" fmla="*/ 480308 h 495300"/>
                <a:gd name="connsiteX97" fmla="*/ 410118 w 504825"/>
                <a:gd name="connsiteY97" fmla="*/ 494035 h 495300"/>
                <a:gd name="connsiteX98" fmla="*/ 404079 w 504825"/>
                <a:gd name="connsiteY98" fmla="*/ 495300 h 495300"/>
                <a:gd name="connsiteX99" fmla="*/ 393992 w 504825"/>
                <a:gd name="connsiteY99" fmla="*/ 491429 h 495300"/>
                <a:gd name="connsiteX100" fmla="*/ 323993 w 504825"/>
                <a:gd name="connsiteY100" fmla="*/ 425058 h 495300"/>
                <a:gd name="connsiteX101" fmla="*/ 171450 w 504825"/>
                <a:gd name="connsiteY101" fmla="*/ 424850 h 495300"/>
                <a:gd name="connsiteX102" fmla="*/ 152400 w 504825"/>
                <a:gd name="connsiteY102" fmla="*/ 405968 h 495300"/>
                <a:gd name="connsiteX103" fmla="*/ 152400 w 504825"/>
                <a:gd name="connsiteY103" fmla="*/ 207705 h 495300"/>
                <a:gd name="connsiteX104" fmla="*/ 171450 w 504825"/>
                <a:gd name="connsiteY104" fmla="*/ 188823 h 495300"/>
                <a:gd name="connsiteX105" fmla="*/ 485775 w 504825"/>
                <a:gd name="connsiteY105" fmla="*/ 188823 h 495300"/>
                <a:gd name="connsiteX106" fmla="*/ 504825 w 504825"/>
                <a:gd name="connsiteY106" fmla="*/ 207705 h 495300"/>
                <a:gd name="connsiteX107" fmla="*/ 504825 w 504825"/>
                <a:gd name="connsiteY107" fmla="*/ 207705 h 495300"/>
                <a:gd name="connsiteX108" fmla="*/ 209550 w 504825"/>
                <a:gd name="connsiteY108" fmla="*/ 160499 h 495300"/>
                <a:gd name="connsiteX109" fmla="*/ 247650 w 504825"/>
                <a:gd name="connsiteY109" fmla="*/ 160499 h 495300"/>
                <a:gd name="connsiteX110" fmla="*/ 247650 w 504825"/>
                <a:gd name="connsiteY110" fmla="*/ 141617 h 495300"/>
                <a:gd name="connsiteX111" fmla="*/ 209550 w 504825"/>
                <a:gd name="connsiteY111" fmla="*/ 141617 h 495300"/>
                <a:gd name="connsiteX112" fmla="*/ 209550 w 504825"/>
                <a:gd name="connsiteY112" fmla="*/ 160499 h 495300"/>
                <a:gd name="connsiteX113" fmla="*/ 47625 w 504825"/>
                <a:gd name="connsiteY113" fmla="*/ 160499 h 495300"/>
                <a:gd name="connsiteX114" fmla="*/ 190500 w 504825"/>
                <a:gd name="connsiteY114" fmla="*/ 160499 h 495300"/>
                <a:gd name="connsiteX115" fmla="*/ 190500 w 504825"/>
                <a:gd name="connsiteY115" fmla="*/ 141617 h 495300"/>
                <a:gd name="connsiteX116" fmla="*/ 47625 w 504825"/>
                <a:gd name="connsiteY116" fmla="*/ 141617 h 495300"/>
                <a:gd name="connsiteX117" fmla="*/ 47625 w 504825"/>
                <a:gd name="connsiteY117" fmla="*/ 160499 h 495300"/>
                <a:gd name="connsiteX118" fmla="*/ 171450 w 504825"/>
                <a:gd name="connsiteY118" fmla="*/ 113293 h 495300"/>
                <a:gd name="connsiteX119" fmla="*/ 276225 w 504825"/>
                <a:gd name="connsiteY119" fmla="*/ 113293 h 495300"/>
                <a:gd name="connsiteX120" fmla="*/ 276225 w 504825"/>
                <a:gd name="connsiteY120" fmla="*/ 94411 h 495300"/>
                <a:gd name="connsiteX121" fmla="*/ 171450 w 504825"/>
                <a:gd name="connsiteY121" fmla="*/ 94411 h 495300"/>
                <a:gd name="connsiteX122" fmla="*/ 171450 w 504825"/>
                <a:gd name="connsiteY122" fmla="*/ 113293 h 495300"/>
                <a:gd name="connsiteX123" fmla="*/ 47625 w 504825"/>
                <a:gd name="connsiteY123" fmla="*/ 113293 h 495300"/>
                <a:gd name="connsiteX124" fmla="*/ 133350 w 504825"/>
                <a:gd name="connsiteY124" fmla="*/ 113293 h 495300"/>
                <a:gd name="connsiteX125" fmla="*/ 133350 w 504825"/>
                <a:gd name="connsiteY125" fmla="*/ 94411 h 495300"/>
                <a:gd name="connsiteX126" fmla="*/ 47625 w 504825"/>
                <a:gd name="connsiteY126" fmla="*/ 94411 h 495300"/>
                <a:gd name="connsiteX127" fmla="*/ 47625 w 504825"/>
                <a:gd name="connsiteY127" fmla="*/ 113293 h 495300"/>
                <a:gd name="connsiteX128" fmla="*/ 238125 w 504825"/>
                <a:gd name="connsiteY128" fmla="*/ 66088 h 495300"/>
                <a:gd name="connsiteX129" fmla="*/ 276225 w 504825"/>
                <a:gd name="connsiteY129" fmla="*/ 66088 h 495300"/>
                <a:gd name="connsiteX130" fmla="*/ 276225 w 504825"/>
                <a:gd name="connsiteY130" fmla="*/ 47206 h 495300"/>
                <a:gd name="connsiteX131" fmla="*/ 238125 w 504825"/>
                <a:gd name="connsiteY131" fmla="*/ 47206 h 495300"/>
                <a:gd name="connsiteX132" fmla="*/ 238125 w 504825"/>
                <a:gd name="connsiteY132" fmla="*/ 66088 h 495300"/>
                <a:gd name="connsiteX133" fmla="*/ 47625 w 504825"/>
                <a:gd name="connsiteY133" fmla="*/ 66088 h 495300"/>
                <a:gd name="connsiteX134" fmla="*/ 219075 w 504825"/>
                <a:gd name="connsiteY134" fmla="*/ 66088 h 495300"/>
                <a:gd name="connsiteX135" fmla="*/ 219075 w 504825"/>
                <a:gd name="connsiteY135" fmla="*/ 47206 h 495300"/>
                <a:gd name="connsiteX136" fmla="*/ 47625 w 504825"/>
                <a:gd name="connsiteY136" fmla="*/ 47206 h 495300"/>
                <a:gd name="connsiteX137" fmla="*/ 47625 w 504825"/>
                <a:gd name="connsiteY137" fmla="*/ 66088 h 495300"/>
                <a:gd name="connsiteX138" fmla="*/ 126454 w 504825"/>
                <a:gd name="connsiteY138" fmla="*/ 220082 h 495300"/>
                <a:gd name="connsiteX139" fmla="*/ 140256 w 504825"/>
                <a:gd name="connsiteY139" fmla="*/ 233102 h 495300"/>
                <a:gd name="connsiteX140" fmla="*/ 82896 w 504825"/>
                <a:gd name="connsiteY140" fmla="*/ 292798 h 495300"/>
                <a:gd name="connsiteX141" fmla="*/ 71399 w 504825"/>
                <a:gd name="connsiteY141" fmla="*/ 297451 h 495300"/>
                <a:gd name="connsiteX142" fmla="*/ 65437 w 504825"/>
                <a:gd name="connsiteY142" fmla="*/ 296196 h 495300"/>
                <a:gd name="connsiteX143" fmla="*/ 57150 w 504825"/>
                <a:gd name="connsiteY143" fmla="*/ 283234 h 495300"/>
                <a:gd name="connsiteX144" fmla="*/ 57150 w 504825"/>
                <a:gd name="connsiteY144" fmla="*/ 226663 h 495300"/>
                <a:gd name="connsiteX145" fmla="*/ 19050 w 504825"/>
                <a:gd name="connsiteY145" fmla="*/ 226586 h 495300"/>
                <a:gd name="connsiteX146" fmla="*/ 0 w 504825"/>
                <a:gd name="connsiteY146" fmla="*/ 207705 h 495300"/>
                <a:gd name="connsiteX147" fmla="*/ 0 w 504825"/>
                <a:gd name="connsiteY147" fmla="*/ 18882 h 495300"/>
                <a:gd name="connsiteX148" fmla="*/ 19050 w 504825"/>
                <a:gd name="connsiteY148" fmla="*/ 0 h 495300"/>
                <a:gd name="connsiteX149" fmla="*/ 304800 w 504825"/>
                <a:gd name="connsiteY149" fmla="*/ 0 h 495300"/>
                <a:gd name="connsiteX150" fmla="*/ 323850 w 504825"/>
                <a:gd name="connsiteY150" fmla="*/ 18882 h 495300"/>
                <a:gd name="connsiteX151" fmla="*/ 323850 w 504825"/>
                <a:gd name="connsiteY151" fmla="*/ 160499 h 495300"/>
                <a:gd name="connsiteX152" fmla="*/ 304800 w 504825"/>
                <a:gd name="connsiteY152" fmla="*/ 160499 h 495300"/>
                <a:gd name="connsiteX153" fmla="*/ 304800 w 504825"/>
                <a:gd name="connsiteY153" fmla="*/ 18882 h 495300"/>
                <a:gd name="connsiteX154" fmla="*/ 19126 w 504825"/>
                <a:gd name="connsiteY154" fmla="*/ 18882 h 495300"/>
                <a:gd name="connsiteX155" fmla="*/ 19050 w 504825"/>
                <a:gd name="connsiteY155" fmla="*/ 207629 h 495300"/>
                <a:gd name="connsiteX156" fmla="*/ 57150 w 504825"/>
                <a:gd name="connsiteY156" fmla="*/ 207705 h 495300"/>
                <a:gd name="connsiteX157" fmla="*/ 76200 w 504825"/>
                <a:gd name="connsiteY157" fmla="*/ 226586 h 495300"/>
                <a:gd name="connsiteX158" fmla="*/ 76200 w 504825"/>
                <a:gd name="connsiteY158" fmla="*/ 272433 h 495300"/>
                <a:gd name="connsiteX159" fmla="*/ 126454 w 504825"/>
                <a:gd name="connsiteY159" fmla="*/ 22008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504825" h="495300">
                  <a:moveTo>
                    <a:pt x="316392" y="305505"/>
                  </a:moveTo>
                  <a:cubicBezTo>
                    <a:pt x="316392" y="308932"/>
                    <a:pt x="317745" y="312161"/>
                    <a:pt x="320183" y="314578"/>
                  </a:cubicBezTo>
                  <a:cubicBezTo>
                    <a:pt x="325079" y="319440"/>
                    <a:pt x="333613" y="319440"/>
                    <a:pt x="338499" y="314578"/>
                  </a:cubicBezTo>
                  <a:cubicBezTo>
                    <a:pt x="340947" y="312161"/>
                    <a:pt x="342300" y="308932"/>
                    <a:pt x="342300" y="305505"/>
                  </a:cubicBezTo>
                  <a:cubicBezTo>
                    <a:pt x="342300" y="302078"/>
                    <a:pt x="340947" y="298849"/>
                    <a:pt x="338499" y="296432"/>
                  </a:cubicBezTo>
                  <a:cubicBezTo>
                    <a:pt x="336052" y="294006"/>
                    <a:pt x="332804" y="292665"/>
                    <a:pt x="329336" y="292665"/>
                  </a:cubicBezTo>
                  <a:cubicBezTo>
                    <a:pt x="325879" y="292665"/>
                    <a:pt x="322631" y="294006"/>
                    <a:pt x="320183" y="296423"/>
                  </a:cubicBezTo>
                  <a:cubicBezTo>
                    <a:pt x="317745" y="298849"/>
                    <a:pt x="316392" y="302078"/>
                    <a:pt x="316392" y="305505"/>
                  </a:cubicBezTo>
                  <a:lnTo>
                    <a:pt x="316392" y="305505"/>
                  </a:lnTo>
                  <a:close/>
                  <a:moveTo>
                    <a:pt x="306715" y="327928"/>
                  </a:moveTo>
                  <a:cubicBezTo>
                    <a:pt x="300676" y="321942"/>
                    <a:pt x="297342" y="313974"/>
                    <a:pt x="297342" y="305505"/>
                  </a:cubicBezTo>
                  <a:cubicBezTo>
                    <a:pt x="297342" y="297036"/>
                    <a:pt x="300676" y="289069"/>
                    <a:pt x="306715" y="283074"/>
                  </a:cubicBezTo>
                  <a:cubicBezTo>
                    <a:pt x="318792" y="271092"/>
                    <a:pt x="339881" y="271092"/>
                    <a:pt x="351968" y="283082"/>
                  </a:cubicBezTo>
                  <a:cubicBezTo>
                    <a:pt x="358016" y="289069"/>
                    <a:pt x="361350" y="297036"/>
                    <a:pt x="361350" y="305505"/>
                  </a:cubicBezTo>
                  <a:cubicBezTo>
                    <a:pt x="361350" y="313974"/>
                    <a:pt x="358016" y="321942"/>
                    <a:pt x="351968" y="327937"/>
                  </a:cubicBezTo>
                  <a:cubicBezTo>
                    <a:pt x="345929" y="333923"/>
                    <a:pt x="337890" y="337218"/>
                    <a:pt x="329336" y="337218"/>
                  </a:cubicBezTo>
                  <a:cubicBezTo>
                    <a:pt x="320792" y="337218"/>
                    <a:pt x="312753" y="333923"/>
                    <a:pt x="306715" y="327928"/>
                  </a:cubicBezTo>
                  <a:lnTo>
                    <a:pt x="306715" y="327928"/>
                  </a:lnTo>
                  <a:close/>
                  <a:moveTo>
                    <a:pt x="269529" y="302606"/>
                  </a:moveTo>
                  <a:lnTo>
                    <a:pt x="273406" y="326936"/>
                  </a:lnTo>
                  <a:lnTo>
                    <a:pt x="290732" y="326228"/>
                  </a:lnTo>
                  <a:cubicBezTo>
                    <a:pt x="293456" y="326144"/>
                    <a:pt x="295970" y="327135"/>
                    <a:pt x="297866" y="328994"/>
                  </a:cubicBezTo>
                  <a:lnTo>
                    <a:pt x="305610" y="336698"/>
                  </a:lnTo>
                  <a:cubicBezTo>
                    <a:pt x="307486" y="338559"/>
                    <a:pt x="308496" y="341107"/>
                    <a:pt x="308381" y="343742"/>
                  </a:cubicBezTo>
                  <a:lnTo>
                    <a:pt x="307686" y="360943"/>
                  </a:lnTo>
                  <a:lnTo>
                    <a:pt x="332223" y="364795"/>
                  </a:lnTo>
                  <a:lnTo>
                    <a:pt x="336852" y="348405"/>
                  </a:lnTo>
                  <a:cubicBezTo>
                    <a:pt x="337585" y="345847"/>
                    <a:pt x="339366" y="343704"/>
                    <a:pt x="341776" y="342514"/>
                  </a:cubicBezTo>
                  <a:lnTo>
                    <a:pt x="351873" y="337520"/>
                  </a:lnTo>
                  <a:cubicBezTo>
                    <a:pt x="354225" y="336350"/>
                    <a:pt x="356968" y="336208"/>
                    <a:pt x="359435" y="337115"/>
                  </a:cubicBezTo>
                  <a:lnTo>
                    <a:pt x="375447" y="342996"/>
                  </a:lnTo>
                  <a:lnTo>
                    <a:pt x="386734" y="321054"/>
                  </a:lnTo>
                  <a:lnTo>
                    <a:pt x="372399" y="311595"/>
                  </a:lnTo>
                  <a:cubicBezTo>
                    <a:pt x="370199" y="310141"/>
                    <a:pt x="368703" y="307847"/>
                    <a:pt x="368275" y="305251"/>
                  </a:cubicBezTo>
                  <a:lnTo>
                    <a:pt x="366493" y="294393"/>
                  </a:lnTo>
                  <a:cubicBezTo>
                    <a:pt x="366065" y="291777"/>
                    <a:pt x="366760" y="289106"/>
                    <a:pt x="368417" y="287020"/>
                  </a:cubicBezTo>
                  <a:lnTo>
                    <a:pt x="379162" y="273547"/>
                  </a:lnTo>
                  <a:lnTo>
                    <a:pt x="361588" y="256138"/>
                  </a:lnTo>
                  <a:lnTo>
                    <a:pt x="348024" y="266778"/>
                  </a:lnTo>
                  <a:cubicBezTo>
                    <a:pt x="345919" y="268420"/>
                    <a:pt x="343262" y="269110"/>
                    <a:pt x="340566" y="268695"/>
                  </a:cubicBezTo>
                  <a:lnTo>
                    <a:pt x="329641" y="266919"/>
                  </a:lnTo>
                  <a:cubicBezTo>
                    <a:pt x="327031" y="266494"/>
                    <a:pt x="324726" y="265012"/>
                    <a:pt x="323259" y="262831"/>
                  </a:cubicBezTo>
                  <a:lnTo>
                    <a:pt x="313687" y="248613"/>
                  </a:lnTo>
                  <a:lnTo>
                    <a:pt x="291551" y="259782"/>
                  </a:lnTo>
                  <a:lnTo>
                    <a:pt x="297485" y="275634"/>
                  </a:lnTo>
                  <a:cubicBezTo>
                    <a:pt x="298399" y="278088"/>
                    <a:pt x="298256" y="280807"/>
                    <a:pt x="297075" y="283149"/>
                  </a:cubicBezTo>
                  <a:lnTo>
                    <a:pt x="292017" y="293138"/>
                  </a:lnTo>
                  <a:cubicBezTo>
                    <a:pt x="290808" y="295517"/>
                    <a:pt x="288665" y="297282"/>
                    <a:pt x="286074" y="298009"/>
                  </a:cubicBezTo>
                  <a:lnTo>
                    <a:pt x="269529" y="302606"/>
                  </a:lnTo>
                  <a:close/>
                  <a:moveTo>
                    <a:pt x="255918" y="338190"/>
                  </a:moveTo>
                  <a:lnTo>
                    <a:pt x="249393" y="297263"/>
                  </a:lnTo>
                  <a:cubicBezTo>
                    <a:pt x="248631" y="292533"/>
                    <a:pt x="251565" y="288002"/>
                    <a:pt x="256223" y="286699"/>
                  </a:cubicBezTo>
                  <a:lnTo>
                    <a:pt x="276873" y="280948"/>
                  </a:lnTo>
                  <a:lnTo>
                    <a:pt x="278178" y="278362"/>
                  </a:lnTo>
                  <a:lnTo>
                    <a:pt x="270739" y="258469"/>
                  </a:lnTo>
                  <a:cubicBezTo>
                    <a:pt x="269053" y="253976"/>
                    <a:pt x="271034" y="248953"/>
                    <a:pt x="275339" y="246772"/>
                  </a:cubicBezTo>
                  <a:lnTo>
                    <a:pt x="312591" y="227975"/>
                  </a:lnTo>
                  <a:cubicBezTo>
                    <a:pt x="316925" y="225803"/>
                    <a:pt x="322145" y="227163"/>
                    <a:pt x="324841" y="231147"/>
                  </a:cubicBezTo>
                  <a:lnTo>
                    <a:pt x="336814" y="248943"/>
                  </a:lnTo>
                  <a:lnTo>
                    <a:pt x="339500" y="249387"/>
                  </a:lnTo>
                  <a:lnTo>
                    <a:pt x="356406" y="236113"/>
                  </a:lnTo>
                  <a:cubicBezTo>
                    <a:pt x="360207" y="233129"/>
                    <a:pt x="365627" y="233442"/>
                    <a:pt x="369056" y="236840"/>
                  </a:cubicBezTo>
                  <a:lnTo>
                    <a:pt x="398621" y="266136"/>
                  </a:lnTo>
                  <a:cubicBezTo>
                    <a:pt x="402031" y="269516"/>
                    <a:pt x="402346" y="274907"/>
                    <a:pt x="399364" y="278664"/>
                  </a:cubicBezTo>
                  <a:lnTo>
                    <a:pt x="385972" y="295460"/>
                  </a:lnTo>
                  <a:lnTo>
                    <a:pt x="386420" y="298160"/>
                  </a:lnTo>
                  <a:lnTo>
                    <a:pt x="404355" y="309999"/>
                  </a:lnTo>
                  <a:cubicBezTo>
                    <a:pt x="408375" y="312652"/>
                    <a:pt x="409756" y="317883"/>
                    <a:pt x="407556" y="322150"/>
                  </a:cubicBezTo>
                  <a:lnTo>
                    <a:pt x="388563" y="359055"/>
                  </a:lnTo>
                  <a:cubicBezTo>
                    <a:pt x="386372" y="363332"/>
                    <a:pt x="381295" y="365277"/>
                    <a:pt x="376771" y="363615"/>
                  </a:cubicBezTo>
                  <a:lnTo>
                    <a:pt x="356673" y="356242"/>
                  </a:lnTo>
                  <a:lnTo>
                    <a:pt x="354063" y="357535"/>
                  </a:lnTo>
                  <a:lnTo>
                    <a:pt x="348282" y="377984"/>
                  </a:lnTo>
                  <a:cubicBezTo>
                    <a:pt x="347120" y="382111"/>
                    <a:pt x="343319" y="384877"/>
                    <a:pt x="339119" y="384877"/>
                  </a:cubicBezTo>
                  <a:cubicBezTo>
                    <a:pt x="338623" y="384877"/>
                    <a:pt x="338118" y="384839"/>
                    <a:pt x="337623" y="384763"/>
                  </a:cubicBezTo>
                  <a:lnTo>
                    <a:pt x="296342" y="378278"/>
                  </a:lnTo>
                  <a:cubicBezTo>
                    <a:pt x="291570" y="377522"/>
                    <a:pt x="288112" y="373350"/>
                    <a:pt x="288312" y="368562"/>
                  </a:cubicBezTo>
                  <a:lnTo>
                    <a:pt x="289189" y="347102"/>
                  </a:lnTo>
                  <a:lnTo>
                    <a:pt x="287331" y="345262"/>
                  </a:lnTo>
                  <a:lnTo>
                    <a:pt x="265719" y="346149"/>
                  </a:lnTo>
                  <a:cubicBezTo>
                    <a:pt x="261385" y="346310"/>
                    <a:pt x="256670" y="342930"/>
                    <a:pt x="255918" y="338190"/>
                  </a:cubicBezTo>
                  <a:lnTo>
                    <a:pt x="255918" y="338190"/>
                  </a:lnTo>
                  <a:close/>
                  <a:moveTo>
                    <a:pt x="485775" y="207790"/>
                  </a:moveTo>
                  <a:lnTo>
                    <a:pt x="171450" y="207705"/>
                  </a:lnTo>
                  <a:lnTo>
                    <a:pt x="171450" y="405883"/>
                  </a:lnTo>
                  <a:lnTo>
                    <a:pt x="323850" y="405968"/>
                  </a:lnTo>
                  <a:cubicBezTo>
                    <a:pt x="328755" y="405968"/>
                    <a:pt x="333042" y="407696"/>
                    <a:pt x="336985" y="411255"/>
                  </a:cubicBezTo>
                  <a:lnTo>
                    <a:pt x="400050" y="471046"/>
                  </a:lnTo>
                  <a:lnTo>
                    <a:pt x="400050" y="424850"/>
                  </a:lnTo>
                  <a:cubicBezTo>
                    <a:pt x="400050" y="413558"/>
                    <a:pt x="407708" y="405968"/>
                    <a:pt x="419100" y="405968"/>
                  </a:cubicBezTo>
                  <a:lnTo>
                    <a:pt x="485689" y="405968"/>
                  </a:lnTo>
                  <a:lnTo>
                    <a:pt x="485775" y="207790"/>
                  </a:lnTo>
                  <a:close/>
                  <a:moveTo>
                    <a:pt x="504825" y="207705"/>
                  </a:moveTo>
                  <a:lnTo>
                    <a:pt x="504825" y="405968"/>
                  </a:lnTo>
                  <a:cubicBezTo>
                    <a:pt x="504825" y="417090"/>
                    <a:pt x="496995" y="424850"/>
                    <a:pt x="485775" y="424850"/>
                  </a:cubicBezTo>
                  <a:lnTo>
                    <a:pt x="419186" y="424850"/>
                  </a:lnTo>
                  <a:lnTo>
                    <a:pt x="419100" y="480308"/>
                  </a:lnTo>
                  <a:cubicBezTo>
                    <a:pt x="419100" y="486255"/>
                    <a:pt x="415576" y="491637"/>
                    <a:pt x="410118" y="494035"/>
                  </a:cubicBezTo>
                  <a:cubicBezTo>
                    <a:pt x="408184" y="494885"/>
                    <a:pt x="406127" y="495300"/>
                    <a:pt x="404079" y="495300"/>
                  </a:cubicBezTo>
                  <a:cubicBezTo>
                    <a:pt x="400422" y="495300"/>
                    <a:pt x="396812" y="493960"/>
                    <a:pt x="393992" y="491429"/>
                  </a:cubicBezTo>
                  <a:lnTo>
                    <a:pt x="323993" y="425058"/>
                  </a:lnTo>
                  <a:lnTo>
                    <a:pt x="171450" y="424850"/>
                  </a:lnTo>
                  <a:cubicBezTo>
                    <a:pt x="160058" y="424850"/>
                    <a:pt x="152400" y="417260"/>
                    <a:pt x="152400" y="405968"/>
                  </a:cubicBezTo>
                  <a:lnTo>
                    <a:pt x="152400" y="207705"/>
                  </a:lnTo>
                  <a:cubicBezTo>
                    <a:pt x="152400" y="193770"/>
                    <a:pt x="157391" y="188823"/>
                    <a:pt x="171450" y="188823"/>
                  </a:cubicBezTo>
                  <a:lnTo>
                    <a:pt x="485775" y="188823"/>
                  </a:lnTo>
                  <a:cubicBezTo>
                    <a:pt x="497005" y="188860"/>
                    <a:pt x="504825" y="196621"/>
                    <a:pt x="504825" y="207705"/>
                  </a:cubicBezTo>
                  <a:lnTo>
                    <a:pt x="504825" y="207705"/>
                  </a:lnTo>
                  <a:close/>
                  <a:moveTo>
                    <a:pt x="209550" y="160499"/>
                  </a:moveTo>
                  <a:lnTo>
                    <a:pt x="247650" y="160499"/>
                  </a:lnTo>
                  <a:lnTo>
                    <a:pt x="247650" y="141617"/>
                  </a:lnTo>
                  <a:lnTo>
                    <a:pt x="209550" y="141617"/>
                  </a:lnTo>
                  <a:lnTo>
                    <a:pt x="209550" y="160499"/>
                  </a:lnTo>
                  <a:close/>
                  <a:moveTo>
                    <a:pt x="47625" y="160499"/>
                  </a:moveTo>
                  <a:lnTo>
                    <a:pt x="190500" y="160499"/>
                  </a:lnTo>
                  <a:lnTo>
                    <a:pt x="190500" y="141617"/>
                  </a:lnTo>
                  <a:lnTo>
                    <a:pt x="47625" y="141617"/>
                  </a:lnTo>
                  <a:lnTo>
                    <a:pt x="47625" y="160499"/>
                  </a:lnTo>
                  <a:close/>
                  <a:moveTo>
                    <a:pt x="171450" y="113293"/>
                  </a:moveTo>
                  <a:lnTo>
                    <a:pt x="276225" y="113293"/>
                  </a:lnTo>
                  <a:lnTo>
                    <a:pt x="276225" y="94411"/>
                  </a:lnTo>
                  <a:lnTo>
                    <a:pt x="171450" y="94411"/>
                  </a:lnTo>
                  <a:lnTo>
                    <a:pt x="171450" y="113293"/>
                  </a:lnTo>
                  <a:close/>
                  <a:moveTo>
                    <a:pt x="47625" y="113293"/>
                  </a:moveTo>
                  <a:lnTo>
                    <a:pt x="133350" y="113293"/>
                  </a:lnTo>
                  <a:lnTo>
                    <a:pt x="133350" y="94411"/>
                  </a:lnTo>
                  <a:lnTo>
                    <a:pt x="47625" y="94411"/>
                  </a:lnTo>
                  <a:lnTo>
                    <a:pt x="47625" y="113293"/>
                  </a:lnTo>
                  <a:close/>
                  <a:moveTo>
                    <a:pt x="238125" y="66088"/>
                  </a:moveTo>
                  <a:lnTo>
                    <a:pt x="276225" y="66088"/>
                  </a:lnTo>
                  <a:lnTo>
                    <a:pt x="276225" y="47206"/>
                  </a:lnTo>
                  <a:lnTo>
                    <a:pt x="238125" y="47206"/>
                  </a:lnTo>
                  <a:lnTo>
                    <a:pt x="238125" y="66088"/>
                  </a:lnTo>
                  <a:close/>
                  <a:moveTo>
                    <a:pt x="47625" y="66088"/>
                  </a:moveTo>
                  <a:lnTo>
                    <a:pt x="219075" y="66088"/>
                  </a:lnTo>
                  <a:lnTo>
                    <a:pt x="219075" y="47206"/>
                  </a:lnTo>
                  <a:lnTo>
                    <a:pt x="47625" y="47206"/>
                  </a:lnTo>
                  <a:lnTo>
                    <a:pt x="47625" y="66088"/>
                  </a:lnTo>
                  <a:close/>
                  <a:moveTo>
                    <a:pt x="126454" y="220082"/>
                  </a:moveTo>
                  <a:lnTo>
                    <a:pt x="140256" y="233102"/>
                  </a:lnTo>
                  <a:lnTo>
                    <a:pt x="82896" y="292798"/>
                  </a:lnTo>
                  <a:cubicBezTo>
                    <a:pt x="79400" y="295904"/>
                    <a:pt x="75333" y="297451"/>
                    <a:pt x="71399" y="297451"/>
                  </a:cubicBezTo>
                  <a:cubicBezTo>
                    <a:pt x="69342" y="297451"/>
                    <a:pt x="67332" y="297036"/>
                    <a:pt x="65437" y="296196"/>
                  </a:cubicBezTo>
                  <a:cubicBezTo>
                    <a:pt x="60331" y="293921"/>
                    <a:pt x="57150" y="288955"/>
                    <a:pt x="57150" y="283234"/>
                  </a:cubicBezTo>
                  <a:lnTo>
                    <a:pt x="57150" y="226663"/>
                  </a:lnTo>
                  <a:lnTo>
                    <a:pt x="19050" y="226586"/>
                  </a:lnTo>
                  <a:cubicBezTo>
                    <a:pt x="7830" y="226586"/>
                    <a:pt x="0" y="218826"/>
                    <a:pt x="0" y="207705"/>
                  </a:cubicBezTo>
                  <a:lnTo>
                    <a:pt x="0" y="18882"/>
                  </a:lnTo>
                  <a:cubicBezTo>
                    <a:pt x="0" y="7761"/>
                    <a:pt x="7830" y="0"/>
                    <a:pt x="19050" y="0"/>
                  </a:cubicBezTo>
                  <a:lnTo>
                    <a:pt x="304800" y="0"/>
                  </a:lnTo>
                  <a:cubicBezTo>
                    <a:pt x="316373" y="0"/>
                    <a:pt x="323850" y="7411"/>
                    <a:pt x="323850" y="18882"/>
                  </a:cubicBezTo>
                  <a:lnTo>
                    <a:pt x="323850" y="160499"/>
                  </a:lnTo>
                  <a:lnTo>
                    <a:pt x="304800" y="160499"/>
                  </a:lnTo>
                  <a:lnTo>
                    <a:pt x="304800" y="18882"/>
                  </a:lnTo>
                  <a:lnTo>
                    <a:pt x="19126" y="18882"/>
                  </a:lnTo>
                  <a:lnTo>
                    <a:pt x="19050" y="207629"/>
                  </a:lnTo>
                  <a:lnTo>
                    <a:pt x="57150" y="207705"/>
                  </a:lnTo>
                  <a:cubicBezTo>
                    <a:pt x="68370" y="207705"/>
                    <a:pt x="76200" y="215465"/>
                    <a:pt x="76200" y="226586"/>
                  </a:cubicBezTo>
                  <a:lnTo>
                    <a:pt x="76200" y="272433"/>
                  </a:lnTo>
                  <a:lnTo>
                    <a:pt x="126454" y="220082"/>
                  </a:lnTo>
                  <a:close/>
                </a:path>
              </a:pathLst>
            </a:custGeom>
            <a:solidFill>
              <a:srgbClr val="FFFFFF"/>
            </a:solidFill>
            <a:ln w="9525" cap="flat">
              <a:noFill/>
              <a:prstDash val="solid"/>
              <a:miter/>
            </a:ln>
          </p:spPr>
          <p:txBody>
            <a:bodyPr rtlCol="0" anchor="ctr"/>
            <a:lstStyle/>
            <a:p>
              <a:endParaRPr lang="en-US"/>
            </a:p>
          </p:txBody>
        </p:sp>
      </p:grpSp>
      <p:sp>
        <p:nvSpPr>
          <p:cNvPr id="42" name="Freeform: Shape 81">
            <a:extLst>
              <a:ext uri="{FF2B5EF4-FFF2-40B4-BE49-F238E27FC236}">
                <a16:creationId xmlns:a16="http://schemas.microsoft.com/office/drawing/2014/main" id="{D64C4D7D-B196-09B8-6EBC-0EDECE0A6BB8}"/>
              </a:ext>
            </a:extLst>
          </p:cNvPr>
          <p:cNvSpPr/>
          <p:nvPr/>
        </p:nvSpPr>
        <p:spPr>
          <a:xfrm rot="10800000" flipV="1">
            <a:off x="6173424" y="3530902"/>
            <a:ext cx="2423324" cy="2104911"/>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Example Corp Hospitality Group has a new seaside resort located in Sydney, Australia. This resort offers guests a luxurious beachfront escape with direct access to the iconic Bondi Beach.</a:t>
            </a:r>
          </a:p>
        </p:txBody>
      </p:sp>
      <p:sp>
        <p:nvSpPr>
          <p:cNvPr id="43" name="Freeform: Shape 81">
            <a:extLst>
              <a:ext uri="{FF2B5EF4-FFF2-40B4-BE49-F238E27FC236}">
                <a16:creationId xmlns:a16="http://schemas.microsoft.com/office/drawing/2014/main" id="{27C6E39C-FA1E-B2FE-0A09-F4FCDEFCAFF8}"/>
              </a:ext>
            </a:extLst>
          </p:cNvPr>
          <p:cNvSpPr/>
          <p:nvPr/>
        </p:nvSpPr>
        <p:spPr>
          <a:xfrm rot="10800000" flipV="1">
            <a:off x="9311469" y="3541788"/>
            <a:ext cx="3141792" cy="1966796"/>
          </a:xfrm>
          <a:custGeom>
            <a:avLst/>
            <a:gdLst>
              <a:gd name="connsiteX0" fmla="*/ 2545593 w 2545594"/>
              <a:gd name="connsiteY0" fmla="*/ 0 h 2079419"/>
              <a:gd name="connsiteX1" fmla="*/ 2264079 w 2545594"/>
              <a:gd name="connsiteY1" fmla="*/ 220956 h 2079419"/>
              <a:gd name="connsiteX2" fmla="*/ 86028 w 2545594"/>
              <a:gd name="connsiteY2" fmla="*/ 220956 h 2079419"/>
              <a:gd name="connsiteX3" fmla="*/ 0 w 2545594"/>
              <a:gd name="connsiteY3" fmla="*/ 306984 h 2079419"/>
              <a:gd name="connsiteX4" fmla="*/ 0 w 2545594"/>
              <a:gd name="connsiteY4" fmla="*/ 1993391 h 2079419"/>
              <a:gd name="connsiteX5" fmla="*/ 86028 w 2545594"/>
              <a:gd name="connsiteY5" fmla="*/ 2079419 h 2079419"/>
              <a:gd name="connsiteX6" fmla="*/ 2459566 w 2545594"/>
              <a:gd name="connsiteY6" fmla="*/ 2079419 h 2079419"/>
              <a:gd name="connsiteX7" fmla="*/ 2545594 w 2545594"/>
              <a:gd name="connsiteY7" fmla="*/ 1993391 h 2079419"/>
              <a:gd name="connsiteX8" fmla="*/ 2545594 w 2545594"/>
              <a:gd name="connsiteY8" fmla="*/ 306984 h 2079419"/>
              <a:gd name="connsiteX9" fmla="*/ 2545593 w 2545594"/>
              <a:gd name="connsiteY9" fmla="*/ 306979 h 207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5594" h="2079419">
                <a:moveTo>
                  <a:pt x="2545593" y="0"/>
                </a:moveTo>
                <a:lnTo>
                  <a:pt x="2264079" y="220956"/>
                </a:lnTo>
                <a:lnTo>
                  <a:pt x="86028" y="220956"/>
                </a:lnTo>
                <a:cubicBezTo>
                  <a:pt x="38516" y="220956"/>
                  <a:pt x="0" y="259472"/>
                  <a:pt x="0" y="306984"/>
                </a:cubicBezTo>
                <a:lnTo>
                  <a:pt x="0" y="1993391"/>
                </a:lnTo>
                <a:cubicBezTo>
                  <a:pt x="0" y="2040903"/>
                  <a:pt x="38516" y="2079419"/>
                  <a:pt x="86028" y="2079419"/>
                </a:cubicBezTo>
                <a:lnTo>
                  <a:pt x="2459566" y="2079419"/>
                </a:lnTo>
                <a:cubicBezTo>
                  <a:pt x="2507078" y="2079419"/>
                  <a:pt x="2545594" y="2040903"/>
                  <a:pt x="2545594" y="1993391"/>
                </a:cubicBezTo>
                <a:lnTo>
                  <a:pt x="2545594" y="306984"/>
                </a:lnTo>
                <a:lnTo>
                  <a:pt x="2545593" y="306979"/>
                </a:lnTo>
                <a:close/>
              </a:path>
            </a:pathLst>
          </a:custGeom>
          <a:solidFill>
            <a:srgbClr val="05A88D"/>
          </a:solidFill>
          <a:ln>
            <a:noFill/>
          </a:ln>
          <a:effectLst/>
        </p:spPr>
        <p:style>
          <a:lnRef idx="1">
            <a:schemeClr val="accent1"/>
          </a:lnRef>
          <a:fillRef idx="3">
            <a:schemeClr val="accent1"/>
          </a:fillRef>
          <a:effectRef idx="2">
            <a:schemeClr val="accent1"/>
          </a:effectRef>
          <a:fontRef idx="minor">
            <a:schemeClr val="lt1"/>
          </a:fontRef>
        </p:style>
        <p:txBody>
          <a:bodyPr tIns="365760" bIns="91440" rtlCol="0" anchor="t" anchorCtr="0"/>
          <a:lstStyle/>
          <a:p>
            <a:pPr>
              <a:lnSpc>
                <a:spcPct val="90000"/>
              </a:lnSpc>
              <a:spcBef>
                <a:spcPts val="600"/>
              </a:spcBef>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Example Corp Seaside Resorts offer a variety of casual dining options, including beachside restaurants and bars. Specifically, the resort has a casual restaurant called Toes in the Sand located directly on the beach…</a:t>
            </a:r>
          </a:p>
        </p:txBody>
      </p:sp>
      <p:grpSp>
        <p:nvGrpSpPr>
          <p:cNvPr id="44" name="Group 43">
            <a:extLst>
              <a:ext uri="{FF2B5EF4-FFF2-40B4-BE49-F238E27FC236}">
                <a16:creationId xmlns:a16="http://schemas.microsoft.com/office/drawing/2014/main" id="{3117B499-C43A-6D87-2C37-EE7C445D7593}"/>
              </a:ext>
            </a:extLst>
          </p:cNvPr>
          <p:cNvGrpSpPr/>
          <p:nvPr/>
        </p:nvGrpSpPr>
        <p:grpSpPr>
          <a:xfrm>
            <a:off x="10817572" y="2646123"/>
            <a:ext cx="928338" cy="928338"/>
            <a:chOff x="7161886" y="2640650"/>
            <a:chExt cx="928338" cy="928338"/>
          </a:xfrm>
        </p:grpSpPr>
        <p:sp>
          <p:nvSpPr>
            <p:cNvPr id="45" name="Oval 44">
              <a:extLst>
                <a:ext uri="{FF2B5EF4-FFF2-40B4-BE49-F238E27FC236}">
                  <a16:creationId xmlns:a16="http://schemas.microsoft.com/office/drawing/2014/main" id="{95473FD4-EF2A-F85E-AC36-E25313FD921A}"/>
                </a:ext>
              </a:extLst>
            </p:cNvPr>
            <p:cNvSpPr/>
            <p:nvPr/>
          </p:nvSpPr>
          <p:spPr bwMode="auto">
            <a:xfrm>
              <a:off x="7161886" y="2640650"/>
              <a:ext cx="928338" cy="928338"/>
            </a:xfrm>
            <a:prstGeom prst="ellipse">
              <a:avLst/>
            </a:prstGeom>
            <a:solidFill>
              <a:schemeClr val="bg2"/>
            </a:solidFill>
            <a:ln w="2540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46" name="Freeform 11">
              <a:extLst>
                <a:ext uri="{FF2B5EF4-FFF2-40B4-BE49-F238E27FC236}">
                  <a16:creationId xmlns:a16="http://schemas.microsoft.com/office/drawing/2014/main" id="{DC395FAD-32FC-9AB2-A313-A4AFCD4727E3}"/>
                </a:ext>
              </a:extLst>
            </p:cNvPr>
            <p:cNvSpPr>
              <a:spLocks noEditPoints="1"/>
            </p:cNvSpPr>
            <p:nvPr/>
          </p:nvSpPr>
          <p:spPr bwMode="auto">
            <a:xfrm>
              <a:off x="7412414" y="2816809"/>
              <a:ext cx="427283" cy="576020"/>
            </a:xfrm>
            <a:custGeom>
              <a:avLst/>
              <a:gdLst>
                <a:gd name="T0" fmla="*/ 1324 w 1703"/>
                <a:gd name="T1" fmla="*/ 1642 h 2297"/>
                <a:gd name="T2" fmla="*/ 1155 w 1703"/>
                <a:gd name="T3" fmla="*/ 1891 h 2297"/>
                <a:gd name="T4" fmla="*/ 1229 w 1703"/>
                <a:gd name="T5" fmla="*/ 2220 h 2297"/>
                <a:gd name="T6" fmla="*/ 1169 w 1703"/>
                <a:gd name="T7" fmla="*/ 2272 h 2297"/>
                <a:gd name="T8" fmla="*/ 1072 w 1703"/>
                <a:gd name="T9" fmla="*/ 1941 h 2297"/>
                <a:gd name="T10" fmla="*/ 844 w 1703"/>
                <a:gd name="T11" fmla="*/ 1976 h 2297"/>
                <a:gd name="T12" fmla="*/ 614 w 1703"/>
                <a:gd name="T13" fmla="*/ 1946 h 2297"/>
                <a:gd name="T14" fmla="*/ 517 w 1703"/>
                <a:gd name="T15" fmla="*/ 2271 h 2297"/>
                <a:gd name="T16" fmla="*/ 448 w 1703"/>
                <a:gd name="T17" fmla="*/ 2269 h 2297"/>
                <a:gd name="T18" fmla="*/ 527 w 1703"/>
                <a:gd name="T19" fmla="*/ 1867 h 2297"/>
                <a:gd name="T20" fmla="*/ 363 w 1703"/>
                <a:gd name="T21" fmla="*/ 1653 h 2297"/>
                <a:gd name="T22" fmla="*/ 368 w 1703"/>
                <a:gd name="T23" fmla="*/ 1783 h 2297"/>
                <a:gd name="T24" fmla="*/ 298 w 1703"/>
                <a:gd name="T25" fmla="*/ 1797 h 2297"/>
                <a:gd name="T26" fmla="*/ 32 w 1703"/>
                <a:gd name="T27" fmla="*/ 1198 h 2297"/>
                <a:gd name="T28" fmla="*/ 241 w 1703"/>
                <a:gd name="T29" fmla="*/ 291 h 2297"/>
                <a:gd name="T30" fmla="*/ 669 w 1703"/>
                <a:gd name="T31" fmla="*/ 258 h 2297"/>
                <a:gd name="T32" fmla="*/ 1693 w 1703"/>
                <a:gd name="T33" fmla="*/ 975 h 2297"/>
                <a:gd name="T34" fmla="*/ 1485 w 1703"/>
                <a:gd name="T35" fmla="*/ 1693 h 2297"/>
                <a:gd name="T36" fmla="*/ 1326 w 1703"/>
                <a:gd name="T37" fmla="*/ 1806 h 2297"/>
                <a:gd name="T38" fmla="*/ 1346 w 1703"/>
                <a:gd name="T39" fmla="*/ 1610 h 2297"/>
                <a:gd name="T40" fmla="*/ 1424 w 1703"/>
                <a:gd name="T41" fmla="*/ 1643 h 2297"/>
                <a:gd name="T42" fmla="*/ 1560 w 1703"/>
                <a:gd name="T43" fmla="*/ 1314 h 2297"/>
                <a:gd name="T44" fmla="*/ 1613 w 1703"/>
                <a:gd name="T45" fmla="*/ 736 h 2297"/>
                <a:gd name="T46" fmla="*/ 687 w 1703"/>
                <a:gd name="T47" fmla="*/ 341 h 2297"/>
                <a:gd name="T48" fmla="*/ 377 w 1703"/>
                <a:gd name="T49" fmla="*/ 319 h 2297"/>
                <a:gd name="T50" fmla="*/ 87 w 1703"/>
                <a:gd name="T51" fmla="*/ 830 h 2297"/>
                <a:gd name="T52" fmla="*/ 268 w 1703"/>
                <a:gd name="T53" fmla="*/ 1624 h 2297"/>
                <a:gd name="T54" fmla="*/ 292 w 1703"/>
                <a:gd name="T55" fmla="*/ 1463 h 2297"/>
                <a:gd name="T56" fmla="*/ 483 w 1703"/>
                <a:gd name="T57" fmla="*/ 785 h 2297"/>
                <a:gd name="T58" fmla="*/ 691 w 1703"/>
                <a:gd name="T59" fmla="*/ 716 h 2297"/>
                <a:gd name="T60" fmla="*/ 839 w 1703"/>
                <a:gd name="T61" fmla="*/ 880 h 2297"/>
                <a:gd name="T62" fmla="*/ 956 w 1703"/>
                <a:gd name="T63" fmla="*/ 776 h 2297"/>
                <a:gd name="T64" fmla="*/ 1351 w 1703"/>
                <a:gd name="T65" fmla="*/ 1117 h 2297"/>
                <a:gd name="T66" fmla="*/ 1437 w 1703"/>
                <a:gd name="T67" fmla="*/ 1406 h 2297"/>
                <a:gd name="T68" fmla="*/ 918 w 1703"/>
                <a:gd name="T69" fmla="*/ 881 h 2297"/>
                <a:gd name="T70" fmla="*/ 880 w 1703"/>
                <a:gd name="T71" fmla="*/ 971 h 2297"/>
                <a:gd name="T72" fmla="*/ 637 w 1703"/>
                <a:gd name="T73" fmla="*/ 788 h 2297"/>
                <a:gd name="T74" fmla="*/ 551 w 1703"/>
                <a:gd name="T75" fmla="*/ 827 h 2297"/>
                <a:gd name="T76" fmla="*/ 378 w 1703"/>
                <a:gd name="T77" fmla="*/ 1396 h 2297"/>
                <a:gd name="T78" fmla="*/ 590 w 1703"/>
                <a:gd name="T79" fmla="*/ 1805 h 2297"/>
                <a:gd name="T80" fmla="*/ 1188 w 1703"/>
                <a:gd name="T81" fmla="*/ 1712 h 2297"/>
                <a:gd name="T82" fmla="*/ 1326 w 1703"/>
                <a:gd name="T83" fmla="*/ 1208 h 2297"/>
                <a:gd name="T84" fmla="*/ 1057 w 1703"/>
                <a:gd name="T85" fmla="*/ 1040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3" h="2297">
                  <a:moveTo>
                    <a:pt x="1341" y="1609"/>
                  </a:moveTo>
                  <a:cubicBezTo>
                    <a:pt x="1336" y="1620"/>
                    <a:pt x="1330" y="1631"/>
                    <a:pt x="1324" y="1642"/>
                  </a:cubicBezTo>
                  <a:cubicBezTo>
                    <a:pt x="1289" y="1711"/>
                    <a:pt x="1245" y="1774"/>
                    <a:pt x="1189" y="1826"/>
                  </a:cubicBezTo>
                  <a:cubicBezTo>
                    <a:pt x="1169" y="1845"/>
                    <a:pt x="1158" y="1864"/>
                    <a:pt x="1155" y="1891"/>
                  </a:cubicBezTo>
                  <a:cubicBezTo>
                    <a:pt x="1147" y="1970"/>
                    <a:pt x="1146" y="2049"/>
                    <a:pt x="1174" y="2124"/>
                  </a:cubicBezTo>
                  <a:cubicBezTo>
                    <a:pt x="1187" y="2158"/>
                    <a:pt x="1209" y="2190"/>
                    <a:pt x="1229" y="2220"/>
                  </a:cubicBezTo>
                  <a:cubicBezTo>
                    <a:pt x="1245" y="2244"/>
                    <a:pt x="1248" y="2265"/>
                    <a:pt x="1230" y="2281"/>
                  </a:cubicBezTo>
                  <a:cubicBezTo>
                    <a:pt x="1212" y="2297"/>
                    <a:pt x="1188" y="2294"/>
                    <a:pt x="1169" y="2272"/>
                  </a:cubicBezTo>
                  <a:cubicBezTo>
                    <a:pt x="1114" y="2209"/>
                    <a:pt x="1086" y="2133"/>
                    <a:pt x="1077" y="2051"/>
                  </a:cubicBezTo>
                  <a:cubicBezTo>
                    <a:pt x="1073" y="2014"/>
                    <a:pt x="1074" y="1977"/>
                    <a:pt x="1072" y="1941"/>
                  </a:cubicBezTo>
                  <a:cubicBezTo>
                    <a:pt x="1072" y="1934"/>
                    <a:pt x="1072" y="1927"/>
                    <a:pt x="1072" y="1916"/>
                  </a:cubicBezTo>
                  <a:cubicBezTo>
                    <a:pt x="998" y="1953"/>
                    <a:pt x="924" y="1976"/>
                    <a:pt x="844" y="1976"/>
                  </a:cubicBezTo>
                  <a:cubicBezTo>
                    <a:pt x="763" y="1976"/>
                    <a:pt x="689" y="1954"/>
                    <a:pt x="614" y="1915"/>
                  </a:cubicBezTo>
                  <a:cubicBezTo>
                    <a:pt x="614" y="1928"/>
                    <a:pt x="614" y="1937"/>
                    <a:pt x="614" y="1946"/>
                  </a:cubicBezTo>
                  <a:cubicBezTo>
                    <a:pt x="616" y="2019"/>
                    <a:pt x="612" y="2093"/>
                    <a:pt x="582" y="2161"/>
                  </a:cubicBezTo>
                  <a:cubicBezTo>
                    <a:pt x="565" y="2200"/>
                    <a:pt x="541" y="2236"/>
                    <a:pt x="517" y="2271"/>
                  </a:cubicBezTo>
                  <a:cubicBezTo>
                    <a:pt x="510" y="2281"/>
                    <a:pt x="493" y="2290"/>
                    <a:pt x="480" y="2290"/>
                  </a:cubicBezTo>
                  <a:cubicBezTo>
                    <a:pt x="469" y="2290"/>
                    <a:pt x="453" y="2279"/>
                    <a:pt x="448" y="2269"/>
                  </a:cubicBezTo>
                  <a:cubicBezTo>
                    <a:pt x="443" y="2258"/>
                    <a:pt x="445" y="2237"/>
                    <a:pt x="452" y="2228"/>
                  </a:cubicBezTo>
                  <a:cubicBezTo>
                    <a:pt x="543" y="2121"/>
                    <a:pt x="544" y="1996"/>
                    <a:pt x="527" y="1867"/>
                  </a:cubicBezTo>
                  <a:cubicBezTo>
                    <a:pt x="526" y="1860"/>
                    <a:pt x="523" y="1852"/>
                    <a:pt x="518" y="1847"/>
                  </a:cubicBezTo>
                  <a:cubicBezTo>
                    <a:pt x="456" y="1791"/>
                    <a:pt x="406" y="1726"/>
                    <a:pt x="363" y="1653"/>
                  </a:cubicBezTo>
                  <a:cubicBezTo>
                    <a:pt x="364" y="1688"/>
                    <a:pt x="366" y="1722"/>
                    <a:pt x="368" y="1757"/>
                  </a:cubicBezTo>
                  <a:cubicBezTo>
                    <a:pt x="368" y="1766"/>
                    <a:pt x="371" y="1776"/>
                    <a:pt x="368" y="1783"/>
                  </a:cubicBezTo>
                  <a:cubicBezTo>
                    <a:pt x="361" y="1794"/>
                    <a:pt x="351" y="1806"/>
                    <a:pt x="340" y="1811"/>
                  </a:cubicBezTo>
                  <a:cubicBezTo>
                    <a:pt x="324" y="1819"/>
                    <a:pt x="308" y="1811"/>
                    <a:pt x="298" y="1797"/>
                  </a:cubicBezTo>
                  <a:cubicBezTo>
                    <a:pt x="270" y="1762"/>
                    <a:pt x="241" y="1726"/>
                    <a:pt x="216" y="1689"/>
                  </a:cubicBezTo>
                  <a:cubicBezTo>
                    <a:pt x="117" y="1540"/>
                    <a:pt x="62" y="1374"/>
                    <a:pt x="32" y="1198"/>
                  </a:cubicBezTo>
                  <a:cubicBezTo>
                    <a:pt x="3" y="1020"/>
                    <a:pt x="0" y="840"/>
                    <a:pt x="18" y="660"/>
                  </a:cubicBezTo>
                  <a:cubicBezTo>
                    <a:pt x="33" y="503"/>
                    <a:pt x="104" y="375"/>
                    <a:pt x="241" y="291"/>
                  </a:cubicBezTo>
                  <a:cubicBezTo>
                    <a:pt x="365" y="216"/>
                    <a:pt x="496" y="211"/>
                    <a:pt x="629" y="262"/>
                  </a:cubicBezTo>
                  <a:cubicBezTo>
                    <a:pt x="645" y="268"/>
                    <a:pt x="656" y="267"/>
                    <a:pt x="669" y="258"/>
                  </a:cubicBezTo>
                  <a:cubicBezTo>
                    <a:pt x="1073" y="0"/>
                    <a:pt x="1619" y="248"/>
                    <a:pt x="1690" y="722"/>
                  </a:cubicBezTo>
                  <a:cubicBezTo>
                    <a:pt x="1703" y="806"/>
                    <a:pt x="1699" y="891"/>
                    <a:pt x="1693" y="975"/>
                  </a:cubicBezTo>
                  <a:cubicBezTo>
                    <a:pt x="1683" y="1104"/>
                    <a:pt x="1663" y="1232"/>
                    <a:pt x="1630" y="1357"/>
                  </a:cubicBezTo>
                  <a:cubicBezTo>
                    <a:pt x="1598" y="1476"/>
                    <a:pt x="1557" y="1591"/>
                    <a:pt x="1485" y="1693"/>
                  </a:cubicBezTo>
                  <a:cubicBezTo>
                    <a:pt x="1456" y="1735"/>
                    <a:pt x="1422" y="1772"/>
                    <a:pt x="1380" y="1801"/>
                  </a:cubicBezTo>
                  <a:cubicBezTo>
                    <a:pt x="1362" y="1813"/>
                    <a:pt x="1345" y="1820"/>
                    <a:pt x="1326" y="1806"/>
                  </a:cubicBezTo>
                  <a:cubicBezTo>
                    <a:pt x="1308" y="1793"/>
                    <a:pt x="1308" y="1775"/>
                    <a:pt x="1313" y="1754"/>
                  </a:cubicBezTo>
                  <a:cubicBezTo>
                    <a:pt x="1325" y="1706"/>
                    <a:pt x="1335" y="1658"/>
                    <a:pt x="1346" y="1610"/>
                  </a:cubicBezTo>
                  <a:cubicBezTo>
                    <a:pt x="1344" y="1610"/>
                    <a:pt x="1343" y="1609"/>
                    <a:pt x="1341" y="1609"/>
                  </a:cubicBezTo>
                  <a:close/>
                  <a:moveTo>
                    <a:pt x="1424" y="1643"/>
                  </a:moveTo>
                  <a:cubicBezTo>
                    <a:pt x="1426" y="1640"/>
                    <a:pt x="1431" y="1634"/>
                    <a:pt x="1434" y="1628"/>
                  </a:cubicBezTo>
                  <a:cubicBezTo>
                    <a:pt x="1496" y="1531"/>
                    <a:pt x="1532" y="1424"/>
                    <a:pt x="1560" y="1314"/>
                  </a:cubicBezTo>
                  <a:cubicBezTo>
                    <a:pt x="1590" y="1198"/>
                    <a:pt x="1607" y="1079"/>
                    <a:pt x="1615" y="959"/>
                  </a:cubicBezTo>
                  <a:cubicBezTo>
                    <a:pt x="1620" y="885"/>
                    <a:pt x="1624" y="810"/>
                    <a:pt x="1613" y="736"/>
                  </a:cubicBezTo>
                  <a:cubicBezTo>
                    <a:pt x="1571" y="458"/>
                    <a:pt x="1330" y="230"/>
                    <a:pt x="1018" y="233"/>
                  </a:cubicBezTo>
                  <a:cubicBezTo>
                    <a:pt x="897" y="234"/>
                    <a:pt x="786" y="270"/>
                    <a:pt x="687" y="341"/>
                  </a:cubicBezTo>
                  <a:cubicBezTo>
                    <a:pt x="666" y="356"/>
                    <a:pt x="648" y="357"/>
                    <a:pt x="624" y="346"/>
                  </a:cubicBezTo>
                  <a:cubicBezTo>
                    <a:pt x="545" y="307"/>
                    <a:pt x="462" y="296"/>
                    <a:pt x="377" y="319"/>
                  </a:cubicBezTo>
                  <a:cubicBezTo>
                    <a:pt x="229" y="359"/>
                    <a:pt x="141" y="460"/>
                    <a:pt x="108" y="606"/>
                  </a:cubicBezTo>
                  <a:cubicBezTo>
                    <a:pt x="91" y="679"/>
                    <a:pt x="90" y="755"/>
                    <a:pt x="87" y="830"/>
                  </a:cubicBezTo>
                  <a:cubicBezTo>
                    <a:pt x="82" y="949"/>
                    <a:pt x="90" y="1068"/>
                    <a:pt x="110" y="1185"/>
                  </a:cubicBezTo>
                  <a:cubicBezTo>
                    <a:pt x="136" y="1341"/>
                    <a:pt x="184" y="1489"/>
                    <a:pt x="268" y="1624"/>
                  </a:cubicBezTo>
                  <a:cubicBezTo>
                    <a:pt x="272" y="1631"/>
                    <a:pt x="277" y="1638"/>
                    <a:pt x="282" y="1646"/>
                  </a:cubicBezTo>
                  <a:cubicBezTo>
                    <a:pt x="285" y="1583"/>
                    <a:pt x="288" y="1523"/>
                    <a:pt x="292" y="1463"/>
                  </a:cubicBezTo>
                  <a:cubicBezTo>
                    <a:pt x="302" y="1319"/>
                    <a:pt x="324" y="1177"/>
                    <a:pt x="365" y="1039"/>
                  </a:cubicBezTo>
                  <a:cubicBezTo>
                    <a:pt x="391" y="948"/>
                    <a:pt x="424" y="860"/>
                    <a:pt x="483" y="785"/>
                  </a:cubicBezTo>
                  <a:cubicBezTo>
                    <a:pt x="525" y="732"/>
                    <a:pt x="575" y="693"/>
                    <a:pt x="645" y="689"/>
                  </a:cubicBezTo>
                  <a:cubicBezTo>
                    <a:pt x="669" y="688"/>
                    <a:pt x="683" y="696"/>
                    <a:pt x="691" y="716"/>
                  </a:cubicBezTo>
                  <a:cubicBezTo>
                    <a:pt x="716" y="782"/>
                    <a:pt x="762" y="831"/>
                    <a:pt x="819" y="870"/>
                  </a:cubicBezTo>
                  <a:cubicBezTo>
                    <a:pt x="825" y="874"/>
                    <a:pt x="831" y="876"/>
                    <a:pt x="839" y="880"/>
                  </a:cubicBezTo>
                  <a:cubicBezTo>
                    <a:pt x="842" y="836"/>
                    <a:pt x="854" y="798"/>
                    <a:pt x="882" y="767"/>
                  </a:cubicBezTo>
                  <a:cubicBezTo>
                    <a:pt x="909" y="736"/>
                    <a:pt x="938" y="740"/>
                    <a:pt x="956" y="776"/>
                  </a:cubicBezTo>
                  <a:cubicBezTo>
                    <a:pt x="1001" y="864"/>
                    <a:pt x="1060" y="939"/>
                    <a:pt x="1133" y="1004"/>
                  </a:cubicBezTo>
                  <a:cubicBezTo>
                    <a:pt x="1196" y="1059"/>
                    <a:pt x="1267" y="1101"/>
                    <a:pt x="1351" y="1117"/>
                  </a:cubicBezTo>
                  <a:cubicBezTo>
                    <a:pt x="1372" y="1121"/>
                    <a:pt x="1382" y="1134"/>
                    <a:pt x="1390" y="1152"/>
                  </a:cubicBezTo>
                  <a:cubicBezTo>
                    <a:pt x="1423" y="1234"/>
                    <a:pt x="1438" y="1319"/>
                    <a:pt x="1437" y="1406"/>
                  </a:cubicBezTo>
                  <a:cubicBezTo>
                    <a:pt x="1436" y="1486"/>
                    <a:pt x="1428" y="1565"/>
                    <a:pt x="1424" y="1643"/>
                  </a:cubicBezTo>
                  <a:close/>
                  <a:moveTo>
                    <a:pt x="918" y="881"/>
                  </a:moveTo>
                  <a:cubicBezTo>
                    <a:pt x="920" y="891"/>
                    <a:pt x="922" y="904"/>
                    <a:pt x="925" y="916"/>
                  </a:cubicBezTo>
                  <a:cubicBezTo>
                    <a:pt x="933" y="951"/>
                    <a:pt x="915" y="976"/>
                    <a:pt x="880" y="971"/>
                  </a:cubicBezTo>
                  <a:cubicBezTo>
                    <a:pt x="850" y="966"/>
                    <a:pt x="820" y="958"/>
                    <a:pt x="793" y="945"/>
                  </a:cubicBezTo>
                  <a:cubicBezTo>
                    <a:pt x="725" y="910"/>
                    <a:pt x="675" y="854"/>
                    <a:pt x="637" y="788"/>
                  </a:cubicBezTo>
                  <a:cubicBezTo>
                    <a:pt x="628" y="772"/>
                    <a:pt x="619" y="770"/>
                    <a:pt x="606" y="780"/>
                  </a:cubicBezTo>
                  <a:cubicBezTo>
                    <a:pt x="587" y="794"/>
                    <a:pt x="564" y="808"/>
                    <a:pt x="551" y="827"/>
                  </a:cubicBezTo>
                  <a:cubicBezTo>
                    <a:pt x="523" y="868"/>
                    <a:pt x="497" y="910"/>
                    <a:pt x="478" y="955"/>
                  </a:cubicBezTo>
                  <a:cubicBezTo>
                    <a:pt x="419" y="1096"/>
                    <a:pt x="395" y="1246"/>
                    <a:pt x="378" y="1396"/>
                  </a:cubicBezTo>
                  <a:cubicBezTo>
                    <a:pt x="375" y="1418"/>
                    <a:pt x="370" y="1441"/>
                    <a:pt x="376" y="1462"/>
                  </a:cubicBezTo>
                  <a:cubicBezTo>
                    <a:pt x="413" y="1597"/>
                    <a:pt x="478" y="1716"/>
                    <a:pt x="590" y="1805"/>
                  </a:cubicBezTo>
                  <a:cubicBezTo>
                    <a:pt x="686" y="1881"/>
                    <a:pt x="794" y="1913"/>
                    <a:pt x="916" y="1890"/>
                  </a:cubicBezTo>
                  <a:cubicBezTo>
                    <a:pt x="1030" y="1867"/>
                    <a:pt x="1117" y="1802"/>
                    <a:pt x="1188" y="1712"/>
                  </a:cubicBezTo>
                  <a:cubicBezTo>
                    <a:pt x="1274" y="1601"/>
                    <a:pt x="1319" y="1474"/>
                    <a:pt x="1336" y="1335"/>
                  </a:cubicBezTo>
                  <a:cubicBezTo>
                    <a:pt x="1341" y="1292"/>
                    <a:pt x="1346" y="1249"/>
                    <a:pt x="1326" y="1208"/>
                  </a:cubicBezTo>
                  <a:cubicBezTo>
                    <a:pt x="1322" y="1200"/>
                    <a:pt x="1313" y="1190"/>
                    <a:pt x="1305" y="1188"/>
                  </a:cubicBezTo>
                  <a:cubicBezTo>
                    <a:pt x="1209" y="1160"/>
                    <a:pt x="1126" y="1110"/>
                    <a:pt x="1057" y="1040"/>
                  </a:cubicBezTo>
                  <a:cubicBezTo>
                    <a:pt x="1007" y="990"/>
                    <a:pt x="964" y="934"/>
                    <a:pt x="918" y="881"/>
                  </a:cubicBezTo>
                  <a:close/>
                </a:path>
              </a:pathLst>
            </a:custGeom>
            <a:solidFill>
              <a:schemeClr val="tx1"/>
            </a:solidFill>
            <a:ln w="6350">
              <a:noFill/>
            </a:ln>
          </p:spPr>
          <p:txBody>
            <a:bodyPr vert="horz" wrap="square" lIns="91440" tIns="45720" rIns="91440" bIns="45720" numCol="1" anchor="t" anchorCtr="0" compatLnSpc="1">
              <a:prstTxWarp prst="textNoShape">
                <a:avLst/>
              </a:prstTxWarp>
            </a:bodyPr>
            <a:lstStyle/>
            <a:p>
              <a:endParaRPr lang="en-US" sz="1800"/>
            </a:p>
          </p:txBody>
        </p:sp>
      </p:grpSp>
      <p:cxnSp>
        <p:nvCxnSpPr>
          <p:cNvPr id="47" name="Straight Connector 46">
            <a:extLst>
              <a:ext uri="{FF2B5EF4-FFF2-40B4-BE49-F238E27FC236}">
                <a16:creationId xmlns:a16="http://schemas.microsoft.com/office/drawing/2014/main" id="{080CDDA6-1D14-2147-E49D-7B96E9E44FD7}"/>
              </a:ext>
            </a:extLst>
          </p:cNvPr>
          <p:cNvCxnSpPr>
            <a:cxnSpLocks/>
            <a:stCxn id="45" idx="2"/>
            <a:endCxn id="50" idx="6"/>
          </p:cNvCxnSpPr>
          <p:nvPr/>
        </p:nvCxnSpPr>
        <p:spPr>
          <a:xfrm flipH="1" flipV="1">
            <a:off x="10172326" y="3107550"/>
            <a:ext cx="645246" cy="2742"/>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833CD881-8ACB-AA1C-4DF3-44AA69DBBD51}"/>
              </a:ext>
            </a:extLst>
          </p:cNvPr>
          <p:cNvGrpSpPr/>
          <p:nvPr/>
        </p:nvGrpSpPr>
        <p:grpSpPr>
          <a:xfrm>
            <a:off x="9287328" y="2665051"/>
            <a:ext cx="884998" cy="884998"/>
            <a:chOff x="7317227" y="4427743"/>
            <a:chExt cx="884998" cy="884998"/>
          </a:xfrm>
        </p:grpSpPr>
        <p:sp>
          <p:nvSpPr>
            <p:cNvPr id="50" name="Oval 49">
              <a:extLst>
                <a:ext uri="{FF2B5EF4-FFF2-40B4-BE49-F238E27FC236}">
                  <a16:creationId xmlns:a16="http://schemas.microsoft.com/office/drawing/2014/main" id="{95CD735D-9506-96B3-2C2D-FA4BB4B759AE}"/>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51" name="Freeform 50">
              <a:extLst>
                <a:ext uri="{FF2B5EF4-FFF2-40B4-BE49-F238E27FC236}">
                  <a16:creationId xmlns:a16="http://schemas.microsoft.com/office/drawing/2014/main" id="{A1A55339-5689-3636-9A15-3ACD943DBD26}"/>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sp>
        <p:nvSpPr>
          <p:cNvPr id="55" name="Freeform: Shape 110">
            <a:extLst>
              <a:ext uri="{FF2B5EF4-FFF2-40B4-BE49-F238E27FC236}">
                <a16:creationId xmlns:a16="http://schemas.microsoft.com/office/drawing/2014/main" id="{85301A1D-7FD1-990E-7DCF-285BA1CDD7C9}"/>
              </a:ext>
            </a:extLst>
          </p:cNvPr>
          <p:cNvSpPr/>
          <p:nvPr/>
        </p:nvSpPr>
        <p:spPr>
          <a:xfrm>
            <a:off x="10843358" y="1841756"/>
            <a:ext cx="2067102" cy="742594"/>
          </a:xfrm>
          <a:custGeom>
            <a:avLst/>
            <a:gdLst>
              <a:gd name="connsiteX0" fmla="*/ 62759 w 1339023"/>
              <a:gd name="connsiteY0" fmla="*/ 0 h 1090679"/>
              <a:gd name="connsiteX1" fmla="*/ 1276265 w 1339023"/>
              <a:gd name="connsiteY1" fmla="*/ 0 h 1090679"/>
              <a:gd name="connsiteX2" fmla="*/ 1339023 w 1339023"/>
              <a:gd name="connsiteY2" fmla="*/ 62758 h 1090679"/>
              <a:gd name="connsiteX3" fmla="*/ 1339023 w 1339023"/>
              <a:gd name="connsiteY3" fmla="*/ 847174 h 1090679"/>
              <a:gd name="connsiteX4" fmla="*/ 1276265 w 1339023"/>
              <a:gd name="connsiteY4" fmla="*/ 909932 h 1090679"/>
              <a:gd name="connsiteX5" fmla="*/ 265882 w 1339023"/>
              <a:gd name="connsiteY5" fmla="*/ 909932 h 1090679"/>
              <a:gd name="connsiteX6" fmla="*/ 0 w 1339023"/>
              <a:gd name="connsiteY6" fmla="*/ 1090679 h 1090679"/>
              <a:gd name="connsiteX7" fmla="*/ 0 w 1339023"/>
              <a:gd name="connsiteY7" fmla="*/ 731765 h 1090679"/>
              <a:gd name="connsiteX8" fmla="*/ 1 w 1339023"/>
              <a:gd name="connsiteY8" fmla="*/ 731765 h 1090679"/>
              <a:gd name="connsiteX9" fmla="*/ 1 w 1339023"/>
              <a:gd name="connsiteY9" fmla="*/ 62758 h 1090679"/>
              <a:gd name="connsiteX10" fmla="*/ 62759 w 1339023"/>
              <a:gd name="connsiteY10" fmla="*/ 0 h 109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023" h="1090679">
                <a:moveTo>
                  <a:pt x="62759" y="0"/>
                </a:moveTo>
                <a:lnTo>
                  <a:pt x="1276265" y="0"/>
                </a:lnTo>
                <a:cubicBezTo>
                  <a:pt x="1310925" y="0"/>
                  <a:pt x="1339023" y="28098"/>
                  <a:pt x="1339023" y="62758"/>
                </a:cubicBezTo>
                <a:lnTo>
                  <a:pt x="1339023" y="847174"/>
                </a:lnTo>
                <a:cubicBezTo>
                  <a:pt x="1339023" y="881834"/>
                  <a:pt x="1310925" y="909932"/>
                  <a:pt x="1276265" y="909932"/>
                </a:cubicBezTo>
                <a:lnTo>
                  <a:pt x="265882" y="909932"/>
                </a:lnTo>
                <a:lnTo>
                  <a:pt x="0" y="1090679"/>
                </a:lnTo>
                <a:lnTo>
                  <a:pt x="0" y="731765"/>
                </a:lnTo>
                <a:lnTo>
                  <a:pt x="1" y="731765"/>
                </a:lnTo>
                <a:lnTo>
                  <a:pt x="1" y="62758"/>
                </a:lnTo>
                <a:cubicBezTo>
                  <a:pt x="1" y="28098"/>
                  <a:pt x="28099" y="0"/>
                  <a:pt x="62759"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tIns="91440" bIns="91440" rtlCol="0" anchor="t" anchorCtr="0">
            <a:noAutofit/>
          </a:bodyPr>
          <a:lstStyle/>
          <a:p>
            <a:pPr>
              <a:lnSpc>
                <a:spcPct val="90000"/>
              </a:lnSpc>
              <a:spcBef>
                <a:spcPts val="600"/>
              </a:spcBef>
            </a:pPr>
            <a:r>
              <a:rPr lang="en-US"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OK, we want to book a vacation there.</a:t>
            </a:r>
          </a:p>
        </p:txBody>
      </p:sp>
      <p:cxnSp>
        <p:nvCxnSpPr>
          <p:cNvPr id="63" name="Straight Connector 62">
            <a:extLst>
              <a:ext uri="{FF2B5EF4-FFF2-40B4-BE49-F238E27FC236}">
                <a16:creationId xmlns:a16="http://schemas.microsoft.com/office/drawing/2014/main" id="{A85B0D03-4D4F-4308-DC54-C46E24501C54}"/>
              </a:ext>
            </a:extLst>
          </p:cNvPr>
          <p:cNvCxnSpPr>
            <a:cxnSpLocks/>
            <a:stCxn id="38" idx="2"/>
            <a:endCxn id="45" idx="6"/>
          </p:cNvCxnSpPr>
          <p:nvPr/>
        </p:nvCxnSpPr>
        <p:spPr>
          <a:xfrm flipH="1" flipV="1">
            <a:off x="11745910" y="3110292"/>
            <a:ext cx="1194556" cy="2821"/>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43" name="Title 3">
            <a:extLst>
              <a:ext uri="{FF2B5EF4-FFF2-40B4-BE49-F238E27FC236}">
                <a16:creationId xmlns:a16="http://schemas.microsoft.com/office/drawing/2014/main" id="{31872BC5-129B-ED72-C251-DD53A2B2AACD}"/>
              </a:ext>
            </a:extLst>
          </p:cNvPr>
          <p:cNvSpPr txBox="1">
            <a:spLocks/>
          </p:cNvSpPr>
          <p:nvPr/>
        </p:nvSpPr>
        <p:spPr>
          <a:xfrm>
            <a:off x="7138592" y="6003846"/>
            <a:ext cx="3178218" cy="1305826"/>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CONVERSATIONAL</a:t>
            </a:r>
            <a:br>
              <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Let the customer drive the conversation, while maintaining conversational context</a:t>
            </a:r>
          </a:p>
          <a:p>
            <a:pPr algn="ctr"/>
            <a:endPar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4" name="Title 3">
            <a:extLst>
              <a:ext uri="{FF2B5EF4-FFF2-40B4-BE49-F238E27FC236}">
                <a16:creationId xmlns:a16="http://schemas.microsoft.com/office/drawing/2014/main" id="{22356BCE-D525-46BE-5490-3205AB71357A}"/>
              </a:ext>
            </a:extLst>
          </p:cNvPr>
          <p:cNvSpPr txBox="1">
            <a:spLocks/>
          </p:cNvSpPr>
          <p:nvPr/>
        </p:nvSpPr>
        <p:spPr>
          <a:xfrm>
            <a:off x="3752267" y="6003846"/>
            <a:ext cx="3378742" cy="1396011"/>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AUTOMATED</a:t>
            </a:r>
          </a:p>
          <a:p>
            <a:pPr algn="ct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Answer customer questions automatically, with information from Bedrock knowledge bases</a:t>
            </a:r>
          </a:p>
        </p:txBody>
      </p:sp>
      <p:sp>
        <p:nvSpPr>
          <p:cNvPr id="245" name="Title 3">
            <a:extLst>
              <a:ext uri="{FF2B5EF4-FFF2-40B4-BE49-F238E27FC236}">
                <a16:creationId xmlns:a16="http://schemas.microsoft.com/office/drawing/2014/main" id="{A00415C6-41C5-845A-8839-BE359508C93A}"/>
              </a:ext>
            </a:extLst>
          </p:cNvPr>
          <p:cNvSpPr txBox="1">
            <a:spLocks/>
          </p:cNvSpPr>
          <p:nvPr/>
        </p:nvSpPr>
        <p:spPr>
          <a:xfrm>
            <a:off x="885990" y="6003846"/>
            <a:ext cx="2858694" cy="1316062"/>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NATURAL</a:t>
            </a:r>
          </a:p>
          <a:p>
            <a:pPr algn="ct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Provide a natural language experience with Amazon Connect and Lex</a:t>
            </a:r>
          </a:p>
          <a:p>
            <a:pPr algn="ctr"/>
            <a:endPar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6" name="Title 3">
            <a:extLst>
              <a:ext uri="{FF2B5EF4-FFF2-40B4-BE49-F238E27FC236}">
                <a16:creationId xmlns:a16="http://schemas.microsoft.com/office/drawing/2014/main" id="{72714BB1-A2F8-EAE8-5114-E21006D8F84C}"/>
              </a:ext>
            </a:extLst>
          </p:cNvPr>
          <p:cNvSpPr txBox="1">
            <a:spLocks/>
          </p:cNvSpPr>
          <p:nvPr/>
        </p:nvSpPr>
        <p:spPr>
          <a:xfrm>
            <a:off x="10324393" y="6003846"/>
            <a:ext cx="3065462" cy="1305826"/>
          </a:xfrm>
          <a:prstGeom prst="rect">
            <a:avLst/>
          </a:prstGeom>
          <a:noFill/>
        </p:spPr>
        <p:txBody>
          <a:bodyPr vert="horz" lIns="109728" tIns="54864" rIns="109728" bIns="54864" rtlCol="0" anchor="t">
            <a:noAutofit/>
          </a:bodyPr>
          <a:lstStyle>
            <a:lvl1pPr algn="l" defTabSz="609585" rtl="0" eaLnBrk="1" latinLnBrk="0" hangingPunct="1">
              <a:spcBef>
                <a:spcPct val="0"/>
              </a:spcBef>
              <a:buNone/>
              <a:defRPr sz="3733" b="1" i="0" kern="1200">
                <a:solidFill>
                  <a:schemeClr val="tx1">
                    <a:lumMod val="95000"/>
                  </a:schemeClr>
                </a:solidFill>
                <a:latin typeface="Arial"/>
                <a:ea typeface="+mj-ea"/>
                <a:cs typeface="Arial"/>
              </a:defRPr>
            </a:lvl1pPr>
          </a:lstStyle>
          <a:p>
            <a:pPr algn="ctr"/>
            <a:r>
              <a:rPr lang="en-US" sz="24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INTEGRATED</a:t>
            </a:r>
            <a:br>
              <a:rPr lang="en-US" sz="2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Hand </a:t>
            </a:r>
            <a:r>
              <a:rPr lang="en-US" sz="1400" b="0"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rPr>
              <a:t>conversatons</a:t>
            </a: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off to live agents, or automate further with Bedrock Agents</a:t>
            </a:r>
          </a:p>
        </p:txBody>
      </p:sp>
      <p:sp>
        <p:nvSpPr>
          <p:cNvPr id="9" name="Title 1">
            <a:extLst>
              <a:ext uri="{FF2B5EF4-FFF2-40B4-BE49-F238E27FC236}">
                <a16:creationId xmlns:a16="http://schemas.microsoft.com/office/drawing/2014/main" id="{C61BFAD3-7BEF-6BDF-6C9D-DA4E9E8F0831}"/>
              </a:ext>
            </a:extLst>
          </p:cNvPr>
          <p:cNvSpPr>
            <a:spLocks noGrp="1"/>
          </p:cNvSpPr>
          <p:nvPr>
            <p:ph type="title"/>
          </p:nvPr>
        </p:nvSpPr>
        <p:spPr>
          <a:xfrm>
            <a:off x="560070" y="302623"/>
            <a:ext cx="13510260" cy="993392"/>
          </a:xfrm>
        </p:spPr>
        <p:txBody>
          <a:bodyPr/>
          <a:lstStyle/>
          <a:p>
            <a:r>
              <a:rPr lang="en-US" sz="2800" dirty="0"/>
              <a:t>Customer experience </a:t>
            </a:r>
            <a:r>
              <a:rPr lang="en-US" sz="2800" i="1" dirty="0"/>
              <a:t>(using a fictional hotel chain example)</a:t>
            </a:r>
          </a:p>
        </p:txBody>
      </p:sp>
      <p:cxnSp>
        <p:nvCxnSpPr>
          <p:cNvPr id="6" name="Straight Connector 5">
            <a:extLst>
              <a:ext uri="{FF2B5EF4-FFF2-40B4-BE49-F238E27FC236}">
                <a16:creationId xmlns:a16="http://schemas.microsoft.com/office/drawing/2014/main" id="{72455611-51F4-4AF5-6368-F0981AC1F48D}"/>
              </a:ext>
            </a:extLst>
          </p:cNvPr>
          <p:cNvCxnSpPr>
            <a:cxnSpLocks/>
            <a:stCxn id="12" idx="2"/>
            <a:endCxn id="45" idx="6"/>
          </p:cNvCxnSpPr>
          <p:nvPr/>
        </p:nvCxnSpPr>
        <p:spPr>
          <a:xfrm rot="10800000">
            <a:off x="11745910" y="3110293"/>
            <a:ext cx="1194556" cy="1256465"/>
          </a:xfrm>
          <a:prstGeom prst="bentConnector3">
            <a:avLst>
              <a:gd name="adj1" fmla="val 25490"/>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5DCA4F6B-5C96-DFEE-C0BE-49525A369988}"/>
              </a:ext>
            </a:extLst>
          </p:cNvPr>
          <p:cNvGrpSpPr>
            <a:grpSpLocks noChangeAspect="1"/>
          </p:cNvGrpSpPr>
          <p:nvPr/>
        </p:nvGrpSpPr>
        <p:grpSpPr>
          <a:xfrm>
            <a:off x="12940466" y="3924258"/>
            <a:ext cx="884998" cy="884998"/>
            <a:chOff x="12626277" y="2664811"/>
            <a:chExt cx="928339" cy="928339"/>
          </a:xfrm>
        </p:grpSpPr>
        <p:sp>
          <p:nvSpPr>
            <p:cNvPr id="12" name="Oval 11">
              <a:extLst>
                <a:ext uri="{FF2B5EF4-FFF2-40B4-BE49-F238E27FC236}">
                  <a16:creationId xmlns:a16="http://schemas.microsoft.com/office/drawing/2014/main" id="{E3C40BC2-03F2-7CAF-771B-4044C64C3AA3}"/>
                </a:ext>
              </a:extLst>
            </p:cNvPr>
            <p:cNvSpPr/>
            <p:nvPr/>
          </p:nvSpPr>
          <p:spPr bwMode="auto">
            <a:xfrm>
              <a:off x="12626277" y="2664811"/>
              <a:ext cx="928339" cy="928339"/>
            </a:xfrm>
            <a:prstGeom prst="ellipse">
              <a:avLst/>
            </a:prstGeom>
            <a:solidFill>
              <a:schemeClr val="bg2"/>
            </a:solidFill>
            <a:ln w="254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grpSp>
          <p:nvGrpSpPr>
            <p:cNvPr id="13" name="Group 12">
              <a:extLst>
                <a:ext uri="{FF2B5EF4-FFF2-40B4-BE49-F238E27FC236}">
                  <a16:creationId xmlns:a16="http://schemas.microsoft.com/office/drawing/2014/main" id="{4FFD2686-F020-9A32-4B61-642AEFB1A764}"/>
                </a:ext>
              </a:extLst>
            </p:cNvPr>
            <p:cNvGrpSpPr>
              <a:grpSpLocks noChangeAspect="1"/>
            </p:cNvGrpSpPr>
            <p:nvPr/>
          </p:nvGrpSpPr>
          <p:grpSpPr>
            <a:xfrm>
              <a:off x="12816121" y="2773294"/>
              <a:ext cx="532786" cy="637739"/>
              <a:chOff x="3840773" y="2889691"/>
              <a:chExt cx="1227886" cy="1469766"/>
            </a:xfrm>
          </p:grpSpPr>
          <p:grpSp>
            <p:nvGrpSpPr>
              <p:cNvPr id="14" name="Graphic 5147">
                <a:extLst>
                  <a:ext uri="{FF2B5EF4-FFF2-40B4-BE49-F238E27FC236}">
                    <a16:creationId xmlns:a16="http://schemas.microsoft.com/office/drawing/2014/main" id="{81F88F9B-831C-0317-57F2-583183DEFBB3}"/>
                  </a:ext>
                </a:extLst>
              </p:cNvPr>
              <p:cNvGrpSpPr/>
              <p:nvPr/>
            </p:nvGrpSpPr>
            <p:grpSpPr>
              <a:xfrm>
                <a:off x="3840773" y="2889691"/>
                <a:ext cx="1227886" cy="1469766"/>
                <a:chOff x="15941783" y="7252328"/>
                <a:chExt cx="1048717" cy="1255306"/>
              </a:xfrm>
            </p:grpSpPr>
            <p:sp>
              <p:nvSpPr>
                <p:cNvPr id="23" name="Freeform: Shape 382">
                  <a:extLst>
                    <a:ext uri="{FF2B5EF4-FFF2-40B4-BE49-F238E27FC236}">
                      <a16:creationId xmlns:a16="http://schemas.microsoft.com/office/drawing/2014/main" id="{7D86CEF9-44C3-00AD-55D5-7C62674DDB0E}"/>
                    </a:ext>
                  </a:extLst>
                </p:cNvPr>
                <p:cNvSpPr/>
                <p:nvPr/>
              </p:nvSpPr>
              <p:spPr>
                <a:xfrm>
                  <a:off x="16224814" y="7683055"/>
                  <a:ext cx="483635" cy="303560"/>
                </a:xfrm>
                <a:custGeom>
                  <a:avLst/>
                  <a:gdLst>
                    <a:gd name="connsiteX0" fmla="*/ 242 w 483635"/>
                    <a:gd name="connsiteY0" fmla="*/ 0 h 303560"/>
                    <a:gd name="connsiteX1" fmla="*/ 226461 w 483635"/>
                    <a:gd name="connsiteY1" fmla="*/ 303181 h 303560"/>
                    <a:gd name="connsiteX2" fmla="*/ 483636 w 483635"/>
                    <a:gd name="connsiteY2" fmla="*/ 6191 h 303560"/>
                  </a:gdLst>
                  <a:ahLst/>
                  <a:cxnLst>
                    <a:cxn ang="0">
                      <a:pos x="connsiteX0" y="connsiteY0"/>
                    </a:cxn>
                    <a:cxn ang="0">
                      <a:pos x="connsiteX1" y="connsiteY1"/>
                    </a:cxn>
                    <a:cxn ang="0">
                      <a:pos x="connsiteX2" y="connsiteY2"/>
                    </a:cxn>
                  </a:cxnLst>
                  <a:rect l="l" t="t" r="r" b="b"/>
                  <a:pathLst>
                    <a:path w="483635" h="303560">
                      <a:moveTo>
                        <a:pt x="242" y="0"/>
                      </a:moveTo>
                      <a:cubicBezTo>
                        <a:pt x="-2901" y="127540"/>
                        <a:pt x="22054" y="294608"/>
                        <a:pt x="226461" y="303181"/>
                      </a:cubicBezTo>
                      <a:cubicBezTo>
                        <a:pt x="442107" y="312706"/>
                        <a:pt x="476111" y="141256"/>
                        <a:pt x="483636" y="6191"/>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4" name="Freeform: Shape 767">
                  <a:extLst>
                    <a:ext uri="{FF2B5EF4-FFF2-40B4-BE49-F238E27FC236}">
                      <a16:creationId xmlns:a16="http://schemas.microsoft.com/office/drawing/2014/main" id="{49D73230-F405-D1BB-0BEE-6CD0EE47D8FD}"/>
                    </a:ext>
                  </a:extLst>
                </p:cNvPr>
                <p:cNvSpPr/>
                <p:nvPr/>
              </p:nvSpPr>
              <p:spPr>
                <a:xfrm>
                  <a:off x="16166322" y="7252328"/>
                  <a:ext cx="601015" cy="471334"/>
                </a:xfrm>
                <a:custGeom>
                  <a:avLst/>
                  <a:gdLst>
                    <a:gd name="connsiteX0" fmla="*/ 179701 w 601015"/>
                    <a:gd name="connsiteY0" fmla="*/ 220415 h 471334"/>
                    <a:gd name="connsiteX1" fmla="*/ 462118 w 601015"/>
                    <a:gd name="connsiteY1" fmla="*/ 281185 h 471334"/>
                    <a:gd name="connsiteX2" fmla="*/ 555082 w 601015"/>
                    <a:gd name="connsiteY2" fmla="*/ 450730 h 471334"/>
                    <a:gd name="connsiteX3" fmla="*/ 584419 w 601015"/>
                    <a:gd name="connsiteY3" fmla="*/ 207937 h 471334"/>
                    <a:gd name="connsiteX4" fmla="*/ 574894 w 601015"/>
                    <a:gd name="connsiteY4" fmla="*/ 7912 h 471334"/>
                    <a:gd name="connsiteX5" fmla="*/ 417731 w 601015"/>
                    <a:gd name="connsiteY5" fmla="*/ 47060 h 471334"/>
                    <a:gd name="connsiteX6" fmla="*/ 283810 w 601015"/>
                    <a:gd name="connsiteY6" fmla="*/ 7627 h 471334"/>
                    <a:gd name="connsiteX7" fmla="*/ 105406 w 601015"/>
                    <a:gd name="connsiteY7" fmla="*/ 66777 h 471334"/>
                    <a:gd name="connsiteX8" fmla="*/ 3394 w 601015"/>
                    <a:gd name="connsiteY8" fmla="*/ 244513 h 471334"/>
                    <a:gd name="connsiteX9" fmla="*/ 58258 w 601015"/>
                    <a:gd name="connsiteY9" fmla="*/ 471304 h 471334"/>
                    <a:gd name="connsiteX10" fmla="*/ 104073 w 601015"/>
                    <a:gd name="connsiteY10" fmla="*/ 335572 h 471334"/>
                    <a:gd name="connsiteX11" fmla="*/ 179701 w 601015"/>
                    <a:gd name="connsiteY11" fmla="*/ 220415 h 47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1015" h="471334">
                      <a:moveTo>
                        <a:pt x="179701" y="220415"/>
                      </a:moveTo>
                      <a:cubicBezTo>
                        <a:pt x="179701" y="220415"/>
                        <a:pt x="326863" y="307759"/>
                        <a:pt x="462118" y="281185"/>
                      </a:cubicBezTo>
                      <a:cubicBezTo>
                        <a:pt x="462118" y="281185"/>
                        <a:pt x="505075" y="471113"/>
                        <a:pt x="555082" y="450730"/>
                      </a:cubicBezTo>
                      <a:cubicBezTo>
                        <a:pt x="576989" y="441776"/>
                        <a:pt x="626900" y="304235"/>
                        <a:pt x="584419" y="207937"/>
                      </a:cubicBezTo>
                      <a:cubicBezTo>
                        <a:pt x="541937" y="111640"/>
                        <a:pt x="608993" y="109639"/>
                        <a:pt x="574894" y="7912"/>
                      </a:cubicBezTo>
                      <a:cubicBezTo>
                        <a:pt x="563178" y="-27044"/>
                        <a:pt x="451069" y="66301"/>
                        <a:pt x="417731" y="47060"/>
                      </a:cubicBezTo>
                      <a:cubicBezTo>
                        <a:pt x="376449" y="24431"/>
                        <a:pt x="330768" y="10980"/>
                        <a:pt x="283810" y="7627"/>
                      </a:cubicBezTo>
                      <a:cubicBezTo>
                        <a:pt x="209610" y="3817"/>
                        <a:pt x="128647" y="46774"/>
                        <a:pt x="105406" y="66777"/>
                      </a:cubicBezTo>
                      <a:cubicBezTo>
                        <a:pt x="52924" y="111354"/>
                        <a:pt x="22348" y="141072"/>
                        <a:pt x="3394" y="244513"/>
                      </a:cubicBezTo>
                      <a:cubicBezTo>
                        <a:pt x="-6131" y="298711"/>
                        <a:pt x="2060" y="463588"/>
                        <a:pt x="58258" y="471304"/>
                      </a:cubicBezTo>
                      <a:cubicBezTo>
                        <a:pt x="72164" y="473209"/>
                        <a:pt x="32064" y="385579"/>
                        <a:pt x="104073" y="335572"/>
                      </a:cubicBezTo>
                      <a:cubicBezTo>
                        <a:pt x="170938" y="289090"/>
                        <a:pt x="121694" y="164503"/>
                        <a:pt x="179701" y="220415"/>
                      </a:cubicBezTo>
                      <a:close/>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5" name="Freeform: Shape 768">
                  <a:extLst>
                    <a:ext uri="{FF2B5EF4-FFF2-40B4-BE49-F238E27FC236}">
                      <a16:creationId xmlns:a16="http://schemas.microsoft.com/office/drawing/2014/main" id="{85AA897F-D3AA-4B65-CD3F-DFDD0D37919D}"/>
                    </a:ext>
                  </a:extLst>
                </p:cNvPr>
                <p:cNvSpPr/>
                <p:nvPr/>
              </p:nvSpPr>
              <p:spPr>
                <a:xfrm>
                  <a:off x="16318591" y="7946135"/>
                  <a:ext cx="282320" cy="163968"/>
                </a:xfrm>
                <a:custGeom>
                  <a:avLst/>
                  <a:gdLst>
                    <a:gd name="connsiteX0" fmla="*/ 0 w 282320"/>
                    <a:gd name="connsiteY0" fmla="*/ 0 h 163968"/>
                    <a:gd name="connsiteX1" fmla="*/ 0 w 282320"/>
                    <a:gd name="connsiteY1" fmla="*/ 64389 h 163968"/>
                    <a:gd name="connsiteX2" fmla="*/ 19050 w 282320"/>
                    <a:gd name="connsiteY2" fmla="*/ 95250 h 163968"/>
                    <a:gd name="connsiteX3" fmla="*/ 215338 w 282320"/>
                    <a:gd name="connsiteY3" fmla="*/ 143183 h 163968"/>
                    <a:gd name="connsiteX4" fmla="*/ 263271 w 282320"/>
                    <a:gd name="connsiteY4" fmla="*/ 95250 h 163968"/>
                    <a:gd name="connsiteX5" fmla="*/ 282321 w 282320"/>
                    <a:gd name="connsiteY5" fmla="*/ 64389 h 163968"/>
                    <a:gd name="connsiteX6" fmla="*/ 282321 w 282320"/>
                    <a:gd name="connsiteY6" fmla="*/ 381 h 16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320" h="163968">
                      <a:moveTo>
                        <a:pt x="0" y="0"/>
                      </a:moveTo>
                      <a:lnTo>
                        <a:pt x="0" y="64389"/>
                      </a:lnTo>
                      <a:lnTo>
                        <a:pt x="19050" y="95250"/>
                      </a:lnTo>
                      <a:cubicBezTo>
                        <a:pt x="60017" y="162690"/>
                        <a:pt x="147898" y="184150"/>
                        <a:pt x="215338" y="143183"/>
                      </a:cubicBezTo>
                      <a:cubicBezTo>
                        <a:pt x="234929" y="131282"/>
                        <a:pt x="251370" y="114842"/>
                        <a:pt x="263271" y="95250"/>
                      </a:cubicBezTo>
                      <a:lnTo>
                        <a:pt x="282321" y="64389"/>
                      </a:lnTo>
                      <a:lnTo>
                        <a:pt x="282321" y="381"/>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6" name="Freeform: Shape 769">
                  <a:extLst>
                    <a:ext uri="{FF2B5EF4-FFF2-40B4-BE49-F238E27FC236}">
                      <a16:creationId xmlns:a16="http://schemas.microsoft.com/office/drawing/2014/main" id="{D495BD67-F9B1-BA59-7808-C78BEBB31975}"/>
                    </a:ext>
                  </a:extLst>
                </p:cNvPr>
                <p:cNvSpPr/>
                <p:nvPr/>
              </p:nvSpPr>
              <p:spPr>
                <a:xfrm>
                  <a:off x="15941783" y="8000714"/>
                  <a:ext cx="1048717" cy="506920"/>
                </a:xfrm>
                <a:custGeom>
                  <a:avLst/>
                  <a:gdLst>
                    <a:gd name="connsiteX0" fmla="*/ 376808 w 1048717"/>
                    <a:gd name="connsiteY0" fmla="*/ 9811 h 506920"/>
                    <a:gd name="connsiteX1" fmla="*/ 51529 w 1048717"/>
                    <a:gd name="connsiteY1" fmla="*/ 167830 h 506920"/>
                    <a:gd name="connsiteX2" fmla="*/ 94 w 1048717"/>
                    <a:gd name="connsiteY2" fmla="*/ 506921 h 506920"/>
                    <a:gd name="connsiteX3" fmla="*/ 1048320 w 1048717"/>
                    <a:gd name="connsiteY3" fmla="*/ 506921 h 506920"/>
                    <a:gd name="connsiteX4" fmla="*/ 996885 w 1048717"/>
                    <a:gd name="connsiteY4" fmla="*/ 167830 h 506920"/>
                    <a:gd name="connsiteX5" fmla="*/ 661129 w 1048717"/>
                    <a:gd name="connsiteY5" fmla="*/ 0 h 50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717" h="506920">
                      <a:moveTo>
                        <a:pt x="376808" y="9811"/>
                      </a:moveTo>
                      <a:cubicBezTo>
                        <a:pt x="303656" y="19336"/>
                        <a:pt x="122205" y="70771"/>
                        <a:pt x="51529" y="167830"/>
                      </a:cubicBezTo>
                      <a:cubicBezTo>
                        <a:pt x="9524" y="224980"/>
                        <a:pt x="-1144" y="288608"/>
                        <a:pt x="94" y="506921"/>
                      </a:cubicBezTo>
                      <a:lnTo>
                        <a:pt x="1048320" y="506921"/>
                      </a:lnTo>
                      <a:cubicBezTo>
                        <a:pt x="1049463" y="288608"/>
                        <a:pt x="1051749" y="264890"/>
                        <a:pt x="996885" y="167830"/>
                      </a:cubicBezTo>
                      <a:cubicBezTo>
                        <a:pt x="937735" y="63055"/>
                        <a:pt x="734376" y="9239"/>
                        <a:pt x="661129" y="0"/>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7" name="Freeform: Shape 770">
                  <a:extLst>
                    <a:ext uri="{FF2B5EF4-FFF2-40B4-BE49-F238E27FC236}">
                      <a16:creationId xmlns:a16="http://schemas.microsoft.com/office/drawing/2014/main" id="{B7F3B8EE-5049-CB39-7B87-24003005FA3F}"/>
                    </a:ext>
                  </a:extLst>
                </p:cNvPr>
                <p:cNvSpPr/>
                <p:nvPr/>
              </p:nvSpPr>
              <p:spPr>
                <a:xfrm>
                  <a:off x="16159714" y="8310848"/>
                  <a:ext cx="9525" cy="139255"/>
                </a:xfrm>
                <a:custGeom>
                  <a:avLst/>
                  <a:gdLst>
                    <a:gd name="connsiteX0" fmla="*/ 0 w 9525"/>
                    <a:gd name="connsiteY0" fmla="*/ 0 h 139255"/>
                    <a:gd name="connsiteX1" fmla="*/ 0 w 9525"/>
                    <a:gd name="connsiteY1" fmla="*/ 139255 h 139255"/>
                  </a:gdLst>
                  <a:ahLst/>
                  <a:cxnLst>
                    <a:cxn ang="0">
                      <a:pos x="connsiteX0" y="connsiteY0"/>
                    </a:cxn>
                    <a:cxn ang="0">
                      <a:pos x="connsiteX1" y="connsiteY1"/>
                    </a:cxn>
                  </a:cxnLst>
                  <a:rect l="l" t="t" r="r" b="b"/>
                  <a:pathLst>
                    <a:path w="9525" h="139255">
                      <a:moveTo>
                        <a:pt x="0" y="0"/>
                      </a:moveTo>
                      <a:lnTo>
                        <a:pt x="0" y="139255"/>
                      </a:lnTo>
                    </a:path>
                  </a:pathLst>
                </a:custGeom>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0" name="Freeform: Shape 771">
                  <a:extLst>
                    <a:ext uri="{FF2B5EF4-FFF2-40B4-BE49-F238E27FC236}">
                      <a16:creationId xmlns:a16="http://schemas.microsoft.com/office/drawing/2014/main" id="{C3B59404-512E-4A5A-B594-605E2E04BA1A}"/>
                    </a:ext>
                  </a:extLst>
                </p:cNvPr>
                <p:cNvSpPr/>
                <p:nvPr/>
              </p:nvSpPr>
              <p:spPr>
                <a:xfrm>
                  <a:off x="16756932" y="8310848"/>
                  <a:ext cx="9525" cy="139255"/>
                </a:xfrm>
                <a:custGeom>
                  <a:avLst/>
                  <a:gdLst>
                    <a:gd name="connsiteX0" fmla="*/ 0 w 9525"/>
                    <a:gd name="connsiteY0" fmla="*/ 0 h 139255"/>
                    <a:gd name="connsiteX1" fmla="*/ 0 w 9525"/>
                    <a:gd name="connsiteY1" fmla="*/ 139255 h 139255"/>
                  </a:gdLst>
                  <a:ahLst/>
                  <a:cxnLst>
                    <a:cxn ang="0">
                      <a:pos x="connsiteX0" y="connsiteY0"/>
                    </a:cxn>
                    <a:cxn ang="0">
                      <a:pos x="connsiteX1" y="connsiteY1"/>
                    </a:cxn>
                  </a:cxnLst>
                  <a:rect l="l" t="t" r="r" b="b"/>
                  <a:pathLst>
                    <a:path w="9525" h="139255">
                      <a:moveTo>
                        <a:pt x="0" y="0"/>
                      </a:moveTo>
                      <a:lnTo>
                        <a:pt x="0" y="139255"/>
                      </a:lnTo>
                    </a:path>
                  </a:pathLst>
                </a:custGeom>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3" name="Freeform: Shape 772">
                  <a:extLst>
                    <a:ext uri="{FF2B5EF4-FFF2-40B4-BE49-F238E27FC236}">
                      <a16:creationId xmlns:a16="http://schemas.microsoft.com/office/drawing/2014/main" id="{0E65FAD5-1201-E18A-5512-5B6CE5868A56}"/>
                    </a:ext>
                  </a:extLst>
                </p:cNvPr>
                <p:cNvSpPr/>
                <p:nvPr/>
              </p:nvSpPr>
              <p:spPr>
                <a:xfrm>
                  <a:off x="16257346" y="8065484"/>
                  <a:ext cx="401288" cy="144158"/>
                </a:xfrm>
                <a:custGeom>
                  <a:avLst/>
                  <a:gdLst>
                    <a:gd name="connsiteX0" fmla="*/ 0 w 401288"/>
                    <a:gd name="connsiteY0" fmla="*/ 7810 h 144158"/>
                    <a:gd name="connsiteX1" fmla="*/ 29242 w 401288"/>
                    <a:gd name="connsiteY1" fmla="*/ 125444 h 144158"/>
                    <a:gd name="connsiteX2" fmla="*/ 59481 w 401288"/>
                    <a:gd name="connsiteY2" fmla="*/ 143380 h 144158"/>
                    <a:gd name="connsiteX3" fmla="*/ 67342 w 401288"/>
                    <a:gd name="connsiteY3" fmla="*/ 139827 h 144158"/>
                    <a:gd name="connsiteX4" fmla="*/ 165830 w 401288"/>
                    <a:gd name="connsiteY4" fmla="*/ 71723 h 144158"/>
                    <a:gd name="connsiteX5" fmla="*/ 222980 w 401288"/>
                    <a:gd name="connsiteY5" fmla="*/ 71723 h 144158"/>
                    <a:gd name="connsiteX6" fmla="*/ 316135 w 401288"/>
                    <a:gd name="connsiteY6" fmla="*/ 136969 h 144158"/>
                    <a:gd name="connsiteX7" fmla="*/ 350869 w 401288"/>
                    <a:gd name="connsiteY7" fmla="*/ 130716 h 144158"/>
                    <a:gd name="connsiteX8" fmla="*/ 353663 w 401288"/>
                    <a:gd name="connsiteY8" fmla="*/ 125444 h 144158"/>
                    <a:gd name="connsiteX9" fmla="*/ 401288 w 401288"/>
                    <a:gd name="connsiteY9" fmla="*/ 0 h 14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288" h="144158">
                      <a:moveTo>
                        <a:pt x="0" y="7810"/>
                      </a:moveTo>
                      <a:lnTo>
                        <a:pt x="29242" y="125444"/>
                      </a:lnTo>
                      <a:cubicBezTo>
                        <a:pt x="32639" y="138747"/>
                        <a:pt x="46178" y="146777"/>
                        <a:pt x="59481" y="143380"/>
                      </a:cubicBezTo>
                      <a:cubicBezTo>
                        <a:pt x="62288" y="142663"/>
                        <a:pt x="64948" y="141460"/>
                        <a:pt x="67342" y="139827"/>
                      </a:cubicBezTo>
                      <a:lnTo>
                        <a:pt x="165830" y="71723"/>
                      </a:lnTo>
                      <a:cubicBezTo>
                        <a:pt x="182977" y="59681"/>
                        <a:pt x="205833" y="59681"/>
                        <a:pt x="222980" y="71723"/>
                      </a:cubicBezTo>
                      <a:lnTo>
                        <a:pt x="316135" y="136969"/>
                      </a:lnTo>
                      <a:cubicBezTo>
                        <a:pt x="327453" y="144834"/>
                        <a:pt x="343004" y="142034"/>
                        <a:pt x="350869" y="130716"/>
                      </a:cubicBezTo>
                      <a:cubicBezTo>
                        <a:pt x="352008" y="129077"/>
                        <a:pt x="352946" y="127307"/>
                        <a:pt x="353663" y="125444"/>
                      </a:cubicBezTo>
                      <a:lnTo>
                        <a:pt x="401288" y="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4" name="Freeform: Shape 773">
                  <a:extLst>
                    <a:ext uri="{FF2B5EF4-FFF2-40B4-BE49-F238E27FC236}">
                      <a16:creationId xmlns:a16="http://schemas.microsoft.com/office/drawing/2014/main" id="{EFBB0AFD-512C-7089-8A27-5CF5FA27BF16}"/>
                    </a:ext>
                  </a:extLst>
                </p:cNvPr>
                <p:cNvSpPr/>
                <p:nvPr/>
              </p:nvSpPr>
              <p:spPr>
                <a:xfrm>
                  <a:off x="16492553" y="8227504"/>
                  <a:ext cx="18347" cy="280130"/>
                </a:xfrm>
                <a:custGeom>
                  <a:avLst/>
                  <a:gdLst>
                    <a:gd name="connsiteX0" fmla="*/ 17872 w 18347"/>
                    <a:gd name="connsiteY0" fmla="*/ 0 h 280130"/>
                    <a:gd name="connsiteX1" fmla="*/ 155 w 18347"/>
                    <a:gd name="connsiteY1" fmla="*/ 42005 h 280130"/>
                    <a:gd name="connsiteX2" fmla="*/ 18348 w 18347"/>
                    <a:gd name="connsiteY2" fmla="*/ 280130 h 280130"/>
                  </a:gdLst>
                  <a:ahLst/>
                  <a:cxnLst>
                    <a:cxn ang="0">
                      <a:pos x="connsiteX0" y="connsiteY0"/>
                    </a:cxn>
                    <a:cxn ang="0">
                      <a:pos x="connsiteX1" y="connsiteY1"/>
                    </a:cxn>
                    <a:cxn ang="0">
                      <a:pos x="connsiteX2" y="connsiteY2"/>
                    </a:cxn>
                  </a:cxnLst>
                  <a:rect l="l" t="t" r="r" b="b"/>
                  <a:pathLst>
                    <a:path w="18347" h="280130">
                      <a:moveTo>
                        <a:pt x="17872" y="0"/>
                      </a:moveTo>
                      <a:cubicBezTo>
                        <a:pt x="5490" y="10290"/>
                        <a:pt x="-1117" y="25956"/>
                        <a:pt x="155" y="42005"/>
                      </a:cubicBezTo>
                      <a:lnTo>
                        <a:pt x="18348" y="28013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5" name="Freeform: Shape 774">
                  <a:extLst>
                    <a:ext uri="{FF2B5EF4-FFF2-40B4-BE49-F238E27FC236}">
                      <a16:creationId xmlns:a16="http://schemas.microsoft.com/office/drawing/2014/main" id="{9A4CBD8B-0AF5-EB04-9BAF-EC4BF70F6699}"/>
                    </a:ext>
                  </a:extLst>
                </p:cNvPr>
                <p:cNvSpPr/>
                <p:nvPr/>
              </p:nvSpPr>
              <p:spPr>
                <a:xfrm>
                  <a:off x="16380694" y="8222456"/>
                  <a:ext cx="18426" cy="280130"/>
                </a:xfrm>
                <a:custGeom>
                  <a:avLst/>
                  <a:gdLst>
                    <a:gd name="connsiteX0" fmla="*/ 476 w 18426"/>
                    <a:gd name="connsiteY0" fmla="*/ 0 h 280130"/>
                    <a:gd name="connsiteX1" fmla="*/ 18288 w 18426"/>
                    <a:gd name="connsiteY1" fmla="*/ 42005 h 280130"/>
                    <a:gd name="connsiteX2" fmla="*/ 0 w 18426"/>
                    <a:gd name="connsiteY2" fmla="*/ 280130 h 280130"/>
                  </a:gdLst>
                  <a:ahLst/>
                  <a:cxnLst>
                    <a:cxn ang="0">
                      <a:pos x="connsiteX0" y="connsiteY0"/>
                    </a:cxn>
                    <a:cxn ang="0">
                      <a:pos x="connsiteX1" y="connsiteY1"/>
                    </a:cxn>
                    <a:cxn ang="0">
                      <a:pos x="connsiteX2" y="connsiteY2"/>
                    </a:cxn>
                  </a:cxnLst>
                  <a:rect l="l" t="t" r="r" b="b"/>
                  <a:pathLst>
                    <a:path w="18426" h="280130">
                      <a:moveTo>
                        <a:pt x="476" y="0"/>
                      </a:moveTo>
                      <a:cubicBezTo>
                        <a:pt x="12853" y="10300"/>
                        <a:pt x="19489" y="25948"/>
                        <a:pt x="18288" y="42005"/>
                      </a:cubicBezTo>
                      <a:lnTo>
                        <a:pt x="0" y="280130"/>
                      </a:ln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36" name="Freeform: Shape 775">
                  <a:extLst>
                    <a:ext uri="{FF2B5EF4-FFF2-40B4-BE49-F238E27FC236}">
                      <a16:creationId xmlns:a16="http://schemas.microsoft.com/office/drawing/2014/main" id="{8E5234E2-37D9-5BBB-58FB-114D9C53CF6E}"/>
                    </a:ext>
                  </a:extLst>
                </p:cNvPr>
                <p:cNvSpPr/>
                <p:nvPr/>
              </p:nvSpPr>
              <p:spPr>
                <a:xfrm>
                  <a:off x="16628821" y="7506271"/>
                  <a:ext cx="69437" cy="27241"/>
                </a:xfrm>
                <a:custGeom>
                  <a:avLst/>
                  <a:gdLst>
                    <a:gd name="connsiteX0" fmla="*/ 0 w 69437"/>
                    <a:gd name="connsiteY0" fmla="*/ 27242 h 27241"/>
                    <a:gd name="connsiteX1" fmla="*/ 69437 w 69437"/>
                    <a:gd name="connsiteY1" fmla="*/ 0 h 27241"/>
                  </a:gdLst>
                  <a:ahLst/>
                  <a:cxnLst>
                    <a:cxn ang="0">
                      <a:pos x="connsiteX0" y="connsiteY0"/>
                    </a:cxn>
                    <a:cxn ang="0">
                      <a:pos x="connsiteX1" y="connsiteY1"/>
                    </a:cxn>
                  </a:cxnLst>
                  <a:rect l="l" t="t" r="r" b="b"/>
                  <a:pathLst>
                    <a:path w="69437" h="27241">
                      <a:moveTo>
                        <a:pt x="0" y="27242"/>
                      </a:moveTo>
                      <a:cubicBezTo>
                        <a:pt x="0" y="27242"/>
                        <a:pt x="26575" y="24956"/>
                        <a:pt x="69437" y="0"/>
                      </a:cubicBezTo>
                    </a:path>
                  </a:pathLst>
                </a:custGeom>
                <a:noFill/>
                <a:ln w="158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grpSp>
            <p:nvGrpSpPr>
              <p:cNvPr id="15" name="Group 14">
                <a:extLst>
                  <a:ext uri="{FF2B5EF4-FFF2-40B4-BE49-F238E27FC236}">
                    <a16:creationId xmlns:a16="http://schemas.microsoft.com/office/drawing/2014/main" id="{70E39F47-54B4-4A58-F60C-0B7005F886EF}"/>
                  </a:ext>
                </a:extLst>
              </p:cNvPr>
              <p:cNvGrpSpPr/>
              <p:nvPr/>
            </p:nvGrpSpPr>
            <p:grpSpPr>
              <a:xfrm>
                <a:off x="4013580" y="2988966"/>
                <a:ext cx="882270" cy="500368"/>
                <a:chOff x="4975177" y="2649105"/>
                <a:chExt cx="182164" cy="103312"/>
              </a:xfrm>
            </p:grpSpPr>
            <p:sp>
              <p:nvSpPr>
                <p:cNvPr id="19" name="Freeform: Shape 379">
                  <a:extLst>
                    <a:ext uri="{FF2B5EF4-FFF2-40B4-BE49-F238E27FC236}">
                      <a16:creationId xmlns:a16="http://schemas.microsoft.com/office/drawing/2014/main" id="{7D428D8A-80C6-C929-C144-75DA15B6227F}"/>
                    </a:ext>
                  </a:extLst>
                </p:cNvPr>
                <p:cNvSpPr/>
                <p:nvPr/>
              </p:nvSpPr>
              <p:spPr>
                <a:xfrm>
                  <a:off x="4988050" y="2649105"/>
                  <a:ext cx="154485" cy="64369"/>
                </a:xfrm>
                <a:custGeom>
                  <a:avLst/>
                  <a:gdLst>
                    <a:gd name="connsiteX0" fmla="*/ 4828 w 154485"/>
                    <a:gd name="connsiteY0" fmla="*/ 61150 h 64368"/>
                    <a:gd name="connsiteX1" fmla="*/ 78852 w 154485"/>
                    <a:gd name="connsiteY1" fmla="*/ 4828 h 64368"/>
                    <a:gd name="connsiteX2" fmla="*/ 151589 w 154485"/>
                    <a:gd name="connsiteY2" fmla="*/ 61150 h 64368"/>
                  </a:gdLst>
                  <a:ahLst/>
                  <a:cxnLst>
                    <a:cxn ang="0">
                      <a:pos x="connsiteX0" y="connsiteY0"/>
                    </a:cxn>
                    <a:cxn ang="0">
                      <a:pos x="connsiteX1" y="connsiteY1"/>
                    </a:cxn>
                    <a:cxn ang="0">
                      <a:pos x="connsiteX2" y="connsiteY2"/>
                    </a:cxn>
                  </a:cxnLst>
                  <a:rect l="l" t="t" r="r" b="b"/>
                  <a:pathLst>
                    <a:path w="154485" h="64368">
                      <a:moveTo>
                        <a:pt x="4828" y="61150"/>
                      </a:moveTo>
                      <a:cubicBezTo>
                        <a:pt x="4828" y="39265"/>
                        <a:pt x="36690" y="4828"/>
                        <a:pt x="78852" y="4828"/>
                      </a:cubicBezTo>
                      <a:cubicBezTo>
                        <a:pt x="120692" y="4828"/>
                        <a:pt x="151589" y="39265"/>
                        <a:pt x="151589" y="61150"/>
                      </a:cubicBezTo>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1" name="Freeform: Shape 380">
                  <a:extLst>
                    <a:ext uri="{FF2B5EF4-FFF2-40B4-BE49-F238E27FC236}">
                      <a16:creationId xmlns:a16="http://schemas.microsoft.com/office/drawing/2014/main" id="{77D77079-AF9B-7A51-647B-E7C74CE46222}"/>
                    </a:ext>
                  </a:extLst>
                </p:cNvPr>
                <p:cNvSpPr/>
                <p:nvPr/>
              </p:nvSpPr>
              <p:spPr>
                <a:xfrm>
                  <a:off x="4975177" y="2704140"/>
                  <a:ext cx="35403" cy="48277"/>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575" y="42483"/>
                        <a:pt x="27357" y="46024"/>
                        <a:pt x="23173" y="46024"/>
                      </a:cubicBezTo>
                      <a:close/>
                    </a:path>
                  </a:pathLst>
                </a:custGeom>
                <a:solidFill>
                  <a:schemeClr val="bg2"/>
                </a:solid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22" name="Freeform: Shape 381">
                  <a:extLst>
                    <a:ext uri="{FF2B5EF4-FFF2-40B4-BE49-F238E27FC236}">
                      <a16:creationId xmlns:a16="http://schemas.microsoft.com/office/drawing/2014/main" id="{D963148A-7298-4B10-DD5D-15805AEA804A}"/>
                    </a:ext>
                  </a:extLst>
                </p:cNvPr>
                <p:cNvSpPr/>
                <p:nvPr/>
              </p:nvSpPr>
              <p:spPr>
                <a:xfrm>
                  <a:off x="5121938" y="2704140"/>
                  <a:ext cx="35403" cy="48277"/>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253" y="42483"/>
                        <a:pt x="27035" y="46024"/>
                        <a:pt x="23173" y="46024"/>
                      </a:cubicBezTo>
                      <a:close/>
                    </a:path>
                  </a:pathLst>
                </a:custGeom>
                <a:solidFill>
                  <a:schemeClr val="bg2"/>
                </a:solid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sp>
            <p:nvSpPr>
              <p:cNvPr id="16" name="Freeform: Shape 374">
                <a:extLst>
                  <a:ext uri="{FF2B5EF4-FFF2-40B4-BE49-F238E27FC236}">
                    <a16:creationId xmlns:a16="http://schemas.microsoft.com/office/drawing/2014/main" id="{C11CA44D-1A04-D689-2E82-06D3B8E527F7}"/>
                  </a:ext>
                </a:extLst>
              </p:cNvPr>
              <p:cNvSpPr/>
              <p:nvPr/>
            </p:nvSpPr>
            <p:spPr>
              <a:xfrm>
                <a:off x="4114778" y="3481388"/>
                <a:ext cx="180072" cy="124130"/>
              </a:xfrm>
              <a:custGeom>
                <a:avLst/>
                <a:gdLst>
                  <a:gd name="connsiteX0" fmla="*/ 0 w 226219"/>
                  <a:gd name="connsiteY0" fmla="*/ 0 h 124130"/>
                  <a:gd name="connsiteX1" fmla="*/ 88107 w 226219"/>
                  <a:gd name="connsiteY1" fmla="*/ 104775 h 124130"/>
                  <a:gd name="connsiteX2" fmla="*/ 226219 w 226219"/>
                  <a:gd name="connsiteY2" fmla="*/ 123825 h 124130"/>
                </a:gdLst>
                <a:ahLst/>
                <a:cxnLst>
                  <a:cxn ang="0">
                    <a:pos x="connsiteX0" y="connsiteY0"/>
                  </a:cxn>
                  <a:cxn ang="0">
                    <a:pos x="connsiteX1" y="connsiteY1"/>
                  </a:cxn>
                  <a:cxn ang="0">
                    <a:pos x="connsiteX2" y="connsiteY2"/>
                  </a:cxn>
                </a:cxnLst>
                <a:rect l="l" t="t" r="r" b="b"/>
                <a:pathLst>
                  <a:path w="226219" h="124130">
                    <a:moveTo>
                      <a:pt x="0" y="0"/>
                    </a:moveTo>
                    <a:cubicBezTo>
                      <a:pt x="25202" y="42069"/>
                      <a:pt x="50404" y="84138"/>
                      <a:pt x="88107" y="104775"/>
                    </a:cubicBezTo>
                    <a:cubicBezTo>
                      <a:pt x="125810" y="125412"/>
                      <a:pt x="176014" y="124618"/>
                      <a:pt x="226219" y="123825"/>
                    </a:cubicBezTo>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sp>
            <p:nvSpPr>
              <p:cNvPr id="17" name="Freeform: Shape 375">
                <a:extLst>
                  <a:ext uri="{FF2B5EF4-FFF2-40B4-BE49-F238E27FC236}">
                    <a16:creationId xmlns:a16="http://schemas.microsoft.com/office/drawing/2014/main" id="{1E3932FE-39FA-7DFF-2071-FEB5F1122315}"/>
                  </a:ext>
                </a:extLst>
              </p:cNvPr>
              <p:cNvSpPr/>
              <p:nvPr/>
            </p:nvSpPr>
            <p:spPr>
              <a:xfrm rot="5400000">
                <a:off x="4293772" y="3562940"/>
                <a:ext cx="88217" cy="91803"/>
              </a:xfrm>
              <a:custGeom>
                <a:avLst/>
                <a:gdLst>
                  <a:gd name="connsiteX0" fmla="*/ 23173 w 35402"/>
                  <a:gd name="connsiteY0" fmla="*/ 46024 h 48276"/>
                  <a:gd name="connsiteX1" fmla="*/ 12230 w 35402"/>
                  <a:gd name="connsiteY1" fmla="*/ 46024 h 48276"/>
                  <a:gd name="connsiteX2" fmla="*/ 4828 w 35402"/>
                  <a:gd name="connsiteY2" fmla="*/ 38621 h 48276"/>
                  <a:gd name="connsiteX3" fmla="*/ 4828 w 35402"/>
                  <a:gd name="connsiteY3" fmla="*/ 12230 h 48276"/>
                  <a:gd name="connsiteX4" fmla="*/ 12230 w 35402"/>
                  <a:gd name="connsiteY4" fmla="*/ 4828 h 48276"/>
                  <a:gd name="connsiteX5" fmla="*/ 23173 w 35402"/>
                  <a:gd name="connsiteY5" fmla="*/ 4828 h 48276"/>
                  <a:gd name="connsiteX6" fmla="*/ 30575 w 35402"/>
                  <a:gd name="connsiteY6" fmla="*/ 12230 h 48276"/>
                  <a:gd name="connsiteX7" fmla="*/ 30575 w 35402"/>
                  <a:gd name="connsiteY7" fmla="*/ 38621 h 48276"/>
                  <a:gd name="connsiteX8" fmla="*/ 23173 w 35402"/>
                  <a:gd name="connsiteY8" fmla="*/ 46024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 h="48276">
                    <a:moveTo>
                      <a:pt x="23173" y="46024"/>
                    </a:moveTo>
                    <a:lnTo>
                      <a:pt x="12230" y="46024"/>
                    </a:lnTo>
                    <a:cubicBezTo>
                      <a:pt x="8368" y="46024"/>
                      <a:pt x="4828" y="42805"/>
                      <a:pt x="4828" y="38621"/>
                    </a:cubicBezTo>
                    <a:lnTo>
                      <a:pt x="4828" y="12230"/>
                    </a:lnTo>
                    <a:cubicBezTo>
                      <a:pt x="4828" y="8368"/>
                      <a:pt x="8046" y="4828"/>
                      <a:pt x="12230" y="4828"/>
                    </a:cubicBezTo>
                    <a:lnTo>
                      <a:pt x="23173" y="4828"/>
                    </a:lnTo>
                    <a:cubicBezTo>
                      <a:pt x="27035" y="4828"/>
                      <a:pt x="30575" y="8046"/>
                      <a:pt x="30575" y="12230"/>
                    </a:cubicBezTo>
                    <a:lnTo>
                      <a:pt x="30575" y="38621"/>
                    </a:lnTo>
                    <a:cubicBezTo>
                      <a:pt x="30253" y="42483"/>
                      <a:pt x="27035" y="46024"/>
                      <a:pt x="23173" y="46024"/>
                    </a:cubicBezTo>
                    <a:close/>
                  </a:path>
                </a:pathLst>
              </a:custGeom>
              <a:noFill/>
              <a:ln w="15875" cap="flat">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Display" panose="020F0603020204020204" pitchFamily="34" charset="0"/>
                  <a:ea typeface="+mn-ea"/>
                  <a:cs typeface="+mn-cs"/>
                </a:endParaRPr>
              </a:p>
            </p:txBody>
          </p:sp>
        </p:grpSp>
      </p:grpSp>
      <p:grpSp>
        <p:nvGrpSpPr>
          <p:cNvPr id="37" name="Group 36">
            <a:extLst>
              <a:ext uri="{FF2B5EF4-FFF2-40B4-BE49-F238E27FC236}">
                <a16:creationId xmlns:a16="http://schemas.microsoft.com/office/drawing/2014/main" id="{AB5193CA-E728-4F26-ACE2-9F6EC9D33AEC}"/>
              </a:ext>
            </a:extLst>
          </p:cNvPr>
          <p:cNvGrpSpPr/>
          <p:nvPr/>
        </p:nvGrpSpPr>
        <p:grpSpPr>
          <a:xfrm>
            <a:off x="12940466" y="2670614"/>
            <a:ext cx="884998" cy="884998"/>
            <a:chOff x="7317227" y="4427743"/>
            <a:chExt cx="884998" cy="884998"/>
          </a:xfrm>
        </p:grpSpPr>
        <p:sp>
          <p:nvSpPr>
            <p:cNvPr id="38" name="Oval 37">
              <a:extLst>
                <a:ext uri="{FF2B5EF4-FFF2-40B4-BE49-F238E27FC236}">
                  <a16:creationId xmlns:a16="http://schemas.microsoft.com/office/drawing/2014/main" id="{2D4384B5-4C25-7BA4-C2AD-6C57C8987AB1}"/>
                </a:ext>
              </a:extLst>
            </p:cNvPr>
            <p:cNvSpPr/>
            <p:nvPr/>
          </p:nvSpPr>
          <p:spPr bwMode="auto">
            <a:xfrm>
              <a:off x="7317227" y="4427743"/>
              <a:ext cx="884998" cy="884998"/>
            </a:xfrm>
            <a:prstGeom prst="ellipse">
              <a:avLst/>
            </a:prstGeom>
            <a:solidFill>
              <a:schemeClr val="bg2"/>
            </a:solidFill>
            <a:ln w="25400">
              <a:solidFill>
                <a:srgbClr val="05A88D"/>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109723" tIns="54862" rIns="109723" bIns="54862" numCol="1" rtlCol="0" anchor="t" anchorCtr="0" compatLnSpc="1">
              <a:prstTxWarp prst="textNoShape">
                <a:avLst/>
              </a:prstTxWarp>
            </a:bodyPr>
            <a:lstStyle/>
            <a:p>
              <a:pPr algn="ctr" defTabSz="1096874" fontAlgn="base">
                <a:spcBef>
                  <a:spcPct val="0"/>
                </a:spcBef>
                <a:spcAft>
                  <a:spcPct val="0"/>
                </a:spcAft>
                <a:defRPr/>
              </a:pPr>
              <a:endParaRPr lang="en-US" sz="2400">
                <a:solidFill>
                  <a:srgbClr val="474746"/>
                </a:solidFill>
                <a:latin typeface="Arial"/>
              </a:endParaRPr>
            </a:p>
          </p:txBody>
        </p:sp>
        <p:sp>
          <p:nvSpPr>
            <p:cNvPr id="39" name="Freeform 38">
              <a:extLst>
                <a:ext uri="{FF2B5EF4-FFF2-40B4-BE49-F238E27FC236}">
                  <a16:creationId xmlns:a16="http://schemas.microsoft.com/office/drawing/2014/main" id="{E018955A-B7F6-1D5E-2579-6CF6CE959F11}"/>
                </a:ext>
              </a:extLst>
            </p:cNvPr>
            <p:cNvSpPr/>
            <p:nvPr/>
          </p:nvSpPr>
          <p:spPr>
            <a:xfrm>
              <a:off x="7493026" y="4603543"/>
              <a:ext cx="533400" cy="533399"/>
            </a:xfrm>
            <a:custGeom>
              <a:avLst/>
              <a:gdLst>
                <a:gd name="connsiteX0" fmla="*/ 495312 w 533400"/>
                <a:gd name="connsiteY0" fmla="*/ 257186 h 533399"/>
                <a:gd name="connsiteX1" fmla="*/ 476262 w 533400"/>
                <a:gd name="connsiteY1" fmla="*/ 238136 h 533399"/>
                <a:gd name="connsiteX2" fmla="*/ 495312 w 533400"/>
                <a:gd name="connsiteY2" fmla="*/ 219086 h 533399"/>
                <a:gd name="connsiteX3" fmla="*/ 514362 w 533400"/>
                <a:gd name="connsiteY3" fmla="*/ 238136 h 533399"/>
                <a:gd name="connsiteX4" fmla="*/ 495312 w 533400"/>
                <a:gd name="connsiteY4" fmla="*/ 257186 h 533399"/>
                <a:gd name="connsiteX5" fmla="*/ 495312 w 533400"/>
                <a:gd name="connsiteY5" fmla="*/ 257186 h 533399"/>
                <a:gd name="connsiteX6" fmla="*/ 191588 w 533400"/>
                <a:gd name="connsiteY6" fmla="*/ 513485 h 533399"/>
                <a:gd name="connsiteX7" fmla="*/ 160651 w 533400"/>
                <a:gd name="connsiteY7" fmla="*/ 495444 h 533399"/>
                <a:gd name="connsiteX8" fmla="*/ 224135 w 533400"/>
                <a:gd name="connsiteY8" fmla="*/ 455763 h 533399"/>
                <a:gd name="connsiteX9" fmla="*/ 214039 w 533400"/>
                <a:gd name="connsiteY9" fmla="*/ 439609 h 533399"/>
                <a:gd name="connsiteX10" fmla="*/ 142058 w 533400"/>
                <a:gd name="connsiteY10" fmla="*/ 484595 h 533399"/>
                <a:gd name="connsiteX11" fmla="*/ 85737 w 533400"/>
                <a:gd name="connsiteY11" fmla="*/ 451744 h 533399"/>
                <a:gd name="connsiteX12" fmla="*/ 85737 w 533400"/>
                <a:gd name="connsiteY12" fmla="*/ 367057 h 533399"/>
                <a:gd name="connsiteX13" fmla="*/ 138648 w 533400"/>
                <a:gd name="connsiteY13" fmla="*/ 331786 h 533399"/>
                <a:gd name="connsiteX14" fmla="*/ 128076 w 533400"/>
                <a:gd name="connsiteY14" fmla="*/ 315936 h 533399"/>
                <a:gd name="connsiteX15" fmla="*/ 75821 w 533400"/>
                <a:gd name="connsiteY15" fmla="*/ 350769 h 533399"/>
                <a:gd name="connsiteX16" fmla="*/ 19062 w 533400"/>
                <a:gd name="connsiteY16" fmla="*/ 318337 h 533399"/>
                <a:gd name="connsiteX17" fmla="*/ 19062 w 533400"/>
                <a:gd name="connsiteY17" fmla="*/ 272236 h 533399"/>
                <a:gd name="connsiteX18" fmla="*/ 80936 w 533400"/>
                <a:gd name="connsiteY18" fmla="*/ 236879 h 533399"/>
                <a:gd name="connsiteX19" fmla="*/ 71488 w 533400"/>
                <a:gd name="connsiteY19" fmla="*/ 220343 h 533399"/>
                <a:gd name="connsiteX20" fmla="*/ 19062 w 533400"/>
                <a:gd name="connsiteY20" fmla="*/ 250299 h 533399"/>
                <a:gd name="connsiteX21" fmla="*/ 19062 w 533400"/>
                <a:gd name="connsiteY21" fmla="*/ 215086 h 533399"/>
                <a:gd name="connsiteX22" fmla="*/ 76212 w 533400"/>
                <a:gd name="connsiteY22" fmla="*/ 182434 h 533399"/>
                <a:gd name="connsiteX23" fmla="*/ 133362 w 533400"/>
                <a:gd name="connsiteY23" fmla="*/ 215086 h 533399"/>
                <a:gd name="connsiteX24" fmla="*/ 133362 w 533400"/>
                <a:gd name="connsiteY24" fmla="*/ 251795 h 533399"/>
                <a:gd name="connsiteX25" fmla="*/ 90357 w 533400"/>
                <a:gd name="connsiteY25" fmla="*/ 277598 h 533399"/>
                <a:gd name="connsiteX26" fmla="*/ 100167 w 533400"/>
                <a:gd name="connsiteY26" fmla="*/ 293924 h 533399"/>
                <a:gd name="connsiteX27" fmla="*/ 142887 w 533400"/>
                <a:gd name="connsiteY27" fmla="*/ 268292 h 533399"/>
                <a:gd name="connsiteX28" fmla="*/ 185607 w 533400"/>
                <a:gd name="connsiteY28" fmla="*/ 293924 h 533399"/>
                <a:gd name="connsiteX29" fmla="*/ 195417 w 533400"/>
                <a:gd name="connsiteY29" fmla="*/ 277598 h 533399"/>
                <a:gd name="connsiteX30" fmla="*/ 152412 w 533400"/>
                <a:gd name="connsiteY30" fmla="*/ 251795 h 533399"/>
                <a:gd name="connsiteX31" fmla="*/ 152412 w 533400"/>
                <a:gd name="connsiteY31" fmla="*/ 214657 h 533399"/>
                <a:gd name="connsiteX32" fmla="*/ 205323 w 533400"/>
                <a:gd name="connsiteY32" fmla="*/ 179386 h 533399"/>
                <a:gd name="connsiteX33" fmla="*/ 209562 w 533400"/>
                <a:gd name="connsiteY33" fmla="*/ 171461 h 533399"/>
                <a:gd name="connsiteX34" fmla="*/ 209562 w 533400"/>
                <a:gd name="connsiteY34" fmla="*/ 104786 h 533399"/>
                <a:gd name="connsiteX35" fmla="*/ 190512 w 533400"/>
                <a:gd name="connsiteY35" fmla="*/ 104786 h 533399"/>
                <a:gd name="connsiteX36" fmla="*/ 190512 w 533400"/>
                <a:gd name="connsiteY36" fmla="*/ 166365 h 533399"/>
                <a:gd name="connsiteX37" fmla="*/ 142496 w 533400"/>
                <a:gd name="connsiteY37" fmla="*/ 198369 h 533399"/>
                <a:gd name="connsiteX38" fmla="*/ 85737 w 533400"/>
                <a:gd name="connsiteY38" fmla="*/ 165937 h 533399"/>
                <a:gd name="connsiteX39" fmla="*/ 85737 w 533400"/>
                <a:gd name="connsiteY39" fmla="*/ 81678 h 533399"/>
                <a:gd name="connsiteX40" fmla="*/ 133362 w 533400"/>
                <a:gd name="connsiteY40" fmla="*/ 53903 h 533399"/>
                <a:gd name="connsiteX41" fmla="*/ 133362 w 533400"/>
                <a:gd name="connsiteY41" fmla="*/ 133361 h 533399"/>
                <a:gd name="connsiteX42" fmla="*/ 152412 w 533400"/>
                <a:gd name="connsiteY42" fmla="*/ 133361 h 533399"/>
                <a:gd name="connsiteX43" fmla="*/ 152412 w 533400"/>
                <a:gd name="connsiteY43" fmla="*/ 42788 h 533399"/>
                <a:gd name="connsiteX44" fmla="*/ 191588 w 533400"/>
                <a:gd name="connsiteY44" fmla="*/ 19937 h 533399"/>
                <a:gd name="connsiteX45" fmla="*/ 266712 w 533400"/>
                <a:gd name="connsiteY45" fmla="*/ 44978 h 533399"/>
                <a:gd name="connsiteX46" fmla="*/ 266712 w 533400"/>
                <a:gd name="connsiteY46" fmla="*/ 318470 h 533399"/>
                <a:gd name="connsiteX47" fmla="*/ 128457 w 533400"/>
                <a:gd name="connsiteY47" fmla="*/ 401423 h 533399"/>
                <a:gd name="connsiteX48" fmla="*/ 138267 w 533400"/>
                <a:gd name="connsiteY48" fmla="*/ 417749 h 533399"/>
                <a:gd name="connsiteX49" fmla="*/ 266712 w 533400"/>
                <a:gd name="connsiteY49" fmla="*/ 340682 h 533399"/>
                <a:gd name="connsiteX50" fmla="*/ 266712 w 533400"/>
                <a:gd name="connsiteY50" fmla="*/ 488444 h 533399"/>
                <a:gd name="connsiteX51" fmla="*/ 191588 w 533400"/>
                <a:gd name="connsiteY51" fmla="*/ 513485 h 533399"/>
                <a:gd name="connsiteX52" fmla="*/ 476262 w 533400"/>
                <a:gd name="connsiteY52" fmla="*/ 361961 h 533399"/>
                <a:gd name="connsiteX53" fmla="*/ 457212 w 533400"/>
                <a:gd name="connsiteY53" fmla="*/ 381011 h 533399"/>
                <a:gd name="connsiteX54" fmla="*/ 438162 w 533400"/>
                <a:gd name="connsiteY54" fmla="*/ 361961 h 533399"/>
                <a:gd name="connsiteX55" fmla="*/ 457212 w 533400"/>
                <a:gd name="connsiteY55" fmla="*/ 342911 h 533399"/>
                <a:gd name="connsiteX56" fmla="*/ 476262 w 533400"/>
                <a:gd name="connsiteY56" fmla="*/ 361961 h 533399"/>
                <a:gd name="connsiteX57" fmla="*/ 476262 w 533400"/>
                <a:gd name="connsiteY57" fmla="*/ 361961 h 533399"/>
                <a:gd name="connsiteX58" fmla="*/ 381012 w 533400"/>
                <a:gd name="connsiteY58" fmla="*/ 457211 h 533399"/>
                <a:gd name="connsiteX59" fmla="*/ 361962 w 533400"/>
                <a:gd name="connsiteY59" fmla="*/ 476261 h 533399"/>
                <a:gd name="connsiteX60" fmla="*/ 342912 w 533400"/>
                <a:gd name="connsiteY60" fmla="*/ 457211 h 533399"/>
                <a:gd name="connsiteX61" fmla="*/ 361962 w 533400"/>
                <a:gd name="connsiteY61" fmla="*/ 438161 h 533399"/>
                <a:gd name="connsiteX62" fmla="*/ 381012 w 533400"/>
                <a:gd name="connsiteY62" fmla="*/ 457211 h 533399"/>
                <a:gd name="connsiteX63" fmla="*/ 381012 w 533400"/>
                <a:gd name="connsiteY63" fmla="*/ 457211 h 533399"/>
                <a:gd name="connsiteX64" fmla="*/ 371487 w 533400"/>
                <a:gd name="connsiteY64" fmla="*/ 76211 h 533399"/>
                <a:gd name="connsiteX65" fmla="*/ 390537 w 533400"/>
                <a:gd name="connsiteY65" fmla="*/ 57161 h 533399"/>
                <a:gd name="connsiteX66" fmla="*/ 409587 w 533400"/>
                <a:gd name="connsiteY66" fmla="*/ 76211 h 533399"/>
                <a:gd name="connsiteX67" fmla="*/ 390537 w 533400"/>
                <a:gd name="connsiteY67" fmla="*/ 95261 h 533399"/>
                <a:gd name="connsiteX68" fmla="*/ 371487 w 533400"/>
                <a:gd name="connsiteY68" fmla="*/ 76211 h 533399"/>
                <a:gd name="connsiteX69" fmla="*/ 371487 w 533400"/>
                <a:gd name="connsiteY69" fmla="*/ 76211 h 533399"/>
                <a:gd name="connsiteX70" fmla="*/ 495312 w 533400"/>
                <a:gd name="connsiteY70" fmla="*/ 200036 h 533399"/>
                <a:gd name="connsiteX71" fmla="*/ 458565 w 533400"/>
                <a:gd name="connsiteY71" fmla="*/ 228611 h 533399"/>
                <a:gd name="connsiteX72" fmla="*/ 285762 w 533400"/>
                <a:gd name="connsiteY72" fmla="*/ 228611 h 533399"/>
                <a:gd name="connsiteX73" fmla="*/ 285762 w 533400"/>
                <a:gd name="connsiteY73" fmla="*/ 180986 h 533399"/>
                <a:gd name="connsiteX74" fmla="*/ 390537 w 533400"/>
                <a:gd name="connsiteY74" fmla="*/ 180986 h 533399"/>
                <a:gd name="connsiteX75" fmla="*/ 400062 w 533400"/>
                <a:gd name="connsiteY75" fmla="*/ 171461 h 533399"/>
                <a:gd name="connsiteX76" fmla="*/ 400062 w 533400"/>
                <a:gd name="connsiteY76" fmla="*/ 112958 h 533399"/>
                <a:gd name="connsiteX77" fmla="*/ 428637 w 533400"/>
                <a:gd name="connsiteY77" fmla="*/ 76211 h 533399"/>
                <a:gd name="connsiteX78" fmla="*/ 390537 w 533400"/>
                <a:gd name="connsiteY78" fmla="*/ 38111 h 533399"/>
                <a:gd name="connsiteX79" fmla="*/ 352437 w 533400"/>
                <a:gd name="connsiteY79" fmla="*/ 76211 h 533399"/>
                <a:gd name="connsiteX80" fmla="*/ 381012 w 533400"/>
                <a:gd name="connsiteY80" fmla="*/ 112958 h 533399"/>
                <a:gd name="connsiteX81" fmla="*/ 381012 w 533400"/>
                <a:gd name="connsiteY81" fmla="*/ 161936 h 533399"/>
                <a:gd name="connsiteX82" fmla="*/ 285762 w 533400"/>
                <a:gd name="connsiteY82" fmla="*/ 161936 h 533399"/>
                <a:gd name="connsiteX83" fmla="*/ 285762 w 533400"/>
                <a:gd name="connsiteY83" fmla="*/ 38111 h 533399"/>
                <a:gd name="connsiteX84" fmla="*/ 279247 w 533400"/>
                <a:gd name="connsiteY84" fmla="*/ 29072 h 533399"/>
                <a:gd name="connsiteX85" fmla="*/ 193522 w 533400"/>
                <a:gd name="connsiteY85" fmla="*/ 497 h 533399"/>
                <a:gd name="connsiteX86" fmla="*/ 185711 w 533400"/>
                <a:gd name="connsiteY86" fmla="*/ 1306 h 533399"/>
                <a:gd name="connsiteX87" fmla="*/ 71411 w 533400"/>
                <a:gd name="connsiteY87" fmla="*/ 67981 h 533399"/>
                <a:gd name="connsiteX88" fmla="*/ 66687 w 533400"/>
                <a:gd name="connsiteY88" fmla="*/ 76211 h 533399"/>
                <a:gd name="connsiteX89" fmla="*/ 66687 w 533400"/>
                <a:gd name="connsiteY89" fmla="*/ 165937 h 533399"/>
                <a:gd name="connsiteX90" fmla="*/ 4813 w 533400"/>
                <a:gd name="connsiteY90" fmla="*/ 201293 h 533399"/>
                <a:gd name="connsiteX91" fmla="*/ 12 w 533400"/>
                <a:gd name="connsiteY91" fmla="*/ 209561 h 533399"/>
                <a:gd name="connsiteX92" fmla="*/ 12 w 533400"/>
                <a:gd name="connsiteY92" fmla="*/ 323861 h 533399"/>
                <a:gd name="connsiteX93" fmla="*/ 4813 w 533400"/>
                <a:gd name="connsiteY93" fmla="*/ 332129 h 533399"/>
                <a:gd name="connsiteX94" fmla="*/ 66687 w 533400"/>
                <a:gd name="connsiteY94" fmla="*/ 367486 h 533399"/>
                <a:gd name="connsiteX95" fmla="*/ 66687 w 533400"/>
                <a:gd name="connsiteY95" fmla="*/ 457211 h 533399"/>
                <a:gd name="connsiteX96" fmla="*/ 71411 w 533400"/>
                <a:gd name="connsiteY96" fmla="*/ 465441 h 533399"/>
                <a:gd name="connsiteX97" fmla="*/ 185711 w 533400"/>
                <a:gd name="connsiteY97" fmla="*/ 532116 h 533399"/>
                <a:gd name="connsiteX98" fmla="*/ 190512 w 533400"/>
                <a:gd name="connsiteY98" fmla="*/ 533411 h 533399"/>
                <a:gd name="connsiteX99" fmla="*/ 193522 w 533400"/>
                <a:gd name="connsiteY99" fmla="*/ 532925 h 533399"/>
                <a:gd name="connsiteX100" fmla="*/ 279247 w 533400"/>
                <a:gd name="connsiteY100" fmla="*/ 504350 h 533399"/>
                <a:gd name="connsiteX101" fmla="*/ 285762 w 533400"/>
                <a:gd name="connsiteY101" fmla="*/ 495311 h 533399"/>
                <a:gd name="connsiteX102" fmla="*/ 285762 w 533400"/>
                <a:gd name="connsiteY102" fmla="*/ 381011 h 533399"/>
                <a:gd name="connsiteX103" fmla="*/ 352437 w 533400"/>
                <a:gd name="connsiteY103" fmla="*/ 381011 h 533399"/>
                <a:gd name="connsiteX104" fmla="*/ 352437 w 533400"/>
                <a:gd name="connsiteY104" fmla="*/ 420464 h 533399"/>
                <a:gd name="connsiteX105" fmla="*/ 323862 w 533400"/>
                <a:gd name="connsiteY105" fmla="*/ 457211 h 533399"/>
                <a:gd name="connsiteX106" fmla="*/ 361962 w 533400"/>
                <a:gd name="connsiteY106" fmla="*/ 495311 h 533399"/>
                <a:gd name="connsiteX107" fmla="*/ 400062 w 533400"/>
                <a:gd name="connsiteY107" fmla="*/ 457211 h 533399"/>
                <a:gd name="connsiteX108" fmla="*/ 371487 w 533400"/>
                <a:gd name="connsiteY108" fmla="*/ 420464 h 533399"/>
                <a:gd name="connsiteX109" fmla="*/ 371487 w 533400"/>
                <a:gd name="connsiteY109" fmla="*/ 371486 h 533399"/>
                <a:gd name="connsiteX110" fmla="*/ 361962 w 533400"/>
                <a:gd name="connsiteY110" fmla="*/ 361961 h 533399"/>
                <a:gd name="connsiteX111" fmla="*/ 285762 w 533400"/>
                <a:gd name="connsiteY111" fmla="*/ 361961 h 533399"/>
                <a:gd name="connsiteX112" fmla="*/ 285762 w 533400"/>
                <a:gd name="connsiteY112" fmla="*/ 314336 h 533399"/>
                <a:gd name="connsiteX113" fmla="*/ 404825 w 533400"/>
                <a:gd name="connsiteY113" fmla="*/ 314336 h 533399"/>
                <a:gd name="connsiteX114" fmla="*/ 425189 w 533400"/>
                <a:gd name="connsiteY114" fmla="*/ 341482 h 533399"/>
                <a:gd name="connsiteX115" fmla="*/ 419112 w 533400"/>
                <a:gd name="connsiteY115" fmla="*/ 361961 h 533399"/>
                <a:gd name="connsiteX116" fmla="*/ 457212 w 533400"/>
                <a:gd name="connsiteY116" fmla="*/ 400061 h 533399"/>
                <a:gd name="connsiteX117" fmla="*/ 495312 w 533400"/>
                <a:gd name="connsiteY117" fmla="*/ 361961 h 533399"/>
                <a:gd name="connsiteX118" fmla="*/ 457212 w 533400"/>
                <a:gd name="connsiteY118" fmla="*/ 323861 h 533399"/>
                <a:gd name="connsiteX119" fmla="*/ 439295 w 533400"/>
                <a:gd name="connsiteY119" fmla="*/ 328547 h 533399"/>
                <a:gd name="connsiteX120" fmla="*/ 417207 w 533400"/>
                <a:gd name="connsiteY120" fmla="*/ 299096 h 533399"/>
                <a:gd name="connsiteX121" fmla="*/ 409587 w 533400"/>
                <a:gd name="connsiteY121" fmla="*/ 295286 h 533399"/>
                <a:gd name="connsiteX122" fmla="*/ 285762 w 533400"/>
                <a:gd name="connsiteY122" fmla="*/ 295286 h 533399"/>
                <a:gd name="connsiteX123" fmla="*/ 285762 w 533400"/>
                <a:gd name="connsiteY123" fmla="*/ 247661 h 533399"/>
                <a:gd name="connsiteX124" fmla="*/ 458565 w 533400"/>
                <a:gd name="connsiteY124" fmla="*/ 247661 h 533399"/>
                <a:gd name="connsiteX125" fmla="*/ 495312 w 533400"/>
                <a:gd name="connsiteY125" fmla="*/ 276236 h 533399"/>
                <a:gd name="connsiteX126" fmla="*/ 533412 w 533400"/>
                <a:gd name="connsiteY126" fmla="*/ 238136 h 533399"/>
                <a:gd name="connsiteX127" fmla="*/ 495312 w 533400"/>
                <a:gd name="connsiteY127" fmla="*/ 200036 h 533399"/>
                <a:gd name="connsiteX128" fmla="*/ 495312 w 533400"/>
                <a:gd name="connsiteY128" fmla="*/ 200036 h 5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33400" h="533399">
                  <a:moveTo>
                    <a:pt x="495312" y="257186"/>
                  </a:moveTo>
                  <a:cubicBezTo>
                    <a:pt x="484806" y="257186"/>
                    <a:pt x="476262" y="248642"/>
                    <a:pt x="476262" y="238136"/>
                  </a:cubicBezTo>
                  <a:cubicBezTo>
                    <a:pt x="476262" y="227630"/>
                    <a:pt x="484806" y="219086"/>
                    <a:pt x="495312" y="219086"/>
                  </a:cubicBezTo>
                  <a:cubicBezTo>
                    <a:pt x="505818" y="219086"/>
                    <a:pt x="514362" y="227630"/>
                    <a:pt x="514362" y="238136"/>
                  </a:cubicBezTo>
                  <a:cubicBezTo>
                    <a:pt x="514362" y="248642"/>
                    <a:pt x="505818" y="257186"/>
                    <a:pt x="495312" y="257186"/>
                  </a:cubicBezTo>
                  <a:lnTo>
                    <a:pt x="495312" y="257186"/>
                  </a:lnTo>
                  <a:close/>
                  <a:moveTo>
                    <a:pt x="191588" y="513485"/>
                  </a:moveTo>
                  <a:lnTo>
                    <a:pt x="160651" y="495444"/>
                  </a:lnTo>
                  <a:lnTo>
                    <a:pt x="224135" y="455763"/>
                  </a:lnTo>
                  <a:lnTo>
                    <a:pt x="214039" y="439609"/>
                  </a:lnTo>
                  <a:lnTo>
                    <a:pt x="142058" y="484595"/>
                  </a:lnTo>
                  <a:lnTo>
                    <a:pt x="85737" y="451744"/>
                  </a:lnTo>
                  <a:lnTo>
                    <a:pt x="85737" y="367057"/>
                  </a:lnTo>
                  <a:lnTo>
                    <a:pt x="138648" y="331786"/>
                  </a:lnTo>
                  <a:lnTo>
                    <a:pt x="128076" y="315936"/>
                  </a:lnTo>
                  <a:lnTo>
                    <a:pt x="75821" y="350769"/>
                  </a:lnTo>
                  <a:lnTo>
                    <a:pt x="19062" y="318337"/>
                  </a:lnTo>
                  <a:lnTo>
                    <a:pt x="19062" y="272236"/>
                  </a:lnTo>
                  <a:lnTo>
                    <a:pt x="80936" y="236879"/>
                  </a:lnTo>
                  <a:lnTo>
                    <a:pt x="71488" y="220343"/>
                  </a:lnTo>
                  <a:lnTo>
                    <a:pt x="19062" y="250299"/>
                  </a:lnTo>
                  <a:lnTo>
                    <a:pt x="19062" y="215086"/>
                  </a:lnTo>
                  <a:lnTo>
                    <a:pt x="76212" y="182434"/>
                  </a:lnTo>
                  <a:lnTo>
                    <a:pt x="133362" y="215086"/>
                  </a:lnTo>
                  <a:lnTo>
                    <a:pt x="133362" y="251795"/>
                  </a:lnTo>
                  <a:lnTo>
                    <a:pt x="90357" y="277598"/>
                  </a:lnTo>
                  <a:lnTo>
                    <a:pt x="100167" y="293924"/>
                  </a:lnTo>
                  <a:lnTo>
                    <a:pt x="142887" y="268292"/>
                  </a:lnTo>
                  <a:lnTo>
                    <a:pt x="185607" y="293924"/>
                  </a:lnTo>
                  <a:lnTo>
                    <a:pt x="195417" y="277598"/>
                  </a:lnTo>
                  <a:lnTo>
                    <a:pt x="152412" y="251795"/>
                  </a:lnTo>
                  <a:lnTo>
                    <a:pt x="152412" y="214657"/>
                  </a:lnTo>
                  <a:lnTo>
                    <a:pt x="205323" y="179386"/>
                  </a:lnTo>
                  <a:cubicBezTo>
                    <a:pt x="207971" y="177614"/>
                    <a:pt x="209562" y="174642"/>
                    <a:pt x="209562" y="171461"/>
                  </a:cubicBezTo>
                  <a:lnTo>
                    <a:pt x="209562" y="104786"/>
                  </a:lnTo>
                  <a:lnTo>
                    <a:pt x="190512" y="104786"/>
                  </a:lnTo>
                  <a:lnTo>
                    <a:pt x="190512" y="166365"/>
                  </a:lnTo>
                  <a:lnTo>
                    <a:pt x="142496" y="198369"/>
                  </a:lnTo>
                  <a:lnTo>
                    <a:pt x="85737" y="165937"/>
                  </a:lnTo>
                  <a:lnTo>
                    <a:pt x="85737" y="81678"/>
                  </a:lnTo>
                  <a:lnTo>
                    <a:pt x="133362" y="53903"/>
                  </a:lnTo>
                  <a:lnTo>
                    <a:pt x="133362" y="133361"/>
                  </a:lnTo>
                  <a:lnTo>
                    <a:pt x="152412" y="133361"/>
                  </a:lnTo>
                  <a:lnTo>
                    <a:pt x="152412" y="42788"/>
                  </a:lnTo>
                  <a:lnTo>
                    <a:pt x="191588" y="19937"/>
                  </a:lnTo>
                  <a:lnTo>
                    <a:pt x="266712" y="44978"/>
                  </a:lnTo>
                  <a:lnTo>
                    <a:pt x="266712" y="318470"/>
                  </a:lnTo>
                  <a:lnTo>
                    <a:pt x="128457" y="401423"/>
                  </a:lnTo>
                  <a:lnTo>
                    <a:pt x="138267" y="417749"/>
                  </a:lnTo>
                  <a:lnTo>
                    <a:pt x="266712" y="340682"/>
                  </a:lnTo>
                  <a:lnTo>
                    <a:pt x="266712" y="488444"/>
                  </a:lnTo>
                  <a:lnTo>
                    <a:pt x="191588" y="513485"/>
                  </a:lnTo>
                  <a:close/>
                  <a:moveTo>
                    <a:pt x="476262" y="361961"/>
                  </a:moveTo>
                  <a:cubicBezTo>
                    <a:pt x="476262" y="372467"/>
                    <a:pt x="467718" y="381011"/>
                    <a:pt x="457212" y="381011"/>
                  </a:cubicBezTo>
                  <a:cubicBezTo>
                    <a:pt x="446706" y="381011"/>
                    <a:pt x="438162" y="372467"/>
                    <a:pt x="438162" y="361961"/>
                  </a:cubicBezTo>
                  <a:cubicBezTo>
                    <a:pt x="438162" y="351455"/>
                    <a:pt x="446706" y="342911"/>
                    <a:pt x="457212" y="342911"/>
                  </a:cubicBezTo>
                  <a:cubicBezTo>
                    <a:pt x="467718" y="342911"/>
                    <a:pt x="476262" y="351455"/>
                    <a:pt x="476262" y="361961"/>
                  </a:cubicBezTo>
                  <a:lnTo>
                    <a:pt x="476262" y="361961"/>
                  </a:lnTo>
                  <a:close/>
                  <a:moveTo>
                    <a:pt x="381012" y="457211"/>
                  </a:moveTo>
                  <a:cubicBezTo>
                    <a:pt x="381012" y="467717"/>
                    <a:pt x="372468" y="476261"/>
                    <a:pt x="361962" y="476261"/>
                  </a:cubicBezTo>
                  <a:cubicBezTo>
                    <a:pt x="351456" y="476261"/>
                    <a:pt x="342912" y="467717"/>
                    <a:pt x="342912" y="457211"/>
                  </a:cubicBezTo>
                  <a:cubicBezTo>
                    <a:pt x="342912" y="446705"/>
                    <a:pt x="351456" y="438161"/>
                    <a:pt x="361962" y="438161"/>
                  </a:cubicBezTo>
                  <a:cubicBezTo>
                    <a:pt x="372468" y="438161"/>
                    <a:pt x="381012" y="446705"/>
                    <a:pt x="381012" y="457211"/>
                  </a:cubicBezTo>
                  <a:lnTo>
                    <a:pt x="381012" y="457211"/>
                  </a:lnTo>
                  <a:close/>
                  <a:moveTo>
                    <a:pt x="371487" y="76211"/>
                  </a:moveTo>
                  <a:cubicBezTo>
                    <a:pt x="371487" y="65705"/>
                    <a:pt x="380031" y="57161"/>
                    <a:pt x="390537" y="57161"/>
                  </a:cubicBezTo>
                  <a:cubicBezTo>
                    <a:pt x="401043" y="57161"/>
                    <a:pt x="409587" y="65705"/>
                    <a:pt x="409587" y="76211"/>
                  </a:cubicBezTo>
                  <a:cubicBezTo>
                    <a:pt x="409587" y="86717"/>
                    <a:pt x="401043" y="95261"/>
                    <a:pt x="390537" y="95261"/>
                  </a:cubicBezTo>
                  <a:cubicBezTo>
                    <a:pt x="380031" y="95261"/>
                    <a:pt x="371487" y="86717"/>
                    <a:pt x="371487" y="76211"/>
                  </a:cubicBezTo>
                  <a:lnTo>
                    <a:pt x="371487" y="76211"/>
                  </a:lnTo>
                  <a:close/>
                  <a:moveTo>
                    <a:pt x="495312" y="200036"/>
                  </a:moveTo>
                  <a:cubicBezTo>
                    <a:pt x="477605" y="200036"/>
                    <a:pt x="462822" y="212228"/>
                    <a:pt x="458565" y="228611"/>
                  </a:cubicBezTo>
                  <a:lnTo>
                    <a:pt x="285762" y="228611"/>
                  </a:lnTo>
                  <a:lnTo>
                    <a:pt x="285762" y="180986"/>
                  </a:lnTo>
                  <a:lnTo>
                    <a:pt x="390537" y="180986"/>
                  </a:lnTo>
                  <a:cubicBezTo>
                    <a:pt x="395804" y="180986"/>
                    <a:pt x="400062" y="176719"/>
                    <a:pt x="400062" y="171461"/>
                  </a:cubicBezTo>
                  <a:lnTo>
                    <a:pt x="400062" y="112958"/>
                  </a:lnTo>
                  <a:cubicBezTo>
                    <a:pt x="416445" y="108701"/>
                    <a:pt x="428637" y="93908"/>
                    <a:pt x="428637" y="76211"/>
                  </a:cubicBezTo>
                  <a:cubicBezTo>
                    <a:pt x="428637" y="55199"/>
                    <a:pt x="411549" y="38111"/>
                    <a:pt x="390537" y="38111"/>
                  </a:cubicBezTo>
                  <a:cubicBezTo>
                    <a:pt x="369525" y="38111"/>
                    <a:pt x="352437" y="55199"/>
                    <a:pt x="352437" y="76211"/>
                  </a:cubicBezTo>
                  <a:cubicBezTo>
                    <a:pt x="352437" y="93908"/>
                    <a:pt x="364629" y="108701"/>
                    <a:pt x="381012" y="112958"/>
                  </a:cubicBezTo>
                  <a:lnTo>
                    <a:pt x="381012" y="161936"/>
                  </a:lnTo>
                  <a:lnTo>
                    <a:pt x="285762" y="161936"/>
                  </a:lnTo>
                  <a:lnTo>
                    <a:pt x="285762" y="38111"/>
                  </a:lnTo>
                  <a:cubicBezTo>
                    <a:pt x="285762" y="34006"/>
                    <a:pt x="283143" y="30377"/>
                    <a:pt x="279247" y="29072"/>
                  </a:cubicBezTo>
                  <a:lnTo>
                    <a:pt x="193522" y="497"/>
                  </a:lnTo>
                  <a:cubicBezTo>
                    <a:pt x="190912" y="-361"/>
                    <a:pt x="188074" y="-75"/>
                    <a:pt x="185711" y="1306"/>
                  </a:cubicBezTo>
                  <a:lnTo>
                    <a:pt x="71411" y="67981"/>
                  </a:lnTo>
                  <a:cubicBezTo>
                    <a:pt x="68478" y="69686"/>
                    <a:pt x="66687" y="72830"/>
                    <a:pt x="66687" y="76211"/>
                  </a:cubicBezTo>
                  <a:lnTo>
                    <a:pt x="66687" y="165937"/>
                  </a:lnTo>
                  <a:lnTo>
                    <a:pt x="4813" y="201293"/>
                  </a:lnTo>
                  <a:cubicBezTo>
                    <a:pt x="1841" y="202989"/>
                    <a:pt x="12" y="206142"/>
                    <a:pt x="12" y="209561"/>
                  </a:cubicBezTo>
                  <a:lnTo>
                    <a:pt x="12" y="323861"/>
                  </a:lnTo>
                  <a:cubicBezTo>
                    <a:pt x="12" y="327281"/>
                    <a:pt x="1841" y="330433"/>
                    <a:pt x="4813" y="332129"/>
                  </a:cubicBezTo>
                  <a:lnTo>
                    <a:pt x="66687" y="367486"/>
                  </a:lnTo>
                  <a:lnTo>
                    <a:pt x="66687" y="457211"/>
                  </a:lnTo>
                  <a:cubicBezTo>
                    <a:pt x="66687" y="460592"/>
                    <a:pt x="68478" y="463736"/>
                    <a:pt x="71411" y="465441"/>
                  </a:cubicBezTo>
                  <a:lnTo>
                    <a:pt x="185711" y="532116"/>
                  </a:lnTo>
                  <a:cubicBezTo>
                    <a:pt x="187178" y="532973"/>
                    <a:pt x="188845" y="533411"/>
                    <a:pt x="190512" y="533411"/>
                  </a:cubicBezTo>
                  <a:cubicBezTo>
                    <a:pt x="191522" y="533411"/>
                    <a:pt x="192541" y="533249"/>
                    <a:pt x="193522" y="532925"/>
                  </a:cubicBezTo>
                  <a:lnTo>
                    <a:pt x="279247" y="504350"/>
                  </a:lnTo>
                  <a:cubicBezTo>
                    <a:pt x="283143" y="503045"/>
                    <a:pt x="285762" y="499416"/>
                    <a:pt x="285762" y="495311"/>
                  </a:cubicBezTo>
                  <a:lnTo>
                    <a:pt x="285762" y="381011"/>
                  </a:lnTo>
                  <a:lnTo>
                    <a:pt x="352437" y="381011"/>
                  </a:lnTo>
                  <a:lnTo>
                    <a:pt x="352437" y="420464"/>
                  </a:lnTo>
                  <a:cubicBezTo>
                    <a:pt x="336054" y="424721"/>
                    <a:pt x="323862" y="439514"/>
                    <a:pt x="323862" y="457211"/>
                  </a:cubicBezTo>
                  <a:cubicBezTo>
                    <a:pt x="323862" y="478223"/>
                    <a:pt x="340950" y="495311"/>
                    <a:pt x="361962" y="495311"/>
                  </a:cubicBezTo>
                  <a:cubicBezTo>
                    <a:pt x="382974" y="495311"/>
                    <a:pt x="400062" y="478223"/>
                    <a:pt x="400062" y="457211"/>
                  </a:cubicBezTo>
                  <a:cubicBezTo>
                    <a:pt x="400062" y="439514"/>
                    <a:pt x="387870" y="424721"/>
                    <a:pt x="371487" y="420464"/>
                  </a:cubicBezTo>
                  <a:lnTo>
                    <a:pt x="371487" y="371486"/>
                  </a:lnTo>
                  <a:cubicBezTo>
                    <a:pt x="371487" y="366228"/>
                    <a:pt x="367229" y="361961"/>
                    <a:pt x="361962" y="361961"/>
                  </a:cubicBezTo>
                  <a:lnTo>
                    <a:pt x="285762" y="361961"/>
                  </a:lnTo>
                  <a:lnTo>
                    <a:pt x="285762" y="314336"/>
                  </a:lnTo>
                  <a:lnTo>
                    <a:pt x="404825" y="314336"/>
                  </a:lnTo>
                  <a:lnTo>
                    <a:pt x="425189" y="341482"/>
                  </a:lnTo>
                  <a:cubicBezTo>
                    <a:pt x="421388" y="347407"/>
                    <a:pt x="419112" y="354408"/>
                    <a:pt x="419112" y="361961"/>
                  </a:cubicBezTo>
                  <a:cubicBezTo>
                    <a:pt x="419112" y="382973"/>
                    <a:pt x="436200" y="400061"/>
                    <a:pt x="457212" y="400061"/>
                  </a:cubicBezTo>
                  <a:cubicBezTo>
                    <a:pt x="478224" y="400061"/>
                    <a:pt x="495312" y="382973"/>
                    <a:pt x="495312" y="361961"/>
                  </a:cubicBezTo>
                  <a:cubicBezTo>
                    <a:pt x="495312" y="340949"/>
                    <a:pt x="478224" y="323861"/>
                    <a:pt x="457212" y="323861"/>
                  </a:cubicBezTo>
                  <a:cubicBezTo>
                    <a:pt x="450697" y="323861"/>
                    <a:pt x="444658" y="325652"/>
                    <a:pt x="439295" y="328547"/>
                  </a:cubicBezTo>
                  <a:lnTo>
                    <a:pt x="417207" y="299096"/>
                  </a:lnTo>
                  <a:cubicBezTo>
                    <a:pt x="415407" y="296696"/>
                    <a:pt x="412578" y="295286"/>
                    <a:pt x="409587" y="295286"/>
                  </a:cubicBezTo>
                  <a:lnTo>
                    <a:pt x="285762" y="295286"/>
                  </a:lnTo>
                  <a:lnTo>
                    <a:pt x="285762" y="247661"/>
                  </a:lnTo>
                  <a:lnTo>
                    <a:pt x="458565" y="247661"/>
                  </a:lnTo>
                  <a:cubicBezTo>
                    <a:pt x="462822" y="264044"/>
                    <a:pt x="477605" y="276236"/>
                    <a:pt x="495312" y="276236"/>
                  </a:cubicBezTo>
                  <a:cubicBezTo>
                    <a:pt x="516324" y="276236"/>
                    <a:pt x="533412" y="259148"/>
                    <a:pt x="533412" y="238136"/>
                  </a:cubicBezTo>
                  <a:cubicBezTo>
                    <a:pt x="533412" y="217124"/>
                    <a:pt x="516324" y="200036"/>
                    <a:pt x="495312" y="200036"/>
                  </a:cubicBezTo>
                  <a:lnTo>
                    <a:pt x="495312" y="200036"/>
                  </a:lnTo>
                  <a:close/>
                </a:path>
              </a:pathLst>
            </a:custGeom>
            <a:solidFill>
              <a:srgbClr val="FFFFFF"/>
            </a:solid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38920982"/>
      </p:ext>
    </p:extLst>
  </p:cSld>
  <p:clrMapOvr>
    <a:masterClrMapping/>
  </p:clrMapOvr>
  <mc:AlternateContent xmlns:mc="http://schemas.openxmlformats.org/markup-compatibility/2006" xmlns:p14="http://schemas.microsoft.com/office/powerpoint/2010/main">
    <mc:Choice Requires="p14">
      <p:transition spd="med" p14:dur="700" advTm="102995">
        <p:fade/>
      </p:transition>
    </mc:Choice>
    <mc:Fallback xmlns="">
      <p:transition spd="med" advTm="1029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dissolve">
                                      <p:cBhvr>
                                        <p:cTn id="7" dur="500"/>
                                        <p:tgtEl>
                                          <p:spTgt spid="180"/>
                                        </p:tgtEl>
                                      </p:cBhvr>
                                    </p:animEffect>
                                  </p:childTnLst>
                                </p:cTn>
                              </p:par>
                              <p:par>
                                <p:cTn id="8" presetID="9"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dissolve">
                                      <p:cBhvr>
                                        <p:cTn id="10" dur="500"/>
                                        <p:tgtEl>
                                          <p:spTgt spid="181"/>
                                        </p:tgtEl>
                                      </p:cBhvr>
                                    </p:animEffect>
                                  </p:childTnLst>
                                </p:cTn>
                              </p:par>
                              <p:par>
                                <p:cTn id="11" presetID="9" presetClass="entr" presetSubtype="0" fill="hold" nodeType="withEffect">
                                  <p:stCondLst>
                                    <p:cond delay="0"/>
                                  </p:stCondLst>
                                  <p:childTnLst>
                                    <p:set>
                                      <p:cBhvr>
                                        <p:cTn id="12" dur="1" fill="hold">
                                          <p:stCondLst>
                                            <p:cond delay="0"/>
                                          </p:stCondLst>
                                        </p:cTn>
                                        <p:tgtEl>
                                          <p:spTgt spid="188"/>
                                        </p:tgtEl>
                                        <p:attrNameLst>
                                          <p:attrName>style.visibility</p:attrName>
                                        </p:attrNameLst>
                                      </p:cBhvr>
                                      <p:to>
                                        <p:strVal val="visible"/>
                                      </p:to>
                                    </p:set>
                                    <p:animEffect transition="in" filter="dissolve">
                                      <p:cBhvr>
                                        <p:cTn id="13" dur="500"/>
                                        <p:tgtEl>
                                          <p:spTgt spid="18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dissolve">
                                      <p:cBhvr>
                                        <p:cTn id="18" dur="500"/>
                                        <p:tgtEl>
                                          <p:spTgt spid="245"/>
                                        </p:tgtEl>
                                      </p:cBhvr>
                                    </p:animEffect>
                                  </p:childTnLst>
                                </p:cTn>
                              </p:par>
                              <p:par>
                                <p:cTn id="19" presetID="9" presetClass="entr" presetSubtype="0"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animEffect transition="in" filter="dissolve">
                                      <p:cBhvr>
                                        <p:cTn id="21" dur="500"/>
                                        <p:tgtEl>
                                          <p:spTgt spid="237"/>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dissolv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4"/>
                                        </p:tgtEl>
                                        <p:attrNameLst>
                                          <p:attrName>style.visibility</p:attrName>
                                        </p:attrNameLst>
                                      </p:cBhvr>
                                      <p:to>
                                        <p:strVal val="visible"/>
                                      </p:to>
                                    </p:set>
                                    <p:animEffect transition="in" filter="dissolve">
                                      <p:cBhvr>
                                        <p:cTn id="32" dur="500"/>
                                        <p:tgtEl>
                                          <p:spTgt spid="244"/>
                                        </p:tgtEl>
                                      </p:cBhvr>
                                    </p:animEffect>
                                  </p:childTnLst>
                                </p:cTn>
                              </p:par>
                              <p:par>
                                <p:cTn id="33" presetID="9" presetClass="entr" presetSubtype="0" fill="hold" nodeType="withEffect">
                                  <p:stCondLst>
                                    <p:cond delay="0"/>
                                  </p:stCondLst>
                                  <p:childTnLst>
                                    <p:set>
                                      <p:cBhvr>
                                        <p:cTn id="34" dur="1" fill="hold">
                                          <p:stCondLst>
                                            <p:cond delay="0"/>
                                          </p:stCondLst>
                                        </p:cTn>
                                        <p:tgtEl>
                                          <p:spTgt spid="172"/>
                                        </p:tgtEl>
                                        <p:attrNameLst>
                                          <p:attrName>style.visibility</p:attrName>
                                        </p:attrNameLst>
                                      </p:cBhvr>
                                      <p:to>
                                        <p:strVal val="visible"/>
                                      </p:to>
                                    </p:set>
                                    <p:animEffect transition="in" filter="dissolve">
                                      <p:cBhvr>
                                        <p:cTn id="35" dur="500"/>
                                        <p:tgtEl>
                                          <p:spTgt spid="172"/>
                                        </p:tgtEl>
                                      </p:cBhvr>
                                    </p:animEffect>
                                  </p:childTnLst>
                                </p:cTn>
                              </p:par>
                              <p:par>
                                <p:cTn id="36" presetID="9" presetClass="entr" presetSubtype="0" fill="hold" nodeType="withEffect">
                                  <p:stCondLst>
                                    <p:cond delay="0"/>
                                  </p:stCondLst>
                                  <p:childTnLst>
                                    <p:set>
                                      <p:cBhvr>
                                        <p:cTn id="37" dur="1" fill="hold">
                                          <p:stCondLst>
                                            <p:cond delay="0"/>
                                          </p:stCondLst>
                                        </p:cTn>
                                        <p:tgtEl>
                                          <p:spTgt spid="220"/>
                                        </p:tgtEl>
                                        <p:attrNameLst>
                                          <p:attrName>style.visibility</p:attrName>
                                        </p:attrNameLst>
                                      </p:cBhvr>
                                      <p:to>
                                        <p:strVal val="visible"/>
                                      </p:to>
                                    </p:set>
                                    <p:animEffect transition="in" filter="dissolve">
                                      <p:cBhvr>
                                        <p:cTn id="38" dur="500"/>
                                        <p:tgtEl>
                                          <p:spTgt spid="2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animEffect transition="in" filter="dissolve">
                                      <p:cBhvr>
                                        <p:cTn id="41" dur="500"/>
                                        <p:tgtEl>
                                          <p:spTgt spid="173"/>
                                        </p:tgtEl>
                                      </p:cBhvr>
                                    </p:animEffect>
                                  </p:childTnLst>
                                </p:cTn>
                              </p:par>
                              <p:par>
                                <p:cTn id="42" presetID="9" presetClass="entr" presetSubtype="0" fill="hold" nodeType="withEffect">
                                  <p:stCondLst>
                                    <p:cond delay="0"/>
                                  </p:stCondLst>
                                  <p:childTnLst>
                                    <p:set>
                                      <p:cBhvr>
                                        <p:cTn id="43" dur="1" fill="hold">
                                          <p:stCondLst>
                                            <p:cond delay="0"/>
                                          </p:stCondLst>
                                        </p:cTn>
                                        <p:tgtEl>
                                          <p:spTgt spid="170"/>
                                        </p:tgtEl>
                                        <p:attrNameLst>
                                          <p:attrName>style.visibility</p:attrName>
                                        </p:attrNameLst>
                                      </p:cBhvr>
                                      <p:to>
                                        <p:strVal val="visible"/>
                                      </p:to>
                                    </p:set>
                                    <p:animEffect transition="in" filter="dissolve">
                                      <p:cBhvr>
                                        <p:cTn id="44" dur="500"/>
                                        <p:tgtEl>
                                          <p:spTgt spid="170"/>
                                        </p:tgtEl>
                                      </p:cBhvr>
                                    </p:animEffect>
                                  </p:childTnLst>
                                </p:cTn>
                              </p:par>
                              <p:par>
                                <p:cTn id="45" presetID="9"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dissolve">
                                      <p:cBhvr>
                                        <p:cTn id="47" dur="500"/>
                                        <p:tgtEl>
                                          <p:spTgt spid="3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dissolv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43"/>
                                        </p:tgtEl>
                                        <p:attrNameLst>
                                          <p:attrName>style.visibility</p:attrName>
                                        </p:attrNameLst>
                                      </p:cBhvr>
                                      <p:to>
                                        <p:strVal val="visible"/>
                                      </p:to>
                                    </p:set>
                                    <p:animEffect transition="in" filter="dissolve">
                                      <p:cBhvr>
                                        <p:cTn id="55" dur="500"/>
                                        <p:tgtEl>
                                          <p:spTgt spid="243"/>
                                        </p:tgtEl>
                                      </p:cBhvr>
                                    </p:animEffect>
                                  </p:childTnLst>
                                </p:cTn>
                              </p:par>
                              <p:par>
                                <p:cTn id="56" presetID="9" presetClass="entr" presetSubtype="0" fill="hold" nodeType="withEffect">
                                  <p:stCondLst>
                                    <p:cond delay="0"/>
                                  </p:stCondLst>
                                  <p:childTnLst>
                                    <p:set>
                                      <p:cBhvr>
                                        <p:cTn id="57" dur="1" fill="hold">
                                          <p:stCondLst>
                                            <p:cond delay="0"/>
                                          </p:stCondLst>
                                        </p:cTn>
                                        <p:tgtEl>
                                          <p:spTgt spid="239"/>
                                        </p:tgtEl>
                                        <p:attrNameLst>
                                          <p:attrName>style.visibility</p:attrName>
                                        </p:attrNameLst>
                                      </p:cBhvr>
                                      <p:to>
                                        <p:strVal val="visible"/>
                                      </p:to>
                                    </p:set>
                                    <p:animEffect transition="in" filter="dissolve">
                                      <p:cBhvr>
                                        <p:cTn id="58" dur="500"/>
                                        <p:tgtEl>
                                          <p:spTgt spid="239"/>
                                        </p:tgtEl>
                                      </p:cBhvr>
                                    </p:animEffect>
                                  </p:childTnLst>
                                </p:cTn>
                              </p:par>
                              <p:par>
                                <p:cTn id="59" presetID="9" presetClass="entr" presetSubtype="0" fill="hold" nodeType="withEffect">
                                  <p:stCondLst>
                                    <p:cond delay="0"/>
                                  </p:stCondLst>
                                  <p:childTnLst>
                                    <p:set>
                                      <p:cBhvr>
                                        <p:cTn id="60" dur="1" fill="hold">
                                          <p:stCondLst>
                                            <p:cond delay="0"/>
                                          </p:stCondLst>
                                        </p:cTn>
                                        <p:tgtEl>
                                          <p:spTgt spid="205"/>
                                        </p:tgtEl>
                                        <p:attrNameLst>
                                          <p:attrName>style.visibility</p:attrName>
                                        </p:attrNameLst>
                                      </p:cBhvr>
                                      <p:to>
                                        <p:strVal val="visible"/>
                                      </p:to>
                                    </p:set>
                                    <p:animEffect transition="in" filter="dissolve">
                                      <p:cBhvr>
                                        <p:cTn id="61" dur="500"/>
                                        <p:tgtEl>
                                          <p:spTgt spid="20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74"/>
                                        </p:tgtEl>
                                        <p:attrNameLst>
                                          <p:attrName>style.visibility</p:attrName>
                                        </p:attrNameLst>
                                      </p:cBhvr>
                                      <p:to>
                                        <p:strVal val="visible"/>
                                      </p:to>
                                    </p:set>
                                    <p:animEffect transition="in" filter="dissolve">
                                      <p:cBhvr>
                                        <p:cTn id="64" dur="500"/>
                                        <p:tgtEl>
                                          <p:spTgt spid="174"/>
                                        </p:tgtEl>
                                      </p:cBhvr>
                                    </p:animEffect>
                                  </p:childTnLst>
                                </p:cTn>
                              </p:par>
                              <p:par>
                                <p:cTn id="65" presetID="9" presetClass="entr" presetSubtype="0" fill="hold" nodeType="withEffect">
                                  <p:stCondLst>
                                    <p:cond delay="0"/>
                                  </p:stCondLst>
                                  <p:childTnLst>
                                    <p:set>
                                      <p:cBhvr>
                                        <p:cTn id="66" dur="1" fill="hold">
                                          <p:stCondLst>
                                            <p:cond delay="0"/>
                                          </p:stCondLst>
                                        </p:cTn>
                                        <p:tgtEl>
                                          <p:spTgt spid="240"/>
                                        </p:tgtEl>
                                        <p:attrNameLst>
                                          <p:attrName>style.visibility</p:attrName>
                                        </p:attrNameLst>
                                      </p:cBhvr>
                                      <p:to>
                                        <p:strVal val="visible"/>
                                      </p:to>
                                    </p:set>
                                    <p:animEffect transition="in" filter="dissolve">
                                      <p:cBhvr>
                                        <p:cTn id="67" dur="500"/>
                                        <p:tgtEl>
                                          <p:spTgt spid="240"/>
                                        </p:tgtEl>
                                      </p:cBhvr>
                                    </p:animEffect>
                                  </p:childTnLst>
                                </p:cTn>
                              </p:par>
                              <p:par>
                                <p:cTn id="68" presetID="9" presetClass="entr" presetSubtype="0"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dissolve">
                                      <p:cBhvr>
                                        <p:cTn id="70" dur="500"/>
                                        <p:tgtEl>
                                          <p:spTgt spid="4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dissolve">
                                      <p:cBhvr>
                                        <p:cTn id="78" dur="500"/>
                                        <p:tgtEl>
                                          <p:spTgt spid="246"/>
                                        </p:tgtEl>
                                      </p:cBhvr>
                                    </p:animEffect>
                                  </p:childTnLst>
                                </p:cTn>
                              </p:par>
                              <p:par>
                                <p:cTn id="79" presetID="9"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dissolve">
                                      <p:cBhvr>
                                        <p:cTn id="87" dur="500"/>
                                        <p:tgtEl>
                                          <p:spTgt spid="55"/>
                                        </p:tgtEl>
                                      </p:cBhvr>
                                    </p:animEffect>
                                  </p:childTnLst>
                                </p:cTn>
                              </p:par>
                              <p:par>
                                <p:cTn id="88" presetID="9" presetClass="entr" presetSubtype="0" fill="hold"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dissolve">
                                      <p:cBhvr>
                                        <p:cTn id="90" dur="500"/>
                                        <p:tgtEl>
                                          <p:spTgt spid="6"/>
                                        </p:tgtEl>
                                      </p:cBhvr>
                                    </p:animEffect>
                                  </p:childTnLst>
                                </p:cTn>
                              </p:par>
                              <p:par>
                                <p:cTn id="91" presetID="9"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dissolve">
                                      <p:cBhvr>
                                        <p:cTn id="93" dur="500"/>
                                        <p:tgtEl>
                                          <p:spTgt spid="63"/>
                                        </p:tgtEl>
                                      </p:cBhvr>
                                    </p:animEffect>
                                  </p:childTnLst>
                                </p:cTn>
                              </p:par>
                              <p:par>
                                <p:cTn id="94" presetID="9" presetClass="entr" presetSubtype="0" fill="hold"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dissolve">
                                      <p:cBhvr>
                                        <p:cTn id="96" dur="500"/>
                                        <p:tgtEl>
                                          <p:spTgt spid="37"/>
                                        </p:tgtEl>
                                      </p:cBhvr>
                                    </p:animEffect>
                                  </p:childTnLst>
                                </p:cTn>
                              </p:par>
                              <p:par>
                                <p:cTn id="97" presetID="9"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ssolve">
                                      <p:cBhvr>
                                        <p:cTn id="9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P spid="176" grpId="0" animBg="1"/>
      <p:bldP spid="42" grpId="0" animBg="1"/>
      <p:bldP spid="43" grpId="0" animBg="1"/>
      <p:bldP spid="55" grpId="0" animBg="1"/>
      <p:bldP spid="243" grpId="0"/>
      <p:bldP spid="244" grpId="0"/>
      <p:bldP spid="245" grpId="0"/>
      <p:bldP spid="246" grpId="0"/>
    </p:bldLst>
  </p:timing>
  <p:extLst>
    <p:ext uri="{E180D4A7-C9FB-4DFB-919C-405C955672EB}">
      <p14:showEvtLst xmlns:p14="http://schemas.microsoft.com/office/powerpoint/2010/main">
        <p14:playEvt time="9334" objId="53"/>
        <p14:stopEvt time="13522" objId="53"/>
        <p14:playEvt time="13736" objId="9"/>
        <p14:stopEvt time="24550" objId="9"/>
        <p14:playEvt time="24949" objId="7"/>
        <p14:stopEvt time="38427" objId="7"/>
        <p14:playEvt time="38818" objId="11"/>
        <p14:stopEvt time="45382" objId="11"/>
        <p14:playEvt time="45765" objId="52"/>
        <p14:stopEvt time="49475" objId="52"/>
        <p14:playEvt time="50350" objId="8"/>
        <p14:stopEvt time="51894" objId="8"/>
        <p14:playEvt time="52314" objId="51"/>
        <p14:stopEvt time="55578" objId="51"/>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TextBox 11" descr="First">
            <a:extLst>
              <a:ext uri="{FF2B5EF4-FFF2-40B4-BE49-F238E27FC236}">
                <a16:creationId xmlns:a16="http://schemas.microsoft.com/office/drawing/2014/main" id="{61CF2379-3BD3-1D70-A944-D304318B6071}"/>
              </a:ext>
            </a:extLst>
          </p:cNvPr>
          <p:cNvSpPr txBox="1"/>
          <p:nvPr/>
        </p:nvSpPr>
        <p:spPr>
          <a:xfrm>
            <a:off x="2988578" y="5530041"/>
            <a:ext cx="3307771" cy="1600438"/>
          </a:xfrm>
          <a:prstGeom prst="rect">
            <a:avLst/>
          </a:prstGeom>
          <a:noFill/>
        </p:spPr>
        <p:txBody>
          <a:bodyPr wrap="square" lIns="0" rIns="0" rtlCol="0">
            <a:spAutoFit/>
          </a:bodyPr>
          <a:lstStyle/>
          <a:p>
            <a:r>
              <a:rPr lang="en-US" sz="1400" i="1" dirty="0"/>
              <a:t>Content to be used to answer questions</a:t>
            </a:r>
          </a:p>
          <a:p>
            <a:r>
              <a:rPr lang="en-US" sz="1400" i="1" dirty="0"/>
              <a:t>is ingested into a knowledge base. The ingestion process “chunks” the content, generates numerical vector embeddings for each chunk using an embeddings model, and stores the resulting vectors</a:t>
            </a:r>
          </a:p>
          <a:p>
            <a:r>
              <a:rPr lang="en-US" sz="1400" i="1" dirty="0"/>
              <a:t>in a vector store.</a:t>
            </a:r>
          </a:p>
        </p:txBody>
      </p:sp>
    </p:spTree>
    <p:extLst>
      <p:ext uri="{BB962C8B-B14F-4D97-AF65-F5344CB8AC3E}">
        <p14:creationId xmlns:p14="http://schemas.microsoft.com/office/powerpoint/2010/main" val="27886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par>
                                <p:cTn id="24" presetID="9"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par>
                                <p:cTn id="27" presetID="9"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dissolve">
                                      <p:cBhvr>
                                        <p:cTn id="29" dur="500"/>
                                        <p:tgtEl>
                                          <p:spTgt spid="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dissolve">
                                      <p:cBhvr>
                                        <p:cTn id="32" dur="500"/>
                                        <p:tgtEl>
                                          <p:spTgt spid="68"/>
                                        </p:tgtEl>
                                      </p:cBhvr>
                                    </p:animEffect>
                                  </p:childTnLst>
                                </p:cTn>
                              </p:par>
                              <p:par>
                                <p:cTn id="33" presetID="9"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dissolve">
                                      <p:cBhvr>
                                        <p:cTn id="35" dur="500"/>
                                        <p:tgtEl>
                                          <p:spTgt spid="71"/>
                                        </p:tgtEl>
                                      </p:cBhvr>
                                    </p:animEffect>
                                  </p:childTnLst>
                                </p:cTn>
                              </p:par>
                              <p:par>
                                <p:cTn id="36" presetID="9"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dissolve">
                                      <p:cBhvr>
                                        <p:cTn id="38" dur="500"/>
                                        <p:tgtEl>
                                          <p:spTgt spid="72"/>
                                        </p:tgtEl>
                                      </p:cBhvr>
                                    </p:animEffect>
                                  </p:childTnLst>
                                </p:cTn>
                              </p:par>
                              <p:par>
                                <p:cTn id="39" presetID="9" presetClass="entr" presetSubtype="0" fill="hold" nodeType="with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dissolve">
                                      <p:cBhvr>
                                        <p:cTn id="41" dur="500"/>
                                        <p:tgtEl>
                                          <p:spTgt spid="126"/>
                                        </p:tgtEl>
                                      </p:cBhvr>
                                    </p:animEffect>
                                  </p:childTnLst>
                                </p:cTn>
                              </p:par>
                              <p:par>
                                <p:cTn id="42" presetID="9" presetClass="entr" presetSubtype="0" fill="hold" nodeType="with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dissolve">
                                      <p:cBhvr>
                                        <p:cTn id="44" dur="500"/>
                                        <p:tgtEl>
                                          <p:spTgt spid="152"/>
                                        </p:tgtEl>
                                      </p:cBhvr>
                                    </p:animEffect>
                                  </p:childTnLst>
                                </p:cTn>
                              </p:par>
                              <p:par>
                                <p:cTn id="45" presetID="9" presetClass="entr" presetSubtype="0" fill="hold" grpId="0" nodeType="withEffect" nodePh="1">
                                  <p:stCondLst>
                                    <p:cond delay="0"/>
                                  </p:stCondLst>
                                  <p:endCondLst>
                                    <p:cond evt="begin" delay="0">
                                      <p:tn val="45"/>
                                    </p:cond>
                                  </p:end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par>
                                <p:cTn id="48" presetID="9" presetClass="entr" presetSubtype="0" fill="hold" grpId="0" nodeType="withEffect" nodePh="1">
                                  <p:stCondLst>
                                    <p:cond delay="0"/>
                                  </p:stCondLst>
                                  <p:endCondLst>
                                    <p:cond evt="begin" delay="0">
                                      <p:tn val="48"/>
                                    </p:cond>
                                  </p:endCondLst>
                                  <p:childTnLst>
                                    <p:set>
                                      <p:cBhvr>
                                        <p:cTn id="49" dur="1" fill="hold">
                                          <p:stCondLst>
                                            <p:cond delay="0"/>
                                          </p:stCondLst>
                                        </p:cTn>
                                        <p:tgtEl>
                                          <p:spTgt spid="180"/>
                                        </p:tgtEl>
                                        <p:attrNameLst>
                                          <p:attrName>style.visibility</p:attrName>
                                        </p:attrNameLst>
                                      </p:cBhvr>
                                      <p:to>
                                        <p:strVal val="visible"/>
                                      </p:to>
                                    </p:set>
                                    <p:animEffect transition="in" filter="dissolve">
                                      <p:cBhvr>
                                        <p:cTn id="50" dur="500"/>
                                        <p:tgtEl>
                                          <p:spTgt spid="180"/>
                                        </p:tgtEl>
                                      </p:cBhvr>
                                    </p:animEffect>
                                  </p:childTnLst>
                                </p:cTn>
                              </p:par>
                              <p:par>
                                <p:cTn id="51" presetID="9" presetClass="entr" presetSubtype="0" fill="hold" grpId="0" nodeType="withEffect" nodePh="1">
                                  <p:stCondLst>
                                    <p:cond delay="0"/>
                                  </p:stCondLst>
                                  <p:endCondLst>
                                    <p:cond evt="begin" delay="0">
                                      <p:tn val="51"/>
                                    </p:cond>
                                  </p:endCondLst>
                                  <p:childTnLst>
                                    <p:set>
                                      <p:cBhvr>
                                        <p:cTn id="52" dur="1" fill="hold">
                                          <p:stCondLst>
                                            <p:cond delay="0"/>
                                          </p:stCondLst>
                                        </p:cTn>
                                        <p:tgtEl>
                                          <p:spTgt spid="182"/>
                                        </p:tgtEl>
                                        <p:attrNameLst>
                                          <p:attrName>style.visibility</p:attrName>
                                        </p:attrNameLst>
                                      </p:cBhvr>
                                      <p:to>
                                        <p:strVal val="visible"/>
                                      </p:to>
                                    </p:set>
                                    <p:animEffect transition="in" filter="dissolve">
                                      <p:cBhvr>
                                        <p:cTn id="53" dur="500"/>
                                        <p:tgtEl>
                                          <p:spTgt spid="182"/>
                                        </p:tgtEl>
                                      </p:cBhvr>
                                    </p:animEffect>
                                  </p:childTnLst>
                                </p:cTn>
                              </p:par>
                              <p:par>
                                <p:cTn id="54" presetID="9" presetClass="entr" presetSubtype="0" fill="hold" grpId="0" nodeType="withEffect" nodePh="1">
                                  <p:stCondLst>
                                    <p:cond delay="0"/>
                                  </p:stCondLst>
                                  <p:endCondLst>
                                    <p:cond evt="begin" delay="0">
                                      <p:tn val="54"/>
                                    </p:cond>
                                  </p:endCondLst>
                                  <p:childTnLst>
                                    <p:set>
                                      <p:cBhvr>
                                        <p:cTn id="55" dur="1" fill="hold">
                                          <p:stCondLst>
                                            <p:cond delay="0"/>
                                          </p:stCondLst>
                                        </p:cTn>
                                        <p:tgtEl>
                                          <p:spTgt spid="184"/>
                                        </p:tgtEl>
                                        <p:attrNameLst>
                                          <p:attrName>style.visibility</p:attrName>
                                        </p:attrNameLst>
                                      </p:cBhvr>
                                      <p:to>
                                        <p:strVal val="visible"/>
                                      </p:to>
                                    </p:set>
                                    <p:animEffect transition="in" filter="dissolve">
                                      <p:cBhvr>
                                        <p:cTn id="56" dur="500"/>
                                        <p:tgtEl>
                                          <p:spTgt spid="184"/>
                                        </p:tgtEl>
                                      </p:cBhvr>
                                    </p:animEffect>
                                  </p:childTnLst>
                                </p:cTn>
                              </p:par>
                              <p:par>
                                <p:cTn id="57" presetID="9" presetClass="entr" presetSubtype="0" fill="hold" grpId="0" nodeType="withEffect" nodePh="1">
                                  <p:stCondLst>
                                    <p:cond delay="0"/>
                                  </p:stCondLst>
                                  <p:endCondLst>
                                    <p:cond evt="begin" delay="0">
                                      <p:tn val="57"/>
                                    </p:cond>
                                  </p:end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par>
                                <p:cTn id="60" presetID="9" presetClass="entr" presetSubtype="0" fill="hold" grpId="0" nodeType="withEffect" nodePh="1">
                                  <p:stCondLst>
                                    <p:cond delay="0"/>
                                  </p:stCondLst>
                                  <p:endCondLst>
                                    <p:cond evt="begin" delay="0">
                                      <p:tn val="60"/>
                                    </p:cond>
                                  </p:endCondLst>
                                  <p:childTnLst>
                                    <p:set>
                                      <p:cBhvr>
                                        <p:cTn id="61" dur="1" fill="hold">
                                          <p:stCondLst>
                                            <p:cond delay="0"/>
                                          </p:stCondLst>
                                        </p:cTn>
                                        <p:tgtEl>
                                          <p:spTgt spid="189"/>
                                        </p:tgtEl>
                                        <p:attrNameLst>
                                          <p:attrName>style.visibility</p:attrName>
                                        </p:attrNameLst>
                                      </p:cBhvr>
                                      <p:to>
                                        <p:strVal val="visible"/>
                                      </p:to>
                                    </p:set>
                                    <p:animEffect transition="in" filter="dissolve">
                                      <p:cBhvr>
                                        <p:cTn id="62" dur="500"/>
                                        <p:tgtEl>
                                          <p:spTgt spid="189"/>
                                        </p:tgtEl>
                                      </p:cBhvr>
                                    </p:animEffect>
                                  </p:childTnLst>
                                </p:cTn>
                              </p:par>
                              <p:par>
                                <p:cTn id="63" presetID="9" presetClass="entr" presetSubtype="0" fill="hold" grpId="0" nodeType="withEffect" nodePh="1">
                                  <p:stCondLst>
                                    <p:cond delay="0"/>
                                  </p:stCondLst>
                                  <p:endCondLst>
                                    <p:cond evt="begin" delay="0">
                                      <p:tn val="63"/>
                                    </p:cond>
                                  </p:endCondLst>
                                  <p:childTnLst>
                                    <p:set>
                                      <p:cBhvr>
                                        <p:cTn id="64" dur="1" fill="hold">
                                          <p:stCondLst>
                                            <p:cond delay="0"/>
                                          </p:stCondLst>
                                        </p:cTn>
                                        <p:tgtEl>
                                          <p:spTgt spid="191"/>
                                        </p:tgtEl>
                                        <p:attrNameLst>
                                          <p:attrName>style.visibility</p:attrName>
                                        </p:attrNameLst>
                                      </p:cBhvr>
                                      <p:to>
                                        <p:strVal val="visible"/>
                                      </p:to>
                                    </p:set>
                                    <p:animEffect transition="in" filter="dissolve">
                                      <p:cBhvr>
                                        <p:cTn id="65" dur="500"/>
                                        <p:tgtEl>
                                          <p:spTgt spid="191"/>
                                        </p:tgtEl>
                                      </p:cBhvr>
                                    </p:animEffect>
                                  </p:childTnLst>
                                </p:cTn>
                              </p:par>
                              <p:par>
                                <p:cTn id="66" presetID="9" presetClass="entr" presetSubtype="0" fill="hold" grpId="0" nodeType="withEffect" nodePh="1">
                                  <p:stCondLst>
                                    <p:cond delay="0"/>
                                  </p:stCondLst>
                                  <p:endCondLst>
                                    <p:cond evt="begin" delay="0">
                                      <p:tn val="66"/>
                                    </p:cond>
                                  </p:end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6" grpId="0"/>
      <p:bldP spid="68" grpId="0"/>
      <p:bldP spid="56" grpId="0" animBg="1"/>
      <p:bldP spid="17" grpId="0"/>
      <p:bldP spid="180" grpId="0"/>
      <p:bldP spid="182" grpId="0"/>
      <p:bldP spid="184" grpId="0"/>
      <p:bldP spid="187" grpId="0"/>
      <p:bldP spid="189" grpId="0"/>
      <p:bldP spid="191" grpId="0"/>
      <p:bldP spid="19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5" name="TextBox 14" descr="First">
            <a:extLst>
              <a:ext uri="{FF2B5EF4-FFF2-40B4-BE49-F238E27FC236}">
                <a16:creationId xmlns:a16="http://schemas.microsoft.com/office/drawing/2014/main" id="{15F43A81-5E48-A975-BC9C-0E5F16D88189}"/>
              </a:ext>
            </a:extLst>
          </p:cNvPr>
          <p:cNvSpPr txBox="1"/>
          <p:nvPr/>
        </p:nvSpPr>
        <p:spPr>
          <a:xfrm>
            <a:off x="9324755" y="3492200"/>
            <a:ext cx="3267454" cy="1169551"/>
          </a:xfrm>
          <a:prstGeom prst="rect">
            <a:avLst/>
          </a:prstGeom>
          <a:noFill/>
        </p:spPr>
        <p:txBody>
          <a:bodyPr wrap="square" lIns="0" rIns="0" rtlCol="0">
            <a:spAutoFit/>
          </a:bodyPr>
          <a:lstStyle/>
          <a:p>
            <a:r>
              <a:rPr lang="en-US" sz="1400" i="1" dirty="0"/>
              <a:t>When a user asks a question or makes a request, their input is also converted into a numerical  embedding, enabling a semantic search query to be run against the vector store.</a:t>
            </a:r>
          </a:p>
        </p:txBody>
      </p:sp>
      <p:sp>
        <p:nvSpPr>
          <p:cNvPr id="58" name="Rectangle 57">
            <a:extLst>
              <a:ext uri="{FF2B5EF4-FFF2-40B4-BE49-F238E27FC236}">
                <a16:creationId xmlns:a16="http://schemas.microsoft.com/office/drawing/2014/main" id="{D0ECF956-CDBA-BFCD-56E3-49AA655F9EB3}"/>
              </a:ext>
            </a:extLst>
          </p:cNvPr>
          <p:cNvSpPr/>
          <p:nvPr/>
        </p:nvSpPr>
        <p:spPr>
          <a:xfrm>
            <a:off x="2854235" y="5382117"/>
            <a:ext cx="3515355" cy="1843581"/>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spTree>
    <p:extLst>
      <p:ext uri="{BB962C8B-B14F-4D97-AF65-F5344CB8AC3E}">
        <p14:creationId xmlns:p14="http://schemas.microsoft.com/office/powerpoint/2010/main" val="354855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dissolve">
                                      <p:cBhvr>
                                        <p:cTn id="10" dur="500"/>
                                        <p:tgtEl>
                                          <p:spTgt spid="57"/>
                                        </p:tgtEl>
                                      </p:cBhvr>
                                    </p:animEffect>
                                  </p:childTnLst>
                                </p:cTn>
                              </p:par>
                              <p:par>
                                <p:cTn id="11" presetID="9"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8"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36" name="Picture 35">
            <a:extLst>
              <a:ext uri="{FF2B5EF4-FFF2-40B4-BE49-F238E27FC236}">
                <a16:creationId xmlns:a16="http://schemas.microsoft.com/office/drawing/2014/main" id="{ECF2B343-B1F6-427B-3ECA-6C9B9D506E07}"/>
              </a:ext>
            </a:extLst>
          </p:cNvPr>
          <p:cNvPicPr>
            <a:picLocks noChangeAspect="1"/>
          </p:cNvPicPr>
          <p:nvPr/>
        </p:nvPicPr>
        <p:blipFill rotWithShape="1">
          <a:blip r:embed="rId4">
            <a:extLst>
              <a:ext uri="{28A0092B-C50C-407E-A947-70E740481C1C}">
                <a14:useLocalDpi xmlns:a14="http://schemas.microsoft.com/office/drawing/2010/main" val="0"/>
              </a:ext>
            </a:extLst>
          </a:blip>
          <a:srcRect t="14262" b="11850"/>
          <a:stretch/>
        </p:blipFill>
        <p:spPr>
          <a:xfrm>
            <a:off x="6131044" y="2945302"/>
            <a:ext cx="1591157" cy="1175683"/>
          </a:xfrm>
          <a:prstGeom prst="rect">
            <a:avLst/>
          </a:prstGeom>
        </p:spPr>
      </p:pic>
      <p:sp>
        <p:nvSpPr>
          <p:cNvPr id="37" name="TextBox 36">
            <a:extLst>
              <a:ext uri="{FF2B5EF4-FFF2-40B4-BE49-F238E27FC236}">
                <a16:creationId xmlns:a16="http://schemas.microsoft.com/office/drawing/2014/main" id="{4A0466E5-490E-C6E0-CD3F-5828E45D23C3}"/>
              </a:ext>
            </a:extLst>
          </p:cNvPr>
          <p:cNvSpPr txBox="1"/>
          <p:nvPr/>
        </p:nvSpPr>
        <p:spPr>
          <a:xfrm>
            <a:off x="7345541" y="3223583"/>
            <a:ext cx="886461" cy="584775"/>
          </a:xfrm>
          <a:prstGeom prst="rect">
            <a:avLst/>
          </a:prstGeom>
          <a:noFill/>
        </p:spPr>
        <p:txBody>
          <a:bodyPr wrap="none" lIns="0" rIns="0" rtlCol="0">
            <a:spAutoFit/>
          </a:bodyPr>
          <a:lstStyle/>
          <a:p>
            <a:r>
              <a:rPr lang="en-US" sz="1600" dirty="0"/>
              <a:t>Retrieved</a:t>
            </a:r>
          </a:p>
          <a:p>
            <a:r>
              <a:rPr lang="en-US" sz="1600" dirty="0"/>
              <a:t>content</a:t>
            </a:r>
          </a:p>
        </p:txBody>
      </p: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0BAEDE84-FF34-F466-0CF8-EB75C88F376A}"/>
              </a:ext>
            </a:extLst>
          </p:cNvPr>
          <p:cNvCxnSpPr>
            <a:cxnSpLocks/>
            <a:stCxn id="180" idx="0"/>
            <a:endCxn id="178" idx="2"/>
          </p:cNvCxnSpPr>
          <p:nvPr/>
        </p:nvCxnSpPr>
        <p:spPr>
          <a:xfrm flipV="1">
            <a:off x="6932922" y="4017702"/>
            <a:ext cx="9440" cy="1722629"/>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4">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sp>
        <p:nvSpPr>
          <p:cNvPr id="5" name="TextBox 9">
            <a:extLst>
              <a:ext uri="{FF2B5EF4-FFF2-40B4-BE49-F238E27FC236}">
                <a16:creationId xmlns:a16="http://schemas.microsoft.com/office/drawing/2014/main" id="{92AA5311-D02C-9A86-6760-647FD85D9A10}"/>
              </a:ext>
            </a:extLst>
          </p:cNvPr>
          <p:cNvSpPr txBox="1">
            <a:spLocks noChangeArrowheads="1"/>
          </p:cNvSpPr>
          <p:nvPr/>
        </p:nvSpPr>
        <p:spPr bwMode="auto">
          <a:xfrm>
            <a:off x="569948" y="2952360"/>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Content Retrieval</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1" name="TextBox 10" descr="First">
            <a:extLst>
              <a:ext uri="{FF2B5EF4-FFF2-40B4-BE49-F238E27FC236}">
                <a16:creationId xmlns:a16="http://schemas.microsoft.com/office/drawing/2014/main" id="{CBA9E132-7C67-36CD-6315-AC4057B14139}"/>
              </a:ext>
            </a:extLst>
          </p:cNvPr>
          <p:cNvSpPr txBox="1"/>
          <p:nvPr/>
        </p:nvSpPr>
        <p:spPr>
          <a:xfrm>
            <a:off x="9324754" y="3535744"/>
            <a:ext cx="3526494" cy="738664"/>
          </a:xfrm>
          <a:prstGeom prst="rect">
            <a:avLst/>
          </a:prstGeom>
          <a:noFill/>
        </p:spPr>
        <p:txBody>
          <a:bodyPr wrap="square" lIns="0" rIns="0" rtlCol="0">
            <a:spAutoFit/>
          </a:bodyPr>
          <a:lstStyle/>
          <a:p>
            <a:r>
              <a:rPr lang="en-US" sz="1400" i="1" dirty="0"/>
              <a:t>Based on the semantic search, content is retrieved from the vector store, and ranked by relevance.</a:t>
            </a:r>
          </a:p>
        </p:txBody>
      </p:sp>
    </p:spTree>
    <p:extLst>
      <p:ext uri="{BB962C8B-B14F-4D97-AF65-F5344CB8AC3E}">
        <p14:creationId xmlns:p14="http://schemas.microsoft.com/office/powerpoint/2010/main" val="128889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4CB510B-0302-609C-269F-DC7DDFFC36E0}"/>
              </a:ext>
            </a:extLst>
          </p:cNvPr>
          <p:cNvSpPr/>
          <p:nvPr/>
        </p:nvSpPr>
        <p:spPr>
          <a:xfrm>
            <a:off x="2794062" y="5352256"/>
            <a:ext cx="11276038" cy="1944446"/>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6" name="Rounded Rectangle 5">
            <a:extLst>
              <a:ext uri="{FF2B5EF4-FFF2-40B4-BE49-F238E27FC236}">
                <a16:creationId xmlns:a16="http://schemas.microsoft.com/office/drawing/2014/main" id="{C05D0BD2-D0F9-CB00-D295-A0346C8AADF1}"/>
              </a:ext>
            </a:extLst>
          </p:cNvPr>
          <p:cNvSpPr/>
          <p:nvPr/>
        </p:nvSpPr>
        <p:spPr>
          <a:xfrm>
            <a:off x="2725171" y="1134582"/>
            <a:ext cx="11344929" cy="4005267"/>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8" name="TextBox 9">
            <a:extLst>
              <a:ext uri="{FF2B5EF4-FFF2-40B4-BE49-F238E27FC236}">
                <a16:creationId xmlns:a16="http://schemas.microsoft.com/office/drawing/2014/main" id="{E422BADC-0A83-19E4-3753-F04764469E64}"/>
              </a:ext>
            </a:extLst>
          </p:cNvPr>
          <p:cNvSpPr txBox="1">
            <a:spLocks noChangeArrowheads="1"/>
          </p:cNvSpPr>
          <p:nvPr/>
        </p:nvSpPr>
        <p:spPr bwMode="auto">
          <a:xfrm>
            <a:off x="10279081" y="2423977"/>
            <a:ext cx="1808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Large language model</a:t>
            </a:r>
          </a:p>
        </p:txBody>
      </p:sp>
      <p:sp>
        <p:nvSpPr>
          <p:cNvPr id="9" name="TextBox 9">
            <a:extLst>
              <a:ext uri="{FF2B5EF4-FFF2-40B4-BE49-F238E27FC236}">
                <a16:creationId xmlns:a16="http://schemas.microsoft.com/office/drawing/2014/main" id="{08C806E6-ADE6-0C23-F182-550100810E92}"/>
              </a:ext>
            </a:extLst>
          </p:cNvPr>
          <p:cNvSpPr txBox="1">
            <a:spLocks noChangeArrowheads="1"/>
          </p:cNvSpPr>
          <p:nvPr/>
        </p:nvSpPr>
        <p:spPr bwMode="auto">
          <a:xfrm>
            <a:off x="8276372" y="2423977"/>
            <a:ext cx="1808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Prompt augmentation</a:t>
            </a:r>
          </a:p>
        </p:txBody>
      </p:sp>
      <p:sp>
        <p:nvSpPr>
          <p:cNvPr id="10" name="TextBox 9">
            <a:extLst>
              <a:ext uri="{FF2B5EF4-FFF2-40B4-BE49-F238E27FC236}">
                <a16:creationId xmlns:a16="http://schemas.microsoft.com/office/drawing/2014/main" id="{7F237AA5-6454-780D-162D-F64B1F1000FB}"/>
              </a:ext>
            </a:extLst>
          </p:cNvPr>
          <p:cNvSpPr txBox="1"/>
          <p:nvPr/>
        </p:nvSpPr>
        <p:spPr>
          <a:xfrm>
            <a:off x="12705075" y="2529494"/>
            <a:ext cx="974626" cy="584775"/>
          </a:xfrm>
          <a:prstGeom prst="rect">
            <a:avLst/>
          </a:prstGeom>
          <a:noFill/>
        </p:spPr>
        <p:txBody>
          <a:bodyPr wrap="none" lIns="0" rIns="0" rtlCol="0">
            <a:spAutoFit/>
          </a:bodyPr>
          <a:lstStyle/>
          <a:p>
            <a:pPr algn="ctr"/>
            <a:r>
              <a:rPr lang="en-US" sz="1600" dirty="0"/>
              <a:t>Generated</a:t>
            </a:r>
          </a:p>
          <a:p>
            <a:pPr algn="ctr"/>
            <a:r>
              <a:rPr lang="en-US" sz="1600" dirty="0"/>
              <a:t>response</a:t>
            </a:r>
          </a:p>
        </p:txBody>
      </p:sp>
      <p:sp>
        <p:nvSpPr>
          <p:cNvPr id="13" name="TextBox 9">
            <a:extLst>
              <a:ext uri="{FF2B5EF4-FFF2-40B4-BE49-F238E27FC236}">
                <a16:creationId xmlns:a16="http://schemas.microsoft.com/office/drawing/2014/main" id="{81BBCD59-1B60-3F58-B9BE-70811285F34C}"/>
              </a:ext>
            </a:extLst>
          </p:cNvPr>
          <p:cNvSpPr txBox="1">
            <a:spLocks noChangeArrowheads="1"/>
          </p:cNvSpPr>
          <p:nvPr/>
        </p:nvSpPr>
        <p:spPr bwMode="auto">
          <a:xfrm>
            <a:off x="8195373" y="660259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Embeddings</a:t>
            </a:r>
          </a:p>
          <a:p>
            <a:pPr algn="ctr" eaLnBrk="1" hangingPunct="1"/>
            <a:r>
              <a:rPr lang="en-US" altLang="en-US" sz="1600" dirty="0">
                <a:latin typeface="+mn-lt"/>
                <a:ea typeface="Amazon Ember" panose="020B0603020204020204" pitchFamily="34" charset="0"/>
                <a:cs typeface="Amazon Ember" panose="020B0603020204020204" pitchFamily="34" charset="0"/>
              </a:rPr>
              <a:t>model</a:t>
            </a:r>
          </a:p>
        </p:txBody>
      </p:sp>
      <p:sp>
        <p:nvSpPr>
          <p:cNvPr id="14" name="TextBox 9">
            <a:extLst>
              <a:ext uri="{FF2B5EF4-FFF2-40B4-BE49-F238E27FC236}">
                <a16:creationId xmlns:a16="http://schemas.microsoft.com/office/drawing/2014/main" id="{397892EA-75C5-5B9F-0D56-C6780396BD4F}"/>
              </a:ext>
            </a:extLst>
          </p:cNvPr>
          <p:cNvSpPr txBox="1">
            <a:spLocks noChangeArrowheads="1"/>
          </p:cNvSpPr>
          <p:nvPr/>
        </p:nvSpPr>
        <p:spPr bwMode="auto">
          <a:xfrm>
            <a:off x="12558411" y="6867563"/>
            <a:ext cx="1335717"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Data source</a:t>
            </a:r>
          </a:p>
        </p:txBody>
      </p:sp>
      <p:sp>
        <p:nvSpPr>
          <p:cNvPr id="16" name="TextBox 9">
            <a:extLst>
              <a:ext uri="{FF2B5EF4-FFF2-40B4-BE49-F238E27FC236}">
                <a16:creationId xmlns:a16="http://schemas.microsoft.com/office/drawing/2014/main" id="{0A03C538-4EC5-429F-5DD6-827FA5039BCA}"/>
              </a:ext>
            </a:extLst>
          </p:cNvPr>
          <p:cNvSpPr txBox="1">
            <a:spLocks noChangeArrowheads="1"/>
          </p:cNvSpPr>
          <p:nvPr/>
        </p:nvSpPr>
        <p:spPr bwMode="auto">
          <a:xfrm>
            <a:off x="6212129" y="6674834"/>
            <a:ext cx="168234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Vector store</a:t>
            </a:r>
          </a:p>
        </p:txBody>
      </p:sp>
      <p:sp>
        <p:nvSpPr>
          <p:cNvPr id="18" name="TextBox 9">
            <a:extLst>
              <a:ext uri="{FF2B5EF4-FFF2-40B4-BE49-F238E27FC236}">
                <a16:creationId xmlns:a16="http://schemas.microsoft.com/office/drawing/2014/main" id="{4A68E173-5E13-E819-B8FE-AB2E29077818}"/>
              </a:ext>
            </a:extLst>
          </p:cNvPr>
          <p:cNvSpPr txBox="1">
            <a:spLocks noChangeArrowheads="1"/>
          </p:cNvSpPr>
          <p:nvPr/>
        </p:nvSpPr>
        <p:spPr bwMode="auto">
          <a:xfrm>
            <a:off x="3526757" y="3199833"/>
            <a:ext cx="1421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panose="020B0603020204020204" pitchFamily="34" charset="0"/>
              </a:rPr>
              <a:t>Embeddings model</a:t>
            </a:r>
          </a:p>
        </p:txBody>
      </p:sp>
      <p:pic>
        <p:nvPicPr>
          <p:cNvPr id="20" name="Picture 19">
            <a:extLst>
              <a:ext uri="{FF2B5EF4-FFF2-40B4-BE49-F238E27FC236}">
                <a16:creationId xmlns:a16="http://schemas.microsoft.com/office/drawing/2014/main" id="{2D8B08A3-8565-C334-B66C-279C7167C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789" y="1471179"/>
            <a:ext cx="986834" cy="986834"/>
          </a:xfrm>
          <a:prstGeom prst="rect">
            <a:avLst/>
          </a:prstGeom>
        </p:spPr>
      </p:pic>
      <p:sp>
        <p:nvSpPr>
          <p:cNvPr id="21" name="TextBox 20">
            <a:extLst>
              <a:ext uri="{FF2B5EF4-FFF2-40B4-BE49-F238E27FC236}">
                <a16:creationId xmlns:a16="http://schemas.microsoft.com/office/drawing/2014/main" id="{CD3D5705-BD62-C358-F870-08CAF62B54D0}"/>
              </a:ext>
            </a:extLst>
          </p:cNvPr>
          <p:cNvSpPr txBox="1"/>
          <p:nvPr/>
        </p:nvSpPr>
        <p:spPr>
          <a:xfrm>
            <a:off x="3279571" y="4546660"/>
            <a:ext cx="1114087" cy="350865"/>
          </a:xfrm>
          <a:prstGeom prst="rect">
            <a:avLst/>
          </a:prstGeom>
          <a:noFill/>
        </p:spPr>
        <p:txBody>
          <a:bodyPr wrap="none" lIns="0" rIns="0" rtlCol="0">
            <a:spAutoFit/>
          </a:bodyPr>
          <a:lstStyle/>
          <a:p>
            <a:pPr algn="ctr"/>
            <a:r>
              <a:rPr lang="en-US" sz="1680" dirty="0"/>
              <a:t>Embedding</a:t>
            </a:r>
          </a:p>
        </p:txBody>
      </p:sp>
      <p:pic>
        <p:nvPicPr>
          <p:cNvPr id="22" name="Picture 21">
            <a:extLst>
              <a:ext uri="{FF2B5EF4-FFF2-40B4-BE49-F238E27FC236}">
                <a16:creationId xmlns:a16="http://schemas.microsoft.com/office/drawing/2014/main" id="{AF435D05-6AB7-151B-AFEE-5F2665CB53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84919" y="1169017"/>
            <a:ext cx="1591157" cy="1591157"/>
          </a:xfrm>
          <a:prstGeom prst="rect">
            <a:avLst/>
          </a:prstGeom>
        </p:spPr>
      </p:pic>
      <p:pic>
        <p:nvPicPr>
          <p:cNvPr id="24" name="Picture 23">
            <a:extLst>
              <a:ext uri="{FF2B5EF4-FFF2-40B4-BE49-F238E27FC236}">
                <a16:creationId xmlns:a16="http://schemas.microsoft.com/office/drawing/2014/main" id="{AE6BE0C2-1361-2252-7E54-30AA47E713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328021" y="5460511"/>
            <a:ext cx="1591157" cy="1591157"/>
          </a:xfrm>
          <a:prstGeom prst="rect">
            <a:avLst/>
          </a:prstGeom>
        </p:spPr>
      </p:pic>
      <p:pic>
        <p:nvPicPr>
          <p:cNvPr id="26" name="Picture 25">
            <a:extLst>
              <a:ext uri="{FF2B5EF4-FFF2-40B4-BE49-F238E27FC236}">
                <a16:creationId xmlns:a16="http://schemas.microsoft.com/office/drawing/2014/main" id="{991528C4-0EBA-1C07-903E-B81398AC0DD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396807" y="1252142"/>
            <a:ext cx="1591157" cy="1591157"/>
          </a:xfrm>
          <a:prstGeom prst="rect">
            <a:avLst/>
          </a:prstGeom>
        </p:spPr>
      </p:pic>
      <p:cxnSp>
        <p:nvCxnSpPr>
          <p:cNvPr id="29" name="Straight Arrow Connector 28">
            <a:extLst>
              <a:ext uri="{FF2B5EF4-FFF2-40B4-BE49-F238E27FC236}">
                <a16:creationId xmlns:a16="http://schemas.microsoft.com/office/drawing/2014/main" id="{F90A920B-1FF3-3C4A-5681-4D278FCCC4EA}"/>
              </a:ext>
            </a:extLst>
          </p:cNvPr>
          <p:cNvCxnSpPr>
            <a:cxnSpLocks/>
            <a:stCxn id="184" idx="1"/>
            <a:endCxn id="182" idx="3"/>
          </p:cNvCxnSpPr>
          <p:nvPr/>
        </p:nvCxnSpPr>
        <p:spPr>
          <a:xfrm flipH="1">
            <a:off x="7768343" y="6226293"/>
            <a:ext cx="787207"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4B48A5B-D2F8-46F5-B3BA-4E813F1B9AD1}"/>
              </a:ext>
            </a:extLst>
          </p:cNvPr>
          <p:cNvSpPr txBox="1"/>
          <p:nvPr/>
        </p:nvSpPr>
        <p:spPr>
          <a:xfrm>
            <a:off x="4442644" y="1836805"/>
            <a:ext cx="969816" cy="338554"/>
          </a:xfrm>
          <a:prstGeom prst="rect">
            <a:avLst/>
          </a:prstGeom>
          <a:noFill/>
        </p:spPr>
        <p:txBody>
          <a:bodyPr wrap="none" lIns="0" rIns="0" rtlCol="0">
            <a:spAutoFit/>
          </a:bodyPr>
          <a:lstStyle/>
          <a:p>
            <a:pPr algn="ctr"/>
            <a:r>
              <a:rPr lang="en-US" sz="1600" dirty="0"/>
              <a:t>User input</a:t>
            </a:r>
          </a:p>
        </p:txBody>
      </p:sp>
      <p:cxnSp>
        <p:nvCxnSpPr>
          <p:cNvPr id="32" name="Straight Arrow Connector 31">
            <a:extLst>
              <a:ext uri="{FF2B5EF4-FFF2-40B4-BE49-F238E27FC236}">
                <a16:creationId xmlns:a16="http://schemas.microsoft.com/office/drawing/2014/main" id="{9198F9DC-6D63-83B5-4F27-EAF6DC1078CA}"/>
              </a:ext>
            </a:extLst>
          </p:cNvPr>
          <p:cNvCxnSpPr>
            <a:cxnSpLocks/>
            <a:stCxn id="199" idx="3"/>
            <a:endCxn id="197" idx="1"/>
          </p:cNvCxnSpPr>
          <p:nvPr/>
        </p:nvCxnSpPr>
        <p:spPr>
          <a:xfrm>
            <a:off x="11677355" y="1945316"/>
            <a:ext cx="904064"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A2419EFB-22BA-259B-F7B8-D3F10A663F7F}"/>
              </a:ext>
            </a:extLst>
          </p:cNvPr>
          <p:cNvCxnSpPr>
            <a:cxnSpLocks/>
            <a:stCxn id="204" idx="3"/>
            <a:endCxn id="201" idx="1"/>
          </p:cNvCxnSpPr>
          <p:nvPr/>
        </p:nvCxnSpPr>
        <p:spPr>
          <a:xfrm>
            <a:off x="9769256" y="1945316"/>
            <a:ext cx="94268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F830C328-F424-4669-8A6D-C365B0473DB6}"/>
              </a:ext>
            </a:extLst>
          </p:cNvPr>
          <p:cNvCxnSpPr>
            <a:cxnSpLocks/>
            <a:stCxn id="97" idx="3"/>
            <a:endCxn id="99" idx="1"/>
          </p:cNvCxnSpPr>
          <p:nvPr/>
        </p:nvCxnSpPr>
        <p:spPr>
          <a:xfrm>
            <a:off x="4358706" y="1832051"/>
            <a:ext cx="4232182"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BEDEC413-7186-3982-375A-581F47D5DFD4}"/>
              </a:ext>
            </a:extLst>
          </p:cNvPr>
          <p:cNvCxnSpPr>
            <a:cxnSpLocks/>
            <a:stCxn id="61" idx="2"/>
            <a:endCxn id="28" idx="0"/>
          </p:cNvCxnSpPr>
          <p:nvPr/>
        </p:nvCxnSpPr>
        <p:spPr>
          <a:xfrm>
            <a:off x="5429467" y="3945623"/>
            <a:ext cx="0" cy="5954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36" name="Picture 35">
            <a:extLst>
              <a:ext uri="{FF2B5EF4-FFF2-40B4-BE49-F238E27FC236}">
                <a16:creationId xmlns:a16="http://schemas.microsoft.com/office/drawing/2014/main" id="{ECF2B343-B1F6-427B-3ECA-6C9B9D506E07}"/>
              </a:ext>
            </a:extLst>
          </p:cNvPr>
          <p:cNvPicPr>
            <a:picLocks noChangeAspect="1"/>
          </p:cNvPicPr>
          <p:nvPr/>
        </p:nvPicPr>
        <p:blipFill rotWithShape="1">
          <a:blip r:embed="rId7">
            <a:extLst>
              <a:ext uri="{28A0092B-C50C-407E-A947-70E740481C1C}">
                <a14:useLocalDpi xmlns:a14="http://schemas.microsoft.com/office/drawing/2010/main" val="0"/>
              </a:ext>
            </a:extLst>
          </a:blip>
          <a:srcRect t="14262" b="11850"/>
          <a:stretch/>
        </p:blipFill>
        <p:spPr>
          <a:xfrm>
            <a:off x="6131044" y="2945302"/>
            <a:ext cx="1591157" cy="1175683"/>
          </a:xfrm>
          <a:prstGeom prst="rect">
            <a:avLst/>
          </a:prstGeom>
        </p:spPr>
      </p:pic>
      <p:sp>
        <p:nvSpPr>
          <p:cNvPr id="37" name="TextBox 36">
            <a:extLst>
              <a:ext uri="{FF2B5EF4-FFF2-40B4-BE49-F238E27FC236}">
                <a16:creationId xmlns:a16="http://schemas.microsoft.com/office/drawing/2014/main" id="{4A0466E5-490E-C6E0-CD3F-5828E45D23C3}"/>
              </a:ext>
            </a:extLst>
          </p:cNvPr>
          <p:cNvSpPr txBox="1"/>
          <p:nvPr/>
        </p:nvSpPr>
        <p:spPr>
          <a:xfrm>
            <a:off x="7345541" y="3223583"/>
            <a:ext cx="886461" cy="584775"/>
          </a:xfrm>
          <a:prstGeom prst="rect">
            <a:avLst/>
          </a:prstGeom>
          <a:noFill/>
        </p:spPr>
        <p:txBody>
          <a:bodyPr wrap="none" lIns="0" rIns="0" rtlCol="0">
            <a:spAutoFit/>
          </a:bodyPr>
          <a:lstStyle/>
          <a:p>
            <a:r>
              <a:rPr lang="en-US" sz="1600" dirty="0"/>
              <a:t>Retrieved</a:t>
            </a:r>
          </a:p>
          <a:p>
            <a:r>
              <a:rPr lang="en-US" sz="1600" dirty="0"/>
              <a:t>content</a:t>
            </a:r>
          </a:p>
        </p:txBody>
      </p:sp>
      <p:cxnSp>
        <p:nvCxnSpPr>
          <p:cNvPr id="38" name="Elbow Connector 37">
            <a:extLst>
              <a:ext uri="{FF2B5EF4-FFF2-40B4-BE49-F238E27FC236}">
                <a16:creationId xmlns:a16="http://schemas.microsoft.com/office/drawing/2014/main" id="{4C78596B-D125-9ECF-5045-87A478B378A3}"/>
              </a:ext>
            </a:extLst>
          </p:cNvPr>
          <p:cNvCxnSpPr>
            <a:cxnSpLocks/>
            <a:stCxn id="75" idx="3"/>
            <a:endCxn id="73" idx="0"/>
          </p:cNvCxnSpPr>
          <p:nvPr/>
        </p:nvCxnSpPr>
        <p:spPr>
          <a:xfrm>
            <a:off x="4358706" y="2175726"/>
            <a:ext cx="1070761" cy="816790"/>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39" name="Group 38">
            <a:extLst>
              <a:ext uri="{FF2B5EF4-FFF2-40B4-BE49-F238E27FC236}">
                <a16:creationId xmlns:a16="http://schemas.microsoft.com/office/drawing/2014/main" id="{7FF38743-5BF4-6B9B-AE33-F4A37DE328A0}"/>
              </a:ext>
            </a:extLst>
          </p:cNvPr>
          <p:cNvGrpSpPr>
            <a:grpSpLocks noChangeAspect="1"/>
          </p:cNvGrpSpPr>
          <p:nvPr/>
        </p:nvGrpSpPr>
        <p:grpSpPr>
          <a:xfrm>
            <a:off x="4495975" y="4587421"/>
            <a:ext cx="1867027" cy="264066"/>
            <a:chOff x="7296525" y="3644878"/>
            <a:chExt cx="2117686" cy="299519"/>
          </a:xfrm>
        </p:grpSpPr>
        <p:sp>
          <p:nvSpPr>
            <p:cNvPr id="40" name="Rounded Rectangle 39">
              <a:extLst>
                <a:ext uri="{FF2B5EF4-FFF2-40B4-BE49-F238E27FC236}">
                  <a16:creationId xmlns:a16="http://schemas.microsoft.com/office/drawing/2014/main" id="{85F31016-26DE-8A9C-A73E-2D5C29BE9E49}"/>
                </a:ext>
              </a:extLst>
            </p:cNvPr>
            <p:cNvSpPr>
              <a:spLocks noChangeAspect="1"/>
            </p:cNvSpPr>
            <p:nvPr/>
          </p:nvSpPr>
          <p:spPr>
            <a:xfrm>
              <a:off x="7600740" y="3644882"/>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4F74D2"/>
                  </a:solidFill>
                </a:rPr>
                <a:t>-0.02</a:t>
              </a:r>
            </a:p>
          </p:txBody>
        </p:sp>
        <p:grpSp>
          <p:nvGrpSpPr>
            <p:cNvPr id="41" name="Group 40">
              <a:extLst>
                <a:ext uri="{FF2B5EF4-FFF2-40B4-BE49-F238E27FC236}">
                  <a16:creationId xmlns:a16="http://schemas.microsoft.com/office/drawing/2014/main" id="{388FD02B-0EC9-B3CA-BE06-F0C4AE9F7CAF}"/>
                </a:ext>
              </a:extLst>
            </p:cNvPr>
            <p:cNvGrpSpPr/>
            <p:nvPr/>
          </p:nvGrpSpPr>
          <p:grpSpPr>
            <a:xfrm>
              <a:off x="8806277" y="3644880"/>
              <a:ext cx="301752" cy="299515"/>
              <a:chOff x="7904166" y="3644883"/>
              <a:chExt cx="301752" cy="299515"/>
            </a:xfrm>
          </p:grpSpPr>
          <p:sp>
            <p:nvSpPr>
              <p:cNvPr id="47" name="Rounded Rectangle 46">
                <a:extLst>
                  <a:ext uri="{FF2B5EF4-FFF2-40B4-BE49-F238E27FC236}">
                    <a16:creationId xmlns:a16="http://schemas.microsoft.com/office/drawing/2014/main" id="{3B5F218B-8D74-F469-B8DA-97D9E9BFEA30}"/>
                  </a:ext>
                </a:extLst>
              </p:cNvPr>
              <p:cNvSpPr>
                <a:spLocks noChangeAspect="1"/>
              </p:cNvSpPr>
              <p:nvPr/>
            </p:nvSpPr>
            <p:spPr>
              <a:xfrm>
                <a:off x="7904166" y="3644883"/>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p>
            </p:txBody>
          </p:sp>
          <p:grpSp>
            <p:nvGrpSpPr>
              <p:cNvPr id="48" name="Group 47">
                <a:extLst>
                  <a:ext uri="{FF2B5EF4-FFF2-40B4-BE49-F238E27FC236}">
                    <a16:creationId xmlns:a16="http://schemas.microsoft.com/office/drawing/2014/main" id="{413AB949-826F-4BF9-77E0-AE7990956F01}"/>
                  </a:ext>
                </a:extLst>
              </p:cNvPr>
              <p:cNvGrpSpPr/>
              <p:nvPr/>
            </p:nvGrpSpPr>
            <p:grpSpPr>
              <a:xfrm>
                <a:off x="7943113" y="3770821"/>
                <a:ext cx="223859" cy="47639"/>
                <a:chOff x="7939795" y="3768225"/>
                <a:chExt cx="223859" cy="47639"/>
              </a:xfrm>
            </p:grpSpPr>
            <p:sp>
              <p:nvSpPr>
                <p:cNvPr id="49" name="Oval 48">
                  <a:extLst>
                    <a:ext uri="{FF2B5EF4-FFF2-40B4-BE49-F238E27FC236}">
                      <a16:creationId xmlns:a16="http://schemas.microsoft.com/office/drawing/2014/main" id="{6AA8E06B-70BF-621F-ED3B-E3ECE9E30A12}"/>
                    </a:ext>
                  </a:extLst>
                </p:cNvPr>
                <p:cNvSpPr>
                  <a:spLocks noChangeAspect="1"/>
                </p:cNvSpPr>
                <p:nvPr/>
              </p:nvSpPr>
              <p:spPr>
                <a:xfrm>
                  <a:off x="7939795"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0" name="Oval 49">
                  <a:extLst>
                    <a:ext uri="{FF2B5EF4-FFF2-40B4-BE49-F238E27FC236}">
                      <a16:creationId xmlns:a16="http://schemas.microsoft.com/office/drawing/2014/main" id="{994A8F0F-7F48-1DD5-D354-997AF7EB871A}"/>
                    </a:ext>
                  </a:extLst>
                </p:cNvPr>
                <p:cNvSpPr>
                  <a:spLocks noChangeAspect="1"/>
                </p:cNvSpPr>
                <p:nvPr/>
              </p:nvSpPr>
              <p:spPr>
                <a:xfrm>
                  <a:off x="8114803" y="3768225"/>
                  <a:ext cx="48851" cy="476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sp>
              <p:nvSpPr>
                <p:cNvPr id="51" name="Oval 50">
                  <a:extLst>
                    <a:ext uri="{FF2B5EF4-FFF2-40B4-BE49-F238E27FC236}">
                      <a16:creationId xmlns:a16="http://schemas.microsoft.com/office/drawing/2014/main" id="{659C7EAB-3625-51B3-6F8B-FC1F594E3FF6}"/>
                    </a:ext>
                  </a:extLst>
                </p:cNvPr>
                <p:cNvSpPr>
                  <a:spLocks noChangeAspect="1"/>
                </p:cNvSpPr>
                <p:nvPr/>
              </p:nvSpPr>
              <p:spPr>
                <a:xfrm>
                  <a:off x="8027299" y="3770144"/>
                  <a:ext cx="46883"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err="1">
                    <a:solidFill>
                      <a:schemeClr val="tx1"/>
                    </a:solidFill>
                  </a:endParaRPr>
                </a:p>
              </p:txBody>
            </p:sp>
          </p:grpSp>
        </p:grpSp>
        <p:sp>
          <p:nvSpPr>
            <p:cNvPr id="42" name="Rounded Rectangle 41">
              <a:extLst>
                <a:ext uri="{FF2B5EF4-FFF2-40B4-BE49-F238E27FC236}">
                  <a16:creationId xmlns:a16="http://schemas.microsoft.com/office/drawing/2014/main" id="{250A8756-F287-989A-A610-3CEE43A35E4C}"/>
                </a:ext>
              </a:extLst>
            </p:cNvPr>
            <p:cNvSpPr>
              <a:spLocks noChangeAspect="1"/>
            </p:cNvSpPr>
            <p:nvPr/>
          </p:nvSpPr>
          <p:spPr>
            <a:xfrm>
              <a:off x="7296525"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2070D0"/>
                  </a:solidFill>
                </a:rPr>
                <a:t>0.89</a:t>
              </a:r>
            </a:p>
          </p:txBody>
        </p:sp>
        <p:sp>
          <p:nvSpPr>
            <p:cNvPr id="43" name="Rounded Rectangle 42">
              <a:extLst>
                <a:ext uri="{FF2B5EF4-FFF2-40B4-BE49-F238E27FC236}">
                  <a16:creationId xmlns:a16="http://schemas.microsoft.com/office/drawing/2014/main" id="{1304FD5F-9692-B12C-8882-905BC9A0E07D}"/>
                </a:ext>
              </a:extLst>
            </p:cNvPr>
            <p:cNvSpPr>
              <a:spLocks noChangeAspect="1"/>
            </p:cNvSpPr>
            <p:nvPr/>
          </p:nvSpPr>
          <p:spPr>
            <a:xfrm>
              <a:off x="9112459" y="3644879"/>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EA6EBE"/>
                  </a:solidFill>
                </a:rPr>
                <a:t>-0.38</a:t>
              </a:r>
            </a:p>
          </p:txBody>
        </p:sp>
        <p:sp>
          <p:nvSpPr>
            <p:cNvPr id="44" name="Rounded Rectangle 43">
              <a:extLst>
                <a:ext uri="{FF2B5EF4-FFF2-40B4-BE49-F238E27FC236}">
                  <a16:creationId xmlns:a16="http://schemas.microsoft.com/office/drawing/2014/main" id="{AA99D4AA-AF44-90DF-1DE2-AE628EBEE9C3}"/>
                </a:ext>
              </a:extLst>
            </p:cNvPr>
            <p:cNvSpPr>
              <a:spLocks noChangeAspect="1"/>
            </p:cNvSpPr>
            <p:nvPr/>
          </p:nvSpPr>
          <p:spPr>
            <a:xfrm>
              <a:off x="7901756"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7879D9"/>
                  </a:solidFill>
                </a:rPr>
                <a:t>-0.53</a:t>
              </a:r>
            </a:p>
          </p:txBody>
        </p:sp>
        <p:sp>
          <p:nvSpPr>
            <p:cNvPr id="45" name="Rounded Rectangle 44">
              <a:extLst>
                <a:ext uri="{FF2B5EF4-FFF2-40B4-BE49-F238E27FC236}">
                  <a16:creationId xmlns:a16="http://schemas.microsoft.com/office/drawing/2014/main" id="{4CC38351-EC17-430F-C5B8-1D1D355C19AD}"/>
                </a:ext>
              </a:extLst>
            </p:cNvPr>
            <p:cNvSpPr>
              <a:spLocks noChangeAspect="1"/>
            </p:cNvSpPr>
            <p:nvPr/>
          </p:nvSpPr>
          <p:spPr>
            <a:xfrm>
              <a:off x="8200310"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8C71C9"/>
                  </a:solidFill>
                </a:rPr>
                <a:t>0.95</a:t>
              </a:r>
            </a:p>
          </p:txBody>
        </p:sp>
        <p:sp>
          <p:nvSpPr>
            <p:cNvPr id="46" name="Rounded Rectangle 45">
              <a:extLst>
                <a:ext uri="{FF2B5EF4-FFF2-40B4-BE49-F238E27FC236}">
                  <a16:creationId xmlns:a16="http://schemas.microsoft.com/office/drawing/2014/main" id="{6221025E-D935-D310-9F50-82D7A1E9B362}"/>
                </a:ext>
              </a:extLst>
            </p:cNvPr>
            <p:cNvSpPr>
              <a:spLocks noChangeAspect="1"/>
            </p:cNvSpPr>
            <p:nvPr/>
          </p:nvSpPr>
          <p:spPr>
            <a:xfrm>
              <a:off x="8504525" y="3644878"/>
              <a:ext cx="301752" cy="299515"/>
            </a:xfrm>
            <a:prstGeom prst="roundRect">
              <a:avLst>
                <a:gd name="adj" fmla="val 92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rgbClr val="A771C5"/>
                  </a:solidFill>
                </a:rPr>
                <a:t>0.17</a:t>
              </a:r>
            </a:p>
          </p:txBody>
        </p:sp>
      </p:grpSp>
      <p:cxnSp>
        <p:nvCxnSpPr>
          <p:cNvPr id="52" name="Elbow Connector 51">
            <a:extLst>
              <a:ext uri="{FF2B5EF4-FFF2-40B4-BE49-F238E27FC236}">
                <a16:creationId xmlns:a16="http://schemas.microsoft.com/office/drawing/2014/main" id="{3F78FF8B-49D3-1FA6-6105-C613D79BED70}"/>
              </a:ext>
            </a:extLst>
          </p:cNvPr>
          <p:cNvCxnSpPr>
            <a:cxnSpLocks/>
            <a:stCxn id="25" idx="2"/>
            <a:endCxn id="17" idx="1"/>
          </p:cNvCxnSpPr>
          <p:nvPr/>
        </p:nvCxnSpPr>
        <p:spPr>
          <a:xfrm rot="16200000" flipH="1">
            <a:off x="5329082" y="4992365"/>
            <a:ext cx="1334312" cy="1133543"/>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0BAEDE84-FF34-F466-0CF8-EB75C88F376A}"/>
              </a:ext>
            </a:extLst>
          </p:cNvPr>
          <p:cNvCxnSpPr>
            <a:cxnSpLocks/>
            <a:stCxn id="180" idx="0"/>
            <a:endCxn id="178" idx="2"/>
          </p:cNvCxnSpPr>
          <p:nvPr/>
        </p:nvCxnSpPr>
        <p:spPr>
          <a:xfrm flipV="1">
            <a:off x="6932922" y="4017702"/>
            <a:ext cx="9440" cy="1722629"/>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54" name="Elbow Connector 53">
            <a:extLst>
              <a:ext uri="{FF2B5EF4-FFF2-40B4-BE49-F238E27FC236}">
                <a16:creationId xmlns:a16="http://schemas.microsoft.com/office/drawing/2014/main" id="{E5D96F2A-528A-3625-DD63-682CF4DC59CD}"/>
              </a:ext>
            </a:extLst>
          </p:cNvPr>
          <p:cNvCxnSpPr>
            <a:cxnSpLocks/>
            <a:stCxn id="151" idx="0"/>
            <a:endCxn id="101" idx="1"/>
          </p:cNvCxnSpPr>
          <p:nvPr/>
        </p:nvCxnSpPr>
        <p:spPr>
          <a:xfrm rot="5400000" flipH="1" flipV="1">
            <a:off x="7354209" y="1723226"/>
            <a:ext cx="805951" cy="1667408"/>
          </a:xfrm>
          <a:prstGeom prst="bentConnector2">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57" name="TextBox 56">
            <a:extLst>
              <a:ext uri="{FF2B5EF4-FFF2-40B4-BE49-F238E27FC236}">
                <a16:creationId xmlns:a16="http://schemas.microsoft.com/office/drawing/2014/main" id="{574452A4-CDF1-5AB9-EFA9-692ED01F3D95}"/>
              </a:ext>
            </a:extLst>
          </p:cNvPr>
          <p:cNvSpPr txBox="1"/>
          <p:nvPr/>
        </p:nvSpPr>
        <p:spPr>
          <a:xfrm>
            <a:off x="4201062" y="5655233"/>
            <a:ext cx="1107976" cy="584775"/>
          </a:xfrm>
          <a:prstGeom prst="rect">
            <a:avLst/>
          </a:prstGeom>
          <a:noFill/>
        </p:spPr>
        <p:txBody>
          <a:bodyPr wrap="square" lIns="0" rIns="0" rtlCol="0">
            <a:spAutoFit/>
          </a:bodyPr>
          <a:lstStyle/>
          <a:p>
            <a:pPr algn="r"/>
            <a:r>
              <a:rPr lang="en-US" sz="1600" dirty="0"/>
              <a:t>Semantic search</a:t>
            </a:r>
          </a:p>
        </p:txBody>
      </p:sp>
      <p:grpSp>
        <p:nvGrpSpPr>
          <p:cNvPr id="70" name="Group 69">
            <a:extLst>
              <a:ext uri="{FF2B5EF4-FFF2-40B4-BE49-F238E27FC236}">
                <a16:creationId xmlns:a16="http://schemas.microsoft.com/office/drawing/2014/main" id="{05B52E38-AB47-D0B2-FD56-2E3C70E6720D}"/>
              </a:ext>
            </a:extLst>
          </p:cNvPr>
          <p:cNvGrpSpPr/>
          <p:nvPr/>
        </p:nvGrpSpPr>
        <p:grpSpPr>
          <a:xfrm>
            <a:off x="10507063" y="5364804"/>
            <a:ext cx="1316822" cy="1495249"/>
            <a:chOff x="9187718" y="4707528"/>
            <a:chExt cx="894198" cy="1253404"/>
          </a:xfrm>
        </p:grpSpPr>
        <p:pic>
          <p:nvPicPr>
            <p:cNvPr id="64" name="Picture 63">
              <a:extLst>
                <a:ext uri="{FF2B5EF4-FFF2-40B4-BE49-F238E27FC236}">
                  <a16:creationId xmlns:a16="http://schemas.microsoft.com/office/drawing/2014/main" id="{B211AD10-E6FF-46F8-4E0A-6F75F8AE0E26}"/>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541501" y="4816386"/>
              <a:ext cx="518645" cy="681900"/>
            </a:xfrm>
            <a:prstGeom prst="rect">
              <a:avLst/>
            </a:prstGeom>
          </p:spPr>
        </p:pic>
        <p:pic>
          <p:nvPicPr>
            <p:cNvPr id="65" name="Picture 64">
              <a:extLst>
                <a:ext uri="{FF2B5EF4-FFF2-40B4-BE49-F238E27FC236}">
                  <a16:creationId xmlns:a16="http://schemas.microsoft.com/office/drawing/2014/main" id="{E7C74C0A-6C6D-4D25-6078-5B6F6D17D3EF}"/>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563271" y="5279032"/>
              <a:ext cx="518645" cy="681900"/>
            </a:xfrm>
            <a:prstGeom prst="rect">
              <a:avLst/>
            </a:prstGeom>
          </p:spPr>
        </p:pic>
        <p:pic>
          <p:nvPicPr>
            <p:cNvPr id="66" name="Picture 65">
              <a:extLst>
                <a:ext uri="{FF2B5EF4-FFF2-40B4-BE49-F238E27FC236}">
                  <a16:creationId xmlns:a16="http://schemas.microsoft.com/office/drawing/2014/main" id="{D678538A-DD0E-81F0-AEAA-8732C672ED9B}"/>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187718" y="4707528"/>
              <a:ext cx="518645" cy="681900"/>
            </a:xfrm>
            <a:prstGeom prst="rect">
              <a:avLst/>
            </a:prstGeom>
          </p:spPr>
        </p:pic>
        <p:pic>
          <p:nvPicPr>
            <p:cNvPr id="67" name="Picture 66">
              <a:extLst>
                <a:ext uri="{FF2B5EF4-FFF2-40B4-BE49-F238E27FC236}">
                  <a16:creationId xmlns:a16="http://schemas.microsoft.com/office/drawing/2014/main" id="{B78D22E4-97AE-3AF2-8142-6B23CE642F9F}"/>
                </a:ext>
              </a:extLst>
            </p:cNvPr>
            <p:cNvPicPr>
              <a:picLocks noChangeAspect="1"/>
            </p:cNvPicPr>
            <p:nvPr/>
          </p:nvPicPr>
          <p:blipFill rotWithShape="1">
            <a:blip r:embed="rId7">
              <a:extLst>
                <a:ext uri="{28A0092B-C50C-407E-A947-70E740481C1C}">
                  <a14:useLocalDpi xmlns:a14="http://schemas.microsoft.com/office/drawing/2010/main" val="0"/>
                </a:ext>
              </a:extLst>
            </a:blip>
            <a:srcRect l="12491" r="11451"/>
            <a:stretch/>
          </p:blipFill>
          <p:spPr>
            <a:xfrm>
              <a:off x="9209488" y="5170174"/>
              <a:ext cx="518645" cy="681900"/>
            </a:xfrm>
            <a:prstGeom prst="rect">
              <a:avLst/>
            </a:prstGeom>
          </p:spPr>
        </p:pic>
      </p:grpSp>
      <p:sp>
        <p:nvSpPr>
          <p:cNvPr id="68" name="TextBox 9">
            <a:extLst>
              <a:ext uri="{FF2B5EF4-FFF2-40B4-BE49-F238E27FC236}">
                <a16:creationId xmlns:a16="http://schemas.microsoft.com/office/drawing/2014/main" id="{FCAABE42-4621-27B8-C352-B47FC3C14CCC}"/>
              </a:ext>
            </a:extLst>
          </p:cNvPr>
          <p:cNvSpPr txBox="1">
            <a:spLocks noChangeArrowheads="1"/>
          </p:cNvSpPr>
          <p:nvPr/>
        </p:nvSpPr>
        <p:spPr bwMode="auto">
          <a:xfrm>
            <a:off x="10139281" y="6673661"/>
            <a:ext cx="2105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Document</a:t>
            </a:r>
          </a:p>
          <a:p>
            <a:pPr algn="ctr" eaLnBrk="1" hangingPunct="1"/>
            <a:r>
              <a:rPr lang="en-US" altLang="en-US" sz="1600" dirty="0">
                <a:latin typeface="+mn-lt"/>
                <a:ea typeface="Amazon Ember" panose="020B0603020204020204" pitchFamily="34" charset="0"/>
                <a:cs typeface="Amazon Ember" panose="020B0603020204020204" pitchFamily="34" charset="0"/>
              </a:rPr>
              <a:t>chunks</a:t>
            </a:r>
          </a:p>
        </p:txBody>
      </p:sp>
      <p:cxnSp>
        <p:nvCxnSpPr>
          <p:cNvPr id="71" name="Straight Arrow Connector 70">
            <a:extLst>
              <a:ext uri="{FF2B5EF4-FFF2-40B4-BE49-F238E27FC236}">
                <a16:creationId xmlns:a16="http://schemas.microsoft.com/office/drawing/2014/main" id="{9504640E-3DD6-6630-3917-F8F57FC3C8F9}"/>
              </a:ext>
            </a:extLst>
          </p:cNvPr>
          <p:cNvCxnSpPr>
            <a:cxnSpLocks/>
            <a:stCxn id="193" idx="1"/>
            <a:endCxn id="191" idx="3"/>
          </p:cNvCxnSpPr>
          <p:nvPr/>
        </p:nvCxnSpPr>
        <p:spPr>
          <a:xfrm flipH="1">
            <a:off x="11675816" y="6226293"/>
            <a:ext cx="1028129"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50B76FCA-286A-32FC-98B7-39FF59DB8D96}"/>
              </a:ext>
            </a:extLst>
          </p:cNvPr>
          <p:cNvCxnSpPr>
            <a:cxnSpLocks/>
            <a:stCxn id="189" idx="1"/>
            <a:endCxn id="187" idx="3"/>
          </p:cNvCxnSpPr>
          <p:nvPr/>
        </p:nvCxnSpPr>
        <p:spPr>
          <a:xfrm flipH="1">
            <a:off x="9767983" y="6226293"/>
            <a:ext cx="865833" cy="0"/>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grpSp>
        <p:nvGrpSpPr>
          <p:cNvPr id="102" name="Group 101">
            <a:extLst>
              <a:ext uri="{FF2B5EF4-FFF2-40B4-BE49-F238E27FC236}">
                <a16:creationId xmlns:a16="http://schemas.microsoft.com/office/drawing/2014/main" id="{A4EC72FA-A6E1-2C3A-E384-763F6317F53D}"/>
              </a:ext>
            </a:extLst>
          </p:cNvPr>
          <p:cNvGrpSpPr>
            <a:grpSpLocks noChangeAspect="1"/>
          </p:cNvGrpSpPr>
          <p:nvPr/>
        </p:nvGrpSpPr>
        <p:grpSpPr>
          <a:xfrm>
            <a:off x="4977454" y="3032849"/>
            <a:ext cx="1081271" cy="865178"/>
            <a:chOff x="7403585" y="1887796"/>
            <a:chExt cx="629747" cy="571125"/>
          </a:xfrm>
          <a:noFill/>
        </p:grpSpPr>
        <p:grpSp>
          <p:nvGrpSpPr>
            <p:cNvPr id="103" name="Graphic 1542">
              <a:extLst>
                <a:ext uri="{FF2B5EF4-FFF2-40B4-BE49-F238E27FC236}">
                  <a16:creationId xmlns:a16="http://schemas.microsoft.com/office/drawing/2014/main" id="{A64ED131-53C3-55BF-2C22-7D13FEC20839}"/>
                </a:ext>
              </a:extLst>
            </p:cNvPr>
            <p:cNvGrpSpPr/>
            <p:nvPr/>
          </p:nvGrpSpPr>
          <p:grpSpPr>
            <a:xfrm>
              <a:off x="7592043" y="2110199"/>
              <a:ext cx="173114" cy="125936"/>
              <a:chOff x="7592043" y="2110199"/>
              <a:chExt cx="173114" cy="125936"/>
            </a:xfrm>
            <a:grpFill/>
          </p:grpSpPr>
          <p:sp>
            <p:nvSpPr>
              <p:cNvPr id="124" name="Freeform: Shape 1561">
                <a:extLst>
                  <a:ext uri="{FF2B5EF4-FFF2-40B4-BE49-F238E27FC236}">
                    <a16:creationId xmlns:a16="http://schemas.microsoft.com/office/drawing/2014/main" id="{C1321BCB-795E-3001-6F23-BC96DC7652D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25" name="Freeform: Shape 1562">
                <a:extLst>
                  <a:ext uri="{FF2B5EF4-FFF2-40B4-BE49-F238E27FC236}">
                    <a16:creationId xmlns:a16="http://schemas.microsoft.com/office/drawing/2014/main" id="{D9CCF3B5-795B-1A16-455E-73B5F97C7E6B}"/>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04" name="Freeform: Shape 1563">
              <a:extLst>
                <a:ext uri="{FF2B5EF4-FFF2-40B4-BE49-F238E27FC236}">
                  <a16:creationId xmlns:a16="http://schemas.microsoft.com/office/drawing/2014/main" id="{AFC0E49A-7140-B06B-CBDD-4C19753EF63A}"/>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05" name="Freeform: Shape 1564">
              <a:extLst>
                <a:ext uri="{FF2B5EF4-FFF2-40B4-BE49-F238E27FC236}">
                  <a16:creationId xmlns:a16="http://schemas.microsoft.com/office/drawing/2014/main" id="{A4DBE705-CB67-1CF0-137F-604D4274A526}"/>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06" name="Freeform: Shape 1565">
              <a:extLst>
                <a:ext uri="{FF2B5EF4-FFF2-40B4-BE49-F238E27FC236}">
                  <a16:creationId xmlns:a16="http://schemas.microsoft.com/office/drawing/2014/main" id="{D7D16CCD-82C0-1E10-8538-E04FB753A4E9}"/>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07" name="Freeform: Shape 1566">
              <a:extLst>
                <a:ext uri="{FF2B5EF4-FFF2-40B4-BE49-F238E27FC236}">
                  <a16:creationId xmlns:a16="http://schemas.microsoft.com/office/drawing/2014/main" id="{70C1BAA5-8B57-277D-B232-D29D73DEC113}"/>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08" name="Freeform: Shape 1567">
              <a:extLst>
                <a:ext uri="{FF2B5EF4-FFF2-40B4-BE49-F238E27FC236}">
                  <a16:creationId xmlns:a16="http://schemas.microsoft.com/office/drawing/2014/main" id="{7A195D1A-CC43-9AB6-C9AD-26CD9AB845D4}"/>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09" name="Freeform: Shape 1568">
              <a:extLst>
                <a:ext uri="{FF2B5EF4-FFF2-40B4-BE49-F238E27FC236}">
                  <a16:creationId xmlns:a16="http://schemas.microsoft.com/office/drawing/2014/main" id="{74622939-4A09-8FBC-3126-42F313439524}"/>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10" name="Freeform: Shape 1569">
              <a:extLst>
                <a:ext uri="{FF2B5EF4-FFF2-40B4-BE49-F238E27FC236}">
                  <a16:creationId xmlns:a16="http://schemas.microsoft.com/office/drawing/2014/main" id="{C63BF7EB-A463-FF82-5A17-28E0E566F764}"/>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11" name="Freeform: Shape 1570">
              <a:extLst>
                <a:ext uri="{FF2B5EF4-FFF2-40B4-BE49-F238E27FC236}">
                  <a16:creationId xmlns:a16="http://schemas.microsoft.com/office/drawing/2014/main" id="{7FC7870A-79E9-149D-AA09-CDDBE2A10ADD}"/>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12" name="Graphic 1542">
              <a:extLst>
                <a:ext uri="{FF2B5EF4-FFF2-40B4-BE49-F238E27FC236}">
                  <a16:creationId xmlns:a16="http://schemas.microsoft.com/office/drawing/2014/main" id="{56139888-1DB7-973B-0D8C-49FCFC198483}"/>
                </a:ext>
              </a:extLst>
            </p:cNvPr>
            <p:cNvGrpSpPr/>
            <p:nvPr/>
          </p:nvGrpSpPr>
          <p:grpSpPr>
            <a:xfrm>
              <a:off x="7903049" y="1952363"/>
              <a:ext cx="130283" cy="130283"/>
              <a:chOff x="7903049" y="1952363"/>
              <a:chExt cx="130283" cy="130283"/>
            </a:xfrm>
            <a:grpFill/>
          </p:grpSpPr>
          <p:sp>
            <p:nvSpPr>
              <p:cNvPr id="121" name="Freeform: Shape 1572">
                <a:extLst>
                  <a:ext uri="{FF2B5EF4-FFF2-40B4-BE49-F238E27FC236}">
                    <a16:creationId xmlns:a16="http://schemas.microsoft.com/office/drawing/2014/main" id="{E822081C-433B-6714-D61A-37C8045FC412}"/>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22" name="Freeform: Shape 1573">
                <a:extLst>
                  <a:ext uri="{FF2B5EF4-FFF2-40B4-BE49-F238E27FC236}">
                    <a16:creationId xmlns:a16="http://schemas.microsoft.com/office/drawing/2014/main" id="{E8B0DBA8-74CF-494F-8C58-71ACDA8AB6F1}"/>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3" name="Freeform: Shape 1574">
                <a:extLst>
                  <a:ext uri="{FF2B5EF4-FFF2-40B4-BE49-F238E27FC236}">
                    <a16:creationId xmlns:a16="http://schemas.microsoft.com/office/drawing/2014/main" id="{8EB89CE1-D58D-02DC-D953-399CCFB48D36}"/>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3" name="Graphic 1542">
              <a:extLst>
                <a:ext uri="{FF2B5EF4-FFF2-40B4-BE49-F238E27FC236}">
                  <a16:creationId xmlns:a16="http://schemas.microsoft.com/office/drawing/2014/main" id="{1D9A4044-2AA6-88DF-A0DC-D4E5BDB01693}"/>
                </a:ext>
              </a:extLst>
            </p:cNvPr>
            <p:cNvGrpSpPr/>
            <p:nvPr/>
          </p:nvGrpSpPr>
          <p:grpSpPr>
            <a:xfrm>
              <a:off x="7903049" y="2263688"/>
              <a:ext cx="130283" cy="130283"/>
              <a:chOff x="7903049" y="2263688"/>
              <a:chExt cx="130283" cy="130283"/>
            </a:xfrm>
            <a:grpFill/>
          </p:grpSpPr>
          <p:sp>
            <p:nvSpPr>
              <p:cNvPr id="118" name="Freeform: Shape 1576">
                <a:extLst>
                  <a:ext uri="{FF2B5EF4-FFF2-40B4-BE49-F238E27FC236}">
                    <a16:creationId xmlns:a16="http://schemas.microsoft.com/office/drawing/2014/main" id="{E1E067ED-E89B-3729-CC5E-810E2A9DF558}"/>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9" name="Freeform: Shape 1577">
                <a:extLst>
                  <a:ext uri="{FF2B5EF4-FFF2-40B4-BE49-F238E27FC236}">
                    <a16:creationId xmlns:a16="http://schemas.microsoft.com/office/drawing/2014/main" id="{8DD2B139-BD1A-65CD-B0E4-DA2CA171FA8A}"/>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20" name="Freeform: Shape 1578">
                <a:extLst>
                  <a:ext uri="{FF2B5EF4-FFF2-40B4-BE49-F238E27FC236}">
                    <a16:creationId xmlns:a16="http://schemas.microsoft.com/office/drawing/2014/main" id="{C98FABD5-197A-1D94-DAF6-02595D6C5815}"/>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14" name="Graphic 1542">
              <a:extLst>
                <a:ext uri="{FF2B5EF4-FFF2-40B4-BE49-F238E27FC236}">
                  <a16:creationId xmlns:a16="http://schemas.microsoft.com/office/drawing/2014/main" id="{43EE6360-D82C-9C4E-D3D7-453EE645C1F9}"/>
                </a:ext>
              </a:extLst>
            </p:cNvPr>
            <p:cNvGrpSpPr/>
            <p:nvPr/>
          </p:nvGrpSpPr>
          <p:grpSpPr>
            <a:xfrm>
              <a:off x="7903049" y="2108025"/>
              <a:ext cx="130283" cy="130283"/>
              <a:chOff x="7903049" y="2108025"/>
              <a:chExt cx="130283" cy="130283"/>
            </a:xfrm>
            <a:grpFill/>
          </p:grpSpPr>
          <p:sp>
            <p:nvSpPr>
              <p:cNvPr id="115" name="Freeform: Shape 1580">
                <a:extLst>
                  <a:ext uri="{FF2B5EF4-FFF2-40B4-BE49-F238E27FC236}">
                    <a16:creationId xmlns:a16="http://schemas.microsoft.com/office/drawing/2014/main" id="{B4E47825-735B-BAD0-4236-5E8425CDD2C6}"/>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16" name="Freeform: Shape 1581">
                <a:extLst>
                  <a:ext uri="{FF2B5EF4-FFF2-40B4-BE49-F238E27FC236}">
                    <a16:creationId xmlns:a16="http://schemas.microsoft.com/office/drawing/2014/main" id="{CFD6B870-D84E-5D5A-B047-E42CC207E68E}"/>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17" name="Freeform: Shape 1582">
                <a:extLst>
                  <a:ext uri="{FF2B5EF4-FFF2-40B4-BE49-F238E27FC236}">
                    <a16:creationId xmlns:a16="http://schemas.microsoft.com/office/drawing/2014/main" id="{689EA559-F45E-A81A-F2D1-05460D3A4803}"/>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26" name="Group 125">
            <a:extLst>
              <a:ext uri="{FF2B5EF4-FFF2-40B4-BE49-F238E27FC236}">
                <a16:creationId xmlns:a16="http://schemas.microsoft.com/office/drawing/2014/main" id="{53D03A92-0809-C4E3-AAF4-33C91A8A31ED}"/>
              </a:ext>
            </a:extLst>
          </p:cNvPr>
          <p:cNvGrpSpPr>
            <a:grpSpLocks noChangeAspect="1"/>
          </p:cNvGrpSpPr>
          <p:nvPr/>
        </p:nvGrpSpPr>
        <p:grpSpPr>
          <a:xfrm>
            <a:off x="8641081" y="5716507"/>
            <a:ext cx="1078748" cy="863159"/>
            <a:chOff x="7403585" y="1887796"/>
            <a:chExt cx="629747" cy="571125"/>
          </a:xfrm>
          <a:noFill/>
        </p:grpSpPr>
        <p:grpSp>
          <p:nvGrpSpPr>
            <p:cNvPr id="127" name="Graphic 1542">
              <a:extLst>
                <a:ext uri="{FF2B5EF4-FFF2-40B4-BE49-F238E27FC236}">
                  <a16:creationId xmlns:a16="http://schemas.microsoft.com/office/drawing/2014/main" id="{737FB0A2-0F3A-B3C4-E663-7BBA61BF7824}"/>
                </a:ext>
              </a:extLst>
            </p:cNvPr>
            <p:cNvGrpSpPr/>
            <p:nvPr/>
          </p:nvGrpSpPr>
          <p:grpSpPr>
            <a:xfrm>
              <a:off x="7592043" y="2110199"/>
              <a:ext cx="173114" cy="125936"/>
              <a:chOff x="7592043" y="2110199"/>
              <a:chExt cx="173114" cy="125936"/>
            </a:xfrm>
            <a:grpFill/>
          </p:grpSpPr>
          <p:sp>
            <p:nvSpPr>
              <p:cNvPr id="148" name="Freeform: Shape 1561">
                <a:extLst>
                  <a:ext uri="{FF2B5EF4-FFF2-40B4-BE49-F238E27FC236}">
                    <a16:creationId xmlns:a16="http://schemas.microsoft.com/office/drawing/2014/main" id="{8C36BCAA-C45D-3320-89E8-2396AE23E59B}"/>
                  </a:ext>
                </a:extLst>
              </p:cNvPr>
              <p:cNvSpPr/>
              <p:nvPr/>
            </p:nvSpPr>
            <p:spPr>
              <a:xfrm>
                <a:off x="7592043" y="2110199"/>
                <a:ext cx="102283" cy="124402"/>
              </a:xfrm>
              <a:custGeom>
                <a:avLst/>
                <a:gdLst>
                  <a:gd name="connsiteX0" fmla="*/ 60092 w 102283"/>
                  <a:gd name="connsiteY0" fmla="*/ 124402 h 124402"/>
                  <a:gd name="connsiteX1" fmla="*/ 42192 w 102283"/>
                  <a:gd name="connsiteY1" fmla="*/ 124402 h 124402"/>
                  <a:gd name="connsiteX2" fmla="*/ 37717 w 102283"/>
                  <a:gd name="connsiteY2" fmla="*/ 119927 h 124402"/>
                  <a:gd name="connsiteX3" fmla="*/ 37717 w 102283"/>
                  <a:gd name="connsiteY3" fmla="*/ 21543 h 124402"/>
                  <a:gd name="connsiteX4" fmla="*/ 4475 w 102283"/>
                  <a:gd name="connsiteY4" fmla="*/ 21543 h 124402"/>
                  <a:gd name="connsiteX5" fmla="*/ 0 w 102283"/>
                  <a:gd name="connsiteY5" fmla="*/ 17069 h 124402"/>
                  <a:gd name="connsiteX6" fmla="*/ 0 w 102283"/>
                  <a:gd name="connsiteY6" fmla="*/ 4475 h 124402"/>
                  <a:gd name="connsiteX7" fmla="*/ 4475 w 102283"/>
                  <a:gd name="connsiteY7" fmla="*/ 0 h 124402"/>
                  <a:gd name="connsiteX8" fmla="*/ 97809 w 102283"/>
                  <a:gd name="connsiteY8" fmla="*/ 0 h 124402"/>
                  <a:gd name="connsiteX9" fmla="*/ 102284 w 102283"/>
                  <a:gd name="connsiteY9" fmla="*/ 4475 h 124402"/>
                  <a:gd name="connsiteX10" fmla="*/ 102284 w 102283"/>
                  <a:gd name="connsiteY10" fmla="*/ 17069 h 124402"/>
                  <a:gd name="connsiteX11" fmla="*/ 97809 w 102283"/>
                  <a:gd name="connsiteY11" fmla="*/ 21543 h 124402"/>
                  <a:gd name="connsiteX12" fmla="*/ 64567 w 102283"/>
                  <a:gd name="connsiteY12" fmla="*/ 21543 h 124402"/>
                  <a:gd name="connsiteX13" fmla="*/ 64567 w 102283"/>
                  <a:gd name="connsiteY13" fmla="*/ 119927 h 124402"/>
                  <a:gd name="connsiteX14" fmla="*/ 60092 w 102283"/>
                  <a:gd name="connsiteY14" fmla="*/ 124402 h 1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83" h="124402">
                    <a:moveTo>
                      <a:pt x="60092" y="124402"/>
                    </a:moveTo>
                    <a:lnTo>
                      <a:pt x="42192" y="124402"/>
                    </a:lnTo>
                    <a:cubicBezTo>
                      <a:pt x="39187" y="124402"/>
                      <a:pt x="37717" y="122932"/>
                      <a:pt x="37717" y="119927"/>
                    </a:cubicBezTo>
                    <a:lnTo>
                      <a:pt x="37717" y="21543"/>
                    </a:lnTo>
                    <a:lnTo>
                      <a:pt x="4475" y="21543"/>
                    </a:lnTo>
                    <a:cubicBezTo>
                      <a:pt x="1470" y="21543"/>
                      <a:pt x="0" y="20073"/>
                      <a:pt x="0" y="17069"/>
                    </a:cubicBezTo>
                    <a:lnTo>
                      <a:pt x="0" y="4475"/>
                    </a:lnTo>
                    <a:cubicBezTo>
                      <a:pt x="0" y="1470"/>
                      <a:pt x="1470" y="0"/>
                      <a:pt x="4475" y="0"/>
                    </a:cubicBezTo>
                    <a:lnTo>
                      <a:pt x="97809" y="0"/>
                    </a:lnTo>
                    <a:cubicBezTo>
                      <a:pt x="100813" y="0"/>
                      <a:pt x="102284" y="1470"/>
                      <a:pt x="102284" y="4475"/>
                    </a:cubicBezTo>
                    <a:lnTo>
                      <a:pt x="102284" y="17069"/>
                    </a:lnTo>
                    <a:cubicBezTo>
                      <a:pt x="102284" y="20073"/>
                      <a:pt x="100813" y="21543"/>
                      <a:pt x="97809" y="21543"/>
                    </a:cubicBezTo>
                    <a:lnTo>
                      <a:pt x="64567" y="21543"/>
                    </a:lnTo>
                    <a:lnTo>
                      <a:pt x="64567" y="119927"/>
                    </a:lnTo>
                    <a:cubicBezTo>
                      <a:pt x="64567" y="122932"/>
                      <a:pt x="63096" y="124402"/>
                      <a:pt x="60092" y="124402"/>
                    </a:cubicBezTo>
                    <a:close/>
                  </a:path>
                </a:pathLst>
              </a:custGeom>
              <a:grpFill/>
              <a:ln w="19050" cap="flat">
                <a:solidFill>
                  <a:schemeClr val="tx1"/>
                </a:solidFill>
                <a:prstDash val="solid"/>
                <a:miter/>
              </a:ln>
            </p:spPr>
            <p:txBody>
              <a:bodyPr rtlCol="0" anchor="ctr"/>
              <a:lstStyle/>
              <a:p>
                <a:endParaRPr lang="en-US" sz="3456"/>
              </a:p>
            </p:txBody>
          </p:sp>
          <p:sp>
            <p:nvSpPr>
              <p:cNvPr id="149" name="Freeform: Shape 1562">
                <a:extLst>
                  <a:ext uri="{FF2B5EF4-FFF2-40B4-BE49-F238E27FC236}">
                    <a16:creationId xmlns:a16="http://schemas.microsoft.com/office/drawing/2014/main" id="{BA1ED5C4-1CC6-3866-5A5A-F134FD2075F8}"/>
                  </a:ext>
                </a:extLst>
              </p:cNvPr>
              <p:cNvSpPr/>
              <p:nvPr/>
            </p:nvSpPr>
            <p:spPr>
              <a:xfrm>
                <a:off x="7700080" y="2118190"/>
                <a:ext cx="65077" cy="117945"/>
              </a:xfrm>
              <a:custGeom>
                <a:avLst/>
                <a:gdLst>
                  <a:gd name="connsiteX0" fmla="*/ 43407 w 65077"/>
                  <a:gd name="connsiteY0" fmla="*/ 117882 h 117945"/>
                  <a:gd name="connsiteX1" fmla="*/ 20968 w 65077"/>
                  <a:gd name="connsiteY1" fmla="*/ 110722 h 117945"/>
                  <a:gd name="connsiteX2" fmla="*/ 13744 w 65077"/>
                  <a:gd name="connsiteY2" fmla="*/ 88475 h 117945"/>
                  <a:gd name="connsiteX3" fmla="*/ 13744 w 65077"/>
                  <a:gd name="connsiteY3" fmla="*/ 44174 h 117945"/>
                  <a:gd name="connsiteX4" fmla="*/ 4475 w 65077"/>
                  <a:gd name="connsiteY4" fmla="*/ 44174 h 117945"/>
                  <a:gd name="connsiteX5" fmla="*/ 0 w 65077"/>
                  <a:gd name="connsiteY5" fmla="*/ 39699 h 117945"/>
                  <a:gd name="connsiteX6" fmla="*/ 0 w 65077"/>
                  <a:gd name="connsiteY6" fmla="*/ 32347 h 117945"/>
                  <a:gd name="connsiteX7" fmla="*/ 4283 w 65077"/>
                  <a:gd name="connsiteY7" fmla="*/ 27297 h 117945"/>
                  <a:gd name="connsiteX8" fmla="*/ 14448 w 65077"/>
                  <a:gd name="connsiteY8" fmla="*/ 25123 h 117945"/>
                  <a:gd name="connsiteX9" fmla="*/ 17644 w 65077"/>
                  <a:gd name="connsiteY9" fmla="*/ 4667 h 117945"/>
                  <a:gd name="connsiteX10" fmla="*/ 19242 w 65077"/>
                  <a:gd name="connsiteY10" fmla="*/ 959 h 117945"/>
                  <a:gd name="connsiteX11" fmla="*/ 22630 w 65077"/>
                  <a:gd name="connsiteY11" fmla="*/ 0 h 117945"/>
                  <a:gd name="connsiteX12" fmla="*/ 35352 w 65077"/>
                  <a:gd name="connsiteY12" fmla="*/ 0 h 117945"/>
                  <a:gd name="connsiteX13" fmla="*/ 39827 w 65077"/>
                  <a:gd name="connsiteY13" fmla="*/ 4475 h 117945"/>
                  <a:gd name="connsiteX14" fmla="*/ 39827 w 65077"/>
                  <a:gd name="connsiteY14" fmla="*/ 24740 h 117945"/>
                  <a:gd name="connsiteX15" fmla="*/ 60028 w 65077"/>
                  <a:gd name="connsiteY15" fmla="*/ 24740 h 117945"/>
                  <a:gd name="connsiteX16" fmla="*/ 64503 w 65077"/>
                  <a:gd name="connsiteY16" fmla="*/ 29215 h 117945"/>
                  <a:gd name="connsiteX17" fmla="*/ 64503 w 65077"/>
                  <a:gd name="connsiteY17" fmla="*/ 39635 h 117945"/>
                  <a:gd name="connsiteX18" fmla="*/ 60028 w 65077"/>
                  <a:gd name="connsiteY18" fmla="*/ 44110 h 117945"/>
                  <a:gd name="connsiteX19" fmla="*/ 39827 w 65077"/>
                  <a:gd name="connsiteY19" fmla="*/ 44110 h 117945"/>
                  <a:gd name="connsiteX20" fmla="*/ 39827 w 65077"/>
                  <a:gd name="connsiteY20" fmla="*/ 87197 h 117945"/>
                  <a:gd name="connsiteX21" fmla="*/ 42703 w 65077"/>
                  <a:gd name="connsiteY21" fmla="*/ 95251 h 117945"/>
                  <a:gd name="connsiteX22" fmla="*/ 52356 w 65077"/>
                  <a:gd name="connsiteY22" fmla="*/ 97553 h 117945"/>
                  <a:gd name="connsiteX23" fmla="*/ 57918 w 65077"/>
                  <a:gd name="connsiteY23" fmla="*/ 97105 h 117945"/>
                  <a:gd name="connsiteX24" fmla="*/ 62009 w 65077"/>
                  <a:gd name="connsiteY24" fmla="*/ 96658 h 117945"/>
                  <a:gd name="connsiteX25" fmla="*/ 65078 w 65077"/>
                  <a:gd name="connsiteY25" fmla="*/ 100621 h 117945"/>
                  <a:gd name="connsiteX26" fmla="*/ 65078 w 65077"/>
                  <a:gd name="connsiteY26" fmla="*/ 109443 h 117945"/>
                  <a:gd name="connsiteX27" fmla="*/ 64375 w 65077"/>
                  <a:gd name="connsiteY27" fmla="*/ 113599 h 117945"/>
                  <a:gd name="connsiteX28" fmla="*/ 61178 w 65077"/>
                  <a:gd name="connsiteY28" fmla="*/ 115580 h 117945"/>
                  <a:gd name="connsiteX29" fmla="*/ 53124 w 65077"/>
                  <a:gd name="connsiteY29" fmla="*/ 117306 h 117945"/>
                  <a:gd name="connsiteX30" fmla="*/ 43471 w 65077"/>
                  <a:gd name="connsiteY30" fmla="*/ 117946 h 1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077" h="117945">
                    <a:moveTo>
                      <a:pt x="43407" y="117882"/>
                    </a:moveTo>
                    <a:cubicBezTo>
                      <a:pt x="33242" y="117882"/>
                      <a:pt x="25827" y="115516"/>
                      <a:pt x="20968" y="110722"/>
                    </a:cubicBezTo>
                    <a:cubicBezTo>
                      <a:pt x="16174" y="105927"/>
                      <a:pt x="13744" y="98512"/>
                      <a:pt x="13744" y="88475"/>
                    </a:cubicBezTo>
                    <a:lnTo>
                      <a:pt x="13744" y="44174"/>
                    </a:lnTo>
                    <a:lnTo>
                      <a:pt x="4475" y="44174"/>
                    </a:lnTo>
                    <a:cubicBezTo>
                      <a:pt x="1470" y="44174"/>
                      <a:pt x="0" y="42703"/>
                      <a:pt x="0" y="39699"/>
                    </a:cubicBezTo>
                    <a:lnTo>
                      <a:pt x="0" y="32347"/>
                    </a:lnTo>
                    <a:cubicBezTo>
                      <a:pt x="0" y="29598"/>
                      <a:pt x="1406" y="27936"/>
                      <a:pt x="4283" y="27297"/>
                    </a:cubicBezTo>
                    <a:lnTo>
                      <a:pt x="14448" y="25123"/>
                    </a:lnTo>
                    <a:lnTo>
                      <a:pt x="17644" y="4667"/>
                    </a:lnTo>
                    <a:cubicBezTo>
                      <a:pt x="17900" y="2877"/>
                      <a:pt x="18411" y="1662"/>
                      <a:pt x="19242" y="959"/>
                    </a:cubicBezTo>
                    <a:cubicBezTo>
                      <a:pt x="20073" y="320"/>
                      <a:pt x="21224" y="0"/>
                      <a:pt x="22630" y="0"/>
                    </a:cubicBezTo>
                    <a:lnTo>
                      <a:pt x="35352" y="0"/>
                    </a:lnTo>
                    <a:cubicBezTo>
                      <a:pt x="38356" y="0"/>
                      <a:pt x="39827" y="1470"/>
                      <a:pt x="39827" y="4475"/>
                    </a:cubicBezTo>
                    <a:lnTo>
                      <a:pt x="39827" y="24740"/>
                    </a:lnTo>
                    <a:lnTo>
                      <a:pt x="60028" y="24740"/>
                    </a:lnTo>
                    <a:cubicBezTo>
                      <a:pt x="63032" y="24740"/>
                      <a:pt x="64503" y="26210"/>
                      <a:pt x="64503" y="29215"/>
                    </a:cubicBezTo>
                    <a:lnTo>
                      <a:pt x="64503" y="39635"/>
                    </a:lnTo>
                    <a:cubicBezTo>
                      <a:pt x="64503" y="42639"/>
                      <a:pt x="63032" y="44110"/>
                      <a:pt x="60028" y="44110"/>
                    </a:cubicBezTo>
                    <a:lnTo>
                      <a:pt x="39827" y="44110"/>
                    </a:lnTo>
                    <a:lnTo>
                      <a:pt x="39827" y="87197"/>
                    </a:lnTo>
                    <a:cubicBezTo>
                      <a:pt x="39827" y="91032"/>
                      <a:pt x="40786" y="93717"/>
                      <a:pt x="42703" y="95251"/>
                    </a:cubicBezTo>
                    <a:cubicBezTo>
                      <a:pt x="44621" y="96786"/>
                      <a:pt x="47818" y="97553"/>
                      <a:pt x="52356" y="97553"/>
                    </a:cubicBezTo>
                    <a:cubicBezTo>
                      <a:pt x="54146" y="97553"/>
                      <a:pt x="56000" y="97425"/>
                      <a:pt x="57918" y="97105"/>
                    </a:cubicBezTo>
                    <a:cubicBezTo>
                      <a:pt x="59836" y="96786"/>
                      <a:pt x="61178" y="96658"/>
                      <a:pt x="62009" y="96658"/>
                    </a:cubicBezTo>
                    <a:cubicBezTo>
                      <a:pt x="64055" y="96658"/>
                      <a:pt x="65078" y="98000"/>
                      <a:pt x="65078" y="100621"/>
                    </a:cubicBezTo>
                    <a:lnTo>
                      <a:pt x="65078" y="109443"/>
                    </a:lnTo>
                    <a:cubicBezTo>
                      <a:pt x="65078" y="111361"/>
                      <a:pt x="64822" y="112704"/>
                      <a:pt x="64375" y="113599"/>
                    </a:cubicBezTo>
                    <a:cubicBezTo>
                      <a:pt x="63863" y="114430"/>
                      <a:pt x="62840" y="115069"/>
                      <a:pt x="61178" y="115580"/>
                    </a:cubicBezTo>
                    <a:cubicBezTo>
                      <a:pt x="58813" y="116283"/>
                      <a:pt x="56128" y="116859"/>
                      <a:pt x="53124" y="117306"/>
                    </a:cubicBezTo>
                    <a:cubicBezTo>
                      <a:pt x="50119" y="117754"/>
                      <a:pt x="46923" y="117946"/>
                      <a:pt x="43471" y="117946"/>
                    </a:cubicBezTo>
                    <a:close/>
                  </a:path>
                </a:pathLst>
              </a:custGeom>
              <a:grpFill/>
              <a:ln w="19050" cap="flat">
                <a:solidFill>
                  <a:schemeClr val="tx1"/>
                </a:solidFill>
                <a:prstDash val="solid"/>
                <a:miter/>
              </a:ln>
            </p:spPr>
            <p:txBody>
              <a:bodyPr rtlCol="0" anchor="ctr"/>
              <a:lstStyle/>
              <a:p>
                <a:endParaRPr lang="en-US" sz="3456"/>
              </a:p>
            </p:txBody>
          </p:sp>
        </p:grpSp>
        <p:sp>
          <p:nvSpPr>
            <p:cNvPr id="128" name="Freeform: Shape 1563">
              <a:extLst>
                <a:ext uri="{FF2B5EF4-FFF2-40B4-BE49-F238E27FC236}">
                  <a16:creationId xmlns:a16="http://schemas.microsoft.com/office/drawing/2014/main" id="{A5C366DF-BA4A-AAAE-3DC7-B103C158B2B7}"/>
                </a:ext>
              </a:extLst>
            </p:cNvPr>
            <p:cNvSpPr/>
            <p:nvPr/>
          </p:nvSpPr>
          <p:spPr>
            <a:xfrm>
              <a:off x="7403585" y="1887796"/>
              <a:ext cx="284028" cy="571125"/>
            </a:xfrm>
            <a:custGeom>
              <a:avLst/>
              <a:gdLst>
                <a:gd name="connsiteX0" fmla="*/ 283965 w 284028"/>
                <a:gd name="connsiteY0" fmla="*/ 452348 h 571125"/>
                <a:gd name="connsiteX1" fmla="*/ 283965 w 284028"/>
                <a:gd name="connsiteY1" fmla="*/ 522221 h 571125"/>
                <a:gd name="connsiteX2" fmla="*/ 283965 w 284028"/>
                <a:gd name="connsiteY2" fmla="*/ 528614 h 571125"/>
                <a:gd name="connsiteX3" fmla="*/ 215563 w 284028"/>
                <a:gd name="connsiteY3" fmla="*/ 571125 h 571125"/>
                <a:gd name="connsiteX4" fmla="*/ 72813 w 284028"/>
                <a:gd name="connsiteY4" fmla="*/ 486741 h 571125"/>
                <a:gd name="connsiteX5" fmla="*/ 72813 w 284028"/>
                <a:gd name="connsiteY5" fmla="*/ 395134 h 571125"/>
                <a:gd name="connsiteX6" fmla="*/ 0 w 284028"/>
                <a:gd name="connsiteY6" fmla="*/ 355051 h 571125"/>
                <a:gd name="connsiteX7" fmla="*/ 0 w 284028"/>
                <a:gd name="connsiteY7" fmla="*/ 285435 h 571125"/>
                <a:gd name="connsiteX8" fmla="*/ 0 w 284028"/>
                <a:gd name="connsiteY8" fmla="*/ 216521 h 571125"/>
                <a:gd name="connsiteX9" fmla="*/ 72813 w 284028"/>
                <a:gd name="connsiteY9" fmla="*/ 175224 h 571125"/>
                <a:gd name="connsiteX10" fmla="*/ 72813 w 284028"/>
                <a:gd name="connsiteY10" fmla="*/ 84128 h 571125"/>
                <a:gd name="connsiteX11" fmla="*/ 210768 w 284028"/>
                <a:gd name="connsiteY11" fmla="*/ 0 h 571125"/>
                <a:gd name="connsiteX12" fmla="*/ 284029 w 284028"/>
                <a:gd name="connsiteY12" fmla="*/ 43790 h 571125"/>
                <a:gd name="connsiteX13" fmla="*/ 284029 w 284028"/>
                <a:gd name="connsiteY13" fmla="*/ 111489 h 57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028" h="571125">
                  <a:moveTo>
                    <a:pt x="283965" y="452348"/>
                  </a:moveTo>
                  <a:lnTo>
                    <a:pt x="283965" y="522221"/>
                  </a:lnTo>
                  <a:lnTo>
                    <a:pt x="283965" y="528614"/>
                  </a:lnTo>
                  <a:lnTo>
                    <a:pt x="215563" y="571125"/>
                  </a:lnTo>
                  <a:lnTo>
                    <a:pt x="72813" y="486741"/>
                  </a:lnTo>
                  <a:lnTo>
                    <a:pt x="72813" y="395134"/>
                  </a:lnTo>
                  <a:lnTo>
                    <a:pt x="0" y="355051"/>
                  </a:lnTo>
                  <a:lnTo>
                    <a:pt x="0" y="285435"/>
                  </a:lnTo>
                  <a:lnTo>
                    <a:pt x="0" y="216521"/>
                  </a:lnTo>
                  <a:lnTo>
                    <a:pt x="72813" y="175224"/>
                  </a:lnTo>
                  <a:lnTo>
                    <a:pt x="72813" y="84128"/>
                  </a:lnTo>
                  <a:lnTo>
                    <a:pt x="210768" y="0"/>
                  </a:lnTo>
                  <a:lnTo>
                    <a:pt x="284029" y="43790"/>
                  </a:lnTo>
                  <a:lnTo>
                    <a:pt x="284029" y="111489"/>
                  </a:lnTo>
                </a:path>
              </a:pathLst>
            </a:custGeom>
            <a:grpFill/>
            <a:ln w="19050" cap="flat">
              <a:solidFill>
                <a:schemeClr val="tx1"/>
              </a:solidFill>
              <a:prstDash val="solid"/>
              <a:round/>
            </a:ln>
          </p:spPr>
          <p:txBody>
            <a:bodyPr rtlCol="0" anchor="ctr"/>
            <a:lstStyle/>
            <a:p>
              <a:endParaRPr lang="en-US" sz="3456"/>
            </a:p>
          </p:txBody>
        </p:sp>
        <p:sp>
          <p:nvSpPr>
            <p:cNvPr id="129" name="Freeform: Shape 1564">
              <a:extLst>
                <a:ext uri="{FF2B5EF4-FFF2-40B4-BE49-F238E27FC236}">
                  <a16:creationId xmlns:a16="http://schemas.microsoft.com/office/drawing/2014/main" id="{E7B4BA89-C8F6-D126-B265-B484C3938ADC}"/>
                </a:ext>
              </a:extLst>
            </p:cNvPr>
            <p:cNvSpPr/>
            <p:nvPr/>
          </p:nvSpPr>
          <p:spPr>
            <a:xfrm>
              <a:off x="7561294" y="1921869"/>
              <a:ext cx="6392" cy="88155"/>
            </a:xfrm>
            <a:custGeom>
              <a:avLst/>
              <a:gdLst>
                <a:gd name="connsiteX0" fmla="*/ 0 w 6392"/>
                <a:gd name="connsiteY0" fmla="*/ 88156 h 88155"/>
                <a:gd name="connsiteX1" fmla="*/ 0 w 6392"/>
                <a:gd name="connsiteY1" fmla="*/ 0 h 88155"/>
              </a:gdLst>
              <a:ahLst/>
              <a:cxnLst>
                <a:cxn ang="0">
                  <a:pos x="connsiteX0" y="connsiteY0"/>
                </a:cxn>
                <a:cxn ang="0">
                  <a:pos x="connsiteX1" y="connsiteY1"/>
                </a:cxn>
              </a:cxnLst>
              <a:rect l="l" t="t" r="r" b="b"/>
              <a:pathLst>
                <a:path w="6392" h="88155">
                  <a:moveTo>
                    <a:pt x="0" y="88156"/>
                  </a:moveTo>
                  <a:lnTo>
                    <a:pt x="0" y="0"/>
                  </a:lnTo>
                </a:path>
              </a:pathLst>
            </a:custGeom>
            <a:grpFill/>
            <a:ln w="19050" cap="flat">
              <a:solidFill>
                <a:schemeClr val="tx1"/>
              </a:solidFill>
              <a:prstDash val="solid"/>
              <a:round/>
            </a:ln>
          </p:spPr>
          <p:txBody>
            <a:bodyPr rtlCol="0" anchor="ctr"/>
            <a:lstStyle/>
            <a:p>
              <a:endParaRPr lang="en-US" sz="3456"/>
            </a:p>
          </p:txBody>
        </p:sp>
        <p:sp>
          <p:nvSpPr>
            <p:cNvPr id="130" name="Freeform: Shape 1565">
              <a:extLst>
                <a:ext uri="{FF2B5EF4-FFF2-40B4-BE49-F238E27FC236}">
                  <a16:creationId xmlns:a16="http://schemas.microsoft.com/office/drawing/2014/main" id="{2A5705B6-9D23-2D50-B87D-172777DC1E1E}"/>
                </a:ext>
              </a:extLst>
            </p:cNvPr>
            <p:cNvSpPr/>
            <p:nvPr/>
          </p:nvSpPr>
          <p:spPr>
            <a:xfrm>
              <a:off x="7476398" y="2063021"/>
              <a:ext cx="84895" cy="48328"/>
            </a:xfrm>
            <a:custGeom>
              <a:avLst/>
              <a:gdLst>
                <a:gd name="connsiteX0" fmla="*/ 0 w 84895"/>
                <a:gd name="connsiteY0" fmla="*/ 0 h 48328"/>
                <a:gd name="connsiteX1" fmla="*/ 84895 w 84895"/>
                <a:gd name="connsiteY1" fmla="*/ 48329 h 48328"/>
              </a:gdLst>
              <a:ahLst/>
              <a:cxnLst>
                <a:cxn ang="0">
                  <a:pos x="connsiteX0" y="connsiteY0"/>
                </a:cxn>
                <a:cxn ang="0">
                  <a:pos x="connsiteX1" y="connsiteY1"/>
                </a:cxn>
              </a:cxnLst>
              <a:rect l="l" t="t" r="r" b="b"/>
              <a:pathLst>
                <a:path w="84895" h="48328">
                  <a:moveTo>
                    <a:pt x="0" y="0"/>
                  </a:moveTo>
                  <a:lnTo>
                    <a:pt x="84895" y="48329"/>
                  </a:lnTo>
                </a:path>
              </a:pathLst>
            </a:custGeom>
            <a:grpFill/>
            <a:ln w="19050" cap="flat">
              <a:solidFill>
                <a:schemeClr val="tx1"/>
              </a:solidFill>
              <a:prstDash val="solid"/>
              <a:round/>
            </a:ln>
          </p:spPr>
          <p:txBody>
            <a:bodyPr rtlCol="0" anchor="ctr"/>
            <a:lstStyle/>
            <a:p>
              <a:endParaRPr lang="en-US" sz="3456"/>
            </a:p>
          </p:txBody>
        </p:sp>
        <p:sp>
          <p:nvSpPr>
            <p:cNvPr id="131" name="Freeform: Shape 1566">
              <a:extLst>
                <a:ext uri="{FF2B5EF4-FFF2-40B4-BE49-F238E27FC236}">
                  <a16:creationId xmlns:a16="http://schemas.microsoft.com/office/drawing/2014/main" id="{0D8D61D1-64DA-051A-942C-3E9CBA362CBF}"/>
                </a:ext>
              </a:extLst>
            </p:cNvPr>
            <p:cNvSpPr/>
            <p:nvPr/>
          </p:nvSpPr>
          <p:spPr>
            <a:xfrm>
              <a:off x="7461375" y="2177322"/>
              <a:ext cx="74347" cy="105607"/>
            </a:xfrm>
            <a:custGeom>
              <a:avLst/>
              <a:gdLst>
                <a:gd name="connsiteX0" fmla="*/ 0 w 74347"/>
                <a:gd name="connsiteY0" fmla="*/ 0 h 105607"/>
                <a:gd name="connsiteX1" fmla="*/ 74347 w 74347"/>
                <a:gd name="connsiteY1" fmla="*/ 38804 h 105607"/>
                <a:gd name="connsiteX2" fmla="*/ 67379 w 74347"/>
                <a:gd name="connsiteY2" fmla="*/ 87388 h 105607"/>
                <a:gd name="connsiteX3" fmla="*/ 15023 w 74347"/>
                <a:gd name="connsiteY3" fmla="*/ 105608 h 105607"/>
              </a:gdLst>
              <a:ahLst/>
              <a:cxnLst>
                <a:cxn ang="0">
                  <a:pos x="connsiteX0" y="connsiteY0"/>
                </a:cxn>
                <a:cxn ang="0">
                  <a:pos x="connsiteX1" y="connsiteY1"/>
                </a:cxn>
                <a:cxn ang="0">
                  <a:pos x="connsiteX2" y="connsiteY2"/>
                </a:cxn>
                <a:cxn ang="0">
                  <a:pos x="connsiteX3" y="connsiteY3"/>
                </a:cxn>
              </a:cxnLst>
              <a:rect l="l" t="t" r="r" b="b"/>
              <a:pathLst>
                <a:path w="74347" h="105607">
                  <a:moveTo>
                    <a:pt x="0" y="0"/>
                  </a:moveTo>
                  <a:lnTo>
                    <a:pt x="74347" y="38804"/>
                  </a:lnTo>
                  <a:lnTo>
                    <a:pt x="67379" y="87388"/>
                  </a:lnTo>
                  <a:lnTo>
                    <a:pt x="15023" y="105608"/>
                  </a:lnTo>
                </a:path>
              </a:pathLst>
            </a:custGeom>
            <a:grpFill/>
            <a:ln w="19050" cap="flat">
              <a:solidFill>
                <a:schemeClr val="tx1"/>
              </a:solidFill>
              <a:prstDash val="solid"/>
              <a:round/>
            </a:ln>
          </p:spPr>
          <p:txBody>
            <a:bodyPr rtlCol="0" anchor="ctr"/>
            <a:lstStyle/>
            <a:p>
              <a:endParaRPr lang="en-US" sz="3456"/>
            </a:p>
          </p:txBody>
        </p:sp>
        <p:sp>
          <p:nvSpPr>
            <p:cNvPr id="132" name="Freeform: Shape 1567">
              <a:extLst>
                <a:ext uri="{FF2B5EF4-FFF2-40B4-BE49-F238E27FC236}">
                  <a16:creationId xmlns:a16="http://schemas.microsoft.com/office/drawing/2014/main" id="{CA81FC8D-3240-0333-50D5-EBB47E0C62D1}"/>
                </a:ext>
              </a:extLst>
            </p:cNvPr>
            <p:cNvSpPr/>
            <p:nvPr/>
          </p:nvSpPr>
          <p:spPr>
            <a:xfrm>
              <a:off x="7549851" y="2340145"/>
              <a:ext cx="46602" cy="69872"/>
            </a:xfrm>
            <a:custGeom>
              <a:avLst/>
              <a:gdLst>
                <a:gd name="connsiteX0" fmla="*/ 46603 w 46602"/>
                <a:gd name="connsiteY0" fmla="*/ 0 h 69872"/>
                <a:gd name="connsiteX1" fmla="*/ 0 w 46602"/>
                <a:gd name="connsiteY1" fmla="*/ 69872 h 69872"/>
              </a:gdLst>
              <a:ahLst/>
              <a:cxnLst>
                <a:cxn ang="0">
                  <a:pos x="connsiteX0" y="connsiteY0"/>
                </a:cxn>
                <a:cxn ang="0">
                  <a:pos x="connsiteX1" y="connsiteY1"/>
                </a:cxn>
              </a:cxnLst>
              <a:rect l="l" t="t" r="r" b="b"/>
              <a:pathLst>
                <a:path w="46602" h="69872">
                  <a:moveTo>
                    <a:pt x="46603" y="0"/>
                  </a:moveTo>
                  <a:lnTo>
                    <a:pt x="0" y="69872"/>
                  </a:lnTo>
                </a:path>
              </a:pathLst>
            </a:custGeom>
            <a:grpFill/>
            <a:ln w="19050" cap="flat">
              <a:solidFill>
                <a:schemeClr val="tx1"/>
              </a:solidFill>
              <a:prstDash val="solid"/>
              <a:round/>
            </a:ln>
          </p:spPr>
          <p:txBody>
            <a:bodyPr rtlCol="0" anchor="ctr"/>
            <a:lstStyle/>
            <a:p>
              <a:endParaRPr lang="en-US" sz="3456"/>
            </a:p>
          </p:txBody>
        </p:sp>
        <p:sp>
          <p:nvSpPr>
            <p:cNvPr id="133" name="Freeform: Shape 1568">
              <a:extLst>
                <a:ext uri="{FF2B5EF4-FFF2-40B4-BE49-F238E27FC236}">
                  <a16:creationId xmlns:a16="http://schemas.microsoft.com/office/drawing/2014/main" id="{BD320155-1B93-CA95-FD79-A9BA29C79FD0}"/>
                </a:ext>
              </a:extLst>
            </p:cNvPr>
            <p:cNvSpPr/>
            <p:nvPr/>
          </p:nvSpPr>
          <p:spPr>
            <a:xfrm>
              <a:off x="7786509" y="2017504"/>
              <a:ext cx="118904" cy="82593"/>
            </a:xfrm>
            <a:custGeom>
              <a:avLst/>
              <a:gdLst>
                <a:gd name="connsiteX0" fmla="*/ 0 w 118904"/>
                <a:gd name="connsiteY0" fmla="*/ 82594 h 82593"/>
                <a:gd name="connsiteX1" fmla="*/ 35991 w 118904"/>
                <a:gd name="connsiteY1" fmla="*/ 82594 h 82593"/>
                <a:gd name="connsiteX2" fmla="*/ 118905 w 118904"/>
                <a:gd name="connsiteY2" fmla="*/ 0 h 82593"/>
              </a:gdLst>
              <a:ahLst/>
              <a:cxnLst>
                <a:cxn ang="0">
                  <a:pos x="connsiteX0" y="connsiteY0"/>
                </a:cxn>
                <a:cxn ang="0">
                  <a:pos x="connsiteX1" y="connsiteY1"/>
                </a:cxn>
                <a:cxn ang="0">
                  <a:pos x="connsiteX2" y="connsiteY2"/>
                </a:cxn>
              </a:cxnLst>
              <a:rect l="l" t="t" r="r" b="b"/>
              <a:pathLst>
                <a:path w="118904" h="82593">
                  <a:moveTo>
                    <a:pt x="0" y="82594"/>
                  </a:moveTo>
                  <a:lnTo>
                    <a:pt x="35991" y="82594"/>
                  </a:lnTo>
                  <a:lnTo>
                    <a:pt x="118905" y="0"/>
                  </a:lnTo>
                </a:path>
              </a:pathLst>
            </a:custGeom>
            <a:grpFill/>
            <a:ln w="19050" cap="flat">
              <a:solidFill>
                <a:schemeClr val="tx1"/>
              </a:solidFill>
              <a:prstDash val="solid"/>
              <a:round/>
            </a:ln>
          </p:spPr>
          <p:txBody>
            <a:bodyPr rtlCol="0" anchor="ctr"/>
            <a:lstStyle/>
            <a:p>
              <a:endParaRPr lang="en-US" sz="3456"/>
            </a:p>
          </p:txBody>
        </p:sp>
        <p:sp>
          <p:nvSpPr>
            <p:cNvPr id="134" name="Freeform: Shape 1569">
              <a:extLst>
                <a:ext uri="{FF2B5EF4-FFF2-40B4-BE49-F238E27FC236}">
                  <a16:creationId xmlns:a16="http://schemas.microsoft.com/office/drawing/2014/main" id="{E3AB346E-EBBE-5EE2-CDAB-4A7F1C1C23A3}"/>
                </a:ext>
              </a:extLst>
            </p:cNvPr>
            <p:cNvSpPr/>
            <p:nvPr/>
          </p:nvSpPr>
          <p:spPr>
            <a:xfrm>
              <a:off x="7786509" y="2256592"/>
              <a:ext cx="116027" cy="80036"/>
            </a:xfrm>
            <a:custGeom>
              <a:avLst/>
              <a:gdLst>
                <a:gd name="connsiteX0" fmla="*/ 0 w 116027"/>
                <a:gd name="connsiteY0" fmla="*/ 0 h 80036"/>
                <a:gd name="connsiteX1" fmla="*/ 35991 w 116027"/>
                <a:gd name="connsiteY1" fmla="*/ 0 h 80036"/>
                <a:gd name="connsiteX2" fmla="*/ 116028 w 116027"/>
                <a:gd name="connsiteY2" fmla="*/ 80037 h 80036"/>
              </a:gdLst>
              <a:ahLst/>
              <a:cxnLst>
                <a:cxn ang="0">
                  <a:pos x="connsiteX0" y="connsiteY0"/>
                </a:cxn>
                <a:cxn ang="0">
                  <a:pos x="connsiteX1" y="connsiteY1"/>
                </a:cxn>
                <a:cxn ang="0">
                  <a:pos x="connsiteX2" y="connsiteY2"/>
                </a:cxn>
              </a:cxnLst>
              <a:rect l="l" t="t" r="r" b="b"/>
              <a:pathLst>
                <a:path w="116027" h="80036">
                  <a:moveTo>
                    <a:pt x="0" y="0"/>
                  </a:moveTo>
                  <a:lnTo>
                    <a:pt x="35991" y="0"/>
                  </a:lnTo>
                  <a:lnTo>
                    <a:pt x="116028" y="80037"/>
                  </a:lnTo>
                </a:path>
              </a:pathLst>
            </a:custGeom>
            <a:grpFill/>
            <a:ln w="19050" cap="flat">
              <a:solidFill>
                <a:schemeClr val="tx1"/>
              </a:solidFill>
              <a:prstDash val="solid"/>
              <a:round/>
            </a:ln>
          </p:spPr>
          <p:txBody>
            <a:bodyPr rtlCol="0" anchor="ctr"/>
            <a:lstStyle/>
            <a:p>
              <a:endParaRPr lang="en-US" sz="3456"/>
            </a:p>
          </p:txBody>
        </p:sp>
        <p:sp>
          <p:nvSpPr>
            <p:cNvPr id="135" name="Freeform: Shape 1570">
              <a:extLst>
                <a:ext uri="{FF2B5EF4-FFF2-40B4-BE49-F238E27FC236}">
                  <a16:creationId xmlns:a16="http://schemas.microsoft.com/office/drawing/2014/main" id="{342B3274-0C0D-742C-1273-0A9B93159E75}"/>
                </a:ext>
              </a:extLst>
            </p:cNvPr>
            <p:cNvSpPr/>
            <p:nvPr/>
          </p:nvSpPr>
          <p:spPr>
            <a:xfrm>
              <a:off x="7786509" y="2178345"/>
              <a:ext cx="116027" cy="6392"/>
            </a:xfrm>
            <a:custGeom>
              <a:avLst/>
              <a:gdLst>
                <a:gd name="connsiteX0" fmla="*/ 0 w 116027"/>
                <a:gd name="connsiteY0" fmla="*/ 0 h 6392"/>
                <a:gd name="connsiteX1" fmla="*/ 116028 w 116027"/>
                <a:gd name="connsiteY1" fmla="*/ 0 h 6392"/>
              </a:gdLst>
              <a:ahLst/>
              <a:cxnLst>
                <a:cxn ang="0">
                  <a:pos x="connsiteX0" y="connsiteY0"/>
                </a:cxn>
                <a:cxn ang="0">
                  <a:pos x="connsiteX1" y="connsiteY1"/>
                </a:cxn>
              </a:cxnLst>
              <a:rect l="l" t="t" r="r" b="b"/>
              <a:pathLst>
                <a:path w="116027" h="6392">
                  <a:moveTo>
                    <a:pt x="0" y="0"/>
                  </a:moveTo>
                  <a:lnTo>
                    <a:pt x="116028" y="0"/>
                  </a:lnTo>
                </a:path>
              </a:pathLst>
            </a:custGeom>
            <a:grpFill/>
            <a:ln w="19050" cap="flat">
              <a:solidFill>
                <a:schemeClr val="tx1"/>
              </a:solidFill>
              <a:prstDash val="solid"/>
              <a:round/>
            </a:ln>
          </p:spPr>
          <p:txBody>
            <a:bodyPr rtlCol="0" anchor="ctr"/>
            <a:lstStyle/>
            <a:p>
              <a:endParaRPr lang="en-US" sz="3456"/>
            </a:p>
          </p:txBody>
        </p:sp>
        <p:grpSp>
          <p:nvGrpSpPr>
            <p:cNvPr id="136" name="Graphic 1542">
              <a:extLst>
                <a:ext uri="{FF2B5EF4-FFF2-40B4-BE49-F238E27FC236}">
                  <a16:creationId xmlns:a16="http://schemas.microsoft.com/office/drawing/2014/main" id="{5850EE1A-9553-E463-1248-EC2FA76A6297}"/>
                </a:ext>
              </a:extLst>
            </p:cNvPr>
            <p:cNvGrpSpPr/>
            <p:nvPr/>
          </p:nvGrpSpPr>
          <p:grpSpPr>
            <a:xfrm>
              <a:off x="7903049" y="1952363"/>
              <a:ext cx="130283" cy="130283"/>
              <a:chOff x="7903049" y="1952363"/>
              <a:chExt cx="130283" cy="130283"/>
            </a:xfrm>
            <a:grpFill/>
          </p:grpSpPr>
          <p:sp>
            <p:nvSpPr>
              <p:cNvPr id="145" name="Freeform: Shape 1572">
                <a:extLst>
                  <a:ext uri="{FF2B5EF4-FFF2-40B4-BE49-F238E27FC236}">
                    <a16:creationId xmlns:a16="http://schemas.microsoft.com/office/drawing/2014/main" id="{643B8A33-5D34-456C-6EF9-61D208485C6A}"/>
                  </a:ext>
                </a:extLst>
              </p:cNvPr>
              <p:cNvSpPr/>
              <p:nvPr/>
            </p:nvSpPr>
            <p:spPr>
              <a:xfrm>
                <a:off x="7903049" y="1952363"/>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6" name="Freeform: Shape 1573">
                <a:extLst>
                  <a:ext uri="{FF2B5EF4-FFF2-40B4-BE49-F238E27FC236}">
                    <a16:creationId xmlns:a16="http://schemas.microsoft.com/office/drawing/2014/main" id="{59ACE6C3-94EE-C37C-89CC-C0886831AAAA}"/>
                  </a:ext>
                </a:extLst>
              </p:cNvPr>
              <p:cNvSpPr/>
              <p:nvPr/>
            </p:nvSpPr>
            <p:spPr>
              <a:xfrm>
                <a:off x="7935012" y="1989440"/>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7" name="Freeform: Shape 1574">
                <a:extLst>
                  <a:ext uri="{FF2B5EF4-FFF2-40B4-BE49-F238E27FC236}">
                    <a16:creationId xmlns:a16="http://schemas.microsoft.com/office/drawing/2014/main" id="{03F029C5-81A9-7CCF-BB34-552233679623}"/>
                  </a:ext>
                </a:extLst>
              </p:cNvPr>
              <p:cNvSpPr/>
              <p:nvPr/>
            </p:nvSpPr>
            <p:spPr>
              <a:xfrm>
                <a:off x="7966720" y="1989440"/>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7" name="Graphic 1542">
              <a:extLst>
                <a:ext uri="{FF2B5EF4-FFF2-40B4-BE49-F238E27FC236}">
                  <a16:creationId xmlns:a16="http://schemas.microsoft.com/office/drawing/2014/main" id="{A6221C3E-80B1-D293-0FDF-539506291015}"/>
                </a:ext>
              </a:extLst>
            </p:cNvPr>
            <p:cNvGrpSpPr/>
            <p:nvPr/>
          </p:nvGrpSpPr>
          <p:grpSpPr>
            <a:xfrm>
              <a:off x="7903049" y="2263688"/>
              <a:ext cx="130283" cy="130283"/>
              <a:chOff x="7903049" y="2263688"/>
              <a:chExt cx="130283" cy="130283"/>
            </a:xfrm>
            <a:grpFill/>
          </p:grpSpPr>
          <p:sp>
            <p:nvSpPr>
              <p:cNvPr id="142" name="Freeform: Shape 1576">
                <a:extLst>
                  <a:ext uri="{FF2B5EF4-FFF2-40B4-BE49-F238E27FC236}">
                    <a16:creationId xmlns:a16="http://schemas.microsoft.com/office/drawing/2014/main" id="{9B793F99-DBCD-1404-25FB-51DABC292F35}"/>
                  </a:ext>
                </a:extLst>
              </p:cNvPr>
              <p:cNvSpPr/>
              <p:nvPr/>
            </p:nvSpPr>
            <p:spPr>
              <a:xfrm>
                <a:off x="7903049" y="2263688"/>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3" name="Freeform: Shape 1577">
                <a:extLst>
                  <a:ext uri="{FF2B5EF4-FFF2-40B4-BE49-F238E27FC236}">
                    <a16:creationId xmlns:a16="http://schemas.microsoft.com/office/drawing/2014/main" id="{19BB324B-77B5-94CA-21C3-B0263B467F33}"/>
                  </a:ext>
                </a:extLst>
              </p:cNvPr>
              <p:cNvSpPr/>
              <p:nvPr/>
            </p:nvSpPr>
            <p:spPr>
              <a:xfrm>
                <a:off x="7933542" y="2300702"/>
                <a:ext cx="6392" cy="56191"/>
              </a:xfrm>
              <a:custGeom>
                <a:avLst/>
                <a:gdLst>
                  <a:gd name="connsiteX0" fmla="*/ 0 w 6392"/>
                  <a:gd name="connsiteY0" fmla="*/ 0 h 56191"/>
                  <a:gd name="connsiteX1" fmla="*/ 0 w 6392"/>
                  <a:gd name="connsiteY1" fmla="*/ 56192 h 56191"/>
                </a:gdLst>
                <a:ahLst/>
                <a:cxnLst>
                  <a:cxn ang="0">
                    <a:pos x="connsiteX0" y="connsiteY0"/>
                  </a:cxn>
                  <a:cxn ang="0">
                    <a:pos x="connsiteX1" y="connsiteY1"/>
                  </a:cxn>
                </a:cxnLst>
                <a:rect l="l" t="t" r="r" b="b"/>
                <a:pathLst>
                  <a:path w="6392" h="56191">
                    <a:moveTo>
                      <a:pt x="0" y="0"/>
                    </a:moveTo>
                    <a:lnTo>
                      <a:pt x="0" y="56192"/>
                    </a:lnTo>
                  </a:path>
                </a:pathLst>
              </a:custGeom>
              <a:grpFill/>
              <a:ln w="19050" cap="rnd">
                <a:solidFill>
                  <a:schemeClr val="tx1"/>
                </a:solidFill>
                <a:prstDash val="solid"/>
                <a:round/>
              </a:ln>
            </p:spPr>
            <p:txBody>
              <a:bodyPr rtlCol="0" anchor="ctr"/>
              <a:lstStyle/>
              <a:p>
                <a:endParaRPr lang="en-US" sz="3456"/>
              </a:p>
            </p:txBody>
          </p:sp>
          <p:sp>
            <p:nvSpPr>
              <p:cNvPr id="144" name="Freeform: Shape 1578">
                <a:extLst>
                  <a:ext uri="{FF2B5EF4-FFF2-40B4-BE49-F238E27FC236}">
                    <a16:creationId xmlns:a16="http://schemas.microsoft.com/office/drawing/2014/main" id="{840BDFB0-0475-95C2-BDC7-B6173455F9BC}"/>
                  </a:ext>
                </a:extLst>
              </p:cNvPr>
              <p:cNvSpPr/>
              <p:nvPr/>
            </p:nvSpPr>
            <p:spPr>
              <a:xfrm>
                <a:off x="7965186" y="2300702"/>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a:p>
            </p:txBody>
          </p:sp>
        </p:grpSp>
        <p:grpSp>
          <p:nvGrpSpPr>
            <p:cNvPr id="138" name="Graphic 1542">
              <a:extLst>
                <a:ext uri="{FF2B5EF4-FFF2-40B4-BE49-F238E27FC236}">
                  <a16:creationId xmlns:a16="http://schemas.microsoft.com/office/drawing/2014/main" id="{2588BCFF-065B-554F-387E-19B5F4C580C6}"/>
                </a:ext>
              </a:extLst>
            </p:cNvPr>
            <p:cNvGrpSpPr/>
            <p:nvPr/>
          </p:nvGrpSpPr>
          <p:grpSpPr>
            <a:xfrm>
              <a:off x="7903049" y="2108025"/>
              <a:ext cx="130283" cy="130283"/>
              <a:chOff x="7903049" y="2108025"/>
              <a:chExt cx="130283" cy="130283"/>
            </a:xfrm>
            <a:grpFill/>
          </p:grpSpPr>
          <p:sp>
            <p:nvSpPr>
              <p:cNvPr id="139" name="Freeform: Shape 1580">
                <a:extLst>
                  <a:ext uri="{FF2B5EF4-FFF2-40B4-BE49-F238E27FC236}">
                    <a16:creationId xmlns:a16="http://schemas.microsoft.com/office/drawing/2014/main" id="{68864310-3F66-0840-6134-0FD0D2C96F5D}"/>
                  </a:ext>
                </a:extLst>
              </p:cNvPr>
              <p:cNvSpPr/>
              <p:nvPr/>
            </p:nvSpPr>
            <p:spPr>
              <a:xfrm>
                <a:off x="7903049" y="2108025"/>
                <a:ext cx="130283" cy="130283"/>
              </a:xfrm>
              <a:custGeom>
                <a:avLst/>
                <a:gdLst>
                  <a:gd name="connsiteX0" fmla="*/ 0 w 130283"/>
                  <a:gd name="connsiteY0" fmla="*/ 0 h 130283"/>
                  <a:gd name="connsiteX1" fmla="*/ 130284 w 130283"/>
                  <a:gd name="connsiteY1" fmla="*/ 0 h 130283"/>
                  <a:gd name="connsiteX2" fmla="*/ 130284 w 130283"/>
                  <a:gd name="connsiteY2" fmla="*/ 130284 h 130283"/>
                  <a:gd name="connsiteX3" fmla="*/ 0 w 130283"/>
                  <a:gd name="connsiteY3" fmla="*/ 130284 h 130283"/>
                </a:gdLst>
                <a:ahLst/>
                <a:cxnLst>
                  <a:cxn ang="0">
                    <a:pos x="connsiteX0" y="connsiteY0"/>
                  </a:cxn>
                  <a:cxn ang="0">
                    <a:pos x="connsiteX1" y="connsiteY1"/>
                  </a:cxn>
                  <a:cxn ang="0">
                    <a:pos x="connsiteX2" y="connsiteY2"/>
                  </a:cxn>
                  <a:cxn ang="0">
                    <a:pos x="connsiteX3" y="connsiteY3"/>
                  </a:cxn>
                </a:cxnLst>
                <a:rect l="l" t="t" r="r" b="b"/>
                <a:pathLst>
                  <a:path w="130283" h="130283">
                    <a:moveTo>
                      <a:pt x="0" y="0"/>
                    </a:moveTo>
                    <a:lnTo>
                      <a:pt x="130284" y="0"/>
                    </a:lnTo>
                    <a:lnTo>
                      <a:pt x="130284" y="130284"/>
                    </a:lnTo>
                    <a:lnTo>
                      <a:pt x="0" y="130284"/>
                    </a:lnTo>
                    <a:close/>
                  </a:path>
                </a:pathLst>
              </a:custGeom>
              <a:grpFill/>
              <a:ln w="19050" cap="flat">
                <a:solidFill>
                  <a:schemeClr val="tx1"/>
                </a:solidFill>
                <a:prstDash val="solid"/>
                <a:round/>
              </a:ln>
            </p:spPr>
            <p:txBody>
              <a:bodyPr rtlCol="0" anchor="ctr"/>
              <a:lstStyle/>
              <a:p>
                <a:endParaRPr lang="en-US" sz="3456"/>
              </a:p>
            </p:txBody>
          </p:sp>
          <p:sp>
            <p:nvSpPr>
              <p:cNvPr id="140" name="Freeform: Shape 1581">
                <a:extLst>
                  <a:ext uri="{FF2B5EF4-FFF2-40B4-BE49-F238E27FC236}">
                    <a16:creationId xmlns:a16="http://schemas.microsoft.com/office/drawing/2014/main" id="{06D8C8BC-C0D2-5F2D-02A9-AD0E63DF1C07}"/>
                  </a:ext>
                </a:extLst>
              </p:cNvPr>
              <p:cNvSpPr/>
              <p:nvPr/>
            </p:nvSpPr>
            <p:spPr>
              <a:xfrm>
                <a:off x="8001305" y="2146382"/>
                <a:ext cx="6392" cy="56191"/>
              </a:xfrm>
              <a:custGeom>
                <a:avLst/>
                <a:gdLst>
                  <a:gd name="connsiteX0" fmla="*/ 0 w 6392"/>
                  <a:gd name="connsiteY0" fmla="*/ 56192 h 56191"/>
                  <a:gd name="connsiteX1" fmla="*/ 0 w 6392"/>
                  <a:gd name="connsiteY1" fmla="*/ 0 h 56191"/>
                </a:gdLst>
                <a:ahLst/>
                <a:cxnLst>
                  <a:cxn ang="0">
                    <a:pos x="connsiteX0" y="connsiteY0"/>
                  </a:cxn>
                  <a:cxn ang="0">
                    <a:pos x="connsiteX1" y="connsiteY1"/>
                  </a:cxn>
                </a:cxnLst>
                <a:rect l="l" t="t" r="r" b="b"/>
                <a:pathLst>
                  <a:path w="6392" h="56191">
                    <a:moveTo>
                      <a:pt x="0" y="56192"/>
                    </a:moveTo>
                    <a:lnTo>
                      <a:pt x="0" y="0"/>
                    </a:lnTo>
                  </a:path>
                </a:pathLst>
              </a:custGeom>
              <a:grpFill/>
              <a:ln w="19050" cap="rnd">
                <a:solidFill>
                  <a:schemeClr val="tx1"/>
                </a:solidFill>
                <a:prstDash val="solid"/>
                <a:round/>
              </a:ln>
            </p:spPr>
            <p:txBody>
              <a:bodyPr rtlCol="0" anchor="ctr"/>
              <a:lstStyle/>
              <a:p>
                <a:endParaRPr lang="en-US" sz="3456"/>
              </a:p>
            </p:txBody>
          </p:sp>
          <p:sp>
            <p:nvSpPr>
              <p:cNvPr id="141" name="Freeform: Shape 1582">
                <a:extLst>
                  <a:ext uri="{FF2B5EF4-FFF2-40B4-BE49-F238E27FC236}">
                    <a16:creationId xmlns:a16="http://schemas.microsoft.com/office/drawing/2014/main" id="{2D36A820-EE0A-7C4E-AE58-6C4B9B9ADC01}"/>
                  </a:ext>
                </a:extLst>
              </p:cNvPr>
              <p:cNvSpPr/>
              <p:nvPr/>
            </p:nvSpPr>
            <p:spPr>
              <a:xfrm rot="10800000">
                <a:off x="7935012" y="2146318"/>
                <a:ext cx="34648" cy="56191"/>
              </a:xfrm>
              <a:custGeom>
                <a:avLst/>
                <a:gdLst>
                  <a:gd name="connsiteX0" fmla="*/ 0 w 34648"/>
                  <a:gd name="connsiteY0" fmla="*/ 0 h 56191"/>
                  <a:gd name="connsiteX1" fmla="*/ 34649 w 34648"/>
                  <a:gd name="connsiteY1" fmla="*/ 0 h 56191"/>
                  <a:gd name="connsiteX2" fmla="*/ 34649 w 34648"/>
                  <a:gd name="connsiteY2" fmla="*/ 56192 h 56191"/>
                  <a:gd name="connsiteX3" fmla="*/ 0 w 34648"/>
                  <a:gd name="connsiteY3" fmla="*/ 56192 h 56191"/>
                </a:gdLst>
                <a:ahLst/>
                <a:cxnLst>
                  <a:cxn ang="0">
                    <a:pos x="connsiteX0" y="connsiteY0"/>
                  </a:cxn>
                  <a:cxn ang="0">
                    <a:pos x="connsiteX1" y="connsiteY1"/>
                  </a:cxn>
                  <a:cxn ang="0">
                    <a:pos x="connsiteX2" y="connsiteY2"/>
                  </a:cxn>
                  <a:cxn ang="0">
                    <a:pos x="connsiteX3" y="connsiteY3"/>
                  </a:cxn>
                </a:cxnLst>
                <a:rect l="l" t="t" r="r" b="b"/>
                <a:pathLst>
                  <a:path w="34648" h="56191">
                    <a:moveTo>
                      <a:pt x="0" y="0"/>
                    </a:moveTo>
                    <a:lnTo>
                      <a:pt x="34649" y="0"/>
                    </a:lnTo>
                    <a:lnTo>
                      <a:pt x="34649" y="56192"/>
                    </a:lnTo>
                    <a:lnTo>
                      <a:pt x="0" y="56192"/>
                    </a:lnTo>
                    <a:close/>
                  </a:path>
                </a:pathLst>
              </a:custGeom>
              <a:grpFill/>
              <a:ln w="19050" cap="rnd">
                <a:solidFill>
                  <a:schemeClr val="tx1"/>
                </a:solidFill>
                <a:prstDash val="solid"/>
                <a:round/>
              </a:ln>
            </p:spPr>
            <p:txBody>
              <a:bodyPr rtlCol="0" anchor="ctr"/>
              <a:lstStyle/>
              <a:p>
                <a:endParaRPr lang="en-US" sz="3456" dirty="0"/>
              </a:p>
            </p:txBody>
          </p:sp>
        </p:grpSp>
      </p:grpSp>
      <p:grpSp>
        <p:nvGrpSpPr>
          <p:cNvPr id="152" name="Graphic 1491">
            <a:extLst>
              <a:ext uri="{FF2B5EF4-FFF2-40B4-BE49-F238E27FC236}">
                <a16:creationId xmlns:a16="http://schemas.microsoft.com/office/drawing/2014/main" id="{9E8597FB-055B-C482-65BC-6A4C19FA949F}"/>
              </a:ext>
            </a:extLst>
          </p:cNvPr>
          <p:cNvGrpSpPr/>
          <p:nvPr/>
        </p:nvGrpSpPr>
        <p:grpSpPr>
          <a:xfrm>
            <a:off x="6608036" y="5821645"/>
            <a:ext cx="1093073" cy="840420"/>
            <a:chOff x="587114" y="3217685"/>
            <a:chExt cx="611409" cy="523690"/>
          </a:xfrm>
          <a:noFill/>
        </p:grpSpPr>
        <p:grpSp>
          <p:nvGrpSpPr>
            <p:cNvPr id="153" name="Graphic 1491">
              <a:extLst>
                <a:ext uri="{FF2B5EF4-FFF2-40B4-BE49-F238E27FC236}">
                  <a16:creationId xmlns:a16="http://schemas.microsoft.com/office/drawing/2014/main" id="{C5E5875C-EE2F-E642-7124-1A93D1EB13E8}"/>
                </a:ext>
              </a:extLst>
            </p:cNvPr>
            <p:cNvGrpSpPr/>
            <p:nvPr/>
          </p:nvGrpSpPr>
          <p:grpSpPr>
            <a:xfrm>
              <a:off x="587114" y="3217685"/>
              <a:ext cx="375433" cy="463152"/>
              <a:chOff x="587114" y="3217685"/>
              <a:chExt cx="375433" cy="463152"/>
            </a:xfrm>
            <a:noFill/>
          </p:grpSpPr>
          <p:grpSp>
            <p:nvGrpSpPr>
              <p:cNvPr id="170" name="Graphic 1491">
                <a:extLst>
                  <a:ext uri="{FF2B5EF4-FFF2-40B4-BE49-F238E27FC236}">
                    <a16:creationId xmlns:a16="http://schemas.microsoft.com/office/drawing/2014/main" id="{8DB9C448-1D0B-BEA8-2D6E-4C560BEF5B41}"/>
                  </a:ext>
                </a:extLst>
              </p:cNvPr>
              <p:cNvGrpSpPr/>
              <p:nvPr/>
            </p:nvGrpSpPr>
            <p:grpSpPr>
              <a:xfrm>
                <a:off x="587114" y="3217685"/>
                <a:ext cx="375433" cy="355668"/>
                <a:chOff x="587114" y="3217685"/>
                <a:chExt cx="375433" cy="355668"/>
              </a:xfrm>
              <a:noFill/>
            </p:grpSpPr>
            <p:sp>
              <p:nvSpPr>
                <p:cNvPr id="174" name="Freeform: Shape 1123">
                  <a:extLst>
                    <a:ext uri="{FF2B5EF4-FFF2-40B4-BE49-F238E27FC236}">
                      <a16:creationId xmlns:a16="http://schemas.microsoft.com/office/drawing/2014/main" id="{3E509F5A-57E8-7141-644E-EF587574427A}"/>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75" name="Freeform: Shape 1124">
                  <a:extLst>
                    <a:ext uri="{FF2B5EF4-FFF2-40B4-BE49-F238E27FC236}">
                      <a16:creationId xmlns:a16="http://schemas.microsoft.com/office/drawing/2014/main" id="{ECE2E1CA-F470-98A1-9A48-AD919D2562A8}"/>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76" name="Freeform: Shape 1125">
                  <a:extLst>
                    <a:ext uri="{FF2B5EF4-FFF2-40B4-BE49-F238E27FC236}">
                      <a16:creationId xmlns:a16="http://schemas.microsoft.com/office/drawing/2014/main" id="{75E40A8A-B2CD-E85F-AA14-5F6714DC095C}"/>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71" name="Freeform: Shape 1120">
                <a:extLst>
                  <a:ext uri="{FF2B5EF4-FFF2-40B4-BE49-F238E27FC236}">
                    <a16:creationId xmlns:a16="http://schemas.microsoft.com/office/drawing/2014/main" id="{6CC57B97-CDC3-48F9-ADEC-8E28DFE4D4B4}"/>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72" name="Freeform: Shape 1121">
                <a:extLst>
                  <a:ext uri="{FF2B5EF4-FFF2-40B4-BE49-F238E27FC236}">
                    <a16:creationId xmlns:a16="http://schemas.microsoft.com/office/drawing/2014/main" id="{7EB99532-C47F-DBE3-EB17-D9B08A05B1B8}"/>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73" name="Freeform: Shape 1122">
                <a:extLst>
                  <a:ext uri="{FF2B5EF4-FFF2-40B4-BE49-F238E27FC236}">
                    <a16:creationId xmlns:a16="http://schemas.microsoft.com/office/drawing/2014/main" id="{75DDBAAC-D109-A8AC-F591-427B812AF3D9}"/>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54" name="Graphic 1491">
              <a:extLst>
                <a:ext uri="{FF2B5EF4-FFF2-40B4-BE49-F238E27FC236}">
                  <a16:creationId xmlns:a16="http://schemas.microsoft.com/office/drawing/2014/main" id="{9CC51C8F-851F-0B76-DA28-C2BEF847B909}"/>
                </a:ext>
              </a:extLst>
            </p:cNvPr>
            <p:cNvGrpSpPr/>
            <p:nvPr/>
          </p:nvGrpSpPr>
          <p:grpSpPr>
            <a:xfrm>
              <a:off x="862527" y="3405333"/>
              <a:ext cx="335996" cy="336042"/>
              <a:chOff x="862527" y="3405333"/>
              <a:chExt cx="335996" cy="336042"/>
            </a:xfrm>
            <a:noFill/>
          </p:grpSpPr>
          <p:sp>
            <p:nvSpPr>
              <p:cNvPr id="162" name="Freeform: Shape 1111">
                <a:extLst>
                  <a:ext uri="{FF2B5EF4-FFF2-40B4-BE49-F238E27FC236}">
                    <a16:creationId xmlns:a16="http://schemas.microsoft.com/office/drawing/2014/main" id="{03975B8E-8721-78C8-5C2C-F0B9A6110C70}"/>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63" name="Freeform: Shape 1112">
                <a:extLst>
                  <a:ext uri="{FF2B5EF4-FFF2-40B4-BE49-F238E27FC236}">
                    <a16:creationId xmlns:a16="http://schemas.microsoft.com/office/drawing/2014/main" id="{F5B06070-DF65-FDA7-0B17-CD6050669513}"/>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64" name="Freeform: Shape 1113">
                <a:extLst>
                  <a:ext uri="{FF2B5EF4-FFF2-40B4-BE49-F238E27FC236}">
                    <a16:creationId xmlns:a16="http://schemas.microsoft.com/office/drawing/2014/main" id="{DD055EAA-9F11-998E-DCB5-871D8CC6237B}"/>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65" name="Freeform: Shape 1114">
                <a:extLst>
                  <a:ext uri="{FF2B5EF4-FFF2-40B4-BE49-F238E27FC236}">
                    <a16:creationId xmlns:a16="http://schemas.microsoft.com/office/drawing/2014/main" id="{84A439A7-C76F-7170-8C0D-B3CCA672F774}"/>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66" name="Freeform: Shape 1115">
                <a:extLst>
                  <a:ext uri="{FF2B5EF4-FFF2-40B4-BE49-F238E27FC236}">
                    <a16:creationId xmlns:a16="http://schemas.microsoft.com/office/drawing/2014/main" id="{B5E5FB86-499D-7FB1-43AA-514934935616}"/>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7" name="Freeform: Shape 1116">
                <a:extLst>
                  <a:ext uri="{FF2B5EF4-FFF2-40B4-BE49-F238E27FC236}">
                    <a16:creationId xmlns:a16="http://schemas.microsoft.com/office/drawing/2014/main" id="{A058CC57-F1D5-D355-85E1-FE234CFE80C8}"/>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8" name="Freeform: Shape 1117">
                <a:extLst>
                  <a:ext uri="{FF2B5EF4-FFF2-40B4-BE49-F238E27FC236}">
                    <a16:creationId xmlns:a16="http://schemas.microsoft.com/office/drawing/2014/main" id="{D8D1C469-6AAA-2D36-219C-D6432DABDA9D}"/>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69" name="Freeform: Shape 1118">
                <a:extLst>
                  <a:ext uri="{FF2B5EF4-FFF2-40B4-BE49-F238E27FC236}">
                    <a16:creationId xmlns:a16="http://schemas.microsoft.com/office/drawing/2014/main" id="{35B61D1C-792A-ACFA-89B0-5FDC081081F7}"/>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55" name="Freeform: Shape 1104">
              <a:extLst>
                <a:ext uri="{FF2B5EF4-FFF2-40B4-BE49-F238E27FC236}">
                  <a16:creationId xmlns:a16="http://schemas.microsoft.com/office/drawing/2014/main" id="{504ECFC7-6F5D-C7C5-69AC-2612B3E1A51F}"/>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56" name="Freeform: Shape 1105">
              <a:extLst>
                <a:ext uri="{FF2B5EF4-FFF2-40B4-BE49-F238E27FC236}">
                  <a16:creationId xmlns:a16="http://schemas.microsoft.com/office/drawing/2014/main" id="{42C6923C-99AF-EDA5-21A7-817AC6E99891}"/>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57" name="Freeform: Shape 1106">
              <a:extLst>
                <a:ext uri="{FF2B5EF4-FFF2-40B4-BE49-F238E27FC236}">
                  <a16:creationId xmlns:a16="http://schemas.microsoft.com/office/drawing/2014/main" id="{E58F5267-DAF9-EF22-59F5-8F0511CB514B}"/>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58" name="Freeform: Shape 1107">
              <a:extLst>
                <a:ext uri="{FF2B5EF4-FFF2-40B4-BE49-F238E27FC236}">
                  <a16:creationId xmlns:a16="http://schemas.microsoft.com/office/drawing/2014/main" id="{CC9C799E-44A3-EB08-80D2-A72C4C03C396}"/>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59" name="Freeform: Shape 1108">
              <a:extLst>
                <a:ext uri="{FF2B5EF4-FFF2-40B4-BE49-F238E27FC236}">
                  <a16:creationId xmlns:a16="http://schemas.microsoft.com/office/drawing/2014/main" id="{DB830B43-16B4-CF4E-E876-F9DF75747B95}"/>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60" name="Freeform: Shape 1109">
              <a:extLst>
                <a:ext uri="{FF2B5EF4-FFF2-40B4-BE49-F238E27FC236}">
                  <a16:creationId xmlns:a16="http://schemas.microsoft.com/office/drawing/2014/main" id="{6230787E-299D-DE8C-054D-78D961D19590}"/>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61" name="Freeform: Shape 1110">
              <a:extLst>
                <a:ext uri="{FF2B5EF4-FFF2-40B4-BE49-F238E27FC236}">
                  <a16:creationId xmlns:a16="http://schemas.microsoft.com/office/drawing/2014/main" id="{24302887-F210-79A1-8361-7E925C71EB46}"/>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sp>
        <p:nvSpPr>
          <p:cNvPr id="56" name="Rounded Rectangle 55">
            <a:extLst>
              <a:ext uri="{FF2B5EF4-FFF2-40B4-BE49-F238E27FC236}">
                <a16:creationId xmlns:a16="http://schemas.microsoft.com/office/drawing/2014/main" id="{18E1AA2C-4770-66A1-BA66-B30A21FA566E}"/>
              </a:ext>
            </a:extLst>
          </p:cNvPr>
          <p:cNvSpPr/>
          <p:nvPr/>
        </p:nvSpPr>
        <p:spPr>
          <a:xfrm>
            <a:off x="576201" y="5351231"/>
            <a:ext cx="2251829" cy="194444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r>
              <a:rPr lang="en-US" sz="2000" dirty="0">
                <a:solidFill>
                  <a:schemeClr val="tx1"/>
                </a:solidFill>
              </a:rPr>
              <a:t>Data Ingestion</a:t>
            </a:r>
          </a:p>
        </p:txBody>
      </p:sp>
      <p:sp>
        <p:nvSpPr>
          <p:cNvPr id="55" name="Rounded Rectangle 54">
            <a:extLst>
              <a:ext uri="{FF2B5EF4-FFF2-40B4-BE49-F238E27FC236}">
                <a16:creationId xmlns:a16="http://schemas.microsoft.com/office/drawing/2014/main" id="{F668542B-6DDE-D95E-DD4E-5D41F9869B91}"/>
              </a:ext>
            </a:extLst>
          </p:cNvPr>
          <p:cNvSpPr/>
          <p:nvPr/>
        </p:nvSpPr>
        <p:spPr>
          <a:xfrm>
            <a:off x="576201" y="1134583"/>
            <a:ext cx="2258365" cy="4005266"/>
          </a:xfrm>
          <a:prstGeom prst="roundRect">
            <a:avLst>
              <a:gd name="adj" fmla="val 0"/>
            </a:avLst>
          </a:prstGeom>
          <a:solidFill>
            <a:schemeClr val="tx1">
              <a:lumMod val="50000"/>
            </a:schemeClr>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DA2445D9-13D0-081F-7234-8736A98E352F}"/>
              </a:ext>
            </a:extLst>
          </p:cNvPr>
          <p:cNvSpPr>
            <a:spLocks noGrp="1"/>
          </p:cNvSpPr>
          <p:nvPr>
            <p:ph type="title"/>
          </p:nvPr>
        </p:nvSpPr>
        <p:spPr>
          <a:xfrm>
            <a:off x="560070" y="302623"/>
            <a:ext cx="13510260" cy="993392"/>
          </a:xfrm>
        </p:spPr>
        <p:txBody>
          <a:bodyPr/>
          <a:lstStyle/>
          <a:p>
            <a:r>
              <a:rPr lang="en-US" sz="2800" dirty="0"/>
              <a:t>Retrieval Augmented Generation (or, in-context learning)</a:t>
            </a:r>
          </a:p>
        </p:txBody>
      </p:sp>
      <p:sp>
        <p:nvSpPr>
          <p:cNvPr id="17" name="Rectangle 16">
            <a:extLst>
              <a:ext uri="{FF2B5EF4-FFF2-40B4-BE49-F238E27FC236}">
                <a16:creationId xmlns:a16="http://schemas.microsoft.com/office/drawing/2014/main" id="{5BAC24B0-EFE8-B2E7-2AC7-592CC87A6C2B}"/>
              </a:ext>
            </a:extLst>
          </p:cNvPr>
          <p:cNvSpPr/>
          <p:nvPr/>
        </p:nvSpPr>
        <p:spPr>
          <a:xfrm>
            <a:off x="656301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1D91B84D-81FB-5190-4B35-2BD1BBBE5EA2}"/>
              </a:ext>
            </a:extLst>
          </p:cNvPr>
          <p:cNvSpPr/>
          <p:nvPr/>
        </p:nvSpPr>
        <p:spPr>
          <a:xfrm>
            <a:off x="5355816" y="475532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E00A0777-E0E7-BEE5-E5AA-F21CAFEA7341}"/>
              </a:ext>
            </a:extLst>
          </p:cNvPr>
          <p:cNvSpPr/>
          <p:nvPr/>
        </p:nvSpPr>
        <p:spPr>
          <a:xfrm>
            <a:off x="5355816" y="45410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1" name="Rectangle 60">
            <a:extLst>
              <a:ext uri="{FF2B5EF4-FFF2-40B4-BE49-F238E27FC236}">
                <a16:creationId xmlns:a16="http://schemas.microsoft.com/office/drawing/2014/main" id="{35E50524-AE33-29BB-5B9B-68B91728BDD1}"/>
              </a:ext>
            </a:extLst>
          </p:cNvPr>
          <p:cNvSpPr/>
          <p:nvPr/>
        </p:nvSpPr>
        <p:spPr>
          <a:xfrm>
            <a:off x="5355816" y="380896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3" name="Rectangle 72">
            <a:extLst>
              <a:ext uri="{FF2B5EF4-FFF2-40B4-BE49-F238E27FC236}">
                <a16:creationId xmlns:a16="http://schemas.microsoft.com/office/drawing/2014/main" id="{560CEB4E-1254-5F88-F8C1-D2A5CA394148}"/>
              </a:ext>
            </a:extLst>
          </p:cNvPr>
          <p:cNvSpPr/>
          <p:nvPr/>
        </p:nvSpPr>
        <p:spPr>
          <a:xfrm>
            <a:off x="5355816" y="2992516"/>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5" name="Rectangle 74">
            <a:extLst>
              <a:ext uri="{FF2B5EF4-FFF2-40B4-BE49-F238E27FC236}">
                <a16:creationId xmlns:a16="http://schemas.microsoft.com/office/drawing/2014/main" id="{3B43E767-BAE7-DFAA-E3D9-32DC9427934D}"/>
              </a:ext>
            </a:extLst>
          </p:cNvPr>
          <p:cNvSpPr/>
          <p:nvPr/>
        </p:nvSpPr>
        <p:spPr>
          <a:xfrm>
            <a:off x="4211404" y="210739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6" name="Graphic 22" descr="User resource icon for the General Icons category.">
            <a:extLst>
              <a:ext uri="{FF2B5EF4-FFF2-40B4-BE49-F238E27FC236}">
                <a16:creationId xmlns:a16="http://schemas.microsoft.com/office/drawing/2014/main" id="{63632D7E-AC51-C237-2FB5-5AEFA010A058}"/>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3700112" y="1649228"/>
            <a:ext cx="660497" cy="660497"/>
          </a:xfrm>
          <a:prstGeom prst="rect">
            <a:avLst/>
          </a:prstGeom>
          <a:noFill/>
          <a:ln>
            <a:noFill/>
          </a:ln>
        </p:spPr>
      </p:pic>
      <p:sp>
        <p:nvSpPr>
          <p:cNvPr id="97" name="Rectangle 96">
            <a:extLst>
              <a:ext uri="{FF2B5EF4-FFF2-40B4-BE49-F238E27FC236}">
                <a16:creationId xmlns:a16="http://schemas.microsoft.com/office/drawing/2014/main" id="{B4F43061-7651-5C1C-9E7E-AE4E2DC99C4F}"/>
              </a:ext>
            </a:extLst>
          </p:cNvPr>
          <p:cNvSpPr/>
          <p:nvPr/>
        </p:nvSpPr>
        <p:spPr>
          <a:xfrm>
            <a:off x="4211404"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9A622D7-4974-5C76-46A0-C3DF3DEC4622}"/>
              </a:ext>
            </a:extLst>
          </p:cNvPr>
          <p:cNvSpPr/>
          <p:nvPr/>
        </p:nvSpPr>
        <p:spPr>
          <a:xfrm>
            <a:off x="8590888" y="1763722"/>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BA922153-6AFB-C0EC-1043-198994CF7F41}"/>
              </a:ext>
            </a:extLst>
          </p:cNvPr>
          <p:cNvSpPr/>
          <p:nvPr/>
        </p:nvSpPr>
        <p:spPr>
          <a:xfrm>
            <a:off x="8590888" y="208562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1" name="Rectangle 150">
            <a:extLst>
              <a:ext uri="{FF2B5EF4-FFF2-40B4-BE49-F238E27FC236}">
                <a16:creationId xmlns:a16="http://schemas.microsoft.com/office/drawing/2014/main" id="{583304AD-B995-701E-63F6-168DBD9CC67C}"/>
              </a:ext>
            </a:extLst>
          </p:cNvPr>
          <p:cNvSpPr/>
          <p:nvPr/>
        </p:nvSpPr>
        <p:spPr>
          <a:xfrm>
            <a:off x="6849829" y="29599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8" name="Rectangle 177">
            <a:extLst>
              <a:ext uri="{FF2B5EF4-FFF2-40B4-BE49-F238E27FC236}">
                <a16:creationId xmlns:a16="http://schemas.microsoft.com/office/drawing/2014/main" id="{B5EFFFB9-3B2F-EAB3-C11A-0B7E9E2BF26D}"/>
              </a:ext>
            </a:extLst>
          </p:cNvPr>
          <p:cNvSpPr/>
          <p:nvPr/>
        </p:nvSpPr>
        <p:spPr>
          <a:xfrm>
            <a:off x="6868711" y="388104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0" name="Rectangle 179">
            <a:extLst>
              <a:ext uri="{FF2B5EF4-FFF2-40B4-BE49-F238E27FC236}">
                <a16:creationId xmlns:a16="http://schemas.microsoft.com/office/drawing/2014/main" id="{46DEA8F1-1CAC-998E-1368-944895C4F1D9}"/>
              </a:ext>
            </a:extLst>
          </p:cNvPr>
          <p:cNvSpPr/>
          <p:nvPr/>
        </p:nvSpPr>
        <p:spPr>
          <a:xfrm>
            <a:off x="6859271" y="5740331"/>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2" name="Rectangle 181">
            <a:extLst>
              <a:ext uri="{FF2B5EF4-FFF2-40B4-BE49-F238E27FC236}">
                <a16:creationId xmlns:a16="http://schemas.microsoft.com/office/drawing/2014/main" id="{7CB6E16D-9DF9-4E1E-1581-2F714D12875C}"/>
              </a:ext>
            </a:extLst>
          </p:cNvPr>
          <p:cNvSpPr/>
          <p:nvPr/>
        </p:nvSpPr>
        <p:spPr>
          <a:xfrm>
            <a:off x="762104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4" name="Rectangle 183">
            <a:extLst>
              <a:ext uri="{FF2B5EF4-FFF2-40B4-BE49-F238E27FC236}">
                <a16:creationId xmlns:a16="http://schemas.microsoft.com/office/drawing/2014/main" id="{82D64097-C857-5316-1154-33A9A7378DDA}"/>
              </a:ext>
            </a:extLst>
          </p:cNvPr>
          <p:cNvSpPr/>
          <p:nvPr/>
        </p:nvSpPr>
        <p:spPr>
          <a:xfrm>
            <a:off x="8555550"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7" name="Rectangle 186">
            <a:extLst>
              <a:ext uri="{FF2B5EF4-FFF2-40B4-BE49-F238E27FC236}">
                <a16:creationId xmlns:a16="http://schemas.microsoft.com/office/drawing/2014/main" id="{9DFC59C5-E8BB-94C0-750C-225635A76C16}"/>
              </a:ext>
            </a:extLst>
          </p:cNvPr>
          <p:cNvSpPr/>
          <p:nvPr/>
        </p:nvSpPr>
        <p:spPr>
          <a:xfrm>
            <a:off x="9620681"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9" name="Rectangle 188">
            <a:extLst>
              <a:ext uri="{FF2B5EF4-FFF2-40B4-BE49-F238E27FC236}">
                <a16:creationId xmlns:a16="http://schemas.microsoft.com/office/drawing/2014/main" id="{BEE59469-0402-D45A-E579-0CF98E7DDBC1}"/>
              </a:ext>
            </a:extLst>
          </p:cNvPr>
          <p:cNvSpPr/>
          <p:nvPr/>
        </p:nvSpPr>
        <p:spPr>
          <a:xfrm>
            <a:off x="10633816"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1" name="Rectangle 190">
            <a:extLst>
              <a:ext uri="{FF2B5EF4-FFF2-40B4-BE49-F238E27FC236}">
                <a16:creationId xmlns:a16="http://schemas.microsoft.com/office/drawing/2014/main" id="{31A4A68E-6899-B687-A813-48D93F974BA8}"/>
              </a:ext>
            </a:extLst>
          </p:cNvPr>
          <p:cNvSpPr/>
          <p:nvPr/>
        </p:nvSpPr>
        <p:spPr>
          <a:xfrm>
            <a:off x="11528514"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3" name="Rectangle 192">
            <a:extLst>
              <a:ext uri="{FF2B5EF4-FFF2-40B4-BE49-F238E27FC236}">
                <a16:creationId xmlns:a16="http://schemas.microsoft.com/office/drawing/2014/main" id="{4765EADF-4DF2-C60F-A382-DB499F10926E}"/>
              </a:ext>
            </a:extLst>
          </p:cNvPr>
          <p:cNvSpPr/>
          <p:nvPr/>
        </p:nvSpPr>
        <p:spPr>
          <a:xfrm>
            <a:off x="12703945" y="6157964"/>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7" name="Rectangle 196">
            <a:extLst>
              <a:ext uri="{FF2B5EF4-FFF2-40B4-BE49-F238E27FC236}">
                <a16:creationId xmlns:a16="http://schemas.microsoft.com/office/drawing/2014/main" id="{EFFE36CA-92F3-D6B0-BFDE-2561D92D055D}"/>
              </a:ext>
            </a:extLst>
          </p:cNvPr>
          <p:cNvSpPr/>
          <p:nvPr/>
        </p:nvSpPr>
        <p:spPr>
          <a:xfrm>
            <a:off x="12581419"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9" name="Rectangle 198">
            <a:extLst>
              <a:ext uri="{FF2B5EF4-FFF2-40B4-BE49-F238E27FC236}">
                <a16:creationId xmlns:a16="http://schemas.microsoft.com/office/drawing/2014/main" id="{F46B1AC0-A787-27E9-597E-E21EB8135E44}"/>
              </a:ext>
            </a:extLst>
          </p:cNvPr>
          <p:cNvSpPr/>
          <p:nvPr/>
        </p:nvSpPr>
        <p:spPr>
          <a:xfrm>
            <a:off x="11530053"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1" name="Rectangle 200">
            <a:extLst>
              <a:ext uri="{FF2B5EF4-FFF2-40B4-BE49-F238E27FC236}">
                <a16:creationId xmlns:a16="http://schemas.microsoft.com/office/drawing/2014/main" id="{D9A37864-7C6F-98D7-D24D-443FFCAAB178}"/>
              </a:ext>
            </a:extLst>
          </p:cNvPr>
          <p:cNvSpPr/>
          <p:nvPr/>
        </p:nvSpPr>
        <p:spPr>
          <a:xfrm>
            <a:off x="10711939"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4" name="Rectangle 203">
            <a:extLst>
              <a:ext uri="{FF2B5EF4-FFF2-40B4-BE49-F238E27FC236}">
                <a16:creationId xmlns:a16="http://schemas.microsoft.com/office/drawing/2014/main" id="{EB9DFAFB-598C-D4D9-C513-0C16E32BF742}"/>
              </a:ext>
            </a:extLst>
          </p:cNvPr>
          <p:cNvSpPr/>
          <p:nvPr/>
        </p:nvSpPr>
        <p:spPr>
          <a:xfrm>
            <a:off x="9621954" y="1876987"/>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Box 9">
            <a:extLst>
              <a:ext uri="{FF2B5EF4-FFF2-40B4-BE49-F238E27FC236}">
                <a16:creationId xmlns:a16="http://schemas.microsoft.com/office/drawing/2014/main" id="{62C0B578-AD4F-7A41-88DB-38BA9C88F8D1}"/>
              </a:ext>
            </a:extLst>
          </p:cNvPr>
          <p:cNvSpPr txBox="1">
            <a:spLocks noChangeArrowheads="1"/>
          </p:cNvSpPr>
          <p:nvPr/>
        </p:nvSpPr>
        <p:spPr bwMode="auto">
          <a:xfrm>
            <a:off x="569948" y="2305108"/>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Semantic Search</a:t>
            </a:r>
          </a:p>
        </p:txBody>
      </p:sp>
      <p:sp>
        <p:nvSpPr>
          <p:cNvPr id="5" name="TextBox 9">
            <a:extLst>
              <a:ext uri="{FF2B5EF4-FFF2-40B4-BE49-F238E27FC236}">
                <a16:creationId xmlns:a16="http://schemas.microsoft.com/office/drawing/2014/main" id="{92AA5311-D02C-9A86-6760-647FD85D9A10}"/>
              </a:ext>
            </a:extLst>
          </p:cNvPr>
          <p:cNvSpPr txBox="1">
            <a:spLocks noChangeArrowheads="1"/>
          </p:cNvSpPr>
          <p:nvPr/>
        </p:nvSpPr>
        <p:spPr bwMode="auto">
          <a:xfrm>
            <a:off x="569948" y="2952360"/>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Content Retrieval</a:t>
            </a:r>
          </a:p>
        </p:txBody>
      </p:sp>
      <p:sp>
        <p:nvSpPr>
          <p:cNvPr id="7" name="TextBox 9">
            <a:extLst>
              <a:ext uri="{FF2B5EF4-FFF2-40B4-BE49-F238E27FC236}">
                <a16:creationId xmlns:a16="http://schemas.microsoft.com/office/drawing/2014/main" id="{0AFDEEBF-A4A6-D802-5F40-46910C78D2CC}"/>
              </a:ext>
            </a:extLst>
          </p:cNvPr>
          <p:cNvSpPr txBox="1">
            <a:spLocks noChangeArrowheads="1"/>
          </p:cNvSpPr>
          <p:nvPr/>
        </p:nvSpPr>
        <p:spPr bwMode="auto">
          <a:xfrm>
            <a:off x="569948" y="3599611"/>
            <a:ext cx="2245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mn-lt"/>
                <a:ea typeface="Amazon Ember" panose="020B0603020204020204" pitchFamily="34" charset="0"/>
                <a:cs typeface="Amazon Ember" panose="020B0603020204020204" pitchFamily="34" charset="0"/>
              </a:rPr>
              <a:t>Text Generation</a:t>
            </a:r>
          </a:p>
        </p:txBody>
      </p:sp>
      <p:grpSp>
        <p:nvGrpSpPr>
          <p:cNvPr id="23" name="Group 22">
            <a:extLst>
              <a:ext uri="{FF2B5EF4-FFF2-40B4-BE49-F238E27FC236}">
                <a16:creationId xmlns:a16="http://schemas.microsoft.com/office/drawing/2014/main" id="{00541D42-8129-BC88-1524-6D428118EDDD}"/>
              </a:ext>
            </a:extLst>
          </p:cNvPr>
          <p:cNvGrpSpPr>
            <a:grpSpLocks noChangeAspect="1"/>
          </p:cNvGrpSpPr>
          <p:nvPr/>
        </p:nvGrpSpPr>
        <p:grpSpPr>
          <a:xfrm>
            <a:off x="3352664" y="1532590"/>
            <a:ext cx="416815" cy="320421"/>
            <a:chOff x="656917" y="1495730"/>
            <a:chExt cx="313533" cy="241024"/>
          </a:xfrm>
        </p:grpSpPr>
        <p:sp>
          <p:nvSpPr>
            <p:cNvPr id="27" name="Freeform: Shape 155">
              <a:extLst>
                <a:ext uri="{FF2B5EF4-FFF2-40B4-BE49-F238E27FC236}">
                  <a16:creationId xmlns:a16="http://schemas.microsoft.com/office/drawing/2014/main" id="{4C9B669E-044B-D7EF-AE56-34A309F4C3DC}"/>
                </a:ext>
              </a:extLst>
            </p:cNvPr>
            <p:cNvSpPr/>
            <p:nvPr/>
          </p:nvSpPr>
          <p:spPr>
            <a:xfrm>
              <a:off x="656917" y="1495730"/>
              <a:ext cx="200259" cy="155809"/>
            </a:xfrm>
            <a:custGeom>
              <a:avLst/>
              <a:gdLst>
                <a:gd name="connsiteX0" fmla="*/ 262795 w 846010"/>
                <a:gd name="connsiteY0" fmla="*/ 441579 h 658229"/>
                <a:gd name="connsiteX1" fmla="*/ 29147 w 846010"/>
                <a:gd name="connsiteY1" fmla="*/ 441579 h 658229"/>
                <a:gd name="connsiteX2" fmla="*/ 0 w 846010"/>
                <a:gd name="connsiteY2" fmla="*/ 412433 h 658229"/>
                <a:gd name="connsiteX3" fmla="*/ 0 w 846010"/>
                <a:gd name="connsiteY3" fmla="*/ 29147 h 658229"/>
                <a:gd name="connsiteX4" fmla="*/ 29147 w 846010"/>
                <a:gd name="connsiteY4" fmla="*/ 0 h 658229"/>
                <a:gd name="connsiteX5" fmla="*/ 816864 w 846010"/>
                <a:gd name="connsiteY5" fmla="*/ 0 h 658229"/>
                <a:gd name="connsiteX6" fmla="*/ 846011 w 846010"/>
                <a:gd name="connsiteY6" fmla="*/ 29147 h 658229"/>
                <a:gd name="connsiteX7" fmla="*/ 846011 w 846010"/>
                <a:gd name="connsiteY7" fmla="*/ 412433 h 658229"/>
                <a:gd name="connsiteX8" fmla="*/ 816864 w 846010"/>
                <a:gd name="connsiteY8" fmla="*/ 441579 h 658229"/>
                <a:gd name="connsiteX9" fmla="*/ 566071 w 846010"/>
                <a:gd name="connsiteY9" fmla="*/ 441579 h 658229"/>
                <a:gd name="connsiteX10" fmla="*/ 547021 w 846010"/>
                <a:gd name="connsiteY10" fmla="*/ 449009 h 658229"/>
                <a:gd name="connsiteX11" fmla="*/ 316230 w 846010"/>
                <a:gd name="connsiteY11" fmla="*/ 654844 h 658229"/>
                <a:gd name="connsiteX12" fmla="*/ 295704 w 846010"/>
                <a:gd name="connsiteY12" fmla="*/ 652994 h 658229"/>
                <a:gd name="connsiteX13" fmla="*/ 292322 w 846010"/>
                <a:gd name="connsiteY13" fmla="*/ 643985 h 658229"/>
                <a:gd name="connsiteX14" fmla="*/ 292322 w 846010"/>
                <a:gd name="connsiteY14" fmla="*/ 471011 h 658229"/>
                <a:gd name="connsiteX15" fmla="*/ 263465 w 846010"/>
                <a:gd name="connsiteY15" fmla="*/ 441578 h 658229"/>
                <a:gd name="connsiteX16" fmla="*/ 262795 w 846010"/>
                <a:gd name="connsiteY16" fmla="*/ 441579 h 6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6010" h="658229">
                  <a:moveTo>
                    <a:pt x="262795" y="441579"/>
                  </a:moveTo>
                  <a:lnTo>
                    <a:pt x="29147" y="441579"/>
                  </a:lnTo>
                  <a:cubicBezTo>
                    <a:pt x="13049" y="441579"/>
                    <a:pt x="0" y="428530"/>
                    <a:pt x="0" y="412433"/>
                  </a:cubicBezTo>
                  <a:lnTo>
                    <a:pt x="0" y="29147"/>
                  </a:lnTo>
                  <a:cubicBezTo>
                    <a:pt x="0" y="13049"/>
                    <a:pt x="13049" y="0"/>
                    <a:pt x="29147" y="0"/>
                  </a:cubicBezTo>
                  <a:lnTo>
                    <a:pt x="816864" y="0"/>
                  </a:lnTo>
                  <a:cubicBezTo>
                    <a:pt x="832961" y="0"/>
                    <a:pt x="846011" y="13049"/>
                    <a:pt x="846011" y="29147"/>
                  </a:cubicBezTo>
                  <a:lnTo>
                    <a:pt x="846011" y="412433"/>
                  </a:lnTo>
                  <a:cubicBezTo>
                    <a:pt x="846011" y="428530"/>
                    <a:pt x="832961" y="441579"/>
                    <a:pt x="816864" y="441579"/>
                  </a:cubicBezTo>
                  <a:lnTo>
                    <a:pt x="566071" y="441579"/>
                  </a:lnTo>
                  <a:cubicBezTo>
                    <a:pt x="559034" y="441682"/>
                    <a:pt x="552270" y="444320"/>
                    <a:pt x="547021" y="449009"/>
                  </a:cubicBezTo>
                  <a:lnTo>
                    <a:pt x="316230" y="654844"/>
                  </a:lnTo>
                  <a:cubicBezTo>
                    <a:pt x="310051" y="660001"/>
                    <a:pt x="300861" y="659173"/>
                    <a:pt x="295704" y="652994"/>
                  </a:cubicBezTo>
                  <a:cubicBezTo>
                    <a:pt x="293589" y="650460"/>
                    <a:pt x="292397" y="647284"/>
                    <a:pt x="292322" y="643985"/>
                  </a:cubicBezTo>
                  <a:lnTo>
                    <a:pt x="292322" y="471011"/>
                  </a:lnTo>
                  <a:cubicBezTo>
                    <a:pt x="292481" y="454915"/>
                    <a:pt x="279562" y="441737"/>
                    <a:pt x="263465" y="441578"/>
                  </a:cubicBezTo>
                  <a:cubicBezTo>
                    <a:pt x="263242" y="441576"/>
                    <a:pt x="263018" y="441576"/>
                    <a:pt x="262795" y="441579"/>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sp>
          <p:nvSpPr>
            <p:cNvPr id="30" name="Freeform: Shape 156">
              <a:extLst>
                <a:ext uri="{FF2B5EF4-FFF2-40B4-BE49-F238E27FC236}">
                  <a16:creationId xmlns:a16="http://schemas.microsoft.com/office/drawing/2014/main" id="{365E5CE5-B0EB-F27F-DEDE-477998DC867C}"/>
                </a:ext>
              </a:extLst>
            </p:cNvPr>
            <p:cNvSpPr/>
            <p:nvPr/>
          </p:nvSpPr>
          <p:spPr>
            <a:xfrm>
              <a:off x="763472" y="1571669"/>
              <a:ext cx="206978" cy="165085"/>
            </a:xfrm>
            <a:custGeom>
              <a:avLst/>
              <a:gdLst>
                <a:gd name="connsiteX0" fmla="*/ 468725 w 874395"/>
                <a:gd name="connsiteY0" fmla="*/ 0 h 697416"/>
                <a:gd name="connsiteX1" fmla="*/ 845820 w 874395"/>
                <a:gd name="connsiteY1" fmla="*/ 857 h 697416"/>
                <a:gd name="connsiteX2" fmla="*/ 874395 w 874395"/>
                <a:gd name="connsiteY2" fmla="*/ 30004 h 697416"/>
                <a:gd name="connsiteX3" fmla="*/ 874395 w 874395"/>
                <a:gd name="connsiteY3" fmla="*/ 438340 h 697416"/>
                <a:gd name="connsiteX4" fmla="*/ 845344 w 874395"/>
                <a:gd name="connsiteY4" fmla="*/ 467582 h 697416"/>
                <a:gd name="connsiteX5" fmla="*/ 845249 w 874395"/>
                <a:gd name="connsiteY5" fmla="*/ 467582 h 697416"/>
                <a:gd name="connsiteX6" fmla="*/ 611886 w 874395"/>
                <a:gd name="connsiteY6" fmla="*/ 467582 h 697416"/>
                <a:gd name="connsiteX7" fmla="*/ 582740 w 874395"/>
                <a:gd name="connsiteY7" fmla="*/ 496729 h 697416"/>
                <a:gd name="connsiteX8" fmla="*/ 582740 w 874395"/>
                <a:gd name="connsiteY8" fmla="*/ 682847 h 697416"/>
                <a:gd name="connsiteX9" fmla="*/ 568163 w 874395"/>
                <a:gd name="connsiteY9" fmla="*/ 697417 h 697416"/>
                <a:gd name="connsiteX10" fmla="*/ 558451 w 874395"/>
                <a:gd name="connsiteY10" fmla="*/ 693706 h 697416"/>
                <a:gd name="connsiteX11" fmla="*/ 314039 w 874395"/>
                <a:gd name="connsiteY11" fmla="*/ 474631 h 697416"/>
                <a:gd name="connsiteX12" fmla="*/ 294989 w 874395"/>
                <a:gd name="connsiteY12" fmla="*/ 467201 h 697416"/>
                <a:gd name="connsiteX13" fmla="*/ 29147 w 874395"/>
                <a:gd name="connsiteY13" fmla="*/ 467201 h 697416"/>
                <a:gd name="connsiteX14" fmla="*/ 0 w 874395"/>
                <a:gd name="connsiteY14" fmla="*/ 438055 h 697416"/>
                <a:gd name="connsiteX15" fmla="*/ 0 w 874395"/>
                <a:gd name="connsiteY15" fmla="*/ 437960 h 697416"/>
                <a:gd name="connsiteX16" fmla="*/ 0 w 874395"/>
                <a:gd name="connsiteY16" fmla="*/ 307181 h 69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395" h="697416">
                  <a:moveTo>
                    <a:pt x="468725" y="0"/>
                  </a:moveTo>
                  <a:lnTo>
                    <a:pt x="845820" y="857"/>
                  </a:lnTo>
                  <a:cubicBezTo>
                    <a:pt x="861672" y="1219"/>
                    <a:pt x="874348" y="14148"/>
                    <a:pt x="874395" y="30004"/>
                  </a:cubicBezTo>
                  <a:lnTo>
                    <a:pt x="874395" y="438340"/>
                  </a:lnTo>
                  <a:cubicBezTo>
                    <a:pt x="874448" y="454438"/>
                    <a:pt x="861441" y="467530"/>
                    <a:pt x="845344" y="467582"/>
                  </a:cubicBezTo>
                  <a:cubicBezTo>
                    <a:pt x="845312" y="467582"/>
                    <a:pt x="845280" y="467582"/>
                    <a:pt x="845249" y="467582"/>
                  </a:cubicBezTo>
                  <a:lnTo>
                    <a:pt x="611886" y="467582"/>
                  </a:lnTo>
                  <a:cubicBezTo>
                    <a:pt x="595789" y="467582"/>
                    <a:pt x="582740" y="480632"/>
                    <a:pt x="582740" y="496729"/>
                  </a:cubicBezTo>
                  <a:lnTo>
                    <a:pt x="582740" y="682847"/>
                  </a:lnTo>
                  <a:cubicBezTo>
                    <a:pt x="582738" y="690896"/>
                    <a:pt x="576211" y="697419"/>
                    <a:pt x="568163" y="697417"/>
                  </a:cubicBezTo>
                  <a:cubicBezTo>
                    <a:pt x="564579" y="697416"/>
                    <a:pt x="561122" y="696095"/>
                    <a:pt x="558451" y="693706"/>
                  </a:cubicBezTo>
                  <a:lnTo>
                    <a:pt x="314039" y="474631"/>
                  </a:lnTo>
                  <a:cubicBezTo>
                    <a:pt x="308823" y="469889"/>
                    <a:pt x="302038" y="467243"/>
                    <a:pt x="294989" y="467201"/>
                  </a:cubicBezTo>
                  <a:lnTo>
                    <a:pt x="29147" y="467201"/>
                  </a:lnTo>
                  <a:cubicBezTo>
                    <a:pt x="13049" y="467201"/>
                    <a:pt x="0" y="454152"/>
                    <a:pt x="0" y="438055"/>
                  </a:cubicBezTo>
                  <a:cubicBezTo>
                    <a:pt x="0" y="438023"/>
                    <a:pt x="0" y="437991"/>
                    <a:pt x="0" y="437960"/>
                  </a:cubicBezTo>
                  <a:lnTo>
                    <a:pt x="0" y="307181"/>
                  </a:lnTo>
                </a:path>
              </a:pathLst>
            </a:custGeom>
            <a:noFill/>
            <a:ln w="19050" cap="flat">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endParaRPr>
            </a:p>
          </p:txBody>
        </p:sp>
      </p:grpSp>
      <p:sp>
        <p:nvSpPr>
          <p:cNvPr id="60" name="Rectangle 59">
            <a:extLst>
              <a:ext uri="{FF2B5EF4-FFF2-40B4-BE49-F238E27FC236}">
                <a16:creationId xmlns:a16="http://schemas.microsoft.com/office/drawing/2014/main" id="{1BA1BED6-9B8F-B078-F783-02F531FFA425}"/>
              </a:ext>
            </a:extLst>
          </p:cNvPr>
          <p:cNvSpPr/>
          <p:nvPr/>
        </p:nvSpPr>
        <p:spPr>
          <a:xfrm>
            <a:off x="3787486" y="1947658"/>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77" name="Group 76">
            <a:extLst>
              <a:ext uri="{FF2B5EF4-FFF2-40B4-BE49-F238E27FC236}">
                <a16:creationId xmlns:a16="http://schemas.microsoft.com/office/drawing/2014/main" id="{8C4540AD-C014-2722-0C48-C5E1CFFFACA5}"/>
              </a:ext>
            </a:extLst>
          </p:cNvPr>
          <p:cNvGrpSpPr>
            <a:grpSpLocks noChangeAspect="1"/>
          </p:cNvGrpSpPr>
          <p:nvPr/>
        </p:nvGrpSpPr>
        <p:grpSpPr>
          <a:xfrm>
            <a:off x="3204591" y="1840974"/>
            <a:ext cx="478990" cy="459604"/>
            <a:chOff x="3042251" y="1389707"/>
            <a:chExt cx="631279" cy="605730"/>
          </a:xfrm>
        </p:grpSpPr>
        <p:pic>
          <p:nvPicPr>
            <p:cNvPr id="19" name="Picture 18">
              <a:extLst>
                <a:ext uri="{FF2B5EF4-FFF2-40B4-BE49-F238E27FC236}">
                  <a16:creationId xmlns:a16="http://schemas.microsoft.com/office/drawing/2014/main" id="{42C04691-261E-6389-B12D-ABDA54BCBC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2251" y="1471195"/>
              <a:ext cx="524242" cy="524242"/>
            </a:xfrm>
            <a:prstGeom prst="rect">
              <a:avLst/>
            </a:prstGeom>
          </p:spPr>
        </p:pic>
        <p:sp>
          <p:nvSpPr>
            <p:cNvPr id="59" name="Rectangle 58">
              <a:extLst>
                <a:ext uri="{FF2B5EF4-FFF2-40B4-BE49-F238E27FC236}">
                  <a16:creationId xmlns:a16="http://schemas.microsoft.com/office/drawing/2014/main" id="{B9C0B68D-7F03-2BB8-CD32-A183CD86E097}"/>
                </a:ext>
              </a:extLst>
            </p:cNvPr>
            <p:cNvSpPr/>
            <p:nvPr/>
          </p:nvSpPr>
          <p:spPr>
            <a:xfrm>
              <a:off x="3526228" y="1682405"/>
              <a:ext cx="147302" cy="136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2" name="Rectangle 61">
              <a:extLst>
                <a:ext uri="{FF2B5EF4-FFF2-40B4-BE49-F238E27FC236}">
                  <a16:creationId xmlns:a16="http://schemas.microsoft.com/office/drawing/2014/main" id="{7C0BB94D-A199-51F1-571C-C96567089CBE}"/>
                </a:ext>
              </a:extLst>
            </p:cNvPr>
            <p:cNvSpPr/>
            <p:nvPr/>
          </p:nvSpPr>
          <p:spPr>
            <a:xfrm>
              <a:off x="3270653" y="1502028"/>
              <a:ext cx="278526" cy="172164"/>
            </a:xfrm>
            <a:prstGeom prst="rect">
              <a:avLst/>
            </a:prstGeom>
            <a:solidFill>
              <a:srgbClr val="2D3F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0D9A341C-E7C9-683E-96F9-7E094BB0412C}"/>
                </a:ext>
              </a:extLst>
            </p:cNvPr>
            <p:cNvGrpSpPr>
              <a:grpSpLocks noChangeAspect="1"/>
            </p:cNvGrpSpPr>
            <p:nvPr/>
          </p:nvGrpSpPr>
          <p:grpSpPr>
            <a:xfrm rot="20532259">
              <a:off x="3305107" y="1389707"/>
              <a:ext cx="167166" cy="319761"/>
              <a:chOff x="1409426" y="2226908"/>
              <a:chExt cx="150582" cy="288036"/>
            </a:xfrm>
          </p:grpSpPr>
          <p:sp>
            <p:nvSpPr>
              <p:cNvPr id="69" name="Freeform: Shape 17">
                <a:extLst>
                  <a:ext uri="{FF2B5EF4-FFF2-40B4-BE49-F238E27FC236}">
                    <a16:creationId xmlns:a16="http://schemas.microsoft.com/office/drawing/2014/main" id="{4FD05BF7-B01D-B69B-A494-BDE3E51CEFA4}"/>
                  </a:ext>
                </a:extLst>
              </p:cNvPr>
              <p:cNvSpPr/>
              <p:nvPr/>
            </p:nvSpPr>
            <p:spPr>
              <a:xfrm rot="5400000">
                <a:off x="1367577" y="2360085"/>
                <a:ext cx="105374" cy="21676"/>
              </a:xfrm>
              <a:custGeom>
                <a:avLst/>
                <a:gdLst>
                  <a:gd name="connsiteX0" fmla="*/ 0 w 145475"/>
                  <a:gd name="connsiteY0" fmla="*/ 29925 h 29925"/>
                  <a:gd name="connsiteX1" fmla="*/ 145475 w 145475"/>
                  <a:gd name="connsiteY1" fmla="*/ 29925 h 29925"/>
                </a:gdLst>
                <a:ahLst/>
                <a:cxnLst>
                  <a:cxn ang="0">
                    <a:pos x="connsiteX0" y="connsiteY0"/>
                  </a:cxn>
                  <a:cxn ang="0">
                    <a:pos x="connsiteX1" y="connsiteY1"/>
                  </a:cxn>
                </a:cxnLst>
                <a:rect l="l" t="t" r="r" b="b"/>
                <a:pathLst>
                  <a:path w="145475" h="29925">
                    <a:moveTo>
                      <a:pt x="0" y="29925"/>
                    </a:moveTo>
                    <a:cubicBezTo>
                      <a:pt x="39900" y="-9975"/>
                      <a:pt x="105575" y="-9975"/>
                      <a:pt x="145475" y="29925"/>
                    </a:cubicBezTo>
                  </a:path>
                </a:pathLst>
              </a:custGeom>
              <a:noFill/>
              <a:ln w="9525" cap="flat">
                <a:solidFill>
                  <a:schemeClr val="tx1"/>
                </a:solidFill>
                <a:prstDash val="solid"/>
                <a:miter/>
              </a:ln>
            </p:spPr>
            <p:txBody>
              <a:bodyPr rtlCol="0" anchor="ctr"/>
              <a:lstStyle/>
              <a:p>
                <a:endParaRPr lang="en-US"/>
              </a:p>
            </p:txBody>
          </p:sp>
          <p:sp>
            <p:nvSpPr>
              <p:cNvPr id="74" name="Freeform: Shape 18">
                <a:extLst>
                  <a:ext uri="{FF2B5EF4-FFF2-40B4-BE49-F238E27FC236}">
                    <a16:creationId xmlns:a16="http://schemas.microsoft.com/office/drawing/2014/main" id="{2500FF1C-2F62-1A76-8BE9-05C33DAF31D6}"/>
                  </a:ext>
                </a:extLst>
              </p:cNvPr>
              <p:cNvSpPr/>
              <p:nvPr/>
            </p:nvSpPr>
            <p:spPr>
              <a:xfrm rot="5400000">
                <a:off x="1376985" y="2350677"/>
                <a:ext cx="196833" cy="40490"/>
              </a:xfrm>
              <a:custGeom>
                <a:avLst/>
                <a:gdLst>
                  <a:gd name="connsiteX0" fmla="*/ 0 w 271738"/>
                  <a:gd name="connsiteY0" fmla="*/ 55900 h 55899"/>
                  <a:gd name="connsiteX1" fmla="*/ 271739 w 271738"/>
                  <a:gd name="connsiteY1" fmla="*/ 55900 h 55899"/>
                </a:gdLst>
                <a:ahLst/>
                <a:cxnLst>
                  <a:cxn ang="0">
                    <a:pos x="connsiteX0" y="connsiteY0"/>
                  </a:cxn>
                  <a:cxn ang="0">
                    <a:pos x="connsiteX1" y="connsiteY1"/>
                  </a:cxn>
                </a:cxnLst>
                <a:rect l="l" t="t" r="r" b="b"/>
                <a:pathLst>
                  <a:path w="271738" h="55899">
                    <a:moveTo>
                      <a:pt x="0" y="55900"/>
                    </a:moveTo>
                    <a:cubicBezTo>
                      <a:pt x="74543" y="-18633"/>
                      <a:pt x="197206" y="-18633"/>
                      <a:pt x="271739" y="55900"/>
                    </a:cubicBezTo>
                  </a:path>
                </a:pathLst>
              </a:custGeom>
              <a:noFill/>
              <a:ln w="9525" cap="flat">
                <a:solidFill>
                  <a:schemeClr val="tx1"/>
                </a:solidFill>
                <a:prstDash val="solid"/>
                <a:miter/>
              </a:ln>
            </p:spPr>
            <p:txBody>
              <a:bodyPr rtlCol="0" anchor="ctr"/>
              <a:lstStyle/>
              <a:p>
                <a:endParaRPr lang="en-US"/>
              </a:p>
            </p:txBody>
          </p:sp>
          <p:sp>
            <p:nvSpPr>
              <p:cNvPr id="76" name="Freeform: Shape 30">
                <a:extLst>
                  <a:ext uri="{FF2B5EF4-FFF2-40B4-BE49-F238E27FC236}">
                    <a16:creationId xmlns:a16="http://schemas.microsoft.com/office/drawing/2014/main" id="{A541E8F2-5C67-1B76-6FEE-4DEE34D4924E}"/>
                  </a:ext>
                </a:extLst>
              </p:cNvPr>
              <p:cNvSpPr/>
              <p:nvPr/>
            </p:nvSpPr>
            <p:spPr>
              <a:xfrm rot="5400000">
                <a:off x="1386363" y="2341299"/>
                <a:ext cx="288036" cy="59254"/>
              </a:xfrm>
              <a:custGeom>
                <a:avLst/>
                <a:gdLst>
                  <a:gd name="connsiteX0" fmla="*/ 0 w 397649"/>
                  <a:gd name="connsiteY0" fmla="*/ 81803 h 81803"/>
                  <a:gd name="connsiteX1" fmla="*/ 397650 w 397649"/>
                  <a:gd name="connsiteY1" fmla="*/ 81803 h 81803"/>
                </a:gdLst>
                <a:ahLst/>
                <a:cxnLst>
                  <a:cxn ang="0">
                    <a:pos x="connsiteX0" y="connsiteY0"/>
                  </a:cxn>
                  <a:cxn ang="0">
                    <a:pos x="connsiteX1" y="connsiteY1"/>
                  </a:cxn>
                </a:cxnLst>
                <a:rect l="l" t="t" r="r" b="b"/>
                <a:pathLst>
                  <a:path w="397649" h="81803">
                    <a:moveTo>
                      <a:pt x="0" y="81803"/>
                    </a:moveTo>
                    <a:cubicBezTo>
                      <a:pt x="109071" y="-27268"/>
                      <a:pt x="288569" y="-27268"/>
                      <a:pt x="397650" y="81803"/>
                    </a:cubicBezTo>
                  </a:path>
                </a:pathLst>
              </a:custGeom>
              <a:noFill/>
              <a:ln w="9525" cap="flat">
                <a:solidFill>
                  <a:schemeClr val="tx1"/>
                </a:solidFill>
                <a:prstDash val="solid"/>
                <a:miter/>
              </a:ln>
            </p:spPr>
            <p:txBody>
              <a:bodyPr rtlCol="0" anchor="ctr"/>
              <a:lstStyle/>
              <a:p>
                <a:endParaRPr lang="en-US"/>
              </a:p>
            </p:txBody>
          </p:sp>
        </p:grpSp>
      </p:grpSp>
      <p:sp>
        <p:nvSpPr>
          <p:cNvPr id="15" name="TextBox 14" descr="First">
            <a:extLst>
              <a:ext uri="{FF2B5EF4-FFF2-40B4-BE49-F238E27FC236}">
                <a16:creationId xmlns:a16="http://schemas.microsoft.com/office/drawing/2014/main" id="{15F43A81-5E48-A975-BC9C-0E5F16D88189}"/>
              </a:ext>
            </a:extLst>
          </p:cNvPr>
          <p:cNvSpPr txBox="1"/>
          <p:nvPr/>
        </p:nvSpPr>
        <p:spPr>
          <a:xfrm>
            <a:off x="9324754" y="3470428"/>
            <a:ext cx="3526494" cy="1461939"/>
          </a:xfrm>
          <a:prstGeom prst="rect">
            <a:avLst/>
          </a:prstGeom>
          <a:noFill/>
        </p:spPr>
        <p:txBody>
          <a:bodyPr wrap="square" lIns="0" rIns="0" rtlCol="0">
            <a:spAutoFit/>
          </a:bodyPr>
          <a:lstStyle/>
          <a:p>
            <a:r>
              <a:rPr lang="en-US" sz="1400" i="1" dirty="0"/>
              <a:t>Finally, the relevant content is added to LLM prompt, along with instructions to respond to the user’s question or request using only the content provided.</a:t>
            </a:r>
          </a:p>
          <a:p>
            <a:pPr>
              <a:spcBef>
                <a:spcPts val="600"/>
              </a:spcBef>
            </a:pPr>
            <a:r>
              <a:rPr lang="en-US" sz="1400" i="1" dirty="0"/>
              <a:t>Retrieved content is used only at runtime and is not used to train the LLM.</a:t>
            </a:r>
          </a:p>
        </p:txBody>
      </p:sp>
    </p:spTree>
    <p:extLst>
      <p:ext uri="{BB962C8B-B14F-4D97-AF65-F5344CB8AC3E}">
        <p14:creationId xmlns:p14="http://schemas.microsoft.com/office/powerpoint/2010/main" val="110872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a:extLst>
              <a:ext uri="{FF2B5EF4-FFF2-40B4-BE49-F238E27FC236}">
                <a16:creationId xmlns:a16="http://schemas.microsoft.com/office/drawing/2014/main" id="{E0D7735E-1B77-6D59-8E68-2447AEDA7C4F}"/>
              </a:ext>
            </a:extLst>
          </p:cNvPr>
          <p:cNvSpPr/>
          <p:nvPr/>
        </p:nvSpPr>
        <p:spPr>
          <a:xfrm>
            <a:off x="0" y="1"/>
            <a:ext cx="14630400" cy="8229600"/>
          </a:xfrm>
          <a:prstGeom prst="roundRect">
            <a:avLst>
              <a:gd name="adj" fmla="val 0"/>
            </a:avLst>
          </a:prstGeom>
          <a:solidFill>
            <a:srgbClr val="2D3F5A"/>
          </a:solidFill>
          <a:ln>
            <a:noFill/>
          </a:ln>
        </p:spPr>
        <p:style>
          <a:lnRef idx="0">
            <a:scrgbClr r="0" g="0" b="0"/>
          </a:lnRef>
          <a:fillRef idx="0">
            <a:scrgbClr r="0" g="0" b="0"/>
          </a:fillRef>
          <a:effectRef idx="0">
            <a:scrgbClr r="0" g="0" b="0"/>
          </a:effectRef>
          <a:fontRef idx="minor">
            <a:schemeClr val="lt1"/>
          </a:fontRef>
        </p:style>
        <p:txBody>
          <a:bodyPr lIns="54864" tIns="54864" rIns="54864" rtlCol="0" anchor="ctr"/>
          <a:lstStyle/>
          <a:p>
            <a:pPr algn="ctr"/>
            <a:endParaRPr lang="en-US" sz="1680" dirty="0">
              <a:solidFill>
                <a:schemeClr val="bg1"/>
              </a:solidFill>
            </a:endParaRPr>
          </a:p>
        </p:txBody>
      </p:sp>
      <p:sp>
        <p:nvSpPr>
          <p:cNvPr id="37" name="Text Placeholder 36">
            <a:extLst>
              <a:ext uri="{FF2B5EF4-FFF2-40B4-BE49-F238E27FC236}">
                <a16:creationId xmlns:a16="http://schemas.microsoft.com/office/drawing/2014/main" id="{9B27EE7B-9661-A1D8-C54F-0FB8AE599637}"/>
              </a:ext>
            </a:extLst>
          </p:cNvPr>
          <p:cNvSpPr>
            <a:spLocks noGrp="1"/>
          </p:cNvSpPr>
          <p:nvPr>
            <p:ph type="body" sz="quarter" idx="20"/>
          </p:nvPr>
        </p:nvSpPr>
        <p:spPr>
          <a:xfrm>
            <a:off x="415533" y="3174657"/>
            <a:ext cx="6320856" cy="1440395"/>
          </a:xfrm>
        </p:spPr>
        <p:txBody>
          <a:bodyPr/>
          <a:lstStyle/>
          <a:p>
            <a:pPr>
              <a:lnSpc>
                <a:spcPts val="5060"/>
              </a:lnSpc>
              <a:spcBef>
                <a:spcPts val="0"/>
              </a:spcBef>
            </a:pPr>
            <a:r>
              <a:rPr lang="en-US" sz="4800" b="1" dirty="0">
                <a:solidFill>
                  <a:schemeClr val="tx1"/>
                </a:solidFill>
              </a:rPr>
              <a:t>Amazon Bedrock</a:t>
            </a:r>
          </a:p>
          <a:p>
            <a:pPr>
              <a:lnSpc>
                <a:spcPts val="5060"/>
              </a:lnSpc>
              <a:spcBef>
                <a:spcPts val="0"/>
              </a:spcBef>
            </a:pPr>
            <a:r>
              <a:rPr lang="en-US" sz="4800" b="1" dirty="0">
                <a:solidFill>
                  <a:schemeClr val="tx1"/>
                </a:solidFill>
              </a:rPr>
              <a:t>Knowledge Bases</a:t>
            </a:r>
          </a:p>
        </p:txBody>
      </p:sp>
      <p:sp>
        <p:nvSpPr>
          <p:cNvPr id="57" name="Text Placeholder 56">
            <a:extLst>
              <a:ext uri="{FF2B5EF4-FFF2-40B4-BE49-F238E27FC236}">
                <a16:creationId xmlns:a16="http://schemas.microsoft.com/office/drawing/2014/main" id="{E1BDE00D-BE9E-8F65-100C-EFB3D0B3E3E5}"/>
              </a:ext>
            </a:extLst>
          </p:cNvPr>
          <p:cNvSpPr>
            <a:spLocks noGrp="1"/>
          </p:cNvSpPr>
          <p:nvPr>
            <p:ph type="body" sz="quarter" idx="22"/>
          </p:nvPr>
        </p:nvSpPr>
        <p:spPr>
          <a:xfrm>
            <a:off x="415533" y="4527817"/>
            <a:ext cx="5817012" cy="662335"/>
          </a:xfrm>
        </p:spPr>
        <p:txBody>
          <a:bodyPr/>
          <a:lstStyle/>
          <a:p>
            <a:r>
              <a:rPr lang="en-US" dirty="0">
                <a:solidFill>
                  <a:schemeClr val="tx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Fully-managed native support for retrieval augmented generation (RAG)</a:t>
            </a:r>
          </a:p>
        </p:txBody>
      </p:sp>
      <p:sp>
        <p:nvSpPr>
          <p:cNvPr id="2" name="Text Placeholder 7">
            <a:extLst>
              <a:ext uri="{FF2B5EF4-FFF2-40B4-BE49-F238E27FC236}">
                <a16:creationId xmlns:a16="http://schemas.microsoft.com/office/drawing/2014/main" id="{DE049DC7-4F48-AAE1-335C-DEA3AE716D5B}"/>
              </a:ext>
            </a:extLst>
          </p:cNvPr>
          <p:cNvSpPr txBox="1">
            <a:spLocks/>
          </p:cNvSpPr>
          <p:nvPr/>
        </p:nvSpPr>
        <p:spPr>
          <a:xfrm>
            <a:off x="8223317" y="412376"/>
            <a:ext cx="6016884" cy="7217396"/>
          </a:xfrm>
          <a:prstGeom prst="rect">
            <a:avLst/>
          </a:prstGeom>
          <a:noFill/>
        </p:spPr>
        <p:txBody>
          <a:bodyPr lIns="0" anchor="ctr"/>
          <a:lstStyle>
            <a:lvl1pPr marL="0" indent="0" algn="l" defTabSz="914400" rtl="0" eaLnBrk="1" latinLnBrk="0" hangingPunct="1">
              <a:lnSpc>
                <a:spcPct val="100000"/>
              </a:lnSpc>
              <a:spcBef>
                <a:spcPts val="0"/>
              </a:spcBef>
              <a:spcAft>
                <a:spcPts val="3200"/>
              </a:spcAft>
              <a:buFont typeface="Arial" panose="020B0604020202020204" pitchFamily="34" charset="0"/>
              <a:buNone/>
              <a:defRPr sz="2400" b="0" i="0" kern="1200" baseline="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50248">
              <a:lnSpc>
                <a:spcPts val="3000"/>
              </a:lnSpc>
              <a:spcAft>
                <a:spcPts val="3600"/>
              </a:spcAft>
              <a:defRPr/>
            </a:pPr>
            <a:r>
              <a:rPr lang="en-CA" dirty="0">
                <a:solidFill>
                  <a:srgbClr val="FFFFFF"/>
                </a:solidFill>
              </a:rPr>
              <a:t>Fully managed support for end-to-end RAG workflow</a:t>
            </a:r>
          </a:p>
          <a:p>
            <a:pPr defTabSz="650248">
              <a:lnSpc>
                <a:spcPts val="3000"/>
              </a:lnSpc>
              <a:spcAft>
                <a:spcPts val="3600"/>
              </a:spcAft>
              <a:defRPr/>
            </a:pPr>
            <a:r>
              <a:rPr lang="en-CA" dirty="0">
                <a:solidFill>
                  <a:srgbClr val="FFFFFF"/>
                </a:solidFill>
              </a:rPr>
              <a:t>Securely connect LLMs and agents to data sources</a:t>
            </a:r>
            <a:endParaRPr lang="en-US" dirty="0">
              <a:solidFill>
                <a:srgbClr val="FFFFFF"/>
              </a:solidFill>
            </a:endParaRPr>
          </a:p>
          <a:p>
            <a:pPr defTabSz="650248">
              <a:lnSpc>
                <a:spcPts val="3000"/>
              </a:lnSpc>
              <a:spcAft>
                <a:spcPts val="3600"/>
              </a:spcAft>
              <a:defRPr/>
            </a:pPr>
            <a:r>
              <a:rPr lang="en-US" dirty="0">
                <a:solidFill>
                  <a:srgbClr val="FFFFFF"/>
                </a:solidFill>
              </a:rPr>
              <a:t>Automatically converts text documents into embedding vectors</a:t>
            </a:r>
          </a:p>
          <a:p>
            <a:pPr defTabSz="650248">
              <a:lnSpc>
                <a:spcPts val="3000"/>
              </a:lnSpc>
              <a:spcAft>
                <a:spcPts val="3600"/>
              </a:spcAft>
              <a:defRPr/>
            </a:pPr>
            <a:r>
              <a:rPr lang="en-US" dirty="0">
                <a:solidFill>
                  <a:srgbClr val="FFFFFF"/>
                </a:solidFill>
              </a:rPr>
              <a:t>Stores embeddings in your vector database</a:t>
            </a:r>
          </a:p>
          <a:p>
            <a:pPr defTabSz="650248">
              <a:lnSpc>
                <a:spcPts val="3000"/>
              </a:lnSpc>
              <a:spcAft>
                <a:spcPts val="3600"/>
              </a:spcAft>
              <a:defRPr/>
            </a:pPr>
            <a:r>
              <a:rPr lang="en-US" dirty="0">
                <a:solidFill>
                  <a:srgbClr val="FFFFFF"/>
                </a:solidFill>
              </a:rPr>
              <a:t>Retrieves content based on semantic search and augments LLM prompts</a:t>
            </a:r>
          </a:p>
          <a:p>
            <a:pPr defTabSz="650248">
              <a:lnSpc>
                <a:spcPts val="3000"/>
              </a:lnSpc>
              <a:spcAft>
                <a:spcPts val="3600"/>
              </a:spcAft>
              <a:defRPr/>
            </a:pPr>
            <a:r>
              <a:rPr lang="en-CA" dirty="0">
                <a:solidFill>
                  <a:srgbClr val="FFFFFF"/>
                </a:solidFill>
              </a:rPr>
              <a:t>Provides source attribution</a:t>
            </a:r>
            <a:endParaRPr lang="en-US" dirty="0">
              <a:solidFill>
                <a:srgbClr val="FFFFFF"/>
              </a:solidFill>
            </a:endParaRPr>
          </a:p>
        </p:txBody>
      </p:sp>
      <p:grpSp>
        <p:nvGrpSpPr>
          <p:cNvPr id="34" name="Group 33">
            <a:extLst>
              <a:ext uri="{FF2B5EF4-FFF2-40B4-BE49-F238E27FC236}">
                <a16:creationId xmlns:a16="http://schemas.microsoft.com/office/drawing/2014/main" id="{ADF083A3-1B51-3439-AFF8-B0DBAC488D13}"/>
              </a:ext>
            </a:extLst>
          </p:cNvPr>
          <p:cNvGrpSpPr>
            <a:grpSpLocks noChangeAspect="1"/>
          </p:cNvGrpSpPr>
          <p:nvPr/>
        </p:nvGrpSpPr>
        <p:grpSpPr>
          <a:xfrm>
            <a:off x="7237539" y="6587621"/>
            <a:ext cx="786561" cy="821254"/>
            <a:chOff x="13061758" y="2590109"/>
            <a:chExt cx="551968" cy="627849"/>
          </a:xfrm>
        </p:grpSpPr>
        <p:sp>
          <p:nvSpPr>
            <p:cNvPr id="35" name="Freeform 34">
              <a:extLst>
                <a:ext uri="{FF2B5EF4-FFF2-40B4-BE49-F238E27FC236}">
                  <a16:creationId xmlns:a16="http://schemas.microsoft.com/office/drawing/2014/main" id="{884ECC06-3942-4B7D-1828-809CF4953A9C}"/>
                </a:ext>
              </a:extLst>
            </p:cNvPr>
            <p:cNvSpPr/>
            <p:nvPr/>
          </p:nvSpPr>
          <p:spPr>
            <a:xfrm>
              <a:off x="13317355" y="3034297"/>
              <a:ext cx="119367" cy="4437"/>
            </a:xfrm>
            <a:custGeom>
              <a:avLst/>
              <a:gdLst>
                <a:gd name="connsiteX0" fmla="*/ 0 w 119367"/>
                <a:gd name="connsiteY0" fmla="*/ 0 h 4437"/>
                <a:gd name="connsiteX1" fmla="*/ 119367 w 119367"/>
                <a:gd name="connsiteY1" fmla="*/ 0 h 4437"/>
              </a:gdLst>
              <a:ahLst/>
              <a:cxnLst>
                <a:cxn ang="0">
                  <a:pos x="connsiteX0" y="connsiteY0"/>
                </a:cxn>
                <a:cxn ang="0">
                  <a:pos x="connsiteX1" y="connsiteY1"/>
                </a:cxn>
              </a:cxnLst>
              <a:rect l="l" t="t" r="r" b="b"/>
              <a:pathLst>
                <a:path w="119367" h="4437">
                  <a:moveTo>
                    <a:pt x="0" y="0"/>
                  </a:moveTo>
                  <a:lnTo>
                    <a:pt x="119367"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6" name="Freeform 35">
              <a:extLst>
                <a:ext uri="{FF2B5EF4-FFF2-40B4-BE49-F238E27FC236}">
                  <a16:creationId xmlns:a16="http://schemas.microsoft.com/office/drawing/2014/main" id="{67405FD6-C54D-2C8C-E51C-530D780824CF}"/>
                </a:ext>
              </a:extLst>
            </p:cNvPr>
            <p:cNvSpPr/>
            <p:nvPr/>
          </p:nvSpPr>
          <p:spPr>
            <a:xfrm>
              <a:off x="13294724" y="2992141"/>
              <a:ext cx="78986" cy="4437"/>
            </a:xfrm>
            <a:custGeom>
              <a:avLst/>
              <a:gdLst>
                <a:gd name="connsiteX0" fmla="*/ 0 w 78986"/>
                <a:gd name="connsiteY0" fmla="*/ 0 h 4437"/>
                <a:gd name="connsiteX1" fmla="*/ 78986 w 78986"/>
                <a:gd name="connsiteY1" fmla="*/ 0 h 4437"/>
              </a:gdLst>
              <a:ahLst/>
              <a:cxnLst>
                <a:cxn ang="0">
                  <a:pos x="connsiteX0" y="connsiteY0"/>
                </a:cxn>
                <a:cxn ang="0">
                  <a:pos x="connsiteX1" y="connsiteY1"/>
                </a:cxn>
              </a:cxnLst>
              <a:rect l="l" t="t" r="r" b="b"/>
              <a:pathLst>
                <a:path w="78986" h="4437">
                  <a:moveTo>
                    <a:pt x="0" y="0"/>
                  </a:moveTo>
                  <a:lnTo>
                    <a:pt x="78986"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8" name="Freeform 37">
              <a:extLst>
                <a:ext uri="{FF2B5EF4-FFF2-40B4-BE49-F238E27FC236}">
                  <a16:creationId xmlns:a16="http://schemas.microsoft.com/office/drawing/2014/main" id="{E0EFB5F1-DAA7-D62C-A655-49F7371F4903}"/>
                </a:ext>
              </a:extLst>
            </p:cNvPr>
            <p:cNvSpPr/>
            <p:nvPr/>
          </p:nvSpPr>
          <p:spPr>
            <a:xfrm>
              <a:off x="13391460" y="2992141"/>
              <a:ext cx="33724" cy="4437"/>
            </a:xfrm>
            <a:custGeom>
              <a:avLst/>
              <a:gdLst>
                <a:gd name="connsiteX0" fmla="*/ 0 w 33724"/>
                <a:gd name="connsiteY0" fmla="*/ 0 h 4437"/>
                <a:gd name="connsiteX1" fmla="*/ 33725 w 33724"/>
                <a:gd name="connsiteY1" fmla="*/ 0 h 4437"/>
              </a:gdLst>
              <a:ahLst/>
              <a:cxnLst>
                <a:cxn ang="0">
                  <a:pos x="connsiteX0" y="connsiteY0"/>
                </a:cxn>
                <a:cxn ang="0">
                  <a:pos x="connsiteX1" y="connsiteY1"/>
                </a:cxn>
              </a:cxnLst>
              <a:rect l="l" t="t" r="r" b="b"/>
              <a:pathLst>
                <a:path w="33724" h="4437">
                  <a:moveTo>
                    <a:pt x="0" y="0"/>
                  </a:moveTo>
                  <a:lnTo>
                    <a:pt x="3372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39" name="Freeform 38">
              <a:extLst>
                <a:ext uri="{FF2B5EF4-FFF2-40B4-BE49-F238E27FC236}">
                  <a16:creationId xmlns:a16="http://schemas.microsoft.com/office/drawing/2014/main" id="{C393595D-49E9-5F59-FF9D-CBBEF5E8640E}"/>
                </a:ext>
              </a:extLst>
            </p:cNvPr>
            <p:cNvSpPr/>
            <p:nvPr/>
          </p:nvSpPr>
          <p:spPr>
            <a:xfrm>
              <a:off x="13345754" y="2950429"/>
              <a:ext cx="113154" cy="4437"/>
            </a:xfrm>
            <a:custGeom>
              <a:avLst/>
              <a:gdLst>
                <a:gd name="connsiteX0" fmla="*/ 0 w 113154"/>
                <a:gd name="connsiteY0" fmla="*/ 0 h 4437"/>
                <a:gd name="connsiteX1" fmla="*/ 113155 w 113154"/>
                <a:gd name="connsiteY1" fmla="*/ 0 h 4437"/>
              </a:gdLst>
              <a:ahLst/>
              <a:cxnLst>
                <a:cxn ang="0">
                  <a:pos x="connsiteX0" y="connsiteY0"/>
                </a:cxn>
                <a:cxn ang="0">
                  <a:pos x="connsiteX1" y="connsiteY1"/>
                </a:cxn>
              </a:cxnLst>
              <a:rect l="l" t="t" r="r" b="b"/>
              <a:pathLst>
                <a:path w="113154" h="4437">
                  <a:moveTo>
                    <a:pt x="0" y="0"/>
                  </a:moveTo>
                  <a:lnTo>
                    <a:pt x="11315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0" name="Freeform 39">
              <a:extLst>
                <a:ext uri="{FF2B5EF4-FFF2-40B4-BE49-F238E27FC236}">
                  <a16:creationId xmlns:a16="http://schemas.microsoft.com/office/drawing/2014/main" id="{812BB00E-4AF8-FE14-1366-06AFA1CAFF40}"/>
                </a:ext>
              </a:extLst>
            </p:cNvPr>
            <p:cNvSpPr/>
            <p:nvPr/>
          </p:nvSpPr>
          <p:spPr>
            <a:xfrm>
              <a:off x="13061758" y="2590109"/>
              <a:ext cx="224534" cy="483680"/>
            </a:xfrm>
            <a:custGeom>
              <a:avLst/>
              <a:gdLst>
                <a:gd name="connsiteX0" fmla="*/ 224534 w 224534"/>
                <a:gd name="connsiteY0" fmla="*/ 0 h 483680"/>
                <a:gd name="connsiteX1" fmla="*/ 13312 w 224534"/>
                <a:gd name="connsiteY1" fmla="*/ 0 h 483680"/>
                <a:gd name="connsiteX2" fmla="*/ 0 w 224534"/>
                <a:gd name="connsiteY2" fmla="*/ 13312 h 483680"/>
                <a:gd name="connsiteX3" fmla="*/ 0 w 224534"/>
                <a:gd name="connsiteY3" fmla="*/ 470369 h 483680"/>
                <a:gd name="connsiteX4" fmla="*/ 13312 w 224534"/>
                <a:gd name="connsiteY4" fmla="*/ 483681 h 483680"/>
                <a:gd name="connsiteX5" fmla="*/ 175279 w 224534"/>
                <a:gd name="connsiteY5" fmla="*/ 483681 h 48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34" h="483680">
                  <a:moveTo>
                    <a:pt x="224534" y="0"/>
                  </a:moveTo>
                  <a:lnTo>
                    <a:pt x="13312" y="0"/>
                  </a:lnTo>
                  <a:cubicBezTo>
                    <a:pt x="6212" y="0"/>
                    <a:pt x="0" y="5769"/>
                    <a:pt x="0" y="13312"/>
                  </a:cubicBezTo>
                  <a:lnTo>
                    <a:pt x="0" y="470369"/>
                  </a:lnTo>
                  <a:cubicBezTo>
                    <a:pt x="0" y="477469"/>
                    <a:pt x="5769" y="483681"/>
                    <a:pt x="13312" y="483681"/>
                  </a:cubicBezTo>
                  <a:lnTo>
                    <a:pt x="175279" y="483681"/>
                  </a:lnTo>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1" name="Freeform 40">
              <a:extLst>
                <a:ext uri="{FF2B5EF4-FFF2-40B4-BE49-F238E27FC236}">
                  <a16:creationId xmlns:a16="http://schemas.microsoft.com/office/drawing/2014/main" id="{4B56F97B-00CA-0B27-EB2F-67CC35CC5179}"/>
                </a:ext>
              </a:extLst>
            </p:cNvPr>
            <p:cNvSpPr/>
            <p:nvPr/>
          </p:nvSpPr>
          <p:spPr>
            <a:xfrm>
              <a:off x="13286293" y="2590109"/>
              <a:ext cx="112267" cy="112710"/>
            </a:xfrm>
            <a:custGeom>
              <a:avLst/>
              <a:gdLst>
                <a:gd name="connsiteX0" fmla="*/ 0 w 112267"/>
                <a:gd name="connsiteY0" fmla="*/ 112711 h 112710"/>
                <a:gd name="connsiteX1" fmla="*/ 112267 w 112267"/>
                <a:gd name="connsiteY1" fmla="*/ 112711 h 112710"/>
                <a:gd name="connsiteX2" fmla="*/ 0 w 112267"/>
                <a:gd name="connsiteY2" fmla="*/ 0 h 112710"/>
                <a:gd name="connsiteX3" fmla="*/ 0 w 112267"/>
                <a:gd name="connsiteY3" fmla="*/ 112711 h 112710"/>
              </a:gdLst>
              <a:ahLst/>
              <a:cxnLst>
                <a:cxn ang="0">
                  <a:pos x="connsiteX0" y="connsiteY0"/>
                </a:cxn>
                <a:cxn ang="0">
                  <a:pos x="connsiteX1" y="connsiteY1"/>
                </a:cxn>
                <a:cxn ang="0">
                  <a:pos x="connsiteX2" y="connsiteY2"/>
                </a:cxn>
                <a:cxn ang="0">
                  <a:pos x="connsiteX3" y="connsiteY3"/>
                </a:cxn>
              </a:cxnLst>
              <a:rect l="l" t="t" r="r" b="b"/>
              <a:pathLst>
                <a:path w="112267" h="112710">
                  <a:moveTo>
                    <a:pt x="0" y="112711"/>
                  </a:moveTo>
                  <a:lnTo>
                    <a:pt x="112267" y="112711"/>
                  </a:lnTo>
                  <a:lnTo>
                    <a:pt x="0" y="0"/>
                  </a:lnTo>
                  <a:lnTo>
                    <a:pt x="0" y="112711"/>
                  </a:lnTo>
                  <a:close/>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2" name="Freeform 41">
              <a:extLst>
                <a:ext uri="{FF2B5EF4-FFF2-40B4-BE49-F238E27FC236}">
                  <a16:creationId xmlns:a16="http://schemas.microsoft.com/office/drawing/2014/main" id="{52AC355C-B153-C50A-8D82-7D2CA044E404}"/>
                </a:ext>
              </a:extLst>
            </p:cNvPr>
            <p:cNvSpPr/>
            <p:nvPr/>
          </p:nvSpPr>
          <p:spPr>
            <a:xfrm>
              <a:off x="13111014" y="2787132"/>
              <a:ext cx="237846" cy="4437"/>
            </a:xfrm>
            <a:custGeom>
              <a:avLst/>
              <a:gdLst>
                <a:gd name="connsiteX0" fmla="*/ 0 w 237846"/>
                <a:gd name="connsiteY0" fmla="*/ 0 h 4437"/>
                <a:gd name="connsiteX1" fmla="*/ 237847 w 237846"/>
                <a:gd name="connsiteY1" fmla="*/ 0 h 4437"/>
              </a:gdLst>
              <a:ahLst/>
              <a:cxnLst>
                <a:cxn ang="0">
                  <a:pos x="connsiteX0" y="connsiteY0"/>
                </a:cxn>
                <a:cxn ang="0">
                  <a:pos x="connsiteX1" y="connsiteY1"/>
                </a:cxn>
              </a:cxnLst>
              <a:rect l="l" t="t" r="r" b="b"/>
              <a:pathLst>
                <a:path w="237846" h="4437">
                  <a:moveTo>
                    <a:pt x="0" y="0"/>
                  </a:moveTo>
                  <a:lnTo>
                    <a:pt x="237847"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3" name="Freeform 42">
              <a:extLst>
                <a:ext uri="{FF2B5EF4-FFF2-40B4-BE49-F238E27FC236}">
                  <a16:creationId xmlns:a16="http://schemas.microsoft.com/office/drawing/2014/main" id="{D97B7102-8E27-C311-946F-CC8BA46730CF}"/>
                </a:ext>
              </a:extLst>
            </p:cNvPr>
            <p:cNvSpPr/>
            <p:nvPr/>
          </p:nvSpPr>
          <p:spPr>
            <a:xfrm>
              <a:off x="13111014" y="2852806"/>
              <a:ext cx="146435" cy="4437"/>
            </a:xfrm>
            <a:custGeom>
              <a:avLst/>
              <a:gdLst>
                <a:gd name="connsiteX0" fmla="*/ 0 w 146435"/>
                <a:gd name="connsiteY0" fmla="*/ 0 h 4437"/>
                <a:gd name="connsiteX1" fmla="*/ 146436 w 146435"/>
                <a:gd name="connsiteY1" fmla="*/ 0 h 4437"/>
              </a:gdLst>
              <a:ahLst/>
              <a:cxnLst>
                <a:cxn ang="0">
                  <a:pos x="connsiteX0" y="connsiteY0"/>
                </a:cxn>
                <a:cxn ang="0">
                  <a:pos x="connsiteX1" y="connsiteY1"/>
                </a:cxn>
              </a:cxnLst>
              <a:rect l="l" t="t" r="r" b="b"/>
              <a:pathLst>
                <a:path w="146435" h="4437">
                  <a:moveTo>
                    <a:pt x="0" y="0"/>
                  </a:moveTo>
                  <a:lnTo>
                    <a:pt x="146436"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4" name="Freeform 43">
              <a:extLst>
                <a:ext uri="{FF2B5EF4-FFF2-40B4-BE49-F238E27FC236}">
                  <a16:creationId xmlns:a16="http://schemas.microsoft.com/office/drawing/2014/main" id="{80CCDE91-92E3-3E65-59B3-29B38706C5E3}"/>
                </a:ext>
              </a:extLst>
            </p:cNvPr>
            <p:cNvSpPr/>
            <p:nvPr/>
          </p:nvSpPr>
          <p:spPr>
            <a:xfrm>
              <a:off x="13111014" y="2918924"/>
              <a:ext cx="98954" cy="4437"/>
            </a:xfrm>
            <a:custGeom>
              <a:avLst/>
              <a:gdLst>
                <a:gd name="connsiteX0" fmla="*/ 0 w 98954"/>
                <a:gd name="connsiteY0" fmla="*/ 0 h 4437"/>
                <a:gd name="connsiteX1" fmla="*/ 98955 w 98954"/>
                <a:gd name="connsiteY1" fmla="*/ 0 h 4437"/>
              </a:gdLst>
              <a:ahLst/>
              <a:cxnLst>
                <a:cxn ang="0">
                  <a:pos x="connsiteX0" y="connsiteY0"/>
                </a:cxn>
                <a:cxn ang="0">
                  <a:pos x="connsiteX1" y="connsiteY1"/>
                </a:cxn>
              </a:cxnLst>
              <a:rect l="l" t="t" r="r" b="b"/>
              <a:pathLst>
                <a:path w="98954" h="4437">
                  <a:moveTo>
                    <a:pt x="0" y="0"/>
                  </a:moveTo>
                  <a:lnTo>
                    <a:pt x="98955"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5" name="Freeform 44">
              <a:extLst>
                <a:ext uri="{FF2B5EF4-FFF2-40B4-BE49-F238E27FC236}">
                  <a16:creationId xmlns:a16="http://schemas.microsoft.com/office/drawing/2014/main" id="{B5FF0FD1-FCAD-BEC3-127F-735DD221E382}"/>
                </a:ext>
              </a:extLst>
            </p:cNvPr>
            <p:cNvSpPr/>
            <p:nvPr/>
          </p:nvSpPr>
          <p:spPr>
            <a:xfrm>
              <a:off x="13111014" y="2985041"/>
              <a:ext cx="102948" cy="4437"/>
            </a:xfrm>
            <a:custGeom>
              <a:avLst/>
              <a:gdLst>
                <a:gd name="connsiteX0" fmla="*/ 0 w 102948"/>
                <a:gd name="connsiteY0" fmla="*/ 0 h 4437"/>
                <a:gd name="connsiteX1" fmla="*/ 102949 w 102948"/>
                <a:gd name="connsiteY1" fmla="*/ 0 h 4437"/>
              </a:gdLst>
              <a:ahLst/>
              <a:cxnLst>
                <a:cxn ang="0">
                  <a:pos x="connsiteX0" y="connsiteY0"/>
                </a:cxn>
                <a:cxn ang="0">
                  <a:pos x="connsiteX1" y="connsiteY1"/>
                </a:cxn>
              </a:cxnLst>
              <a:rect l="l" t="t" r="r" b="b"/>
              <a:pathLst>
                <a:path w="102948" h="4437">
                  <a:moveTo>
                    <a:pt x="0" y="0"/>
                  </a:moveTo>
                  <a:lnTo>
                    <a:pt x="102949"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6" name="Freeform 45">
              <a:extLst>
                <a:ext uri="{FF2B5EF4-FFF2-40B4-BE49-F238E27FC236}">
                  <a16:creationId xmlns:a16="http://schemas.microsoft.com/office/drawing/2014/main" id="{4FE8318D-AAB6-EFF0-DB34-988FE93B8F29}"/>
                </a:ext>
              </a:extLst>
            </p:cNvPr>
            <p:cNvSpPr/>
            <p:nvPr/>
          </p:nvSpPr>
          <p:spPr>
            <a:xfrm>
              <a:off x="13111014" y="2721014"/>
              <a:ext cx="134454" cy="4437"/>
            </a:xfrm>
            <a:custGeom>
              <a:avLst/>
              <a:gdLst>
                <a:gd name="connsiteX0" fmla="*/ 0 w 134454"/>
                <a:gd name="connsiteY0" fmla="*/ 0 h 4437"/>
                <a:gd name="connsiteX1" fmla="*/ 134454 w 134454"/>
                <a:gd name="connsiteY1" fmla="*/ 0 h 4437"/>
              </a:gdLst>
              <a:ahLst/>
              <a:cxnLst>
                <a:cxn ang="0">
                  <a:pos x="connsiteX0" y="connsiteY0"/>
                </a:cxn>
                <a:cxn ang="0">
                  <a:pos x="connsiteX1" y="connsiteY1"/>
                </a:cxn>
              </a:cxnLst>
              <a:rect l="l" t="t" r="r" b="b"/>
              <a:pathLst>
                <a:path w="134454" h="4437">
                  <a:moveTo>
                    <a:pt x="0" y="0"/>
                  </a:moveTo>
                  <a:lnTo>
                    <a:pt x="134454"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7" name="Freeform 46">
              <a:extLst>
                <a:ext uri="{FF2B5EF4-FFF2-40B4-BE49-F238E27FC236}">
                  <a16:creationId xmlns:a16="http://schemas.microsoft.com/office/drawing/2014/main" id="{3C4CEF3D-92A8-C681-28C0-F137B03C89C6}"/>
                </a:ext>
              </a:extLst>
            </p:cNvPr>
            <p:cNvSpPr/>
            <p:nvPr/>
          </p:nvSpPr>
          <p:spPr>
            <a:xfrm>
              <a:off x="13398560" y="2702820"/>
              <a:ext cx="4437" cy="119810"/>
            </a:xfrm>
            <a:custGeom>
              <a:avLst/>
              <a:gdLst>
                <a:gd name="connsiteX0" fmla="*/ 0 w 4437"/>
                <a:gd name="connsiteY0" fmla="*/ 119811 h 119810"/>
                <a:gd name="connsiteX1" fmla="*/ 0 w 4437"/>
                <a:gd name="connsiteY1" fmla="*/ 0 h 119810"/>
              </a:gdLst>
              <a:ahLst/>
              <a:cxnLst>
                <a:cxn ang="0">
                  <a:pos x="connsiteX0" y="connsiteY0"/>
                </a:cxn>
                <a:cxn ang="0">
                  <a:pos x="connsiteX1" y="connsiteY1"/>
                </a:cxn>
              </a:cxnLst>
              <a:rect l="l" t="t" r="r" b="b"/>
              <a:pathLst>
                <a:path w="4437" h="119810">
                  <a:moveTo>
                    <a:pt x="0" y="119811"/>
                  </a:moveTo>
                  <a:lnTo>
                    <a:pt x="0" y="0"/>
                  </a:lnTo>
                </a:path>
              </a:pathLst>
            </a:custGeom>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8" name="Freeform 47">
              <a:extLst>
                <a:ext uri="{FF2B5EF4-FFF2-40B4-BE49-F238E27FC236}">
                  <a16:creationId xmlns:a16="http://schemas.microsoft.com/office/drawing/2014/main" id="{A6F43DBD-4CED-D914-2958-A78E8C8CE436}"/>
                </a:ext>
              </a:extLst>
            </p:cNvPr>
            <p:cNvSpPr/>
            <p:nvPr/>
          </p:nvSpPr>
          <p:spPr>
            <a:xfrm>
              <a:off x="13245024" y="2856356"/>
              <a:ext cx="270683" cy="270683"/>
            </a:xfrm>
            <a:custGeom>
              <a:avLst/>
              <a:gdLst>
                <a:gd name="connsiteX0" fmla="*/ 270684 w 270683"/>
                <a:gd name="connsiteY0" fmla="*/ 135342 h 270683"/>
                <a:gd name="connsiteX1" fmla="*/ 135342 w 270683"/>
                <a:gd name="connsiteY1" fmla="*/ 270684 h 270683"/>
                <a:gd name="connsiteX2" fmla="*/ 0 w 270683"/>
                <a:gd name="connsiteY2" fmla="*/ 135342 h 270683"/>
                <a:gd name="connsiteX3" fmla="*/ 135342 w 270683"/>
                <a:gd name="connsiteY3" fmla="*/ 0 h 270683"/>
                <a:gd name="connsiteX4" fmla="*/ 270684 w 270683"/>
                <a:gd name="connsiteY4" fmla="*/ 135342 h 270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83" h="270683">
                  <a:moveTo>
                    <a:pt x="270684" y="135342"/>
                  </a:moveTo>
                  <a:cubicBezTo>
                    <a:pt x="270684" y="210089"/>
                    <a:pt x="210089" y="270684"/>
                    <a:pt x="135342" y="270684"/>
                  </a:cubicBezTo>
                  <a:cubicBezTo>
                    <a:pt x="60595" y="270684"/>
                    <a:pt x="0" y="210089"/>
                    <a:pt x="0" y="135342"/>
                  </a:cubicBezTo>
                  <a:cubicBezTo>
                    <a:pt x="0" y="60595"/>
                    <a:pt x="60595" y="0"/>
                    <a:pt x="135342" y="0"/>
                  </a:cubicBezTo>
                  <a:cubicBezTo>
                    <a:pt x="210089" y="0"/>
                    <a:pt x="270684" y="60595"/>
                    <a:pt x="270684" y="135342"/>
                  </a:cubicBezTo>
                  <a:close/>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sp>
          <p:nvSpPr>
            <p:cNvPr id="49" name="Freeform 48">
              <a:extLst>
                <a:ext uri="{FF2B5EF4-FFF2-40B4-BE49-F238E27FC236}">
                  <a16:creationId xmlns:a16="http://schemas.microsoft.com/office/drawing/2014/main" id="{8CA202EC-F9E8-0753-48C8-C91322FEC972}"/>
                </a:ext>
              </a:extLst>
            </p:cNvPr>
            <p:cNvSpPr/>
            <p:nvPr/>
          </p:nvSpPr>
          <p:spPr>
            <a:xfrm>
              <a:off x="13453140" y="3055597"/>
              <a:ext cx="160586" cy="162361"/>
            </a:xfrm>
            <a:custGeom>
              <a:avLst/>
              <a:gdLst>
                <a:gd name="connsiteX0" fmla="*/ 48368 w 160586"/>
                <a:gd name="connsiteY0" fmla="*/ 0 h 162361"/>
                <a:gd name="connsiteX1" fmla="*/ 150873 w 160586"/>
                <a:gd name="connsiteY1" fmla="*/ 102949 h 162361"/>
                <a:gd name="connsiteX2" fmla="*/ 149985 w 160586"/>
                <a:gd name="connsiteY2" fmla="*/ 151761 h 162361"/>
                <a:gd name="connsiteX3" fmla="*/ 149985 w 160586"/>
                <a:gd name="connsiteY3" fmla="*/ 151761 h 162361"/>
                <a:gd name="connsiteX4" fmla="*/ 101174 w 160586"/>
                <a:gd name="connsiteY4" fmla="*/ 152648 h 162361"/>
                <a:gd name="connsiteX5" fmla="*/ 0 w 160586"/>
                <a:gd name="connsiteY5" fmla="*/ 51474 h 16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586" h="162361">
                  <a:moveTo>
                    <a:pt x="48368" y="0"/>
                  </a:moveTo>
                  <a:lnTo>
                    <a:pt x="150873" y="102949"/>
                  </a:lnTo>
                  <a:cubicBezTo>
                    <a:pt x="164185" y="116261"/>
                    <a:pt x="163742" y="138004"/>
                    <a:pt x="149985" y="151761"/>
                  </a:cubicBezTo>
                  <a:lnTo>
                    <a:pt x="149985" y="151761"/>
                  </a:lnTo>
                  <a:cubicBezTo>
                    <a:pt x="136229" y="165517"/>
                    <a:pt x="114486" y="165960"/>
                    <a:pt x="101174" y="152648"/>
                  </a:cubicBezTo>
                  <a:lnTo>
                    <a:pt x="0" y="51474"/>
                  </a:lnTo>
                </a:path>
              </a:pathLst>
            </a:custGeom>
            <a:noFill/>
            <a:ln w="19050" cap="flat">
              <a:gradFill>
                <a:gsLst>
                  <a:gs pos="0">
                    <a:srgbClr val="446EC6"/>
                  </a:gs>
                  <a:gs pos="100000">
                    <a:srgbClr val="D768B1"/>
                  </a:gs>
                  <a:gs pos="89000">
                    <a:srgbClr val="D768B1"/>
                  </a:gs>
                  <a:gs pos="100000">
                    <a:srgbClr val="D768B1"/>
                  </a:gs>
                </a:gsLst>
                <a:lin ang="5400000" scaled="1"/>
              </a:gradFill>
              <a:prstDash val="solid"/>
              <a:round/>
            </a:ln>
          </p:spPr>
          <p:txBody>
            <a:bodyPr rtlCol="0" anchor="ctr"/>
            <a:lstStyle/>
            <a:p>
              <a:pPr defTabSz="761624">
                <a:defRPr/>
              </a:pPr>
              <a:endParaRPr lang="en-US" sz="2998">
                <a:solidFill>
                  <a:srgbClr val="000000"/>
                </a:solidFill>
                <a:latin typeface="Amazon Ember" panose="020F0502020204030204"/>
              </a:endParaRPr>
            </a:p>
          </p:txBody>
        </p:sp>
      </p:grpSp>
      <p:grpSp>
        <p:nvGrpSpPr>
          <p:cNvPr id="130" name="Graphic 1491">
            <a:extLst>
              <a:ext uri="{FF2B5EF4-FFF2-40B4-BE49-F238E27FC236}">
                <a16:creationId xmlns:a16="http://schemas.microsoft.com/office/drawing/2014/main" id="{87342BA8-46B1-265E-656B-D64F50E4EB82}"/>
              </a:ext>
            </a:extLst>
          </p:cNvPr>
          <p:cNvGrpSpPr>
            <a:grpSpLocks noChangeAspect="1"/>
          </p:cNvGrpSpPr>
          <p:nvPr/>
        </p:nvGrpSpPr>
        <p:grpSpPr>
          <a:xfrm>
            <a:off x="7095686" y="4412253"/>
            <a:ext cx="901722" cy="693298"/>
            <a:chOff x="587114" y="3217685"/>
            <a:chExt cx="611409" cy="523690"/>
          </a:xfrm>
          <a:noFill/>
        </p:grpSpPr>
        <p:grpSp>
          <p:nvGrpSpPr>
            <p:cNvPr id="131" name="Graphic 1491">
              <a:extLst>
                <a:ext uri="{FF2B5EF4-FFF2-40B4-BE49-F238E27FC236}">
                  <a16:creationId xmlns:a16="http://schemas.microsoft.com/office/drawing/2014/main" id="{C0D1F213-8955-8994-C785-B7C08E5CBAC8}"/>
                </a:ext>
              </a:extLst>
            </p:cNvPr>
            <p:cNvGrpSpPr/>
            <p:nvPr/>
          </p:nvGrpSpPr>
          <p:grpSpPr>
            <a:xfrm>
              <a:off x="587114" y="3217685"/>
              <a:ext cx="375433" cy="463152"/>
              <a:chOff x="587114" y="3217685"/>
              <a:chExt cx="375433" cy="463152"/>
            </a:xfrm>
            <a:noFill/>
          </p:grpSpPr>
          <p:grpSp>
            <p:nvGrpSpPr>
              <p:cNvPr id="148" name="Graphic 1491">
                <a:extLst>
                  <a:ext uri="{FF2B5EF4-FFF2-40B4-BE49-F238E27FC236}">
                    <a16:creationId xmlns:a16="http://schemas.microsoft.com/office/drawing/2014/main" id="{F6F7C2A7-32D1-6C9D-D09B-6B39E3E3D0E6}"/>
                  </a:ext>
                </a:extLst>
              </p:cNvPr>
              <p:cNvGrpSpPr/>
              <p:nvPr/>
            </p:nvGrpSpPr>
            <p:grpSpPr>
              <a:xfrm>
                <a:off x="587114" y="3217685"/>
                <a:ext cx="375433" cy="355668"/>
                <a:chOff x="587114" y="3217685"/>
                <a:chExt cx="375433" cy="355668"/>
              </a:xfrm>
              <a:noFill/>
            </p:grpSpPr>
            <p:sp>
              <p:nvSpPr>
                <p:cNvPr id="152" name="Freeform: Shape 1123">
                  <a:extLst>
                    <a:ext uri="{FF2B5EF4-FFF2-40B4-BE49-F238E27FC236}">
                      <a16:creationId xmlns:a16="http://schemas.microsoft.com/office/drawing/2014/main" id="{4B50B6C6-AE56-90C1-D4D7-1B0FFF548D83}"/>
                    </a:ext>
                  </a:extLst>
                </p:cNvPr>
                <p:cNvSpPr/>
                <p:nvPr/>
              </p:nvSpPr>
              <p:spPr>
                <a:xfrm>
                  <a:off x="587114" y="3217685"/>
                  <a:ext cx="375433" cy="124115"/>
                </a:xfrm>
                <a:custGeom>
                  <a:avLst/>
                  <a:gdLst>
                    <a:gd name="connsiteX0" fmla="*/ 375433 w 375433"/>
                    <a:gd name="connsiteY0" fmla="*/ 65651 h 124115"/>
                    <a:gd name="connsiteX1" fmla="*/ 187740 w 375433"/>
                    <a:gd name="connsiteY1" fmla="*/ 124116 h 124115"/>
                    <a:gd name="connsiteX2" fmla="*/ 0 w 375433"/>
                    <a:gd name="connsiteY2" fmla="*/ 65651 h 124115"/>
                    <a:gd name="connsiteX3" fmla="*/ 187694 w 375433"/>
                    <a:gd name="connsiteY3" fmla="*/ 0 h 124115"/>
                    <a:gd name="connsiteX4" fmla="*/ 375433 w 375433"/>
                    <a:gd name="connsiteY4" fmla="*/ 65651 h 12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3" h="124115">
                      <a:moveTo>
                        <a:pt x="375433" y="65651"/>
                      </a:moveTo>
                      <a:cubicBezTo>
                        <a:pt x="375433" y="97947"/>
                        <a:pt x="296375" y="124116"/>
                        <a:pt x="187740" y="124116"/>
                      </a:cubicBezTo>
                      <a:cubicBezTo>
                        <a:pt x="79104" y="124116"/>
                        <a:pt x="0" y="97947"/>
                        <a:pt x="0" y="65651"/>
                      </a:cubicBezTo>
                      <a:cubicBezTo>
                        <a:pt x="0" y="33355"/>
                        <a:pt x="79058" y="0"/>
                        <a:pt x="187694" y="0"/>
                      </a:cubicBezTo>
                      <a:cubicBezTo>
                        <a:pt x="296329" y="0"/>
                        <a:pt x="375433" y="33355"/>
                        <a:pt x="375433" y="65651"/>
                      </a:cubicBezTo>
                      <a:close/>
                    </a:path>
                  </a:pathLst>
                </a:custGeom>
                <a:noFill/>
                <a:ln w="12700" cap="flat">
                  <a:solidFill>
                    <a:srgbClr val="FFFFFF"/>
                  </a:solidFill>
                  <a:prstDash val="solid"/>
                  <a:round/>
                </a:ln>
              </p:spPr>
              <p:txBody>
                <a:bodyPr rtlCol="0" anchor="ctr"/>
                <a:lstStyle/>
                <a:p>
                  <a:endParaRPr lang="en-US" sz="3456"/>
                </a:p>
              </p:txBody>
            </p:sp>
            <p:sp>
              <p:nvSpPr>
                <p:cNvPr id="153" name="Freeform: Shape 1124">
                  <a:extLst>
                    <a:ext uri="{FF2B5EF4-FFF2-40B4-BE49-F238E27FC236}">
                      <a16:creationId xmlns:a16="http://schemas.microsoft.com/office/drawing/2014/main" id="{BED7BA0A-A60C-626C-B6C2-61C48FCAE631}"/>
                    </a:ext>
                  </a:extLst>
                </p:cNvPr>
                <p:cNvSpPr/>
                <p:nvPr/>
              </p:nvSpPr>
              <p:spPr>
                <a:xfrm>
                  <a:off x="587114" y="3399712"/>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a:p>
              </p:txBody>
            </p:sp>
            <p:sp>
              <p:nvSpPr>
                <p:cNvPr id="154" name="Freeform: Shape 1125">
                  <a:extLst>
                    <a:ext uri="{FF2B5EF4-FFF2-40B4-BE49-F238E27FC236}">
                      <a16:creationId xmlns:a16="http://schemas.microsoft.com/office/drawing/2014/main" id="{BF7A60AA-6DC3-4169-36B2-032C0FB516CF}"/>
                    </a:ext>
                  </a:extLst>
                </p:cNvPr>
                <p:cNvSpPr/>
                <p:nvPr/>
              </p:nvSpPr>
              <p:spPr>
                <a:xfrm>
                  <a:off x="587114" y="3514890"/>
                  <a:ext cx="241043" cy="58464"/>
                </a:xfrm>
                <a:custGeom>
                  <a:avLst/>
                  <a:gdLst>
                    <a:gd name="connsiteX0" fmla="*/ 0 w 241043"/>
                    <a:gd name="connsiteY0" fmla="*/ 0 h 58464"/>
                    <a:gd name="connsiteX1" fmla="*/ 187694 w 241043"/>
                    <a:gd name="connsiteY1" fmla="*/ 58464 h 58464"/>
                    <a:gd name="connsiteX2" fmla="*/ 241044 w 241043"/>
                    <a:gd name="connsiteY2" fmla="*/ 58464 h 58464"/>
                  </a:gdLst>
                  <a:ahLst/>
                  <a:cxnLst>
                    <a:cxn ang="0">
                      <a:pos x="connsiteX0" y="connsiteY0"/>
                    </a:cxn>
                    <a:cxn ang="0">
                      <a:pos x="connsiteX1" y="connsiteY1"/>
                    </a:cxn>
                    <a:cxn ang="0">
                      <a:pos x="connsiteX2" y="connsiteY2"/>
                    </a:cxn>
                  </a:cxnLst>
                  <a:rect l="l" t="t" r="r" b="b"/>
                  <a:pathLst>
                    <a:path w="241043" h="58464">
                      <a:moveTo>
                        <a:pt x="0" y="0"/>
                      </a:moveTo>
                      <a:cubicBezTo>
                        <a:pt x="0" y="32296"/>
                        <a:pt x="79058" y="58464"/>
                        <a:pt x="187694" y="58464"/>
                      </a:cubicBezTo>
                      <a:lnTo>
                        <a:pt x="241044" y="58464"/>
                      </a:lnTo>
                    </a:path>
                  </a:pathLst>
                </a:custGeom>
                <a:noFill/>
                <a:ln w="12700" cap="flat">
                  <a:solidFill>
                    <a:srgbClr val="FFFFFF"/>
                  </a:solidFill>
                  <a:prstDash val="solid"/>
                  <a:round/>
                </a:ln>
              </p:spPr>
              <p:txBody>
                <a:bodyPr rtlCol="0" anchor="ctr"/>
                <a:lstStyle/>
                <a:p>
                  <a:endParaRPr lang="en-US" sz="3456" dirty="0"/>
                </a:p>
              </p:txBody>
            </p:sp>
          </p:grpSp>
          <p:sp>
            <p:nvSpPr>
              <p:cNvPr id="149" name="Freeform: Shape 1120">
                <a:extLst>
                  <a:ext uri="{FF2B5EF4-FFF2-40B4-BE49-F238E27FC236}">
                    <a16:creationId xmlns:a16="http://schemas.microsoft.com/office/drawing/2014/main" id="{2041AC43-8671-E621-1176-88529A0DCAA3}"/>
                  </a:ext>
                </a:extLst>
              </p:cNvPr>
              <p:cNvSpPr/>
              <p:nvPr/>
            </p:nvSpPr>
            <p:spPr>
              <a:xfrm>
                <a:off x="587114" y="3279743"/>
                <a:ext cx="4607" cy="343920"/>
              </a:xfrm>
              <a:custGeom>
                <a:avLst/>
                <a:gdLst>
                  <a:gd name="connsiteX0" fmla="*/ 0 w 4607"/>
                  <a:gd name="connsiteY0" fmla="*/ 0 h 343920"/>
                  <a:gd name="connsiteX1" fmla="*/ 0 w 4607"/>
                  <a:gd name="connsiteY1" fmla="*/ 343921 h 343920"/>
                </a:gdLst>
                <a:ahLst/>
                <a:cxnLst>
                  <a:cxn ang="0">
                    <a:pos x="connsiteX0" y="connsiteY0"/>
                  </a:cxn>
                  <a:cxn ang="0">
                    <a:pos x="connsiteX1" y="connsiteY1"/>
                  </a:cxn>
                </a:cxnLst>
                <a:rect l="l" t="t" r="r" b="b"/>
                <a:pathLst>
                  <a:path w="4607" h="343920">
                    <a:moveTo>
                      <a:pt x="0" y="0"/>
                    </a:moveTo>
                    <a:lnTo>
                      <a:pt x="0" y="343921"/>
                    </a:lnTo>
                  </a:path>
                </a:pathLst>
              </a:custGeom>
              <a:ln w="12700" cap="flat">
                <a:solidFill>
                  <a:srgbClr val="FFFFFF"/>
                </a:solidFill>
                <a:prstDash val="solid"/>
                <a:round/>
              </a:ln>
            </p:spPr>
            <p:txBody>
              <a:bodyPr rtlCol="0" anchor="ctr"/>
              <a:lstStyle/>
              <a:p>
                <a:endParaRPr lang="en-US" sz="3456"/>
              </a:p>
            </p:txBody>
          </p:sp>
          <p:sp>
            <p:nvSpPr>
              <p:cNvPr id="150" name="Freeform: Shape 1121">
                <a:extLst>
                  <a:ext uri="{FF2B5EF4-FFF2-40B4-BE49-F238E27FC236}">
                    <a16:creationId xmlns:a16="http://schemas.microsoft.com/office/drawing/2014/main" id="{C9DD5522-5017-EC6D-F1C4-69578D6993F5}"/>
                  </a:ext>
                </a:extLst>
              </p:cNvPr>
              <p:cNvSpPr/>
              <p:nvPr/>
            </p:nvSpPr>
            <p:spPr>
              <a:xfrm>
                <a:off x="962547" y="3283336"/>
                <a:ext cx="4607" cy="80854"/>
              </a:xfrm>
              <a:custGeom>
                <a:avLst/>
                <a:gdLst>
                  <a:gd name="connsiteX0" fmla="*/ 0 w 4607"/>
                  <a:gd name="connsiteY0" fmla="*/ 0 h 80854"/>
                  <a:gd name="connsiteX1" fmla="*/ 0 w 4607"/>
                  <a:gd name="connsiteY1" fmla="*/ 80855 h 80854"/>
                </a:gdLst>
                <a:ahLst/>
                <a:cxnLst>
                  <a:cxn ang="0">
                    <a:pos x="connsiteX0" y="connsiteY0"/>
                  </a:cxn>
                  <a:cxn ang="0">
                    <a:pos x="connsiteX1" y="connsiteY1"/>
                  </a:cxn>
                </a:cxnLst>
                <a:rect l="l" t="t" r="r" b="b"/>
                <a:pathLst>
                  <a:path w="4607" h="80854">
                    <a:moveTo>
                      <a:pt x="0" y="0"/>
                    </a:moveTo>
                    <a:lnTo>
                      <a:pt x="0" y="80855"/>
                    </a:lnTo>
                  </a:path>
                </a:pathLst>
              </a:custGeom>
              <a:ln w="12700" cap="flat">
                <a:solidFill>
                  <a:srgbClr val="FFFFFF"/>
                </a:solidFill>
                <a:prstDash val="solid"/>
                <a:round/>
              </a:ln>
            </p:spPr>
            <p:txBody>
              <a:bodyPr rtlCol="0" anchor="ctr"/>
              <a:lstStyle/>
              <a:p>
                <a:endParaRPr lang="en-US" sz="3456"/>
              </a:p>
            </p:txBody>
          </p:sp>
          <p:sp>
            <p:nvSpPr>
              <p:cNvPr id="151" name="Freeform: Shape 1122">
                <a:extLst>
                  <a:ext uri="{FF2B5EF4-FFF2-40B4-BE49-F238E27FC236}">
                    <a16:creationId xmlns:a16="http://schemas.microsoft.com/office/drawing/2014/main" id="{D88ABEA0-0FC1-A590-77C0-778FF922AB26}"/>
                  </a:ext>
                </a:extLst>
              </p:cNvPr>
              <p:cNvSpPr/>
              <p:nvPr/>
            </p:nvSpPr>
            <p:spPr>
              <a:xfrm>
                <a:off x="587114" y="3622374"/>
                <a:ext cx="241090" cy="58464"/>
              </a:xfrm>
              <a:custGeom>
                <a:avLst/>
                <a:gdLst>
                  <a:gd name="connsiteX0" fmla="*/ 0 w 241090"/>
                  <a:gd name="connsiteY0" fmla="*/ 0 h 58464"/>
                  <a:gd name="connsiteX1" fmla="*/ 195986 w 241090"/>
                  <a:gd name="connsiteY1" fmla="*/ 58464 h 58464"/>
                  <a:gd name="connsiteX2" fmla="*/ 241090 w 241090"/>
                  <a:gd name="connsiteY2" fmla="*/ 58464 h 58464"/>
                </a:gdLst>
                <a:ahLst/>
                <a:cxnLst>
                  <a:cxn ang="0">
                    <a:pos x="connsiteX0" y="connsiteY0"/>
                  </a:cxn>
                  <a:cxn ang="0">
                    <a:pos x="connsiteX1" y="connsiteY1"/>
                  </a:cxn>
                  <a:cxn ang="0">
                    <a:pos x="connsiteX2" y="connsiteY2"/>
                  </a:cxn>
                </a:cxnLst>
                <a:rect l="l" t="t" r="r" b="b"/>
                <a:pathLst>
                  <a:path w="241090" h="58464">
                    <a:moveTo>
                      <a:pt x="0" y="0"/>
                    </a:moveTo>
                    <a:cubicBezTo>
                      <a:pt x="0" y="32296"/>
                      <a:pt x="87305" y="58464"/>
                      <a:pt x="195986" y="58464"/>
                    </a:cubicBezTo>
                    <a:lnTo>
                      <a:pt x="241090" y="58464"/>
                    </a:lnTo>
                  </a:path>
                </a:pathLst>
              </a:custGeom>
              <a:noFill/>
              <a:ln w="12700" cap="flat">
                <a:solidFill>
                  <a:srgbClr val="FFFFFF"/>
                </a:solidFill>
                <a:prstDash val="solid"/>
                <a:round/>
              </a:ln>
            </p:spPr>
            <p:txBody>
              <a:bodyPr rtlCol="0" anchor="ctr"/>
              <a:lstStyle/>
              <a:p>
                <a:endParaRPr lang="en-US" sz="3456"/>
              </a:p>
            </p:txBody>
          </p:sp>
        </p:grpSp>
        <p:grpSp>
          <p:nvGrpSpPr>
            <p:cNvPr id="132" name="Graphic 1491">
              <a:extLst>
                <a:ext uri="{FF2B5EF4-FFF2-40B4-BE49-F238E27FC236}">
                  <a16:creationId xmlns:a16="http://schemas.microsoft.com/office/drawing/2014/main" id="{A7F919E2-AA3E-2137-1D5E-0C81FD822DC3}"/>
                </a:ext>
              </a:extLst>
            </p:cNvPr>
            <p:cNvGrpSpPr/>
            <p:nvPr/>
          </p:nvGrpSpPr>
          <p:grpSpPr>
            <a:xfrm>
              <a:off x="862527" y="3405333"/>
              <a:ext cx="335996" cy="336042"/>
              <a:chOff x="862527" y="3405333"/>
              <a:chExt cx="335996" cy="336042"/>
            </a:xfrm>
            <a:noFill/>
          </p:grpSpPr>
          <p:sp>
            <p:nvSpPr>
              <p:cNvPr id="140" name="Freeform: Shape 1111">
                <a:extLst>
                  <a:ext uri="{FF2B5EF4-FFF2-40B4-BE49-F238E27FC236}">
                    <a16:creationId xmlns:a16="http://schemas.microsoft.com/office/drawing/2014/main" id="{987C6120-2802-4AAE-A140-8E5561485A05}"/>
                  </a:ext>
                </a:extLst>
              </p:cNvPr>
              <p:cNvSpPr/>
              <p:nvPr/>
            </p:nvSpPr>
            <p:spPr>
              <a:xfrm>
                <a:off x="893901" y="3481396"/>
                <a:ext cx="2165" cy="183961"/>
              </a:xfrm>
              <a:custGeom>
                <a:avLst/>
                <a:gdLst>
                  <a:gd name="connsiteX0" fmla="*/ 0 w 2165"/>
                  <a:gd name="connsiteY0" fmla="*/ 183962 h 183961"/>
                  <a:gd name="connsiteX1" fmla="*/ 2165 w 2165"/>
                  <a:gd name="connsiteY1" fmla="*/ 0 h 183961"/>
                </a:gdLst>
                <a:ahLst/>
                <a:cxnLst>
                  <a:cxn ang="0">
                    <a:pos x="connsiteX0" y="connsiteY0"/>
                  </a:cxn>
                  <a:cxn ang="0">
                    <a:pos x="connsiteX1" y="connsiteY1"/>
                  </a:cxn>
                </a:cxnLst>
                <a:rect l="l" t="t" r="r" b="b"/>
                <a:pathLst>
                  <a:path w="2165" h="183961">
                    <a:moveTo>
                      <a:pt x="0" y="183962"/>
                    </a:moveTo>
                    <a:lnTo>
                      <a:pt x="2165" y="0"/>
                    </a:lnTo>
                  </a:path>
                </a:pathLst>
              </a:custGeom>
              <a:ln w="12700" cap="flat">
                <a:solidFill>
                  <a:srgbClr val="01A98D"/>
                </a:solidFill>
                <a:prstDash val="solid"/>
                <a:round/>
              </a:ln>
            </p:spPr>
            <p:txBody>
              <a:bodyPr rtlCol="0" anchor="ctr"/>
              <a:lstStyle/>
              <a:p>
                <a:endParaRPr lang="en-US" sz="3456"/>
              </a:p>
            </p:txBody>
          </p:sp>
          <p:sp>
            <p:nvSpPr>
              <p:cNvPr id="141" name="Freeform: Shape 1112">
                <a:extLst>
                  <a:ext uri="{FF2B5EF4-FFF2-40B4-BE49-F238E27FC236}">
                    <a16:creationId xmlns:a16="http://schemas.microsoft.com/office/drawing/2014/main" id="{4EA54BBB-9EF3-9AC0-098D-7D3857C9B1D8}"/>
                  </a:ext>
                </a:extLst>
              </p:cNvPr>
              <p:cNvSpPr/>
              <p:nvPr/>
            </p:nvSpPr>
            <p:spPr>
              <a:xfrm>
                <a:off x="938544" y="3710968"/>
                <a:ext cx="183961" cy="4607"/>
              </a:xfrm>
              <a:custGeom>
                <a:avLst/>
                <a:gdLst>
                  <a:gd name="connsiteX0" fmla="*/ 183962 w 183961"/>
                  <a:gd name="connsiteY0" fmla="*/ 0 h 4607"/>
                  <a:gd name="connsiteX1" fmla="*/ 87305 w 183961"/>
                  <a:gd name="connsiteY1" fmla="*/ 0 h 4607"/>
                  <a:gd name="connsiteX2" fmla="*/ 0 w 183961"/>
                  <a:gd name="connsiteY2" fmla="*/ 0 h 4607"/>
                </a:gdLst>
                <a:ahLst/>
                <a:cxnLst>
                  <a:cxn ang="0">
                    <a:pos x="connsiteX0" y="connsiteY0"/>
                  </a:cxn>
                  <a:cxn ang="0">
                    <a:pos x="connsiteX1" y="connsiteY1"/>
                  </a:cxn>
                  <a:cxn ang="0">
                    <a:pos x="connsiteX2" y="connsiteY2"/>
                  </a:cxn>
                </a:cxnLst>
                <a:rect l="l" t="t" r="r" b="b"/>
                <a:pathLst>
                  <a:path w="183961" h="4607">
                    <a:moveTo>
                      <a:pt x="183962" y="0"/>
                    </a:moveTo>
                    <a:lnTo>
                      <a:pt x="87305" y="0"/>
                    </a:lnTo>
                    <a:lnTo>
                      <a:pt x="0" y="0"/>
                    </a:lnTo>
                  </a:path>
                </a:pathLst>
              </a:custGeom>
              <a:noFill/>
              <a:ln w="12700" cap="flat">
                <a:solidFill>
                  <a:srgbClr val="01A98D"/>
                </a:solidFill>
                <a:prstDash val="solid"/>
                <a:round/>
              </a:ln>
            </p:spPr>
            <p:txBody>
              <a:bodyPr rtlCol="0" anchor="ctr"/>
              <a:lstStyle/>
              <a:p>
                <a:endParaRPr lang="en-US" sz="3456"/>
              </a:p>
            </p:txBody>
          </p:sp>
          <p:sp>
            <p:nvSpPr>
              <p:cNvPr id="142" name="Freeform: Shape 1113">
                <a:extLst>
                  <a:ext uri="{FF2B5EF4-FFF2-40B4-BE49-F238E27FC236}">
                    <a16:creationId xmlns:a16="http://schemas.microsoft.com/office/drawing/2014/main" id="{84279470-BC76-114B-134C-C24082FAAE66}"/>
                  </a:ext>
                </a:extLst>
              </p:cNvPr>
              <p:cNvSpPr/>
              <p:nvPr/>
            </p:nvSpPr>
            <p:spPr>
              <a:xfrm>
                <a:off x="1168162" y="3481396"/>
                <a:ext cx="4607" cy="183961"/>
              </a:xfrm>
              <a:custGeom>
                <a:avLst/>
                <a:gdLst>
                  <a:gd name="connsiteX0" fmla="*/ 0 w 4607"/>
                  <a:gd name="connsiteY0" fmla="*/ 0 h 183961"/>
                  <a:gd name="connsiteX1" fmla="*/ 0 w 4607"/>
                  <a:gd name="connsiteY1" fmla="*/ 183962 h 183961"/>
                </a:gdLst>
                <a:ahLst/>
                <a:cxnLst>
                  <a:cxn ang="0">
                    <a:pos x="connsiteX0" y="connsiteY0"/>
                  </a:cxn>
                  <a:cxn ang="0">
                    <a:pos x="connsiteX1" y="connsiteY1"/>
                  </a:cxn>
                </a:cxnLst>
                <a:rect l="l" t="t" r="r" b="b"/>
                <a:pathLst>
                  <a:path w="4607" h="183961">
                    <a:moveTo>
                      <a:pt x="0" y="0"/>
                    </a:moveTo>
                    <a:lnTo>
                      <a:pt x="0" y="183962"/>
                    </a:lnTo>
                  </a:path>
                </a:pathLst>
              </a:custGeom>
              <a:ln w="12700" cap="flat">
                <a:solidFill>
                  <a:srgbClr val="01A98D"/>
                </a:solidFill>
                <a:prstDash val="solid"/>
                <a:round/>
              </a:ln>
            </p:spPr>
            <p:txBody>
              <a:bodyPr rtlCol="0" anchor="ctr"/>
              <a:lstStyle/>
              <a:p>
                <a:endParaRPr lang="en-US" sz="3456"/>
              </a:p>
            </p:txBody>
          </p:sp>
          <p:sp>
            <p:nvSpPr>
              <p:cNvPr id="143" name="Freeform: Shape 1114">
                <a:extLst>
                  <a:ext uri="{FF2B5EF4-FFF2-40B4-BE49-F238E27FC236}">
                    <a16:creationId xmlns:a16="http://schemas.microsoft.com/office/drawing/2014/main" id="{F79017BE-FF38-8999-B922-3E4A1A27F850}"/>
                  </a:ext>
                </a:extLst>
              </p:cNvPr>
              <p:cNvSpPr/>
              <p:nvPr/>
            </p:nvSpPr>
            <p:spPr>
              <a:xfrm>
                <a:off x="938544" y="3435740"/>
                <a:ext cx="183961" cy="4607"/>
              </a:xfrm>
              <a:custGeom>
                <a:avLst/>
                <a:gdLst>
                  <a:gd name="connsiteX0" fmla="*/ 0 w 183961"/>
                  <a:gd name="connsiteY0" fmla="*/ 0 h 4607"/>
                  <a:gd name="connsiteX1" fmla="*/ 183962 w 183961"/>
                  <a:gd name="connsiteY1" fmla="*/ 0 h 4607"/>
                </a:gdLst>
                <a:ahLst/>
                <a:cxnLst>
                  <a:cxn ang="0">
                    <a:pos x="connsiteX0" y="connsiteY0"/>
                  </a:cxn>
                  <a:cxn ang="0">
                    <a:pos x="connsiteX1" y="connsiteY1"/>
                  </a:cxn>
                </a:cxnLst>
                <a:rect l="l" t="t" r="r" b="b"/>
                <a:pathLst>
                  <a:path w="183961" h="4607">
                    <a:moveTo>
                      <a:pt x="0" y="0"/>
                    </a:moveTo>
                    <a:lnTo>
                      <a:pt x="183962" y="0"/>
                    </a:lnTo>
                  </a:path>
                </a:pathLst>
              </a:custGeom>
              <a:ln w="12700" cap="flat">
                <a:solidFill>
                  <a:srgbClr val="01A98D"/>
                </a:solidFill>
                <a:prstDash val="solid"/>
                <a:round/>
              </a:ln>
            </p:spPr>
            <p:txBody>
              <a:bodyPr rtlCol="0" anchor="ctr"/>
              <a:lstStyle/>
              <a:p>
                <a:endParaRPr lang="en-US" sz="3456"/>
              </a:p>
            </p:txBody>
          </p:sp>
          <p:sp>
            <p:nvSpPr>
              <p:cNvPr id="144" name="Freeform: Shape 1115">
                <a:extLst>
                  <a:ext uri="{FF2B5EF4-FFF2-40B4-BE49-F238E27FC236}">
                    <a16:creationId xmlns:a16="http://schemas.microsoft.com/office/drawing/2014/main" id="{34D10B40-168A-42AD-BDDB-E5DD1BB0CB1A}"/>
                  </a:ext>
                </a:extLst>
              </p:cNvPr>
              <p:cNvSpPr/>
              <p:nvPr/>
            </p:nvSpPr>
            <p:spPr>
              <a:xfrm>
                <a:off x="1122506"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5" name="Freeform: Shape 1116">
                <a:extLst>
                  <a:ext uri="{FF2B5EF4-FFF2-40B4-BE49-F238E27FC236}">
                    <a16:creationId xmlns:a16="http://schemas.microsoft.com/office/drawing/2014/main" id="{EFD69F92-92EF-8CF2-CE6C-C8E695180819}"/>
                  </a:ext>
                </a:extLst>
              </p:cNvPr>
              <p:cNvSpPr/>
              <p:nvPr/>
            </p:nvSpPr>
            <p:spPr>
              <a:xfrm>
                <a:off x="862527" y="3405333"/>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6" name="Freeform: Shape 1117">
                <a:extLst>
                  <a:ext uri="{FF2B5EF4-FFF2-40B4-BE49-F238E27FC236}">
                    <a16:creationId xmlns:a16="http://schemas.microsoft.com/office/drawing/2014/main" id="{ED3210F7-C933-BA69-BB23-8CCD0FA5541A}"/>
                  </a:ext>
                </a:extLst>
              </p:cNvPr>
              <p:cNvSpPr/>
              <p:nvPr/>
            </p:nvSpPr>
            <p:spPr>
              <a:xfrm>
                <a:off x="1122506"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sp>
            <p:nvSpPr>
              <p:cNvPr id="147" name="Freeform: Shape 1118">
                <a:extLst>
                  <a:ext uri="{FF2B5EF4-FFF2-40B4-BE49-F238E27FC236}">
                    <a16:creationId xmlns:a16="http://schemas.microsoft.com/office/drawing/2014/main" id="{C12D4841-6E72-AE82-1551-E7877D71E078}"/>
                  </a:ext>
                </a:extLst>
              </p:cNvPr>
              <p:cNvSpPr/>
              <p:nvPr/>
            </p:nvSpPr>
            <p:spPr>
              <a:xfrm>
                <a:off x="862527" y="3665358"/>
                <a:ext cx="76017" cy="76017"/>
              </a:xfrm>
              <a:custGeom>
                <a:avLst/>
                <a:gdLst>
                  <a:gd name="connsiteX0" fmla="*/ 0 w 76017"/>
                  <a:gd name="connsiteY0" fmla="*/ 0 h 76017"/>
                  <a:gd name="connsiteX1" fmla="*/ 76017 w 76017"/>
                  <a:gd name="connsiteY1" fmla="*/ 0 h 76017"/>
                  <a:gd name="connsiteX2" fmla="*/ 76017 w 76017"/>
                  <a:gd name="connsiteY2" fmla="*/ 76017 h 76017"/>
                  <a:gd name="connsiteX3" fmla="*/ 0 w 76017"/>
                  <a:gd name="connsiteY3" fmla="*/ 76017 h 76017"/>
                </a:gdLst>
                <a:ahLst/>
                <a:cxnLst>
                  <a:cxn ang="0">
                    <a:pos x="connsiteX0" y="connsiteY0"/>
                  </a:cxn>
                  <a:cxn ang="0">
                    <a:pos x="connsiteX1" y="connsiteY1"/>
                  </a:cxn>
                  <a:cxn ang="0">
                    <a:pos x="connsiteX2" y="connsiteY2"/>
                  </a:cxn>
                  <a:cxn ang="0">
                    <a:pos x="connsiteX3" y="connsiteY3"/>
                  </a:cxn>
                </a:cxnLst>
                <a:rect l="l" t="t" r="r" b="b"/>
                <a:pathLst>
                  <a:path w="76017" h="76017">
                    <a:moveTo>
                      <a:pt x="0" y="0"/>
                    </a:moveTo>
                    <a:lnTo>
                      <a:pt x="76017" y="0"/>
                    </a:lnTo>
                    <a:lnTo>
                      <a:pt x="76017" y="76017"/>
                    </a:lnTo>
                    <a:lnTo>
                      <a:pt x="0" y="76017"/>
                    </a:lnTo>
                    <a:close/>
                  </a:path>
                </a:pathLst>
              </a:custGeom>
              <a:noFill/>
              <a:ln w="12700" cap="flat">
                <a:solidFill>
                  <a:srgbClr val="01A98D"/>
                </a:solidFill>
                <a:prstDash val="solid"/>
                <a:round/>
              </a:ln>
            </p:spPr>
            <p:txBody>
              <a:bodyPr rtlCol="0" anchor="ctr"/>
              <a:lstStyle/>
              <a:p>
                <a:endParaRPr lang="en-US" sz="3456"/>
              </a:p>
            </p:txBody>
          </p:sp>
        </p:grpSp>
        <p:sp>
          <p:nvSpPr>
            <p:cNvPr id="133" name="Freeform: Shape 1104">
              <a:extLst>
                <a:ext uri="{FF2B5EF4-FFF2-40B4-BE49-F238E27FC236}">
                  <a16:creationId xmlns:a16="http://schemas.microsoft.com/office/drawing/2014/main" id="{40B7706E-7BDA-89D8-733C-8D5F82D9DE85}"/>
                </a:ext>
              </a:extLst>
            </p:cNvPr>
            <p:cNvSpPr/>
            <p:nvPr/>
          </p:nvSpPr>
          <p:spPr>
            <a:xfrm>
              <a:off x="981713" y="3435740"/>
              <a:ext cx="4607" cy="275228"/>
            </a:xfrm>
            <a:custGeom>
              <a:avLst/>
              <a:gdLst>
                <a:gd name="connsiteX0" fmla="*/ 0 w 4607"/>
                <a:gd name="connsiteY0" fmla="*/ 0 h 275228"/>
                <a:gd name="connsiteX1" fmla="*/ 0 w 4607"/>
                <a:gd name="connsiteY1" fmla="*/ 275229 h 275228"/>
              </a:gdLst>
              <a:ahLst/>
              <a:cxnLst>
                <a:cxn ang="0">
                  <a:pos x="connsiteX0" y="connsiteY0"/>
                </a:cxn>
                <a:cxn ang="0">
                  <a:pos x="connsiteX1" y="connsiteY1"/>
                </a:cxn>
              </a:cxnLst>
              <a:rect l="l" t="t" r="r" b="b"/>
              <a:pathLst>
                <a:path w="4607" h="275228">
                  <a:moveTo>
                    <a:pt x="0" y="0"/>
                  </a:moveTo>
                  <a:lnTo>
                    <a:pt x="0" y="275229"/>
                  </a:lnTo>
                </a:path>
              </a:pathLst>
            </a:custGeom>
            <a:ln w="12700" cap="flat">
              <a:solidFill>
                <a:srgbClr val="01A98D"/>
              </a:solidFill>
              <a:prstDash val="solid"/>
              <a:round/>
            </a:ln>
          </p:spPr>
          <p:txBody>
            <a:bodyPr rtlCol="0" anchor="ctr"/>
            <a:lstStyle/>
            <a:p>
              <a:endParaRPr lang="en-US" sz="3456"/>
            </a:p>
          </p:txBody>
        </p:sp>
        <p:sp>
          <p:nvSpPr>
            <p:cNvPr id="134" name="Freeform: Shape 1105">
              <a:extLst>
                <a:ext uri="{FF2B5EF4-FFF2-40B4-BE49-F238E27FC236}">
                  <a16:creationId xmlns:a16="http://schemas.microsoft.com/office/drawing/2014/main" id="{6F4014C9-3532-50A8-5455-2662D268673A}"/>
                </a:ext>
              </a:extLst>
            </p:cNvPr>
            <p:cNvSpPr/>
            <p:nvPr/>
          </p:nvSpPr>
          <p:spPr>
            <a:xfrm>
              <a:off x="1079153" y="3550411"/>
              <a:ext cx="4607" cy="160557"/>
            </a:xfrm>
            <a:custGeom>
              <a:avLst/>
              <a:gdLst>
                <a:gd name="connsiteX0" fmla="*/ 0 w 4607"/>
                <a:gd name="connsiteY0" fmla="*/ 0 h 160557"/>
                <a:gd name="connsiteX1" fmla="*/ 0 w 4607"/>
                <a:gd name="connsiteY1" fmla="*/ 160558 h 160557"/>
              </a:gdLst>
              <a:ahLst/>
              <a:cxnLst>
                <a:cxn ang="0">
                  <a:pos x="connsiteX0" y="connsiteY0"/>
                </a:cxn>
                <a:cxn ang="0">
                  <a:pos x="connsiteX1" y="connsiteY1"/>
                </a:cxn>
              </a:cxnLst>
              <a:rect l="l" t="t" r="r" b="b"/>
              <a:pathLst>
                <a:path w="4607" h="160557">
                  <a:moveTo>
                    <a:pt x="0" y="0"/>
                  </a:moveTo>
                  <a:lnTo>
                    <a:pt x="0" y="160558"/>
                  </a:lnTo>
                </a:path>
              </a:pathLst>
            </a:custGeom>
            <a:ln w="12700" cap="flat">
              <a:solidFill>
                <a:srgbClr val="01A98D"/>
              </a:solidFill>
              <a:prstDash val="solid"/>
              <a:round/>
            </a:ln>
          </p:spPr>
          <p:txBody>
            <a:bodyPr rtlCol="0" anchor="ctr"/>
            <a:lstStyle/>
            <a:p>
              <a:endParaRPr lang="en-US" sz="3456"/>
            </a:p>
          </p:txBody>
        </p:sp>
        <p:sp>
          <p:nvSpPr>
            <p:cNvPr id="135" name="Freeform: Shape 1106">
              <a:extLst>
                <a:ext uri="{FF2B5EF4-FFF2-40B4-BE49-F238E27FC236}">
                  <a16:creationId xmlns:a16="http://schemas.microsoft.com/office/drawing/2014/main" id="{D5A17560-E592-9210-90E4-5005EDE17829}"/>
                </a:ext>
              </a:extLst>
            </p:cNvPr>
            <p:cNvSpPr/>
            <p:nvPr/>
          </p:nvSpPr>
          <p:spPr>
            <a:xfrm>
              <a:off x="1079153" y="3435740"/>
              <a:ext cx="4607" cy="63900"/>
            </a:xfrm>
            <a:custGeom>
              <a:avLst/>
              <a:gdLst>
                <a:gd name="connsiteX0" fmla="*/ 0 w 4607"/>
                <a:gd name="connsiteY0" fmla="*/ 0 h 63900"/>
                <a:gd name="connsiteX1" fmla="*/ 0 w 4607"/>
                <a:gd name="connsiteY1" fmla="*/ 63901 h 63900"/>
              </a:gdLst>
              <a:ahLst/>
              <a:cxnLst>
                <a:cxn ang="0">
                  <a:pos x="connsiteX0" y="connsiteY0"/>
                </a:cxn>
                <a:cxn ang="0">
                  <a:pos x="connsiteX1" y="connsiteY1"/>
                </a:cxn>
              </a:cxnLst>
              <a:rect l="l" t="t" r="r" b="b"/>
              <a:pathLst>
                <a:path w="4607" h="63900">
                  <a:moveTo>
                    <a:pt x="0" y="0"/>
                  </a:moveTo>
                  <a:lnTo>
                    <a:pt x="0" y="63901"/>
                  </a:lnTo>
                </a:path>
              </a:pathLst>
            </a:custGeom>
            <a:ln w="12700" cap="flat">
              <a:solidFill>
                <a:srgbClr val="01A98D"/>
              </a:solidFill>
              <a:prstDash val="solid"/>
              <a:round/>
            </a:ln>
          </p:spPr>
          <p:txBody>
            <a:bodyPr rtlCol="0" anchor="ctr"/>
            <a:lstStyle/>
            <a:p>
              <a:endParaRPr lang="en-US" sz="3456"/>
            </a:p>
          </p:txBody>
        </p:sp>
        <p:sp>
          <p:nvSpPr>
            <p:cNvPr id="136" name="Freeform: Shape 1107">
              <a:extLst>
                <a:ext uri="{FF2B5EF4-FFF2-40B4-BE49-F238E27FC236}">
                  <a16:creationId xmlns:a16="http://schemas.microsoft.com/office/drawing/2014/main" id="{0BD1DC0B-9D65-6F37-4E63-478C13BEE835}"/>
                </a:ext>
              </a:extLst>
            </p:cNvPr>
            <p:cNvSpPr/>
            <p:nvPr/>
          </p:nvSpPr>
          <p:spPr>
            <a:xfrm>
              <a:off x="1104815" y="3526408"/>
              <a:ext cx="59662" cy="4607"/>
            </a:xfrm>
            <a:custGeom>
              <a:avLst/>
              <a:gdLst>
                <a:gd name="connsiteX0" fmla="*/ 0 w 59662"/>
                <a:gd name="connsiteY0" fmla="*/ 0 h 4607"/>
                <a:gd name="connsiteX1" fmla="*/ 59662 w 59662"/>
                <a:gd name="connsiteY1" fmla="*/ 0 h 4607"/>
              </a:gdLst>
              <a:ahLst/>
              <a:cxnLst>
                <a:cxn ang="0">
                  <a:pos x="connsiteX0" y="connsiteY0"/>
                </a:cxn>
                <a:cxn ang="0">
                  <a:pos x="connsiteX1" y="connsiteY1"/>
                </a:cxn>
              </a:cxnLst>
              <a:rect l="l" t="t" r="r" b="b"/>
              <a:pathLst>
                <a:path w="59662" h="4607">
                  <a:moveTo>
                    <a:pt x="0" y="0"/>
                  </a:moveTo>
                  <a:lnTo>
                    <a:pt x="59662" y="0"/>
                  </a:lnTo>
                </a:path>
              </a:pathLst>
            </a:custGeom>
            <a:ln w="12700" cap="flat">
              <a:solidFill>
                <a:srgbClr val="01A98D"/>
              </a:solidFill>
              <a:prstDash val="solid"/>
              <a:round/>
            </a:ln>
          </p:spPr>
          <p:txBody>
            <a:bodyPr rtlCol="0" anchor="ctr"/>
            <a:lstStyle/>
            <a:p>
              <a:endParaRPr lang="en-US" sz="3456"/>
            </a:p>
          </p:txBody>
        </p:sp>
        <p:sp>
          <p:nvSpPr>
            <p:cNvPr id="137" name="Freeform: Shape 1108">
              <a:extLst>
                <a:ext uri="{FF2B5EF4-FFF2-40B4-BE49-F238E27FC236}">
                  <a16:creationId xmlns:a16="http://schemas.microsoft.com/office/drawing/2014/main" id="{0FC82A5B-BD7C-B28B-46DB-BD392A767E13}"/>
                </a:ext>
              </a:extLst>
            </p:cNvPr>
            <p:cNvSpPr/>
            <p:nvPr/>
          </p:nvSpPr>
          <p:spPr>
            <a:xfrm>
              <a:off x="897633" y="3526408"/>
              <a:ext cx="155858" cy="4607"/>
            </a:xfrm>
            <a:custGeom>
              <a:avLst/>
              <a:gdLst>
                <a:gd name="connsiteX0" fmla="*/ 0 w 155858"/>
                <a:gd name="connsiteY0" fmla="*/ 0 h 4607"/>
                <a:gd name="connsiteX1" fmla="*/ 155859 w 155858"/>
                <a:gd name="connsiteY1" fmla="*/ 0 h 4607"/>
              </a:gdLst>
              <a:ahLst/>
              <a:cxnLst>
                <a:cxn ang="0">
                  <a:pos x="connsiteX0" y="connsiteY0"/>
                </a:cxn>
                <a:cxn ang="0">
                  <a:pos x="connsiteX1" y="connsiteY1"/>
                </a:cxn>
              </a:cxnLst>
              <a:rect l="l" t="t" r="r" b="b"/>
              <a:pathLst>
                <a:path w="155858" h="4607">
                  <a:moveTo>
                    <a:pt x="0" y="0"/>
                  </a:moveTo>
                  <a:lnTo>
                    <a:pt x="155859" y="0"/>
                  </a:lnTo>
                </a:path>
              </a:pathLst>
            </a:custGeom>
            <a:ln w="12700" cap="flat">
              <a:solidFill>
                <a:srgbClr val="01A98D"/>
              </a:solidFill>
              <a:prstDash val="solid"/>
              <a:round/>
            </a:ln>
          </p:spPr>
          <p:txBody>
            <a:bodyPr rtlCol="0" anchor="ctr"/>
            <a:lstStyle/>
            <a:p>
              <a:endParaRPr lang="en-US" sz="3456"/>
            </a:p>
          </p:txBody>
        </p:sp>
        <p:sp>
          <p:nvSpPr>
            <p:cNvPr id="138" name="Freeform: Shape 1109">
              <a:extLst>
                <a:ext uri="{FF2B5EF4-FFF2-40B4-BE49-F238E27FC236}">
                  <a16:creationId xmlns:a16="http://schemas.microsoft.com/office/drawing/2014/main" id="{701962EC-0523-32D2-FCCF-8B46E1DCB7BF}"/>
                </a:ext>
              </a:extLst>
            </p:cNvPr>
            <p:cNvSpPr/>
            <p:nvPr/>
          </p:nvSpPr>
          <p:spPr>
            <a:xfrm>
              <a:off x="897633" y="3613067"/>
              <a:ext cx="266843" cy="4607"/>
            </a:xfrm>
            <a:custGeom>
              <a:avLst/>
              <a:gdLst>
                <a:gd name="connsiteX0" fmla="*/ 0 w 266843"/>
                <a:gd name="connsiteY0" fmla="*/ 0 h 4607"/>
                <a:gd name="connsiteX1" fmla="*/ 266844 w 266843"/>
                <a:gd name="connsiteY1" fmla="*/ 0 h 4607"/>
              </a:gdLst>
              <a:ahLst/>
              <a:cxnLst>
                <a:cxn ang="0">
                  <a:pos x="connsiteX0" y="connsiteY0"/>
                </a:cxn>
                <a:cxn ang="0">
                  <a:pos x="connsiteX1" y="connsiteY1"/>
                </a:cxn>
              </a:cxnLst>
              <a:rect l="l" t="t" r="r" b="b"/>
              <a:pathLst>
                <a:path w="266843" h="4607">
                  <a:moveTo>
                    <a:pt x="0" y="0"/>
                  </a:moveTo>
                  <a:lnTo>
                    <a:pt x="266844" y="0"/>
                  </a:lnTo>
                </a:path>
              </a:pathLst>
            </a:custGeom>
            <a:ln w="12700" cap="flat">
              <a:solidFill>
                <a:srgbClr val="01A98D"/>
              </a:solidFill>
              <a:prstDash val="solid"/>
              <a:round/>
            </a:ln>
          </p:spPr>
          <p:txBody>
            <a:bodyPr rtlCol="0" anchor="ctr"/>
            <a:lstStyle/>
            <a:p>
              <a:endParaRPr lang="en-US" sz="3456"/>
            </a:p>
          </p:txBody>
        </p:sp>
        <p:sp>
          <p:nvSpPr>
            <p:cNvPr id="139" name="Freeform: Shape 1110">
              <a:extLst>
                <a:ext uri="{FF2B5EF4-FFF2-40B4-BE49-F238E27FC236}">
                  <a16:creationId xmlns:a16="http://schemas.microsoft.com/office/drawing/2014/main" id="{2FE01BC5-E9D9-9B57-8AC8-74B4FD714D65}"/>
                </a:ext>
              </a:extLst>
            </p:cNvPr>
            <p:cNvSpPr/>
            <p:nvPr/>
          </p:nvSpPr>
          <p:spPr>
            <a:xfrm>
              <a:off x="1053445" y="3500700"/>
              <a:ext cx="51415" cy="51415"/>
            </a:xfrm>
            <a:custGeom>
              <a:avLst/>
              <a:gdLst>
                <a:gd name="connsiteX0" fmla="*/ 51415 w 51415"/>
                <a:gd name="connsiteY0" fmla="*/ 25708 h 51415"/>
                <a:gd name="connsiteX1" fmla="*/ 25708 w 51415"/>
                <a:gd name="connsiteY1" fmla="*/ 51415 h 51415"/>
                <a:gd name="connsiteX2" fmla="*/ 0 w 51415"/>
                <a:gd name="connsiteY2" fmla="*/ 25708 h 51415"/>
                <a:gd name="connsiteX3" fmla="*/ 25708 w 51415"/>
                <a:gd name="connsiteY3" fmla="*/ 0 h 51415"/>
                <a:gd name="connsiteX4" fmla="*/ 51415 w 51415"/>
                <a:gd name="connsiteY4" fmla="*/ 25708 h 5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5" h="51415">
                  <a:moveTo>
                    <a:pt x="51415" y="25708"/>
                  </a:moveTo>
                  <a:cubicBezTo>
                    <a:pt x="51415" y="39906"/>
                    <a:pt x="39906" y="51415"/>
                    <a:pt x="25708" y="51415"/>
                  </a:cubicBezTo>
                  <a:cubicBezTo>
                    <a:pt x="11510" y="51415"/>
                    <a:pt x="0" y="39906"/>
                    <a:pt x="0" y="25708"/>
                  </a:cubicBezTo>
                  <a:cubicBezTo>
                    <a:pt x="0" y="11510"/>
                    <a:pt x="11510" y="0"/>
                    <a:pt x="25708" y="0"/>
                  </a:cubicBezTo>
                  <a:cubicBezTo>
                    <a:pt x="39906" y="0"/>
                    <a:pt x="51415" y="11510"/>
                    <a:pt x="51415" y="25708"/>
                  </a:cubicBezTo>
                  <a:close/>
                </a:path>
              </a:pathLst>
            </a:custGeom>
            <a:noFill/>
            <a:ln w="12700" cap="flat">
              <a:solidFill>
                <a:srgbClr val="01A98D"/>
              </a:solidFill>
              <a:prstDash val="solid"/>
              <a:round/>
            </a:ln>
          </p:spPr>
          <p:txBody>
            <a:bodyPr rtlCol="0" anchor="ctr"/>
            <a:lstStyle/>
            <a:p>
              <a:endParaRPr lang="en-US" sz="3456"/>
            </a:p>
          </p:txBody>
        </p:sp>
      </p:grpSp>
      <p:pic>
        <p:nvPicPr>
          <p:cNvPr id="208" name="Picture 207">
            <a:extLst>
              <a:ext uri="{FF2B5EF4-FFF2-40B4-BE49-F238E27FC236}">
                <a16:creationId xmlns:a16="http://schemas.microsoft.com/office/drawing/2014/main" id="{84167F60-D696-C7AF-FBFC-D2D4C4B1B588}"/>
              </a:ext>
            </a:extLst>
          </p:cNvPr>
          <p:cNvPicPr>
            <a:picLocks noChangeAspect="1"/>
          </p:cNvPicPr>
          <p:nvPr/>
        </p:nvPicPr>
        <p:blipFill>
          <a:blip r:embed="rId3"/>
          <a:stretch>
            <a:fillRect/>
          </a:stretch>
        </p:blipFill>
        <p:spPr>
          <a:xfrm>
            <a:off x="7093161" y="3408796"/>
            <a:ext cx="841456" cy="677034"/>
          </a:xfrm>
          <a:prstGeom prst="rect">
            <a:avLst/>
          </a:prstGeom>
        </p:spPr>
      </p:pic>
      <p:pic>
        <p:nvPicPr>
          <p:cNvPr id="210" name="Picture 209">
            <a:extLst>
              <a:ext uri="{FF2B5EF4-FFF2-40B4-BE49-F238E27FC236}">
                <a16:creationId xmlns:a16="http://schemas.microsoft.com/office/drawing/2014/main" id="{085B8D0A-0B15-48ED-2562-01E0590744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90070" y="5234675"/>
            <a:ext cx="1182322" cy="1182322"/>
          </a:xfrm>
          <a:prstGeom prst="rect">
            <a:avLst/>
          </a:prstGeom>
        </p:spPr>
      </p:pic>
      <p:pic>
        <p:nvPicPr>
          <p:cNvPr id="211" name="Picture 210">
            <a:extLst>
              <a:ext uri="{FF2B5EF4-FFF2-40B4-BE49-F238E27FC236}">
                <a16:creationId xmlns:a16="http://schemas.microsoft.com/office/drawing/2014/main" id="{CBFFEFC1-19DE-B863-78A8-5AC9C02D72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77208" y="698915"/>
            <a:ext cx="1370185" cy="1370185"/>
          </a:xfrm>
          <a:prstGeom prst="rect">
            <a:avLst/>
          </a:prstGeom>
        </p:spPr>
      </p:pic>
      <p:pic>
        <p:nvPicPr>
          <p:cNvPr id="226" name="Picture 225">
            <a:extLst>
              <a:ext uri="{FF2B5EF4-FFF2-40B4-BE49-F238E27FC236}">
                <a16:creationId xmlns:a16="http://schemas.microsoft.com/office/drawing/2014/main" id="{F832AD39-3C28-5104-1CDB-23B65F4E37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60126" y="2020652"/>
            <a:ext cx="1063983" cy="1063983"/>
          </a:xfrm>
          <a:prstGeom prst="rect">
            <a:avLst/>
          </a:prstGeom>
        </p:spPr>
      </p:pic>
    </p:spTree>
    <p:extLst>
      <p:ext uri="{BB962C8B-B14F-4D97-AF65-F5344CB8AC3E}">
        <p14:creationId xmlns:p14="http://schemas.microsoft.com/office/powerpoint/2010/main" val="240243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2|53.8|11.1|6.3|10.1"/>
</p:tagLst>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139365</TotalTime>
  <Words>4522</Words>
  <Application>Microsoft Macintosh PowerPoint</Application>
  <PresentationFormat>Custom</PresentationFormat>
  <Paragraphs>622</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Amazon Ember</vt:lpstr>
      <vt:lpstr>Amazon Ember Display</vt:lpstr>
      <vt:lpstr>Amazon Ember Display Light</vt:lpstr>
      <vt:lpstr>Amazon Ember Heavy</vt:lpstr>
      <vt:lpstr>Amazon Ember Light</vt:lpstr>
      <vt:lpstr>Amazon Ember Regular</vt:lpstr>
      <vt:lpstr>Amazon Ember Thin</vt:lpstr>
      <vt:lpstr>Arial</vt:lpstr>
      <vt:lpstr>Arial,Sans-Serif</vt:lpstr>
      <vt:lpstr>Calibri</vt:lpstr>
      <vt:lpstr>Courier New</vt:lpstr>
      <vt:lpstr>DeckTemplate-AWS</vt:lpstr>
      <vt:lpstr>A generative AI powered self-service assistant for contact centers</vt:lpstr>
      <vt:lpstr>Generative AI in the contact center</vt:lpstr>
      <vt:lpstr>PowerPoint Presentation</vt:lpstr>
      <vt:lpstr>Customer experience (using a fictional hotel chain example)</vt:lpstr>
      <vt:lpstr>Retrieval Augmented Generation (or, in-context learning)</vt:lpstr>
      <vt:lpstr>Retrieval Augmented Generation (or, in-context learning)</vt:lpstr>
      <vt:lpstr>Retrieval Augmented Generation (or, in-context learning)</vt:lpstr>
      <vt:lpstr>Retrieval Augmented Generation (or, in-context learning)</vt:lpstr>
      <vt:lpstr>PowerPoint Presentation</vt:lpstr>
      <vt:lpstr>Solution Architecture</vt:lpstr>
      <vt:lpstr>Contact center RAG solution architecture</vt:lpstr>
      <vt:lpstr>Core RAG solution</vt:lpstr>
      <vt:lpstr>Automated testing</vt:lpstr>
      <vt:lpstr>Conversation analytics</vt:lpstr>
      <vt:lpstr>Hallucination detection</vt:lpstr>
      <vt:lpstr>Full end-to-end contact center RAG solution architecture</vt:lpstr>
      <vt:lpstr>Appendix</vt:lpstr>
      <vt:lpstr>CloudFormation stacks</vt:lpstr>
      <vt:lpstr>Conversation analytics data pipeline – detail view</vt:lpstr>
    </vt:vector>
  </TitlesOfParts>
  <Manager/>
  <Company>Amazon Web Services,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 Reference Architecture</dc:title>
  <dc:subject>Outcome-Based Solutions Reference IVA Architecture</dc:subject>
  <dc:creator>Brian Yost</dc:creator>
  <cp:keywords/>
  <dc:description/>
  <cp:lastModifiedBy>Yost, Brian</cp:lastModifiedBy>
  <cp:revision>571</cp:revision>
  <cp:lastPrinted>2023-11-15T16:15:34Z</cp:lastPrinted>
  <dcterms:created xsi:type="dcterms:W3CDTF">2016-06-17T18:22:10Z</dcterms:created>
  <dcterms:modified xsi:type="dcterms:W3CDTF">2024-10-17T12:48:42Z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