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
  </p:notesMasterIdLst>
  <p:sldIdLst>
    <p:sldId id="256" r:id="rId2"/>
    <p:sldId id="260" r:id="rId3"/>
    <p:sldId id="257"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6"/>
    <p:restoredTop sz="78776"/>
  </p:normalViewPr>
  <p:slideViewPr>
    <p:cSldViewPr snapToGrid="0">
      <p:cViewPr varScale="1">
        <p:scale>
          <a:sx n="79" d="100"/>
          <a:sy n="79"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4C2CE-9508-A141-A8DC-4544475584A2}" type="doc">
      <dgm:prSet loTypeId="urn:microsoft.com/office/officeart/2005/8/layout/equation2" loCatId="" qsTypeId="urn:microsoft.com/office/officeart/2005/8/quickstyle/simple1" qsCatId="simple" csTypeId="urn:microsoft.com/office/officeart/2005/8/colors/accent1_2" csCatId="accent1" phldr="1"/>
      <dgm:spPr/>
    </dgm:pt>
    <dgm:pt modelId="{75CC82CF-A4B8-9D45-8126-19CBB1C4C54C}">
      <dgm:prSet phldrT="[Text]"/>
      <dgm:spPr/>
      <dgm:t>
        <a:bodyPr/>
        <a:lstStyle/>
        <a:p>
          <a:r>
            <a:rPr lang="en-US" dirty="0"/>
            <a:t>Prompts in a PPT</a:t>
          </a:r>
        </a:p>
      </dgm:t>
    </dgm:pt>
    <dgm:pt modelId="{C87ACC30-5335-174B-9120-C297C936198E}" type="parTrans" cxnId="{220702F4-6956-E143-921A-AA687E58C1A2}">
      <dgm:prSet/>
      <dgm:spPr/>
      <dgm:t>
        <a:bodyPr/>
        <a:lstStyle/>
        <a:p>
          <a:endParaRPr lang="en-US"/>
        </a:p>
      </dgm:t>
    </dgm:pt>
    <dgm:pt modelId="{33DBEF42-13FC-6443-B0B5-5F12DCC391DE}" type="sibTrans" cxnId="{220702F4-6956-E143-921A-AA687E58C1A2}">
      <dgm:prSet/>
      <dgm:spPr/>
      <dgm:t>
        <a:bodyPr/>
        <a:lstStyle/>
        <a:p>
          <a:endParaRPr lang="en-US"/>
        </a:p>
      </dgm:t>
    </dgm:pt>
    <dgm:pt modelId="{C70E2189-0312-614A-B24E-4EA63F985EA7}">
      <dgm:prSet phldrT="[Text]"/>
      <dgm:spPr/>
      <dgm:t>
        <a:bodyPr/>
        <a:lstStyle/>
        <a:p>
          <a:r>
            <a:rPr lang="en-US" dirty="0"/>
            <a:t>Single Shot PPT</a:t>
          </a:r>
        </a:p>
      </dgm:t>
    </dgm:pt>
    <dgm:pt modelId="{A5E24A46-1062-7247-BA2E-44D31625F285}" type="parTrans" cxnId="{4CD78C4E-09D1-1548-8C95-A6A67D4C92C8}">
      <dgm:prSet/>
      <dgm:spPr/>
      <dgm:t>
        <a:bodyPr/>
        <a:lstStyle/>
        <a:p>
          <a:endParaRPr lang="en-US"/>
        </a:p>
      </dgm:t>
    </dgm:pt>
    <dgm:pt modelId="{1BB88E9B-C84A-0A4C-9BA8-23B06ED04B56}" type="sibTrans" cxnId="{4CD78C4E-09D1-1548-8C95-A6A67D4C92C8}">
      <dgm:prSet/>
      <dgm:spPr/>
      <dgm:t>
        <a:bodyPr/>
        <a:lstStyle/>
        <a:p>
          <a:endParaRPr lang="en-US"/>
        </a:p>
      </dgm:t>
    </dgm:pt>
    <dgm:pt modelId="{9B09F187-4D95-6740-A3DC-CA711A53DC53}">
      <dgm:prSet phldrT="[Text]"/>
      <dgm:spPr/>
      <dgm:t>
        <a:bodyPr/>
        <a:lstStyle/>
        <a:p>
          <a:r>
            <a:rPr lang="en-US" dirty="0"/>
            <a:t>Context Notes</a:t>
          </a:r>
        </a:p>
      </dgm:t>
    </dgm:pt>
    <dgm:pt modelId="{46B4E10A-DDE6-DB48-B60B-6ABC68A0B20D}" type="parTrans" cxnId="{9B0593D9-073A-2F42-8F86-5AD7AB6007A4}">
      <dgm:prSet/>
      <dgm:spPr/>
      <dgm:t>
        <a:bodyPr/>
        <a:lstStyle/>
        <a:p>
          <a:endParaRPr lang="en-US"/>
        </a:p>
      </dgm:t>
    </dgm:pt>
    <dgm:pt modelId="{2112CDBF-8D8F-7146-83C7-19B7967E0722}" type="sibTrans" cxnId="{9B0593D9-073A-2F42-8F86-5AD7AB6007A4}">
      <dgm:prSet/>
      <dgm:spPr/>
      <dgm:t>
        <a:bodyPr/>
        <a:lstStyle/>
        <a:p>
          <a:endParaRPr lang="en-US"/>
        </a:p>
      </dgm:t>
    </dgm:pt>
    <dgm:pt modelId="{BDA826EE-D5C7-864C-8942-A5569594FE67}">
      <dgm:prSet/>
      <dgm:spPr/>
      <dgm:t>
        <a:bodyPr/>
        <a:lstStyle/>
        <a:p>
          <a:r>
            <a:rPr lang="en-US" dirty="0"/>
            <a:t>Generated Output</a:t>
          </a:r>
        </a:p>
      </dgm:t>
    </dgm:pt>
    <dgm:pt modelId="{E0B76A68-E8AB-3042-8502-F06E7533D5AF}" type="parTrans" cxnId="{924B12CF-0DC0-2C48-900B-1F3D722808DF}">
      <dgm:prSet/>
      <dgm:spPr/>
    </dgm:pt>
    <dgm:pt modelId="{F1D9738C-8898-9446-84C2-6EA922F00A79}" type="sibTrans" cxnId="{924B12CF-0DC0-2C48-900B-1F3D722808DF}">
      <dgm:prSet/>
      <dgm:spPr/>
    </dgm:pt>
    <dgm:pt modelId="{17DAE5E0-206E-0343-909A-0244C6D6B31D}" type="pres">
      <dgm:prSet presAssocID="{8204C2CE-9508-A141-A8DC-4544475584A2}" presName="Name0" presStyleCnt="0">
        <dgm:presLayoutVars>
          <dgm:dir/>
          <dgm:resizeHandles val="exact"/>
        </dgm:presLayoutVars>
      </dgm:prSet>
      <dgm:spPr/>
    </dgm:pt>
    <dgm:pt modelId="{5A1F731F-662C-C44A-AC9E-91A723C37C4D}" type="pres">
      <dgm:prSet presAssocID="{8204C2CE-9508-A141-A8DC-4544475584A2}" presName="vNodes" presStyleCnt="0"/>
      <dgm:spPr/>
    </dgm:pt>
    <dgm:pt modelId="{713F7546-CCAF-5343-B135-5A14C17DF46F}" type="pres">
      <dgm:prSet presAssocID="{75CC82CF-A4B8-9D45-8126-19CBB1C4C54C}" presName="node" presStyleLbl="node1" presStyleIdx="0" presStyleCnt="4">
        <dgm:presLayoutVars>
          <dgm:bulletEnabled val="1"/>
        </dgm:presLayoutVars>
      </dgm:prSet>
      <dgm:spPr/>
    </dgm:pt>
    <dgm:pt modelId="{BCEAC909-634C-844E-898E-D4A0A0C74FA2}" type="pres">
      <dgm:prSet presAssocID="{33DBEF42-13FC-6443-B0B5-5F12DCC391DE}" presName="spacerT" presStyleCnt="0"/>
      <dgm:spPr/>
    </dgm:pt>
    <dgm:pt modelId="{2F18609E-E9E8-0F42-BAEF-99B68446C6FE}" type="pres">
      <dgm:prSet presAssocID="{33DBEF42-13FC-6443-B0B5-5F12DCC391DE}" presName="sibTrans" presStyleLbl="sibTrans2D1" presStyleIdx="0" presStyleCnt="3"/>
      <dgm:spPr/>
    </dgm:pt>
    <dgm:pt modelId="{711086B2-657A-7A45-9281-0686DBB534E7}" type="pres">
      <dgm:prSet presAssocID="{33DBEF42-13FC-6443-B0B5-5F12DCC391DE}" presName="spacerB" presStyleCnt="0"/>
      <dgm:spPr/>
    </dgm:pt>
    <dgm:pt modelId="{71B0AE6F-94BF-5B49-A4C5-563CF515C5C9}" type="pres">
      <dgm:prSet presAssocID="{C70E2189-0312-614A-B24E-4EA63F985EA7}" presName="node" presStyleLbl="node1" presStyleIdx="1" presStyleCnt="4">
        <dgm:presLayoutVars>
          <dgm:bulletEnabled val="1"/>
        </dgm:presLayoutVars>
      </dgm:prSet>
      <dgm:spPr/>
    </dgm:pt>
    <dgm:pt modelId="{D0B1B547-AD11-EB40-8F0C-32C13D53750F}" type="pres">
      <dgm:prSet presAssocID="{1BB88E9B-C84A-0A4C-9BA8-23B06ED04B56}" presName="spacerT" presStyleCnt="0"/>
      <dgm:spPr/>
    </dgm:pt>
    <dgm:pt modelId="{977B11B7-4B33-3549-AEE5-9A5D193B72B8}" type="pres">
      <dgm:prSet presAssocID="{1BB88E9B-C84A-0A4C-9BA8-23B06ED04B56}" presName="sibTrans" presStyleLbl="sibTrans2D1" presStyleIdx="1" presStyleCnt="3"/>
      <dgm:spPr/>
    </dgm:pt>
    <dgm:pt modelId="{DB7F36E7-E16E-5B43-BB72-2E5A657E2522}" type="pres">
      <dgm:prSet presAssocID="{1BB88E9B-C84A-0A4C-9BA8-23B06ED04B56}" presName="spacerB" presStyleCnt="0"/>
      <dgm:spPr/>
    </dgm:pt>
    <dgm:pt modelId="{0EB6FE53-A2C7-AE43-8D12-ED854D62717A}" type="pres">
      <dgm:prSet presAssocID="{9B09F187-4D95-6740-A3DC-CA711A53DC53}" presName="node" presStyleLbl="node1" presStyleIdx="2" presStyleCnt="4">
        <dgm:presLayoutVars>
          <dgm:bulletEnabled val="1"/>
        </dgm:presLayoutVars>
      </dgm:prSet>
      <dgm:spPr/>
    </dgm:pt>
    <dgm:pt modelId="{97D19A80-E810-8F48-96EA-7522DBE86004}" type="pres">
      <dgm:prSet presAssocID="{8204C2CE-9508-A141-A8DC-4544475584A2}" presName="sibTransLast" presStyleLbl="sibTrans2D1" presStyleIdx="2" presStyleCnt="3"/>
      <dgm:spPr/>
    </dgm:pt>
    <dgm:pt modelId="{BB28AFB1-8D95-904A-B894-956942509A99}" type="pres">
      <dgm:prSet presAssocID="{8204C2CE-9508-A141-A8DC-4544475584A2}" presName="connectorText" presStyleLbl="sibTrans2D1" presStyleIdx="2" presStyleCnt="3"/>
      <dgm:spPr/>
    </dgm:pt>
    <dgm:pt modelId="{9FEBDE3F-3623-9743-8AC0-05D790735F60}" type="pres">
      <dgm:prSet presAssocID="{8204C2CE-9508-A141-A8DC-4544475584A2}" presName="lastNode" presStyleLbl="node1" presStyleIdx="3" presStyleCnt="4">
        <dgm:presLayoutVars>
          <dgm:bulletEnabled val="1"/>
        </dgm:presLayoutVars>
      </dgm:prSet>
      <dgm:spPr/>
    </dgm:pt>
  </dgm:ptLst>
  <dgm:cxnLst>
    <dgm:cxn modelId="{BD423C05-612F-2B41-89F2-8B13610F8A1A}" type="presOf" srcId="{9B09F187-4D95-6740-A3DC-CA711A53DC53}" destId="{0EB6FE53-A2C7-AE43-8D12-ED854D62717A}" srcOrd="0" destOrd="0" presId="urn:microsoft.com/office/officeart/2005/8/layout/equation2"/>
    <dgm:cxn modelId="{801DE412-B78F-A646-9ED8-AAF1D946E005}" type="presOf" srcId="{8204C2CE-9508-A141-A8DC-4544475584A2}" destId="{17DAE5E0-206E-0343-909A-0244C6D6B31D}" srcOrd="0" destOrd="0" presId="urn:microsoft.com/office/officeart/2005/8/layout/equation2"/>
    <dgm:cxn modelId="{89480942-7FF6-664E-B901-D372DA36BEB1}" type="presOf" srcId="{1BB88E9B-C84A-0A4C-9BA8-23B06ED04B56}" destId="{977B11B7-4B33-3549-AEE5-9A5D193B72B8}" srcOrd="0" destOrd="0" presId="urn:microsoft.com/office/officeart/2005/8/layout/equation2"/>
    <dgm:cxn modelId="{4CD78C4E-09D1-1548-8C95-A6A67D4C92C8}" srcId="{8204C2CE-9508-A141-A8DC-4544475584A2}" destId="{C70E2189-0312-614A-B24E-4EA63F985EA7}" srcOrd="1" destOrd="0" parTransId="{A5E24A46-1062-7247-BA2E-44D31625F285}" sibTransId="{1BB88E9B-C84A-0A4C-9BA8-23B06ED04B56}"/>
    <dgm:cxn modelId="{BC770784-3D73-5440-A56E-7DFB26B471D1}" type="presOf" srcId="{33DBEF42-13FC-6443-B0B5-5F12DCC391DE}" destId="{2F18609E-E9E8-0F42-BAEF-99B68446C6FE}" srcOrd="0" destOrd="0" presId="urn:microsoft.com/office/officeart/2005/8/layout/equation2"/>
    <dgm:cxn modelId="{FB4B1B90-B8B7-5C4C-9F0A-B4B761BB729F}" type="presOf" srcId="{C70E2189-0312-614A-B24E-4EA63F985EA7}" destId="{71B0AE6F-94BF-5B49-A4C5-563CF515C5C9}" srcOrd="0" destOrd="0" presId="urn:microsoft.com/office/officeart/2005/8/layout/equation2"/>
    <dgm:cxn modelId="{D5750EC9-30AA-BC48-942D-A3F9F85C3E8F}" type="presOf" srcId="{2112CDBF-8D8F-7146-83C7-19B7967E0722}" destId="{97D19A80-E810-8F48-96EA-7522DBE86004}" srcOrd="0" destOrd="0" presId="urn:microsoft.com/office/officeart/2005/8/layout/equation2"/>
    <dgm:cxn modelId="{924B12CF-0DC0-2C48-900B-1F3D722808DF}" srcId="{8204C2CE-9508-A141-A8DC-4544475584A2}" destId="{BDA826EE-D5C7-864C-8942-A5569594FE67}" srcOrd="3" destOrd="0" parTransId="{E0B76A68-E8AB-3042-8502-F06E7533D5AF}" sibTransId="{F1D9738C-8898-9446-84C2-6EA922F00A79}"/>
    <dgm:cxn modelId="{9B0593D9-073A-2F42-8F86-5AD7AB6007A4}" srcId="{8204C2CE-9508-A141-A8DC-4544475584A2}" destId="{9B09F187-4D95-6740-A3DC-CA711A53DC53}" srcOrd="2" destOrd="0" parTransId="{46B4E10A-DDE6-DB48-B60B-6ABC68A0B20D}" sibTransId="{2112CDBF-8D8F-7146-83C7-19B7967E0722}"/>
    <dgm:cxn modelId="{EEB486DA-5F91-C04C-8968-5B16103E1BAE}" type="presOf" srcId="{75CC82CF-A4B8-9D45-8126-19CBB1C4C54C}" destId="{713F7546-CCAF-5343-B135-5A14C17DF46F}" srcOrd="0" destOrd="0" presId="urn:microsoft.com/office/officeart/2005/8/layout/equation2"/>
    <dgm:cxn modelId="{00EA93DB-9F0B-4044-9BAD-43A1AC311E76}" type="presOf" srcId="{2112CDBF-8D8F-7146-83C7-19B7967E0722}" destId="{BB28AFB1-8D95-904A-B894-956942509A99}" srcOrd="1" destOrd="0" presId="urn:microsoft.com/office/officeart/2005/8/layout/equation2"/>
    <dgm:cxn modelId="{D9A5BBE0-874F-864A-A0AD-2C5BF100664C}" type="presOf" srcId="{BDA826EE-D5C7-864C-8942-A5569594FE67}" destId="{9FEBDE3F-3623-9743-8AC0-05D790735F60}" srcOrd="0" destOrd="0" presId="urn:microsoft.com/office/officeart/2005/8/layout/equation2"/>
    <dgm:cxn modelId="{220702F4-6956-E143-921A-AA687E58C1A2}" srcId="{8204C2CE-9508-A141-A8DC-4544475584A2}" destId="{75CC82CF-A4B8-9D45-8126-19CBB1C4C54C}" srcOrd="0" destOrd="0" parTransId="{C87ACC30-5335-174B-9120-C297C936198E}" sibTransId="{33DBEF42-13FC-6443-B0B5-5F12DCC391DE}"/>
    <dgm:cxn modelId="{68358497-FEEE-E145-B97D-BA6C2D514DBC}" type="presParOf" srcId="{17DAE5E0-206E-0343-909A-0244C6D6B31D}" destId="{5A1F731F-662C-C44A-AC9E-91A723C37C4D}" srcOrd="0" destOrd="0" presId="urn:microsoft.com/office/officeart/2005/8/layout/equation2"/>
    <dgm:cxn modelId="{753D7D75-DEFC-0D4E-8EFC-6C87F30794F9}" type="presParOf" srcId="{5A1F731F-662C-C44A-AC9E-91A723C37C4D}" destId="{713F7546-CCAF-5343-B135-5A14C17DF46F}" srcOrd="0" destOrd="0" presId="urn:microsoft.com/office/officeart/2005/8/layout/equation2"/>
    <dgm:cxn modelId="{4AD70748-78CF-E94B-AF8B-9A3C11E51B8B}" type="presParOf" srcId="{5A1F731F-662C-C44A-AC9E-91A723C37C4D}" destId="{BCEAC909-634C-844E-898E-D4A0A0C74FA2}" srcOrd="1" destOrd="0" presId="urn:microsoft.com/office/officeart/2005/8/layout/equation2"/>
    <dgm:cxn modelId="{4670B254-E212-434F-B23B-BCB635AA0273}" type="presParOf" srcId="{5A1F731F-662C-C44A-AC9E-91A723C37C4D}" destId="{2F18609E-E9E8-0F42-BAEF-99B68446C6FE}" srcOrd="2" destOrd="0" presId="urn:microsoft.com/office/officeart/2005/8/layout/equation2"/>
    <dgm:cxn modelId="{9224C564-89E4-434E-A48D-20DB18E6A7B1}" type="presParOf" srcId="{5A1F731F-662C-C44A-AC9E-91A723C37C4D}" destId="{711086B2-657A-7A45-9281-0686DBB534E7}" srcOrd="3" destOrd="0" presId="urn:microsoft.com/office/officeart/2005/8/layout/equation2"/>
    <dgm:cxn modelId="{A03DB47F-45A6-EE46-A06A-675BEEFF8431}" type="presParOf" srcId="{5A1F731F-662C-C44A-AC9E-91A723C37C4D}" destId="{71B0AE6F-94BF-5B49-A4C5-563CF515C5C9}" srcOrd="4" destOrd="0" presId="urn:microsoft.com/office/officeart/2005/8/layout/equation2"/>
    <dgm:cxn modelId="{F15380F1-27D8-0D4E-8BCD-32288B43A2D7}" type="presParOf" srcId="{5A1F731F-662C-C44A-AC9E-91A723C37C4D}" destId="{D0B1B547-AD11-EB40-8F0C-32C13D53750F}" srcOrd="5" destOrd="0" presId="urn:microsoft.com/office/officeart/2005/8/layout/equation2"/>
    <dgm:cxn modelId="{156DD040-E383-2443-8C08-64992280255B}" type="presParOf" srcId="{5A1F731F-662C-C44A-AC9E-91A723C37C4D}" destId="{977B11B7-4B33-3549-AEE5-9A5D193B72B8}" srcOrd="6" destOrd="0" presId="urn:microsoft.com/office/officeart/2005/8/layout/equation2"/>
    <dgm:cxn modelId="{148290D5-0233-9A43-856B-ABBF328E73CD}" type="presParOf" srcId="{5A1F731F-662C-C44A-AC9E-91A723C37C4D}" destId="{DB7F36E7-E16E-5B43-BB72-2E5A657E2522}" srcOrd="7" destOrd="0" presId="urn:microsoft.com/office/officeart/2005/8/layout/equation2"/>
    <dgm:cxn modelId="{B1A38170-8102-684F-BBA3-A2AA4B675ABB}" type="presParOf" srcId="{5A1F731F-662C-C44A-AC9E-91A723C37C4D}" destId="{0EB6FE53-A2C7-AE43-8D12-ED854D62717A}" srcOrd="8" destOrd="0" presId="urn:microsoft.com/office/officeart/2005/8/layout/equation2"/>
    <dgm:cxn modelId="{5389CF60-E6EC-9D4D-A118-8187FBFA501F}" type="presParOf" srcId="{17DAE5E0-206E-0343-909A-0244C6D6B31D}" destId="{97D19A80-E810-8F48-96EA-7522DBE86004}" srcOrd="1" destOrd="0" presId="urn:microsoft.com/office/officeart/2005/8/layout/equation2"/>
    <dgm:cxn modelId="{4D765A95-60D3-7749-82B7-5A4AEA722CCC}" type="presParOf" srcId="{97D19A80-E810-8F48-96EA-7522DBE86004}" destId="{BB28AFB1-8D95-904A-B894-956942509A99}" srcOrd="0" destOrd="0" presId="urn:microsoft.com/office/officeart/2005/8/layout/equation2"/>
    <dgm:cxn modelId="{A57592D1-FFF6-DA47-9962-72C96E65DA64}" type="presParOf" srcId="{17DAE5E0-206E-0343-909A-0244C6D6B31D}" destId="{9FEBDE3F-3623-9743-8AC0-05D790735F6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F7546-CCAF-5343-B135-5A14C17DF46F}">
      <dsp:nvSpPr>
        <dsp:cNvPr id="0" name=""/>
        <dsp:cNvSpPr/>
      </dsp:nvSpPr>
      <dsp:spPr>
        <a:xfrm>
          <a:off x="1033567" y="559"/>
          <a:ext cx="813535" cy="8135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Prompts in a PPT</a:t>
          </a:r>
        </a:p>
      </dsp:txBody>
      <dsp:txXfrm>
        <a:off x="1152706" y="119698"/>
        <a:ext cx="575257" cy="575257"/>
      </dsp:txXfrm>
    </dsp:sp>
    <dsp:sp modelId="{2F18609E-E9E8-0F42-BAEF-99B68446C6FE}">
      <dsp:nvSpPr>
        <dsp:cNvPr id="0" name=""/>
        <dsp:cNvSpPr/>
      </dsp:nvSpPr>
      <dsp:spPr>
        <a:xfrm>
          <a:off x="1204410" y="880153"/>
          <a:ext cx="471850" cy="47185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266954" y="1060588"/>
        <a:ext cx="346762" cy="110980"/>
      </dsp:txXfrm>
    </dsp:sp>
    <dsp:sp modelId="{71B0AE6F-94BF-5B49-A4C5-563CF515C5C9}">
      <dsp:nvSpPr>
        <dsp:cNvPr id="0" name=""/>
        <dsp:cNvSpPr/>
      </dsp:nvSpPr>
      <dsp:spPr>
        <a:xfrm>
          <a:off x="1033567" y="1418063"/>
          <a:ext cx="813535" cy="8135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Single Shot PPT</a:t>
          </a:r>
        </a:p>
      </dsp:txBody>
      <dsp:txXfrm>
        <a:off x="1152706" y="1537202"/>
        <a:ext cx="575257" cy="575257"/>
      </dsp:txXfrm>
    </dsp:sp>
    <dsp:sp modelId="{977B11B7-4B33-3549-AEE5-9A5D193B72B8}">
      <dsp:nvSpPr>
        <dsp:cNvPr id="0" name=""/>
        <dsp:cNvSpPr/>
      </dsp:nvSpPr>
      <dsp:spPr>
        <a:xfrm>
          <a:off x="1204410" y="2297657"/>
          <a:ext cx="471850" cy="47185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266954" y="2478092"/>
        <a:ext cx="346762" cy="110980"/>
      </dsp:txXfrm>
    </dsp:sp>
    <dsp:sp modelId="{0EB6FE53-A2C7-AE43-8D12-ED854D62717A}">
      <dsp:nvSpPr>
        <dsp:cNvPr id="0" name=""/>
        <dsp:cNvSpPr/>
      </dsp:nvSpPr>
      <dsp:spPr>
        <a:xfrm>
          <a:off x="1033567" y="2835567"/>
          <a:ext cx="813535" cy="8135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Context Notes</a:t>
          </a:r>
        </a:p>
      </dsp:txBody>
      <dsp:txXfrm>
        <a:off x="1152706" y="2954706"/>
        <a:ext cx="575257" cy="575257"/>
      </dsp:txXfrm>
    </dsp:sp>
    <dsp:sp modelId="{97D19A80-E810-8F48-96EA-7522DBE86004}">
      <dsp:nvSpPr>
        <dsp:cNvPr id="0" name=""/>
        <dsp:cNvSpPr/>
      </dsp:nvSpPr>
      <dsp:spPr>
        <a:xfrm>
          <a:off x="1969133" y="1673513"/>
          <a:ext cx="258704" cy="3026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969133" y="1734040"/>
        <a:ext cx="181093" cy="181581"/>
      </dsp:txXfrm>
    </dsp:sp>
    <dsp:sp modelId="{9FEBDE3F-3623-9743-8AC0-05D790735F60}">
      <dsp:nvSpPr>
        <dsp:cNvPr id="0" name=""/>
        <dsp:cNvSpPr/>
      </dsp:nvSpPr>
      <dsp:spPr>
        <a:xfrm>
          <a:off x="2335224" y="1011295"/>
          <a:ext cx="1627070" cy="162707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Generated Output</a:t>
          </a:r>
        </a:p>
      </dsp:txBody>
      <dsp:txXfrm>
        <a:off x="2573503" y="1249574"/>
        <a:ext cx="1150512" cy="115051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6948E-63B3-5848-B7DE-835B317721FF}"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0210-40FD-CD43-8005-84D636FF42BE}" type="slidenum">
              <a:rPr lang="en-US" smtClean="0"/>
              <a:t>‹#›</a:t>
            </a:fld>
            <a:endParaRPr lang="en-US"/>
          </a:p>
        </p:txBody>
      </p:sp>
    </p:spTree>
    <p:extLst>
      <p:ext uri="{BB962C8B-B14F-4D97-AF65-F5344CB8AC3E}">
        <p14:creationId xmlns:p14="http://schemas.microsoft.com/office/powerpoint/2010/main" val="394143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
          <a:p/>
          <a:p/>
          <a:p/>
          <a:p/>
          <a:p/>
          <a:p>
            <a:r>
              <a:t>To capture the essence of San Antonio's climate in a poetic yet professional manner, I will focus on evoking the warmth and sunshine through vivid imagery and concise phrasing.</a:t>
            </a:r>
          </a:p>
          <a:p/>
          <a:p/>
          <a:p/>
          <a:p/>
          <a:p>
            <a:r>
              <a:t>To capture the essence of San Antonio's climate in a poetic yet professional manner, I will focus on evoking the warmth and sunshine through vivid imagery and concise phrasing.</a:t>
            </a:r>
          </a:p>
          <a:p/>
          <a:p/>
          <a:p/>
          <a:p/>
          <a:p>
            <a:r>
              <a:t>I'll provide a brief overview of San Antonio's climate, focusing on key characteristics like temperature and precipitation. I'll aim for a concise, factual description in a professional tone, avoiding overly casual language or unnecessary details.</a:t>
            </a:r>
          </a:p>
          <a:p/>
          <a:p/>
          <a:p/>
          <a:p>
            <a:r>
              <a:t>{"sourceDocument": {"excerpt": "# Valuation considerations\n## Working capital adjustments (2/3)\n1. Centene price increase: Represents unbilled revenue relating to price increases negotiated with Centene for Jan'21 to Apr'21 (subsequently agreed to and billed in May'21), excluded from working capital given that this is a non-recurring balance.\n2. Advance from BCBSNJ-horizon commercial: Target had received a one-time prepayment of USD 3 million from its customer BCBSNJ-horizon commercial in Dec-19 for invoices to be issued from Jan'20 to Dec'20, in exchange for a 2% discount on billings in CY20. Such advance received was recorded as a reduction from the receivables balance from Dec'19 to Dec'20. Given the one-off nature of this arrangement, we have sought to normalize the receivables for the above period for such quarterly advance balances, and in its place, have factored in a normalized receivables balance based on trailing quarter revenue from BSBSNJ-horizon commercial at each quarter end and DSO as at 30 April 2021.\n3. One-off receivables: Represents receivables relating to non-recurring COVID-19 related revenue earned in CY20, excluded from working capital. (Refer to adjustment 15 in the Quality of earnings section). In the absence of quarterly receivable details by customer, and based on average credit period of 30 \u2013 60 days across key customers, we have assumed receivables from (i) First National Bank of Texas to have been collected as at Sep'20 (i.e. within 60-90 days from billings in June 2020) and (ii) K12 to have been outstanding as at Sep'20 (having been largely billed in August and September 2020)\n| | Mar-20 | Jun-20 | Sep-20 | Dec-20 |\n|-|-|-|-|-|\n| First National Bank of Texas | 0.0 | 0.5 | - | - |\n| Humana Other | - | - | - | 0.6 |\n| K12 | - | - | 0.5 | 0.2 |\n| Total | 0.0 | 0.5 | 0.5 | 0.8 |\nSource: Management information\n4. Stretched payables: Payables outstanding for more than 90 days as at Dec'19, Dec'20 and Apr'21 have been excluded and considered debt like as discussed in adjustment 10 in the Adjusted net debt section. In the absence of details of stretched payables as at each quarter end, we have assumed the quarterly balances to have been similar to the respective financial year end balances.\n5. Change in business model in Mexico : Till November 2020, target operated in Mexico through a shelter services agreement with Intugo (formerly known as Offshore group), primarily to help with providing subcontracted staff, leasing of facilities etc. Target transitioned to an in-house resourcing model in Q4'20 with the incorporation of its own entity in Mexico. We have excluded the quarterly historical payable balances towards Intugo (Offshore Group) to arrive at the normalized working capital under the new operating mode. Refer Appendix 15.\n6. Capex payables: As discussed in adjustment 4 in the Adjusted net debt section, we have excluded payables towards capital expenditures as at Dec'19, Dec'20 and Apr'21. Details of quarterly capex payables was not made available to us, due to which we have assumed the quarterly capex payables to be equivalent to the balances as at the respective financial year ends.\n7. One-off payables: Represents management fee payable to existing private equity investors (One Equity Partners) as discussed in adjustment 6 in the Quality of earnings section.\n8. Due from Vangtel (former name for Intugo / Offshore group): Refer adjustment 3 in the Adjusted net debt section\n9. One-off prepaid expenses: Primarily includes\na) BCBS Horizon commercial unbillable training wage deferral: Refer adjustment 32 in the Quality of earnings section.\nb) Jacksonville buildout reimbursement: USD 0.2 million at Dec-19 related to amounts recoverable from landlord towards facility improvements at the Jacksonville facility based on agreed terms.\nUSD 0.3 million at Apr'21 related to the one-time government grant (linked to creation of jobs) paid to Target, as discussed in adjustment 22 in the Quality of earnings section.\n", "location": "s3://kb-cc/[Finance-Consent Rcvd] Project Revolve_Final report_7Sep21 (Volume I)/[Finance-Consent Rcvd] Project Revolve_Final report_7Sep21 (Volume I).pdf", "score": 0.36214986, "document_title": null, "document_id": null, "additional_attributes": null}, "conversationId": "dfd38d0f-e5f5-4604-b782-7d4a4d2ca17b"}{"sourceDocument": {"excerpt": "In the absence of quarterly\",\"'99.91969299\"\n\"'45\",\"'LINE\",\"'7.\",\"'99.56503296\"\n\"'45\",\"'LINE\",\"'One-off payables: Represents management fee payable to existing private equity\",\"'99.75006866\"\n\"'45\",\"'LINE\",\"'receivable details by customer, and based on average credit period of 30 - 60\",\"'99.37898254\"\n\"'45\",\"'LINE\",\"'investors (One Equity Partners) as discussed in adjustment 6 in the Quality of\",\"'99.93166351\"\n\"'45\",\"'LINE\",\"'days across key customers, we have assumed receivables from (i) First\",\"'99.88161469\"\n\"'45\",\"'LINE\",\"'earnings section.\",\"'99.31177521\"\n\"'45\",\"'LINE\",\"'National Bank of Texas to have been collected as at Sep'20 (i.e. within 60-90\",\"'99.81213379\"\n\"'45\",\"'LINE\",\"'days from billings in June 2020) and (ii) K12 to have been outstanding as at\",\"'99.91346741\"\n\"'", "location": "s3://kb-cc/[Finance-Consent Rcvd] Project Revolve_Final report_7Sep21 (Volume I)/rawText.csv", "score": 0.35900846, "document_title": null, "document_id": null, "additional_attributes": null}, "conversationId": "dfd38d0f-e5f5-4604-b782-7d4a4d2ca17b"}{"sourceDocument": {"excerpt": "his professional networking profile\",\"'99.86758423\"\n\"'30\",\"'LINE\",\"'to September\",\"'99.89793396\"\n\"'30\",\"'LINE\",\"'Telecommunications Corporations\",\"'98.77802277\"\n\"'30\",\"'LINE\",\"'Blayne Shell has received\",\"'99.95686340\"\n\"'30\",\"'LINE\",\"'1997\",\"'99.97164154\"\n\"'30\",\"'LINE\",\"'recommendation from Robert M,\",\"'99.78890991\"\n\"'30\",\"'LINE\",\"'former Director Finance &amp; Customer\",\"'99.86773682\"\n\"'30\",\"'LINE\",\"'Service at MCI.", "location": "s3://kb-cc/[Reputational-Consent Rcvd] Alea-TRCL-FinalReport-02Aug21/rawText.csv", "score": 0.3588153, "document_title": null, "document_id": null, "additional_attributes": null}, "conversationId": "dfd38d0f-e5f5-4604-b782-7d4a4d2ca17b"}{"sourceDocument": {"excerpt": "However, the contract was not amended to remove Ben Block's right when he had ceased to be a shareholder of RMI.\",'723,'95.31250000\n'91,'Section header 51,\"'Mexico\",'724,'46.19140625\n'91,'Section header 52,\"'Introduction and Overview\",'725,'84.17968750\n'91,'Text 394,\"'For the purposes of this paragraph 3, we have reviewed and examined the Documents listed in VDR 6.2.22.1, 6.3.1, 7.9.1, 7.9.2, 7.9.3, and 10.1 of Appendix 2 (Documents Reviewed) (the \"\"General Lease Information\"\"), including:\",'726,'93.65234375\n'91,'List 35,\"\",'727,'85.74218750\n'91,'Text 395 - Part of List 35,\"'(i) the summary of the leases entered into by the Group (the \"\"Lease Database\"\"); and\",'728,'91.01562500\n'91,'Text 396 - Part of List 35,\"'(ii) the management presentation of the Group dated April 2021 (the \"\"Management Presentation\"\").\",'729,'90.13671875\n'91,'Footer 87,\"'SIDLEY AUSTIN", "location": "s3://kb-cc/[Sidley Consent Rcvd] Project Revolve - Final Due Diligence Report (190821_ext to CC)/layout.csv", "score": 0.3585315, "document_title": null, "document_id": null, "additional_attributes": null}, "conversationId": "dfd38d0f-e5f5-4604-b782-7d4a4d2ca17b"}{"sourceDocument": {"excerpt": "93.01757813\",\"'73.82812500\",\"'84.08203125\",\"'85.49804688\",\"'85.83984375\",\"'88.72070313\",\"'89.30664063\",\"'90.08789063\",\"'88.86718750\",\"'88.37890625\",\"'88.23242188\",\"'89.06250000\",\"'89.35546875\",\"'91.74804688\",\"'88.47656250\",", "location": "s3://kb-cc/[Finance-Consent Rcvd] Project Revolve_Final report_7Sep21 (Volume I)/table-73.csv", "score": 0.35838357, "document_title": null, "document_id": null, "additional_attributes": null}, "conversationId": "dfd38d0f-e5f5-4604-b782-7d4a4d2ca17b"}{"sourceDocument": {"excerpt": "of the Wichita State\",\"'99.87021637\"\n\"'30\",\"'LINE\",\"'identified\",\"'99.95135498\"\n\"'30\",\"'LINE\",\"'University\",\"'99.97498322\"\n\"'30\",\"'LINE\",\"'University confirms Blayne Shell\",\"'99.92521667\"\n\"'30\",\"'LINE\",\"'attended the university.\",\"'99.88320160\"\n\"'30\",\"'LINE\",\"'Note: Compiled from profile on professional networking sites and open-source research.\",\"'99.71224976\"\n\"'30\",\"'LINE\",\"'Family\",\"'99.88674927\"\n\"'30\",\"'LINE\",\"'Daughter: Casey Shell\",\"'99.87361145\"\n\"'30\",\"'LINE\",\"'Casey Shell is currently working at Threshing Bee since January 2019.", "location": "s3://kb-cc/[Reputational-Consent Rcvd] Alea-TRCL-FinalReport-02Aug21/rawText.csv", "score": 0.35819352, "document_title": null, "document_id": null, "additional_attributes": null}, "conversationId": "dfd38d0f-e5f5-4604-b782-7d4a4d2ca17b"}{"sourceDocument": {"excerpt": "183\",\"'August\",\"'3.7.2.21.2.6\",\"'54.49906158\",\"'54.49906158\"\n\"'211\",\"'Carney Group, Inc.\",\"'Temp. Staffing Services Agree.\",\"'60.76456833\",\"'60.76456833\"\n\"'163\",\"'BIR Letter as Medium Taxpayer\",\"'3.7.1.4.1\",\"'75.43514252\",\"'75.43514252\"\n\"'177\",\"'The Results Companies_Certificate of Cover\",\"'PY2020_Manulife\",\"'62.43419647\",\"'62.43419647\"\n\"'175\",\"'Security_SEPT\",\"'16-30, 2020_LP_AKL_SC_CB_QP\",\"'73.58631134\",\"'73.58631134\"\n\"'158\",\"'Accounting\",\"'\",\"'54.64268494\",\"'54.64268494\"\n\"'191\",\"'2021 ResultsCX U.S.", "location": "s3://kb-cc/[Sidley Consent Rcvd] Project Revolve - Final Due Diligence Report (190821_ext to CC)/keyValues.csv", "score": 0.3579004, "document_title": null, "document_id": null, "additional_attributes": null}, "conversationId": "dfd38d0f-e5f5-4604-b782-7d4a4d2ca17b"}{"sourceDocument": {"excerpt": "# Key findings\n## Adjusted net debt\nIssue | Summary observations\n- | -\nBased on adjustments identified during diligence, reported net debt of USD 105.1 million stands adjusted to USD 128.6 million | Key adjustments to reported net debt include:&lt;br&gt;- Employee social security tax deferral of USD 7.1 million representing employer's dues towards social security tax for the period March 2020 to December 2020, permitted to be deferred under the provisions of the CARES Act.&lt;br&gt;- DeviceBits acquisition-related bonus accrual (EBITDA-linked bonus) of USD 2.1 million&lt;br&gt;- Payables towards Offshore International Inc. of USD 1.2 million under the erstwhile shelter service arrangement for Mexico operations&lt;br&gt;- Capex payables of USD 0.6 million&lt;br&gt;- Gross-up for deferred financing cost of USD 0.7 million netted of against reported debt, as it represents a notional accounting asset created due to interest being accounted for on a straight-line basis&lt;br&gt;- Accrued income tax of USD 0.7 million treated as debt-like&lt;br&gt;- Other adjustments include payables towards non-operating costs (USD 0.3 million), accrued interest (USD 0.5 million) and unreconciled variance in bank balances (USD 0.3 million).\nIn addition we have identified certain other matters for your consideration while evaluating adjusted net debt (Refer to page 39) | In addition, certain other matters impacting reported net debt should also be considered. Refer to the adjusted net debt section for further details.\nAdjusted net debt\nUSD million | April-31\n- | -\nReported net debt | \nDebt | 108.3\nCash | (3.2)\nReported net debt | 105.1\nCurrent maturities of long term debt | 6.8\nCurrent maturities of capital leases | 2.3\n | 114.1\nPotential adjustments | \nEmployee social security tax deferral | 7.1\nDVB acquisition related bonus | 2.1\nNet dues to Offshore International Inc | 1.2\nCapex payables | 0.6\nDeferred financing cost | 0.7\nAccrued income tax | 0.7\nOther adjustments | 2.0\nTotal adjustments | 14.4\nAdjusted net debt | 128.6\nSource: Management information and KPMG analysis\n\u00a9 2021 KPMG India Services LLP, an Indian limited liability partnership firm and a member firm of the KPMG global organization of independent member firms affiliated with KPMG International Limited, a private English company limited by guarantee. All rights reserved.\nDocument Classification: KPMG Confidential\n", "location": "s3://kb-cc/[Finance-Consent Rcvd] Project Revolve_Final report_7Sep21 (Volume I)/[Finance-Consent Rcvd] Project Revolve_Final report_7Sep21 (Volume I).pdf", "score": 0.35749722, "document_title": null, "document_id": null, "additional_attributes": null}, "conversationId": "dfd38d0f-e5f5-4604-b782-7d4a4d2ca17b"}{"sourceDocument": {"excerpt": "85.30273438\",\"'75.34179688\",\"'78.61328125\",\"'79.24804688\",\"'77.97851563\",\"'84.71679688\",\"'82.76367188\",\"'75.92773438\",\"'77.97851563\",\"'78.90625000\",\"'81.39648438\",\"'76.75781250\",\n\"'92.43164063\",\"'81.59179688\",\"'85.15625000\",\"'85.83984375\",\"'84.47265625\",\"'91.79687500\",\"'89.69726563\",\"'82.22656250\",\"'84.47265625\",\"'85.44921875\",\"'88.18359375\",\"'83.15429688\",\n\"'88.96484375\",\"'78.56445313\",\"'81.93359375\",\"'82.61718750\",\"'81.34765625\",\"'88.37890625\",\"'86.32812500\",\"'79.15039063\",\"'81.34765625\",\"'82.27539063\",\"'84.86328125\",\"'80.02929688\",\n\"'", "location": "s3://kb-cc/[Finance-Consent Rcvd] Project Revolve_Final report_7Sep21 (Volume I)/table-103.csv", "score": 0.35700908, "document_title": null, "document_id": null, "additional_attributes": null}, "conversationId": "dfd38d0f-e5f5-4604-b782-7d4a4d2ca17b"}{"sourceDocument": {"excerpt": "Others\",\"'1.9\",\"'2.7\",\"'0.8\",\"'2.2\",\"'1.5%\",\"'57.9%\",\"'56.9%\",\"'57.9%\",\"'59.6%\",\"'16.2\",\"'16.8\",\"'16.3\",\"'\",\"'67.2%\",\"'65.5%\",\"'65.1%\",\"'\",\n\"'Cable/Teleco/Wireless\",\"'51.9\",\"'45.4\",\"'16.9\",\"'53.0\",\"'36.6%\",\"'49.4%\",\"'48.9%\",\"'48.6%\",\"'49.6%\",\"'13.4\",\"'13.8\",\"'14.4\",\"'\",\"'64.8%\",\"'55.2%\",\"'57.7%\",\"'\",\n\"'", "location": "s3://kb-cc/[Finance-Consent Rcvd] Project Revolve_Final report_7Sep21 (Volume I)/table-39.csv", "score": 0.35688666, "document_title": null, "document_id": null, "additional_attributes": null}, "conversationId": "dfd38d0f-e5f5-4604-b782-7d4a4d2ca17b"}</a:t>
            </a:r>
          </a:p>
        </p:txBody>
      </p:sp>
      <p:sp>
        <p:nvSpPr>
          <p:cNvPr id="4" name="Slide Number Placeholder 3"/>
          <p:cNvSpPr>
            <a:spLocks noGrp="1"/>
          </p:cNvSpPr>
          <p:nvPr>
            <p:ph type="sldNum" sz="quarter" idx="5"/>
          </p:nvPr>
        </p:nvSpPr>
        <p:spPr/>
        <p:txBody>
          <a:bodyPr/>
          <a:lstStyle/>
          <a:p>
            <a:fld id="{29450210-40FD-CD43-8005-84D636FF42BE}" type="slidenum">
              <a:rPr lang="en-US" smtClean="0"/>
              <a:t>3</a:t>
            </a:fld>
            <a:endParaRPr lang="en-US"/>
          </a:p>
        </p:txBody>
      </p:sp>
    </p:spTree>
    <p:extLst>
      <p:ext uri="{BB962C8B-B14F-4D97-AF65-F5344CB8AC3E}">
        <p14:creationId xmlns:p14="http://schemas.microsoft.com/office/powerpoint/2010/main" val="7054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87169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A6F73-C839-6D4A-9B74-BB04F913246F}"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260384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75574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98134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1883535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78664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613240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0458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58014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1546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A6F73-C839-6D4A-9B74-BB04F913246F}"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17435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A6F73-C839-6D4A-9B74-BB04F913246F}"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71681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A6F73-C839-6D4A-9B74-BB04F913246F}" type="datetimeFigureOut">
              <a:rPr lang="en-US" smtClean="0"/>
              <a:t>10/16/24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74537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A6F73-C839-6D4A-9B74-BB04F913246F}" type="datetimeFigureOut">
              <a:rPr lang="en-US" smtClean="0"/>
              <a:t>10/16/24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56985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55A6F73-C839-6D4A-9B74-BB04F913246F}" type="datetimeFigureOut">
              <a:rPr lang="en-US" smtClean="0"/>
              <a:t>10/16/24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134013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A6F73-C839-6D4A-9B74-BB04F913246F}"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42311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A6F73-C839-6D4A-9B74-BB04F913246F}"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D5B5A-C8E7-6C42-B5BD-9EB2DE55D975}" type="slidenum">
              <a:rPr lang="en-US" smtClean="0"/>
              <a:t>‹#›</a:t>
            </a:fld>
            <a:endParaRPr lang="en-US"/>
          </a:p>
        </p:txBody>
      </p:sp>
    </p:spTree>
    <p:extLst>
      <p:ext uri="{BB962C8B-B14F-4D97-AF65-F5344CB8AC3E}">
        <p14:creationId xmlns:p14="http://schemas.microsoft.com/office/powerpoint/2010/main" val="314132602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5A6F73-C839-6D4A-9B74-BB04F913246F}" type="datetimeFigureOut">
              <a:rPr lang="en-US" smtClean="0"/>
              <a:t>10/16/24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BD5B5A-C8E7-6C42-B5BD-9EB2DE55D975}" type="slidenum">
              <a:rPr lang="en-US" smtClean="0"/>
              <a:t>‹#›</a:t>
            </a:fld>
            <a:endParaRPr lang="en-US"/>
          </a:p>
        </p:txBody>
      </p:sp>
    </p:spTree>
    <p:extLst>
      <p:ext uri="{BB962C8B-B14F-4D97-AF65-F5344CB8AC3E}">
        <p14:creationId xmlns:p14="http://schemas.microsoft.com/office/powerpoint/2010/main" val="13082929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EE7B-20A4-E8F0-F03B-6F8D3DCCF5D0}"/>
              </a:ext>
            </a:extLst>
          </p:cNvPr>
          <p:cNvSpPr>
            <a:spLocks noGrp="1"/>
          </p:cNvSpPr>
          <p:nvPr>
            <p:ph type="ctrTitle"/>
          </p:nvPr>
        </p:nvSpPr>
        <p:spPr/>
        <p:txBody>
          <a:bodyPr/>
          <a:lstStyle/>
          <a:p>
            <a:r>
              <a:rPr lang="en-US" dirty="0"/>
              <a:t>Template Deck</a:t>
            </a:r>
          </a:p>
        </p:txBody>
      </p:sp>
      <p:sp>
        <p:nvSpPr>
          <p:cNvPr id="3" name="Subtitle 2">
            <a:extLst>
              <a:ext uri="{FF2B5EF4-FFF2-40B4-BE49-F238E27FC236}">
                <a16:creationId xmlns:a16="http://schemas.microsoft.com/office/drawing/2014/main" id="{26C014F0-E817-CE80-CDD1-5C26A00451FD}"/>
              </a:ext>
            </a:extLst>
          </p:cNvPr>
          <p:cNvSpPr>
            <a:spLocks noGrp="1"/>
          </p:cNvSpPr>
          <p:nvPr>
            <p:ph type="subTitle" idx="1"/>
          </p:nvPr>
        </p:nvSpPr>
        <p:spPr/>
        <p:txBody>
          <a:bodyPr/>
          <a:lstStyle/>
          <a:p>
            <a:r>
              <a:rPr lang="en-US" dirty="0"/>
              <a:t>Contains Prompts for </a:t>
            </a:r>
            <a:r>
              <a:rPr lang="en-US" dirty="0" err="1"/>
              <a:t>Bisheng</a:t>
            </a:r>
            <a:endParaRPr lang="en-US" dirty="0"/>
          </a:p>
        </p:txBody>
      </p:sp>
    </p:spTree>
    <p:extLst>
      <p:ext uri="{BB962C8B-B14F-4D97-AF65-F5344CB8AC3E}">
        <p14:creationId xmlns:p14="http://schemas.microsoft.com/office/powerpoint/2010/main" val="261900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752D-20D5-F8E6-9A55-56B994ABAF14}"/>
              </a:ext>
            </a:extLst>
          </p:cNvPr>
          <p:cNvSpPr>
            <a:spLocks noGrp="1"/>
          </p:cNvSpPr>
          <p:nvPr>
            <p:ph type="title"/>
          </p:nvPr>
        </p:nvSpPr>
        <p:spPr/>
        <p:txBody>
          <a:bodyPr/>
          <a:lstStyle/>
          <a:p>
            <a:r>
              <a:rPr lang="en-US" dirty="0"/>
              <a:t>General Process Flow</a:t>
            </a:r>
          </a:p>
        </p:txBody>
      </p:sp>
      <p:graphicFrame>
        <p:nvGraphicFramePr>
          <p:cNvPr id="4" name="Content Placeholder 3">
            <a:extLst>
              <a:ext uri="{FF2B5EF4-FFF2-40B4-BE49-F238E27FC236}">
                <a16:creationId xmlns:a16="http://schemas.microsoft.com/office/drawing/2014/main" id="{3CE2D51E-DCE0-B89C-8F01-CF95940EB7F1}"/>
              </a:ext>
            </a:extLst>
          </p:cNvPr>
          <p:cNvGraphicFramePr>
            <a:graphicFrameLocks noGrp="1"/>
          </p:cNvGraphicFramePr>
          <p:nvPr>
            <p:ph sz="half" idx="1"/>
            <p:extLst>
              <p:ext uri="{D42A27DB-BD31-4B8C-83A1-F6EECF244321}">
                <p14:modId xmlns:p14="http://schemas.microsoft.com/office/powerpoint/2010/main" val="240274686"/>
              </p:ext>
            </p:extLst>
          </p:nvPr>
        </p:nvGraphicFramePr>
        <p:xfrm>
          <a:off x="685800" y="2141538"/>
          <a:ext cx="4995863"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C9FBEC5-7607-05B2-E6B4-4B341A7484C3}"/>
              </a:ext>
            </a:extLst>
          </p:cNvPr>
          <p:cNvSpPr>
            <a:spLocks noGrp="1"/>
          </p:cNvSpPr>
          <p:nvPr>
            <p:ph sz="half" idx="2"/>
          </p:nvPr>
        </p:nvSpPr>
        <p:spPr/>
        <p:txBody>
          <a:bodyPr>
            <a:normAutofit/>
          </a:bodyPr>
          <a:lstStyle/>
          <a:p>
            <a:r>
              <a:rPr lang="en-US" dirty="0" err="1"/>
              <a:t>Bisheng</a:t>
            </a:r>
            <a:r>
              <a:rPr lang="en-US" dirty="0"/>
              <a:t> attempts to accelerate customization of templated decks using Generative AI.</a:t>
            </a:r>
          </a:p>
          <a:p>
            <a:r>
              <a:rPr lang="en-US" dirty="0"/>
              <a:t>The Prompts deck instructs the model how to generate text.</a:t>
            </a:r>
          </a:p>
          <a:p>
            <a:r>
              <a:rPr lang="en-US" dirty="0"/>
              <a:t>The Shots deck provides examples of acceptable text.</a:t>
            </a:r>
          </a:p>
          <a:p>
            <a:r>
              <a:rPr lang="en-US" dirty="0"/>
              <a:t>The Context notes contain specific information pertaining to the generation job.</a:t>
            </a:r>
          </a:p>
        </p:txBody>
      </p:sp>
    </p:spTree>
    <p:extLst>
      <p:ext uri="{BB962C8B-B14F-4D97-AF65-F5344CB8AC3E}">
        <p14:creationId xmlns:p14="http://schemas.microsoft.com/office/powerpoint/2010/main" val="388012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F566-DF96-D995-79AB-23415A045406}"/>
              </a:ext>
            </a:extLst>
          </p:cNvPr>
          <p:cNvSpPr>
            <a:spLocks noGrp="1"/>
          </p:cNvSpPr>
          <p:nvPr>
            <p:ph type="title"/>
          </p:nvPr>
        </p:nvSpPr>
        <p:spPr/>
        <p:txBody>
          <a:bodyPr/>
          <a:lstStyle/>
          <a:p>
            <a:r>
              <a:rPr lang="en-US" dirty="0"/>
              <a:t>Basic Content Generation</a:t>
            </a:r>
          </a:p>
        </p:txBody>
      </p:sp>
      <p:sp>
        <p:nvSpPr>
          <p:cNvPr id="4" name="Content Placeholder 3">
            <a:extLst>
              <a:ext uri="{FF2B5EF4-FFF2-40B4-BE49-F238E27FC236}">
                <a16:creationId xmlns:a16="http://schemas.microsoft.com/office/drawing/2014/main" id="{16AD8553-0835-EEED-67F8-33E2AF79D1FE}"/>
              </a:ext>
            </a:extLst>
          </p:cNvPr>
          <p:cNvSpPr>
            <a:spLocks noGrp="1"/>
          </p:cNvSpPr>
          <p:nvPr>
            <p:ph sz="half" idx="1"/>
          </p:nvPr>
        </p:nvSpPr>
        <p:spPr/>
        <p:style>
          <a:lnRef idx="2">
            <a:schemeClr val="accent2"/>
          </a:lnRef>
          <a:fillRef idx="1">
            <a:schemeClr val="lt1"/>
          </a:fillRef>
          <a:effectRef idx="0">
            <a:schemeClr val="accent2"/>
          </a:effectRef>
          <a:fontRef idx="minor">
            <a:schemeClr val="dk1"/>
          </a:fontRef>
        </p:style>
        <p:txBody>
          <a:bodyPr/>
          <a:lstStyle/>
          <a:p>
            <a:r>
              <a:t>San Antonio has a humid subtropical climate with hot summers and mild winters. Average highs range from 63°F in January to 96°F in August. The city receives about32 inches of rain annually, with May being the wettest month. Snowfall is rare.</a:t>
            </a:r>
          </a:p>
        </p:txBody>
      </p:sp>
      <p:sp>
        <p:nvSpPr>
          <p:cNvPr id="5" name="Content Placeholder 4">
            <a:extLst>
              <a:ext uri="{FF2B5EF4-FFF2-40B4-BE49-F238E27FC236}">
                <a16:creationId xmlns:a16="http://schemas.microsoft.com/office/drawing/2014/main" id="{33EAA39B-3A56-D8F5-133E-4573CBEE1867}"/>
              </a:ext>
            </a:extLst>
          </p:cNvPr>
          <p:cNvSpPr>
            <a:spLocks noGrp="1"/>
          </p:cNvSpPr>
          <p:nvPr>
            <p:ph sz="half" idx="2"/>
          </p:nvPr>
        </p:nvSpPr>
        <p:spPr/>
        <p:txBody>
          <a:bodyPr/>
          <a:lstStyle/>
          <a:p>
            <a:r>
              <a:rPr lang="en-US" dirty="0" err="1"/>
              <a:t>Bisheng</a:t>
            </a:r>
            <a:r>
              <a:rPr lang="en-US" dirty="0"/>
              <a:t> searches the Prompts deck for generation tags. These tags contain the core prompt which is sent to the model.</a:t>
            </a:r>
          </a:p>
        </p:txBody>
      </p:sp>
    </p:spTree>
    <p:extLst>
      <p:ext uri="{BB962C8B-B14F-4D97-AF65-F5344CB8AC3E}">
        <p14:creationId xmlns:p14="http://schemas.microsoft.com/office/powerpoint/2010/main" val="83556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C550-A51A-590E-8EEA-5AC48ACEFB3D}"/>
              </a:ext>
            </a:extLst>
          </p:cNvPr>
          <p:cNvSpPr>
            <a:spLocks noGrp="1"/>
          </p:cNvSpPr>
          <p:nvPr>
            <p:ph type="title"/>
          </p:nvPr>
        </p:nvSpPr>
        <p:spPr/>
        <p:txBody>
          <a:bodyPr/>
          <a:lstStyle/>
          <a:p>
            <a:r>
              <a:rPr lang="en-US" dirty="0"/>
              <a:t>System Prompts</a:t>
            </a:r>
          </a:p>
        </p:txBody>
      </p:sp>
      <p:sp>
        <p:nvSpPr>
          <p:cNvPr id="3" name="Content Placeholder 2">
            <a:extLst>
              <a:ext uri="{FF2B5EF4-FFF2-40B4-BE49-F238E27FC236}">
                <a16:creationId xmlns:a16="http://schemas.microsoft.com/office/drawing/2014/main" id="{ABD8CBB8-EDAB-DE74-E094-DBA838EC2A42}"/>
              </a:ext>
            </a:extLst>
          </p:cNvPr>
          <p:cNvSpPr>
            <a:spLocks noGrp="1"/>
          </p:cNvSpPr>
          <p:nvPr>
            <p:ph sz="half" idx="1"/>
          </p:nvPr>
        </p:nvSpPr>
        <p:spPr/>
        <p:txBody>
          <a:bodyPr>
            <a:normAutofit fontScale="77500" lnSpcReduction="20000"/>
          </a:bodyPr>
          <a:lstStyle/>
          <a:p>
            <a:r>
              <a:rPr lang="en-US" dirty="0"/>
              <a:t>System prompts provide background instruction for the model. </a:t>
            </a:r>
          </a:p>
          <a:p>
            <a:r>
              <a:rPr lang="en-US" dirty="0"/>
              <a:t>They give the response a voice and a position. They can even be used to inform the model who the audience is.</a:t>
            </a:r>
          </a:p>
        </p:txBody>
      </p:sp>
      <p:sp>
        <p:nvSpPr>
          <p:cNvPr id="4" name="Content Placeholder 3">
            <a:extLst>
              <a:ext uri="{FF2B5EF4-FFF2-40B4-BE49-F238E27FC236}">
                <a16:creationId xmlns:a16="http://schemas.microsoft.com/office/drawing/2014/main" id="{D0ABDAFB-7082-5EA0-55AC-B13AAE5DD4AC}"/>
              </a:ext>
            </a:extLst>
          </p:cNvPr>
          <p:cNvSpPr>
            <a:spLocks noGrp="1"/>
          </p:cNvSpPr>
          <p:nvPr>
            <p:ph sz="half" idx="2"/>
          </p:nvPr>
        </p:nvSpPr>
        <p:spPr/>
        <p:txBody>
          <a:bodyPr>
            <a:normAutofit fontScale="77500" lnSpcReduction="20000"/>
          </a:bodyPr>
          <a:lstStyle/>
          <a:p>
            <a:r>
              <a:rPr lang="en-US" dirty="0"/>
              <a:t>System Prompt e.g.</a:t>
            </a:r>
          </a:p>
          <a:p>
            <a:pPr lvl="1"/>
            <a:r>
              <a:rPr lang="en-US" dirty="0"/>
              <a:t>You are an associate at a consulting firm. You are developing a presentation for a new client interested in purchasing your services. The content you are writing is intended to show how you not only solve the customer’s problem, but improve their business.</a:t>
            </a:r>
          </a:p>
          <a:p>
            <a:r>
              <a:rPr lang="en-US" dirty="0"/>
              <a:t>System Prompts should always end with:</a:t>
            </a:r>
          </a:p>
          <a:p>
            <a:pPr lvl="1"/>
            <a:r>
              <a:rPr lang="en-US" dirty="0">
                <a:effectLst/>
                <a:latin typeface="Helvetica Neue" panose="02000503000000020004" pitchFamily="2" charset="0"/>
              </a:rPr>
              <a:t>You can expect prompts to have the following elements: INPUT DATA, CONTEXT, and OUTPUT FORMAT. INPUT DATA is an explanation of the text meant for this shape in the PowerPoint. CONTEXT is the semi-structured set of discovery notes which describe the findings from various interviews and discovery sessions. These notes are taken by a colleague and are informed by self-attested commentary from an employee or executive of the target. OUTPUT FORMAT describes the parameters of the output for this response.</a:t>
            </a:r>
            <a:br>
              <a:rPr lang="en-US" dirty="0">
                <a:effectLst/>
                <a:latin typeface="Helvetica Neue" panose="02000503000000020004" pitchFamily="2" charset="0"/>
              </a:rPr>
            </a:br>
            <a:r>
              <a:rPr lang="en-US" dirty="0">
                <a:effectLst/>
                <a:latin typeface="Helvetica Neue" panose="02000503000000020004" pitchFamily="2" charset="0"/>
              </a:rPr>
              <a:t>Put your explanation within the &lt;rationale/&gt; XML tags. Put your response in the &lt;response&gt; XML tags. Always include the rationale and response XML tags in your response</a:t>
            </a:r>
            <a:r>
              <a:rPr lang="en-US" dirty="0"/>
              <a:t>&lt;/SYSTEM&gt;</a:t>
            </a:r>
          </a:p>
        </p:txBody>
      </p:sp>
    </p:spTree>
    <p:extLst>
      <p:ext uri="{BB962C8B-B14F-4D97-AF65-F5344CB8AC3E}">
        <p14:creationId xmlns:p14="http://schemas.microsoft.com/office/powerpoint/2010/main" val="3247888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{28E26926-04A3-E942-940A-672E68CC7ABE}tf10001058</Template>
  <TotalTime>1392</TotalTime>
  <Words>404</Words>
  <Application>Microsoft Macintosh PowerPoint</Application>
  <PresentationFormat>Widescreen</PresentationFormat>
  <Paragraphs>37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Celestial</vt:lpstr>
      <vt:lpstr>Template Deck</vt:lpstr>
      <vt:lpstr>General Process Flow</vt:lpstr>
      <vt:lpstr>Basic Content Generation</vt:lpstr>
      <vt:lpstr>System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Ferguson</dc:creator>
  <cp:lastModifiedBy>Dan Ferguson</cp:lastModifiedBy>
  <cp:revision>7</cp:revision>
  <dcterms:created xsi:type="dcterms:W3CDTF">2024-10-14T16:22:12Z</dcterms:created>
  <dcterms:modified xsi:type="dcterms:W3CDTF">2024-10-16T20:01:22Z</dcterms:modified>
</cp:coreProperties>
</file>