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4" r:id="rId1"/>
  </p:sldMasterIdLst>
  <p:notesMasterIdLst>
    <p:notesMasterId r:id="rId25"/>
  </p:notesMasterIdLst>
  <p:sldIdLst>
    <p:sldId id="256" r:id="rId2"/>
    <p:sldId id="258" r:id="rId3"/>
    <p:sldId id="259" r:id="rId4"/>
    <p:sldId id="384" r:id="rId5"/>
    <p:sldId id="388" r:id="rId6"/>
    <p:sldId id="390" r:id="rId7"/>
    <p:sldId id="400" r:id="rId8"/>
    <p:sldId id="386" r:id="rId9"/>
    <p:sldId id="393" r:id="rId10"/>
    <p:sldId id="394" r:id="rId11"/>
    <p:sldId id="412" r:id="rId12"/>
    <p:sldId id="395" r:id="rId13"/>
    <p:sldId id="413" r:id="rId14"/>
    <p:sldId id="414" r:id="rId15"/>
    <p:sldId id="419" r:id="rId16"/>
    <p:sldId id="420" r:id="rId17"/>
    <p:sldId id="421" r:id="rId18"/>
    <p:sldId id="422" r:id="rId19"/>
    <p:sldId id="423" r:id="rId20"/>
    <p:sldId id="424" r:id="rId21"/>
    <p:sldId id="4043" r:id="rId22"/>
    <p:sldId id="4042" r:id="rId23"/>
    <p:sldId id="26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CC"/>
    <a:srgbClr val="999999"/>
    <a:srgbClr val="666666"/>
    <a:srgbClr val="ECEA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210"/>
    <p:restoredTop sz="76327" autoAdjust="0"/>
  </p:normalViewPr>
  <p:slideViewPr>
    <p:cSldViewPr snapToGrid="0">
      <p:cViewPr varScale="1">
        <p:scale>
          <a:sx n="96" d="100"/>
          <a:sy n="96" d="100"/>
        </p:scale>
        <p:origin x="2240" y="168"/>
      </p:cViewPr>
      <p:guideLst/>
    </p:cSldViewPr>
  </p:slideViewPr>
  <p:outlineViewPr>
    <p:cViewPr>
      <p:scale>
        <a:sx n="33" d="100"/>
        <a:sy n="33" d="100"/>
      </p:scale>
      <p:origin x="0" y="-6544"/>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Size (GB)</c:v>
                </c:pt>
              </c:strCache>
            </c:strRef>
          </c:tx>
          <c:spPr>
            <a:solidFill>
              <a:schemeClr val="accent1"/>
            </a:solidFill>
            <a:ln>
              <a:noFill/>
            </a:ln>
            <a:effectLst/>
            <a:sp3d/>
          </c:spPr>
          <c:invertIfNegative val="0"/>
          <c:cat>
            <c:strRef>
              <c:f>Sheet1!$A$2:$A$5</c:f>
              <c:strCache>
                <c:ptCount val="4"/>
                <c:pt idx="0">
                  <c:v>Mac OS</c:v>
                </c:pt>
                <c:pt idx="1">
                  <c:v>Windows 11</c:v>
                </c:pt>
                <c:pt idx="2">
                  <c:v>4K Movie (2 hr)</c:v>
                </c:pt>
                <c:pt idx="3">
                  <c:v>SOTA LLMs</c:v>
                </c:pt>
              </c:strCache>
            </c:strRef>
          </c:cat>
          <c:val>
            <c:numRef>
              <c:f>Sheet1!$B$2:$B$5</c:f>
              <c:numCache>
                <c:formatCode>General</c:formatCode>
                <c:ptCount val="4"/>
                <c:pt idx="0">
                  <c:v>12</c:v>
                </c:pt>
                <c:pt idx="1">
                  <c:v>27</c:v>
                </c:pt>
                <c:pt idx="2">
                  <c:v>40</c:v>
                </c:pt>
                <c:pt idx="3">
                  <c:v>700</c:v>
                </c:pt>
              </c:numCache>
            </c:numRef>
          </c:val>
          <c:extLst>
            <c:ext xmlns:c16="http://schemas.microsoft.com/office/drawing/2014/chart" uri="{C3380CC4-5D6E-409C-BE32-E72D297353CC}">
              <c16:uniqueId val="{00000000-E7D3-0A40-9D03-16EA5DBE2FF2}"/>
            </c:ext>
          </c:extLst>
        </c:ser>
        <c:dLbls>
          <c:showLegendKey val="0"/>
          <c:showVal val="0"/>
          <c:showCatName val="0"/>
          <c:showSerName val="0"/>
          <c:showPercent val="0"/>
          <c:showBubbleSize val="0"/>
        </c:dLbls>
        <c:gapWidth val="150"/>
        <c:shape val="box"/>
        <c:axId val="1451629696"/>
        <c:axId val="1451988704"/>
        <c:axId val="0"/>
      </c:bar3DChart>
      <c:catAx>
        <c:axId val="1451629696"/>
        <c:scaling>
          <c:orientation val="minMax"/>
        </c:scaling>
        <c:delete val="0"/>
        <c:axPos val="b"/>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51988704"/>
        <c:crosses val="autoZero"/>
        <c:auto val="1"/>
        <c:lblAlgn val="ctr"/>
        <c:lblOffset val="100"/>
        <c:noMultiLvlLbl val="0"/>
      </c:catAx>
      <c:valAx>
        <c:axId val="14519887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4516296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9CCF9A-981A-5249-97D4-A6A8CB76D112}" type="datetimeFigureOut">
              <a:rPr lang="en-US" smtClean="0"/>
              <a:t>12/19/24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8EF870-5850-6643-A228-25AFAA8E2BB1}" type="slidenum">
              <a:rPr lang="en-US" smtClean="0"/>
              <a:t>‹#›</a:t>
            </a:fld>
            <a:endParaRPr lang="en-US"/>
          </a:p>
        </p:txBody>
      </p:sp>
    </p:spTree>
    <p:extLst>
      <p:ext uri="{BB962C8B-B14F-4D97-AF65-F5344CB8AC3E}">
        <p14:creationId xmlns:p14="http://schemas.microsoft.com/office/powerpoint/2010/main" val="5509494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Generative AI is an emerging and fascinating field that harnesses the power of machine learning models to create new content across various formats, including text, images, audio, and video. This lesson delves into the fundamental concepts and foundational models that underpin Generative AI, shedding light on its remarkable capabilities to generate novel data. We will also explore Amazon Bedrock, a platform that unlocks the potential of Generative AI for users, opening up a world of possibilities across diverse domains.</a:t>
            </a:r>
          </a:p>
        </p:txBody>
      </p:sp>
      <p:sp>
        <p:nvSpPr>
          <p:cNvPr id="4" name="Slide Number Placeholder 3"/>
          <p:cNvSpPr>
            <a:spLocks noGrp="1"/>
          </p:cNvSpPr>
          <p:nvPr>
            <p:ph type="sldNum" sz="quarter" idx="5"/>
          </p:nvPr>
        </p:nvSpPr>
        <p:spPr/>
        <p:txBody>
          <a:bodyPr/>
          <a:lstStyle/>
          <a:p>
            <a:fld id="{688EF870-5850-6643-A228-25AFAA8E2BB1}" type="slidenum">
              <a:rPr lang="en-US" smtClean="0"/>
              <a:t>1</a:t>
            </a:fld>
            <a:endParaRPr lang="en-US"/>
          </a:p>
        </p:txBody>
      </p:sp>
    </p:spTree>
    <p:extLst>
      <p:ext uri="{BB962C8B-B14F-4D97-AF65-F5344CB8AC3E}">
        <p14:creationId xmlns:p14="http://schemas.microsoft.com/office/powerpoint/2010/main" val="30578253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Conversational chatbots are interactive chat applications designed to engage in human-like dialogues. They provide personalized responses and exhibit conversational awareness, allowing for follow-up questions and natural interactions. These chatbots are increasingly being utilized as powerful virtual assistants, offering seamless and intelligent support across various domains. Their ability to understand context and provide relevant, contextual responses makes them invaluable tools for enhancing user experiences and streamlining communication processes. As technology continues to advance, conversational chatbots are poised to play an even more significant role in shaping the future of human-computer interactions, bridging the gap between digital and human worlds.</a:t>
            </a:r>
          </a:p>
          <a:p>
            <a:endParaRPr lang="en-US" dirty="0"/>
          </a:p>
        </p:txBody>
      </p:sp>
      <p:sp>
        <p:nvSpPr>
          <p:cNvPr id="4" name="Slide Number Placeholder 3"/>
          <p:cNvSpPr>
            <a:spLocks noGrp="1"/>
          </p:cNvSpPr>
          <p:nvPr>
            <p:ph type="sldNum" sz="quarter" idx="5"/>
          </p:nvPr>
        </p:nvSpPr>
        <p:spPr/>
        <p:txBody>
          <a:bodyPr/>
          <a:lstStyle/>
          <a:p>
            <a:fld id="{688EF870-5850-6643-A228-25AFAA8E2BB1}" type="slidenum">
              <a:rPr lang="en-US" smtClean="0"/>
              <a:t>10</a:t>
            </a:fld>
            <a:endParaRPr lang="en-US"/>
          </a:p>
        </p:txBody>
      </p:sp>
    </p:spTree>
    <p:extLst>
      <p:ext uri="{BB962C8B-B14F-4D97-AF65-F5344CB8AC3E}">
        <p14:creationId xmlns:p14="http://schemas.microsoft.com/office/powerpoint/2010/main" val="38708552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Interactive training offers a multitude of benefits that enhance the learning experience. It enables rapid content generation and adaptation, allowing for the creation of dynamic and personalized materials tailored to diverse audiences. This approach ensures accessibility and inclusivity, catering to different learning styles, preferences, and backgrounds.</a:t>
            </a:r>
          </a:p>
          <a:p>
            <a:endParaRPr lang="en-US" dirty="0"/>
          </a:p>
          <a:p>
            <a:r>
              <a:rPr lang="en-US" dirty="0"/>
              <a:t>Moreover, interactive training supports multilingual delivery, expanding its reach and effectiveness across various linguistic communities. This feature is particularly valuable in today's globalized world, where training programs often need to cater to multinational audiences.</a:t>
            </a:r>
          </a:p>
          <a:p>
            <a:endParaRPr lang="en-US" dirty="0"/>
          </a:p>
          <a:p>
            <a:r>
              <a:rPr lang="en-US" dirty="0"/>
              <a:t>One of the key strengths of interactive training lies in its ability to create a wide range of instructional components, such as slides, exercises, quizzes, and explanations. These components can be customized and tailored to specific use cases and learning objectives, providing a more engaging and immersive experience for learners. By incorporating interactive elements, training programs can foster active participation, encouraging learners to apply their knowledge and skills in practical scenarios.</a:t>
            </a:r>
          </a:p>
          <a:p>
            <a:endParaRPr lang="en-US" dirty="0"/>
          </a:p>
          <a:p>
            <a:r>
              <a:rPr lang="en-US" dirty="0"/>
              <a:t>Furthermore, interactive training allows for real-time feedback and assessment, enabling instructors to monitor learners' progress and identify areas that require additional support or reinforcement. This adaptive approach ensures that learners receive personalized guidance and can progress at their own pace, ultimately leading to better knowledge retention and skill development.</a:t>
            </a:r>
          </a:p>
          <a:p>
            <a:endParaRPr lang="en-US" dirty="0"/>
          </a:p>
        </p:txBody>
      </p:sp>
      <p:sp>
        <p:nvSpPr>
          <p:cNvPr id="4" name="Slide Number Placeholder 3"/>
          <p:cNvSpPr>
            <a:spLocks noGrp="1"/>
          </p:cNvSpPr>
          <p:nvPr>
            <p:ph type="sldNum" sz="quarter" idx="5"/>
          </p:nvPr>
        </p:nvSpPr>
        <p:spPr/>
        <p:txBody>
          <a:bodyPr/>
          <a:lstStyle/>
          <a:p>
            <a:fld id="{688EF870-5850-6643-A228-25AFAA8E2BB1}" type="slidenum">
              <a:rPr lang="en-US" smtClean="0"/>
              <a:t>11</a:t>
            </a:fld>
            <a:endParaRPr lang="en-US"/>
          </a:p>
        </p:txBody>
      </p:sp>
    </p:spTree>
    <p:extLst>
      <p:ext uri="{BB962C8B-B14F-4D97-AF65-F5344CB8AC3E}">
        <p14:creationId xmlns:p14="http://schemas.microsoft.com/office/powerpoint/2010/main" val="2682702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Creative tools can leverage the capabilities of foundation models and large language models to facilitate content generation and adaptation across various creative domains. Such advanced AI systems enable users to generate diverse forms of creative output, including written materials, artistic works, music compositions, and other expressive mediums.</a:t>
            </a:r>
          </a:p>
          <a:p>
            <a:endParaRPr lang="en-US" dirty="0"/>
          </a:p>
          <a:p>
            <a:r>
              <a:rPr lang="en-US" dirty="0"/>
              <a:t>These tools can work with intuitive prompt-based guidance, empowering users to generate artistic pieces, compose musical works, and create written content through natural language interactions. Additionally, these systems possess the ability to adapt and customize existing content based on various input sources, such as text prompts, images, or audio files.</a:t>
            </a:r>
          </a:p>
          <a:p>
            <a:endParaRPr lang="en-US" dirty="0"/>
          </a:p>
          <a:p>
            <a:r>
              <a:rPr lang="en-US" dirty="0"/>
              <a:t>This adaptability allows users to tailor the creative output to their specific requirements or preferences, fostering a collaborative and interactive process between the user and the AI system. The seamless generation and adaptation of creative content across different domains make these AI-powered assistants valuable resources for individuals seeking to explore and express their creativity in innovative ways.</a:t>
            </a:r>
          </a:p>
          <a:p>
            <a:endParaRPr lang="en-US" dirty="0"/>
          </a:p>
        </p:txBody>
      </p:sp>
      <p:sp>
        <p:nvSpPr>
          <p:cNvPr id="4" name="Slide Number Placeholder 3"/>
          <p:cNvSpPr>
            <a:spLocks noGrp="1"/>
          </p:cNvSpPr>
          <p:nvPr>
            <p:ph type="sldNum" sz="quarter" idx="5"/>
          </p:nvPr>
        </p:nvSpPr>
        <p:spPr/>
        <p:txBody>
          <a:bodyPr/>
          <a:lstStyle/>
          <a:p>
            <a:fld id="{688EF870-5850-6643-A228-25AFAA8E2BB1}" type="slidenum">
              <a:rPr lang="en-US" smtClean="0"/>
              <a:t>12</a:t>
            </a:fld>
            <a:endParaRPr lang="en-US"/>
          </a:p>
        </p:txBody>
      </p:sp>
    </p:spTree>
    <p:extLst>
      <p:ext uri="{BB962C8B-B14F-4D97-AF65-F5344CB8AC3E}">
        <p14:creationId xmlns:p14="http://schemas.microsoft.com/office/powerpoint/2010/main" val="41688577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Productivity tools powered by foundation models and large language models can significantly enhance efficiency across various tasks. These advanced AI systems excel at automating routine, trivial activities, freeing up valuable time and mental resources for more complex endeavors.</a:t>
            </a:r>
          </a:p>
          <a:p>
            <a:endParaRPr lang="en-US" dirty="0"/>
          </a:p>
          <a:p>
            <a:r>
              <a:rPr lang="en-US" dirty="0"/>
              <a:t>In the realm of document writing, these tools can generate initial drafts, format and edit documents, and provide concise summaries, streamlining the entire writing process. For software development, they can implement features and functionality, handle code formatting, commenting, and restructuring, and even assist in writing test cases, ensuring comprehensive coverage.</a:t>
            </a:r>
          </a:p>
          <a:p>
            <a:endParaRPr lang="en-US" dirty="0"/>
          </a:p>
          <a:p>
            <a:r>
              <a:rPr lang="en-US" dirty="0"/>
              <a:t>Communication is another area where productivity tools shine. They can draft, summarize, and auto-complete emails, tailoring responses for different groups, teams, individuals, and contexts. This personalization enhances clarity and effectiveness in communication, fostering better collaboration and understanding.</a:t>
            </a:r>
          </a:p>
          <a:p>
            <a:endParaRPr lang="en-US" dirty="0"/>
          </a:p>
        </p:txBody>
      </p:sp>
      <p:sp>
        <p:nvSpPr>
          <p:cNvPr id="4" name="Slide Number Placeholder 3"/>
          <p:cNvSpPr>
            <a:spLocks noGrp="1"/>
          </p:cNvSpPr>
          <p:nvPr>
            <p:ph type="sldNum" sz="quarter" idx="5"/>
          </p:nvPr>
        </p:nvSpPr>
        <p:spPr/>
        <p:txBody>
          <a:bodyPr/>
          <a:lstStyle/>
          <a:p>
            <a:fld id="{688EF870-5850-6643-A228-25AFAA8E2BB1}" type="slidenum">
              <a:rPr lang="en-US" smtClean="0"/>
              <a:t>13</a:t>
            </a:fld>
            <a:endParaRPr lang="en-US"/>
          </a:p>
        </p:txBody>
      </p:sp>
    </p:spTree>
    <p:extLst>
      <p:ext uri="{BB962C8B-B14F-4D97-AF65-F5344CB8AC3E}">
        <p14:creationId xmlns:p14="http://schemas.microsoft.com/office/powerpoint/2010/main" val="33095143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analytics facilitated by foundation models and large language models can uncover hidden patterns and insights from diverse data sources. These advanced AI systems excel at analyzing sentiments, topics, and other relevant information within textual data. They can be used to identify and handle personally identifiable information (PII) responsibly. They can interpret complex charts, graphs, and visual representations, extracting meaningful insights that would be challenging for humans to discern.</a:t>
            </a:r>
          </a:p>
          <a:p>
            <a:endParaRPr lang="en-US" dirty="0"/>
          </a:p>
          <a:p>
            <a:r>
              <a:rPr lang="en-US" dirty="0"/>
              <a:t>By thoroughly examining the available data, these models can generate insightful reports that not only present the findings but also suggest potential solutions or recommendations. Additionally, they can create synthetic data for testing and training purposes, ensuring robust and reliable analytical models are developed. Overall, these advanced AI systems revolutionize data analytics, unlocking valuable insights and driving informed decision-making across various domains.</a:t>
            </a:r>
          </a:p>
        </p:txBody>
      </p:sp>
      <p:sp>
        <p:nvSpPr>
          <p:cNvPr id="4" name="Slide Number Placeholder 3"/>
          <p:cNvSpPr>
            <a:spLocks noGrp="1"/>
          </p:cNvSpPr>
          <p:nvPr>
            <p:ph type="sldNum" sz="quarter" idx="5"/>
          </p:nvPr>
        </p:nvSpPr>
        <p:spPr/>
        <p:txBody>
          <a:bodyPr/>
          <a:lstStyle/>
          <a:p>
            <a:fld id="{688EF870-5850-6643-A228-25AFAA8E2BB1}" type="slidenum">
              <a:rPr lang="en-US" smtClean="0"/>
              <a:t>14</a:t>
            </a:fld>
            <a:endParaRPr lang="en-US"/>
          </a:p>
        </p:txBody>
      </p:sp>
    </p:spTree>
    <p:extLst>
      <p:ext uri="{BB962C8B-B14F-4D97-AF65-F5344CB8AC3E}">
        <p14:creationId xmlns:p14="http://schemas.microsoft.com/office/powerpoint/2010/main" val="34750563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next section will introduce Amazon Bedrock and explore some of its key concepts.</a:t>
            </a:r>
          </a:p>
        </p:txBody>
      </p:sp>
    </p:spTree>
    <p:extLst>
      <p:ext uri="{BB962C8B-B14F-4D97-AF65-F5344CB8AC3E}">
        <p14:creationId xmlns:p14="http://schemas.microsoft.com/office/powerpoint/2010/main" val="4371686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Amazon Bedrock is a serverless, fully-managed service that provides access to powerful foundation models through an API. This means that users do not need to worry about hosting the models themselves, handling scalability, or managing the underlying infrastructure. Instead, they can simply leverage the foundation models offered by Bedrock via its API, allowing them to integrate advanced natural language processing capabilities into their applications and services without the overhead of training and deploying the models themselves. The service takes care of all the complexities involved in running and scaling these large language models, enabling developers and organizations to focus solely on utilizing the models' capabilities to enhance their products and solutions. Some examples of models and their providers are shown in the slide.</a:t>
            </a:r>
          </a:p>
        </p:txBody>
      </p:sp>
      <p:sp>
        <p:nvSpPr>
          <p:cNvPr id="4" name="Slide Number Placeholder 3"/>
          <p:cNvSpPr>
            <a:spLocks noGrp="1"/>
          </p:cNvSpPr>
          <p:nvPr>
            <p:ph type="sldNum" sz="quarter" idx="5"/>
          </p:nvPr>
        </p:nvSpPr>
        <p:spPr/>
        <p:txBody>
          <a:bodyPr/>
          <a:lstStyle/>
          <a:p>
            <a:fld id="{688EF870-5850-6643-A228-25AFAA8E2BB1}" type="slidenum">
              <a:rPr lang="en-US" smtClean="0"/>
              <a:t>16</a:t>
            </a:fld>
            <a:endParaRPr lang="en-US"/>
          </a:p>
        </p:txBody>
      </p:sp>
    </p:spTree>
    <p:extLst>
      <p:ext uri="{BB962C8B-B14F-4D97-AF65-F5344CB8AC3E}">
        <p14:creationId xmlns:p14="http://schemas.microsoft.com/office/powerpoint/2010/main" val="2007206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Amazon Bedrock allows customers to privately customize foundation models with their own data, enabling them to tailor these powerful language models to their specific needs and use cases. This customization process is kept private, ensuring that prompts and responses are not shared with AWS or third-party providers. Integrating these customized FMs into applications is made easy through AWS tools and capabilities, without the need to provision or manage any infrastructure. This streamlined integration process simplifies the development and deployment of applications.  Bedrock also provides additional security features, such as encryption, identity and access management (IAM), and various compliance designations. These security capabilities help ensure the protection and privacy, enabling organizations to leverage the power of foundation models while adhering to their security and compliance requirements.</a:t>
            </a:r>
          </a:p>
        </p:txBody>
      </p:sp>
      <p:sp>
        <p:nvSpPr>
          <p:cNvPr id="4" name="Slide Number Placeholder 3"/>
          <p:cNvSpPr>
            <a:spLocks noGrp="1"/>
          </p:cNvSpPr>
          <p:nvPr>
            <p:ph type="sldNum" sz="quarter" idx="5"/>
          </p:nvPr>
        </p:nvSpPr>
        <p:spPr/>
        <p:txBody>
          <a:bodyPr/>
          <a:lstStyle/>
          <a:p>
            <a:fld id="{688EF870-5850-6643-A228-25AFAA8E2BB1}" type="slidenum">
              <a:rPr lang="en-US" smtClean="0"/>
              <a:t>17</a:t>
            </a:fld>
            <a:endParaRPr lang="en-US"/>
          </a:p>
        </p:txBody>
      </p:sp>
    </p:spTree>
    <p:extLst>
      <p:ext uri="{BB962C8B-B14F-4D97-AF65-F5344CB8AC3E}">
        <p14:creationId xmlns:p14="http://schemas.microsoft.com/office/powerpoint/2010/main" val="18596813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Amazon Titan models are advanced foundation models developed by Amazon, designed to facilitate responsible innovation with high-performing natural language processing capabilities. These models excel at automating a wide range of natural language tasks, such as text summarization and generation, enabling efficient content creation and analysis.</a:t>
            </a:r>
          </a:p>
          <a:p>
            <a:endParaRPr lang="en-US" dirty="0"/>
          </a:p>
          <a:p>
            <a:r>
              <a:rPr lang="en-US" dirty="0"/>
              <a:t>Furthermore, Titan models offer embeddings solutions, known as Titan Embeddings, which significantly enhance search functionalities and personalized recommendation systems. By capturing the semantic relationships and contextual nuances within text data, these embeddings provide a more accurate and relevant understanding, leading to improved user experiences and targeted content delivery.</a:t>
            </a:r>
          </a:p>
          <a:p>
            <a:endParaRPr lang="en-US" dirty="0"/>
          </a:p>
          <a:p>
            <a:r>
              <a:rPr lang="en-US" dirty="0"/>
              <a:t>Notably, Amazon Titan models prioritize the responsible use of AI by implementing robust safeguards to minimize the generation of inappropriate or harmful content. This ethical approach ensures that the models operate within acceptable boundaries, promoting trust and accountability in their applications.</a:t>
            </a:r>
          </a:p>
          <a:p>
            <a:endParaRPr lang="en-US" dirty="0"/>
          </a:p>
          <a:p>
            <a:r>
              <a:rPr lang="en-US" dirty="0"/>
              <a:t>With their powerful language processing capabilities, advanced embedding techniques, and commitment to responsible AI, Amazon Titan models empower organizations to innovate responsibly, leveraging cutting-edge natural language technologies while upholding ethical standards and mitigating potential risks.</a:t>
            </a:r>
          </a:p>
        </p:txBody>
      </p:sp>
      <p:sp>
        <p:nvSpPr>
          <p:cNvPr id="4" name="Slide Number Placeholder 3"/>
          <p:cNvSpPr>
            <a:spLocks noGrp="1"/>
          </p:cNvSpPr>
          <p:nvPr>
            <p:ph type="sldNum" sz="quarter" idx="5"/>
          </p:nvPr>
        </p:nvSpPr>
        <p:spPr/>
        <p:txBody>
          <a:bodyPr/>
          <a:lstStyle/>
          <a:p>
            <a:fld id="{688EF870-5850-6643-A228-25AFAA8E2BB1}" type="slidenum">
              <a:rPr lang="en-US" smtClean="0"/>
              <a:t>18</a:t>
            </a:fld>
            <a:endParaRPr lang="en-US"/>
          </a:p>
        </p:txBody>
      </p:sp>
    </p:spTree>
    <p:extLst>
      <p:ext uri="{BB962C8B-B14F-4D97-AF65-F5344CB8AC3E}">
        <p14:creationId xmlns:p14="http://schemas.microsoft.com/office/powerpoint/2010/main" val="33434005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Amazon Titan Text Models are LLMs capable of performing a wide range of natural language tasks. These include summarization, where the model can condense lengthy text into concise summaries; text generation for creating content like blog posts; classification of text into predefined categories; open-ended question answering to provide relevant information; and information extraction to identify and extract key details from text.  Complementing the Titan Text Models are the Titan Embeddings models, which translate text inputs of varying lengths into numerical representations called embeddings. These embeddings capture the semantic meaning of the text, enabling efficient processing and analysis by downstream applications and models. The Titan Embeddings serve as a powerful tool for understanding and working with textual data in a structured, machine-readable format.  Together, the Titan Text Models and Titan Embeddings provide a comprehensive suite of language AI capabilities.</a:t>
            </a:r>
          </a:p>
        </p:txBody>
      </p:sp>
      <p:sp>
        <p:nvSpPr>
          <p:cNvPr id="4" name="Slide Number Placeholder 3"/>
          <p:cNvSpPr>
            <a:spLocks noGrp="1"/>
          </p:cNvSpPr>
          <p:nvPr>
            <p:ph type="sldNum" sz="quarter" idx="5"/>
          </p:nvPr>
        </p:nvSpPr>
        <p:spPr/>
        <p:txBody>
          <a:bodyPr/>
          <a:lstStyle/>
          <a:p>
            <a:fld id="{688EF870-5850-6643-A228-25AFAA8E2BB1}" type="slidenum">
              <a:rPr lang="en-US" smtClean="0"/>
              <a:t>19</a:t>
            </a:fld>
            <a:endParaRPr lang="en-US"/>
          </a:p>
        </p:txBody>
      </p:sp>
    </p:spTree>
    <p:extLst>
      <p:ext uri="{BB962C8B-B14F-4D97-AF65-F5344CB8AC3E}">
        <p14:creationId xmlns:p14="http://schemas.microsoft.com/office/powerpoint/2010/main" val="1748048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Generative models are a key enabler of machine creativity, allowing machines to go beyond what they've seen before and create something new.</a:t>
            </a:r>
          </a:p>
          <a:p>
            <a:r>
              <a:rPr lang="en-US" dirty="0"/>
              <a:t>This quote from Ian Goodfellow highlights how generative models empower machines to surpass the limitations of their training data and generate truly novel content. Generative models unlock exciting possibilities for content creation across various domains like text, images, audio, and video. By training on large datasets, these models can generate entirely new pieces of content, assisting and augmenting human creativity in unprecedented ways. This capability opens up a world of possibilities for creative expression, with machines aiding and enhancing human creativity.</a:t>
            </a:r>
          </a:p>
        </p:txBody>
      </p:sp>
      <p:sp>
        <p:nvSpPr>
          <p:cNvPr id="4" name="Slide Number Placeholder 3"/>
          <p:cNvSpPr>
            <a:spLocks noGrp="1"/>
          </p:cNvSpPr>
          <p:nvPr>
            <p:ph type="sldNum" sz="quarter" idx="5"/>
          </p:nvPr>
        </p:nvSpPr>
        <p:spPr/>
        <p:txBody>
          <a:bodyPr/>
          <a:lstStyle/>
          <a:p>
            <a:fld id="{688EF870-5850-6643-A228-25AFAA8E2BB1}" type="slidenum">
              <a:rPr lang="en-US" smtClean="0"/>
              <a:t>2</a:t>
            </a:fld>
            <a:endParaRPr lang="en-US"/>
          </a:p>
        </p:txBody>
      </p:sp>
    </p:spTree>
    <p:extLst>
      <p:ext uri="{BB962C8B-B14F-4D97-AF65-F5344CB8AC3E}">
        <p14:creationId xmlns:p14="http://schemas.microsoft.com/office/powerpoint/2010/main" val="25011605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slide discusses some popular use cases of Amazon Bedrock. Text generation allows creating new original content such as short stories, essays, social media posts, and webpages, leveraging the models' natural language generation capabilities. Chatbots enable building conversational interfaces like chatbots and virtual assistants to enhance the user experience by facilitating human-like interactions through natural language understanding and generation. Search functionality allows searching, finding, and synthesizing information from a large corpus of data to accurately answer questions by effectively retrieving and combining relevant information from vast data sources. </a:t>
            </a:r>
          </a:p>
        </p:txBody>
      </p:sp>
      <p:sp>
        <p:nvSpPr>
          <p:cNvPr id="4" name="Slide Number Placeholder 3"/>
          <p:cNvSpPr>
            <a:spLocks noGrp="1"/>
          </p:cNvSpPr>
          <p:nvPr>
            <p:ph type="sldNum" sz="quarter" idx="5"/>
          </p:nvPr>
        </p:nvSpPr>
        <p:spPr/>
        <p:txBody>
          <a:bodyPr/>
          <a:lstStyle/>
          <a:p>
            <a:fld id="{688EF870-5850-6643-A228-25AFAA8E2BB1}" type="slidenum">
              <a:rPr lang="en-US" smtClean="0"/>
              <a:t>20</a:t>
            </a:fld>
            <a:endParaRPr lang="en-US"/>
          </a:p>
        </p:txBody>
      </p:sp>
    </p:spTree>
    <p:extLst>
      <p:ext uri="{BB962C8B-B14F-4D97-AF65-F5344CB8AC3E}">
        <p14:creationId xmlns:p14="http://schemas.microsoft.com/office/powerpoint/2010/main" val="32451202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Text summarization helps generate concise summaries of lengthy textual content, allowing users to quickly grasp the main points without having to read through the entire text. This is achieved by leveraging Bedrock model's natural language understanding capabilities to analyze and extract the most salient information from articles, books, documents, or any other textual data.</a:t>
            </a:r>
          </a:p>
          <a:p>
            <a:endParaRPr lang="en-US" dirty="0"/>
          </a:p>
          <a:p>
            <a:r>
              <a:rPr lang="en-US" dirty="0"/>
              <a:t>For image generation, Bedrock models enable creating realistic and artistic visuals across various subjects, environments, and scenes based on language prompts. This is made possible by the model's ability to understand and interpret the semantic meaning behind the prompts, and then generate corresponding visual representations.</a:t>
            </a:r>
          </a:p>
          <a:p>
            <a:endParaRPr lang="en-US" dirty="0"/>
          </a:p>
          <a:p>
            <a:r>
              <a:rPr lang="en-US" dirty="0"/>
              <a:t>In the case of personalization, Bedrock models assist customers in finding more relevant and contextual product recommendations than simple word matching. It does this by understanding the customer's preferences, interests, and context, and then providing tailored recommendations that better match their needs and expectations.</a:t>
            </a:r>
          </a:p>
        </p:txBody>
      </p:sp>
      <p:sp>
        <p:nvSpPr>
          <p:cNvPr id="4" name="Slide Number Placeholder 3"/>
          <p:cNvSpPr>
            <a:spLocks noGrp="1"/>
          </p:cNvSpPr>
          <p:nvPr>
            <p:ph type="sldNum" sz="quarter" idx="5"/>
          </p:nvPr>
        </p:nvSpPr>
        <p:spPr/>
        <p:txBody>
          <a:bodyPr/>
          <a:lstStyle/>
          <a:p>
            <a:fld id="{688EF870-5850-6643-A228-25AFAA8E2BB1}" type="slidenum">
              <a:rPr lang="en-US" smtClean="0"/>
              <a:t>21</a:t>
            </a:fld>
            <a:endParaRPr lang="en-US"/>
          </a:p>
        </p:txBody>
      </p:sp>
    </p:spTree>
    <p:extLst>
      <p:ext uri="{BB962C8B-B14F-4D97-AF65-F5344CB8AC3E}">
        <p14:creationId xmlns:p14="http://schemas.microsoft.com/office/powerpoint/2010/main" val="24793839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This lesson covered the fundamentals of generative AI, which involves leveraging foundation models to generate new content, such as text, images, or other data.</a:t>
            </a:r>
          </a:p>
          <a:p>
            <a:endParaRPr lang="en-US" sz="1200" dirty="0"/>
          </a:p>
          <a:p>
            <a:r>
              <a:rPr lang="en-US" sz="1200" dirty="0"/>
              <a:t>In the next lesson, you will explore foundation models and large language models further.</a:t>
            </a:r>
          </a:p>
        </p:txBody>
      </p:sp>
    </p:spTree>
    <p:extLst>
      <p:ext uri="{BB962C8B-B14F-4D97-AF65-F5344CB8AC3E}">
        <p14:creationId xmlns:p14="http://schemas.microsoft.com/office/powerpoint/2010/main" val="30302843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your engagement and participation in this educational session.</a:t>
            </a:r>
          </a:p>
        </p:txBody>
      </p:sp>
      <p:sp>
        <p:nvSpPr>
          <p:cNvPr id="4" name="Slide Number Placeholder 3"/>
          <p:cNvSpPr>
            <a:spLocks noGrp="1"/>
          </p:cNvSpPr>
          <p:nvPr>
            <p:ph type="sldNum" sz="quarter" idx="5"/>
          </p:nvPr>
        </p:nvSpPr>
        <p:spPr/>
        <p:txBody>
          <a:bodyPr/>
          <a:lstStyle/>
          <a:p>
            <a:fld id="{688EF870-5850-6643-A228-25AFAA8E2BB1}" type="slidenum">
              <a:rPr lang="en-US" smtClean="0"/>
              <a:t>23</a:t>
            </a:fld>
            <a:endParaRPr lang="en-US"/>
          </a:p>
        </p:txBody>
      </p:sp>
    </p:spTree>
    <p:extLst>
      <p:ext uri="{BB962C8B-B14F-4D97-AF65-F5344CB8AC3E}">
        <p14:creationId xmlns:p14="http://schemas.microsoft.com/office/powerpoint/2010/main" val="40066162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Foundation models play a key role in building generative AI applications. This lesson with introduce foundation models and large language models for generating novel content. We will then explore practical use cases that leverage the capabilities of LLMs. Additionally, Amazon Bedrock, a managed service for foundation models, will be introduced, highlighting its potential for streamlining the development process and democratizing access to these advanced AI technologies.</a:t>
            </a:r>
          </a:p>
        </p:txBody>
      </p:sp>
      <p:sp>
        <p:nvSpPr>
          <p:cNvPr id="4" name="Slide Number Placeholder 3"/>
          <p:cNvSpPr>
            <a:spLocks noGrp="1"/>
          </p:cNvSpPr>
          <p:nvPr>
            <p:ph type="sldNum" sz="quarter" idx="5"/>
          </p:nvPr>
        </p:nvSpPr>
        <p:spPr/>
        <p:txBody>
          <a:bodyPr/>
          <a:lstStyle/>
          <a:p>
            <a:fld id="{688EF870-5850-6643-A228-25AFAA8E2BB1}" type="slidenum">
              <a:rPr lang="en-US" smtClean="0"/>
              <a:t>3</a:t>
            </a:fld>
            <a:endParaRPr lang="en-US"/>
          </a:p>
        </p:txBody>
      </p:sp>
    </p:spTree>
    <p:extLst>
      <p:ext uri="{BB962C8B-B14F-4D97-AF65-F5344CB8AC3E}">
        <p14:creationId xmlns:p14="http://schemas.microsoft.com/office/powerpoint/2010/main" val="30851083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start by introducing field of generative AI and discussing about foundation models and large language models.</a:t>
            </a:r>
          </a:p>
        </p:txBody>
      </p:sp>
    </p:spTree>
    <p:extLst>
      <p:ext uri="{BB962C8B-B14F-4D97-AF65-F5344CB8AC3E}">
        <p14:creationId xmlns:p14="http://schemas.microsoft.com/office/powerpoint/2010/main" val="1483088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Foundation models are large machine learning models that are pre-trained with vast amounts of data. These models can be adapted to more specialized tasks across various domains. Their versatility allows them to be trained on any kind of data, including text, images, video, audio, and more.  The key advantage of foundation models lies in their ability to leverage the knowledge gained from pre-training on massive datasets, enabling efficient adaptation to specific tasks with relatively smaller amounts of task-specific data. This approach streamlines the development process and reduces the need for extensive data collection and labeling efforts for each individual task.  Foundation models offer a powerful and scalable solution for tackling a wide range of problems across diverse industries and applications.</a:t>
            </a:r>
          </a:p>
        </p:txBody>
      </p:sp>
      <p:sp>
        <p:nvSpPr>
          <p:cNvPr id="4" name="Slide Number Placeholder 3"/>
          <p:cNvSpPr>
            <a:spLocks noGrp="1"/>
          </p:cNvSpPr>
          <p:nvPr>
            <p:ph type="sldNum" sz="quarter" idx="5"/>
          </p:nvPr>
        </p:nvSpPr>
        <p:spPr/>
        <p:txBody>
          <a:bodyPr/>
          <a:lstStyle/>
          <a:p>
            <a:fld id="{688EF870-5850-6643-A228-25AFAA8E2BB1}" type="slidenum">
              <a:rPr lang="en-US" smtClean="0"/>
              <a:t>5</a:t>
            </a:fld>
            <a:endParaRPr lang="en-US"/>
          </a:p>
        </p:txBody>
      </p:sp>
    </p:spTree>
    <p:extLst>
      <p:ext uri="{BB962C8B-B14F-4D97-AF65-F5344CB8AC3E}">
        <p14:creationId xmlns:p14="http://schemas.microsoft.com/office/powerpoint/2010/main" val="40591489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Large Language Models (LLMs) are foundation models trained on text data. They are large machine learning models that learn the probabilities of words being used in certain contexts. The training task for these models is to learn to predict the missing word in a text sequence or predicting the next word given a phrase. For example, given the sentence "The weather has been cloudy for the last two days. Most likely it will be 'blank' tomorrow.", the model would need to predict the appropriate missing word, such as "cloudy", "sunny", "foggy", etc., based on the context provided.  LLMs acquire a broad understanding of language by being exposed to vast amounts of text during training. This allows them to generalize well and adapt to various downstream tasks with relatively little task-specific data. Their versatility makes them valuable foundation models that can be fine-tuned and applied across numerous domains and applications, accelerating the development of customized AI solutions.</a:t>
            </a:r>
          </a:p>
        </p:txBody>
      </p:sp>
      <p:sp>
        <p:nvSpPr>
          <p:cNvPr id="4" name="Slide Number Placeholder 3"/>
          <p:cNvSpPr>
            <a:spLocks noGrp="1"/>
          </p:cNvSpPr>
          <p:nvPr>
            <p:ph type="sldNum" sz="quarter" idx="5"/>
          </p:nvPr>
        </p:nvSpPr>
        <p:spPr/>
        <p:txBody>
          <a:bodyPr/>
          <a:lstStyle/>
          <a:p>
            <a:fld id="{688EF870-5850-6643-A228-25AFAA8E2BB1}" type="slidenum">
              <a:rPr lang="en-US" smtClean="0"/>
              <a:t>6</a:t>
            </a:fld>
            <a:endParaRPr lang="en-US"/>
          </a:p>
        </p:txBody>
      </p:sp>
    </p:spTree>
    <p:extLst>
      <p:ext uri="{BB962C8B-B14F-4D97-AF65-F5344CB8AC3E}">
        <p14:creationId xmlns:p14="http://schemas.microsoft.com/office/powerpoint/2010/main" val="36248082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Foundation models, particularly large language models, have grown to an immense scale in recent years. These state-of-the-art models are trained on vast amounts of data, equivalent to millions of books, hours of video content, or billions of lines of code. Building such massive models requires significant computational resources, financial investment potentially exceeding $100 million, and the involvement of large teams of researchers and engineers. The sheer size of these models, some weighing over 700 GB, highlights the computational power and data required to train them. This scale enables these foundation models to develop a deep understanding of language and remarkable generalization capabilities, allowing them to adapt to various downstream tasks with minimal task-specific data.</a:t>
            </a:r>
          </a:p>
        </p:txBody>
      </p:sp>
      <p:sp>
        <p:nvSpPr>
          <p:cNvPr id="4" name="Slide Number Placeholder 3"/>
          <p:cNvSpPr>
            <a:spLocks noGrp="1"/>
          </p:cNvSpPr>
          <p:nvPr>
            <p:ph type="sldNum" sz="quarter" idx="5"/>
          </p:nvPr>
        </p:nvSpPr>
        <p:spPr/>
        <p:txBody>
          <a:bodyPr/>
          <a:lstStyle/>
          <a:p>
            <a:fld id="{688EF870-5850-6643-A228-25AFAA8E2BB1}" type="slidenum">
              <a:rPr lang="en-US" smtClean="0"/>
              <a:t>7</a:t>
            </a:fld>
            <a:endParaRPr lang="en-US"/>
          </a:p>
        </p:txBody>
      </p:sp>
    </p:spTree>
    <p:extLst>
      <p:ext uri="{BB962C8B-B14F-4D97-AF65-F5344CB8AC3E}">
        <p14:creationId xmlns:p14="http://schemas.microsoft.com/office/powerpoint/2010/main" val="2571341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discuss some use cases of large language models.</a:t>
            </a:r>
          </a:p>
        </p:txBody>
      </p:sp>
    </p:spTree>
    <p:extLst>
      <p:ext uri="{BB962C8B-B14F-4D97-AF65-F5344CB8AC3E}">
        <p14:creationId xmlns:p14="http://schemas.microsoft.com/office/powerpoint/2010/main" val="32558521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öhne"/>
              </a:rPr>
              <a:t>Consequences and impact of decisions in these areas</a:t>
            </a:r>
          </a:p>
          <a:p>
            <a:pPr algn="l"/>
            <a:endParaRPr lang="en-US" b="0" i="0" dirty="0">
              <a:effectLst/>
              <a:latin typeface="Söhne"/>
            </a:endParaRPr>
          </a:p>
          <a:p>
            <a:pPr algn="l"/>
            <a:endParaRPr lang="en-US" b="0" i="0" dirty="0">
              <a:effectLst/>
              <a:latin typeface="Söhne"/>
            </a:endParaRPr>
          </a:p>
          <a:p>
            <a:pPr algn="l"/>
            <a:r>
              <a:rPr lang="en-US" b="0" i="0" dirty="0">
                <a:effectLst/>
                <a:latin typeface="Söhne"/>
              </a:rPr>
              <a:t>Examples of LLM applications in different domains:</a:t>
            </a:r>
          </a:p>
          <a:p>
            <a:pPr algn="l">
              <a:buFont typeface="+mj-lt"/>
              <a:buAutoNum type="arabicPeriod"/>
            </a:pPr>
            <a:r>
              <a:rPr lang="en-US" b="1" i="0" dirty="0">
                <a:effectLst/>
                <a:latin typeface="Söhne"/>
              </a:rPr>
              <a:t>Healthcare</a:t>
            </a:r>
            <a:r>
              <a:rPr lang="en-US" b="0" i="0" dirty="0">
                <a:effectLst/>
                <a:latin typeface="Söhne"/>
              </a:rPr>
              <a:t>: LLMs are used in healthcare to analyze medical records and patient data, automate clinical documentation, and support medical decision-making.</a:t>
            </a:r>
          </a:p>
          <a:p>
            <a:pPr algn="l">
              <a:buFont typeface="+mj-lt"/>
              <a:buAutoNum type="arabicPeriod"/>
            </a:pPr>
            <a:r>
              <a:rPr lang="en-US" b="1" i="0" dirty="0">
                <a:effectLst/>
                <a:latin typeface="Söhne"/>
              </a:rPr>
              <a:t>Finance</a:t>
            </a:r>
            <a:r>
              <a:rPr lang="en-US" b="0" i="0" dirty="0">
                <a:effectLst/>
                <a:latin typeface="Söhne"/>
              </a:rPr>
              <a:t>: LLMs are used in finance to analyze market trends, sentiment analysis, and automated trading.</a:t>
            </a:r>
          </a:p>
          <a:p>
            <a:pPr algn="l">
              <a:buFont typeface="+mj-lt"/>
              <a:buAutoNum type="arabicPeriod"/>
            </a:pPr>
            <a:r>
              <a:rPr lang="en-US" b="1" i="0" dirty="0">
                <a:effectLst/>
                <a:latin typeface="Söhne"/>
              </a:rPr>
              <a:t>Education</a:t>
            </a:r>
            <a:r>
              <a:rPr lang="en-US" b="0" i="0" dirty="0">
                <a:effectLst/>
                <a:latin typeface="Söhne"/>
              </a:rPr>
              <a:t>: LLMs are used in education to support language learning, automated grading, and educational chatbots.</a:t>
            </a:r>
          </a:p>
          <a:p>
            <a:pPr algn="l">
              <a:buFont typeface="+mj-lt"/>
              <a:buAutoNum type="arabicPeriod"/>
            </a:pPr>
            <a:r>
              <a:rPr lang="en-US" b="1" i="0" dirty="0">
                <a:effectLst/>
                <a:latin typeface="Söhne"/>
              </a:rPr>
              <a:t>Law</a:t>
            </a:r>
            <a:r>
              <a:rPr lang="en-US" b="0" i="0" dirty="0">
                <a:effectLst/>
                <a:latin typeface="Söhne"/>
              </a:rPr>
              <a:t>: LLMs are used in law to automate legal document analysis, e-discovery, and contract analysis.</a:t>
            </a:r>
          </a:p>
          <a:p>
            <a:pPr algn="l">
              <a:buFont typeface="+mj-lt"/>
              <a:buAutoNum type="arabicPeriod"/>
            </a:pPr>
            <a:r>
              <a:rPr lang="en-US" b="1" i="0" dirty="0">
                <a:effectLst/>
                <a:latin typeface="Söhne"/>
              </a:rPr>
              <a:t>Customer</a:t>
            </a:r>
            <a:r>
              <a:rPr lang="en-US" b="0" i="0" dirty="0">
                <a:effectLst/>
                <a:latin typeface="Söhne"/>
              </a:rPr>
              <a:t> </a:t>
            </a:r>
            <a:r>
              <a:rPr lang="en-US" b="1" i="0" dirty="0">
                <a:effectLst/>
                <a:latin typeface="Söhne"/>
              </a:rPr>
              <a:t>service</a:t>
            </a:r>
            <a:r>
              <a:rPr lang="en-US" b="0" i="0" dirty="0">
                <a:effectLst/>
                <a:latin typeface="Söhne"/>
              </a:rPr>
              <a:t>: LLMs are used in customer service to provide personalized recommendations, chatbots, and sentiment analysis of customer feedback.</a:t>
            </a:r>
          </a:p>
          <a:p>
            <a:pPr algn="l">
              <a:buFont typeface="+mj-lt"/>
              <a:buAutoNum type="arabicPeriod"/>
            </a:pPr>
            <a:r>
              <a:rPr lang="en-US" b="1" i="0" dirty="0">
                <a:effectLst/>
                <a:latin typeface="Söhne"/>
              </a:rPr>
              <a:t>Marketing</a:t>
            </a:r>
            <a:r>
              <a:rPr lang="en-US" b="0" i="0" dirty="0">
                <a:effectLst/>
                <a:latin typeface="Söhne"/>
              </a:rPr>
              <a:t>: LLMs are used in marketing to analyze customer feedback, social media, and provide personalized recommendations.</a:t>
            </a:r>
          </a:p>
          <a:p>
            <a:pPr algn="l">
              <a:buFont typeface="+mj-lt"/>
              <a:buAutoNum type="arabicPeriod"/>
            </a:pPr>
            <a:endParaRPr lang="en-US" b="0" i="0" dirty="0">
              <a:effectLst/>
              <a:latin typeface="Söhne"/>
            </a:endParaRPr>
          </a:p>
          <a:p>
            <a:pPr algn="l"/>
            <a:r>
              <a:rPr lang="en-US" b="0" i="0" dirty="0">
                <a:effectLst/>
                <a:latin typeface="Söhne"/>
              </a:rPr>
              <a:t>Overall, LLMs have a wide range of applications in various domains, and it has the potential to significantly improve efficiency, accuracy, and customer satisfaction in many industries.</a:t>
            </a:r>
          </a:p>
          <a:p>
            <a:endParaRPr lang="en-US" dirty="0"/>
          </a:p>
          <a:p>
            <a:endParaRPr lang="en-US" b="0" dirty="0"/>
          </a:p>
          <a:p>
            <a:endParaRPr lang="en-US" dirty="0"/>
          </a:p>
        </p:txBody>
      </p:sp>
      <p:sp>
        <p:nvSpPr>
          <p:cNvPr id="4" name="Slide Number Placeholder 3"/>
          <p:cNvSpPr>
            <a:spLocks noGrp="1"/>
          </p:cNvSpPr>
          <p:nvPr>
            <p:ph type="sldNum" sz="quarter" idx="5"/>
          </p:nvPr>
        </p:nvSpPr>
        <p:spPr/>
        <p:txBody>
          <a:bodyPr/>
          <a:lstStyle/>
          <a:p>
            <a:fld id="{688EF870-5850-6643-A228-25AFAA8E2BB1}" type="slidenum">
              <a:rPr lang="en-US" smtClean="0"/>
              <a:t>9</a:t>
            </a:fld>
            <a:endParaRPr lang="en-US"/>
          </a:p>
        </p:txBody>
      </p:sp>
    </p:spTree>
    <p:extLst>
      <p:ext uri="{BB962C8B-B14F-4D97-AF65-F5344CB8AC3E}">
        <p14:creationId xmlns:p14="http://schemas.microsoft.com/office/powerpoint/2010/main" val="3613982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gradFill flip="none" rotWithShape="1">
          <a:gsLst>
            <a:gs pos="40000">
              <a:srgbClr val="330066"/>
            </a:gs>
            <a:gs pos="0">
              <a:srgbClr val="2C2C2C"/>
            </a:gs>
            <a:gs pos="100000">
              <a:srgbClr val="2C2C2C"/>
            </a:gs>
            <a:gs pos="75000">
              <a:srgbClr val="0070C0"/>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5" name="Title 4">
            <a:extLst>
              <a:ext uri="{FF2B5EF4-FFF2-40B4-BE49-F238E27FC236}">
                <a16:creationId xmlns:a16="http://schemas.microsoft.com/office/drawing/2014/main" id="{08D269A5-D107-2782-1600-9CFF8B439252}"/>
              </a:ext>
            </a:extLst>
          </p:cNvPr>
          <p:cNvSpPr>
            <a:spLocks noGrp="1"/>
          </p:cNvSpPr>
          <p:nvPr>
            <p:ph type="title" idx="1" hasCustomPrompt="1"/>
          </p:nvPr>
        </p:nvSpPr>
        <p:spPr>
          <a:xfrm>
            <a:off x="401652" y="1565366"/>
            <a:ext cx="11430684" cy="2194560"/>
          </a:xfrm>
        </p:spPr>
        <p:txBody>
          <a:bodyPr anchor="b">
            <a:normAutofit/>
          </a:bodyPr>
          <a:lstStyle>
            <a:lvl1pPr>
              <a:defRPr sz="4800" b="1" i="0">
                <a:solidFill>
                  <a:srgbClr val="F1F3F3"/>
                </a:solidFill>
                <a:latin typeface="Amazon Ember Heavy" panose="020B0603020204020204" pitchFamily="34" charset="0"/>
                <a:ea typeface="Amazon Ember Heavy" panose="020B0603020204020204" pitchFamily="34" charset="0"/>
                <a:cs typeface="Amazon Ember Heavy" panose="020B0603020204020204" pitchFamily="34" charset="0"/>
              </a:defRPr>
            </a:lvl1pPr>
          </a:lstStyle>
          <a:p>
            <a:r>
              <a:rPr lang="en-US" dirty="0"/>
              <a:t>Enter lesson title</a:t>
            </a:r>
          </a:p>
        </p:txBody>
      </p:sp>
      <p:sp>
        <p:nvSpPr>
          <p:cNvPr id="6" name="Text Placeholder 5">
            <a:extLst>
              <a:ext uri="{FF2B5EF4-FFF2-40B4-BE49-F238E27FC236}">
                <a16:creationId xmlns:a16="http://schemas.microsoft.com/office/drawing/2014/main" id="{56B61F05-1C18-7A17-A21D-C93186B1401A}"/>
              </a:ext>
            </a:extLst>
          </p:cNvPr>
          <p:cNvSpPr>
            <a:spLocks noGrp="1"/>
          </p:cNvSpPr>
          <p:nvPr>
            <p:ph type="body" idx="2" hasCustomPrompt="1"/>
          </p:nvPr>
        </p:nvSpPr>
        <p:spPr>
          <a:xfrm>
            <a:off x="401652" y="4072344"/>
            <a:ext cx="8412479" cy="548641"/>
          </a:xfrm>
        </p:spPr>
        <p:txBody>
          <a:bodyPr>
            <a:normAutofit/>
          </a:bodyPr>
          <a:lstStyle>
            <a:lvl1pPr marL="0" indent="0">
              <a:buNone/>
              <a:defRPr sz="3200" i="1">
                <a:solidFill>
                  <a:srgbClr val="F1F3F3"/>
                </a:solidFill>
                <a:latin typeface="+mn-lt"/>
              </a:defRPr>
            </a:lvl1pPr>
          </a:lstStyle>
          <a:p>
            <a:r>
              <a:rPr lang="en-US" dirty="0"/>
              <a:t>Enter course name</a:t>
            </a:r>
          </a:p>
        </p:txBody>
      </p:sp>
      <p:sp>
        <p:nvSpPr>
          <p:cNvPr id="8" name="Text Placeholder 5">
            <a:extLst>
              <a:ext uri="{FF2B5EF4-FFF2-40B4-BE49-F238E27FC236}">
                <a16:creationId xmlns:a16="http://schemas.microsoft.com/office/drawing/2014/main" id="{98007F72-4142-F93E-B4D8-E79E478801B1}"/>
              </a:ext>
            </a:extLst>
          </p:cNvPr>
          <p:cNvSpPr>
            <a:spLocks noGrp="1"/>
          </p:cNvSpPr>
          <p:nvPr>
            <p:ph type="body" idx="98" hasCustomPrompt="1"/>
          </p:nvPr>
        </p:nvSpPr>
        <p:spPr>
          <a:xfrm>
            <a:off x="401652" y="4743994"/>
            <a:ext cx="5486400" cy="548640"/>
          </a:xfrm>
        </p:spPr>
        <p:txBody>
          <a:bodyPr>
            <a:normAutofit/>
          </a:bodyPr>
          <a:lstStyle>
            <a:lvl1pPr marL="0" indent="0">
              <a:buNone/>
              <a:defRPr sz="2800">
                <a:solidFill>
                  <a:srgbClr val="F1F3F3"/>
                </a:solidFill>
                <a:latin typeface="+mn-lt"/>
              </a:defRPr>
            </a:lvl1pPr>
          </a:lstStyle>
          <a:p>
            <a:r>
              <a:rPr lang="en-US" dirty="0"/>
              <a:t>Module # - Lesson #</a:t>
            </a:r>
          </a:p>
        </p:txBody>
      </p:sp>
    </p:spTree>
    <p:extLst>
      <p:ext uri="{BB962C8B-B14F-4D97-AF65-F5344CB8AC3E}">
        <p14:creationId xmlns:p14="http://schemas.microsoft.com/office/powerpoint/2010/main" val="1250918951"/>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ank You">
    <p:bg>
      <p:bgPr>
        <a:gradFill flip="none" rotWithShape="1">
          <a:gsLst>
            <a:gs pos="0">
              <a:srgbClr val="2C2C2C"/>
            </a:gs>
            <a:gs pos="40000">
              <a:srgbClr val="330066"/>
            </a:gs>
            <a:gs pos="75000">
              <a:srgbClr val="0070C0"/>
            </a:gs>
            <a:gs pos="97000">
              <a:srgbClr val="2C2C2C"/>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4" name="TextBox 3">
            <a:extLst>
              <a:ext uri="{FF2B5EF4-FFF2-40B4-BE49-F238E27FC236}">
                <a16:creationId xmlns:a16="http://schemas.microsoft.com/office/drawing/2014/main" id="{D71A17E9-D485-4DA4-B2AE-3F2D6BBB097D}"/>
              </a:ext>
            </a:extLst>
          </p:cNvPr>
          <p:cNvSpPr txBox="1"/>
          <p:nvPr/>
        </p:nvSpPr>
        <p:spPr>
          <a:xfrm>
            <a:off x="6671462" y="5121212"/>
            <a:ext cx="4415246" cy="769441"/>
          </a:xfrm>
          <a:prstGeom prst="rect">
            <a:avLst/>
          </a:prstGeom>
          <a:noFill/>
        </p:spPr>
        <p:txBody>
          <a:bodyPr wrap="square" rtlCol="0">
            <a:spAutoFit/>
          </a:bodyPr>
          <a:lstStyle/>
          <a:p>
            <a:pPr algn="ctr"/>
            <a:r>
              <a:rPr lang="en-US" sz="4400" dirty="0">
                <a:solidFill>
                  <a:schemeClr val="bg1"/>
                </a:solidFill>
              </a:rPr>
              <a:t>Thank you!</a:t>
            </a:r>
          </a:p>
        </p:txBody>
      </p:sp>
      <p:grpSp>
        <p:nvGrpSpPr>
          <p:cNvPr id="5" name="Group 4">
            <a:extLst>
              <a:ext uri="{FF2B5EF4-FFF2-40B4-BE49-F238E27FC236}">
                <a16:creationId xmlns:a16="http://schemas.microsoft.com/office/drawing/2014/main" id="{3603BAED-C218-4493-92DB-15D5FF4C08C1}"/>
              </a:ext>
            </a:extLst>
          </p:cNvPr>
          <p:cNvGrpSpPr/>
          <p:nvPr/>
        </p:nvGrpSpPr>
        <p:grpSpPr>
          <a:xfrm>
            <a:off x="7405848" y="2400065"/>
            <a:ext cx="2946474" cy="2615329"/>
            <a:chOff x="3288681" y="1271382"/>
            <a:chExt cx="3657600" cy="3246535"/>
          </a:xfrm>
        </p:grpSpPr>
        <p:grpSp>
          <p:nvGrpSpPr>
            <p:cNvPr id="8" name="Group 7">
              <a:extLst>
                <a:ext uri="{FF2B5EF4-FFF2-40B4-BE49-F238E27FC236}">
                  <a16:creationId xmlns:a16="http://schemas.microsoft.com/office/drawing/2014/main" id="{97EE457E-20AD-45C7-9922-9F6A90981CF3}"/>
                </a:ext>
              </a:extLst>
            </p:cNvPr>
            <p:cNvGrpSpPr/>
            <p:nvPr/>
          </p:nvGrpSpPr>
          <p:grpSpPr>
            <a:xfrm>
              <a:off x="4520584" y="2134033"/>
              <a:ext cx="1206148" cy="365126"/>
              <a:chOff x="5424840" y="3468510"/>
              <a:chExt cx="1206148" cy="365126"/>
            </a:xfrm>
            <a:solidFill>
              <a:schemeClr val="bg1"/>
            </a:solidFill>
          </p:grpSpPr>
          <p:sp>
            <p:nvSpPr>
              <p:cNvPr id="9" name="Oval 8">
                <a:extLst>
                  <a:ext uri="{FF2B5EF4-FFF2-40B4-BE49-F238E27FC236}">
                    <a16:creationId xmlns:a16="http://schemas.microsoft.com/office/drawing/2014/main" id="{7C872F8E-C191-47BD-A5D0-340D828994BF}"/>
                  </a:ext>
                </a:extLst>
              </p:cNvPr>
              <p:cNvSpPr/>
              <p:nvPr/>
            </p:nvSpPr>
            <p:spPr>
              <a:xfrm>
                <a:off x="5424840"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DE3F5C2-97FE-480F-B861-BCDAD2A408AC}"/>
                  </a:ext>
                </a:extLst>
              </p:cNvPr>
              <p:cNvSpPr/>
              <p:nvPr/>
            </p:nvSpPr>
            <p:spPr>
              <a:xfrm>
                <a:off x="6265862"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AAF6B964-0C6D-4A72-AAB3-59AF6B7E5AC7}"/>
                </a:ext>
              </a:extLst>
            </p:cNvPr>
            <p:cNvSpPr/>
            <p:nvPr/>
          </p:nvSpPr>
          <p:spPr>
            <a:xfrm>
              <a:off x="4026378" y="1729398"/>
              <a:ext cx="2194560" cy="118872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E6825AB-CA44-4652-9932-F35604DBDEC4}"/>
                </a:ext>
              </a:extLst>
            </p:cNvPr>
            <p:cNvSpPr/>
            <p:nvPr/>
          </p:nvSpPr>
          <p:spPr>
            <a:xfrm>
              <a:off x="4026378" y="1272198"/>
              <a:ext cx="2194560" cy="45720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7B2B4B5E-1650-4605-B6D3-AD8004E2324E}"/>
                </a:ext>
              </a:extLst>
            </p:cNvPr>
            <p:cNvCxnSpPr>
              <a:cxnSpLocks/>
            </p:cNvCxnSpPr>
            <p:nvPr/>
          </p:nvCxnSpPr>
          <p:spPr>
            <a:xfrm>
              <a:off x="3288681" y="1271382"/>
              <a:ext cx="3657600" cy="0"/>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D723D12-12B1-494E-BB81-55C2CC9CF193}"/>
                </a:ext>
              </a:extLst>
            </p:cNvPr>
            <p:cNvCxnSpPr>
              <a:cxnSpLocks/>
            </p:cNvCxnSpPr>
            <p:nvPr/>
          </p:nvCxnSpPr>
          <p:spPr>
            <a:xfrm>
              <a:off x="3621747" y="1325147"/>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08C2E83B-9A5C-4B09-8EF1-304F16F06266}"/>
                </a:ext>
              </a:extLst>
            </p:cNvPr>
            <p:cNvSpPr/>
            <p:nvPr/>
          </p:nvSpPr>
          <p:spPr>
            <a:xfrm>
              <a:off x="4575018" y="2917332"/>
              <a:ext cx="1097280" cy="102158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10F5C88A-DF5B-4449-97AC-74904B4DF3B6}"/>
                </a:ext>
              </a:extLst>
            </p:cNvPr>
            <p:cNvGrpSpPr/>
            <p:nvPr/>
          </p:nvGrpSpPr>
          <p:grpSpPr>
            <a:xfrm>
              <a:off x="4297506" y="3097059"/>
              <a:ext cx="1652305" cy="567544"/>
              <a:chOff x="5175577" y="4431536"/>
              <a:chExt cx="1652305" cy="567544"/>
            </a:xfrm>
          </p:grpSpPr>
          <p:cxnSp>
            <p:nvCxnSpPr>
              <p:cNvPr id="17" name="Straight Connector 16">
                <a:extLst>
                  <a:ext uri="{FF2B5EF4-FFF2-40B4-BE49-F238E27FC236}">
                    <a16:creationId xmlns:a16="http://schemas.microsoft.com/office/drawing/2014/main" id="{556C72D9-DCFF-4844-905D-A1FA40AF318A}"/>
                  </a:ext>
                </a:extLst>
              </p:cNvPr>
              <p:cNvCxnSpPr>
                <a:cxnSpLocks/>
              </p:cNvCxnSpPr>
              <p:nvPr/>
            </p:nvCxnSpPr>
            <p:spPr>
              <a:xfrm>
                <a:off x="5175577"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ACD66E4-DCDC-423C-92F8-A6BCB7C9F7F1}"/>
                  </a:ext>
                </a:extLst>
              </p:cNvPr>
              <p:cNvCxnSpPr>
                <a:cxnSpLocks/>
              </p:cNvCxnSpPr>
              <p:nvPr/>
            </p:nvCxnSpPr>
            <p:spPr>
              <a:xfrm>
                <a:off x="6827882"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D45858A7-4589-4E1D-A7C8-6D1EF02FDDEF}"/>
                </a:ext>
              </a:extLst>
            </p:cNvPr>
            <p:cNvGrpSpPr/>
            <p:nvPr/>
          </p:nvGrpSpPr>
          <p:grpSpPr>
            <a:xfrm>
              <a:off x="4881204" y="3949770"/>
              <a:ext cx="484909" cy="568147"/>
              <a:chOff x="5768311" y="5309299"/>
              <a:chExt cx="484909" cy="568147"/>
            </a:xfrm>
          </p:grpSpPr>
          <p:cxnSp>
            <p:nvCxnSpPr>
              <p:cNvPr id="20" name="Straight Connector 19">
                <a:extLst>
                  <a:ext uri="{FF2B5EF4-FFF2-40B4-BE49-F238E27FC236}">
                    <a16:creationId xmlns:a16="http://schemas.microsoft.com/office/drawing/2014/main" id="{C54C8AC8-EC33-4E49-8D93-3DE13BFC98D8}"/>
                  </a:ext>
                </a:extLst>
              </p:cNvPr>
              <p:cNvCxnSpPr>
                <a:cxnSpLocks/>
              </p:cNvCxnSpPr>
              <p:nvPr/>
            </p:nvCxnSpPr>
            <p:spPr>
              <a:xfrm>
                <a:off x="5768311" y="5309299"/>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A20822B-432B-4785-8E1A-968761BFE9C2}"/>
                  </a:ext>
                </a:extLst>
              </p:cNvPr>
              <p:cNvCxnSpPr>
                <a:cxnSpLocks/>
              </p:cNvCxnSpPr>
              <p:nvPr/>
            </p:nvCxnSpPr>
            <p:spPr>
              <a:xfrm>
                <a:off x="6253220" y="5309902"/>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spTree>
    <p:custDataLst>
      <p:tags r:id="rId1"/>
    </p:custDataLst>
    <p:extLst>
      <p:ext uri="{BB962C8B-B14F-4D97-AF65-F5344CB8AC3E}">
        <p14:creationId xmlns:p14="http://schemas.microsoft.com/office/powerpoint/2010/main" val="3745368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Quote slide">
    <p:bg>
      <p:bgPr>
        <a:gradFill>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50000" t="50000" r="50000" b="50000"/>
          </a:path>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FEA5D771-1E37-4674-A454-5B6A887E81B8}"/>
              </a:ext>
            </a:extLst>
          </p:cNvPr>
          <p:cNvSpPr>
            <a:spLocks noGrp="1"/>
          </p:cNvSpPr>
          <p:nvPr>
            <p:ph type="title" idx="1" hasCustomPrompt="1"/>
          </p:nvPr>
        </p:nvSpPr>
        <p:spPr>
          <a:xfrm>
            <a:off x="365760" y="2435469"/>
            <a:ext cx="11472013" cy="1960803"/>
          </a:xfrm>
        </p:spPr>
        <p:txBody>
          <a:bodyPr anchor="ctr">
            <a:normAutofit/>
          </a:bodyPr>
          <a:lstStyle>
            <a:lvl1pPr>
              <a:defRPr sz="4000">
                <a:solidFill>
                  <a:schemeClr val="bg2"/>
                </a:solidFill>
                <a:latin typeface="Amazon Ember Display Heavy"/>
              </a:defRPr>
            </a:lvl1pPr>
          </a:lstStyle>
          <a:p>
            <a:r>
              <a:rPr lang="en-US" dirty="0"/>
              <a:t>“Enter quote here”</a:t>
            </a:r>
          </a:p>
        </p:txBody>
      </p:sp>
      <p:sp>
        <p:nvSpPr>
          <p:cNvPr id="2" name="Attribution">
            <a:extLst>
              <a:ext uri="{FF2B5EF4-FFF2-40B4-BE49-F238E27FC236}">
                <a16:creationId xmlns:a16="http://schemas.microsoft.com/office/drawing/2014/main" id="{0DEABB21-C29F-4E2E-AADE-6FBA5EF95AF4}"/>
              </a:ext>
            </a:extLst>
          </p:cNvPr>
          <p:cNvSpPr>
            <a:spLocks noGrp="1"/>
          </p:cNvSpPr>
          <p:nvPr>
            <p:ph type="body" idx="2" hasCustomPrompt="1"/>
          </p:nvPr>
        </p:nvSpPr>
        <p:spPr>
          <a:xfrm>
            <a:off x="6096000" y="4624991"/>
            <a:ext cx="5741773" cy="770066"/>
          </a:xfrm>
        </p:spPr>
        <p:txBody>
          <a:bodyPr>
            <a:noAutofit/>
          </a:bodyPr>
          <a:lstStyle>
            <a:lvl1pPr marL="0" indent="0">
              <a:buNone/>
              <a:defRPr sz="2800">
                <a:solidFill>
                  <a:schemeClr val="bg2"/>
                </a:solidFill>
              </a:defRPr>
            </a:lvl1pPr>
          </a:lstStyle>
          <a:p>
            <a:r>
              <a:rPr lang="en-US" dirty="0"/>
              <a:t>- Attribution</a:t>
            </a:r>
          </a:p>
        </p:txBody>
      </p:sp>
    </p:spTree>
    <p:extLst>
      <p:ext uri="{BB962C8B-B14F-4D97-AF65-F5344CB8AC3E}">
        <p14:creationId xmlns:p14="http://schemas.microsoft.com/office/powerpoint/2010/main" val="888071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cSld name="Topic Introduc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88A78E8-6AA2-E26A-BE84-51DCD543A1DF}"/>
              </a:ext>
            </a:extLst>
          </p:cNvPr>
          <p:cNvSpPr/>
          <p:nvPr/>
        </p:nvSpPr>
        <p:spPr>
          <a:xfrm>
            <a:off x="0" y="11648"/>
            <a:ext cx="4434840" cy="6858000"/>
          </a:xfrm>
          <a:prstGeom prst="rect">
            <a:avLst/>
          </a:prstGeom>
          <a:gradFill flip="none" rotWithShape="1">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Slide Number">
            <a:extLst>
              <a:ext uri="{FF2B5EF4-FFF2-40B4-BE49-F238E27FC236}">
                <a16:creationId xmlns:a16="http://schemas.microsoft.com/office/drawing/2014/main" id="{E7A23F66-1657-489E-8769-B7CCC9F020A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4" name="Title">
            <a:extLst>
              <a:ext uri="{FF2B5EF4-FFF2-40B4-BE49-F238E27FC236}">
                <a16:creationId xmlns:a16="http://schemas.microsoft.com/office/drawing/2014/main" id="{F2D32D74-0FC6-414A-96C5-2549942CD64E}"/>
              </a:ext>
            </a:extLst>
          </p:cNvPr>
          <p:cNvSpPr>
            <a:spLocks noGrp="1"/>
          </p:cNvSpPr>
          <p:nvPr>
            <p:ph type="title" idx="1" hasCustomPrompt="1"/>
          </p:nvPr>
        </p:nvSpPr>
        <p:spPr>
          <a:xfrm>
            <a:off x="243242" y="292099"/>
            <a:ext cx="4062057" cy="1866901"/>
          </a:xfrm>
        </p:spPr>
        <p:txBody>
          <a:bodyPr anchor="t">
            <a:noAutofit/>
          </a:bodyPr>
          <a:lstStyle>
            <a:lvl1pPr algn="ctr">
              <a:lnSpc>
                <a:spcPct val="100000"/>
              </a:lnSpc>
              <a:defRPr sz="3600">
                <a:solidFill>
                  <a:srgbClr val="F1F3F3"/>
                </a:solidFill>
                <a:latin typeface="Amazon Ember Display Heavy"/>
              </a:defRPr>
            </a:lvl1pPr>
          </a:lstStyle>
          <a:p>
            <a:r>
              <a:rPr lang="en-US" dirty="0"/>
              <a:t>Type title here</a:t>
            </a:r>
          </a:p>
        </p:txBody>
      </p:sp>
      <p:sp>
        <p:nvSpPr>
          <p:cNvPr id="2" name="LeftPlaceholder">
            <a:extLst>
              <a:ext uri="{FF2B5EF4-FFF2-40B4-BE49-F238E27FC236}">
                <a16:creationId xmlns:a16="http://schemas.microsoft.com/office/drawing/2014/main" id="{84AC47C1-092B-4DE6-902E-A0B393854995}"/>
              </a:ext>
              <a:ext uri="{C183D7F6-B498-43B3-948B-1728B52AA6E4}">
                <adec:decorative xmlns:adec="http://schemas.microsoft.com/office/drawing/2017/decorative" val="1"/>
              </a:ext>
            </a:extLst>
          </p:cNvPr>
          <p:cNvSpPr>
            <a:spLocks noGrp="1"/>
          </p:cNvSpPr>
          <p:nvPr>
            <p:ph idx="2" hasCustomPrompt="1"/>
          </p:nvPr>
        </p:nvSpPr>
        <p:spPr>
          <a:xfrm>
            <a:off x="246888" y="2434960"/>
            <a:ext cx="4060392" cy="3657600"/>
          </a:xfrm>
        </p:spPr>
        <p:txBody>
          <a:bodyPr anchor="t">
            <a:noAutofit/>
          </a:bodyPr>
          <a:lstStyle>
            <a:lvl1pPr marL="0" indent="0" algn="ctr">
              <a:buNone/>
              <a:defRPr>
                <a:solidFill>
                  <a:srgbClr val="F1F3F3"/>
                </a:solidFill>
                <a:latin typeface="+mn-lt"/>
              </a:defRPr>
            </a:lvl1pPr>
          </a:lstStyle>
          <a:p>
            <a:r>
              <a:rPr lang="en-US" dirty="0"/>
              <a:t>Click to add image</a:t>
            </a:r>
          </a:p>
        </p:txBody>
      </p:sp>
      <p:sp>
        <p:nvSpPr>
          <p:cNvPr id="3" name="Content">
            <a:extLst>
              <a:ext uri="{FF2B5EF4-FFF2-40B4-BE49-F238E27FC236}">
                <a16:creationId xmlns:a16="http://schemas.microsoft.com/office/drawing/2014/main" id="{E88E0D0B-F719-4929-9A45-08A3503393CA}"/>
              </a:ext>
            </a:extLst>
          </p:cNvPr>
          <p:cNvSpPr>
            <a:spLocks noGrp="1"/>
          </p:cNvSpPr>
          <p:nvPr>
            <p:ph type="body" idx="3" hasCustomPrompt="1"/>
          </p:nvPr>
        </p:nvSpPr>
        <p:spPr>
          <a:xfrm>
            <a:off x="4592635" y="292099"/>
            <a:ext cx="7239701" cy="6142651"/>
          </a:xfrm>
        </p:spPr>
        <p:txBody>
          <a:bodyPr>
            <a:noAutofit/>
          </a:bodyPr>
          <a:lstStyle>
            <a:lvl1pPr>
              <a:lnSpc>
                <a:spcPct val="100000"/>
              </a:lnSpc>
              <a:spcAft>
                <a:spcPts val="600"/>
              </a:spcAft>
              <a:buClr>
                <a:schemeClr val="tx2"/>
              </a:buClr>
              <a:defRPr sz="2800">
                <a:solidFill>
                  <a:srgbClr val="232F3E"/>
                </a:solidFill>
                <a:latin typeface="+mn-lt"/>
              </a:defRPr>
            </a:lvl1pPr>
            <a:lvl2pPr marL="461963" indent="-228600">
              <a:lnSpc>
                <a:spcPct val="100000"/>
              </a:lnSpc>
              <a:spcAft>
                <a:spcPts val="600"/>
              </a:spcAft>
              <a:buClr>
                <a:schemeClr val="tx2"/>
              </a:buClr>
              <a:defRPr sz="2400">
                <a:solidFill>
                  <a:srgbClr val="232F3E"/>
                </a:solidFill>
                <a:latin typeface="+mn-lt"/>
              </a:defRPr>
            </a:lvl2pPr>
            <a:lvl3pPr marL="684213" indent="-228600">
              <a:lnSpc>
                <a:spcPct val="100000"/>
              </a:lnSpc>
              <a:spcAft>
                <a:spcPts val="600"/>
              </a:spcAft>
              <a:buClr>
                <a:schemeClr val="tx2"/>
              </a:buClr>
              <a:defRPr sz="2200">
                <a:solidFill>
                  <a:srgbClr val="232F3E"/>
                </a:solidFill>
                <a:latin typeface="+mn-lt"/>
              </a:defRPr>
            </a:lvl3pPr>
            <a:lvl4pPr marL="914400" indent="-228600">
              <a:lnSpc>
                <a:spcPct val="100000"/>
              </a:lnSpc>
              <a:spcAft>
                <a:spcPts val="600"/>
              </a:spcAft>
              <a:buClr>
                <a:schemeClr val="tx2"/>
              </a:buClr>
              <a:defRPr sz="1800">
                <a:solidFill>
                  <a:srgbClr val="232F3E"/>
                </a:solidFill>
                <a:latin typeface="+mn-lt"/>
              </a:defRPr>
            </a:lvl4pPr>
            <a:lvl5pPr marL="1144588" indent="-228600">
              <a:lnSpc>
                <a:spcPct val="100000"/>
              </a:lnSpc>
              <a:spcAft>
                <a:spcPts val="600"/>
              </a:spcAft>
              <a:buClr>
                <a:schemeClr val="tx2"/>
              </a:buClr>
              <a:defRPr sz="1800">
                <a:solidFill>
                  <a:srgbClr val="232F3E"/>
                </a:solidFill>
                <a:latin typeface="+mn-lt"/>
              </a:defRPr>
            </a:lvl5pPr>
            <a:lvl7pPr marL="2743200" indent="0">
              <a:buNone/>
              <a:defRPr/>
            </a:lvl7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500697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F3CAEA78-64D9-4CA8-84AB-317B5F555D3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02D04820-1551-4DB8-9246-39CB85899696}"/>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text column</a:t>
            </a:r>
          </a:p>
        </p:txBody>
      </p:sp>
      <p:sp>
        <p:nvSpPr>
          <p:cNvPr id="2" name="Content">
            <a:extLst>
              <a:ext uri="{FF2B5EF4-FFF2-40B4-BE49-F238E27FC236}">
                <a16:creationId xmlns:a16="http://schemas.microsoft.com/office/drawing/2014/main" id="{C4E502B2-1435-4BCB-BD77-B9E6CB7B3BF5}"/>
              </a:ext>
            </a:extLst>
          </p:cNvPr>
          <p:cNvSpPr>
            <a:spLocks noGrp="1"/>
          </p:cNvSpPr>
          <p:nvPr>
            <p:ph idx="2" hasCustomPrompt="1"/>
          </p:nvPr>
        </p:nvSpPr>
        <p:spPr>
          <a:xfrm>
            <a:off x="365760" y="1165536"/>
            <a:ext cx="11466576" cy="5262696"/>
          </a:xfrm>
        </p:spPr>
        <p:txBody>
          <a:bodyPr>
            <a:noAutofit/>
          </a:bodyPr>
          <a:lstStyle>
            <a:lvl1pPr>
              <a:lnSpc>
                <a:spcPct val="100000"/>
              </a:lnSpc>
              <a:spcBef>
                <a:spcPts val="1000"/>
              </a:spcBef>
              <a:spcAft>
                <a:spcPts val="600"/>
              </a:spcAft>
              <a:buClr>
                <a:schemeClr val="tx2"/>
              </a:buClr>
              <a:defRPr>
                <a:solidFill>
                  <a:srgbClr val="232F3E"/>
                </a:solidFill>
              </a:defRPr>
            </a:lvl1pPr>
            <a:lvl2pPr marL="457200" indent="-223838">
              <a:lnSpc>
                <a:spcPct val="100000"/>
              </a:lnSpc>
              <a:spcBef>
                <a:spcPts val="500"/>
              </a:spcBef>
              <a:spcAft>
                <a:spcPts val="600"/>
              </a:spcAft>
              <a:buClr>
                <a:schemeClr val="tx2"/>
              </a:buClr>
              <a:tabLst/>
              <a:defRPr>
                <a:solidFill>
                  <a:srgbClr val="232F3E"/>
                </a:solidFill>
              </a:defRPr>
            </a:lvl2pPr>
            <a:lvl3pPr marL="685800" indent="-228600">
              <a:lnSpc>
                <a:spcPct val="100000"/>
              </a:lnSpc>
              <a:spcBef>
                <a:spcPts val="500"/>
              </a:spcBef>
              <a:spcAft>
                <a:spcPts val="600"/>
              </a:spcAft>
              <a:buClr>
                <a:schemeClr val="tx2"/>
              </a:buClr>
              <a:tabLst/>
              <a:defRPr sz="2000">
                <a:solidFill>
                  <a:srgbClr val="232F3E"/>
                </a:solidFill>
              </a:defRPr>
            </a:lvl3pPr>
            <a:lvl4pPr marL="914400" indent="-228600">
              <a:lnSpc>
                <a:spcPct val="100000"/>
              </a:lnSpc>
              <a:spcBef>
                <a:spcPts val="500"/>
              </a:spcBef>
              <a:spcAft>
                <a:spcPts val="600"/>
              </a:spcAft>
              <a:buClr>
                <a:schemeClr val="tx2"/>
              </a:buClr>
              <a:tabLst/>
              <a:defRPr>
                <a:solidFill>
                  <a:srgbClr val="232F3E"/>
                </a:solidFill>
              </a:defRPr>
            </a:lvl4pPr>
            <a:lvl5pPr marL="1147763" indent="-233363">
              <a:lnSpc>
                <a:spcPct val="100000"/>
              </a:lnSpc>
              <a:spcBef>
                <a:spcPts val="500"/>
              </a:spcBef>
              <a:spcAft>
                <a:spcPts val="600"/>
              </a:spcAft>
              <a:buClr>
                <a:schemeClr val="tx2"/>
              </a:buClr>
              <a:buFont typeface="Arial" panose="020B0604020202020204" pitchFamily="34" charset="0"/>
              <a:buChar char="•"/>
              <a:tabLs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987702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Title and Cod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code</a:t>
            </a:r>
          </a:p>
        </p:txBody>
      </p:sp>
      <p:sp>
        <p:nvSpPr>
          <p:cNvPr id="2" name="Code">
            <a:extLst>
              <a:ext uri="{FF2B5EF4-FFF2-40B4-BE49-F238E27FC236}">
                <a16:creationId xmlns:a16="http://schemas.microsoft.com/office/drawing/2014/main" id="{D77EFECE-400E-4BAA-A766-7DD8A1117BBC}"/>
              </a:ext>
            </a:extLst>
          </p:cNvPr>
          <p:cNvSpPr>
            <a:spLocks noGrp="1"/>
          </p:cNvSpPr>
          <p:nvPr>
            <p:ph type="body" idx="2" hasCustomPrompt="1"/>
          </p:nvPr>
        </p:nvSpPr>
        <p:spPr>
          <a:xfrm>
            <a:off x="365760" y="1183340"/>
            <a:ext cx="11466576" cy="5244891"/>
          </a:xfrm>
        </p:spPr>
        <p:txBody>
          <a:bodyPr>
            <a:noAutofit/>
          </a:bodyPr>
          <a:lstStyle>
            <a:lvl1pPr marL="0" indent="0">
              <a:spcBef>
                <a:spcPts val="0"/>
              </a:spcBef>
              <a:buNone/>
              <a:defRPr sz="1600">
                <a:solidFill>
                  <a:srgbClr val="232F3E"/>
                </a:solidFill>
                <a:latin typeface="Lucida Console" panose="020B0609040504020204" pitchFamily="49" charset="0"/>
              </a:defRPr>
            </a:lvl1pPr>
          </a:lstStyle>
          <a:p>
            <a:pPr lvl="0"/>
            <a:r>
              <a:rPr lang="en-US" dirty="0"/>
              <a:t># Import libraries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from </a:t>
            </a:r>
            <a:r>
              <a:rPr lang="en-US" dirty="0" err="1"/>
              <a:t>autogluon.tabular</a:t>
            </a:r>
            <a:r>
              <a:rPr lang="en-US" dirty="0"/>
              <a:t> import </a:t>
            </a:r>
            <a:r>
              <a:rPr lang="en-US" dirty="0" err="1"/>
              <a:t>TabularPredictor</a:t>
            </a: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Create the model</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predictor = </a:t>
            </a:r>
            <a:r>
              <a:rPr lang="en-US" dirty="0" err="1"/>
              <a:t>TabularPredictor</a:t>
            </a:r>
            <a:r>
              <a:rPr lang="en-US" dirty="0"/>
              <a:t>(label="Price").fit("</a:t>
            </a:r>
            <a:r>
              <a:rPr lang="en-US" dirty="0" err="1"/>
              <a:t>train.csv</a:t>
            </a:r>
            <a:r>
              <a:rPr lang="en-US" dirty="0"/>
              <a:t>")</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Get predictions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predictions = </a:t>
            </a:r>
            <a:r>
              <a:rPr lang="en-US" dirty="0" err="1"/>
              <a:t>predictor.predict</a:t>
            </a:r>
            <a:r>
              <a:rPr lang="en-US" dirty="0"/>
              <a:t>("</a:t>
            </a:r>
            <a:r>
              <a:rPr lang="en-US" dirty="0" err="1"/>
              <a:t>test.csv</a:t>
            </a:r>
            <a:r>
              <a:rPr lang="en-US" dirty="0"/>
              <a:t>")</a:t>
            </a:r>
          </a:p>
        </p:txBody>
      </p:sp>
    </p:spTree>
    <p:custDataLst>
      <p:tags r:id="rId1"/>
    </p:custDataLst>
    <p:extLst>
      <p:ext uri="{BB962C8B-B14F-4D97-AF65-F5344CB8AC3E}">
        <p14:creationId xmlns:p14="http://schemas.microsoft.com/office/powerpoint/2010/main" val="1732030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Title, Text, and Small Pictur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ECDF26F2-E972-40FE-806F-12B056EA9DC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F8BD5B93-38A6-4C4A-A3EB-A591F4EDD6E5}"/>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3"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2/3 Column, and picture</a:t>
            </a:r>
          </a:p>
        </p:txBody>
      </p:sp>
      <p:sp>
        <p:nvSpPr>
          <p:cNvPr id="2" name="Content">
            <a:extLst>
              <a:ext uri="{FF2B5EF4-FFF2-40B4-BE49-F238E27FC236}">
                <a16:creationId xmlns:a16="http://schemas.microsoft.com/office/drawing/2014/main" id="{5ACBD598-6775-4223-B2AB-B169A112E3FF}"/>
              </a:ext>
            </a:extLst>
          </p:cNvPr>
          <p:cNvSpPr>
            <a:spLocks noGrp="1"/>
          </p:cNvSpPr>
          <p:nvPr>
            <p:ph idx="2" hasCustomPrompt="1"/>
          </p:nvPr>
        </p:nvSpPr>
        <p:spPr>
          <a:xfrm>
            <a:off x="365760" y="1097280"/>
            <a:ext cx="7644384" cy="5330952"/>
          </a:xfrm>
        </p:spPr>
        <p:txBody>
          <a:bodyPr>
            <a:noAutofit/>
          </a:bodyPr>
          <a:lstStyle>
            <a:lvl1pPr>
              <a:lnSpc>
                <a:spcPct val="100000"/>
              </a:lnSpc>
              <a:spcBef>
                <a:spcPts val="1000"/>
              </a:spcBef>
              <a:spcAft>
                <a:spcPts val="600"/>
              </a:spcAft>
              <a:buClr>
                <a:schemeClr val="tx2"/>
              </a:buClr>
              <a:defRPr>
                <a:solidFill>
                  <a:srgbClr val="232F3E"/>
                </a:solidFill>
              </a:defRPr>
            </a:lvl1pPr>
            <a:lvl2pPr marL="461963" indent="-228600">
              <a:lnSpc>
                <a:spcPct val="100000"/>
              </a:lnSpc>
              <a:spcBef>
                <a:spcPts val="500"/>
              </a:spcBef>
              <a:spcAft>
                <a:spcPts val="600"/>
              </a:spcAft>
              <a:buClr>
                <a:schemeClr val="tx2"/>
              </a:buClr>
              <a:defRPr>
                <a:solidFill>
                  <a:srgbClr val="232F3E"/>
                </a:solidFill>
              </a:defRPr>
            </a:lvl2pPr>
            <a:lvl3pPr marL="682625" indent="-228600">
              <a:lnSpc>
                <a:spcPct val="100000"/>
              </a:lnSpc>
              <a:spcBef>
                <a:spcPts val="500"/>
              </a:spcBef>
              <a:spcAft>
                <a:spcPts val="600"/>
              </a:spcAft>
              <a:buClr>
                <a:schemeClr val="tx2"/>
              </a:buClr>
              <a:defRPr sz="2200">
                <a:solidFill>
                  <a:srgbClr val="232F3E"/>
                </a:solidFill>
              </a:defRPr>
            </a:lvl3pPr>
            <a:lvl4pPr marL="914400" indent="-228600">
              <a:lnSpc>
                <a:spcPct val="100000"/>
              </a:lnSpc>
              <a:spcBef>
                <a:spcPts val="500"/>
              </a:spcBef>
              <a:spcAft>
                <a:spcPts val="600"/>
              </a:spcAft>
              <a:buClr>
                <a:schemeClr val="tx2"/>
              </a:buClr>
              <a:defRPr sz="2000">
                <a:solidFill>
                  <a:srgbClr val="232F3E"/>
                </a:solidFill>
              </a:defRPr>
            </a:lvl4pPr>
            <a:lvl5pPr marL="1146175" indent="-228600">
              <a:lnSpc>
                <a:spcPct val="100000"/>
              </a:lnSpc>
              <a:spcBef>
                <a:spcPts val="500"/>
              </a:spcBef>
              <a:spcAft>
                <a:spcPts val="600"/>
              </a:spcAft>
              <a:buClr>
                <a:schemeClr val="tx2"/>
              </a:buClr>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22"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type="pic" idx="22" hasCustomPrompt="1"/>
          </p:nvPr>
        </p:nvSpPr>
        <p:spPr>
          <a:xfrm>
            <a:off x="8498586" y="2276856"/>
            <a:ext cx="2971800" cy="2971800"/>
          </a:xfrm>
        </p:spPr>
        <p:txBody>
          <a:bodyPr anchor="t">
            <a:noAutofit/>
          </a:bodyPr>
          <a:lstStyle>
            <a:lvl1pPr marL="0" indent="0" algn="ctr">
              <a:buNone/>
              <a:defRPr sz="2000">
                <a:solidFill>
                  <a:srgbClr val="232F3E"/>
                </a:solidFill>
              </a:defRPr>
            </a:lvl1pPr>
          </a:lstStyle>
          <a:p>
            <a:r>
              <a:rPr lang="en-US" dirty="0"/>
              <a:t>Click icon to add image</a:t>
            </a:r>
          </a:p>
        </p:txBody>
      </p:sp>
    </p:spTree>
    <p:custDataLst>
      <p:tags r:id="rId1"/>
    </p:custDataLst>
    <p:extLst>
      <p:ext uri="{BB962C8B-B14F-4D97-AF65-F5344CB8AC3E}">
        <p14:creationId xmlns:p14="http://schemas.microsoft.com/office/powerpoint/2010/main" val="3936786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reserve="1">
  <p:cSld name="Title and 2 Content Columns">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DDE84D45-638C-4BCD-B539-05F38F37CF3D}"/>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79271B92-68F7-439C-8199-7E16014A6742}"/>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4"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318"/>
          </a:xfrm>
        </p:spPr>
        <p:txBody>
          <a:bodyPr/>
          <a:lstStyle>
            <a:lvl1pPr>
              <a:defRPr>
                <a:solidFill>
                  <a:srgbClr val="232F3E"/>
                </a:solidFill>
              </a:defRPr>
            </a:lvl1pPr>
          </a:lstStyle>
          <a:p>
            <a:r>
              <a:rPr lang="en-US" dirty="0">
                <a:latin typeface="Amazon Ember Display Heavy" panose="04020705040A02060702" pitchFamily="82" charset="0"/>
              </a:rPr>
              <a:t>Title and 2 content columns</a:t>
            </a:r>
          </a:p>
        </p:txBody>
      </p:sp>
      <p:sp>
        <p:nvSpPr>
          <p:cNvPr id="2" name="Content Left">
            <a:extLst>
              <a:ext uri="{FF2B5EF4-FFF2-40B4-BE49-F238E27FC236}">
                <a16:creationId xmlns:a16="http://schemas.microsoft.com/office/drawing/2014/main" id="{8A73B5A2-5001-4FA4-B113-0F6124F1F6A0}"/>
              </a:ext>
            </a:extLst>
          </p:cNvPr>
          <p:cNvSpPr>
            <a:spLocks noGrp="1"/>
          </p:cNvSpPr>
          <p:nvPr>
            <p:ph idx="2" hasCustomPrompt="1"/>
          </p:nvPr>
        </p:nvSpPr>
        <p:spPr>
          <a:xfrm>
            <a:off x="365760"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3" name="Content Right">
            <a:extLst>
              <a:ext uri="{FF2B5EF4-FFF2-40B4-BE49-F238E27FC236}">
                <a16:creationId xmlns:a16="http://schemas.microsoft.com/office/drawing/2014/main" id="{951E617C-D9F7-4098-883E-6A048DBCF862}"/>
              </a:ext>
            </a:extLst>
          </p:cNvPr>
          <p:cNvSpPr>
            <a:spLocks noGrp="1"/>
          </p:cNvSpPr>
          <p:nvPr>
            <p:ph idx="3" hasCustomPrompt="1"/>
          </p:nvPr>
        </p:nvSpPr>
        <p:spPr>
          <a:xfrm>
            <a:off x="6163056"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607705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only</a:t>
            </a:r>
          </a:p>
        </p:txBody>
      </p:sp>
    </p:spTree>
    <p:custDataLst>
      <p:tags r:id="rId1"/>
    </p:custDataLst>
    <p:extLst>
      <p:ext uri="{BB962C8B-B14F-4D97-AF65-F5344CB8AC3E}">
        <p14:creationId xmlns:p14="http://schemas.microsoft.com/office/powerpoint/2010/main" val="1096995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ptional">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optional</a:t>
            </a:r>
          </a:p>
        </p:txBody>
      </p:sp>
    </p:spTree>
    <p:custDataLst>
      <p:tags r:id="rId1"/>
    </p:custDataLst>
    <p:extLst>
      <p:ext uri="{BB962C8B-B14F-4D97-AF65-F5344CB8AC3E}">
        <p14:creationId xmlns:p14="http://schemas.microsoft.com/office/powerpoint/2010/main" val="1275434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95BD4D1B-B3EB-4C0C-8CE3-A35C1F88F6BC}"/>
              </a:ext>
            </a:extLst>
          </p:cNvPr>
          <p:cNvSpPr>
            <a:spLocks noGrp="1"/>
          </p:cNvSpPr>
          <p:nvPr>
            <p:ph type="title" idx="1"/>
          </p:nvPr>
        </p:nvSpPr>
        <p:spPr>
          <a:xfrm>
            <a:off x="365760" y="301752"/>
            <a:ext cx="11567160" cy="731520"/>
          </a:xfrm>
          <a:prstGeom prst="rect">
            <a:avLst/>
          </a:prstGeom>
        </p:spPr>
        <p:txBody>
          <a:bodyPr vert="horz" lIns="91440" tIns="45720" rIns="91440" bIns="45720" rtlCol="0" anchor="ctr">
            <a:normAutofit/>
          </a:bodyPr>
          <a:lstStyle/>
          <a:p>
            <a:r>
              <a:rPr lang="en-US">
                <a:latin typeface="Amazon Ember Display Heavy" panose="04020705040A02060702" pitchFamily="82" charset="0"/>
              </a:rPr>
              <a:t>Click to edit Master title style</a:t>
            </a:r>
            <a:endParaRPr lang="en-US" dirty="0"/>
          </a:p>
        </p:txBody>
      </p:sp>
      <p:sp>
        <p:nvSpPr>
          <p:cNvPr id="2" name="Content">
            <a:extLst>
              <a:ext uri="{FF2B5EF4-FFF2-40B4-BE49-F238E27FC236}">
                <a16:creationId xmlns:a16="http://schemas.microsoft.com/office/drawing/2014/main" id="{3AF961A5-759C-41EF-B858-64D5160112BA}"/>
              </a:ext>
            </a:extLst>
          </p:cNvPr>
          <p:cNvSpPr>
            <a:spLocks noGrp="1"/>
          </p:cNvSpPr>
          <p:nvPr>
            <p:ph type="body" idx="2"/>
          </p:nvPr>
        </p:nvSpPr>
        <p:spPr>
          <a:xfrm>
            <a:off x="365760" y="1143000"/>
            <a:ext cx="11567160" cy="5294376"/>
          </a:xfrm>
          <a:prstGeom prst="rect">
            <a:avLst/>
          </a:prstGeom>
        </p:spPr>
        <p:txBody>
          <a:bodyPr vert="horz" lIns="91440" tIns="45720" rIns="91440" bIns="45720" rtlCol="0">
            <a:normAutofit/>
          </a:bodyPr>
          <a:lstStyle/>
          <a:p>
            <a:pPr marL="230188" lvl="0" indent="-230188" defTabSz="228600">
              <a:lnSpc>
                <a:spcPct val="100000"/>
              </a:lnSpc>
              <a:spcBef>
                <a:spcPts val="500"/>
              </a:spcBef>
              <a:spcAft>
                <a:spcPts val="600"/>
              </a:spcAft>
              <a:buFont typeface="Amazon Ember Display"/>
            </a:pPr>
            <a:r>
              <a:rPr lang="en-US"/>
              <a:t>Click to edit Master text styles</a:t>
            </a:r>
          </a:p>
          <a:p>
            <a:pPr marL="230188" lvl="1" indent="-230188" defTabSz="228600">
              <a:lnSpc>
                <a:spcPct val="100000"/>
              </a:lnSpc>
              <a:spcBef>
                <a:spcPts val="500"/>
              </a:spcBef>
              <a:spcAft>
                <a:spcPts val="600"/>
              </a:spcAft>
              <a:buFont typeface="Amazon Ember Display"/>
            </a:pPr>
            <a:r>
              <a:rPr lang="en-US"/>
              <a:t>Second level</a:t>
            </a:r>
          </a:p>
          <a:p>
            <a:pPr marL="230188" lvl="2" indent="-230188" defTabSz="228600">
              <a:lnSpc>
                <a:spcPct val="100000"/>
              </a:lnSpc>
              <a:spcBef>
                <a:spcPts val="500"/>
              </a:spcBef>
              <a:spcAft>
                <a:spcPts val="600"/>
              </a:spcAft>
              <a:buFont typeface="Amazon Ember Display"/>
            </a:pPr>
            <a:r>
              <a:rPr lang="en-US"/>
              <a:t>Third level</a:t>
            </a:r>
          </a:p>
          <a:p>
            <a:pPr marL="230188" lvl="3" indent="-230188" defTabSz="228600">
              <a:lnSpc>
                <a:spcPct val="100000"/>
              </a:lnSpc>
              <a:spcBef>
                <a:spcPts val="500"/>
              </a:spcBef>
              <a:spcAft>
                <a:spcPts val="600"/>
              </a:spcAft>
              <a:buFont typeface="Amazon Ember Display"/>
            </a:pPr>
            <a:r>
              <a:rPr lang="en-US"/>
              <a:t>Fourth level</a:t>
            </a:r>
          </a:p>
          <a:p>
            <a:pPr marL="230188" lvl="4" indent="-230188" defTabSz="228600">
              <a:lnSpc>
                <a:spcPct val="100000"/>
              </a:lnSpc>
              <a:spcBef>
                <a:spcPts val="500"/>
              </a:spcBef>
              <a:spcAft>
                <a:spcPts val="600"/>
              </a:spcAft>
              <a:buFont typeface="Amazon Ember Display"/>
            </a:pPr>
            <a:r>
              <a:rPr lang="en-US"/>
              <a:t>Fifth level</a:t>
            </a:r>
            <a:endParaRPr lang="en-US" dirty="0"/>
          </a:p>
        </p:txBody>
      </p:sp>
      <p:sp>
        <p:nvSpPr>
          <p:cNvPr id="89" name="Slide Number">
            <a:extLst>
              <a:ext uri="{FF2B5EF4-FFF2-40B4-BE49-F238E27FC236}">
                <a16:creationId xmlns:a16="http://schemas.microsoft.com/office/drawing/2014/main" id="{A07A00D0-EC0A-44D2-9309-40C08E7F67D5}"/>
              </a:ext>
            </a:extLst>
          </p:cNvPr>
          <p:cNvSpPr>
            <a:spLocks noGrp="1"/>
          </p:cNvSpPr>
          <p:nvPr>
            <p:ph type="sldNum" idx="89"/>
          </p:nvPr>
        </p:nvSpPr>
        <p:spPr>
          <a:xfrm>
            <a:off x="11466576" y="6446520"/>
            <a:ext cx="484632" cy="228600"/>
          </a:xfrm>
          <a:prstGeom prst="rect">
            <a:avLst/>
          </a:prstGeom>
        </p:spPr>
        <p:txBody>
          <a:bodyPr vert="horz" lIns="0" tIns="0" rIns="0" bIns="0" rtlCol="0" anchor="ctr"/>
          <a:lstStyle>
            <a:lvl1pPr algn="r">
              <a:defRPr sz="1200">
                <a:solidFill>
                  <a:srgbClr val="232F3E"/>
                </a:solidFill>
              </a:defRPr>
            </a:lvl1pPr>
          </a:lstStyle>
          <a:p>
            <a:fld id="{86A8BF56-6CB3-514C-9A64-F39D95C9E25B}" type="slidenum">
              <a:rPr lang="en-US" smtClean="0"/>
              <a:t>‹#›</a:t>
            </a:fld>
            <a:endParaRPr lang="en-US"/>
          </a:p>
        </p:txBody>
      </p:sp>
    </p:spTree>
    <p:extLst>
      <p:ext uri="{BB962C8B-B14F-4D97-AF65-F5344CB8AC3E}">
        <p14:creationId xmlns:p14="http://schemas.microsoft.com/office/powerpoint/2010/main" val="4219157694"/>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Lst>
  <p:hf hdr="0" ftr="0" dt="0"/>
  <p:txStyles>
    <p:titleStyle>
      <a:lvl1pPr algn="l" defTabSz="914400" rtl="0" eaLnBrk="1" latinLnBrk="0" hangingPunct="1">
        <a:lnSpc>
          <a:spcPct val="90000"/>
        </a:lnSpc>
        <a:spcBef>
          <a:spcPct val="0"/>
        </a:spcBef>
        <a:buNone/>
        <a:defRPr sz="3600" kern="1200">
          <a:solidFill>
            <a:srgbClr val="232F3E"/>
          </a:solidFill>
          <a:latin typeface="Amazon Ember Display"/>
        </a:defRPr>
      </a:lvl1pPr>
    </p:titleStyle>
    <p:bodyStyle>
      <a:lvl1pPr marL="228600" indent="-228600" algn="l" defTabSz="914400" rtl="0" eaLnBrk="1" latinLnBrk="0" hangingPunct="1">
        <a:lnSpc>
          <a:spcPct val="90000"/>
        </a:lnSpc>
        <a:spcBef>
          <a:spcPts val="1000"/>
        </a:spcBef>
        <a:buFont typeface="Amazon Ember Display"/>
        <a:buChar char="•"/>
        <a:defRPr lang="en-US" sz="2800" kern="1200" dirty="0">
          <a:solidFill>
            <a:srgbClr val="232F3E"/>
          </a:solidFill>
          <a:latin typeface="Amazon Ember Display"/>
        </a:defRPr>
      </a:lvl1pPr>
      <a:lvl2pPr marL="685800" indent="-228600" algn="l" defTabSz="914400" rtl="0" eaLnBrk="1" latinLnBrk="0" hangingPunct="1">
        <a:lnSpc>
          <a:spcPct val="90000"/>
        </a:lnSpc>
        <a:spcBef>
          <a:spcPts val="500"/>
        </a:spcBef>
        <a:buFont typeface="Amazon Ember Display"/>
        <a:buChar char="•"/>
        <a:defRPr lang="en-US" sz="2400" kern="1200" dirty="0">
          <a:solidFill>
            <a:srgbClr val="232F3E"/>
          </a:solidFill>
          <a:latin typeface="Amazon Ember Display"/>
        </a:defRPr>
      </a:lvl2pPr>
      <a:lvl3pPr marL="1143000" indent="-228600" algn="l" defTabSz="914400" rtl="0" eaLnBrk="1" latinLnBrk="0" hangingPunct="1">
        <a:lnSpc>
          <a:spcPct val="90000"/>
        </a:lnSpc>
        <a:spcBef>
          <a:spcPts val="500"/>
        </a:spcBef>
        <a:buFont typeface="Amazon Ember Display"/>
        <a:buChar char="•"/>
        <a:defRPr lang="en-US" sz="2400" kern="1200" dirty="0">
          <a:solidFill>
            <a:srgbClr val="232F3E"/>
          </a:solidFill>
          <a:latin typeface="Amazon Ember Display"/>
        </a:defRPr>
      </a:lvl3pPr>
      <a:lvl4pPr marL="1600200" indent="-228600" algn="l" defTabSz="914400" rtl="0" eaLnBrk="1" latinLnBrk="0" hangingPunct="1">
        <a:lnSpc>
          <a:spcPct val="90000"/>
        </a:lnSpc>
        <a:spcBef>
          <a:spcPts val="500"/>
        </a:spcBef>
        <a:buFont typeface="Amazon Ember Display"/>
        <a:buChar char="•"/>
        <a:defRPr lang="en-US" sz="1800" kern="1200" dirty="0">
          <a:solidFill>
            <a:srgbClr val="232F3E"/>
          </a:solidFill>
          <a:latin typeface="Amazon Ember Display"/>
        </a:defRPr>
      </a:lvl4pPr>
      <a:lvl5pPr marL="2057400" indent="-228600" algn="l" defTabSz="914400" rtl="0" eaLnBrk="1" latinLnBrk="0" hangingPunct="1">
        <a:lnSpc>
          <a:spcPct val="90000"/>
        </a:lnSpc>
        <a:spcBef>
          <a:spcPts val="500"/>
        </a:spcBef>
        <a:buFont typeface="Amazon Ember Display"/>
        <a:buChar char="•"/>
        <a:defRPr lang="en-US" sz="2000" kern="1200" dirty="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p:bodyStyle>
    <p:otherStyle>
      <a:defPPr>
        <a:defRPr lang="en-US"/>
      </a:defPPr>
      <a:lvl1pPr marL="0" algn="l" defTabSz="914400" rtl="0" eaLnBrk="1" latinLnBrk="0" hangingPunct="1">
        <a:defRPr sz="1800" kern="1200">
          <a:solidFill>
            <a:schemeClr val="tx1"/>
          </a:solidFill>
          <a:latin typeface="Amazon Ember Display"/>
        </a:defRPr>
      </a:lvl1pPr>
      <a:lvl2pPr marL="457200" algn="l" defTabSz="914400" rtl="0" eaLnBrk="1" latinLnBrk="0" hangingPunct="1">
        <a:defRPr sz="1800" kern="1200">
          <a:solidFill>
            <a:schemeClr val="tx1"/>
          </a:solidFill>
          <a:latin typeface="Amazon Ember Display"/>
        </a:defRPr>
      </a:lvl2pPr>
      <a:lvl3pPr marL="914400" algn="l" defTabSz="914400" rtl="0" eaLnBrk="1" latinLnBrk="0" hangingPunct="1">
        <a:defRPr sz="1800" kern="1200">
          <a:solidFill>
            <a:schemeClr val="tx1"/>
          </a:solidFill>
          <a:latin typeface="Amazon Ember Display"/>
        </a:defRPr>
      </a:lvl3pPr>
      <a:lvl4pPr marL="1371600" algn="l" defTabSz="914400" rtl="0" eaLnBrk="1" latinLnBrk="0" hangingPunct="1">
        <a:defRPr sz="1800" kern="1200">
          <a:solidFill>
            <a:schemeClr val="tx1"/>
          </a:solidFill>
          <a:latin typeface="Amazon Ember Display"/>
        </a:defRPr>
      </a:lvl4pPr>
      <a:lvl5pPr marL="1828800" algn="l" defTabSz="914400" rtl="0" eaLnBrk="1" latinLnBrk="0" hangingPunct="1">
        <a:defRPr sz="1800" kern="1200">
          <a:solidFill>
            <a:schemeClr val="tx1"/>
          </a:solidFill>
          <a:latin typeface="Amazon Ember Display"/>
        </a:defRPr>
      </a:lvl5pPr>
      <a:lvl6pPr marL="2286000" algn="l" defTabSz="914400" rtl="0" eaLnBrk="1" latinLnBrk="0" hangingPunct="1">
        <a:defRPr sz="1800" kern="1200">
          <a:solidFill>
            <a:schemeClr val="tx1"/>
          </a:solidFill>
          <a:latin typeface="Amazon Ember Display"/>
        </a:defRPr>
      </a:lvl6pPr>
      <a:lvl7pPr marL="2743200" algn="l" defTabSz="914400" rtl="0" eaLnBrk="1" latinLnBrk="0" hangingPunct="1">
        <a:defRPr sz="1800" kern="1200">
          <a:solidFill>
            <a:schemeClr val="tx1"/>
          </a:solidFill>
          <a:latin typeface="Amazon Ember Display"/>
        </a:defRPr>
      </a:lvl7pPr>
      <a:lvl8pPr marL="3200400" algn="l" defTabSz="914400" rtl="0" eaLnBrk="1" latinLnBrk="0" hangingPunct="1">
        <a:defRPr sz="1800" kern="1200">
          <a:solidFill>
            <a:schemeClr val="tx1"/>
          </a:solidFill>
          <a:latin typeface="Amazon Ember Display"/>
        </a:defRPr>
      </a:lvl8pPr>
      <a:lvl9pPr marL="3657600" algn="l" defTabSz="914400" rtl="0" eaLnBrk="1" latinLnBrk="0" hangingPunct="1">
        <a:defRPr sz="1800" kern="1200">
          <a:solidFill>
            <a:schemeClr val="tx1"/>
          </a:solidFill>
          <a:latin typeface="Amazon Ember Display"/>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7.sv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7.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4.xml"/><Relationship Id="rId5" Type="http://schemas.openxmlformats.org/officeDocument/2006/relationships/image" Target="../media/image23.png"/><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notesSlide" Target="../notesSlides/notesSlide9.xml"/><Relationship Id="rId16" Type="http://schemas.openxmlformats.org/officeDocument/2006/relationships/image" Target="../media/image15.svg"/><Relationship Id="rId1" Type="http://schemas.openxmlformats.org/officeDocument/2006/relationships/slideLayout" Target="../slideLayouts/slideLayout4.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7BDF59A-6AC1-CB0C-E5DB-8D1422CB3E2E}"/>
              </a:ext>
            </a:extLst>
          </p:cNvPr>
          <p:cNvSpPr>
            <a:spLocks noGrp="1"/>
          </p:cNvSpPr>
          <p:nvPr>
            <p:ph type="sldNum" idx="97"/>
          </p:nvPr>
        </p:nvSpPr>
        <p:spPr/>
        <p:txBody>
          <a:bodyPr/>
          <a:lstStyle/>
          <a:p>
            <a:fld id="{86A8BF56-6CB3-514C-9A64-F39D95C9E25B}" type="slidenum">
              <a:rPr lang="en-US" smtClean="0"/>
              <a:t>1</a:t>
            </a:fld>
            <a:endParaRPr lang="en-US"/>
          </a:p>
        </p:txBody>
      </p:sp>
      <p:sp>
        <p:nvSpPr>
          <p:cNvPr id="4" name="Title 3">
            <a:extLst>
              <a:ext uri="{FF2B5EF4-FFF2-40B4-BE49-F238E27FC236}">
                <a16:creationId xmlns:a16="http://schemas.microsoft.com/office/drawing/2014/main" id="{B8280F18-C51C-09D1-32D4-15F8BDE9C811}"/>
              </a:ext>
            </a:extLst>
          </p:cNvPr>
          <p:cNvSpPr>
            <a:spLocks noGrp="1"/>
          </p:cNvSpPr>
          <p:nvPr>
            <p:ph type="title" idx="1"/>
          </p:nvPr>
        </p:nvSpPr>
        <p:spPr>
          <a:xfrm>
            <a:off x="457200" y="1554163"/>
            <a:ext cx="9510516" cy="2195512"/>
          </a:xfrm>
        </p:spPr>
        <p:txBody>
          <a:bodyPr/>
          <a:lstStyle/>
          <a:p>
            <a:r>
              <a:rPr lang="en-US" dirty="0"/>
              <a:t>Introduction to Generative AI</a:t>
            </a:r>
          </a:p>
        </p:txBody>
      </p:sp>
      <p:sp>
        <p:nvSpPr>
          <p:cNvPr id="3" name="Text Placeholder 2">
            <a:extLst>
              <a:ext uri="{FF2B5EF4-FFF2-40B4-BE49-F238E27FC236}">
                <a16:creationId xmlns:a16="http://schemas.microsoft.com/office/drawing/2014/main" id="{F26F2F8D-DD81-7F1D-BB15-F73AC3486DCF}"/>
              </a:ext>
            </a:extLst>
          </p:cNvPr>
          <p:cNvSpPr>
            <a:spLocks noGrp="1"/>
          </p:cNvSpPr>
          <p:nvPr>
            <p:ph type="body" idx="2"/>
          </p:nvPr>
        </p:nvSpPr>
        <p:spPr>
          <a:xfrm>
            <a:off x="457200" y="4426112"/>
            <a:ext cx="8412479" cy="548641"/>
          </a:xfrm>
        </p:spPr>
        <p:txBody>
          <a:bodyPr/>
          <a:lstStyle/>
          <a:p>
            <a:r>
              <a:rPr lang="en-US" dirty="0"/>
              <a:t>Generative AI</a:t>
            </a:r>
          </a:p>
        </p:txBody>
      </p:sp>
      <p:sp>
        <p:nvSpPr>
          <p:cNvPr id="6" name="Text Placeholder 5">
            <a:extLst>
              <a:ext uri="{FF2B5EF4-FFF2-40B4-BE49-F238E27FC236}">
                <a16:creationId xmlns:a16="http://schemas.microsoft.com/office/drawing/2014/main" id="{5E84E6F1-2BAF-2DDC-6136-75863B99AC93}"/>
              </a:ext>
            </a:extLst>
          </p:cNvPr>
          <p:cNvSpPr>
            <a:spLocks noGrp="1"/>
          </p:cNvSpPr>
          <p:nvPr>
            <p:ph type="body" idx="98"/>
          </p:nvPr>
        </p:nvSpPr>
        <p:spPr>
          <a:xfrm>
            <a:off x="457200" y="4974753"/>
            <a:ext cx="5486400" cy="548640"/>
          </a:xfrm>
        </p:spPr>
        <p:txBody>
          <a:bodyPr/>
          <a:lstStyle/>
          <a:p>
            <a:r>
              <a:rPr lang="en-US" dirty="0"/>
              <a:t>Module 1 – Lesson 1</a:t>
            </a:r>
          </a:p>
        </p:txBody>
      </p:sp>
    </p:spTree>
    <p:extLst>
      <p:ext uri="{BB962C8B-B14F-4D97-AF65-F5344CB8AC3E}">
        <p14:creationId xmlns:p14="http://schemas.microsoft.com/office/powerpoint/2010/main" val="3507483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B14A265-ABAD-2724-CD73-CD8A747D1B5D}"/>
              </a:ext>
            </a:extLst>
          </p:cNvPr>
          <p:cNvSpPr>
            <a:spLocks noGrp="1"/>
          </p:cNvSpPr>
          <p:nvPr>
            <p:ph type="sldNum" idx="97"/>
          </p:nvPr>
        </p:nvSpPr>
        <p:spPr/>
        <p:txBody>
          <a:bodyPr/>
          <a:lstStyle/>
          <a:p>
            <a:fld id="{86A8BF56-6CB3-514C-9A64-F39D95C9E25B}" type="slidenum">
              <a:rPr lang="en-US" smtClean="0"/>
              <a:t>10</a:t>
            </a:fld>
            <a:endParaRPr lang="en-US"/>
          </a:p>
        </p:txBody>
      </p:sp>
      <p:sp>
        <p:nvSpPr>
          <p:cNvPr id="2" name="Title 1">
            <a:extLst>
              <a:ext uri="{FF2B5EF4-FFF2-40B4-BE49-F238E27FC236}">
                <a16:creationId xmlns:a16="http://schemas.microsoft.com/office/drawing/2014/main" id="{8E88A9F1-16AC-1ED9-E241-952634A699A9}"/>
              </a:ext>
            </a:extLst>
          </p:cNvPr>
          <p:cNvSpPr>
            <a:spLocks noGrp="1"/>
          </p:cNvSpPr>
          <p:nvPr>
            <p:ph type="title" idx="1"/>
          </p:nvPr>
        </p:nvSpPr>
        <p:spPr/>
        <p:txBody>
          <a:bodyPr/>
          <a:lstStyle/>
          <a:p>
            <a:r>
              <a:rPr lang="en-US" dirty="0"/>
              <a:t>Conversational chatbots</a:t>
            </a:r>
          </a:p>
        </p:txBody>
      </p:sp>
      <p:sp>
        <p:nvSpPr>
          <p:cNvPr id="13" name="Content Placeholder 12">
            <a:extLst>
              <a:ext uri="{FF2B5EF4-FFF2-40B4-BE49-F238E27FC236}">
                <a16:creationId xmlns:a16="http://schemas.microsoft.com/office/drawing/2014/main" id="{6BA40CDB-6E69-A2D0-ECBE-1431813DCF2E}"/>
              </a:ext>
            </a:extLst>
          </p:cNvPr>
          <p:cNvSpPr>
            <a:spLocks noGrp="1"/>
          </p:cNvSpPr>
          <p:nvPr>
            <p:ph idx="2"/>
          </p:nvPr>
        </p:nvSpPr>
        <p:spPr>
          <a:xfrm>
            <a:off x="365760" y="1165536"/>
            <a:ext cx="7595708" cy="5262696"/>
          </a:xfrm>
        </p:spPr>
        <p:txBody>
          <a:bodyPr/>
          <a:lstStyle/>
          <a:p>
            <a:r>
              <a:rPr lang="en-US" sz="2400" dirty="0"/>
              <a:t>Interactive chat applications</a:t>
            </a:r>
          </a:p>
          <a:p>
            <a:r>
              <a:rPr lang="en-US" sz="2400" dirty="0"/>
              <a:t>Human-like dialogues</a:t>
            </a:r>
          </a:p>
          <a:p>
            <a:r>
              <a:rPr lang="en-US" sz="2400" dirty="0"/>
              <a:t>Personalized responses</a:t>
            </a:r>
          </a:p>
          <a:p>
            <a:r>
              <a:rPr lang="en-US" sz="2400" dirty="0"/>
              <a:t>Conversational awareness</a:t>
            </a:r>
          </a:p>
          <a:p>
            <a:pPr lvl="1"/>
            <a:r>
              <a:rPr lang="en-US" sz="2000" dirty="0"/>
              <a:t>Allow follow-up questions</a:t>
            </a:r>
          </a:p>
          <a:p>
            <a:r>
              <a:rPr lang="en-US" sz="2400" dirty="0"/>
              <a:t>Used as powerful virtual assistants</a:t>
            </a:r>
          </a:p>
          <a:p>
            <a:endParaRPr lang="en-US" dirty="0"/>
          </a:p>
          <a:p>
            <a:endParaRPr lang="en-US" dirty="0"/>
          </a:p>
        </p:txBody>
      </p:sp>
    </p:spTree>
    <p:extLst>
      <p:ext uri="{BB962C8B-B14F-4D97-AF65-F5344CB8AC3E}">
        <p14:creationId xmlns:p14="http://schemas.microsoft.com/office/powerpoint/2010/main" val="2565837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9514F62-FC48-F920-1FCE-B02A5D290C30}"/>
              </a:ext>
            </a:extLst>
          </p:cNvPr>
          <p:cNvSpPr>
            <a:spLocks noGrp="1"/>
          </p:cNvSpPr>
          <p:nvPr>
            <p:ph type="sldNum" idx="97"/>
          </p:nvPr>
        </p:nvSpPr>
        <p:spPr/>
        <p:txBody>
          <a:bodyPr/>
          <a:lstStyle/>
          <a:p>
            <a:fld id="{86A8BF56-6CB3-514C-9A64-F39D95C9E25B}" type="slidenum">
              <a:rPr lang="en-US" smtClean="0"/>
              <a:t>11</a:t>
            </a:fld>
            <a:endParaRPr lang="en-US"/>
          </a:p>
        </p:txBody>
      </p:sp>
      <p:sp>
        <p:nvSpPr>
          <p:cNvPr id="2" name="Title 1">
            <a:extLst>
              <a:ext uri="{FF2B5EF4-FFF2-40B4-BE49-F238E27FC236}">
                <a16:creationId xmlns:a16="http://schemas.microsoft.com/office/drawing/2014/main" id="{218E8407-870A-DA82-542A-B8AD833F2469}"/>
              </a:ext>
            </a:extLst>
          </p:cNvPr>
          <p:cNvSpPr>
            <a:spLocks noGrp="1"/>
          </p:cNvSpPr>
          <p:nvPr>
            <p:ph type="title" idx="1"/>
          </p:nvPr>
        </p:nvSpPr>
        <p:spPr/>
        <p:txBody>
          <a:bodyPr/>
          <a:lstStyle/>
          <a:p>
            <a:r>
              <a:rPr lang="en-US" dirty="0"/>
              <a:t>Interactive training</a:t>
            </a:r>
          </a:p>
        </p:txBody>
      </p:sp>
      <p:sp>
        <p:nvSpPr>
          <p:cNvPr id="3" name="Content Placeholder 2">
            <a:extLst>
              <a:ext uri="{FF2B5EF4-FFF2-40B4-BE49-F238E27FC236}">
                <a16:creationId xmlns:a16="http://schemas.microsoft.com/office/drawing/2014/main" id="{DB2F0E9F-9877-252A-5C8A-B27A6CED433F}"/>
              </a:ext>
            </a:extLst>
          </p:cNvPr>
          <p:cNvSpPr>
            <a:spLocks noGrp="1"/>
          </p:cNvSpPr>
          <p:nvPr>
            <p:ph idx="2"/>
          </p:nvPr>
        </p:nvSpPr>
        <p:spPr>
          <a:xfrm>
            <a:off x="365760" y="1165536"/>
            <a:ext cx="6963190" cy="5262696"/>
          </a:xfrm>
        </p:spPr>
        <p:txBody>
          <a:bodyPr/>
          <a:lstStyle/>
          <a:p>
            <a:r>
              <a:rPr lang="en-US" sz="2400" dirty="0"/>
              <a:t>Rapid content generation and adaptation</a:t>
            </a:r>
          </a:p>
          <a:p>
            <a:r>
              <a:rPr lang="en-US" sz="2400" dirty="0"/>
              <a:t>Dynamic and personalized content</a:t>
            </a:r>
          </a:p>
          <a:p>
            <a:r>
              <a:rPr lang="en-US" sz="2400" dirty="0"/>
              <a:t>Accessibility and inclusivity for diverse audiences</a:t>
            </a:r>
          </a:p>
          <a:p>
            <a:r>
              <a:rPr lang="en-US" sz="2400" dirty="0"/>
              <a:t>Multilingual support</a:t>
            </a:r>
          </a:p>
          <a:p>
            <a:r>
              <a:rPr lang="en-US" sz="2400" dirty="0"/>
              <a:t>Create slides, exercises, quizzes, explanations for specific use cases</a:t>
            </a:r>
          </a:p>
        </p:txBody>
      </p:sp>
    </p:spTree>
    <p:extLst>
      <p:ext uri="{BB962C8B-B14F-4D97-AF65-F5344CB8AC3E}">
        <p14:creationId xmlns:p14="http://schemas.microsoft.com/office/powerpoint/2010/main" val="1875723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0581DA8-588B-EA3C-DCC9-DACB30AFF131}"/>
              </a:ext>
            </a:extLst>
          </p:cNvPr>
          <p:cNvSpPr>
            <a:spLocks noGrp="1"/>
          </p:cNvSpPr>
          <p:nvPr>
            <p:ph type="sldNum" idx="97"/>
          </p:nvPr>
        </p:nvSpPr>
        <p:spPr/>
        <p:txBody>
          <a:bodyPr/>
          <a:lstStyle/>
          <a:p>
            <a:fld id="{86A8BF56-6CB3-514C-9A64-F39D95C9E25B}" type="slidenum">
              <a:rPr lang="en-US" smtClean="0"/>
              <a:t>12</a:t>
            </a:fld>
            <a:endParaRPr lang="en-US"/>
          </a:p>
        </p:txBody>
      </p:sp>
      <p:sp>
        <p:nvSpPr>
          <p:cNvPr id="2" name="Title 1">
            <a:extLst>
              <a:ext uri="{FF2B5EF4-FFF2-40B4-BE49-F238E27FC236}">
                <a16:creationId xmlns:a16="http://schemas.microsoft.com/office/drawing/2014/main" id="{8E88A9F1-16AC-1ED9-E241-952634A699A9}"/>
              </a:ext>
            </a:extLst>
          </p:cNvPr>
          <p:cNvSpPr>
            <a:spLocks noGrp="1"/>
          </p:cNvSpPr>
          <p:nvPr>
            <p:ph type="title" idx="1"/>
          </p:nvPr>
        </p:nvSpPr>
        <p:spPr/>
        <p:txBody>
          <a:bodyPr/>
          <a:lstStyle/>
          <a:p>
            <a:r>
              <a:rPr lang="en-US" dirty="0"/>
              <a:t>Creative assistant</a:t>
            </a:r>
          </a:p>
        </p:txBody>
      </p:sp>
      <p:sp>
        <p:nvSpPr>
          <p:cNvPr id="3" name="Content Placeholder 2">
            <a:extLst>
              <a:ext uri="{FF2B5EF4-FFF2-40B4-BE49-F238E27FC236}">
                <a16:creationId xmlns:a16="http://schemas.microsoft.com/office/drawing/2014/main" id="{F0B3A147-B347-2C08-81B9-E2427969D7AF}"/>
              </a:ext>
            </a:extLst>
          </p:cNvPr>
          <p:cNvSpPr>
            <a:spLocks noGrp="1"/>
          </p:cNvSpPr>
          <p:nvPr>
            <p:ph idx="2"/>
          </p:nvPr>
        </p:nvSpPr>
        <p:spPr>
          <a:xfrm>
            <a:off x="365760" y="1165536"/>
            <a:ext cx="5842535" cy="5262696"/>
          </a:xfrm>
        </p:spPr>
        <p:txBody>
          <a:bodyPr/>
          <a:lstStyle/>
          <a:p>
            <a:r>
              <a:rPr lang="en-US" sz="2400" dirty="0"/>
              <a:t>Creative content generation</a:t>
            </a:r>
          </a:p>
          <a:p>
            <a:r>
              <a:rPr lang="en-US" sz="2400" dirty="0"/>
              <a:t>Intuitive prompt-based guidance:</a:t>
            </a:r>
          </a:p>
          <a:p>
            <a:pPr lvl="1"/>
            <a:r>
              <a:rPr lang="en-US" sz="2000" dirty="0"/>
              <a:t>Generate artistic works</a:t>
            </a:r>
          </a:p>
          <a:p>
            <a:pPr lvl="1"/>
            <a:r>
              <a:rPr lang="en-US" sz="2000" dirty="0"/>
              <a:t>Generate music</a:t>
            </a:r>
          </a:p>
          <a:p>
            <a:pPr lvl="1"/>
            <a:r>
              <a:rPr lang="en-US" sz="2000" dirty="0"/>
              <a:t>Written content</a:t>
            </a:r>
          </a:p>
          <a:p>
            <a:r>
              <a:rPr lang="en-US" sz="2400" dirty="0"/>
              <a:t>Adapting content using input prompts, images, audio, </a:t>
            </a:r>
            <a:r>
              <a:rPr lang="en-US" sz="2400" dirty="0" err="1"/>
              <a:t>etc</a:t>
            </a:r>
            <a:endParaRPr lang="en-US" sz="2400" dirty="0"/>
          </a:p>
        </p:txBody>
      </p:sp>
    </p:spTree>
    <p:extLst>
      <p:ext uri="{BB962C8B-B14F-4D97-AF65-F5344CB8AC3E}">
        <p14:creationId xmlns:p14="http://schemas.microsoft.com/office/powerpoint/2010/main" val="860859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7CCE514-52D9-A578-B76E-6429A02FBB57}"/>
              </a:ext>
            </a:extLst>
          </p:cNvPr>
          <p:cNvSpPr>
            <a:spLocks noGrp="1"/>
          </p:cNvSpPr>
          <p:nvPr>
            <p:ph type="sldNum" idx="97"/>
          </p:nvPr>
        </p:nvSpPr>
        <p:spPr/>
        <p:txBody>
          <a:bodyPr/>
          <a:lstStyle/>
          <a:p>
            <a:fld id="{86A8BF56-6CB3-514C-9A64-F39D95C9E25B}" type="slidenum">
              <a:rPr lang="en-US" smtClean="0"/>
              <a:t>13</a:t>
            </a:fld>
            <a:endParaRPr lang="en-US"/>
          </a:p>
        </p:txBody>
      </p:sp>
      <p:sp>
        <p:nvSpPr>
          <p:cNvPr id="2" name="Title 1">
            <a:extLst>
              <a:ext uri="{FF2B5EF4-FFF2-40B4-BE49-F238E27FC236}">
                <a16:creationId xmlns:a16="http://schemas.microsoft.com/office/drawing/2014/main" id="{BC930907-0325-8E07-52D3-7A69A175386D}"/>
              </a:ext>
            </a:extLst>
          </p:cNvPr>
          <p:cNvSpPr>
            <a:spLocks noGrp="1"/>
          </p:cNvSpPr>
          <p:nvPr>
            <p:ph type="title" idx="1"/>
          </p:nvPr>
        </p:nvSpPr>
        <p:spPr/>
        <p:txBody>
          <a:bodyPr/>
          <a:lstStyle/>
          <a:p>
            <a:r>
              <a:rPr lang="en-US" dirty="0"/>
              <a:t>Productivity tools</a:t>
            </a:r>
          </a:p>
        </p:txBody>
      </p:sp>
      <p:sp>
        <p:nvSpPr>
          <p:cNvPr id="3" name="Content Placeholder 2">
            <a:extLst>
              <a:ext uri="{FF2B5EF4-FFF2-40B4-BE49-F238E27FC236}">
                <a16:creationId xmlns:a16="http://schemas.microsoft.com/office/drawing/2014/main" id="{61296A62-2DD1-7E63-4468-8DC1A02A32AA}"/>
              </a:ext>
            </a:extLst>
          </p:cNvPr>
          <p:cNvSpPr>
            <a:spLocks noGrp="1"/>
          </p:cNvSpPr>
          <p:nvPr>
            <p:ph idx="2"/>
          </p:nvPr>
        </p:nvSpPr>
        <p:spPr/>
        <p:txBody>
          <a:bodyPr/>
          <a:lstStyle/>
          <a:p>
            <a:r>
              <a:rPr lang="en-US" sz="2400" dirty="0"/>
              <a:t>Automate routine, trivial tasks</a:t>
            </a:r>
          </a:p>
          <a:p>
            <a:r>
              <a:rPr lang="en-US" sz="2400" dirty="0"/>
              <a:t>Document writing</a:t>
            </a:r>
          </a:p>
          <a:p>
            <a:pPr lvl="1"/>
            <a:r>
              <a:rPr lang="en-US" sz="2000" dirty="0"/>
              <a:t>Generate drafts</a:t>
            </a:r>
          </a:p>
          <a:p>
            <a:pPr lvl="1"/>
            <a:r>
              <a:rPr lang="en-US" sz="2000" dirty="0"/>
              <a:t>Format, edit, summarize documents</a:t>
            </a:r>
          </a:p>
          <a:p>
            <a:r>
              <a:rPr lang="en-US" sz="2400" dirty="0"/>
              <a:t>Code generation</a:t>
            </a:r>
          </a:p>
          <a:p>
            <a:pPr lvl="1"/>
            <a:r>
              <a:rPr lang="en-US" sz="2000" dirty="0"/>
              <a:t>Implement features and functionality</a:t>
            </a:r>
          </a:p>
          <a:p>
            <a:pPr lvl="1"/>
            <a:r>
              <a:rPr lang="en-US" sz="2000" dirty="0"/>
              <a:t>Code formatting, commenting and restructuring</a:t>
            </a:r>
          </a:p>
          <a:p>
            <a:pPr lvl="1"/>
            <a:r>
              <a:rPr lang="en-US" sz="2000" dirty="0"/>
              <a:t>Test case writing</a:t>
            </a:r>
          </a:p>
          <a:p>
            <a:r>
              <a:rPr lang="en-US" sz="2400" dirty="0"/>
              <a:t>Efficient communication</a:t>
            </a:r>
          </a:p>
          <a:p>
            <a:pPr lvl="1"/>
            <a:r>
              <a:rPr lang="en-US" sz="2000" dirty="0"/>
              <a:t>Draft, summarize and auto-complete emails </a:t>
            </a:r>
          </a:p>
          <a:p>
            <a:pPr lvl="1"/>
            <a:r>
              <a:rPr lang="en-US" sz="2000" dirty="0"/>
              <a:t>Personalize responses for different groups, teams, individuals, </a:t>
            </a:r>
            <a:r>
              <a:rPr lang="en-US" sz="2000" dirty="0" err="1"/>
              <a:t>etx</a:t>
            </a:r>
            <a:endParaRPr lang="en-US" sz="2000" dirty="0"/>
          </a:p>
        </p:txBody>
      </p:sp>
    </p:spTree>
    <p:extLst>
      <p:ext uri="{BB962C8B-B14F-4D97-AF65-F5344CB8AC3E}">
        <p14:creationId xmlns:p14="http://schemas.microsoft.com/office/powerpoint/2010/main" val="3160387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B469946-93CC-25F0-1BA9-8E6AEE992620}"/>
              </a:ext>
            </a:extLst>
          </p:cNvPr>
          <p:cNvSpPr>
            <a:spLocks noGrp="1"/>
          </p:cNvSpPr>
          <p:nvPr>
            <p:ph type="sldNum" idx="97"/>
          </p:nvPr>
        </p:nvSpPr>
        <p:spPr/>
        <p:txBody>
          <a:bodyPr/>
          <a:lstStyle/>
          <a:p>
            <a:fld id="{86A8BF56-6CB3-514C-9A64-F39D95C9E25B}" type="slidenum">
              <a:rPr lang="en-US" smtClean="0"/>
              <a:t>14</a:t>
            </a:fld>
            <a:endParaRPr lang="en-US"/>
          </a:p>
        </p:txBody>
      </p:sp>
      <p:sp>
        <p:nvSpPr>
          <p:cNvPr id="2" name="Title 1">
            <a:extLst>
              <a:ext uri="{FF2B5EF4-FFF2-40B4-BE49-F238E27FC236}">
                <a16:creationId xmlns:a16="http://schemas.microsoft.com/office/drawing/2014/main" id="{4D3D1E2D-CC78-876D-929F-937D7BC0F1F4}"/>
              </a:ext>
            </a:extLst>
          </p:cNvPr>
          <p:cNvSpPr>
            <a:spLocks noGrp="1"/>
          </p:cNvSpPr>
          <p:nvPr>
            <p:ph type="title" idx="1"/>
          </p:nvPr>
        </p:nvSpPr>
        <p:spPr/>
        <p:txBody>
          <a:bodyPr/>
          <a:lstStyle/>
          <a:p>
            <a:r>
              <a:rPr lang="en-US" dirty="0"/>
              <a:t>Data analytics</a:t>
            </a:r>
          </a:p>
        </p:txBody>
      </p:sp>
      <p:sp>
        <p:nvSpPr>
          <p:cNvPr id="3" name="Content Placeholder 2">
            <a:extLst>
              <a:ext uri="{FF2B5EF4-FFF2-40B4-BE49-F238E27FC236}">
                <a16:creationId xmlns:a16="http://schemas.microsoft.com/office/drawing/2014/main" id="{95E04EDF-1023-6B7C-9BA0-E7B97060EA48}"/>
              </a:ext>
            </a:extLst>
          </p:cNvPr>
          <p:cNvSpPr>
            <a:spLocks noGrp="1"/>
          </p:cNvSpPr>
          <p:nvPr>
            <p:ph idx="2"/>
          </p:nvPr>
        </p:nvSpPr>
        <p:spPr>
          <a:xfrm>
            <a:off x="365760" y="1165536"/>
            <a:ext cx="6798186" cy="5262696"/>
          </a:xfrm>
        </p:spPr>
        <p:txBody>
          <a:bodyPr/>
          <a:lstStyle/>
          <a:p>
            <a:r>
              <a:rPr lang="en-US" sz="2400" dirty="0"/>
              <a:t>Uncover hidden patterns from data</a:t>
            </a:r>
          </a:p>
          <a:p>
            <a:pPr lvl="1"/>
            <a:r>
              <a:rPr lang="en-US" sz="2000" dirty="0"/>
              <a:t>Sentiments, PII, topics, </a:t>
            </a:r>
            <a:r>
              <a:rPr lang="en-US" sz="2000"/>
              <a:t>etc</a:t>
            </a:r>
            <a:endParaRPr lang="en-US" sz="2000" dirty="0"/>
          </a:p>
          <a:p>
            <a:r>
              <a:rPr lang="en-US" sz="2400" dirty="0"/>
              <a:t>Analyze charts, graphs and other visual data</a:t>
            </a:r>
          </a:p>
          <a:p>
            <a:r>
              <a:rPr lang="en-US" sz="2400" dirty="0"/>
              <a:t>Generate insightful reports</a:t>
            </a:r>
          </a:p>
          <a:p>
            <a:pPr lvl="1"/>
            <a:r>
              <a:rPr lang="en-US" sz="2000" dirty="0"/>
              <a:t>Suggest potential solutions</a:t>
            </a:r>
          </a:p>
          <a:p>
            <a:r>
              <a:rPr lang="en-US" sz="2400" dirty="0"/>
              <a:t>Create synthetic data for testing and training</a:t>
            </a:r>
          </a:p>
        </p:txBody>
      </p:sp>
    </p:spTree>
    <p:extLst>
      <p:ext uri="{BB962C8B-B14F-4D97-AF65-F5344CB8AC3E}">
        <p14:creationId xmlns:p14="http://schemas.microsoft.com/office/powerpoint/2010/main" val="3988303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5D07BBF-5A50-4D15-A318-7D7E5206E85C}"/>
              </a:ext>
            </a:extLst>
          </p:cNvPr>
          <p:cNvSpPr>
            <a:spLocks noGrp="1"/>
          </p:cNvSpPr>
          <p:nvPr>
            <p:ph type="sldNum" idx="97"/>
          </p:nvPr>
        </p:nvSpPr>
        <p:spPr/>
        <p:txBody>
          <a:bodyPr/>
          <a:lstStyle/>
          <a:p>
            <a:fld id="{86A8BF56-6CB3-514C-9A64-F39D95C9E25B}" type="slidenum">
              <a:rPr lang="en-US" smtClean="0"/>
              <a:pPr/>
              <a:t>15</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lstStyle/>
          <a:p>
            <a:r>
              <a:rPr lang="en-US" dirty="0"/>
              <a:t>Amazon Bedrock</a:t>
            </a:r>
          </a:p>
        </p:txBody>
      </p:sp>
    </p:spTree>
    <p:extLst>
      <p:ext uri="{BB962C8B-B14F-4D97-AF65-F5344CB8AC3E}">
        <p14:creationId xmlns:p14="http://schemas.microsoft.com/office/powerpoint/2010/main" val="2717620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Slide Number Placeholder 119">
            <a:extLst>
              <a:ext uri="{FF2B5EF4-FFF2-40B4-BE49-F238E27FC236}">
                <a16:creationId xmlns:a16="http://schemas.microsoft.com/office/drawing/2014/main" id="{DA33C47E-7936-3802-229D-94BD4C23C3B9}"/>
              </a:ext>
            </a:extLst>
          </p:cNvPr>
          <p:cNvSpPr>
            <a:spLocks noGrp="1"/>
          </p:cNvSpPr>
          <p:nvPr>
            <p:ph type="sldNum" idx="97"/>
          </p:nvPr>
        </p:nvSpPr>
        <p:spPr/>
        <p:txBody>
          <a:bodyPr/>
          <a:lstStyle/>
          <a:p>
            <a:fld id="{86A8BF56-6CB3-514C-9A64-F39D95C9E25B}" type="slidenum">
              <a:rPr lang="en-US" smtClean="0"/>
              <a:t>16</a:t>
            </a:fld>
            <a:endParaRPr lang="en-US"/>
          </a:p>
        </p:txBody>
      </p:sp>
      <p:sp>
        <p:nvSpPr>
          <p:cNvPr id="2" name="Title 1">
            <a:extLst>
              <a:ext uri="{FF2B5EF4-FFF2-40B4-BE49-F238E27FC236}">
                <a16:creationId xmlns:a16="http://schemas.microsoft.com/office/drawing/2014/main" id="{B6ACE4A7-8472-2A40-BB75-A1F6190D9A00}"/>
              </a:ext>
            </a:extLst>
          </p:cNvPr>
          <p:cNvSpPr>
            <a:spLocks noGrp="1"/>
          </p:cNvSpPr>
          <p:nvPr>
            <p:ph type="title" idx="1"/>
          </p:nvPr>
        </p:nvSpPr>
        <p:spPr/>
        <p:txBody>
          <a:bodyPr/>
          <a:lstStyle/>
          <a:p>
            <a:r>
              <a:rPr lang="en-US" dirty="0"/>
              <a:t>Amazon Bedrock</a:t>
            </a:r>
          </a:p>
        </p:txBody>
      </p:sp>
      <p:sp>
        <p:nvSpPr>
          <p:cNvPr id="3" name="Content Placeholder 2">
            <a:extLst>
              <a:ext uri="{FF2B5EF4-FFF2-40B4-BE49-F238E27FC236}">
                <a16:creationId xmlns:a16="http://schemas.microsoft.com/office/drawing/2014/main" id="{ADF9FECB-062C-80B1-4CA2-85B7D71EAED0}"/>
              </a:ext>
            </a:extLst>
          </p:cNvPr>
          <p:cNvSpPr>
            <a:spLocks noGrp="1"/>
          </p:cNvSpPr>
          <p:nvPr>
            <p:ph idx="2"/>
          </p:nvPr>
        </p:nvSpPr>
        <p:spPr>
          <a:xfrm>
            <a:off x="365760" y="1165536"/>
            <a:ext cx="11466576" cy="1845796"/>
          </a:xfrm>
        </p:spPr>
        <p:txBody>
          <a:bodyPr/>
          <a:lstStyle/>
          <a:p>
            <a:pPr marL="0" indent="0">
              <a:spcAft>
                <a:spcPts val="1200"/>
              </a:spcAft>
              <a:buNone/>
            </a:pPr>
            <a:r>
              <a:rPr lang="en-US" dirty="0"/>
              <a:t>A fully-managed service that makes </a:t>
            </a:r>
            <a:r>
              <a:rPr lang="en-US" dirty="0">
                <a:solidFill>
                  <a:srgbClr val="FF0066"/>
                </a:solidFill>
                <a:latin typeface="+mj-lt"/>
              </a:rPr>
              <a:t>foundation models</a:t>
            </a:r>
            <a:r>
              <a:rPr lang="en-US" dirty="0"/>
              <a:t> available via an API.</a:t>
            </a:r>
          </a:p>
        </p:txBody>
      </p:sp>
      <p:grpSp>
        <p:nvGrpSpPr>
          <p:cNvPr id="10" name="Group 9" descr="Some examples of foundation models available on Amazon Bedrock and their providers.">
            <a:extLst>
              <a:ext uri="{FF2B5EF4-FFF2-40B4-BE49-F238E27FC236}">
                <a16:creationId xmlns:a16="http://schemas.microsoft.com/office/drawing/2014/main" id="{6E7D1CB8-CB7E-8176-FBDD-E79C351DF15D}"/>
              </a:ext>
            </a:extLst>
          </p:cNvPr>
          <p:cNvGrpSpPr/>
          <p:nvPr/>
        </p:nvGrpSpPr>
        <p:grpSpPr>
          <a:xfrm>
            <a:off x="1224402" y="3032560"/>
            <a:ext cx="9937704" cy="2659904"/>
            <a:chOff x="733195" y="3408980"/>
            <a:chExt cx="9937704" cy="2659904"/>
          </a:xfrm>
        </p:grpSpPr>
        <p:sp>
          <p:nvSpPr>
            <p:cNvPr id="4" name="Rectangle 3">
              <a:extLst>
                <a:ext uri="{FF2B5EF4-FFF2-40B4-BE49-F238E27FC236}">
                  <a16:creationId xmlns:a16="http://schemas.microsoft.com/office/drawing/2014/main" id="{C9E31790-A85A-6801-6EEB-5AE4118177D6}"/>
                </a:ext>
              </a:extLst>
            </p:cNvPr>
            <p:cNvSpPr/>
            <p:nvPr/>
          </p:nvSpPr>
          <p:spPr>
            <a:xfrm>
              <a:off x="733195" y="3819670"/>
              <a:ext cx="9937704" cy="2249214"/>
            </a:xfrm>
            <a:prstGeom prst="rect">
              <a:avLst/>
            </a:prstGeom>
            <a:solidFill>
              <a:schemeClr val="tx1">
                <a:lumMod val="25000"/>
                <a:lumOff val="75000"/>
              </a:schemeClr>
            </a:solidFill>
            <a:ln cap="sq">
              <a:prstDash val="solid"/>
              <a:roun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8B01A93F-FAB9-0062-A04B-1B4800E63591}"/>
                </a:ext>
              </a:extLst>
            </p:cNvPr>
            <p:cNvSpPr txBox="1"/>
            <p:nvPr/>
          </p:nvSpPr>
          <p:spPr>
            <a:xfrm>
              <a:off x="3016365" y="5490236"/>
              <a:ext cx="1477283" cy="369332"/>
            </a:xfrm>
            <a:prstGeom prst="rect">
              <a:avLst/>
            </a:prstGeom>
            <a:noFill/>
          </p:spPr>
          <p:txBody>
            <a:bodyPr wrap="square">
              <a:spAutoFit/>
            </a:bodyPr>
            <a:lstStyle/>
            <a:p>
              <a:pPr algn="ctr"/>
              <a:r>
                <a:rPr lang="en-US" b="0" i="0" dirty="0">
                  <a:effectLst/>
                  <a:latin typeface="+mj-lt"/>
                </a:rPr>
                <a:t>Jurassic-2</a:t>
              </a:r>
            </a:p>
          </p:txBody>
        </p:sp>
        <p:sp>
          <p:nvSpPr>
            <p:cNvPr id="7" name="TextBox 6">
              <a:extLst>
                <a:ext uri="{FF2B5EF4-FFF2-40B4-BE49-F238E27FC236}">
                  <a16:creationId xmlns:a16="http://schemas.microsoft.com/office/drawing/2014/main" id="{626E4CF8-F9B0-2687-2503-6E9E4064DFAC}"/>
                </a:ext>
              </a:extLst>
            </p:cNvPr>
            <p:cNvSpPr txBox="1"/>
            <p:nvPr/>
          </p:nvSpPr>
          <p:spPr>
            <a:xfrm>
              <a:off x="5103816" y="5490236"/>
              <a:ext cx="1110814" cy="369332"/>
            </a:xfrm>
            <a:prstGeom prst="rect">
              <a:avLst/>
            </a:prstGeom>
            <a:noFill/>
          </p:spPr>
          <p:txBody>
            <a:bodyPr wrap="square">
              <a:spAutoFit/>
            </a:bodyPr>
            <a:lstStyle/>
            <a:p>
              <a:pPr algn="ctr"/>
              <a:r>
                <a:rPr lang="en-US" b="0" i="0" dirty="0">
                  <a:effectLst/>
                  <a:latin typeface="+mj-lt"/>
                </a:rPr>
                <a:t>Claude</a:t>
              </a:r>
            </a:p>
          </p:txBody>
        </p:sp>
        <p:sp>
          <p:nvSpPr>
            <p:cNvPr id="9" name="TextBox 8">
              <a:extLst>
                <a:ext uri="{FF2B5EF4-FFF2-40B4-BE49-F238E27FC236}">
                  <a16:creationId xmlns:a16="http://schemas.microsoft.com/office/drawing/2014/main" id="{362B1FBD-B159-491D-732E-3D4C836BD682}"/>
                </a:ext>
              </a:extLst>
            </p:cNvPr>
            <p:cNvSpPr txBox="1"/>
            <p:nvPr/>
          </p:nvSpPr>
          <p:spPr>
            <a:xfrm>
              <a:off x="8645215" y="5490236"/>
              <a:ext cx="2025684" cy="369332"/>
            </a:xfrm>
            <a:prstGeom prst="rect">
              <a:avLst/>
            </a:prstGeom>
            <a:noFill/>
          </p:spPr>
          <p:txBody>
            <a:bodyPr wrap="square">
              <a:spAutoFit/>
            </a:bodyPr>
            <a:lstStyle/>
            <a:p>
              <a:pPr algn="ctr"/>
              <a:r>
                <a:rPr lang="en-US" b="0" i="0" dirty="0">
                  <a:effectLst/>
                  <a:latin typeface="+mj-lt"/>
                </a:rPr>
                <a:t>Llama</a:t>
              </a:r>
            </a:p>
          </p:txBody>
        </p:sp>
        <p:grpSp>
          <p:nvGrpSpPr>
            <p:cNvPr id="11" name="Graphic 250">
              <a:extLst>
                <a:ext uri="{FF2B5EF4-FFF2-40B4-BE49-F238E27FC236}">
                  <a16:creationId xmlns:a16="http://schemas.microsoft.com/office/drawing/2014/main" id="{CC02E92A-ED39-1497-526E-09F5C273AE96}"/>
                </a:ext>
              </a:extLst>
            </p:cNvPr>
            <p:cNvGrpSpPr>
              <a:grpSpLocks noChangeAspect="1"/>
            </p:cNvGrpSpPr>
            <p:nvPr/>
          </p:nvGrpSpPr>
          <p:grpSpPr>
            <a:xfrm>
              <a:off x="3221625" y="4458513"/>
              <a:ext cx="1066762" cy="1066762"/>
              <a:chOff x="9704553" y="322847"/>
              <a:chExt cx="643689" cy="643689"/>
            </a:xfrm>
            <a:effectLst>
              <a:outerShdw blurRad="50800" dist="38100" dir="2700000" algn="tl" rotWithShape="0">
                <a:prstClr val="black">
                  <a:alpha val="40000"/>
                </a:prstClr>
              </a:outerShdw>
            </a:effectLst>
          </p:grpSpPr>
          <p:sp>
            <p:nvSpPr>
              <p:cNvPr id="12" name="Freeform: Shape 20">
                <a:extLst>
                  <a:ext uri="{FF2B5EF4-FFF2-40B4-BE49-F238E27FC236}">
                    <a16:creationId xmlns:a16="http://schemas.microsoft.com/office/drawing/2014/main" id="{3B832145-481D-564C-FF16-8FFCA0A73AE6}"/>
                  </a:ext>
                </a:extLst>
              </p:cNvPr>
              <p:cNvSpPr/>
              <p:nvPr/>
            </p:nvSpPr>
            <p:spPr>
              <a:xfrm>
                <a:off x="9831038" y="599633"/>
                <a:ext cx="9655" cy="93335"/>
              </a:xfrm>
              <a:custGeom>
                <a:avLst/>
                <a:gdLst>
                  <a:gd name="connsiteX0" fmla="*/ 4828 w 9655"/>
                  <a:gd name="connsiteY0" fmla="*/ 89473 h 93334"/>
                  <a:gd name="connsiteX1" fmla="*/ 4828 w 9655"/>
                  <a:gd name="connsiteY1" fmla="*/ 46989 h 93334"/>
                  <a:gd name="connsiteX2" fmla="*/ 4828 w 9655"/>
                  <a:gd name="connsiteY2" fmla="*/ 4828 h 93334"/>
                </a:gdLst>
                <a:ahLst/>
                <a:cxnLst>
                  <a:cxn ang="0">
                    <a:pos x="connsiteX0" y="connsiteY0"/>
                  </a:cxn>
                  <a:cxn ang="0">
                    <a:pos x="connsiteX1" y="connsiteY1"/>
                  </a:cxn>
                  <a:cxn ang="0">
                    <a:pos x="connsiteX2" y="connsiteY2"/>
                  </a:cxn>
                </a:cxnLst>
                <a:rect l="l" t="t" r="r" b="b"/>
                <a:pathLst>
                  <a:path w="9655" h="93334">
                    <a:moveTo>
                      <a:pt x="4828" y="89473"/>
                    </a:moveTo>
                    <a:lnTo>
                      <a:pt x="4828" y="46989"/>
                    </a:lnTo>
                    <a:lnTo>
                      <a:pt x="4828" y="4828"/>
                    </a:lnTo>
                    <a:close/>
                  </a:path>
                </a:pathLst>
              </a:custGeom>
              <a:noFill/>
              <a:ln w="19050" cap="flat">
                <a:solidFill>
                  <a:srgbClr val="FFFFFF"/>
                </a:solidFill>
                <a:prstDash val="solid"/>
                <a:round/>
              </a:ln>
            </p:spPr>
            <p:txBody>
              <a:bodyPr rtlCol="0" anchor="ctr"/>
              <a:lstStyle/>
              <a:p>
                <a:pPr algn="ctr"/>
                <a:endParaRPr lang="en-US" dirty="0"/>
              </a:p>
            </p:txBody>
          </p:sp>
          <p:sp>
            <p:nvSpPr>
              <p:cNvPr id="13" name="Freeform: Shape 21">
                <a:extLst>
                  <a:ext uri="{FF2B5EF4-FFF2-40B4-BE49-F238E27FC236}">
                    <a16:creationId xmlns:a16="http://schemas.microsoft.com/office/drawing/2014/main" id="{96198BD9-4521-8B97-B5B9-D476CA7BDB58}"/>
                  </a:ext>
                </a:extLst>
              </p:cNvPr>
              <p:cNvSpPr/>
              <p:nvPr/>
            </p:nvSpPr>
            <p:spPr>
              <a:xfrm>
                <a:off x="9926304" y="520781"/>
                <a:ext cx="54714" cy="128738"/>
              </a:xfrm>
              <a:custGeom>
                <a:avLst/>
                <a:gdLst>
                  <a:gd name="connsiteX0" fmla="*/ 4828 w 54713"/>
                  <a:gd name="connsiteY0" fmla="*/ 125841 h 128737"/>
                  <a:gd name="connsiteX1" fmla="*/ 4828 w 54713"/>
                  <a:gd name="connsiteY1" fmla="*/ 76277 h 128737"/>
                  <a:gd name="connsiteX2" fmla="*/ 52461 w 54713"/>
                  <a:gd name="connsiteY2" fmla="*/ 52461 h 128737"/>
                  <a:gd name="connsiteX3" fmla="*/ 52461 w 54713"/>
                  <a:gd name="connsiteY3" fmla="*/ 4828 h 128737"/>
                </a:gdLst>
                <a:ahLst/>
                <a:cxnLst>
                  <a:cxn ang="0">
                    <a:pos x="connsiteX0" y="connsiteY0"/>
                  </a:cxn>
                  <a:cxn ang="0">
                    <a:pos x="connsiteX1" y="connsiteY1"/>
                  </a:cxn>
                  <a:cxn ang="0">
                    <a:pos x="connsiteX2" y="connsiteY2"/>
                  </a:cxn>
                  <a:cxn ang="0">
                    <a:pos x="connsiteX3" y="connsiteY3"/>
                  </a:cxn>
                </a:cxnLst>
                <a:rect l="l" t="t" r="r" b="b"/>
                <a:pathLst>
                  <a:path w="54713" h="128737">
                    <a:moveTo>
                      <a:pt x="4828" y="125841"/>
                    </a:moveTo>
                    <a:lnTo>
                      <a:pt x="4828" y="76277"/>
                    </a:lnTo>
                    <a:lnTo>
                      <a:pt x="52461" y="52461"/>
                    </a:lnTo>
                    <a:lnTo>
                      <a:pt x="52461" y="4828"/>
                    </a:lnTo>
                  </a:path>
                </a:pathLst>
              </a:custGeom>
              <a:noFill/>
              <a:ln w="19050" cap="flat">
                <a:solidFill>
                  <a:srgbClr val="FFFFFF"/>
                </a:solidFill>
                <a:prstDash val="solid"/>
                <a:round/>
              </a:ln>
            </p:spPr>
            <p:txBody>
              <a:bodyPr rtlCol="0" anchor="ctr"/>
              <a:lstStyle/>
              <a:p>
                <a:pPr algn="ctr"/>
                <a:endParaRPr lang="en-US" dirty="0"/>
              </a:p>
            </p:txBody>
          </p:sp>
          <p:sp>
            <p:nvSpPr>
              <p:cNvPr id="14" name="Freeform: Shape 22">
                <a:extLst>
                  <a:ext uri="{FF2B5EF4-FFF2-40B4-BE49-F238E27FC236}">
                    <a16:creationId xmlns:a16="http://schemas.microsoft.com/office/drawing/2014/main" id="{25FEC83E-BC40-8E88-28F5-34032A00633B}"/>
                  </a:ext>
                </a:extLst>
              </p:cNvPr>
              <p:cNvSpPr/>
              <p:nvPr/>
            </p:nvSpPr>
            <p:spPr>
              <a:xfrm>
                <a:off x="9878671" y="568414"/>
                <a:ext cx="54714" cy="32184"/>
              </a:xfrm>
              <a:custGeom>
                <a:avLst/>
                <a:gdLst>
                  <a:gd name="connsiteX0" fmla="*/ 52461 w 54713"/>
                  <a:gd name="connsiteY0" fmla="*/ 28644 h 32184"/>
                  <a:gd name="connsiteX1" fmla="*/ 4828 w 54713"/>
                  <a:gd name="connsiteY1" fmla="*/ 4828 h 32184"/>
                </a:gdLst>
                <a:ahLst/>
                <a:cxnLst>
                  <a:cxn ang="0">
                    <a:pos x="connsiteX0" y="connsiteY0"/>
                  </a:cxn>
                  <a:cxn ang="0">
                    <a:pos x="connsiteX1" y="connsiteY1"/>
                  </a:cxn>
                </a:cxnLst>
                <a:rect l="l" t="t" r="r" b="b"/>
                <a:pathLst>
                  <a:path w="54713" h="32184">
                    <a:moveTo>
                      <a:pt x="52461" y="28644"/>
                    </a:moveTo>
                    <a:lnTo>
                      <a:pt x="4828" y="4828"/>
                    </a:lnTo>
                  </a:path>
                </a:pathLst>
              </a:custGeom>
              <a:ln w="19050" cap="flat">
                <a:solidFill>
                  <a:srgbClr val="FFFFFF"/>
                </a:solidFill>
                <a:prstDash val="solid"/>
                <a:round/>
              </a:ln>
            </p:spPr>
            <p:txBody>
              <a:bodyPr rtlCol="0" anchor="ctr"/>
              <a:lstStyle/>
              <a:p>
                <a:pPr algn="ctr"/>
                <a:endParaRPr lang="en-US" dirty="0"/>
              </a:p>
            </p:txBody>
          </p:sp>
          <p:sp>
            <p:nvSpPr>
              <p:cNvPr id="15" name="Freeform: Shape 23">
                <a:extLst>
                  <a:ext uri="{FF2B5EF4-FFF2-40B4-BE49-F238E27FC236}">
                    <a16:creationId xmlns:a16="http://schemas.microsoft.com/office/drawing/2014/main" id="{E25F1D24-1148-6EBA-D017-A43D9E2DDE5F}"/>
                  </a:ext>
                </a:extLst>
              </p:cNvPr>
              <p:cNvSpPr/>
              <p:nvPr/>
            </p:nvSpPr>
            <p:spPr>
              <a:xfrm>
                <a:off x="9926304" y="477976"/>
                <a:ext cx="9655" cy="67587"/>
              </a:xfrm>
              <a:custGeom>
                <a:avLst/>
                <a:gdLst>
                  <a:gd name="connsiteX0" fmla="*/ 4828 w 9655"/>
                  <a:gd name="connsiteY0" fmla="*/ 63403 h 67587"/>
                  <a:gd name="connsiteX1" fmla="*/ 4828 w 9655"/>
                  <a:gd name="connsiteY1" fmla="*/ 4828 h 67587"/>
                </a:gdLst>
                <a:ahLst/>
                <a:cxnLst>
                  <a:cxn ang="0">
                    <a:pos x="connsiteX0" y="connsiteY0"/>
                  </a:cxn>
                  <a:cxn ang="0">
                    <a:pos x="connsiteX1" y="connsiteY1"/>
                  </a:cxn>
                </a:cxnLst>
                <a:rect l="l" t="t" r="r" b="b"/>
                <a:pathLst>
                  <a:path w="9655" h="67587">
                    <a:moveTo>
                      <a:pt x="4828" y="63403"/>
                    </a:moveTo>
                    <a:lnTo>
                      <a:pt x="4828" y="4828"/>
                    </a:lnTo>
                  </a:path>
                </a:pathLst>
              </a:custGeom>
              <a:ln w="19050" cap="flat">
                <a:solidFill>
                  <a:srgbClr val="FFFFFF"/>
                </a:solidFill>
                <a:prstDash val="solid"/>
                <a:round/>
              </a:ln>
            </p:spPr>
            <p:txBody>
              <a:bodyPr rtlCol="0" anchor="ctr"/>
              <a:lstStyle/>
              <a:p>
                <a:pPr algn="ctr"/>
                <a:endParaRPr lang="en-US" dirty="0"/>
              </a:p>
            </p:txBody>
          </p:sp>
          <p:sp>
            <p:nvSpPr>
              <p:cNvPr id="16" name="Freeform: Shape 24">
                <a:extLst>
                  <a:ext uri="{FF2B5EF4-FFF2-40B4-BE49-F238E27FC236}">
                    <a16:creationId xmlns:a16="http://schemas.microsoft.com/office/drawing/2014/main" id="{DBD21CDA-60CD-3F9C-5FAD-1A62F759ED51}"/>
                  </a:ext>
                </a:extLst>
              </p:cNvPr>
              <p:cNvSpPr/>
              <p:nvPr/>
            </p:nvSpPr>
            <p:spPr>
              <a:xfrm>
                <a:off x="9831038" y="615404"/>
                <a:ext cx="54714" cy="35403"/>
              </a:xfrm>
              <a:custGeom>
                <a:avLst/>
                <a:gdLst>
                  <a:gd name="connsiteX0" fmla="*/ 4828 w 54713"/>
                  <a:gd name="connsiteY0" fmla="*/ 31863 h 35402"/>
                  <a:gd name="connsiteX1" fmla="*/ 50530 w 54713"/>
                  <a:gd name="connsiteY1" fmla="*/ 4828 h 35402"/>
                </a:gdLst>
                <a:ahLst/>
                <a:cxnLst>
                  <a:cxn ang="0">
                    <a:pos x="connsiteX0" y="connsiteY0"/>
                  </a:cxn>
                  <a:cxn ang="0">
                    <a:pos x="connsiteX1" y="connsiteY1"/>
                  </a:cxn>
                </a:cxnLst>
                <a:rect l="l" t="t" r="r" b="b"/>
                <a:pathLst>
                  <a:path w="54713" h="35402">
                    <a:moveTo>
                      <a:pt x="4828" y="31863"/>
                    </a:moveTo>
                    <a:lnTo>
                      <a:pt x="50530" y="4828"/>
                    </a:lnTo>
                  </a:path>
                </a:pathLst>
              </a:custGeom>
              <a:ln w="19050" cap="flat">
                <a:solidFill>
                  <a:srgbClr val="FFFFFF"/>
                </a:solidFill>
                <a:prstDash val="solid"/>
                <a:round/>
              </a:ln>
            </p:spPr>
            <p:txBody>
              <a:bodyPr rtlCol="0" anchor="ctr"/>
              <a:lstStyle/>
              <a:p>
                <a:pPr algn="ctr"/>
                <a:endParaRPr lang="en-US" dirty="0"/>
              </a:p>
            </p:txBody>
          </p:sp>
          <p:sp>
            <p:nvSpPr>
              <p:cNvPr id="17" name="Freeform: Shape 25">
                <a:extLst>
                  <a:ext uri="{FF2B5EF4-FFF2-40B4-BE49-F238E27FC236}">
                    <a16:creationId xmlns:a16="http://schemas.microsoft.com/office/drawing/2014/main" id="{92885D16-9584-95D1-6C2A-FF1F4E0196B0}"/>
                  </a:ext>
                </a:extLst>
              </p:cNvPr>
              <p:cNvSpPr/>
              <p:nvPr/>
            </p:nvSpPr>
            <p:spPr>
              <a:xfrm>
                <a:off x="9878671" y="687497"/>
                <a:ext cx="54714" cy="38621"/>
              </a:xfrm>
              <a:custGeom>
                <a:avLst/>
                <a:gdLst>
                  <a:gd name="connsiteX0" fmla="*/ 4828 w 54713"/>
                  <a:gd name="connsiteY0" fmla="*/ 36690 h 38621"/>
                  <a:gd name="connsiteX1" fmla="*/ 52461 w 54713"/>
                  <a:gd name="connsiteY1" fmla="*/ 4828 h 38621"/>
                </a:gdLst>
                <a:ahLst/>
                <a:cxnLst>
                  <a:cxn ang="0">
                    <a:pos x="connsiteX0" y="connsiteY0"/>
                  </a:cxn>
                  <a:cxn ang="0">
                    <a:pos x="connsiteX1" y="connsiteY1"/>
                  </a:cxn>
                </a:cxnLst>
                <a:rect l="l" t="t" r="r" b="b"/>
                <a:pathLst>
                  <a:path w="54713" h="38621">
                    <a:moveTo>
                      <a:pt x="4828" y="36690"/>
                    </a:moveTo>
                    <a:lnTo>
                      <a:pt x="52461" y="4828"/>
                    </a:lnTo>
                  </a:path>
                </a:pathLst>
              </a:custGeom>
              <a:ln w="19050" cap="flat">
                <a:solidFill>
                  <a:srgbClr val="FFFFFF"/>
                </a:solidFill>
                <a:prstDash val="solid"/>
                <a:round/>
              </a:ln>
            </p:spPr>
            <p:txBody>
              <a:bodyPr rtlCol="0" anchor="ctr"/>
              <a:lstStyle/>
              <a:p>
                <a:pPr algn="ctr"/>
                <a:endParaRPr lang="en-US" dirty="0"/>
              </a:p>
            </p:txBody>
          </p:sp>
          <p:sp>
            <p:nvSpPr>
              <p:cNvPr id="18" name="Freeform: Shape 26">
                <a:extLst>
                  <a:ext uri="{FF2B5EF4-FFF2-40B4-BE49-F238E27FC236}">
                    <a16:creationId xmlns:a16="http://schemas.microsoft.com/office/drawing/2014/main" id="{9DF1BABE-B74F-CC5F-DFE4-FF9E103D6AE4}"/>
                  </a:ext>
                </a:extLst>
              </p:cNvPr>
              <p:cNvSpPr/>
              <p:nvPr/>
            </p:nvSpPr>
            <p:spPr>
              <a:xfrm>
                <a:off x="9922120" y="777613"/>
                <a:ext cx="54714" cy="35403"/>
              </a:xfrm>
              <a:custGeom>
                <a:avLst/>
                <a:gdLst>
                  <a:gd name="connsiteX0" fmla="*/ 4828 w 54713"/>
                  <a:gd name="connsiteY0" fmla="*/ 31863 h 35402"/>
                  <a:gd name="connsiteX1" fmla="*/ 50851 w 54713"/>
                  <a:gd name="connsiteY1" fmla="*/ 4828 h 35402"/>
                </a:gdLst>
                <a:ahLst/>
                <a:cxnLst>
                  <a:cxn ang="0">
                    <a:pos x="connsiteX0" y="connsiteY0"/>
                  </a:cxn>
                  <a:cxn ang="0">
                    <a:pos x="connsiteX1" y="connsiteY1"/>
                  </a:cxn>
                </a:cxnLst>
                <a:rect l="l" t="t" r="r" b="b"/>
                <a:pathLst>
                  <a:path w="54713" h="35402">
                    <a:moveTo>
                      <a:pt x="4828" y="31863"/>
                    </a:moveTo>
                    <a:lnTo>
                      <a:pt x="50851" y="4828"/>
                    </a:lnTo>
                  </a:path>
                </a:pathLst>
              </a:custGeom>
              <a:ln w="19050" cap="flat">
                <a:solidFill>
                  <a:srgbClr val="FFFFFF"/>
                </a:solidFill>
                <a:prstDash val="solid"/>
                <a:round/>
              </a:ln>
            </p:spPr>
            <p:txBody>
              <a:bodyPr rtlCol="0" anchor="ctr"/>
              <a:lstStyle/>
              <a:p>
                <a:pPr algn="ctr"/>
                <a:endParaRPr lang="en-US" dirty="0"/>
              </a:p>
            </p:txBody>
          </p:sp>
          <p:sp>
            <p:nvSpPr>
              <p:cNvPr id="19" name="Freeform: Shape 27">
                <a:extLst>
                  <a:ext uri="{FF2B5EF4-FFF2-40B4-BE49-F238E27FC236}">
                    <a16:creationId xmlns:a16="http://schemas.microsoft.com/office/drawing/2014/main" id="{45542F22-DE12-2C40-6C21-69BEDEFD699F}"/>
                  </a:ext>
                </a:extLst>
              </p:cNvPr>
              <p:cNvSpPr/>
              <p:nvPr/>
            </p:nvSpPr>
            <p:spPr>
              <a:xfrm>
                <a:off x="9918258" y="687497"/>
                <a:ext cx="112646" cy="64369"/>
              </a:xfrm>
              <a:custGeom>
                <a:avLst/>
                <a:gdLst>
                  <a:gd name="connsiteX0" fmla="*/ 4828 w 112645"/>
                  <a:gd name="connsiteY0" fmla="*/ 60507 h 64368"/>
                  <a:gd name="connsiteX1" fmla="*/ 108140 w 112645"/>
                  <a:gd name="connsiteY1" fmla="*/ 4828 h 64368"/>
                </a:gdLst>
                <a:ahLst/>
                <a:cxnLst>
                  <a:cxn ang="0">
                    <a:pos x="connsiteX0" y="connsiteY0"/>
                  </a:cxn>
                  <a:cxn ang="0">
                    <a:pos x="connsiteX1" y="connsiteY1"/>
                  </a:cxn>
                </a:cxnLst>
                <a:rect l="l" t="t" r="r" b="b"/>
                <a:pathLst>
                  <a:path w="112645" h="64368">
                    <a:moveTo>
                      <a:pt x="4828" y="60507"/>
                    </a:moveTo>
                    <a:lnTo>
                      <a:pt x="108140" y="4828"/>
                    </a:lnTo>
                  </a:path>
                </a:pathLst>
              </a:custGeom>
              <a:ln w="19050" cap="flat">
                <a:solidFill>
                  <a:srgbClr val="FFFFFF"/>
                </a:solidFill>
                <a:prstDash val="solid"/>
                <a:round/>
              </a:ln>
            </p:spPr>
            <p:txBody>
              <a:bodyPr rtlCol="0" anchor="ctr"/>
              <a:lstStyle/>
              <a:p>
                <a:pPr algn="ctr"/>
                <a:endParaRPr lang="en-US" dirty="0"/>
              </a:p>
            </p:txBody>
          </p:sp>
          <p:sp>
            <p:nvSpPr>
              <p:cNvPr id="20" name="Freeform: Shape 28">
                <a:extLst>
                  <a:ext uri="{FF2B5EF4-FFF2-40B4-BE49-F238E27FC236}">
                    <a16:creationId xmlns:a16="http://schemas.microsoft.com/office/drawing/2014/main" id="{0B237921-0519-F2C6-CEA6-88F23B03245E}"/>
                  </a:ext>
                </a:extLst>
              </p:cNvPr>
              <p:cNvSpPr/>
              <p:nvPr/>
            </p:nvSpPr>
            <p:spPr>
              <a:xfrm>
                <a:off x="9878671" y="639864"/>
                <a:ext cx="54714" cy="38621"/>
              </a:xfrm>
              <a:custGeom>
                <a:avLst/>
                <a:gdLst>
                  <a:gd name="connsiteX0" fmla="*/ 4828 w 54713"/>
                  <a:gd name="connsiteY0" fmla="*/ 36690 h 38621"/>
                  <a:gd name="connsiteX1" fmla="*/ 52461 w 54713"/>
                  <a:gd name="connsiteY1" fmla="*/ 4828 h 38621"/>
                </a:gdLst>
                <a:ahLst/>
                <a:cxnLst>
                  <a:cxn ang="0">
                    <a:pos x="connsiteX0" y="connsiteY0"/>
                  </a:cxn>
                  <a:cxn ang="0">
                    <a:pos x="connsiteX1" y="connsiteY1"/>
                  </a:cxn>
                </a:cxnLst>
                <a:rect l="l" t="t" r="r" b="b"/>
                <a:pathLst>
                  <a:path w="54713" h="38621">
                    <a:moveTo>
                      <a:pt x="4828" y="36690"/>
                    </a:moveTo>
                    <a:lnTo>
                      <a:pt x="52461" y="4828"/>
                    </a:lnTo>
                  </a:path>
                </a:pathLst>
              </a:custGeom>
              <a:ln w="19050" cap="flat">
                <a:solidFill>
                  <a:srgbClr val="FFFFFF"/>
                </a:solidFill>
                <a:prstDash val="solid"/>
                <a:round/>
              </a:ln>
            </p:spPr>
            <p:txBody>
              <a:bodyPr rtlCol="0" anchor="ctr"/>
              <a:lstStyle/>
              <a:p>
                <a:pPr algn="ctr"/>
                <a:endParaRPr lang="en-US" dirty="0"/>
              </a:p>
            </p:txBody>
          </p:sp>
          <p:sp>
            <p:nvSpPr>
              <p:cNvPr id="21" name="Freeform: Shape 29">
                <a:extLst>
                  <a:ext uri="{FF2B5EF4-FFF2-40B4-BE49-F238E27FC236}">
                    <a16:creationId xmlns:a16="http://schemas.microsoft.com/office/drawing/2014/main" id="{1775C7A4-223D-750F-4736-E9D15CECFF24}"/>
                  </a:ext>
                </a:extLst>
              </p:cNvPr>
              <p:cNvSpPr/>
              <p:nvPr/>
            </p:nvSpPr>
            <p:spPr>
              <a:xfrm>
                <a:off x="9831038" y="449332"/>
                <a:ext cx="199544" cy="389432"/>
              </a:xfrm>
              <a:custGeom>
                <a:avLst/>
                <a:gdLst>
                  <a:gd name="connsiteX0" fmla="*/ 195360 w 199543"/>
                  <a:gd name="connsiteY0" fmla="*/ 36368 h 389431"/>
                  <a:gd name="connsiteX1" fmla="*/ 147727 w 199543"/>
                  <a:gd name="connsiteY1" fmla="*/ 4828 h 389431"/>
                  <a:gd name="connsiteX2" fmla="*/ 52461 w 199543"/>
                  <a:gd name="connsiteY2" fmla="*/ 60185 h 389431"/>
                  <a:gd name="connsiteX3" fmla="*/ 52461 w 199543"/>
                  <a:gd name="connsiteY3" fmla="*/ 123588 h 389431"/>
                  <a:gd name="connsiteX4" fmla="*/ 4828 w 199543"/>
                  <a:gd name="connsiteY4" fmla="*/ 147727 h 389431"/>
                  <a:gd name="connsiteX5" fmla="*/ 4828 w 199543"/>
                  <a:gd name="connsiteY5" fmla="*/ 197291 h 389431"/>
                  <a:gd name="connsiteX6" fmla="*/ 4828 w 199543"/>
                  <a:gd name="connsiteY6" fmla="*/ 242993 h 389431"/>
                  <a:gd name="connsiteX7" fmla="*/ 52461 w 199543"/>
                  <a:gd name="connsiteY7" fmla="*/ 274855 h 389431"/>
                  <a:gd name="connsiteX8" fmla="*/ 52461 w 199543"/>
                  <a:gd name="connsiteY8" fmla="*/ 330534 h 389431"/>
                  <a:gd name="connsiteX9" fmla="*/ 147727 w 199543"/>
                  <a:gd name="connsiteY9" fmla="*/ 385892 h 389431"/>
                  <a:gd name="connsiteX10" fmla="*/ 195360 w 199543"/>
                  <a:gd name="connsiteY10" fmla="*/ 360466 h 389431"/>
                  <a:gd name="connsiteX11" fmla="*/ 195360 w 199543"/>
                  <a:gd name="connsiteY11" fmla="*/ 195360 h 389431"/>
                  <a:gd name="connsiteX12" fmla="*/ 147727 w 199543"/>
                  <a:gd name="connsiteY12" fmla="*/ 171543 h 38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9543" h="389431">
                    <a:moveTo>
                      <a:pt x="195360" y="36368"/>
                    </a:moveTo>
                    <a:lnTo>
                      <a:pt x="147727" y="4828"/>
                    </a:lnTo>
                    <a:lnTo>
                      <a:pt x="52461" y="60185"/>
                    </a:lnTo>
                    <a:lnTo>
                      <a:pt x="52461" y="123588"/>
                    </a:lnTo>
                    <a:lnTo>
                      <a:pt x="4828" y="147727"/>
                    </a:lnTo>
                    <a:lnTo>
                      <a:pt x="4828" y="197291"/>
                    </a:lnTo>
                    <a:lnTo>
                      <a:pt x="4828" y="242993"/>
                    </a:lnTo>
                    <a:lnTo>
                      <a:pt x="52461" y="274855"/>
                    </a:lnTo>
                    <a:lnTo>
                      <a:pt x="52461" y="330534"/>
                    </a:lnTo>
                    <a:lnTo>
                      <a:pt x="147727" y="385892"/>
                    </a:lnTo>
                    <a:lnTo>
                      <a:pt x="195360" y="360466"/>
                    </a:lnTo>
                    <a:lnTo>
                      <a:pt x="195360" y="195360"/>
                    </a:lnTo>
                    <a:lnTo>
                      <a:pt x="147727" y="171543"/>
                    </a:lnTo>
                  </a:path>
                </a:pathLst>
              </a:custGeom>
              <a:noFill/>
              <a:ln w="19050" cap="flat">
                <a:solidFill>
                  <a:srgbClr val="FFFFFF"/>
                </a:solidFill>
                <a:prstDash val="solid"/>
                <a:round/>
              </a:ln>
            </p:spPr>
            <p:txBody>
              <a:bodyPr rtlCol="0" anchor="ctr"/>
              <a:lstStyle/>
              <a:p>
                <a:pPr algn="ctr"/>
                <a:endParaRPr lang="en-US" dirty="0"/>
              </a:p>
            </p:txBody>
          </p:sp>
          <p:sp>
            <p:nvSpPr>
              <p:cNvPr id="22" name="Freeform: Shape 30">
                <a:extLst>
                  <a:ext uri="{FF2B5EF4-FFF2-40B4-BE49-F238E27FC236}">
                    <a16:creationId xmlns:a16="http://schemas.microsoft.com/office/drawing/2014/main" id="{4494FA20-F5FC-2EAB-236C-173601C3E053}"/>
                  </a:ext>
                </a:extLst>
              </p:cNvPr>
              <p:cNvSpPr/>
              <p:nvPr/>
            </p:nvSpPr>
            <p:spPr>
              <a:xfrm>
                <a:off x="9926304" y="639864"/>
                <a:ext cx="54714" cy="80461"/>
              </a:xfrm>
              <a:custGeom>
                <a:avLst/>
                <a:gdLst>
                  <a:gd name="connsiteX0" fmla="*/ 52461 w 54713"/>
                  <a:gd name="connsiteY0" fmla="*/ 76277 h 80461"/>
                  <a:gd name="connsiteX1" fmla="*/ 52461 w 54713"/>
                  <a:gd name="connsiteY1" fmla="*/ 36690 h 80461"/>
                  <a:gd name="connsiteX2" fmla="*/ 4828 w 54713"/>
                  <a:gd name="connsiteY2" fmla="*/ 4828 h 80461"/>
                </a:gdLst>
                <a:ahLst/>
                <a:cxnLst>
                  <a:cxn ang="0">
                    <a:pos x="connsiteX0" y="connsiteY0"/>
                  </a:cxn>
                  <a:cxn ang="0">
                    <a:pos x="connsiteX1" y="connsiteY1"/>
                  </a:cxn>
                  <a:cxn ang="0">
                    <a:pos x="connsiteX2" y="connsiteY2"/>
                  </a:cxn>
                </a:cxnLst>
                <a:rect l="l" t="t" r="r" b="b"/>
                <a:pathLst>
                  <a:path w="54713" h="80461">
                    <a:moveTo>
                      <a:pt x="52461" y="76277"/>
                    </a:moveTo>
                    <a:lnTo>
                      <a:pt x="52461" y="36690"/>
                    </a:lnTo>
                    <a:lnTo>
                      <a:pt x="4828" y="4828"/>
                    </a:lnTo>
                  </a:path>
                </a:pathLst>
              </a:custGeom>
              <a:noFill/>
              <a:ln w="19050" cap="flat">
                <a:solidFill>
                  <a:srgbClr val="FFFFFF"/>
                </a:solidFill>
                <a:prstDash val="solid"/>
                <a:round/>
              </a:ln>
            </p:spPr>
            <p:txBody>
              <a:bodyPr rtlCol="0" anchor="ctr"/>
              <a:lstStyle/>
              <a:p>
                <a:pPr algn="ctr"/>
                <a:endParaRPr lang="en-US" dirty="0"/>
              </a:p>
            </p:txBody>
          </p:sp>
          <p:sp>
            <p:nvSpPr>
              <p:cNvPr id="23" name="Freeform: Shape 31">
                <a:extLst>
                  <a:ext uri="{FF2B5EF4-FFF2-40B4-BE49-F238E27FC236}">
                    <a16:creationId xmlns:a16="http://schemas.microsoft.com/office/drawing/2014/main" id="{9B9161F2-BF9D-8DA3-D07B-CEF855886D9B}"/>
                  </a:ext>
                </a:extLst>
              </p:cNvPr>
              <p:cNvSpPr/>
              <p:nvPr/>
            </p:nvSpPr>
            <p:spPr>
              <a:xfrm>
                <a:off x="10212102" y="599633"/>
                <a:ext cx="9655" cy="93335"/>
              </a:xfrm>
              <a:custGeom>
                <a:avLst/>
                <a:gdLst>
                  <a:gd name="connsiteX0" fmla="*/ 4828 w 9655"/>
                  <a:gd name="connsiteY0" fmla="*/ 4828 h 93334"/>
                  <a:gd name="connsiteX1" fmla="*/ 4828 w 9655"/>
                  <a:gd name="connsiteY1" fmla="*/ 46989 h 93334"/>
                  <a:gd name="connsiteX2" fmla="*/ 4828 w 9655"/>
                  <a:gd name="connsiteY2" fmla="*/ 89473 h 93334"/>
                </a:gdLst>
                <a:ahLst/>
                <a:cxnLst>
                  <a:cxn ang="0">
                    <a:pos x="connsiteX0" y="connsiteY0"/>
                  </a:cxn>
                  <a:cxn ang="0">
                    <a:pos x="connsiteX1" y="connsiteY1"/>
                  </a:cxn>
                  <a:cxn ang="0">
                    <a:pos x="connsiteX2" y="connsiteY2"/>
                  </a:cxn>
                </a:cxnLst>
                <a:rect l="l" t="t" r="r" b="b"/>
                <a:pathLst>
                  <a:path w="9655" h="93334">
                    <a:moveTo>
                      <a:pt x="4828" y="4828"/>
                    </a:moveTo>
                    <a:lnTo>
                      <a:pt x="4828" y="46989"/>
                    </a:lnTo>
                    <a:lnTo>
                      <a:pt x="4828" y="89473"/>
                    </a:lnTo>
                    <a:close/>
                  </a:path>
                </a:pathLst>
              </a:custGeom>
              <a:noFill/>
              <a:ln w="19050" cap="flat">
                <a:solidFill>
                  <a:srgbClr val="FFFFFF"/>
                </a:solidFill>
                <a:prstDash val="solid"/>
                <a:round/>
              </a:ln>
            </p:spPr>
            <p:txBody>
              <a:bodyPr rtlCol="0" anchor="ctr"/>
              <a:lstStyle/>
              <a:p>
                <a:pPr algn="ctr"/>
                <a:endParaRPr lang="en-US" dirty="0"/>
              </a:p>
            </p:txBody>
          </p:sp>
          <p:sp>
            <p:nvSpPr>
              <p:cNvPr id="24" name="Freeform: Shape 32">
                <a:extLst>
                  <a:ext uri="{FF2B5EF4-FFF2-40B4-BE49-F238E27FC236}">
                    <a16:creationId xmlns:a16="http://schemas.microsoft.com/office/drawing/2014/main" id="{798BAB65-7722-CC5D-D463-72BFA4AB1219}"/>
                  </a:ext>
                </a:extLst>
              </p:cNvPr>
              <p:cNvSpPr/>
              <p:nvPr/>
            </p:nvSpPr>
            <p:spPr>
              <a:xfrm>
                <a:off x="10164469" y="663680"/>
                <a:ext cx="54714" cy="32184"/>
              </a:xfrm>
              <a:custGeom>
                <a:avLst/>
                <a:gdLst>
                  <a:gd name="connsiteX0" fmla="*/ 4828 w 54713"/>
                  <a:gd name="connsiteY0" fmla="*/ 4828 h 32184"/>
                  <a:gd name="connsiteX1" fmla="*/ 52461 w 54713"/>
                  <a:gd name="connsiteY1" fmla="*/ 28644 h 32184"/>
                </a:gdLst>
                <a:ahLst/>
                <a:cxnLst>
                  <a:cxn ang="0">
                    <a:pos x="connsiteX0" y="connsiteY0"/>
                  </a:cxn>
                  <a:cxn ang="0">
                    <a:pos x="connsiteX1" y="connsiteY1"/>
                  </a:cxn>
                </a:cxnLst>
                <a:rect l="l" t="t" r="r" b="b"/>
                <a:pathLst>
                  <a:path w="54713" h="32184">
                    <a:moveTo>
                      <a:pt x="4828" y="4828"/>
                    </a:moveTo>
                    <a:lnTo>
                      <a:pt x="52461" y="28644"/>
                    </a:lnTo>
                  </a:path>
                </a:pathLst>
              </a:custGeom>
              <a:ln w="19050" cap="flat">
                <a:solidFill>
                  <a:schemeClr val="accent4"/>
                </a:solidFill>
                <a:prstDash val="solid"/>
                <a:round/>
              </a:ln>
            </p:spPr>
            <p:txBody>
              <a:bodyPr rtlCol="0" anchor="ctr"/>
              <a:lstStyle/>
              <a:p>
                <a:pPr algn="ctr"/>
                <a:endParaRPr lang="en-US" dirty="0"/>
              </a:p>
            </p:txBody>
          </p:sp>
          <p:sp>
            <p:nvSpPr>
              <p:cNvPr id="25" name="Freeform: Shape 33">
                <a:extLst>
                  <a:ext uri="{FF2B5EF4-FFF2-40B4-BE49-F238E27FC236}">
                    <a16:creationId xmlns:a16="http://schemas.microsoft.com/office/drawing/2014/main" id="{52DA8D07-4202-E9FC-9452-34683F48298F}"/>
                  </a:ext>
                </a:extLst>
              </p:cNvPr>
              <p:cNvSpPr/>
              <p:nvPr/>
            </p:nvSpPr>
            <p:spPr>
              <a:xfrm>
                <a:off x="10132928" y="536552"/>
                <a:ext cx="38621" cy="9655"/>
              </a:xfrm>
              <a:custGeom>
                <a:avLst/>
                <a:gdLst>
                  <a:gd name="connsiteX0" fmla="*/ 36368 w 38621"/>
                  <a:gd name="connsiteY0" fmla="*/ 4828 h 9655"/>
                  <a:gd name="connsiteX1" fmla="*/ 4828 w 38621"/>
                  <a:gd name="connsiteY1" fmla="*/ 4828 h 9655"/>
                </a:gdLst>
                <a:ahLst/>
                <a:cxnLst>
                  <a:cxn ang="0">
                    <a:pos x="connsiteX0" y="connsiteY0"/>
                  </a:cxn>
                  <a:cxn ang="0">
                    <a:pos x="connsiteX1" y="connsiteY1"/>
                  </a:cxn>
                </a:cxnLst>
                <a:rect l="l" t="t" r="r" b="b"/>
                <a:pathLst>
                  <a:path w="38621" h="9655">
                    <a:moveTo>
                      <a:pt x="36368" y="4828"/>
                    </a:moveTo>
                    <a:lnTo>
                      <a:pt x="4828" y="4828"/>
                    </a:lnTo>
                  </a:path>
                </a:pathLst>
              </a:custGeom>
              <a:ln w="19050" cap="flat">
                <a:solidFill>
                  <a:schemeClr val="accent4"/>
                </a:solidFill>
                <a:prstDash val="solid"/>
                <a:round/>
              </a:ln>
            </p:spPr>
            <p:txBody>
              <a:bodyPr rtlCol="0" anchor="ctr"/>
              <a:lstStyle/>
              <a:p>
                <a:pPr algn="ctr"/>
                <a:endParaRPr lang="en-US" dirty="0"/>
              </a:p>
            </p:txBody>
          </p:sp>
          <p:sp>
            <p:nvSpPr>
              <p:cNvPr id="26" name="Freeform: Shape 34">
                <a:extLst>
                  <a:ext uri="{FF2B5EF4-FFF2-40B4-BE49-F238E27FC236}">
                    <a16:creationId xmlns:a16="http://schemas.microsoft.com/office/drawing/2014/main" id="{77B10473-0ABA-0986-723F-0162A6581C51}"/>
                  </a:ext>
                </a:extLst>
              </p:cNvPr>
              <p:cNvSpPr/>
              <p:nvPr/>
            </p:nvSpPr>
            <p:spPr>
              <a:xfrm>
                <a:off x="10021570" y="751222"/>
                <a:ext cx="54714" cy="9655"/>
              </a:xfrm>
              <a:custGeom>
                <a:avLst/>
                <a:gdLst>
                  <a:gd name="connsiteX0" fmla="*/ 4828 w 54713"/>
                  <a:gd name="connsiteY0" fmla="*/ 4828 h 9655"/>
                  <a:gd name="connsiteX1" fmla="*/ 52461 w 54713"/>
                  <a:gd name="connsiteY1" fmla="*/ 4828 h 9655"/>
                </a:gdLst>
                <a:ahLst/>
                <a:cxnLst>
                  <a:cxn ang="0">
                    <a:pos x="connsiteX0" y="connsiteY0"/>
                  </a:cxn>
                  <a:cxn ang="0">
                    <a:pos x="connsiteX1" y="connsiteY1"/>
                  </a:cxn>
                </a:cxnLst>
                <a:rect l="l" t="t" r="r" b="b"/>
                <a:pathLst>
                  <a:path w="54713" h="9655">
                    <a:moveTo>
                      <a:pt x="4828" y="4828"/>
                    </a:moveTo>
                    <a:lnTo>
                      <a:pt x="52461" y="4828"/>
                    </a:lnTo>
                  </a:path>
                </a:pathLst>
              </a:custGeom>
              <a:ln w="19050" cap="flat">
                <a:solidFill>
                  <a:schemeClr val="accent4"/>
                </a:solidFill>
                <a:prstDash val="solid"/>
                <a:round/>
              </a:ln>
            </p:spPr>
            <p:txBody>
              <a:bodyPr rtlCol="0" anchor="ctr"/>
              <a:lstStyle/>
              <a:p>
                <a:pPr algn="ctr"/>
                <a:endParaRPr lang="en-US" dirty="0"/>
              </a:p>
            </p:txBody>
          </p:sp>
          <p:sp>
            <p:nvSpPr>
              <p:cNvPr id="27" name="Freeform: Shape 35">
                <a:extLst>
                  <a:ext uri="{FF2B5EF4-FFF2-40B4-BE49-F238E27FC236}">
                    <a16:creationId xmlns:a16="http://schemas.microsoft.com/office/drawing/2014/main" id="{5D2ABE45-68F0-AD84-284D-1E36B09936F4}"/>
                  </a:ext>
                </a:extLst>
              </p:cNvPr>
              <p:cNvSpPr/>
              <p:nvPr/>
            </p:nvSpPr>
            <p:spPr>
              <a:xfrm>
                <a:off x="10101065" y="520781"/>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19050" cap="flat">
                <a:solidFill>
                  <a:schemeClr val="accent4"/>
                </a:solidFill>
                <a:prstDash val="solid"/>
                <a:round/>
              </a:ln>
            </p:spPr>
            <p:txBody>
              <a:bodyPr rtlCol="0" anchor="ctr"/>
              <a:lstStyle/>
              <a:p>
                <a:pPr algn="ctr"/>
                <a:endParaRPr lang="en-US" dirty="0"/>
              </a:p>
            </p:txBody>
          </p:sp>
          <p:sp>
            <p:nvSpPr>
              <p:cNvPr id="28" name="Freeform: Shape 36">
                <a:extLst>
                  <a:ext uri="{FF2B5EF4-FFF2-40B4-BE49-F238E27FC236}">
                    <a16:creationId xmlns:a16="http://schemas.microsoft.com/office/drawing/2014/main" id="{9431A463-E164-56EB-38D3-4EC9DFFDB06F}"/>
                  </a:ext>
                </a:extLst>
              </p:cNvPr>
              <p:cNvSpPr/>
              <p:nvPr/>
            </p:nvSpPr>
            <p:spPr>
              <a:xfrm>
                <a:off x="10132928" y="639864"/>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19050" cap="flat">
                <a:solidFill>
                  <a:schemeClr val="accent4"/>
                </a:solidFill>
                <a:prstDash val="solid"/>
                <a:round/>
              </a:ln>
            </p:spPr>
            <p:txBody>
              <a:bodyPr rtlCol="0" anchor="ctr"/>
              <a:lstStyle/>
              <a:p>
                <a:pPr algn="ctr"/>
                <a:endParaRPr lang="en-US" dirty="0"/>
              </a:p>
            </p:txBody>
          </p:sp>
          <p:sp>
            <p:nvSpPr>
              <p:cNvPr id="29" name="Freeform: Shape 37">
                <a:extLst>
                  <a:ext uri="{FF2B5EF4-FFF2-40B4-BE49-F238E27FC236}">
                    <a16:creationId xmlns:a16="http://schemas.microsoft.com/office/drawing/2014/main" id="{3126B0B0-6DB5-6D90-993E-B143188D2278}"/>
                  </a:ext>
                </a:extLst>
              </p:cNvPr>
              <p:cNvSpPr/>
              <p:nvPr/>
            </p:nvSpPr>
            <p:spPr>
              <a:xfrm>
                <a:off x="10069203" y="600277"/>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19050" cap="flat">
                <a:solidFill>
                  <a:schemeClr val="accent4"/>
                </a:solidFill>
                <a:prstDash val="solid"/>
                <a:round/>
              </a:ln>
            </p:spPr>
            <p:txBody>
              <a:bodyPr rtlCol="0" anchor="ctr"/>
              <a:lstStyle/>
              <a:p>
                <a:pPr algn="ctr"/>
                <a:endParaRPr lang="en-US" dirty="0"/>
              </a:p>
            </p:txBody>
          </p:sp>
          <p:sp>
            <p:nvSpPr>
              <p:cNvPr id="30" name="Freeform: Shape 38">
                <a:extLst>
                  <a:ext uri="{FF2B5EF4-FFF2-40B4-BE49-F238E27FC236}">
                    <a16:creationId xmlns:a16="http://schemas.microsoft.com/office/drawing/2014/main" id="{F5525B46-D82F-7CA1-909B-506DBE08C4FB}"/>
                  </a:ext>
                </a:extLst>
              </p:cNvPr>
              <p:cNvSpPr/>
              <p:nvPr/>
            </p:nvSpPr>
            <p:spPr>
              <a:xfrm>
                <a:off x="10069203" y="735452"/>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19050" cap="flat">
                <a:solidFill>
                  <a:schemeClr val="accent4"/>
                </a:solidFill>
                <a:prstDash val="solid"/>
                <a:round/>
              </a:ln>
            </p:spPr>
            <p:txBody>
              <a:bodyPr rtlCol="0" anchor="ctr"/>
              <a:lstStyle/>
              <a:p>
                <a:pPr algn="ctr"/>
                <a:endParaRPr lang="en-US" dirty="0"/>
              </a:p>
            </p:txBody>
          </p:sp>
          <p:sp>
            <p:nvSpPr>
              <p:cNvPr id="31" name="Freeform: Shape 39">
                <a:extLst>
                  <a:ext uri="{FF2B5EF4-FFF2-40B4-BE49-F238E27FC236}">
                    <a16:creationId xmlns:a16="http://schemas.microsoft.com/office/drawing/2014/main" id="{EC938692-36EF-F3CB-68E7-40F7230DAE0E}"/>
                  </a:ext>
                </a:extLst>
              </p:cNvPr>
              <p:cNvSpPr/>
              <p:nvPr/>
            </p:nvSpPr>
            <p:spPr>
              <a:xfrm>
                <a:off x="10021570" y="449332"/>
                <a:ext cx="199544" cy="389432"/>
              </a:xfrm>
              <a:custGeom>
                <a:avLst/>
                <a:gdLst>
                  <a:gd name="connsiteX0" fmla="*/ 52461 w 199543"/>
                  <a:gd name="connsiteY0" fmla="*/ 163497 h 389431"/>
                  <a:gd name="connsiteX1" fmla="*/ 4828 w 199543"/>
                  <a:gd name="connsiteY1" fmla="*/ 131956 h 389431"/>
                  <a:gd name="connsiteX2" fmla="*/ 4828 w 199543"/>
                  <a:gd name="connsiteY2" fmla="*/ 36368 h 389431"/>
                  <a:gd name="connsiteX3" fmla="*/ 52461 w 199543"/>
                  <a:gd name="connsiteY3" fmla="*/ 4828 h 389431"/>
                  <a:gd name="connsiteX4" fmla="*/ 147727 w 199543"/>
                  <a:gd name="connsiteY4" fmla="*/ 61794 h 389431"/>
                  <a:gd name="connsiteX5" fmla="*/ 147727 w 199543"/>
                  <a:gd name="connsiteY5" fmla="*/ 123588 h 389431"/>
                  <a:gd name="connsiteX6" fmla="*/ 195360 w 199543"/>
                  <a:gd name="connsiteY6" fmla="*/ 150623 h 389431"/>
                  <a:gd name="connsiteX7" fmla="*/ 195360 w 199543"/>
                  <a:gd name="connsiteY7" fmla="*/ 197291 h 389431"/>
                  <a:gd name="connsiteX8" fmla="*/ 195360 w 199543"/>
                  <a:gd name="connsiteY8" fmla="*/ 242993 h 389431"/>
                  <a:gd name="connsiteX9" fmla="*/ 147727 w 199543"/>
                  <a:gd name="connsiteY9" fmla="*/ 274855 h 389431"/>
                  <a:gd name="connsiteX10" fmla="*/ 147727 w 199543"/>
                  <a:gd name="connsiteY10" fmla="*/ 330534 h 389431"/>
                  <a:gd name="connsiteX11" fmla="*/ 52461 w 199543"/>
                  <a:gd name="connsiteY11" fmla="*/ 385892 h 389431"/>
                  <a:gd name="connsiteX12" fmla="*/ 4828 w 199543"/>
                  <a:gd name="connsiteY12" fmla="*/ 362075 h 389431"/>
                  <a:gd name="connsiteX13" fmla="*/ 4828 w 199543"/>
                  <a:gd name="connsiteY13" fmla="*/ 197934 h 38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543" h="389431">
                    <a:moveTo>
                      <a:pt x="52461" y="163497"/>
                    </a:moveTo>
                    <a:lnTo>
                      <a:pt x="4828" y="131956"/>
                    </a:lnTo>
                    <a:lnTo>
                      <a:pt x="4828" y="36368"/>
                    </a:lnTo>
                    <a:lnTo>
                      <a:pt x="52461" y="4828"/>
                    </a:lnTo>
                    <a:lnTo>
                      <a:pt x="147727" y="61794"/>
                    </a:lnTo>
                    <a:lnTo>
                      <a:pt x="147727" y="123588"/>
                    </a:lnTo>
                    <a:lnTo>
                      <a:pt x="195360" y="150623"/>
                    </a:lnTo>
                    <a:lnTo>
                      <a:pt x="195360" y="197291"/>
                    </a:lnTo>
                    <a:lnTo>
                      <a:pt x="195360" y="242993"/>
                    </a:lnTo>
                    <a:lnTo>
                      <a:pt x="147727" y="274855"/>
                    </a:lnTo>
                    <a:lnTo>
                      <a:pt x="147727" y="330534"/>
                    </a:lnTo>
                    <a:lnTo>
                      <a:pt x="52461" y="385892"/>
                    </a:lnTo>
                    <a:lnTo>
                      <a:pt x="4828" y="362075"/>
                    </a:lnTo>
                    <a:lnTo>
                      <a:pt x="4828" y="197934"/>
                    </a:lnTo>
                  </a:path>
                </a:pathLst>
              </a:custGeom>
              <a:noFill/>
              <a:ln w="19050" cap="flat">
                <a:solidFill>
                  <a:srgbClr val="FFFFFF"/>
                </a:solidFill>
                <a:prstDash val="solid"/>
                <a:round/>
              </a:ln>
            </p:spPr>
            <p:txBody>
              <a:bodyPr rtlCol="0" anchor="ctr"/>
              <a:lstStyle/>
              <a:p>
                <a:pPr algn="ctr"/>
                <a:endParaRPr lang="en-US" dirty="0"/>
              </a:p>
            </p:txBody>
          </p:sp>
        </p:grpSp>
        <p:grpSp>
          <p:nvGrpSpPr>
            <p:cNvPr id="32" name="Graphic 250">
              <a:extLst>
                <a:ext uri="{FF2B5EF4-FFF2-40B4-BE49-F238E27FC236}">
                  <a16:creationId xmlns:a16="http://schemas.microsoft.com/office/drawing/2014/main" id="{FB8337DE-00FC-9B5C-F6CD-5B20BFBB8F85}"/>
                </a:ext>
              </a:extLst>
            </p:cNvPr>
            <p:cNvGrpSpPr>
              <a:grpSpLocks noChangeAspect="1"/>
            </p:cNvGrpSpPr>
            <p:nvPr/>
          </p:nvGrpSpPr>
          <p:grpSpPr>
            <a:xfrm>
              <a:off x="5125842" y="4447844"/>
              <a:ext cx="1066762" cy="1066762"/>
              <a:chOff x="9704553" y="322847"/>
              <a:chExt cx="643689" cy="643689"/>
            </a:xfrm>
            <a:effectLst>
              <a:outerShdw blurRad="50800" dist="38100" dir="2700000" algn="tl" rotWithShape="0">
                <a:prstClr val="black">
                  <a:alpha val="40000"/>
                </a:prstClr>
              </a:outerShdw>
            </a:effectLst>
          </p:grpSpPr>
          <p:sp>
            <p:nvSpPr>
              <p:cNvPr id="33" name="Freeform: Shape 20">
                <a:extLst>
                  <a:ext uri="{FF2B5EF4-FFF2-40B4-BE49-F238E27FC236}">
                    <a16:creationId xmlns:a16="http://schemas.microsoft.com/office/drawing/2014/main" id="{58E67E57-4A9A-75BD-FE6C-54F9831F8EC2}"/>
                  </a:ext>
                </a:extLst>
              </p:cNvPr>
              <p:cNvSpPr/>
              <p:nvPr/>
            </p:nvSpPr>
            <p:spPr>
              <a:xfrm>
                <a:off x="9831038" y="599633"/>
                <a:ext cx="9655" cy="93335"/>
              </a:xfrm>
              <a:custGeom>
                <a:avLst/>
                <a:gdLst>
                  <a:gd name="connsiteX0" fmla="*/ 4828 w 9655"/>
                  <a:gd name="connsiteY0" fmla="*/ 89473 h 93334"/>
                  <a:gd name="connsiteX1" fmla="*/ 4828 w 9655"/>
                  <a:gd name="connsiteY1" fmla="*/ 46989 h 93334"/>
                  <a:gd name="connsiteX2" fmla="*/ 4828 w 9655"/>
                  <a:gd name="connsiteY2" fmla="*/ 4828 h 93334"/>
                </a:gdLst>
                <a:ahLst/>
                <a:cxnLst>
                  <a:cxn ang="0">
                    <a:pos x="connsiteX0" y="connsiteY0"/>
                  </a:cxn>
                  <a:cxn ang="0">
                    <a:pos x="connsiteX1" y="connsiteY1"/>
                  </a:cxn>
                  <a:cxn ang="0">
                    <a:pos x="connsiteX2" y="connsiteY2"/>
                  </a:cxn>
                </a:cxnLst>
                <a:rect l="l" t="t" r="r" b="b"/>
                <a:pathLst>
                  <a:path w="9655" h="93334">
                    <a:moveTo>
                      <a:pt x="4828" y="89473"/>
                    </a:moveTo>
                    <a:lnTo>
                      <a:pt x="4828" y="46989"/>
                    </a:lnTo>
                    <a:lnTo>
                      <a:pt x="4828" y="4828"/>
                    </a:lnTo>
                    <a:close/>
                  </a:path>
                </a:pathLst>
              </a:custGeom>
              <a:noFill/>
              <a:ln w="19050" cap="flat">
                <a:solidFill>
                  <a:srgbClr val="FFFFFF"/>
                </a:solidFill>
                <a:prstDash val="solid"/>
                <a:round/>
              </a:ln>
            </p:spPr>
            <p:txBody>
              <a:bodyPr rtlCol="0" anchor="ctr"/>
              <a:lstStyle/>
              <a:p>
                <a:pPr algn="ctr"/>
                <a:endParaRPr lang="en-US" dirty="0"/>
              </a:p>
            </p:txBody>
          </p:sp>
          <p:sp>
            <p:nvSpPr>
              <p:cNvPr id="34" name="Freeform: Shape 21">
                <a:extLst>
                  <a:ext uri="{FF2B5EF4-FFF2-40B4-BE49-F238E27FC236}">
                    <a16:creationId xmlns:a16="http://schemas.microsoft.com/office/drawing/2014/main" id="{84F2CA84-88D9-2368-E0BD-F6CE997C529D}"/>
                  </a:ext>
                </a:extLst>
              </p:cNvPr>
              <p:cNvSpPr/>
              <p:nvPr/>
            </p:nvSpPr>
            <p:spPr>
              <a:xfrm>
                <a:off x="9926304" y="520781"/>
                <a:ext cx="54714" cy="128738"/>
              </a:xfrm>
              <a:custGeom>
                <a:avLst/>
                <a:gdLst>
                  <a:gd name="connsiteX0" fmla="*/ 4828 w 54713"/>
                  <a:gd name="connsiteY0" fmla="*/ 125841 h 128737"/>
                  <a:gd name="connsiteX1" fmla="*/ 4828 w 54713"/>
                  <a:gd name="connsiteY1" fmla="*/ 76277 h 128737"/>
                  <a:gd name="connsiteX2" fmla="*/ 52461 w 54713"/>
                  <a:gd name="connsiteY2" fmla="*/ 52461 h 128737"/>
                  <a:gd name="connsiteX3" fmla="*/ 52461 w 54713"/>
                  <a:gd name="connsiteY3" fmla="*/ 4828 h 128737"/>
                </a:gdLst>
                <a:ahLst/>
                <a:cxnLst>
                  <a:cxn ang="0">
                    <a:pos x="connsiteX0" y="connsiteY0"/>
                  </a:cxn>
                  <a:cxn ang="0">
                    <a:pos x="connsiteX1" y="connsiteY1"/>
                  </a:cxn>
                  <a:cxn ang="0">
                    <a:pos x="connsiteX2" y="connsiteY2"/>
                  </a:cxn>
                  <a:cxn ang="0">
                    <a:pos x="connsiteX3" y="connsiteY3"/>
                  </a:cxn>
                </a:cxnLst>
                <a:rect l="l" t="t" r="r" b="b"/>
                <a:pathLst>
                  <a:path w="54713" h="128737">
                    <a:moveTo>
                      <a:pt x="4828" y="125841"/>
                    </a:moveTo>
                    <a:lnTo>
                      <a:pt x="4828" y="76277"/>
                    </a:lnTo>
                    <a:lnTo>
                      <a:pt x="52461" y="52461"/>
                    </a:lnTo>
                    <a:lnTo>
                      <a:pt x="52461" y="4828"/>
                    </a:lnTo>
                  </a:path>
                </a:pathLst>
              </a:custGeom>
              <a:noFill/>
              <a:ln w="19050" cap="flat">
                <a:solidFill>
                  <a:srgbClr val="FFFFFF"/>
                </a:solidFill>
                <a:prstDash val="solid"/>
                <a:round/>
              </a:ln>
            </p:spPr>
            <p:txBody>
              <a:bodyPr rtlCol="0" anchor="ctr"/>
              <a:lstStyle/>
              <a:p>
                <a:pPr algn="ctr"/>
                <a:endParaRPr lang="en-US" dirty="0"/>
              </a:p>
            </p:txBody>
          </p:sp>
          <p:sp>
            <p:nvSpPr>
              <p:cNvPr id="35" name="Freeform: Shape 22">
                <a:extLst>
                  <a:ext uri="{FF2B5EF4-FFF2-40B4-BE49-F238E27FC236}">
                    <a16:creationId xmlns:a16="http://schemas.microsoft.com/office/drawing/2014/main" id="{31FFE627-3AA0-0B52-DA04-CA2AD2BFC3FB}"/>
                  </a:ext>
                </a:extLst>
              </p:cNvPr>
              <p:cNvSpPr/>
              <p:nvPr/>
            </p:nvSpPr>
            <p:spPr>
              <a:xfrm>
                <a:off x="9878671" y="568414"/>
                <a:ext cx="54714" cy="32184"/>
              </a:xfrm>
              <a:custGeom>
                <a:avLst/>
                <a:gdLst>
                  <a:gd name="connsiteX0" fmla="*/ 52461 w 54713"/>
                  <a:gd name="connsiteY0" fmla="*/ 28644 h 32184"/>
                  <a:gd name="connsiteX1" fmla="*/ 4828 w 54713"/>
                  <a:gd name="connsiteY1" fmla="*/ 4828 h 32184"/>
                </a:gdLst>
                <a:ahLst/>
                <a:cxnLst>
                  <a:cxn ang="0">
                    <a:pos x="connsiteX0" y="connsiteY0"/>
                  </a:cxn>
                  <a:cxn ang="0">
                    <a:pos x="connsiteX1" y="connsiteY1"/>
                  </a:cxn>
                </a:cxnLst>
                <a:rect l="l" t="t" r="r" b="b"/>
                <a:pathLst>
                  <a:path w="54713" h="32184">
                    <a:moveTo>
                      <a:pt x="52461" y="28644"/>
                    </a:moveTo>
                    <a:lnTo>
                      <a:pt x="4828" y="4828"/>
                    </a:lnTo>
                  </a:path>
                </a:pathLst>
              </a:custGeom>
              <a:ln w="19050" cap="flat">
                <a:solidFill>
                  <a:srgbClr val="FFFFFF"/>
                </a:solidFill>
                <a:prstDash val="solid"/>
                <a:round/>
              </a:ln>
            </p:spPr>
            <p:txBody>
              <a:bodyPr rtlCol="0" anchor="ctr"/>
              <a:lstStyle/>
              <a:p>
                <a:pPr algn="ctr"/>
                <a:endParaRPr lang="en-US" dirty="0"/>
              </a:p>
            </p:txBody>
          </p:sp>
          <p:sp>
            <p:nvSpPr>
              <p:cNvPr id="36" name="Freeform: Shape 23">
                <a:extLst>
                  <a:ext uri="{FF2B5EF4-FFF2-40B4-BE49-F238E27FC236}">
                    <a16:creationId xmlns:a16="http://schemas.microsoft.com/office/drawing/2014/main" id="{1E24F2D8-2651-BB23-86AB-81FED5186FE5}"/>
                  </a:ext>
                </a:extLst>
              </p:cNvPr>
              <p:cNvSpPr/>
              <p:nvPr/>
            </p:nvSpPr>
            <p:spPr>
              <a:xfrm>
                <a:off x="9926304" y="477976"/>
                <a:ext cx="9655" cy="67587"/>
              </a:xfrm>
              <a:custGeom>
                <a:avLst/>
                <a:gdLst>
                  <a:gd name="connsiteX0" fmla="*/ 4828 w 9655"/>
                  <a:gd name="connsiteY0" fmla="*/ 63403 h 67587"/>
                  <a:gd name="connsiteX1" fmla="*/ 4828 w 9655"/>
                  <a:gd name="connsiteY1" fmla="*/ 4828 h 67587"/>
                </a:gdLst>
                <a:ahLst/>
                <a:cxnLst>
                  <a:cxn ang="0">
                    <a:pos x="connsiteX0" y="connsiteY0"/>
                  </a:cxn>
                  <a:cxn ang="0">
                    <a:pos x="connsiteX1" y="connsiteY1"/>
                  </a:cxn>
                </a:cxnLst>
                <a:rect l="l" t="t" r="r" b="b"/>
                <a:pathLst>
                  <a:path w="9655" h="67587">
                    <a:moveTo>
                      <a:pt x="4828" y="63403"/>
                    </a:moveTo>
                    <a:lnTo>
                      <a:pt x="4828" y="4828"/>
                    </a:lnTo>
                  </a:path>
                </a:pathLst>
              </a:custGeom>
              <a:ln w="19050" cap="flat">
                <a:solidFill>
                  <a:srgbClr val="FFFFFF"/>
                </a:solidFill>
                <a:prstDash val="solid"/>
                <a:round/>
              </a:ln>
            </p:spPr>
            <p:txBody>
              <a:bodyPr rtlCol="0" anchor="ctr"/>
              <a:lstStyle/>
              <a:p>
                <a:pPr algn="ctr"/>
                <a:endParaRPr lang="en-US" dirty="0"/>
              </a:p>
            </p:txBody>
          </p:sp>
          <p:sp>
            <p:nvSpPr>
              <p:cNvPr id="37" name="Freeform: Shape 24">
                <a:extLst>
                  <a:ext uri="{FF2B5EF4-FFF2-40B4-BE49-F238E27FC236}">
                    <a16:creationId xmlns:a16="http://schemas.microsoft.com/office/drawing/2014/main" id="{F3677AC5-7E57-67F5-12C0-A7A8E51222E9}"/>
                  </a:ext>
                </a:extLst>
              </p:cNvPr>
              <p:cNvSpPr/>
              <p:nvPr/>
            </p:nvSpPr>
            <p:spPr>
              <a:xfrm>
                <a:off x="9831038" y="615404"/>
                <a:ext cx="54714" cy="35403"/>
              </a:xfrm>
              <a:custGeom>
                <a:avLst/>
                <a:gdLst>
                  <a:gd name="connsiteX0" fmla="*/ 4828 w 54713"/>
                  <a:gd name="connsiteY0" fmla="*/ 31863 h 35402"/>
                  <a:gd name="connsiteX1" fmla="*/ 50530 w 54713"/>
                  <a:gd name="connsiteY1" fmla="*/ 4828 h 35402"/>
                </a:gdLst>
                <a:ahLst/>
                <a:cxnLst>
                  <a:cxn ang="0">
                    <a:pos x="connsiteX0" y="connsiteY0"/>
                  </a:cxn>
                  <a:cxn ang="0">
                    <a:pos x="connsiteX1" y="connsiteY1"/>
                  </a:cxn>
                </a:cxnLst>
                <a:rect l="l" t="t" r="r" b="b"/>
                <a:pathLst>
                  <a:path w="54713" h="35402">
                    <a:moveTo>
                      <a:pt x="4828" y="31863"/>
                    </a:moveTo>
                    <a:lnTo>
                      <a:pt x="50530" y="4828"/>
                    </a:lnTo>
                  </a:path>
                </a:pathLst>
              </a:custGeom>
              <a:ln w="19050" cap="flat">
                <a:solidFill>
                  <a:srgbClr val="FFFFFF"/>
                </a:solidFill>
                <a:prstDash val="solid"/>
                <a:round/>
              </a:ln>
            </p:spPr>
            <p:txBody>
              <a:bodyPr rtlCol="0" anchor="ctr"/>
              <a:lstStyle/>
              <a:p>
                <a:pPr algn="ctr"/>
                <a:endParaRPr lang="en-US" dirty="0"/>
              </a:p>
            </p:txBody>
          </p:sp>
          <p:sp>
            <p:nvSpPr>
              <p:cNvPr id="38" name="Freeform: Shape 25">
                <a:extLst>
                  <a:ext uri="{FF2B5EF4-FFF2-40B4-BE49-F238E27FC236}">
                    <a16:creationId xmlns:a16="http://schemas.microsoft.com/office/drawing/2014/main" id="{47997522-E3E4-4B17-F388-A54776FD950E}"/>
                  </a:ext>
                </a:extLst>
              </p:cNvPr>
              <p:cNvSpPr/>
              <p:nvPr/>
            </p:nvSpPr>
            <p:spPr>
              <a:xfrm>
                <a:off x="9878671" y="687497"/>
                <a:ext cx="54714" cy="38621"/>
              </a:xfrm>
              <a:custGeom>
                <a:avLst/>
                <a:gdLst>
                  <a:gd name="connsiteX0" fmla="*/ 4828 w 54713"/>
                  <a:gd name="connsiteY0" fmla="*/ 36690 h 38621"/>
                  <a:gd name="connsiteX1" fmla="*/ 52461 w 54713"/>
                  <a:gd name="connsiteY1" fmla="*/ 4828 h 38621"/>
                </a:gdLst>
                <a:ahLst/>
                <a:cxnLst>
                  <a:cxn ang="0">
                    <a:pos x="connsiteX0" y="connsiteY0"/>
                  </a:cxn>
                  <a:cxn ang="0">
                    <a:pos x="connsiteX1" y="connsiteY1"/>
                  </a:cxn>
                </a:cxnLst>
                <a:rect l="l" t="t" r="r" b="b"/>
                <a:pathLst>
                  <a:path w="54713" h="38621">
                    <a:moveTo>
                      <a:pt x="4828" y="36690"/>
                    </a:moveTo>
                    <a:lnTo>
                      <a:pt x="52461" y="4828"/>
                    </a:lnTo>
                  </a:path>
                </a:pathLst>
              </a:custGeom>
              <a:ln w="19050" cap="flat">
                <a:solidFill>
                  <a:srgbClr val="FFFFFF"/>
                </a:solidFill>
                <a:prstDash val="solid"/>
                <a:round/>
              </a:ln>
            </p:spPr>
            <p:txBody>
              <a:bodyPr rtlCol="0" anchor="ctr"/>
              <a:lstStyle/>
              <a:p>
                <a:pPr algn="ctr"/>
                <a:endParaRPr lang="en-US" dirty="0"/>
              </a:p>
            </p:txBody>
          </p:sp>
          <p:sp>
            <p:nvSpPr>
              <p:cNvPr id="39" name="Freeform: Shape 26">
                <a:extLst>
                  <a:ext uri="{FF2B5EF4-FFF2-40B4-BE49-F238E27FC236}">
                    <a16:creationId xmlns:a16="http://schemas.microsoft.com/office/drawing/2014/main" id="{E2D434EA-0340-737A-40B0-3F8A6852DC8E}"/>
                  </a:ext>
                </a:extLst>
              </p:cNvPr>
              <p:cNvSpPr/>
              <p:nvPr/>
            </p:nvSpPr>
            <p:spPr>
              <a:xfrm>
                <a:off x="9922120" y="777613"/>
                <a:ext cx="54714" cy="35403"/>
              </a:xfrm>
              <a:custGeom>
                <a:avLst/>
                <a:gdLst>
                  <a:gd name="connsiteX0" fmla="*/ 4828 w 54713"/>
                  <a:gd name="connsiteY0" fmla="*/ 31863 h 35402"/>
                  <a:gd name="connsiteX1" fmla="*/ 50851 w 54713"/>
                  <a:gd name="connsiteY1" fmla="*/ 4828 h 35402"/>
                </a:gdLst>
                <a:ahLst/>
                <a:cxnLst>
                  <a:cxn ang="0">
                    <a:pos x="connsiteX0" y="connsiteY0"/>
                  </a:cxn>
                  <a:cxn ang="0">
                    <a:pos x="connsiteX1" y="connsiteY1"/>
                  </a:cxn>
                </a:cxnLst>
                <a:rect l="l" t="t" r="r" b="b"/>
                <a:pathLst>
                  <a:path w="54713" h="35402">
                    <a:moveTo>
                      <a:pt x="4828" y="31863"/>
                    </a:moveTo>
                    <a:lnTo>
                      <a:pt x="50851" y="4828"/>
                    </a:lnTo>
                  </a:path>
                </a:pathLst>
              </a:custGeom>
              <a:ln w="19050" cap="flat">
                <a:solidFill>
                  <a:srgbClr val="FFFFFF"/>
                </a:solidFill>
                <a:prstDash val="solid"/>
                <a:round/>
              </a:ln>
            </p:spPr>
            <p:txBody>
              <a:bodyPr rtlCol="0" anchor="ctr"/>
              <a:lstStyle/>
              <a:p>
                <a:pPr algn="ctr"/>
                <a:endParaRPr lang="en-US" dirty="0"/>
              </a:p>
            </p:txBody>
          </p:sp>
          <p:sp>
            <p:nvSpPr>
              <p:cNvPr id="40" name="Freeform: Shape 27">
                <a:extLst>
                  <a:ext uri="{FF2B5EF4-FFF2-40B4-BE49-F238E27FC236}">
                    <a16:creationId xmlns:a16="http://schemas.microsoft.com/office/drawing/2014/main" id="{7EB6D6A8-201F-A787-BECE-D1D61EF583EC}"/>
                  </a:ext>
                </a:extLst>
              </p:cNvPr>
              <p:cNvSpPr/>
              <p:nvPr/>
            </p:nvSpPr>
            <p:spPr>
              <a:xfrm>
                <a:off x="9918258" y="687497"/>
                <a:ext cx="112646" cy="64369"/>
              </a:xfrm>
              <a:custGeom>
                <a:avLst/>
                <a:gdLst>
                  <a:gd name="connsiteX0" fmla="*/ 4828 w 112645"/>
                  <a:gd name="connsiteY0" fmla="*/ 60507 h 64368"/>
                  <a:gd name="connsiteX1" fmla="*/ 108140 w 112645"/>
                  <a:gd name="connsiteY1" fmla="*/ 4828 h 64368"/>
                </a:gdLst>
                <a:ahLst/>
                <a:cxnLst>
                  <a:cxn ang="0">
                    <a:pos x="connsiteX0" y="connsiteY0"/>
                  </a:cxn>
                  <a:cxn ang="0">
                    <a:pos x="connsiteX1" y="connsiteY1"/>
                  </a:cxn>
                </a:cxnLst>
                <a:rect l="l" t="t" r="r" b="b"/>
                <a:pathLst>
                  <a:path w="112645" h="64368">
                    <a:moveTo>
                      <a:pt x="4828" y="60507"/>
                    </a:moveTo>
                    <a:lnTo>
                      <a:pt x="108140" y="4828"/>
                    </a:lnTo>
                  </a:path>
                </a:pathLst>
              </a:custGeom>
              <a:ln w="19050" cap="flat">
                <a:solidFill>
                  <a:srgbClr val="FFFFFF"/>
                </a:solidFill>
                <a:prstDash val="solid"/>
                <a:round/>
              </a:ln>
            </p:spPr>
            <p:txBody>
              <a:bodyPr rtlCol="0" anchor="ctr"/>
              <a:lstStyle/>
              <a:p>
                <a:pPr algn="ctr"/>
                <a:endParaRPr lang="en-US" dirty="0"/>
              </a:p>
            </p:txBody>
          </p:sp>
          <p:sp>
            <p:nvSpPr>
              <p:cNvPr id="41" name="Freeform: Shape 28">
                <a:extLst>
                  <a:ext uri="{FF2B5EF4-FFF2-40B4-BE49-F238E27FC236}">
                    <a16:creationId xmlns:a16="http://schemas.microsoft.com/office/drawing/2014/main" id="{5B0A2C59-1822-3687-3816-91E4295A540F}"/>
                  </a:ext>
                </a:extLst>
              </p:cNvPr>
              <p:cNvSpPr/>
              <p:nvPr/>
            </p:nvSpPr>
            <p:spPr>
              <a:xfrm>
                <a:off x="9878671" y="639864"/>
                <a:ext cx="54714" cy="38621"/>
              </a:xfrm>
              <a:custGeom>
                <a:avLst/>
                <a:gdLst>
                  <a:gd name="connsiteX0" fmla="*/ 4828 w 54713"/>
                  <a:gd name="connsiteY0" fmla="*/ 36690 h 38621"/>
                  <a:gd name="connsiteX1" fmla="*/ 52461 w 54713"/>
                  <a:gd name="connsiteY1" fmla="*/ 4828 h 38621"/>
                </a:gdLst>
                <a:ahLst/>
                <a:cxnLst>
                  <a:cxn ang="0">
                    <a:pos x="connsiteX0" y="connsiteY0"/>
                  </a:cxn>
                  <a:cxn ang="0">
                    <a:pos x="connsiteX1" y="connsiteY1"/>
                  </a:cxn>
                </a:cxnLst>
                <a:rect l="l" t="t" r="r" b="b"/>
                <a:pathLst>
                  <a:path w="54713" h="38621">
                    <a:moveTo>
                      <a:pt x="4828" y="36690"/>
                    </a:moveTo>
                    <a:lnTo>
                      <a:pt x="52461" y="4828"/>
                    </a:lnTo>
                  </a:path>
                </a:pathLst>
              </a:custGeom>
              <a:ln w="19050" cap="flat">
                <a:solidFill>
                  <a:srgbClr val="FFFFFF"/>
                </a:solidFill>
                <a:prstDash val="solid"/>
                <a:round/>
              </a:ln>
            </p:spPr>
            <p:txBody>
              <a:bodyPr rtlCol="0" anchor="ctr"/>
              <a:lstStyle/>
              <a:p>
                <a:pPr algn="ctr"/>
                <a:endParaRPr lang="en-US" dirty="0"/>
              </a:p>
            </p:txBody>
          </p:sp>
          <p:sp>
            <p:nvSpPr>
              <p:cNvPr id="42" name="Freeform: Shape 29">
                <a:extLst>
                  <a:ext uri="{FF2B5EF4-FFF2-40B4-BE49-F238E27FC236}">
                    <a16:creationId xmlns:a16="http://schemas.microsoft.com/office/drawing/2014/main" id="{EB46053A-B976-ED55-B093-2C7563EEC4AC}"/>
                  </a:ext>
                </a:extLst>
              </p:cNvPr>
              <p:cNvSpPr/>
              <p:nvPr/>
            </p:nvSpPr>
            <p:spPr>
              <a:xfrm>
                <a:off x="9831038" y="449332"/>
                <a:ext cx="199544" cy="389432"/>
              </a:xfrm>
              <a:custGeom>
                <a:avLst/>
                <a:gdLst>
                  <a:gd name="connsiteX0" fmla="*/ 195360 w 199543"/>
                  <a:gd name="connsiteY0" fmla="*/ 36368 h 389431"/>
                  <a:gd name="connsiteX1" fmla="*/ 147727 w 199543"/>
                  <a:gd name="connsiteY1" fmla="*/ 4828 h 389431"/>
                  <a:gd name="connsiteX2" fmla="*/ 52461 w 199543"/>
                  <a:gd name="connsiteY2" fmla="*/ 60185 h 389431"/>
                  <a:gd name="connsiteX3" fmla="*/ 52461 w 199543"/>
                  <a:gd name="connsiteY3" fmla="*/ 123588 h 389431"/>
                  <a:gd name="connsiteX4" fmla="*/ 4828 w 199543"/>
                  <a:gd name="connsiteY4" fmla="*/ 147727 h 389431"/>
                  <a:gd name="connsiteX5" fmla="*/ 4828 w 199543"/>
                  <a:gd name="connsiteY5" fmla="*/ 197291 h 389431"/>
                  <a:gd name="connsiteX6" fmla="*/ 4828 w 199543"/>
                  <a:gd name="connsiteY6" fmla="*/ 242993 h 389431"/>
                  <a:gd name="connsiteX7" fmla="*/ 52461 w 199543"/>
                  <a:gd name="connsiteY7" fmla="*/ 274855 h 389431"/>
                  <a:gd name="connsiteX8" fmla="*/ 52461 w 199543"/>
                  <a:gd name="connsiteY8" fmla="*/ 330534 h 389431"/>
                  <a:gd name="connsiteX9" fmla="*/ 147727 w 199543"/>
                  <a:gd name="connsiteY9" fmla="*/ 385892 h 389431"/>
                  <a:gd name="connsiteX10" fmla="*/ 195360 w 199543"/>
                  <a:gd name="connsiteY10" fmla="*/ 360466 h 389431"/>
                  <a:gd name="connsiteX11" fmla="*/ 195360 w 199543"/>
                  <a:gd name="connsiteY11" fmla="*/ 195360 h 389431"/>
                  <a:gd name="connsiteX12" fmla="*/ 147727 w 199543"/>
                  <a:gd name="connsiteY12" fmla="*/ 171543 h 38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9543" h="389431">
                    <a:moveTo>
                      <a:pt x="195360" y="36368"/>
                    </a:moveTo>
                    <a:lnTo>
                      <a:pt x="147727" y="4828"/>
                    </a:lnTo>
                    <a:lnTo>
                      <a:pt x="52461" y="60185"/>
                    </a:lnTo>
                    <a:lnTo>
                      <a:pt x="52461" y="123588"/>
                    </a:lnTo>
                    <a:lnTo>
                      <a:pt x="4828" y="147727"/>
                    </a:lnTo>
                    <a:lnTo>
                      <a:pt x="4828" y="197291"/>
                    </a:lnTo>
                    <a:lnTo>
                      <a:pt x="4828" y="242993"/>
                    </a:lnTo>
                    <a:lnTo>
                      <a:pt x="52461" y="274855"/>
                    </a:lnTo>
                    <a:lnTo>
                      <a:pt x="52461" y="330534"/>
                    </a:lnTo>
                    <a:lnTo>
                      <a:pt x="147727" y="385892"/>
                    </a:lnTo>
                    <a:lnTo>
                      <a:pt x="195360" y="360466"/>
                    </a:lnTo>
                    <a:lnTo>
                      <a:pt x="195360" y="195360"/>
                    </a:lnTo>
                    <a:lnTo>
                      <a:pt x="147727" y="171543"/>
                    </a:lnTo>
                  </a:path>
                </a:pathLst>
              </a:custGeom>
              <a:noFill/>
              <a:ln w="19050" cap="flat">
                <a:solidFill>
                  <a:srgbClr val="FFFFFF"/>
                </a:solidFill>
                <a:prstDash val="solid"/>
                <a:round/>
              </a:ln>
            </p:spPr>
            <p:txBody>
              <a:bodyPr rtlCol="0" anchor="ctr"/>
              <a:lstStyle/>
              <a:p>
                <a:pPr algn="ctr"/>
                <a:endParaRPr lang="en-US" dirty="0"/>
              </a:p>
            </p:txBody>
          </p:sp>
          <p:sp>
            <p:nvSpPr>
              <p:cNvPr id="43" name="Freeform: Shape 30">
                <a:extLst>
                  <a:ext uri="{FF2B5EF4-FFF2-40B4-BE49-F238E27FC236}">
                    <a16:creationId xmlns:a16="http://schemas.microsoft.com/office/drawing/2014/main" id="{68D9C3C0-FE7F-3862-E717-F58D7DFBC043}"/>
                  </a:ext>
                </a:extLst>
              </p:cNvPr>
              <p:cNvSpPr/>
              <p:nvPr/>
            </p:nvSpPr>
            <p:spPr>
              <a:xfrm>
                <a:off x="9926304" y="639864"/>
                <a:ext cx="54714" cy="80461"/>
              </a:xfrm>
              <a:custGeom>
                <a:avLst/>
                <a:gdLst>
                  <a:gd name="connsiteX0" fmla="*/ 52461 w 54713"/>
                  <a:gd name="connsiteY0" fmla="*/ 76277 h 80461"/>
                  <a:gd name="connsiteX1" fmla="*/ 52461 w 54713"/>
                  <a:gd name="connsiteY1" fmla="*/ 36690 h 80461"/>
                  <a:gd name="connsiteX2" fmla="*/ 4828 w 54713"/>
                  <a:gd name="connsiteY2" fmla="*/ 4828 h 80461"/>
                </a:gdLst>
                <a:ahLst/>
                <a:cxnLst>
                  <a:cxn ang="0">
                    <a:pos x="connsiteX0" y="connsiteY0"/>
                  </a:cxn>
                  <a:cxn ang="0">
                    <a:pos x="connsiteX1" y="connsiteY1"/>
                  </a:cxn>
                  <a:cxn ang="0">
                    <a:pos x="connsiteX2" y="connsiteY2"/>
                  </a:cxn>
                </a:cxnLst>
                <a:rect l="l" t="t" r="r" b="b"/>
                <a:pathLst>
                  <a:path w="54713" h="80461">
                    <a:moveTo>
                      <a:pt x="52461" y="76277"/>
                    </a:moveTo>
                    <a:lnTo>
                      <a:pt x="52461" y="36690"/>
                    </a:lnTo>
                    <a:lnTo>
                      <a:pt x="4828" y="4828"/>
                    </a:lnTo>
                  </a:path>
                </a:pathLst>
              </a:custGeom>
              <a:noFill/>
              <a:ln w="19050" cap="flat">
                <a:solidFill>
                  <a:srgbClr val="FFFFFF"/>
                </a:solidFill>
                <a:prstDash val="solid"/>
                <a:round/>
              </a:ln>
            </p:spPr>
            <p:txBody>
              <a:bodyPr rtlCol="0" anchor="ctr"/>
              <a:lstStyle/>
              <a:p>
                <a:pPr algn="ctr"/>
                <a:endParaRPr lang="en-US" dirty="0"/>
              </a:p>
            </p:txBody>
          </p:sp>
          <p:sp>
            <p:nvSpPr>
              <p:cNvPr id="44" name="Freeform: Shape 31">
                <a:extLst>
                  <a:ext uri="{FF2B5EF4-FFF2-40B4-BE49-F238E27FC236}">
                    <a16:creationId xmlns:a16="http://schemas.microsoft.com/office/drawing/2014/main" id="{7D63F0BA-5E95-0D31-CED4-D340E13569E7}"/>
                  </a:ext>
                </a:extLst>
              </p:cNvPr>
              <p:cNvSpPr/>
              <p:nvPr/>
            </p:nvSpPr>
            <p:spPr>
              <a:xfrm>
                <a:off x="10212102" y="599633"/>
                <a:ext cx="9655" cy="93335"/>
              </a:xfrm>
              <a:custGeom>
                <a:avLst/>
                <a:gdLst>
                  <a:gd name="connsiteX0" fmla="*/ 4828 w 9655"/>
                  <a:gd name="connsiteY0" fmla="*/ 4828 h 93334"/>
                  <a:gd name="connsiteX1" fmla="*/ 4828 w 9655"/>
                  <a:gd name="connsiteY1" fmla="*/ 46989 h 93334"/>
                  <a:gd name="connsiteX2" fmla="*/ 4828 w 9655"/>
                  <a:gd name="connsiteY2" fmla="*/ 89473 h 93334"/>
                </a:gdLst>
                <a:ahLst/>
                <a:cxnLst>
                  <a:cxn ang="0">
                    <a:pos x="connsiteX0" y="connsiteY0"/>
                  </a:cxn>
                  <a:cxn ang="0">
                    <a:pos x="connsiteX1" y="connsiteY1"/>
                  </a:cxn>
                  <a:cxn ang="0">
                    <a:pos x="connsiteX2" y="connsiteY2"/>
                  </a:cxn>
                </a:cxnLst>
                <a:rect l="l" t="t" r="r" b="b"/>
                <a:pathLst>
                  <a:path w="9655" h="93334">
                    <a:moveTo>
                      <a:pt x="4828" y="4828"/>
                    </a:moveTo>
                    <a:lnTo>
                      <a:pt x="4828" y="46989"/>
                    </a:lnTo>
                    <a:lnTo>
                      <a:pt x="4828" y="89473"/>
                    </a:lnTo>
                    <a:close/>
                  </a:path>
                </a:pathLst>
              </a:custGeom>
              <a:noFill/>
              <a:ln w="19050" cap="flat">
                <a:solidFill>
                  <a:srgbClr val="FFFFFF"/>
                </a:solidFill>
                <a:prstDash val="solid"/>
                <a:round/>
              </a:ln>
            </p:spPr>
            <p:txBody>
              <a:bodyPr rtlCol="0" anchor="ctr"/>
              <a:lstStyle/>
              <a:p>
                <a:pPr algn="ctr"/>
                <a:endParaRPr lang="en-US" dirty="0"/>
              </a:p>
            </p:txBody>
          </p:sp>
          <p:sp>
            <p:nvSpPr>
              <p:cNvPr id="45" name="Freeform: Shape 32">
                <a:extLst>
                  <a:ext uri="{FF2B5EF4-FFF2-40B4-BE49-F238E27FC236}">
                    <a16:creationId xmlns:a16="http://schemas.microsoft.com/office/drawing/2014/main" id="{9E0BF0ED-35FF-92D1-6066-9E6726ADFC96}"/>
                  </a:ext>
                </a:extLst>
              </p:cNvPr>
              <p:cNvSpPr/>
              <p:nvPr/>
            </p:nvSpPr>
            <p:spPr>
              <a:xfrm>
                <a:off x="10164469" y="663680"/>
                <a:ext cx="54714" cy="32184"/>
              </a:xfrm>
              <a:custGeom>
                <a:avLst/>
                <a:gdLst>
                  <a:gd name="connsiteX0" fmla="*/ 4828 w 54713"/>
                  <a:gd name="connsiteY0" fmla="*/ 4828 h 32184"/>
                  <a:gd name="connsiteX1" fmla="*/ 52461 w 54713"/>
                  <a:gd name="connsiteY1" fmla="*/ 28644 h 32184"/>
                </a:gdLst>
                <a:ahLst/>
                <a:cxnLst>
                  <a:cxn ang="0">
                    <a:pos x="connsiteX0" y="connsiteY0"/>
                  </a:cxn>
                  <a:cxn ang="0">
                    <a:pos x="connsiteX1" y="connsiteY1"/>
                  </a:cxn>
                </a:cxnLst>
                <a:rect l="l" t="t" r="r" b="b"/>
                <a:pathLst>
                  <a:path w="54713" h="32184">
                    <a:moveTo>
                      <a:pt x="4828" y="4828"/>
                    </a:moveTo>
                    <a:lnTo>
                      <a:pt x="52461" y="28644"/>
                    </a:lnTo>
                  </a:path>
                </a:pathLst>
              </a:custGeom>
              <a:ln w="19050" cap="flat">
                <a:solidFill>
                  <a:schemeClr val="accent4"/>
                </a:solidFill>
                <a:prstDash val="solid"/>
                <a:round/>
              </a:ln>
            </p:spPr>
            <p:txBody>
              <a:bodyPr rtlCol="0" anchor="ctr"/>
              <a:lstStyle/>
              <a:p>
                <a:pPr algn="ctr"/>
                <a:endParaRPr lang="en-US" dirty="0"/>
              </a:p>
            </p:txBody>
          </p:sp>
          <p:sp>
            <p:nvSpPr>
              <p:cNvPr id="46" name="Freeform: Shape 33">
                <a:extLst>
                  <a:ext uri="{FF2B5EF4-FFF2-40B4-BE49-F238E27FC236}">
                    <a16:creationId xmlns:a16="http://schemas.microsoft.com/office/drawing/2014/main" id="{FFE6CE67-26DB-274A-FE41-FB183D9E74D2}"/>
                  </a:ext>
                </a:extLst>
              </p:cNvPr>
              <p:cNvSpPr/>
              <p:nvPr/>
            </p:nvSpPr>
            <p:spPr>
              <a:xfrm>
                <a:off x="10132928" y="536552"/>
                <a:ext cx="38621" cy="9655"/>
              </a:xfrm>
              <a:custGeom>
                <a:avLst/>
                <a:gdLst>
                  <a:gd name="connsiteX0" fmla="*/ 36368 w 38621"/>
                  <a:gd name="connsiteY0" fmla="*/ 4828 h 9655"/>
                  <a:gd name="connsiteX1" fmla="*/ 4828 w 38621"/>
                  <a:gd name="connsiteY1" fmla="*/ 4828 h 9655"/>
                </a:gdLst>
                <a:ahLst/>
                <a:cxnLst>
                  <a:cxn ang="0">
                    <a:pos x="connsiteX0" y="connsiteY0"/>
                  </a:cxn>
                  <a:cxn ang="0">
                    <a:pos x="connsiteX1" y="connsiteY1"/>
                  </a:cxn>
                </a:cxnLst>
                <a:rect l="l" t="t" r="r" b="b"/>
                <a:pathLst>
                  <a:path w="38621" h="9655">
                    <a:moveTo>
                      <a:pt x="36368" y="4828"/>
                    </a:moveTo>
                    <a:lnTo>
                      <a:pt x="4828" y="4828"/>
                    </a:lnTo>
                  </a:path>
                </a:pathLst>
              </a:custGeom>
              <a:ln w="19050" cap="flat">
                <a:solidFill>
                  <a:schemeClr val="accent4"/>
                </a:solidFill>
                <a:prstDash val="solid"/>
                <a:round/>
              </a:ln>
            </p:spPr>
            <p:txBody>
              <a:bodyPr rtlCol="0" anchor="ctr"/>
              <a:lstStyle/>
              <a:p>
                <a:pPr algn="ctr"/>
                <a:endParaRPr lang="en-US" dirty="0"/>
              </a:p>
            </p:txBody>
          </p:sp>
          <p:sp>
            <p:nvSpPr>
              <p:cNvPr id="47" name="Freeform: Shape 34">
                <a:extLst>
                  <a:ext uri="{FF2B5EF4-FFF2-40B4-BE49-F238E27FC236}">
                    <a16:creationId xmlns:a16="http://schemas.microsoft.com/office/drawing/2014/main" id="{59C57091-6B46-FC6F-6416-87221254998B}"/>
                  </a:ext>
                </a:extLst>
              </p:cNvPr>
              <p:cNvSpPr/>
              <p:nvPr/>
            </p:nvSpPr>
            <p:spPr>
              <a:xfrm>
                <a:off x="10021570" y="751222"/>
                <a:ext cx="54714" cy="9655"/>
              </a:xfrm>
              <a:custGeom>
                <a:avLst/>
                <a:gdLst>
                  <a:gd name="connsiteX0" fmla="*/ 4828 w 54713"/>
                  <a:gd name="connsiteY0" fmla="*/ 4828 h 9655"/>
                  <a:gd name="connsiteX1" fmla="*/ 52461 w 54713"/>
                  <a:gd name="connsiteY1" fmla="*/ 4828 h 9655"/>
                </a:gdLst>
                <a:ahLst/>
                <a:cxnLst>
                  <a:cxn ang="0">
                    <a:pos x="connsiteX0" y="connsiteY0"/>
                  </a:cxn>
                  <a:cxn ang="0">
                    <a:pos x="connsiteX1" y="connsiteY1"/>
                  </a:cxn>
                </a:cxnLst>
                <a:rect l="l" t="t" r="r" b="b"/>
                <a:pathLst>
                  <a:path w="54713" h="9655">
                    <a:moveTo>
                      <a:pt x="4828" y="4828"/>
                    </a:moveTo>
                    <a:lnTo>
                      <a:pt x="52461" y="4828"/>
                    </a:lnTo>
                  </a:path>
                </a:pathLst>
              </a:custGeom>
              <a:ln w="19050" cap="flat">
                <a:solidFill>
                  <a:schemeClr val="accent4"/>
                </a:solidFill>
                <a:prstDash val="solid"/>
                <a:round/>
              </a:ln>
            </p:spPr>
            <p:txBody>
              <a:bodyPr rtlCol="0" anchor="ctr"/>
              <a:lstStyle/>
              <a:p>
                <a:pPr algn="ctr"/>
                <a:endParaRPr lang="en-US" dirty="0"/>
              </a:p>
            </p:txBody>
          </p:sp>
          <p:sp>
            <p:nvSpPr>
              <p:cNvPr id="48" name="Freeform: Shape 35">
                <a:extLst>
                  <a:ext uri="{FF2B5EF4-FFF2-40B4-BE49-F238E27FC236}">
                    <a16:creationId xmlns:a16="http://schemas.microsoft.com/office/drawing/2014/main" id="{F215189B-54DA-F6C8-C94B-A5DEA0810085}"/>
                  </a:ext>
                </a:extLst>
              </p:cNvPr>
              <p:cNvSpPr/>
              <p:nvPr/>
            </p:nvSpPr>
            <p:spPr>
              <a:xfrm>
                <a:off x="10101065" y="520781"/>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19050" cap="flat">
                <a:solidFill>
                  <a:schemeClr val="accent4"/>
                </a:solidFill>
                <a:prstDash val="solid"/>
                <a:round/>
              </a:ln>
            </p:spPr>
            <p:txBody>
              <a:bodyPr rtlCol="0" anchor="ctr"/>
              <a:lstStyle/>
              <a:p>
                <a:pPr algn="ctr"/>
                <a:endParaRPr lang="en-US" dirty="0"/>
              </a:p>
            </p:txBody>
          </p:sp>
          <p:sp>
            <p:nvSpPr>
              <p:cNvPr id="49" name="Freeform: Shape 36">
                <a:extLst>
                  <a:ext uri="{FF2B5EF4-FFF2-40B4-BE49-F238E27FC236}">
                    <a16:creationId xmlns:a16="http://schemas.microsoft.com/office/drawing/2014/main" id="{6A6ABBB2-67F7-A151-92A3-38D4DFADC56D}"/>
                  </a:ext>
                </a:extLst>
              </p:cNvPr>
              <p:cNvSpPr/>
              <p:nvPr/>
            </p:nvSpPr>
            <p:spPr>
              <a:xfrm>
                <a:off x="10132928" y="639864"/>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19050" cap="flat">
                <a:solidFill>
                  <a:schemeClr val="accent4"/>
                </a:solidFill>
                <a:prstDash val="solid"/>
                <a:round/>
              </a:ln>
            </p:spPr>
            <p:txBody>
              <a:bodyPr rtlCol="0" anchor="ctr"/>
              <a:lstStyle/>
              <a:p>
                <a:pPr algn="ctr"/>
                <a:endParaRPr lang="en-US" dirty="0"/>
              </a:p>
            </p:txBody>
          </p:sp>
          <p:sp>
            <p:nvSpPr>
              <p:cNvPr id="50" name="Freeform: Shape 37">
                <a:extLst>
                  <a:ext uri="{FF2B5EF4-FFF2-40B4-BE49-F238E27FC236}">
                    <a16:creationId xmlns:a16="http://schemas.microsoft.com/office/drawing/2014/main" id="{5DB9440D-F243-E355-E574-977C18022552}"/>
                  </a:ext>
                </a:extLst>
              </p:cNvPr>
              <p:cNvSpPr/>
              <p:nvPr/>
            </p:nvSpPr>
            <p:spPr>
              <a:xfrm>
                <a:off x="10069203" y="600277"/>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19050" cap="flat">
                <a:solidFill>
                  <a:schemeClr val="accent4"/>
                </a:solidFill>
                <a:prstDash val="solid"/>
                <a:round/>
              </a:ln>
            </p:spPr>
            <p:txBody>
              <a:bodyPr rtlCol="0" anchor="ctr"/>
              <a:lstStyle/>
              <a:p>
                <a:pPr algn="ctr"/>
                <a:endParaRPr lang="en-US" dirty="0"/>
              </a:p>
            </p:txBody>
          </p:sp>
          <p:sp>
            <p:nvSpPr>
              <p:cNvPr id="51" name="Freeform: Shape 38">
                <a:extLst>
                  <a:ext uri="{FF2B5EF4-FFF2-40B4-BE49-F238E27FC236}">
                    <a16:creationId xmlns:a16="http://schemas.microsoft.com/office/drawing/2014/main" id="{5CD5CA1C-E8CD-5769-7D0C-A46902C51211}"/>
                  </a:ext>
                </a:extLst>
              </p:cNvPr>
              <p:cNvSpPr/>
              <p:nvPr/>
            </p:nvSpPr>
            <p:spPr>
              <a:xfrm>
                <a:off x="10069203" y="735452"/>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19050" cap="flat">
                <a:solidFill>
                  <a:schemeClr val="accent4"/>
                </a:solidFill>
                <a:prstDash val="solid"/>
                <a:round/>
              </a:ln>
            </p:spPr>
            <p:txBody>
              <a:bodyPr rtlCol="0" anchor="ctr"/>
              <a:lstStyle/>
              <a:p>
                <a:pPr algn="ctr"/>
                <a:endParaRPr lang="en-US" dirty="0"/>
              </a:p>
            </p:txBody>
          </p:sp>
          <p:sp>
            <p:nvSpPr>
              <p:cNvPr id="52" name="Freeform: Shape 39">
                <a:extLst>
                  <a:ext uri="{FF2B5EF4-FFF2-40B4-BE49-F238E27FC236}">
                    <a16:creationId xmlns:a16="http://schemas.microsoft.com/office/drawing/2014/main" id="{FFBEA4E9-DBE6-DC25-AC3B-DC127F50099D}"/>
                  </a:ext>
                </a:extLst>
              </p:cNvPr>
              <p:cNvSpPr/>
              <p:nvPr/>
            </p:nvSpPr>
            <p:spPr>
              <a:xfrm>
                <a:off x="10021570" y="449332"/>
                <a:ext cx="199544" cy="389432"/>
              </a:xfrm>
              <a:custGeom>
                <a:avLst/>
                <a:gdLst>
                  <a:gd name="connsiteX0" fmla="*/ 52461 w 199543"/>
                  <a:gd name="connsiteY0" fmla="*/ 163497 h 389431"/>
                  <a:gd name="connsiteX1" fmla="*/ 4828 w 199543"/>
                  <a:gd name="connsiteY1" fmla="*/ 131956 h 389431"/>
                  <a:gd name="connsiteX2" fmla="*/ 4828 w 199543"/>
                  <a:gd name="connsiteY2" fmla="*/ 36368 h 389431"/>
                  <a:gd name="connsiteX3" fmla="*/ 52461 w 199543"/>
                  <a:gd name="connsiteY3" fmla="*/ 4828 h 389431"/>
                  <a:gd name="connsiteX4" fmla="*/ 147727 w 199543"/>
                  <a:gd name="connsiteY4" fmla="*/ 61794 h 389431"/>
                  <a:gd name="connsiteX5" fmla="*/ 147727 w 199543"/>
                  <a:gd name="connsiteY5" fmla="*/ 123588 h 389431"/>
                  <a:gd name="connsiteX6" fmla="*/ 195360 w 199543"/>
                  <a:gd name="connsiteY6" fmla="*/ 150623 h 389431"/>
                  <a:gd name="connsiteX7" fmla="*/ 195360 w 199543"/>
                  <a:gd name="connsiteY7" fmla="*/ 197291 h 389431"/>
                  <a:gd name="connsiteX8" fmla="*/ 195360 w 199543"/>
                  <a:gd name="connsiteY8" fmla="*/ 242993 h 389431"/>
                  <a:gd name="connsiteX9" fmla="*/ 147727 w 199543"/>
                  <a:gd name="connsiteY9" fmla="*/ 274855 h 389431"/>
                  <a:gd name="connsiteX10" fmla="*/ 147727 w 199543"/>
                  <a:gd name="connsiteY10" fmla="*/ 330534 h 389431"/>
                  <a:gd name="connsiteX11" fmla="*/ 52461 w 199543"/>
                  <a:gd name="connsiteY11" fmla="*/ 385892 h 389431"/>
                  <a:gd name="connsiteX12" fmla="*/ 4828 w 199543"/>
                  <a:gd name="connsiteY12" fmla="*/ 362075 h 389431"/>
                  <a:gd name="connsiteX13" fmla="*/ 4828 w 199543"/>
                  <a:gd name="connsiteY13" fmla="*/ 197934 h 38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543" h="389431">
                    <a:moveTo>
                      <a:pt x="52461" y="163497"/>
                    </a:moveTo>
                    <a:lnTo>
                      <a:pt x="4828" y="131956"/>
                    </a:lnTo>
                    <a:lnTo>
                      <a:pt x="4828" y="36368"/>
                    </a:lnTo>
                    <a:lnTo>
                      <a:pt x="52461" y="4828"/>
                    </a:lnTo>
                    <a:lnTo>
                      <a:pt x="147727" y="61794"/>
                    </a:lnTo>
                    <a:lnTo>
                      <a:pt x="147727" y="123588"/>
                    </a:lnTo>
                    <a:lnTo>
                      <a:pt x="195360" y="150623"/>
                    </a:lnTo>
                    <a:lnTo>
                      <a:pt x="195360" y="197291"/>
                    </a:lnTo>
                    <a:lnTo>
                      <a:pt x="195360" y="242993"/>
                    </a:lnTo>
                    <a:lnTo>
                      <a:pt x="147727" y="274855"/>
                    </a:lnTo>
                    <a:lnTo>
                      <a:pt x="147727" y="330534"/>
                    </a:lnTo>
                    <a:lnTo>
                      <a:pt x="52461" y="385892"/>
                    </a:lnTo>
                    <a:lnTo>
                      <a:pt x="4828" y="362075"/>
                    </a:lnTo>
                    <a:lnTo>
                      <a:pt x="4828" y="197934"/>
                    </a:lnTo>
                  </a:path>
                </a:pathLst>
              </a:custGeom>
              <a:noFill/>
              <a:ln w="19050" cap="flat">
                <a:solidFill>
                  <a:srgbClr val="FFFFFF"/>
                </a:solidFill>
                <a:prstDash val="solid"/>
                <a:round/>
              </a:ln>
            </p:spPr>
            <p:txBody>
              <a:bodyPr rtlCol="0" anchor="ctr"/>
              <a:lstStyle/>
              <a:p>
                <a:pPr algn="ctr"/>
                <a:endParaRPr lang="en-US" dirty="0"/>
              </a:p>
            </p:txBody>
          </p:sp>
        </p:grpSp>
        <p:grpSp>
          <p:nvGrpSpPr>
            <p:cNvPr id="53" name="Graphic 250">
              <a:extLst>
                <a:ext uri="{FF2B5EF4-FFF2-40B4-BE49-F238E27FC236}">
                  <a16:creationId xmlns:a16="http://schemas.microsoft.com/office/drawing/2014/main" id="{73332F6A-C670-1A01-8D0E-5CA19E3DE27E}"/>
                </a:ext>
              </a:extLst>
            </p:cNvPr>
            <p:cNvGrpSpPr>
              <a:grpSpLocks noChangeAspect="1"/>
            </p:cNvGrpSpPr>
            <p:nvPr/>
          </p:nvGrpSpPr>
          <p:grpSpPr>
            <a:xfrm>
              <a:off x="9124676" y="4473445"/>
              <a:ext cx="1066762" cy="1066762"/>
              <a:chOff x="9704553" y="322847"/>
              <a:chExt cx="643689" cy="643689"/>
            </a:xfrm>
            <a:effectLst>
              <a:outerShdw blurRad="50800" dist="38100" dir="2700000" algn="tl" rotWithShape="0">
                <a:prstClr val="black">
                  <a:alpha val="40000"/>
                </a:prstClr>
              </a:outerShdw>
            </a:effectLst>
          </p:grpSpPr>
          <p:sp>
            <p:nvSpPr>
              <p:cNvPr id="54" name="Freeform: Shape 20">
                <a:extLst>
                  <a:ext uri="{FF2B5EF4-FFF2-40B4-BE49-F238E27FC236}">
                    <a16:creationId xmlns:a16="http://schemas.microsoft.com/office/drawing/2014/main" id="{1979930A-B6DF-9A74-21AF-927F5DC1CC19}"/>
                  </a:ext>
                </a:extLst>
              </p:cNvPr>
              <p:cNvSpPr/>
              <p:nvPr/>
            </p:nvSpPr>
            <p:spPr>
              <a:xfrm>
                <a:off x="9831038" y="599633"/>
                <a:ext cx="9655" cy="93335"/>
              </a:xfrm>
              <a:custGeom>
                <a:avLst/>
                <a:gdLst>
                  <a:gd name="connsiteX0" fmla="*/ 4828 w 9655"/>
                  <a:gd name="connsiteY0" fmla="*/ 89473 h 93334"/>
                  <a:gd name="connsiteX1" fmla="*/ 4828 w 9655"/>
                  <a:gd name="connsiteY1" fmla="*/ 46989 h 93334"/>
                  <a:gd name="connsiteX2" fmla="*/ 4828 w 9655"/>
                  <a:gd name="connsiteY2" fmla="*/ 4828 h 93334"/>
                </a:gdLst>
                <a:ahLst/>
                <a:cxnLst>
                  <a:cxn ang="0">
                    <a:pos x="connsiteX0" y="connsiteY0"/>
                  </a:cxn>
                  <a:cxn ang="0">
                    <a:pos x="connsiteX1" y="connsiteY1"/>
                  </a:cxn>
                  <a:cxn ang="0">
                    <a:pos x="connsiteX2" y="connsiteY2"/>
                  </a:cxn>
                </a:cxnLst>
                <a:rect l="l" t="t" r="r" b="b"/>
                <a:pathLst>
                  <a:path w="9655" h="93334">
                    <a:moveTo>
                      <a:pt x="4828" y="89473"/>
                    </a:moveTo>
                    <a:lnTo>
                      <a:pt x="4828" y="46989"/>
                    </a:lnTo>
                    <a:lnTo>
                      <a:pt x="4828" y="4828"/>
                    </a:lnTo>
                    <a:close/>
                  </a:path>
                </a:pathLst>
              </a:custGeom>
              <a:noFill/>
              <a:ln w="19050" cap="flat">
                <a:solidFill>
                  <a:srgbClr val="FFFFFF"/>
                </a:solidFill>
                <a:prstDash val="solid"/>
                <a:round/>
              </a:ln>
            </p:spPr>
            <p:txBody>
              <a:bodyPr rtlCol="0" anchor="ctr"/>
              <a:lstStyle/>
              <a:p>
                <a:pPr algn="ctr"/>
                <a:endParaRPr lang="en-US" dirty="0"/>
              </a:p>
            </p:txBody>
          </p:sp>
          <p:sp>
            <p:nvSpPr>
              <p:cNvPr id="55" name="Freeform: Shape 21">
                <a:extLst>
                  <a:ext uri="{FF2B5EF4-FFF2-40B4-BE49-F238E27FC236}">
                    <a16:creationId xmlns:a16="http://schemas.microsoft.com/office/drawing/2014/main" id="{B9086EA2-8D5A-1C02-1B72-83430B43F8E7}"/>
                  </a:ext>
                </a:extLst>
              </p:cNvPr>
              <p:cNvSpPr/>
              <p:nvPr/>
            </p:nvSpPr>
            <p:spPr>
              <a:xfrm>
                <a:off x="9926304" y="520781"/>
                <a:ext cx="54714" cy="128738"/>
              </a:xfrm>
              <a:custGeom>
                <a:avLst/>
                <a:gdLst>
                  <a:gd name="connsiteX0" fmla="*/ 4828 w 54713"/>
                  <a:gd name="connsiteY0" fmla="*/ 125841 h 128737"/>
                  <a:gd name="connsiteX1" fmla="*/ 4828 w 54713"/>
                  <a:gd name="connsiteY1" fmla="*/ 76277 h 128737"/>
                  <a:gd name="connsiteX2" fmla="*/ 52461 w 54713"/>
                  <a:gd name="connsiteY2" fmla="*/ 52461 h 128737"/>
                  <a:gd name="connsiteX3" fmla="*/ 52461 w 54713"/>
                  <a:gd name="connsiteY3" fmla="*/ 4828 h 128737"/>
                </a:gdLst>
                <a:ahLst/>
                <a:cxnLst>
                  <a:cxn ang="0">
                    <a:pos x="connsiteX0" y="connsiteY0"/>
                  </a:cxn>
                  <a:cxn ang="0">
                    <a:pos x="connsiteX1" y="connsiteY1"/>
                  </a:cxn>
                  <a:cxn ang="0">
                    <a:pos x="connsiteX2" y="connsiteY2"/>
                  </a:cxn>
                  <a:cxn ang="0">
                    <a:pos x="connsiteX3" y="connsiteY3"/>
                  </a:cxn>
                </a:cxnLst>
                <a:rect l="l" t="t" r="r" b="b"/>
                <a:pathLst>
                  <a:path w="54713" h="128737">
                    <a:moveTo>
                      <a:pt x="4828" y="125841"/>
                    </a:moveTo>
                    <a:lnTo>
                      <a:pt x="4828" y="76277"/>
                    </a:lnTo>
                    <a:lnTo>
                      <a:pt x="52461" y="52461"/>
                    </a:lnTo>
                    <a:lnTo>
                      <a:pt x="52461" y="4828"/>
                    </a:lnTo>
                  </a:path>
                </a:pathLst>
              </a:custGeom>
              <a:noFill/>
              <a:ln w="19050" cap="flat">
                <a:solidFill>
                  <a:srgbClr val="FFFFFF"/>
                </a:solidFill>
                <a:prstDash val="solid"/>
                <a:round/>
              </a:ln>
            </p:spPr>
            <p:txBody>
              <a:bodyPr rtlCol="0" anchor="ctr"/>
              <a:lstStyle/>
              <a:p>
                <a:pPr algn="ctr"/>
                <a:endParaRPr lang="en-US" dirty="0"/>
              </a:p>
            </p:txBody>
          </p:sp>
          <p:sp>
            <p:nvSpPr>
              <p:cNvPr id="56" name="Freeform: Shape 22">
                <a:extLst>
                  <a:ext uri="{FF2B5EF4-FFF2-40B4-BE49-F238E27FC236}">
                    <a16:creationId xmlns:a16="http://schemas.microsoft.com/office/drawing/2014/main" id="{A07022D4-365D-2D50-D0DE-E184D804EF78}"/>
                  </a:ext>
                </a:extLst>
              </p:cNvPr>
              <p:cNvSpPr/>
              <p:nvPr/>
            </p:nvSpPr>
            <p:spPr>
              <a:xfrm>
                <a:off x="9878671" y="568414"/>
                <a:ext cx="54714" cy="32184"/>
              </a:xfrm>
              <a:custGeom>
                <a:avLst/>
                <a:gdLst>
                  <a:gd name="connsiteX0" fmla="*/ 52461 w 54713"/>
                  <a:gd name="connsiteY0" fmla="*/ 28644 h 32184"/>
                  <a:gd name="connsiteX1" fmla="*/ 4828 w 54713"/>
                  <a:gd name="connsiteY1" fmla="*/ 4828 h 32184"/>
                </a:gdLst>
                <a:ahLst/>
                <a:cxnLst>
                  <a:cxn ang="0">
                    <a:pos x="connsiteX0" y="connsiteY0"/>
                  </a:cxn>
                  <a:cxn ang="0">
                    <a:pos x="connsiteX1" y="connsiteY1"/>
                  </a:cxn>
                </a:cxnLst>
                <a:rect l="l" t="t" r="r" b="b"/>
                <a:pathLst>
                  <a:path w="54713" h="32184">
                    <a:moveTo>
                      <a:pt x="52461" y="28644"/>
                    </a:moveTo>
                    <a:lnTo>
                      <a:pt x="4828" y="4828"/>
                    </a:lnTo>
                  </a:path>
                </a:pathLst>
              </a:custGeom>
              <a:ln w="19050" cap="flat">
                <a:solidFill>
                  <a:srgbClr val="FFFFFF"/>
                </a:solidFill>
                <a:prstDash val="solid"/>
                <a:round/>
              </a:ln>
            </p:spPr>
            <p:txBody>
              <a:bodyPr rtlCol="0" anchor="ctr"/>
              <a:lstStyle/>
              <a:p>
                <a:pPr algn="ctr"/>
                <a:endParaRPr lang="en-US" dirty="0"/>
              </a:p>
            </p:txBody>
          </p:sp>
          <p:sp>
            <p:nvSpPr>
              <p:cNvPr id="57" name="Freeform: Shape 23">
                <a:extLst>
                  <a:ext uri="{FF2B5EF4-FFF2-40B4-BE49-F238E27FC236}">
                    <a16:creationId xmlns:a16="http://schemas.microsoft.com/office/drawing/2014/main" id="{BF287646-143A-7741-A00E-5E5863495832}"/>
                  </a:ext>
                </a:extLst>
              </p:cNvPr>
              <p:cNvSpPr/>
              <p:nvPr/>
            </p:nvSpPr>
            <p:spPr>
              <a:xfrm>
                <a:off x="9926304" y="477976"/>
                <a:ext cx="9655" cy="67587"/>
              </a:xfrm>
              <a:custGeom>
                <a:avLst/>
                <a:gdLst>
                  <a:gd name="connsiteX0" fmla="*/ 4828 w 9655"/>
                  <a:gd name="connsiteY0" fmla="*/ 63403 h 67587"/>
                  <a:gd name="connsiteX1" fmla="*/ 4828 w 9655"/>
                  <a:gd name="connsiteY1" fmla="*/ 4828 h 67587"/>
                </a:gdLst>
                <a:ahLst/>
                <a:cxnLst>
                  <a:cxn ang="0">
                    <a:pos x="connsiteX0" y="connsiteY0"/>
                  </a:cxn>
                  <a:cxn ang="0">
                    <a:pos x="connsiteX1" y="connsiteY1"/>
                  </a:cxn>
                </a:cxnLst>
                <a:rect l="l" t="t" r="r" b="b"/>
                <a:pathLst>
                  <a:path w="9655" h="67587">
                    <a:moveTo>
                      <a:pt x="4828" y="63403"/>
                    </a:moveTo>
                    <a:lnTo>
                      <a:pt x="4828" y="4828"/>
                    </a:lnTo>
                  </a:path>
                </a:pathLst>
              </a:custGeom>
              <a:ln w="19050" cap="flat">
                <a:solidFill>
                  <a:srgbClr val="FFFFFF"/>
                </a:solidFill>
                <a:prstDash val="solid"/>
                <a:round/>
              </a:ln>
            </p:spPr>
            <p:txBody>
              <a:bodyPr rtlCol="0" anchor="ctr"/>
              <a:lstStyle/>
              <a:p>
                <a:pPr algn="ctr"/>
                <a:endParaRPr lang="en-US" dirty="0"/>
              </a:p>
            </p:txBody>
          </p:sp>
          <p:sp>
            <p:nvSpPr>
              <p:cNvPr id="58" name="Freeform: Shape 24">
                <a:extLst>
                  <a:ext uri="{FF2B5EF4-FFF2-40B4-BE49-F238E27FC236}">
                    <a16:creationId xmlns:a16="http://schemas.microsoft.com/office/drawing/2014/main" id="{ACF83501-FA47-C585-2764-8461024B3AB7}"/>
                  </a:ext>
                </a:extLst>
              </p:cNvPr>
              <p:cNvSpPr/>
              <p:nvPr/>
            </p:nvSpPr>
            <p:spPr>
              <a:xfrm>
                <a:off x="9831038" y="615404"/>
                <a:ext cx="54714" cy="35403"/>
              </a:xfrm>
              <a:custGeom>
                <a:avLst/>
                <a:gdLst>
                  <a:gd name="connsiteX0" fmla="*/ 4828 w 54713"/>
                  <a:gd name="connsiteY0" fmla="*/ 31863 h 35402"/>
                  <a:gd name="connsiteX1" fmla="*/ 50530 w 54713"/>
                  <a:gd name="connsiteY1" fmla="*/ 4828 h 35402"/>
                </a:gdLst>
                <a:ahLst/>
                <a:cxnLst>
                  <a:cxn ang="0">
                    <a:pos x="connsiteX0" y="connsiteY0"/>
                  </a:cxn>
                  <a:cxn ang="0">
                    <a:pos x="connsiteX1" y="connsiteY1"/>
                  </a:cxn>
                </a:cxnLst>
                <a:rect l="l" t="t" r="r" b="b"/>
                <a:pathLst>
                  <a:path w="54713" h="35402">
                    <a:moveTo>
                      <a:pt x="4828" y="31863"/>
                    </a:moveTo>
                    <a:lnTo>
                      <a:pt x="50530" y="4828"/>
                    </a:lnTo>
                  </a:path>
                </a:pathLst>
              </a:custGeom>
              <a:ln w="19050" cap="flat">
                <a:solidFill>
                  <a:srgbClr val="FFFFFF"/>
                </a:solidFill>
                <a:prstDash val="solid"/>
                <a:round/>
              </a:ln>
            </p:spPr>
            <p:txBody>
              <a:bodyPr rtlCol="0" anchor="ctr"/>
              <a:lstStyle/>
              <a:p>
                <a:pPr algn="ctr"/>
                <a:endParaRPr lang="en-US" dirty="0"/>
              </a:p>
            </p:txBody>
          </p:sp>
          <p:sp>
            <p:nvSpPr>
              <p:cNvPr id="59" name="Freeform: Shape 25">
                <a:extLst>
                  <a:ext uri="{FF2B5EF4-FFF2-40B4-BE49-F238E27FC236}">
                    <a16:creationId xmlns:a16="http://schemas.microsoft.com/office/drawing/2014/main" id="{FD9FB63E-58EF-5B47-BCCB-F13214DA8037}"/>
                  </a:ext>
                </a:extLst>
              </p:cNvPr>
              <p:cNvSpPr/>
              <p:nvPr/>
            </p:nvSpPr>
            <p:spPr>
              <a:xfrm>
                <a:off x="9878671" y="687497"/>
                <a:ext cx="54714" cy="38621"/>
              </a:xfrm>
              <a:custGeom>
                <a:avLst/>
                <a:gdLst>
                  <a:gd name="connsiteX0" fmla="*/ 4828 w 54713"/>
                  <a:gd name="connsiteY0" fmla="*/ 36690 h 38621"/>
                  <a:gd name="connsiteX1" fmla="*/ 52461 w 54713"/>
                  <a:gd name="connsiteY1" fmla="*/ 4828 h 38621"/>
                </a:gdLst>
                <a:ahLst/>
                <a:cxnLst>
                  <a:cxn ang="0">
                    <a:pos x="connsiteX0" y="connsiteY0"/>
                  </a:cxn>
                  <a:cxn ang="0">
                    <a:pos x="connsiteX1" y="connsiteY1"/>
                  </a:cxn>
                </a:cxnLst>
                <a:rect l="l" t="t" r="r" b="b"/>
                <a:pathLst>
                  <a:path w="54713" h="38621">
                    <a:moveTo>
                      <a:pt x="4828" y="36690"/>
                    </a:moveTo>
                    <a:lnTo>
                      <a:pt x="52461" y="4828"/>
                    </a:lnTo>
                  </a:path>
                </a:pathLst>
              </a:custGeom>
              <a:ln w="19050" cap="flat">
                <a:solidFill>
                  <a:srgbClr val="FFFFFF"/>
                </a:solidFill>
                <a:prstDash val="solid"/>
                <a:round/>
              </a:ln>
            </p:spPr>
            <p:txBody>
              <a:bodyPr rtlCol="0" anchor="ctr"/>
              <a:lstStyle/>
              <a:p>
                <a:pPr algn="ctr"/>
                <a:endParaRPr lang="en-US" dirty="0"/>
              </a:p>
            </p:txBody>
          </p:sp>
          <p:sp>
            <p:nvSpPr>
              <p:cNvPr id="60" name="Freeform: Shape 26">
                <a:extLst>
                  <a:ext uri="{FF2B5EF4-FFF2-40B4-BE49-F238E27FC236}">
                    <a16:creationId xmlns:a16="http://schemas.microsoft.com/office/drawing/2014/main" id="{6EBDB33C-18D6-EE19-0744-8A444AF62F3D}"/>
                  </a:ext>
                </a:extLst>
              </p:cNvPr>
              <p:cNvSpPr/>
              <p:nvPr/>
            </p:nvSpPr>
            <p:spPr>
              <a:xfrm>
                <a:off x="9922120" y="777613"/>
                <a:ext cx="54714" cy="35403"/>
              </a:xfrm>
              <a:custGeom>
                <a:avLst/>
                <a:gdLst>
                  <a:gd name="connsiteX0" fmla="*/ 4828 w 54713"/>
                  <a:gd name="connsiteY0" fmla="*/ 31863 h 35402"/>
                  <a:gd name="connsiteX1" fmla="*/ 50851 w 54713"/>
                  <a:gd name="connsiteY1" fmla="*/ 4828 h 35402"/>
                </a:gdLst>
                <a:ahLst/>
                <a:cxnLst>
                  <a:cxn ang="0">
                    <a:pos x="connsiteX0" y="connsiteY0"/>
                  </a:cxn>
                  <a:cxn ang="0">
                    <a:pos x="connsiteX1" y="connsiteY1"/>
                  </a:cxn>
                </a:cxnLst>
                <a:rect l="l" t="t" r="r" b="b"/>
                <a:pathLst>
                  <a:path w="54713" h="35402">
                    <a:moveTo>
                      <a:pt x="4828" y="31863"/>
                    </a:moveTo>
                    <a:lnTo>
                      <a:pt x="50851" y="4828"/>
                    </a:lnTo>
                  </a:path>
                </a:pathLst>
              </a:custGeom>
              <a:ln w="19050" cap="flat">
                <a:solidFill>
                  <a:srgbClr val="FFFFFF"/>
                </a:solidFill>
                <a:prstDash val="solid"/>
                <a:round/>
              </a:ln>
            </p:spPr>
            <p:txBody>
              <a:bodyPr rtlCol="0" anchor="ctr"/>
              <a:lstStyle/>
              <a:p>
                <a:pPr algn="ctr"/>
                <a:endParaRPr lang="en-US" dirty="0"/>
              </a:p>
            </p:txBody>
          </p:sp>
          <p:sp>
            <p:nvSpPr>
              <p:cNvPr id="61" name="Freeform: Shape 27">
                <a:extLst>
                  <a:ext uri="{FF2B5EF4-FFF2-40B4-BE49-F238E27FC236}">
                    <a16:creationId xmlns:a16="http://schemas.microsoft.com/office/drawing/2014/main" id="{E99277FC-A580-128D-0059-5FF5308F470C}"/>
                  </a:ext>
                </a:extLst>
              </p:cNvPr>
              <p:cNvSpPr/>
              <p:nvPr/>
            </p:nvSpPr>
            <p:spPr>
              <a:xfrm>
                <a:off x="9918258" y="687497"/>
                <a:ext cx="112646" cy="64369"/>
              </a:xfrm>
              <a:custGeom>
                <a:avLst/>
                <a:gdLst>
                  <a:gd name="connsiteX0" fmla="*/ 4828 w 112645"/>
                  <a:gd name="connsiteY0" fmla="*/ 60507 h 64368"/>
                  <a:gd name="connsiteX1" fmla="*/ 108140 w 112645"/>
                  <a:gd name="connsiteY1" fmla="*/ 4828 h 64368"/>
                </a:gdLst>
                <a:ahLst/>
                <a:cxnLst>
                  <a:cxn ang="0">
                    <a:pos x="connsiteX0" y="connsiteY0"/>
                  </a:cxn>
                  <a:cxn ang="0">
                    <a:pos x="connsiteX1" y="connsiteY1"/>
                  </a:cxn>
                </a:cxnLst>
                <a:rect l="l" t="t" r="r" b="b"/>
                <a:pathLst>
                  <a:path w="112645" h="64368">
                    <a:moveTo>
                      <a:pt x="4828" y="60507"/>
                    </a:moveTo>
                    <a:lnTo>
                      <a:pt x="108140" y="4828"/>
                    </a:lnTo>
                  </a:path>
                </a:pathLst>
              </a:custGeom>
              <a:ln w="19050" cap="flat">
                <a:solidFill>
                  <a:srgbClr val="FFFFFF"/>
                </a:solidFill>
                <a:prstDash val="solid"/>
                <a:round/>
              </a:ln>
            </p:spPr>
            <p:txBody>
              <a:bodyPr rtlCol="0" anchor="ctr"/>
              <a:lstStyle/>
              <a:p>
                <a:pPr algn="ctr"/>
                <a:endParaRPr lang="en-US" dirty="0"/>
              </a:p>
            </p:txBody>
          </p:sp>
          <p:sp>
            <p:nvSpPr>
              <p:cNvPr id="62" name="Freeform: Shape 28">
                <a:extLst>
                  <a:ext uri="{FF2B5EF4-FFF2-40B4-BE49-F238E27FC236}">
                    <a16:creationId xmlns:a16="http://schemas.microsoft.com/office/drawing/2014/main" id="{0B2DC12B-7F5B-CD3A-2A23-4018735B3CDF}"/>
                  </a:ext>
                </a:extLst>
              </p:cNvPr>
              <p:cNvSpPr/>
              <p:nvPr/>
            </p:nvSpPr>
            <p:spPr>
              <a:xfrm>
                <a:off x="9878671" y="639864"/>
                <a:ext cx="54714" cy="38621"/>
              </a:xfrm>
              <a:custGeom>
                <a:avLst/>
                <a:gdLst>
                  <a:gd name="connsiteX0" fmla="*/ 4828 w 54713"/>
                  <a:gd name="connsiteY0" fmla="*/ 36690 h 38621"/>
                  <a:gd name="connsiteX1" fmla="*/ 52461 w 54713"/>
                  <a:gd name="connsiteY1" fmla="*/ 4828 h 38621"/>
                </a:gdLst>
                <a:ahLst/>
                <a:cxnLst>
                  <a:cxn ang="0">
                    <a:pos x="connsiteX0" y="connsiteY0"/>
                  </a:cxn>
                  <a:cxn ang="0">
                    <a:pos x="connsiteX1" y="connsiteY1"/>
                  </a:cxn>
                </a:cxnLst>
                <a:rect l="l" t="t" r="r" b="b"/>
                <a:pathLst>
                  <a:path w="54713" h="38621">
                    <a:moveTo>
                      <a:pt x="4828" y="36690"/>
                    </a:moveTo>
                    <a:lnTo>
                      <a:pt x="52461" y="4828"/>
                    </a:lnTo>
                  </a:path>
                </a:pathLst>
              </a:custGeom>
              <a:ln w="19050" cap="flat">
                <a:solidFill>
                  <a:srgbClr val="FFFFFF"/>
                </a:solidFill>
                <a:prstDash val="solid"/>
                <a:round/>
              </a:ln>
            </p:spPr>
            <p:txBody>
              <a:bodyPr rtlCol="0" anchor="ctr"/>
              <a:lstStyle/>
              <a:p>
                <a:pPr algn="ctr"/>
                <a:endParaRPr lang="en-US" dirty="0"/>
              </a:p>
            </p:txBody>
          </p:sp>
          <p:sp>
            <p:nvSpPr>
              <p:cNvPr id="63" name="Freeform: Shape 29">
                <a:extLst>
                  <a:ext uri="{FF2B5EF4-FFF2-40B4-BE49-F238E27FC236}">
                    <a16:creationId xmlns:a16="http://schemas.microsoft.com/office/drawing/2014/main" id="{DBF72A65-8EE3-F5CB-1CF3-52B058698379}"/>
                  </a:ext>
                </a:extLst>
              </p:cNvPr>
              <p:cNvSpPr/>
              <p:nvPr/>
            </p:nvSpPr>
            <p:spPr>
              <a:xfrm>
                <a:off x="9831038" y="449332"/>
                <a:ext cx="199544" cy="389432"/>
              </a:xfrm>
              <a:custGeom>
                <a:avLst/>
                <a:gdLst>
                  <a:gd name="connsiteX0" fmla="*/ 195360 w 199543"/>
                  <a:gd name="connsiteY0" fmla="*/ 36368 h 389431"/>
                  <a:gd name="connsiteX1" fmla="*/ 147727 w 199543"/>
                  <a:gd name="connsiteY1" fmla="*/ 4828 h 389431"/>
                  <a:gd name="connsiteX2" fmla="*/ 52461 w 199543"/>
                  <a:gd name="connsiteY2" fmla="*/ 60185 h 389431"/>
                  <a:gd name="connsiteX3" fmla="*/ 52461 w 199543"/>
                  <a:gd name="connsiteY3" fmla="*/ 123588 h 389431"/>
                  <a:gd name="connsiteX4" fmla="*/ 4828 w 199543"/>
                  <a:gd name="connsiteY4" fmla="*/ 147727 h 389431"/>
                  <a:gd name="connsiteX5" fmla="*/ 4828 w 199543"/>
                  <a:gd name="connsiteY5" fmla="*/ 197291 h 389431"/>
                  <a:gd name="connsiteX6" fmla="*/ 4828 w 199543"/>
                  <a:gd name="connsiteY6" fmla="*/ 242993 h 389431"/>
                  <a:gd name="connsiteX7" fmla="*/ 52461 w 199543"/>
                  <a:gd name="connsiteY7" fmla="*/ 274855 h 389431"/>
                  <a:gd name="connsiteX8" fmla="*/ 52461 w 199543"/>
                  <a:gd name="connsiteY8" fmla="*/ 330534 h 389431"/>
                  <a:gd name="connsiteX9" fmla="*/ 147727 w 199543"/>
                  <a:gd name="connsiteY9" fmla="*/ 385892 h 389431"/>
                  <a:gd name="connsiteX10" fmla="*/ 195360 w 199543"/>
                  <a:gd name="connsiteY10" fmla="*/ 360466 h 389431"/>
                  <a:gd name="connsiteX11" fmla="*/ 195360 w 199543"/>
                  <a:gd name="connsiteY11" fmla="*/ 195360 h 389431"/>
                  <a:gd name="connsiteX12" fmla="*/ 147727 w 199543"/>
                  <a:gd name="connsiteY12" fmla="*/ 171543 h 38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9543" h="389431">
                    <a:moveTo>
                      <a:pt x="195360" y="36368"/>
                    </a:moveTo>
                    <a:lnTo>
                      <a:pt x="147727" y="4828"/>
                    </a:lnTo>
                    <a:lnTo>
                      <a:pt x="52461" y="60185"/>
                    </a:lnTo>
                    <a:lnTo>
                      <a:pt x="52461" y="123588"/>
                    </a:lnTo>
                    <a:lnTo>
                      <a:pt x="4828" y="147727"/>
                    </a:lnTo>
                    <a:lnTo>
                      <a:pt x="4828" y="197291"/>
                    </a:lnTo>
                    <a:lnTo>
                      <a:pt x="4828" y="242993"/>
                    </a:lnTo>
                    <a:lnTo>
                      <a:pt x="52461" y="274855"/>
                    </a:lnTo>
                    <a:lnTo>
                      <a:pt x="52461" y="330534"/>
                    </a:lnTo>
                    <a:lnTo>
                      <a:pt x="147727" y="385892"/>
                    </a:lnTo>
                    <a:lnTo>
                      <a:pt x="195360" y="360466"/>
                    </a:lnTo>
                    <a:lnTo>
                      <a:pt x="195360" y="195360"/>
                    </a:lnTo>
                    <a:lnTo>
                      <a:pt x="147727" y="171543"/>
                    </a:lnTo>
                  </a:path>
                </a:pathLst>
              </a:custGeom>
              <a:noFill/>
              <a:ln w="19050" cap="flat">
                <a:solidFill>
                  <a:srgbClr val="FFFFFF"/>
                </a:solidFill>
                <a:prstDash val="solid"/>
                <a:round/>
              </a:ln>
            </p:spPr>
            <p:txBody>
              <a:bodyPr rtlCol="0" anchor="ctr"/>
              <a:lstStyle/>
              <a:p>
                <a:pPr algn="ctr"/>
                <a:endParaRPr lang="en-US" dirty="0"/>
              </a:p>
            </p:txBody>
          </p:sp>
          <p:sp>
            <p:nvSpPr>
              <p:cNvPr id="64" name="Freeform: Shape 30">
                <a:extLst>
                  <a:ext uri="{FF2B5EF4-FFF2-40B4-BE49-F238E27FC236}">
                    <a16:creationId xmlns:a16="http://schemas.microsoft.com/office/drawing/2014/main" id="{FA6D9F51-07B0-49B9-B78D-2E5EF7ADC1B1}"/>
                  </a:ext>
                </a:extLst>
              </p:cNvPr>
              <p:cNvSpPr/>
              <p:nvPr/>
            </p:nvSpPr>
            <p:spPr>
              <a:xfrm>
                <a:off x="9926304" y="639864"/>
                <a:ext cx="54714" cy="80461"/>
              </a:xfrm>
              <a:custGeom>
                <a:avLst/>
                <a:gdLst>
                  <a:gd name="connsiteX0" fmla="*/ 52461 w 54713"/>
                  <a:gd name="connsiteY0" fmla="*/ 76277 h 80461"/>
                  <a:gd name="connsiteX1" fmla="*/ 52461 w 54713"/>
                  <a:gd name="connsiteY1" fmla="*/ 36690 h 80461"/>
                  <a:gd name="connsiteX2" fmla="*/ 4828 w 54713"/>
                  <a:gd name="connsiteY2" fmla="*/ 4828 h 80461"/>
                </a:gdLst>
                <a:ahLst/>
                <a:cxnLst>
                  <a:cxn ang="0">
                    <a:pos x="connsiteX0" y="connsiteY0"/>
                  </a:cxn>
                  <a:cxn ang="0">
                    <a:pos x="connsiteX1" y="connsiteY1"/>
                  </a:cxn>
                  <a:cxn ang="0">
                    <a:pos x="connsiteX2" y="connsiteY2"/>
                  </a:cxn>
                </a:cxnLst>
                <a:rect l="l" t="t" r="r" b="b"/>
                <a:pathLst>
                  <a:path w="54713" h="80461">
                    <a:moveTo>
                      <a:pt x="52461" y="76277"/>
                    </a:moveTo>
                    <a:lnTo>
                      <a:pt x="52461" y="36690"/>
                    </a:lnTo>
                    <a:lnTo>
                      <a:pt x="4828" y="4828"/>
                    </a:lnTo>
                  </a:path>
                </a:pathLst>
              </a:custGeom>
              <a:noFill/>
              <a:ln w="19050" cap="flat">
                <a:solidFill>
                  <a:srgbClr val="FFFFFF"/>
                </a:solidFill>
                <a:prstDash val="solid"/>
                <a:round/>
              </a:ln>
            </p:spPr>
            <p:txBody>
              <a:bodyPr rtlCol="0" anchor="ctr"/>
              <a:lstStyle/>
              <a:p>
                <a:pPr algn="ctr"/>
                <a:endParaRPr lang="en-US" dirty="0"/>
              </a:p>
            </p:txBody>
          </p:sp>
          <p:sp>
            <p:nvSpPr>
              <p:cNvPr id="65" name="Freeform: Shape 31">
                <a:extLst>
                  <a:ext uri="{FF2B5EF4-FFF2-40B4-BE49-F238E27FC236}">
                    <a16:creationId xmlns:a16="http://schemas.microsoft.com/office/drawing/2014/main" id="{C477974A-C2FD-C59D-D294-F8C45D14C38B}"/>
                  </a:ext>
                </a:extLst>
              </p:cNvPr>
              <p:cNvSpPr/>
              <p:nvPr/>
            </p:nvSpPr>
            <p:spPr>
              <a:xfrm>
                <a:off x="10212102" y="599633"/>
                <a:ext cx="9655" cy="93335"/>
              </a:xfrm>
              <a:custGeom>
                <a:avLst/>
                <a:gdLst>
                  <a:gd name="connsiteX0" fmla="*/ 4828 w 9655"/>
                  <a:gd name="connsiteY0" fmla="*/ 4828 h 93334"/>
                  <a:gd name="connsiteX1" fmla="*/ 4828 w 9655"/>
                  <a:gd name="connsiteY1" fmla="*/ 46989 h 93334"/>
                  <a:gd name="connsiteX2" fmla="*/ 4828 w 9655"/>
                  <a:gd name="connsiteY2" fmla="*/ 89473 h 93334"/>
                </a:gdLst>
                <a:ahLst/>
                <a:cxnLst>
                  <a:cxn ang="0">
                    <a:pos x="connsiteX0" y="connsiteY0"/>
                  </a:cxn>
                  <a:cxn ang="0">
                    <a:pos x="connsiteX1" y="connsiteY1"/>
                  </a:cxn>
                  <a:cxn ang="0">
                    <a:pos x="connsiteX2" y="connsiteY2"/>
                  </a:cxn>
                </a:cxnLst>
                <a:rect l="l" t="t" r="r" b="b"/>
                <a:pathLst>
                  <a:path w="9655" h="93334">
                    <a:moveTo>
                      <a:pt x="4828" y="4828"/>
                    </a:moveTo>
                    <a:lnTo>
                      <a:pt x="4828" y="46989"/>
                    </a:lnTo>
                    <a:lnTo>
                      <a:pt x="4828" y="89473"/>
                    </a:lnTo>
                    <a:close/>
                  </a:path>
                </a:pathLst>
              </a:custGeom>
              <a:noFill/>
              <a:ln w="19050" cap="flat">
                <a:solidFill>
                  <a:srgbClr val="FFFFFF"/>
                </a:solidFill>
                <a:prstDash val="solid"/>
                <a:round/>
              </a:ln>
            </p:spPr>
            <p:txBody>
              <a:bodyPr rtlCol="0" anchor="ctr"/>
              <a:lstStyle/>
              <a:p>
                <a:pPr algn="ctr"/>
                <a:endParaRPr lang="en-US" dirty="0"/>
              </a:p>
            </p:txBody>
          </p:sp>
          <p:sp>
            <p:nvSpPr>
              <p:cNvPr id="66" name="Freeform: Shape 32">
                <a:extLst>
                  <a:ext uri="{FF2B5EF4-FFF2-40B4-BE49-F238E27FC236}">
                    <a16:creationId xmlns:a16="http://schemas.microsoft.com/office/drawing/2014/main" id="{93D7DA12-8278-D29E-F6B6-4F211AF1B3C3}"/>
                  </a:ext>
                </a:extLst>
              </p:cNvPr>
              <p:cNvSpPr/>
              <p:nvPr/>
            </p:nvSpPr>
            <p:spPr>
              <a:xfrm>
                <a:off x="10164469" y="663680"/>
                <a:ext cx="54714" cy="32184"/>
              </a:xfrm>
              <a:custGeom>
                <a:avLst/>
                <a:gdLst>
                  <a:gd name="connsiteX0" fmla="*/ 4828 w 54713"/>
                  <a:gd name="connsiteY0" fmla="*/ 4828 h 32184"/>
                  <a:gd name="connsiteX1" fmla="*/ 52461 w 54713"/>
                  <a:gd name="connsiteY1" fmla="*/ 28644 h 32184"/>
                </a:gdLst>
                <a:ahLst/>
                <a:cxnLst>
                  <a:cxn ang="0">
                    <a:pos x="connsiteX0" y="connsiteY0"/>
                  </a:cxn>
                  <a:cxn ang="0">
                    <a:pos x="connsiteX1" y="connsiteY1"/>
                  </a:cxn>
                </a:cxnLst>
                <a:rect l="l" t="t" r="r" b="b"/>
                <a:pathLst>
                  <a:path w="54713" h="32184">
                    <a:moveTo>
                      <a:pt x="4828" y="4828"/>
                    </a:moveTo>
                    <a:lnTo>
                      <a:pt x="52461" y="28644"/>
                    </a:lnTo>
                  </a:path>
                </a:pathLst>
              </a:custGeom>
              <a:ln w="19050" cap="flat">
                <a:solidFill>
                  <a:schemeClr val="accent4"/>
                </a:solidFill>
                <a:prstDash val="solid"/>
                <a:round/>
              </a:ln>
            </p:spPr>
            <p:txBody>
              <a:bodyPr rtlCol="0" anchor="ctr"/>
              <a:lstStyle/>
              <a:p>
                <a:pPr algn="ctr"/>
                <a:endParaRPr lang="en-US" dirty="0"/>
              </a:p>
            </p:txBody>
          </p:sp>
          <p:sp>
            <p:nvSpPr>
              <p:cNvPr id="67" name="Freeform: Shape 33">
                <a:extLst>
                  <a:ext uri="{FF2B5EF4-FFF2-40B4-BE49-F238E27FC236}">
                    <a16:creationId xmlns:a16="http://schemas.microsoft.com/office/drawing/2014/main" id="{F4F1A4C7-DBB8-F62D-8ADE-29D4716E3819}"/>
                  </a:ext>
                </a:extLst>
              </p:cNvPr>
              <p:cNvSpPr/>
              <p:nvPr/>
            </p:nvSpPr>
            <p:spPr>
              <a:xfrm>
                <a:off x="10132928" y="536552"/>
                <a:ext cx="38621" cy="9655"/>
              </a:xfrm>
              <a:custGeom>
                <a:avLst/>
                <a:gdLst>
                  <a:gd name="connsiteX0" fmla="*/ 36368 w 38621"/>
                  <a:gd name="connsiteY0" fmla="*/ 4828 h 9655"/>
                  <a:gd name="connsiteX1" fmla="*/ 4828 w 38621"/>
                  <a:gd name="connsiteY1" fmla="*/ 4828 h 9655"/>
                </a:gdLst>
                <a:ahLst/>
                <a:cxnLst>
                  <a:cxn ang="0">
                    <a:pos x="connsiteX0" y="connsiteY0"/>
                  </a:cxn>
                  <a:cxn ang="0">
                    <a:pos x="connsiteX1" y="connsiteY1"/>
                  </a:cxn>
                </a:cxnLst>
                <a:rect l="l" t="t" r="r" b="b"/>
                <a:pathLst>
                  <a:path w="38621" h="9655">
                    <a:moveTo>
                      <a:pt x="36368" y="4828"/>
                    </a:moveTo>
                    <a:lnTo>
                      <a:pt x="4828" y="4828"/>
                    </a:lnTo>
                  </a:path>
                </a:pathLst>
              </a:custGeom>
              <a:ln w="19050" cap="flat">
                <a:solidFill>
                  <a:schemeClr val="accent4"/>
                </a:solidFill>
                <a:prstDash val="solid"/>
                <a:round/>
              </a:ln>
            </p:spPr>
            <p:txBody>
              <a:bodyPr rtlCol="0" anchor="ctr"/>
              <a:lstStyle/>
              <a:p>
                <a:pPr algn="ctr"/>
                <a:endParaRPr lang="en-US" dirty="0"/>
              </a:p>
            </p:txBody>
          </p:sp>
          <p:sp>
            <p:nvSpPr>
              <p:cNvPr id="68" name="Freeform: Shape 34">
                <a:extLst>
                  <a:ext uri="{FF2B5EF4-FFF2-40B4-BE49-F238E27FC236}">
                    <a16:creationId xmlns:a16="http://schemas.microsoft.com/office/drawing/2014/main" id="{8A40EF85-6C01-0662-8061-A526874FD180}"/>
                  </a:ext>
                </a:extLst>
              </p:cNvPr>
              <p:cNvSpPr/>
              <p:nvPr/>
            </p:nvSpPr>
            <p:spPr>
              <a:xfrm>
                <a:off x="10021570" y="751222"/>
                <a:ext cx="54714" cy="9655"/>
              </a:xfrm>
              <a:custGeom>
                <a:avLst/>
                <a:gdLst>
                  <a:gd name="connsiteX0" fmla="*/ 4828 w 54713"/>
                  <a:gd name="connsiteY0" fmla="*/ 4828 h 9655"/>
                  <a:gd name="connsiteX1" fmla="*/ 52461 w 54713"/>
                  <a:gd name="connsiteY1" fmla="*/ 4828 h 9655"/>
                </a:gdLst>
                <a:ahLst/>
                <a:cxnLst>
                  <a:cxn ang="0">
                    <a:pos x="connsiteX0" y="connsiteY0"/>
                  </a:cxn>
                  <a:cxn ang="0">
                    <a:pos x="connsiteX1" y="connsiteY1"/>
                  </a:cxn>
                </a:cxnLst>
                <a:rect l="l" t="t" r="r" b="b"/>
                <a:pathLst>
                  <a:path w="54713" h="9655">
                    <a:moveTo>
                      <a:pt x="4828" y="4828"/>
                    </a:moveTo>
                    <a:lnTo>
                      <a:pt x="52461" y="4828"/>
                    </a:lnTo>
                  </a:path>
                </a:pathLst>
              </a:custGeom>
              <a:ln w="19050" cap="flat">
                <a:solidFill>
                  <a:schemeClr val="accent4"/>
                </a:solidFill>
                <a:prstDash val="solid"/>
                <a:round/>
              </a:ln>
            </p:spPr>
            <p:txBody>
              <a:bodyPr rtlCol="0" anchor="ctr"/>
              <a:lstStyle/>
              <a:p>
                <a:pPr algn="ctr"/>
                <a:endParaRPr lang="en-US" dirty="0"/>
              </a:p>
            </p:txBody>
          </p:sp>
          <p:sp>
            <p:nvSpPr>
              <p:cNvPr id="69" name="Freeform: Shape 35">
                <a:extLst>
                  <a:ext uri="{FF2B5EF4-FFF2-40B4-BE49-F238E27FC236}">
                    <a16:creationId xmlns:a16="http://schemas.microsoft.com/office/drawing/2014/main" id="{05F8D5BF-D0A1-F37C-7171-1DC2B766AEC8}"/>
                  </a:ext>
                </a:extLst>
              </p:cNvPr>
              <p:cNvSpPr/>
              <p:nvPr/>
            </p:nvSpPr>
            <p:spPr>
              <a:xfrm>
                <a:off x="10101065" y="520781"/>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19050" cap="flat">
                <a:solidFill>
                  <a:schemeClr val="accent4"/>
                </a:solidFill>
                <a:prstDash val="solid"/>
                <a:round/>
              </a:ln>
            </p:spPr>
            <p:txBody>
              <a:bodyPr rtlCol="0" anchor="ctr"/>
              <a:lstStyle/>
              <a:p>
                <a:pPr algn="ctr"/>
                <a:endParaRPr lang="en-US" dirty="0"/>
              </a:p>
            </p:txBody>
          </p:sp>
          <p:sp>
            <p:nvSpPr>
              <p:cNvPr id="70" name="Freeform: Shape 36">
                <a:extLst>
                  <a:ext uri="{FF2B5EF4-FFF2-40B4-BE49-F238E27FC236}">
                    <a16:creationId xmlns:a16="http://schemas.microsoft.com/office/drawing/2014/main" id="{BB0CBF5A-63DB-1D02-2BD6-62206D1B4CE1}"/>
                  </a:ext>
                </a:extLst>
              </p:cNvPr>
              <p:cNvSpPr/>
              <p:nvPr/>
            </p:nvSpPr>
            <p:spPr>
              <a:xfrm>
                <a:off x="10132928" y="639864"/>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19050" cap="flat">
                <a:solidFill>
                  <a:schemeClr val="accent4"/>
                </a:solidFill>
                <a:prstDash val="solid"/>
                <a:round/>
              </a:ln>
            </p:spPr>
            <p:txBody>
              <a:bodyPr rtlCol="0" anchor="ctr"/>
              <a:lstStyle/>
              <a:p>
                <a:pPr algn="ctr"/>
                <a:endParaRPr lang="en-US" dirty="0"/>
              </a:p>
            </p:txBody>
          </p:sp>
          <p:sp>
            <p:nvSpPr>
              <p:cNvPr id="71" name="Freeform: Shape 37">
                <a:extLst>
                  <a:ext uri="{FF2B5EF4-FFF2-40B4-BE49-F238E27FC236}">
                    <a16:creationId xmlns:a16="http://schemas.microsoft.com/office/drawing/2014/main" id="{25635F31-E407-A8BE-100A-8D8D43FFBDF0}"/>
                  </a:ext>
                </a:extLst>
              </p:cNvPr>
              <p:cNvSpPr/>
              <p:nvPr/>
            </p:nvSpPr>
            <p:spPr>
              <a:xfrm>
                <a:off x="10069203" y="600277"/>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19050" cap="flat">
                <a:solidFill>
                  <a:schemeClr val="accent4"/>
                </a:solidFill>
                <a:prstDash val="solid"/>
                <a:round/>
              </a:ln>
            </p:spPr>
            <p:txBody>
              <a:bodyPr rtlCol="0" anchor="ctr"/>
              <a:lstStyle/>
              <a:p>
                <a:pPr algn="ctr"/>
                <a:endParaRPr lang="en-US" dirty="0"/>
              </a:p>
            </p:txBody>
          </p:sp>
          <p:sp>
            <p:nvSpPr>
              <p:cNvPr id="72" name="Freeform: Shape 38">
                <a:extLst>
                  <a:ext uri="{FF2B5EF4-FFF2-40B4-BE49-F238E27FC236}">
                    <a16:creationId xmlns:a16="http://schemas.microsoft.com/office/drawing/2014/main" id="{47665AF1-6FCD-5354-CE66-B436480713B7}"/>
                  </a:ext>
                </a:extLst>
              </p:cNvPr>
              <p:cNvSpPr/>
              <p:nvPr/>
            </p:nvSpPr>
            <p:spPr>
              <a:xfrm>
                <a:off x="10069203" y="735452"/>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19050" cap="flat">
                <a:solidFill>
                  <a:schemeClr val="accent4"/>
                </a:solidFill>
                <a:prstDash val="solid"/>
                <a:round/>
              </a:ln>
            </p:spPr>
            <p:txBody>
              <a:bodyPr rtlCol="0" anchor="ctr"/>
              <a:lstStyle/>
              <a:p>
                <a:pPr algn="ctr"/>
                <a:endParaRPr lang="en-US" dirty="0"/>
              </a:p>
            </p:txBody>
          </p:sp>
          <p:sp>
            <p:nvSpPr>
              <p:cNvPr id="73" name="Freeform: Shape 39">
                <a:extLst>
                  <a:ext uri="{FF2B5EF4-FFF2-40B4-BE49-F238E27FC236}">
                    <a16:creationId xmlns:a16="http://schemas.microsoft.com/office/drawing/2014/main" id="{92DA9A9C-E611-449C-F3A0-7E751DAD7E58}"/>
                  </a:ext>
                </a:extLst>
              </p:cNvPr>
              <p:cNvSpPr/>
              <p:nvPr/>
            </p:nvSpPr>
            <p:spPr>
              <a:xfrm>
                <a:off x="10021570" y="449332"/>
                <a:ext cx="199544" cy="389432"/>
              </a:xfrm>
              <a:custGeom>
                <a:avLst/>
                <a:gdLst>
                  <a:gd name="connsiteX0" fmla="*/ 52461 w 199543"/>
                  <a:gd name="connsiteY0" fmla="*/ 163497 h 389431"/>
                  <a:gd name="connsiteX1" fmla="*/ 4828 w 199543"/>
                  <a:gd name="connsiteY1" fmla="*/ 131956 h 389431"/>
                  <a:gd name="connsiteX2" fmla="*/ 4828 w 199543"/>
                  <a:gd name="connsiteY2" fmla="*/ 36368 h 389431"/>
                  <a:gd name="connsiteX3" fmla="*/ 52461 w 199543"/>
                  <a:gd name="connsiteY3" fmla="*/ 4828 h 389431"/>
                  <a:gd name="connsiteX4" fmla="*/ 147727 w 199543"/>
                  <a:gd name="connsiteY4" fmla="*/ 61794 h 389431"/>
                  <a:gd name="connsiteX5" fmla="*/ 147727 w 199543"/>
                  <a:gd name="connsiteY5" fmla="*/ 123588 h 389431"/>
                  <a:gd name="connsiteX6" fmla="*/ 195360 w 199543"/>
                  <a:gd name="connsiteY6" fmla="*/ 150623 h 389431"/>
                  <a:gd name="connsiteX7" fmla="*/ 195360 w 199543"/>
                  <a:gd name="connsiteY7" fmla="*/ 197291 h 389431"/>
                  <a:gd name="connsiteX8" fmla="*/ 195360 w 199543"/>
                  <a:gd name="connsiteY8" fmla="*/ 242993 h 389431"/>
                  <a:gd name="connsiteX9" fmla="*/ 147727 w 199543"/>
                  <a:gd name="connsiteY9" fmla="*/ 274855 h 389431"/>
                  <a:gd name="connsiteX10" fmla="*/ 147727 w 199543"/>
                  <a:gd name="connsiteY10" fmla="*/ 330534 h 389431"/>
                  <a:gd name="connsiteX11" fmla="*/ 52461 w 199543"/>
                  <a:gd name="connsiteY11" fmla="*/ 385892 h 389431"/>
                  <a:gd name="connsiteX12" fmla="*/ 4828 w 199543"/>
                  <a:gd name="connsiteY12" fmla="*/ 362075 h 389431"/>
                  <a:gd name="connsiteX13" fmla="*/ 4828 w 199543"/>
                  <a:gd name="connsiteY13" fmla="*/ 197934 h 38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543" h="389431">
                    <a:moveTo>
                      <a:pt x="52461" y="163497"/>
                    </a:moveTo>
                    <a:lnTo>
                      <a:pt x="4828" y="131956"/>
                    </a:lnTo>
                    <a:lnTo>
                      <a:pt x="4828" y="36368"/>
                    </a:lnTo>
                    <a:lnTo>
                      <a:pt x="52461" y="4828"/>
                    </a:lnTo>
                    <a:lnTo>
                      <a:pt x="147727" y="61794"/>
                    </a:lnTo>
                    <a:lnTo>
                      <a:pt x="147727" y="123588"/>
                    </a:lnTo>
                    <a:lnTo>
                      <a:pt x="195360" y="150623"/>
                    </a:lnTo>
                    <a:lnTo>
                      <a:pt x="195360" y="197291"/>
                    </a:lnTo>
                    <a:lnTo>
                      <a:pt x="195360" y="242993"/>
                    </a:lnTo>
                    <a:lnTo>
                      <a:pt x="147727" y="274855"/>
                    </a:lnTo>
                    <a:lnTo>
                      <a:pt x="147727" y="330534"/>
                    </a:lnTo>
                    <a:lnTo>
                      <a:pt x="52461" y="385892"/>
                    </a:lnTo>
                    <a:lnTo>
                      <a:pt x="4828" y="362075"/>
                    </a:lnTo>
                    <a:lnTo>
                      <a:pt x="4828" y="197934"/>
                    </a:lnTo>
                  </a:path>
                </a:pathLst>
              </a:custGeom>
              <a:noFill/>
              <a:ln w="19050" cap="flat">
                <a:solidFill>
                  <a:srgbClr val="FFFFFF"/>
                </a:solidFill>
                <a:prstDash val="solid"/>
                <a:round/>
              </a:ln>
            </p:spPr>
            <p:txBody>
              <a:bodyPr rtlCol="0" anchor="ctr"/>
              <a:lstStyle/>
              <a:p>
                <a:pPr algn="ctr"/>
                <a:endParaRPr lang="en-US" dirty="0"/>
              </a:p>
            </p:txBody>
          </p:sp>
        </p:grpSp>
        <p:grpSp>
          <p:nvGrpSpPr>
            <p:cNvPr id="74" name="Graphic 250">
              <a:extLst>
                <a:ext uri="{FF2B5EF4-FFF2-40B4-BE49-F238E27FC236}">
                  <a16:creationId xmlns:a16="http://schemas.microsoft.com/office/drawing/2014/main" id="{B39C105F-4C5E-0689-5CF4-02E1D6CFF4E5}"/>
                </a:ext>
              </a:extLst>
            </p:cNvPr>
            <p:cNvGrpSpPr>
              <a:grpSpLocks noChangeAspect="1"/>
            </p:cNvGrpSpPr>
            <p:nvPr/>
          </p:nvGrpSpPr>
          <p:grpSpPr>
            <a:xfrm>
              <a:off x="1180823" y="4514518"/>
              <a:ext cx="1066762" cy="1066762"/>
              <a:chOff x="9704553" y="322847"/>
              <a:chExt cx="643689" cy="643689"/>
            </a:xfrm>
            <a:effectLst>
              <a:outerShdw blurRad="50800" dist="38100" dir="2700000" algn="tl" rotWithShape="0">
                <a:prstClr val="black">
                  <a:alpha val="40000"/>
                </a:prstClr>
              </a:outerShdw>
            </a:effectLst>
          </p:grpSpPr>
          <p:sp>
            <p:nvSpPr>
              <p:cNvPr id="75" name="Freeform: Shape 20">
                <a:extLst>
                  <a:ext uri="{FF2B5EF4-FFF2-40B4-BE49-F238E27FC236}">
                    <a16:creationId xmlns:a16="http://schemas.microsoft.com/office/drawing/2014/main" id="{BF68C53B-741B-AB6B-D2D8-CF1D4B575318}"/>
                  </a:ext>
                </a:extLst>
              </p:cNvPr>
              <p:cNvSpPr/>
              <p:nvPr/>
            </p:nvSpPr>
            <p:spPr>
              <a:xfrm>
                <a:off x="9831038" y="599633"/>
                <a:ext cx="9655" cy="93335"/>
              </a:xfrm>
              <a:custGeom>
                <a:avLst/>
                <a:gdLst>
                  <a:gd name="connsiteX0" fmla="*/ 4828 w 9655"/>
                  <a:gd name="connsiteY0" fmla="*/ 89473 h 93334"/>
                  <a:gd name="connsiteX1" fmla="*/ 4828 w 9655"/>
                  <a:gd name="connsiteY1" fmla="*/ 46989 h 93334"/>
                  <a:gd name="connsiteX2" fmla="*/ 4828 w 9655"/>
                  <a:gd name="connsiteY2" fmla="*/ 4828 h 93334"/>
                </a:gdLst>
                <a:ahLst/>
                <a:cxnLst>
                  <a:cxn ang="0">
                    <a:pos x="connsiteX0" y="connsiteY0"/>
                  </a:cxn>
                  <a:cxn ang="0">
                    <a:pos x="connsiteX1" y="connsiteY1"/>
                  </a:cxn>
                  <a:cxn ang="0">
                    <a:pos x="connsiteX2" y="connsiteY2"/>
                  </a:cxn>
                </a:cxnLst>
                <a:rect l="l" t="t" r="r" b="b"/>
                <a:pathLst>
                  <a:path w="9655" h="93334">
                    <a:moveTo>
                      <a:pt x="4828" y="89473"/>
                    </a:moveTo>
                    <a:lnTo>
                      <a:pt x="4828" y="46989"/>
                    </a:lnTo>
                    <a:lnTo>
                      <a:pt x="4828" y="4828"/>
                    </a:lnTo>
                    <a:close/>
                  </a:path>
                </a:pathLst>
              </a:custGeom>
              <a:noFill/>
              <a:ln w="19050" cap="flat">
                <a:solidFill>
                  <a:srgbClr val="FFFFFF"/>
                </a:solidFill>
                <a:prstDash val="solid"/>
                <a:round/>
              </a:ln>
            </p:spPr>
            <p:txBody>
              <a:bodyPr rtlCol="0" anchor="ctr"/>
              <a:lstStyle/>
              <a:p>
                <a:pPr algn="ctr"/>
                <a:endParaRPr lang="en-US" dirty="0"/>
              </a:p>
            </p:txBody>
          </p:sp>
          <p:sp>
            <p:nvSpPr>
              <p:cNvPr id="76" name="Freeform: Shape 21">
                <a:extLst>
                  <a:ext uri="{FF2B5EF4-FFF2-40B4-BE49-F238E27FC236}">
                    <a16:creationId xmlns:a16="http://schemas.microsoft.com/office/drawing/2014/main" id="{F5623C5A-F33D-1614-F8CF-DEB1E98CF653}"/>
                  </a:ext>
                </a:extLst>
              </p:cNvPr>
              <p:cNvSpPr/>
              <p:nvPr/>
            </p:nvSpPr>
            <p:spPr>
              <a:xfrm>
                <a:off x="9926304" y="520781"/>
                <a:ext cx="54714" cy="128738"/>
              </a:xfrm>
              <a:custGeom>
                <a:avLst/>
                <a:gdLst>
                  <a:gd name="connsiteX0" fmla="*/ 4828 w 54713"/>
                  <a:gd name="connsiteY0" fmla="*/ 125841 h 128737"/>
                  <a:gd name="connsiteX1" fmla="*/ 4828 w 54713"/>
                  <a:gd name="connsiteY1" fmla="*/ 76277 h 128737"/>
                  <a:gd name="connsiteX2" fmla="*/ 52461 w 54713"/>
                  <a:gd name="connsiteY2" fmla="*/ 52461 h 128737"/>
                  <a:gd name="connsiteX3" fmla="*/ 52461 w 54713"/>
                  <a:gd name="connsiteY3" fmla="*/ 4828 h 128737"/>
                </a:gdLst>
                <a:ahLst/>
                <a:cxnLst>
                  <a:cxn ang="0">
                    <a:pos x="connsiteX0" y="connsiteY0"/>
                  </a:cxn>
                  <a:cxn ang="0">
                    <a:pos x="connsiteX1" y="connsiteY1"/>
                  </a:cxn>
                  <a:cxn ang="0">
                    <a:pos x="connsiteX2" y="connsiteY2"/>
                  </a:cxn>
                  <a:cxn ang="0">
                    <a:pos x="connsiteX3" y="connsiteY3"/>
                  </a:cxn>
                </a:cxnLst>
                <a:rect l="l" t="t" r="r" b="b"/>
                <a:pathLst>
                  <a:path w="54713" h="128737">
                    <a:moveTo>
                      <a:pt x="4828" y="125841"/>
                    </a:moveTo>
                    <a:lnTo>
                      <a:pt x="4828" y="76277"/>
                    </a:lnTo>
                    <a:lnTo>
                      <a:pt x="52461" y="52461"/>
                    </a:lnTo>
                    <a:lnTo>
                      <a:pt x="52461" y="4828"/>
                    </a:lnTo>
                  </a:path>
                </a:pathLst>
              </a:custGeom>
              <a:noFill/>
              <a:ln w="19050" cap="flat">
                <a:solidFill>
                  <a:srgbClr val="FFFFFF"/>
                </a:solidFill>
                <a:prstDash val="solid"/>
                <a:round/>
              </a:ln>
            </p:spPr>
            <p:txBody>
              <a:bodyPr rtlCol="0" anchor="ctr"/>
              <a:lstStyle/>
              <a:p>
                <a:pPr algn="ctr"/>
                <a:endParaRPr lang="en-US" dirty="0"/>
              </a:p>
            </p:txBody>
          </p:sp>
          <p:sp>
            <p:nvSpPr>
              <p:cNvPr id="77" name="Freeform: Shape 22">
                <a:extLst>
                  <a:ext uri="{FF2B5EF4-FFF2-40B4-BE49-F238E27FC236}">
                    <a16:creationId xmlns:a16="http://schemas.microsoft.com/office/drawing/2014/main" id="{8513AA4C-B12A-5771-38F3-BE3E0C60E7FF}"/>
                  </a:ext>
                </a:extLst>
              </p:cNvPr>
              <p:cNvSpPr/>
              <p:nvPr/>
            </p:nvSpPr>
            <p:spPr>
              <a:xfrm>
                <a:off x="9878671" y="568414"/>
                <a:ext cx="54714" cy="32184"/>
              </a:xfrm>
              <a:custGeom>
                <a:avLst/>
                <a:gdLst>
                  <a:gd name="connsiteX0" fmla="*/ 52461 w 54713"/>
                  <a:gd name="connsiteY0" fmla="*/ 28644 h 32184"/>
                  <a:gd name="connsiteX1" fmla="*/ 4828 w 54713"/>
                  <a:gd name="connsiteY1" fmla="*/ 4828 h 32184"/>
                </a:gdLst>
                <a:ahLst/>
                <a:cxnLst>
                  <a:cxn ang="0">
                    <a:pos x="connsiteX0" y="connsiteY0"/>
                  </a:cxn>
                  <a:cxn ang="0">
                    <a:pos x="connsiteX1" y="connsiteY1"/>
                  </a:cxn>
                </a:cxnLst>
                <a:rect l="l" t="t" r="r" b="b"/>
                <a:pathLst>
                  <a:path w="54713" h="32184">
                    <a:moveTo>
                      <a:pt x="52461" y="28644"/>
                    </a:moveTo>
                    <a:lnTo>
                      <a:pt x="4828" y="4828"/>
                    </a:lnTo>
                  </a:path>
                </a:pathLst>
              </a:custGeom>
              <a:ln w="19050" cap="flat">
                <a:solidFill>
                  <a:srgbClr val="FFFFFF"/>
                </a:solidFill>
                <a:prstDash val="solid"/>
                <a:round/>
              </a:ln>
            </p:spPr>
            <p:txBody>
              <a:bodyPr rtlCol="0" anchor="ctr"/>
              <a:lstStyle/>
              <a:p>
                <a:pPr algn="ctr"/>
                <a:endParaRPr lang="en-US" dirty="0"/>
              </a:p>
            </p:txBody>
          </p:sp>
          <p:sp>
            <p:nvSpPr>
              <p:cNvPr id="78" name="Freeform: Shape 23">
                <a:extLst>
                  <a:ext uri="{FF2B5EF4-FFF2-40B4-BE49-F238E27FC236}">
                    <a16:creationId xmlns:a16="http://schemas.microsoft.com/office/drawing/2014/main" id="{2896E61D-E988-C236-53A0-57EFCDD08C13}"/>
                  </a:ext>
                </a:extLst>
              </p:cNvPr>
              <p:cNvSpPr/>
              <p:nvPr/>
            </p:nvSpPr>
            <p:spPr>
              <a:xfrm>
                <a:off x="9926304" y="477976"/>
                <a:ext cx="9655" cy="67587"/>
              </a:xfrm>
              <a:custGeom>
                <a:avLst/>
                <a:gdLst>
                  <a:gd name="connsiteX0" fmla="*/ 4828 w 9655"/>
                  <a:gd name="connsiteY0" fmla="*/ 63403 h 67587"/>
                  <a:gd name="connsiteX1" fmla="*/ 4828 w 9655"/>
                  <a:gd name="connsiteY1" fmla="*/ 4828 h 67587"/>
                </a:gdLst>
                <a:ahLst/>
                <a:cxnLst>
                  <a:cxn ang="0">
                    <a:pos x="connsiteX0" y="connsiteY0"/>
                  </a:cxn>
                  <a:cxn ang="0">
                    <a:pos x="connsiteX1" y="connsiteY1"/>
                  </a:cxn>
                </a:cxnLst>
                <a:rect l="l" t="t" r="r" b="b"/>
                <a:pathLst>
                  <a:path w="9655" h="67587">
                    <a:moveTo>
                      <a:pt x="4828" y="63403"/>
                    </a:moveTo>
                    <a:lnTo>
                      <a:pt x="4828" y="4828"/>
                    </a:lnTo>
                  </a:path>
                </a:pathLst>
              </a:custGeom>
              <a:ln w="19050" cap="flat">
                <a:solidFill>
                  <a:srgbClr val="FFFFFF"/>
                </a:solidFill>
                <a:prstDash val="solid"/>
                <a:round/>
              </a:ln>
            </p:spPr>
            <p:txBody>
              <a:bodyPr rtlCol="0" anchor="ctr"/>
              <a:lstStyle/>
              <a:p>
                <a:pPr algn="ctr"/>
                <a:endParaRPr lang="en-US" dirty="0"/>
              </a:p>
            </p:txBody>
          </p:sp>
          <p:sp>
            <p:nvSpPr>
              <p:cNvPr id="79" name="Freeform: Shape 24">
                <a:extLst>
                  <a:ext uri="{FF2B5EF4-FFF2-40B4-BE49-F238E27FC236}">
                    <a16:creationId xmlns:a16="http://schemas.microsoft.com/office/drawing/2014/main" id="{9AC9EA73-70FD-8336-036D-7ADB1FBA3950}"/>
                  </a:ext>
                </a:extLst>
              </p:cNvPr>
              <p:cNvSpPr/>
              <p:nvPr/>
            </p:nvSpPr>
            <p:spPr>
              <a:xfrm>
                <a:off x="9831038" y="615404"/>
                <a:ext cx="54714" cy="35403"/>
              </a:xfrm>
              <a:custGeom>
                <a:avLst/>
                <a:gdLst>
                  <a:gd name="connsiteX0" fmla="*/ 4828 w 54713"/>
                  <a:gd name="connsiteY0" fmla="*/ 31863 h 35402"/>
                  <a:gd name="connsiteX1" fmla="*/ 50530 w 54713"/>
                  <a:gd name="connsiteY1" fmla="*/ 4828 h 35402"/>
                </a:gdLst>
                <a:ahLst/>
                <a:cxnLst>
                  <a:cxn ang="0">
                    <a:pos x="connsiteX0" y="connsiteY0"/>
                  </a:cxn>
                  <a:cxn ang="0">
                    <a:pos x="connsiteX1" y="connsiteY1"/>
                  </a:cxn>
                </a:cxnLst>
                <a:rect l="l" t="t" r="r" b="b"/>
                <a:pathLst>
                  <a:path w="54713" h="35402">
                    <a:moveTo>
                      <a:pt x="4828" y="31863"/>
                    </a:moveTo>
                    <a:lnTo>
                      <a:pt x="50530" y="4828"/>
                    </a:lnTo>
                  </a:path>
                </a:pathLst>
              </a:custGeom>
              <a:ln w="19050" cap="flat">
                <a:solidFill>
                  <a:srgbClr val="FFFFFF"/>
                </a:solidFill>
                <a:prstDash val="solid"/>
                <a:round/>
              </a:ln>
            </p:spPr>
            <p:txBody>
              <a:bodyPr rtlCol="0" anchor="ctr"/>
              <a:lstStyle/>
              <a:p>
                <a:pPr algn="ctr"/>
                <a:endParaRPr lang="en-US" dirty="0"/>
              </a:p>
            </p:txBody>
          </p:sp>
          <p:sp>
            <p:nvSpPr>
              <p:cNvPr id="80" name="Freeform: Shape 25">
                <a:extLst>
                  <a:ext uri="{FF2B5EF4-FFF2-40B4-BE49-F238E27FC236}">
                    <a16:creationId xmlns:a16="http://schemas.microsoft.com/office/drawing/2014/main" id="{65D34ACC-4131-B7FC-A1AA-F248ACD4EB0A}"/>
                  </a:ext>
                </a:extLst>
              </p:cNvPr>
              <p:cNvSpPr/>
              <p:nvPr/>
            </p:nvSpPr>
            <p:spPr>
              <a:xfrm>
                <a:off x="9878671" y="687497"/>
                <a:ext cx="54714" cy="38621"/>
              </a:xfrm>
              <a:custGeom>
                <a:avLst/>
                <a:gdLst>
                  <a:gd name="connsiteX0" fmla="*/ 4828 w 54713"/>
                  <a:gd name="connsiteY0" fmla="*/ 36690 h 38621"/>
                  <a:gd name="connsiteX1" fmla="*/ 52461 w 54713"/>
                  <a:gd name="connsiteY1" fmla="*/ 4828 h 38621"/>
                </a:gdLst>
                <a:ahLst/>
                <a:cxnLst>
                  <a:cxn ang="0">
                    <a:pos x="connsiteX0" y="connsiteY0"/>
                  </a:cxn>
                  <a:cxn ang="0">
                    <a:pos x="connsiteX1" y="connsiteY1"/>
                  </a:cxn>
                </a:cxnLst>
                <a:rect l="l" t="t" r="r" b="b"/>
                <a:pathLst>
                  <a:path w="54713" h="38621">
                    <a:moveTo>
                      <a:pt x="4828" y="36690"/>
                    </a:moveTo>
                    <a:lnTo>
                      <a:pt x="52461" y="4828"/>
                    </a:lnTo>
                  </a:path>
                </a:pathLst>
              </a:custGeom>
              <a:ln w="19050" cap="flat">
                <a:solidFill>
                  <a:srgbClr val="FFFFFF"/>
                </a:solidFill>
                <a:prstDash val="solid"/>
                <a:round/>
              </a:ln>
            </p:spPr>
            <p:txBody>
              <a:bodyPr rtlCol="0" anchor="ctr"/>
              <a:lstStyle/>
              <a:p>
                <a:pPr algn="ctr"/>
                <a:endParaRPr lang="en-US" dirty="0"/>
              </a:p>
            </p:txBody>
          </p:sp>
          <p:sp>
            <p:nvSpPr>
              <p:cNvPr id="81" name="Freeform: Shape 26">
                <a:extLst>
                  <a:ext uri="{FF2B5EF4-FFF2-40B4-BE49-F238E27FC236}">
                    <a16:creationId xmlns:a16="http://schemas.microsoft.com/office/drawing/2014/main" id="{F6C95446-113D-DE71-1B5F-FB1CF7F38BBD}"/>
                  </a:ext>
                </a:extLst>
              </p:cNvPr>
              <p:cNvSpPr/>
              <p:nvPr/>
            </p:nvSpPr>
            <p:spPr>
              <a:xfrm>
                <a:off x="9922120" y="777613"/>
                <a:ext cx="54714" cy="35403"/>
              </a:xfrm>
              <a:custGeom>
                <a:avLst/>
                <a:gdLst>
                  <a:gd name="connsiteX0" fmla="*/ 4828 w 54713"/>
                  <a:gd name="connsiteY0" fmla="*/ 31863 h 35402"/>
                  <a:gd name="connsiteX1" fmla="*/ 50851 w 54713"/>
                  <a:gd name="connsiteY1" fmla="*/ 4828 h 35402"/>
                </a:gdLst>
                <a:ahLst/>
                <a:cxnLst>
                  <a:cxn ang="0">
                    <a:pos x="connsiteX0" y="connsiteY0"/>
                  </a:cxn>
                  <a:cxn ang="0">
                    <a:pos x="connsiteX1" y="connsiteY1"/>
                  </a:cxn>
                </a:cxnLst>
                <a:rect l="l" t="t" r="r" b="b"/>
                <a:pathLst>
                  <a:path w="54713" h="35402">
                    <a:moveTo>
                      <a:pt x="4828" y="31863"/>
                    </a:moveTo>
                    <a:lnTo>
                      <a:pt x="50851" y="4828"/>
                    </a:lnTo>
                  </a:path>
                </a:pathLst>
              </a:custGeom>
              <a:ln w="19050" cap="flat">
                <a:solidFill>
                  <a:srgbClr val="FFFFFF"/>
                </a:solidFill>
                <a:prstDash val="solid"/>
                <a:round/>
              </a:ln>
            </p:spPr>
            <p:txBody>
              <a:bodyPr rtlCol="0" anchor="ctr"/>
              <a:lstStyle/>
              <a:p>
                <a:pPr algn="ctr"/>
                <a:endParaRPr lang="en-US" dirty="0"/>
              </a:p>
            </p:txBody>
          </p:sp>
          <p:sp>
            <p:nvSpPr>
              <p:cNvPr id="82" name="Freeform: Shape 27">
                <a:extLst>
                  <a:ext uri="{FF2B5EF4-FFF2-40B4-BE49-F238E27FC236}">
                    <a16:creationId xmlns:a16="http://schemas.microsoft.com/office/drawing/2014/main" id="{98530626-2A4F-9DAD-1519-55C3917A8D74}"/>
                  </a:ext>
                </a:extLst>
              </p:cNvPr>
              <p:cNvSpPr/>
              <p:nvPr/>
            </p:nvSpPr>
            <p:spPr>
              <a:xfrm>
                <a:off x="9918258" y="687497"/>
                <a:ext cx="112646" cy="64369"/>
              </a:xfrm>
              <a:custGeom>
                <a:avLst/>
                <a:gdLst>
                  <a:gd name="connsiteX0" fmla="*/ 4828 w 112645"/>
                  <a:gd name="connsiteY0" fmla="*/ 60507 h 64368"/>
                  <a:gd name="connsiteX1" fmla="*/ 108140 w 112645"/>
                  <a:gd name="connsiteY1" fmla="*/ 4828 h 64368"/>
                </a:gdLst>
                <a:ahLst/>
                <a:cxnLst>
                  <a:cxn ang="0">
                    <a:pos x="connsiteX0" y="connsiteY0"/>
                  </a:cxn>
                  <a:cxn ang="0">
                    <a:pos x="connsiteX1" y="connsiteY1"/>
                  </a:cxn>
                </a:cxnLst>
                <a:rect l="l" t="t" r="r" b="b"/>
                <a:pathLst>
                  <a:path w="112645" h="64368">
                    <a:moveTo>
                      <a:pt x="4828" y="60507"/>
                    </a:moveTo>
                    <a:lnTo>
                      <a:pt x="108140" y="4828"/>
                    </a:lnTo>
                  </a:path>
                </a:pathLst>
              </a:custGeom>
              <a:ln w="19050" cap="flat">
                <a:solidFill>
                  <a:srgbClr val="FFFFFF"/>
                </a:solidFill>
                <a:prstDash val="solid"/>
                <a:round/>
              </a:ln>
            </p:spPr>
            <p:txBody>
              <a:bodyPr rtlCol="0" anchor="ctr"/>
              <a:lstStyle/>
              <a:p>
                <a:pPr algn="ctr"/>
                <a:endParaRPr lang="en-US" dirty="0"/>
              </a:p>
            </p:txBody>
          </p:sp>
          <p:sp>
            <p:nvSpPr>
              <p:cNvPr id="83" name="Freeform: Shape 28">
                <a:extLst>
                  <a:ext uri="{FF2B5EF4-FFF2-40B4-BE49-F238E27FC236}">
                    <a16:creationId xmlns:a16="http://schemas.microsoft.com/office/drawing/2014/main" id="{BBC0D00F-451E-B6E9-94C4-8823A592BE7C}"/>
                  </a:ext>
                </a:extLst>
              </p:cNvPr>
              <p:cNvSpPr/>
              <p:nvPr/>
            </p:nvSpPr>
            <p:spPr>
              <a:xfrm>
                <a:off x="9878671" y="639864"/>
                <a:ext cx="54714" cy="38621"/>
              </a:xfrm>
              <a:custGeom>
                <a:avLst/>
                <a:gdLst>
                  <a:gd name="connsiteX0" fmla="*/ 4828 w 54713"/>
                  <a:gd name="connsiteY0" fmla="*/ 36690 h 38621"/>
                  <a:gd name="connsiteX1" fmla="*/ 52461 w 54713"/>
                  <a:gd name="connsiteY1" fmla="*/ 4828 h 38621"/>
                </a:gdLst>
                <a:ahLst/>
                <a:cxnLst>
                  <a:cxn ang="0">
                    <a:pos x="connsiteX0" y="connsiteY0"/>
                  </a:cxn>
                  <a:cxn ang="0">
                    <a:pos x="connsiteX1" y="connsiteY1"/>
                  </a:cxn>
                </a:cxnLst>
                <a:rect l="l" t="t" r="r" b="b"/>
                <a:pathLst>
                  <a:path w="54713" h="38621">
                    <a:moveTo>
                      <a:pt x="4828" y="36690"/>
                    </a:moveTo>
                    <a:lnTo>
                      <a:pt x="52461" y="4828"/>
                    </a:lnTo>
                  </a:path>
                </a:pathLst>
              </a:custGeom>
              <a:ln w="19050" cap="flat">
                <a:solidFill>
                  <a:srgbClr val="FFFFFF"/>
                </a:solidFill>
                <a:prstDash val="solid"/>
                <a:round/>
              </a:ln>
            </p:spPr>
            <p:txBody>
              <a:bodyPr rtlCol="0" anchor="ctr"/>
              <a:lstStyle/>
              <a:p>
                <a:pPr algn="ctr"/>
                <a:endParaRPr lang="en-US" dirty="0"/>
              </a:p>
            </p:txBody>
          </p:sp>
          <p:sp>
            <p:nvSpPr>
              <p:cNvPr id="84" name="Freeform: Shape 29">
                <a:extLst>
                  <a:ext uri="{FF2B5EF4-FFF2-40B4-BE49-F238E27FC236}">
                    <a16:creationId xmlns:a16="http://schemas.microsoft.com/office/drawing/2014/main" id="{8692C365-6E67-A529-4316-8DDD440DA620}"/>
                  </a:ext>
                </a:extLst>
              </p:cNvPr>
              <p:cNvSpPr/>
              <p:nvPr/>
            </p:nvSpPr>
            <p:spPr>
              <a:xfrm>
                <a:off x="9831038" y="449332"/>
                <a:ext cx="199544" cy="389432"/>
              </a:xfrm>
              <a:custGeom>
                <a:avLst/>
                <a:gdLst>
                  <a:gd name="connsiteX0" fmla="*/ 195360 w 199543"/>
                  <a:gd name="connsiteY0" fmla="*/ 36368 h 389431"/>
                  <a:gd name="connsiteX1" fmla="*/ 147727 w 199543"/>
                  <a:gd name="connsiteY1" fmla="*/ 4828 h 389431"/>
                  <a:gd name="connsiteX2" fmla="*/ 52461 w 199543"/>
                  <a:gd name="connsiteY2" fmla="*/ 60185 h 389431"/>
                  <a:gd name="connsiteX3" fmla="*/ 52461 w 199543"/>
                  <a:gd name="connsiteY3" fmla="*/ 123588 h 389431"/>
                  <a:gd name="connsiteX4" fmla="*/ 4828 w 199543"/>
                  <a:gd name="connsiteY4" fmla="*/ 147727 h 389431"/>
                  <a:gd name="connsiteX5" fmla="*/ 4828 w 199543"/>
                  <a:gd name="connsiteY5" fmla="*/ 197291 h 389431"/>
                  <a:gd name="connsiteX6" fmla="*/ 4828 w 199543"/>
                  <a:gd name="connsiteY6" fmla="*/ 242993 h 389431"/>
                  <a:gd name="connsiteX7" fmla="*/ 52461 w 199543"/>
                  <a:gd name="connsiteY7" fmla="*/ 274855 h 389431"/>
                  <a:gd name="connsiteX8" fmla="*/ 52461 w 199543"/>
                  <a:gd name="connsiteY8" fmla="*/ 330534 h 389431"/>
                  <a:gd name="connsiteX9" fmla="*/ 147727 w 199543"/>
                  <a:gd name="connsiteY9" fmla="*/ 385892 h 389431"/>
                  <a:gd name="connsiteX10" fmla="*/ 195360 w 199543"/>
                  <a:gd name="connsiteY10" fmla="*/ 360466 h 389431"/>
                  <a:gd name="connsiteX11" fmla="*/ 195360 w 199543"/>
                  <a:gd name="connsiteY11" fmla="*/ 195360 h 389431"/>
                  <a:gd name="connsiteX12" fmla="*/ 147727 w 199543"/>
                  <a:gd name="connsiteY12" fmla="*/ 171543 h 38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9543" h="389431">
                    <a:moveTo>
                      <a:pt x="195360" y="36368"/>
                    </a:moveTo>
                    <a:lnTo>
                      <a:pt x="147727" y="4828"/>
                    </a:lnTo>
                    <a:lnTo>
                      <a:pt x="52461" y="60185"/>
                    </a:lnTo>
                    <a:lnTo>
                      <a:pt x="52461" y="123588"/>
                    </a:lnTo>
                    <a:lnTo>
                      <a:pt x="4828" y="147727"/>
                    </a:lnTo>
                    <a:lnTo>
                      <a:pt x="4828" y="197291"/>
                    </a:lnTo>
                    <a:lnTo>
                      <a:pt x="4828" y="242993"/>
                    </a:lnTo>
                    <a:lnTo>
                      <a:pt x="52461" y="274855"/>
                    </a:lnTo>
                    <a:lnTo>
                      <a:pt x="52461" y="330534"/>
                    </a:lnTo>
                    <a:lnTo>
                      <a:pt x="147727" y="385892"/>
                    </a:lnTo>
                    <a:lnTo>
                      <a:pt x="195360" y="360466"/>
                    </a:lnTo>
                    <a:lnTo>
                      <a:pt x="195360" y="195360"/>
                    </a:lnTo>
                    <a:lnTo>
                      <a:pt x="147727" y="171543"/>
                    </a:lnTo>
                  </a:path>
                </a:pathLst>
              </a:custGeom>
              <a:noFill/>
              <a:ln w="19050" cap="flat">
                <a:solidFill>
                  <a:srgbClr val="FFFFFF"/>
                </a:solidFill>
                <a:prstDash val="solid"/>
                <a:round/>
              </a:ln>
            </p:spPr>
            <p:txBody>
              <a:bodyPr rtlCol="0" anchor="ctr"/>
              <a:lstStyle/>
              <a:p>
                <a:pPr algn="ctr"/>
                <a:endParaRPr lang="en-US" dirty="0"/>
              </a:p>
            </p:txBody>
          </p:sp>
          <p:sp>
            <p:nvSpPr>
              <p:cNvPr id="85" name="Freeform: Shape 30">
                <a:extLst>
                  <a:ext uri="{FF2B5EF4-FFF2-40B4-BE49-F238E27FC236}">
                    <a16:creationId xmlns:a16="http://schemas.microsoft.com/office/drawing/2014/main" id="{0998D22B-22A7-A42F-B870-5AE2C034F2DE}"/>
                  </a:ext>
                </a:extLst>
              </p:cNvPr>
              <p:cNvSpPr/>
              <p:nvPr/>
            </p:nvSpPr>
            <p:spPr>
              <a:xfrm>
                <a:off x="9926304" y="639864"/>
                <a:ext cx="54714" cy="80461"/>
              </a:xfrm>
              <a:custGeom>
                <a:avLst/>
                <a:gdLst>
                  <a:gd name="connsiteX0" fmla="*/ 52461 w 54713"/>
                  <a:gd name="connsiteY0" fmla="*/ 76277 h 80461"/>
                  <a:gd name="connsiteX1" fmla="*/ 52461 w 54713"/>
                  <a:gd name="connsiteY1" fmla="*/ 36690 h 80461"/>
                  <a:gd name="connsiteX2" fmla="*/ 4828 w 54713"/>
                  <a:gd name="connsiteY2" fmla="*/ 4828 h 80461"/>
                </a:gdLst>
                <a:ahLst/>
                <a:cxnLst>
                  <a:cxn ang="0">
                    <a:pos x="connsiteX0" y="connsiteY0"/>
                  </a:cxn>
                  <a:cxn ang="0">
                    <a:pos x="connsiteX1" y="connsiteY1"/>
                  </a:cxn>
                  <a:cxn ang="0">
                    <a:pos x="connsiteX2" y="connsiteY2"/>
                  </a:cxn>
                </a:cxnLst>
                <a:rect l="l" t="t" r="r" b="b"/>
                <a:pathLst>
                  <a:path w="54713" h="80461">
                    <a:moveTo>
                      <a:pt x="52461" y="76277"/>
                    </a:moveTo>
                    <a:lnTo>
                      <a:pt x="52461" y="36690"/>
                    </a:lnTo>
                    <a:lnTo>
                      <a:pt x="4828" y="4828"/>
                    </a:lnTo>
                  </a:path>
                </a:pathLst>
              </a:custGeom>
              <a:noFill/>
              <a:ln w="19050" cap="flat">
                <a:solidFill>
                  <a:srgbClr val="FFFFFF"/>
                </a:solidFill>
                <a:prstDash val="solid"/>
                <a:round/>
              </a:ln>
            </p:spPr>
            <p:txBody>
              <a:bodyPr rtlCol="0" anchor="ctr"/>
              <a:lstStyle/>
              <a:p>
                <a:pPr algn="ctr"/>
                <a:endParaRPr lang="en-US" dirty="0"/>
              </a:p>
            </p:txBody>
          </p:sp>
          <p:sp>
            <p:nvSpPr>
              <p:cNvPr id="86" name="Freeform: Shape 31">
                <a:extLst>
                  <a:ext uri="{FF2B5EF4-FFF2-40B4-BE49-F238E27FC236}">
                    <a16:creationId xmlns:a16="http://schemas.microsoft.com/office/drawing/2014/main" id="{2D8101E3-B9E4-2788-3E15-43C17FA89047}"/>
                  </a:ext>
                </a:extLst>
              </p:cNvPr>
              <p:cNvSpPr/>
              <p:nvPr/>
            </p:nvSpPr>
            <p:spPr>
              <a:xfrm>
                <a:off x="10212102" y="599633"/>
                <a:ext cx="9655" cy="93335"/>
              </a:xfrm>
              <a:custGeom>
                <a:avLst/>
                <a:gdLst>
                  <a:gd name="connsiteX0" fmla="*/ 4828 w 9655"/>
                  <a:gd name="connsiteY0" fmla="*/ 4828 h 93334"/>
                  <a:gd name="connsiteX1" fmla="*/ 4828 w 9655"/>
                  <a:gd name="connsiteY1" fmla="*/ 46989 h 93334"/>
                  <a:gd name="connsiteX2" fmla="*/ 4828 w 9655"/>
                  <a:gd name="connsiteY2" fmla="*/ 89473 h 93334"/>
                </a:gdLst>
                <a:ahLst/>
                <a:cxnLst>
                  <a:cxn ang="0">
                    <a:pos x="connsiteX0" y="connsiteY0"/>
                  </a:cxn>
                  <a:cxn ang="0">
                    <a:pos x="connsiteX1" y="connsiteY1"/>
                  </a:cxn>
                  <a:cxn ang="0">
                    <a:pos x="connsiteX2" y="connsiteY2"/>
                  </a:cxn>
                </a:cxnLst>
                <a:rect l="l" t="t" r="r" b="b"/>
                <a:pathLst>
                  <a:path w="9655" h="93334">
                    <a:moveTo>
                      <a:pt x="4828" y="4828"/>
                    </a:moveTo>
                    <a:lnTo>
                      <a:pt x="4828" y="46989"/>
                    </a:lnTo>
                    <a:lnTo>
                      <a:pt x="4828" y="89473"/>
                    </a:lnTo>
                    <a:close/>
                  </a:path>
                </a:pathLst>
              </a:custGeom>
              <a:noFill/>
              <a:ln w="19050" cap="flat">
                <a:solidFill>
                  <a:srgbClr val="FFFFFF"/>
                </a:solidFill>
                <a:prstDash val="solid"/>
                <a:round/>
              </a:ln>
            </p:spPr>
            <p:txBody>
              <a:bodyPr rtlCol="0" anchor="ctr"/>
              <a:lstStyle/>
              <a:p>
                <a:pPr algn="ctr"/>
                <a:endParaRPr lang="en-US" dirty="0"/>
              </a:p>
            </p:txBody>
          </p:sp>
          <p:sp>
            <p:nvSpPr>
              <p:cNvPr id="87" name="Freeform: Shape 32">
                <a:extLst>
                  <a:ext uri="{FF2B5EF4-FFF2-40B4-BE49-F238E27FC236}">
                    <a16:creationId xmlns:a16="http://schemas.microsoft.com/office/drawing/2014/main" id="{415FAF65-CA2B-1AFD-8F1A-D885D6C1DAFA}"/>
                  </a:ext>
                </a:extLst>
              </p:cNvPr>
              <p:cNvSpPr/>
              <p:nvPr/>
            </p:nvSpPr>
            <p:spPr>
              <a:xfrm>
                <a:off x="10164469" y="663680"/>
                <a:ext cx="54714" cy="32184"/>
              </a:xfrm>
              <a:custGeom>
                <a:avLst/>
                <a:gdLst>
                  <a:gd name="connsiteX0" fmla="*/ 4828 w 54713"/>
                  <a:gd name="connsiteY0" fmla="*/ 4828 h 32184"/>
                  <a:gd name="connsiteX1" fmla="*/ 52461 w 54713"/>
                  <a:gd name="connsiteY1" fmla="*/ 28644 h 32184"/>
                </a:gdLst>
                <a:ahLst/>
                <a:cxnLst>
                  <a:cxn ang="0">
                    <a:pos x="connsiteX0" y="connsiteY0"/>
                  </a:cxn>
                  <a:cxn ang="0">
                    <a:pos x="connsiteX1" y="connsiteY1"/>
                  </a:cxn>
                </a:cxnLst>
                <a:rect l="l" t="t" r="r" b="b"/>
                <a:pathLst>
                  <a:path w="54713" h="32184">
                    <a:moveTo>
                      <a:pt x="4828" y="4828"/>
                    </a:moveTo>
                    <a:lnTo>
                      <a:pt x="52461" y="28644"/>
                    </a:lnTo>
                  </a:path>
                </a:pathLst>
              </a:custGeom>
              <a:ln w="19050" cap="flat">
                <a:solidFill>
                  <a:schemeClr val="accent4"/>
                </a:solidFill>
                <a:prstDash val="solid"/>
                <a:round/>
              </a:ln>
            </p:spPr>
            <p:txBody>
              <a:bodyPr rtlCol="0" anchor="ctr"/>
              <a:lstStyle/>
              <a:p>
                <a:pPr algn="ctr"/>
                <a:endParaRPr lang="en-US" dirty="0"/>
              </a:p>
            </p:txBody>
          </p:sp>
          <p:sp>
            <p:nvSpPr>
              <p:cNvPr id="88" name="Freeform: Shape 33">
                <a:extLst>
                  <a:ext uri="{FF2B5EF4-FFF2-40B4-BE49-F238E27FC236}">
                    <a16:creationId xmlns:a16="http://schemas.microsoft.com/office/drawing/2014/main" id="{4CADCBA7-3C71-698D-1F1F-DA637AF4FCDE}"/>
                  </a:ext>
                </a:extLst>
              </p:cNvPr>
              <p:cNvSpPr/>
              <p:nvPr/>
            </p:nvSpPr>
            <p:spPr>
              <a:xfrm>
                <a:off x="10132928" y="536552"/>
                <a:ext cx="38621" cy="9655"/>
              </a:xfrm>
              <a:custGeom>
                <a:avLst/>
                <a:gdLst>
                  <a:gd name="connsiteX0" fmla="*/ 36368 w 38621"/>
                  <a:gd name="connsiteY0" fmla="*/ 4828 h 9655"/>
                  <a:gd name="connsiteX1" fmla="*/ 4828 w 38621"/>
                  <a:gd name="connsiteY1" fmla="*/ 4828 h 9655"/>
                </a:gdLst>
                <a:ahLst/>
                <a:cxnLst>
                  <a:cxn ang="0">
                    <a:pos x="connsiteX0" y="connsiteY0"/>
                  </a:cxn>
                  <a:cxn ang="0">
                    <a:pos x="connsiteX1" y="connsiteY1"/>
                  </a:cxn>
                </a:cxnLst>
                <a:rect l="l" t="t" r="r" b="b"/>
                <a:pathLst>
                  <a:path w="38621" h="9655">
                    <a:moveTo>
                      <a:pt x="36368" y="4828"/>
                    </a:moveTo>
                    <a:lnTo>
                      <a:pt x="4828" y="4828"/>
                    </a:lnTo>
                  </a:path>
                </a:pathLst>
              </a:custGeom>
              <a:ln w="19050" cap="flat">
                <a:solidFill>
                  <a:schemeClr val="accent4"/>
                </a:solidFill>
                <a:prstDash val="solid"/>
                <a:round/>
              </a:ln>
            </p:spPr>
            <p:txBody>
              <a:bodyPr rtlCol="0" anchor="ctr"/>
              <a:lstStyle/>
              <a:p>
                <a:pPr algn="ctr"/>
                <a:endParaRPr lang="en-US" dirty="0"/>
              </a:p>
            </p:txBody>
          </p:sp>
          <p:sp>
            <p:nvSpPr>
              <p:cNvPr id="89" name="Freeform: Shape 34">
                <a:extLst>
                  <a:ext uri="{FF2B5EF4-FFF2-40B4-BE49-F238E27FC236}">
                    <a16:creationId xmlns:a16="http://schemas.microsoft.com/office/drawing/2014/main" id="{212B9756-1B48-25C1-6032-9A28723D76CE}"/>
                  </a:ext>
                </a:extLst>
              </p:cNvPr>
              <p:cNvSpPr/>
              <p:nvPr/>
            </p:nvSpPr>
            <p:spPr>
              <a:xfrm>
                <a:off x="10021570" y="751222"/>
                <a:ext cx="54714" cy="9655"/>
              </a:xfrm>
              <a:custGeom>
                <a:avLst/>
                <a:gdLst>
                  <a:gd name="connsiteX0" fmla="*/ 4828 w 54713"/>
                  <a:gd name="connsiteY0" fmla="*/ 4828 h 9655"/>
                  <a:gd name="connsiteX1" fmla="*/ 52461 w 54713"/>
                  <a:gd name="connsiteY1" fmla="*/ 4828 h 9655"/>
                </a:gdLst>
                <a:ahLst/>
                <a:cxnLst>
                  <a:cxn ang="0">
                    <a:pos x="connsiteX0" y="connsiteY0"/>
                  </a:cxn>
                  <a:cxn ang="0">
                    <a:pos x="connsiteX1" y="connsiteY1"/>
                  </a:cxn>
                </a:cxnLst>
                <a:rect l="l" t="t" r="r" b="b"/>
                <a:pathLst>
                  <a:path w="54713" h="9655">
                    <a:moveTo>
                      <a:pt x="4828" y="4828"/>
                    </a:moveTo>
                    <a:lnTo>
                      <a:pt x="52461" y="4828"/>
                    </a:lnTo>
                  </a:path>
                </a:pathLst>
              </a:custGeom>
              <a:ln w="19050" cap="flat">
                <a:solidFill>
                  <a:schemeClr val="accent4"/>
                </a:solidFill>
                <a:prstDash val="solid"/>
                <a:round/>
              </a:ln>
            </p:spPr>
            <p:txBody>
              <a:bodyPr rtlCol="0" anchor="ctr"/>
              <a:lstStyle/>
              <a:p>
                <a:pPr algn="ctr"/>
                <a:endParaRPr lang="en-US" dirty="0"/>
              </a:p>
            </p:txBody>
          </p:sp>
          <p:sp>
            <p:nvSpPr>
              <p:cNvPr id="90" name="Freeform: Shape 35">
                <a:extLst>
                  <a:ext uri="{FF2B5EF4-FFF2-40B4-BE49-F238E27FC236}">
                    <a16:creationId xmlns:a16="http://schemas.microsoft.com/office/drawing/2014/main" id="{167FB826-A807-A81C-14A9-C42688BB0A1C}"/>
                  </a:ext>
                </a:extLst>
              </p:cNvPr>
              <p:cNvSpPr/>
              <p:nvPr/>
            </p:nvSpPr>
            <p:spPr>
              <a:xfrm>
                <a:off x="10101065" y="520781"/>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19050" cap="flat">
                <a:solidFill>
                  <a:schemeClr val="accent4"/>
                </a:solidFill>
                <a:prstDash val="solid"/>
                <a:round/>
              </a:ln>
            </p:spPr>
            <p:txBody>
              <a:bodyPr rtlCol="0" anchor="ctr"/>
              <a:lstStyle/>
              <a:p>
                <a:pPr algn="ctr"/>
                <a:endParaRPr lang="en-US" dirty="0"/>
              </a:p>
            </p:txBody>
          </p:sp>
          <p:sp>
            <p:nvSpPr>
              <p:cNvPr id="91" name="Freeform: Shape 36">
                <a:extLst>
                  <a:ext uri="{FF2B5EF4-FFF2-40B4-BE49-F238E27FC236}">
                    <a16:creationId xmlns:a16="http://schemas.microsoft.com/office/drawing/2014/main" id="{5611B189-A652-E3EE-2F31-EC83CF523AAB}"/>
                  </a:ext>
                </a:extLst>
              </p:cNvPr>
              <p:cNvSpPr/>
              <p:nvPr/>
            </p:nvSpPr>
            <p:spPr>
              <a:xfrm>
                <a:off x="10132928" y="639864"/>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19050" cap="flat">
                <a:solidFill>
                  <a:schemeClr val="accent4"/>
                </a:solidFill>
                <a:prstDash val="solid"/>
                <a:round/>
              </a:ln>
            </p:spPr>
            <p:txBody>
              <a:bodyPr rtlCol="0" anchor="ctr"/>
              <a:lstStyle/>
              <a:p>
                <a:pPr algn="ctr"/>
                <a:endParaRPr lang="en-US" dirty="0"/>
              </a:p>
            </p:txBody>
          </p:sp>
          <p:sp>
            <p:nvSpPr>
              <p:cNvPr id="92" name="Freeform: Shape 37">
                <a:extLst>
                  <a:ext uri="{FF2B5EF4-FFF2-40B4-BE49-F238E27FC236}">
                    <a16:creationId xmlns:a16="http://schemas.microsoft.com/office/drawing/2014/main" id="{18F9F89E-7355-D73D-F956-DD437EC480AE}"/>
                  </a:ext>
                </a:extLst>
              </p:cNvPr>
              <p:cNvSpPr/>
              <p:nvPr/>
            </p:nvSpPr>
            <p:spPr>
              <a:xfrm>
                <a:off x="10069203" y="600277"/>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19050" cap="flat">
                <a:solidFill>
                  <a:schemeClr val="accent4"/>
                </a:solidFill>
                <a:prstDash val="solid"/>
                <a:round/>
              </a:ln>
            </p:spPr>
            <p:txBody>
              <a:bodyPr rtlCol="0" anchor="ctr"/>
              <a:lstStyle/>
              <a:p>
                <a:pPr algn="ctr"/>
                <a:endParaRPr lang="en-US" dirty="0"/>
              </a:p>
            </p:txBody>
          </p:sp>
          <p:sp>
            <p:nvSpPr>
              <p:cNvPr id="93" name="Freeform: Shape 38">
                <a:extLst>
                  <a:ext uri="{FF2B5EF4-FFF2-40B4-BE49-F238E27FC236}">
                    <a16:creationId xmlns:a16="http://schemas.microsoft.com/office/drawing/2014/main" id="{48FF1BC1-2933-25F7-48E2-F203C7B5A5B5}"/>
                  </a:ext>
                </a:extLst>
              </p:cNvPr>
              <p:cNvSpPr/>
              <p:nvPr/>
            </p:nvSpPr>
            <p:spPr>
              <a:xfrm>
                <a:off x="10069203" y="735452"/>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19050" cap="flat">
                <a:solidFill>
                  <a:schemeClr val="accent4"/>
                </a:solidFill>
                <a:prstDash val="solid"/>
                <a:round/>
              </a:ln>
            </p:spPr>
            <p:txBody>
              <a:bodyPr rtlCol="0" anchor="ctr"/>
              <a:lstStyle/>
              <a:p>
                <a:pPr algn="ctr"/>
                <a:endParaRPr lang="en-US" dirty="0"/>
              </a:p>
            </p:txBody>
          </p:sp>
          <p:sp>
            <p:nvSpPr>
              <p:cNvPr id="94" name="Freeform: Shape 39">
                <a:extLst>
                  <a:ext uri="{FF2B5EF4-FFF2-40B4-BE49-F238E27FC236}">
                    <a16:creationId xmlns:a16="http://schemas.microsoft.com/office/drawing/2014/main" id="{5FEFEBB4-D599-3D11-5A09-B092559A32FD}"/>
                  </a:ext>
                </a:extLst>
              </p:cNvPr>
              <p:cNvSpPr/>
              <p:nvPr/>
            </p:nvSpPr>
            <p:spPr>
              <a:xfrm>
                <a:off x="10021570" y="449332"/>
                <a:ext cx="199544" cy="389432"/>
              </a:xfrm>
              <a:custGeom>
                <a:avLst/>
                <a:gdLst>
                  <a:gd name="connsiteX0" fmla="*/ 52461 w 199543"/>
                  <a:gd name="connsiteY0" fmla="*/ 163497 h 389431"/>
                  <a:gd name="connsiteX1" fmla="*/ 4828 w 199543"/>
                  <a:gd name="connsiteY1" fmla="*/ 131956 h 389431"/>
                  <a:gd name="connsiteX2" fmla="*/ 4828 w 199543"/>
                  <a:gd name="connsiteY2" fmla="*/ 36368 h 389431"/>
                  <a:gd name="connsiteX3" fmla="*/ 52461 w 199543"/>
                  <a:gd name="connsiteY3" fmla="*/ 4828 h 389431"/>
                  <a:gd name="connsiteX4" fmla="*/ 147727 w 199543"/>
                  <a:gd name="connsiteY4" fmla="*/ 61794 h 389431"/>
                  <a:gd name="connsiteX5" fmla="*/ 147727 w 199543"/>
                  <a:gd name="connsiteY5" fmla="*/ 123588 h 389431"/>
                  <a:gd name="connsiteX6" fmla="*/ 195360 w 199543"/>
                  <a:gd name="connsiteY6" fmla="*/ 150623 h 389431"/>
                  <a:gd name="connsiteX7" fmla="*/ 195360 w 199543"/>
                  <a:gd name="connsiteY7" fmla="*/ 197291 h 389431"/>
                  <a:gd name="connsiteX8" fmla="*/ 195360 w 199543"/>
                  <a:gd name="connsiteY8" fmla="*/ 242993 h 389431"/>
                  <a:gd name="connsiteX9" fmla="*/ 147727 w 199543"/>
                  <a:gd name="connsiteY9" fmla="*/ 274855 h 389431"/>
                  <a:gd name="connsiteX10" fmla="*/ 147727 w 199543"/>
                  <a:gd name="connsiteY10" fmla="*/ 330534 h 389431"/>
                  <a:gd name="connsiteX11" fmla="*/ 52461 w 199543"/>
                  <a:gd name="connsiteY11" fmla="*/ 385892 h 389431"/>
                  <a:gd name="connsiteX12" fmla="*/ 4828 w 199543"/>
                  <a:gd name="connsiteY12" fmla="*/ 362075 h 389431"/>
                  <a:gd name="connsiteX13" fmla="*/ 4828 w 199543"/>
                  <a:gd name="connsiteY13" fmla="*/ 197934 h 38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543" h="389431">
                    <a:moveTo>
                      <a:pt x="52461" y="163497"/>
                    </a:moveTo>
                    <a:lnTo>
                      <a:pt x="4828" y="131956"/>
                    </a:lnTo>
                    <a:lnTo>
                      <a:pt x="4828" y="36368"/>
                    </a:lnTo>
                    <a:lnTo>
                      <a:pt x="52461" y="4828"/>
                    </a:lnTo>
                    <a:lnTo>
                      <a:pt x="147727" y="61794"/>
                    </a:lnTo>
                    <a:lnTo>
                      <a:pt x="147727" y="123588"/>
                    </a:lnTo>
                    <a:lnTo>
                      <a:pt x="195360" y="150623"/>
                    </a:lnTo>
                    <a:lnTo>
                      <a:pt x="195360" y="197291"/>
                    </a:lnTo>
                    <a:lnTo>
                      <a:pt x="195360" y="242993"/>
                    </a:lnTo>
                    <a:lnTo>
                      <a:pt x="147727" y="274855"/>
                    </a:lnTo>
                    <a:lnTo>
                      <a:pt x="147727" y="330534"/>
                    </a:lnTo>
                    <a:lnTo>
                      <a:pt x="52461" y="385892"/>
                    </a:lnTo>
                    <a:lnTo>
                      <a:pt x="4828" y="362075"/>
                    </a:lnTo>
                    <a:lnTo>
                      <a:pt x="4828" y="197934"/>
                    </a:lnTo>
                  </a:path>
                </a:pathLst>
              </a:custGeom>
              <a:noFill/>
              <a:ln w="19050" cap="flat">
                <a:solidFill>
                  <a:srgbClr val="FFFFFF"/>
                </a:solidFill>
                <a:prstDash val="solid"/>
                <a:round/>
              </a:ln>
            </p:spPr>
            <p:txBody>
              <a:bodyPr rtlCol="0" anchor="ctr"/>
              <a:lstStyle/>
              <a:p>
                <a:pPr algn="ctr"/>
                <a:endParaRPr lang="en-US" dirty="0"/>
              </a:p>
            </p:txBody>
          </p:sp>
        </p:grpSp>
        <p:sp>
          <p:nvSpPr>
            <p:cNvPr id="96" name="TextBox 95">
              <a:extLst>
                <a:ext uri="{FF2B5EF4-FFF2-40B4-BE49-F238E27FC236}">
                  <a16:creationId xmlns:a16="http://schemas.microsoft.com/office/drawing/2014/main" id="{91038264-7D5E-EED1-FDFE-251E439788FF}"/>
                </a:ext>
              </a:extLst>
            </p:cNvPr>
            <p:cNvSpPr txBox="1"/>
            <p:nvPr/>
          </p:nvSpPr>
          <p:spPr>
            <a:xfrm>
              <a:off x="1217021" y="5490236"/>
              <a:ext cx="994367" cy="369332"/>
            </a:xfrm>
            <a:prstGeom prst="rect">
              <a:avLst/>
            </a:prstGeom>
            <a:noFill/>
          </p:spPr>
          <p:txBody>
            <a:bodyPr wrap="square">
              <a:spAutoFit/>
            </a:bodyPr>
            <a:lstStyle/>
            <a:p>
              <a:pPr algn="ctr"/>
              <a:r>
                <a:rPr lang="en-US" b="0" i="0" dirty="0">
                  <a:effectLst/>
                  <a:latin typeface="+mj-lt"/>
                </a:rPr>
                <a:t>Titan</a:t>
              </a:r>
            </a:p>
          </p:txBody>
        </p:sp>
        <p:grpSp>
          <p:nvGrpSpPr>
            <p:cNvPr id="97" name="Graphic 250">
              <a:extLst>
                <a:ext uri="{FF2B5EF4-FFF2-40B4-BE49-F238E27FC236}">
                  <a16:creationId xmlns:a16="http://schemas.microsoft.com/office/drawing/2014/main" id="{020AFA5C-B11B-4396-FF89-0FA5CBF776A2}"/>
                </a:ext>
              </a:extLst>
            </p:cNvPr>
            <p:cNvGrpSpPr>
              <a:grpSpLocks noChangeAspect="1"/>
            </p:cNvGrpSpPr>
            <p:nvPr/>
          </p:nvGrpSpPr>
          <p:grpSpPr>
            <a:xfrm>
              <a:off x="7030881" y="4454244"/>
              <a:ext cx="1066762" cy="1066762"/>
              <a:chOff x="9704553" y="322847"/>
              <a:chExt cx="643689" cy="643689"/>
            </a:xfrm>
            <a:effectLst>
              <a:outerShdw blurRad="50800" dist="38100" dir="2700000" algn="tl" rotWithShape="0">
                <a:prstClr val="black">
                  <a:alpha val="40000"/>
                </a:prstClr>
              </a:outerShdw>
            </a:effectLst>
          </p:grpSpPr>
          <p:sp>
            <p:nvSpPr>
              <p:cNvPr id="98" name="Freeform: Shape 20">
                <a:extLst>
                  <a:ext uri="{FF2B5EF4-FFF2-40B4-BE49-F238E27FC236}">
                    <a16:creationId xmlns:a16="http://schemas.microsoft.com/office/drawing/2014/main" id="{FBA90D9E-79AF-58E5-A71E-24DED9964826}"/>
                  </a:ext>
                </a:extLst>
              </p:cNvPr>
              <p:cNvSpPr/>
              <p:nvPr/>
            </p:nvSpPr>
            <p:spPr>
              <a:xfrm>
                <a:off x="9831038" y="599633"/>
                <a:ext cx="9655" cy="93335"/>
              </a:xfrm>
              <a:custGeom>
                <a:avLst/>
                <a:gdLst>
                  <a:gd name="connsiteX0" fmla="*/ 4828 w 9655"/>
                  <a:gd name="connsiteY0" fmla="*/ 89473 h 93334"/>
                  <a:gd name="connsiteX1" fmla="*/ 4828 w 9655"/>
                  <a:gd name="connsiteY1" fmla="*/ 46989 h 93334"/>
                  <a:gd name="connsiteX2" fmla="*/ 4828 w 9655"/>
                  <a:gd name="connsiteY2" fmla="*/ 4828 h 93334"/>
                </a:gdLst>
                <a:ahLst/>
                <a:cxnLst>
                  <a:cxn ang="0">
                    <a:pos x="connsiteX0" y="connsiteY0"/>
                  </a:cxn>
                  <a:cxn ang="0">
                    <a:pos x="connsiteX1" y="connsiteY1"/>
                  </a:cxn>
                  <a:cxn ang="0">
                    <a:pos x="connsiteX2" y="connsiteY2"/>
                  </a:cxn>
                </a:cxnLst>
                <a:rect l="l" t="t" r="r" b="b"/>
                <a:pathLst>
                  <a:path w="9655" h="93334">
                    <a:moveTo>
                      <a:pt x="4828" y="89473"/>
                    </a:moveTo>
                    <a:lnTo>
                      <a:pt x="4828" y="46989"/>
                    </a:lnTo>
                    <a:lnTo>
                      <a:pt x="4828" y="4828"/>
                    </a:lnTo>
                    <a:close/>
                  </a:path>
                </a:pathLst>
              </a:custGeom>
              <a:noFill/>
              <a:ln w="19050" cap="flat">
                <a:solidFill>
                  <a:srgbClr val="FFFFFF"/>
                </a:solidFill>
                <a:prstDash val="solid"/>
                <a:round/>
              </a:ln>
            </p:spPr>
            <p:txBody>
              <a:bodyPr rtlCol="0" anchor="ctr"/>
              <a:lstStyle/>
              <a:p>
                <a:pPr algn="ctr"/>
                <a:endParaRPr lang="en-US" dirty="0"/>
              </a:p>
            </p:txBody>
          </p:sp>
          <p:sp>
            <p:nvSpPr>
              <p:cNvPr id="99" name="Freeform: Shape 21">
                <a:extLst>
                  <a:ext uri="{FF2B5EF4-FFF2-40B4-BE49-F238E27FC236}">
                    <a16:creationId xmlns:a16="http://schemas.microsoft.com/office/drawing/2014/main" id="{FD8A10A4-1CFF-7A68-5601-A3C5B36A1DDA}"/>
                  </a:ext>
                </a:extLst>
              </p:cNvPr>
              <p:cNvSpPr/>
              <p:nvPr/>
            </p:nvSpPr>
            <p:spPr>
              <a:xfrm>
                <a:off x="9926304" y="520781"/>
                <a:ext cx="54714" cy="128738"/>
              </a:xfrm>
              <a:custGeom>
                <a:avLst/>
                <a:gdLst>
                  <a:gd name="connsiteX0" fmla="*/ 4828 w 54713"/>
                  <a:gd name="connsiteY0" fmla="*/ 125841 h 128737"/>
                  <a:gd name="connsiteX1" fmla="*/ 4828 w 54713"/>
                  <a:gd name="connsiteY1" fmla="*/ 76277 h 128737"/>
                  <a:gd name="connsiteX2" fmla="*/ 52461 w 54713"/>
                  <a:gd name="connsiteY2" fmla="*/ 52461 h 128737"/>
                  <a:gd name="connsiteX3" fmla="*/ 52461 w 54713"/>
                  <a:gd name="connsiteY3" fmla="*/ 4828 h 128737"/>
                </a:gdLst>
                <a:ahLst/>
                <a:cxnLst>
                  <a:cxn ang="0">
                    <a:pos x="connsiteX0" y="connsiteY0"/>
                  </a:cxn>
                  <a:cxn ang="0">
                    <a:pos x="connsiteX1" y="connsiteY1"/>
                  </a:cxn>
                  <a:cxn ang="0">
                    <a:pos x="connsiteX2" y="connsiteY2"/>
                  </a:cxn>
                  <a:cxn ang="0">
                    <a:pos x="connsiteX3" y="connsiteY3"/>
                  </a:cxn>
                </a:cxnLst>
                <a:rect l="l" t="t" r="r" b="b"/>
                <a:pathLst>
                  <a:path w="54713" h="128737">
                    <a:moveTo>
                      <a:pt x="4828" y="125841"/>
                    </a:moveTo>
                    <a:lnTo>
                      <a:pt x="4828" y="76277"/>
                    </a:lnTo>
                    <a:lnTo>
                      <a:pt x="52461" y="52461"/>
                    </a:lnTo>
                    <a:lnTo>
                      <a:pt x="52461" y="4828"/>
                    </a:lnTo>
                  </a:path>
                </a:pathLst>
              </a:custGeom>
              <a:noFill/>
              <a:ln w="19050" cap="flat">
                <a:solidFill>
                  <a:srgbClr val="FFFFFF"/>
                </a:solidFill>
                <a:prstDash val="solid"/>
                <a:round/>
              </a:ln>
            </p:spPr>
            <p:txBody>
              <a:bodyPr rtlCol="0" anchor="ctr"/>
              <a:lstStyle/>
              <a:p>
                <a:pPr algn="ctr"/>
                <a:endParaRPr lang="en-US" dirty="0"/>
              </a:p>
            </p:txBody>
          </p:sp>
          <p:sp>
            <p:nvSpPr>
              <p:cNvPr id="100" name="Freeform: Shape 22">
                <a:extLst>
                  <a:ext uri="{FF2B5EF4-FFF2-40B4-BE49-F238E27FC236}">
                    <a16:creationId xmlns:a16="http://schemas.microsoft.com/office/drawing/2014/main" id="{9FA49296-7BB9-EF0E-EF24-390E32A4428E}"/>
                  </a:ext>
                </a:extLst>
              </p:cNvPr>
              <p:cNvSpPr/>
              <p:nvPr/>
            </p:nvSpPr>
            <p:spPr>
              <a:xfrm>
                <a:off x="9878671" y="568414"/>
                <a:ext cx="54714" cy="32184"/>
              </a:xfrm>
              <a:custGeom>
                <a:avLst/>
                <a:gdLst>
                  <a:gd name="connsiteX0" fmla="*/ 52461 w 54713"/>
                  <a:gd name="connsiteY0" fmla="*/ 28644 h 32184"/>
                  <a:gd name="connsiteX1" fmla="*/ 4828 w 54713"/>
                  <a:gd name="connsiteY1" fmla="*/ 4828 h 32184"/>
                </a:gdLst>
                <a:ahLst/>
                <a:cxnLst>
                  <a:cxn ang="0">
                    <a:pos x="connsiteX0" y="connsiteY0"/>
                  </a:cxn>
                  <a:cxn ang="0">
                    <a:pos x="connsiteX1" y="connsiteY1"/>
                  </a:cxn>
                </a:cxnLst>
                <a:rect l="l" t="t" r="r" b="b"/>
                <a:pathLst>
                  <a:path w="54713" h="32184">
                    <a:moveTo>
                      <a:pt x="52461" y="28644"/>
                    </a:moveTo>
                    <a:lnTo>
                      <a:pt x="4828" y="4828"/>
                    </a:lnTo>
                  </a:path>
                </a:pathLst>
              </a:custGeom>
              <a:ln w="19050" cap="flat">
                <a:solidFill>
                  <a:srgbClr val="FFFFFF"/>
                </a:solidFill>
                <a:prstDash val="solid"/>
                <a:round/>
              </a:ln>
            </p:spPr>
            <p:txBody>
              <a:bodyPr rtlCol="0" anchor="ctr"/>
              <a:lstStyle/>
              <a:p>
                <a:pPr algn="ctr"/>
                <a:endParaRPr lang="en-US" dirty="0"/>
              </a:p>
            </p:txBody>
          </p:sp>
          <p:sp>
            <p:nvSpPr>
              <p:cNvPr id="101" name="Freeform: Shape 23">
                <a:extLst>
                  <a:ext uri="{FF2B5EF4-FFF2-40B4-BE49-F238E27FC236}">
                    <a16:creationId xmlns:a16="http://schemas.microsoft.com/office/drawing/2014/main" id="{94737BB8-8725-6667-63FD-8AE88CDFE422}"/>
                  </a:ext>
                </a:extLst>
              </p:cNvPr>
              <p:cNvSpPr/>
              <p:nvPr/>
            </p:nvSpPr>
            <p:spPr>
              <a:xfrm>
                <a:off x="9926304" y="477976"/>
                <a:ext cx="9655" cy="67587"/>
              </a:xfrm>
              <a:custGeom>
                <a:avLst/>
                <a:gdLst>
                  <a:gd name="connsiteX0" fmla="*/ 4828 w 9655"/>
                  <a:gd name="connsiteY0" fmla="*/ 63403 h 67587"/>
                  <a:gd name="connsiteX1" fmla="*/ 4828 w 9655"/>
                  <a:gd name="connsiteY1" fmla="*/ 4828 h 67587"/>
                </a:gdLst>
                <a:ahLst/>
                <a:cxnLst>
                  <a:cxn ang="0">
                    <a:pos x="connsiteX0" y="connsiteY0"/>
                  </a:cxn>
                  <a:cxn ang="0">
                    <a:pos x="connsiteX1" y="connsiteY1"/>
                  </a:cxn>
                </a:cxnLst>
                <a:rect l="l" t="t" r="r" b="b"/>
                <a:pathLst>
                  <a:path w="9655" h="67587">
                    <a:moveTo>
                      <a:pt x="4828" y="63403"/>
                    </a:moveTo>
                    <a:lnTo>
                      <a:pt x="4828" y="4828"/>
                    </a:lnTo>
                  </a:path>
                </a:pathLst>
              </a:custGeom>
              <a:ln w="19050" cap="flat">
                <a:solidFill>
                  <a:srgbClr val="FFFFFF"/>
                </a:solidFill>
                <a:prstDash val="solid"/>
                <a:round/>
              </a:ln>
            </p:spPr>
            <p:txBody>
              <a:bodyPr rtlCol="0" anchor="ctr"/>
              <a:lstStyle/>
              <a:p>
                <a:pPr algn="ctr"/>
                <a:endParaRPr lang="en-US" dirty="0"/>
              </a:p>
            </p:txBody>
          </p:sp>
          <p:sp>
            <p:nvSpPr>
              <p:cNvPr id="102" name="Freeform: Shape 24">
                <a:extLst>
                  <a:ext uri="{FF2B5EF4-FFF2-40B4-BE49-F238E27FC236}">
                    <a16:creationId xmlns:a16="http://schemas.microsoft.com/office/drawing/2014/main" id="{04A395E6-596A-8145-4C14-E1BCFBFF5C94}"/>
                  </a:ext>
                </a:extLst>
              </p:cNvPr>
              <p:cNvSpPr/>
              <p:nvPr/>
            </p:nvSpPr>
            <p:spPr>
              <a:xfrm>
                <a:off x="9831038" y="615404"/>
                <a:ext cx="54714" cy="35403"/>
              </a:xfrm>
              <a:custGeom>
                <a:avLst/>
                <a:gdLst>
                  <a:gd name="connsiteX0" fmla="*/ 4828 w 54713"/>
                  <a:gd name="connsiteY0" fmla="*/ 31863 h 35402"/>
                  <a:gd name="connsiteX1" fmla="*/ 50530 w 54713"/>
                  <a:gd name="connsiteY1" fmla="*/ 4828 h 35402"/>
                </a:gdLst>
                <a:ahLst/>
                <a:cxnLst>
                  <a:cxn ang="0">
                    <a:pos x="connsiteX0" y="connsiteY0"/>
                  </a:cxn>
                  <a:cxn ang="0">
                    <a:pos x="connsiteX1" y="connsiteY1"/>
                  </a:cxn>
                </a:cxnLst>
                <a:rect l="l" t="t" r="r" b="b"/>
                <a:pathLst>
                  <a:path w="54713" h="35402">
                    <a:moveTo>
                      <a:pt x="4828" y="31863"/>
                    </a:moveTo>
                    <a:lnTo>
                      <a:pt x="50530" y="4828"/>
                    </a:lnTo>
                  </a:path>
                </a:pathLst>
              </a:custGeom>
              <a:ln w="19050" cap="flat">
                <a:solidFill>
                  <a:srgbClr val="FFFFFF"/>
                </a:solidFill>
                <a:prstDash val="solid"/>
                <a:round/>
              </a:ln>
            </p:spPr>
            <p:txBody>
              <a:bodyPr rtlCol="0" anchor="ctr"/>
              <a:lstStyle/>
              <a:p>
                <a:pPr algn="ctr"/>
                <a:endParaRPr lang="en-US" dirty="0"/>
              </a:p>
            </p:txBody>
          </p:sp>
          <p:sp>
            <p:nvSpPr>
              <p:cNvPr id="103" name="Freeform: Shape 25">
                <a:extLst>
                  <a:ext uri="{FF2B5EF4-FFF2-40B4-BE49-F238E27FC236}">
                    <a16:creationId xmlns:a16="http://schemas.microsoft.com/office/drawing/2014/main" id="{2C4F1E4E-FEFE-C227-AC98-2BA6EB32CDE8}"/>
                  </a:ext>
                </a:extLst>
              </p:cNvPr>
              <p:cNvSpPr/>
              <p:nvPr/>
            </p:nvSpPr>
            <p:spPr>
              <a:xfrm>
                <a:off x="9878671" y="687497"/>
                <a:ext cx="54714" cy="38621"/>
              </a:xfrm>
              <a:custGeom>
                <a:avLst/>
                <a:gdLst>
                  <a:gd name="connsiteX0" fmla="*/ 4828 w 54713"/>
                  <a:gd name="connsiteY0" fmla="*/ 36690 h 38621"/>
                  <a:gd name="connsiteX1" fmla="*/ 52461 w 54713"/>
                  <a:gd name="connsiteY1" fmla="*/ 4828 h 38621"/>
                </a:gdLst>
                <a:ahLst/>
                <a:cxnLst>
                  <a:cxn ang="0">
                    <a:pos x="connsiteX0" y="connsiteY0"/>
                  </a:cxn>
                  <a:cxn ang="0">
                    <a:pos x="connsiteX1" y="connsiteY1"/>
                  </a:cxn>
                </a:cxnLst>
                <a:rect l="l" t="t" r="r" b="b"/>
                <a:pathLst>
                  <a:path w="54713" h="38621">
                    <a:moveTo>
                      <a:pt x="4828" y="36690"/>
                    </a:moveTo>
                    <a:lnTo>
                      <a:pt x="52461" y="4828"/>
                    </a:lnTo>
                  </a:path>
                </a:pathLst>
              </a:custGeom>
              <a:ln w="19050" cap="flat">
                <a:solidFill>
                  <a:srgbClr val="FFFFFF"/>
                </a:solidFill>
                <a:prstDash val="solid"/>
                <a:round/>
              </a:ln>
            </p:spPr>
            <p:txBody>
              <a:bodyPr rtlCol="0" anchor="ctr"/>
              <a:lstStyle/>
              <a:p>
                <a:pPr algn="ctr"/>
                <a:endParaRPr lang="en-US" dirty="0"/>
              </a:p>
            </p:txBody>
          </p:sp>
          <p:sp>
            <p:nvSpPr>
              <p:cNvPr id="104" name="Freeform: Shape 26">
                <a:extLst>
                  <a:ext uri="{FF2B5EF4-FFF2-40B4-BE49-F238E27FC236}">
                    <a16:creationId xmlns:a16="http://schemas.microsoft.com/office/drawing/2014/main" id="{DDAD6073-C89C-E202-6EF8-4CA985779DA2}"/>
                  </a:ext>
                </a:extLst>
              </p:cNvPr>
              <p:cNvSpPr/>
              <p:nvPr/>
            </p:nvSpPr>
            <p:spPr>
              <a:xfrm>
                <a:off x="9922120" y="777613"/>
                <a:ext cx="54714" cy="35403"/>
              </a:xfrm>
              <a:custGeom>
                <a:avLst/>
                <a:gdLst>
                  <a:gd name="connsiteX0" fmla="*/ 4828 w 54713"/>
                  <a:gd name="connsiteY0" fmla="*/ 31863 h 35402"/>
                  <a:gd name="connsiteX1" fmla="*/ 50851 w 54713"/>
                  <a:gd name="connsiteY1" fmla="*/ 4828 h 35402"/>
                </a:gdLst>
                <a:ahLst/>
                <a:cxnLst>
                  <a:cxn ang="0">
                    <a:pos x="connsiteX0" y="connsiteY0"/>
                  </a:cxn>
                  <a:cxn ang="0">
                    <a:pos x="connsiteX1" y="connsiteY1"/>
                  </a:cxn>
                </a:cxnLst>
                <a:rect l="l" t="t" r="r" b="b"/>
                <a:pathLst>
                  <a:path w="54713" h="35402">
                    <a:moveTo>
                      <a:pt x="4828" y="31863"/>
                    </a:moveTo>
                    <a:lnTo>
                      <a:pt x="50851" y="4828"/>
                    </a:lnTo>
                  </a:path>
                </a:pathLst>
              </a:custGeom>
              <a:ln w="19050" cap="flat">
                <a:solidFill>
                  <a:srgbClr val="FFFFFF"/>
                </a:solidFill>
                <a:prstDash val="solid"/>
                <a:round/>
              </a:ln>
            </p:spPr>
            <p:txBody>
              <a:bodyPr rtlCol="0" anchor="ctr"/>
              <a:lstStyle/>
              <a:p>
                <a:pPr algn="ctr"/>
                <a:endParaRPr lang="en-US" dirty="0"/>
              </a:p>
            </p:txBody>
          </p:sp>
          <p:sp>
            <p:nvSpPr>
              <p:cNvPr id="105" name="Freeform: Shape 27">
                <a:extLst>
                  <a:ext uri="{FF2B5EF4-FFF2-40B4-BE49-F238E27FC236}">
                    <a16:creationId xmlns:a16="http://schemas.microsoft.com/office/drawing/2014/main" id="{D136A087-0720-6064-5F02-E4F6C652EBEB}"/>
                  </a:ext>
                </a:extLst>
              </p:cNvPr>
              <p:cNvSpPr/>
              <p:nvPr/>
            </p:nvSpPr>
            <p:spPr>
              <a:xfrm>
                <a:off x="9918258" y="687497"/>
                <a:ext cx="112646" cy="64369"/>
              </a:xfrm>
              <a:custGeom>
                <a:avLst/>
                <a:gdLst>
                  <a:gd name="connsiteX0" fmla="*/ 4828 w 112645"/>
                  <a:gd name="connsiteY0" fmla="*/ 60507 h 64368"/>
                  <a:gd name="connsiteX1" fmla="*/ 108140 w 112645"/>
                  <a:gd name="connsiteY1" fmla="*/ 4828 h 64368"/>
                </a:gdLst>
                <a:ahLst/>
                <a:cxnLst>
                  <a:cxn ang="0">
                    <a:pos x="connsiteX0" y="connsiteY0"/>
                  </a:cxn>
                  <a:cxn ang="0">
                    <a:pos x="connsiteX1" y="connsiteY1"/>
                  </a:cxn>
                </a:cxnLst>
                <a:rect l="l" t="t" r="r" b="b"/>
                <a:pathLst>
                  <a:path w="112645" h="64368">
                    <a:moveTo>
                      <a:pt x="4828" y="60507"/>
                    </a:moveTo>
                    <a:lnTo>
                      <a:pt x="108140" y="4828"/>
                    </a:lnTo>
                  </a:path>
                </a:pathLst>
              </a:custGeom>
              <a:ln w="19050" cap="flat">
                <a:solidFill>
                  <a:srgbClr val="FFFFFF"/>
                </a:solidFill>
                <a:prstDash val="solid"/>
                <a:round/>
              </a:ln>
            </p:spPr>
            <p:txBody>
              <a:bodyPr rtlCol="0" anchor="ctr"/>
              <a:lstStyle/>
              <a:p>
                <a:pPr algn="ctr"/>
                <a:endParaRPr lang="en-US" dirty="0"/>
              </a:p>
            </p:txBody>
          </p:sp>
          <p:sp>
            <p:nvSpPr>
              <p:cNvPr id="106" name="Freeform: Shape 28">
                <a:extLst>
                  <a:ext uri="{FF2B5EF4-FFF2-40B4-BE49-F238E27FC236}">
                    <a16:creationId xmlns:a16="http://schemas.microsoft.com/office/drawing/2014/main" id="{A1CC6CA9-A0B3-A967-5AF7-336AF4EDC789}"/>
                  </a:ext>
                </a:extLst>
              </p:cNvPr>
              <p:cNvSpPr/>
              <p:nvPr/>
            </p:nvSpPr>
            <p:spPr>
              <a:xfrm>
                <a:off x="9878671" y="639864"/>
                <a:ext cx="54714" cy="38621"/>
              </a:xfrm>
              <a:custGeom>
                <a:avLst/>
                <a:gdLst>
                  <a:gd name="connsiteX0" fmla="*/ 4828 w 54713"/>
                  <a:gd name="connsiteY0" fmla="*/ 36690 h 38621"/>
                  <a:gd name="connsiteX1" fmla="*/ 52461 w 54713"/>
                  <a:gd name="connsiteY1" fmla="*/ 4828 h 38621"/>
                </a:gdLst>
                <a:ahLst/>
                <a:cxnLst>
                  <a:cxn ang="0">
                    <a:pos x="connsiteX0" y="connsiteY0"/>
                  </a:cxn>
                  <a:cxn ang="0">
                    <a:pos x="connsiteX1" y="connsiteY1"/>
                  </a:cxn>
                </a:cxnLst>
                <a:rect l="l" t="t" r="r" b="b"/>
                <a:pathLst>
                  <a:path w="54713" h="38621">
                    <a:moveTo>
                      <a:pt x="4828" y="36690"/>
                    </a:moveTo>
                    <a:lnTo>
                      <a:pt x="52461" y="4828"/>
                    </a:lnTo>
                  </a:path>
                </a:pathLst>
              </a:custGeom>
              <a:ln w="19050" cap="flat">
                <a:solidFill>
                  <a:srgbClr val="FFFFFF"/>
                </a:solidFill>
                <a:prstDash val="solid"/>
                <a:round/>
              </a:ln>
            </p:spPr>
            <p:txBody>
              <a:bodyPr rtlCol="0" anchor="ctr"/>
              <a:lstStyle/>
              <a:p>
                <a:pPr algn="ctr"/>
                <a:endParaRPr lang="en-US" dirty="0"/>
              </a:p>
            </p:txBody>
          </p:sp>
          <p:sp>
            <p:nvSpPr>
              <p:cNvPr id="107" name="Freeform: Shape 29">
                <a:extLst>
                  <a:ext uri="{FF2B5EF4-FFF2-40B4-BE49-F238E27FC236}">
                    <a16:creationId xmlns:a16="http://schemas.microsoft.com/office/drawing/2014/main" id="{2A9B5C73-BD2E-9734-A7EF-A66C6D374B90}"/>
                  </a:ext>
                </a:extLst>
              </p:cNvPr>
              <p:cNvSpPr/>
              <p:nvPr/>
            </p:nvSpPr>
            <p:spPr>
              <a:xfrm>
                <a:off x="9831038" y="449332"/>
                <a:ext cx="199544" cy="389432"/>
              </a:xfrm>
              <a:custGeom>
                <a:avLst/>
                <a:gdLst>
                  <a:gd name="connsiteX0" fmla="*/ 195360 w 199543"/>
                  <a:gd name="connsiteY0" fmla="*/ 36368 h 389431"/>
                  <a:gd name="connsiteX1" fmla="*/ 147727 w 199543"/>
                  <a:gd name="connsiteY1" fmla="*/ 4828 h 389431"/>
                  <a:gd name="connsiteX2" fmla="*/ 52461 w 199543"/>
                  <a:gd name="connsiteY2" fmla="*/ 60185 h 389431"/>
                  <a:gd name="connsiteX3" fmla="*/ 52461 w 199543"/>
                  <a:gd name="connsiteY3" fmla="*/ 123588 h 389431"/>
                  <a:gd name="connsiteX4" fmla="*/ 4828 w 199543"/>
                  <a:gd name="connsiteY4" fmla="*/ 147727 h 389431"/>
                  <a:gd name="connsiteX5" fmla="*/ 4828 w 199543"/>
                  <a:gd name="connsiteY5" fmla="*/ 197291 h 389431"/>
                  <a:gd name="connsiteX6" fmla="*/ 4828 w 199543"/>
                  <a:gd name="connsiteY6" fmla="*/ 242993 h 389431"/>
                  <a:gd name="connsiteX7" fmla="*/ 52461 w 199543"/>
                  <a:gd name="connsiteY7" fmla="*/ 274855 h 389431"/>
                  <a:gd name="connsiteX8" fmla="*/ 52461 w 199543"/>
                  <a:gd name="connsiteY8" fmla="*/ 330534 h 389431"/>
                  <a:gd name="connsiteX9" fmla="*/ 147727 w 199543"/>
                  <a:gd name="connsiteY9" fmla="*/ 385892 h 389431"/>
                  <a:gd name="connsiteX10" fmla="*/ 195360 w 199543"/>
                  <a:gd name="connsiteY10" fmla="*/ 360466 h 389431"/>
                  <a:gd name="connsiteX11" fmla="*/ 195360 w 199543"/>
                  <a:gd name="connsiteY11" fmla="*/ 195360 h 389431"/>
                  <a:gd name="connsiteX12" fmla="*/ 147727 w 199543"/>
                  <a:gd name="connsiteY12" fmla="*/ 171543 h 38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9543" h="389431">
                    <a:moveTo>
                      <a:pt x="195360" y="36368"/>
                    </a:moveTo>
                    <a:lnTo>
                      <a:pt x="147727" y="4828"/>
                    </a:lnTo>
                    <a:lnTo>
                      <a:pt x="52461" y="60185"/>
                    </a:lnTo>
                    <a:lnTo>
                      <a:pt x="52461" y="123588"/>
                    </a:lnTo>
                    <a:lnTo>
                      <a:pt x="4828" y="147727"/>
                    </a:lnTo>
                    <a:lnTo>
                      <a:pt x="4828" y="197291"/>
                    </a:lnTo>
                    <a:lnTo>
                      <a:pt x="4828" y="242993"/>
                    </a:lnTo>
                    <a:lnTo>
                      <a:pt x="52461" y="274855"/>
                    </a:lnTo>
                    <a:lnTo>
                      <a:pt x="52461" y="330534"/>
                    </a:lnTo>
                    <a:lnTo>
                      <a:pt x="147727" y="385892"/>
                    </a:lnTo>
                    <a:lnTo>
                      <a:pt x="195360" y="360466"/>
                    </a:lnTo>
                    <a:lnTo>
                      <a:pt x="195360" y="195360"/>
                    </a:lnTo>
                    <a:lnTo>
                      <a:pt x="147727" y="171543"/>
                    </a:lnTo>
                  </a:path>
                </a:pathLst>
              </a:custGeom>
              <a:noFill/>
              <a:ln w="19050" cap="flat">
                <a:solidFill>
                  <a:srgbClr val="FFFFFF"/>
                </a:solidFill>
                <a:prstDash val="solid"/>
                <a:round/>
              </a:ln>
            </p:spPr>
            <p:txBody>
              <a:bodyPr rtlCol="0" anchor="ctr"/>
              <a:lstStyle/>
              <a:p>
                <a:pPr algn="ctr"/>
                <a:endParaRPr lang="en-US" dirty="0"/>
              </a:p>
            </p:txBody>
          </p:sp>
          <p:sp>
            <p:nvSpPr>
              <p:cNvPr id="108" name="Freeform: Shape 30">
                <a:extLst>
                  <a:ext uri="{FF2B5EF4-FFF2-40B4-BE49-F238E27FC236}">
                    <a16:creationId xmlns:a16="http://schemas.microsoft.com/office/drawing/2014/main" id="{5DE33D0F-3E55-EB52-6324-8453FB8AB878}"/>
                  </a:ext>
                </a:extLst>
              </p:cNvPr>
              <p:cNvSpPr/>
              <p:nvPr/>
            </p:nvSpPr>
            <p:spPr>
              <a:xfrm>
                <a:off x="9926304" y="639864"/>
                <a:ext cx="54714" cy="80461"/>
              </a:xfrm>
              <a:custGeom>
                <a:avLst/>
                <a:gdLst>
                  <a:gd name="connsiteX0" fmla="*/ 52461 w 54713"/>
                  <a:gd name="connsiteY0" fmla="*/ 76277 h 80461"/>
                  <a:gd name="connsiteX1" fmla="*/ 52461 w 54713"/>
                  <a:gd name="connsiteY1" fmla="*/ 36690 h 80461"/>
                  <a:gd name="connsiteX2" fmla="*/ 4828 w 54713"/>
                  <a:gd name="connsiteY2" fmla="*/ 4828 h 80461"/>
                </a:gdLst>
                <a:ahLst/>
                <a:cxnLst>
                  <a:cxn ang="0">
                    <a:pos x="connsiteX0" y="connsiteY0"/>
                  </a:cxn>
                  <a:cxn ang="0">
                    <a:pos x="connsiteX1" y="connsiteY1"/>
                  </a:cxn>
                  <a:cxn ang="0">
                    <a:pos x="connsiteX2" y="connsiteY2"/>
                  </a:cxn>
                </a:cxnLst>
                <a:rect l="l" t="t" r="r" b="b"/>
                <a:pathLst>
                  <a:path w="54713" h="80461">
                    <a:moveTo>
                      <a:pt x="52461" y="76277"/>
                    </a:moveTo>
                    <a:lnTo>
                      <a:pt x="52461" y="36690"/>
                    </a:lnTo>
                    <a:lnTo>
                      <a:pt x="4828" y="4828"/>
                    </a:lnTo>
                  </a:path>
                </a:pathLst>
              </a:custGeom>
              <a:noFill/>
              <a:ln w="19050" cap="flat">
                <a:solidFill>
                  <a:srgbClr val="FFFFFF"/>
                </a:solidFill>
                <a:prstDash val="solid"/>
                <a:round/>
              </a:ln>
            </p:spPr>
            <p:txBody>
              <a:bodyPr rtlCol="0" anchor="ctr"/>
              <a:lstStyle/>
              <a:p>
                <a:pPr algn="ctr"/>
                <a:endParaRPr lang="en-US" dirty="0"/>
              </a:p>
            </p:txBody>
          </p:sp>
          <p:sp>
            <p:nvSpPr>
              <p:cNvPr id="109" name="Freeform: Shape 31">
                <a:extLst>
                  <a:ext uri="{FF2B5EF4-FFF2-40B4-BE49-F238E27FC236}">
                    <a16:creationId xmlns:a16="http://schemas.microsoft.com/office/drawing/2014/main" id="{E298714C-5AF9-CA57-61CA-5DA376ED4111}"/>
                  </a:ext>
                </a:extLst>
              </p:cNvPr>
              <p:cNvSpPr/>
              <p:nvPr/>
            </p:nvSpPr>
            <p:spPr>
              <a:xfrm>
                <a:off x="10212102" y="599633"/>
                <a:ext cx="9655" cy="93335"/>
              </a:xfrm>
              <a:custGeom>
                <a:avLst/>
                <a:gdLst>
                  <a:gd name="connsiteX0" fmla="*/ 4828 w 9655"/>
                  <a:gd name="connsiteY0" fmla="*/ 4828 h 93334"/>
                  <a:gd name="connsiteX1" fmla="*/ 4828 w 9655"/>
                  <a:gd name="connsiteY1" fmla="*/ 46989 h 93334"/>
                  <a:gd name="connsiteX2" fmla="*/ 4828 w 9655"/>
                  <a:gd name="connsiteY2" fmla="*/ 89473 h 93334"/>
                </a:gdLst>
                <a:ahLst/>
                <a:cxnLst>
                  <a:cxn ang="0">
                    <a:pos x="connsiteX0" y="connsiteY0"/>
                  </a:cxn>
                  <a:cxn ang="0">
                    <a:pos x="connsiteX1" y="connsiteY1"/>
                  </a:cxn>
                  <a:cxn ang="0">
                    <a:pos x="connsiteX2" y="connsiteY2"/>
                  </a:cxn>
                </a:cxnLst>
                <a:rect l="l" t="t" r="r" b="b"/>
                <a:pathLst>
                  <a:path w="9655" h="93334">
                    <a:moveTo>
                      <a:pt x="4828" y="4828"/>
                    </a:moveTo>
                    <a:lnTo>
                      <a:pt x="4828" y="46989"/>
                    </a:lnTo>
                    <a:lnTo>
                      <a:pt x="4828" y="89473"/>
                    </a:lnTo>
                    <a:close/>
                  </a:path>
                </a:pathLst>
              </a:custGeom>
              <a:noFill/>
              <a:ln w="19050" cap="flat">
                <a:solidFill>
                  <a:srgbClr val="FFFFFF"/>
                </a:solidFill>
                <a:prstDash val="solid"/>
                <a:round/>
              </a:ln>
            </p:spPr>
            <p:txBody>
              <a:bodyPr rtlCol="0" anchor="ctr"/>
              <a:lstStyle/>
              <a:p>
                <a:pPr algn="ctr"/>
                <a:endParaRPr lang="en-US" dirty="0"/>
              </a:p>
            </p:txBody>
          </p:sp>
          <p:sp>
            <p:nvSpPr>
              <p:cNvPr id="110" name="Freeform: Shape 32">
                <a:extLst>
                  <a:ext uri="{FF2B5EF4-FFF2-40B4-BE49-F238E27FC236}">
                    <a16:creationId xmlns:a16="http://schemas.microsoft.com/office/drawing/2014/main" id="{70022949-4410-29E7-9BF3-E759FF44D19D}"/>
                  </a:ext>
                </a:extLst>
              </p:cNvPr>
              <p:cNvSpPr/>
              <p:nvPr/>
            </p:nvSpPr>
            <p:spPr>
              <a:xfrm>
                <a:off x="10164469" y="663680"/>
                <a:ext cx="54714" cy="32184"/>
              </a:xfrm>
              <a:custGeom>
                <a:avLst/>
                <a:gdLst>
                  <a:gd name="connsiteX0" fmla="*/ 4828 w 54713"/>
                  <a:gd name="connsiteY0" fmla="*/ 4828 h 32184"/>
                  <a:gd name="connsiteX1" fmla="*/ 52461 w 54713"/>
                  <a:gd name="connsiteY1" fmla="*/ 28644 h 32184"/>
                </a:gdLst>
                <a:ahLst/>
                <a:cxnLst>
                  <a:cxn ang="0">
                    <a:pos x="connsiteX0" y="connsiteY0"/>
                  </a:cxn>
                  <a:cxn ang="0">
                    <a:pos x="connsiteX1" y="connsiteY1"/>
                  </a:cxn>
                </a:cxnLst>
                <a:rect l="l" t="t" r="r" b="b"/>
                <a:pathLst>
                  <a:path w="54713" h="32184">
                    <a:moveTo>
                      <a:pt x="4828" y="4828"/>
                    </a:moveTo>
                    <a:lnTo>
                      <a:pt x="52461" y="28644"/>
                    </a:lnTo>
                  </a:path>
                </a:pathLst>
              </a:custGeom>
              <a:ln w="19050" cap="flat">
                <a:solidFill>
                  <a:schemeClr val="accent4"/>
                </a:solidFill>
                <a:prstDash val="solid"/>
                <a:round/>
              </a:ln>
            </p:spPr>
            <p:txBody>
              <a:bodyPr rtlCol="0" anchor="ctr"/>
              <a:lstStyle/>
              <a:p>
                <a:pPr algn="ctr"/>
                <a:endParaRPr lang="en-US" dirty="0"/>
              </a:p>
            </p:txBody>
          </p:sp>
          <p:sp>
            <p:nvSpPr>
              <p:cNvPr id="111" name="Freeform: Shape 33">
                <a:extLst>
                  <a:ext uri="{FF2B5EF4-FFF2-40B4-BE49-F238E27FC236}">
                    <a16:creationId xmlns:a16="http://schemas.microsoft.com/office/drawing/2014/main" id="{889B2638-F7AB-6C5B-8902-560EF5F9F9D2}"/>
                  </a:ext>
                </a:extLst>
              </p:cNvPr>
              <p:cNvSpPr/>
              <p:nvPr/>
            </p:nvSpPr>
            <p:spPr>
              <a:xfrm>
                <a:off x="10132928" y="536552"/>
                <a:ext cx="38621" cy="9655"/>
              </a:xfrm>
              <a:custGeom>
                <a:avLst/>
                <a:gdLst>
                  <a:gd name="connsiteX0" fmla="*/ 36368 w 38621"/>
                  <a:gd name="connsiteY0" fmla="*/ 4828 h 9655"/>
                  <a:gd name="connsiteX1" fmla="*/ 4828 w 38621"/>
                  <a:gd name="connsiteY1" fmla="*/ 4828 h 9655"/>
                </a:gdLst>
                <a:ahLst/>
                <a:cxnLst>
                  <a:cxn ang="0">
                    <a:pos x="connsiteX0" y="connsiteY0"/>
                  </a:cxn>
                  <a:cxn ang="0">
                    <a:pos x="connsiteX1" y="connsiteY1"/>
                  </a:cxn>
                </a:cxnLst>
                <a:rect l="l" t="t" r="r" b="b"/>
                <a:pathLst>
                  <a:path w="38621" h="9655">
                    <a:moveTo>
                      <a:pt x="36368" y="4828"/>
                    </a:moveTo>
                    <a:lnTo>
                      <a:pt x="4828" y="4828"/>
                    </a:lnTo>
                  </a:path>
                </a:pathLst>
              </a:custGeom>
              <a:ln w="19050" cap="flat">
                <a:solidFill>
                  <a:schemeClr val="accent4"/>
                </a:solidFill>
                <a:prstDash val="solid"/>
                <a:round/>
              </a:ln>
            </p:spPr>
            <p:txBody>
              <a:bodyPr rtlCol="0" anchor="ctr"/>
              <a:lstStyle/>
              <a:p>
                <a:pPr algn="ctr"/>
                <a:endParaRPr lang="en-US" dirty="0"/>
              </a:p>
            </p:txBody>
          </p:sp>
          <p:sp>
            <p:nvSpPr>
              <p:cNvPr id="112" name="Freeform: Shape 34">
                <a:extLst>
                  <a:ext uri="{FF2B5EF4-FFF2-40B4-BE49-F238E27FC236}">
                    <a16:creationId xmlns:a16="http://schemas.microsoft.com/office/drawing/2014/main" id="{6C9A0A5E-6015-C019-2708-4D1D91EC5C9C}"/>
                  </a:ext>
                </a:extLst>
              </p:cNvPr>
              <p:cNvSpPr/>
              <p:nvPr/>
            </p:nvSpPr>
            <p:spPr>
              <a:xfrm>
                <a:off x="10021570" y="751222"/>
                <a:ext cx="54714" cy="9655"/>
              </a:xfrm>
              <a:custGeom>
                <a:avLst/>
                <a:gdLst>
                  <a:gd name="connsiteX0" fmla="*/ 4828 w 54713"/>
                  <a:gd name="connsiteY0" fmla="*/ 4828 h 9655"/>
                  <a:gd name="connsiteX1" fmla="*/ 52461 w 54713"/>
                  <a:gd name="connsiteY1" fmla="*/ 4828 h 9655"/>
                </a:gdLst>
                <a:ahLst/>
                <a:cxnLst>
                  <a:cxn ang="0">
                    <a:pos x="connsiteX0" y="connsiteY0"/>
                  </a:cxn>
                  <a:cxn ang="0">
                    <a:pos x="connsiteX1" y="connsiteY1"/>
                  </a:cxn>
                </a:cxnLst>
                <a:rect l="l" t="t" r="r" b="b"/>
                <a:pathLst>
                  <a:path w="54713" h="9655">
                    <a:moveTo>
                      <a:pt x="4828" y="4828"/>
                    </a:moveTo>
                    <a:lnTo>
                      <a:pt x="52461" y="4828"/>
                    </a:lnTo>
                  </a:path>
                </a:pathLst>
              </a:custGeom>
              <a:ln w="19050" cap="flat">
                <a:solidFill>
                  <a:schemeClr val="accent4"/>
                </a:solidFill>
                <a:prstDash val="solid"/>
                <a:round/>
              </a:ln>
            </p:spPr>
            <p:txBody>
              <a:bodyPr rtlCol="0" anchor="ctr"/>
              <a:lstStyle/>
              <a:p>
                <a:pPr algn="ctr"/>
                <a:endParaRPr lang="en-US" dirty="0"/>
              </a:p>
            </p:txBody>
          </p:sp>
          <p:sp>
            <p:nvSpPr>
              <p:cNvPr id="113" name="Freeform: Shape 35">
                <a:extLst>
                  <a:ext uri="{FF2B5EF4-FFF2-40B4-BE49-F238E27FC236}">
                    <a16:creationId xmlns:a16="http://schemas.microsoft.com/office/drawing/2014/main" id="{78C32407-24A9-258F-78A0-944EF1A3DDE8}"/>
                  </a:ext>
                </a:extLst>
              </p:cNvPr>
              <p:cNvSpPr/>
              <p:nvPr/>
            </p:nvSpPr>
            <p:spPr>
              <a:xfrm>
                <a:off x="10101065" y="520781"/>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19050" cap="flat">
                <a:solidFill>
                  <a:schemeClr val="accent4"/>
                </a:solidFill>
                <a:prstDash val="solid"/>
                <a:round/>
              </a:ln>
            </p:spPr>
            <p:txBody>
              <a:bodyPr rtlCol="0" anchor="ctr"/>
              <a:lstStyle/>
              <a:p>
                <a:pPr algn="ctr"/>
                <a:endParaRPr lang="en-US" dirty="0"/>
              </a:p>
            </p:txBody>
          </p:sp>
          <p:sp>
            <p:nvSpPr>
              <p:cNvPr id="114" name="Freeform: Shape 36">
                <a:extLst>
                  <a:ext uri="{FF2B5EF4-FFF2-40B4-BE49-F238E27FC236}">
                    <a16:creationId xmlns:a16="http://schemas.microsoft.com/office/drawing/2014/main" id="{DC5A3853-F90F-8E0D-1185-AE0F1EE067B7}"/>
                  </a:ext>
                </a:extLst>
              </p:cNvPr>
              <p:cNvSpPr/>
              <p:nvPr/>
            </p:nvSpPr>
            <p:spPr>
              <a:xfrm>
                <a:off x="10132928" y="639864"/>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19050" cap="flat">
                <a:solidFill>
                  <a:schemeClr val="accent4"/>
                </a:solidFill>
                <a:prstDash val="solid"/>
                <a:round/>
              </a:ln>
            </p:spPr>
            <p:txBody>
              <a:bodyPr rtlCol="0" anchor="ctr"/>
              <a:lstStyle/>
              <a:p>
                <a:pPr algn="ctr"/>
                <a:endParaRPr lang="en-US" dirty="0"/>
              </a:p>
            </p:txBody>
          </p:sp>
          <p:sp>
            <p:nvSpPr>
              <p:cNvPr id="115" name="Freeform: Shape 37">
                <a:extLst>
                  <a:ext uri="{FF2B5EF4-FFF2-40B4-BE49-F238E27FC236}">
                    <a16:creationId xmlns:a16="http://schemas.microsoft.com/office/drawing/2014/main" id="{448A0A17-2EE3-150E-F68D-FA516E11C73F}"/>
                  </a:ext>
                </a:extLst>
              </p:cNvPr>
              <p:cNvSpPr/>
              <p:nvPr/>
            </p:nvSpPr>
            <p:spPr>
              <a:xfrm>
                <a:off x="10069203" y="600277"/>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19050" cap="flat">
                <a:solidFill>
                  <a:schemeClr val="accent4"/>
                </a:solidFill>
                <a:prstDash val="solid"/>
                <a:round/>
              </a:ln>
            </p:spPr>
            <p:txBody>
              <a:bodyPr rtlCol="0" anchor="ctr"/>
              <a:lstStyle/>
              <a:p>
                <a:pPr algn="ctr"/>
                <a:endParaRPr lang="en-US" dirty="0"/>
              </a:p>
            </p:txBody>
          </p:sp>
          <p:sp>
            <p:nvSpPr>
              <p:cNvPr id="116" name="Freeform: Shape 38">
                <a:extLst>
                  <a:ext uri="{FF2B5EF4-FFF2-40B4-BE49-F238E27FC236}">
                    <a16:creationId xmlns:a16="http://schemas.microsoft.com/office/drawing/2014/main" id="{4A75F4EF-A6E0-8190-F4EB-8317BF474EC9}"/>
                  </a:ext>
                </a:extLst>
              </p:cNvPr>
              <p:cNvSpPr/>
              <p:nvPr/>
            </p:nvSpPr>
            <p:spPr>
              <a:xfrm>
                <a:off x="10069203" y="735452"/>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19050" cap="flat">
                <a:solidFill>
                  <a:schemeClr val="accent4"/>
                </a:solidFill>
                <a:prstDash val="solid"/>
                <a:round/>
              </a:ln>
            </p:spPr>
            <p:txBody>
              <a:bodyPr rtlCol="0" anchor="ctr"/>
              <a:lstStyle/>
              <a:p>
                <a:pPr algn="ctr"/>
                <a:endParaRPr lang="en-US" dirty="0"/>
              </a:p>
            </p:txBody>
          </p:sp>
          <p:sp>
            <p:nvSpPr>
              <p:cNvPr id="117" name="Freeform: Shape 39">
                <a:extLst>
                  <a:ext uri="{FF2B5EF4-FFF2-40B4-BE49-F238E27FC236}">
                    <a16:creationId xmlns:a16="http://schemas.microsoft.com/office/drawing/2014/main" id="{8409D15F-BCB0-2C45-E7F0-6F27B333FBDF}"/>
                  </a:ext>
                </a:extLst>
              </p:cNvPr>
              <p:cNvSpPr/>
              <p:nvPr/>
            </p:nvSpPr>
            <p:spPr>
              <a:xfrm>
                <a:off x="10021570" y="449332"/>
                <a:ext cx="199544" cy="389432"/>
              </a:xfrm>
              <a:custGeom>
                <a:avLst/>
                <a:gdLst>
                  <a:gd name="connsiteX0" fmla="*/ 52461 w 199543"/>
                  <a:gd name="connsiteY0" fmla="*/ 163497 h 389431"/>
                  <a:gd name="connsiteX1" fmla="*/ 4828 w 199543"/>
                  <a:gd name="connsiteY1" fmla="*/ 131956 h 389431"/>
                  <a:gd name="connsiteX2" fmla="*/ 4828 w 199543"/>
                  <a:gd name="connsiteY2" fmla="*/ 36368 h 389431"/>
                  <a:gd name="connsiteX3" fmla="*/ 52461 w 199543"/>
                  <a:gd name="connsiteY3" fmla="*/ 4828 h 389431"/>
                  <a:gd name="connsiteX4" fmla="*/ 147727 w 199543"/>
                  <a:gd name="connsiteY4" fmla="*/ 61794 h 389431"/>
                  <a:gd name="connsiteX5" fmla="*/ 147727 w 199543"/>
                  <a:gd name="connsiteY5" fmla="*/ 123588 h 389431"/>
                  <a:gd name="connsiteX6" fmla="*/ 195360 w 199543"/>
                  <a:gd name="connsiteY6" fmla="*/ 150623 h 389431"/>
                  <a:gd name="connsiteX7" fmla="*/ 195360 w 199543"/>
                  <a:gd name="connsiteY7" fmla="*/ 197291 h 389431"/>
                  <a:gd name="connsiteX8" fmla="*/ 195360 w 199543"/>
                  <a:gd name="connsiteY8" fmla="*/ 242993 h 389431"/>
                  <a:gd name="connsiteX9" fmla="*/ 147727 w 199543"/>
                  <a:gd name="connsiteY9" fmla="*/ 274855 h 389431"/>
                  <a:gd name="connsiteX10" fmla="*/ 147727 w 199543"/>
                  <a:gd name="connsiteY10" fmla="*/ 330534 h 389431"/>
                  <a:gd name="connsiteX11" fmla="*/ 52461 w 199543"/>
                  <a:gd name="connsiteY11" fmla="*/ 385892 h 389431"/>
                  <a:gd name="connsiteX12" fmla="*/ 4828 w 199543"/>
                  <a:gd name="connsiteY12" fmla="*/ 362075 h 389431"/>
                  <a:gd name="connsiteX13" fmla="*/ 4828 w 199543"/>
                  <a:gd name="connsiteY13" fmla="*/ 197934 h 38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543" h="389431">
                    <a:moveTo>
                      <a:pt x="52461" y="163497"/>
                    </a:moveTo>
                    <a:lnTo>
                      <a:pt x="4828" y="131956"/>
                    </a:lnTo>
                    <a:lnTo>
                      <a:pt x="4828" y="36368"/>
                    </a:lnTo>
                    <a:lnTo>
                      <a:pt x="52461" y="4828"/>
                    </a:lnTo>
                    <a:lnTo>
                      <a:pt x="147727" y="61794"/>
                    </a:lnTo>
                    <a:lnTo>
                      <a:pt x="147727" y="123588"/>
                    </a:lnTo>
                    <a:lnTo>
                      <a:pt x="195360" y="150623"/>
                    </a:lnTo>
                    <a:lnTo>
                      <a:pt x="195360" y="197291"/>
                    </a:lnTo>
                    <a:lnTo>
                      <a:pt x="195360" y="242993"/>
                    </a:lnTo>
                    <a:lnTo>
                      <a:pt x="147727" y="274855"/>
                    </a:lnTo>
                    <a:lnTo>
                      <a:pt x="147727" y="330534"/>
                    </a:lnTo>
                    <a:lnTo>
                      <a:pt x="52461" y="385892"/>
                    </a:lnTo>
                    <a:lnTo>
                      <a:pt x="4828" y="362075"/>
                    </a:lnTo>
                    <a:lnTo>
                      <a:pt x="4828" y="197934"/>
                    </a:lnTo>
                  </a:path>
                </a:pathLst>
              </a:custGeom>
              <a:noFill/>
              <a:ln w="19050" cap="flat">
                <a:solidFill>
                  <a:srgbClr val="FFFFFF"/>
                </a:solidFill>
                <a:prstDash val="solid"/>
                <a:round/>
              </a:ln>
            </p:spPr>
            <p:txBody>
              <a:bodyPr rtlCol="0" anchor="ctr"/>
              <a:lstStyle/>
              <a:p>
                <a:pPr algn="ctr"/>
                <a:endParaRPr lang="en-US" dirty="0"/>
              </a:p>
            </p:txBody>
          </p:sp>
        </p:grpSp>
        <p:sp>
          <p:nvSpPr>
            <p:cNvPr id="118" name="TextBox 117">
              <a:extLst>
                <a:ext uri="{FF2B5EF4-FFF2-40B4-BE49-F238E27FC236}">
                  <a16:creationId xmlns:a16="http://schemas.microsoft.com/office/drawing/2014/main" id="{08400B0C-2697-62B2-7B19-BB49F1B8477D}"/>
                </a:ext>
              </a:extLst>
            </p:cNvPr>
            <p:cNvSpPr txBox="1"/>
            <p:nvPr/>
          </p:nvSpPr>
          <p:spPr>
            <a:xfrm>
              <a:off x="6825621" y="5490236"/>
              <a:ext cx="1477283" cy="369332"/>
            </a:xfrm>
            <a:prstGeom prst="rect">
              <a:avLst/>
            </a:prstGeom>
            <a:noFill/>
          </p:spPr>
          <p:txBody>
            <a:bodyPr wrap="square">
              <a:spAutoFit/>
            </a:bodyPr>
            <a:lstStyle/>
            <a:p>
              <a:pPr algn="ctr"/>
              <a:r>
                <a:rPr lang="en-US" b="0" i="0" dirty="0">
                  <a:effectLst/>
                  <a:latin typeface="+mj-lt"/>
                </a:rPr>
                <a:t>Command</a:t>
              </a:r>
            </a:p>
          </p:txBody>
        </p:sp>
        <p:sp>
          <p:nvSpPr>
            <p:cNvPr id="121" name="TextBox 120">
              <a:extLst>
                <a:ext uri="{FF2B5EF4-FFF2-40B4-BE49-F238E27FC236}">
                  <a16:creationId xmlns:a16="http://schemas.microsoft.com/office/drawing/2014/main" id="{61F32E12-896B-033B-E37E-45E361FFD226}"/>
                </a:ext>
              </a:extLst>
            </p:cNvPr>
            <p:cNvSpPr txBox="1"/>
            <p:nvPr/>
          </p:nvSpPr>
          <p:spPr>
            <a:xfrm>
              <a:off x="3150498" y="3408980"/>
              <a:ext cx="4867038" cy="646331"/>
            </a:xfrm>
            <a:prstGeom prst="rect">
              <a:avLst/>
            </a:prstGeom>
            <a:noFill/>
          </p:spPr>
          <p:txBody>
            <a:bodyPr wrap="none" rtlCol="0">
              <a:spAutoFit/>
            </a:bodyPr>
            <a:lstStyle/>
            <a:p>
              <a:r>
                <a:rPr lang="en-US" sz="1800" dirty="0">
                  <a:latin typeface="+mj-lt"/>
                </a:rPr>
                <a:t>Some foundation models (FMs) available:</a:t>
              </a:r>
              <a:endParaRPr lang="en-US" dirty="0">
                <a:latin typeface="+mj-lt"/>
              </a:endParaRPr>
            </a:p>
            <a:p>
              <a:endParaRPr lang="en-US" dirty="0"/>
            </a:p>
          </p:txBody>
        </p:sp>
      </p:grpSp>
      <p:sp>
        <p:nvSpPr>
          <p:cNvPr id="124" name="TextBox 123">
            <a:extLst>
              <a:ext uri="{FF2B5EF4-FFF2-40B4-BE49-F238E27FC236}">
                <a16:creationId xmlns:a16="http://schemas.microsoft.com/office/drawing/2014/main" id="{11495978-42CA-8283-7705-7819034C274D}"/>
              </a:ext>
            </a:extLst>
          </p:cNvPr>
          <p:cNvSpPr txBox="1"/>
          <p:nvPr/>
        </p:nvSpPr>
        <p:spPr>
          <a:xfrm>
            <a:off x="1610513" y="3730964"/>
            <a:ext cx="1173795" cy="369332"/>
          </a:xfrm>
          <a:prstGeom prst="rect">
            <a:avLst/>
          </a:prstGeom>
          <a:noFill/>
        </p:spPr>
        <p:txBody>
          <a:bodyPr wrap="square">
            <a:spAutoFit/>
          </a:bodyPr>
          <a:lstStyle/>
          <a:p>
            <a:pPr algn="ctr"/>
            <a:r>
              <a:rPr lang="en-US" b="0" i="0" dirty="0">
                <a:solidFill>
                  <a:schemeClr val="accent6"/>
                </a:solidFill>
                <a:effectLst/>
                <a:latin typeface="+mj-lt"/>
              </a:rPr>
              <a:t>Amazon</a:t>
            </a:r>
          </a:p>
        </p:txBody>
      </p:sp>
      <p:sp>
        <p:nvSpPr>
          <p:cNvPr id="125" name="TextBox 124">
            <a:extLst>
              <a:ext uri="{FF2B5EF4-FFF2-40B4-BE49-F238E27FC236}">
                <a16:creationId xmlns:a16="http://schemas.microsoft.com/office/drawing/2014/main" id="{5482FCBD-90D1-66BE-0575-EEC1C7D312A3}"/>
              </a:ext>
            </a:extLst>
          </p:cNvPr>
          <p:cNvSpPr txBox="1"/>
          <p:nvPr/>
        </p:nvSpPr>
        <p:spPr>
          <a:xfrm>
            <a:off x="3558826" y="3735696"/>
            <a:ext cx="1224535" cy="369332"/>
          </a:xfrm>
          <a:prstGeom prst="rect">
            <a:avLst/>
          </a:prstGeom>
          <a:noFill/>
        </p:spPr>
        <p:txBody>
          <a:bodyPr wrap="square">
            <a:spAutoFit/>
          </a:bodyPr>
          <a:lstStyle/>
          <a:p>
            <a:pPr algn="ctr"/>
            <a:r>
              <a:rPr lang="en-US" b="0" i="0" dirty="0">
                <a:solidFill>
                  <a:schemeClr val="accent6"/>
                </a:solidFill>
                <a:effectLst/>
                <a:latin typeface="+mj-lt"/>
              </a:rPr>
              <a:t>AI21Labs</a:t>
            </a:r>
          </a:p>
        </p:txBody>
      </p:sp>
      <p:sp>
        <p:nvSpPr>
          <p:cNvPr id="126" name="TextBox 125">
            <a:extLst>
              <a:ext uri="{FF2B5EF4-FFF2-40B4-BE49-F238E27FC236}">
                <a16:creationId xmlns:a16="http://schemas.microsoft.com/office/drawing/2014/main" id="{D0351FD4-390F-998E-7187-D36A77C03C8F}"/>
              </a:ext>
            </a:extLst>
          </p:cNvPr>
          <p:cNvSpPr txBox="1"/>
          <p:nvPr/>
        </p:nvSpPr>
        <p:spPr>
          <a:xfrm>
            <a:off x="5452598" y="3727044"/>
            <a:ext cx="1379664" cy="369332"/>
          </a:xfrm>
          <a:prstGeom prst="rect">
            <a:avLst/>
          </a:prstGeom>
          <a:noFill/>
        </p:spPr>
        <p:txBody>
          <a:bodyPr wrap="square">
            <a:spAutoFit/>
          </a:bodyPr>
          <a:lstStyle/>
          <a:p>
            <a:pPr algn="ctr"/>
            <a:r>
              <a:rPr lang="en-US" b="0" i="0" dirty="0">
                <a:solidFill>
                  <a:schemeClr val="accent6"/>
                </a:solidFill>
                <a:effectLst/>
                <a:latin typeface="+mj-lt"/>
              </a:rPr>
              <a:t>Anthropic</a:t>
            </a:r>
          </a:p>
        </p:txBody>
      </p:sp>
      <p:sp>
        <p:nvSpPr>
          <p:cNvPr id="127" name="TextBox 126">
            <a:extLst>
              <a:ext uri="{FF2B5EF4-FFF2-40B4-BE49-F238E27FC236}">
                <a16:creationId xmlns:a16="http://schemas.microsoft.com/office/drawing/2014/main" id="{566672B0-351D-D667-310F-64F7A052B44B}"/>
              </a:ext>
            </a:extLst>
          </p:cNvPr>
          <p:cNvSpPr txBox="1"/>
          <p:nvPr/>
        </p:nvSpPr>
        <p:spPr>
          <a:xfrm>
            <a:off x="7357637" y="3730685"/>
            <a:ext cx="1379664" cy="369332"/>
          </a:xfrm>
          <a:prstGeom prst="rect">
            <a:avLst/>
          </a:prstGeom>
          <a:noFill/>
        </p:spPr>
        <p:txBody>
          <a:bodyPr wrap="square">
            <a:spAutoFit/>
          </a:bodyPr>
          <a:lstStyle/>
          <a:p>
            <a:pPr algn="ctr"/>
            <a:r>
              <a:rPr lang="en-US" b="0" i="0" dirty="0">
                <a:solidFill>
                  <a:schemeClr val="accent6"/>
                </a:solidFill>
                <a:effectLst/>
                <a:latin typeface="+mj-lt"/>
              </a:rPr>
              <a:t>Cohere</a:t>
            </a:r>
          </a:p>
        </p:txBody>
      </p:sp>
      <p:sp>
        <p:nvSpPr>
          <p:cNvPr id="128" name="TextBox 127">
            <a:extLst>
              <a:ext uri="{FF2B5EF4-FFF2-40B4-BE49-F238E27FC236}">
                <a16:creationId xmlns:a16="http://schemas.microsoft.com/office/drawing/2014/main" id="{E729A71A-20E2-E443-C180-AFE3B2816432}"/>
              </a:ext>
            </a:extLst>
          </p:cNvPr>
          <p:cNvSpPr txBox="1"/>
          <p:nvPr/>
        </p:nvSpPr>
        <p:spPr>
          <a:xfrm>
            <a:off x="9451432" y="3730964"/>
            <a:ext cx="1379664" cy="369332"/>
          </a:xfrm>
          <a:prstGeom prst="rect">
            <a:avLst/>
          </a:prstGeom>
          <a:noFill/>
        </p:spPr>
        <p:txBody>
          <a:bodyPr wrap="square">
            <a:spAutoFit/>
          </a:bodyPr>
          <a:lstStyle/>
          <a:p>
            <a:pPr algn="ctr"/>
            <a:r>
              <a:rPr lang="en-US" b="0" i="0" dirty="0">
                <a:solidFill>
                  <a:schemeClr val="accent6"/>
                </a:solidFill>
                <a:effectLst/>
                <a:latin typeface="+mj-lt"/>
              </a:rPr>
              <a:t>Meta</a:t>
            </a:r>
          </a:p>
        </p:txBody>
      </p:sp>
    </p:spTree>
    <p:extLst>
      <p:ext uri="{BB962C8B-B14F-4D97-AF65-F5344CB8AC3E}">
        <p14:creationId xmlns:p14="http://schemas.microsoft.com/office/powerpoint/2010/main" val="2221435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C8413CA-0800-2DEF-7304-6D8E003B3182}"/>
              </a:ext>
            </a:extLst>
          </p:cNvPr>
          <p:cNvSpPr>
            <a:spLocks noGrp="1"/>
          </p:cNvSpPr>
          <p:nvPr>
            <p:ph type="sldNum" idx="97"/>
          </p:nvPr>
        </p:nvSpPr>
        <p:spPr/>
        <p:txBody>
          <a:bodyPr/>
          <a:lstStyle/>
          <a:p>
            <a:fld id="{86A8BF56-6CB3-514C-9A64-F39D95C9E25B}" type="slidenum">
              <a:rPr lang="en-US" smtClean="0"/>
              <a:t>17</a:t>
            </a:fld>
            <a:endParaRPr lang="en-US"/>
          </a:p>
        </p:txBody>
      </p:sp>
      <p:sp>
        <p:nvSpPr>
          <p:cNvPr id="2" name="Title 1">
            <a:extLst>
              <a:ext uri="{FF2B5EF4-FFF2-40B4-BE49-F238E27FC236}">
                <a16:creationId xmlns:a16="http://schemas.microsoft.com/office/drawing/2014/main" id="{F1D04C5D-98AF-B02B-B5C0-8C2D3C21F48C}"/>
              </a:ext>
            </a:extLst>
          </p:cNvPr>
          <p:cNvSpPr>
            <a:spLocks noGrp="1"/>
          </p:cNvSpPr>
          <p:nvPr>
            <p:ph type="title" idx="1"/>
          </p:nvPr>
        </p:nvSpPr>
        <p:spPr/>
        <p:txBody>
          <a:bodyPr/>
          <a:lstStyle/>
          <a:p>
            <a:r>
              <a:rPr lang="en-US" dirty="0"/>
              <a:t>Amazon Bedrock</a:t>
            </a:r>
          </a:p>
        </p:txBody>
      </p:sp>
      <p:sp>
        <p:nvSpPr>
          <p:cNvPr id="3" name="Content Placeholder 2">
            <a:extLst>
              <a:ext uri="{FF2B5EF4-FFF2-40B4-BE49-F238E27FC236}">
                <a16:creationId xmlns:a16="http://schemas.microsoft.com/office/drawing/2014/main" id="{D13CB5CE-49A4-063E-37D5-6CC501284C25}"/>
              </a:ext>
            </a:extLst>
          </p:cNvPr>
          <p:cNvSpPr>
            <a:spLocks noGrp="1"/>
          </p:cNvSpPr>
          <p:nvPr>
            <p:ph idx="2"/>
          </p:nvPr>
        </p:nvSpPr>
        <p:spPr/>
        <p:txBody>
          <a:bodyPr/>
          <a:lstStyle/>
          <a:p>
            <a:r>
              <a:rPr lang="en-US" dirty="0"/>
              <a:t>Customers can:</a:t>
            </a:r>
          </a:p>
          <a:p>
            <a:pPr lvl="1"/>
            <a:r>
              <a:rPr lang="en-US" dirty="0">
                <a:solidFill>
                  <a:srgbClr val="FF0066"/>
                </a:solidFill>
                <a:latin typeface="+mj-lt"/>
              </a:rPr>
              <a:t>Privately customize FMs </a:t>
            </a:r>
            <a:r>
              <a:rPr lang="en-US" dirty="0"/>
              <a:t>with their own data</a:t>
            </a:r>
          </a:p>
          <a:p>
            <a:pPr lvl="1"/>
            <a:r>
              <a:rPr lang="en-US" dirty="0"/>
              <a:t>Easily </a:t>
            </a:r>
            <a:r>
              <a:rPr lang="en-US" dirty="0">
                <a:solidFill>
                  <a:srgbClr val="FF0066"/>
                </a:solidFill>
                <a:latin typeface="+mj-lt"/>
              </a:rPr>
              <a:t>integrate them into their applications </a:t>
            </a:r>
            <a:r>
              <a:rPr lang="en-US" dirty="0"/>
              <a:t>using AWS tools and capabilities without having to provision or manage any infrastructure</a:t>
            </a:r>
          </a:p>
          <a:p>
            <a:r>
              <a:rPr lang="en-US" dirty="0"/>
              <a:t>Prompts and responses are </a:t>
            </a:r>
            <a:r>
              <a:rPr lang="en-US" dirty="0">
                <a:solidFill>
                  <a:srgbClr val="FF0066"/>
                </a:solidFill>
                <a:latin typeface="+mj-lt"/>
              </a:rPr>
              <a:t>not shared </a:t>
            </a:r>
            <a:r>
              <a:rPr lang="en-US" dirty="0"/>
              <a:t>with AWS or third-party providers.</a:t>
            </a:r>
          </a:p>
          <a:p>
            <a:r>
              <a:rPr lang="en-US" dirty="0"/>
              <a:t>Bedrock provides </a:t>
            </a:r>
            <a:r>
              <a:rPr lang="en-US" dirty="0">
                <a:solidFill>
                  <a:srgbClr val="FF0066"/>
                </a:solidFill>
                <a:latin typeface="+mj-lt"/>
              </a:rPr>
              <a:t>additional</a:t>
            </a:r>
            <a:r>
              <a:rPr lang="en-US" dirty="0"/>
              <a:t> </a:t>
            </a:r>
            <a:r>
              <a:rPr lang="en-US" dirty="0">
                <a:solidFill>
                  <a:srgbClr val="FF0066"/>
                </a:solidFill>
                <a:latin typeface="+mj-lt"/>
              </a:rPr>
              <a:t>security capabilities </a:t>
            </a:r>
            <a:r>
              <a:rPr lang="en-US" dirty="0"/>
              <a:t>such as encryption, IAM, and various compliance designations.</a:t>
            </a:r>
          </a:p>
          <a:p>
            <a:endParaRPr lang="en-US" dirty="0"/>
          </a:p>
        </p:txBody>
      </p:sp>
    </p:spTree>
    <p:extLst>
      <p:ext uri="{BB962C8B-B14F-4D97-AF65-F5344CB8AC3E}">
        <p14:creationId xmlns:p14="http://schemas.microsoft.com/office/powerpoint/2010/main" val="2556552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A2E7AB6-591A-D948-424F-B2DB9635228B}"/>
              </a:ext>
            </a:extLst>
          </p:cNvPr>
          <p:cNvSpPr>
            <a:spLocks noGrp="1"/>
          </p:cNvSpPr>
          <p:nvPr>
            <p:ph type="sldNum" idx="97"/>
          </p:nvPr>
        </p:nvSpPr>
        <p:spPr/>
        <p:txBody>
          <a:bodyPr/>
          <a:lstStyle/>
          <a:p>
            <a:fld id="{86A8BF56-6CB3-514C-9A64-F39D95C9E25B}" type="slidenum">
              <a:rPr lang="en-US" smtClean="0"/>
              <a:t>18</a:t>
            </a:fld>
            <a:endParaRPr lang="en-US"/>
          </a:p>
        </p:txBody>
      </p:sp>
      <p:sp>
        <p:nvSpPr>
          <p:cNvPr id="2" name="Title 1">
            <a:extLst>
              <a:ext uri="{FF2B5EF4-FFF2-40B4-BE49-F238E27FC236}">
                <a16:creationId xmlns:a16="http://schemas.microsoft.com/office/drawing/2014/main" id="{1F570739-12A2-6CF7-393E-F2512F0BFE37}"/>
              </a:ext>
            </a:extLst>
          </p:cNvPr>
          <p:cNvSpPr>
            <a:spLocks noGrp="1"/>
          </p:cNvSpPr>
          <p:nvPr>
            <p:ph type="title" idx="1"/>
          </p:nvPr>
        </p:nvSpPr>
        <p:spPr/>
        <p:txBody>
          <a:bodyPr/>
          <a:lstStyle/>
          <a:p>
            <a:r>
              <a:rPr lang="en-US" dirty="0"/>
              <a:t>Amazon Titan models</a:t>
            </a:r>
          </a:p>
        </p:txBody>
      </p:sp>
      <p:graphicFrame>
        <p:nvGraphicFramePr>
          <p:cNvPr id="4" name="Table 17">
            <a:extLst>
              <a:ext uri="{FF2B5EF4-FFF2-40B4-BE49-F238E27FC236}">
                <a16:creationId xmlns:a16="http://schemas.microsoft.com/office/drawing/2014/main" id="{20C33B29-DB1F-935E-511B-07A0582A8935}"/>
              </a:ext>
            </a:extLst>
          </p:cNvPr>
          <p:cNvGraphicFramePr>
            <a:graphicFrameLocks noGrp="1"/>
          </p:cNvGraphicFramePr>
          <p:nvPr>
            <p:ph idx="2"/>
            <p:extLst>
              <p:ext uri="{D42A27DB-BD31-4B8C-83A1-F6EECF244321}">
                <p14:modId xmlns:p14="http://schemas.microsoft.com/office/powerpoint/2010/main" val="2209758725"/>
              </p:ext>
            </p:extLst>
          </p:nvPr>
        </p:nvGraphicFramePr>
        <p:xfrm>
          <a:off x="699678" y="1838993"/>
          <a:ext cx="10792644" cy="3947251"/>
        </p:xfrm>
        <a:graphic>
          <a:graphicData uri="http://schemas.openxmlformats.org/drawingml/2006/table">
            <a:tbl>
              <a:tblPr firstRow="1" bandRow="1">
                <a:tableStyleId>{E8034E78-7F5D-4C2E-B375-FC64B27BC917}</a:tableStyleId>
              </a:tblPr>
              <a:tblGrid>
                <a:gridCol w="3923895">
                  <a:extLst>
                    <a:ext uri="{9D8B030D-6E8A-4147-A177-3AD203B41FA5}">
                      <a16:colId xmlns:a16="http://schemas.microsoft.com/office/drawing/2014/main" val="2545652861"/>
                    </a:ext>
                  </a:extLst>
                </a:gridCol>
                <a:gridCol w="6868749">
                  <a:extLst>
                    <a:ext uri="{9D8B030D-6E8A-4147-A177-3AD203B41FA5}">
                      <a16:colId xmlns:a16="http://schemas.microsoft.com/office/drawing/2014/main" val="3446905247"/>
                    </a:ext>
                  </a:extLst>
                </a:gridCol>
              </a:tblGrid>
              <a:tr h="7490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dirty="0">
                          <a:solidFill>
                            <a:schemeClr val="tx1"/>
                          </a:solidFill>
                        </a:rPr>
                        <a:t>Amazon Titan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b="1" dirty="0">
                          <a:solidFill>
                            <a:schemeClr val="tx1"/>
                          </a:solidFill>
                        </a:rPr>
                        <a:t>Benefits: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3409167172"/>
                  </a:ext>
                </a:extLst>
              </a:tr>
              <a:tr h="31982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i="0" dirty="0">
                        <a:solidFill>
                          <a:srgbClr val="1B212E"/>
                        </a:solidFill>
                        <a:effectLst/>
                        <a:ea typeface="Amazon Ember" panose="020B0603020204020204" pitchFamily="34" charset="0"/>
                        <a:cs typeface="Amazon Ember" panose="020B0603020204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i="0" dirty="0">
                          <a:solidFill>
                            <a:srgbClr val="1B212E"/>
                          </a:solidFill>
                          <a:effectLst/>
                          <a:ea typeface="Amazon Ember" panose="020B0603020204020204" pitchFamily="34" charset="0"/>
                          <a:cs typeface="Amazon Ember" panose="020B0603020204020204" pitchFamily="34" charset="0"/>
                        </a:rPr>
                        <a:t>Innovate responsibly with high-performing FMs from Amazon.</a:t>
                      </a:r>
                      <a:endParaRPr lang="en-US" dirty="0">
                        <a:solidFill>
                          <a:srgbClr val="1B212E"/>
                        </a:solidFill>
                        <a:ea typeface="Amazon Ember" panose="020B0603020204020204" pitchFamily="34" charset="0"/>
                        <a:cs typeface="Amazon Ember" panose="020B0603020204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10000"/>
                        <a:lumOff val="90000"/>
                      </a:schemeClr>
                    </a:solidFill>
                  </a:tcPr>
                </a:tc>
                <a:tc>
                  <a:txBody>
                    <a:bodyPr/>
                    <a:lstStyle/>
                    <a:p>
                      <a:pPr marL="403225" marR="0" lvl="0" indent="-403225" algn="l" defTabSz="91440" rtl="0" eaLnBrk="1" fontAlgn="auto" latinLnBrk="0" hangingPunct="1">
                        <a:lnSpc>
                          <a:spcPct val="100000"/>
                        </a:lnSpc>
                        <a:spcBef>
                          <a:spcPts val="0"/>
                        </a:spcBef>
                        <a:spcAft>
                          <a:spcPts val="1200"/>
                        </a:spcAft>
                        <a:buClr>
                          <a:srgbClr val="1D212E"/>
                        </a:buClr>
                        <a:buSzPct val="110000"/>
                        <a:buFontTx/>
                        <a:buBlip>
                          <a:blip r:embed="rId3">
                            <a:extLst>
                              <a:ext uri="{96DAC541-7B7A-43D3-8B79-37D633B846F1}">
                                <asvg:svgBlip xmlns:asvg="http://schemas.microsoft.com/office/drawing/2016/SVG/main" r:embed="rId4"/>
                              </a:ext>
                            </a:extLst>
                          </a:blip>
                        </a:buBlip>
                        <a:tabLst>
                          <a:tab pos="227013" algn="l"/>
                        </a:tabLst>
                        <a:defRPr/>
                      </a:pPr>
                      <a:r>
                        <a:rPr kumimoji="0" lang="en-US" sz="2400" b="0" i="0" u="none" strike="noStrike" kern="1200" cap="none" spc="0" normalizeH="0" baseline="0" noProof="0" dirty="0">
                          <a:ln>
                            <a:noFill/>
                          </a:ln>
                          <a:solidFill>
                            <a:srgbClr val="1B212E"/>
                          </a:solidFill>
                          <a:effectLst/>
                          <a:uLnTx/>
                          <a:uFillTx/>
                          <a:latin typeface="+mn-lt"/>
                          <a:ea typeface="+mn-ea"/>
                          <a:cs typeface="+mn-cs"/>
                        </a:rPr>
                        <a:t>Automate natural language tasks such as summarization and text generation</a:t>
                      </a:r>
                    </a:p>
                    <a:p>
                      <a:pPr marL="403225" marR="0" lvl="0" indent="-403225" algn="l" defTabSz="91440" rtl="0" eaLnBrk="1" fontAlgn="auto" latinLnBrk="0" hangingPunct="1">
                        <a:lnSpc>
                          <a:spcPct val="100000"/>
                        </a:lnSpc>
                        <a:spcBef>
                          <a:spcPts val="0"/>
                        </a:spcBef>
                        <a:spcAft>
                          <a:spcPts val="1200"/>
                        </a:spcAft>
                        <a:buClr>
                          <a:srgbClr val="1D212E"/>
                        </a:buClr>
                        <a:buSzPct val="110000"/>
                        <a:buFontTx/>
                        <a:buBlip>
                          <a:blip r:embed="rId3">
                            <a:extLst>
                              <a:ext uri="{96DAC541-7B7A-43D3-8B79-37D633B846F1}">
                                <asvg:svgBlip xmlns:asvg="http://schemas.microsoft.com/office/drawing/2016/SVG/main" r:embed="rId4"/>
                              </a:ext>
                            </a:extLst>
                          </a:blip>
                        </a:buBlip>
                        <a:tabLst>
                          <a:tab pos="227013" algn="l"/>
                        </a:tabLst>
                        <a:defRPr/>
                      </a:pPr>
                      <a:r>
                        <a:rPr kumimoji="0" lang="en-US" sz="2400" b="0" i="0" u="none" strike="noStrike" kern="1200" cap="none" spc="0" normalizeH="0" baseline="0" noProof="0" dirty="0">
                          <a:ln>
                            <a:noFill/>
                          </a:ln>
                          <a:solidFill>
                            <a:srgbClr val="1B212E"/>
                          </a:solidFill>
                          <a:effectLst/>
                          <a:uLnTx/>
                          <a:uFillTx/>
                          <a:latin typeface="+mn-lt"/>
                          <a:ea typeface="+mn-ea"/>
                          <a:cs typeface="+mn-cs"/>
                        </a:rPr>
                        <a:t>Enhance search and improve personalized recommendations with Titan Embeddings</a:t>
                      </a:r>
                    </a:p>
                    <a:p>
                      <a:pPr marL="403225" marR="0" lvl="0" indent="-403225" algn="l" defTabSz="91440" rtl="0" eaLnBrk="1" fontAlgn="auto" latinLnBrk="0" hangingPunct="1">
                        <a:lnSpc>
                          <a:spcPct val="100000"/>
                        </a:lnSpc>
                        <a:spcBef>
                          <a:spcPts val="0"/>
                        </a:spcBef>
                        <a:spcAft>
                          <a:spcPts val="1200"/>
                        </a:spcAft>
                        <a:buClr>
                          <a:srgbClr val="1D212E"/>
                        </a:buClr>
                        <a:buSzPct val="110000"/>
                        <a:buFontTx/>
                        <a:buBlip>
                          <a:blip r:embed="rId3">
                            <a:extLst>
                              <a:ext uri="{96DAC541-7B7A-43D3-8B79-37D633B846F1}">
                                <asvg:svgBlip xmlns:asvg="http://schemas.microsoft.com/office/drawing/2016/SVG/main" r:embed="rId4"/>
                              </a:ext>
                            </a:extLst>
                          </a:blip>
                        </a:buBlip>
                        <a:tabLst>
                          <a:tab pos="227013" algn="l"/>
                        </a:tabLst>
                        <a:defRPr/>
                      </a:pPr>
                      <a:r>
                        <a:rPr kumimoji="0" lang="en-US" sz="2400" b="0" i="0" u="none" strike="noStrike" kern="1200" cap="none" spc="0" normalizeH="0" baseline="0" noProof="0" dirty="0">
                          <a:ln>
                            <a:noFill/>
                          </a:ln>
                          <a:solidFill>
                            <a:srgbClr val="1B212E"/>
                          </a:solidFill>
                          <a:effectLst/>
                          <a:uLnTx/>
                          <a:uFillTx/>
                          <a:latin typeface="+mn-lt"/>
                          <a:ea typeface="+mn-ea"/>
                          <a:cs typeface="+mn-cs"/>
                        </a:rPr>
                        <a:t>Support responsible use of AI by reducing inappropriate or harmful content</a:t>
                      </a:r>
                    </a:p>
                  </a:txBody>
                  <a:tcPr marL="137160" marR="137160" marT="137160" marB="137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2456476977"/>
                  </a:ext>
                </a:extLst>
              </a:tr>
            </a:tbl>
          </a:graphicData>
        </a:graphic>
      </p:graphicFrame>
      <p:sp>
        <p:nvSpPr>
          <p:cNvPr id="26" name="TextBox 25">
            <a:extLst>
              <a:ext uri="{FF2B5EF4-FFF2-40B4-BE49-F238E27FC236}">
                <a16:creationId xmlns:a16="http://schemas.microsoft.com/office/drawing/2014/main" id="{FE7D2956-CDCF-C09B-7474-B51826C16248}"/>
              </a:ext>
            </a:extLst>
          </p:cNvPr>
          <p:cNvSpPr txBox="1"/>
          <p:nvPr/>
        </p:nvSpPr>
        <p:spPr>
          <a:xfrm>
            <a:off x="1700170" y="5201586"/>
            <a:ext cx="1741471" cy="369332"/>
          </a:xfrm>
          <a:prstGeom prst="rect">
            <a:avLst/>
          </a:prstGeom>
          <a:noFill/>
          <a:ln>
            <a:noFill/>
          </a:ln>
        </p:spPr>
        <p:txBody>
          <a:bodyPr wrap="square">
            <a:spAutoFit/>
          </a:bodyPr>
          <a:lstStyle/>
          <a:p>
            <a:pPr algn="ctr"/>
            <a:r>
              <a:rPr lang="en-US" b="0" i="0" dirty="0">
                <a:effectLst/>
                <a:latin typeface="+mj-lt"/>
              </a:rPr>
              <a:t>Titan models</a:t>
            </a:r>
          </a:p>
        </p:txBody>
      </p:sp>
      <p:grpSp>
        <p:nvGrpSpPr>
          <p:cNvPr id="27" name="Graphic 250">
            <a:extLst>
              <a:ext uri="{FF2B5EF4-FFF2-40B4-BE49-F238E27FC236}">
                <a16:creationId xmlns:a16="http://schemas.microsoft.com/office/drawing/2014/main" id="{C3F45E43-D798-2C7E-B5E1-C855C3F8BFFA}"/>
              </a:ext>
              <a:ext uri="{C183D7F6-B498-43B3-948B-1728B52AA6E4}">
                <adec:decorative xmlns:adec="http://schemas.microsoft.com/office/drawing/2017/decorative" val="1"/>
              </a:ext>
            </a:extLst>
          </p:cNvPr>
          <p:cNvGrpSpPr>
            <a:grpSpLocks noChangeAspect="1"/>
          </p:cNvGrpSpPr>
          <p:nvPr/>
        </p:nvGrpSpPr>
        <p:grpSpPr>
          <a:xfrm>
            <a:off x="1542565" y="3443452"/>
            <a:ext cx="2056680" cy="2056680"/>
            <a:chOff x="9704553" y="322847"/>
            <a:chExt cx="643689" cy="643689"/>
          </a:xfrm>
          <a:effectLst>
            <a:outerShdw blurRad="50800" dist="38100" dir="2700000" algn="tl" rotWithShape="0">
              <a:prstClr val="black">
                <a:alpha val="40000"/>
              </a:prstClr>
            </a:outerShdw>
          </a:effectLst>
        </p:grpSpPr>
        <p:sp>
          <p:nvSpPr>
            <p:cNvPr id="28" name="Freeform: Shape 20">
              <a:extLst>
                <a:ext uri="{FF2B5EF4-FFF2-40B4-BE49-F238E27FC236}">
                  <a16:creationId xmlns:a16="http://schemas.microsoft.com/office/drawing/2014/main" id="{46E0FC71-B3B7-A18B-33AC-1E1343D80742}"/>
                </a:ext>
              </a:extLst>
            </p:cNvPr>
            <p:cNvSpPr/>
            <p:nvPr/>
          </p:nvSpPr>
          <p:spPr>
            <a:xfrm>
              <a:off x="9831038" y="599633"/>
              <a:ext cx="9655" cy="93335"/>
            </a:xfrm>
            <a:custGeom>
              <a:avLst/>
              <a:gdLst>
                <a:gd name="connsiteX0" fmla="*/ 4828 w 9655"/>
                <a:gd name="connsiteY0" fmla="*/ 89473 h 93334"/>
                <a:gd name="connsiteX1" fmla="*/ 4828 w 9655"/>
                <a:gd name="connsiteY1" fmla="*/ 46989 h 93334"/>
                <a:gd name="connsiteX2" fmla="*/ 4828 w 9655"/>
                <a:gd name="connsiteY2" fmla="*/ 4828 h 93334"/>
              </a:gdLst>
              <a:ahLst/>
              <a:cxnLst>
                <a:cxn ang="0">
                  <a:pos x="connsiteX0" y="connsiteY0"/>
                </a:cxn>
                <a:cxn ang="0">
                  <a:pos x="connsiteX1" y="connsiteY1"/>
                </a:cxn>
                <a:cxn ang="0">
                  <a:pos x="connsiteX2" y="connsiteY2"/>
                </a:cxn>
              </a:cxnLst>
              <a:rect l="l" t="t" r="r" b="b"/>
              <a:pathLst>
                <a:path w="9655" h="93334">
                  <a:moveTo>
                    <a:pt x="4828" y="89473"/>
                  </a:moveTo>
                  <a:lnTo>
                    <a:pt x="4828" y="46989"/>
                  </a:lnTo>
                  <a:lnTo>
                    <a:pt x="4828" y="4828"/>
                  </a:lnTo>
                  <a:close/>
                </a:path>
              </a:pathLst>
            </a:custGeom>
            <a:noFill/>
            <a:ln w="19050" cap="flat">
              <a:solidFill>
                <a:schemeClr val="tx1"/>
              </a:solidFill>
              <a:prstDash val="solid"/>
              <a:round/>
            </a:ln>
          </p:spPr>
          <p:txBody>
            <a:bodyPr rtlCol="0" anchor="ctr"/>
            <a:lstStyle/>
            <a:p>
              <a:pPr algn="ctr"/>
              <a:endParaRPr lang="en-US" dirty="0"/>
            </a:p>
          </p:txBody>
        </p:sp>
        <p:sp>
          <p:nvSpPr>
            <p:cNvPr id="29" name="Freeform: Shape 21">
              <a:extLst>
                <a:ext uri="{FF2B5EF4-FFF2-40B4-BE49-F238E27FC236}">
                  <a16:creationId xmlns:a16="http://schemas.microsoft.com/office/drawing/2014/main" id="{3ADAA326-EDC7-5618-F78F-128649C61548}"/>
                </a:ext>
              </a:extLst>
            </p:cNvPr>
            <p:cNvSpPr/>
            <p:nvPr/>
          </p:nvSpPr>
          <p:spPr>
            <a:xfrm>
              <a:off x="9926304" y="520781"/>
              <a:ext cx="54714" cy="128738"/>
            </a:xfrm>
            <a:custGeom>
              <a:avLst/>
              <a:gdLst>
                <a:gd name="connsiteX0" fmla="*/ 4828 w 54713"/>
                <a:gd name="connsiteY0" fmla="*/ 125841 h 128737"/>
                <a:gd name="connsiteX1" fmla="*/ 4828 w 54713"/>
                <a:gd name="connsiteY1" fmla="*/ 76277 h 128737"/>
                <a:gd name="connsiteX2" fmla="*/ 52461 w 54713"/>
                <a:gd name="connsiteY2" fmla="*/ 52461 h 128737"/>
                <a:gd name="connsiteX3" fmla="*/ 52461 w 54713"/>
                <a:gd name="connsiteY3" fmla="*/ 4828 h 128737"/>
              </a:gdLst>
              <a:ahLst/>
              <a:cxnLst>
                <a:cxn ang="0">
                  <a:pos x="connsiteX0" y="connsiteY0"/>
                </a:cxn>
                <a:cxn ang="0">
                  <a:pos x="connsiteX1" y="connsiteY1"/>
                </a:cxn>
                <a:cxn ang="0">
                  <a:pos x="connsiteX2" y="connsiteY2"/>
                </a:cxn>
                <a:cxn ang="0">
                  <a:pos x="connsiteX3" y="connsiteY3"/>
                </a:cxn>
              </a:cxnLst>
              <a:rect l="l" t="t" r="r" b="b"/>
              <a:pathLst>
                <a:path w="54713" h="128737">
                  <a:moveTo>
                    <a:pt x="4828" y="125841"/>
                  </a:moveTo>
                  <a:lnTo>
                    <a:pt x="4828" y="76277"/>
                  </a:lnTo>
                  <a:lnTo>
                    <a:pt x="52461" y="52461"/>
                  </a:lnTo>
                  <a:lnTo>
                    <a:pt x="52461" y="4828"/>
                  </a:lnTo>
                </a:path>
              </a:pathLst>
            </a:custGeom>
            <a:noFill/>
            <a:ln w="19050" cap="flat">
              <a:solidFill>
                <a:schemeClr val="tx1"/>
              </a:solidFill>
              <a:prstDash val="solid"/>
              <a:round/>
            </a:ln>
          </p:spPr>
          <p:txBody>
            <a:bodyPr rtlCol="0" anchor="ctr"/>
            <a:lstStyle/>
            <a:p>
              <a:pPr algn="ctr"/>
              <a:endParaRPr lang="en-US" dirty="0"/>
            </a:p>
          </p:txBody>
        </p:sp>
        <p:sp>
          <p:nvSpPr>
            <p:cNvPr id="30" name="Freeform: Shape 22">
              <a:extLst>
                <a:ext uri="{FF2B5EF4-FFF2-40B4-BE49-F238E27FC236}">
                  <a16:creationId xmlns:a16="http://schemas.microsoft.com/office/drawing/2014/main" id="{DDA8C25E-7127-18B2-DFE5-4033B0CFBEBC}"/>
                </a:ext>
              </a:extLst>
            </p:cNvPr>
            <p:cNvSpPr/>
            <p:nvPr/>
          </p:nvSpPr>
          <p:spPr>
            <a:xfrm>
              <a:off x="9878671" y="568414"/>
              <a:ext cx="54714" cy="32184"/>
            </a:xfrm>
            <a:custGeom>
              <a:avLst/>
              <a:gdLst>
                <a:gd name="connsiteX0" fmla="*/ 52461 w 54713"/>
                <a:gd name="connsiteY0" fmla="*/ 28644 h 32184"/>
                <a:gd name="connsiteX1" fmla="*/ 4828 w 54713"/>
                <a:gd name="connsiteY1" fmla="*/ 4828 h 32184"/>
              </a:gdLst>
              <a:ahLst/>
              <a:cxnLst>
                <a:cxn ang="0">
                  <a:pos x="connsiteX0" y="connsiteY0"/>
                </a:cxn>
                <a:cxn ang="0">
                  <a:pos x="connsiteX1" y="connsiteY1"/>
                </a:cxn>
              </a:cxnLst>
              <a:rect l="l" t="t" r="r" b="b"/>
              <a:pathLst>
                <a:path w="54713" h="32184">
                  <a:moveTo>
                    <a:pt x="52461" y="28644"/>
                  </a:moveTo>
                  <a:lnTo>
                    <a:pt x="4828" y="4828"/>
                  </a:lnTo>
                </a:path>
              </a:pathLst>
            </a:custGeom>
            <a:ln w="19050" cap="flat">
              <a:solidFill>
                <a:schemeClr val="tx1"/>
              </a:solidFill>
              <a:prstDash val="solid"/>
              <a:round/>
            </a:ln>
          </p:spPr>
          <p:txBody>
            <a:bodyPr rtlCol="0" anchor="ctr"/>
            <a:lstStyle/>
            <a:p>
              <a:pPr algn="ctr"/>
              <a:endParaRPr lang="en-US" dirty="0"/>
            </a:p>
          </p:txBody>
        </p:sp>
        <p:sp>
          <p:nvSpPr>
            <p:cNvPr id="31" name="Freeform: Shape 23">
              <a:extLst>
                <a:ext uri="{FF2B5EF4-FFF2-40B4-BE49-F238E27FC236}">
                  <a16:creationId xmlns:a16="http://schemas.microsoft.com/office/drawing/2014/main" id="{1BD57EC8-04FB-DB42-E9D1-DE99E59E74F8}"/>
                </a:ext>
              </a:extLst>
            </p:cNvPr>
            <p:cNvSpPr/>
            <p:nvPr/>
          </p:nvSpPr>
          <p:spPr>
            <a:xfrm>
              <a:off x="9926304" y="477976"/>
              <a:ext cx="9655" cy="67587"/>
            </a:xfrm>
            <a:custGeom>
              <a:avLst/>
              <a:gdLst>
                <a:gd name="connsiteX0" fmla="*/ 4828 w 9655"/>
                <a:gd name="connsiteY0" fmla="*/ 63403 h 67587"/>
                <a:gd name="connsiteX1" fmla="*/ 4828 w 9655"/>
                <a:gd name="connsiteY1" fmla="*/ 4828 h 67587"/>
              </a:gdLst>
              <a:ahLst/>
              <a:cxnLst>
                <a:cxn ang="0">
                  <a:pos x="connsiteX0" y="connsiteY0"/>
                </a:cxn>
                <a:cxn ang="0">
                  <a:pos x="connsiteX1" y="connsiteY1"/>
                </a:cxn>
              </a:cxnLst>
              <a:rect l="l" t="t" r="r" b="b"/>
              <a:pathLst>
                <a:path w="9655" h="67587">
                  <a:moveTo>
                    <a:pt x="4828" y="63403"/>
                  </a:moveTo>
                  <a:lnTo>
                    <a:pt x="4828" y="4828"/>
                  </a:lnTo>
                </a:path>
              </a:pathLst>
            </a:custGeom>
            <a:ln w="19050" cap="flat">
              <a:solidFill>
                <a:schemeClr val="tx1"/>
              </a:solidFill>
              <a:prstDash val="solid"/>
              <a:round/>
            </a:ln>
          </p:spPr>
          <p:txBody>
            <a:bodyPr rtlCol="0" anchor="ctr"/>
            <a:lstStyle/>
            <a:p>
              <a:pPr algn="ctr"/>
              <a:endParaRPr lang="en-US" dirty="0"/>
            </a:p>
          </p:txBody>
        </p:sp>
        <p:sp>
          <p:nvSpPr>
            <p:cNvPr id="32" name="Freeform: Shape 24">
              <a:extLst>
                <a:ext uri="{FF2B5EF4-FFF2-40B4-BE49-F238E27FC236}">
                  <a16:creationId xmlns:a16="http://schemas.microsoft.com/office/drawing/2014/main" id="{57CAF7E9-AFBE-1265-A1C4-35608AC90DCC}"/>
                </a:ext>
              </a:extLst>
            </p:cNvPr>
            <p:cNvSpPr/>
            <p:nvPr/>
          </p:nvSpPr>
          <p:spPr>
            <a:xfrm>
              <a:off x="9831038" y="615404"/>
              <a:ext cx="54714" cy="35403"/>
            </a:xfrm>
            <a:custGeom>
              <a:avLst/>
              <a:gdLst>
                <a:gd name="connsiteX0" fmla="*/ 4828 w 54713"/>
                <a:gd name="connsiteY0" fmla="*/ 31863 h 35402"/>
                <a:gd name="connsiteX1" fmla="*/ 50530 w 54713"/>
                <a:gd name="connsiteY1" fmla="*/ 4828 h 35402"/>
              </a:gdLst>
              <a:ahLst/>
              <a:cxnLst>
                <a:cxn ang="0">
                  <a:pos x="connsiteX0" y="connsiteY0"/>
                </a:cxn>
                <a:cxn ang="0">
                  <a:pos x="connsiteX1" y="connsiteY1"/>
                </a:cxn>
              </a:cxnLst>
              <a:rect l="l" t="t" r="r" b="b"/>
              <a:pathLst>
                <a:path w="54713" h="35402">
                  <a:moveTo>
                    <a:pt x="4828" y="31863"/>
                  </a:moveTo>
                  <a:lnTo>
                    <a:pt x="50530" y="4828"/>
                  </a:lnTo>
                </a:path>
              </a:pathLst>
            </a:custGeom>
            <a:ln w="19050" cap="flat">
              <a:solidFill>
                <a:schemeClr val="tx1"/>
              </a:solidFill>
              <a:prstDash val="solid"/>
              <a:round/>
            </a:ln>
          </p:spPr>
          <p:txBody>
            <a:bodyPr rtlCol="0" anchor="ctr"/>
            <a:lstStyle/>
            <a:p>
              <a:pPr algn="ctr"/>
              <a:endParaRPr lang="en-US" dirty="0"/>
            </a:p>
          </p:txBody>
        </p:sp>
        <p:sp>
          <p:nvSpPr>
            <p:cNvPr id="33" name="Freeform: Shape 25">
              <a:extLst>
                <a:ext uri="{FF2B5EF4-FFF2-40B4-BE49-F238E27FC236}">
                  <a16:creationId xmlns:a16="http://schemas.microsoft.com/office/drawing/2014/main" id="{589FC676-3C5E-4B56-D9AF-7F51CE33FF6D}"/>
                </a:ext>
              </a:extLst>
            </p:cNvPr>
            <p:cNvSpPr/>
            <p:nvPr/>
          </p:nvSpPr>
          <p:spPr>
            <a:xfrm>
              <a:off x="9878671" y="687497"/>
              <a:ext cx="54714" cy="38621"/>
            </a:xfrm>
            <a:custGeom>
              <a:avLst/>
              <a:gdLst>
                <a:gd name="connsiteX0" fmla="*/ 4828 w 54713"/>
                <a:gd name="connsiteY0" fmla="*/ 36690 h 38621"/>
                <a:gd name="connsiteX1" fmla="*/ 52461 w 54713"/>
                <a:gd name="connsiteY1" fmla="*/ 4828 h 38621"/>
              </a:gdLst>
              <a:ahLst/>
              <a:cxnLst>
                <a:cxn ang="0">
                  <a:pos x="connsiteX0" y="connsiteY0"/>
                </a:cxn>
                <a:cxn ang="0">
                  <a:pos x="connsiteX1" y="connsiteY1"/>
                </a:cxn>
              </a:cxnLst>
              <a:rect l="l" t="t" r="r" b="b"/>
              <a:pathLst>
                <a:path w="54713" h="38621">
                  <a:moveTo>
                    <a:pt x="4828" y="36690"/>
                  </a:moveTo>
                  <a:lnTo>
                    <a:pt x="52461" y="4828"/>
                  </a:lnTo>
                </a:path>
              </a:pathLst>
            </a:custGeom>
            <a:ln w="19050" cap="flat">
              <a:solidFill>
                <a:schemeClr val="tx1"/>
              </a:solidFill>
              <a:prstDash val="solid"/>
              <a:round/>
            </a:ln>
          </p:spPr>
          <p:txBody>
            <a:bodyPr rtlCol="0" anchor="ctr"/>
            <a:lstStyle/>
            <a:p>
              <a:pPr algn="ctr"/>
              <a:endParaRPr lang="en-US" dirty="0"/>
            </a:p>
          </p:txBody>
        </p:sp>
        <p:sp>
          <p:nvSpPr>
            <p:cNvPr id="34" name="Freeform: Shape 26">
              <a:extLst>
                <a:ext uri="{FF2B5EF4-FFF2-40B4-BE49-F238E27FC236}">
                  <a16:creationId xmlns:a16="http://schemas.microsoft.com/office/drawing/2014/main" id="{DFBC4A70-6FE7-C40C-3121-715B05A9289D}"/>
                </a:ext>
              </a:extLst>
            </p:cNvPr>
            <p:cNvSpPr/>
            <p:nvPr/>
          </p:nvSpPr>
          <p:spPr>
            <a:xfrm>
              <a:off x="9922120" y="777613"/>
              <a:ext cx="54714" cy="35403"/>
            </a:xfrm>
            <a:custGeom>
              <a:avLst/>
              <a:gdLst>
                <a:gd name="connsiteX0" fmla="*/ 4828 w 54713"/>
                <a:gd name="connsiteY0" fmla="*/ 31863 h 35402"/>
                <a:gd name="connsiteX1" fmla="*/ 50851 w 54713"/>
                <a:gd name="connsiteY1" fmla="*/ 4828 h 35402"/>
              </a:gdLst>
              <a:ahLst/>
              <a:cxnLst>
                <a:cxn ang="0">
                  <a:pos x="connsiteX0" y="connsiteY0"/>
                </a:cxn>
                <a:cxn ang="0">
                  <a:pos x="connsiteX1" y="connsiteY1"/>
                </a:cxn>
              </a:cxnLst>
              <a:rect l="l" t="t" r="r" b="b"/>
              <a:pathLst>
                <a:path w="54713" h="35402">
                  <a:moveTo>
                    <a:pt x="4828" y="31863"/>
                  </a:moveTo>
                  <a:lnTo>
                    <a:pt x="50851" y="4828"/>
                  </a:lnTo>
                </a:path>
              </a:pathLst>
            </a:custGeom>
            <a:ln w="19050" cap="flat">
              <a:solidFill>
                <a:schemeClr val="tx1"/>
              </a:solidFill>
              <a:prstDash val="solid"/>
              <a:round/>
            </a:ln>
          </p:spPr>
          <p:txBody>
            <a:bodyPr rtlCol="0" anchor="ctr"/>
            <a:lstStyle/>
            <a:p>
              <a:pPr algn="ctr"/>
              <a:endParaRPr lang="en-US" dirty="0"/>
            </a:p>
          </p:txBody>
        </p:sp>
        <p:sp>
          <p:nvSpPr>
            <p:cNvPr id="35" name="Freeform: Shape 34">
              <a:extLst>
                <a:ext uri="{FF2B5EF4-FFF2-40B4-BE49-F238E27FC236}">
                  <a16:creationId xmlns:a16="http://schemas.microsoft.com/office/drawing/2014/main" id="{C7012385-8F30-1715-0656-E54033D91257}"/>
                </a:ext>
              </a:extLst>
            </p:cNvPr>
            <p:cNvSpPr/>
            <p:nvPr/>
          </p:nvSpPr>
          <p:spPr>
            <a:xfrm>
              <a:off x="9918258" y="687497"/>
              <a:ext cx="112646" cy="64369"/>
            </a:xfrm>
            <a:custGeom>
              <a:avLst/>
              <a:gdLst>
                <a:gd name="connsiteX0" fmla="*/ 4828 w 112645"/>
                <a:gd name="connsiteY0" fmla="*/ 60507 h 64368"/>
                <a:gd name="connsiteX1" fmla="*/ 108140 w 112645"/>
                <a:gd name="connsiteY1" fmla="*/ 4828 h 64368"/>
              </a:gdLst>
              <a:ahLst/>
              <a:cxnLst>
                <a:cxn ang="0">
                  <a:pos x="connsiteX0" y="connsiteY0"/>
                </a:cxn>
                <a:cxn ang="0">
                  <a:pos x="connsiteX1" y="connsiteY1"/>
                </a:cxn>
              </a:cxnLst>
              <a:rect l="l" t="t" r="r" b="b"/>
              <a:pathLst>
                <a:path w="112645" h="64368">
                  <a:moveTo>
                    <a:pt x="4828" y="60507"/>
                  </a:moveTo>
                  <a:lnTo>
                    <a:pt x="108140" y="4828"/>
                  </a:lnTo>
                </a:path>
              </a:pathLst>
            </a:custGeom>
            <a:ln w="19050" cap="flat">
              <a:solidFill>
                <a:schemeClr val="tx1"/>
              </a:solidFill>
              <a:prstDash val="solid"/>
              <a:round/>
            </a:ln>
          </p:spPr>
          <p:txBody>
            <a:bodyPr rtlCol="0" anchor="ctr"/>
            <a:lstStyle/>
            <a:p>
              <a:pPr algn="ctr"/>
              <a:endParaRPr lang="en-US" dirty="0"/>
            </a:p>
          </p:txBody>
        </p:sp>
        <p:sp>
          <p:nvSpPr>
            <p:cNvPr id="36" name="Freeform: Shape 28">
              <a:extLst>
                <a:ext uri="{FF2B5EF4-FFF2-40B4-BE49-F238E27FC236}">
                  <a16:creationId xmlns:a16="http://schemas.microsoft.com/office/drawing/2014/main" id="{F846DF4D-154D-D2EA-D514-06A937C0C741}"/>
                </a:ext>
              </a:extLst>
            </p:cNvPr>
            <p:cNvSpPr/>
            <p:nvPr/>
          </p:nvSpPr>
          <p:spPr>
            <a:xfrm>
              <a:off x="9878671" y="639864"/>
              <a:ext cx="54714" cy="38621"/>
            </a:xfrm>
            <a:custGeom>
              <a:avLst/>
              <a:gdLst>
                <a:gd name="connsiteX0" fmla="*/ 4828 w 54713"/>
                <a:gd name="connsiteY0" fmla="*/ 36690 h 38621"/>
                <a:gd name="connsiteX1" fmla="*/ 52461 w 54713"/>
                <a:gd name="connsiteY1" fmla="*/ 4828 h 38621"/>
              </a:gdLst>
              <a:ahLst/>
              <a:cxnLst>
                <a:cxn ang="0">
                  <a:pos x="connsiteX0" y="connsiteY0"/>
                </a:cxn>
                <a:cxn ang="0">
                  <a:pos x="connsiteX1" y="connsiteY1"/>
                </a:cxn>
              </a:cxnLst>
              <a:rect l="l" t="t" r="r" b="b"/>
              <a:pathLst>
                <a:path w="54713" h="38621">
                  <a:moveTo>
                    <a:pt x="4828" y="36690"/>
                  </a:moveTo>
                  <a:lnTo>
                    <a:pt x="52461" y="4828"/>
                  </a:lnTo>
                </a:path>
              </a:pathLst>
            </a:custGeom>
            <a:ln w="19050" cap="flat">
              <a:solidFill>
                <a:schemeClr val="tx1"/>
              </a:solidFill>
              <a:prstDash val="solid"/>
              <a:round/>
            </a:ln>
          </p:spPr>
          <p:txBody>
            <a:bodyPr rtlCol="0" anchor="ctr"/>
            <a:lstStyle/>
            <a:p>
              <a:pPr algn="ctr"/>
              <a:endParaRPr lang="en-US" dirty="0"/>
            </a:p>
          </p:txBody>
        </p:sp>
        <p:sp>
          <p:nvSpPr>
            <p:cNvPr id="37" name="Freeform: Shape 29">
              <a:extLst>
                <a:ext uri="{FF2B5EF4-FFF2-40B4-BE49-F238E27FC236}">
                  <a16:creationId xmlns:a16="http://schemas.microsoft.com/office/drawing/2014/main" id="{0C0050DF-C8EF-DE54-AA5D-A409CD70347F}"/>
                </a:ext>
              </a:extLst>
            </p:cNvPr>
            <p:cNvSpPr/>
            <p:nvPr/>
          </p:nvSpPr>
          <p:spPr>
            <a:xfrm>
              <a:off x="9831038" y="449332"/>
              <a:ext cx="199544" cy="389432"/>
            </a:xfrm>
            <a:custGeom>
              <a:avLst/>
              <a:gdLst>
                <a:gd name="connsiteX0" fmla="*/ 195360 w 199543"/>
                <a:gd name="connsiteY0" fmla="*/ 36368 h 389431"/>
                <a:gd name="connsiteX1" fmla="*/ 147727 w 199543"/>
                <a:gd name="connsiteY1" fmla="*/ 4828 h 389431"/>
                <a:gd name="connsiteX2" fmla="*/ 52461 w 199543"/>
                <a:gd name="connsiteY2" fmla="*/ 60185 h 389431"/>
                <a:gd name="connsiteX3" fmla="*/ 52461 w 199543"/>
                <a:gd name="connsiteY3" fmla="*/ 123588 h 389431"/>
                <a:gd name="connsiteX4" fmla="*/ 4828 w 199543"/>
                <a:gd name="connsiteY4" fmla="*/ 147727 h 389431"/>
                <a:gd name="connsiteX5" fmla="*/ 4828 w 199543"/>
                <a:gd name="connsiteY5" fmla="*/ 197291 h 389431"/>
                <a:gd name="connsiteX6" fmla="*/ 4828 w 199543"/>
                <a:gd name="connsiteY6" fmla="*/ 242993 h 389431"/>
                <a:gd name="connsiteX7" fmla="*/ 52461 w 199543"/>
                <a:gd name="connsiteY7" fmla="*/ 274855 h 389431"/>
                <a:gd name="connsiteX8" fmla="*/ 52461 w 199543"/>
                <a:gd name="connsiteY8" fmla="*/ 330534 h 389431"/>
                <a:gd name="connsiteX9" fmla="*/ 147727 w 199543"/>
                <a:gd name="connsiteY9" fmla="*/ 385892 h 389431"/>
                <a:gd name="connsiteX10" fmla="*/ 195360 w 199543"/>
                <a:gd name="connsiteY10" fmla="*/ 360466 h 389431"/>
                <a:gd name="connsiteX11" fmla="*/ 195360 w 199543"/>
                <a:gd name="connsiteY11" fmla="*/ 195360 h 389431"/>
                <a:gd name="connsiteX12" fmla="*/ 147727 w 199543"/>
                <a:gd name="connsiteY12" fmla="*/ 171543 h 38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9543" h="389431">
                  <a:moveTo>
                    <a:pt x="195360" y="36368"/>
                  </a:moveTo>
                  <a:lnTo>
                    <a:pt x="147727" y="4828"/>
                  </a:lnTo>
                  <a:lnTo>
                    <a:pt x="52461" y="60185"/>
                  </a:lnTo>
                  <a:lnTo>
                    <a:pt x="52461" y="123588"/>
                  </a:lnTo>
                  <a:lnTo>
                    <a:pt x="4828" y="147727"/>
                  </a:lnTo>
                  <a:lnTo>
                    <a:pt x="4828" y="197291"/>
                  </a:lnTo>
                  <a:lnTo>
                    <a:pt x="4828" y="242993"/>
                  </a:lnTo>
                  <a:lnTo>
                    <a:pt x="52461" y="274855"/>
                  </a:lnTo>
                  <a:lnTo>
                    <a:pt x="52461" y="330534"/>
                  </a:lnTo>
                  <a:lnTo>
                    <a:pt x="147727" y="385892"/>
                  </a:lnTo>
                  <a:lnTo>
                    <a:pt x="195360" y="360466"/>
                  </a:lnTo>
                  <a:lnTo>
                    <a:pt x="195360" y="195360"/>
                  </a:lnTo>
                  <a:lnTo>
                    <a:pt x="147727" y="171543"/>
                  </a:lnTo>
                </a:path>
              </a:pathLst>
            </a:custGeom>
            <a:noFill/>
            <a:ln w="19050" cap="flat">
              <a:solidFill>
                <a:schemeClr val="tx1"/>
              </a:solidFill>
              <a:prstDash val="solid"/>
              <a:round/>
            </a:ln>
          </p:spPr>
          <p:txBody>
            <a:bodyPr rtlCol="0" anchor="ctr"/>
            <a:lstStyle/>
            <a:p>
              <a:pPr algn="ctr"/>
              <a:endParaRPr lang="en-US" dirty="0"/>
            </a:p>
          </p:txBody>
        </p:sp>
        <p:sp>
          <p:nvSpPr>
            <p:cNvPr id="38" name="Freeform: Shape 30">
              <a:extLst>
                <a:ext uri="{FF2B5EF4-FFF2-40B4-BE49-F238E27FC236}">
                  <a16:creationId xmlns:a16="http://schemas.microsoft.com/office/drawing/2014/main" id="{E062811D-DE8E-4ACA-7F37-8F44E2C098AB}"/>
                </a:ext>
              </a:extLst>
            </p:cNvPr>
            <p:cNvSpPr/>
            <p:nvPr/>
          </p:nvSpPr>
          <p:spPr>
            <a:xfrm>
              <a:off x="9926304" y="639864"/>
              <a:ext cx="54714" cy="80461"/>
            </a:xfrm>
            <a:custGeom>
              <a:avLst/>
              <a:gdLst>
                <a:gd name="connsiteX0" fmla="*/ 52461 w 54713"/>
                <a:gd name="connsiteY0" fmla="*/ 76277 h 80461"/>
                <a:gd name="connsiteX1" fmla="*/ 52461 w 54713"/>
                <a:gd name="connsiteY1" fmla="*/ 36690 h 80461"/>
                <a:gd name="connsiteX2" fmla="*/ 4828 w 54713"/>
                <a:gd name="connsiteY2" fmla="*/ 4828 h 80461"/>
              </a:gdLst>
              <a:ahLst/>
              <a:cxnLst>
                <a:cxn ang="0">
                  <a:pos x="connsiteX0" y="connsiteY0"/>
                </a:cxn>
                <a:cxn ang="0">
                  <a:pos x="connsiteX1" y="connsiteY1"/>
                </a:cxn>
                <a:cxn ang="0">
                  <a:pos x="connsiteX2" y="connsiteY2"/>
                </a:cxn>
              </a:cxnLst>
              <a:rect l="l" t="t" r="r" b="b"/>
              <a:pathLst>
                <a:path w="54713" h="80461">
                  <a:moveTo>
                    <a:pt x="52461" y="76277"/>
                  </a:moveTo>
                  <a:lnTo>
                    <a:pt x="52461" y="36690"/>
                  </a:lnTo>
                  <a:lnTo>
                    <a:pt x="4828" y="4828"/>
                  </a:lnTo>
                </a:path>
              </a:pathLst>
            </a:custGeom>
            <a:noFill/>
            <a:ln w="19050" cap="flat">
              <a:solidFill>
                <a:schemeClr val="tx1"/>
              </a:solidFill>
              <a:prstDash val="solid"/>
              <a:round/>
            </a:ln>
          </p:spPr>
          <p:txBody>
            <a:bodyPr rtlCol="0" anchor="ctr"/>
            <a:lstStyle/>
            <a:p>
              <a:pPr algn="ctr"/>
              <a:endParaRPr lang="en-US" dirty="0"/>
            </a:p>
          </p:txBody>
        </p:sp>
        <p:sp>
          <p:nvSpPr>
            <p:cNvPr id="39" name="Freeform: Shape 31">
              <a:extLst>
                <a:ext uri="{FF2B5EF4-FFF2-40B4-BE49-F238E27FC236}">
                  <a16:creationId xmlns:a16="http://schemas.microsoft.com/office/drawing/2014/main" id="{B98C483F-70F7-99CB-AA60-FA3E7E5B12CC}"/>
                </a:ext>
              </a:extLst>
            </p:cNvPr>
            <p:cNvSpPr/>
            <p:nvPr/>
          </p:nvSpPr>
          <p:spPr>
            <a:xfrm>
              <a:off x="10212102" y="599633"/>
              <a:ext cx="9655" cy="93335"/>
            </a:xfrm>
            <a:custGeom>
              <a:avLst/>
              <a:gdLst>
                <a:gd name="connsiteX0" fmla="*/ 4828 w 9655"/>
                <a:gd name="connsiteY0" fmla="*/ 4828 h 93334"/>
                <a:gd name="connsiteX1" fmla="*/ 4828 w 9655"/>
                <a:gd name="connsiteY1" fmla="*/ 46989 h 93334"/>
                <a:gd name="connsiteX2" fmla="*/ 4828 w 9655"/>
                <a:gd name="connsiteY2" fmla="*/ 89473 h 93334"/>
              </a:gdLst>
              <a:ahLst/>
              <a:cxnLst>
                <a:cxn ang="0">
                  <a:pos x="connsiteX0" y="connsiteY0"/>
                </a:cxn>
                <a:cxn ang="0">
                  <a:pos x="connsiteX1" y="connsiteY1"/>
                </a:cxn>
                <a:cxn ang="0">
                  <a:pos x="connsiteX2" y="connsiteY2"/>
                </a:cxn>
              </a:cxnLst>
              <a:rect l="l" t="t" r="r" b="b"/>
              <a:pathLst>
                <a:path w="9655" h="93334">
                  <a:moveTo>
                    <a:pt x="4828" y="4828"/>
                  </a:moveTo>
                  <a:lnTo>
                    <a:pt x="4828" y="46989"/>
                  </a:lnTo>
                  <a:lnTo>
                    <a:pt x="4828" y="89473"/>
                  </a:lnTo>
                  <a:close/>
                </a:path>
              </a:pathLst>
            </a:custGeom>
            <a:noFill/>
            <a:ln w="19050" cap="flat">
              <a:solidFill>
                <a:schemeClr val="tx1"/>
              </a:solidFill>
              <a:prstDash val="solid"/>
              <a:round/>
            </a:ln>
          </p:spPr>
          <p:txBody>
            <a:bodyPr rtlCol="0" anchor="ctr"/>
            <a:lstStyle/>
            <a:p>
              <a:pPr algn="ctr"/>
              <a:endParaRPr lang="en-US" dirty="0"/>
            </a:p>
          </p:txBody>
        </p:sp>
        <p:sp>
          <p:nvSpPr>
            <p:cNvPr id="40" name="Freeform: Shape 32">
              <a:extLst>
                <a:ext uri="{FF2B5EF4-FFF2-40B4-BE49-F238E27FC236}">
                  <a16:creationId xmlns:a16="http://schemas.microsoft.com/office/drawing/2014/main" id="{1D17499E-74A8-FE31-D5E6-BAA12376E575}"/>
                </a:ext>
              </a:extLst>
            </p:cNvPr>
            <p:cNvSpPr/>
            <p:nvPr/>
          </p:nvSpPr>
          <p:spPr>
            <a:xfrm>
              <a:off x="10164469" y="663680"/>
              <a:ext cx="54714" cy="32184"/>
            </a:xfrm>
            <a:custGeom>
              <a:avLst/>
              <a:gdLst>
                <a:gd name="connsiteX0" fmla="*/ 4828 w 54713"/>
                <a:gd name="connsiteY0" fmla="*/ 4828 h 32184"/>
                <a:gd name="connsiteX1" fmla="*/ 52461 w 54713"/>
                <a:gd name="connsiteY1" fmla="*/ 28644 h 32184"/>
              </a:gdLst>
              <a:ahLst/>
              <a:cxnLst>
                <a:cxn ang="0">
                  <a:pos x="connsiteX0" y="connsiteY0"/>
                </a:cxn>
                <a:cxn ang="0">
                  <a:pos x="connsiteX1" y="connsiteY1"/>
                </a:cxn>
              </a:cxnLst>
              <a:rect l="l" t="t" r="r" b="b"/>
              <a:pathLst>
                <a:path w="54713" h="32184">
                  <a:moveTo>
                    <a:pt x="4828" y="4828"/>
                  </a:moveTo>
                  <a:lnTo>
                    <a:pt x="52461" y="28644"/>
                  </a:lnTo>
                </a:path>
              </a:pathLst>
            </a:custGeom>
            <a:ln w="19050" cap="flat">
              <a:solidFill>
                <a:schemeClr val="tx1"/>
              </a:solidFill>
              <a:prstDash val="solid"/>
              <a:round/>
            </a:ln>
          </p:spPr>
          <p:txBody>
            <a:bodyPr rtlCol="0" anchor="ctr"/>
            <a:lstStyle/>
            <a:p>
              <a:pPr algn="ctr"/>
              <a:endParaRPr lang="en-US" dirty="0"/>
            </a:p>
          </p:txBody>
        </p:sp>
        <p:sp>
          <p:nvSpPr>
            <p:cNvPr id="41" name="Freeform: Shape 33">
              <a:extLst>
                <a:ext uri="{FF2B5EF4-FFF2-40B4-BE49-F238E27FC236}">
                  <a16:creationId xmlns:a16="http://schemas.microsoft.com/office/drawing/2014/main" id="{46E71361-8BEF-25CE-B902-6A4AF9EF7672}"/>
                </a:ext>
              </a:extLst>
            </p:cNvPr>
            <p:cNvSpPr/>
            <p:nvPr/>
          </p:nvSpPr>
          <p:spPr>
            <a:xfrm>
              <a:off x="10132928" y="536552"/>
              <a:ext cx="38621" cy="9655"/>
            </a:xfrm>
            <a:custGeom>
              <a:avLst/>
              <a:gdLst>
                <a:gd name="connsiteX0" fmla="*/ 36368 w 38621"/>
                <a:gd name="connsiteY0" fmla="*/ 4828 h 9655"/>
                <a:gd name="connsiteX1" fmla="*/ 4828 w 38621"/>
                <a:gd name="connsiteY1" fmla="*/ 4828 h 9655"/>
              </a:gdLst>
              <a:ahLst/>
              <a:cxnLst>
                <a:cxn ang="0">
                  <a:pos x="connsiteX0" y="connsiteY0"/>
                </a:cxn>
                <a:cxn ang="0">
                  <a:pos x="connsiteX1" y="connsiteY1"/>
                </a:cxn>
              </a:cxnLst>
              <a:rect l="l" t="t" r="r" b="b"/>
              <a:pathLst>
                <a:path w="38621" h="9655">
                  <a:moveTo>
                    <a:pt x="36368" y="4828"/>
                  </a:moveTo>
                  <a:lnTo>
                    <a:pt x="4828" y="4828"/>
                  </a:lnTo>
                </a:path>
              </a:pathLst>
            </a:custGeom>
            <a:ln w="19050" cap="flat">
              <a:solidFill>
                <a:schemeClr val="tx1"/>
              </a:solidFill>
              <a:prstDash val="solid"/>
              <a:round/>
            </a:ln>
          </p:spPr>
          <p:txBody>
            <a:bodyPr rtlCol="0" anchor="ctr"/>
            <a:lstStyle/>
            <a:p>
              <a:pPr algn="ctr"/>
              <a:endParaRPr lang="en-US" dirty="0"/>
            </a:p>
          </p:txBody>
        </p:sp>
        <p:sp>
          <p:nvSpPr>
            <p:cNvPr id="42" name="Freeform: Shape 34">
              <a:extLst>
                <a:ext uri="{FF2B5EF4-FFF2-40B4-BE49-F238E27FC236}">
                  <a16:creationId xmlns:a16="http://schemas.microsoft.com/office/drawing/2014/main" id="{FE7B64DD-A2A8-441D-28B3-33847BAB0380}"/>
                </a:ext>
              </a:extLst>
            </p:cNvPr>
            <p:cNvSpPr/>
            <p:nvPr/>
          </p:nvSpPr>
          <p:spPr>
            <a:xfrm>
              <a:off x="10021570" y="751222"/>
              <a:ext cx="54714" cy="9655"/>
            </a:xfrm>
            <a:custGeom>
              <a:avLst/>
              <a:gdLst>
                <a:gd name="connsiteX0" fmla="*/ 4828 w 54713"/>
                <a:gd name="connsiteY0" fmla="*/ 4828 h 9655"/>
                <a:gd name="connsiteX1" fmla="*/ 52461 w 54713"/>
                <a:gd name="connsiteY1" fmla="*/ 4828 h 9655"/>
              </a:gdLst>
              <a:ahLst/>
              <a:cxnLst>
                <a:cxn ang="0">
                  <a:pos x="connsiteX0" y="connsiteY0"/>
                </a:cxn>
                <a:cxn ang="0">
                  <a:pos x="connsiteX1" y="connsiteY1"/>
                </a:cxn>
              </a:cxnLst>
              <a:rect l="l" t="t" r="r" b="b"/>
              <a:pathLst>
                <a:path w="54713" h="9655">
                  <a:moveTo>
                    <a:pt x="4828" y="4828"/>
                  </a:moveTo>
                  <a:lnTo>
                    <a:pt x="52461" y="4828"/>
                  </a:lnTo>
                </a:path>
              </a:pathLst>
            </a:custGeom>
            <a:ln w="19050" cap="flat">
              <a:solidFill>
                <a:schemeClr val="tx1"/>
              </a:solidFill>
              <a:prstDash val="solid"/>
              <a:round/>
            </a:ln>
          </p:spPr>
          <p:txBody>
            <a:bodyPr rtlCol="0" anchor="ctr"/>
            <a:lstStyle/>
            <a:p>
              <a:pPr algn="ctr"/>
              <a:endParaRPr lang="en-US" dirty="0"/>
            </a:p>
          </p:txBody>
        </p:sp>
        <p:sp>
          <p:nvSpPr>
            <p:cNvPr id="43" name="Freeform: Shape 35">
              <a:extLst>
                <a:ext uri="{FF2B5EF4-FFF2-40B4-BE49-F238E27FC236}">
                  <a16:creationId xmlns:a16="http://schemas.microsoft.com/office/drawing/2014/main" id="{DB07E785-3318-45AA-9003-6402C3DBE131}"/>
                </a:ext>
              </a:extLst>
            </p:cNvPr>
            <p:cNvSpPr/>
            <p:nvPr/>
          </p:nvSpPr>
          <p:spPr>
            <a:xfrm>
              <a:off x="10101065" y="520781"/>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19050" cap="flat">
              <a:solidFill>
                <a:schemeClr val="tx1"/>
              </a:solidFill>
              <a:prstDash val="solid"/>
              <a:round/>
            </a:ln>
          </p:spPr>
          <p:txBody>
            <a:bodyPr rtlCol="0" anchor="ctr"/>
            <a:lstStyle/>
            <a:p>
              <a:pPr algn="ctr"/>
              <a:endParaRPr lang="en-US" dirty="0"/>
            </a:p>
          </p:txBody>
        </p:sp>
        <p:sp>
          <p:nvSpPr>
            <p:cNvPr id="44" name="Freeform: Shape 36">
              <a:extLst>
                <a:ext uri="{FF2B5EF4-FFF2-40B4-BE49-F238E27FC236}">
                  <a16:creationId xmlns:a16="http://schemas.microsoft.com/office/drawing/2014/main" id="{EB2FB00F-6348-BB22-61DE-CFAF7446B631}"/>
                </a:ext>
              </a:extLst>
            </p:cNvPr>
            <p:cNvSpPr/>
            <p:nvPr/>
          </p:nvSpPr>
          <p:spPr>
            <a:xfrm>
              <a:off x="10132928" y="639864"/>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19050" cap="flat">
              <a:solidFill>
                <a:schemeClr val="tx1"/>
              </a:solidFill>
              <a:prstDash val="solid"/>
              <a:round/>
            </a:ln>
          </p:spPr>
          <p:txBody>
            <a:bodyPr rtlCol="0" anchor="ctr"/>
            <a:lstStyle/>
            <a:p>
              <a:pPr algn="ctr"/>
              <a:endParaRPr lang="en-US" dirty="0"/>
            </a:p>
          </p:txBody>
        </p:sp>
        <p:sp>
          <p:nvSpPr>
            <p:cNvPr id="45" name="Freeform: Shape 37">
              <a:extLst>
                <a:ext uri="{FF2B5EF4-FFF2-40B4-BE49-F238E27FC236}">
                  <a16:creationId xmlns:a16="http://schemas.microsoft.com/office/drawing/2014/main" id="{57D88FD3-B10E-8D5A-CC3E-6357E6700CAF}"/>
                </a:ext>
              </a:extLst>
            </p:cNvPr>
            <p:cNvSpPr/>
            <p:nvPr/>
          </p:nvSpPr>
          <p:spPr>
            <a:xfrm>
              <a:off x="10069203" y="600277"/>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19050" cap="flat">
              <a:solidFill>
                <a:schemeClr val="tx1"/>
              </a:solidFill>
              <a:prstDash val="solid"/>
              <a:round/>
            </a:ln>
          </p:spPr>
          <p:txBody>
            <a:bodyPr rtlCol="0" anchor="ctr"/>
            <a:lstStyle/>
            <a:p>
              <a:pPr algn="ctr"/>
              <a:endParaRPr lang="en-US" dirty="0"/>
            </a:p>
          </p:txBody>
        </p:sp>
        <p:sp>
          <p:nvSpPr>
            <p:cNvPr id="46" name="Freeform: Shape 38">
              <a:extLst>
                <a:ext uri="{FF2B5EF4-FFF2-40B4-BE49-F238E27FC236}">
                  <a16:creationId xmlns:a16="http://schemas.microsoft.com/office/drawing/2014/main" id="{B20DC811-6B25-D0C3-FAE8-FB2ADE803FBA}"/>
                </a:ext>
              </a:extLst>
            </p:cNvPr>
            <p:cNvSpPr/>
            <p:nvPr/>
          </p:nvSpPr>
          <p:spPr>
            <a:xfrm>
              <a:off x="10069203" y="735452"/>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19050" cap="flat">
              <a:solidFill>
                <a:schemeClr val="tx1"/>
              </a:solidFill>
              <a:prstDash val="solid"/>
              <a:round/>
            </a:ln>
          </p:spPr>
          <p:txBody>
            <a:bodyPr rtlCol="0" anchor="ctr"/>
            <a:lstStyle/>
            <a:p>
              <a:pPr algn="ctr"/>
              <a:endParaRPr lang="en-US" dirty="0"/>
            </a:p>
          </p:txBody>
        </p:sp>
        <p:sp>
          <p:nvSpPr>
            <p:cNvPr id="47" name="Freeform: Shape 39">
              <a:extLst>
                <a:ext uri="{FF2B5EF4-FFF2-40B4-BE49-F238E27FC236}">
                  <a16:creationId xmlns:a16="http://schemas.microsoft.com/office/drawing/2014/main" id="{12269BB6-9F40-CC2D-D0DC-98AEDEF0D47D}"/>
                </a:ext>
              </a:extLst>
            </p:cNvPr>
            <p:cNvSpPr/>
            <p:nvPr/>
          </p:nvSpPr>
          <p:spPr>
            <a:xfrm>
              <a:off x="10021570" y="449332"/>
              <a:ext cx="199544" cy="389432"/>
            </a:xfrm>
            <a:custGeom>
              <a:avLst/>
              <a:gdLst>
                <a:gd name="connsiteX0" fmla="*/ 52461 w 199543"/>
                <a:gd name="connsiteY0" fmla="*/ 163497 h 389431"/>
                <a:gd name="connsiteX1" fmla="*/ 4828 w 199543"/>
                <a:gd name="connsiteY1" fmla="*/ 131956 h 389431"/>
                <a:gd name="connsiteX2" fmla="*/ 4828 w 199543"/>
                <a:gd name="connsiteY2" fmla="*/ 36368 h 389431"/>
                <a:gd name="connsiteX3" fmla="*/ 52461 w 199543"/>
                <a:gd name="connsiteY3" fmla="*/ 4828 h 389431"/>
                <a:gd name="connsiteX4" fmla="*/ 147727 w 199543"/>
                <a:gd name="connsiteY4" fmla="*/ 61794 h 389431"/>
                <a:gd name="connsiteX5" fmla="*/ 147727 w 199543"/>
                <a:gd name="connsiteY5" fmla="*/ 123588 h 389431"/>
                <a:gd name="connsiteX6" fmla="*/ 195360 w 199543"/>
                <a:gd name="connsiteY6" fmla="*/ 150623 h 389431"/>
                <a:gd name="connsiteX7" fmla="*/ 195360 w 199543"/>
                <a:gd name="connsiteY7" fmla="*/ 197291 h 389431"/>
                <a:gd name="connsiteX8" fmla="*/ 195360 w 199543"/>
                <a:gd name="connsiteY8" fmla="*/ 242993 h 389431"/>
                <a:gd name="connsiteX9" fmla="*/ 147727 w 199543"/>
                <a:gd name="connsiteY9" fmla="*/ 274855 h 389431"/>
                <a:gd name="connsiteX10" fmla="*/ 147727 w 199543"/>
                <a:gd name="connsiteY10" fmla="*/ 330534 h 389431"/>
                <a:gd name="connsiteX11" fmla="*/ 52461 w 199543"/>
                <a:gd name="connsiteY11" fmla="*/ 385892 h 389431"/>
                <a:gd name="connsiteX12" fmla="*/ 4828 w 199543"/>
                <a:gd name="connsiteY12" fmla="*/ 362075 h 389431"/>
                <a:gd name="connsiteX13" fmla="*/ 4828 w 199543"/>
                <a:gd name="connsiteY13" fmla="*/ 197934 h 38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543" h="389431">
                  <a:moveTo>
                    <a:pt x="52461" y="163497"/>
                  </a:moveTo>
                  <a:lnTo>
                    <a:pt x="4828" y="131956"/>
                  </a:lnTo>
                  <a:lnTo>
                    <a:pt x="4828" y="36368"/>
                  </a:lnTo>
                  <a:lnTo>
                    <a:pt x="52461" y="4828"/>
                  </a:lnTo>
                  <a:lnTo>
                    <a:pt x="147727" y="61794"/>
                  </a:lnTo>
                  <a:lnTo>
                    <a:pt x="147727" y="123588"/>
                  </a:lnTo>
                  <a:lnTo>
                    <a:pt x="195360" y="150623"/>
                  </a:lnTo>
                  <a:lnTo>
                    <a:pt x="195360" y="197291"/>
                  </a:lnTo>
                  <a:lnTo>
                    <a:pt x="195360" y="242993"/>
                  </a:lnTo>
                  <a:lnTo>
                    <a:pt x="147727" y="274855"/>
                  </a:lnTo>
                  <a:lnTo>
                    <a:pt x="147727" y="330534"/>
                  </a:lnTo>
                  <a:lnTo>
                    <a:pt x="52461" y="385892"/>
                  </a:lnTo>
                  <a:lnTo>
                    <a:pt x="4828" y="362075"/>
                  </a:lnTo>
                  <a:lnTo>
                    <a:pt x="4828" y="197934"/>
                  </a:lnTo>
                </a:path>
              </a:pathLst>
            </a:custGeom>
            <a:noFill/>
            <a:ln w="19050" cap="flat">
              <a:solidFill>
                <a:schemeClr val="tx1"/>
              </a:solidFill>
              <a:prstDash val="solid"/>
              <a:round/>
            </a:ln>
          </p:spPr>
          <p:txBody>
            <a:bodyPr rtlCol="0" anchor="ctr"/>
            <a:lstStyle/>
            <a:p>
              <a:pPr algn="ctr"/>
              <a:endParaRPr lang="en-US" dirty="0"/>
            </a:p>
          </p:txBody>
        </p:sp>
      </p:grpSp>
    </p:spTree>
    <p:extLst>
      <p:ext uri="{BB962C8B-B14F-4D97-AF65-F5344CB8AC3E}">
        <p14:creationId xmlns:p14="http://schemas.microsoft.com/office/powerpoint/2010/main" val="2585554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AD3DAC2-6543-759B-C408-00E56030B64B}"/>
              </a:ext>
            </a:extLst>
          </p:cNvPr>
          <p:cNvSpPr>
            <a:spLocks noGrp="1"/>
          </p:cNvSpPr>
          <p:nvPr>
            <p:ph type="sldNum" idx="97"/>
          </p:nvPr>
        </p:nvSpPr>
        <p:spPr/>
        <p:txBody>
          <a:bodyPr/>
          <a:lstStyle/>
          <a:p>
            <a:fld id="{86A8BF56-6CB3-514C-9A64-F39D95C9E25B}" type="slidenum">
              <a:rPr lang="en-US" smtClean="0"/>
              <a:t>19</a:t>
            </a:fld>
            <a:endParaRPr lang="en-US"/>
          </a:p>
        </p:txBody>
      </p:sp>
      <p:sp>
        <p:nvSpPr>
          <p:cNvPr id="2" name="Title 1">
            <a:extLst>
              <a:ext uri="{FF2B5EF4-FFF2-40B4-BE49-F238E27FC236}">
                <a16:creationId xmlns:a16="http://schemas.microsoft.com/office/drawing/2014/main" id="{91959A73-8C30-8A21-3EDA-B8AA0A38532B}"/>
              </a:ext>
            </a:extLst>
          </p:cNvPr>
          <p:cNvSpPr>
            <a:spLocks noGrp="1"/>
          </p:cNvSpPr>
          <p:nvPr>
            <p:ph type="title" idx="1"/>
          </p:nvPr>
        </p:nvSpPr>
        <p:spPr/>
        <p:txBody>
          <a:bodyPr/>
          <a:lstStyle/>
          <a:p>
            <a:r>
              <a:rPr lang="en-US" dirty="0"/>
              <a:t>Amazon Titan Text Models</a:t>
            </a:r>
          </a:p>
        </p:txBody>
      </p:sp>
      <p:sp>
        <p:nvSpPr>
          <p:cNvPr id="4" name="Rectangle 3">
            <a:extLst>
              <a:ext uri="{FF2B5EF4-FFF2-40B4-BE49-F238E27FC236}">
                <a16:creationId xmlns:a16="http://schemas.microsoft.com/office/drawing/2014/main" id="{95B85AF7-8E97-3D49-77A0-A447751AF483}"/>
              </a:ext>
              <a:ext uri="{C183D7F6-B498-43B3-948B-1728B52AA6E4}">
                <adec:decorative xmlns:adec="http://schemas.microsoft.com/office/drawing/2017/decorative" val="1"/>
              </a:ext>
            </a:extLst>
          </p:cNvPr>
          <p:cNvSpPr/>
          <p:nvPr/>
        </p:nvSpPr>
        <p:spPr>
          <a:xfrm>
            <a:off x="414422" y="4419075"/>
            <a:ext cx="10842157" cy="1887131"/>
          </a:xfrm>
          <a:prstGeom prst="rect">
            <a:avLst/>
          </a:prstGeom>
          <a:solidFill>
            <a:schemeClr val="tx1">
              <a:lumMod val="10000"/>
              <a:lumOff val="90000"/>
            </a:schemeClr>
          </a:solidFill>
          <a:ln cap="sq">
            <a:prstDash val="solid"/>
            <a:roun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EFFB9E1-140F-0773-FCFE-31C022E50DB6}"/>
              </a:ext>
            </a:extLst>
          </p:cNvPr>
          <p:cNvSpPr/>
          <p:nvPr/>
        </p:nvSpPr>
        <p:spPr>
          <a:xfrm>
            <a:off x="1666322" y="1693873"/>
            <a:ext cx="8051901" cy="2521706"/>
          </a:xfrm>
          <a:prstGeom prst="rect">
            <a:avLst/>
          </a:prstGeom>
          <a:solidFill>
            <a:schemeClr val="tx1">
              <a:lumMod val="10000"/>
              <a:lumOff val="90000"/>
            </a:schemeClr>
          </a:solidFill>
          <a:ln cap="sq">
            <a:prstDash val="solid"/>
            <a:roun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aphic 250">
            <a:extLst>
              <a:ext uri="{FF2B5EF4-FFF2-40B4-BE49-F238E27FC236}">
                <a16:creationId xmlns:a16="http://schemas.microsoft.com/office/drawing/2014/main" id="{64BBE693-C406-6482-6D2D-B1077C2E3325}"/>
              </a:ext>
              <a:ext uri="{C183D7F6-B498-43B3-948B-1728B52AA6E4}">
                <adec:decorative xmlns:adec="http://schemas.microsoft.com/office/drawing/2017/decorative" val="1"/>
              </a:ext>
            </a:extLst>
          </p:cNvPr>
          <p:cNvGrpSpPr>
            <a:grpSpLocks noChangeAspect="1"/>
          </p:cNvGrpSpPr>
          <p:nvPr/>
        </p:nvGrpSpPr>
        <p:grpSpPr>
          <a:xfrm>
            <a:off x="1973988" y="2000377"/>
            <a:ext cx="1561669" cy="1561669"/>
            <a:chOff x="9704553" y="322847"/>
            <a:chExt cx="643689" cy="643689"/>
          </a:xfrm>
          <a:effectLst>
            <a:outerShdw blurRad="50800" dist="38100" dir="2700000" algn="tl" rotWithShape="0">
              <a:prstClr val="black">
                <a:alpha val="40000"/>
              </a:prstClr>
            </a:outerShdw>
          </a:effectLst>
        </p:grpSpPr>
        <p:sp>
          <p:nvSpPr>
            <p:cNvPr id="7" name="Freeform: Shape 20">
              <a:extLst>
                <a:ext uri="{FF2B5EF4-FFF2-40B4-BE49-F238E27FC236}">
                  <a16:creationId xmlns:a16="http://schemas.microsoft.com/office/drawing/2014/main" id="{E62C1455-D5DB-60FF-7A07-F880CBA8AAB5}"/>
                </a:ext>
              </a:extLst>
            </p:cNvPr>
            <p:cNvSpPr/>
            <p:nvPr/>
          </p:nvSpPr>
          <p:spPr>
            <a:xfrm>
              <a:off x="9831038" y="599633"/>
              <a:ext cx="9655" cy="93335"/>
            </a:xfrm>
            <a:custGeom>
              <a:avLst/>
              <a:gdLst>
                <a:gd name="connsiteX0" fmla="*/ 4828 w 9655"/>
                <a:gd name="connsiteY0" fmla="*/ 89473 h 93334"/>
                <a:gd name="connsiteX1" fmla="*/ 4828 w 9655"/>
                <a:gd name="connsiteY1" fmla="*/ 46989 h 93334"/>
                <a:gd name="connsiteX2" fmla="*/ 4828 w 9655"/>
                <a:gd name="connsiteY2" fmla="*/ 4828 h 93334"/>
              </a:gdLst>
              <a:ahLst/>
              <a:cxnLst>
                <a:cxn ang="0">
                  <a:pos x="connsiteX0" y="connsiteY0"/>
                </a:cxn>
                <a:cxn ang="0">
                  <a:pos x="connsiteX1" y="connsiteY1"/>
                </a:cxn>
                <a:cxn ang="0">
                  <a:pos x="connsiteX2" y="connsiteY2"/>
                </a:cxn>
              </a:cxnLst>
              <a:rect l="l" t="t" r="r" b="b"/>
              <a:pathLst>
                <a:path w="9655" h="93334">
                  <a:moveTo>
                    <a:pt x="4828" y="89473"/>
                  </a:moveTo>
                  <a:lnTo>
                    <a:pt x="4828" y="46989"/>
                  </a:lnTo>
                  <a:lnTo>
                    <a:pt x="4828" y="4828"/>
                  </a:lnTo>
                  <a:close/>
                </a:path>
              </a:pathLst>
            </a:custGeom>
            <a:noFill/>
            <a:ln w="19050" cap="flat">
              <a:solidFill>
                <a:schemeClr val="tx1"/>
              </a:solidFill>
              <a:prstDash val="solid"/>
              <a:round/>
            </a:ln>
          </p:spPr>
          <p:txBody>
            <a:bodyPr rtlCol="0" anchor="ctr"/>
            <a:lstStyle/>
            <a:p>
              <a:pPr algn="ctr"/>
              <a:endParaRPr lang="en-US" dirty="0"/>
            </a:p>
          </p:txBody>
        </p:sp>
        <p:sp>
          <p:nvSpPr>
            <p:cNvPr id="8" name="Freeform: Shape 21">
              <a:extLst>
                <a:ext uri="{FF2B5EF4-FFF2-40B4-BE49-F238E27FC236}">
                  <a16:creationId xmlns:a16="http://schemas.microsoft.com/office/drawing/2014/main" id="{858EEBFF-4805-972C-2477-BC7F1B49C841}"/>
                </a:ext>
              </a:extLst>
            </p:cNvPr>
            <p:cNvSpPr/>
            <p:nvPr/>
          </p:nvSpPr>
          <p:spPr>
            <a:xfrm>
              <a:off x="9926304" y="520781"/>
              <a:ext cx="54714" cy="128738"/>
            </a:xfrm>
            <a:custGeom>
              <a:avLst/>
              <a:gdLst>
                <a:gd name="connsiteX0" fmla="*/ 4828 w 54713"/>
                <a:gd name="connsiteY0" fmla="*/ 125841 h 128737"/>
                <a:gd name="connsiteX1" fmla="*/ 4828 w 54713"/>
                <a:gd name="connsiteY1" fmla="*/ 76277 h 128737"/>
                <a:gd name="connsiteX2" fmla="*/ 52461 w 54713"/>
                <a:gd name="connsiteY2" fmla="*/ 52461 h 128737"/>
                <a:gd name="connsiteX3" fmla="*/ 52461 w 54713"/>
                <a:gd name="connsiteY3" fmla="*/ 4828 h 128737"/>
              </a:gdLst>
              <a:ahLst/>
              <a:cxnLst>
                <a:cxn ang="0">
                  <a:pos x="connsiteX0" y="connsiteY0"/>
                </a:cxn>
                <a:cxn ang="0">
                  <a:pos x="connsiteX1" y="connsiteY1"/>
                </a:cxn>
                <a:cxn ang="0">
                  <a:pos x="connsiteX2" y="connsiteY2"/>
                </a:cxn>
                <a:cxn ang="0">
                  <a:pos x="connsiteX3" y="connsiteY3"/>
                </a:cxn>
              </a:cxnLst>
              <a:rect l="l" t="t" r="r" b="b"/>
              <a:pathLst>
                <a:path w="54713" h="128737">
                  <a:moveTo>
                    <a:pt x="4828" y="125841"/>
                  </a:moveTo>
                  <a:lnTo>
                    <a:pt x="4828" y="76277"/>
                  </a:lnTo>
                  <a:lnTo>
                    <a:pt x="52461" y="52461"/>
                  </a:lnTo>
                  <a:lnTo>
                    <a:pt x="52461" y="4828"/>
                  </a:lnTo>
                </a:path>
              </a:pathLst>
            </a:custGeom>
            <a:noFill/>
            <a:ln w="19050" cap="flat">
              <a:solidFill>
                <a:schemeClr val="tx1"/>
              </a:solidFill>
              <a:prstDash val="solid"/>
              <a:round/>
            </a:ln>
          </p:spPr>
          <p:txBody>
            <a:bodyPr rtlCol="0" anchor="ctr"/>
            <a:lstStyle/>
            <a:p>
              <a:pPr algn="ctr"/>
              <a:endParaRPr lang="en-US" dirty="0"/>
            </a:p>
          </p:txBody>
        </p:sp>
        <p:sp>
          <p:nvSpPr>
            <p:cNvPr id="9" name="Freeform: Shape 22">
              <a:extLst>
                <a:ext uri="{FF2B5EF4-FFF2-40B4-BE49-F238E27FC236}">
                  <a16:creationId xmlns:a16="http://schemas.microsoft.com/office/drawing/2014/main" id="{098043E9-AA15-C40F-BFA7-A51167D5A7DD}"/>
                </a:ext>
              </a:extLst>
            </p:cNvPr>
            <p:cNvSpPr/>
            <p:nvPr/>
          </p:nvSpPr>
          <p:spPr>
            <a:xfrm>
              <a:off x="9878671" y="568414"/>
              <a:ext cx="54714" cy="32184"/>
            </a:xfrm>
            <a:custGeom>
              <a:avLst/>
              <a:gdLst>
                <a:gd name="connsiteX0" fmla="*/ 52461 w 54713"/>
                <a:gd name="connsiteY0" fmla="*/ 28644 h 32184"/>
                <a:gd name="connsiteX1" fmla="*/ 4828 w 54713"/>
                <a:gd name="connsiteY1" fmla="*/ 4828 h 32184"/>
              </a:gdLst>
              <a:ahLst/>
              <a:cxnLst>
                <a:cxn ang="0">
                  <a:pos x="connsiteX0" y="connsiteY0"/>
                </a:cxn>
                <a:cxn ang="0">
                  <a:pos x="connsiteX1" y="connsiteY1"/>
                </a:cxn>
              </a:cxnLst>
              <a:rect l="l" t="t" r="r" b="b"/>
              <a:pathLst>
                <a:path w="54713" h="32184">
                  <a:moveTo>
                    <a:pt x="52461" y="28644"/>
                  </a:moveTo>
                  <a:lnTo>
                    <a:pt x="4828" y="4828"/>
                  </a:lnTo>
                </a:path>
              </a:pathLst>
            </a:custGeom>
            <a:ln w="19050" cap="flat">
              <a:solidFill>
                <a:schemeClr val="tx1"/>
              </a:solidFill>
              <a:prstDash val="solid"/>
              <a:round/>
            </a:ln>
          </p:spPr>
          <p:txBody>
            <a:bodyPr rtlCol="0" anchor="ctr"/>
            <a:lstStyle/>
            <a:p>
              <a:pPr algn="ctr"/>
              <a:endParaRPr lang="en-US" dirty="0"/>
            </a:p>
          </p:txBody>
        </p:sp>
        <p:sp>
          <p:nvSpPr>
            <p:cNvPr id="10" name="Freeform: Shape 23">
              <a:extLst>
                <a:ext uri="{FF2B5EF4-FFF2-40B4-BE49-F238E27FC236}">
                  <a16:creationId xmlns:a16="http://schemas.microsoft.com/office/drawing/2014/main" id="{0E5C03FE-1A6E-A1B0-C13C-5CF9F1B3981B}"/>
                </a:ext>
              </a:extLst>
            </p:cNvPr>
            <p:cNvSpPr/>
            <p:nvPr/>
          </p:nvSpPr>
          <p:spPr>
            <a:xfrm>
              <a:off x="9926304" y="477976"/>
              <a:ext cx="9655" cy="67587"/>
            </a:xfrm>
            <a:custGeom>
              <a:avLst/>
              <a:gdLst>
                <a:gd name="connsiteX0" fmla="*/ 4828 w 9655"/>
                <a:gd name="connsiteY0" fmla="*/ 63403 h 67587"/>
                <a:gd name="connsiteX1" fmla="*/ 4828 w 9655"/>
                <a:gd name="connsiteY1" fmla="*/ 4828 h 67587"/>
              </a:gdLst>
              <a:ahLst/>
              <a:cxnLst>
                <a:cxn ang="0">
                  <a:pos x="connsiteX0" y="connsiteY0"/>
                </a:cxn>
                <a:cxn ang="0">
                  <a:pos x="connsiteX1" y="connsiteY1"/>
                </a:cxn>
              </a:cxnLst>
              <a:rect l="l" t="t" r="r" b="b"/>
              <a:pathLst>
                <a:path w="9655" h="67587">
                  <a:moveTo>
                    <a:pt x="4828" y="63403"/>
                  </a:moveTo>
                  <a:lnTo>
                    <a:pt x="4828" y="4828"/>
                  </a:lnTo>
                </a:path>
              </a:pathLst>
            </a:custGeom>
            <a:ln w="19050" cap="flat">
              <a:solidFill>
                <a:schemeClr val="tx1"/>
              </a:solidFill>
              <a:prstDash val="solid"/>
              <a:round/>
            </a:ln>
          </p:spPr>
          <p:txBody>
            <a:bodyPr rtlCol="0" anchor="ctr"/>
            <a:lstStyle/>
            <a:p>
              <a:pPr algn="ctr"/>
              <a:endParaRPr lang="en-US" dirty="0"/>
            </a:p>
          </p:txBody>
        </p:sp>
        <p:sp>
          <p:nvSpPr>
            <p:cNvPr id="11" name="Freeform: Shape 24">
              <a:extLst>
                <a:ext uri="{FF2B5EF4-FFF2-40B4-BE49-F238E27FC236}">
                  <a16:creationId xmlns:a16="http://schemas.microsoft.com/office/drawing/2014/main" id="{1D41DDAF-A652-341E-F357-7914CA81E4F5}"/>
                </a:ext>
              </a:extLst>
            </p:cNvPr>
            <p:cNvSpPr/>
            <p:nvPr/>
          </p:nvSpPr>
          <p:spPr>
            <a:xfrm>
              <a:off x="9831038" y="615404"/>
              <a:ext cx="54714" cy="35403"/>
            </a:xfrm>
            <a:custGeom>
              <a:avLst/>
              <a:gdLst>
                <a:gd name="connsiteX0" fmla="*/ 4828 w 54713"/>
                <a:gd name="connsiteY0" fmla="*/ 31863 h 35402"/>
                <a:gd name="connsiteX1" fmla="*/ 50530 w 54713"/>
                <a:gd name="connsiteY1" fmla="*/ 4828 h 35402"/>
              </a:gdLst>
              <a:ahLst/>
              <a:cxnLst>
                <a:cxn ang="0">
                  <a:pos x="connsiteX0" y="connsiteY0"/>
                </a:cxn>
                <a:cxn ang="0">
                  <a:pos x="connsiteX1" y="connsiteY1"/>
                </a:cxn>
              </a:cxnLst>
              <a:rect l="l" t="t" r="r" b="b"/>
              <a:pathLst>
                <a:path w="54713" h="35402">
                  <a:moveTo>
                    <a:pt x="4828" y="31863"/>
                  </a:moveTo>
                  <a:lnTo>
                    <a:pt x="50530" y="4828"/>
                  </a:lnTo>
                </a:path>
              </a:pathLst>
            </a:custGeom>
            <a:ln w="19050" cap="flat">
              <a:solidFill>
                <a:schemeClr val="tx1"/>
              </a:solidFill>
              <a:prstDash val="solid"/>
              <a:round/>
            </a:ln>
          </p:spPr>
          <p:txBody>
            <a:bodyPr rtlCol="0" anchor="ctr"/>
            <a:lstStyle/>
            <a:p>
              <a:pPr algn="ctr"/>
              <a:endParaRPr lang="en-US" dirty="0"/>
            </a:p>
          </p:txBody>
        </p:sp>
        <p:sp>
          <p:nvSpPr>
            <p:cNvPr id="12" name="Freeform: Shape 25">
              <a:extLst>
                <a:ext uri="{FF2B5EF4-FFF2-40B4-BE49-F238E27FC236}">
                  <a16:creationId xmlns:a16="http://schemas.microsoft.com/office/drawing/2014/main" id="{19396C23-6508-9F85-F8D4-7B271FAE868A}"/>
                </a:ext>
              </a:extLst>
            </p:cNvPr>
            <p:cNvSpPr/>
            <p:nvPr/>
          </p:nvSpPr>
          <p:spPr>
            <a:xfrm>
              <a:off x="9878671" y="687497"/>
              <a:ext cx="54714" cy="38621"/>
            </a:xfrm>
            <a:custGeom>
              <a:avLst/>
              <a:gdLst>
                <a:gd name="connsiteX0" fmla="*/ 4828 w 54713"/>
                <a:gd name="connsiteY0" fmla="*/ 36690 h 38621"/>
                <a:gd name="connsiteX1" fmla="*/ 52461 w 54713"/>
                <a:gd name="connsiteY1" fmla="*/ 4828 h 38621"/>
              </a:gdLst>
              <a:ahLst/>
              <a:cxnLst>
                <a:cxn ang="0">
                  <a:pos x="connsiteX0" y="connsiteY0"/>
                </a:cxn>
                <a:cxn ang="0">
                  <a:pos x="connsiteX1" y="connsiteY1"/>
                </a:cxn>
              </a:cxnLst>
              <a:rect l="l" t="t" r="r" b="b"/>
              <a:pathLst>
                <a:path w="54713" h="38621">
                  <a:moveTo>
                    <a:pt x="4828" y="36690"/>
                  </a:moveTo>
                  <a:lnTo>
                    <a:pt x="52461" y="4828"/>
                  </a:lnTo>
                </a:path>
              </a:pathLst>
            </a:custGeom>
            <a:ln w="19050" cap="flat">
              <a:solidFill>
                <a:schemeClr val="tx1"/>
              </a:solidFill>
              <a:prstDash val="solid"/>
              <a:round/>
            </a:ln>
          </p:spPr>
          <p:txBody>
            <a:bodyPr rtlCol="0" anchor="ctr"/>
            <a:lstStyle/>
            <a:p>
              <a:pPr algn="ctr"/>
              <a:endParaRPr lang="en-US" dirty="0"/>
            </a:p>
          </p:txBody>
        </p:sp>
        <p:sp>
          <p:nvSpPr>
            <p:cNvPr id="13" name="Freeform: Shape 26">
              <a:extLst>
                <a:ext uri="{FF2B5EF4-FFF2-40B4-BE49-F238E27FC236}">
                  <a16:creationId xmlns:a16="http://schemas.microsoft.com/office/drawing/2014/main" id="{057ECF52-5EF3-A869-188A-F5498E565F4D}"/>
                </a:ext>
              </a:extLst>
            </p:cNvPr>
            <p:cNvSpPr/>
            <p:nvPr/>
          </p:nvSpPr>
          <p:spPr>
            <a:xfrm>
              <a:off x="9922120" y="777613"/>
              <a:ext cx="54714" cy="35403"/>
            </a:xfrm>
            <a:custGeom>
              <a:avLst/>
              <a:gdLst>
                <a:gd name="connsiteX0" fmla="*/ 4828 w 54713"/>
                <a:gd name="connsiteY0" fmla="*/ 31863 h 35402"/>
                <a:gd name="connsiteX1" fmla="*/ 50851 w 54713"/>
                <a:gd name="connsiteY1" fmla="*/ 4828 h 35402"/>
              </a:gdLst>
              <a:ahLst/>
              <a:cxnLst>
                <a:cxn ang="0">
                  <a:pos x="connsiteX0" y="connsiteY0"/>
                </a:cxn>
                <a:cxn ang="0">
                  <a:pos x="connsiteX1" y="connsiteY1"/>
                </a:cxn>
              </a:cxnLst>
              <a:rect l="l" t="t" r="r" b="b"/>
              <a:pathLst>
                <a:path w="54713" h="35402">
                  <a:moveTo>
                    <a:pt x="4828" y="31863"/>
                  </a:moveTo>
                  <a:lnTo>
                    <a:pt x="50851" y="4828"/>
                  </a:lnTo>
                </a:path>
              </a:pathLst>
            </a:custGeom>
            <a:ln w="19050" cap="flat">
              <a:solidFill>
                <a:schemeClr val="tx1"/>
              </a:solidFill>
              <a:prstDash val="solid"/>
              <a:round/>
            </a:ln>
          </p:spPr>
          <p:txBody>
            <a:bodyPr rtlCol="0" anchor="ctr"/>
            <a:lstStyle/>
            <a:p>
              <a:pPr algn="ctr"/>
              <a:endParaRPr lang="en-US" dirty="0"/>
            </a:p>
          </p:txBody>
        </p:sp>
        <p:sp>
          <p:nvSpPr>
            <p:cNvPr id="14" name="Freeform: Shape 27">
              <a:extLst>
                <a:ext uri="{FF2B5EF4-FFF2-40B4-BE49-F238E27FC236}">
                  <a16:creationId xmlns:a16="http://schemas.microsoft.com/office/drawing/2014/main" id="{8A16505F-771F-836D-9AB0-76E1382DF41E}"/>
                </a:ext>
              </a:extLst>
            </p:cNvPr>
            <p:cNvSpPr/>
            <p:nvPr/>
          </p:nvSpPr>
          <p:spPr>
            <a:xfrm>
              <a:off x="9918258" y="687497"/>
              <a:ext cx="112646" cy="64369"/>
            </a:xfrm>
            <a:custGeom>
              <a:avLst/>
              <a:gdLst>
                <a:gd name="connsiteX0" fmla="*/ 4828 w 112645"/>
                <a:gd name="connsiteY0" fmla="*/ 60507 h 64368"/>
                <a:gd name="connsiteX1" fmla="*/ 108140 w 112645"/>
                <a:gd name="connsiteY1" fmla="*/ 4828 h 64368"/>
              </a:gdLst>
              <a:ahLst/>
              <a:cxnLst>
                <a:cxn ang="0">
                  <a:pos x="connsiteX0" y="connsiteY0"/>
                </a:cxn>
                <a:cxn ang="0">
                  <a:pos x="connsiteX1" y="connsiteY1"/>
                </a:cxn>
              </a:cxnLst>
              <a:rect l="l" t="t" r="r" b="b"/>
              <a:pathLst>
                <a:path w="112645" h="64368">
                  <a:moveTo>
                    <a:pt x="4828" y="60507"/>
                  </a:moveTo>
                  <a:lnTo>
                    <a:pt x="108140" y="4828"/>
                  </a:lnTo>
                </a:path>
              </a:pathLst>
            </a:custGeom>
            <a:ln w="19050" cap="flat">
              <a:solidFill>
                <a:schemeClr val="tx1"/>
              </a:solidFill>
              <a:prstDash val="solid"/>
              <a:round/>
            </a:ln>
          </p:spPr>
          <p:txBody>
            <a:bodyPr rtlCol="0" anchor="ctr"/>
            <a:lstStyle/>
            <a:p>
              <a:pPr algn="ctr"/>
              <a:endParaRPr lang="en-US" dirty="0"/>
            </a:p>
          </p:txBody>
        </p:sp>
        <p:sp>
          <p:nvSpPr>
            <p:cNvPr id="15" name="Freeform: Shape 28">
              <a:extLst>
                <a:ext uri="{FF2B5EF4-FFF2-40B4-BE49-F238E27FC236}">
                  <a16:creationId xmlns:a16="http://schemas.microsoft.com/office/drawing/2014/main" id="{B12388BA-7E2B-D53C-C24C-F6122EC0AA56}"/>
                </a:ext>
              </a:extLst>
            </p:cNvPr>
            <p:cNvSpPr/>
            <p:nvPr/>
          </p:nvSpPr>
          <p:spPr>
            <a:xfrm>
              <a:off x="9878671" y="639864"/>
              <a:ext cx="54714" cy="38621"/>
            </a:xfrm>
            <a:custGeom>
              <a:avLst/>
              <a:gdLst>
                <a:gd name="connsiteX0" fmla="*/ 4828 w 54713"/>
                <a:gd name="connsiteY0" fmla="*/ 36690 h 38621"/>
                <a:gd name="connsiteX1" fmla="*/ 52461 w 54713"/>
                <a:gd name="connsiteY1" fmla="*/ 4828 h 38621"/>
              </a:gdLst>
              <a:ahLst/>
              <a:cxnLst>
                <a:cxn ang="0">
                  <a:pos x="connsiteX0" y="connsiteY0"/>
                </a:cxn>
                <a:cxn ang="0">
                  <a:pos x="connsiteX1" y="connsiteY1"/>
                </a:cxn>
              </a:cxnLst>
              <a:rect l="l" t="t" r="r" b="b"/>
              <a:pathLst>
                <a:path w="54713" h="38621">
                  <a:moveTo>
                    <a:pt x="4828" y="36690"/>
                  </a:moveTo>
                  <a:lnTo>
                    <a:pt x="52461" y="4828"/>
                  </a:lnTo>
                </a:path>
              </a:pathLst>
            </a:custGeom>
            <a:ln w="19050" cap="flat">
              <a:solidFill>
                <a:schemeClr val="tx1"/>
              </a:solidFill>
              <a:prstDash val="solid"/>
              <a:round/>
            </a:ln>
          </p:spPr>
          <p:txBody>
            <a:bodyPr rtlCol="0" anchor="ctr"/>
            <a:lstStyle/>
            <a:p>
              <a:pPr algn="ctr"/>
              <a:endParaRPr lang="en-US" dirty="0"/>
            </a:p>
          </p:txBody>
        </p:sp>
        <p:sp>
          <p:nvSpPr>
            <p:cNvPr id="16" name="Freeform: Shape 29">
              <a:extLst>
                <a:ext uri="{FF2B5EF4-FFF2-40B4-BE49-F238E27FC236}">
                  <a16:creationId xmlns:a16="http://schemas.microsoft.com/office/drawing/2014/main" id="{A594B0E5-3223-2119-2E65-A46F9707DD50}"/>
                </a:ext>
              </a:extLst>
            </p:cNvPr>
            <p:cNvSpPr/>
            <p:nvPr/>
          </p:nvSpPr>
          <p:spPr>
            <a:xfrm>
              <a:off x="9831038" y="449332"/>
              <a:ext cx="199544" cy="389432"/>
            </a:xfrm>
            <a:custGeom>
              <a:avLst/>
              <a:gdLst>
                <a:gd name="connsiteX0" fmla="*/ 195360 w 199543"/>
                <a:gd name="connsiteY0" fmla="*/ 36368 h 389431"/>
                <a:gd name="connsiteX1" fmla="*/ 147727 w 199543"/>
                <a:gd name="connsiteY1" fmla="*/ 4828 h 389431"/>
                <a:gd name="connsiteX2" fmla="*/ 52461 w 199543"/>
                <a:gd name="connsiteY2" fmla="*/ 60185 h 389431"/>
                <a:gd name="connsiteX3" fmla="*/ 52461 w 199543"/>
                <a:gd name="connsiteY3" fmla="*/ 123588 h 389431"/>
                <a:gd name="connsiteX4" fmla="*/ 4828 w 199543"/>
                <a:gd name="connsiteY4" fmla="*/ 147727 h 389431"/>
                <a:gd name="connsiteX5" fmla="*/ 4828 w 199543"/>
                <a:gd name="connsiteY5" fmla="*/ 197291 h 389431"/>
                <a:gd name="connsiteX6" fmla="*/ 4828 w 199543"/>
                <a:gd name="connsiteY6" fmla="*/ 242993 h 389431"/>
                <a:gd name="connsiteX7" fmla="*/ 52461 w 199543"/>
                <a:gd name="connsiteY7" fmla="*/ 274855 h 389431"/>
                <a:gd name="connsiteX8" fmla="*/ 52461 w 199543"/>
                <a:gd name="connsiteY8" fmla="*/ 330534 h 389431"/>
                <a:gd name="connsiteX9" fmla="*/ 147727 w 199543"/>
                <a:gd name="connsiteY9" fmla="*/ 385892 h 389431"/>
                <a:gd name="connsiteX10" fmla="*/ 195360 w 199543"/>
                <a:gd name="connsiteY10" fmla="*/ 360466 h 389431"/>
                <a:gd name="connsiteX11" fmla="*/ 195360 w 199543"/>
                <a:gd name="connsiteY11" fmla="*/ 195360 h 389431"/>
                <a:gd name="connsiteX12" fmla="*/ 147727 w 199543"/>
                <a:gd name="connsiteY12" fmla="*/ 171543 h 38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9543" h="389431">
                  <a:moveTo>
                    <a:pt x="195360" y="36368"/>
                  </a:moveTo>
                  <a:lnTo>
                    <a:pt x="147727" y="4828"/>
                  </a:lnTo>
                  <a:lnTo>
                    <a:pt x="52461" y="60185"/>
                  </a:lnTo>
                  <a:lnTo>
                    <a:pt x="52461" y="123588"/>
                  </a:lnTo>
                  <a:lnTo>
                    <a:pt x="4828" y="147727"/>
                  </a:lnTo>
                  <a:lnTo>
                    <a:pt x="4828" y="197291"/>
                  </a:lnTo>
                  <a:lnTo>
                    <a:pt x="4828" y="242993"/>
                  </a:lnTo>
                  <a:lnTo>
                    <a:pt x="52461" y="274855"/>
                  </a:lnTo>
                  <a:lnTo>
                    <a:pt x="52461" y="330534"/>
                  </a:lnTo>
                  <a:lnTo>
                    <a:pt x="147727" y="385892"/>
                  </a:lnTo>
                  <a:lnTo>
                    <a:pt x="195360" y="360466"/>
                  </a:lnTo>
                  <a:lnTo>
                    <a:pt x="195360" y="195360"/>
                  </a:lnTo>
                  <a:lnTo>
                    <a:pt x="147727" y="171543"/>
                  </a:lnTo>
                </a:path>
              </a:pathLst>
            </a:custGeom>
            <a:noFill/>
            <a:ln w="19050" cap="flat">
              <a:solidFill>
                <a:schemeClr val="tx1"/>
              </a:solidFill>
              <a:prstDash val="solid"/>
              <a:round/>
            </a:ln>
          </p:spPr>
          <p:txBody>
            <a:bodyPr rtlCol="0" anchor="ctr"/>
            <a:lstStyle/>
            <a:p>
              <a:pPr algn="ctr"/>
              <a:endParaRPr lang="en-US" dirty="0"/>
            </a:p>
          </p:txBody>
        </p:sp>
        <p:sp>
          <p:nvSpPr>
            <p:cNvPr id="17" name="Freeform: Shape 30">
              <a:extLst>
                <a:ext uri="{FF2B5EF4-FFF2-40B4-BE49-F238E27FC236}">
                  <a16:creationId xmlns:a16="http://schemas.microsoft.com/office/drawing/2014/main" id="{C3DC4C9C-707E-C24A-6A99-0B56F66D8845}"/>
                </a:ext>
              </a:extLst>
            </p:cNvPr>
            <p:cNvSpPr/>
            <p:nvPr/>
          </p:nvSpPr>
          <p:spPr>
            <a:xfrm>
              <a:off x="9926304" y="639864"/>
              <a:ext cx="54714" cy="80461"/>
            </a:xfrm>
            <a:custGeom>
              <a:avLst/>
              <a:gdLst>
                <a:gd name="connsiteX0" fmla="*/ 52461 w 54713"/>
                <a:gd name="connsiteY0" fmla="*/ 76277 h 80461"/>
                <a:gd name="connsiteX1" fmla="*/ 52461 w 54713"/>
                <a:gd name="connsiteY1" fmla="*/ 36690 h 80461"/>
                <a:gd name="connsiteX2" fmla="*/ 4828 w 54713"/>
                <a:gd name="connsiteY2" fmla="*/ 4828 h 80461"/>
              </a:gdLst>
              <a:ahLst/>
              <a:cxnLst>
                <a:cxn ang="0">
                  <a:pos x="connsiteX0" y="connsiteY0"/>
                </a:cxn>
                <a:cxn ang="0">
                  <a:pos x="connsiteX1" y="connsiteY1"/>
                </a:cxn>
                <a:cxn ang="0">
                  <a:pos x="connsiteX2" y="connsiteY2"/>
                </a:cxn>
              </a:cxnLst>
              <a:rect l="l" t="t" r="r" b="b"/>
              <a:pathLst>
                <a:path w="54713" h="80461">
                  <a:moveTo>
                    <a:pt x="52461" y="76277"/>
                  </a:moveTo>
                  <a:lnTo>
                    <a:pt x="52461" y="36690"/>
                  </a:lnTo>
                  <a:lnTo>
                    <a:pt x="4828" y="4828"/>
                  </a:lnTo>
                </a:path>
              </a:pathLst>
            </a:custGeom>
            <a:noFill/>
            <a:ln w="19050" cap="flat">
              <a:solidFill>
                <a:schemeClr val="tx1"/>
              </a:solidFill>
              <a:prstDash val="solid"/>
              <a:round/>
            </a:ln>
          </p:spPr>
          <p:txBody>
            <a:bodyPr rtlCol="0" anchor="ctr"/>
            <a:lstStyle/>
            <a:p>
              <a:pPr algn="ctr"/>
              <a:endParaRPr lang="en-US" dirty="0"/>
            </a:p>
          </p:txBody>
        </p:sp>
        <p:sp>
          <p:nvSpPr>
            <p:cNvPr id="18" name="Freeform: Shape 31">
              <a:extLst>
                <a:ext uri="{FF2B5EF4-FFF2-40B4-BE49-F238E27FC236}">
                  <a16:creationId xmlns:a16="http://schemas.microsoft.com/office/drawing/2014/main" id="{C08C45B3-FAF4-E236-ECED-93835041EF2E}"/>
                </a:ext>
              </a:extLst>
            </p:cNvPr>
            <p:cNvSpPr/>
            <p:nvPr/>
          </p:nvSpPr>
          <p:spPr>
            <a:xfrm>
              <a:off x="10212102" y="599633"/>
              <a:ext cx="9655" cy="93335"/>
            </a:xfrm>
            <a:custGeom>
              <a:avLst/>
              <a:gdLst>
                <a:gd name="connsiteX0" fmla="*/ 4828 w 9655"/>
                <a:gd name="connsiteY0" fmla="*/ 4828 h 93334"/>
                <a:gd name="connsiteX1" fmla="*/ 4828 w 9655"/>
                <a:gd name="connsiteY1" fmla="*/ 46989 h 93334"/>
                <a:gd name="connsiteX2" fmla="*/ 4828 w 9655"/>
                <a:gd name="connsiteY2" fmla="*/ 89473 h 93334"/>
              </a:gdLst>
              <a:ahLst/>
              <a:cxnLst>
                <a:cxn ang="0">
                  <a:pos x="connsiteX0" y="connsiteY0"/>
                </a:cxn>
                <a:cxn ang="0">
                  <a:pos x="connsiteX1" y="connsiteY1"/>
                </a:cxn>
                <a:cxn ang="0">
                  <a:pos x="connsiteX2" y="connsiteY2"/>
                </a:cxn>
              </a:cxnLst>
              <a:rect l="l" t="t" r="r" b="b"/>
              <a:pathLst>
                <a:path w="9655" h="93334">
                  <a:moveTo>
                    <a:pt x="4828" y="4828"/>
                  </a:moveTo>
                  <a:lnTo>
                    <a:pt x="4828" y="46989"/>
                  </a:lnTo>
                  <a:lnTo>
                    <a:pt x="4828" y="89473"/>
                  </a:lnTo>
                  <a:close/>
                </a:path>
              </a:pathLst>
            </a:custGeom>
            <a:noFill/>
            <a:ln w="19050" cap="flat">
              <a:solidFill>
                <a:schemeClr val="tx1"/>
              </a:solidFill>
              <a:prstDash val="solid"/>
              <a:round/>
            </a:ln>
          </p:spPr>
          <p:txBody>
            <a:bodyPr rtlCol="0" anchor="ctr"/>
            <a:lstStyle/>
            <a:p>
              <a:pPr algn="ctr"/>
              <a:endParaRPr lang="en-US" dirty="0"/>
            </a:p>
          </p:txBody>
        </p:sp>
        <p:sp>
          <p:nvSpPr>
            <p:cNvPr id="19" name="Freeform: Shape 32">
              <a:extLst>
                <a:ext uri="{FF2B5EF4-FFF2-40B4-BE49-F238E27FC236}">
                  <a16:creationId xmlns:a16="http://schemas.microsoft.com/office/drawing/2014/main" id="{50F111F9-1663-A4E4-795E-551153A0D967}"/>
                </a:ext>
              </a:extLst>
            </p:cNvPr>
            <p:cNvSpPr/>
            <p:nvPr/>
          </p:nvSpPr>
          <p:spPr>
            <a:xfrm>
              <a:off x="10164469" y="663680"/>
              <a:ext cx="54714" cy="32184"/>
            </a:xfrm>
            <a:custGeom>
              <a:avLst/>
              <a:gdLst>
                <a:gd name="connsiteX0" fmla="*/ 4828 w 54713"/>
                <a:gd name="connsiteY0" fmla="*/ 4828 h 32184"/>
                <a:gd name="connsiteX1" fmla="*/ 52461 w 54713"/>
                <a:gd name="connsiteY1" fmla="*/ 28644 h 32184"/>
              </a:gdLst>
              <a:ahLst/>
              <a:cxnLst>
                <a:cxn ang="0">
                  <a:pos x="connsiteX0" y="connsiteY0"/>
                </a:cxn>
                <a:cxn ang="0">
                  <a:pos x="connsiteX1" y="connsiteY1"/>
                </a:cxn>
              </a:cxnLst>
              <a:rect l="l" t="t" r="r" b="b"/>
              <a:pathLst>
                <a:path w="54713" h="32184">
                  <a:moveTo>
                    <a:pt x="4828" y="4828"/>
                  </a:moveTo>
                  <a:lnTo>
                    <a:pt x="52461" y="28644"/>
                  </a:lnTo>
                </a:path>
              </a:pathLst>
            </a:custGeom>
            <a:ln w="19050" cap="flat">
              <a:solidFill>
                <a:schemeClr val="tx1"/>
              </a:solidFill>
              <a:prstDash val="solid"/>
              <a:round/>
            </a:ln>
          </p:spPr>
          <p:txBody>
            <a:bodyPr rtlCol="0" anchor="ctr"/>
            <a:lstStyle/>
            <a:p>
              <a:pPr algn="ctr"/>
              <a:endParaRPr lang="en-US" dirty="0"/>
            </a:p>
          </p:txBody>
        </p:sp>
        <p:sp>
          <p:nvSpPr>
            <p:cNvPr id="20" name="Freeform: Shape 33">
              <a:extLst>
                <a:ext uri="{FF2B5EF4-FFF2-40B4-BE49-F238E27FC236}">
                  <a16:creationId xmlns:a16="http://schemas.microsoft.com/office/drawing/2014/main" id="{7481F294-293D-1269-7B3F-865246249AEB}"/>
                </a:ext>
              </a:extLst>
            </p:cNvPr>
            <p:cNvSpPr/>
            <p:nvPr/>
          </p:nvSpPr>
          <p:spPr>
            <a:xfrm>
              <a:off x="10132928" y="536552"/>
              <a:ext cx="38621" cy="9655"/>
            </a:xfrm>
            <a:custGeom>
              <a:avLst/>
              <a:gdLst>
                <a:gd name="connsiteX0" fmla="*/ 36368 w 38621"/>
                <a:gd name="connsiteY0" fmla="*/ 4828 h 9655"/>
                <a:gd name="connsiteX1" fmla="*/ 4828 w 38621"/>
                <a:gd name="connsiteY1" fmla="*/ 4828 h 9655"/>
              </a:gdLst>
              <a:ahLst/>
              <a:cxnLst>
                <a:cxn ang="0">
                  <a:pos x="connsiteX0" y="connsiteY0"/>
                </a:cxn>
                <a:cxn ang="0">
                  <a:pos x="connsiteX1" y="connsiteY1"/>
                </a:cxn>
              </a:cxnLst>
              <a:rect l="l" t="t" r="r" b="b"/>
              <a:pathLst>
                <a:path w="38621" h="9655">
                  <a:moveTo>
                    <a:pt x="36368" y="4828"/>
                  </a:moveTo>
                  <a:lnTo>
                    <a:pt x="4828" y="4828"/>
                  </a:lnTo>
                </a:path>
              </a:pathLst>
            </a:custGeom>
            <a:ln w="19050" cap="flat">
              <a:solidFill>
                <a:schemeClr val="tx1"/>
              </a:solidFill>
              <a:prstDash val="solid"/>
              <a:round/>
            </a:ln>
          </p:spPr>
          <p:txBody>
            <a:bodyPr rtlCol="0" anchor="ctr"/>
            <a:lstStyle/>
            <a:p>
              <a:pPr algn="ctr"/>
              <a:endParaRPr lang="en-US" dirty="0"/>
            </a:p>
          </p:txBody>
        </p:sp>
        <p:sp>
          <p:nvSpPr>
            <p:cNvPr id="21" name="Freeform: Shape 34">
              <a:extLst>
                <a:ext uri="{FF2B5EF4-FFF2-40B4-BE49-F238E27FC236}">
                  <a16:creationId xmlns:a16="http://schemas.microsoft.com/office/drawing/2014/main" id="{9DD1AB87-B4B7-3E10-73DB-BE614634AD1A}"/>
                </a:ext>
              </a:extLst>
            </p:cNvPr>
            <p:cNvSpPr/>
            <p:nvPr/>
          </p:nvSpPr>
          <p:spPr>
            <a:xfrm>
              <a:off x="10021570" y="751222"/>
              <a:ext cx="54714" cy="9655"/>
            </a:xfrm>
            <a:custGeom>
              <a:avLst/>
              <a:gdLst>
                <a:gd name="connsiteX0" fmla="*/ 4828 w 54713"/>
                <a:gd name="connsiteY0" fmla="*/ 4828 h 9655"/>
                <a:gd name="connsiteX1" fmla="*/ 52461 w 54713"/>
                <a:gd name="connsiteY1" fmla="*/ 4828 h 9655"/>
              </a:gdLst>
              <a:ahLst/>
              <a:cxnLst>
                <a:cxn ang="0">
                  <a:pos x="connsiteX0" y="connsiteY0"/>
                </a:cxn>
                <a:cxn ang="0">
                  <a:pos x="connsiteX1" y="connsiteY1"/>
                </a:cxn>
              </a:cxnLst>
              <a:rect l="l" t="t" r="r" b="b"/>
              <a:pathLst>
                <a:path w="54713" h="9655">
                  <a:moveTo>
                    <a:pt x="4828" y="4828"/>
                  </a:moveTo>
                  <a:lnTo>
                    <a:pt x="52461" y="4828"/>
                  </a:lnTo>
                </a:path>
              </a:pathLst>
            </a:custGeom>
            <a:ln w="19050" cap="flat">
              <a:solidFill>
                <a:schemeClr val="tx1"/>
              </a:solidFill>
              <a:prstDash val="solid"/>
              <a:round/>
            </a:ln>
          </p:spPr>
          <p:txBody>
            <a:bodyPr rtlCol="0" anchor="ctr"/>
            <a:lstStyle/>
            <a:p>
              <a:pPr algn="ctr"/>
              <a:endParaRPr lang="en-US" dirty="0"/>
            </a:p>
          </p:txBody>
        </p:sp>
        <p:sp>
          <p:nvSpPr>
            <p:cNvPr id="22" name="Freeform: Shape 35">
              <a:extLst>
                <a:ext uri="{FF2B5EF4-FFF2-40B4-BE49-F238E27FC236}">
                  <a16:creationId xmlns:a16="http://schemas.microsoft.com/office/drawing/2014/main" id="{0186AC93-E8B6-EE14-A697-6FE43EC4F8EF}"/>
                </a:ext>
              </a:extLst>
            </p:cNvPr>
            <p:cNvSpPr/>
            <p:nvPr/>
          </p:nvSpPr>
          <p:spPr>
            <a:xfrm>
              <a:off x="10101065" y="520781"/>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19050" cap="flat">
              <a:solidFill>
                <a:schemeClr val="tx1"/>
              </a:solidFill>
              <a:prstDash val="solid"/>
              <a:round/>
            </a:ln>
          </p:spPr>
          <p:txBody>
            <a:bodyPr rtlCol="0" anchor="ctr"/>
            <a:lstStyle/>
            <a:p>
              <a:pPr algn="ctr"/>
              <a:endParaRPr lang="en-US" dirty="0"/>
            </a:p>
          </p:txBody>
        </p:sp>
        <p:sp>
          <p:nvSpPr>
            <p:cNvPr id="23" name="Freeform: Shape 36">
              <a:extLst>
                <a:ext uri="{FF2B5EF4-FFF2-40B4-BE49-F238E27FC236}">
                  <a16:creationId xmlns:a16="http://schemas.microsoft.com/office/drawing/2014/main" id="{0847C21F-C39A-CF6D-320E-8149EAFF8903}"/>
                </a:ext>
              </a:extLst>
            </p:cNvPr>
            <p:cNvSpPr/>
            <p:nvPr/>
          </p:nvSpPr>
          <p:spPr>
            <a:xfrm>
              <a:off x="10132928" y="639864"/>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19050" cap="flat">
              <a:solidFill>
                <a:schemeClr val="tx1"/>
              </a:solidFill>
              <a:prstDash val="solid"/>
              <a:round/>
            </a:ln>
          </p:spPr>
          <p:txBody>
            <a:bodyPr rtlCol="0" anchor="ctr"/>
            <a:lstStyle/>
            <a:p>
              <a:pPr algn="ctr"/>
              <a:endParaRPr lang="en-US" dirty="0"/>
            </a:p>
          </p:txBody>
        </p:sp>
        <p:sp>
          <p:nvSpPr>
            <p:cNvPr id="24" name="Freeform: Shape 37">
              <a:extLst>
                <a:ext uri="{FF2B5EF4-FFF2-40B4-BE49-F238E27FC236}">
                  <a16:creationId xmlns:a16="http://schemas.microsoft.com/office/drawing/2014/main" id="{72DE9DB7-1AA4-B9E8-6B60-CDB4CE3913B8}"/>
                </a:ext>
              </a:extLst>
            </p:cNvPr>
            <p:cNvSpPr/>
            <p:nvPr/>
          </p:nvSpPr>
          <p:spPr>
            <a:xfrm>
              <a:off x="10069203" y="600277"/>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19050" cap="flat">
              <a:solidFill>
                <a:schemeClr val="tx1"/>
              </a:solidFill>
              <a:prstDash val="solid"/>
              <a:round/>
            </a:ln>
          </p:spPr>
          <p:txBody>
            <a:bodyPr rtlCol="0" anchor="ctr"/>
            <a:lstStyle/>
            <a:p>
              <a:pPr algn="ctr"/>
              <a:endParaRPr lang="en-US" dirty="0"/>
            </a:p>
          </p:txBody>
        </p:sp>
        <p:sp>
          <p:nvSpPr>
            <p:cNvPr id="25" name="Freeform: Shape 38">
              <a:extLst>
                <a:ext uri="{FF2B5EF4-FFF2-40B4-BE49-F238E27FC236}">
                  <a16:creationId xmlns:a16="http://schemas.microsoft.com/office/drawing/2014/main" id="{31E87620-16FC-E9A3-EA03-7E4F01AFD4E6}"/>
                </a:ext>
              </a:extLst>
            </p:cNvPr>
            <p:cNvSpPr/>
            <p:nvPr/>
          </p:nvSpPr>
          <p:spPr>
            <a:xfrm>
              <a:off x="10069203" y="735452"/>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19050" cap="flat">
              <a:solidFill>
                <a:schemeClr val="tx1"/>
              </a:solidFill>
              <a:prstDash val="solid"/>
              <a:round/>
            </a:ln>
          </p:spPr>
          <p:txBody>
            <a:bodyPr rtlCol="0" anchor="ctr"/>
            <a:lstStyle/>
            <a:p>
              <a:pPr algn="ctr"/>
              <a:endParaRPr lang="en-US" dirty="0"/>
            </a:p>
          </p:txBody>
        </p:sp>
        <p:sp>
          <p:nvSpPr>
            <p:cNvPr id="26" name="Freeform: Shape 39">
              <a:extLst>
                <a:ext uri="{FF2B5EF4-FFF2-40B4-BE49-F238E27FC236}">
                  <a16:creationId xmlns:a16="http://schemas.microsoft.com/office/drawing/2014/main" id="{ABA01174-85F3-C26E-0FB2-56DA979AF5AD}"/>
                </a:ext>
              </a:extLst>
            </p:cNvPr>
            <p:cNvSpPr/>
            <p:nvPr/>
          </p:nvSpPr>
          <p:spPr>
            <a:xfrm>
              <a:off x="10021570" y="449332"/>
              <a:ext cx="199544" cy="389432"/>
            </a:xfrm>
            <a:custGeom>
              <a:avLst/>
              <a:gdLst>
                <a:gd name="connsiteX0" fmla="*/ 52461 w 199543"/>
                <a:gd name="connsiteY0" fmla="*/ 163497 h 389431"/>
                <a:gd name="connsiteX1" fmla="*/ 4828 w 199543"/>
                <a:gd name="connsiteY1" fmla="*/ 131956 h 389431"/>
                <a:gd name="connsiteX2" fmla="*/ 4828 w 199543"/>
                <a:gd name="connsiteY2" fmla="*/ 36368 h 389431"/>
                <a:gd name="connsiteX3" fmla="*/ 52461 w 199543"/>
                <a:gd name="connsiteY3" fmla="*/ 4828 h 389431"/>
                <a:gd name="connsiteX4" fmla="*/ 147727 w 199543"/>
                <a:gd name="connsiteY4" fmla="*/ 61794 h 389431"/>
                <a:gd name="connsiteX5" fmla="*/ 147727 w 199543"/>
                <a:gd name="connsiteY5" fmla="*/ 123588 h 389431"/>
                <a:gd name="connsiteX6" fmla="*/ 195360 w 199543"/>
                <a:gd name="connsiteY6" fmla="*/ 150623 h 389431"/>
                <a:gd name="connsiteX7" fmla="*/ 195360 w 199543"/>
                <a:gd name="connsiteY7" fmla="*/ 197291 h 389431"/>
                <a:gd name="connsiteX8" fmla="*/ 195360 w 199543"/>
                <a:gd name="connsiteY8" fmla="*/ 242993 h 389431"/>
                <a:gd name="connsiteX9" fmla="*/ 147727 w 199543"/>
                <a:gd name="connsiteY9" fmla="*/ 274855 h 389431"/>
                <a:gd name="connsiteX10" fmla="*/ 147727 w 199543"/>
                <a:gd name="connsiteY10" fmla="*/ 330534 h 389431"/>
                <a:gd name="connsiteX11" fmla="*/ 52461 w 199543"/>
                <a:gd name="connsiteY11" fmla="*/ 385892 h 389431"/>
                <a:gd name="connsiteX12" fmla="*/ 4828 w 199543"/>
                <a:gd name="connsiteY12" fmla="*/ 362075 h 389431"/>
                <a:gd name="connsiteX13" fmla="*/ 4828 w 199543"/>
                <a:gd name="connsiteY13" fmla="*/ 197934 h 38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543" h="389431">
                  <a:moveTo>
                    <a:pt x="52461" y="163497"/>
                  </a:moveTo>
                  <a:lnTo>
                    <a:pt x="4828" y="131956"/>
                  </a:lnTo>
                  <a:lnTo>
                    <a:pt x="4828" y="36368"/>
                  </a:lnTo>
                  <a:lnTo>
                    <a:pt x="52461" y="4828"/>
                  </a:lnTo>
                  <a:lnTo>
                    <a:pt x="147727" y="61794"/>
                  </a:lnTo>
                  <a:lnTo>
                    <a:pt x="147727" y="123588"/>
                  </a:lnTo>
                  <a:lnTo>
                    <a:pt x="195360" y="150623"/>
                  </a:lnTo>
                  <a:lnTo>
                    <a:pt x="195360" y="197291"/>
                  </a:lnTo>
                  <a:lnTo>
                    <a:pt x="195360" y="242993"/>
                  </a:lnTo>
                  <a:lnTo>
                    <a:pt x="147727" y="274855"/>
                  </a:lnTo>
                  <a:lnTo>
                    <a:pt x="147727" y="330534"/>
                  </a:lnTo>
                  <a:lnTo>
                    <a:pt x="52461" y="385892"/>
                  </a:lnTo>
                  <a:lnTo>
                    <a:pt x="4828" y="362075"/>
                  </a:lnTo>
                  <a:lnTo>
                    <a:pt x="4828" y="197934"/>
                  </a:lnTo>
                </a:path>
              </a:pathLst>
            </a:custGeom>
            <a:noFill/>
            <a:ln w="19050" cap="flat">
              <a:solidFill>
                <a:schemeClr val="tx1"/>
              </a:solidFill>
              <a:prstDash val="solid"/>
              <a:round/>
            </a:ln>
          </p:spPr>
          <p:txBody>
            <a:bodyPr rtlCol="0" anchor="ctr"/>
            <a:lstStyle/>
            <a:p>
              <a:pPr algn="ctr"/>
              <a:endParaRPr lang="en-US" dirty="0"/>
            </a:p>
          </p:txBody>
        </p:sp>
      </p:grpSp>
      <p:sp>
        <p:nvSpPr>
          <p:cNvPr id="27" name="TextBox 26">
            <a:extLst>
              <a:ext uri="{FF2B5EF4-FFF2-40B4-BE49-F238E27FC236}">
                <a16:creationId xmlns:a16="http://schemas.microsoft.com/office/drawing/2014/main" id="{3A36299A-A308-4853-4E80-DE32BCCCA635}"/>
              </a:ext>
            </a:extLst>
          </p:cNvPr>
          <p:cNvSpPr txBox="1"/>
          <p:nvPr/>
        </p:nvSpPr>
        <p:spPr>
          <a:xfrm>
            <a:off x="2042230" y="3339725"/>
            <a:ext cx="1425186" cy="369332"/>
          </a:xfrm>
          <a:prstGeom prst="rect">
            <a:avLst/>
          </a:prstGeom>
          <a:noFill/>
        </p:spPr>
        <p:txBody>
          <a:bodyPr wrap="square">
            <a:spAutoFit/>
          </a:bodyPr>
          <a:lstStyle/>
          <a:p>
            <a:pPr algn="ctr"/>
            <a:r>
              <a:rPr lang="en-US" b="0" i="0" dirty="0">
                <a:effectLst/>
                <a:latin typeface="+mj-lt"/>
              </a:rPr>
              <a:t>Titan Text</a:t>
            </a:r>
          </a:p>
        </p:txBody>
      </p:sp>
      <p:sp>
        <p:nvSpPr>
          <p:cNvPr id="28" name="TextBox 27">
            <a:extLst>
              <a:ext uri="{FF2B5EF4-FFF2-40B4-BE49-F238E27FC236}">
                <a16:creationId xmlns:a16="http://schemas.microsoft.com/office/drawing/2014/main" id="{A89DB01E-B45D-547C-ED07-212DB25092C2}"/>
              </a:ext>
            </a:extLst>
          </p:cNvPr>
          <p:cNvSpPr txBox="1"/>
          <p:nvPr/>
        </p:nvSpPr>
        <p:spPr>
          <a:xfrm>
            <a:off x="712389" y="5546689"/>
            <a:ext cx="1561669" cy="646331"/>
          </a:xfrm>
          <a:prstGeom prst="rect">
            <a:avLst/>
          </a:prstGeom>
          <a:noFill/>
        </p:spPr>
        <p:txBody>
          <a:bodyPr wrap="square">
            <a:spAutoFit/>
          </a:bodyPr>
          <a:lstStyle/>
          <a:p>
            <a:pPr algn="ctr"/>
            <a:r>
              <a:rPr lang="en-US" b="0" i="0" dirty="0">
                <a:effectLst/>
                <a:latin typeface="+mj-lt"/>
              </a:rPr>
              <a:t>Titan Embeddings</a:t>
            </a:r>
          </a:p>
        </p:txBody>
      </p:sp>
      <p:sp>
        <p:nvSpPr>
          <p:cNvPr id="29" name="TextBox 28">
            <a:extLst>
              <a:ext uri="{FF2B5EF4-FFF2-40B4-BE49-F238E27FC236}">
                <a16:creationId xmlns:a16="http://schemas.microsoft.com/office/drawing/2014/main" id="{DAB5418D-3761-B206-E816-3E44E3C8E650}"/>
              </a:ext>
            </a:extLst>
          </p:cNvPr>
          <p:cNvSpPr txBox="1"/>
          <p:nvPr/>
        </p:nvSpPr>
        <p:spPr>
          <a:xfrm>
            <a:off x="2535359" y="4802280"/>
            <a:ext cx="8648390" cy="1015663"/>
          </a:xfrm>
          <a:prstGeom prst="rect">
            <a:avLst/>
          </a:prstGeom>
          <a:noFill/>
        </p:spPr>
        <p:txBody>
          <a:bodyPr wrap="square">
            <a:spAutoFit/>
          </a:bodyPr>
          <a:lstStyle/>
          <a:p>
            <a:pPr marL="119062"/>
            <a:r>
              <a:rPr lang="en-US" sz="2000" dirty="0"/>
              <a:t>Translates text inputs (words, phrases, or possibly large units of text) into numerical representations (known as embeddings) that contain the semantic meaning of the text.</a:t>
            </a:r>
          </a:p>
        </p:txBody>
      </p:sp>
      <p:grpSp>
        <p:nvGrpSpPr>
          <p:cNvPr id="30" name="Graphic 250">
            <a:extLst>
              <a:ext uri="{FF2B5EF4-FFF2-40B4-BE49-F238E27FC236}">
                <a16:creationId xmlns:a16="http://schemas.microsoft.com/office/drawing/2014/main" id="{8DF6AEE7-8DDC-F16C-B371-486EDA7C0A2C}"/>
              </a:ext>
              <a:ext uri="{C183D7F6-B498-43B3-948B-1728B52AA6E4}">
                <adec:decorative xmlns:adec="http://schemas.microsoft.com/office/drawing/2017/decorative" val="1"/>
              </a:ext>
            </a:extLst>
          </p:cNvPr>
          <p:cNvGrpSpPr>
            <a:grpSpLocks noChangeAspect="1"/>
          </p:cNvGrpSpPr>
          <p:nvPr/>
        </p:nvGrpSpPr>
        <p:grpSpPr>
          <a:xfrm>
            <a:off x="712389" y="4299762"/>
            <a:ext cx="1561669" cy="1561669"/>
            <a:chOff x="9704553" y="322847"/>
            <a:chExt cx="643689" cy="643689"/>
          </a:xfrm>
          <a:effectLst>
            <a:outerShdw blurRad="50800" dist="38100" dir="2700000" algn="tl" rotWithShape="0">
              <a:prstClr val="black">
                <a:alpha val="40000"/>
              </a:prstClr>
            </a:outerShdw>
          </a:effectLst>
        </p:grpSpPr>
        <p:sp>
          <p:nvSpPr>
            <p:cNvPr id="31" name="Freeform: Shape 20">
              <a:extLst>
                <a:ext uri="{FF2B5EF4-FFF2-40B4-BE49-F238E27FC236}">
                  <a16:creationId xmlns:a16="http://schemas.microsoft.com/office/drawing/2014/main" id="{40335EFF-D970-CA32-1DDE-C6822A6AA824}"/>
                </a:ext>
              </a:extLst>
            </p:cNvPr>
            <p:cNvSpPr/>
            <p:nvPr/>
          </p:nvSpPr>
          <p:spPr>
            <a:xfrm>
              <a:off x="9831038" y="599633"/>
              <a:ext cx="9655" cy="93335"/>
            </a:xfrm>
            <a:custGeom>
              <a:avLst/>
              <a:gdLst>
                <a:gd name="connsiteX0" fmla="*/ 4828 w 9655"/>
                <a:gd name="connsiteY0" fmla="*/ 89473 h 93334"/>
                <a:gd name="connsiteX1" fmla="*/ 4828 w 9655"/>
                <a:gd name="connsiteY1" fmla="*/ 46989 h 93334"/>
                <a:gd name="connsiteX2" fmla="*/ 4828 w 9655"/>
                <a:gd name="connsiteY2" fmla="*/ 4828 h 93334"/>
              </a:gdLst>
              <a:ahLst/>
              <a:cxnLst>
                <a:cxn ang="0">
                  <a:pos x="connsiteX0" y="connsiteY0"/>
                </a:cxn>
                <a:cxn ang="0">
                  <a:pos x="connsiteX1" y="connsiteY1"/>
                </a:cxn>
                <a:cxn ang="0">
                  <a:pos x="connsiteX2" y="connsiteY2"/>
                </a:cxn>
              </a:cxnLst>
              <a:rect l="l" t="t" r="r" b="b"/>
              <a:pathLst>
                <a:path w="9655" h="93334">
                  <a:moveTo>
                    <a:pt x="4828" y="89473"/>
                  </a:moveTo>
                  <a:lnTo>
                    <a:pt x="4828" y="46989"/>
                  </a:lnTo>
                  <a:lnTo>
                    <a:pt x="4828" y="4828"/>
                  </a:lnTo>
                  <a:close/>
                </a:path>
              </a:pathLst>
            </a:custGeom>
            <a:noFill/>
            <a:ln w="19050" cap="flat">
              <a:solidFill>
                <a:schemeClr val="tx1"/>
              </a:solidFill>
              <a:prstDash val="solid"/>
              <a:round/>
            </a:ln>
          </p:spPr>
          <p:txBody>
            <a:bodyPr rtlCol="0" anchor="ctr"/>
            <a:lstStyle/>
            <a:p>
              <a:pPr algn="ctr"/>
              <a:endParaRPr lang="en-US" dirty="0"/>
            </a:p>
          </p:txBody>
        </p:sp>
        <p:sp>
          <p:nvSpPr>
            <p:cNvPr id="32" name="Freeform: Shape 21">
              <a:extLst>
                <a:ext uri="{FF2B5EF4-FFF2-40B4-BE49-F238E27FC236}">
                  <a16:creationId xmlns:a16="http://schemas.microsoft.com/office/drawing/2014/main" id="{B7281109-0F5C-CAAC-D1AD-DFCB2CF89E5A}"/>
                </a:ext>
              </a:extLst>
            </p:cNvPr>
            <p:cNvSpPr/>
            <p:nvPr/>
          </p:nvSpPr>
          <p:spPr>
            <a:xfrm>
              <a:off x="9926304" y="520781"/>
              <a:ext cx="54714" cy="128738"/>
            </a:xfrm>
            <a:custGeom>
              <a:avLst/>
              <a:gdLst>
                <a:gd name="connsiteX0" fmla="*/ 4828 w 54713"/>
                <a:gd name="connsiteY0" fmla="*/ 125841 h 128737"/>
                <a:gd name="connsiteX1" fmla="*/ 4828 w 54713"/>
                <a:gd name="connsiteY1" fmla="*/ 76277 h 128737"/>
                <a:gd name="connsiteX2" fmla="*/ 52461 w 54713"/>
                <a:gd name="connsiteY2" fmla="*/ 52461 h 128737"/>
                <a:gd name="connsiteX3" fmla="*/ 52461 w 54713"/>
                <a:gd name="connsiteY3" fmla="*/ 4828 h 128737"/>
              </a:gdLst>
              <a:ahLst/>
              <a:cxnLst>
                <a:cxn ang="0">
                  <a:pos x="connsiteX0" y="connsiteY0"/>
                </a:cxn>
                <a:cxn ang="0">
                  <a:pos x="connsiteX1" y="connsiteY1"/>
                </a:cxn>
                <a:cxn ang="0">
                  <a:pos x="connsiteX2" y="connsiteY2"/>
                </a:cxn>
                <a:cxn ang="0">
                  <a:pos x="connsiteX3" y="connsiteY3"/>
                </a:cxn>
              </a:cxnLst>
              <a:rect l="l" t="t" r="r" b="b"/>
              <a:pathLst>
                <a:path w="54713" h="128737">
                  <a:moveTo>
                    <a:pt x="4828" y="125841"/>
                  </a:moveTo>
                  <a:lnTo>
                    <a:pt x="4828" y="76277"/>
                  </a:lnTo>
                  <a:lnTo>
                    <a:pt x="52461" y="52461"/>
                  </a:lnTo>
                  <a:lnTo>
                    <a:pt x="52461" y="4828"/>
                  </a:lnTo>
                </a:path>
              </a:pathLst>
            </a:custGeom>
            <a:noFill/>
            <a:ln w="19050" cap="flat">
              <a:solidFill>
                <a:schemeClr val="tx1"/>
              </a:solidFill>
              <a:prstDash val="solid"/>
              <a:round/>
            </a:ln>
          </p:spPr>
          <p:txBody>
            <a:bodyPr rtlCol="0" anchor="ctr"/>
            <a:lstStyle/>
            <a:p>
              <a:pPr algn="ctr"/>
              <a:endParaRPr lang="en-US" dirty="0"/>
            </a:p>
          </p:txBody>
        </p:sp>
        <p:sp>
          <p:nvSpPr>
            <p:cNvPr id="33" name="Freeform: Shape 22">
              <a:extLst>
                <a:ext uri="{FF2B5EF4-FFF2-40B4-BE49-F238E27FC236}">
                  <a16:creationId xmlns:a16="http://schemas.microsoft.com/office/drawing/2014/main" id="{2A5A00C8-08CA-A53B-C67D-2D56F9B0B69E}"/>
                </a:ext>
              </a:extLst>
            </p:cNvPr>
            <p:cNvSpPr/>
            <p:nvPr/>
          </p:nvSpPr>
          <p:spPr>
            <a:xfrm>
              <a:off x="9878671" y="568414"/>
              <a:ext cx="54714" cy="32184"/>
            </a:xfrm>
            <a:custGeom>
              <a:avLst/>
              <a:gdLst>
                <a:gd name="connsiteX0" fmla="*/ 52461 w 54713"/>
                <a:gd name="connsiteY0" fmla="*/ 28644 h 32184"/>
                <a:gd name="connsiteX1" fmla="*/ 4828 w 54713"/>
                <a:gd name="connsiteY1" fmla="*/ 4828 h 32184"/>
              </a:gdLst>
              <a:ahLst/>
              <a:cxnLst>
                <a:cxn ang="0">
                  <a:pos x="connsiteX0" y="connsiteY0"/>
                </a:cxn>
                <a:cxn ang="0">
                  <a:pos x="connsiteX1" y="connsiteY1"/>
                </a:cxn>
              </a:cxnLst>
              <a:rect l="l" t="t" r="r" b="b"/>
              <a:pathLst>
                <a:path w="54713" h="32184">
                  <a:moveTo>
                    <a:pt x="52461" y="28644"/>
                  </a:moveTo>
                  <a:lnTo>
                    <a:pt x="4828" y="4828"/>
                  </a:lnTo>
                </a:path>
              </a:pathLst>
            </a:custGeom>
            <a:ln w="19050" cap="flat">
              <a:solidFill>
                <a:schemeClr val="tx1"/>
              </a:solidFill>
              <a:prstDash val="solid"/>
              <a:round/>
            </a:ln>
          </p:spPr>
          <p:txBody>
            <a:bodyPr rtlCol="0" anchor="ctr"/>
            <a:lstStyle/>
            <a:p>
              <a:pPr algn="ctr"/>
              <a:endParaRPr lang="en-US" dirty="0"/>
            </a:p>
          </p:txBody>
        </p:sp>
        <p:sp>
          <p:nvSpPr>
            <p:cNvPr id="34" name="Freeform: Shape 23">
              <a:extLst>
                <a:ext uri="{FF2B5EF4-FFF2-40B4-BE49-F238E27FC236}">
                  <a16:creationId xmlns:a16="http://schemas.microsoft.com/office/drawing/2014/main" id="{5304D50C-7CF1-ECEE-0BA2-9ABCEA08B234}"/>
                </a:ext>
              </a:extLst>
            </p:cNvPr>
            <p:cNvSpPr/>
            <p:nvPr/>
          </p:nvSpPr>
          <p:spPr>
            <a:xfrm>
              <a:off x="9926304" y="477976"/>
              <a:ext cx="9655" cy="67587"/>
            </a:xfrm>
            <a:custGeom>
              <a:avLst/>
              <a:gdLst>
                <a:gd name="connsiteX0" fmla="*/ 4828 w 9655"/>
                <a:gd name="connsiteY0" fmla="*/ 63403 h 67587"/>
                <a:gd name="connsiteX1" fmla="*/ 4828 w 9655"/>
                <a:gd name="connsiteY1" fmla="*/ 4828 h 67587"/>
              </a:gdLst>
              <a:ahLst/>
              <a:cxnLst>
                <a:cxn ang="0">
                  <a:pos x="connsiteX0" y="connsiteY0"/>
                </a:cxn>
                <a:cxn ang="0">
                  <a:pos x="connsiteX1" y="connsiteY1"/>
                </a:cxn>
              </a:cxnLst>
              <a:rect l="l" t="t" r="r" b="b"/>
              <a:pathLst>
                <a:path w="9655" h="67587">
                  <a:moveTo>
                    <a:pt x="4828" y="63403"/>
                  </a:moveTo>
                  <a:lnTo>
                    <a:pt x="4828" y="4828"/>
                  </a:lnTo>
                </a:path>
              </a:pathLst>
            </a:custGeom>
            <a:ln w="19050" cap="flat">
              <a:solidFill>
                <a:schemeClr val="tx1"/>
              </a:solidFill>
              <a:prstDash val="solid"/>
              <a:round/>
            </a:ln>
          </p:spPr>
          <p:txBody>
            <a:bodyPr rtlCol="0" anchor="ctr"/>
            <a:lstStyle/>
            <a:p>
              <a:pPr algn="ctr"/>
              <a:endParaRPr lang="en-US" dirty="0"/>
            </a:p>
          </p:txBody>
        </p:sp>
        <p:sp>
          <p:nvSpPr>
            <p:cNvPr id="35" name="Freeform: Shape 24">
              <a:extLst>
                <a:ext uri="{FF2B5EF4-FFF2-40B4-BE49-F238E27FC236}">
                  <a16:creationId xmlns:a16="http://schemas.microsoft.com/office/drawing/2014/main" id="{0FC866BB-EBF2-D332-9401-E3D1552387BB}"/>
                </a:ext>
              </a:extLst>
            </p:cNvPr>
            <p:cNvSpPr/>
            <p:nvPr/>
          </p:nvSpPr>
          <p:spPr>
            <a:xfrm>
              <a:off x="9831038" y="615404"/>
              <a:ext cx="54714" cy="35403"/>
            </a:xfrm>
            <a:custGeom>
              <a:avLst/>
              <a:gdLst>
                <a:gd name="connsiteX0" fmla="*/ 4828 w 54713"/>
                <a:gd name="connsiteY0" fmla="*/ 31863 h 35402"/>
                <a:gd name="connsiteX1" fmla="*/ 50530 w 54713"/>
                <a:gd name="connsiteY1" fmla="*/ 4828 h 35402"/>
              </a:gdLst>
              <a:ahLst/>
              <a:cxnLst>
                <a:cxn ang="0">
                  <a:pos x="connsiteX0" y="connsiteY0"/>
                </a:cxn>
                <a:cxn ang="0">
                  <a:pos x="connsiteX1" y="connsiteY1"/>
                </a:cxn>
              </a:cxnLst>
              <a:rect l="l" t="t" r="r" b="b"/>
              <a:pathLst>
                <a:path w="54713" h="35402">
                  <a:moveTo>
                    <a:pt x="4828" y="31863"/>
                  </a:moveTo>
                  <a:lnTo>
                    <a:pt x="50530" y="4828"/>
                  </a:lnTo>
                </a:path>
              </a:pathLst>
            </a:custGeom>
            <a:ln w="19050" cap="flat">
              <a:solidFill>
                <a:schemeClr val="tx1"/>
              </a:solidFill>
              <a:prstDash val="solid"/>
              <a:round/>
            </a:ln>
          </p:spPr>
          <p:txBody>
            <a:bodyPr rtlCol="0" anchor="ctr"/>
            <a:lstStyle/>
            <a:p>
              <a:pPr algn="ctr"/>
              <a:endParaRPr lang="en-US" dirty="0"/>
            </a:p>
          </p:txBody>
        </p:sp>
        <p:sp>
          <p:nvSpPr>
            <p:cNvPr id="36" name="Freeform: Shape 25">
              <a:extLst>
                <a:ext uri="{FF2B5EF4-FFF2-40B4-BE49-F238E27FC236}">
                  <a16:creationId xmlns:a16="http://schemas.microsoft.com/office/drawing/2014/main" id="{D72F963F-F497-CF19-229F-57AF030D82AF}"/>
                </a:ext>
              </a:extLst>
            </p:cNvPr>
            <p:cNvSpPr/>
            <p:nvPr/>
          </p:nvSpPr>
          <p:spPr>
            <a:xfrm>
              <a:off x="9878671" y="687497"/>
              <a:ext cx="54714" cy="38621"/>
            </a:xfrm>
            <a:custGeom>
              <a:avLst/>
              <a:gdLst>
                <a:gd name="connsiteX0" fmla="*/ 4828 w 54713"/>
                <a:gd name="connsiteY0" fmla="*/ 36690 h 38621"/>
                <a:gd name="connsiteX1" fmla="*/ 52461 w 54713"/>
                <a:gd name="connsiteY1" fmla="*/ 4828 h 38621"/>
              </a:gdLst>
              <a:ahLst/>
              <a:cxnLst>
                <a:cxn ang="0">
                  <a:pos x="connsiteX0" y="connsiteY0"/>
                </a:cxn>
                <a:cxn ang="0">
                  <a:pos x="connsiteX1" y="connsiteY1"/>
                </a:cxn>
              </a:cxnLst>
              <a:rect l="l" t="t" r="r" b="b"/>
              <a:pathLst>
                <a:path w="54713" h="38621">
                  <a:moveTo>
                    <a:pt x="4828" y="36690"/>
                  </a:moveTo>
                  <a:lnTo>
                    <a:pt x="52461" y="4828"/>
                  </a:lnTo>
                </a:path>
              </a:pathLst>
            </a:custGeom>
            <a:ln w="19050" cap="flat">
              <a:solidFill>
                <a:schemeClr val="tx1"/>
              </a:solidFill>
              <a:prstDash val="solid"/>
              <a:round/>
            </a:ln>
          </p:spPr>
          <p:txBody>
            <a:bodyPr rtlCol="0" anchor="ctr"/>
            <a:lstStyle/>
            <a:p>
              <a:pPr algn="ctr"/>
              <a:endParaRPr lang="en-US" dirty="0"/>
            </a:p>
          </p:txBody>
        </p:sp>
        <p:sp>
          <p:nvSpPr>
            <p:cNvPr id="37" name="Freeform: Shape 26">
              <a:extLst>
                <a:ext uri="{FF2B5EF4-FFF2-40B4-BE49-F238E27FC236}">
                  <a16:creationId xmlns:a16="http://schemas.microsoft.com/office/drawing/2014/main" id="{A5ADA489-7189-D52D-DE93-62B10F64279F}"/>
                </a:ext>
              </a:extLst>
            </p:cNvPr>
            <p:cNvSpPr/>
            <p:nvPr/>
          </p:nvSpPr>
          <p:spPr>
            <a:xfrm>
              <a:off x="9922120" y="777613"/>
              <a:ext cx="54714" cy="35403"/>
            </a:xfrm>
            <a:custGeom>
              <a:avLst/>
              <a:gdLst>
                <a:gd name="connsiteX0" fmla="*/ 4828 w 54713"/>
                <a:gd name="connsiteY0" fmla="*/ 31863 h 35402"/>
                <a:gd name="connsiteX1" fmla="*/ 50851 w 54713"/>
                <a:gd name="connsiteY1" fmla="*/ 4828 h 35402"/>
              </a:gdLst>
              <a:ahLst/>
              <a:cxnLst>
                <a:cxn ang="0">
                  <a:pos x="connsiteX0" y="connsiteY0"/>
                </a:cxn>
                <a:cxn ang="0">
                  <a:pos x="connsiteX1" y="connsiteY1"/>
                </a:cxn>
              </a:cxnLst>
              <a:rect l="l" t="t" r="r" b="b"/>
              <a:pathLst>
                <a:path w="54713" h="35402">
                  <a:moveTo>
                    <a:pt x="4828" y="31863"/>
                  </a:moveTo>
                  <a:lnTo>
                    <a:pt x="50851" y="4828"/>
                  </a:lnTo>
                </a:path>
              </a:pathLst>
            </a:custGeom>
            <a:ln w="19050" cap="flat">
              <a:solidFill>
                <a:schemeClr val="tx1"/>
              </a:solidFill>
              <a:prstDash val="solid"/>
              <a:round/>
            </a:ln>
          </p:spPr>
          <p:txBody>
            <a:bodyPr rtlCol="0" anchor="ctr"/>
            <a:lstStyle/>
            <a:p>
              <a:pPr algn="ctr"/>
              <a:endParaRPr lang="en-US" dirty="0"/>
            </a:p>
          </p:txBody>
        </p:sp>
        <p:sp>
          <p:nvSpPr>
            <p:cNvPr id="38" name="Freeform: Shape 59">
              <a:extLst>
                <a:ext uri="{FF2B5EF4-FFF2-40B4-BE49-F238E27FC236}">
                  <a16:creationId xmlns:a16="http://schemas.microsoft.com/office/drawing/2014/main" id="{AD5FBC0B-FD12-E1AC-2792-DEB0A3B05F40}"/>
                </a:ext>
              </a:extLst>
            </p:cNvPr>
            <p:cNvSpPr/>
            <p:nvPr/>
          </p:nvSpPr>
          <p:spPr>
            <a:xfrm>
              <a:off x="9918258" y="687497"/>
              <a:ext cx="112646" cy="64369"/>
            </a:xfrm>
            <a:custGeom>
              <a:avLst/>
              <a:gdLst>
                <a:gd name="connsiteX0" fmla="*/ 4828 w 112645"/>
                <a:gd name="connsiteY0" fmla="*/ 60507 h 64368"/>
                <a:gd name="connsiteX1" fmla="*/ 108140 w 112645"/>
                <a:gd name="connsiteY1" fmla="*/ 4828 h 64368"/>
              </a:gdLst>
              <a:ahLst/>
              <a:cxnLst>
                <a:cxn ang="0">
                  <a:pos x="connsiteX0" y="connsiteY0"/>
                </a:cxn>
                <a:cxn ang="0">
                  <a:pos x="connsiteX1" y="connsiteY1"/>
                </a:cxn>
              </a:cxnLst>
              <a:rect l="l" t="t" r="r" b="b"/>
              <a:pathLst>
                <a:path w="112645" h="64368">
                  <a:moveTo>
                    <a:pt x="4828" y="60507"/>
                  </a:moveTo>
                  <a:lnTo>
                    <a:pt x="108140" y="4828"/>
                  </a:lnTo>
                </a:path>
              </a:pathLst>
            </a:custGeom>
            <a:ln w="19050" cap="flat">
              <a:solidFill>
                <a:schemeClr val="tx1"/>
              </a:solidFill>
              <a:prstDash val="solid"/>
              <a:round/>
            </a:ln>
          </p:spPr>
          <p:txBody>
            <a:bodyPr rtlCol="0" anchor="ctr"/>
            <a:lstStyle/>
            <a:p>
              <a:pPr algn="ctr"/>
              <a:endParaRPr lang="en-US" dirty="0"/>
            </a:p>
          </p:txBody>
        </p:sp>
        <p:sp>
          <p:nvSpPr>
            <p:cNvPr id="39" name="Freeform: Shape 28">
              <a:extLst>
                <a:ext uri="{FF2B5EF4-FFF2-40B4-BE49-F238E27FC236}">
                  <a16:creationId xmlns:a16="http://schemas.microsoft.com/office/drawing/2014/main" id="{F4098451-EEB7-06A1-C192-A67BF9AAE043}"/>
                </a:ext>
              </a:extLst>
            </p:cNvPr>
            <p:cNvSpPr/>
            <p:nvPr/>
          </p:nvSpPr>
          <p:spPr>
            <a:xfrm>
              <a:off x="9878671" y="639864"/>
              <a:ext cx="54714" cy="38621"/>
            </a:xfrm>
            <a:custGeom>
              <a:avLst/>
              <a:gdLst>
                <a:gd name="connsiteX0" fmla="*/ 4828 w 54713"/>
                <a:gd name="connsiteY0" fmla="*/ 36690 h 38621"/>
                <a:gd name="connsiteX1" fmla="*/ 52461 w 54713"/>
                <a:gd name="connsiteY1" fmla="*/ 4828 h 38621"/>
              </a:gdLst>
              <a:ahLst/>
              <a:cxnLst>
                <a:cxn ang="0">
                  <a:pos x="connsiteX0" y="connsiteY0"/>
                </a:cxn>
                <a:cxn ang="0">
                  <a:pos x="connsiteX1" y="connsiteY1"/>
                </a:cxn>
              </a:cxnLst>
              <a:rect l="l" t="t" r="r" b="b"/>
              <a:pathLst>
                <a:path w="54713" h="38621">
                  <a:moveTo>
                    <a:pt x="4828" y="36690"/>
                  </a:moveTo>
                  <a:lnTo>
                    <a:pt x="52461" y="4828"/>
                  </a:lnTo>
                </a:path>
              </a:pathLst>
            </a:custGeom>
            <a:ln w="19050" cap="flat">
              <a:solidFill>
                <a:schemeClr val="tx1"/>
              </a:solidFill>
              <a:prstDash val="solid"/>
              <a:round/>
            </a:ln>
          </p:spPr>
          <p:txBody>
            <a:bodyPr rtlCol="0" anchor="ctr"/>
            <a:lstStyle/>
            <a:p>
              <a:pPr algn="ctr"/>
              <a:endParaRPr lang="en-US" dirty="0"/>
            </a:p>
          </p:txBody>
        </p:sp>
        <p:sp>
          <p:nvSpPr>
            <p:cNvPr id="40" name="Freeform: Shape 29">
              <a:extLst>
                <a:ext uri="{FF2B5EF4-FFF2-40B4-BE49-F238E27FC236}">
                  <a16:creationId xmlns:a16="http://schemas.microsoft.com/office/drawing/2014/main" id="{DC77E605-DD03-C837-57FF-CAA89B1427CC}"/>
                </a:ext>
              </a:extLst>
            </p:cNvPr>
            <p:cNvSpPr/>
            <p:nvPr/>
          </p:nvSpPr>
          <p:spPr>
            <a:xfrm>
              <a:off x="9831038" y="449332"/>
              <a:ext cx="199544" cy="389432"/>
            </a:xfrm>
            <a:custGeom>
              <a:avLst/>
              <a:gdLst>
                <a:gd name="connsiteX0" fmla="*/ 195360 w 199543"/>
                <a:gd name="connsiteY0" fmla="*/ 36368 h 389431"/>
                <a:gd name="connsiteX1" fmla="*/ 147727 w 199543"/>
                <a:gd name="connsiteY1" fmla="*/ 4828 h 389431"/>
                <a:gd name="connsiteX2" fmla="*/ 52461 w 199543"/>
                <a:gd name="connsiteY2" fmla="*/ 60185 h 389431"/>
                <a:gd name="connsiteX3" fmla="*/ 52461 w 199543"/>
                <a:gd name="connsiteY3" fmla="*/ 123588 h 389431"/>
                <a:gd name="connsiteX4" fmla="*/ 4828 w 199543"/>
                <a:gd name="connsiteY4" fmla="*/ 147727 h 389431"/>
                <a:gd name="connsiteX5" fmla="*/ 4828 w 199543"/>
                <a:gd name="connsiteY5" fmla="*/ 197291 h 389431"/>
                <a:gd name="connsiteX6" fmla="*/ 4828 w 199543"/>
                <a:gd name="connsiteY6" fmla="*/ 242993 h 389431"/>
                <a:gd name="connsiteX7" fmla="*/ 52461 w 199543"/>
                <a:gd name="connsiteY7" fmla="*/ 274855 h 389431"/>
                <a:gd name="connsiteX8" fmla="*/ 52461 w 199543"/>
                <a:gd name="connsiteY8" fmla="*/ 330534 h 389431"/>
                <a:gd name="connsiteX9" fmla="*/ 147727 w 199543"/>
                <a:gd name="connsiteY9" fmla="*/ 385892 h 389431"/>
                <a:gd name="connsiteX10" fmla="*/ 195360 w 199543"/>
                <a:gd name="connsiteY10" fmla="*/ 360466 h 389431"/>
                <a:gd name="connsiteX11" fmla="*/ 195360 w 199543"/>
                <a:gd name="connsiteY11" fmla="*/ 195360 h 389431"/>
                <a:gd name="connsiteX12" fmla="*/ 147727 w 199543"/>
                <a:gd name="connsiteY12" fmla="*/ 171543 h 38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9543" h="389431">
                  <a:moveTo>
                    <a:pt x="195360" y="36368"/>
                  </a:moveTo>
                  <a:lnTo>
                    <a:pt x="147727" y="4828"/>
                  </a:lnTo>
                  <a:lnTo>
                    <a:pt x="52461" y="60185"/>
                  </a:lnTo>
                  <a:lnTo>
                    <a:pt x="52461" y="123588"/>
                  </a:lnTo>
                  <a:lnTo>
                    <a:pt x="4828" y="147727"/>
                  </a:lnTo>
                  <a:lnTo>
                    <a:pt x="4828" y="197291"/>
                  </a:lnTo>
                  <a:lnTo>
                    <a:pt x="4828" y="242993"/>
                  </a:lnTo>
                  <a:lnTo>
                    <a:pt x="52461" y="274855"/>
                  </a:lnTo>
                  <a:lnTo>
                    <a:pt x="52461" y="330534"/>
                  </a:lnTo>
                  <a:lnTo>
                    <a:pt x="147727" y="385892"/>
                  </a:lnTo>
                  <a:lnTo>
                    <a:pt x="195360" y="360466"/>
                  </a:lnTo>
                  <a:lnTo>
                    <a:pt x="195360" y="195360"/>
                  </a:lnTo>
                  <a:lnTo>
                    <a:pt x="147727" y="171543"/>
                  </a:lnTo>
                </a:path>
              </a:pathLst>
            </a:custGeom>
            <a:noFill/>
            <a:ln w="19050" cap="flat">
              <a:solidFill>
                <a:schemeClr val="tx1"/>
              </a:solidFill>
              <a:prstDash val="solid"/>
              <a:round/>
            </a:ln>
          </p:spPr>
          <p:txBody>
            <a:bodyPr rtlCol="0" anchor="ctr"/>
            <a:lstStyle/>
            <a:p>
              <a:pPr algn="ctr"/>
              <a:endParaRPr lang="en-US" dirty="0"/>
            </a:p>
          </p:txBody>
        </p:sp>
        <p:sp>
          <p:nvSpPr>
            <p:cNvPr id="41" name="Freeform: Shape 30">
              <a:extLst>
                <a:ext uri="{FF2B5EF4-FFF2-40B4-BE49-F238E27FC236}">
                  <a16:creationId xmlns:a16="http://schemas.microsoft.com/office/drawing/2014/main" id="{B1D21CE5-BF7F-010A-11F7-E13E54FD9BB3}"/>
                </a:ext>
              </a:extLst>
            </p:cNvPr>
            <p:cNvSpPr/>
            <p:nvPr/>
          </p:nvSpPr>
          <p:spPr>
            <a:xfrm>
              <a:off x="9926304" y="639864"/>
              <a:ext cx="54714" cy="80461"/>
            </a:xfrm>
            <a:custGeom>
              <a:avLst/>
              <a:gdLst>
                <a:gd name="connsiteX0" fmla="*/ 52461 w 54713"/>
                <a:gd name="connsiteY0" fmla="*/ 76277 h 80461"/>
                <a:gd name="connsiteX1" fmla="*/ 52461 w 54713"/>
                <a:gd name="connsiteY1" fmla="*/ 36690 h 80461"/>
                <a:gd name="connsiteX2" fmla="*/ 4828 w 54713"/>
                <a:gd name="connsiteY2" fmla="*/ 4828 h 80461"/>
              </a:gdLst>
              <a:ahLst/>
              <a:cxnLst>
                <a:cxn ang="0">
                  <a:pos x="connsiteX0" y="connsiteY0"/>
                </a:cxn>
                <a:cxn ang="0">
                  <a:pos x="connsiteX1" y="connsiteY1"/>
                </a:cxn>
                <a:cxn ang="0">
                  <a:pos x="connsiteX2" y="connsiteY2"/>
                </a:cxn>
              </a:cxnLst>
              <a:rect l="l" t="t" r="r" b="b"/>
              <a:pathLst>
                <a:path w="54713" h="80461">
                  <a:moveTo>
                    <a:pt x="52461" y="76277"/>
                  </a:moveTo>
                  <a:lnTo>
                    <a:pt x="52461" y="36690"/>
                  </a:lnTo>
                  <a:lnTo>
                    <a:pt x="4828" y="4828"/>
                  </a:lnTo>
                </a:path>
              </a:pathLst>
            </a:custGeom>
            <a:noFill/>
            <a:ln w="19050" cap="flat">
              <a:solidFill>
                <a:schemeClr val="tx1"/>
              </a:solidFill>
              <a:prstDash val="solid"/>
              <a:round/>
            </a:ln>
          </p:spPr>
          <p:txBody>
            <a:bodyPr rtlCol="0" anchor="ctr"/>
            <a:lstStyle/>
            <a:p>
              <a:pPr algn="ctr"/>
              <a:endParaRPr lang="en-US" dirty="0"/>
            </a:p>
          </p:txBody>
        </p:sp>
        <p:sp>
          <p:nvSpPr>
            <p:cNvPr id="42" name="Freeform: Shape 31">
              <a:extLst>
                <a:ext uri="{FF2B5EF4-FFF2-40B4-BE49-F238E27FC236}">
                  <a16:creationId xmlns:a16="http://schemas.microsoft.com/office/drawing/2014/main" id="{5BA38D94-DFD9-9210-4588-3A9DF41E127A}"/>
                </a:ext>
              </a:extLst>
            </p:cNvPr>
            <p:cNvSpPr/>
            <p:nvPr/>
          </p:nvSpPr>
          <p:spPr>
            <a:xfrm>
              <a:off x="10212102" y="599633"/>
              <a:ext cx="9655" cy="93335"/>
            </a:xfrm>
            <a:custGeom>
              <a:avLst/>
              <a:gdLst>
                <a:gd name="connsiteX0" fmla="*/ 4828 w 9655"/>
                <a:gd name="connsiteY0" fmla="*/ 4828 h 93334"/>
                <a:gd name="connsiteX1" fmla="*/ 4828 w 9655"/>
                <a:gd name="connsiteY1" fmla="*/ 46989 h 93334"/>
                <a:gd name="connsiteX2" fmla="*/ 4828 w 9655"/>
                <a:gd name="connsiteY2" fmla="*/ 89473 h 93334"/>
              </a:gdLst>
              <a:ahLst/>
              <a:cxnLst>
                <a:cxn ang="0">
                  <a:pos x="connsiteX0" y="connsiteY0"/>
                </a:cxn>
                <a:cxn ang="0">
                  <a:pos x="connsiteX1" y="connsiteY1"/>
                </a:cxn>
                <a:cxn ang="0">
                  <a:pos x="connsiteX2" y="connsiteY2"/>
                </a:cxn>
              </a:cxnLst>
              <a:rect l="l" t="t" r="r" b="b"/>
              <a:pathLst>
                <a:path w="9655" h="93334">
                  <a:moveTo>
                    <a:pt x="4828" y="4828"/>
                  </a:moveTo>
                  <a:lnTo>
                    <a:pt x="4828" y="46989"/>
                  </a:lnTo>
                  <a:lnTo>
                    <a:pt x="4828" y="89473"/>
                  </a:lnTo>
                  <a:close/>
                </a:path>
              </a:pathLst>
            </a:custGeom>
            <a:noFill/>
            <a:ln w="19050" cap="flat">
              <a:solidFill>
                <a:schemeClr val="tx1"/>
              </a:solidFill>
              <a:prstDash val="solid"/>
              <a:round/>
            </a:ln>
          </p:spPr>
          <p:txBody>
            <a:bodyPr rtlCol="0" anchor="ctr"/>
            <a:lstStyle/>
            <a:p>
              <a:pPr algn="ctr"/>
              <a:endParaRPr lang="en-US" dirty="0"/>
            </a:p>
          </p:txBody>
        </p:sp>
        <p:sp>
          <p:nvSpPr>
            <p:cNvPr id="43" name="Freeform: Shape 32">
              <a:extLst>
                <a:ext uri="{FF2B5EF4-FFF2-40B4-BE49-F238E27FC236}">
                  <a16:creationId xmlns:a16="http://schemas.microsoft.com/office/drawing/2014/main" id="{95D43324-9A6B-5CA8-6538-14EB03945FCC}"/>
                </a:ext>
              </a:extLst>
            </p:cNvPr>
            <p:cNvSpPr/>
            <p:nvPr/>
          </p:nvSpPr>
          <p:spPr>
            <a:xfrm>
              <a:off x="10164469" y="663680"/>
              <a:ext cx="54714" cy="32184"/>
            </a:xfrm>
            <a:custGeom>
              <a:avLst/>
              <a:gdLst>
                <a:gd name="connsiteX0" fmla="*/ 4828 w 54713"/>
                <a:gd name="connsiteY0" fmla="*/ 4828 h 32184"/>
                <a:gd name="connsiteX1" fmla="*/ 52461 w 54713"/>
                <a:gd name="connsiteY1" fmla="*/ 28644 h 32184"/>
              </a:gdLst>
              <a:ahLst/>
              <a:cxnLst>
                <a:cxn ang="0">
                  <a:pos x="connsiteX0" y="connsiteY0"/>
                </a:cxn>
                <a:cxn ang="0">
                  <a:pos x="connsiteX1" y="connsiteY1"/>
                </a:cxn>
              </a:cxnLst>
              <a:rect l="l" t="t" r="r" b="b"/>
              <a:pathLst>
                <a:path w="54713" h="32184">
                  <a:moveTo>
                    <a:pt x="4828" y="4828"/>
                  </a:moveTo>
                  <a:lnTo>
                    <a:pt x="52461" y="28644"/>
                  </a:lnTo>
                </a:path>
              </a:pathLst>
            </a:custGeom>
            <a:ln w="19050" cap="flat">
              <a:solidFill>
                <a:schemeClr val="tx1"/>
              </a:solidFill>
              <a:prstDash val="solid"/>
              <a:round/>
            </a:ln>
          </p:spPr>
          <p:txBody>
            <a:bodyPr rtlCol="0" anchor="ctr"/>
            <a:lstStyle/>
            <a:p>
              <a:pPr algn="ctr"/>
              <a:endParaRPr lang="en-US" dirty="0"/>
            </a:p>
          </p:txBody>
        </p:sp>
        <p:sp>
          <p:nvSpPr>
            <p:cNvPr id="44" name="Freeform: Shape 33">
              <a:extLst>
                <a:ext uri="{FF2B5EF4-FFF2-40B4-BE49-F238E27FC236}">
                  <a16:creationId xmlns:a16="http://schemas.microsoft.com/office/drawing/2014/main" id="{89BA7463-1832-FCA4-99B3-7846EEF0B0CB}"/>
                </a:ext>
              </a:extLst>
            </p:cNvPr>
            <p:cNvSpPr/>
            <p:nvPr/>
          </p:nvSpPr>
          <p:spPr>
            <a:xfrm>
              <a:off x="10132928" y="536552"/>
              <a:ext cx="38621" cy="9655"/>
            </a:xfrm>
            <a:custGeom>
              <a:avLst/>
              <a:gdLst>
                <a:gd name="connsiteX0" fmla="*/ 36368 w 38621"/>
                <a:gd name="connsiteY0" fmla="*/ 4828 h 9655"/>
                <a:gd name="connsiteX1" fmla="*/ 4828 w 38621"/>
                <a:gd name="connsiteY1" fmla="*/ 4828 h 9655"/>
              </a:gdLst>
              <a:ahLst/>
              <a:cxnLst>
                <a:cxn ang="0">
                  <a:pos x="connsiteX0" y="connsiteY0"/>
                </a:cxn>
                <a:cxn ang="0">
                  <a:pos x="connsiteX1" y="connsiteY1"/>
                </a:cxn>
              </a:cxnLst>
              <a:rect l="l" t="t" r="r" b="b"/>
              <a:pathLst>
                <a:path w="38621" h="9655">
                  <a:moveTo>
                    <a:pt x="36368" y="4828"/>
                  </a:moveTo>
                  <a:lnTo>
                    <a:pt x="4828" y="4828"/>
                  </a:lnTo>
                </a:path>
              </a:pathLst>
            </a:custGeom>
            <a:ln w="19050" cap="flat">
              <a:solidFill>
                <a:schemeClr val="tx1"/>
              </a:solidFill>
              <a:prstDash val="solid"/>
              <a:round/>
            </a:ln>
          </p:spPr>
          <p:txBody>
            <a:bodyPr rtlCol="0" anchor="ctr"/>
            <a:lstStyle/>
            <a:p>
              <a:pPr algn="ctr"/>
              <a:endParaRPr lang="en-US" dirty="0"/>
            </a:p>
          </p:txBody>
        </p:sp>
        <p:sp>
          <p:nvSpPr>
            <p:cNvPr id="45" name="Freeform: Shape 34">
              <a:extLst>
                <a:ext uri="{FF2B5EF4-FFF2-40B4-BE49-F238E27FC236}">
                  <a16:creationId xmlns:a16="http://schemas.microsoft.com/office/drawing/2014/main" id="{F547A339-39A9-1BDD-5555-F2B599AAE9D9}"/>
                </a:ext>
              </a:extLst>
            </p:cNvPr>
            <p:cNvSpPr/>
            <p:nvPr/>
          </p:nvSpPr>
          <p:spPr>
            <a:xfrm>
              <a:off x="10021570" y="751222"/>
              <a:ext cx="54714" cy="9655"/>
            </a:xfrm>
            <a:custGeom>
              <a:avLst/>
              <a:gdLst>
                <a:gd name="connsiteX0" fmla="*/ 4828 w 54713"/>
                <a:gd name="connsiteY0" fmla="*/ 4828 h 9655"/>
                <a:gd name="connsiteX1" fmla="*/ 52461 w 54713"/>
                <a:gd name="connsiteY1" fmla="*/ 4828 h 9655"/>
              </a:gdLst>
              <a:ahLst/>
              <a:cxnLst>
                <a:cxn ang="0">
                  <a:pos x="connsiteX0" y="connsiteY0"/>
                </a:cxn>
                <a:cxn ang="0">
                  <a:pos x="connsiteX1" y="connsiteY1"/>
                </a:cxn>
              </a:cxnLst>
              <a:rect l="l" t="t" r="r" b="b"/>
              <a:pathLst>
                <a:path w="54713" h="9655">
                  <a:moveTo>
                    <a:pt x="4828" y="4828"/>
                  </a:moveTo>
                  <a:lnTo>
                    <a:pt x="52461" y="4828"/>
                  </a:lnTo>
                </a:path>
              </a:pathLst>
            </a:custGeom>
            <a:ln w="19050" cap="flat">
              <a:solidFill>
                <a:schemeClr val="tx1"/>
              </a:solidFill>
              <a:prstDash val="solid"/>
              <a:round/>
            </a:ln>
          </p:spPr>
          <p:txBody>
            <a:bodyPr rtlCol="0" anchor="ctr"/>
            <a:lstStyle/>
            <a:p>
              <a:pPr algn="ctr"/>
              <a:endParaRPr lang="en-US" dirty="0"/>
            </a:p>
          </p:txBody>
        </p:sp>
        <p:sp>
          <p:nvSpPr>
            <p:cNvPr id="46" name="Freeform: Shape 35">
              <a:extLst>
                <a:ext uri="{FF2B5EF4-FFF2-40B4-BE49-F238E27FC236}">
                  <a16:creationId xmlns:a16="http://schemas.microsoft.com/office/drawing/2014/main" id="{09586953-528D-8374-208C-577AA8D11879}"/>
                </a:ext>
              </a:extLst>
            </p:cNvPr>
            <p:cNvSpPr/>
            <p:nvPr/>
          </p:nvSpPr>
          <p:spPr>
            <a:xfrm>
              <a:off x="10101065" y="520781"/>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19050" cap="flat">
              <a:solidFill>
                <a:schemeClr val="tx1"/>
              </a:solidFill>
              <a:prstDash val="solid"/>
              <a:round/>
            </a:ln>
          </p:spPr>
          <p:txBody>
            <a:bodyPr rtlCol="0" anchor="ctr"/>
            <a:lstStyle/>
            <a:p>
              <a:pPr algn="ctr"/>
              <a:endParaRPr lang="en-US" dirty="0"/>
            </a:p>
          </p:txBody>
        </p:sp>
        <p:sp>
          <p:nvSpPr>
            <p:cNvPr id="47" name="Freeform: Shape 36">
              <a:extLst>
                <a:ext uri="{FF2B5EF4-FFF2-40B4-BE49-F238E27FC236}">
                  <a16:creationId xmlns:a16="http://schemas.microsoft.com/office/drawing/2014/main" id="{426A9959-7FC5-276B-3425-03B2CE50DA39}"/>
                </a:ext>
              </a:extLst>
            </p:cNvPr>
            <p:cNvSpPr/>
            <p:nvPr/>
          </p:nvSpPr>
          <p:spPr>
            <a:xfrm>
              <a:off x="10132928" y="639864"/>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19050" cap="flat">
              <a:solidFill>
                <a:schemeClr val="tx1"/>
              </a:solidFill>
              <a:prstDash val="solid"/>
              <a:round/>
            </a:ln>
          </p:spPr>
          <p:txBody>
            <a:bodyPr rtlCol="0" anchor="ctr"/>
            <a:lstStyle/>
            <a:p>
              <a:pPr algn="ctr"/>
              <a:endParaRPr lang="en-US" dirty="0"/>
            </a:p>
          </p:txBody>
        </p:sp>
        <p:sp>
          <p:nvSpPr>
            <p:cNvPr id="48" name="Freeform: Shape 37">
              <a:extLst>
                <a:ext uri="{FF2B5EF4-FFF2-40B4-BE49-F238E27FC236}">
                  <a16:creationId xmlns:a16="http://schemas.microsoft.com/office/drawing/2014/main" id="{6E3ACD34-11FC-0CA9-8A7F-9D5043AD3F29}"/>
                </a:ext>
              </a:extLst>
            </p:cNvPr>
            <p:cNvSpPr/>
            <p:nvPr/>
          </p:nvSpPr>
          <p:spPr>
            <a:xfrm>
              <a:off x="10069203" y="600277"/>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19050" cap="flat">
              <a:solidFill>
                <a:schemeClr val="tx1"/>
              </a:solidFill>
              <a:prstDash val="solid"/>
              <a:round/>
            </a:ln>
          </p:spPr>
          <p:txBody>
            <a:bodyPr rtlCol="0" anchor="ctr"/>
            <a:lstStyle/>
            <a:p>
              <a:pPr algn="ctr"/>
              <a:endParaRPr lang="en-US" dirty="0"/>
            </a:p>
          </p:txBody>
        </p:sp>
        <p:sp>
          <p:nvSpPr>
            <p:cNvPr id="49" name="Freeform: Shape 38">
              <a:extLst>
                <a:ext uri="{FF2B5EF4-FFF2-40B4-BE49-F238E27FC236}">
                  <a16:creationId xmlns:a16="http://schemas.microsoft.com/office/drawing/2014/main" id="{7E6FC78A-9F7A-5298-815B-47D3D61CB0D5}"/>
                </a:ext>
              </a:extLst>
            </p:cNvPr>
            <p:cNvSpPr/>
            <p:nvPr/>
          </p:nvSpPr>
          <p:spPr>
            <a:xfrm>
              <a:off x="10069203" y="735452"/>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19050" cap="flat">
              <a:solidFill>
                <a:schemeClr val="tx1"/>
              </a:solidFill>
              <a:prstDash val="solid"/>
              <a:round/>
            </a:ln>
          </p:spPr>
          <p:txBody>
            <a:bodyPr rtlCol="0" anchor="ctr"/>
            <a:lstStyle/>
            <a:p>
              <a:pPr algn="ctr"/>
              <a:endParaRPr lang="en-US" dirty="0"/>
            </a:p>
          </p:txBody>
        </p:sp>
        <p:sp>
          <p:nvSpPr>
            <p:cNvPr id="50" name="Freeform: Shape 39">
              <a:extLst>
                <a:ext uri="{FF2B5EF4-FFF2-40B4-BE49-F238E27FC236}">
                  <a16:creationId xmlns:a16="http://schemas.microsoft.com/office/drawing/2014/main" id="{6BD9F9B9-5AC5-FD79-9F27-429FC38F82E1}"/>
                </a:ext>
              </a:extLst>
            </p:cNvPr>
            <p:cNvSpPr/>
            <p:nvPr/>
          </p:nvSpPr>
          <p:spPr>
            <a:xfrm>
              <a:off x="10021570" y="449332"/>
              <a:ext cx="199544" cy="389432"/>
            </a:xfrm>
            <a:custGeom>
              <a:avLst/>
              <a:gdLst>
                <a:gd name="connsiteX0" fmla="*/ 52461 w 199543"/>
                <a:gd name="connsiteY0" fmla="*/ 163497 h 389431"/>
                <a:gd name="connsiteX1" fmla="*/ 4828 w 199543"/>
                <a:gd name="connsiteY1" fmla="*/ 131956 h 389431"/>
                <a:gd name="connsiteX2" fmla="*/ 4828 w 199543"/>
                <a:gd name="connsiteY2" fmla="*/ 36368 h 389431"/>
                <a:gd name="connsiteX3" fmla="*/ 52461 w 199543"/>
                <a:gd name="connsiteY3" fmla="*/ 4828 h 389431"/>
                <a:gd name="connsiteX4" fmla="*/ 147727 w 199543"/>
                <a:gd name="connsiteY4" fmla="*/ 61794 h 389431"/>
                <a:gd name="connsiteX5" fmla="*/ 147727 w 199543"/>
                <a:gd name="connsiteY5" fmla="*/ 123588 h 389431"/>
                <a:gd name="connsiteX6" fmla="*/ 195360 w 199543"/>
                <a:gd name="connsiteY6" fmla="*/ 150623 h 389431"/>
                <a:gd name="connsiteX7" fmla="*/ 195360 w 199543"/>
                <a:gd name="connsiteY7" fmla="*/ 197291 h 389431"/>
                <a:gd name="connsiteX8" fmla="*/ 195360 w 199543"/>
                <a:gd name="connsiteY8" fmla="*/ 242993 h 389431"/>
                <a:gd name="connsiteX9" fmla="*/ 147727 w 199543"/>
                <a:gd name="connsiteY9" fmla="*/ 274855 h 389431"/>
                <a:gd name="connsiteX10" fmla="*/ 147727 w 199543"/>
                <a:gd name="connsiteY10" fmla="*/ 330534 h 389431"/>
                <a:gd name="connsiteX11" fmla="*/ 52461 w 199543"/>
                <a:gd name="connsiteY11" fmla="*/ 385892 h 389431"/>
                <a:gd name="connsiteX12" fmla="*/ 4828 w 199543"/>
                <a:gd name="connsiteY12" fmla="*/ 362075 h 389431"/>
                <a:gd name="connsiteX13" fmla="*/ 4828 w 199543"/>
                <a:gd name="connsiteY13" fmla="*/ 197934 h 38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543" h="389431">
                  <a:moveTo>
                    <a:pt x="52461" y="163497"/>
                  </a:moveTo>
                  <a:lnTo>
                    <a:pt x="4828" y="131956"/>
                  </a:lnTo>
                  <a:lnTo>
                    <a:pt x="4828" y="36368"/>
                  </a:lnTo>
                  <a:lnTo>
                    <a:pt x="52461" y="4828"/>
                  </a:lnTo>
                  <a:lnTo>
                    <a:pt x="147727" y="61794"/>
                  </a:lnTo>
                  <a:lnTo>
                    <a:pt x="147727" y="123588"/>
                  </a:lnTo>
                  <a:lnTo>
                    <a:pt x="195360" y="150623"/>
                  </a:lnTo>
                  <a:lnTo>
                    <a:pt x="195360" y="197291"/>
                  </a:lnTo>
                  <a:lnTo>
                    <a:pt x="195360" y="242993"/>
                  </a:lnTo>
                  <a:lnTo>
                    <a:pt x="147727" y="274855"/>
                  </a:lnTo>
                  <a:lnTo>
                    <a:pt x="147727" y="330534"/>
                  </a:lnTo>
                  <a:lnTo>
                    <a:pt x="52461" y="385892"/>
                  </a:lnTo>
                  <a:lnTo>
                    <a:pt x="4828" y="362075"/>
                  </a:lnTo>
                  <a:lnTo>
                    <a:pt x="4828" y="197934"/>
                  </a:lnTo>
                </a:path>
              </a:pathLst>
            </a:custGeom>
            <a:noFill/>
            <a:ln w="19050" cap="flat">
              <a:solidFill>
                <a:schemeClr val="tx1"/>
              </a:solidFill>
              <a:prstDash val="solid"/>
              <a:round/>
            </a:ln>
          </p:spPr>
          <p:txBody>
            <a:bodyPr rtlCol="0" anchor="ctr"/>
            <a:lstStyle/>
            <a:p>
              <a:pPr algn="ctr"/>
              <a:endParaRPr lang="en-US" dirty="0"/>
            </a:p>
          </p:txBody>
        </p:sp>
      </p:grpSp>
      <p:sp>
        <p:nvSpPr>
          <p:cNvPr id="51" name="TextBox 50">
            <a:extLst>
              <a:ext uri="{FF2B5EF4-FFF2-40B4-BE49-F238E27FC236}">
                <a16:creationId xmlns:a16="http://schemas.microsoft.com/office/drawing/2014/main" id="{D191E5EF-CD4C-6EE1-F32F-7DFB632AC220}"/>
              </a:ext>
            </a:extLst>
          </p:cNvPr>
          <p:cNvSpPr txBox="1"/>
          <p:nvPr/>
        </p:nvSpPr>
        <p:spPr>
          <a:xfrm>
            <a:off x="3806557" y="1818750"/>
            <a:ext cx="9280821" cy="2246769"/>
          </a:xfrm>
          <a:prstGeom prst="rect">
            <a:avLst/>
          </a:prstGeom>
          <a:noFill/>
        </p:spPr>
        <p:txBody>
          <a:bodyPr wrap="square">
            <a:spAutoFit/>
          </a:bodyPr>
          <a:lstStyle/>
          <a:p>
            <a:pPr>
              <a:spcAft>
                <a:spcPts val="1200"/>
              </a:spcAft>
            </a:pPr>
            <a:r>
              <a:rPr lang="en-US" sz="2000" dirty="0"/>
              <a:t>A generative foundation model for tasks such as:</a:t>
            </a:r>
          </a:p>
          <a:p>
            <a:pPr marL="403225" marR="0" lvl="0" indent="-233363" algn="l" defTabSz="91440" rtl="0" eaLnBrk="1" fontAlgn="auto" latinLnBrk="0" hangingPunct="1">
              <a:lnSpc>
                <a:spcPct val="100000"/>
              </a:lnSpc>
              <a:spcBef>
                <a:spcPts val="0"/>
              </a:spcBef>
              <a:spcAft>
                <a:spcPts val="600"/>
              </a:spcAft>
              <a:buClr>
                <a:srgbClr val="1D212E"/>
              </a:buClr>
              <a:buSzPct val="110000"/>
              <a:buFontTx/>
              <a:buBlip>
                <a:blip r:embed="rId3">
                  <a:extLst>
                    <a:ext uri="{96DAC541-7B7A-43D3-8B79-37D633B846F1}">
                      <asvg:svgBlip xmlns:asvg="http://schemas.microsoft.com/office/drawing/2016/SVG/main" r:embed="rId4"/>
                    </a:ext>
                  </a:extLst>
                </a:blip>
              </a:buBlip>
              <a:tabLst>
                <a:tab pos="227013" algn="l"/>
              </a:tabLst>
              <a:defRPr/>
            </a:pPr>
            <a:r>
              <a:rPr lang="en-US" dirty="0"/>
              <a:t>Summarization</a:t>
            </a:r>
          </a:p>
          <a:p>
            <a:pPr marL="403225" marR="0" lvl="0" indent="-233363" algn="l" defTabSz="91440" rtl="0" eaLnBrk="1" fontAlgn="auto" latinLnBrk="0" hangingPunct="1">
              <a:lnSpc>
                <a:spcPct val="100000"/>
              </a:lnSpc>
              <a:spcBef>
                <a:spcPts val="0"/>
              </a:spcBef>
              <a:spcAft>
                <a:spcPts val="600"/>
              </a:spcAft>
              <a:buClr>
                <a:srgbClr val="1D212E"/>
              </a:buClr>
              <a:buSzPct val="110000"/>
              <a:buFontTx/>
              <a:buBlip>
                <a:blip r:embed="rId3">
                  <a:extLst>
                    <a:ext uri="{96DAC541-7B7A-43D3-8B79-37D633B846F1}">
                      <asvg:svgBlip xmlns:asvg="http://schemas.microsoft.com/office/drawing/2016/SVG/main" r:embed="rId4"/>
                    </a:ext>
                  </a:extLst>
                </a:blip>
              </a:buBlip>
              <a:tabLst>
                <a:tab pos="227013" algn="l"/>
              </a:tabLst>
              <a:defRPr/>
            </a:pPr>
            <a:r>
              <a:rPr lang="en-US" dirty="0"/>
              <a:t>Text generation (for example, creating a blog post)</a:t>
            </a:r>
          </a:p>
          <a:p>
            <a:pPr marL="403225" marR="0" lvl="0" indent="-233363" algn="l" defTabSz="91440" rtl="0" eaLnBrk="1" fontAlgn="auto" latinLnBrk="0" hangingPunct="1">
              <a:lnSpc>
                <a:spcPct val="100000"/>
              </a:lnSpc>
              <a:spcBef>
                <a:spcPts val="0"/>
              </a:spcBef>
              <a:spcAft>
                <a:spcPts val="600"/>
              </a:spcAft>
              <a:buClr>
                <a:srgbClr val="1D212E"/>
              </a:buClr>
              <a:buSzPct val="110000"/>
              <a:buFontTx/>
              <a:buBlip>
                <a:blip r:embed="rId3">
                  <a:extLst>
                    <a:ext uri="{96DAC541-7B7A-43D3-8B79-37D633B846F1}">
                      <asvg:svgBlip xmlns:asvg="http://schemas.microsoft.com/office/drawing/2016/SVG/main" r:embed="rId4"/>
                    </a:ext>
                  </a:extLst>
                </a:blip>
              </a:buBlip>
              <a:tabLst>
                <a:tab pos="227013" algn="l"/>
              </a:tabLst>
              <a:defRPr/>
            </a:pPr>
            <a:r>
              <a:rPr lang="en-US" dirty="0"/>
              <a:t>Classification</a:t>
            </a:r>
          </a:p>
          <a:p>
            <a:pPr marL="403225" marR="0" lvl="0" indent="-233363" algn="l" defTabSz="91440" rtl="0" eaLnBrk="1" fontAlgn="auto" latinLnBrk="0" hangingPunct="1">
              <a:lnSpc>
                <a:spcPct val="100000"/>
              </a:lnSpc>
              <a:spcBef>
                <a:spcPts val="0"/>
              </a:spcBef>
              <a:spcAft>
                <a:spcPts val="600"/>
              </a:spcAft>
              <a:buClr>
                <a:srgbClr val="1D212E"/>
              </a:buClr>
              <a:buSzPct val="110000"/>
              <a:buFontTx/>
              <a:buBlip>
                <a:blip r:embed="rId3">
                  <a:extLst>
                    <a:ext uri="{96DAC541-7B7A-43D3-8B79-37D633B846F1}">
                      <asvg:svgBlip xmlns:asvg="http://schemas.microsoft.com/office/drawing/2016/SVG/main" r:embed="rId4"/>
                    </a:ext>
                  </a:extLst>
                </a:blip>
              </a:buBlip>
              <a:tabLst>
                <a:tab pos="227013" algn="l"/>
              </a:tabLst>
              <a:defRPr/>
            </a:pPr>
            <a:r>
              <a:rPr lang="en-US" dirty="0"/>
              <a:t>Open-ended Q&amp;A</a:t>
            </a:r>
          </a:p>
          <a:p>
            <a:pPr marL="403225" marR="0" lvl="0" indent="-233363" algn="l" defTabSz="91440" rtl="0" eaLnBrk="1" fontAlgn="auto" latinLnBrk="0" hangingPunct="1">
              <a:lnSpc>
                <a:spcPct val="100000"/>
              </a:lnSpc>
              <a:spcBef>
                <a:spcPts val="0"/>
              </a:spcBef>
              <a:spcAft>
                <a:spcPts val="600"/>
              </a:spcAft>
              <a:buClr>
                <a:srgbClr val="1D212E"/>
              </a:buClr>
              <a:buSzPct val="110000"/>
              <a:buFontTx/>
              <a:buBlip>
                <a:blip r:embed="rId3">
                  <a:extLst>
                    <a:ext uri="{96DAC541-7B7A-43D3-8B79-37D633B846F1}">
                      <asvg:svgBlip xmlns:asvg="http://schemas.microsoft.com/office/drawing/2016/SVG/main" r:embed="rId4"/>
                    </a:ext>
                  </a:extLst>
                </a:blip>
              </a:buBlip>
              <a:tabLst>
                <a:tab pos="227013" algn="l"/>
              </a:tabLst>
              <a:defRPr/>
            </a:pPr>
            <a:r>
              <a:rPr lang="en-US" dirty="0"/>
              <a:t>Information extraction.</a:t>
            </a:r>
            <a:endParaRPr lang="en-US" sz="2400" dirty="0"/>
          </a:p>
        </p:txBody>
      </p:sp>
    </p:spTree>
    <p:extLst>
      <p:ext uri="{BB962C8B-B14F-4D97-AF65-F5344CB8AC3E}">
        <p14:creationId xmlns:p14="http://schemas.microsoft.com/office/powerpoint/2010/main" val="3793454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FF8BD33-F943-9B51-4597-62A6B16D4149}"/>
              </a:ext>
            </a:extLst>
          </p:cNvPr>
          <p:cNvSpPr>
            <a:spLocks noGrp="1"/>
          </p:cNvSpPr>
          <p:nvPr>
            <p:ph type="sldNum" idx="97"/>
          </p:nvPr>
        </p:nvSpPr>
        <p:spPr/>
        <p:txBody>
          <a:bodyPr/>
          <a:lstStyle/>
          <a:p>
            <a:fld id="{86A8BF56-6CB3-514C-9A64-F39D95C9E25B}" type="slidenum">
              <a:rPr lang="en-US" smtClean="0"/>
              <a:t>2</a:t>
            </a:fld>
            <a:endParaRPr lang="en-US"/>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normAutofit fontScale="90000"/>
          </a:bodyPr>
          <a:lstStyle/>
          <a:p>
            <a:r>
              <a:rPr lang="en-US" dirty="0"/>
              <a:t>“</a:t>
            </a:r>
            <a:r>
              <a:rPr lang="en-US" b="1" dirty="0"/>
              <a:t>Generative models are a key enabler of machine creativity, allowing machines to go beyond what they’ve seen before and create something new</a:t>
            </a:r>
            <a:r>
              <a:rPr lang="en-US" dirty="0"/>
              <a:t>”</a:t>
            </a:r>
          </a:p>
        </p:txBody>
      </p:sp>
      <p:sp>
        <p:nvSpPr>
          <p:cNvPr id="3" name="Text Placeholder 2">
            <a:extLst>
              <a:ext uri="{FF2B5EF4-FFF2-40B4-BE49-F238E27FC236}">
                <a16:creationId xmlns:a16="http://schemas.microsoft.com/office/drawing/2014/main" id="{D4E9F17F-06EE-DD39-6D99-0DCB9FE52580}"/>
              </a:ext>
            </a:extLst>
          </p:cNvPr>
          <p:cNvSpPr>
            <a:spLocks noGrp="1"/>
          </p:cNvSpPr>
          <p:nvPr>
            <p:ph type="body" idx="2"/>
          </p:nvPr>
        </p:nvSpPr>
        <p:spPr>
          <a:xfrm>
            <a:off x="5933288" y="4624991"/>
            <a:ext cx="5904486" cy="770066"/>
          </a:xfrm>
        </p:spPr>
        <p:txBody>
          <a:bodyPr>
            <a:normAutofit fontScale="92500"/>
          </a:bodyPr>
          <a:lstStyle/>
          <a:p>
            <a:r>
              <a:rPr lang="en-US" dirty="0"/>
              <a:t>- </a:t>
            </a:r>
            <a:r>
              <a:rPr lang="en-US" b="1" dirty="0"/>
              <a:t>Ian Goodfellow</a:t>
            </a:r>
            <a:r>
              <a:rPr lang="en-US" dirty="0"/>
              <a:t>, Computer Scientist</a:t>
            </a:r>
          </a:p>
        </p:txBody>
      </p:sp>
    </p:spTree>
    <p:extLst>
      <p:ext uri="{BB962C8B-B14F-4D97-AF65-F5344CB8AC3E}">
        <p14:creationId xmlns:p14="http://schemas.microsoft.com/office/powerpoint/2010/main" val="27204140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71F3D83-3C27-1D81-6AB6-0C81337617B0}"/>
              </a:ext>
            </a:extLst>
          </p:cNvPr>
          <p:cNvSpPr>
            <a:spLocks noGrp="1"/>
          </p:cNvSpPr>
          <p:nvPr>
            <p:ph type="sldNum" idx="97"/>
          </p:nvPr>
        </p:nvSpPr>
        <p:spPr/>
        <p:txBody>
          <a:bodyPr/>
          <a:lstStyle/>
          <a:p>
            <a:fld id="{86A8BF56-6CB3-514C-9A64-F39D95C9E25B}" type="slidenum">
              <a:rPr lang="en-US" smtClean="0"/>
              <a:t>20</a:t>
            </a:fld>
            <a:endParaRPr lang="en-US"/>
          </a:p>
        </p:txBody>
      </p:sp>
      <p:sp>
        <p:nvSpPr>
          <p:cNvPr id="2" name="Title 1">
            <a:extLst>
              <a:ext uri="{FF2B5EF4-FFF2-40B4-BE49-F238E27FC236}">
                <a16:creationId xmlns:a16="http://schemas.microsoft.com/office/drawing/2014/main" id="{977B9F42-98CB-6817-84C7-0584EA8FA493}"/>
              </a:ext>
            </a:extLst>
          </p:cNvPr>
          <p:cNvSpPr>
            <a:spLocks noGrp="1"/>
          </p:cNvSpPr>
          <p:nvPr>
            <p:ph type="title" idx="1"/>
          </p:nvPr>
        </p:nvSpPr>
        <p:spPr/>
        <p:txBody>
          <a:bodyPr/>
          <a:lstStyle/>
          <a:p>
            <a:r>
              <a:rPr lang="en-US" dirty="0"/>
              <a:t>Bedrock Use Cases (1/2)</a:t>
            </a:r>
          </a:p>
        </p:txBody>
      </p:sp>
      <p:sp>
        <p:nvSpPr>
          <p:cNvPr id="4" name="Rectangle 3">
            <a:extLst>
              <a:ext uri="{FF2B5EF4-FFF2-40B4-BE49-F238E27FC236}">
                <a16:creationId xmlns:a16="http://schemas.microsoft.com/office/drawing/2014/main" id="{CF41CC7D-BD23-8CFF-D175-BA221D36BF19}"/>
              </a:ext>
            </a:extLst>
          </p:cNvPr>
          <p:cNvSpPr/>
          <p:nvPr/>
        </p:nvSpPr>
        <p:spPr>
          <a:xfrm>
            <a:off x="117729" y="2673401"/>
            <a:ext cx="3803904" cy="2524214"/>
          </a:xfrm>
          <a:prstGeom prst="rect">
            <a:avLst/>
          </a:prstGeom>
          <a:noFill/>
          <a:ln>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B212E"/>
              </a:solidFill>
            </a:endParaRPr>
          </a:p>
        </p:txBody>
      </p:sp>
      <p:sp>
        <p:nvSpPr>
          <p:cNvPr id="5" name="TextBox 4">
            <a:extLst>
              <a:ext uri="{FF2B5EF4-FFF2-40B4-BE49-F238E27FC236}">
                <a16:creationId xmlns:a16="http://schemas.microsoft.com/office/drawing/2014/main" id="{BB2F627B-A540-6CFD-26A4-C1895CD6C3A8}"/>
              </a:ext>
            </a:extLst>
          </p:cNvPr>
          <p:cNvSpPr txBox="1"/>
          <p:nvPr/>
        </p:nvSpPr>
        <p:spPr>
          <a:xfrm>
            <a:off x="117728" y="3863004"/>
            <a:ext cx="3801291" cy="1200329"/>
          </a:xfrm>
          <a:prstGeom prst="rect">
            <a:avLst/>
          </a:prstGeom>
          <a:noFill/>
        </p:spPr>
        <p:txBody>
          <a:bodyPr wrap="square">
            <a:spAutoFit/>
          </a:bodyPr>
          <a:lstStyle/>
          <a:p>
            <a:pPr algn="l"/>
            <a:r>
              <a:rPr lang="en-US" b="1" dirty="0">
                <a:solidFill>
                  <a:srgbClr val="333333"/>
                </a:solidFill>
                <a:latin typeface="Amazon Ember" panose="020B0603020204020204" pitchFamily="34" charset="0"/>
                <a:ea typeface="Amazon Ember" panose="020B0603020204020204" pitchFamily="34" charset="0"/>
                <a:cs typeface="Amazon Ember" panose="020B0603020204020204" pitchFamily="34" charset="0"/>
              </a:rPr>
              <a:t>Text generation: </a:t>
            </a:r>
            <a:r>
              <a:rPr lang="en-US" dirty="0">
                <a:solidFill>
                  <a:srgbClr val="333333"/>
                </a:solidFill>
                <a:latin typeface="AmazonEmber" panose="020B0603020204020204" pitchFamily="34" charset="0"/>
              </a:rPr>
              <a:t>Create new pieces of original content, such as short stories, essays, social media posts, and webpage.</a:t>
            </a:r>
          </a:p>
        </p:txBody>
      </p:sp>
      <p:sp>
        <p:nvSpPr>
          <p:cNvPr id="6" name="Rectangle 5">
            <a:extLst>
              <a:ext uri="{FF2B5EF4-FFF2-40B4-BE49-F238E27FC236}">
                <a16:creationId xmlns:a16="http://schemas.microsoft.com/office/drawing/2014/main" id="{C55D3014-A6A8-7D50-A9A1-65B5C95B8C5B}"/>
              </a:ext>
            </a:extLst>
          </p:cNvPr>
          <p:cNvSpPr/>
          <p:nvPr/>
        </p:nvSpPr>
        <p:spPr>
          <a:xfrm>
            <a:off x="4194048" y="2670881"/>
            <a:ext cx="3803904" cy="2523744"/>
          </a:xfrm>
          <a:prstGeom prst="rect">
            <a:avLst/>
          </a:prstGeom>
          <a:noFill/>
          <a:ln>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B212E"/>
              </a:solidFill>
            </a:endParaRPr>
          </a:p>
        </p:txBody>
      </p:sp>
      <p:sp>
        <p:nvSpPr>
          <p:cNvPr id="7" name="TextBox 6">
            <a:extLst>
              <a:ext uri="{FF2B5EF4-FFF2-40B4-BE49-F238E27FC236}">
                <a16:creationId xmlns:a16="http://schemas.microsoft.com/office/drawing/2014/main" id="{619D2214-C7CF-AE8A-CCB4-C87176FACED8}"/>
              </a:ext>
            </a:extLst>
          </p:cNvPr>
          <p:cNvSpPr txBox="1"/>
          <p:nvPr/>
        </p:nvSpPr>
        <p:spPr>
          <a:xfrm>
            <a:off x="4191435" y="3824948"/>
            <a:ext cx="3880312" cy="1200329"/>
          </a:xfrm>
          <a:prstGeom prst="rect">
            <a:avLst/>
          </a:prstGeom>
          <a:noFill/>
        </p:spPr>
        <p:txBody>
          <a:bodyPr wrap="square">
            <a:spAutoFit/>
          </a:bodyPr>
          <a:lstStyle/>
          <a:p>
            <a:r>
              <a:rPr lang="en-US" b="1" i="0" dirty="0">
                <a:solidFill>
                  <a:srgbClr val="333333"/>
                </a:solidFill>
                <a:effectLst/>
                <a:latin typeface="Amazon Ember" panose="020B0603020204020204" pitchFamily="34" charset="0"/>
                <a:ea typeface="Amazon Ember" panose="020B0603020204020204" pitchFamily="34" charset="0"/>
                <a:cs typeface="Amazon Ember" panose="020B0603020204020204" pitchFamily="34" charset="0"/>
              </a:rPr>
              <a:t>Chatbots: </a:t>
            </a:r>
            <a:r>
              <a:rPr lang="en-US" b="0" i="0" dirty="0">
                <a:solidFill>
                  <a:srgbClr val="333333"/>
                </a:solidFill>
                <a:effectLst/>
                <a:latin typeface="AmazonEmber" panose="020B0603020204020204" pitchFamily="34" charset="0"/>
              </a:rPr>
              <a:t>Build conversational interfaces such as chatbots and virtual assistants to enhance the user experience for your customers.</a:t>
            </a:r>
            <a:endParaRPr lang="en-US" dirty="0"/>
          </a:p>
        </p:txBody>
      </p:sp>
      <p:sp>
        <p:nvSpPr>
          <p:cNvPr id="8" name="Rectangle 7">
            <a:extLst>
              <a:ext uri="{FF2B5EF4-FFF2-40B4-BE49-F238E27FC236}">
                <a16:creationId xmlns:a16="http://schemas.microsoft.com/office/drawing/2014/main" id="{E45627AD-09DC-3E33-1B1A-9828BCD61C98}"/>
              </a:ext>
            </a:extLst>
          </p:cNvPr>
          <p:cNvSpPr/>
          <p:nvPr/>
        </p:nvSpPr>
        <p:spPr>
          <a:xfrm>
            <a:off x="8235541" y="2670881"/>
            <a:ext cx="3803904" cy="2523744"/>
          </a:xfrm>
          <a:prstGeom prst="rect">
            <a:avLst/>
          </a:prstGeom>
          <a:noFill/>
          <a:ln>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B212E"/>
              </a:solidFill>
            </a:endParaRPr>
          </a:p>
        </p:txBody>
      </p:sp>
      <p:sp>
        <p:nvSpPr>
          <p:cNvPr id="9" name="TextBox 8">
            <a:extLst>
              <a:ext uri="{FF2B5EF4-FFF2-40B4-BE49-F238E27FC236}">
                <a16:creationId xmlns:a16="http://schemas.microsoft.com/office/drawing/2014/main" id="{385418E9-9752-FEC6-F6C1-417D9A28E8F9}"/>
              </a:ext>
            </a:extLst>
          </p:cNvPr>
          <p:cNvSpPr txBox="1"/>
          <p:nvPr/>
        </p:nvSpPr>
        <p:spPr>
          <a:xfrm>
            <a:off x="8235542" y="3900818"/>
            <a:ext cx="3806606" cy="1200329"/>
          </a:xfrm>
          <a:prstGeom prst="rect">
            <a:avLst/>
          </a:prstGeom>
          <a:noFill/>
        </p:spPr>
        <p:txBody>
          <a:bodyPr wrap="square">
            <a:spAutoFit/>
          </a:bodyPr>
          <a:lstStyle/>
          <a:p>
            <a:r>
              <a:rPr lang="en-US" b="1" i="0" dirty="0">
                <a:solidFill>
                  <a:srgbClr val="333333"/>
                </a:solidFill>
                <a:effectLst/>
                <a:latin typeface="Amazon Ember" panose="020B0603020204020204" pitchFamily="34" charset="0"/>
                <a:ea typeface="Amazon Ember" panose="020B0603020204020204" pitchFamily="34" charset="0"/>
                <a:cs typeface="Amazon Ember" panose="020B0603020204020204" pitchFamily="34" charset="0"/>
              </a:rPr>
              <a:t>Search: </a:t>
            </a:r>
            <a:r>
              <a:rPr lang="en-US" b="0" i="0" dirty="0">
                <a:solidFill>
                  <a:srgbClr val="333333"/>
                </a:solidFill>
                <a:effectLst/>
                <a:latin typeface="AmazonEmber" panose="020B0603020204020204" pitchFamily="34" charset="0"/>
              </a:rPr>
              <a:t>Search, find, and synthesize information to answer questions from a large corpus of data.</a:t>
            </a:r>
            <a:endParaRPr lang="en-US" dirty="0"/>
          </a:p>
        </p:txBody>
      </p:sp>
      <p:pic>
        <p:nvPicPr>
          <p:cNvPr id="16" name="Picture 2" descr="Text Generation icon">
            <a:extLst>
              <a:ext uri="{FF2B5EF4-FFF2-40B4-BE49-F238E27FC236}">
                <a16:creationId xmlns:a16="http://schemas.microsoft.com/office/drawing/2014/main" id="{2713A6D2-577E-FE25-DAB2-E49937B726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2859" y="2680123"/>
            <a:ext cx="1171027" cy="1171027"/>
          </a:xfrm>
          <a:prstGeom prst="rect">
            <a:avLst/>
          </a:prstGeom>
          <a:noFill/>
        </p:spPr>
      </p:pic>
      <p:pic>
        <p:nvPicPr>
          <p:cNvPr id="17" name="Picture 4" descr="Chatbots icon">
            <a:extLst>
              <a:ext uri="{FF2B5EF4-FFF2-40B4-BE49-F238E27FC236}">
                <a16:creationId xmlns:a16="http://schemas.microsoft.com/office/drawing/2014/main" id="{AE33A88B-52D5-6EB3-501B-0D8A55C895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2992" y="2677518"/>
            <a:ext cx="1218111" cy="1218111"/>
          </a:xfrm>
          <a:prstGeom prst="rect">
            <a:avLst/>
          </a:prstGeom>
          <a:noFill/>
        </p:spPr>
      </p:pic>
      <p:pic>
        <p:nvPicPr>
          <p:cNvPr id="18" name="Picture 6" descr="Search icon">
            <a:extLst>
              <a:ext uri="{FF2B5EF4-FFF2-40B4-BE49-F238E27FC236}">
                <a16:creationId xmlns:a16="http://schemas.microsoft.com/office/drawing/2014/main" id="{D5B5E47A-03BE-EC3C-6948-08C37037C4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52685" y="2679091"/>
            <a:ext cx="1139275" cy="1139275"/>
          </a:xfrm>
          <a:prstGeom prst="rect">
            <a:avLst/>
          </a:prstGeom>
          <a:noFill/>
        </p:spPr>
      </p:pic>
    </p:spTree>
    <p:extLst>
      <p:ext uri="{BB962C8B-B14F-4D97-AF65-F5344CB8AC3E}">
        <p14:creationId xmlns:p14="http://schemas.microsoft.com/office/powerpoint/2010/main" val="1200281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8" grpId="0" animBg="1"/>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7738830-770A-1922-8B2C-8BDA50AE043F}"/>
              </a:ext>
            </a:extLst>
          </p:cNvPr>
          <p:cNvSpPr>
            <a:spLocks noGrp="1"/>
          </p:cNvSpPr>
          <p:nvPr>
            <p:ph type="sldNum" idx="97"/>
          </p:nvPr>
        </p:nvSpPr>
        <p:spPr/>
        <p:txBody>
          <a:bodyPr/>
          <a:lstStyle/>
          <a:p>
            <a:fld id="{86A8BF56-6CB3-514C-9A64-F39D95C9E25B}" type="slidenum">
              <a:rPr lang="en-US" smtClean="0"/>
              <a:t>21</a:t>
            </a:fld>
            <a:endParaRPr lang="en-US"/>
          </a:p>
        </p:txBody>
      </p:sp>
      <p:sp>
        <p:nvSpPr>
          <p:cNvPr id="2" name="Title 1">
            <a:extLst>
              <a:ext uri="{FF2B5EF4-FFF2-40B4-BE49-F238E27FC236}">
                <a16:creationId xmlns:a16="http://schemas.microsoft.com/office/drawing/2014/main" id="{E5CBBE0E-45B6-6948-BBB4-E6C32033CBD2}"/>
              </a:ext>
            </a:extLst>
          </p:cNvPr>
          <p:cNvSpPr>
            <a:spLocks noGrp="1"/>
          </p:cNvSpPr>
          <p:nvPr>
            <p:ph type="title" idx="1"/>
          </p:nvPr>
        </p:nvSpPr>
        <p:spPr/>
        <p:txBody>
          <a:bodyPr/>
          <a:lstStyle/>
          <a:p>
            <a:r>
              <a:rPr lang="en-US" dirty="0"/>
              <a:t>Bedrock Use Cases (2/2)</a:t>
            </a:r>
          </a:p>
        </p:txBody>
      </p:sp>
      <p:sp>
        <p:nvSpPr>
          <p:cNvPr id="4" name="Rectangle 3">
            <a:extLst>
              <a:ext uri="{FF2B5EF4-FFF2-40B4-BE49-F238E27FC236}">
                <a16:creationId xmlns:a16="http://schemas.microsoft.com/office/drawing/2014/main" id="{F6AD7289-9FAB-51DF-50A0-5690E6BD718D}"/>
              </a:ext>
            </a:extLst>
          </p:cNvPr>
          <p:cNvSpPr/>
          <p:nvPr/>
        </p:nvSpPr>
        <p:spPr>
          <a:xfrm>
            <a:off x="87102" y="2522687"/>
            <a:ext cx="3801291" cy="2523744"/>
          </a:xfrm>
          <a:prstGeom prst="rect">
            <a:avLst/>
          </a:prstGeom>
          <a:noFill/>
          <a:ln>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B212E"/>
              </a:solidFill>
            </a:endParaRPr>
          </a:p>
        </p:txBody>
      </p:sp>
      <p:sp>
        <p:nvSpPr>
          <p:cNvPr id="5" name="TextBox 4">
            <a:extLst>
              <a:ext uri="{FF2B5EF4-FFF2-40B4-BE49-F238E27FC236}">
                <a16:creationId xmlns:a16="http://schemas.microsoft.com/office/drawing/2014/main" id="{54D3E58B-0649-2AA4-517B-B11EEC21371E}"/>
              </a:ext>
            </a:extLst>
          </p:cNvPr>
          <p:cNvSpPr txBox="1"/>
          <p:nvPr/>
        </p:nvSpPr>
        <p:spPr>
          <a:xfrm>
            <a:off x="85197" y="3583746"/>
            <a:ext cx="3803197" cy="1477328"/>
          </a:xfrm>
          <a:prstGeom prst="rect">
            <a:avLst/>
          </a:prstGeom>
          <a:noFill/>
        </p:spPr>
        <p:txBody>
          <a:bodyPr wrap="square">
            <a:spAutoFit/>
          </a:bodyPr>
          <a:lstStyle/>
          <a:p>
            <a:r>
              <a:rPr lang="en-US" b="1" i="0" dirty="0">
                <a:solidFill>
                  <a:srgbClr val="333333"/>
                </a:solidFill>
                <a:effectLst/>
                <a:latin typeface="Amazon Ember" panose="020B0603020204020204" pitchFamily="34" charset="0"/>
                <a:ea typeface="Amazon Ember" panose="020B0603020204020204" pitchFamily="34" charset="0"/>
                <a:cs typeface="Amazon Ember" panose="020B0603020204020204" pitchFamily="34" charset="0"/>
              </a:rPr>
              <a:t>Text summarization: </a:t>
            </a:r>
            <a:r>
              <a:rPr lang="en-US" b="0" i="0" dirty="0">
                <a:solidFill>
                  <a:srgbClr val="333333"/>
                </a:solidFill>
                <a:effectLst/>
                <a:latin typeface="AmazonEmber" panose="020B0603020204020204" pitchFamily="34" charset="0"/>
              </a:rPr>
              <a:t>Get a summary of textual content, such as articles, blog posts, books, and documents, to get the gist without having to read the full content.</a:t>
            </a:r>
            <a:endParaRPr lang="en-US" dirty="0"/>
          </a:p>
        </p:txBody>
      </p:sp>
      <p:sp>
        <p:nvSpPr>
          <p:cNvPr id="6" name="Rectangle 5">
            <a:extLst>
              <a:ext uri="{FF2B5EF4-FFF2-40B4-BE49-F238E27FC236}">
                <a16:creationId xmlns:a16="http://schemas.microsoft.com/office/drawing/2014/main" id="{8DBFC8D8-6E7A-AB71-84A3-4BE7F528A4E5}"/>
              </a:ext>
            </a:extLst>
          </p:cNvPr>
          <p:cNvSpPr/>
          <p:nvPr/>
        </p:nvSpPr>
        <p:spPr>
          <a:xfrm>
            <a:off x="4160809" y="2521554"/>
            <a:ext cx="3803904" cy="2523744"/>
          </a:xfrm>
          <a:prstGeom prst="rect">
            <a:avLst/>
          </a:prstGeom>
          <a:noFill/>
          <a:ln>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B212E"/>
              </a:solidFill>
            </a:endParaRPr>
          </a:p>
        </p:txBody>
      </p:sp>
      <p:sp>
        <p:nvSpPr>
          <p:cNvPr id="7" name="TextBox 6">
            <a:extLst>
              <a:ext uri="{FF2B5EF4-FFF2-40B4-BE49-F238E27FC236}">
                <a16:creationId xmlns:a16="http://schemas.microsoft.com/office/drawing/2014/main" id="{8220C392-44B9-6A69-16D8-F4013E7DACA0}"/>
              </a:ext>
            </a:extLst>
          </p:cNvPr>
          <p:cNvSpPr txBox="1"/>
          <p:nvPr/>
        </p:nvSpPr>
        <p:spPr>
          <a:xfrm>
            <a:off x="4160808" y="3769774"/>
            <a:ext cx="3771689" cy="1200329"/>
          </a:xfrm>
          <a:prstGeom prst="rect">
            <a:avLst/>
          </a:prstGeom>
          <a:noFill/>
        </p:spPr>
        <p:txBody>
          <a:bodyPr wrap="square">
            <a:spAutoFit/>
          </a:bodyPr>
          <a:lstStyle/>
          <a:p>
            <a:r>
              <a:rPr lang="en-US" b="1" i="0" dirty="0">
                <a:solidFill>
                  <a:srgbClr val="333333"/>
                </a:solidFill>
                <a:effectLst/>
                <a:latin typeface="Amazon Ember" panose="020B0603020204020204" pitchFamily="34" charset="0"/>
                <a:ea typeface="Amazon Ember" panose="020B0603020204020204" pitchFamily="34" charset="0"/>
                <a:cs typeface="Amazon Ember" panose="020B0603020204020204" pitchFamily="34" charset="0"/>
              </a:rPr>
              <a:t>Image generation: </a:t>
            </a:r>
            <a:r>
              <a:rPr lang="en-US" b="0" i="0" dirty="0">
                <a:solidFill>
                  <a:srgbClr val="333333"/>
                </a:solidFill>
                <a:effectLst/>
                <a:latin typeface="AmazonEmber" panose="020B0603020204020204" pitchFamily="34" charset="0"/>
              </a:rPr>
              <a:t>Create realistic and artistic images of various subjects, environments, and scenes from language prompts.</a:t>
            </a:r>
            <a:endParaRPr lang="en-US" dirty="0"/>
          </a:p>
        </p:txBody>
      </p:sp>
      <p:sp>
        <p:nvSpPr>
          <p:cNvPr id="8" name="Rectangle 7">
            <a:extLst>
              <a:ext uri="{FF2B5EF4-FFF2-40B4-BE49-F238E27FC236}">
                <a16:creationId xmlns:a16="http://schemas.microsoft.com/office/drawing/2014/main" id="{A44107CE-EADE-9748-FB5D-4D3CBEE1E341}"/>
              </a:ext>
            </a:extLst>
          </p:cNvPr>
          <p:cNvSpPr/>
          <p:nvPr/>
        </p:nvSpPr>
        <p:spPr>
          <a:xfrm>
            <a:off x="8237128" y="2519559"/>
            <a:ext cx="3803904" cy="2523744"/>
          </a:xfrm>
          <a:prstGeom prst="rect">
            <a:avLst/>
          </a:prstGeom>
          <a:noFill/>
          <a:ln>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1B212E"/>
              </a:solidFill>
            </a:endParaRPr>
          </a:p>
        </p:txBody>
      </p:sp>
      <p:sp>
        <p:nvSpPr>
          <p:cNvPr id="9" name="TextBox 8">
            <a:extLst>
              <a:ext uri="{FF2B5EF4-FFF2-40B4-BE49-F238E27FC236}">
                <a16:creationId xmlns:a16="http://schemas.microsoft.com/office/drawing/2014/main" id="{0779F26A-05AE-D6CA-4EEA-EE72FDC5D1E4}"/>
              </a:ext>
            </a:extLst>
          </p:cNvPr>
          <p:cNvSpPr txBox="1"/>
          <p:nvPr/>
        </p:nvSpPr>
        <p:spPr>
          <a:xfrm>
            <a:off x="8237127" y="3560177"/>
            <a:ext cx="3803903" cy="1477328"/>
          </a:xfrm>
          <a:prstGeom prst="rect">
            <a:avLst/>
          </a:prstGeom>
          <a:noFill/>
        </p:spPr>
        <p:txBody>
          <a:bodyPr wrap="square">
            <a:spAutoFit/>
          </a:bodyPr>
          <a:lstStyle/>
          <a:p>
            <a:r>
              <a:rPr lang="en-US" b="1" i="0" dirty="0">
                <a:solidFill>
                  <a:srgbClr val="333333"/>
                </a:solidFill>
                <a:effectLst/>
                <a:latin typeface="Amazon Ember" panose="020B0603020204020204" pitchFamily="34" charset="0"/>
                <a:ea typeface="Amazon Ember" panose="020B0603020204020204" pitchFamily="34" charset="0"/>
                <a:cs typeface="Amazon Ember" panose="020B0603020204020204" pitchFamily="34" charset="0"/>
              </a:rPr>
              <a:t>Personalization: </a:t>
            </a:r>
            <a:r>
              <a:rPr lang="en-US" b="0" i="0" dirty="0">
                <a:solidFill>
                  <a:srgbClr val="333333"/>
                </a:solidFill>
                <a:effectLst/>
                <a:latin typeface="AmazonEmber" panose="020B0603020204020204" pitchFamily="34" charset="0"/>
              </a:rPr>
              <a:t>Help customers find what they’re looking for with more relevant and contextual product recommendations than word matching.</a:t>
            </a:r>
            <a:endParaRPr lang="en-US" dirty="0"/>
          </a:p>
        </p:txBody>
      </p:sp>
      <p:pic>
        <p:nvPicPr>
          <p:cNvPr id="10" name="Picture 8" descr="Text Summarization icon">
            <a:extLst>
              <a:ext uri="{FF2B5EF4-FFF2-40B4-BE49-F238E27FC236}">
                <a16:creationId xmlns:a16="http://schemas.microsoft.com/office/drawing/2014/main" id="{C813E6B7-DD4B-79C6-968C-E49D074B40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0214" y="2558855"/>
            <a:ext cx="1087483" cy="1087483"/>
          </a:xfrm>
          <a:prstGeom prst="rect">
            <a:avLst/>
          </a:prstGeom>
          <a:noFill/>
        </p:spPr>
      </p:pic>
      <p:pic>
        <p:nvPicPr>
          <p:cNvPr id="11" name="Picture 10" descr="Image Generation icon">
            <a:extLst>
              <a:ext uri="{FF2B5EF4-FFF2-40B4-BE49-F238E27FC236}">
                <a16:creationId xmlns:a16="http://schemas.microsoft.com/office/drawing/2014/main" id="{49E3790B-08D4-032A-2C41-4AD7342CF4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3705" y="2492408"/>
            <a:ext cx="1218111" cy="1218111"/>
          </a:xfrm>
          <a:prstGeom prst="rect">
            <a:avLst/>
          </a:prstGeom>
          <a:noFill/>
        </p:spPr>
      </p:pic>
      <p:pic>
        <p:nvPicPr>
          <p:cNvPr id="12" name="Picture 12" descr="Image Classification icon">
            <a:extLst>
              <a:ext uri="{FF2B5EF4-FFF2-40B4-BE49-F238E27FC236}">
                <a16:creationId xmlns:a16="http://schemas.microsoft.com/office/drawing/2014/main" id="{A0CC4CE7-7EF9-7C88-A8BE-DD859FB3207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77050" y="2479077"/>
            <a:ext cx="1076597" cy="1076597"/>
          </a:xfrm>
          <a:prstGeom prst="rect">
            <a:avLst/>
          </a:prstGeom>
          <a:noFill/>
        </p:spPr>
      </p:pic>
    </p:spTree>
    <p:extLst>
      <p:ext uri="{BB962C8B-B14F-4D97-AF65-F5344CB8AC3E}">
        <p14:creationId xmlns:p14="http://schemas.microsoft.com/office/powerpoint/2010/main" val="1829130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animBg="1"/>
      <p:bldP spid="7" grpId="0"/>
      <p:bldP spid="8" grpId="0" animBg="1"/>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lide Number Placeholder 19">
            <a:extLst>
              <a:ext uri="{FF2B5EF4-FFF2-40B4-BE49-F238E27FC236}">
                <a16:creationId xmlns:a16="http://schemas.microsoft.com/office/drawing/2014/main" id="{320EF2D4-4E33-4639-9303-EF711B381B8B}"/>
              </a:ext>
            </a:extLst>
          </p:cNvPr>
          <p:cNvSpPr>
            <a:spLocks noGrp="1"/>
          </p:cNvSpPr>
          <p:nvPr>
            <p:ph type="sldNum" idx="97"/>
          </p:nvPr>
        </p:nvSpPr>
        <p:spPr/>
        <p:txBody>
          <a:bodyPr/>
          <a:lstStyle/>
          <a:p>
            <a:fld id="{86A8BF56-6CB3-514C-9A64-F39D95C9E25B}" type="slidenum">
              <a:rPr lang="en-US" smtClean="0"/>
              <a:pPr/>
              <a:t>22</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lstStyle/>
          <a:p>
            <a:r>
              <a:rPr lang="en-US" dirty="0"/>
              <a:t>Next lesson</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a:xfrm>
            <a:off x="365760" y="1165536"/>
            <a:ext cx="11466576" cy="2128853"/>
          </a:xfrm>
        </p:spPr>
        <p:txBody>
          <a:bodyPr/>
          <a:lstStyle/>
          <a:p>
            <a:r>
              <a:rPr lang="en-US" dirty="0"/>
              <a:t>This lesson covered fundamentals of generative AI.</a:t>
            </a:r>
          </a:p>
          <a:p>
            <a:r>
              <a:rPr lang="en-US" dirty="0"/>
              <a:t>In the next lesson, you will explore foundation models and large language models further.</a:t>
            </a:r>
          </a:p>
        </p:txBody>
      </p:sp>
      <p:pic>
        <p:nvPicPr>
          <p:cNvPr id="22" name="Picture 21">
            <a:extLst>
              <a:ext uri="{FF2B5EF4-FFF2-40B4-BE49-F238E27FC236}">
                <a16:creationId xmlns:a16="http://schemas.microsoft.com/office/drawing/2014/main" id="{5D21BB7E-05A4-45DA-82D9-FAEF3F638579}"/>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858405" y="3563611"/>
            <a:ext cx="2475191" cy="2261812"/>
          </a:xfrm>
          <a:prstGeom prst="rect">
            <a:avLst/>
          </a:prstGeom>
        </p:spPr>
      </p:pic>
    </p:spTree>
    <p:extLst>
      <p:ext uri="{BB962C8B-B14F-4D97-AF65-F5344CB8AC3E}">
        <p14:creationId xmlns:p14="http://schemas.microsoft.com/office/powerpoint/2010/main" val="5630276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BF144FC-8513-F6DB-91E7-C7199F88DE53}"/>
              </a:ext>
            </a:extLst>
          </p:cNvPr>
          <p:cNvSpPr>
            <a:spLocks noGrp="1"/>
          </p:cNvSpPr>
          <p:nvPr>
            <p:ph type="sldNum" idx="97"/>
          </p:nvPr>
        </p:nvSpPr>
        <p:spPr/>
        <p:txBody>
          <a:bodyPr/>
          <a:lstStyle/>
          <a:p>
            <a:fld id="{86A8BF56-6CB3-514C-9A64-F39D95C9E25B}" type="slidenum">
              <a:rPr lang="en-US" smtClean="0"/>
              <a:t>23</a:t>
            </a:fld>
            <a:endParaRPr lang="en-US"/>
          </a:p>
        </p:txBody>
      </p:sp>
    </p:spTree>
    <p:extLst>
      <p:ext uri="{BB962C8B-B14F-4D97-AF65-F5344CB8AC3E}">
        <p14:creationId xmlns:p14="http://schemas.microsoft.com/office/powerpoint/2010/main" val="2598545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87806DC-145C-56A9-D13F-952EFE8F8618}"/>
              </a:ext>
            </a:extLst>
          </p:cNvPr>
          <p:cNvSpPr>
            <a:spLocks noGrp="1"/>
          </p:cNvSpPr>
          <p:nvPr>
            <p:ph type="sldNum" idx="97"/>
          </p:nvPr>
        </p:nvSpPr>
        <p:spPr/>
        <p:txBody>
          <a:bodyPr/>
          <a:lstStyle/>
          <a:p>
            <a:fld id="{86A8BF56-6CB3-514C-9A64-F39D95C9E25B}" type="slidenum">
              <a:rPr lang="en-US" smtClean="0"/>
              <a:t>3</a:t>
            </a:fld>
            <a:endParaRPr lang="en-US"/>
          </a:p>
        </p:txBody>
      </p:sp>
      <p:sp>
        <p:nvSpPr>
          <p:cNvPr id="2" name="Title 1">
            <a:extLst>
              <a:ext uri="{FF2B5EF4-FFF2-40B4-BE49-F238E27FC236}">
                <a16:creationId xmlns:a16="http://schemas.microsoft.com/office/drawing/2014/main" id="{3C3EF600-126B-961F-2078-65133C5C20C8}"/>
              </a:ext>
            </a:extLst>
          </p:cNvPr>
          <p:cNvSpPr>
            <a:spLocks noGrp="1"/>
          </p:cNvSpPr>
          <p:nvPr>
            <p:ph type="title" idx="1"/>
          </p:nvPr>
        </p:nvSpPr>
        <p:spPr/>
        <p:txBody>
          <a:bodyPr/>
          <a:lstStyle/>
          <a:p>
            <a:r>
              <a:rPr lang="en-US" dirty="0"/>
              <a:t>Today’s activities</a:t>
            </a:r>
          </a:p>
        </p:txBody>
      </p:sp>
      <p:sp>
        <p:nvSpPr>
          <p:cNvPr id="4" name="Text Placeholder 3">
            <a:extLst>
              <a:ext uri="{FF2B5EF4-FFF2-40B4-BE49-F238E27FC236}">
                <a16:creationId xmlns:a16="http://schemas.microsoft.com/office/drawing/2014/main" id="{426F30B1-5C59-1BDF-5D0A-1A71D24ADC14}"/>
              </a:ext>
            </a:extLst>
          </p:cNvPr>
          <p:cNvSpPr>
            <a:spLocks noGrp="1"/>
          </p:cNvSpPr>
          <p:nvPr>
            <p:ph type="body" idx="3"/>
          </p:nvPr>
        </p:nvSpPr>
        <p:spPr>
          <a:xfrm>
            <a:off x="4607859" y="292100"/>
            <a:ext cx="7207623" cy="6142038"/>
          </a:xfrm>
        </p:spPr>
        <p:txBody>
          <a:bodyPr/>
          <a:lstStyle/>
          <a:p>
            <a:r>
              <a:rPr lang="en-US" dirty="0"/>
              <a:t>Foundation models and LLMs</a:t>
            </a:r>
          </a:p>
          <a:p>
            <a:r>
              <a:rPr lang="en-US" dirty="0"/>
              <a:t>Use cases of LLMs</a:t>
            </a:r>
          </a:p>
          <a:p>
            <a:r>
              <a:rPr lang="en-US" dirty="0"/>
              <a:t>Amazon Bedrock</a:t>
            </a:r>
          </a:p>
        </p:txBody>
      </p:sp>
      <p:grpSp>
        <p:nvGrpSpPr>
          <p:cNvPr id="3" name="Graphic 250">
            <a:extLst>
              <a:ext uri="{FF2B5EF4-FFF2-40B4-BE49-F238E27FC236}">
                <a16:creationId xmlns:a16="http://schemas.microsoft.com/office/drawing/2014/main" id="{C1E3D88D-E910-0FEA-10DE-609FAEBBFB80}"/>
              </a:ext>
              <a:ext uri="{C183D7F6-B498-43B3-948B-1728B52AA6E4}">
                <adec:decorative xmlns:adec="http://schemas.microsoft.com/office/drawing/2017/decorative" val="1"/>
              </a:ext>
            </a:extLst>
          </p:cNvPr>
          <p:cNvGrpSpPr>
            <a:grpSpLocks noChangeAspect="1"/>
          </p:cNvGrpSpPr>
          <p:nvPr/>
        </p:nvGrpSpPr>
        <p:grpSpPr>
          <a:xfrm>
            <a:off x="794343" y="2732784"/>
            <a:ext cx="2959853" cy="2959853"/>
            <a:chOff x="9704553" y="322847"/>
            <a:chExt cx="643689" cy="643689"/>
          </a:xfrm>
          <a:effectLst>
            <a:outerShdw blurRad="50800" dist="38100" dir="2700000" algn="tl" rotWithShape="0">
              <a:prstClr val="black">
                <a:alpha val="40000"/>
              </a:prstClr>
            </a:outerShdw>
          </a:effectLst>
        </p:grpSpPr>
        <p:sp>
          <p:nvSpPr>
            <p:cNvPr id="5" name="Freeform: Shape 20">
              <a:extLst>
                <a:ext uri="{FF2B5EF4-FFF2-40B4-BE49-F238E27FC236}">
                  <a16:creationId xmlns:a16="http://schemas.microsoft.com/office/drawing/2014/main" id="{2373917E-4A6D-8227-D15D-D1E40A72AE62}"/>
                </a:ext>
              </a:extLst>
            </p:cNvPr>
            <p:cNvSpPr/>
            <p:nvPr/>
          </p:nvSpPr>
          <p:spPr>
            <a:xfrm>
              <a:off x="9831038" y="599633"/>
              <a:ext cx="9655" cy="93335"/>
            </a:xfrm>
            <a:custGeom>
              <a:avLst/>
              <a:gdLst>
                <a:gd name="connsiteX0" fmla="*/ 4828 w 9655"/>
                <a:gd name="connsiteY0" fmla="*/ 89473 h 93334"/>
                <a:gd name="connsiteX1" fmla="*/ 4828 w 9655"/>
                <a:gd name="connsiteY1" fmla="*/ 46989 h 93334"/>
                <a:gd name="connsiteX2" fmla="*/ 4828 w 9655"/>
                <a:gd name="connsiteY2" fmla="*/ 4828 h 93334"/>
              </a:gdLst>
              <a:ahLst/>
              <a:cxnLst>
                <a:cxn ang="0">
                  <a:pos x="connsiteX0" y="connsiteY0"/>
                </a:cxn>
                <a:cxn ang="0">
                  <a:pos x="connsiteX1" y="connsiteY1"/>
                </a:cxn>
                <a:cxn ang="0">
                  <a:pos x="connsiteX2" y="connsiteY2"/>
                </a:cxn>
              </a:cxnLst>
              <a:rect l="l" t="t" r="r" b="b"/>
              <a:pathLst>
                <a:path w="9655" h="93334">
                  <a:moveTo>
                    <a:pt x="4828" y="89473"/>
                  </a:moveTo>
                  <a:lnTo>
                    <a:pt x="4828" y="46989"/>
                  </a:lnTo>
                  <a:lnTo>
                    <a:pt x="4828" y="4828"/>
                  </a:lnTo>
                  <a:close/>
                </a:path>
              </a:pathLst>
            </a:custGeom>
            <a:noFill/>
            <a:ln w="53975" cap="flat">
              <a:solidFill>
                <a:schemeClr val="bg1"/>
              </a:solidFill>
              <a:prstDash val="solid"/>
              <a:round/>
            </a:ln>
          </p:spPr>
          <p:txBody>
            <a:bodyPr rtlCol="0" anchor="ctr"/>
            <a:lstStyle/>
            <a:p>
              <a:pPr algn="ctr"/>
              <a:endParaRPr lang="en-US" dirty="0"/>
            </a:p>
          </p:txBody>
        </p:sp>
        <p:sp>
          <p:nvSpPr>
            <p:cNvPr id="6" name="Freeform: Shape 21">
              <a:extLst>
                <a:ext uri="{FF2B5EF4-FFF2-40B4-BE49-F238E27FC236}">
                  <a16:creationId xmlns:a16="http://schemas.microsoft.com/office/drawing/2014/main" id="{BEA3466D-A8DE-C974-0119-677E55A7B847}"/>
                </a:ext>
              </a:extLst>
            </p:cNvPr>
            <p:cNvSpPr/>
            <p:nvPr/>
          </p:nvSpPr>
          <p:spPr>
            <a:xfrm>
              <a:off x="9926304" y="520781"/>
              <a:ext cx="54714" cy="128738"/>
            </a:xfrm>
            <a:custGeom>
              <a:avLst/>
              <a:gdLst>
                <a:gd name="connsiteX0" fmla="*/ 4828 w 54713"/>
                <a:gd name="connsiteY0" fmla="*/ 125841 h 128737"/>
                <a:gd name="connsiteX1" fmla="*/ 4828 w 54713"/>
                <a:gd name="connsiteY1" fmla="*/ 76277 h 128737"/>
                <a:gd name="connsiteX2" fmla="*/ 52461 w 54713"/>
                <a:gd name="connsiteY2" fmla="*/ 52461 h 128737"/>
                <a:gd name="connsiteX3" fmla="*/ 52461 w 54713"/>
                <a:gd name="connsiteY3" fmla="*/ 4828 h 128737"/>
              </a:gdLst>
              <a:ahLst/>
              <a:cxnLst>
                <a:cxn ang="0">
                  <a:pos x="connsiteX0" y="connsiteY0"/>
                </a:cxn>
                <a:cxn ang="0">
                  <a:pos x="connsiteX1" y="connsiteY1"/>
                </a:cxn>
                <a:cxn ang="0">
                  <a:pos x="connsiteX2" y="connsiteY2"/>
                </a:cxn>
                <a:cxn ang="0">
                  <a:pos x="connsiteX3" y="connsiteY3"/>
                </a:cxn>
              </a:cxnLst>
              <a:rect l="l" t="t" r="r" b="b"/>
              <a:pathLst>
                <a:path w="54713" h="128737">
                  <a:moveTo>
                    <a:pt x="4828" y="125841"/>
                  </a:moveTo>
                  <a:lnTo>
                    <a:pt x="4828" y="76277"/>
                  </a:lnTo>
                  <a:lnTo>
                    <a:pt x="52461" y="52461"/>
                  </a:lnTo>
                  <a:lnTo>
                    <a:pt x="52461" y="4828"/>
                  </a:lnTo>
                </a:path>
              </a:pathLst>
            </a:custGeom>
            <a:noFill/>
            <a:ln w="53975" cap="flat">
              <a:solidFill>
                <a:schemeClr val="bg1"/>
              </a:solidFill>
              <a:prstDash val="solid"/>
              <a:round/>
            </a:ln>
          </p:spPr>
          <p:txBody>
            <a:bodyPr rtlCol="0" anchor="ctr"/>
            <a:lstStyle/>
            <a:p>
              <a:pPr algn="ctr"/>
              <a:endParaRPr lang="en-US" dirty="0"/>
            </a:p>
          </p:txBody>
        </p:sp>
        <p:sp>
          <p:nvSpPr>
            <p:cNvPr id="8" name="Freeform: Shape 22">
              <a:extLst>
                <a:ext uri="{FF2B5EF4-FFF2-40B4-BE49-F238E27FC236}">
                  <a16:creationId xmlns:a16="http://schemas.microsoft.com/office/drawing/2014/main" id="{8684E791-CDDB-20B1-B39B-C735079EBB1D}"/>
                </a:ext>
              </a:extLst>
            </p:cNvPr>
            <p:cNvSpPr/>
            <p:nvPr/>
          </p:nvSpPr>
          <p:spPr>
            <a:xfrm>
              <a:off x="9878671" y="568414"/>
              <a:ext cx="54714" cy="32184"/>
            </a:xfrm>
            <a:custGeom>
              <a:avLst/>
              <a:gdLst>
                <a:gd name="connsiteX0" fmla="*/ 52461 w 54713"/>
                <a:gd name="connsiteY0" fmla="*/ 28644 h 32184"/>
                <a:gd name="connsiteX1" fmla="*/ 4828 w 54713"/>
                <a:gd name="connsiteY1" fmla="*/ 4828 h 32184"/>
              </a:gdLst>
              <a:ahLst/>
              <a:cxnLst>
                <a:cxn ang="0">
                  <a:pos x="connsiteX0" y="connsiteY0"/>
                </a:cxn>
                <a:cxn ang="0">
                  <a:pos x="connsiteX1" y="connsiteY1"/>
                </a:cxn>
              </a:cxnLst>
              <a:rect l="l" t="t" r="r" b="b"/>
              <a:pathLst>
                <a:path w="54713" h="32184">
                  <a:moveTo>
                    <a:pt x="52461" y="28644"/>
                  </a:moveTo>
                  <a:lnTo>
                    <a:pt x="4828" y="4828"/>
                  </a:lnTo>
                </a:path>
              </a:pathLst>
            </a:custGeom>
            <a:ln w="53975" cap="flat">
              <a:solidFill>
                <a:schemeClr val="bg1"/>
              </a:solidFill>
              <a:prstDash val="solid"/>
              <a:round/>
            </a:ln>
          </p:spPr>
          <p:txBody>
            <a:bodyPr rtlCol="0" anchor="ctr"/>
            <a:lstStyle/>
            <a:p>
              <a:pPr algn="ctr"/>
              <a:endParaRPr lang="en-US" dirty="0"/>
            </a:p>
          </p:txBody>
        </p:sp>
        <p:sp>
          <p:nvSpPr>
            <p:cNvPr id="9" name="Freeform: Shape 23">
              <a:extLst>
                <a:ext uri="{FF2B5EF4-FFF2-40B4-BE49-F238E27FC236}">
                  <a16:creationId xmlns:a16="http://schemas.microsoft.com/office/drawing/2014/main" id="{EBDFCB67-8AD3-858E-2A25-EE349137D0CE}"/>
                </a:ext>
              </a:extLst>
            </p:cNvPr>
            <p:cNvSpPr/>
            <p:nvPr/>
          </p:nvSpPr>
          <p:spPr>
            <a:xfrm>
              <a:off x="9926304" y="477976"/>
              <a:ext cx="9655" cy="67587"/>
            </a:xfrm>
            <a:custGeom>
              <a:avLst/>
              <a:gdLst>
                <a:gd name="connsiteX0" fmla="*/ 4828 w 9655"/>
                <a:gd name="connsiteY0" fmla="*/ 63403 h 67587"/>
                <a:gd name="connsiteX1" fmla="*/ 4828 w 9655"/>
                <a:gd name="connsiteY1" fmla="*/ 4828 h 67587"/>
              </a:gdLst>
              <a:ahLst/>
              <a:cxnLst>
                <a:cxn ang="0">
                  <a:pos x="connsiteX0" y="connsiteY0"/>
                </a:cxn>
                <a:cxn ang="0">
                  <a:pos x="connsiteX1" y="connsiteY1"/>
                </a:cxn>
              </a:cxnLst>
              <a:rect l="l" t="t" r="r" b="b"/>
              <a:pathLst>
                <a:path w="9655" h="67587">
                  <a:moveTo>
                    <a:pt x="4828" y="63403"/>
                  </a:moveTo>
                  <a:lnTo>
                    <a:pt x="4828" y="4828"/>
                  </a:lnTo>
                </a:path>
              </a:pathLst>
            </a:custGeom>
            <a:ln w="53975" cap="flat">
              <a:solidFill>
                <a:schemeClr val="bg1"/>
              </a:solidFill>
              <a:prstDash val="solid"/>
              <a:round/>
            </a:ln>
          </p:spPr>
          <p:txBody>
            <a:bodyPr rtlCol="0" anchor="ctr"/>
            <a:lstStyle/>
            <a:p>
              <a:pPr algn="ctr"/>
              <a:endParaRPr lang="en-US" dirty="0"/>
            </a:p>
          </p:txBody>
        </p:sp>
        <p:sp>
          <p:nvSpPr>
            <p:cNvPr id="10" name="Freeform: Shape 24">
              <a:extLst>
                <a:ext uri="{FF2B5EF4-FFF2-40B4-BE49-F238E27FC236}">
                  <a16:creationId xmlns:a16="http://schemas.microsoft.com/office/drawing/2014/main" id="{D6E3A5D0-36C2-7B7F-8E3B-C5720986B951}"/>
                </a:ext>
              </a:extLst>
            </p:cNvPr>
            <p:cNvSpPr/>
            <p:nvPr/>
          </p:nvSpPr>
          <p:spPr>
            <a:xfrm>
              <a:off x="9831038" y="615404"/>
              <a:ext cx="54714" cy="35403"/>
            </a:xfrm>
            <a:custGeom>
              <a:avLst/>
              <a:gdLst>
                <a:gd name="connsiteX0" fmla="*/ 4828 w 54713"/>
                <a:gd name="connsiteY0" fmla="*/ 31863 h 35402"/>
                <a:gd name="connsiteX1" fmla="*/ 50530 w 54713"/>
                <a:gd name="connsiteY1" fmla="*/ 4828 h 35402"/>
              </a:gdLst>
              <a:ahLst/>
              <a:cxnLst>
                <a:cxn ang="0">
                  <a:pos x="connsiteX0" y="connsiteY0"/>
                </a:cxn>
                <a:cxn ang="0">
                  <a:pos x="connsiteX1" y="connsiteY1"/>
                </a:cxn>
              </a:cxnLst>
              <a:rect l="l" t="t" r="r" b="b"/>
              <a:pathLst>
                <a:path w="54713" h="35402">
                  <a:moveTo>
                    <a:pt x="4828" y="31863"/>
                  </a:moveTo>
                  <a:lnTo>
                    <a:pt x="50530" y="4828"/>
                  </a:lnTo>
                </a:path>
              </a:pathLst>
            </a:custGeom>
            <a:ln w="53975" cap="flat">
              <a:solidFill>
                <a:schemeClr val="bg1"/>
              </a:solidFill>
              <a:prstDash val="solid"/>
              <a:round/>
            </a:ln>
          </p:spPr>
          <p:txBody>
            <a:bodyPr rtlCol="0" anchor="ctr"/>
            <a:lstStyle/>
            <a:p>
              <a:pPr algn="ctr"/>
              <a:endParaRPr lang="en-US" dirty="0"/>
            </a:p>
          </p:txBody>
        </p:sp>
        <p:sp>
          <p:nvSpPr>
            <p:cNvPr id="11" name="Freeform: Shape 25">
              <a:extLst>
                <a:ext uri="{FF2B5EF4-FFF2-40B4-BE49-F238E27FC236}">
                  <a16:creationId xmlns:a16="http://schemas.microsoft.com/office/drawing/2014/main" id="{E265FFC2-8801-4BB4-D9FC-A421AB315A68}"/>
                </a:ext>
              </a:extLst>
            </p:cNvPr>
            <p:cNvSpPr/>
            <p:nvPr/>
          </p:nvSpPr>
          <p:spPr>
            <a:xfrm>
              <a:off x="9878671" y="687497"/>
              <a:ext cx="54714" cy="38621"/>
            </a:xfrm>
            <a:custGeom>
              <a:avLst/>
              <a:gdLst>
                <a:gd name="connsiteX0" fmla="*/ 4828 w 54713"/>
                <a:gd name="connsiteY0" fmla="*/ 36690 h 38621"/>
                <a:gd name="connsiteX1" fmla="*/ 52461 w 54713"/>
                <a:gd name="connsiteY1" fmla="*/ 4828 h 38621"/>
              </a:gdLst>
              <a:ahLst/>
              <a:cxnLst>
                <a:cxn ang="0">
                  <a:pos x="connsiteX0" y="connsiteY0"/>
                </a:cxn>
                <a:cxn ang="0">
                  <a:pos x="connsiteX1" y="connsiteY1"/>
                </a:cxn>
              </a:cxnLst>
              <a:rect l="l" t="t" r="r" b="b"/>
              <a:pathLst>
                <a:path w="54713" h="38621">
                  <a:moveTo>
                    <a:pt x="4828" y="36690"/>
                  </a:moveTo>
                  <a:lnTo>
                    <a:pt x="52461" y="4828"/>
                  </a:lnTo>
                </a:path>
              </a:pathLst>
            </a:custGeom>
            <a:ln w="53975" cap="flat">
              <a:solidFill>
                <a:schemeClr val="bg1"/>
              </a:solidFill>
              <a:prstDash val="solid"/>
              <a:round/>
            </a:ln>
          </p:spPr>
          <p:txBody>
            <a:bodyPr rtlCol="0" anchor="ctr"/>
            <a:lstStyle/>
            <a:p>
              <a:pPr algn="ctr"/>
              <a:endParaRPr lang="en-US" dirty="0"/>
            </a:p>
          </p:txBody>
        </p:sp>
        <p:sp>
          <p:nvSpPr>
            <p:cNvPr id="12" name="Freeform: Shape 26">
              <a:extLst>
                <a:ext uri="{FF2B5EF4-FFF2-40B4-BE49-F238E27FC236}">
                  <a16:creationId xmlns:a16="http://schemas.microsoft.com/office/drawing/2014/main" id="{C67ADB15-9176-C4EE-43D8-2EE3DDC3F1A3}"/>
                </a:ext>
              </a:extLst>
            </p:cNvPr>
            <p:cNvSpPr/>
            <p:nvPr/>
          </p:nvSpPr>
          <p:spPr>
            <a:xfrm>
              <a:off x="9922120" y="777613"/>
              <a:ext cx="54714" cy="35403"/>
            </a:xfrm>
            <a:custGeom>
              <a:avLst/>
              <a:gdLst>
                <a:gd name="connsiteX0" fmla="*/ 4828 w 54713"/>
                <a:gd name="connsiteY0" fmla="*/ 31863 h 35402"/>
                <a:gd name="connsiteX1" fmla="*/ 50851 w 54713"/>
                <a:gd name="connsiteY1" fmla="*/ 4828 h 35402"/>
              </a:gdLst>
              <a:ahLst/>
              <a:cxnLst>
                <a:cxn ang="0">
                  <a:pos x="connsiteX0" y="connsiteY0"/>
                </a:cxn>
                <a:cxn ang="0">
                  <a:pos x="connsiteX1" y="connsiteY1"/>
                </a:cxn>
              </a:cxnLst>
              <a:rect l="l" t="t" r="r" b="b"/>
              <a:pathLst>
                <a:path w="54713" h="35402">
                  <a:moveTo>
                    <a:pt x="4828" y="31863"/>
                  </a:moveTo>
                  <a:lnTo>
                    <a:pt x="50851" y="4828"/>
                  </a:lnTo>
                </a:path>
              </a:pathLst>
            </a:custGeom>
            <a:ln w="53975" cap="flat">
              <a:solidFill>
                <a:schemeClr val="bg1"/>
              </a:solidFill>
              <a:prstDash val="solid"/>
              <a:round/>
            </a:ln>
          </p:spPr>
          <p:txBody>
            <a:bodyPr rtlCol="0" anchor="ctr"/>
            <a:lstStyle/>
            <a:p>
              <a:pPr algn="ctr"/>
              <a:endParaRPr lang="en-US" dirty="0"/>
            </a:p>
          </p:txBody>
        </p:sp>
        <p:sp>
          <p:nvSpPr>
            <p:cNvPr id="13" name="Freeform: Shape 34">
              <a:extLst>
                <a:ext uri="{FF2B5EF4-FFF2-40B4-BE49-F238E27FC236}">
                  <a16:creationId xmlns:a16="http://schemas.microsoft.com/office/drawing/2014/main" id="{F3777154-9E6D-B317-0FD7-69BC075A72E9}"/>
                </a:ext>
              </a:extLst>
            </p:cNvPr>
            <p:cNvSpPr/>
            <p:nvPr/>
          </p:nvSpPr>
          <p:spPr>
            <a:xfrm>
              <a:off x="9918258" y="687497"/>
              <a:ext cx="112646" cy="64369"/>
            </a:xfrm>
            <a:custGeom>
              <a:avLst/>
              <a:gdLst>
                <a:gd name="connsiteX0" fmla="*/ 4828 w 112645"/>
                <a:gd name="connsiteY0" fmla="*/ 60507 h 64368"/>
                <a:gd name="connsiteX1" fmla="*/ 108140 w 112645"/>
                <a:gd name="connsiteY1" fmla="*/ 4828 h 64368"/>
              </a:gdLst>
              <a:ahLst/>
              <a:cxnLst>
                <a:cxn ang="0">
                  <a:pos x="connsiteX0" y="connsiteY0"/>
                </a:cxn>
                <a:cxn ang="0">
                  <a:pos x="connsiteX1" y="connsiteY1"/>
                </a:cxn>
              </a:cxnLst>
              <a:rect l="l" t="t" r="r" b="b"/>
              <a:pathLst>
                <a:path w="112645" h="64368">
                  <a:moveTo>
                    <a:pt x="4828" y="60507"/>
                  </a:moveTo>
                  <a:lnTo>
                    <a:pt x="108140" y="4828"/>
                  </a:lnTo>
                </a:path>
              </a:pathLst>
            </a:custGeom>
            <a:ln w="53975" cap="flat">
              <a:solidFill>
                <a:schemeClr val="bg1"/>
              </a:solidFill>
              <a:prstDash val="solid"/>
              <a:round/>
            </a:ln>
          </p:spPr>
          <p:txBody>
            <a:bodyPr rtlCol="0" anchor="ctr"/>
            <a:lstStyle/>
            <a:p>
              <a:pPr algn="ctr"/>
              <a:endParaRPr lang="en-US" dirty="0"/>
            </a:p>
          </p:txBody>
        </p:sp>
        <p:sp>
          <p:nvSpPr>
            <p:cNvPr id="14" name="Freeform: Shape 28">
              <a:extLst>
                <a:ext uri="{FF2B5EF4-FFF2-40B4-BE49-F238E27FC236}">
                  <a16:creationId xmlns:a16="http://schemas.microsoft.com/office/drawing/2014/main" id="{8BD8B8E5-9515-86BE-D4C5-D47A838C745D}"/>
                </a:ext>
              </a:extLst>
            </p:cNvPr>
            <p:cNvSpPr/>
            <p:nvPr/>
          </p:nvSpPr>
          <p:spPr>
            <a:xfrm>
              <a:off x="9878671" y="639864"/>
              <a:ext cx="54714" cy="38621"/>
            </a:xfrm>
            <a:custGeom>
              <a:avLst/>
              <a:gdLst>
                <a:gd name="connsiteX0" fmla="*/ 4828 w 54713"/>
                <a:gd name="connsiteY0" fmla="*/ 36690 h 38621"/>
                <a:gd name="connsiteX1" fmla="*/ 52461 w 54713"/>
                <a:gd name="connsiteY1" fmla="*/ 4828 h 38621"/>
              </a:gdLst>
              <a:ahLst/>
              <a:cxnLst>
                <a:cxn ang="0">
                  <a:pos x="connsiteX0" y="connsiteY0"/>
                </a:cxn>
                <a:cxn ang="0">
                  <a:pos x="connsiteX1" y="connsiteY1"/>
                </a:cxn>
              </a:cxnLst>
              <a:rect l="l" t="t" r="r" b="b"/>
              <a:pathLst>
                <a:path w="54713" h="38621">
                  <a:moveTo>
                    <a:pt x="4828" y="36690"/>
                  </a:moveTo>
                  <a:lnTo>
                    <a:pt x="52461" y="4828"/>
                  </a:lnTo>
                </a:path>
              </a:pathLst>
            </a:custGeom>
            <a:ln w="53975" cap="flat">
              <a:solidFill>
                <a:schemeClr val="bg1"/>
              </a:solidFill>
              <a:prstDash val="solid"/>
              <a:round/>
            </a:ln>
          </p:spPr>
          <p:txBody>
            <a:bodyPr rtlCol="0" anchor="ctr"/>
            <a:lstStyle/>
            <a:p>
              <a:pPr algn="ctr"/>
              <a:endParaRPr lang="en-US" dirty="0"/>
            </a:p>
          </p:txBody>
        </p:sp>
        <p:sp>
          <p:nvSpPr>
            <p:cNvPr id="15" name="Freeform: Shape 29">
              <a:extLst>
                <a:ext uri="{FF2B5EF4-FFF2-40B4-BE49-F238E27FC236}">
                  <a16:creationId xmlns:a16="http://schemas.microsoft.com/office/drawing/2014/main" id="{1DE11587-8E91-ABC8-43C6-4E6EDBEB294B}"/>
                </a:ext>
              </a:extLst>
            </p:cNvPr>
            <p:cNvSpPr/>
            <p:nvPr/>
          </p:nvSpPr>
          <p:spPr>
            <a:xfrm>
              <a:off x="9831038" y="449332"/>
              <a:ext cx="199544" cy="389432"/>
            </a:xfrm>
            <a:custGeom>
              <a:avLst/>
              <a:gdLst>
                <a:gd name="connsiteX0" fmla="*/ 195360 w 199543"/>
                <a:gd name="connsiteY0" fmla="*/ 36368 h 389431"/>
                <a:gd name="connsiteX1" fmla="*/ 147727 w 199543"/>
                <a:gd name="connsiteY1" fmla="*/ 4828 h 389431"/>
                <a:gd name="connsiteX2" fmla="*/ 52461 w 199543"/>
                <a:gd name="connsiteY2" fmla="*/ 60185 h 389431"/>
                <a:gd name="connsiteX3" fmla="*/ 52461 w 199543"/>
                <a:gd name="connsiteY3" fmla="*/ 123588 h 389431"/>
                <a:gd name="connsiteX4" fmla="*/ 4828 w 199543"/>
                <a:gd name="connsiteY4" fmla="*/ 147727 h 389431"/>
                <a:gd name="connsiteX5" fmla="*/ 4828 w 199543"/>
                <a:gd name="connsiteY5" fmla="*/ 197291 h 389431"/>
                <a:gd name="connsiteX6" fmla="*/ 4828 w 199543"/>
                <a:gd name="connsiteY6" fmla="*/ 242993 h 389431"/>
                <a:gd name="connsiteX7" fmla="*/ 52461 w 199543"/>
                <a:gd name="connsiteY7" fmla="*/ 274855 h 389431"/>
                <a:gd name="connsiteX8" fmla="*/ 52461 w 199543"/>
                <a:gd name="connsiteY8" fmla="*/ 330534 h 389431"/>
                <a:gd name="connsiteX9" fmla="*/ 147727 w 199543"/>
                <a:gd name="connsiteY9" fmla="*/ 385892 h 389431"/>
                <a:gd name="connsiteX10" fmla="*/ 195360 w 199543"/>
                <a:gd name="connsiteY10" fmla="*/ 360466 h 389431"/>
                <a:gd name="connsiteX11" fmla="*/ 195360 w 199543"/>
                <a:gd name="connsiteY11" fmla="*/ 195360 h 389431"/>
                <a:gd name="connsiteX12" fmla="*/ 147727 w 199543"/>
                <a:gd name="connsiteY12" fmla="*/ 171543 h 38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9543" h="389431">
                  <a:moveTo>
                    <a:pt x="195360" y="36368"/>
                  </a:moveTo>
                  <a:lnTo>
                    <a:pt x="147727" y="4828"/>
                  </a:lnTo>
                  <a:lnTo>
                    <a:pt x="52461" y="60185"/>
                  </a:lnTo>
                  <a:lnTo>
                    <a:pt x="52461" y="123588"/>
                  </a:lnTo>
                  <a:lnTo>
                    <a:pt x="4828" y="147727"/>
                  </a:lnTo>
                  <a:lnTo>
                    <a:pt x="4828" y="197291"/>
                  </a:lnTo>
                  <a:lnTo>
                    <a:pt x="4828" y="242993"/>
                  </a:lnTo>
                  <a:lnTo>
                    <a:pt x="52461" y="274855"/>
                  </a:lnTo>
                  <a:lnTo>
                    <a:pt x="52461" y="330534"/>
                  </a:lnTo>
                  <a:lnTo>
                    <a:pt x="147727" y="385892"/>
                  </a:lnTo>
                  <a:lnTo>
                    <a:pt x="195360" y="360466"/>
                  </a:lnTo>
                  <a:lnTo>
                    <a:pt x="195360" y="195360"/>
                  </a:lnTo>
                  <a:lnTo>
                    <a:pt x="147727" y="171543"/>
                  </a:lnTo>
                </a:path>
              </a:pathLst>
            </a:custGeom>
            <a:noFill/>
            <a:ln w="53975" cap="flat">
              <a:solidFill>
                <a:schemeClr val="bg1"/>
              </a:solidFill>
              <a:prstDash val="solid"/>
              <a:round/>
            </a:ln>
          </p:spPr>
          <p:txBody>
            <a:bodyPr rtlCol="0" anchor="ctr"/>
            <a:lstStyle/>
            <a:p>
              <a:pPr algn="ctr"/>
              <a:endParaRPr lang="en-US" dirty="0"/>
            </a:p>
          </p:txBody>
        </p:sp>
        <p:sp>
          <p:nvSpPr>
            <p:cNvPr id="16" name="Freeform: Shape 30">
              <a:extLst>
                <a:ext uri="{FF2B5EF4-FFF2-40B4-BE49-F238E27FC236}">
                  <a16:creationId xmlns:a16="http://schemas.microsoft.com/office/drawing/2014/main" id="{BADB42FE-1774-3256-F839-CFF881D2AED6}"/>
                </a:ext>
              </a:extLst>
            </p:cNvPr>
            <p:cNvSpPr/>
            <p:nvPr/>
          </p:nvSpPr>
          <p:spPr>
            <a:xfrm>
              <a:off x="9926304" y="639864"/>
              <a:ext cx="54714" cy="80461"/>
            </a:xfrm>
            <a:custGeom>
              <a:avLst/>
              <a:gdLst>
                <a:gd name="connsiteX0" fmla="*/ 52461 w 54713"/>
                <a:gd name="connsiteY0" fmla="*/ 76277 h 80461"/>
                <a:gd name="connsiteX1" fmla="*/ 52461 w 54713"/>
                <a:gd name="connsiteY1" fmla="*/ 36690 h 80461"/>
                <a:gd name="connsiteX2" fmla="*/ 4828 w 54713"/>
                <a:gd name="connsiteY2" fmla="*/ 4828 h 80461"/>
              </a:gdLst>
              <a:ahLst/>
              <a:cxnLst>
                <a:cxn ang="0">
                  <a:pos x="connsiteX0" y="connsiteY0"/>
                </a:cxn>
                <a:cxn ang="0">
                  <a:pos x="connsiteX1" y="connsiteY1"/>
                </a:cxn>
                <a:cxn ang="0">
                  <a:pos x="connsiteX2" y="connsiteY2"/>
                </a:cxn>
              </a:cxnLst>
              <a:rect l="l" t="t" r="r" b="b"/>
              <a:pathLst>
                <a:path w="54713" h="80461">
                  <a:moveTo>
                    <a:pt x="52461" y="76277"/>
                  </a:moveTo>
                  <a:lnTo>
                    <a:pt x="52461" y="36690"/>
                  </a:lnTo>
                  <a:lnTo>
                    <a:pt x="4828" y="4828"/>
                  </a:lnTo>
                </a:path>
              </a:pathLst>
            </a:custGeom>
            <a:noFill/>
            <a:ln w="53975" cap="flat">
              <a:solidFill>
                <a:schemeClr val="bg1"/>
              </a:solidFill>
              <a:prstDash val="solid"/>
              <a:round/>
            </a:ln>
          </p:spPr>
          <p:txBody>
            <a:bodyPr rtlCol="0" anchor="ctr"/>
            <a:lstStyle/>
            <a:p>
              <a:pPr algn="ctr"/>
              <a:endParaRPr lang="en-US" dirty="0"/>
            </a:p>
          </p:txBody>
        </p:sp>
        <p:sp>
          <p:nvSpPr>
            <p:cNvPr id="17" name="Freeform: Shape 31">
              <a:extLst>
                <a:ext uri="{FF2B5EF4-FFF2-40B4-BE49-F238E27FC236}">
                  <a16:creationId xmlns:a16="http://schemas.microsoft.com/office/drawing/2014/main" id="{0E08636D-2D75-3627-315B-68C62A67E6F6}"/>
                </a:ext>
              </a:extLst>
            </p:cNvPr>
            <p:cNvSpPr/>
            <p:nvPr/>
          </p:nvSpPr>
          <p:spPr>
            <a:xfrm>
              <a:off x="10212102" y="599633"/>
              <a:ext cx="9655" cy="93335"/>
            </a:xfrm>
            <a:custGeom>
              <a:avLst/>
              <a:gdLst>
                <a:gd name="connsiteX0" fmla="*/ 4828 w 9655"/>
                <a:gd name="connsiteY0" fmla="*/ 4828 h 93334"/>
                <a:gd name="connsiteX1" fmla="*/ 4828 w 9655"/>
                <a:gd name="connsiteY1" fmla="*/ 46989 h 93334"/>
                <a:gd name="connsiteX2" fmla="*/ 4828 w 9655"/>
                <a:gd name="connsiteY2" fmla="*/ 89473 h 93334"/>
              </a:gdLst>
              <a:ahLst/>
              <a:cxnLst>
                <a:cxn ang="0">
                  <a:pos x="connsiteX0" y="connsiteY0"/>
                </a:cxn>
                <a:cxn ang="0">
                  <a:pos x="connsiteX1" y="connsiteY1"/>
                </a:cxn>
                <a:cxn ang="0">
                  <a:pos x="connsiteX2" y="connsiteY2"/>
                </a:cxn>
              </a:cxnLst>
              <a:rect l="l" t="t" r="r" b="b"/>
              <a:pathLst>
                <a:path w="9655" h="93334">
                  <a:moveTo>
                    <a:pt x="4828" y="4828"/>
                  </a:moveTo>
                  <a:lnTo>
                    <a:pt x="4828" y="46989"/>
                  </a:lnTo>
                  <a:lnTo>
                    <a:pt x="4828" y="89473"/>
                  </a:lnTo>
                  <a:close/>
                </a:path>
              </a:pathLst>
            </a:custGeom>
            <a:noFill/>
            <a:ln w="53975" cap="flat">
              <a:solidFill>
                <a:schemeClr val="bg1"/>
              </a:solidFill>
              <a:prstDash val="solid"/>
              <a:round/>
            </a:ln>
          </p:spPr>
          <p:txBody>
            <a:bodyPr rtlCol="0" anchor="ctr"/>
            <a:lstStyle/>
            <a:p>
              <a:pPr algn="ctr"/>
              <a:endParaRPr lang="en-US" dirty="0"/>
            </a:p>
          </p:txBody>
        </p:sp>
        <p:sp>
          <p:nvSpPr>
            <p:cNvPr id="18" name="Freeform: Shape 32">
              <a:extLst>
                <a:ext uri="{FF2B5EF4-FFF2-40B4-BE49-F238E27FC236}">
                  <a16:creationId xmlns:a16="http://schemas.microsoft.com/office/drawing/2014/main" id="{81FB9901-A4D2-E077-F06A-CC42DFF79E4C}"/>
                </a:ext>
              </a:extLst>
            </p:cNvPr>
            <p:cNvSpPr/>
            <p:nvPr/>
          </p:nvSpPr>
          <p:spPr>
            <a:xfrm>
              <a:off x="10164469" y="663680"/>
              <a:ext cx="54714" cy="32184"/>
            </a:xfrm>
            <a:custGeom>
              <a:avLst/>
              <a:gdLst>
                <a:gd name="connsiteX0" fmla="*/ 4828 w 54713"/>
                <a:gd name="connsiteY0" fmla="*/ 4828 h 32184"/>
                <a:gd name="connsiteX1" fmla="*/ 52461 w 54713"/>
                <a:gd name="connsiteY1" fmla="*/ 28644 h 32184"/>
              </a:gdLst>
              <a:ahLst/>
              <a:cxnLst>
                <a:cxn ang="0">
                  <a:pos x="connsiteX0" y="connsiteY0"/>
                </a:cxn>
                <a:cxn ang="0">
                  <a:pos x="connsiteX1" y="connsiteY1"/>
                </a:cxn>
              </a:cxnLst>
              <a:rect l="l" t="t" r="r" b="b"/>
              <a:pathLst>
                <a:path w="54713" h="32184">
                  <a:moveTo>
                    <a:pt x="4828" y="4828"/>
                  </a:moveTo>
                  <a:lnTo>
                    <a:pt x="52461" y="28644"/>
                  </a:lnTo>
                </a:path>
              </a:pathLst>
            </a:custGeom>
            <a:ln w="53975" cap="flat">
              <a:solidFill>
                <a:schemeClr val="bg1"/>
              </a:solidFill>
              <a:prstDash val="solid"/>
              <a:round/>
            </a:ln>
          </p:spPr>
          <p:txBody>
            <a:bodyPr rtlCol="0" anchor="ctr"/>
            <a:lstStyle/>
            <a:p>
              <a:pPr algn="ctr"/>
              <a:endParaRPr lang="en-US" dirty="0"/>
            </a:p>
          </p:txBody>
        </p:sp>
        <p:sp>
          <p:nvSpPr>
            <p:cNvPr id="19" name="Freeform: Shape 33">
              <a:extLst>
                <a:ext uri="{FF2B5EF4-FFF2-40B4-BE49-F238E27FC236}">
                  <a16:creationId xmlns:a16="http://schemas.microsoft.com/office/drawing/2014/main" id="{772656DD-8F5B-971E-92B1-F281D3B718E1}"/>
                </a:ext>
              </a:extLst>
            </p:cNvPr>
            <p:cNvSpPr/>
            <p:nvPr/>
          </p:nvSpPr>
          <p:spPr>
            <a:xfrm>
              <a:off x="10132928" y="536552"/>
              <a:ext cx="38621" cy="9655"/>
            </a:xfrm>
            <a:custGeom>
              <a:avLst/>
              <a:gdLst>
                <a:gd name="connsiteX0" fmla="*/ 36368 w 38621"/>
                <a:gd name="connsiteY0" fmla="*/ 4828 h 9655"/>
                <a:gd name="connsiteX1" fmla="*/ 4828 w 38621"/>
                <a:gd name="connsiteY1" fmla="*/ 4828 h 9655"/>
              </a:gdLst>
              <a:ahLst/>
              <a:cxnLst>
                <a:cxn ang="0">
                  <a:pos x="connsiteX0" y="connsiteY0"/>
                </a:cxn>
                <a:cxn ang="0">
                  <a:pos x="connsiteX1" y="connsiteY1"/>
                </a:cxn>
              </a:cxnLst>
              <a:rect l="l" t="t" r="r" b="b"/>
              <a:pathLst>
                <a:path w="38621" h="9655">
                  <a:moveTo>
                    <a:pt x="36368" y="4828"/>
                  </a:moveTo>
                  <a:lnTo>
                    <a:pt x="4828" y="4828"/>
                  </a:lnTo>
                </a:path>
              </a:pathLst>
            </a:custGeom>
            <a:ln w="53975" cap="flat">
              <a:solidFill>
                <a:schemeClr val="bg1"/>
              </a:solidFill>
              <a:prstDash val="solid"/>
              <a:round/>
            </a:ln>
          </p:spPr>
          <p:txBody>
            <a:bodyPr rtlCol="0" anchor="ctr"/>
            <a:lstStyle/>
            <a:p>
              <a:pPr algn="ctr"/>
              <a:endParaRPr lang="en-US" dirty="0"/>
            </a:p>
          </p:txBody>
        </p:sp>
        <p:sp>
          <p:nvSpPr>
            <p:cNvPr id="20" name="Freeform: Shape 34">
              <a:extLst>
                <a:ext uri="{FF2B5EF4-FFF2-40B4-BE49-F238E27FC236}">
                  <a16:creationId xmlns:a16="http://schemas.microsoft.com/office/drawing/2014/main" id="{678B85A6-843B-B6B0-ACBF-5CCA3D2F7D3A}"/>
                </a:ext>
              </a:extLst>
            </p:cNvPr>
            <p:cNvSpPr/>
            <p:nvPr/>
          </p:nvSpPr>
          <p:spPr>
            <a:xfrm>
              <a:off x="10021570" y="751222"/>
              <a:ext cx="54714" cy="9655"/>
            </a:xfrm>
            <a:custGeom>
              <a:avLst/>
              <a:gdLst>
                <a:gd name="connsiteX0" fmla="*/ 4828 w 54713"/>
                <a:gd name="connsiteY0" fmla="*/ 4828 h 9655"/>
                <a:gd name="connsiteX1" fmla="*/ 52461 w 54713"/>
                <a:gd name="connsiteY1" fmla="*/ 4828 h 9655"/>
              </a:gdLst>
              <a:ahLst/>
              <a:cxnLst>
                <a:cxn ang="0">
                  <a:pos x="connsiteX0" y="connsiteY0"/>
                </a:cxn>
                <a:cxn ang="0">
                  <a:pos x="connsiteX1" y="connsiteY1"/>
                </a:cxn>
              </a:cxnLst>
              <a:rect l="l" t="t" r="r" b="b"/>
              <a:pathLst>
                <a:path w="54713" h="9655">
                  <a:moveTo>
                    <a:pt x="4828" y="4828"/>
                  </a:moveTo>
                  <a:lnTo>
                    <a:pt x="52461" y="4828"/>
                  </a:lnTo>
                </a:path>
              </a:pathLst>
            </a:custGeom>
            <a:ln w="53975" cap="flat">
              <a:solidFill>
                <a:schemeClr val="bg1"/>
              </a:solidFill>
              <a:prstDash val="solid"/>
              <a:round/>
            </a:ln>
          </p:spPr>
          <p:txBody>
            <a:bodyPr rtlCol="0" anchor="ctr"/>
            <a:lstStyle/>
            <a:p>
              <a:pPr algn="ctr"/>
              <a:endParaRPr lang="en-US" dirty="0"/>
            </a:p>
          </p:txBody>
        </p:sp>
        <p:sp>
          <p:nvSpPr>
            <p:cNvPr id="21" name="Freeform: Shape 35">
              <a:extLst>
                <a:ext uri="{FF2B5EF4-FFF2-40B4-BE49-F238E27FC236}">
                  <a16:creationId xmlns:a16="http://schemas.microsoft.com/office/drawing/2014/main" id="{36A65E3B-1EF8-9C38-9056-CB6FF60A363E}"/>
                </a:ext>
              </a:extLst>
            </p:cNvPr>
            <p:cNvSpPr/>
            <p:nvPr/>
          </p:nvSpPr>
          <p:spPr>
            <a:xfrm>
              <a:off x="10101065" y="520781"/>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53975" cap="flat">
              <a:solidFill>
                <a:schemeClr val="bg1"/>
              </a:solidFill>
              <a:prstDash val="solid"/>
              <a:round/>
            </a:ln>
          </p:spPr>
          <p:txBody>
            <a:bodyPr rtlCol="0" anchor="ctr"/>
            <a:lstStyle/>
            <a:p>
              <a:pPr algn="ctr"/>
              <a:endParaRPr lang="en-US" dirty="0"/>
            </a:p>
          </p:txBody>
        </p:sp>
        <p:sp>
          <p:nvSpPr>
            <p:cNvPr id="22" name="Freeform: Shape 36">
              <a:extLst>
                <a:ext uri="{FF2B5EF4-FFF2-40B4-BE49-F238E27FC236}">
                  <a16:creationId xmlns:a16="http://schemas.microsoft.com/office/drawing/2014/main" id="{6BCDD264-30B3-71DC-E482-5566B5A6839E}"/>
                </a:ext>
              </a:extLst>
            </p:cNvPr>
            <p:cNvSpPr/>
            <p:nvPr/>
          </p:nvSpPr>
          <p:spPr>
            <a:xfrm>
              <a:off x="10132928" y="639864"/>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53975" cap="flat">
              <a:solidFill>
                <a:schemeClr val="bg1"/>
              </a:solidFill>
              <a:prstDash val="solid"/>
              <a:round/>
            </a:ln>
          </p:spPr>
          <p:txBody>
            <a:bodyPr rtlCol="0" anchor="ctr"/>
            <a:lstStyle/>
            <a:p>
              <a:pPr algn="ctr"/>
              <a:endParaRPr lang="en-US" dirty="0"/>
            </a:p>
          </p:txBody>
        </p:sp>
        <p:sp>
          <p:nvSpPr>
            <p:cNvPr id="23" name="Freeform: Shape 37">
              <a:extLst>
                <a:ext uri="{FF2B5EF4-FFF2-40B4-BE49-F238E27FC236}">
                  <a16:creationId xmlns:a16="http://schemas.microsoft.com/office/drawing/2014/main" id="{AFFB09EA-AABF-863A-529C-571D10D1FA3C}"/>
                </a:ext>
              </a:extLst>
            </p:cNvPr>
            <p:cNvSpPr/>
            <p:nvPr/>
          </p:nvSpPr>
          <p:spPr>
            <a:xfrm>
              <a:off x="10069203" y="600277"/>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53975" cap="flat">
              <a:solidFill>
                <a:schemeClr val="bg1"/>
              </a:solidFill>
              <a:prstDash val="solid"/>
              <a:round/>
            </a:ln>
          </p:spPr>
          <p:txBody>
            <a:bodyPr rtlCol="0" anchor="ctr"/>
            <a:lstStyle/>
            <a:p>
              <a:pPr algn="ctr"/>
              <a:endParaRPr lang="en-US" dirty="0"/>
            </a:p>
          </p:txBody>
        </p:sp>
        <p:sp>
          <p:nvSpPr>
            <p:cNvPr id="24" name="Freeform: Shape 38">
              <a:extLst>
                <a:ext uri="{FF2B5EF4-FFF2-40B4-BE49-F238E27FC236}">
                  <a16:creationId xmlns:a16="http://schemas.microsoft.com/office/drawing/2014/main" id="{DEC23D03-819A-F36E-C5DF-E87198BEC109}"/>
                </a:ext>
              </a:extLst>
            </p:cNvPr>
            <p:cNvSpPr/>
            <p:nvPr/>
          </p:nvSpPr>
          <p:spPr>
            <a:xfrm>
              <a:off x="10069203" y="735452"/>
              <a:ext cx="38621" cy="38621"/>
            </a:xfrm>
            <a:custGeom>
              <a:avLst/>
              <a:gdLst>
                <a:gd name="connsiteX0" fmla="*/ 36368 w 38621"/>
                <a:gd name="connsiteY0" fmla="*/ 20598 h 38621"/>
                <a:gd name="connsiteX1" fmla="*/ 20598 w 38621"/>
                <a:gd name="connsiteY1" fmla="*/ 36368 h 38621"/>
                <a:gd name="connsiteX2" fmla="*/ 4828 w 38621"/>
                <a:gd name="connsiteY2" fmla="*/ 20598 h 38621"/>
                <a:gd name="connsiteX3" fmla="*/ 20598 w 38621"/>
                <a:gd name="connsiteY3" fmla="*/ 4828 h 38621"/>
                <a:gd name="connsiteX4" fmla="*/ 36368 w 38621"/>
                <a:gd name="connsiteY4" fmla="*/ 20598 h 386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21" h="38621">
                  <a:moveTo>
                    <a:pt x="36368" y="20598"/>
                  </a:moveTo>
                  <a:cubicBezTo>
                    <a:pt x="36368" y="29308"/>
                    <a:pt x="29308" y="36368"/>
                    <a:pt x="20598" y="36368"/>
                  </a:cubicBezTo>
                  <a:cubicBezTo>
                    <a:pt x="11888" y="36368"/>
                    <a:pt x="4828" y="29308"/>
                    <a:pt x="4828" y="20598"/>
                  </a:cubicBezTo>
                  <a:cubicBezTo>
                    <a:pt x="4828" y="11888"/>
                    <a:pt x="11888" y="4828"/>
                    <a:pt x="20598" y="4828"/>
                  </a:cubicBezTo>
                  <a:cubicBezTo>
                    <a:pt x="29308" y="4828"/>
                    <a:pt x="36368" y="11888"/>
                    <a:pt x="36368" y="20598"/>
                  </a:cubicBezTo>
                  <a:close/>
                </a:path>
              </a:pathLst>
            </a:custGeom>
            <a:noFill/>
            <a:ln w="53975" cap="flat">
              <a:solidFill>
                <a:schemeClr val="bg1"/>
              </a:solidFill>
              <a:prstDash val="solid"/>
              <a:round/>
            </a:ln>
          </p:spPr>
          <p:txBody>
            <a:bodyPr rtlCol="0" anchor="ctr"/>
            <a:lstStyle/>
            <a:p>
              <a:pPr algn="ctr"/>
              <a:endParaRPr lang="en-US" dirty="0"/>
            </a:p>
          </p:txBody>
        </p:sp>
        <p:sp>
          <p:nvSpPr>
            <p:cNvPr id="25" name="Freeform: Shape 39">
              <a:extLst>
                <a:ext uri="{FF2B5EF4-FFF2-40B4-BE49-F238E27FC236}">
                  <a16:creationId xmlns:a16="http://schemas.microsoft.com/office/drawing/2014/main" id="{517EC036-A0DC-C7B7-8A04-3868B2A32B4D}"/>
                </a:ext>
              </a:extLst>
            </p:cNvPr>
            <p:cNvSpPr/>
            <p:nvPr/>
          </p:nvSpPr>
          <p:spPr>
            <a:xfrm>
              <a:off x="10021570" y="449332"/>
              <a:ext cx="199544" cy="389432"/>
            </a:xfrm>
            <a:custGeom>
              <a:avLst/>
              <a:gdLst>
                <a:gd name="connsiteX0" fmla="*/ 52461 w 199543"/>
                <a:gd name="connsiteY0" fmla="*/ 163497 h 389431"/>
                <a:gd name="connsiteX1" fmla="*/ 4828 w 199543"/>
                <a:gd name="connsiteY1" fmla="*/ 131956 h 389431"/>
                <a:gd name="connsiteX2" fmla="*/ 4828 w 199543"/>
                <a:gd name="connsiteY2" fmla="*/ 36368 h 389431"/>
                <a:gd name="connsiteX3" fmla="*/ 52461 w 199543"/>
                <a:gd name="connsiteY3" fmla="*/ 4828 h 389431"/>
                <a:gd name="connsiteX4" fmla="*/ 147727 w 199543"/>
                <a:gd name="connsiteY4" fmla="*/ 61794 h 389431"/>
                <a:gd name="connsiteX5" fmla="*/ 147727 w 199543"/>
                <a:gd name="connsiteY5" fmla="*/ 123588 h 389431"/>
                <a:gd name="connsiteX6" fmla="*/ 195360 w 199543"/>
                <a:gd name="connsiteY6" fmla="*/ 150623 h 389431"/>
                <a:gd name="connsiteX7" fmla="*/ 195360 w 199543"/>
                <a:gd name="connsiteY7" fmla="*/ 197291 h 389431"/>
                <a:gd name="connsiteX8" fmla="*/ 195360 w 199543"/>
                <a:gd name="connsiteY8" fmla="*/ 242993 h 389431"/>
                <a:gd name="connsiteX9" fmla="*/ 147727 w 199543"/>
                <a:gd name="connsiteY9" fmla="*/ 274855 h 389431"/>
                <a:gd name="connsiteX10" fmla="*/ 147727 w 199543"/>
                <a:gd name="connsiteY10" fmla="*/ 330534 h 389431"/>
                <a:gd name="connsiteX11" fmla="*/ 52461 w 199543"/>
                <a:gd name="connsiteY11" fmla="*/ 385892 h 389431"/>
                <a:gd name="connsiteX12" fmla="*/ 4828 w 199543"/>
                <a:gd name="connsiteY12" fmla="*/ 362075 h 389431"/>
                <a:gd name="connsiteX13" fmla="*/ 4828 w 199543"/>
                <a:gd name="connsiteY13" fmla="*/ 197934 h 389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543" h="389431">
                  <a:moveTo>
                    <a:pt x="52461" y="163497"/>
                  </a:moveTo>
                  <a:lnTo>
                    <a:pt x="4828" y="131956"/>
                  </a:lnTo>
                  <a:lnTo>
                    <a:pt x="4828" y="36368"/>
                  </a:lnTo>
                  <a:lnTo>
                    <a:pt x="52461" y="4828"/>
                  </a:lnTo>
                  <a:lnTo>
                    <a:pt x="147727" y="61794"/>
                  </a:lnTo>
                  <a:lnTo>
                    <a:pt x="147727" y="123588"/>
                  </a:lnTo>
                  <a:lnTo>
                    <a:pt x="195360" y="150623"/>
                  </a:lnTo>
                  <a:lnTo>
                    <a:pt x="195360" y="197291"/>
                  </a:lnTo>
                  <a:lnTo>
                    <a:pt x="195360" y="242993"/>
                  </a:lnTo>
                  <a:lnTo>
                    <a:pt x="147727" y="274855"/>
                  </a:lnTo>
                  <a:lnTo>
                    <a:pt x="147727" y="330534"/>
                  </a:lnTo>
                  <a:lnTo>
                    <a:pt x="52461" y="385892"/>
                  </a:lnTo>
                  <a:lnTo>
                    <a:pt x="4828" y="362075"/>
                  </a:lnTo>
                  <a:lnTo>
                    <a:pt x="4828" y="197934"/>
                  </a:lnTo>
                </a:path>
              </a:pathLst>
            </a:custGeom>
            <a:noFill/>
            <a:ln w="53975" cap="flat">
              <a:solidFill>
                <a:schemeClr val="bg1"/>
              </a:solidFill>
              <a:prstDash val="solid"/>
              <a:round/>
            </a:ln>
          </p:spPr>
          <p:txBody>
            <a:bodyPr rtlCol="0" anchor="ctr"/>
            <a:lstStyle/>
            <a:p>
              <a:pPr algn="ctr"/>
              <a:endParaRPr lang="en-US" dirty="0"/>
            </a:p>
          </p:txBody>
        </p:sp>
      </p:grpSp>
    </p:spTree>
    <p:extLst>
      <p:ext uri="{BB962C8B-B14F-4D97-AF65-F5344CB8AC3E}">
        <p14:creationId xmlns:p14="http://schemas.microsoft.com/office/powerpoint/2010/main" val="3216370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5D07BBF-5A50-4D15-A318-7D7E5206E85C}"/>
              </a:ext>
            </a:extLst>
          </p:cNvPr>
          <p:cNvSpPr>
            <a:spLocks noGrp="1"/>
          </p:cNvSpPr>
          <p:nvPr>
            <p:ph type="sldNum" idx="97"/>
          </p:nvPr>
        </p:nvSpPr>
        <p:spPr/>
        <p:txBody>
          <a:bodyPr/>
          <a:lstStyle/>
          <a:p>
            <a:fld id="{86A8BF56-6CB3-514C-9A64-F39D95C9E25B}" type="slidenum">
              <a:rPr lang="en-US" smtClean="0"/>
              <a:pPr/>
              <a:t>4</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lstStyle/>
          <a:p>
            <a:r>
              <a:rPr lang="en-US" dirty="0"/>
              <a:t>Introduction to generative AI</a:t>
            </a:r>
          </a:p>
        </p:txBody>
      </p:sp>
    </p:spTree>
    <p:extLst>
      <p:ext uri="{BB962C8B-B14F-4D97-AF65-F5344CB8AC3E}">
        <p14:creationId xmlns:p14="http://schemas.microsoft.com/office/powerpoint/2010/main" val="4241162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060DB4A0-6F62-6877-C896-672F9487CE84}"/>
              </a:ext>
            </a:extLst>
          </p:cNvPr>
          <p:cNvSpPr>
            <a:spLocks noGrp="1"/>
          </p:cNvSpPr>
          <p:nvPr>
            <p:ph type="sldNum" idx="97"/>
          </p:nvPr>
        </p:nvSpPr>
        <p:spPr/>
        <p:txBody>
          <a:bodyPr/>
          <a:lstStyle/>
          <a:p>
            <a:fld id="{86A8BF56-6CB3-514C-9A64-F39D95C9E25B}" type="slidenum">
              <a:rPr lang="en-US" smtClean="0"/>
              <a:t>5</a:t>
            </a:fld>
            <a:endParaRPr lang="en-US"/>
          </a:p>
        </p:txBody>
      </p:sp>
      <p:sp>
        <p:nvSpPr>
          <p:cNvPr id="2" name="Title 1">
            <a:extLst>
              <a:ext uri="{FF2B5EF4-FFF2-40B4-BE49-F238E27FC236}">
                <a16:creationId xmlns:a16="http://schemas.microsoft.com/office/drawing/2014/main" id="{8E88A9F1-16AC-1ED9-E241-952634A699A9}"/>
              </a:ext>
            </a:extLst>
          </p:cNvPr>
          <p:cNvSpPr>
            <a:spLocks noGrp="1"/>
          </p:cNvSpPr>
          <p:nvPr>
            <p:ph type="title" idx="1"/>
          </p:nvPr>
        </p:nvSpPr>
        <p:spPr/>
        <p:txBody>
          <a:bodyPr/>
          <a:lstStyle/>
          <a:p>
            <a:r>
              <a:rPr lang="en-US" dirty="0"/>
              <a:t>Foundation models</a:t>
            </a:r>
          </a:p>
        </p:txBody>
      </p:sp>
      <p:sp>
        <p:nvSpPr>
          <p:cNvPr id="3" name="Content Placeholder 2">
            <a:extLst>
              <a:ext uri="{FF2B5EF4-FFF2-40B4-BE49-F238E27FC236}">
                <a16:creationId xmlns:a16="http://schemas.microsoft.com/office/drawing/2014/main" id="{F0B3A147-B347-2C08-81B9-E2427969D7AF}"/>
              </a:ext>
            </a:extLst>
          </p:cNvPr>
          <p:cNvSpPr>
            <a:spLocks noGrp="1"/>
          </p:cNvSpPr>
          <p:nvPr>
            <p:ph idx="2"/>
          </p:nvPr>
        </p:nvSpPr>
        <p:spPr>
          <a:xfrm>
            <a:off x="4599501" y="1165536"/>
            <a:ext cx="7232835" cy="5262696"/>
          </a:xfrm>
        </p:spPr>
        <p:txBody>
          <a:bodyPr/>
          <a:lstStyle/>
          <a:p>
            <a:r>
              <a:rPr lang="en-US" sz="2400" dirty="0">
                <a:solidFill>
                  <a:sysClr val="windowText" lastClr="000000"/>
                </a:solidFill>
              </a:rPr>
              <a:t>Large ML models that are </a:t>
            </a:r>
            <a:r>
              <a:rPr lang="en-US" sz="2400" dirty="0">
                <a:solidFill>
                  <a:sysClr val="windowText" lastClr="000000"/>
                </a:solidFill>
                <a:latin typeface="+mj-lt"/>
              </a:rPr>
              <a:t>pre-trained</a:t>
            </a:r>
            <a:r>
              <a:rPr lang="en-US" sz="2400" dirty="0">
                <a:solidFill>
                  <a:sysClr val="windowText" lastClr="000000"/>
                </a:solidFill>
              </a:rPr>
              <a:t> with </a:t>
            </a:r>
            <a:r>
              <a:rPr lang="en-US" sz="2400" dirty="0">
                <a:solidFill>
                  <a:sysClr val="windowText" lastClr="000000"/>
                </a:solidFill>
                <a:latin typeface="+mj-lt"/>
              </a:rPr>
              <a:t>vast amounts of data</a:t>
            </a:r>
            <a:r>
              <a:rPr lang="en-US" sz="2400" dirty="0">
                <a:solidFill>
                  <a:sysClr val="windowText" lastClr="000000"/>
                </a:solidFill>
              </a:rPr>
              <a:t>. These can be </a:t>
            </a:r>
            <a:r>
              <a:rPr lang="en-US" sz="2400" dirty="0">
                <a:solidFill>
                  <a:sysClr val="windowText" lastClr="000000"/>
                </a:solidFill>
                <a:latin typeface="+mj-lt"/>
              </a:rPr>
              <a:t>adapted</a:t>
            </a:r>
            <a:r>
              <a:rPr lang="en-US" sz="2400" dirty="0">
                <a:solidFill>
                  <a:sysClr val="windowText" lastClr="000000"/>
                </a:solidFill>
              </a:rPr>
              <a:t> to more specialized tasks.</a:t>
            </a:r>
          </a:p>
          <a:p>
            <a:pPr marL="0" indent="0">
              <a:buNone/>
            </a:pPr>
            <a:endParaRPr lang="en-US" sz="2400" dirty="0">
              <a:solidFill>
                <a:sysClr val="windowText" lastClr="000000"/>
              </a:solidFill>
            </a:endParaRPr>
          </a:p>
          <a:p>
            <a:r>
              <a:rPr lang="en-US" sz="2400" dirty="0">
                <a:solidFill>
                  <a:sysClr val="windowText" lastClr="000000"/>
                </a:solidFill>
              </a:rPr>
              <a:t>Can be trained on any kind of data</a:t>
            </a:r>
          </a:p>
          <a:p>
            <a:pPr lvl="1"/>
            <a:r>
              <a:rPr lang="en-US" sz="2000" dirty="0">
                <a:solidFill>
                  <a:sysClr val="windowText" lastClr="000000"/>
                </a:solidFill>
              </a:rPr>
              <a:t>Text</a:t>
            </a:r>
          </a:p>
          <a:p>
            <a:pPr lvl="1"/>
            <a:r>
              <a:rPr lang="en-US" sz="2000" dirty="0">
                <a:solidFill>
                  <a:sysClr val="windowText" lastClr="000000"/>
                </a:solidFill>
              </a:rPr>
              <a:t>Images</a:t>
            </a:r>
          </a:p>
          <a:p>
            <a:pPr lvl="1"/>
            <a:r>
              <a:rPr lang="en-US" sz="2000" dirty="0">
                <a:solidFill>
                  <a:sysClr val="windowText" lastClr="000000"/>
                </a:solidFill>
              </a:rPr>
              <a:t>Video</a:t>
            </a:r>
          </a:p>
          <a:p>
            <a:pPr lvl="1"/>
            <a:r>
              <a:rPr lang="en-US" sz="2000" dirty="0">
                <a:solidFill>
                  <a:sysClr val="windowText" lastClr="000000"/>
                </a:solidFill>
              </a:rPr>
              <a:t>Audio</a:t>
            </a:r>
          </a:p>
          <a:p>
            <a:pPr lvl="1"/>
            <a:r>
              <a:rPr lang="en-US" sz="2000" dirty="0" err="1">
                <a:solidFill>
                  <a:sysClr val="windowText" lastClr="000000"/>
                </a:solidFill>
              </a:rPr>
              <a:t>Etc</a:t>
            </a:r>
            <a:r>
              <a:rPr lang="en-US" sz="2000" dirty="0">
                <a:solidFill>
                  <a:sysClr val="windowText" lastClr="000000"/>
                </a:solidFill>
              </a:rPr>
              <a:t>…</a:t>
            </a:r>
          </a:p>
          <a:p>
            <a:endParaRPr lang="en-US" dirty="0"/>
          </a:p>
        </p:txBody>
      </p:sp>
      <p:sp>
        <p:nvSpPr>
          <p:cNvPr id="4" name="Oval 3" descr="Cirlcle representing a set of foundation models">
            <a:extLst>
              <a:ext uri="{FF2B5EF4-FFF2-40B4-BE49-F238E27FC236}">
                <a16:creationId xmlns:a16="http://schemas.microsoft.com/office/drawing/2014/main" id="{CD190C50-EF58-929B-6876-50F922D62944}"/>
              </a:ext>
            </a:extLst>
          </p:cNvPr>
          <p:cNvSpPr>
            <a:spLocks/>
          </p:cNvSpPr>
          <p:nvPr/>
        </p:nvSpPr>
        <p:spPr>
          <a:xfrm>
            <a:off x="210211" y="1661076"/>
            <a:ext cx="4114800" cy="4114800"/>
          </a:xfrm>
          <a:prstGeom prst="ellipse">
            <a:avLst/>
          </a:prstGeom>
          <a:solidFill>
            <a:schemeClr val="accent5">
              <a:lumMod val="75000"/>
            </a:schemeClr>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5" name="TextBox 4">
            <a:extLst>
              <a:ext uri="{FF2B5EF4-FFF2-40B4-BE49-F238E27FC236}">
                <a16:creationId xmlns:a16="http://schemas.microsoft.com/office/drawing/2014/main" id="{49ED9B77-4488-43CD-E273-374BFAF8B6F1}"/>
              </a:ext>
            </a:extLst>
          </p:cNvPr>
          <p:cNvSpPr txBox="1"/>
          <p:nvPr/>
        </p:nvSpPr>
        <p:spPr>
          <a:xfrm>
            <a:off x="1088196" y="1980714"/>
            <a:ext cx="2358829"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Amazon Ember Light"/>
                <a:ea typeface="+mn-ea"/>
                <a:cs typeface="+mn-cs"/>
              </a:rPr>
              <a:t>Foundation models</a:t>
            </a:r>
          </a:p>
        </p:txBody>
      </p:sp>
    </p:spTree>
    <p:extLst>
      <p:ext uri="{BB962C8B-B14F-4D97-AF65-F5344CB8AC3E}">
        <p14:creationId xmlns:p14="http://schemas.microsoft.com/office/powerpoint/2010/main" val="4096022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15">
            <a:extLst>
              <a:ext uri="{FF2B5EF4-FFF2-40B4-BE49-F238E27FC236}">
                <a16:creationId xmlns:a16="http://schemas.microsoft.com/office/drawing/2014/main" id="{182B344A-F41C-97DE-3CD8-7F65C0BC1F4C}"/>
              </a:ext>
            </a:extLst>
          </p:cNvPr>
          <p:cNvSpPr>
            <a:spLocks noGrp="1"/>
          </p:cNvSpPr>
          <p:nvPr>
            <p:ph type="sldNum" idx="97"/>
          </p:nvPr>
        </p:nvSpPr>
        <p:spPr/>
        <p:txBody>
          <a:bodyPr/>
          <a:lstStyle/>
          <a:p>
            <a:fld id="{86A8BF56-6CB3-514C-9A64-F39D95C9E25B}" type="slidenum">
              <a:rPr lang="en-US" smtClean="0"/>
              <a:t>6</a:t>
            </a:fld>
            <a:endParaRPr lang="en-US"/>
          </a:p>
        </p:txBody>
      </p:sp>
      <p:sp>
        <p:nvSpPr>
          <p:cNvPr id="2" name="Title 1">
            <a:extLst>
              <a:ext uri="{FF2B5EF4-FFF2-40B4-BE49-F238E27FC236}">
                <a16:creationId xmlns:a16="http://schemas.microsoft.com/office/drawing/2014/main" id="{8E88A9F1-16AC-1ED9-E241-952634A699A9}"/>
              </a:ext>
            </a:extLst>
          </p:cNvPr>
          <p:cNvSpPr>
            <a:spLocks noGrp="1"/>
          </p:cNvSpPr>
          <p:nvPr>
            <p:ph type="title" idx="1"/>
          </p:nvPr>
        </p:nvSpPr>
        <p:spPr/>
        <p:txBody>
          <a:bodyPr/>
          <a:lstStyle/>
          <a:p>
            <a:r>
              <a:rPr lang="en-US" dirty="0"/>
              <a:t>Large Language Models (LLMs)</a:t>
            </a:r>
          </a:p>
        </p:txBody>
      </p:sp>
      <p:sp>
        <p:nvSpPr>
          <p:cNvPr id="3" name="Content Placeholder 2">
            <a:extLst>
              <a:ext uri="{FF2B5EF4-FFF2-40B4-BE49-F238E27FC236}">
                <a16:creationId xmlns:a16="http://schemas.microsoft.com/office/drawing/2014/main" id="{F0B3A147-B347-2C08-81B9-E2427969D7AF}"/>
              </a:ext>
            </a:extLst>
          </p:cNvPr>
          <p:cNvSpPr>
            <a:spLocks noGrp="1"/>
          </p:cNvSpPr>
          <p:nvPr>
            <p:ph idx="2"/>
          </p:nvPr>
        </p:nvSpPr>
        <p:spPr>
          <a:xfrm>
            <a:off x="4468872" y="1165536"/>
            <a:ext cx="7363464" cy="3193333"/>
          </a:xfrm>
        </p:spPr>
        <p:txBody>
          <a:bodyPr/>
          <a:lstStyle/>
          <a:p>
            <a:r>
              <a:rPr lang="en-US" sz="2800" dirty="0">
                <a:solidFill>
                  <a:sysClr val="windowText" lastClr="000000"/>
                </a:solidFill>
              </a:rPr>
              <a:t>Foundation models trained on </a:t>
            </a:r>
            <a:r>
              <a:rPr lang="en-US" sz="2800" dirty="0">
                <a:solidFill>
                  <a:sysClr val="windowText" lastClr="000000"/>
                </a:solidFill>
                <a:latin typeface="+mj-lt"/>
              </a:rPr>
              <a:t>text</a:t>
            </a:r>
            <a:r>
              <a:rPr lang="en-US" sz="2800" b="1" dirty="0">
                <a:solidFill>
                  <a:sysClr val="windowText" lastClr="000000"/>
                </a:solidFill>
              </a:rPr>
              <a:t>.</a:t>
            </a:r>
          </a:p>
          <a:p>
            <a:r>
              <a:rPr lang="en-US" sz="2800" dirty="0">
                <a:solidFill>
                  <a:sysClr val="windowText" lastClr="000000"/>
                </a:solidFill>
              </a:rPr>
              <a:t>Large ML models that learn the </a:t>
            </a:r>
            <a:r>
              <a:rPr lang="en-US" sz="2800" dirty="0">
                <a:solidFill>
                  <a:sysClr val="windowText" lastClr="000000"/>
                </a:solidFill>
                <a:latin typeface="+mj-lt"/>
              </a:rPr>
              <a:t>probabilities of words</a:t>
            </a:r>
            <a:r>
              <a:rPr lang="en-US" sz="2800" b="1" dirty="0">
                <a:solidFill>
                  <a:sysClr val="windowText" lastClr="000000"/>
                </a:solidFill>
              </a:rPr>
              <a:t> </a:t>
            </a:r>
            <a:r>
              <a:rPr lang="en-US" sz="2800" dirty="0">
                <a:solidFill>
                  <a:sysClr val="windowText" lastClr="000000"/>
                </a:solidFill>
              </a:rPr>
              <a:t>being used in certain contexts.</a:t>
            </a:r>
          </a:p>
          <a:p>
            <a:r>
              <a:rPr lang="en-US" sz="2800" dirty="0">
                <a:solidFill>
                  <a:sysClr val="windowText" lastClr="000000"/>
                </a:solidFill>
                <a:latin typeface="+mj-lt"/>
              </a:rPr>
              <a:t>Training task</a:t>
            </a:r>
            <a:r>
              <a:rPr lang="en-US" sz="2800" b="1" dirty="0">
                <a:solidFill>
                  <a:sysClr val="windowText" lastClr="000000"/>
                </a:solidFill>
              </a:rPr>
              <a:t>: </a:t>
            </a:r>
            <a:r>
              <a:rPr lang="en-US" sz="2800" dirty="0">
                <a:solidFill>
                  <a:sysClr val="windowText" lastClr="000000"/>
                </a:solidFill>
              </a:rPr>
              <a:t>Learn to predict the missing word in a text sequence.</a:t>
            </a:r>
          </a:p>
          <a:p>
            <a:endParaRPr lang="en-US" dirty="0"/>
          </a:p>
        </p:txBody>
      </p:sp>
      <p:grpSp>
        <p:nvGrpSpPr>
          <p:cNvPr id="17" name="Group 16" descr="Image showing the set of Large Language Models (LLMs) as a subset of Foundation models.">
            <a:extLst>
              <a:ext uri="{FF2B5EF4-FFF2-40B4-BE49-F238E27FC236}">
                <a16:creationId xmlns:a16="http://schemas.microsoft.com/office/drawing/2014/main" id="{F3F7126A-8D76-DD5C-6E3B-730001553620}"/>
              </a:ext>
            </a:extLst>
          </p:cNvPr>
          <p:cNvGrpSpPr/>
          <p:nvPr/>
        </p:nvGrpSpPr>
        <p:grpSpPr>
          <a:xfrm>
            <a:off x="210211" y="1661076"/>
            <a:ext cx="4114800" cy="4114800"/>
            <a:chOff x="210211" y="1661076"/>
            <a:chExt cx="4114800" cy="4114800"/>
          </a:xfrm>
        </p:grpSpPr>
        <p:sp>
          <p:nvSpPr>
            <p:cNvPr id="4" name="Oval 3">
              <a:extLst>
                <a:ext uri="{FF2B5EF4-FFF2-40B4-BE49-F238E27FC236}">
                  <a16:creationId xmlns:a16="http://schemas.microsoft.com/office/drawing/2014/main" id="{DC5BAC1D-C386-7C55-23BF-695260E7F827}"/>
                </a:ext>
              </a:extLst>
            </p:cNvPr>
            <p:cNvSpPr>
              <a:spLocks/>
            </p:cNvSpPr>
            <p:nvPr/>
          </p:nvSpPr>
          <p:spPr>
            <a:xfrm>
              <a:off x="210211" y="1661076"/>
              <a:ext cx="4114800" cy="4114800"/>
            </a:xfrm>
            <a:prstGeom prst="ellipse">
              <a:avLst/>
            </a:prstGeom>
            <a:solidFill>
              <a:schemeClr val="accent5">
                <a:lumMod val="75000"/>
              </a:schemeClr>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5" name="TextBox 4">
              <a:extLst>
                <a:ext uri="{FF2B5EF4-FFF2-40B4-BE49-F238E27FC236}">
                  <a16:creationId xmlns:a16="http://schemas.microsoft.com/office/drawing/2014/main" id="{A44E4544-8BAD-1005-AD5E-DE16A9C2FAD9}"/>
                </a:ext>
              </a:extLst>
            </p:cNvPr>
            <p:cNvSpPr txBox="1"/>
            <p:nvPr/>
          </p:nvSpPr>
          <p:spPr>
            <a:xfrm>
              <a:off x="1067647" y="1796657"/>
              <a:ext cx="2358829"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Amazon Ember Light"/>
                  <a:ea typeface="+mn-ea"/>
                  <a:cs typeface="+mn-cs"/>
                </a:rPr>
                <a:t>Foundation models</a:t>
              </a:r>
            </a:p>
          </p:txBody>
        </p:sp>
        <p:sp>
          <p:nvSpPr>
            <p:cNvPr id="6" name="Oval 5">
              <a:extLst>
                <a:ext uri="{FF2B5EF4-FFF2-40B4-BE49-F238E27FC236}">
                  <a16:creationId xmlns:a16="http://schemas.microsoft.com/office/drawing/2014/main" id="{154B62C3-E0E3-3F26-0699-453E42828D6A}"/>
                </a:ext>
              </a:extLst>
            </p:cNvPr>
            <p:cNvSpPr>
              <a:spLocks/>
            </p:cNvSpPr>
            <p:nvPr/>
          </p:nvSpPr>
          <p:spPr>
            <a:xfrm>
              <a:off x="964061" y="2477946"/>
              <a:ext cx="3161160" cy="3164529"/>
            </a:xfrm>
            <a:prstGeom prst="ellipse">
              <a:avLst/>
            </a:prstGeom>
            <a:solidFill>
              <a:schemeClr val="accent6">
                <a:lumMod val="75000"/>
              </a:schemeClr>
            </a:solidFill>
            <a:ln w="28575">
              <a:solidFill>
                <a:schemeClr val="bg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solidFill>
                  <a:srgbClr val="E21E64"/>
                </a:solidFill>
                <a:latin typeface="Amazon Ember Light"/>
              </a:endParaRPr>
            </a:p>
          </p:txBody>
        </p:sp>
        <p:sp>
          <p:nvSpPr>
            <p:cNvPr id="7" name="TextBox 6">
              <a:extLst>
                <a:ext uri="{FF2B5EF4-FFF2-40B4-BE49-F238E27FC236}">
                  <a16:creationId xmlns:a16="http://schemas.microsoft.com/office/drawing/2014/main" id="{4E5870BE-ACE3-DA0C-B6FE-9AA0F3A1D265}"/>
                </a:ext>
              </a:extLst>
            </p:cNvPr>
            <p:cNvSpPr txBox="1"/>
            <p:nvPr/>
          </p:nvSpPr>
          <p:spPr>
            <a:xfrm>
              <a:off x="1566494" y="3718476"/>
              <a:ext cx="2059776"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FFFF"/>
                  </a:solidFill>
                  <a:effectLst/>
                  <a:uLnTx/>
                  <a:uFillTx/>
                  <a:latin typeface="Amazon Ember Light"/>
                  <a:ea typeface="+mn-ea"/>
                  <a:cs typeface="+mn-cs"/>
                </a:rPr>
                <a:t>Large Language Models (LLMs)</a:t>
              </a:r>
            </a:p>
          </p:txBody>
        </p:sp>
      </p:grpSp>
      <p:grpSp>
        <p:nvGrpSpPr>
          <p:cNvPr id="18" name="Group 17" descr="Diagram demonstrating how LLMs are trained. Words are masked from the training data and the LLM is asked to predict the missing word based on the context around it.">
            <a:extLst>
              <a:ext uri="{FF2B5EF4-FFF2-40B4-BE49-F238E27FC236}">
                <a16:creationId xmlns:a16="http://schemas.microsoft.com/office/drawing/2014/main" id="{0510C510-EAA8-3060-AB92-2916D9721EB2}"/>
              </a:ext>
            </a:extLst>
          </p:cNvPr>
          <p:cNvGrpSpPr/>
          <p:nvPr/>
        </p:nvGrpSpPr>
        <p:grpSpPr>
          <a:xfrm>
            <a:off x="5078861" y="4546134"/>
            <a:ext cx="5467601" cy="1849396"/>
            <a:chOff x="5078861" y="4546134"/>
            <a:chExt cx="5467601" cy="1849396"/>
          </a:xfrm>
        </p:grpSpPr>
        <p:sp>
          <p:nvSpPr>
            <p:cNvPr id="8" name="Rectangle 7">
              <a:extLst>
                <a:ext uri="{FF2B5EF4-FFF2-40B4-BE49-F238E27FC236}">
                  <a16:creationId xmlns:a16="http://schemas.microsoft.com/office/drawing/2014/main" id="{CEDEE35A-ED17-DABA-8F29-991F1E54B9D7}"/>
                </a:ext>
              </a:extLst>
            </p:cNvPr>
            <p:cNvSpPr/>
            <p:nvPr/>
          </p:nvSpPr>
          <p:spPr>
            <a:xfrm>
              <a:off x="5078861" y="4546134"/>
              <a:ext cx="5065511" cy="966139"/>
            </a:xfrm>
            <a:prstGeom prst="rect">
              <a:avLst/>
            </a:prstGeom>
            <a:solidFill>
              <a:schemeClr val="bg2"/>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mazon Ember Light"/>
                  <a:ea typeface="+mn-ea"/>
                  <a:cs typeface="+mn-cs"/>
                </a:rPr>
                <a:t>“The weather has been cloudy for the last two days. Most likely it will be </a:t>
              </a:r>
              <a:r>
                <a:rPr kumimoji="0" lang="en-US" sz="1800" b="1" i="0" u="none" strike="noStrike" kern="1200" cap="none" spc="0" normalizeH="0" baseline="0" noProof="0" dirty="0">
                  <a:ln>
                    <a:noFill/>
                  </a:ln>
                  <a:solidFill>
                    <a:srgbClr val="000000"/>
                  </a:solidFill>
                  <a:effectLst/>
                  <a:uLnTx/>
                  <a:uFillTx/>
                  <a:latin typeface="Amazon Ember Light"/>
                  <a:ea typeface="+mn-ea"/>
                  <a:cs typeface="+mn-cs"/>
                </a:rPr>
                <a:t>____</a:t>
              </a:r>
              <a:r>
                <a:rPr kumimoji="0" lang="en-US" sz="1800" b="0" i="0" u="none" strike="noStrike" kern="1200" cap="none" spc="0" normalizeH="0" baseline="0" noProof="0" dirty="0">
                  <a:ln>
                    <a:noFill/>
                  </a:ln>
                  <a:solidFill>
                    <a:srgbClr val="000000"/>
                  </a:solidFill>
                  <a:effectLst/>
                  <a:uLnTx/>
                  <a:uFillTx/>
                  <a:latin typeface="Amazon Ember Light"/>
                  <a:ea typeface="+mn-ea"/>
                  <a:cs typeface="+mn-cs"/>
                </a:rPr>
                <a:t> tomorrow.”</a:t>
              </a:r>
            </a:p>
          </p:txBody>
        </p:sp>
        <p:cxnSp>
          <p:nvCxnSpPr>
            <p:cNvPr id="9" name="Straight Arrow Connector 8">
              <a:extLst>
                <a:ext uri="{FF2B5EF4-FFF2-40B4-BE49-F238E27FC236}">
                  <a16:creationId xmlns:a16="http://schemas.microsoft.com/office/drawing/2014/main" id="{EF9AF9A9-8336-24B2-B167-7A5742F8117D}"/>
                </a:ext>
              </a:extLst>
            </p:cNvPr>
            <p:cNvCxnSpPr>
              <a:cxnSpLocks/>
            </p:cNvCxnSpPr>
            <p:nvPr/>
          </p:nvCxnSpPr>
          <p:spPr>
            <a:xfrm>
              <a:off x="8347679" y="5337857"/>
              <a:ext cx="125661" cy="6977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E0E0197-3AEE-8957-701D-9301212D08B4}"/>
                </a:ext>
              </a:extLst>
            </p:cNvPr>
            <p:cNvCxnSpPr>
              <a:cxnSpLocks/>
            </p:cNvCxnSpPr>
            <p:nvPr/>
          </p:nvCxnSpPr>
          <p:spPr>
            <a:xfrm flipH="1">
              <a:off x="7590549" y="5343940"/>
              <a:ext cx="767761" cy="6776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D89B25E-A34D-8736-3DDD-EFC5EEBFAEDD}"/>
                </a:ext>
              </a:extLst>
            </p:cNvPr>
            <p:cNvCxnSpPr>
              <a:cxnSpLocks/>
            </p:cNvCxnSpPr>
            <p:nvPr/>
          </p:nvCxnSpPr>
          <p:spPr>
            <a:xfrm>
              <a:off x="8358310" y="5346526"/>
              <a:ext cx="1098790" cy="66720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E690814-2AA9-6241-DD03-0862F94D0432}"/>
                </a:ext>
              </a:extLst>
            </p:cNvPr>
            <p:cNvSpPr txBox="1"/>
            <p:nvPr/>
          </p:nvSpPr>
          <p:spPr>
            <a:xfrm>
              <a:off x="7081447" y="6021616"/>
              <a:ext cx="99935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mazon Ember Light"/>
                  <a:ea typeface="+mn-ea"/>
                  <a:cs typeface="+mn-cs"/>
                </a:rPr>
                <a:t>cloudy?</a:t>
              </a:r>
            </a:p>
          </p:txBody>
        </p:sp>
        <p:sp>
          <p:nvSpPr>
            <p:cNvPr id="13" name="TextBox 12">
              <a:extLst>
                <a:ext uri="{FF2B5EF4-FFF2-40B4-BE49-F238E27FC236}">
                  <a16:creationId xmlns:a16="http://schemas.microsoft.com/office/drawing/2014/main" id="{8C3A73E7-3326-46B3-2F15-D9E4D1CAE0DA}"/>
                </a:ext>
              </a:extLst>
            </p:cNvPr>
            <p:cNvSpPr txBox="1"/>
            <p:nvPr/>
          </p:nvSpPr>
          <p:spPr>
            <a:xfrm>
              <a:off x="8033134" y="6026198"/>
              <a:ext cx="89926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mazon Ember Light"/>
                  <a:ea typeface="+mn-ea"/>
                  <a:cs typeface="+mn-cs"/>
                </a:rPr>
                <a:t>sunny?</a:t>
              </a:r>
            </a:p>
          </p:txBody>
        </p:sp>
        <p:sp>
          <p:nvSpPr>
            <p:cNvPr id="14" name="TextBox 13">
              <a:extLst>
                <a:ext uri="{FF2B5EF4-FFF2-40B4-BE49-F238E27FC236}">
                  <a16:creationId xmlns:a16="http://schemas.microsoft.com/office/drawing/2014/main" id="{4DD93FDD-6267-BAC9-A7EC-D6AEE29CEF16}"/>
                </a:ext>
              </a:extLst>
            </p:cNvPr>
            <p:cNvSpPr txBox="1"/>
            <p:nvPr/>
          </p:nvSpPr>
          <p:spPr>
            <a:xfrm>
              <a:off x="8900186" y="6023154"/>
              <a:ext cx="10949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mazon Ember Light"/>
                  <a:ea typeface="+mn-ea"/>
                  <a:cs typeface="+mn-cs"/>
                </a:rPr>
                <a:t>foggy?</a:t>
              </a:r>
            </a:p>
          </p:txBody>
        </p:sp>
        <p:sp>
          <p:nvSpPr>
            <p:cNvPr id="15" name="TextBox 14">
              <a:extLst>
                <a:ext uri="{FF2B5EF4-FFF2-40B4-BE49-F238E27FC236}">
                  <a16:creationId xmlns:a16="http://schemas.microsoft.com/office/drawing/2014/main" id="{213C06F7-A19B-0394-B082-F788CF7B2CC4}"/>
                </a:ext>
              </a:extLst>
            </p:cNvPr>
            <p:cNvSpPr txBox="1"/>
            <p:nvPr/>
          </p:nvSpPr>
          <p:spPr>
            <a:xfrm>
              <a:off x="9797317" y="6008684"/>
              <a:ext cx="74914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mazon Ember Light"/>
                  <a:ea typeface="+mn-ea"/>
                  <a:cs typeface="+mn-cs"/>
                </a:rPr>
                <a:t>….</a:t>
              </a:r>
            </a:p>
          </p:txBody>
        </p:sp>
      </p:grpSp>
    </p:spTree>
    <p:extLst>
      <p:ext uri="{BB962C8B-B14F-4D97-AF65-F5344CB8AC3E}">
        <p14:creationId xmlns:p14="http://schemas.microsoft.com/office/powerpoint/2010/main" val="47476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2FE540B-E412-354C-DB59-61E095AC92A8}"/>
              </a:ext>
            </a:extLst>
          </p:cNvPr>
          <p:cNvSpPr>
            <a:spLocks noGrp="1"/>
          </p:cNvSpPr>
          <p:nvPr>
            <p:ph type="sldNum" idx="97"/>
          </p:nvPr>
        </p:nvSpPr>
        <p:spPr/>
        <p:txBody>
          <a:bodyPr/>
          <a:lstStyle/>
          <a:p>
            <a:fld id="{86A8BF56-6CB3-514C-9A64-F39D95C9E25B}" type="slidenum">
              <a:rPr lang="en-US" smtClean="0"/>
              <a:t>7</a:t>
            </a:fld>
            <a:endParaRPr lang="en-US"/>
          </a:p>
        </p:txBody>
      </p:sp>
      <p:sp>
        <p:nvSpPr>
          <p:cNvPr id="2" name="Title 1">
            <a:extLst>
              <a:ext uri="{FF2B5EF4-FFF2-40B4-BE49-F238E27FC236}">
                <a16:creationId xmlns:a16="http://schemas.microsoft.com/office/drawing/2014/main" id="{B100F657-0768-BB4C-981F-53A78F1EC39B}"/>
              </a:ext>
            </a:extLst>
          </p:cNvPr>
          <p:cNvSpPr>
            <a:spLocks noGrp="1"/>
          </p:cNvSpPr>
          <p:nvPr>
            <p:ph type="title" idx="1"/>
          </p:nvPr>
        </p:nvSpPr>
        <p:spPr/>
        <p:txBody>
          <a:bodyPr/>
          <a:lstStyle/>
          <a:p>
            <a:r>
              <a:rPr lang="en-US" dirty="0"/>
              <a:t>How big are foundation models?</a:t>
            </a:r>
          </a:p>
        </p:txBody>
      </p:sp>
      <p:graphicFrame>
        <p:nvGraphicFramePr>
          <p:cNvPr id="4" name="Content Placeholder 3" descr="Graph showing that state-of-the-art LLMs are extremely large in size compared to other digital entities such as Mac OS, Windows 11 OS and a 2 hour long 4K movie">
            <a:extLst>
              <a:ext uri="{FF2B5EF4-FFF2-40B4-BE49-F238E27FC236}">
                <a16:creationId xmlns:a16="http://schemas.microsoft.com/office/drawing/2014/main" id="{84F650BB-4F30-CE30-0124-D3B95DA2FC6D}"/>
              </a:ext>
            </a:extLst>
          </p:cNvPr>
          <p:cNvGraphicFramePr>
            <a:graphicFrameLocks noGrp="1"/>
          </p:cNvGraphicFramePr>
          <p:nvPr>
            <p:ph idx="2"/>
            <p:extLst>
              <p:ext uri="{D42A27DB-BD31-4B8C-83A1-F6EECF244321}">
                <p14:modId xmlns:p14="http://schemas.microsoft.com/office/powerpoint/2010/main" val="3570047502"/>
              </p:ext>
            </p:extLst>
          </p:nvPr>
        </p:nvGraphicFramePr>
        <p:xfrm>
          <a:off x="6332048" y="1148157"/>
          <a:ext cx="5499590" cy="5279632"/>
        </p:xfrm>
        <a:graphic>
          <a:graphicData uri="http://schemas.openxmlformats.org/drawingml/2006/chart">
            <c:chart xmlns:c="http://schemas.openxmlformats.org/drawingml/2006/chart" xmlns:r="http://schemas.openxmlformats.org/officeDocument/2006/relationships" r:id="rId3"/>
          </a:graphicData>
        </a:graphic>
      </p:graphicFrame>
      <p:sp>
        <p:nvSpPr>
          <p:cNvPr id="8" name="Content Placeholder 2">
            <a:extLst>
              <a:ext uri="{FF2B5EF4-FFF2-40B4-BE49-F238E27FC236}">
                <a16:creationId xmlns:a16="http://schemas.microsoft.com/office/drawing/2014/main" id="{0DD1A8BF-32F9-A163-62EC-EDDAD569D9B7}"/>
              </a:ext>
            </a:extLst>
          </p:cNvPr>
          <p:cNvSpPr txBox="1">
            <a:spLocks/>
          </p:cNvSpPr>
          <p:nvPr/>
        </p:nvSpPr>
        <p:spPr>
          <a:xfrm>
            <a:off x="360363" y="1266228"/>
            <a:ext cx="6542326" cy="5262696"/>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spcAft>
                <a:spcPts val="600"/>
              </a:spcAft>
              <a:buClr>
                <a:schemeClr val="tx2"/>
              </a:buClr>
              <a:buFont typeface="Amazon Ember Display"/>
              <a:buChar char="•"/>
              <a:defRPr lang="en-US" sz="2800" kern="1200">
                <a:solidFill>
                  <a:srgbClr val="232F3E"/>
                </a:solidFill>
                <a:latin typeface="Amazon Ember Display"/>
              </a:defRPr>
            </a:lvl1pPr>
            <a:lvl2pPr marL="457200" indent="-223838" algn="l" defTabSz="914400" rtl="0" eaLnBrk="1" latinLnBrk="0" hangingPunct="1">
              <a:lnSpc>
                <a:spcPct val="100000"/>
              </a:lnSpc>
              <a:spcBef>
                <a:spcPts val="500"/>
              </a:spcBef>
              <a:spcAft>
                <a:spcPts val="600"/>
              </a:spcAft>
              <a:buClr>
                <a:schemeClr val="tx2"/>
              </a:buClr>
              <a:buFont typeface="Amazon Ember Display"/>
              <a:buChar char="•"/>
              <a:tabLst/>
              <a:defRPr lang="en-US" sz="2400" kern="1200">
                <a:solidFill>
                  <a:srgbClr val="232F3E"/>
                </a:solidFill>
                <a:latin typeface="Amazon Ember Display"/>
              </a:defRPr>
            </a:lvl2pPr>
            <a:lvl3pPr marL="6858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2000" kern="1200">
                <a:solidFill>
                  <a:srgbClr val="232F3E"/>
                </a:solidFill>
                <a:latin typeface="Amazon Ember Display"/>
              </a:defRPr>
            </a:lvl3pPr>
            <a:lvl4pPr marL="9144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1800" kern="1200">
                <a:solidFill>
                  <a:srgbClr val="232F3E"/>
                </a:solidFill>
                <a:latin typeface="Amazon Ember Display"/>
              </a:defRPr>
            </a:lvl4pPr>
            <a:lvl5pPr marL="1147763" indent="-233363" algn="l" defTabSz="914400" rtl="0" eaLnBrk="1" latinLnBrk="0" hangingPunct="1">
              <a:lnSpc>
                <a:spcPct val="100000"/>
              </a:lnSpc>
              <a:spcBef>
                <a:spcPts val="500"/>
              </a:spcBef>
              <a:spcAft>
                <a:spcPts val="600"/>
              </a:spcAft>
              <a:buClr>
                <a:schemeClr val="tx2"/>
              </a:buClr>
              <a:buFont typeface="Arial" panose="020B0604020202020204" pitchFamily="34" charset="0"/>
              <a:buChar char="•"/>
              <a:tabLst/>
              <a:defRPr lang="en-US" sz="1800" kern="120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a:lstStyle>
          <a:p>
            <a:pPr lvl="1"/>
            <a:r>
              <a:rPr lang="en-US" sz="2000" dirty="0">
                <a:solidFill>
                  <a:sysClr val="windowText" lastClr="000000"/>
                </a:solidFill>
              </a:rPr>
              <a:t>Size of state-of-the-art (SOTA) models are as large as:</a:t>
            </a:r>
          </a:p>
          <a:p>
            <a:pPr lvl="2"/>
            <a:r>
              <a:rPr lang="en-US" sz="1600" dirty="0">
                <a:solidFill>
                  <a:sysClr val="windowText" lastClr="000000"/>
                </a:solidFill>
              </a:rPr>
              <a:t>474,000,000 page document</a:t>
            </a:r>
          </a:p>
          <a:p>
            <a:pPr lvl="2"/>
            <a:r>
              <a:rPr lang="en-US" sz="1600" dirty="0">
                <a:solidFill>
                  <a:sysClr val="windowText" lastClr="000000"/>
                </a:solidFill>
              </a:rPr>
              <a:t>35 hours of 4K content</a:t>
            </a:r>
          </a:p>
          <a:p>
            <a:pPr lvl="2"/>
            <a:r>
              <a:rPr lang="en-US" sz="1600" dirty="0">
                <a:solidFill>
                  <a:sysClr val="windowText" lastClr="000000"/>
                </a:solidFill>
              </a:rPr>
              <a:t>Codebase with 80,000,000,000 lines of code</a:t>
            </a:r>
          </a:p>
          <a:p>
            <a:pPr lvl="2"/>
            <a:endParaRPr lang="en-US" sz="1600" dirty="0">
              <a:solidFill>
                <a:sysClr val="windowText" lastClr="000000"/>
              </a:solidFill>
            </a:endParaRPr>
          </a:p>
          <a:p>
            <a:pPr lvl="1"/>
            <a:r>
              <a:rPr lang="en-US" sz="2000" dirty="0">
                <a:solidFill>
                  <a:sysClr val="windowText" lastClr="000000"/>
                </a:solidFill>
              </a:rPr>
              <a:t>Requires a lot of resources</a:t>
            </a:r>
          </a:p>
          <a:p>
            <a:pPr lvl="2"/>
            <a:r>
              <a:rPr lang="en-US" sz="1600" dirty="0">
                <a:solidFill>
                  <a:sysClr val="windowText" lastClr="000000"/>
                </a:solidFill>
              </a:rPr>
              <a:t>Can cost more than $100 million</a:t>
            </a:r>
          </a:p>
          <a:p>
            <a:pPr lvl="2"/>
            <a:r>
              <a:rPr lang="en-US" sz="1600" dirty="0">
                <a:solidFill>
                  <a:sysClr val="windowText" lastClr="000000"/>
                </a:solidFill>
              </a:rPr>
              <a:t>Hundreds of people involved</a:t>
            </a:r>
          </a:p>
          <a:p>
            <a:pPr lvl="2"/>
            <a:endParaRPr lang="en-US" sz="1600" dirty="0">
              <a:solidFill>
                <a:sysClr val="windowText" lastClr="000000"/>
              </a:solidFill>
            </a:endParaRPr>
          </a:p>
          <a:p>
            <a:endParaRPr lang="en-US" dirty="0"/>
          </a:p>
        </p:txBody>
      </p:sp>
    </p:spTree>
    <p:extLst>
      <p:ext uri="{BB962C8B-B14F-4D97-AF65-F5344CB8AC3E}">
        <p14:creationId xmlns:p14="http://schemas.microsoft.com/office/powerpoint/2010/main" val="490622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5D07BBF-5A50-4D15-A318-7D7E5206E85C}"/>
              </a:ext>
            </a:extLst>
          </p:cNvPr>
          <p:cNvSpPr>
            <a:spLocks noGrp="1"/>
          </p:cNvSpPr>
          <p:nvPr>
            <p:ph type="sldNum" idx="97"/>
          </p:nvPr>
        </p:nvSpPr>
        <p:spPr/>
        <p:txBody>
          <a:bodyPr/>
          <a:lstStyle/>
          <a:p>
            <a:fld id="{86A8BF56-6CB3-514C-9A64-F39D95C9E25B}" type="slidenum">
              <a:rPr lang="en-US" smtClean="0"/>
              <a:pPr/>
              <a:t>8</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lstStyle/>
          <a:p>
            <a:r>
              <a:rPr lang="en-US" dirty="0"/>
              <a:t>Use cases of LLMs</a:t>
            </a:r>
          </a:p>
        </p:txBody>
      </p:sp>
    </p:spTree>
    <p:extLst>
      <p:ext uri="{BB962C8B-B14F-4D97-AF65-F5344CB8AC3E}">
        <p14:creationId xmlns:p14="http://schemas.microsoft.com/office/powerpoint/2010/main" val="2713129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Medical">
            <a:extLst>
              <a:ext uri="{FF2B5EF4-FFF2-40B4-BE49-F238E27FC236}">
                <a16:creationId xmlns:a16="http://schemas.microsoft.com/office/drawing/2014/main" id="{65336032-E68C-C1C6-69E0-5504D5104B98}"/>
              </a:ext>
              <a:ext uri="{C183D7F6-B498-43B3-948B-1728B52AA6E4}">
                <adec:decorative xmlns:adec="http://schemas.microsoft.com/office/drawing/2017/decorative" val="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37796" y="1842009"/>
            <a:ext cx="1390370" cy="1390370"/>
          </a:xfrm>
          <a:prstGeom prst="rect">
            <a:avLst/>
          </a:prstGeom>
        </p:spPr>
      </p:pic>
      <p:pic>
        <p:nvPicPr>
          <p:cNvPr id="5" name="Graphic 4" descr="Coins">
            <a:extLst>
              <a:ext uri="{FF2B5EF4-FFF2-40B4-BE49-F238E27FC236}">
                <a16:creationId xmlns:a16="http://schemas.microsoft.com/office/drawing/2014/main" id="{521489E0-2868-B00C-44A4-F4E38583E632}"/>
              </a:ext>
              <a:ext uri="{C183D7F6-B498-43B3-948B-1728B52AA6E4}">
                <adec:decorative xmlns:adec="http://schemas.microsoft.com/office/drawing/2017/decorative" val="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932016" y="4588947"/>
            <a:ext cx="1390371" cy="1390371"/>
          </a:xfrm>
          <a:prstGeom prst="rect">
            <a:avLst/>
          </a:prstGeom>
        </p:spPr>
      </p:pic>
      <p:pic>
        <p:nvPicPr>
          <p:cNvPr id="6" name="Graphic 5" descr="Graduation cap">
            <a:extLst>
              <a:ext uri="{FF2B5EF4-FFF2-40B4-BE49-F238E27FC236}">
                <a16:creationId xmlns:a16="http://schemas.microsoft.com/office/drawing/2014/main" id="{824C183D-F942-B2E1-38AC-B8F0318F693F}"/>
              </a:ext>
              <a:ext uri="{C183D7F6-B498-43B3-948B-1728B52AA6E4}">
                <adec:decorative xmlns:adec="http://schemas.microsoft.com/office/drawing/2017/decorative" val="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400815" y="1058326"/>
            <a:ext cx="1390370" cy="1390370"/>
          </a:xfrm>
          <a:prstGeom prst="rect">
            <a:avLst/>
          </a:prstGeom>
        </p:spPr>
      </p:pic>
      <p:pic>
        <p:nvPicPr>
          <p:cNvPr id="7" name="Graphic 6" descr="Gavel">
            <a:extLst>
              <a:ext uri="{FF2B5EF4-FFF2-40B4-BE49-F238E27FC236}">
                <a16:creationId xmlns:a16="http://schemas.microsoft.com/office/drawing/2014/main" id="{3A00CD1D-718B-9B95-9A3B-FD84F08F9469}"/>
              </a:ext>
              <a:ext uri="{C183D7F6-B498-43B3-948B-1728B52AA6E4}">
                <adec:decorative xmlns:adec="http://schemas.microsoft.com/office/drawing/2017/decorative" val="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400815" y="5161623"/>
            <a:ext cx="1390371" cy="1390371"/>
          </a:xfrm>
          <a:prstGeom prst="rect">
            <a:avLst/>
          </a:prstGeom>
        </p:spPr>
      </p:pic>
      <p:pic>
        <p:nvPicPr>
          <p:cNvPr id="8" name="Graphic 7" descr="Customer review">
            <a:extLst>
              <a:ext uri="{FF2B5EF4-FFF2-40B4-BE49-F238E27FC236}">
                <a16:creationId xmlns:a16="http://schemas.microsoft.com/office/drawing/2014/main" id="{BB59C226-2D68-0D48-AED2-72A4C71A46FF}"/>
              </a:ext>
              <a:ext uri="{C183D7F6-B498-43B3-948B-1728B52AA6E4}">
                <adec:decorative xmlns:adec="http://schemas.microsoft.com/office/drawing/2017/decorative" val="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029244" y="1907941"/>
            <a:ext cx="1390370" cy="1390370"/>
          </a:xfrm>
          <a:prstGeom prst="rect">
            <a:avLst/>
          </a:prstGeom>
        </p:spPr>
      </p:pic>
      <p:pic>
        <p:nvPicPr>
          <p:cNvPr id="9" name="Graphic 8" descr="Marketing">
            <a:extLst>
              <a:ext uri="{FF2B5EF4-FFF2-40B4-BE49-F238E27FC236}">
                <a16:creationId xmlns:a16="http://schemas.microsoft.com/office/drawing/2014/main" id="{20554DA3-5C09-6E0E-69BD-4781E7A153F2}"/>
              </a:ext>
              <a:ext uri="{C183D7F6-B498-43B3-948B-1728B52AA6E4}">
                <adec:decorative xmlns:adec="http://schemas.microsoft.com/office/drawing/2017/decorative" val="0"/>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126224" y="4577301"/>
            <a:ext cx="1390371" cy="1390371"/>
          </a:xfrm>
          <a:prstGeom prst="rect">
            <a:avLst/>
          </a:prstGeom>
        </p:spPr>
      </p:pic>
      <p:sp>
        <p:nvSpPr>
          <p:cNvPr id="11" name="TextBox 10">
            <a:extLst>
              <a:ext uri="{FF2B5EF4-FFF2-40B4-BE49-F238E27FC236}">
                <a16:creationId xmlns:a16="http://schemas.microsoft.com/office/drawing/2014/main" id="{F698490E-D510-D71B-F08A-4686E8CB6EB7}"/>
              </a:ext>
            </a:extLst>
          </p:cNvPr>
          <p:cNvSpPr txBox="1"/>
          <p:nvPr/>
        </p:nvSpPr>
        <p:spPr>
          <a:xfrm>
            <a:off x="1988244" y="3045520"/>
            <a:ext cx="1277914" cy="369332"/>
          </a:xfrm>
          <a:prstGeom prst="rect">
            <a:avLst/>
          </a:prstGeom>
          <a:noFill/>
        </p:spPr>
        <p:txBody>
          <a:bodyPr wrap="none" rtlCol="0">
            <a:spAutoFit/>
          </a:bodyPr>
          <a:lstStyle/>
          <a:p>
            <a:r>
              <a:rPr lang="en-US" b="1" dirty="0"/>
              <a:t>Healthcare</a:t>
            </a:r>
          </a:p>
        </p:txBody>
      </p:sp>
      <p:sp>
        <p:nvSpPr>
          <p:cNvPr id="12" name="TextBox 11">
            <a:extLst>
              <a:ext uri="{FF2B5EF4-FFF2-40B4-BE49-F238E27FC236}">
                <a16:creationId xmlns:a16="http://schemas.microsoft.com/office/drawing/2014/main" id="{2BC5D082-2C0D-896F-1B0E-09C029494C6E}"/>
              </a:ext>
            </a:extLst>
          </p:cNvPr>
          <p:cNvSpPr txBox="1"/>
          <p:nvPr/>
        </p:nvSpPr>
        <p:spPr>
          <a:xfrm>
            <a:off x="2105263" y="5909958"/>
            <a:ext cx="1043876" cy="400110"/>
          </a:xfrm>
          <a:prstGeom prst="rect">
            <a:avLst/>
          </a:prstGeom>
          <a:noFill/>
        </p:spPr>
        <p:txBody>
          <a:bodyPr wrap="none" rtlCol="0">
            <a:spAutoFit/>
          </a:bodyPr>
          <a:lstStyle/>
          <a:p>
            <a:r>
              <a:rPr lang="en-US" sz="2000" b="1" dirty="0"/>
              <a:t>Finance</a:t>
            </a:r>
            <a:endParaRPr lang="en-US" b="1" dirty="0"/>
          </a:p>
        </p:txBody>
      </p:sp>
      <p:sp>
        <p:nvSpPr>
          <p:cNvPr id="13" name="TextBox 12">
            <a:extLst>
              <a:ext uri="{FF2B5EF4-FFF2-40B4-BE49-F238E27FC236}">
                <a16:creationId xmlns:a16="http://schemas.microsoft.com/office/drawing/2014/main" id="{C834ED11-79D4-0D1D-85D9-C0F5750CF673}"/>
              </a:ext>
            </a:extLst>
          </p:cNvPr>
          <p:cNvSpPr txBox="1"/>
          <p:nvPr/>
        </p:nvSpPr>
        <p:spPr>
          <a:xfrm>
            <a:off x="5501126" y="2095803"/>
            <a:ext cx="1189749" cy="369332"/>
          </a:xfrm>
          <a:prstGeom prst="rect">
            <a:avLst/>
          </a:prstGeom>
          <a:noFill/>
        </p:spPr>
        <p:txBody>
          <a:bodyPr wrap="none" rtlCol="0">
            <a:spAutoFit/>
          </a:bodyPr>
          <a:lstStyle/>
          <a:p>
            <a:r>
              <a:rPr lang="en-US" b="1" dirty="0"/>
              <a:t>Education</a:t>
            </a:r>
          </a:p>
        </p:txBody>
      </p:sp>
      <p:sp>
        <p:nvSpPr>
          <p:cNvPr id="14" name="TextBox 13">
            <a:extLst>
              <a:ext uri="{FF2B5EF4-FFF2-40B4-BE49-F238E27FC236}">
                <a16:creationId xmlns:a16="http://schemas.microsoft.com/office/drawing/2014/main" id="{BFEFB107-1EAD-183D-E724-3A948BFE71BB}"/>
              </a:ext>
            </a:extLst>
          </p:cNvPr>
          <p:cNvSpPr txBox="1"/>
          <p:nvPr/>
        </p:nvSpPr>
        <p:spPr>
          <a:xfrm>
            <a:off x="8752848" y="3230186"/>
            <a:ext cx="2137124" cy="400110"/>
          </a:xfrm>
          <a:prstGeom prst="rect">
            <a:avLst/>
          </a:prstGeom>
          <a:noFill/>
        </p:spPr>
        <p:txBody>
          <a:bodyPr wrap="none" rtlCol="0">
            <a:spAutoFit/>
          </a:bodyPr>
          <a:lstStyle/>
          <a:p>
            <a:r>
              <a:rPr lang="en-US" sz="2000" b="1" dirty="0"/>
              <a:t>Customer Service</a:t>
            </a:r>
          </a:p>
        </p:txBody>
      </p:sp>
      <p:sp>
        <p:nvSpPr>
          <p:cNvPr id="15" name="TextBox 14">
            <a:extLst>
              <a:ext uri="{FF2B5EF4-FFF2-40B4-BE49-F238E27FC236}">
                <a16:creationId xmlns:a16="http://schemas.microsoft.com/office/drawing/2014/main" id="{85C007F9-53CE-09D8-5E5A-7BAC330AA9CE}"/>
              </a:ext>
            </a:extLst>
          </p:cNvPr>
          <p:cNvSpPr txBox="1"/>
          <p:nvPr/>
        </p:nvSpPr>
        <p:spPr>
          <a:xfrm>
            <a:off x="8752848" y="5730315"/>
            <a:ext cx="1311578" cy="400110"/>
          </a:xfrm>
          <a:prstGeom prst="rect">
            <a:avLst/>
          </a:prstGeom>
          <a:noFill/>
        </p:spPr>
        <p:txBody>
          <a:bodyPr wrap="none" rtlCol="0">
            <a:spAutoFit/>
          </a:bodyPr>
          <a:lstStyle/>
          <a:p>
            <a:r>
              <a:rPr lang="en-US" sz="2000" b="1" dirty="0"/>
              <a:t>Marketing</a:t>
            </a:r>
          </a:p>
        </p:txBody>
      </p:sp>
      <p:grpSp>
        <p:nvGrpSpPr>
          <p:cNvPr id="18" name="Group 17">
            <a:extLst>
              <a:ext uri="{FF2B5EF4-FFF2-40B4-BE49-F238E27FC236}">
                <a16:creationId xmlns:a16="http://schemas.microsoft.com/office/drawing/2014/main" id="{4C9A6DED-523E-BF65-DB6E-80FAC10020E2}"/>
              </a:ext>
              <a:ext uri="{C183D7F6-B498-43B3-948B-1728B52AA6E4}">
                <adec:decorative xmlns:adec="http://schemas.microsoft.com/office/drawing/2017/decorative" val="1"/>
              </a:ext>
            </a:extLst>
          </p:cNvPr>
          <p:cNvGrpSpPr/>
          <p:nvPr/>
        </p:nvGrpSpPr>
        <p:grpSpPr>
          <a:xfrm>
            <a:off x="5252538" y="2766417"/>
            <a:ext cx="1686923" cy="2093924"/>
            <a:chOff x="5252538" y="2971851"/>
            <a:chExt cx="1686923" cy="2093924"/>
          </a:xfrm>
        </p:grpSpPr>
        <p:pic>
          <p:nvPicPr>
            <p:cNvPr id="16" name="Picture 7">
              <a:extLst>
                <a:ext uri="{FF2B5EF4-FFF2-40B4-BE49-F238E27FC236}">
                  <a16:creationId xmlns:a16="http://schemas.microsoft.com/office/drawing/2014/main" id="{C6085FC1-F081-8355-036B-2B2D2C6D145C}"/>
                </a:ext>
              </a:extLst>
            </p:cNvPr>
            <p:cNvPicPr>
              <a:picLocks noChangeAspect="1"/>
            </p:cNvPicPr>
            <p:nvPr/>
          </p:nvPicPr>
          <p:blipFill rotWithShape="1">
            <a:blip r:embed="rId15">
              <a:extLst>
                <a:ext uri="{96DAC541-7B7A-43D3-8B79-37D633B846F1}">
                  <asvg:svgBlip xmlns:asvg="http://schemas.microsoft.com/office/drawing/2016/SVG/main" r:embed="rId16"/>
                </a:ext>
              </a:extLst>
            </a:blip>
            <a:srcRect t="-1046" b="1275"/>
            <a:stretch/>
          </p:blipFill>
          <p:spPr>
            <a:xfrm>
              <a:off x="5252538" y="2971851"/>
              <a:ext cx="1686923" cy="1683056"/>
            </a:xfrm>
            <a:prstGeom prst="rect">
              <a:avLst/>
            </a:prstGeom>
            <a:effectLst>
              <a:outerShdw blurRad="50800" dist="38100" dir="2700000" algn="tl" rotWithShape="0">
                <a:prstClr val="black">
                  <a:alpha val="40000"/>
                </a:prstClr>
              </a:outerShdw>
            </a:effectLst>
          </p:spPr>
        </p:pic>
        <p:sp>
          <p:nvSpPr>
            <p:cNvPr id="17" name="TextBox 16">
              <a:extLst>
                <a:ext uri="{FF2B5EF4-FFF2-40B4-BE49-F238E27FC236}">
                  <a16:creationId xmlns:a16="http://schemas.microsoft.com/office/drawing/2014/main" id="{F253DABB-E68B-9103-82D1-BA7677F82DE3}"/>
                </a:ext>
              </a:extLst>
            </p:cNvPr>
            <p:cNvSpPr txBox="1"/>
            <p:nvPr/>
          </p:nvSpPr>
          <p:spPr>
            <a:xfrm>
              <a:off x="5736766" y="4696443"/>
              <a:ext cx="598241" cy="369332"/>
            </a:xfrm>
            <a:prstGeom prst="rect">
              <a:avLst/>
            </a:prstGeom>
            <a:noFill/>
          </p:spPr>
          <p:txBody>
            <a:bodyPr wrap="none" rtlCol="0">
              <a:spAutoFit/>
            </a:bodyPr>
            <a:lstStyle/>
            <a:p>
              <a:r>
                <a:rPr lang="en-US" dirty="0"/>
                <a:t>FMs</a:t>
              </a:r>
            </a:p>
          </p:txBody>
        </p:sp>
      </p:grpSp>
      <p:sp>
        <p:nvSpPr>
          <p:cNvPr id="2" name="Slide Number Placeholder 1">
            <a:extLst>
              <a:ext uri="{FF2B5EF4-FFF2-40B4-BE49-F238E27FC236}">
                <a16:creationId xmlns:a16="http://schemas.microsoft.com/office/drawing/2014/main" id="{362A3F76-6CF3-FDAD-433F-DBC1B3EC6F5D}"/>
              </a:ext>
            </a:extLst>
          </p:cNvPr>
          <p:cNvSpPr>
            <a:spLocks noGrp="1"/>
          </p:cNvSpPr>
          <p:nvPr>
            <p:ph type="sldNum" idx="97"/>
          </p:nvPr>
        </p:nvSpPr>
        <p:spPr/>
        <p:txBody>
          <a:bodyPr/>
          <a:lstStyle/>
          <a:p>
            <a:fld id="{86A8BF56-6CB3-514C-9A64-F39D95C9E25B}" type="slidenum">
              <a:rPr lang="en-US" smtClean="0"/>
              <a:t>9</a:t>
            </a:fld>
            <a:endParaRPr lang="en-US"/>
          </a:p>
        </p:txBody>
      </p:sp>
      <p:sp>
        <p:nvSpPr>
          <p:cNvPr id="21" name="Title 20">
            <a:extLst>
              <a:ext uri="{FF2B5EF4-FFF2-40B4-BE49-F238E27FC236}">
                <a16:creationId xmlns:a16="http://schemas.microsoft.com/office/drawing/2014/main" id="{5F94C0F5-731F-DB55-5C45-30FDA4DE5883}"/>
              </a:ext>
            </a:extLst>
          </p:cNvPr>
          <p:cNvSpPr>
            <a:spLocks noGrp="1"/>
          </p:cNvSpPr>
          <p:nvPr>
            <p:ph type="title" idx="1"/>
          </p:nvPr>
        </p:nvSpPr>
        <p:spPr/>
        <p:txBody>
          <a:bodyPr/>
          <a:lstStyle/>
          <a:p>
            <a:r>
              <a:rPr lang="en-US" dirty="0"/>
              <a:t>Revolutionizing various domains</a:t>
            </a:r>
          </a:p>
        </p:txBody>
      </p:sp>
      <p:sp>
        <p:nvSpPr>
          <p:cNvPr id="26" name="TextBox 25">
            <a:extLst>
              <a:ext uri="{FF2B5EF4-FFF2-40B4-BE49-F238E27FC236}">
                <a16:creationId xmlns:a16="http://schemas.microsoft.com/office/drawing/2014/main" id="{030C733F-2088-8028-4AD3-4CB0430D0418}"/>
              </a:ext>
            </a:extLst>
          </p:cNvPr>
          <p:cNvSpPr txBox="1"/>
          <p:nvPr/>
        </p:nvSpPr>
        <p:spPr>
          <a:xfrm>
            <a:off x="6098858" y="6207459"/>
            <a:ext cx="620683" cy="369332"/>
          </a:xfrm>
          <a:prstGeom prst="rect">
            <a:avLst/>
          </a:prstGeom>
          <a:noFill/>
        </p:spPr>
        <p:txBody>
          <a:bodyPr wrap="none" rtlCol="0">
            <a:spAutoFit/>
          </a:bodyPr>
          <a:lstStyle/>
          <a:p>
            <a:r>
              <a:rPr lang="en-US" sz="1800" b="1" dirty="0"/>
              <a:t>Law</a:t>
            </a:r>
            <a:endParaRPr lang="en-US" b="1" dirty="0"/>
          </a:p>
        </p:txBody>
      </p:sp>
    </p:spTree>
    <p:extLst>
      <p:ext uri="{BB962C8B-B14F-4D97-AF65-F5344CB8AC3E}">
        <p14:creationId xmlns:p14="http://schemas.microsoft.com/office/powerpoint/2010/main" val="35185006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EEP-GitHub">
  <a:themeElements>
    <a:clrScheme name="MLU-Academy">
      <a:dk1>
        <a:sysClr val="windowText" lastClr="000000"/>
      </a:dk1>
      <a:lt1>
        <a:sysClr val="window" lastClr="FFFFFF"/>
      </a:lt1>
      <a:dk2>
        <a:srgbClr val="232F3E"/>
      </a:dk2>
      <a:lt2>
        <a:srgbClr val="F1F3F3"/>
      </a:lt2>
      <a:accent1>
        <a:srgbClr val="003181"/>
      </a:accent1>
      <a:accent2>
        <a:srgbClr val="FFAD97"/>
      </a:accent2>
      <a:accent3>
        <a:srgbClr val="F46EBB"/>
      </a:accent3>
      <a:accent4>
        <a:srgbClr val="2074D5"/>
      </a:accent4>
      <a:accent5>
        <a:srgbClr val="7C5AED"/>
      </a:accent5>
      <a:accent6>
        <a:srgbClr val="DF2A5D"/>
      </a:accent6>
      <a:hlink>
        <a:srgbClr val="0972D3"/>
      </a:hlink>
      <a:folHlink>
        <a:srgbClr val="0972D3"/>
      </a:folHlink>
    </a:clrScheme>
    <a:fontScheme name="MLU-Academy-fonts">
      <a:majorFont>
        <a:latin typeface="Amazon Ember Display Heavy"/>
        <a:ea typeface=""/>
        <a:cs typeface=""/>
      </a:majorFont>
      <a:minorFont>
        <a:latin typeface="Amazon Ember Display"/>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Dark Squid Ink">
      <a:srgbClr val="161E2D"/>
    </a:custClr>
    <a:custClr name="Squid Ink">
      <a:srgbClr val="232F3E"/>
    </a:custClr>
    <a:custClr name="Stone">
      <a:srgbClr val="D4DADA"/>
    </a:custClr>
    <a:custClr name="Paper">
      <a:srgbClr val="F1F3F3"/>
    </a:custClr>
    <a:custClr name="White">
      <a:srgbClr val="FFFFFF"/>
    </a:custClr>
    <a:custClr name="blank">
      <a:srgbClr val="FFFFFF"/>
    </a:custClr>
    <a:custClr name="blank">
      <a:srgbClr val="FFFFFF"/>
    </a:custClr>
    <a:custClr name="blank">
      <a:srgbClr val="FFFFFF"/>
    </a:custClr>
    <a:custClr name="blank">
      <a:srgbClr val="FFFFFF"/>
    </a:custClr>
    <a:custClr name="blank">
      <a:srgbClr val="FFFFFF"/>
    </a:custClr>
    <a:custClr name="Anchor">
      <a:srgbClr val="003181"/>
    </a:custClr>
    <a:custClr name="Sky">
      <a:srgbClr val="2074D5"/>
    </a:custClr>
    <a:custClr name="Rind">
      <a:srgbClr val="FBD8BF"/>
    </a:custClr>
    <a:custClr name="Smile">
      <a:srgbClr val="FF9900"/>
    </a:custClr>
    <a:custClr name="blank">
      <a:srgbClr val="FFFFFF"/>
    </a:custClr>
    <a:custClr name="Galaxy">
      <a:srgbClr val="330066"/>
    </a:custClr>
    <a:custClr name="Cosmos">
      <a:srgbClr val="DF2A5D"/>
    </a:custClr>
    <a:custClr name="Violet">
      <a:srgbClr val="7C5AED"/>
    </a:custClr>
    <a:custClr name="Cyan">
      <a:srgbClr val="7CE8F4"/>
    </a:custClr>
    <a:custClr name="blank">
      <a:srgbClr val="FFFFFF"/>
    </a:custClr>
    <a:custClr name="Sea Blue">
      <a:srgbClr val="005276"/>
    </a:custClr>
    <a:custClr name="Aqua">
      <a:srgbClr val="007FAA"/>
    </a:custClr>
    <a:custClr name="Lab">
      <a:srgbClr val="38EF7D"/>
    </a:custClr>
    <a:custClr name="Mist">
      <a:srgbClr val="9FFCEA"/>
    </a:custClr>
    <a:custClr name="blank">
      <a:srgbClr val="FFFFFF"/>
    </a:custClr>
    <a:custClr name="Anchor">
      <a:srgbClr val="003181"/>
    </a:custClr>
    <a:custClr name="Sky">
      <a:srgbClr val="2074D5"/>
    </a:custClr>
    <a:custClr name="Magenta">
      <a:srgbClr val="F46EBB"/>
    </a:custClr>
    <a:custClr name="Peach">
      <a:srgbClr val="FFAD97"/>
    </a:custClr>
    <a:custClr name="blank">
      <a:srgbClr val="FFFFFF"/>
    </a:custClr>
  </a:custClrLst>
  <a:extLst>
    <a:ext uri="{05A4C25C-085E-4340-85A3-A5531E510DB2}">
      <thm15:themeFamily xmlns:thm15="http://schemas.microsoft.com/office/thememl/2012/main" name="EEP-GitHub" id="{46C2070B-201F-2D4C-9CB9-A358C6565537}" vid="{B4623389-C137-074A-BBFC-3901CA138ED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EEP-GitHub</Template>
  <TotalTime>4492</TotalTime>
  <Words>3505</Words>
  <Application>Microsoft Macintosh PowerPoint</Application>
  <PresentationFormat>Widescreen</PresentationFormat>
  <Paragraphs>245</Paragraphs>
  <Slides>23</Slides>
  <Notes>23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Amazon Ember</vt:lpstr>
      <vt:lpstr>Amazon Ember Display</vt:lpstr>
      <vt:lpstr>Amazon Ember Display Heavy</vt:lpstr>
      <vt:lpstr>Amazon Ember Heavy</vt:lpstr>
      <vt:lpstr>Amazon Ember Light</vt:lpstr>
      <vt:lpstr>AmazonEmber</vt:lpstr>
      <vt:lpstr>Arial</vt:lpstr>
      <vt:lpstr>Calibri</vt:lpstr>
      <vt:lpstr>Lucida Console</vt:lpstr>
      <vt:lpstr>Söhne</vt:lpstr>
      <vt:lpstr>EEP-GitHub</vt:lpstr>
      <vt:lpstr>Introduction to Generative AI</vt:lpstr>
      <vt:lpstr>“Generative models are a key enabler of machine creativity, allowing machines to go beyond what they’ve seen before and create something new”</vt:lpstr>
      <vt:lpstr>Today’s activities</vt:lpstr>
      <vt:lpstr>Introduction to generative AI</vt:lpstr>
      <vt:lpstr>Foundation models</vt:lpstr>
      <vt:lpstr>Large Language Models (LLMs)</vt:lpstr>
      <vt:lpstr>How big are foundation models?</vt:lpstr>
      <vt:lpstr>Use cases of LLMs</vt:lpstr>
      <vt:lpstr>Revolutionizing various domains</vt:lpstr>
      <vt:lpstr>Conversational chatbots</vt:lpstr>
      <vt:lpstr>Interactive training</vt:lpstr>
      <vt:lpstr>Creative assistant</vt:lpstr>
      <vt:lpstr>Productivity tools</vt:lpstr>
      <vt:lpstr>Data analytics</vt:lpstr>
      <vt:lpstr>Amazon Bedrock</vt:lpstr>
      <vt:lpstr>Amazon Bedrock</vt:lpstr>
      <vt:lpstr>Amazon Bedrock</vt:lpstr>
      <vt:lpstr>Amazon Titan models</vt:lpstr>
      <vt:lpstr>Amazon Titan Text Models</vt:lpstr>
      <vt:lpstr>Bedrock Use Cases (1/2)</vt:lpstr>
      <vt:lpstr>Bedrock Use Cases (2/2)</vt:lpstr>
      <vt:lpstr>Next lesson</vt:lpstr>
      <vt:lpstr>PowerPoint Presentation</vt:lpstr>
    </vt:vector>
  </TitlesOfParts>
  <Manager/>
  <Company>Amazon,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Educator Enablement Program - Generative AI</dc:title>
  <dc:subject>Introduction to Generative AI</dc:subject>
  <dc:creator>Machine Learning University</dc:creator>
  <cp:keywords/>
  <dc:description/>
  <cp:lastModifiedBy>Blake, Daniel</cp:lastModifiedBy>
  <cp:revision>43</cp:revision>
  <dcterms:created xsi:type="dcterms:W3CDTF">2022-11-16T15:46:36Z</dcterms:created>
  <dcterms:modified xsi:type="dcterms:W3CDTF">2024-12-19T17:06:48Z</dcterms:modified>
  <cp:category/>
</cp:coreProperties>
</file>