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Lst>
  <p:notesMasterIdLst>
    <p:notesMasterId r:id="rId28"/>
  </p:notesMasterIdLst>
  <p:sldIdLst>
    <p:sldId id="256" r:id="rId2"/>
    <p:sldId id="413" r:id="rId3"/>
    <p:sldId id="389" r:id="rId4"/>
    <p:sldId id="4045" r:id="rId5"/>
    <p:sldId id="403" r:id="rId6"/>
    <p:sldId id="388" r:id="rId7"/>
    <p:sldId id="390" r:id="rId8"/>
    <p:sldId id="399" r:id="rId9"/>
    <p:sldId id="4044" r:id="rId10"/>
    <p:sldId id="385" r:id="rId11"/>
    <p:sldId id="391" r:id="rId12"/>
    <p:sldId id="392" r:id="rId13"/>
    <p:sldId id="404" r:id="rId14"/>
    <p:sldId id="408" r:id="rId15"/>
    <p:sldId id="405" r:id="rId16"/>
    <p:sldId id="406" r:id="rId17"/>
    <p:sldId id="4043" r:id="rId18"/>
    <p:sldId id="409" r:id="rId19"/>
    <p:sldId id="410" r:id="rId20"/>
    <p:sldId id="411" r:id="rId21"/>
    <p:sldId id="415" r:id="rId22"/>
    <p:sldId id="416" r:id="rId23"/>
    <p:sldId id="417" r:id="rId24"/>
    <p:sldId id="418" r:id="rId25"/>
    <p:sldId id="4042"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07"/>
    <p:restoredTop sz="83265" autoAdjust="0"/>
  </p:normalViewPr>
  <p:slideViewPr>
    <p:cSldViewPr snapToGrid="0">
      <p:cViewPr varScale="1">
        <p:scale>
          <a:sx n="105" d="100"/>
          <a:sy n="105" d="100"/>
        </p:scale>
        <p:origin x="1480"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9CCF9A-981A-5249-97D4-A6A8CB76D112}" type="datetimeFigureOut">
              <a:rPr lang="en-US" smtClean="0"/>
              <a:t>12/19/24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EF870-5850-6643-A228-25AFAA8E2BB1}" type="slidenum">
              <a:rPr lang="en-US" smtClean="0"/>
              <a:t>‹#›</a:t>
            </a:fld>
            <a:endParaRPr lang="en-US"/>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arxiv.org/pdf/2112.03562v2.pdf"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Foundation models and large language models are at the core of generative AI. These powerful models serve as the foundation for numerous advanced applications, enabling us to tackle challenging tasks more effectively. Foundation models and large language models are versatile and can be adapted to various domains. This presentation delves into the concepts and capabilities of these models, which are driving innovation in the field of generative AI.</a:t>
            </a:r>
          </a:p>
        </p:txBody>
      </p:sp>
      <p:sp>
        <p:nvSpPr>
          <p:cNvPr id="4" name="Slide Number Placeholder 3"/>
          <p:cNvSpPr>
            <a:spLocks noGrp="1"/>
          </p:cNvSpPr>
          <p:nvPr>
            <p:ph type="sldNum" sz="quarter" idx="5"/>
          </p:nvPr>
        </p:nvSpPr>
        <p:spPr/>
        <p:txBody>
          <a:bodyPr/>
          <a:lstStyle/>
          <a:p>
            <a:fld id="{688EF870-5850-6643-A228-25AFAA8E2BB1}" type="slidenum">
              <a:rPr lang="en-US" smtClean="0"/>
              <a:t>1</a:t>
            </a:fld>
            <a:endParaRPr lang="en-US"/>
          </a:p>
        </p:txBody>
      </p:sp>
    </p:spTree>
    <p:extLst>
      <p:ext uri="{BB962C8B-B14F-4D97-AF65-F5344CB8AC3E}">
        <p14:creationId xmlns:p14="http://schemas.microsoft.com/office/powerpoint/2010/main" val="1889939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Transformer networks have emerged as a pivotal architecture in the field of generative AI applications. Let's examine their architecture and some key concepts that led to their rise in popularity.</a:t>
            </a:r>
          </a:p>
        </p:txBody>
      </p:sp>
    </p:spTree>
    <p:extLst>
      <p:ext uri="{BB962C8B-B14F-4D97-AF65-F5344CB8AC3E}">
        <p14:creationId xmlns:p14="http://schemas.microsoft.com/office/powerpoint/2010/main" val="3581051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Sequence-to-sequence models are a class of machine learning models designed to handle input and output sequences of variable lengths. These models take an input sequence, such as a sentence or a series of words, and produce an output sequence as the response.  One of the key advantages of sequence-to-sequence models is their ability to handle variable-length inputs and outputs. This makes them well-suited for tasks like machine translation, where the input and output sentences can have different lengths, or text summarization, where the output summary can be shorter or longer than the input text. In the auto-completion example, the model takes a partial input sequence, such as "why is Texas", and generates possible completions like "why is </a:t>
            </a:r>
            <a:r>
              <a:rPr lang="en-US" dirty="0" err="1"/>
              <a:t>texas</a:t>
            </a:r>
            <a:r>
              <a:rPr lang="en-US" dirty="0"/>
              <a:t> so big" or "why is </a:t>
            </a:r>
            <a:r>
              <a:rPr lang="en-US" dirty="0" err="1"/>
              <a:t>texas</a:t>
            </a:r>
            <a:r>
              <a:rPr lang="en-US" dirty="0"/>
              <a:t> called the lone star state." In the machine translation example, the model takes an input sequence in one language and generates the corresponding output sequence in another language.</a:t>
            </a:r>
          </a:p>
          <a:p>
            <a:endParaRPr lang="en-US" dirty="0"/>
          </a:p>
        </p:txBody>
      </p:sp>
      <p:sp>
        <p:nvSpPr>
          <p:cNvPr id="4" name="Slide Number Placeholder 3"/>
          <p:cNvSpPr>
            <a:spLocks noGrp="1"/>
          </p:cNvSpPr>
          <p:nvPr>
            <p:ph type="sldNum" sz="quarter" idx="5"/>
          </p:nvPr>
        </p:nvSpPr>
        <p:spPr/>
        <p:txBody>
          <a:bodyPr/>
          <a:lstStyle/>
          <a:p>
            <a:fld id="{688EF870-5850-6643-A228-25AFAA8E2BB1}" type="slidenum">
              <a:rPr lang="en-US" smtClean="0"/>
              <a:t>11</a:t>
            </a:fld>
            <a:endParaRPr lang="en-US"/>
          </a:p>
        </p:txBody>
      </p:sp>
    </p:spTree>
    <p:extLst>
      <p:ext uri="{BB962C8B-B14F-4D97-AF65-F5344CB8AC3E}">
        <p14:creationId xmlns:p14="http://schemas.microsoft.com/office/powerpoint/2010/main" val="1332733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encoder-decoder architecture is commonly used for sequence-to-sequence tasks, where the input and output can have variable lengths. It consists of two main components: the encoder and the decoder.  The encoder processes the input sequence and converts it into a numerical representation called the context vector. This context vector captures the meaning of the input sequence in a compact form. The decoder then takes this context vector and generates the output sequence, one element at a time, based on the information encoded in the context vector.  This architecture is particularly useful for tasks like machine translation, where the input sentence in one language needs to be translated into an output sentence in another language. The encoder can process the input sentence and encode its meaning into the context vector, while the decoder can then use this context vector to generate the translated sentence in the target language.</a:t>
            </a:r>
          </a:p>
        </p:txBody>
      </p:sp>
      <p:sp>
        <p:nvSpPr>
          <p:cNvPr id="4" name="Slide Number Placeholder 3"/>
          <p:cNvSpPr>
            <a:spLocks noGrp="1"/>
          </p:cNvSpPr>
          <p:nvPr>
            <p:ph type="sldNum" sz="quarter" idx="5"/>
          </p:nvPr>
        </p:nvSpPr>
        <p:spPr/>
        <p:txBody>
          <a:bodyPr/>
          <a:lstStyle/>
          <a:p>
            <a:fld id="{688EF870-5850-6643-A228-25AFAA8E2BB1}" type="slidenum">
              <a:rPr lang="en-US" smtClean="0"/>
              <a:t>12</a:t>
            </a:fld>
            <a:endParaRPr lang="en-US"/>
          </a:p>
        </p:txBody>
      </p:sp>
    </p:spTree>
    <p:extLst>
      <p:ext uri="{BB962C8B-B14F-4D97-AF65-F5344CB8AC3E}">
        <p14:creationId xmlns:p14="http://schemas.microsoft.com/office/powerpoint/2010/main" val="2699116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Transformers are a type of encoder-decoder model that employs the attention mechanism, allowing the model to focus on relevant parts of the input sequence when generating the output. This architecture offers several advantages, including rich semantic and syntactic representation, long context memory, parallel processing of inputs, and distributed inference.  The attention mechanism enables the model to capture long-range dependencies and model complex relationships within sequences, leading to improved performance in various natural language processing tasks.</a:t>
            </a:r>
          </a:p>
        </p:txBody>
      </p:sp>
      <p:sp>
        <p:nvSpPr>
          <p:cNvPr id="4" name="Slide Number Placeholder 3"/>
          <p:cNvSpPr>
            <a:spLocks noGrp="1"/>
          </p:cNvSpPr>
          <p:nvPr>
            <p:ph type="sldNum" sz="quarter" idx="5"/>
          </p:nvPr>
        </p:nvSpPr>
        <p:spPr/>
        <p:txBody>
          <a:bodyPr/>
          <a:lstStyle/>
          <a:p>
            <a:fld id="{688EF870-5850-6643-A228-25AFAA8E2BB1}" type="slidenum">
              <a:rPr lang="en-US" smtClean="0"/>
              <a:t>13</a:t>
            </a:fld>
            <a:endParaRPr lang="en-US"/>
          </a:p>
        </p:txBody>
      </p:sp>
    </p:spTree>
    <p:extLst>
      <p:ext uri="{BB962C8B-B14F-4D97-AF65-F5344CB8AC3E}">
        <p14:creationId xmlns:p14="http://schemas.microsoft.com/office/powerpoint/2010/main" val="4266229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encoder generates a rich representation of the input by capturing its semantic and syntactic information. In this example, the input is "Who was the first president of the United States", which the encoder processes to create a dense vector representation.  The decoder then generates relevant content based on this encoded representation and generates the answer, 'George Washington'. It does so by attending to the appropriate parts of the encoded input and generating the output token by token.  An important aspect is that the output generated by the decoder is fed back into itself as input for the next step. This allows the model to consider the previously generated tokens when producing the next token, enabling it to maintain coherence and context in the output sequence.  Additionally, positional encoding is applied to the input sequences, providing the model with information about the order and position of tokens. This is crucial for understanding and generating sequences correctly.  We will discuss the role of the embedding module in the subsequent sections.</a:t>
            </a:r>
          </a:p>
        </p:txBody>
      </p:sp>
      <p:sp>
        <p:nvSpPr>
          <p:cNvPr id="4" name="Slide Number Placeholder 3"/>
          <p:cNvSpPr>
            <a:spLocks noGrp="1"/>
          </p:cNvSpPr>
          <p:nvPr>
            <p:ph type="sldNum" sz="quarter" idx="5"/>
          </p:nvPr>
        </p:nvSpPr>
        <p:spPr/>
        <p:txBody>
          <a:bodyPr/>
          <a:lstStyle/>
          <a:p>
            <a:fld id="{688EF870-5850-6643-A228-25AFAA8E2BB1}" type="slidenum">
              <a:rPr lang="en-US" smtClean="0"/>
              <a:t>14</a:t>
            </a:fld>
            <a:endParaRPr lang="en-US"/>
          </a:p>
        </p:txBody>
      </p:sp>
    </p:spTree>
    <p:extLst>
      <p:ext uri="{BB962C8B-B14F-4D97-AF65-F5344CB8AC3E}">
        <p14:creationId xmlns:p14="http://schemas.microsoft.com/office/powerpoint/2010/main" val="1669607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attention mechanism helps models associate each word in a sentence with other relevant words, capturing the relationships and dependencies between them. This is illustrated with the example sentence "the rabbit couldn't cross the street because it was too tired". The attention weights, depicted by the shaded squares, show the degree of association between the word "it" and every other word in the sentence. Words that are highly relevant to "it", like "rabbit" and "tired", have higher attention weights, while less relevant words like "the" and "cross" have lower weights. This allows the model to effectively focus on the most important parts of the sentence when processing the word "it", leading to better understanding and generation of coherent text.</a:t>
            </a:r>
          </a:p>
        </p:txBody>
      </p:sp>
      <p:sp>
        <p:nvSpPr>
          <p:cNvPr id="4" name="Slide Number Placeholder 3"/>
          <p:cNvSpPr>
            <a:spLocks noGrp="1"/>
          </p:cNvSpPr>
          <p:nvPr>
            <p:ph type="sldNum" sz="quarter" idx="5"/>
          </p:nvPr>
        </p:nvSpPr>
        <p:spPr/>
        <p:txBody>
          <a:bodyPr/>
          <a:lstStyle/>
          <a:p>
            <a:fld id="{688EF870-5850-6643-A228-25AFAA8E2BB1}" type="slidenum">
              <a:rPr lang="en-US" smtClean="0"/>
              <a:t>15</a:t>
            </a:fld>
            <a:endParaRPr lang="en-US"/>
          </a:p>
        </p:txBody>
      </p:sp>
    </p:spTree>
    <p:extLst>
      <p:ext uri="{BB962C8B-B14F-4D97-AF65-F5344CB8AC3E}">
        <p14:creationId xmlns:p14="http://schemas.microsoft.com/office/powerpoint/2010/main" val="692690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attention mechanism serves two key purposes in language models. Firstly, it allows the model to access and consider all the words or tokens in the input sequence, ensuring that no information is overlooked. Secondly, it helps identify which tokens are most relevant for making the next prediction, enabling the model to focus its attention on the most important parts of the input.  Both the encoder and decoder components of the model leverage the attention mechanism. Specifically, they employ a multi-headed attention module, which consists of multiple attention heads that generate rich representations simultaneously. By selectively attending to the most relevant parts of the input sequence, the attention mechanism enables the model to effectively process long sequences and handle long-range dependencies.</a:t>
            </a:r>
          </a:p>
        </p:txBody>
      </p:sp>
      <p:sp>
        <p:nvSpPr>
          <p:cNvPr id="4" name="Slide Number Placeholder 3"/>
          <p:cNvSpPr>
            <a:spLocks noGrp="1"/>
          </p:cNvSpPr>
          <p:nvPr>
            <p:ph type="sldNum" sz="quarter" idx="5"/>
          </p:nvPr>
        </p:nvSpPr>
        <p:spPr/>
        <p:txBody>
          <a:bodyPr/>
          <a:lstStyle/>
          <a:p>
            <a:fld id="{688EF870-5850-6643-A228-25AFAA8E2BB1}" type="slidenum">
              <a:rPr lang="en-US" smtClean="0"/>
              <a:t>16</a:t>
            </a:fld>
            <a:endParaRPr lang="en-US"/>
          </a:p>
        </p:txBody>
      </p:sp>
    </p:spTree>
    <p:extLst>
      <p:ext uri="{BB962C8B-B14F-4D97-AF65-F5344CB8AC3E}">
        <p14:creationId xmlns:p14="http://schemas.microsoft.com/office/powerpoint/2010/main" val="401307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encoder-only architecture is a variation of transformer network that utilizes only the encoder block. In this architecture, the attention layers within the encoder have access to all the words or tokens in the input sentence, enabling bi-directional attention. This means that when processing a particular word, the model can attend to both the words before and after it, allowing for a more comprehensive understanding of the context.  The encoder-only architecture is well-suited for Natural Language Understanding tasks, such as sentence classification, named entity recognition, and text extraction. These tasks typically involve understanding and analyzing the input text without generating any output text.  Some examples of models that employ the encoder-only architecture are BERT and ELECTRA. These models have achieved state-of-the-art performance at the time of release on various NLU benchmarks and have been widely adopted in the field of natural language processing.</a:t>
            </a:r>
          </a:p>
        </p:txBody>
      </p:sp>
      <p:sp>
        <p:nvSpPr>
          <p:cNvPr id="4" name="Slide Number Placeholder 3"/>
          <p:cNvSpPr>
            <a:spLocks noGrp="1"/>
          </p:cNvSpPr>
          <p:nvPr>
            <p:ph type="sldNum" sz="quarter" idx="5"/>
          </p:nvPr>
        </p:nvSpPr>
        <p:spPr/>
        <p:txBody>
          <a:bodyPr/>
          <a:lstStyle/>
          <a:p>
            <a:fld id="{688EF870-5850-6643-A228-25AFAA8E2BB1}" type="slidenum">
              <a:rPr lang="en-US" smtClean="0"/>
              <a:t>17</a:t>
            </a:fld>
            <a:endParaRPr lang="en-US"/>
          </a:p>
        </p:txBody>
      </p:sp>
    </p:spTree>
    <p:extLst>
      <p:ext uri="{BB962C8B-B14F-4D97-AF65-F5344CB8AC3E}">
        <p14:creationId xmlns:p14="http://schemas.microsoft.com/office/powerpoint/2010/main" val="13267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decoder-only architecture is another type of transformer model that solely utilizes the decoder block. In this architecture, the attention layers within the decoder can only access words or tokens that came before the current position, enabling auto-regressive modeling. This means that the model generates the next token based on the input and the previously generated tokens, making it suitable for text generation tasks such as machine translation, summarization, and content generation.  Auto-regressive models are a key characteristic of the decoder-only architecture, where the output is generated one token at a time, with each token being conditioned on the previously generated tokens. A few examples of models that employ the decoder-only architecture include the GPT models by OpenAI, Llama models by Meta, and Claude models by Anthropic, among others. These models have demonstrated impressive performance in various text generation tasks, leveraging the power of the decoder-only architecture to generate coherent and contextually relevant text.</a:t>
            </a:r>
          </a:p>
        </p:txBody>
      </p:sp>
      <p:sp>
        <p:nvSpPr>
          <p:cNvPr id="4" name="Slide Number Placeholder 3"/>
          <p:cNvSpPr>
            <a:spLocks noGrp="1"/>
          </p:cNvSpPr>
          <p:nvPr>
            <p:ph type="sldNum" sz="quarter" idx="5"/>
          </p:nvPr>
        </p:nvSpPr>
        <p:spPr/>
        <p:txBody>
          <a:bodyPr/>
          <a:lstStyle/>
          <a:p>
            <a:fld id="{688EF870-5850-6643-A228-25AFAA8E2BB1}" type="slidenum">
              <a:rPr lang="en-US" smtClean="0"/>
              <a:t>18</a:t>
            </a:fld>
            <a:endParaRPr lang="en-US"/>
          </a:p>
        </p:txBody>
      </p:sp>
    </p:spTree>
    <p:extLst>
      <p:ext uri="{BB962C8B-B14F-4D97-AF65-F5344CB8AC3E}">
        <p14:creationId xmlns:p14="http://schemas.microsoft.com/office/powerpoint/2010/main" val="4004170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do an overview of transformers networks. Transformers are a cutting-edge deep learning architecture that has revolutionized the field of Generative AI. They possess the remarkable ability to process input data in parallel. This architecture employs a self-attention mechanism that captures interdependencies between all words or tokens, irrespective of their position in the sequence.  One of the key advantages of transformers is their capability to undergo self-supervised learning. In this approach, labels are automatically generated from unlabeled data, eliminating the need for manually curated labeled datasets. This self-supervised learning paradigm has significantly expanded the applicability of transformers across various domains.  Transformers have gained widespread adoption in diverse fields, including Computer Vision, Audio Processing, Reinforcement Learning tasks, and multi-modal applications. Their versatility in handling diverse data types, combined with their self-supervised learning capabilities, has made them a powerful tool for a wide range of applications, driving innovation and advancing the frontiers of artificial intelligence.</a:t>
            </a:r>
          </a:p>
        </p:txBody>
      </p:sp>
      <p:sp>
        <p:nvSpPr>
          <p:cNvPr id="4" name="Slide Number Placeholder 3"/>
          <p:cNvSpPr>
            <a:spLocks noGrp="1"/>
          </p:cNvSpPr>
          <p:nvPr>
            <p:ph type="sldNum" sz="quarter" idx="5"/>
          </p:nvPr>
        </p:nvSpPr>
        <p:spPr/>
        <p:txBody>
          <a:bodyPr/>
          <a:lstStyle/>
          <a:p>
            <a:fld id="{688EF870-5850-6643-A228-25AFAA8E2BB1}" type="slidenum">
              <a:rPr lang="en-US" smtClean="0"/>
              <a:t>19</a:t>
            </a:fld>
            <a:endParaRPr lang="en-US"/>
          </a:p>
        </p:txBody>
      </p:sp>
    </p:spTree>
    <p:extLst>
      <p:ext uri="{BB962C8B-B14F-4D97-AF65-F5344CB8AC3E}">
        <p14:creationId xmlns:p14="http://schemas.microsoft.com/office/powerpoint/2010/main" val="3753966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Popular machine learning approaches involve training models on specific tasks using labeled data. Foundation models and large language models are powerful neural networks trained on vast amounts of unlabeled data, allowing them to acquire broad knowledge and capabilities. The Transformers architecture, with its self-attention mechanism, is a key innovation enabling the success of large language models. However, these models face challenges like lack of grounding, biases, and the need for efficient inference. This lesson explores the evolution from traditional ML to foundation models, their underlying architecture, and the current limitations being addressed.</a:t>
            </a:r>
          </a:p>
        </p:txBody>
      </p:sp>
      <p:sp>
        <p:nvSpPr>
          <p:cNvPr id="4" name="Slide Number Placeholder 3"/>
          <p:cNvSpPr>
            <a:spLocks noGrp="1"/>
          </p:cNvSpPr>
          <p:nvPr>
            <p:ph type="sldNum" sz="quarter" idx="5"/>
          </p:nvPr>
        </p:nvSpPr>
        <p:spPr/>
        <p:txBody>
          <a:bodyPr/>
          <a:lstStyle/>
          <a:p>
            <a:fld id="{688EF870-5850-6643-A228-25AFAA8E2BB1}" type="slidenum">
              <a:rPr lang="en-US" smtClean="0"/>
              <a:t>2</a:t>
            </a:fld>
            <a:endParaRPr lang="en-US"/>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image illustrates the versatility of transformer models across different domains and modalities. It showcases their applications in Natural Language Processing, Computer Vision, Audio processing, Reinforcement Learning, and Multimodal tasks. The image highlights the transformer's ability to handle diverse data types and tasks, making it a powerful architecture in the field of deep learning.</a:t>
            </a:r>
            <a:br>
              <a:rPr lang="en-US" dirty="0"/>
            </a:br>
            <a:br>
              <a:rPr lang="en-US" dirty="0"/>
            </a:br>
            <a:r>
              <a:rPr lang="en-US" dirty="0"/>
              <a:t>NLP: https://</a:t>
            </a:r>
            <a:r>
              <a:rPr lang="en-US" dirty="0" err="1"/>
              <a:t>arxiv.org</a:t>
            </a:r>
            <a:r>
              <a:rPr lang="en-US" dirty="0"/>
              <a:t>/abs/1706.03762</a:t>
            </a:r>
            <a:br>
              <a:rPr lang="en-US" dirty="0"/>
            </a:br>
            <a:r>
              <a:rPr lang="en-US" dirty="0" err="1"/>
              <a:t>ViT</a:t>
            </a:r>
            <a:r>
              <a:rPr lang="en-US" dirty="0"/>
              <a:t> Image: https://</a:t>
            </a:r>
            <a:r>
              <a:rPr lang="en-US" dirty="0" err="1"/>
              <a:t>arxiv.org</a:t>
            </a:r>
            <a:r>
              <a:rPr lang="en-US" dirty="0"/>
              <a:t>/abs/2010.11929v2</a:t>
            </a:r>
          </a:p>
          <a:p>
            <a:r>
              <a:rPr lang="en-US" dirty="0"/>
              <a:t>Audio </a:t>
            </a:r>
            <a:r>
              <a:rPr lang="en-US" dirty="0" err="1"/>
              <a:t>Spectogram</a:t>
            </a:r>
            <a:r>
              <a:rPr lang="en-US" dirty="0"/>
              <a:t> Transformer: https://</a:t>
            </a:r>
            <a:r>
              <a:rPr lang="en-US" dirty="0" err="1"/>
              <a:t>arxiv.org</a:t>
            </a:r>
            <a:r>
              <a:rPr lang="en-US" dirty="0"/>
              <a:t>/abs/2104.01778</a:t>
            </a:r>
          </a:p>
          <a:p>
            <a:r>
              <a:rPr lang="en-US" dirty="0"/>
              <a:t>RL: Decision transformer https://</a:t>
            </a:r>
            <a:r>
              <a:rPr lang="en-US" dirty="0" err="1"/>
              <a:t>arxiv.org</a:t>
            </a:r>
            <a:r>
              <a:rPr lang="en-US" dirty="0"/>
              <a:t>/abs/2106.01345</a:t>
            </a:r>
          </a:p>
          <a:p>
            <a:r>
              <a:rPr lang="en-US" dirty="0"/>
              <a:t>Multi-modal: </a:t>
            </a:r>
            <a:r>
              <a:rPr lang="en-US" dirty="0">
                <a:hlinkClick r:id="rId3"/>
              </a:rPr>
              <a:t>CMA-CLIP: Cross-Modality Attention CLIP for Image-Text Classification</a:t>
            </a:r>
            <a:r>
              <a:rPr lang="en-US" dirty="0"/>
              <a:t> https://</a:t>
            </a:r>
            <a:r>
              <a:rPr lang="en-US" dirty="0" err="1"/>
              <a:t>arxiv.org</a:t>
            </a:r>
            <a:r>
              <a:rPr lang="en-US" dirty="0"/>
              <a:t>/pdf/2112.03562v2.pdf</a:t>
            </a:r>
          </a:p>
        </p:txBody>
      </p:sp>
      <p:sp>
        <p:nvSpPr>
          <p:cNvPr id="4" name="Slide Number Placeholder 3"/>
          <p:cNvSpPr>
            <a:spLocks noGrp="1"/>
          </p:cNvSpPr>
          <p:nvPr>
            <p:ph type="sldNum" sz="quarter" idx="5"/>
          </p:nvPr>
        </p:nvSpPr>
        <p:spPr/>
        <p:txBody>
          <a:bodyPr/>
          <a:lstStyle/>
          <a:p>
            <a:fld id="{688EF870-5850-6643-A228-25AFAA8E2BB1}" type="slidenum">
              <a:rPr lang="en-US" smtClean="0"/>
              <a:t>20</a:t>
            </a:fld>
            <a:endParaRPr lang="en-US"/>
          </a:p>
        </p:txBody>
      </p:sp>
    </p:spTree>
    <p:extLst>
      <p:ext uri="{BB962C8B-B14F-4D97-AF65-F5344CB8AC3E}">
        <p14:creationId xmlns:p14="http://schemas.microsoft.com/office/powerpoint/2010/main" val="517925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Large language models have proven to be remarkably capable, but they also face several limitations and challenges. In this section, we will discuss some limitations of LLMs.</a:t>
            </a:r>
          </a:p>
        </p:txBody>
      </p:sp>
    </p:spTree>
    <p:extLst>
      <p:ext uri="{BB962C8B-B14F-4D97-AF65-F5344CB8AC3E}">
        <p14:creationId xmlns:p14="http://schemas.microsoft.com/office/powerpoint/2010/main" val="2590150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 language models face reliability and bias issues primarily stemming from their training data. Since LLMs can only learn from the data they are trained on, any biases or inaccuracies present in that data get encoded into the model's knowledge. This means LLMs lack the ability to critically evaluate the information they have learned or correct any false information or biases. Their outputs simply reflect the data they were exposed to during training, which may be problematic if that data is flawed or skewed.  Another major limitation is the context window size. These models have a finite context length that they can attend to at once. Any input that exceeds this context window becomes invisible to the model. This can lead to inconsistencies, lack of coherence, or missed context when generating text spanning long contexts beyond the model's window size. The example given highlights how even large models like Titan Premier have a limited context window of 30,000 tokens at launch, limiting their ability to maintain coherence over longer inputs or documents.</a:t>
            </a:r>
          </a:p>
        </p:txBody>
      </p:sp>
      <p:sp>
        <p:nvSpPr>
          <p:cNvPr id="4" name="Slide Number Placeholder 3"/>
          <p:cNvSpPr>
            <a:spLocks noGrp="1"/>
          </p:cNvSpPr>
          <p:nvPr>
            <p:ph type="sldNum" sz="quarter" idx="5"/>
          </p:nvPr>
        </p:nvSpPr>
        <p:spPr/>
        <p:txBody>
          <a:bodyPr/>
          <a:lstStyle/>
          <a:p>
            <a:fld id="{688EF870-5850-6643-A228-25AFAA8E2BB1}" type="slidenum">
              <a:rPr lang="en-US" smtClean="0"/>
              <a:t>22</a:t>
            </a:fld>
            <a:endParaRPr lang="en-US"/>
          </a:p>
        </p:txBody>
      </p:sp>
    </p:spTree>
    <p:extLst>
      <p:ext uri="{BB962C8B-B14F-4D97-AF65-F5344CB8AC3E}">
        <p14:creationId xmlns:p14="http://schemas.microsoft.com/office/powerpoint/2010/main" val="4023285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 language models face potential copyright infringement issues due to the nature of their training data and generated content. The training data might contain sensitive or copyrighted material, which raises legal concerns. Additionally, the generated content could be similar to someone's intellectual or creative property, leading to ethical and legal implications.  Another significant challenge is the ability of LLMs to create and propagate misinformation. These models may generate personal or sensitive data that could be used to identify and harm individuals. Furthermore, they can create and spread misinformation about individuals, groups, organizations, and other entities, which is a major concern given the widespread reach and influence of these models.</a:t>
            </a:r>
          </a:p>
        </p:txBody>
      </p:sp>
      <p:sp>
        <p:nvSpPr>
          <p:cNvPr id="4" name="Slide Number Placeholder 3"/>
          <p:cNvSpPr>
            <a:spLocks noGrp="1"/>
          </p:cNvSpPr>
          <p:nvPr>
            <p:ph type="sldNum" sz="quarter" idx="5"/>
          </p:nvPr>
        </p:nvSpPr>
        <p:spPr/>
        <p:txBody>
          <a:bodyPr/>
          <a:lstStyle/>
          <a:p>
            <a:fld id="{688EF870-5850-6643-A228-25AFAA8E2BB1}" type="slidenum">
              <a:rPr lang="en-US" smtClean="0"/>
              <a:t>23</a:t>
            </a:fld>
            <a:endParaRPr lang="en-US"/>
          </a:p>
        </p:txBody>
      </p:sp>
    </p:spTree>
    <p:extLst>
      <p:ext uri="{BB962C8B-B14F-4D97-AF65-F5344CB8AC3E}">
        <p14:creationId xmlns:p14="http://schemas.microsoft.com/office/powerpoint/2010/main" val="1398855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 language models are computationally intensive and require significant resources, both in terms of infrastructure and human capital. Developing and training these models necessitates substantial investments in powerful computer systems, specialized personnel like engineers, researchers, and scientists, as well as substantial energy consumption. For models with over 100 billion parameters, the total project cost can exceed $100 million, highlighting the financial commitment required.  Furthermore, the training process for LLMs has a considerable environmental impact due to their high energy demands. These models consume vast amounts of power, resulting in large carbon footprints. A study has shown that the CO2 emissions generated from training 5 billion parameter models on GPUs are roughly equivalent to the emissions from a trans-American flight. This environmental toll is a significant concern that needs to be addressed, as the development and deployment of LLMs continue to grow.</a:t>
            </a:r>
          </a:p>
        </p:txBody>
      </p:sp>
      <p:sp>
        <p:nvSpPr>
          <p:cNvPr id="4" name="Slide Number Placeholder 3"/>
          <p:cNvSpPr>
            <a:spLocks noGrp="1"/>
          </p:cNvSpPr>
          <p:nvPr>
            <p:ph type="sldNum" sz="quarter" idx="5"/>
          </p:nvPr>
        </p:nvSpPr>
        <p:spPr/>
        <p:txBody>
          <a:bodyPr/>
          <a:lstStyle/>
          <a:p>
            <a:fld id="{688EF870-5850-6643-A228-25AFAA8E2BB1}" type="slidenum">
              <a:rPr lang="en-US" smtClean="0"/>
              <a:t>24</a:t>
            </a:fld>
            <a:endParaRPr lang="en-US"/>
          </a:p>
        </p:txBody>
      </p:sp>
    </p:spTree>
    <p:extLst>
      <p:ext uri="{BB962C8B-B14F-4D97-AF65-F5344CB8AC3E}">
        <p14:creationId xmlns:p14="http://schemas.microsoft.com/office/powerpoint/2010/main" val="3951542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lesson covered foundation models and large language models. In the next lesson, you will learn about prompt engineering and a few techniques to improve the quality of the model's response through prompting.</a:t>
            </a:r>
          </a:p>
        </p:txBody>
      </p:sp>
    </p:spTree>
    <p:extLst>
      <p:ext uri="{BB962C8B-B14F-4D97-AF65-F5344CB8AC3E}">
        <p14:creationId xmlns:p14="http://schemas.microsoft.com/office/powerpoint/2010/main" val="3030284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participation in this course! We appreciate your engagement and hope you found the content valuable.</a:t>
            </a:r>
          </a:p>
        </p:txBody>
      </p:sp>
      <p:sp>
        <p:nvSpPr>
          <p:cNvPr id="4" name="Slide Number Placeholder 3"/>
          <p:cNvSpPr>
            <a:spLocks noGrp="1"/>
          </p:cNvSpPr>
          <p:nvPr>
            <p:ph type="sldNum" sz="quarter" idx="5"/>
          </p:nvPr>
        </p:nvSpPr>
        <p:spPr/>
        <p:txBody>
          <a:bodyPr/>
          <a:lstStyle/>
          <a:p>
            <a:fld id="{688EF870-5850-6643-A228-25AFAA8E2BB1}" type="slidenum">
              <a:rPr lang="en-US" smtClean="0"/>
              <a:t>26</a:t>
            </a:fld>
            <a:endParaRPr lang="en-US"/>
          </a:p>
        </p:txBody>
      </p:sp>
    </p:spTree>
    <p:extLst>
      <p:ext uri="{BB962C8B-B14F-4D97-AF65-F5344CB8AC3E}">
        <p14:creationId xmlns:p14="http://schemas.microsoft.com/office/powerpoint/2010/main" val="3238299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machine learning models are trained on data specific to the task they are designed to solve. The models are tailored and optimized for that particular task, making them highly specialized. The training process starts from scratch, without leveraging any prior knowledge or pre-trained representations.  There are various model architectures available, such as tree-based models, linear models, neural networks, and others. Each model type has its own strengths and weaknesses, and the choice depends on the characteristics of the problem and the data.</a:t>
            </a:r>
          </a:p>
        </p:txBody>
      </p:sp>
      <p:sp>
        <p:nvSpPr>
          <p:cNvPr id="4" name="Slide Number Placeholder 3"/>
          <p:cNvSpPr>
            <a:spLocks noGrp="1"/>
          </p:cNvSpPr>
          <p:nvPr>
            <p:ph type="sldNum" sz="quarter" idx="5"/>
          </p:nvPr>
        </p:nvSpPr>
        <p:spPr/>
        <p:txBody>
          <a:bodyPr/>
          <a:lstStyle/>
          <a:p>
            <a:fld id="{688EF870-5850-6643-A228-25AFAA8E2BB1}" type="slidenum">
              <a:rPr lang="en-US" smtClean="0"/>
              <a:t>3</a:t>
            </a:fld>
            <a:endParaRPr lang="en-US"/>
          </a:p>
        </p:txBody>
      </p:sp>
    </p:spTree>
    <p:extLst>
      <p:ext uri="{BB962C8B-B14F-4D97-AF65-F5344CB8AC3E}">
        <p14:creationId xmlns:p14="http://schemas.microsoft.com/office/powerpoint/2010/main" val="2453811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machine learning models are highly specialized and optimized for specific tasks like classification, regression, or clustering. However, adapting these models to similar tasks can be challenging. Since they are trained from scratch on task-specific data without leveraging any prior knowledge or pre-trained representations, extensive feature engineering and domain expertise are required to extract relevant features from raw data. This process is time-consuming and labor-intensive. Consequently, traditional ML models lack scalability and generalization capabilities, as each new task necessitates starting from scratch and repeating the feature engineering process, hindering their applicability to new domains or tasks.</a:t>
            </a:r>
          </a:p>
        </p:txBody>
      </p:sp>
      <p:sp>
        <p:nvSpPr>
          <p:cNvPr id="4" name="Slide Number Placeholder 3"/>
          <p:cNvSpPr>
            <a:spLocks noGrp="1"/>
          </p:cNvSpPr>
          <p:nvPr>
            <p:ph type="sldNum" sz="quarter" idx="5"/>
          </p:nvPr>
        </p:nvSpPr>
        <p:spPr/>
        <p:txBody>
          <a:bodyPr/>
          <a:lstStyle/>
          <a:p>
            <a:fld id="{688EF870-5850-6643-A228-25AFAA8E2BB1}" type="slidenum">
              <a:rPr lang="en-US" smtClean="0"/>
              <a:t>4</a:t>
            </a:fld>
            <a:endParaRPr lang="en-US"/>
          </a:p>
        </p:txBody>
      </p:sp>
    </p:spTree>
    <p:extLst>
      <p:ext uri="{BB962C8B-B14F-4D97-AF65-F5344CB8AC3E}">
        <p14:creationId xmlns:p14="http://schemas.microsoft.com/office/powerpoint/2010/main" val="1268672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learning involves training a computer model to recognize patterns in historical data, enabling it to make predictions on new, unseen data. The core idea is that an ML algorithm starts with a randomly initialized function and iteratively refines it until the features accurately predict the desired label.  The example illustrates this concept by aiming to predict whether a user will sign up for a paid Prime subscription after their free trial. The relevant features considered include the number of logins, whether the user watched a Prime video, the number of purchases made, and so on. The ML algorithm learns to map these features to the label, which indicates if the user will convert to a paid subscription or not.  The model essentially captures the learned relationship between the input features and the output label. Once trained on historical data, it can then make predictions for new users based on their feature values, forecasting their likelihood of subscribing to Prime after the free trial period. This exemplifies how machine learning can uncover patterns from data to make accurate predictions, with applications across various domains.</a:t>
            </a:r>
          </a:p>
        </p:txBody>
      </p:sp>
      <p:sp>
        <p:nvSpPr>
          <p:cNvPr id="4" name="Slide Number Placeholder 3"/>
          <p:cNvSpPr>
            <a:spLocks noGrp="1"/>
          </p:cNvSpPr>
          <p:nvPr>
            <p:ph type="sldNum" sz="quarter" idx="5"/>
          </p:nvPr>
        </p:nvSpPr>
        <p:spPr/>
        <p:txBody>
          <a:bodyPr/>
          <a:lstStyle/>
          <a:p>
            <a:fld id="{688EF870-5850-6643-A228-25AFAA8E2BB1}" type="slidenum">
              <a:rPr lang="en-US" smtClean="0"/>
              <a:t>5</a:t>
            </a:fld>
            <a:endParaRPr lang="en-US"/>
          </a:p>
        </p:txBody>
      </p:sp>
    </p:spTree>
    <p:extLst>
      <p:ext uri="{BB962C8B-B14F-4D97-AF65-F5344CB8AC3E}">
        <p14:creationId xmlns:p14="http://schemas.microsoft.com/office/powerpoint/2010/main" val="792363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quickly review what foundation models are from our previous lesson. Foundation models are large machine learning models pre-trained on vast amounts of data. The initial broad pre-training allows efficient transfer and specialization to specific applications.</a:t>
            </a:r>
          </a:p>
        </p:txBody>
      </p:sp>
      <p:sp>
        <p:nvSpPr>
          <p:cNvPr id="4" name="Slide Number Placeholder 3"/>
          <p:cNvSpPr>
            <a:spLocks noGrp="1"/>
          </p:cNvSpPr>
          <p:nvPr>
            <p:ph type="sldNum" sz="quarter" idx="5"/>
          </p:nvPr>
        </p:nvSpPr>
        <p:spPr/>
        <p:txBody>
          <a:bodyPr/>
          <a:lstStyle/>
          <a:p>
            <a:fld id="{688EF870-5850-6643-A228-25AFAA8E2BB1}" type="slidenum">
              <a:rPr lang="en-US" smtClean="0"/>
              <a:t>6</a:t>
            </a:fld>
            <a:endParaRPr lang="en-US"/>
          </a:p>
        </p:txBody>
      </p:sp>
    </p:spTree>
    <p:extLst>
      <p:ext uri="{BB962C8B-B14F-4D97-AF65-F5344CB8AC3E}">
        <p14:creationId xmlns:p14="http://schemas.microsoft.com/office/powerpoint/2010/main" val="1643116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 Language Models are foundation models trained on vast text data to learn word probabilities in different contexts. Their training involves predicting missing words in text sequences or predicting the next word given a phrase, allowing them to understand language patterns and generate contextually appropriate text for various applications.</a:t>
            </a:r>
          </a:p>
        </p:txBody>
      </p:sp>
      <p:sp>
        <p:nvSpPr>
          <p:cNvPr id="4" name="Slide Number Placeholder 3"/>
          <p:cNvSpPr>
            <a:spLocks noGrp="1"/>
          </p:cNvSpPr>
          <p:nvPr>
            <p:ph type="sldNum" sz="quarter" idx="5"/>
          </p:nvPr>
        </p:nvSpPr>
        <p:spPr/>
        <p:txBody>
          <a:bodyPr/>
          <a:lstStyle/>
          <a:p>
            <a:fld id="{688EF870-5850-6643-A228-25AFAA8E2BB1}" type="slidenum">
              <a:rPr lang="en-US" smtClean="0"/>
              <a:t>7</a:t>
            </a:fld>
            <a:endParaRPr lang="en-US"/>
          </a:p>
        </p:txBody>
      </p:sp>
    </p:spTree>
    <p:extLst>
      <p:ext uri="{BB962C8B-B14F-4D97-AF65-F5344CB8AC3E}">
        <p14:creationId xmlns:p14="http://schemas.microsoft.com/office/powerpoint/2010/main" val="3726403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traditional models that are trained on labeled data for specific tasks, foundation models are pretrained on vast amounts of unlabeled data in a self-supervised manner. This pretraining allows the model to learn general language patterns and knowledge, which can then be adapted or fine-tuned for various downstream tasks like text generation, summarization, information extraction, question answering, and chatbots. The key advantage of foundation models is their ability to leverage the knowledge gained from pretraining on large datasets, enabling efficient adaptation to new tasks with relative ease. This approach contrasts with traditional ML models that require extensive labeled data for each individual task, making foundation models more versatile and efficient for a wide range of applications.</a:t>
            </a:r>
          </a:p>
        </p:txBody>
      </p:sp>
      <p:sp>
        <p:nvSpPr>
          <p:cNvPr id="4" name="Slide Number Placeholder 3"/>
          <p:cNvSpPr>
            <a:spLocks noGrp="1"/>
          </p:cNvSpPr>
          <p:nvPr>
            <p:ph type="sldNum" sz="quarter" idx="5"/>
          </p:nvPr>
        </p:nvSpPr>
        <p:spPr/>
        <p:txBody>
          <a:bodyPr/>
          <a:lstStyle/>
          <a:p>
            <a:fld id="{688EF870-5850-6643-A228-25AFAA8E2BB1}" type="slidenum">
              <a:rPr lang="en-US" smtClean="0"/>
              <a:t>8</a:t>
            </a:fld>
            <a:endParaRPr lang="en-US"/>
          </a:p>
        </p:txBody>
      </p:sp>
    </p:spTree>
    <p:extLst>
      <p:ext uri="{BB962C8B-B14F-4D97-AF65-F5344CB8AC3E}">
        <p14:creationId xmlns:p14="http://schemas.microsoft.com/office/powerpoint/2010/main" val="481420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growth of large language models has been remarkable, as illustrated by the graph showing the increasing number of parameters in notable artificial intelligence systems over time. Parameters or weights are variables in a model whose values are adjusted during training to establish how input data gets transformed into the desired output, such as the connection weights in an artificial neural network.  The graph traces the evolution of maximum parameter counts, starting from a modest 120 million parameters in December 2001 for early models. Over the years, the parameter counts have grown exponentially, reaching 1.7 billion by July 2014, 175 billion by January 2020, and a staggering trillion parameters by the most recent data point.  This rapid growth in parameter counts reflects the increasing complexity and capability of LLMs, enabling them to capture and model intricate language patterns and semantics more effectively. However, it's important to note that parameter count alone is not the sole determinant of an LLM's performance; factors such as model architecture, training data quality, and optimization techniques also play crucial roles.</a:t>
            </a:r>
          </a:p>
          <a:p>
            <a:br>
              <a:rPr lang="en-US" dirty="0"/>
            </a:br>
            <a:r>
              <a:rPr lang="en-US" dirty="0"/>
              <a:t>Source: https://</a:t>
            </a:r>
            <a:r>
              <a:rPr lang="en-US" dirty="0" err="1"/>
              <a:t>ourworldindata.org</a:t>
            </a:r>
            <a:r>
              <a:rPr lang="en-US" dirty="0"/>
              <a:t>/</a:t>
            </a:r>
            <a:r>
              <a:rPr lang="en-US" dirty="0" err="1"/>
              <a:t>grapher</a:t>
            </a:r>
            <a:r>
              <a:rPr lang="en-US" dirty="0"/>
              <a:t>/</a:t>
            </a:r>
            <a:r>
              <a:rPr lang="en-US" dirty="0" err="1"/>
              <a:t>artificial-intelligence-parameter-count?zoomToSelection</a:t>
            </a:r>
            <a:r>
              <a:rPr lang="en-US" dirty="0"/>
              <a:t>=</a:t>
            </a:r>
            <a:r>
              <a:rPr lang="en-US" dirty="0" err="1"/>
              <a:t>true&amp;time</a:t>
            </a:r>
            <a:r>
              <a:rPr lang="en-US"/>
              <a:t>=1998-11-01..latest&amp;showSelectionOnlyInTable=1</a:t>
            </a:r>
            <a:endParaRPr lang="en-US" dirty="0"/>
          </a:p>
        </p:txBody>
      </p:sp>
      <p:sp>
        <p:nvSpPr>
          <p:cNvPr id="4" name="Slide Number Placeholder 3"/>
          <p:cNvSpPr>
            <a:spLocks noGrp="1"/>
          </p:cNvSpPr>
          <p:nvPr>
            <p:ph type="sldNum" sz="quarter" idx="5"/>
          </p:nvPr>
        </p:nvSpPr>
        <p:spPr/>
        <p:txBody>
          <a:bodyPr/>
          <a:lstStyle/>
          <a:p>
            <a:fld id="{688EF870-5850-6643-A228-25AFAA8E2BB1}" type="slidenum">
              <a:rPr lang="en-US" smtClean="0"/>
              <a:t>9</a:t>
            </a:fld>
            <a:endParaRPr lang="en-US"/>
          </a:p>
        </p:txBody>
      </p:sp>
    </p:spTree>
    <p:extLst>
      <p:ext uri="{BB962C8B-B14F-4D97-AF65-F5344CB8AC3E}">
        <p14:creationId xmlns:p14="http://schemas.microsoft.com/office/powerpoint/2010/main" val="2903005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321956686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1066275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3913796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117426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088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410025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1971729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61907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3232598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1999876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5BD4D1B-B3EB-4C0C-8CE3-A35C1F88F6BC}"/>
              </a:ext>
            </a:extLst>
          </p:cNvPr>
          <p:cNvSpPr>
            <a:spLocks noGrp="1"/>
          </p:cNvSpPr>
          <p:nvPr>
            <p:ph type="title" idx="1"/>
          </p:nvPr>
        </p:nvSpPr>
        <p:spPr>
          <a:xfrm>
            <a:off x="365760" y="301752"/>
            <a:ext cx="11567160" cy="731520"/>
          </a:xfrm>
          <a:prstGeom prst="rect">
            <a:avLst/>
          </a:prstGeom>
        </p:spPr>
        <p:txBody>
          <a:bodyPr vert="horz" lIns="91440" tIns="45720" rIns="91440" bIns="45720" rtlCol="0" anchor="ctr">
            <a:normAutofit/>
          </a:bodyPr>
          <a:lstStyle/>
          <a:p>
            <a:r>
              <a:rPr lang="en-US">
                <a:latin typeface="Amazon Ember Display Heavy" panose="04020705040A02060702" pitchFamily="82" charset="0"/>
              </a:rPr>
              <a:t>Click to edit Master title style</a:t>
            </a:r>
            <a:endParaRPr lang="en-US" dirty="0"/>
          </a:p>
        </p:txBody>
      </p:sp>
      <p:sp>
        <p:nvSpPr>
          <p:cNvPr id="2" name="Content">
            <a:extLst>
              <a:ext uri="{FF2B5EF4-FFF2-40B4-BE49-F238E27FC236}">
                <a16:creationId xmlns:a16="http://schemas.microsoft.com/office/drawing/2014/main" id="{3AF961A5-759C-41EF-B858-64D5160112BA}"/>
              </a:ext>
            </a:extLst>
          </p:cNvPr>
          <p:cNvSpPr>
            <a:spLocks noGrp="1"/>
          </p:cNvSpPr>
          <p:nvPr>
            <p:ph type="body" idx="2"/>
          </p:nvPr>
        </p:nvSpPr>
        <p:spPr>
          <a:xfrm>
            <a:off x="365760" y="1143000"/>
            <a:ext cx="11567160" cy="5294376"/>
          </a:xfrm>
          <a:prstGeom prst="rect">
            <a:avLst/>
          </a:prstGeom>
        </p:spPr>
        <p:txBody>
          <a:bodyPr vert="horz" lIns="91440" tIns="45720" rIns="91440" bIns="45720" rtlCol="0">
            <a:normAutofit/>
          </a:bodyPr>
          <a:lstStyle/>
          <a:p>
            <a:pPr marL="230188" lvl="0" indent="-230188" defTabSz="228600">
              <a:lnSpc>
                <a:spcPct val="100000"/>
              </a:lnSpc>
              <a:spcBef>
                <a:spcPts val="500"/>
              </a:spcBef>
              <a:spcAft>
                <a:spcPts val="600"/>
              </a:spcAft>
              <a:buFont typeface="Amazon Ember Display"/>
            </a:pPr>
            <a:r>
              <a:rPr lang="en-US"/>
              <a:t>Click to edit Master text styles</a:t>
            </a:r>
          </a:p>
          <a:p>
            <a:pPr marL="230188" lvl="1" indent="-230188" defTabSz="228600">
              <a:lnSpc>
                <a:spcPct val="100000"/>
              </a:lnSpc>
              <a:spcBef>
                <a:spcPts val="500"/>
              </a:spcBef>
              <a:spcAft>
                <a:spcPts val="600"/>
              </a:spcAft>
              <a:buFont typeface="Amazon Ember Display"/>
            </a:pPr>
            <a:r>
              <a:rPr lang="en-US"/>
              <a:t>Second level</a:t>
            </a:r>
          </a:p>
          <a:p>
            <a:pPr marL="230188" lvl="2" indent="-230188" defTabSz="228600">
              <a:lnSpc>
                <a:spcPct val="100000"/>
              </a:lnSpc>
              <a:spcBef>
                <a:spcPts val="500"/>
              </a:spcBef>
              <a:spcAft>
                <a:spcPts val="600"/>
              </a:spcAft>
              <a:buFont typeface="Amazon Ember Display"/>
            </a:pPr>
            <a:r>
              <a:rPr lang="en-US"/>
              <a:t>Third level</a:t>
            </a:r>
          </a:p>
          <a:p>
            <a:pPr marL="230188" lvl="3" indent="-230188" defTabSz="228600">
              <a:lnSpc>
                <a:spcPct val="100000"/>
              </a:lnSpc>
              <a:spcBef>
                <a:spcPts val="500"/>
              </a:spcBef>
              <a:spcAft>
                <a:spcPts val="600"/>
              </a:spcAft>
              <a:buFont typeface="Amazon Ember Display"/>
            </a:pPr>
            <a:r>
              <a:rPr lang="en-US"/>
              <a:t>Fourth level</a:t>
            </a:r>
          </a:p>
          <a:p>
            <a:pPr marL="230188" lvl="4" indent="-230188" defTabSz="228600">
              <a:lnSpc>
                <a:spcPct val="100000"/>
              </a:lnSpc>
              <a:spcBef>
                <a:spcPts val="500"/>
              </a:spcBef>
              <a:spcAft>
                <a:spcPts val="600"/>
              </a:spcAft>
              <a:buFont typeface="Amazon Ember Display"/>
            </a:pPr>
            <a:r>
              <a:rPr lang="en-US"/>
              <a:t>Fifth level</a:t>
            </a:r>
            <a:endParaRPr lang="en-US" dirty="0"/>
          </a:p>
        </p:txBody>
      </p:sp>
      <p:sp>
        <p:nvSpPr>
          <p:cNvPr id="89" name="Slide Number">
            <a:extLst>
              <a:ext uri="{FF2B5EF4-FFF2-40B4-BE49-F238E27FC236}">
                <a16:creationId xmlns:a16="http://schemas.microsoft.com/office/drawing/2014/main" id="{A07A00D0-EC0A-44D2-9309-40C08E7F67D5}"/>
              </a:ext>
            </a:extLst>
          </p:cNvPr>
          <p:cNvSpPr>
            <a:spLocks noGrp="1"/>
          </p:cNvSpPr>
          <p:nvPr>
            <p:ph type="sldNum" idx="89"/>
          </p:nvPr>
        </p:nvSpPr>
        <p:spPr>
          <a:xfrm>
            <a:off x="11466576" y="6446520"/>
            <a:ext cx="484632" cy="228600"/>
          </a:xfrm>
          <a:prstGeom prst="rect">
            <a:avLst/>
          </a:prstGeom>
        </p:spPr>
        <p:txBody>
          <a:bodyPr vert="horz" lIns="0" tIns="0" rIns="0" bIns="0" rtlCol="0" anchor="ctr"/>
          <a:lstStyle>
            <a:lvl1pPr algn="r">
              <a:defRPr sz="1200">
                <a:solidFill>
                  <a:srgbClr val="232F3E"/>
                </a:solidFill>
              </a:defRPr>
            </a:lvl1pPr>
          </a:lstStyle>
          <a:p>
            <a:fld id="{86A8BF56-6CB3-514C-9A64-F39D95C9E25B}" type="slidenum">
              <a:rPr lang="en-US" smtClean="0"/>
              <a:t>‹#›</a:t>
            </a:fld>
            <a:endParaRPr lang="en-US"/>
          </a:p>
        </p:txBody>
      </p:sp>
    </p:spTree>
    <p:extLst>
      <p:ext uri="{BB962C8B-B14F-4D97-AF65-F5344CB8AC3E}">
        <p14:creationId xmlns:p14="http://schemas.microsoft.com/office/powerpoint/2010/main" val="2252613718"/>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Lst>
  <p:hf hdr="0" ftr="0" dt="0"/>
  <p:txStyles>
    <p:titleStyle>
      <a:lvl1pPr algn="l" defTabSz="914400" rtl="0" eaLnBrk="1" latinLnBrk="0" hangingPunct="1">
        <a:lnSpc>
          <a:spcPct val="90000"/>
        </a:lnSpc>
        <a:spcBef>
          <a:spcPct val="0"/>
        </a:spcBef>
        <a:buNone/>
        <a:defRPr sz="3600" kern="1200">
          <a:solidFill>
            <a:srgbClr val="232F3E"/>
          </a:solidFill>
          <a:latin typeface="Amazon Ember Display"/>
        </a:defRPr>
      </a:lvl1pPr>
    </p:titleStyle>
    <p:bodyStyle>
      <a:lvl1pPr marL="228600" indent="-228600" algn="l" defTabSz="914400" rtl="0" eaLnBrk="1" latinLnBrk="0" hangingPunct="1">
        <a:lnSpc>
          <a:spcPct val="90000"/>
        </a:lnSpc>
        <a:spcBef>
          <a:spcPts val="1000"/>
        </a:spcBef>
        <a:buFont typeface="Amazon Ember Display"/>
        <a:buChar char="•"/>
        <a:defRPr lang="en-US" sz="2800" kern="1200" dirty="0">
          <a:solidFill>
            <a:srgbClr val="232F3E"/>
          </a:solidFill>
          <a:latin typeface="Amazon Ember Display"/>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p:bodyStyle>
    <p:otherStyle>
      <a:defPPr>
        <a:defRPr lang="en-US"/>
      </a:defPPr>
      <a:lvl1pPr marL="0" algn="l" defTabSz="914400" rtl="0" eaLnBrk="1" latinLnBrk="0" hangingPunct="1">
        <a:defRPr sz="1800" kern="1200">
          <a:solidFill>
            <a:schemeClr val="tx1"/>
          </a:solidFill>
          <a:latin typeface="Amazon Ember Display"/>
        </a:defRPr>
      </a:lvl1pPr>
      <a:lvl2pPr marL="457200" algn="l" defTabSz="914400" rtl="0" eaLnBrk="1" latinLnBrk="0" hangingPunct="1">
        <a:defRPr sz="1800" kern="1200">
          <a:solidFill>
            <a:schemeClr val="tx1"/>
          </a:solidFill>
          <a:latin typeface="Amazon Ember Display"/>
        </a:defRPr>
      </a:lvl2pPr>
      <a:lvl3pPr marL="914400" algn="l" defTabSz="914400" rtl="0" eaLnBrk="1" latinLnBrk="0" hangingPunct="1">
        <a:defRPr sz="1800" kern="1200">
          <a:solidFill>
            <a:schemeClr val="tx1"/>
          </a:solidFill>
          <a:latin typeface="Amazon Ember Display"/>
        </a:defRPr>
      </a:lvl3pPr>
      <a:lvl4pPr marL="1371600" algn="l" defTabSz="914400" rtl="0" eaLnBrk="1" latinLnBrk="0" hangingPunct="1">
        <a:defRPr sz="1800" kern="1200">
          <a:solidFill>
            <a:schemeClr val="tx1"/>
          </a:solidFill>
          <a:latin typeface="Amazon Ember Display"/>
        </a:defRPr>
      </a:lvl4pPr>
      <a:lvl5pPr marL="1828800" algn="l" defTabSz="914400" rtl="0" eaLnBrk="1" latinLnBrk="0" hangingPunct="1">
        <a:defRPr sz="1800" kern="1200">
          <a:solidFill>
            <a:schemeClr val="tx1"/>
          </a:solidFill>
          <a:latin typeface="Amazon Ember Display"/>
        </a:defRPr>
      </a:lvl5pPr>
      <a:lvl6pPr marL="2286000" algn="l" defTabSz="914400" rtl="0" eaLnBrk="1" latinLnBrk="0" hangingPunct="1">
        <a:defRPr sz="1800" kern="1200">
          <a:solidFill>
            <a:schemeClr val="tx1"/>
          </a:solidFill>
          <a:latin typeface="Amazon Ember Display"/>
        </a:defRPr>
      </a:lvl6pPr>
      <a:lvl7pPr marL="2743200" algn="l" defTabSz="914400" rtl="0" eaLnBrk="1" latinLnBrk="0" hangingPunct="1">
        <a:defRPr sz="1800" kern="1200">
          <a:solidFill>
            <a:schemeClr val="tx1"/>
          </a:solidFill>
          <a:latin typeface="Amazon Ember Display"/>
        </a:defRPr>
      </a:lvl7pPr>
      <a:lvl8pPr marL="3200400" algn="l" defTabSz="914400" rtl="0" eaLnBrk="1" latinLnBrk="0" hangingPunct="1">
        <a:defRPr sz="1800" kern="1200">
          <a:solidFill>
            <a:schemeClr val="tx1"/>
          </a:solidFill>
          <a:latin typeface="Amazon Ember Display"/>
        </a:defRPr>
      </a:lvl8pPr>
      <a:lvl9pPr marL="3657600" algn="l" defTabSz="914400" rtl="0" eaLnBrk="1" latinLnBrk="0" hangingPunct="1">
        <a:defRPr sz="1800" kern="1200">
          <a:solidFill>
            <a:schemeClr val="tx1"/>
          </a:solidFill>
          <a:latin typeface="Amazon Ember Display"/>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ourworldindata.org/grapher/artificial-intelligence-parameter-count?zoomToSelection=true&amp;time=1998-11-01..latest&amp;showSelectionOnlyInTable=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F1F73E-D2C7-4E1E-3A62-9E4B2709DE46}"/>
              </a:ext>
            </a:extLst>
          </p:cNvPr>
          <p:cNvSpPr>
            <a:spLocks noGrp="1"/>
          </p:cNvSpPr>
          <p:nvPr>
            <p:ph type="sldNum" idx="97"/>
          </p:nvPr>
        </p:nvSpPr>
        <p:spPr/>
        <p:txBody>
          <a:bodyPr/>
          <a:lstStyle/>
          <a:p>
            <a:fld id="{86A8BF56-6CB3-514C-9A64-F39D95C9E25B}" type="slidenum">
              <a:rPr lang="en-US" smtClean="0"/>
              <a:t>1</a:t>
            </a:fld>
            <a:endParaRPr lang="en-US"/>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a:xfrm>
            <a:off x="457200" y="1554163"/>
            <a:ext cx="8080131" cy="2195512"/>
          </a:xfrm>
        </p:spPr>
        <p:txBody>
          <a:bodyPr/>
          <a:lstStyle/>
          <a:p>
            <a:r>
              <a:rPr lang="en-US" dirty="0"/>
              <a:t>Foundation Models and Large Language Models</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lstStyle/>
          <a:p>
            <a:r>
              <a:rPr lang="en-US" dirty="0"/>
              <a:t>Generative AI</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1 – Lesson 2</a:t>
            </a:r>
          </a:p>
        </p:txBody>
      </p:sp>
    </p:spTree>
    <p:extLst>
      <p:ext uri="{BB962C8B-B14F-4D97-AF65-F5344CB8AC3E}">
        <p14:creationId xmlns:p14="http://schemas.microsoft.com/office/powerpoint/2010/main" val="350748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10</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Transformer Networks</a:t>
            </a:r>
          </a:p>
        </p:txBody>
      </p:sp>
    </p:spTree>
    <p:extLst>
      <p:ext uri="{BB962C8B-B14F-4D97-AF65-F5344CB8AC3E}">
        <p14:creationId xmlns:p14="http://schemas.microsoft.com/office/powerpoint/2010/main" val="1291583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7E8B7A6-EB6D-5A13-9065-17C0EB0F0690}"/>
              </a:ext>
            </a:extLst>
          </p:cNvPr>
          <p:cNvSpPr>
            <a:spLocks noGrp="1"/>
          </p:cNvSpPr>
          <p:nvPr>
            <p:ph type="sldNum" idx="97"/>
          </p:nvPr>
        </p:nvSpPr>
        <p:spPr/>
        <p:txBody>
          <a:bodyPr/>
          <a:lstStyle/>
          <a:p>
            <a:fld id="{86A8BF56-6CB3-514C-9A64-F39D95C9E25B}" type="slidenum">
              <a:rPr lang="en-US" smtClean="0"/>
              <a:t>11</a:t>
            </a:fld>
            <a:endParaRPr lang="en-US"/>
          </a:p>
        </p:txBody>
      </p:sp>
      <p:sp>
        <p:nvSpPr>
          <p:cNvPr id="2" name="Title 1">
            <a:extLst>
              <a:ext uri="{FF2B5EF4-FFF2-40B4-BE49-F238E27FC236}">
                <a16:creationId xmlns:a16="http://schemas.microsoft.com/office/drawing/2014/main" id="{8E88A9F1-16AC-1ED9-E241-952634A699A9}"/>
              </a:ext>
            </a:extLst>
          </p:cNvPr>
          <p:cNvSpPr>
            <a:spLocks noGrp="1"/>
          </p:cNvSpPr>
          <p:nvPr>
            <p:ph type="title" idx="1"/>
          </p:nvPr>
        </p:nvSpPr>
        <p:spPr/>
        <p:txBody>
          <a:bodyPr/>
          <a:lstStyle/>
          <a:p>
            <a:r>
              <a:rPr lang="en-US" dirty="0"/>
              <a:t>Sequence-to-sequence models</a:t>
            </a:r>
          </a:p>
        </p:txBody>
      </p:sp>
      <p:sp>
        <p:nvSpPr>
          <p:cNvPr id="3" name="Content Placeholder 2">
            <a:extLst>
              <a:ext uri="{FF2B5EF4-FFF2-40B4-BE49-F238E27FC236}">
                <a16:creationId xmlns:a16="http://schemas.microsoft.com/office/drawing/2014/main" id="{F0B3A147-B347-2C08-81B9-E2427969D7AF}"/>
              </a:ext>
            </a:extLst>
          </p:cNvPr>
          <p:cNvSpPr>
            <a:spLocks noGrp="1"/>
          </p:cNvSpPr>
          <p:nvPr>
            <p:ph idx="2"/>
          </p:nvPr>
        </p:nvSpPr>
        <p:spPr>
          <a:xfrm>
            <a:off x="365760" y="1165536"/>
            <a:ext cx="11466576" cy="1859547"/>
          </a:xfrm>
        </p:spPr>
        <p:txBody>
          <a:bodyPr/>
          <a:lstStyle/>
          <a:p>
            <a:pPr marL="0" indent="0">
              <a:buFontTx/>
              <a:buNone/>
            </a:pPr>
            <a:r>
              <a:rPr lang="en-US" sz="3200" dirty="0">
                <a:latin typeface="+mn-lt"/>
              </a:rPr>
              <a:t>Use input sequences to produce output sequences.</a:t>
            </a:r>
          </a:p>
          <a:p>
            <a:pPr lvl="1"/>
            <a:r>
              <a:rPr lang="en-US" sz="2400" dirty="0">
                <a:latin typeface="+mn-lt"/>
              </a:rPr>
              <a:t>Input and output are </a:t>
            </a:r>
            <a:r>
              <a:rPr lang="en-US" sz="2400" dirty="0">
                <a:solidFill>
                  <a:srgbClr val="E32D7B"/>
                </a:solidFill>
                <a:latin typeface="+mj-lt"/>
              </a:rPr>
              <a:t>both variable-length </a:t>
            </a:r>
            <a:r>
              <a:rPr lang="en-US" sz="2400" dirty="0">
                <a:latin typeface="+mn-lt"/>
              </a:rPr>
              <a:t>sequences.</a:t>
            </a:r>
          </a:p>
          <a:p>
            <a:pPr lvl="1"/>
            <a:r>
              <a:rPr lang="en-US" sz="2400" dirty="0">
                <a:latin typeface="+mn-lt"/>
              </a:rPr>
              <a:t>Examples:</a:t>
            </a:r>
            <a:endParaRPr lang="en-US" sz="2400" dirty="0"/>
          </a:p>
          <a:p>
            <a:endParaRPr lang="en-US" dirty="0"/>
          </a:p>
        </p:txBody>
      </p:sp>
      <p:sp>
        <p:nvSpPr>
          <p:cNvPr id="6" name="TextBox 5">
            <a:extLst>
              <a:ext uri="{FF2B5EF4-FFF2-40B4-BE49-F238E27FC236}">
                <a16:creationId xmlns:a16="http://schemas.microsoft.com/office/drawing/2014/main" id="{22C73E8B-BA89-27B6-4AD3-C8E90FACBCCE}"/>
              </a:ext>
            </a:extLst>
          </p:cNvPr>
          <p:cNvSpPr txBox="1"/>
          <p:nvPr/>
        </p:nvSpPr>
        <p:spPr>
          <a:xfrm>
            <a:off x="1653817" y="2884660"/>
            <a:ext cx="2956259" cy="523220"/>
          </a:xfrm>
          <a:prstGeom prst="rect">
            <a:avLst/>
          </a:prstGeom>
          <a:noFill/>
        </p:spPr>
        <p:txBody>
          <a:bodyPr wrap="none" rtlCol="0">
            <a:spAutoFit/>
          </a:bodyPr>
          <a:lstStyle/>
          <a:p>
            <a:r>
              <a:rPr lang="en-US" sz="2800" dirty="0"/>
              <a:t>Auto-completion</a:t>
            </a:r>
          </a:p>
        </p:txBody>
      </p:sp>
      <p:sp>
        <p:nvSpPr>
          <p:cNvPr id="9" name="TextBox 8">
            <a:extLst>
              <a:ext uri="{FF2B5EF4-FFF2-40B4-BE49-F238E27FC236}">
                <a16:creationId xmlns:a16="http://schemas.microsoft.com/office/drawing/2014/main" id="{4D8AD640-744C-6B38-CA9A-3003833927DB}"/>
              </a:ext>
            </a:extLst>
          </p:cNvPr>
          <p:cNvSpPr txBox="1"/>
          <p:nvPr/>
        </p:nvSpPr>
        <p:spPr>
          <a:xfrm>
            <a:off x="7577950" y="2884660"/>
            <a:ext cx="3408305" cy="523220"/>
          </a:xfrm>
          <a:prstGeom prst="rect">
            <a:avLst/>
          </a:prstGeom>
          <a:noFill/>
        </p:spPr>
        <p:txBody>
          <a:bodyPr wrap="none" rtlCol="0">
            <a:spAutoFit/>
          </a:bodyPr>
          <a:lstStyle/>
          <a:p>
            <a:r>
              <a:rPr lang="en-US" sz="2800" dirty="0"/>
              <a:t>Machine translation</a:t>
            </a:r>
          </a:p>
        </p:txBody>
      </p:sp>
      <p:grpSp>
        <p:nvGrpSpPr>
          <p:cNvPr id="14" name="Group 13">
            <a:extLst>
              <a:ext uri="{FF2B5EF4-FFF2-40B4-BE49-F238E27FC236}">
                <a16:creationId xmlns:a16="http://schemas.microsoft.com/office/drawing/2014/main" id="{6DBF76D2-2C6B-947D-4BE2-5C51E0FDA243}"/>
              </a:ext>
            </a:extLst>
          </p:cNvPr>
          <p:cNvGrpSpPr/>
          <p:nvPr/>
        </p:nvGrpSpPr>
        <p:grpSpPr>
          <a:xfrm>
            <a:off x="807520" y="3504754"/>
            <a:ext cx="4648853" cy="2632661"/>
            <a:chOff x="-4508192" y="3100632"/>
            <a:chExt cx="4648853" cy="2632661"/>
          </a:xfrm>
        </p:grpSpPr>
        <p:sp>
          <p:nvSpPr>
            <p:cNvPr id="7" name="Rectangle 6">
              <a:extLst>
                <a:ext uri="{FF2B5EF4-FFF2-40B4-BE49-F238E27FC236}">
                  <a16:creationId xmlns:a16="http://schemas.microsoft.com/office/drawing/2014/main" id="{F5A656FD-81E5-41F6-0A8F-72755B9F540E}"/>
                </a:ext>
              </a:extLst>
            </p:cNvPr>
            <p:cNvSpPr/>
            <p:nvPr/>
          </p:nvSpPr>
          <p:spPr>
            <a:xfrm>
              <a:off x="-4508192" y="3100632"/>
              <a:ext cx="4648853" cy="487366"/>
            </a:xfrm>
            <a:prstGeom prst="rect">
              <a:avLst/>
            </a:prstGeom>
            <a:solidFill>
              <a:schemeClr val="bg1">
                <a:lumMod val="95000"/>
              </a:schemeClr>
            </a:solidFill>
            <a:ln w="28575" cap="rnd">
              <a:beve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       What is AWS</a:t>
              </a:r>
            </a:p>
          </p:txBody>
        </p:sp>
        <p:sp>
          <p:nvSpPr>
            <p:cNvPr id="13" name="Graphic 10" descr="Magnifying glass with solid fill">
              <a:extLst>
                <a:ext uri="{FF2B5EF4-FFF2-40B4-BE49-F238E27FC236}">
                  <a16:creationId xmlns:a16="http://schemas.microsoft.com/office/drawing/2014/main" id="{8903F3C0-5FD5-941B-AEC1-0C9C4D61C80E}"/>
                </a:ext>
              </a:extLst>
            </p:cNvPr>
            <p:cNvSpPr/>
            <p:nvPr/>
          </p:nvSpPr>
          <p:spPr>
            <a:xfrm>
              <a:off x="-4370911" y="3179189"/>
              <a:ext cx="330827" cy="331088"/>
            </a:xfrm>
            <a:custGeom>
              <a:avLst/>
              <a:gdLst>
                <a:gd name="connsiteX0" fmla="*/ 322288 w 330827"/>
                <a:gd name="connsiteY0" fmla="*/ 280797 h 331088"/>
                <a:gd name="connsiteX1" fmla="*/ 269900 w 330827"/>
                <a:gd name="connsiteY1" fmla="*/ 228409 h 331088"/>
                <a:gd name="connsiteX2" fmla="*/ 243916 w 330827"/>
                <a:gd name="connsiteY2" fmla="*/ 220447 h 331088"/>
                <a:gd name="connsiteX3" fmla="*/ 225476 w 330827"/>
                <a:gd name="connsiteY3" fmla="*/ 202006 h 331088"/>
                <a:gd name="connsiteX4" fmla="*/ 251460 w 330827"/>
                <a:gd name="connsiteY4" fmla="*/ 125730 h 331088"/>
                <a:gd name="connsiteX5" fmla="*/ 125730 w 330827"/>
                <a:gd name="connsiteY5" fmla="*/ 0 h 331088"/>
                <a:gd name="connsiteX6" fmla="*/ 0 w 330827"/>
                <a:gd name="connsiteY6" fmla="*/ 125730 h 331088"/>
                <a:gd name="connsiteX7" fmla="*/ 125730 w 330827"/>
                <a:gd name="connsiteY7" fmla="*/ 251460 h 331088"/>
                <a:gd name="connsiteX8" fmla="*/ 202006 w 330827"/>
                <a:gd name="connsiteY8" fmla="*/ 225476 h 331088"/>
                <a:gd name="connsiteX9" fmla="*/ 220447 w 330827"/>
                <a:gd name="connsiteY9" fmla="*/ 243916 h 331088"/>
                <a:gd name="connsiteX10" fmla="*/ 228409 w 330827"/>
                <a:gd name="connsiteY10" fmla="*/ 269900 h 331088"/>
                <a:gd name="connsiteX11" fmla="*/ 280797 w 330827"/>
                <a:gd name="connsiteY11" fmla="*/ 322288 h 331088"/>
                <a:gd name="connsiteX12" fmla="*/ 301752 w 330827"/>
                <a:gd name="connsiteY12" fmla="*/ 331089 h 331088"/>
                <a:gd name="connsiteX13" fmla="*/ 322707 w 330827"/>
                <a:gd name="connsiteY13" fmla="*/ 322288 h 331088"/>
                <a:gd name="connsiteX14" fmla="*/ 322288 w 330827"/>
                <a:gd name="connsiteY14" fmla="*/ 280797 h 331088"/>
                <a:gd name="connsiteX15" fmla="*/ 125311 w 330827"/>
                <a:gd name="connsiteY15" fmla="*/ 225895 h 331088"/>
                <a:gd name="connsiteX16" fmla="*/ 24727 w 330827"/>
                <a:gd name="connsiteY16" fmla="*/ 125311 h 331088"/>
                <a:gd name="connsiteX17" fmla="*/ 125311 w 330827"/>
                <a:gd name="connsiteY17" fmla="*/ 24727 h 331088"/>
                <a:gd name="connsiteX18" fmla="*/ 225895 w 330827"/>
                <a:gd name="connsiteY18" fmla="*/ 125311 h 331088"/>
                <a:gd name="connsiteX19" fmla="*/ 125311 w 330827"/>
                <a:gd name="connsiteY19" fmla="*/ 225895 h 331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0827" h="331088">
                  <a:moveTo>
                    <a:pt x="322288" y="280797"/>
                  </a:moveTo>
                  <a:lnTo>
                    <a:pt x="269900" y="228409"/>
                  </a:lnTo>
                  <a:cubicBezTo>
                    <a:pt x="262776" y="221285"/>
                    <a:pt x="253136" y="218770"/>
                    <a:pt x="243916" y="220447"/>
                  </a:cubicBezTo>
                  <a:lnTo>
                    <a:pt x="225476" y="202006"/>
                  </a:lnTo>
                  <a:cubicBezTo>
                    <a:pt x="241821" y="181051"/>
                    <a:pt x="251460" y="154229"/>
                    <a:pt x="251460" y="125730"/>
                  </a:cubicBezTo>
                  <a:cubicBezTo>
                    <a:pt x="251460" y="56579"/>
                    <a:pt x="194881" y="0"/>
                    <a:pt x="125730" y="0"/>
                  </a:cubicBezTo>
                  <a:cubicBezTo>
                    <a:pt x="56579" y="0"/>
                    <a:pt x="0" y="56579"/>
                    <a:pt x="0" y="125730"/>
                  </a:cubicBezTo>
                  <a:cubicBezTo>
                    <a:pt x="0" y="194881"/>
                    <a:pt x="56579" y="251460"/>
                    <a:pt x="125730" y="251460"/>
                  </a:cubicBezTo>
                  <a:cubicBezTo>
                    <a:pt x="154229" y="251460"/>
                    <a:pt x="180632" y="241821"/>
                    <a:pt x="202006" y="225476"/>
                  </a:cubicBezTo>
                  <a:lnTo>
                    <a:pt x="220447" y="243916"/>
                  </a:lnTo>
                  <a:cubicBezTo>
                    <a:pt x="218770" y="253136"/>
                    <a:pt x="221285" y="262776"/>
                    <a:pt x="228409" y="269900"/>
                  </a:cubicBezTo>
                  <a:lnTo>
                    <a:pt x="280797" y="322288"/>
                  </a:lnTo>
                  <a:cubicBezTo>
                    <a:pt x="286664" y="328155"/>
                    <a:pt x="294208" y="331089"/>
                    <a:pt x="301752" y="331089"/>
                  </a:cubicBezTo>
                  <a:cubicBezTo>
                    <a:pt x="309296" y="331089"/>
                    <a:pt x="316840" y="328155"/>
                    <a:pt x="322707" y="322288"/>
                  </a:cubicBezTo>
                  <a:cubicBezTo>
                    <a:pt x="333604" y="310553"/>
                    <a:pt x="333604" y="292113"/>
                    <a:pt x="322288" y="280797"/>
                  </a:cubicBezTo>
                  <a:close/>
                  <a:moveTo>
                    <a:pt x="125311" y="225895"/>
                  </a:moveTo>
                  <a:cubicBezTo>
                    <a:pt x="69990" y="225895"/>
                    <a:pt x="24727" y="180632"/>
                    <a:pt x="24727" y="125311"/>
                  </a:cubicBezTo>
                  <a:cubicBezTo>
                    <a:pt x="24727" y="69990"/>
                    <a:pt x="69990" y="24727"/>
                    <a:pt x="125311" y="24727"/>
                  </a:cubicBezTo>
                  <a:cubicBezTo>
                    <a:pt x="180632" y="24727"/>
                    <a:pt x="225895" y="69990"/>
                    <a:pt x="225895" y="125311"/>
                  </a:cubicBezTo>
                  <a:cubicBezTo>
                    <a:pt x="225895" y="180632"/>
                    <a:pt x="180632" y="225895"/>
                    <a:pt x="125311" y="225895"/>
                  </a:cubicBezTo>
                  <a:close/>
                </a:path>
              </a:pathLst>
            </a:custGeom>
            <a:solidFill>
              <a:srgbClr val="000000"/>
            </a:solidFill>
            <a:ln w="4167" cap="flat">
              <a:noFill/>
              <a:prstDash val="solid"/>
              <a:miter/>
            </a:ln>
          </p:spPr>
          <p:txBody>
            <a:bodyPr rtlCol="0" anchor="ctr"/>
            <a:lstStyle/>
            <a:p>
              <a:endParaRPr lang="en-US"/>
            </a:p>
          </p:txBody>
        </p:sp>
        <p:sp>
          <p:nvSpPr>
            <p:cNvPr id="12" name="Rectangle 11">
              <a:extLst>
                <a:ext uri="{FF2B5EF4-FFF2-40B4-BE49-F238E27FC236}">
                  <a16:creationId xmlns:a16="http://schemas.microsoft.com/office/drawing/2014/main" id="{04A253FE-CBFB-A17E-B6F6-7657FA534CB2}"/>
                </a:ext>
              </a:extLst>
            </p:cNvPr>
            <p:cNvSpPr/>
            <p:nvPr/>
          </p:nvSpPr>
          <p:spPr>
            <a:xfrm>
              <a:off x="-4508192" y="3753403"/>
              <a:ext cx="4648853" cy="1979890"/>
            </a:xfrm>
            <a:prstGeom prst="rect">
              <a:avLst/>
            </a:prstGeom>
            <a:solidFill>
              <a:schemeClr val="bg1">
                <a:lumMod val="95000"/>
              </a:schemeClr>
            </a:solidFill>
            <a:ln w="28575" cap="rnd">
              <a:beve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What is AWS WAF</a:t>
              </a:r>
            </a:p>
            <a:p>
              <a:r>
                <a:rPr lang="en-US" sz="2400" dirty="0">
                  <a:solidFill>
                    <a:schemeClr val="tx1"/>
                  </a:solidFill>
                </a:rPr>
                <a:t>What is AWS STS</a:t>
              </a:r>
            </a:p>
            <a:p>
              <a:r>
                <a:rPr lang="en-US" sz="2400" dirty="0">
                  <a:solidFill>
                    <a:schemeClr val="tx1"/>
                  </a:solidFill>
                </a:rPr>
                <a:t>What is AWS </a:t>
              </a:r>
              <a:r>
                <a:rPr lang="en-US" sz="2400" dirty="0" err="1">
                  <a:solidFill>
                    <a:schemeClr val="tx1"/>
                  </a:solidFill>
                </a:rPr>
                <a:t>Guardduty</a:t>
              </a:r>
              <a:endParaRPr lang="en-US" sz="2400" dirty="0">
                <a:solidFill>
                  <a:schemeClr val="tx1"/>
                </a:solidFill>
              </a:endParaRPr>
            </a:p>
            <a:p>
              <a:r>
                <a:rPr lang="en-US" sz="2400" dirty="0">
                  <a:solidFill>
                    <a:schemeClr val="tx1"/>
                  </a:solidFill>
                </a:rPr>
                <a:t>What is AWS Security Hub</a:t>
              </a:r>
            </a:p>
            <a:p>
              <a:r>
                <a:rPr lang="en-US" sz="2400" dirty="0">
                  <a:solidFill>
                    <a:schemeClr val="tx1"/>
                  </a:solidFill>
                </a:rPr>
                <a:t>What is AWS Lambda</a:t>
              </a:r>
            </a:p>
          </p:txBody>
        </p:sp>
      </p:grpSp>
      <p:grpSp>
        <p:nvGrpSpPr>
          <p:cNvPr id="24" name="Group 23">
            <a:extLst>
              <a:ext uri="{FF2B5EF4-FFF2-40B4-BE49-F238E27FC236}">
                <a16:creationId xmlns:a16="http://schemas.microsoft.com/office/drawing/2014/main" id="{71009362-71F5-1397-149A-046136A8F67F}"/>
              </a:ext>
            </a:extLst>
          </p:cNvPr>
          <p:cNvGrpSpPr/>
          <p:nvPr/>
        </p:nvGrpSpPr>
        <p:grpSpPr>
          <a:xfrm>
            <a:off x="6096000" y="3501758"/>
            <a:ext cx="5745932" cy="2423654"/>
            <a:chOff x="6096000" y="3501758"/>
            <a:chExt cx="5745932" cy="2423654"/>
          </a:xfrm>
        </p:grpSpPr>
        <p:grpSp>
          <p:nvGrpSpPr>
            <p:cNvPr id="23" name="Group 22">
              <a:extLst>
                <a:ext uri="{FF2B5EF4-FFF2-40B4-BE49-F238E27FC236}">
                  <a16:creationId xmlns:a16="http://schemas.microsoft.com/office/drawing/2014/main" id="{617C31B5-B4B1-0653-7E84-06184EFF6D53}"/>
                </a:ext>
              </a:extLst>
            </p:cNvPr>
            <p:cNvGrpSpPr/>
            <p:nvPr/>
          </p:nvGrpSpPr>
          <p:grpSpPr>
            <a:xfrm>
              <a:off x="6275221" y="3501758"/>
              <a:ext cx="5387490" cy="487366"/>
              <a:chOff x="6237582" y="3501758"/>
              <a:chExt cx="5387490" cy="487366"/>
            </a:xfrm>
          </p:grpSpPr>
          <p:sp>
            <p:nvSpPr>
              <p:cNvPr id="15" name="Rectangle 14">
                <a:extLst>
                  <a:ext uri="{FF2B5EF4-FFF2-40B4-BE49-F238E27FC236}">
                    <a16:creationId xmlns:a16="http://schemas.microsoft.com/office/drawing/2014/main" id="{B4C31BB5-EF5F-28E0-93C6-E4A05DA4B5B9}"/>
                  </a:ext>
                </a:extLst>
              </p:cNvPr>
              <p:cNvSpPr/>
              <p:nvPr/>
            </p:nvSpPr>
            <p:spPr>
              <a:xfrm>
                <a:off x="6237582" y="3501758"/>
                <a:ext cx="2286000" cy="487366"/>
              </a:xfrm>
              <a:prstGeom prst="rect">
                <a:avLst/>
              </a:prstGeom>
              <a:solidFill>
                <a:schemeClr val="bg1">
                  <a:lumMod val="85000"/>
                </a:schemeClr>
              </a:solidFill>
              <a:ln w="28575" cap="rnd">
                <a:beve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English</a:t>
                </a:r>
              </a:p>
            </p:txBody>
          </p:sp>
          <p:sp>
            <p:nvSpPr>
              <p:cNvPr id="16" name="Rectangle 15">
                <a:extLst>
                  <a:ext uri="{FF2B5EF4-FFF2-40B4-BE49-F238E27FC236}">
                    <a16:creationId xmlns:a16="http://schemas.microsoft.com/office/drawing/2014/main" id="{1F6EBA5D-DA52-88DC-F042-96DF693A0525}"/>
                  </a:ext>
                </a:extLst>
              </p:cNvPr>
              <p:cNvSpPr/>
              <p:nvPr/>
            </p:nvSpPr>
            <p:spPr>
              <a:xfrm>
                <a:off x="9339072" y="3501758"/>
                <a:ext cx="2286000" cy="487366"/>
              </a:xfrm>
              <a:prstGeom prst="rect">
                <a:avLst/>
              </a:prstGeom>
              <a:solidFill>
                <a:schemeClr val="bg1">
                  <a:lumMod val="95000"/>
                </a:schemeClr>
              </a:solidFill>
              <a:ln w="28575" cap="rnd">
                <a:beve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Spanish</a:t>
                </a:r>
              </a:p>
            </p:txBody>
          </p:sp>
          <p:grpSp>
            <p:nvGrpSpPr>
              <p:cNvPr id="19" name="Group 18">
                <a:extLst>
                  <a:ext uri="{FF2B5EF4-FFF2-40B4-BE49-F238E27FC236}">
                    <a16:creationId xmlns:a16="http://schemas.microsoft.com/office/drawing/2014/main" id="{450D2280-7737-78ED-13CC-11945895962C}"/>
                  </a:ext>
                </a:extLst>
              </p:cNvPr>
              <p:cNvGrpSpPr/>
              <p:nvPr/>
            </p:nvGrpSpPr>
            <p:grpSpPr>
              <a:xfrm>
                <a:off x="8669775" y="3562754"/>
                <a:ext cx="573024" cy="365375"/>
                <a:chOff x="8413743" y="2820112"/>
                <a:chExt cx="573024" cy="365375"/>
              </a:xfrm>
            </p:grpSpPr>
            <p:sp>
              <p:nvSpPr>
                <p:cNvPr id="17" name="Right Arrow 16">
                  <a:extLst>
                    <a:ext uri="{FF2B5EF4-FFF2-40B4-BE49-F238E27FC236}">
                      <a16:creationId xmlns:a16="http://schemas.microsoft.com/office/drawing/2014/main" id="{9E686775-AD98-7F90-BCFF-4C0B24C26CBD}"/>
                    </a:ext>
                  </a:extLst>
                </p:cNvPr>
                <p:cNvSpPr/>
                <p:nvPr/>
              </p:nvSpPr>
              <p:spPr>
                <a:xfrm>
                  <a:off x="8413743" y="2820112"/>
                  <a:ext cx="573024" cy="151693"/>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FA8608F7-84C7-599D-F856-3D4A82E63B91}"/>
                    </a:ext>
                  </a:extLst>
                </p:cNvPr>
                <p:cNvSpPr/>
                <p:nvPr/>
              </p:nvSpPr>
              <p:spPr>
                <a:xfrm rot="10800000">
                  <a:off x="8413743" y="3033794"/>
                  <a:ext cx="573024" cy="151693"/>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 name="Group 21">
              <a:extLst>
                <a:ext uri="{FF2B5EF4-FFF2-40B4-BE49-F238E27FC236}">
                  <a16:creationId xmlns:a16="http://schemas.microsoft.com/office/drawing/2014/main" id="{C1441BEE-2A6D-DD46-2288-49807480584C}"/>
                </a:ext>
              </a:extLst>
            </p:cNvPr>
            <p:cNvGrpSpPr/>
            <p:nvPr/>
          </p:nvGrpSpPr>
          <p:grpSpPr>
            <a:xfrm>
              <a:off x="6096000" y="4096612"/>
              <a:ext cx="5745932" cy="1828800"/>
              <a:chOff x="6096000" y="4096612"/>
              <a:chExt cx="5745932" cy="1828800"/>
            </a:xfrm>
          </p:grpSpPr>
          <p:sp>
            <p:nvSpPr>
              <p:cNvPr id="20" name="Rectangle 19">
                <a:extLst>
                  <a:ext uri="{FF2B5EF4-FFF2-40B4-BE49-F238E27FC236}">
                    <a16:creationId xmlns:a16="http://schemas.microsoft.com/office/drawing/2014/main" id="{A23D2F16-FB53-0D6E-261E-A6B4E2B09073}"/>
                  </a:ext>
                </a:extLst>
              </p:cNvPr>
              <p:cNvSpPr/>
              <p:nvPr/>
            </p:nvSpPr>
            <p:spPr>
              <a:xfrm>
                <a:off x="6096000" y="4096612"/>
                <a:ext cx="2743200" cy="182880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Hello</a:t>
                </a:r>
              </a:p>
            </p:txBody>
          </p:sp>
          <p:sp>
            <p:nvSpPr>
              <p:cNvPr id="21" name="Rectangle 20">
                <a:extLst>
                  <a:ext uri="{FF2B5EF4-FFF2-40B4-BE49-F238E27FC236}">
                    <a16:creationId xmlns:a16="http://schemas.microsoft.com/office/drawing/2014/main" id="{66160DA9-B0DF-0CEF-1DE6-4968601C8496}"/>
                  </a:ext>
                </a:extLst>
              </p:cNvPr>
              <p:cNvSpPr/>
              <p:nvPr/>
            </p:nvSpPr>
            <p:spPr>
              <a:xfrm>
                <a:off x="9098732" y="4096612"/>
                <a:ext cx="2743200" cy="1828800"/>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Hola</a:t>
                </a:r>
              </a:p>
            </p:txBody>
          </p:sp>
        </p:grpSp>
      </p:grpSp>
    </p:spTree>
    <p:extLst>
      <p:ext uri="{BB962C8B-B14F-4D97-AF65-F5344CB8AC3E}">
        <p14:creationId xmlns:p14="http://schemas.microsoft.com/office/powerpoint/2010/main" val="951012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6B465A3C-7703-9BAA-7A33-72C4693C2AD0}"/>
              </a:ext>
            </a:extLst>
          </p:cNvPr>
          <p:cNvSpPr>
            <a:spLocks noGrp="1"/>
          </p:cNvSpPr>
          <p:nvPr>
            <p:ph type="sldNum" idx="97"/>
          </p:nvPr>
        </p:nvSpPr>
        <p:spPr/>
        <p:txBody>
          <a:bodyPr/>
          <a:lstStyle/>
          <a:p>
            <a:fld id="{86A8BF56-6CB3-514C-9A64-F39D95C9E25B}" type="slidenum">
              <a:rPr lang="en-US" smtClean="0"/>
              <a:t>12</a:t>
            </a:fld>
            <a:endParaRPr lang="en-US"/>
          </a:p>
        </p:txBody>
      </p:sp>
      <p:sp>
        <p:nvSpPr>
          <p:cNvPr id="2" name="Title 1">
            <a:extLst>
              <a:ext uri="{FF2B5EF4-FFF2-40B4-BE49-F238E27FC236}">
                <a16:creationId xmlns:a16="http://schemas.microsoft.com/office/drawing/2014/main" id="{8E88A9F1-16AC-1ED9-E241-952634A699A9}"/>
              </a:ext>
            </a:extLst>
          </p:cNvPr>
          <p:cNvSpPr>
            <a:spLocks noGrp="1"/>
          </p:cNvSpPr>
          <p:nvPr>
            <p:ph type="title" idx="1"/>
          </p:nvPr>
        </p:nvSpPr>
        <p:spPr/>
        <p:txBody>
          <a:bodyPr/>
          <a:lstStyle/>
          <a:p>
            <a:r>
              <a:rPr lang="en-US" dirty="0"/>
              <a:t>Encoder-Decoder Architecture</a:t>
            </a:r>
          </a:p>
        </p:txBody>
      </p:sp>
      <p:sp>
        <p:nvSpPr>
          <p:cNvPr id="4" name="TextBox 3">
            <a:extLst>
              <a:ext uri="{FF2B5EF4-FFF2-40B4-BE49-F238E27FC236}">
                <a16:creationId xmlns:a16="http://schemas.microsoft.com/office/drawing/2014/main" id="{C5CC8B84-5344-931B-AFDB-BFC15550AF56}"/>
              </a:ext>
            </a:extLst>
          </p:cNvPr>
          <p:cNvSpPr txBox="1"/>
          <p:nvPr/>
        </p:nvSpPr>
        <p:spPr>
          <a:xfrm>
            <a:off x="759108" y="1844701"/>
            <a:ext cx="4126451" cy="830997"/>
          </a:xfrm>
          <a:prstGeom prst="rect">
            <a:avLst/>
          </a:prstGeom>
          <a:noFill/>
        </p:spPr>
        <p:txBody>
          <a:bodyPr wrap="none" rtlCol="0">
            <a:spAutoFit/>
          </a:bodyPr>
          <a:lstStyle/>
          <a:p>
            <a:pPr algn="ctr"/>
            <a:r>
              <a:rPr lang="en-US" sz="2400" b="1" dirty="0"/>
              <a:t>Example</a:t>
            </a:r>
            <a:r>
              <a:rPr lang="en-US" sz="2400" dirty="0"/>
              <a:t>: Machine translation</a:t>
            </a:r>
          </a:p>
          <a:p>
            <a:pPr algn="ctr"/>
            <a:r>
              <a:rPr lang="en-US" sz="2400" dirty="0"/>
              <a:t>	(English -&gt; French)</a:t>
            </a:r>
          </a:p>
        </p:txBody>
      </p:sp>
      <p:grpSp>
        <p:nvGrpSpPr>
          <p:cNvPr id="3" name="Group 2" descr="Diagram of the encoder-decoder architecture showing the encoder block which takes an input text and converts it into a context vector and the decoder block which takes the context vector as input and outputs the text in french.">
            <a:extLst>
              <a:ext uri="{FF2B5EF4-FFF2-40B4-BE49-F238E27FC236}">
                <a16:creationId xmlns:a16="http://schemas.microsoft.com/office/drawing/2014/main" id="{C5259284-7DEC-D6DC-FA39-8E0C2F4003F3}"/>
              </a:ext>
            </a:extLst>
          </p:cNvPr>
          <p:cNvGrpSpPr/>
          <p:nvPr/>
        </p:nvGrpSpPr>
        <p:grpSpPr>
          <a:xfrm>
            <a:off x="365760" y="1681691"/>
            <a:ext cx="11513736" cy="4456742"/>
            <a:chOff x="365760" y="1681691"/>
            <a:chExt cx="11513736" cy="4456742"/>
          </a:xfrm>
        </p:grpSpPr>
        <p:sp>
          <p:nvSpPr>
            <p:cNvPr id="5" name="Oval 4">
              <a:extLst>
                <a:ext uri="{FF2B5EF4-FFF2-40B4-BE49-F238E27FC236}">
                  <a16:creationId xmlns:a16="http://schemas.microsoft.com/office/drawing/2014/main" id="{1EFD1014-D7BF-D537-16EB-64ADDE44B327}"/>
                </a:ext>
              </a:extLst>
            </p:cNvPr>
            <p:cNvSpPr/>
            <p:nvPr/>
          </p:nvSpPr>
          <p:spPr>
            <a:xfrm>
              <a:off x="365760" y="4619343"/>
              <a:ext cx="2430959" cy="1519090"/>
            </a:xfrm>
            <a:prstGeom prst="ellipse">
              <a:avLst/>
            </a:prstGeom>
            <a:solidFill>
              <a:schemeClr val="bg1"/>
            </a:solidFill>
            <a:ln w="190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2"/>
                  </a:solidFill>
                </a:rPr>
                <a:t>“They are watching”</a:t>
              </a:r>
              <a:endParaRPr lang="en-US" b="1" dirty="0">
                <a:solidFill>
                  <a:schemeClr val="tx2"/>
                </a:solidFill>
              </a:endParaRPr>
            </a:p>
          </p:txBody>
        </p:sp>
        <p:cxnSp>
          <p:nvCxnSpPr>
            <p:cNvPr id="6" name="Straight Arrow Connector 5" descr="Arrow going from &quot;They are watching&quot; to &quot;Input&quot;">
              <a:extLst>
                <a:ext uri="{FF2B5EF4-FFF2-40B4-BE49-F238E27FC236}">
                  <a16:creationId xmlns:a16="http://schemas.microsoft.com/office/drawing/2014/main" id="{1981D468-E9CA-99DC-BD9F-AC4E3485D4FF}"/>
                </a:ext>
              </a:extLst>
            </p:cNvPr>
            <p:cNvCxnSpPr>
              <a:cxnSpLocks/>
              <a:stCxn id="5" idx="0"/>
              <a:endCxn id="7" idx="2"/>
            </p:cNvCxnSpPr>
            <p:nvPr/>
          </p:nvCxnSpPr>
          <p:spPr>
            <a:xfrm flipH="1" flipV="1">
              <a:off x="1349894" y="4055985"/>
              <a:ext cx="231346" cy="563358"/>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A192B11-B6F1-559F-89A6-DA6F06891EC8}"/>
                </a:ext>
              </a:extLst>
            </p:cNvPr>
            <p:cNvSpPr txBox="1"/>
            <p:nvPr/>
          </p:nvSpPr>
          <p:spPr>
            <a:xfrm>
              <a:off x="866428" y="3594320"/>
              <a:ext cx="966931" cy="461665"/>
            </a:xfrm>
            <a:prstGeom prst="rect">
              <a:avLst/>
            </a:prstGeom>
            <a:noFill/>
          </p:spPr>
          <p:txBody>
            <a:bodyPr wrap="none" rtlCol="0">
              <a:spAutoFit/>
            </a:bodyPr>
            <a:lstStyle/>
            <a:p>
              <a:r>
                <a:rPr lang="en-US" sz="2400" b="1" dirty="0"/>
                <a:t>Input</a:t>
              </a:r>
            </a:p>
          </p:txBody>
        </p:sp>
        <p:cxnSp>
          <p:nvCxnSpPr>
            <p:cNvPr id="8" name="Straight Arrow Connector 7" descr="Arrow going from &quot;Input&quot; to &quot;Encoder&quot;">
              <a:extLst>
                <a:ext uri="{FF2B5EF4-FFF2-40B4-BE49-F238E27FC236}">
                  <a16:creationId xmlns:a16="http://schemas.microsoft.com/office/drawing/2014/main" id="{A0DE7827-DE97-2E4F-F778-F967D45582E6}"/>
                </a:ext>
              </a:extLst>
            </p:cNvPr>
            <p:cNvCxnSpPr>
              <a:cxnSpLocks/>
              <a:stCxn id="7" idx="3"/>
              <a:endCxn id="9" idx="1"/>
            </p:cNvCxnSpPr>
            <p:nvPr/>
          </p:nvCxnSpPr>
          <p:spPr>
            <a:xfrm>
              <a:off x="1833359" y="3825153"/>
              <a:ext cx="963360" cy="188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263DE1D-E64F-C38C-3008-7EE5FE358B7E}"/>
                </a:ext>
              </a:extLst>
            </p:cNvPr>
            <p:cNvSpPr/>
            <p:nvPr/>
          </p:nvSpPr>
          <p:spPr>
            <a:xfrm>
              <a:off x="2796719" y="3451167"/>
              <a:ext cx="1930291" cy="751731"/>
            </a:xfrm>
            <a:prstGeom prst="rect">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Encoder</a:t>
              </a:r>
              <a:endParaRPr lang="en-US" b="1" dirty="0"/>
            </a:p>
          </p:txBody>
        </p:sp>
        <p:cxnSp>
          <p:nvCxnSpPr>
            <p:cNvPr id="10" name="Straight Arrow Connector 9" descr="Arrow going from &quot;Encoder&quot; to &quot;Context Vector&quot;">
              <a:extLst>
                <a:ext uri="{FF2B5EF4-FFF2-40B4-BE49-F238E27FC236}">
                  <a16:creationId xmlns:a16="http://schemas.microsoft.com/office/drawing/2014/main" id="{E31A52E0-6877-12CB-186C-07ECBA69F839}"/>
                </a:ext>
              </a:extLst>
            </p:cNvPr>
            <p:cNvCxnSpPr>
              <a:cxnSpLocks/>
              <a:stCxn id="9" idx="3"/>
              <a:endCxn id="13" idx="1"/>
            </p:cNvCxnSpPr>
            <p:nvPr/>
          </p:nvCxnSpPr>
          <p:spPr>
            <a:xfrm>
              <a:off x="4727010" y="3827033"/>
              <a:ext cx="1041982" cy="213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09FDE997-3B58-2A77-C1B2-1884A9F8A7CD}"/>
                </a:ext>
              </a:extLst>
            </p:cNvPr>
            <p:cNvGrpSpPr/>
            <p:nvPr/>
          </p:nvGrpSpPr>
          <p:grpSpPr>
            <a:xfrm>
              <a:off x="5698361" y="2798533"/>
              <a:ext cx="802010" cy="2061275"/>
              <a:chOff x="5554016" y="1805174"/>
              <a:chExt cx="802010" cy="2061275"/>
            </a:xfrm>
          </p:grpSpPr>
          <p:sp>
            <p:nvSpPr>
              <p:cNvPr id="12" name="TextBox 11">
                <a:extLst>
                  <a:ext uri="{FF2B5EF4-FFF2-40B4-BE49-F238E27FC236}">
                    <a16:creationId xmlns:a16="http://schemas.microsoft.com/office/drawing/2014/main" id="{971200D3-D8B5-230E-2F7F-645B9F7DA15F}"/>
                  </a:ext>
                </a:extLst>
              </p:cNvPr>
              <p:cNvSpPr txBox="1"/>
              <p:nvPr/>
            </p:nvSpPr>
            <p:spPr>
              <a:xfrm>
                <a:off x="5554016" y="1871658"/>
                <a:ext cx="802010" cy="1754326"/>
              </a:xfrm>
              <a:prstGeom prst="rect">
                <a:avLst/>
              </a:prstGeom>
              <a:noFill/>
            </p:spPr>
            <p:txBody>
              <a:bodyPr wrap="square" rtlCol="0">
                <a:spAutoFit/>
              </a:bodyPr>
              <a:lstStyle/>
              <a:p>
                <a:pPr algn="ctr"/>
                <a:r>
                  <a:rPr lang="en-US" dirty="0"/>
                  <a:t>0.12</a:t>
                </a:r>
              </a:p>
              <a:p>
                <a:pPr algn="ctr"/>
                <a:r>
                  <a:rPr lang="en-US" dirty="0"/>
                  <a:t>1.23</a:t>
                </a:r>
              </a:p>
              <a:p>
                <a:pPr algn="ctr"/>
                <a:r>
                  <a:rPr lang="en-US" dirty="0"/>
                  <a:t>-0.16</a:t>
                </a:r>
              </a:p>
              <a:p>
                <a:pPr algn="ctr"/>
                <a:r>
                  <a:rPr lang="en-US" dirty="0"/>
                  <a:t>…</a:t>
                </a:r>
              </a:p>
              <a:p>
                <a:pPr algn="ctr"/>
                <a:r>
                  <a:rPr lang="en-US" dirty="0"/>
                  <a:t>…</a:t>
                </a:r>
              </a:p>
              <a:p>
                <a:pPr algn="ctr"/>
                <a:r>
                  <a:rPr lang="en-US" dirty="0"/>
                  <a:t>…</a:t>
                </a:r>
              </a:p>
            </p:txBody>
          </p:sp>
          <p:sp>
            <p:nvSpPr>
              <p:cNvPr id="13" name="Double Bracket 12">
                <a:extLst>
                  <a:ext uri="{FF2B5EF4-FFF2-40B4-BE49-F238E27FC236}">
                    <a16:creationId xmlns:a16="http://schemas.microsoft.com/office/drawing/2014/main" id="{54EC11DB-29A7-374C-1B20-8B611226583F}"/>
                  </a:ext>
                </a:extLst>
              </p:cNvPr>
              <p:cNvSpPr/>
              <p:nvPr/>
            </p:nvSpPr>
            <p:spPr>
              <a:xfrm>
                <a:off x="5624647" y="1805174"/>
                <a:ext cx="707271" cy="2061275"/>
              </a:xfrm>
              <a:prstGeom prst="bracket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4" name="TextBox 13">
              <a:extLst>
                <a:ext uri="{FF2B5EF4-FFF2-40B4-BE49-F238E27FC236}">
                  <a16:creationId xmlns:a16="http://schemas.microsoft.com/office/drawing/2014/main" id="{7B9F8313-686B-DFEF-BF58-8B9EB4BFECC4}"/>
                </a:ext>
              </a:extLst>
            </p:cNvPr>
            <p:cNvSpPr txBox="1"/>
            <p:nvPr/>
          </p:nvSpPr>
          <p:spPr>
            <a:xfrm>
              <a:off x="5382917" y="4995209"/>
              <a:ext cx="1426166" cy="707886"/>
            </a:xfrm>
            <a:prstGeom prst="rect">
              <a:avLst/>
            </a:prstGeom>
            <a:noFill/>
          </p:spPr>
          <p:txBody>
            <a:bodyPr wrap="square" rtlCol="0">
              <a:spAutoFit/>
            </a:bodyPr>
            <a:lstStyle/>
            <a:p>
              <a:pPr algn="ctr"/>
              <a:r>
                <a:rPr lang="en-US" sz="2000" b="1" dirty="0"/>
                <a:t>Context Vector</a:t>
              </a:r>
            </a:p>
          </p:txBody>
        </p:sp>
        <p:cxnSp>
          <p:nvCxnSpPr>
            <p:cNvPr id="15" name="Straight Arrow Connector 14" descr="Arrow going from &quot;Context Vector&quot; to &quot;Decoder&quot;">
              <a:extLst>
                <a:ext uri="{FF2B5EF4-FFF2-40B4-BE49-F238E27FC236}">
                  <a16:creationId xmlns:a16="http://schemas.microsoft.com/office/drawing/2014/main" id="{8766EEC1-67D1-D2C9-F119-F1954AA756CC}"/>
                </a:ext>
              </a:extLst>
            </p:cNvPr>
            <p:cNvCxnSpPr>
              <a:cxnSpLocks/>
              <a:stCxn id="13" idx="3"/>
              <a:endCxn id="16" idx="1"/>
            </p:cNvCxnSpPr>
            <p:nvPr/>
          </p:nvCxnSpPr>
          <p:spPr>
            <a:xfrm flipV="1">
              <a:off x="6476263" y="3827033"/>
              <a:ext cx="1001265" cy="213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E1E72AB-F0B9-6AD4-B21A-47771EBD30D4}"/>
                </a:ext>
              </a:extLst>
            </p:cNvPr>
            <p:cNvSpPr/>
            <p:nvPr/>
          </p:nvSpPr>
          <p:spPr>
            <a:xfrm>
              <a:off x="7477528" y="3451167"/>
              <a:ext cx="1930291" cy="751731"/>
            </a:xfrm>
            <a:prstGeom prst="rect">
              <a:avLst/>
            </a:prstGeom>
            <a:solidFill>
              <a:schemeClr val="accent4">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Decoder</a:t>
              </a:r>
            </a:p>
          </p:txBody>
        </p:sp>
        <p:cxnSp>
          <p:nvCxnSpPr>
            <p:cNvPr id="17" name="Straight Arrow Connector 16" descr="Arrow going from &quot;Decoder&quot; to &quot;Output&quot;">
              <a:extLst>
                <a:ext uri="{FF2B5EF4-FFF2-40B4-BE49-F238E27FC236}">
                  <a16:creationId xmlns:a16="http://schemas.microsoft.com/office/drawing/2014/main" id="{EDCC30BD-173F-5418-C641-873A0A2B342B}"/>
                </a:ext>
              </a:extLst>
            </p:cNvPr>
            <p:cNvCxnSpPr>
              <a:cxnSpLocks/>
              <a:stCxn id="16" idx="3"/>
              <a:endCxn id="18" idx="1"/>
            </p:cNvCxnSpPr>
            <p:nvPr/>
          </p:nvCxnSpPr>
          <p:spPr>
            <a:xfrm flipV="1">
              <a:off x="9407819" y="3825153"/>
              <a:ext cx="1110628" cy="188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74CD69F-D645-CF85-BEE3-2E902F001210}"/>
                </a:ext>
              </a:extLst>
            </p:cNvPr>
            <p:cNvSpPr txBox="1"/>
            <p:nvPr/>
          </p:nvSpPr>
          <p:spPr>
            <a:xfrm>
              <a:off x="10518447" y="3594320"/>
              <a:ext cx="1231427" cy="461665"/>
            </a:xfrm>
            <a:prstGeom prst="rect">
              <a:avLst/>
            </a:prstGeom>
            <a:noFill/>
          </p:spPr>
          <p:txBody>
            <a:bodyPr wrap="none" rtlCol="0">
              <a:spAutoFit/>
            </a:bodyPr>
            <a:lstStyle/>
            <a:p>
              <a:r>
                <a:rPr lang="en-US" sz="2400" b="1" dirty="0"/>
                <a:t>Output</a:t>
              </a:r>
            </a:p>
          </p:txBody>
        </p:sp>
        <p:cxnSp>
          <p:nvCxnSpPr>
            <p:cNvPr id="19" name="Straight Arrow Connector 18" descr="Arrow going from &quot;Output&quot; to &quot;Ils regardent&quot;">
              <a:extLst>
                <a:ext uri="{FF2B5EF4-FFF2-40B4-BE49-F238E27FC236}">
                  <a16:creationId xmlns:a16="http://schemas.microsoft.com/office/drawing/2014/main" id="{0C09AFBE-F3A1-0D40-1BDC-77B649583BF8}"/>
                </a:ext>
              </a:extLst>
            </p:cNvPr>
            <p:cNvCxnSpPr>
              <a:cxnSpLocks/>
              <a:stCxn id="18" idx="0"/>
            </p:cNvCxnSpPr>
            <p:nvPr/>
          </p:nvCxnSpPr>
          <p:spPr>
            <a:xfrm flipV="1">
              <a:off x="11134161" y="3200781"/>
              <a:ext cx="0" cy="393539"/>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B1851F6F-896A-5091-E27C-9877CBA59ED1}"/>
                </a:ext>
              </a:extLst>
            </p:cNvPr>
            <p:cNvSpPr/>
            <p:nvPr/>
          </p:nvSpPr>
          <p:spPr>
            <a:xfrm>
              <a:off x="9194800" y="1681691"/>
              <a:ext cx="2684696" cy="1519090"/>
            </a:xfrm>
            <a:prstGeom prst="ellipse">
              <a:avLst/>
            </a:prstGeom>
            <a:solidFill>
              <a:schemeClr val="bg1"/>
            </a:solidFill>
            <a:ln w="190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6"/>
                  </a:solidFill>
                </a:rPr>
                <a:t>“</a:t>
              </a:r>
              <a:r>
                <a:rPr lang="en-US" sz="2400" b="1" dirty="0" err="1">
                  <a:solidFill>
                    <a:schemeClr val="accent6"/>
                  </a:solidFill>
                </a:rPr>
                <a:t>Ils</a:t>
              </a:r>
              <a:r>
                <a:rPr lang="en-US" sz="2400" b="1" dirty="0">
                  <a:solidFill>
                    <a:schemeClr val="accent6"/>
                  </a:solidFill>
                </a:rPr>
                <a:t> </a:t>
              </a:r>
              <a:r>
                <a:rPr lang="en-US" sz="2400" b="1" dirty="0" err="1">
                  <a:solidFill>
                    <a:schemeClr val="accent6"/>
                  </a:solidFill>
                </a:rPr>
                <a:t>regardent</a:t>
              </a:r>
              <a:r>
                <a:rPr lang="en-US" sz="2400" b="1" dirty="0">
                  <a:solidFill>
                    <a:schemeClr val="accent6"/>
                  </a:solidFill>
                </a:rPr>
                <a:t>”</a:t>
              </a:r>
              <a:endParaRPr lang="en-US" b="1" dirty="0">
                <a:solidFill>
                  <a:schemeClr val="accent6"/>
                </a:solidFill>
              </a:endParaRPr>
            </a:p>
          </p:txBody>
        </p:sp>
      </p:grpSp>
    </p:spTree>
    <p:extLst>
      <p:ext uri="{BB962C8B-B14F-4D97-AF65-F5344CB8AC3E}">
        <p14:creationId xmlns:p14="http://schemas.microsoft.com/office/powerpoint/2010/main" val="3012696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8A6E84F0-8D5C-E1FE-36DF-BFC9E6F7BC77}"/>
              </a:ext>
            </a:extLst>
          </p:cNvPr>
          <p:cNvSpPr>
            <a:spLocks noGrp="1"/>
          </p:cNvSpPr>
          <p:nvPr>
            <p:ph type="sldNum" idx="97"/>
          </p:nvPr>
        </p:nvSpPr>
        <p:spPr/>
        <p:txBody>
          <a:bodyPr/>
          <a:lstStyle/>
          <a:p>
            <a:fld id="{86A8BF56-6CB3-514C-9A64-F39D95C9E25B}" type="slidenum">
              <a:rPr lang="en-US" smtClean="0"/>
              <a:t>13</a:t>
            </a:fld>
            <a:endParaRPr lang="en-US"/>
          </a:p>
        </p:txBody>
      </p:sp>
      <p:sp>
        <p:nvSpPr>
          <p:cNvPr id="2" name="Title 1">
            <a:extLst>
              <a:ext uri="{FF2B5EF4-FFF2-40B4-BE49-F238E27FC236}">
                <a16:creationId xmlns:a16="http://schemas.microsoft.com/office/drawing/2014/main" id="{9D10FD3D-4ADE-5CF1-3682-2CB5D4CB0495}"/>
              </a:ext>
            </a:extLst>
          </p:cNvPr>
          <p:cNvSpPr>
            <a:spLocks noGrp="1"/>
          </p:cNvSpPr>
          <p:nvPr>
            <p:ph type="title" idx="1"/>
          </p:nvPr>
        </p:nvSpPr>
        <p:spPr/>
        <p:txBody>
          <a:bodyPr/>
          <a:lstStyle/>
          <a:p>
            <a:r>
              <a:rPr lang="en-US" dirty="0"/>
              <a:t>Transformers</a:t>
            </a:r>
          </a:p>
        </p:txBody>
      </p:sp>
      <p:sp>
        <p:nvSpPr>
          <p:cNvPr id="3" name="Content Placeholder 2">
            <a:extLst>
              <a:ext uri="{FF2B5EF4-FFF2-40B4-BE49-F238E27FC236}">
                <a16:creationId xmlns:a16="http://schemas.microsoft.com/office/drawing/2014/main" id="{981E416E-4DDA-16D0-C272-CE17D271435E}"/>
              </a:ext>
            </a:extLst>
          </p:cNvPr>
          <p:cNvSpPr>
            <a:spLocks noGrp="1"/>
          </p:cNvSpPr>
          <p:nvPr>
            <p:ph idx="2"/>
          </p:nvPr>
        </p:nvSpPr>
        <p:spPr>
          <a:xfrm>
            <a:off x="365760" y="1165536"/>
            <a:ext cx="6116701" cy="5262696"/>
          </a:xfrm>
        </p:spPr>
        <p:txBody>
          <a:bodyPr/>
          <a:lstStyle/>
          <a:p>
            <a:r>
              <a:rPr lang="en-US" sz="2400" dirty="0"/>
              <a:t>Developed as an encoder-decoder model</a:t>
            </a:r>
          </a:p>
          <a:p>
            <a:r>
              <a:rPr lang="en-US" sz="2400" dirty="0"/>
              <a:t>Uses the </a:t>
            </a:r>
            <a:r>
              <a:rPr lang="en-US" sz="2400" b="1" dirty="0">
                <a:solidFill>
                  <a:schemeClr val="accent2">
                    <a:lumMod val="75000"/>
                  </a:schemeClr>
                </a:solidFill>
              </a:rPr>
              <a:t>attention mechanism</a:t>
            </a:r>
          </a:p>
          <a:p>
            <a:pPr lvl="1"/>
            <a:r>
              <a:rPr lang="en-US" sz="2000" dirty="0"/>
              <a:t>Rich semantic and syntactic representation</a:t>
            </a:r>
          </a:p>
          <a:p>
            <a:pPr lvl="1"/>
            <a:r>
              <a:rPr lang="en-US" sz="2000" dirty="0"/>
              <a:t>Long context memory</a:t>
            </a:r>
          </a:p>
          <a:p>
            <a:r>
              <a:rPr lang="en-US" sz="2400" dirty="0"/>
              <a:t>Parallel processing of inputs</a:t>
            </a:r>
          </a:p>
          <a:p>
            <a:r>
              <a:rPr lang="en-US" sz="2400" dirty="0"/>
              <a:t>Distributed inference</a:t>
            </a:r>
          </a:p>
        </p:txBody>
      </p:sp>
      <p:sp>
        <p:nvSpPr>
          <p:cNvPr id="4" name="Rectangle 3">
            <a:extLst>
              <a:ext uri="{FF2B5EF4-FFF2-40B4-BE49-F238E27FC236}">
                <a16:creationId xmlns:a16="http://schemas.microsoft.com/office/drawing/2014/main" id="{DA7B6F1B-A73A-F534-AE88-A648FE03FCDD}"/>
              </a:ext>
            </a:extLst>
          </p:cNvPr>
          <p:cNvSpPr/>
          <p:nvPr/>
        </p:nvSpPr>
        <p:spPr>
          <a:xfrm>
            <a:off x="3451346" y="5698313"/>
            <a:ext cx="3553736" cy="646331"/>
          </a:xfrm>
          <a:prstGeom prst="rect">
            <a:avLst/>
          </a:prstGeom>
        </p:spPr>
        <p:txBody>
          <a:bodyPr wrap="square">
            <a:spAutoFit/>
          </a:bodyPr>
          <a:lstStyle/>
          <a:p>
            <a:r>
              <a:rPr lang="en-US" dirty="0">
                <a:solidFill>
                  <a:schemeClr val="accent2">
                    <a:lumMod val="75000"/>
                  </a:schemeClr>
                </a:solidFill>
                <a:latin typeface="+mj-lt"/>
              </a:rPr>
              <a:t>“Who was the first president of the United States?”</a:t>
            </a:r>
          </a:p>
        </p:txBody>
      </p:sp>
      <p:cxnSp>
        <p:nvCxnSpPr>
          <p:cNvPr id="5" name="Elbow Connector 4" descr="Arrow going from &quot;what time is it&quot; to the inputs part of the transformer diagram.">
            <a:extLst>
              <a:ext uri="{FF2B5EF4-FFF2-40B4-BE49-F238E27FC236}">
                <a16:creationId xmlns:a16="http://schemas.microsoft.com/office/drawing/2014/main" id="{F6767DCC-9B64-C27B-3EA3-626600F1C7F0}"/>
              </a:ext>
            </a:extLst>
          </p:cNvPr>
          <p:cNvCxnSpPr>
            <a:cxnSpLocks/>
            <a:stCxn id="4" idx="3"/>
            <a:endCxn id="12" idx="1"/>
          </p:cNvCxnSpPr>
          <p:nvPr/>
        </p:nvCxnSpPr>
        <p:spPr>
          <a:xfrm>
            <a:off x="7005082" y="6021479"/>
            <a:ext cx="808200" cy="13476"/>
          </a:xfrm>
          <a:prstGeom prst="bentConnector3">
            <a:avLst>
              <a:gd name="adj1" fmla="val -19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Elbow Connector 5" descr="Arrow going from the Output Probabilities part of the Transformer diagram to &quot;It is five&quot;">
            <a:extLst>
              <a:ext uri="{FF2B5EF4-FFF2-40B4-BE49-F238E27FC236}">
                <a16:creationId xmlns:a16="http://schemas.microsoft.com/office/drawing/2014/main" id="{75F2E99E-E12F-F64E-90F6-7469CD5631CC}"/>
              </a:ext>
            </a:extLst>
          </p:cNvPr>
          <p:cNvCxnSpPr>
            <a:cxnSpLocks/>
            <a:stCxn id="10" idx="0"/>
          </p:cNvCxnSpPr>
          <p:nvPr/>
        </p:nvCxnSpPr>
        <p:spPr>
          <a:xfrm rot="16200000" flipV="1">
            <a:off x="9591806" y="641813"/>
            <a:ext cx="105276" cy="1257531"/>
          </a:xfrm>
          <a:prstGeom prst="bentConnector2">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CFBF5B1-758D-333E-2BAD-1FCF5F3FAB73}"/>
              </a:ext>
            </a:extLst>
          </p:cNvPr>
          <p:cNvSpPr/>
          <p:nvPr/>
        </p:nvSpPr>
        <p:spPr>
          <a:xfrm>
            <a:off x="6482462" y="1033272"/>
            <a:ext cx="2798656" cy="369332"/>
          </a:xfrm>
          <a:prstGeom prst="rect">
            <a:avLst/>
          </a:prstGeom>
        </p:spPr>
        <p:txBody>
          <a:bodyPr wrap="square">
            <a:spAutoFit/>
          </a:bodyPr>
          <a:lstStyle/>
          <a:p>
            <a:r>
              <a:rPr lang="en-US" dirty="0">
                <a:solidFill>
                  <a:schemeClr val="accent4">
                    <a:lumMod val="75000"/>
                  </a:schemeClr>
                </a:solidFill>
                <a:latin typeface="+mj-lt"/>
              </a:rPr>
              <a:t>“George Washington”</a:t>
            </a:r>
          </a:p>
        </p:txBody>
      </p:sp>
      <p:grpSp>
        <p:nvGrpSpPr>
          <p:cNvPr id="8" name="Group 7" descr="The transformer architecture with the encoder and the decoder blocks.">
            <a:extLst>
              <a:ext uri="{FF2B5EF4-FFF2-40B4-BE49-F238E27FC236}">
                <a16:creationId xmlns:a16="http://schemas.microsoft.com/office/drawing/2014/main" id="{EF3E610B-A5B1-3534-0FE1-143F81F55C8C}"/>
              </a:ext>
            </a:extLst>
          </p:cNvPr>
          <p:cNvGrpSpPr/>
          <p:nvPr/>
        </p:nvGrpSpPr>
        <p:grpSpPr>
          <a:xfrm>
            <a:off x="6583541" y="1323217"/>
            <a:ext cx="5532832" cy="4938889"/>
            <a:chOff x="6659168" y="1777284"/>
            <a:chExt cx="5532832" cy="4938889"/>
          </a:xfrm>
        </p:grpSpPr>
        <p:sp>
          <p:nvSpPr>
            <p:cNvPr id="9" name="Rounded Rectangle 8">
              <a:extLst>
                <a:ext uri="{FF2B5EF4-FFF2-40B4-BE49-F238E27FC236}">
                  <a16:creationId xmlns:a16="http://schemas.microsoft.com/office/drawing/2014/main" id="{E893D24A-60CF-4631-BC9F-8C1B746B7E4F}"/>
                </a:ext>
              </a:extLst>
            </p:cNvPr>
            <p:cNvSpPr/>
            <p:nvPr/>
          </p:nvSpPr>
          <p:spPr>
            <a:xfrm>
              <a:off x="7838967" y="2648889"/>
              <a:ext cx="1472933" cy="2137272"/>
            </a:xfrm>
            <a:prstGeom prst="roundRect">
              <a:avLst>
                <a:gd name="adj" fmla="val 792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Encoder</a:t>
              </a:r>
            </a:p>
          </p:txBody>
        </p:sp>
        <p:sp>
          <p:nvSpPr>
            <p:cNvPr id="10" name="Rounded Rectangle 9">
              <a:extLst>
                <a:ext uri="{FF2B5EF4-FFF2-40B4-BE49-F238E27FC236}">
                  <a16:creationId xmlns:a16="http://schemas.microsoft.com/office/drawing/2014/main" id="{BA5FDD0D-AA20-B8E3-8459-418DBC46C9C1}"/>
                </a:ext>
              </a:extLst>
            </p:cNvPr>
            <p:cNvSpPr/>
            <p:nvPr/>
          </p:nvSpPr>
          <p:spPr>
            <a:xfrm>
              <a:off x="9612369" y="1777284"/>
              <a:ext cx="1472933" cy="3541965"/>
            </a:xfrm>
            <a:prstGeom prst="roundRect">
              <a:avLst>
                <a:gd name="adj" fmla="val 792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Decoder</a:t>
              </a:r>
            </a:p>
          </p:txBody>
        </p:sp>
        <p:sp>
          <p:nvSpPr>
            <p:cNvPr id="11" name="Rounded Rectangle 10">
              <a:extLst>
                <a:ext uri="{FF2B5EF4-FFF2-40B4-BE49-F238E27FC236}">
                  <a16:creationId xmlns:a16="http://schemas.microsoft.com/office/drawing/2014/main" id="{4A201B44-B1FA-7D5F-EE84-785661FBF558}"/>
                </a:ext>
              </a:extLst>
            </p:cNvPr>
            <p:cNvSpPr/>
            <p:nvPr/>
          </p:nvSpPr>
          <p:spPr>
            <a:xfrm>
              <a:off x="6659168" y="5319249"/>
              <a:ext cx="1342592" cy="4543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Positional Encoding</a:t>
              </a:r>
            </a:p>
          </p:txBody>
        </p:sp>
        <p:sp>
          <p:nvSpPr>
            <p:cNvPr id="12" name="Rounded Rectangle 11">
              <a:extLst>
                <a:ext uri="{FF2B5EF4-FFF2-40B4-BE49-F238E27FC236}">
                  <a16:creationId xmlns:a16="http://schemas.microsoft.com/office/drawing/2014/main" id="{3BCB1FE3-0D45-48D9-7841-ED2DC8E36EE1}"/>
                </a:ext>
              </a:extLst>
            </p:cNvPr>
            <p:cNvSpPr/>
            <p:nvPr/>
          </p:nvSpPr>
          <p:spPr>
            <a:xfrm>
              <a:off x="7888909" y="6261871"/>
              <a:ext cx="1396191" cy="4543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Embedding</a:t>
              </a:r>
            </a:p>
          </p:txBody>
        </p:sp>
        <p:cxnSp>
          <p:nvCxnSpPr>
            <p:cNvPr id="13" name="Elbow Connector 12">
              <a:extLst>
                <a:ext uri="{FF2B5EF4-FFF2-40B4-BE49-F238E27FC236}">
                  <a16:creationId xmlns:a16="http://schemas.microsoft.com/office/drawing/2014/main" id="{6BF63A66-A756-9AD8-E872-8AB3BA0A63D4}"/>
                </a:ext>
              </a:extLst>
            </p:cNvPr>
            <p:cNvCxnSpPr>
              <a:cxnSpLocks/>
              <a:stCxn id="9" idx="0"/>
              <a:endCxn id="10" idx="1"/>
            </p:cNvCxnSpPr>
            <p:nvPr/>
          </p:nvCxnSpPr>
          <p:spPr>
            <a:xfrm rot="16200000" flipH="1">
              <a:off x="8644212" y="2580111"/>
              <a:ext cx="899378" cy="1036935"/>
            </a:xfrm>
            <a:prstGeom prst="bentConnector4">
              <a:avLst>
                <a:gd name="adj1" fmla="val -25418"/>
                <a:gd name="adj2" fmla="val 85512"/>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579EAA7-B7DE-37A2-8BE4-6A7E584B6528}"/>
                </a:ext>
              </a:extLst>
            </p:cNvPr>
            <p:cNvSpPr/>
            <p:nvPr/>
          </p:nvSpPr>
          <p:spPr>
            <a:xfrm>
              <a:off x="8420649" y="5370661"/>
              <a:ext cx="332712" cy="332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a:t>
              </a:r>
            </a:p>
          </p:txBody>
        </p:sp>
        <p:cxnSp>
          <p:nvCxnSpPr>
            <p:cNvPr id="15" name="Straight Arrow Connector 14">
              <a:extLst>
                <a:ext uri="{FF2B5EF4-FFF2-40B4-BE49-F238E27FC236}">
                  <a16:creationId xmlns:a16="http://schemas.microsoft.com/office/drawing/2014/main" id="{FDAB8FAF-E64F-2E5B-6A55-833F461BAAF5}"/>
                </a:ext>
              </a:extLst>
            </p:cNvPr>
            <p:cNvCxnSpPr>
              <a:cxnSpLocks/>
              <a:stCxn id="12" idx="0"/>
              <a:endCxn id="14" idx="4"/>
            </p:cNvCxnSpPr>
            <p:nvPr/>
          </p:nvCxnSpPr>
          <p:spPr>
            <a:xfrm flipV="1">
              <a:off x="8587005" y="5703373"/>
              <a:ext cx="0" cy="55849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057CA6-9240-0DD7-C58E-392810AACC1F}"/>
                </a:ext>
              </a:extLst>
            </p:cNvPr>
            <p:cNvCxnSpPr>
              <a:cxnSpLocks/>
              <a:stCxn id="11" idx="3"/>
              <a:endCxn id="14" idx="2"/>
            </p:cNvCxnSpPr>
            <p:nvPr/>
          </p:nvCxnSpPr>
          <p:spPr>
            <a:xfrm flipV="1">
              <a:off x="8001760" y="5537017"/>
              <a:ext cx="418889" cy="938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89D3451-06B9-F796-440E-87220DCFA2CE}"/>
                </a:ext>
              </a:extLst>
            </p:cNvPr>
            <p:cNvCxnSpPr>
              <a:cxnSpLocks/>
              <a:stCxn id="14" idx="0"/>
              <a:endCxn id="9" idx="2"/>
            </p:cNvCxnSpPr>
            <p:nvPr/>
          </p:nvCxnSpPr>
          <p:spPr>
            <a:xfrm flipH="1" flipV="1">
              <a:off x="8575434" y="4786161"/>
              <a:ext cx="11571" cy="58450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4B871537-FB81-3D07-3F63-683687103143}"/>
                </a:ext>
              </a:extLst>
            </p:cNvPr>
            <p:cNvSpPr/>
            <p:nvPr/>
          </p:nvSpPr>
          <p:spPr>
            <a:xfrm>
              <a:off x="9640264" y="6258135"/>
              <a:ext cx="1396187" cy="454301"/>
            </a:xfrm>
            <a:prstGeom prst="roundRect">
              <a:avLst/>
            </a:prstGeom>
            <a:solidFill>
              <a:srgbClr val="F4F4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Embedding</a:t>
              </a:r>
            </a:p>
          </p:txBody>
        </p:sp>
        <p:sp>
          <p:nvSpPr>
            <p:cNvPr id="19" name="Rounded Rectangle 18">
              <a:extLst>
                <a:ext uri="{FF2B5EF4-FFF2-40B4-BE49-F238E27FC236}">
                  <a16:creationId xmlns:a16="http://schemas.microsoft.com/office/drawing/2014/main" id="{03246D6C-596B-38CF-379D-DBC24D73710F}"/>
                </a:ext>
              </a:extLst>
            </p:cNvPr>
            <p:cNvSpPr/>
            <p:nvPr/>
          </p:nvSpPr>
          <p:spPr>
            <a:xfrm>
              <a:off x="10849408" y="5546400"/>
              <a:ext cx="1342592" cy="4543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Positional Encoding</a:t>
              </a:r>
            </a:p>
          </p:txBody>
        </p:sp>
        <p:sp>
          <p:nvSpPr>
            <p:cNvPr id="20" name="Oval 19">
              <a:extLst>
                <a:ext uri="{FF2B5EF4-FFF2-40B4-BE49-F238E27FC236}">
                  <a16:creationId xmlns:a16="http://schemas.microsoft.com/office/drawing/2014/main" id="{6EB0BCBC-27D0-D689-A118-43D3D3512B08}"/>
                </a:ext>
              </a:extLst>
            </p:cNvPr>
            <p:cNvSpPr/>
            <p:nvPr/>
          </p:nvSpPr>
          <p:spPr>
            <a:xfrm>
              <a:off x="10172002" y="5601174"/>
              <a:ext cx="332712" cy="332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a:t>
              </a:r>
            </a:p>
          </p:txBody>
        </p:sp>
        <p:cxnSp>
          <p:nvCxnSpPr>
            <p:cNvPr id="21" name="Straight Arrow Connector 20">
              <a:extLst>
                <a:ext uri="{FF2B5EF4-FFF2-40B4-BE49-F238E27FC236}">
                  <a16:creationId xmlns:a16="http://schemas.microsoft.com/office/drawing/2014/main" id="{659B39EA-56B1-F59E-9622-9673B4949C07}"/>
                </a:ext>
              </a:extLst>
            </p:cNvPr>
            <p:cNvCxnSpPr>
              <a:cxnSpLocks/>
              <a:stCxn id="19" idx="1"/>
              <a:endCxn id="20" idx="6"/>
            </p:cNvCxnSpPr>
            <p:nvPr/>
          </p:nvCxnSpPr>
          <p:spPr>
            <a:xfrm flipH="1" flipV="1">
              <a:off x="10504714" y="5767530"/>
              <a:ext cx="344694" cy="602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A130557-9A49-E31B-489B-1842294810FC}"/>
                </a:ext>
              </a:extLst>
            </p:cNvPr>
            <p:cNvCxnSpPr>
              <a:cxnSpLocks/>
              <a:stCxn id="18" idx="0"/>
              <a:endCxn id="20" idx="4"/>
            </p:cNvCxnSpPr>
            <p:nvPr/>
          </p:nvCxnSpPr>
          <p:spPr>
            <a:xfrm flipV="1">
              <a:off x="10338358" y="5933886"/>
              <a:ext cx="0" cy="32424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1ACA53E-55F5-3451-E22E-B301B81565CE}"/>
                </a:ext>
              </a:extLst>
            </p:cNvPr>
            <p:cNvCxnSpPr>
              <a:cxnSpLocks/>
              <a:stCxn id="20" idx="0"/>
              <a:endCxn id="10" idx="2"/>
            </p:cNvCxnSpPr>
            <p:nvPr/>
          </p:nvCxnSpPr>
          <p:spPr>
            <a:xfrm flipV="1">
              <a:off x="10338358" y="5319249"/>
              <a:ext cx="10478" cy="2819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00850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5F81DE97-A3F7-AAAE-2175-CFE897185622}"/>
              </a:ext>
            </a:extLst>
          </p:cNvPr>
          <p:cNvSpPr>
            <a:spLocks noGrp="1"/>
          </p:cNvSpPr>
          <p:nvPr>
            <p:ph type="sldNum" idx="97"/>
          </p:nvPr>
        </p:nvSpPr>
        <p:spPr/>
        <p:txBody>
          <a:bodyPr/>
          <a:lstStyle/>
          <a:p>
            <a:fld id="{86A8BF56-6CB3-514C-9A64-F39D95C9E25B}" type="slidenum">
              <a:rPr lang="en-US" smtClean="0"/>
              <a:t>14</a:t>
            </a:fld>
            <a:endParaRPr lang="en-US"/>
          </a:p>
        </p:txBody>
      </p:sp>
      <p:sp>
        <p:nvSpPr>
          <p:cNvPr id="2" name="Title 1">
            <a:extLst>
              <a:ext uri="{FF2B5EF4-FFF2-40B4-BE49-F238E27FC236}">
                <a16:creationId xmlns:a16="http://schemas.microsoft.com/office/drawing/2014/main" id="{9D10FD3D-4ADE-5CF1-3682-2CB5D4CB0495}"/>
              </a:ext>
            </a:extLst>
          </p:cNvPr>
          <p:cNvSpPr>
            <a:spLocks noGrp="1"/>
          </p:cNvSpPr>
          <p:nvPr>
            <p:ph type="title" idx="1"/>
          </p:nvPr>
        </p:nvSpPr>
        <p:spPr/>
        <p:txBody>
          <a:bodyPr/>
          <a:lstStyle/>
          <a:p>
            <a:r>
              <a:rPr lang="en-US" dirty="0"/>
              <a:t>Transformers</a:t>
            </a:r>
          </a:p>
        </p:txBody>
      </p:sp>
      <p:sp>
        <p:nvSpPr>
          <p:cNvPr id="3" name="Content Placeholder 2">
            <a:extLst>
              <a:ext uri="{FF2B5EF4-FFF2-40B4-BE49-F238E27FC236}">
                <a16:creationId xmlns:a16="http://schemas.microsoft.com/office/drawing/2014/main" id="{981E416E-4DDA-16D0-C272-CE17D271435E}"/>
              </a:ext>
            </a:extLst>
          </p:cNvPr>
          <p:cNvSpPr>
            <a:spLocks noGrp="1"/>
          </p:cNvSpPr>
          <p:nvPr>
            <p:ph idx="2"/>
          </p:nvPr>
        </p:nvSpPr>
        <p:spPr>
          <a:xfrm>
            <a:off x="365760" y="1165536"/>
            <a:ext cx="6116701" cy="5262696"/>
          </a:xfrm>
        </p:spPr>
        <p:txBody>
          <a:bodyPr/>
          <a:lstStyle/>
          <a:p>
            <a:r>
              <a:rPr lang="en-US" sz="2400" b="1" dirty="0">
                <a:solidFill>
                  <a:schemeClr val="accent2">
                    <a:lumMod val="75000"/>
                  </a:schemeClr>
                </a:solidFill>
              </a:rPr>
              <a:t>Encoder</a:t>
            </a:r>
            <a:r>
              <a:rPr lang="en-US" sz="2400" dirty="0"/>
              <a:t> generates rich representation of input</a:t>
            </a:r>
          </a:p>
          <a:p>
            <a:r>
              <a:rPr lang="en-US" sz="2400" b="1" dirty="0">
                <a:solidFill>
                  <a:schemeClr val="accent4">
                    <a:lumMod val="75000"/>
                  </a:schemeClr>
                </a:solidFill>
              </a:rPr>
              <a:t>Decoder</a:t>
            </a:r>
            <a:r>
              <a:rPr lang="en-US" sz="2400" dirty="0"/>
              <a:t> generates relevant content</a:t>
            </a:r>
          </a:p>
          <a:p>
            <a:pPr lvl="1"/>
            <a:r>
              <a:rPr lang="en-US" sz="2000" dirty="0"/>
              <a:t>Output is again passed as input to the decoder</a:t>
            </a:r>
          </a:p>
          <a:p>
            <a:r>
              <a:rPr lang="en-US" sz="2400" dirty="0"/>
              <a:t>Positional information added to input</a:t>
            </a:r>
          </a:p>
        </p:txBody>
      </p:sp>
      <p:sp>
        <p:nvSpPr>
          <p:cNvPr id="4" name="Rectangle 3">
            <a:extLst>
              <a:ext uri="{FF2B5EF4-FFF2-40B4-BE49-F238E27FC236}">
                <a16:creationId xmlns:a16="http://schemas.microsoft.com/office/drawing/2014/main" id="{DA7B6F1B-A73A-F534-AE88-A648FE03FCDD}"/>
              </a:ext>
            </a:extLst>
          </p:cNvPr>
          <p:cNvSpPr/>
          <p:nvPr/>
        </p:nvSpPr>
        <p:spPr>
          <a:xfrm>
            <a:off x="3451346" y="5698313"/>
            <a:ext cx="3553736" cy="646331"/>
          </a:xfrm>
          <a:prstGeom prst="rect">
            <a:avLst/>
          </a:prstGeom>
        </p:spPr>
        <p:txBody>
          <a:bodyPr wrap="square">
            <a:spAutoFit/>
          </a:bodyPr>
          <a:lstStyle/>
          <a:p>
            <a:r>
              <a:rPr lang="en-US" dirty="0">
                <a:solidFill>
                  <a:schemeClr val="accent2">
                    <a:lumMod val="75000"/>
                  </a:schemeClr>
                </a:solidFill>
                <a:latin typeface="+mj-lt"/>
              </a:rPr>
              <a:t>“Who was the first president of the United States?”</a:t>
            </a:r>
          </a:p>
        </p:txBody>
      </p:sp>
      <p:cxnSp>
        <p:nvCxnSpPr>
          <p:cNvPr id="5" name="Elbow Connector 4" descr="Arrow going from &quot;what time is it&quot; to the inputs part of the transformer diagram.">
            <a:extLst>
              <a:ext uri="{FF2B5EF4-FFF2-40B4-BE49-F238E27FC236}">
                <a16:creationId xmlns:a16="http://schemas.microsoft.com/office/drawing/2014/main" id="{F6767DCC-9B64-C27B-3EA3-626600F1C7F0}"/>
              </a:ext>
            </a:extLst>
          </p:cNvPr>
          <p:cNvCxnSpPr>
            <a:cxnSpLocks/>
            <a:stCxn id="4" idx="3"/>
            <a:endCxn id="12" idx="1"/>
          </p:cNvCxnSpPr>
          <p:nvPr/>
        </p:nvCxnSpPr>
        <p:spPr>
          <a:xfrm>
            <a:off x="7005082" y="6021479"/>
            <a:ext cx="808200" cy="13476"/>
          </a:xfrm>
          <a:prstGeom prst="bentConnector3">
            <a:avLst>
              <a:gd name="adj1" fmla="val -19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Elbow Connector 5" descr="Arrow going from the Output Probabilities part of the Transformer diagram to &quot;It is five&quot;">
            <a:extLst>
              <a:ext uri="{FF2B5EF4-FFF2-40B4-BE49-F238E27FC236}">
                <a16:creationId xmlns:a16="http://schemas.microsoft.com/office/drawing/2014/main" id="{75F2E99E-E12F-F64E-90F6-7469CD5631CC}"/>
              </a:ext>
            </a:extLst>
          </p:cNvPr>
          <p:cNvCxnSpPr>
            <a:cxnSpLocks/>
            <a:stCxn id="10" idx="0"/>
          </p:cNvCxnSpPr>
          <p:nvPr/>
        </p:nvCxnSpPr>
        <p:spPr>
          <a:xfrm rot="16200000" flipV="1">
            <a:off x="9591806" y="641813"/>
            <a:ext cx="105276" cy="1257531"/>
          </a:xfrm>
          <a:prstGeom prst="bentConnector2">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CFBF5B1-758D-333E-2BAD-1FCF5F3FAB73}"/>
              </a:ext>
            </a:extLst>
          </p:cNvPr>
          <p:cNvSpPr/>
          <p:nvPr/>
        </p:nvSpPr>
        <p:spPr>
          <a:xfrm>
            <a:off x="6482462" y="1033272"/>
            <a:ext cx="2798656" cy="369332"/>
          </a:xfrm>
          <a:prstGeom prst="rect">
            <a:avLst/>
          </a:prstGeom>
        </p:spPr>
        <p:txBody>
          <a:bodyPr wrap="square">
            <a:spAutoFit/>
          </a:bodyPr>
          <a:lstStyle/>
          <a:p>
            <a:r>
              <a:rPr lang="en-US" dirty="0">
                <a:solidFill>
                  <a:schemeClr val="accent4">
                    <a:lumMod val="75000"/>
                  </a:schemeClr>
                </a:solidFill>
                <a:latin typeface="+mj-lt"/>
              </a:rPr>
              <a:t>“George Washington”</a:t>
            </a:r>
          </a:p>
        </p:txBody>
      </p:sp>
      <p:grpSp>
        <p:nvGrpSpPr>
          <p:cNvPr id="8" name="Group 7" descr="The transformer architecture with the encoder and the decoder blocks.">
            <a:extLst>
              <a:ext uri="{FF2B5EF4-FFF2-40B4-BE49-F238E27FC236}">
                <a16:creationId xmlns:a16="http://schemas.microsoft.com/office/drawing/2014/main" id="{EF3E610B-A5B1-3534-0FE1-143F81F55C8C}"/>
              </a:ext>
            </a:extLst>
          </p:cNvPr>
          <p:cNvGrpSpPr/>
          <p:nvPr/>
        </p:nvGrpSpPr>
        <p:grpSpPr>
          <a:xfrm>
            <a:off x="6583541" y="1323217"/>
            <a:ext cx="5532832" cy="4938889"/>
            <a:chOff x="6659168" y="1777284"/>
            <a:chExt cx="5532832" cy="4938889"/>
          </a:xfrm>
        </p:grpSpPr>
        <p:sp>
          <p:nvSpPr>
            <p:cNvPr id="9" name="Rounded Rectangle 8">
              <a:extLst>
                <a:ext uri="{FF2B5EF4-FFF2-40B4-BE49-F238E27FC236}">
                  <a16:creationId xmlns:a16="http://schemas.microsoft.com/office/drawing/2014/main" id="{E893D24A-60CF-4631-BC9F-8C1B746B7E4F}"/>
                </a:ext>
              </a:extLst>
            </p:cNvPr>
            <p:cNvSpPr/>
            <p:nvPr/>
          </p:nvSpPr>
          <p:spPr>
            <a:xfrm>
              <a:off x="7838967" y="2648889"/>
              <a:ext cx="1472933" cy="2137272"/>
            </a:xfrm>
            <a:prstGeom prst="roundRect">
              <a:avLst>
                <a:gd name="adj" fmla="val 792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Encoder</a:t>
              </a:r>
            </a:p>
          </p:txBody>
        </p:sp>
        <p:sp>
          <p:nvSpPr>
            <p:cNvPr id="10" name="Rounded Rectangle 9" descr="The transformer architecture with the encoder and the decoder blocks.">
              <a:extLst>
                <a:ext uri="{FF2B5EF4-FFF2-40B4-BE49-F238E27FC236}">
                  <a16:creationId xmlns:a16="http://schemas.microsoft.com/office/drawing/2014/main" id="{BA5FDD0D-AA20-B8E3-8459-418DBC46C9C1}"/>
                </a:ext>
              </a:extLst>
            </p:cNvPr>
            <p:cNvSpPr/>
            <p:nvPr/>
          </p:nvSpPr>
          <p:spPr>
            <a:xfrm>
              <a:off x="9612369" y="1777284"/>
              <a:ext cx="1472933" cy="3541965"/>
            </a:xfrm>
            <a:prstGeom prst="roundRect">
              <a:avLst>
                <a:gd name="adj" fmla="val 792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Decoder</a:t>
              </a:r>
            </a:p>
          </p:txBody>
        </p:sp>
        <p:sp>
          <p:nvSpPr>
            <p:cNvPr id="11" name="Rounded Rectangle 10">
              <a:extLst>
                <a:ext uri="{FF2B5EF4-FFF2-40B4-BE49-F238E27FC236}">
                  <a16:creationId xmlns:a16="http://schemas.microsoft.com/office/drawing/2014/main" id="{4A201B44-B1FA-7D5F-EE84-785661FBF558}"/>
                </a:ext>
              </a:extLst>
            </p:cNvPr>
            <p:cNvSpPr/>
            <p:nvPr/>
          </p:nvSpPr>
          <p:spPr>
            <a:xfrm>
              <a:off x="6659168" y="5319249"/>
              <a:ext cx="1342592" cy="4543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Positional Encoding</a:t>
              </a:r>
            </a:p>
          </p:txBody>
        </p:sp>
        <p:sp>
          <p:nvSpPr>
            <p:cNvPr id="12" name="Rounded Rectangle 11">
              <a:extLst>
                <a:ext uri="{FF2B5EF4-FFF2-40B4-BE49-F238E27FC236}">
                  <a16:creationId xmlns:a16="http://schemas.microsoft.com/office/drawing/2014/main" id="{3BCB1FE3-0D45-48D9-7841-ED2DC8E36EE1}"/>
                </a:ext>
              </a:extLst>
            </p:cNvPr>
            <p:cNvSpPr/>
            <p:nvPr/>
          </p:nvSpPr>
          <p:spPr>
            <a:xfrm>
              <a:off x="7888909" y="6261871"/>
              <a:ext cx="1396191" cy="4543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Embedding</a:t>
              </a:r>
            </a:p>
          </p:txBody>
        </p:sp>
        <p:cxnSp>
          <p:nvCxnSpPr>
            <p:cNvPr id="13" name="Elbow Connector 12">
              <a:extLst>
                <a:ext uri="{FF2B5EF4-FFF2-40B4-BE49-F238E27FC236}">
                  <a16:creationId xmlns:a16="http://schemas.microsoft.com/office/drawing/2014/main" id="{6BF63A66-A756-9AD8-E872-8AB3BA0A63D4}"/>
                </a:ext>
              </a:extLst>
            </p:cNvPr>
            <p:cNvCxnSpPr>
              <a:cxnSpLocks/>
              <a:stCxn id="9" idx="0"/>
              <a:endCxn id="10" idx="1"/>
            </p:cNvCxnSpPr>
            <p:nvPr/>
          </p:nvCxnSpPr>
          <p:spPr>
            <a:xfrm rot="16200000" flipH="1">
              <a:off x="8644212" y="2580111"/>
              <a:ext cx="899378" cy="1036935"/>
            </a:xfrm>
            <a:prstGeom prst="bentConnector4">
              <a:avLst>
                <a:gd name="adj1" fmla="val -25418"/>
                <a:gd name="adj2" fmla="val 85512"/>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579EAA7-B7DE-37A2-8BE4-6A7E584B6528}"/>
                </a:ext>
              </a:extLst>
            </p:cNvPr>
            <p:cNvSpPr/>
            <p:nvPr/>
          </p:nvSpPr>
          <p:spPr>
            <a:xfrm>
              <a:off x="8420649" y="5370661"/>
              <a:ext cx="332712" cy="332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a:t>
              </a:r>
            </a:p>
          </p:txBody>
        </p:sp>
        <p:cxnSp>
          <p:nvCxnSpPr>
            <p:cNvPr id="15" name="Straight Arrow Connector 14">
              <a:extLst>
                <a:ext uri="{FF2B5EF4-FFF2-40B4-BE49-F238E27FC236}">
                  <a16:creationId xmlns:a16="http://schemas.microsoft.com/office/drawing/2014/main" id="{FDAB8FAF-E64F-2E5B-6A55-833F461BAAF5}"/>
                </a:ext>
              </a:extLst>
            </p:cNvPr>
            <p:cNvCxnSpPr>
              <a:cxnSpLocks/>
              <a:stCxn id="12" idx="0"/>
              <a:endCxn id="14" idx="4"/>
            </p:cNvCxnSpPr>
            <p:nvPr/>
          </p:nvCxnSpPr>
          <p:spPr>
            <a:xfrm flipV="1">
              <a:off x="8587005" y="5703373"/>
              <a:ext cx="0" cy="55849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057CA6-9240-0DD7-C58E-392810AACC1F}"/>
                </a:ext>
              </a:extLst>
            </p:cNvPr>
            <p:cNvCxnSpPr>
              <a:cxnSpLocks/>
              <a:stCxn id="11" idx="3"/>
              <a:endCxn id="14" idx="2"/>
            </p:cNvCxnSpPr>
            <p:nvPr/>
          </p:nvCxnSpPr>
          <p:spPr>
            <a:xfrm flipV="1">
              <a:off x="8001760" y="5537017"/>
              <a:ext cx="418889" cy="938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89D3451-06B9-F796-440E-87220DCFA2CE}"/>
                </a:ext>
              </a:extLst>
            </p:cNvPr>
            <p:cNvCxnSpPr>
              <a:cxnSpLocks/>
              <a:stCxn id="14" idx="0"/>
              <a:endCxn id="9" idx="2"/>
            </p:cNvCxnSpPr>
            <p:nvPr/>
          </p:nvCxnSpPr>
          <p:spPr>
            <a:xfrm flipH="1" flipV="1">
              <a:off x="8575434" y="4786161"/>
              <a:ext cx="11571" cy="58450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4B871537-FB81-3D07-3F63-683687103143}"/>
                </a:ext>
              </a:extLst>
            </p:cNvPr>
            <p:cNvSpPr/>
            <p:nvPr/>
          </p:nvSpPr>
          <p:spPr>
            <a:xfrm>
              <a:off x="9640264" y="6258135"/>
              <a:ext cx="1396187" cy="454301"/>
            </a:xfrm>
            <a:prstGeom prst="roundRect">
              <a:avLst/>
            </a:prstGeom>
            <a:solidFill>
              <a:srgbClr val="F4F4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Embedding</a:t>
              </a:r>
            </a:p>
          </p:txBody>
        </p:sp>
        <p:sp>
          <p:nvSpPr>
            <p:cNvPr id="19" name="Rounded Rectangle 18">
              <a:extLst>
                <a:ext uri="{FF2B5EF4-FFF2-40B4-BE49-F238E27FC236}">
                  <a16:creationId xmlns:a16="http://schemas.microsoft.com/office/drawing/2014/main" id="{03246D6C-596B-38CF-379D-DBC24D73710F}"/>
                </a:ext>
              </a:extLst>
            </p:cNvPr>
            <p:cNvSpPr/>
            <p:nvPr/>
          </p:nvSpPr>
          <p:spPr>
            <a:xfrm>
              <a:off x="10849408" y="5546400"/>
              <a:ext cx="1342592" cy="4543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Positional Encoding</a:t>
              </a:r>
            </a:p>
          </p:txBody>
        </p:sp>
        <p:sp>
          <p:nvSpPr>
            <p:cNvPr id="20" name="Oval 19">
              <a:extLst>
                <a:ext uri="{FF2B5EF4-FFF2-40B4-BE49-F238E27FC236}">
                  <a16:creationId xmlns:a16="http://schemas.microsoft.com/office/drawing/2014/main" id="{6EB0BCBC-27D0-D689-A118-43D3D3512B08}"/>
                </a:ext>
              </a:extLst>
            </p:cNvPr>
            <p:cNvSpPr/>
            <p:nvPr/>
          </p:nvSpPr>
          <p:spPr>
            <a:xfrm>
              <a:off x="10172002" y="5601174"/>
              <a:ext cx="332712" cy="332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a:t>
              </a:r>
            </a:p>
          </p:txBody>
        </p:sp>
        <p:cxnSp>
          <p:nvCxnSpPr>
            <p:cNvPr id="21" name="Straight Arrow Connector 20">
              <a:extLst>
                <a:ext uri="{FF2B5EF4-FFF2-40B4-BE49-F238E27FC236}">
                  <a16:creationId xmlns:a16="http://schemas.microsoft.com/office/drawing/2014/main" id="{659B39EA-56B1-F59E-9622-9673B4949C07}"/>
                </a:ext>
              </a:extLst>
            </p:cNvPr>
            <p:cNvCxnSpPr>
              <a:cxnSpLocks/>
              <a:stCxn id="19" idx="1"/>
              <a:endCxn id="20" idx="6"/>
            </p:cNvCxnSpPr>
            <p:nvPr/>
          </p:nvCxnSpPr>
          <p:spPr>
            <a:xfrm flipH="1" flipV="1">
              <a:off x="10504714" y="5767530"/>
              <a:ext cx="344694" cy="602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A130557-9A49-E31B-489B-1842294810FC}"/>
                </a:ext>
              </a:extLst>
            </p:cNvPr>
            <p:cNvCxnSpPr>
              <a:cxnSpLocks/>
              <a:stCxn id="18" idx="0"/>
              <a:endCxn id="20" idx="4"/>
            </p:cNvCxnSpPr>
            <p:nvPr/>
          </p:nvCxnSpPr>
          <p:spPr>
            <a:xfrm flipV="1">
              <a:off x="10338358" y="5933886"/>
              <a:ext cx="0" cy="32424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1ACA53E-55F5-3451-E22E-B301B81565CE}"/>
                </a:ext>
              </a:extLst>
            </p:cNvPr>
            <p:cNvCxnSpPr>
              <a:cxnSpLocks/>
              <a:stCxn id="20" idx="0"/>
              <a:endCxn id="10" idx="2"/>
            </p:cNvCxnSpPr>
            <p:nvPr/>
          </p:nvCxnSpPr>
          <p:spPr>
            <a:xfrm flipV="1">
              <a:off x="10338358" y="5319249"/>
              <a:ext cx="10478" cy="2819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19684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49085C-479D-D655-A2D9-0F80540AF5D6}"/>
              </a:ext>
            </a:extLst>
          </p:cNvPr>
          <p:cNvSpPr>
            <a:spLocks noGrp="1"/>
          </p:cNvSpPr>
          <p:nvPr>
            <p:ph type="sldNum" idx="97"/>
          </p:nvPr>
        </p:nvSpPr>
        <p:spPr/>
        <p:txBody>
          <a:bodyPr/>
          <a:lstStyle/>
          <a:p>
            <a:fld id="{86A8BF56-6CB3-514C-9A64-F39D95C9E25B}" type="slidenum">
              <a:rPr lang="en-US" smtClean="0"/>
              <a:t>15</a:t>
            </a:fld>
            <a:endParaRPr lang="en-US"/>
          </a:p>
        </p:txBody>
      </p:sp>
      <p:sp>
        <p:nvSpPr>
          <p:cNvPr id="2" name="Title 1">
            <a:extLst>
              <a:ext uri="{FF2B5EF4-FFF2-40B4-BE49-F238E27FC236}">
                <a16:creationId xmlns:a16="http://schemas.microsoft.com/office/drawing/2014/main" id="{CADD7D30-87AD-281C-4920-417794A290D9}"/>
              </a:ext>
            </a:extLst>
          </p:cNvPr>
          <p:cNvSpPr>
            <a:spLocks noGrp="1"/>
          </p:cNvSpPr>
          <p:nvPr>
            <p:ph type="title" idx="1"/>
          </p:nvPr>
        </p:nvSpPr>
        <p:spPr/>
        <p:txBody>
          <a:bodyPr/>
          <a:lstStyle/>
          <a:p>
            <a:r>
              <a:rPr lang="en-US" dirty="0"/>
              <a:t>Attention Mechanism</a:t>
            </a:r>
          </a:p>
        </p:txBody>
      </p:sp>
      <p:sp>
        <p:nvSpPr>
          <p:cNvPr id="3" name="Content Placeholder 2">
            <a:extLst>
              <a:ext uri="{FF2B5EF4-FFF2-40B4-BE49-F238E27FC236}">
                <a16:creationId xmlns:a16="http://schemas.microsoft.com/office/drawing/2014/main" id="{324D98EA-316B-8458-E649-57680287814F}"/>
              </a:ext>
            </a:extLst>
          </p:cNvPr>
          <p:cNvSpPr>
            <a:spLocks noGrp="1"/>
          </p:cNvSpPr>
          <p:nvPr>
            <p:ph idx="2"/>
          </p:nvPr>
        </p:nvSpPr>
        <p:spPr/>
        <p:txBody>
          <a:bodyPr/>
          <a:lstStyle/>
          <a:p>
            <a:r>
              <a:rPr lang="en-US" dirty="0"/>
              <a:t>Attention helps models </a:t>
            </a:r>
            <a:r>
              <a:rPr lang="en-US" b="1" dirty="0">
                <a:solidFill>
                  <a:schemeClr val="accent6"/>
                </a:solidFill>
              </a:rPr>
              <a:t>associate</a:t>
            </a:r>
            <a:r>
              <a:rPr lang="en-US" dirty="0">
                <a:solidFill>
                  <a:schemeClr val="accent6"/>
                </a:solidFill>
              </a:rPr>
              <a:t> </a:t>
            </a:r>
            <a:r>
              <a:rPr lang="en-US" b="1" dirty="0">
                <a:solidFill>
                  <a:schemeClr val="accent6"/>
                </a:solidFill>
              </a:rPr>
              <a:t>each</a:t>
            </a:r>
            <a:r>
              <a:rPr lang="en-US" dirty="0">
                <a:solidFill>
                  <a:schemeClr val="accent6"/>
                </a:solidFill>
              </a:rPr>
              <a:t> </a:t>
            </a:r>
            <a:r>
              <a:rPr lang="en-US" b="1" dirty="0">
                <a:solidFill>
                  <a:schemeClr val="accent6"/>
                </a:solidFill>
              </a:rPr>
              <a:t>word</a:t>
            </a:r>
            <a:r>
              <a:rPr lang="en-US" dirty="0">
                <a:solidFill>
                  <a:schemeClr val="accent6"/>
                </a:solidFill>
              </a:rPr>
              <a:t> </a:t>
            </a:r>
            <a:r>
              <a:rPr lang="en-US" dirty="0"/>
              <a:t>with </a:t>
            </a:r>
            <a:r>
              <a:rPr lang="en-US" b="1" dirty="0">
                <a:solidFill>
                  <a:schemeClr val="accent6"/>
                </a:solidFill>
              </a:rPr>
              <a:t>other</a:t>
            </a:r>
            <a:r>
              <a:rPr lang="en-US" dirty="0">
                <a:solidFill>
                  <a:schemeClr val="accent6"/>
                </a:solidFill>
              </a:rPr>
              <a:t> </a:t>
            </a:r>
            <a:r>
              <a:rPr lang="en-US" b="1" dirty="0">
                <a:solidFill>
                  <a:schemeClr val="accent6"/>
                </a:solidFill>
              </a:rPr>
              <a:t>words </a:t>
            </a:r>
            <a:r>
              <a:rPr lang="en-US" dirty="0"/>
              <a:t>in the sentence </a:t>
            </a:r>
          </a:p>
          <a:p>
            <a:endParaRPr lang="en-US" dirty="0"/>
          </a:p>
        </p:txBody>
      </p:sp>
      <p:pic>
        <p:nvPicPr>
          <p:cNvPr id="5" name="table">
            <a:extLst>
              <a:ext uri="{FF2B5EF4-FFF2-40B4-BE49-F238E27FC236}">
                <a16:creationId xmlns:a16="http://schemas.microsoft.com/office/drawing/2014/main" id="{4FBF60CD-3A6E-172A-D5A2-D040EB35711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940636" y="3525609"/>
            <a:ext cx="8256748" cy="483338"/>
          </a:xfrm>
          <a:prstGeom prst="rect">
            <a:avLst/>
          </a:prstGeom>
        </p:spPr>
      </p:pic>
      <p:pic>
        <p:nvPicPr>
          <p:cNvPr id="6" name="table">
            <a:extLst>
              <a:ext uri="{FF2B5EF4-FFF2-40B4-BE49-F238E27FC236}">
                <a16:creationId xmlns:a16="http://schemas.microsoft.com/office/drawing/2014/main" id="{79F44DAE-CDE5-F240-9FDF-7FBB23B55F8D}"/>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198245" y="2701210"/>
            <a:ext cx="475295" cy="365760"/>
          </a:xfrm>
          <a:prstGeom prst="rect">
            <a:avLst/>
          </a:prstGeom>
        </p:spPr>
      </p:pic>
      <p:cxnSp>
        <p:nvCxnSpPr>
          <p:cNvPr id="7" name="Straight Connector 6">
            <a:extLst>
              <a:ext uri="{FF2B5EF4-FFF2-40B4-BE49-F238E27FC236}">
                <a16:creationId xmlns:a16="http://schemas.microsoft.com/office/drawing/2014/main" id="{45A785B6-BEAD-682A-D2C4-CE86CA8B2C42}"/>
              </a:ext>
              <a:ext uri="{C183D7F6-B498-43B3-948B-1728B52AA6E4}">
                <adec:decorative xmlns:adec="http://schemas.microsoft.com/office/drawing/2017/decorative" val="1"/>
              </a:ext>
            </a:extLst>
          </p:cNvPr>
          <p:cNvCxnSpPr>
            <a:cxnSpLocks/>
          </p:cNvCxnSpPr>
          <p:nvPr/>
        </p:nvCxnSpPr>
        <p:spPr>
          <a:xfrm flipH="1">
            <a:off x="2510671" y="3066970"/>
            <a:ext cx="2925221" cy="445939"/>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B8BD93A-A6D1-59C0-35A4-D309475BE612}"/>
              </a:ext>
              <a:ext uri="{C183D7F6-B498-43B3-948B-1728B52AA6E4}">
                <adec:decorative xmlns:adec="http://schemas.microsoft.com/office/drawing/2017/decorative" val="1"/>
              </a:ext>
            </a:extLst>
          </p:cNvPr>
          <p:cNvCxnSpPr>
            <a:cxnSpLocks/>
          </p:cNvCxnSpPr>
          <p:nvPr/>
        </p:nvCxnSpPr>
        <p:spPr>
          <a:xfrm flipH="1">
            <a:off x="3120271" y="3066970"/>
            <a:ext cx="2315621" cy="445939"/>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AFBDD4B-01EE-80AF-B7CD-95A7340FAF72}"/>
              </a:ext>
              <a:ext uri="{C183D7F6-B498-43B3-948B-1728B52AA6E4}">
                <adec:decorative xmlns:adec="http://schemas.microsoft.com/office/drawing/2017/decorative" val="1"/>
              </a:ext>
            </a:extLst>
          </p:cNvPr>
          <p:cNvCxnSpPr>
            <a:cxnSpLocks/>
          </p:cNvCxnSpPr>
          <p:nvPr/>
        </p:nvCxnSpPr>
        <p:spPr>
          <a:xfrm flipH="1">
            <a:off x="3710673" y="3066970"/>
            <a:ext cx="1725219" cy="445939"/>
          </a:xfrm>
          <a:prstGeom prst="line">
            <a:avLst/>
          </a:prstGeom>
          <a:ln>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FD5EFFF-236C-AC9A-A738-016FE8EBA9CF}"/>
              </a:ext>
              <a:ext uri="{C183D7F6-B498-43B3-948B-1728B52AA6E4}">
                <adec:decorative xmlns:adec="http://schemas.microsoft.com/office/drawing/2017/decorative" val="1"/>
              </a:ext>
            </a:extLst>
          </p:cNvPr>
          <p:cNvCxnSpPr>
            <a:cxnSpLocks/>
          </p:cNvCxnSpPr>
          <p:nvPr/>
        </p:nvCxnSpPr>
        <p:spPr>
          <a:xfrm flipH="1">
            <a:off x="4352171" y="3066970"/>
            <a:ext cx="1083721" cy="445939"/>
          </a:xfrm>
          <a:prstGeom prst="line">
            <a:avLst/>
          </a:prstGeom>
          <a:ln>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FB652D0-CC61-D1AF-9EC0-031D74BDD728}"/>
              </a:ext>
              <a:ext uri="{C183D7F6-B498-43B3-948B-1728B52AA6E4}">
                <adec:decorative xmlns:adec="http://schemas.microsoft.com/office/drawing/2017/decorative" val="1"/>
              </a:ext>
            </a:extLst>
          </p:cNvPr>
          <p:cNvCxnSpPr>
            <a:cxnSpLocks/>
          </p:cNvCxnSpPr>
          <p:nvPr/>
        </p:nvCxnSpPr>
        <p:spPr>
          <a:xfrm flipH="1">
            <a:off x="4840027" y="3066970"/>
            <a:ext cx="595865" cy="445939"/>
          </a:xfrm>
          <a:prstGeom prst="line">
            <a:avLst/>
          </a:prstGeom>
          <a:ln>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FF53E14-9A51-F841-56B3-EE1B2BED5A79}"/>
              </a:ext>
              <a:ext uri="{C183D7F6-B498-43B3-948B-1728B52AA6E4}">
                <adec:decorative xmlns:adec="http://schemas.microsoft.com/office/drawing/2017/decorative" val="1"/>
              </a:ext>
            </a:extLst>
          </p:cNvPr>
          <p:cNvCxnSpPr>
            <a:cxnSpLocks/>
          </p:cNvCxnSpPr>
          <p:nvPr/>
        </p:nvCxnSpPr>
        <p:spPr>
          <a:xfrm>
            <a:off x="5435892" y="3066970"/>
            <a:ext cx="633118" cy="458639"/>
          </a:xfrm>
          <a:prstGeom prst="line">
            <a:avLst/>
          </a:prstGeom>
          <a:ln>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3E6C6F3-72B8-87FF-6A1F-6D156589680A}"/>
              </a:ext>
              <a:ext uri="{C183D7F6-B498-43B3-948B-1728B52AA6E4}">
                <adec:decorative xmlns:adec="http://schemas.microsoft.com/office/drawing/2017/decorative" val="1"/>
              </a:ext>
            </a:extLst>
          </p:cNvPr>
          <p:cNvCxnSpPr>
            <a:cxnSpLocks/>
          </p:cNvCxnSpPr>
          <p:nvPr/>
        </p:nvCxnSpPr>
        <p:spPr>
          <a:xfrm>
            <a:off x="5435892" y="3066970"/>
            <a:ext cx="579978" cy="445939"/>
          </a:xfrm>
          <a:prstGeom prst="line">
            <a:avLst/>
          </a:prstGeom>
          <a:ln>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0F76E6-6DF5-D673-3419-79297AB7ADD3}"/>
              </a:ext>
              <a:ext uri="{C183D7F6-B498-43B3-948B-1728B52AA6E4}">
                <adec:decorative xmlns:adec="http://schemas.microsoft.com/office/drawing/2017/decorative" val="1"/>
              </a:ext>
            </a:extLst>
          </p:cNvPr>
          <p:cNvCxnSpPr>
            <a:cxnSpLocks/>
          </p:cNvCxnSpPr>
          <p:nvPr/>
        </p:nvCxnSpPr>
        <p:spPr>
          <a:xfrm>
            <a:off x="5435892" y="3066970"/>
            <a:ext cx="1138778" cy="445939"/>
          </a:xfrm>
          <a:prstGeom prst="line">
            <a:avLst/>
          </a:prstGeom>
          <a:ln>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FC1C1A4-296A-09B8-0229-B2542C19678B}"/>
              </a:ext>
              <a:ext uri="{C183D7F6-B498-43B3-948B-1728B52AA6E4}">
                <adec:decorative xmlns:adec="http://schemas.microsoft.com/office/drawing/2017/decorative" val="1"/>
              </a:ext>
            </a:extLst>
          </p:cNvPr>
          <p:cNvCxnSpPr>
            <a:cxnSpLocks/>
          </p:cNvCxnSpPr>
          <p:nvPr/>
        </p:nvCxnSpPr>
        <p:spPr>
          <a:xfrm flipH="1" flipV="1">
            <a:off x="5435892" y="3066970"/>
            <a:ext cx="1661057" cy="445940"/>
          </a:xfrm>
          <a:prstGeom prst="line">
            <a:avLst/>
          </a:prstGeom>
          <a:ln>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B8BE86-6FBB-3072-48C1-0154D9D2D5E5}"/>
              </a:ext>
              <a:ext uri="{C183D7F6-B498-43B3-948B-1728B52AA6E4}">
                <adec:decorative xmlns:adec="http://schemas.microsoft.com/office/drawing/2017/decorative" val="1"/>
              </a:ext>
            </a:extLst>
          </p:cNvPr>
          <p:cNvCxnSpPr>
            <a:cxnSpLocks/>
          </p:cNvCxnSpPr>
          <p:nvPr/>
        </p:nvCxnSpPr>
        <p:spPr>
          <a:xfrm flipH="1" flipV="1">
            <a:off x="5435892" y="3066970"/>
            <a:ext cx="2154779" cy="445940"/>
          </a:xfrm>
          <a:prstGeom prst="line">
            <a:avLst/>
          </a:prstGeom>
          <a:ln>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2685739-2381-4D62-57A1-BFB30DF3DC49}"/>
              </a:ext>
              <a:ext uri="{C183D7F6-B498-43B3-948B-1728B52AA6E4}">
                <adec:decorative xmlns:adec="http://schemas.microsoft.com/office/drawing/2017/decorative" val="1"/>
              </a:ext>
            </a:extLst>
          </p:cNvPr>
          <p:cNvCxnSpPr>
            <a:cxnSpLocks/>
          </p:cNvCxnSpPr>
          <p:nvPr/>
        </p:nvCxnSpPr>
        <p:spPr>
          <a:xfrm flipH="1" flipV="1">
            <a:off x="5435892" y="3066970"/>
            <a:ext cx="2746851" cy="445940"/>
          </a:xfrm>
          <a:prstGeom prst="line">
            <a:avLst/>
          </a:prstGeom>
          <a:ln>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A64E3D73-292D-83F8-107D-D5B149A03559}"/>
              </a:ext>
              <a:ext uri="{C183D7F6-B498-43B3-948B-1728B52AA6E4}">
                <adec:decorative xmlns:adec="http://schemas.microsoft.com/office/drawing/2017/decorative" val="1"/>
              </a:ext>
            </a:extLst>
          </p:cNvPr>
          <p:cNvGrpSpPr/>
          <p:nvPr/>
        </p:nvGrpSpPr>
        <p:grpSpPr>
          <a:xfrm>
            <a:off x="8346478" y="4345215"/>
            <a:ext cx="2196188" cy="923330"/>
            <a:chOff x="5913085" y="4387765"/>
            <a:chExt cx="2196188" cy="923330"/>
          </a:xfrm>
        </p:grpSpPr>
        <p:grpSp>
          <p:nvGrpSpPr>
            <p:cNvPr id="19" name="Group 18">
              <a:extLst>
                <a:ext uri="{FF2B5EF4-FFF2-40B4-BE49-F238E27FC236}">
                  <a16:creationId xmlns:a16="http://schemas.microsoft.com/office/drawing/2014/main" id="{611CE570-1416-54CA-3DF8-61CC1AE812D4}"/>
                </a:ext>
              </a:extLst>
            </p:cNvPr>
            <p:cNvGrpSpPr/>
            <p:nvPr/>
          </p:nvGrpSpPr>
          <p:grpSpPr>
            <a:xfrm>
              <a:off x="5913085" y="4453592"/>
              <a:ext cx="243408" cy="792669"/>
              <a:chOff x="4480525" y="3347706"/>
              <a:chExt cx="243408" cy="792669"/>
            </a:xfrm>
          </p:grpSpPr>
          <p:sp>
            <p:nvSpPr>
              <p:cNvPr id="21" name="Rectangle 20">
                <a:extLst>
                  <a:ext uri="{FF2B5EF4-FFF2-40B4-BE49-F238E27FC236}">
                    <a16:creationId xmlns:a16="http://schemas.microsoft.com/office/drawing/2014/main" id="{7C72AA9B-4245-B390-58AF-E171F8077AFC}"/>
                  </a:ext>
                  <a:ext uri="{C183D7F6-B498-43B3-948B-1728B52AA6E4}">
                    <adec:decorative xmlns:adec="http://schemas.microsoft.com/office/drawing/2017/decorative" val="1"/>
                  </a:ext>
                </a:extLst>
              </p:cNvPr>
              <p:cNvSpPr/>
              <p:nvPr/>
            </p:nvSpPr>
            <p:spPr>
              <a:xfrm>
                <a:off x="4480525" y="3347706"/>
                <a:ext cx="243408" cy="243408"/>
              </a:xfrm>
              <a:prstGeom prst="rect">
                <a:avLst/>
              </a:prstGeom>
              <a:solidFill>
                <a:srgbClr val="666666"/>
              </a:solidFill>
              <a:ln w="31750">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2" name="Rectangle 21">
                <a:extLst>
                  <a:ext uri="{FF2B5EF4-FFF2-40B4-BE49-F238E27FC236}">
                    <a16:creationId xmlns:a16="http://schemas.microsoft.com/office/drawing/2014/main" id="{57D6E8D2-CBD7-310E-0D66-06539799D192}"/>
                  </a:ext>
                  <a:ext uri="{C183D7F6-B498-43B3-948B-1728B52AA6E4}">
                    <adec:decorative xmlns:adec="http://schemas.microsoft.com/office/drawing/2017/decorative" val="1"/>
                  </a:ext>
                </a:extLst>
              </p:cNvPr>
              <p:cNvSpPr/>
              <p:nvPr/>
            </p:nvSpPr>
            <p:spPr>
              <a:xfrm>
                <a:off x="4480525" y="3621840"/>
                <a:ext cx="243408" cy="243408"/>
              </a:xfrm>
              <a:prstGeom prst="rect">
                <a:avLst/>
              </a:prstGeom>
              <a:solidFill>
                <a:srgbClr val="999999"/>
              </a:solidFill>
              <a:ln w="31750">
                <a:solidFill>
                  <a:srgbClr val="99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3" name="Rectangle 22">
                <a:extLst>
                  <a:ext uri="{FF2B5EF4-FFF2-40B4-BE49-F238E27FC236}">
                    <a16:creationId xmlns:a16="http://schemas.microsoft.com/office/drawing/2014/main" id="{D8FEC66C-DCCF-B13A-661F-08E08FF7720B}"/>
                  </a:ext>
                  <a:ext uri="{C183D7F6-B498-43B3-948B-1728B52AA6E4}">
                    <adec:decorative xmlns:adec="http://schemas.microsoft.com/office/drawing/2017/decorative" val="1"/>
                  </a:ext>
                </a:extLst>
              </p:cNvPr>
              <p:cNvSpPr/>
              <p:nvPr/>
            </p:nvSpPr>
            <p:spPr>
              <a:xfrm>
                <a:off x="4480525" y="3896967"/>
                <a:ext cx="243408" cy="243408"/>
              </a:xfrm>
              <a:prstGeom prst="rect">
                <a:avLst/>
              </a:prstGeom>
              <a:solidFill>
                <a:srgbClr val="CCCCCC"/>
              </a:solidFill>
              <a:ln w="31750">
                <a:solidFill>
                  <a:srgbClr val="CCC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20" name="TextBox 22">
              <a:extLst>
                <a:ext uri="{FF2B5EF4-FFF2-40B4-BE49-F238E27FC236}">
                  <a16:creationId xmlns:a16="http://schemas.microsoft.com/office/drawing/2014/main" id="{A2C484CB-2E88-1456-89C0-340083D49172}"/>
                </a:ext>
              </a:extLst>
            </p:cNvPr>
            <p:cNvSpPr txBox="1"/>
            <p:nvPr/>
          </p:nvSpPr>
          <p:spPr>
            <a:xfrm>
              <a:off x="6156493" y="4387765"/>
              <a:ext cx="1952780"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High attention</a:t>
              </a:r>
            </a:p>
            <a:p>
              <a:r>
                <a:rPr lang="en-US" dirty="0"/>
                <a:t>Mid attention</a:t>
              </a:r>
            </a:p>
            <a:p>
              <a:r>
                <a:rPr lang="en-US" dirty="0"/>
                <a:t>Low attention</a:t>
              </a:r>
            </a:p>
          </p:txBody>
        </p:sp>
      </p:grpSp>
    </p:spTree>
    <p:extLst>
      <p:ext uri="{BB962C8B-B14F-4D97-AF65-F5344CB8AC3E}">
        <p14:creationId xmlns:p14="http://schemas.microsoft.com/office/powerpoint/2010/main" val="3588109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B93C9A-A038-1DA9-68F6-3110968C92E4}"/>
              </a:ext>
            </a:extLst>
          </p:cNvPr>
          <p:cNvSpPr>
            <a:spLocks noGrp="1"/>
          </p:cNvSpPr>
          <p:nvPr>
            <p:ph type="sldNum" idx="97"/>
          </p:nvPr>
        </p:nvSpPr>
        <p:spPr/>
        <p:txBody>
          <a:bodyPr/>
          <a:lstStyle/>
          <a:p>
            <a:fld id="{86A8BF56-6CB3-514C-9A64-F39D95C9E25B}" type="slidenum">
              <a:rPr lang="en-US" smtClean="0"/>
              <a:t>16</a:t>
            </a:fld>
            <a:endParaRPr lang="en-US"/>
          </a:p>
        </p:txBody>
      </p:sp>
      <p:sp>
        <p:nvSpPr>
          <p:cNvPr id="2" name="Title 1">
            <a:extLst>
              <a:ext uri="{FF2B5EF4-FFF2-40B4-BE49-F238E27FC236}">
                <a16:creationId xmlns:a16="http://schemas.microsoft.com/office/drawing/2014/main" id="{1D076D37-B9DC-E0F5-FF8B-FAAE66BA185F}"/>
              </a:ext>
            </a:extLst>
          </p:cNvPr>
          <p:cNvSpPr>
            <a:spLocks noGrp="1"/>
          </p:cNvSpPr>
          <p:nvPr>
            <p:ph type="title" idx="1"/>
          </p:nvPr>
        </p:nvSpPr>
        <p:spPr/>
        <p:txBody>
          <a:bodyPr/>
          <a:lstStyle/>
          <a:p>
            <a:r>
              <a:rPr lang="en-US" dirty="0"/>
              <a:t>Attention Mechanism</a:t>
            </a:r>
          </a:p>
        </p:txBody>
      </p:sp>
      <p:sp>
        <p:nvSpPr>
          <p:cNvPr id="3" name="Content Placeholder 2">
            <a:extLst>
              <a:ext uri="{FF2B5EF4-FFF2-40B4-BE49-F238E27FC236}">
                <a16:creationId xmlns:a16="http://schemas.microsoft.com/office/drawing/2014/main" id="{77FA7B43-422C-D0A2-4B3D-489000E94EDE}"/>
              </a:ext>
            </a:extLst>
          </p:cNvPr>
          <p:cNvSpPr>
            <a:spLocks noGrp="1"/>
          </p:cNvSpPr>
          <p:nvPr>
            <p:ph idx="2"/>
          </p:nvPr>
        </p:nvSpPr>
        <p:spPr/>
        <p:txBody>
          <a:bodyPr/>
          <a:lstStyle/>
          <a:p>
            <a:r>
              <a:rPr lang="en-US" dirty="0"/>
              <a:t>Allows the model to access all the words/tokens in the observable input</a:t>
            </a:r>
          </a:p>
          <a:p>
            <a:r>
              <a:rPr lang="en-US" dirty="0"/>
              <a:t>Indicates which tokens are most relevant for the next prediction</a:t>
            </a:r>
          </a:p>
          <a:p>
            <a:endParaRPr lang="en-US" dirty="0"/>
          </a:p>
          <a:p>
            <a:r>
              <a:rPr lang="en-US" dirty="0"/>
              <a:t>Both the encoder and decoder use the attention mechanism</a:t>
            </a:r>
          </a:p>
          <a:p>
            <a:pPr lvl="1"/>
            <a:r>
              <a:rPr lang="en-US" b="1" dirty="0">
                <a:solidFill>
                  <a:schemeClr val="accent6"/>
                </a:solidFill>
              </a:rPr>
              <a:t>Multi-headed attention module</a:t>
            </a:r>
          </a:p>
        </p:txBody>
      </p:sp>
    </p:spTree>
    <p:extLst>
      <p:ext uri="{BB962C8B-B14F-4D97-AF65-F5344CB8AC3E}">
        <p14:creationId xmlns:p14="http://schemas.microsoft.com/office/powerpoint/2010/main" val="1885210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076766D8-0A82-B257-67F4-C729D8002FD2}"/>
              </a:ext>
            </a:extLst>
          </p:cNvPr>
          <p:cNvSpPr>
            <a:spLocks noGrp="1"/>
          </p:cNvSpPr>
          <p:nvPr>
            <p:ph type="sldNum" idx="97"/>
          </p:nvPr>
        </p:nvSpPr>
        <p:spPr/>
        <p:txBody>
          <a:bodyPr/>
          <a:lstStyle/>
          <a:p>
            <a:fld id="{86A8BF56-6CB3-514C-9A64-F39D95C9E25B}" type="slidenum">
              <a:rPr lang="en-US" smtClean="0"/>
              <a:t>17</a:t>
            </a:fld>
            <a:endParaRPr lang="en-US"/>
          </a:p>
        </p:txBody>
      </p:sp>
      <p:sp>
        <p:nvSpPr>
          <p:cNvPr id="2" name="Title 1">
            <a:extLst>
              <a:ext uri="{FF2B5EF4-FFF2-40B4-BE49-F238E27FC236}">
                <a16:creationId xmlns:a16="http://schemas.microsoft.com/office/drawing/2014/main" id="{B8EC8E82-D5AA-1C01-85ED-E1D8F0B5D247}"/>
              </a:ext>
            </a:extLst>
          </p:cNvPr>
          <p:cNvSpPr>
            <a:spLocks noGrp="1"/>
          </p:cNvSpPr>
          <p:nvPr>
            <p:ph type="title" idx="1"/>
          </p:nvPr>
        </p:nvSpPr>
        <p:spPr/>
        <p:txBody>
          <a:bodyPr/>
          <a:lstStyle/>
          <a:p>
            <a:r>
              <a:rPr lang="en-US" dirty="0"/>
              <a:t>Encoder-only Architecture</a:t>
            </a:r>
          </a:p>
        </p:txBody>
      </p:sp>
      <p:sp>
        <p:nvSpPr>
          <p:cNvPr id="3" name="Content Placeholder 2">
            <a:extLst>
              <a:ext uri="{FF2B5EF4-FFF2-40B4-BE49-F238E27FC236}">
                <a16:creationId xmlns:a16="http://schemas.microsoft.com/office/drawing/2014/main" id="{6E47E312-F150-609E-BBD8-2FE9A6686417}"/>
              </a:ext>
            </a:extLst>
          </p:cNvPr>
          <p:cNvSpPr>
            <a:spLocks noGrp="1"/>
          </p:cNvSpPr>
          <p:nvPr>
            <p:ph idx="2"/>
          </p:nvPr>
        </p:nvSpPr>
        <p:spPr>
          <a:xfrm>
            <a:off x="365760" y="1165536"/>
            <a:ext cx="6296297" cy="5262696"/>
          </a:xfrm>
        </p:spPr>
        <p:txBody>
          <a:bodyPr/>
          <a:lstStyle/>
          <a:p>
            <a:r>
              <a:rPr lang="en-US" sz="2000" dirty="0">
                <a:solidFill>
                  <a:schemeClr val="tx1"/>
                </a:solidFill>
              </a:rPr>
              <a:t>Only uses the encoder block</a:t>
            </a:r>
          </a:p>
          <a:p>
            <a:r>
              <a:rPr lang="en-US" sz="2000" dirty="0">
                <a:solidFill>
                  <a:schemeClr val="tx1"/>
                </a:solidFill>
              </a:rPr>
              <a:t>Attention layers access all the words in the input sentence.</a:t>
            </a:r>
          </a:p>
          <a:p>
            <a:pPr lvl="1"/>
            <a:r>
              <a:rPr lang="en-US" sz="1800" dirty="0">
                <a:solidFill>
                  <a:schemeClr val="accent6"/>
                </a:solidFill>
                <a:latin typeface="+mj-lt"/>
              </a:rPr>
              <a:t>Bi-directional attention</a:t>
            </a:r>
            <a:endParaRPr lang="en-US" sz="2000" dirty="0">
              <a:solidFill>
                <a:schemeClr val="accent6"/>
              </a:solidFill>
              <a:latin typeface="+mj-lt"/>
            </a:endParaRPr>
          </a:p>
          <a:p>
            <a:r>
              <a:rPr lang="en-US" sz="2000" dirty="0">
                <a:solidFill>
                  <a:schemeClr val="tx1"/>
                </a:solidFill>
              </a:rPr>
              <a:t>Suitable for Natural Language Understanding (NLU) tasks</a:t>
            </a:r>
          </a:p>
          <a:p>
            <a:pPr lvl="1"/>
            <a:r>
              <a:rPr lang="en-US" sz="1800" dirty="0">
                <a:solidFill>
                  <a:schemeClr val="tx1"/>
                </a:solidFill>
              </a:rPr>
              <a:t>Sentence classification</a:t>
            </a:r>
          </a:p>
          <a:p>
            <a:pPr lvl="1"/>
            <a:r>
              <a:rPr lang="en-US" sz="1800" dirty="0">
                <a:solidFill>
                  <a:schemeClr val="tx1"/>
                </a:solidFill>
              </a:rPr>
              <a:t>Named entity recognition (NER)</a:t>
            </a:r>
          </a:p>
          <a:p>
            <a:pPr lvl="1"/>
            <a:r>
              <a:rPr lang="en-US" sz="1800" dirty="0">
                <a:solidFill>
                  <a:schemeClr val="tx1"/>
                </a:solidFill>
              </a:rPr>
              <a:t>Text extraction</a:t>
            </a:r>
          </a:p>
          <a:p>
            <a:r>
              <a:rPr lang="en-US" sz="2000" dirty="0">
                <a:solidFill>
                  <a:schemeClr val="tx1"/>
                </a:solidFill>
              </a:rPr>
              <a:t>Examples:</a:t>
            </a:r>
          </a:p>
          <a:p>
            <a:pPr lvl="1"/>
            <a:r>
              <a:rPr lang="en-US" sz="1800" dirty="0">
                <a:solidFill>
                  <a:schemeClr val="tx1"/>
                </a:solidFill>
              </a:rPr>
              <a:t>BERT Models</a:t>
            </a:r>
            <a:endParaRPr lang="en-US" dirty="0">
              <a:solidFill>
                <a:schemeClr val="tx1"/>
              </a:solidFill>
            </a:endParaRPr>
          </a:p>
          <a:p>
            <a:pPr lvl="1"/>
            <a:r>
              <a:rPr lang="en-US" sz="1800" dirty="0">
                <a:solidFill>
                  <a:schemeClr val="tx1"/>
                </a:solidFill>
              </a:rPr>
              <a:t>ELECTRA</a:t>
            </a:r>
          </a:p>
        </p:txBody>
      </p:sp>
      <p:sp>
        <p:nvSpPr>
          <p:cNvPr id="4" name="Rounded Rectangle 3">
            <a:extLst>
              <a:ext uri="{FF2B5EF4-FFF2-40B4-BE49-F238E27FC236}">
                <a16:creationId xmlns:a16="http://schemas.microsoft.com/office/drawing/2014/main" id="{C9868105-5E9B-C699-3440-EF9C5D028EC0}"/>
              </a:ext>
            </a:extLst>
          </p:cNvPr>
          <p:cNvSpPr/>
          <p:nvPr/>
        </p:nvSpPr>
        <p:spPr>
          <a:xfrm>
            <a:off x="9911454" y="1781165"/>
            <a:ext cx="1472933" cy="2137272"/>
          </a:xfrm>
          <a:prstGeom prst="roundRect">
            <a:avLst>
              <a:gd name="adj" fmla="val 792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Encoder</a:t>
            </a:r>
          </a:p>
        </p:txBody>
      </p:sp>
      <p:sp>
        <p:nvSpPr>
          <p:cNvPr id="5" name="Rounded Rectangle 4">
            <a:extLst>
              <a:ext uri="{FF2B5EF4-FFF2-40B4-BE49-F238E27FC236}">
                <a16:creationId xmlns:a16="http://schemas.microsoft.com/office/drawing/2014/main" id="{8CC156FD-9A3F-E99C-7A27-CAF1C0E2E442}"/>
              </a:ext>
            </a:extLst>
          </p:cNvPr>
          <p:cNvSpPr/>
          <p:nvPr/>
        </p:nvSpPr>
        <p:spPr>
          <a:xfrm>
            <a:off x="8731655" y="4451525"/>
            <a:ext cx="1342592" cy="4543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Positional Encoding</a:t>
            </a:r>
          </a:p>
        </p:txBody>
      </p:sp>
      <p:sp>
        <p:nvSpPr>
          <p:cNvPr id="6" name="Rounded Rectangle 5">
            <a:extLst>
              <a:ext uri="{FF2B5EF4-FFF2-40B4-BE49-F238E27FC236}">
                <a16:creationId xmlns:a16="http://schemas.microsoft.com/office/drawing/2014/main" id="{01DA6484-1061-9253-4987-5D7B787A6785}"/>
              </a:ext>
            </a:extLst>
          </p:cNvPr>
          <p:cNvSpPr/>
          <p:nvPr/>
        </p:nvSpPr>
        <p:spPr>
          <a:xfrm>
            <a:off x="9961396" y="5394147"/>
            <a:ext cx="1396191" cy="4543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Embedding</a:t>
            </a:r>
          </a:p>
        </p:txBody>
      </p:sp>
      <p:sp>
        <p:nvSpPr>
          <p:cNvPr id="7" name="Oval 6">
            <a:extLst>
              <a:ext uri="{FF2B5EF4-FFF2-40B4-BE49-F238E27FC236}">
                <a16:creationId xmlns:a16="http://schemas.microsoft.com/office/drawing/2014/main" id="{B7025CAF-F9F9-398A-5554-C10AD7D480A3}"/>
              </a:ext>
            </a:extLst>
          </p:cNvPr>
          <p:cNvSpPr/>
          <p:nvPr/>
        </p:nvSpPr>
        <p:spPr>
          <a:xfrm>
            <a:off x="10493136" y="4502937"/>
            <a:ext cx="332712" cy="332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a:t>
            </a:r>
          </a:p>
        </p:txBody>
      </p:sp>
      <p:cxnSp>
        <p:nvCxnSpPr>
          <p:cNvPr id="8" name="Straight Arrow Connector 7">
            <a:extLst>
              <a:ext uri="{FF2B5EF4-FFF2-40B4-BE49-F238E27FC236}">
                <a16:creationId xmlns:a16="http://schemas.microsoft.com/office/drawing/2014/main" id="{60B74E75-A2EF-0E9E-6670-42F75E744E88}"/>
              </a:ext>
            </a:extLst>
          </p:cNvPr>
          <p:cNvCxnSpPr>
            <a:cxnSpLocks/>
            <a:stCxn id="6" idx="0"/>
            <a:endCxn id="7" idx="4"/>
          </p:cNvCxnSpPr>
          <p:nvPr/>
        </p:nvCxnSpPr>
        <p:spPr>
          <a:xfrm flipV="1">
            <a:off x="10659492" y="4835649"/>
            <a:ext cx="0" cy="55849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84B8927-F188-970A-5EAA-AE37E6FED5C2}"/>
              </a:ext>
            </a:extLst>
          </p:cNvPr>
          <p:cNvCxnSpPr>
            <a:cxnSpLocks/>
            <a:stCxn id="5" idx="3"/>
            <a:endCxn id="7" idx="2"/>
          </p:cNvCxnSpPr>
          <p:nvPr/>
        </p:nvCxnSpPr>
        <p:spPr>
          <a:xfrm flipV="1">
            <a:off x="10074247" y="4669293"/>
            <a:ext cx="418889" cy="938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F1AA5A0-7E54-AE02-86D0-B046946C7F86}"/>
              </a:ext>
            </a:extLst>
          </p:cNvPr>
          <p:cNvCxnSpPr>
            <a:cxnSpLocks/>
            <a:stCxn id="7" idx="0"/>
            <a:endCxn id="4" idx="2"/>
          </p:cNvCxnSpPr>
          <p:nvPr/>
        </p:nvCxnSpPr>
        <p:spPr>
          <a:xfrm flipH="1" flipV="1">
            <a:off x="10647921" y="3918437"/>
            <a:ext cx="11571" cy="58450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141C876-1CF2-EE74-2109-34A1F44D053B}"/>
              </a:ext>
            </a:extLst>
          </p:cNvPr>
          <p:cNvSpPr/>
          <p:nvPr/>
        </p:nvSpPr>
        <p:spPr>
          <a:xfrm>
            <a:off x="5906110" y="5848449"/>
            <a:ext cx="3085489" cy="369332"/>
          </a:xfrm>
          <a:prstGeom prst="rect">
            <a:avLst/>
          </a:prstGeom>
        </p:spPr>
        <p:txBody>
          <a:bodyPr wrap="square">
            <a:spAutoFit/>
          </a:bodyPr>
          <a:lstStyle/>
          <a:p>
            <a:r>
              <a:rPr lang="en-US" dirty="0">
                <a:solidFill>
                  <a:schemeClr val="accent2">
                    <a:lumMod val="75000"/>
                  </a:schemeClr>
                </a:solidFill>
                <a:latin typeface="+mj-lt"/>
              </a:rPr>
              <a:t>That movie was awesome!</a:t>
            </a:r>
          </a:p>
        </p:txBody>
      </p:sp>
      <p:cxnSp>
        <p:nvCxnSpPr>
          <p:cNvPr id="13" name="Elbow Connector 12" descr="Arrow going from &quot;what time is it&quot; to the inputs part of the transformer diagram.">
            <a:extLst>
              <a:ext uri="{FF2B5EF4-FFF2-40B4-BE49-F238E27FC236}">
                <a16:creationId xmlns:a16="http://schemas.microsoft.com/office/drawing/2014/main" id="{0DFE000D-E78F-AC18-F796-655517555B15}"/>
              </a:ext>
            </a:extLst>
          </p:cNvPr>
          <p:cNvCxnSpPr>
            <a:cxnSpLocks/>
            <a:stCxn id="12" idx="3"/>
            <a:endCxn id="6" idx="1"/>
          </p:cNvCxnSpPr>
          <p:nvPr/>
        </p:nvCxnSpPr>
        <p:spPr>
          <a:xfrm flipV="1">
            <a:off x="8991599" y="5621298"/>
            <a:ext cx="969797" cy="411817"/>
          </a:xfrm>
          <a:prstGeom prst="bent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7735554-A6CC-E2CF-8A1A-DCA7E975A4FC}"/>
              </a:ext>
            </a:extLst>
          </p:cNvPr>
          <p:cNvSpPr txBox="1"/>
          <p:nvPr/>
        </p:nvSpPr>
        <p:spPr>
          <a:xfrm>
            <a:off x="6662057" y="1319917"/>
            <a:ext cx="2954655" cy="369332"/>
          </a:xfrm>
          <a:prstGeom prst="rect">
            <a:avLst/>
          </a:prstGeom>
          <a:noFill/>
        </p:spPr>
        <p:txBody>
          <a:bodyPr wrap="none" rtlCol="0">
            <a:spAutoFit/>
          </a:bodyPr>
          <a:lstStyle/>
          <a:p>
            <a:r>
              <a:rPr lang="en-US" dirty="0">
                <a:solidFill>
                  <a:schemeClr val="accent4">
                    <a:lumMod val="75000"/>
                  </a:schemeClr>
                </a:solidFill>
                <a:latin typeface="+mj-lt"/>
              </a:rPr>
              <a:t>[0.12, 1.23, -0.16, …, … ]</a:t>
            </a:r>
          </a:p>
        </p:txBody>
      </p:sp>
      <p:cxnSp>
        <p:nvCxnSpPr>
          <p:cNvPr id="22" name="Elbow Connector 21" descr="Arrow going from the Output Probabilities part of the Transformer diagram to &quot;It is five&quot;">
            <a:extLst>
              <a:ext uri="{FF2B5EF4-FFF2-40B4-BE49-F238E27FC236}">
                <a16:creationId xmlns:a16="http://schemas.microsoft.com/office/drawing/2014/main" id="{639C3AE4-EA57-4684-0800-277256869AB2}"/>
              </a:ext>
            </a:extLst>
          </p:cNvPr>
          <p:cNvCxnSpPr>
            <a:cxnSpLocks/>
            <a:stCxn id="4" idx="0"/>
            <a:endCxn id="21" idx="3"/>
          </p:cNvCxnSpPr>
          <p:nvPr/>
        </p:nvCxnSpPr>
        <p:spPr>
          <a:xfrm rot="16200000" flipV="1">
            <a:off x="9994026" y="1127269"/>
            <a:ext cx="276582" cy="1031209"/>
          </a:xfrm>
          <a:prstGeom prst="bentConnector2">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013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23C74AB9-955A-8796-F0DB-CBA50A5B65DD}"/>
              </a:ext>
            </a:extLst>
          </p:cNvPr>
          <p:cNvSpPr>
            <a:spLocks noGrp="1"/>
          </p:cNvSpPr>
          <p:nvPr>
            <p:ph type="sldNum" idx="97"/>
          </p:nvPr>
        </p:nvSpPr>
        <p:spPr/>
        <p:txBody>
          <a:bodyPr/>
          <a:lstStyle/>
          <a:p>
            <a:fld id="{86A8BF56-6CB3-514C-9A64-F39D95C9E25B}" type="slidenum">
              <a:rPr lang="en-US" smtClean="0"/>
              <a:t>18</a:t>
            </a:fld>
            <a:endParaRPr lang="en-US"/>
          </a:p>
        </p:txBody>
      </p:sp>
      <p:sp>
        <p:nvSpPr>
          <p:cNvPr id="2" name="Title 1">
            <a:extLst>
              <a:ext uri="{FF2B5EF4-FFF2-40B4-BE49-F238E27FC236}">
                <a16:creationId xmlns:a16="http://schemas.microsoft.com/office/drawing/2014/main" id="{8A49BF4F-E095-55DC-624F-B28E5ADCCAC8}"/>
              </a:ext>
            </a:extLst>
          </p:cNvPr>
          <p:cNvSpPr>
            <a:spLocks noGrp="1"/>
          </p:cNvSpPr>
          <p:nvPr>
            <p:ph type="title" idx="1"/>
          </p:nvPr>
        </p:nvSpPr>
        <p:spPr/>
        <p:txBody>
          <a:bodyPr/>
          <a:lstStyle/>
          <a:p>
            <a:r>
              <a:rPr lang="en-US" dirty="0"/>
              <a:t>Decoder-only Architecture</a:t>
            </a:r>
          </a:p>
        </p:txBody>
      </p:sp>
      <p:sp>
        <p:nvSpPr>
          <p:cNvPr id="3" name="Content Placeholder 2">
            <a:extLst>
              <a:ext uri="{FF2B5EF4-FFF2-40B4-BE49-F238E27FC236}">
                <a16:creationId xmlns:a16="http://schemas.microsoft.com/office/drawing/2014/main" id="{D61C6D99-00E4-0C46-4276-C680A51CCBFE}"/>
              </a:ext>
            </a:extLst>
          </p:cNvPr>
          <p:cNvSpPr>
            <a:spLocks noGrp="1"/>
          </p:cNvSpPr>
          <p:nvPr>
            <p:ph idx="2"/>
          </p:nvPr>
        </p:nvSpPr>
        <p:spPr>
          <a:xfrm>
            <a:off x="365760" y="1165536"/>
            <a:ext cx="5812810" cy="5262696"/>
          </a:xfrm>
        </p:spPr>
        <p:txBody>
          <a:bodyPr/>
          <a:lstStyle/>
          <a:p>
            <a:r>
              <a:rPr lang="en-US" sz="2000" dirty="0"/>
              <a:t>Only uses the decoder block</a:t>
            </a:r>
          </a:p>
          <a:p>
            <a:r>
              <a:rPr lang="en-US" sz="2000" dirty="0"/>
              <a:t>Only access words that came before</a:t>
            </a:r>
          </a:p>
          <a:p>
            <a:pPr lvl="1"/>
            <a:r>
              <a:rPr lang="en-US" sz="1800" dirty="0">
                <a:solidFill>
                  <a:schemeClr val="accent6"/>
                </a:solidFill>
                <a:latin typeface="+mj-lt"/>
              </a:rPr>
              <a:t>Auto-regressive models</a:t>
            </a:r>
          </a:p>
          <a:p>
            <a:r>
              <a:rPr lang="en-US" sz="2000" dirty="0">
                <a:solidFill>
                  <a:schemeClr val="tx1"/>
                </a:solidFill>
              </a:rPr>
              <a:t>Generate next token based on input</a:t>
            </a:r>
          </a:p>
          <a:p>
            <a:r>
              <a:rPr lang="en-US" sz="2000" dirty="0">
                <a:solidFill>
                  <a:schemeClr val="tx1"/>
                </a:solidFill>
              </a:rPr>
              <a:t>Suitable for text generation tasks</a:t>
            </a:r>
          </a:p>
          <a:p>
            <a:pPr marL="0" indent="0">
              <a:buNone/>
            </a:pPr>
            <a:endParaRPr lang="en-US" sz="2000" dirty="0">
              <a:solidFill>
                <a:schemeClr val="tx1"/>
              </a:solidFill>
            </a:endParaRPr>
          </a:p>
          <a:p>
            <a:r>
              <a:rPr lang="en-US" sz="2000" dirty="0">
                <a:solidFill>
                  <a:schemeClr val="tx1"/>
                </a:solidFill>
              </a:rPr>
              <a:t>Examples:</a:t>
            </a:r>
          </a:p>
          <a:p>
            <a:pPr lvl="1"/>
            <a:r>
              <a:rPr lang="en-US" sz="1800" dirty="0">
                <a:solidFill>
                  <a:schemeClr val="tx1"/>
                </a:solidFill>
              </a:rPr>
              <a:t>GPT Models by OpenAI</a:t>
            </a:r>
          </a:p>
          <a:p>
            <a:pPr lvl="1"/>
            <a:r>
              <a:rPr lang="en-US" sz="1800" dirty="0">
                <a:solidFill>
                  <a:schemeClr val="tx1"/>
                </a:solidFill>
              </a:rPr>
              <a:t>Llama models by Meta</a:t>
            </a:r>
          </a:p>
          <a:p>
            <a:pPr lvl="1"/>
            <a:r>
              <a:rPr lang="en-US" sz="1800" dirty="0">
                <a:solidFill>
                  <a:schemeClr val="tx1"/>
                </a:solidFill>
              </a:rPr>
              <a:t>Claude models by Anthropic</a:t>
            </a:r>
          </a:p>
          <a:p>
            <a:endParaRPr lang="en-US" dirty="0">
              <a:solidFill>
                <a:schemeClr val="tx1"/>
              </a:solidFill>
            </a:endParaRPr>
          </a:p>
        </p:txBody>
      </p:sp>
      <p:grpSp>
        <p:nvGrpSpPr>
          <p:cNvPr id="4" name="Group 3">
            <a:extLst>
              <a:ext uri="{FF2B5EF4-FFF2-40B4-BE49-F238E27FC236}">
                <a16:creationId xmlns:a16="http://schemas.microsoft.com/office/drawing/2014/main" id="{4107C3E4-C544-8ECD-DC8C-EFA07315B21F}"/>
              </a:ext>
            </a:extLst>
          </p:cNvPr>
          <p:cNvGrpSpPr/>
          <p:nvPr/>
        </p:nvGrpSpPr>
        <p:grpSpPr>
          <a:xfrm>
            <a:off x="6112438" y="1673525"/>
            <a:ext cx="5605008" cy="4659869"/>
            <a:chOff x="6524018" y="1564008"/>
            <a:chExt cx="5605008" cy="4659869"/>
          </a:xfrm>
        </p:grpSpPr>
        <p:sp>
          <p:nvSpPr>
            <p:cNvPr id="5" name="TextBox 4">
              <a:extLst>
                <a:ext uri="{FF2B5EF4-FFF2-40B4-BE49-F238E27FC236}">
                  <a16:creationId xmlns:a16="http://schemas.microsoft.com/office/drawing/2014/main" id="{E9F1E96C-F54A-7EFC-6070-E2C5E34D451E}"/>
                </a:ext>
              </a:extLst>
            </p:cNvPr>
            <p:cNvSpPr txBox="1"/>
            <p:nvPr/>
          </p:nvSpPr>
          <p:spPr>
            <a:xfrm>
              <a:off x="6524018" y="5854545"/>
              <a:ext cx="1752403" cy="369332"/>
            </a:xfrm>
            <a:prstGeom prst="rect">
              <a:avLst/>
            </a:prstGeom>
            <a:noFill/>
          </p:spPr>
          <p:txBody>
            <a:bodyPr wrap="none" rtlCol="0">
              <a:spAutoFit/>
            </a:bodyPr>
            <a:lstStyle/>
            <a:p>
              <a:r>
                <a:rPr lang="en-US" dirty="0">
                  <a:solidFill>
                    <a:schemeClr val="accent2">
                      <a:lumMod val="75000"/>
                    </a:schemeClr>
                  </a:solidFill>
                  <a:latin typeface="+mj-lt"/>
                </a:rPr>
                <a:t>How was your</a:t>
              </a:r>
            </a:p>
          </p:txBody>
        </p:sp>
        <p:sp>
          <p:nvSpPr>
            <p:cNvPr id="6" name="TextBox 5">
              <a:extLst>
                <a:ext uri="{FF2B5EF4-FFF2-40B4-BE49-F238E27FC236}">
                  <a16:creationId xmlns:a16="http://schemas.microsoft.com/office/drawing/2014/main" id="{5DBE7A8F-F726-5182-D4C0-C52F37175FD0}"/>
                </a:ext>
              </a:extLst>
            </p:cNvPr>
            <p:cNvSpPr txBox="1"/>
            <p:nvPr/>
          </p:nvSpPr>
          <p:spPr>
            <a:xfrm>
              <a:off x="7883966" y="1564008"/>
              <a:ext cx="1146468" cy="369332"/>
            </a:xfrm>
            <a:prstGeom prst="rect">
              <a:avLst/>
            </a:prstGeom>
            <a:noFill/>
          </p:spPr>
          <p:txBody>
            <a:bodyPr wrap="none" rtlCol="0">
              <a:spAutoFit/>
            </a:bodyPr>
            <a:lstStyle/>
            <a:p>
              <a:r>
                <a:rPr lang="en-US" dirty="0">
                  <a:solidFill>
                    <a:schemeClr val="accent4">
                      <a:lumMod val="75000"/>
                    </a:schemeClr>
                  </a:solidFill>
                  <a:latin typeface="+mj-lt"/>
                </a:rPr>
                <a:t>vacation</a:t>
              </a:r>
            </a:p>
          </p:txBody>
        </p:sp>
        <p:cxnSp>
          <p:nvCxnSpPr>
            <p:cNvPr id="7" name="Elbow Connector 6" descr="Arrow going from &quot;what time is it&quot; to the inputs part of the transformer diagram.">
              <a:extLst>
                <a:ext uri="{FF2B5EF4-FFF2-40B4-BE49-F238E27FC236}">
                  <a16:creationId xmlns:a16="http://schemas.microsoft.com/office/drawing/2014/main" id="{DC56C70D-775E-A4FE-63C5-B90EAD5DCB67}"/>
                </a:ext>
              </a:extLst>
            </p:cNvPr>
            <p:cNvCxnSpPr>
              <a:cxnSpLocks/>
              <a:stCxn id="5" idx="3"/>
              <a:endCxn id="10" idx="1"/>
            </p:cNvCxnSpPr>
            <p:nvPr/>
          </p:nvCxnSpPr>
          <p:spPr>
            <a:xfrm flipV="1">
              <a:off x="8276421" y="5757739"/>
              <a:ext cx="1353920" cy="281472"/>
            </a:xfrm>
            <a:prstGeom prst="bentConnector3">
              <a:avLst>
                <a:gd name="adj1" fmla="val 5000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descr="Arrow going from the Output Probabilities part of the Transformer diagram to &quot;It is five&quot;">
              <a:extLst>
                <a:ext uri="{FF2B5EF4-FFF2-40B4-BE49-F238E27FC236}">
                  <a16:creationId xmlns:a16="http://schemas.microsoft.com/office/drawing/2014/main" id="{3298F6B7-3036-E02A-3DDC-72260607CB20}"/>
                </a:ext>
              </a:extLst>
            </p:cNvPr>
            <p:cNvCxnSpPr>
              <a:cxnSpLocks/>
              <a:stCxn id="9" idx="0"/>
              <a:endCxn id="6" idx="3"/>
            </p:cNvCxnSpPr>
            <p:nvPr/>
          </p:nvCxnSpPr>
          <p:spPr>
            <a:xfrm rot="16200000" flipH="1" flipV="1">
              <a:off x="9645168" y="1043284"/>
              <a:ext cx="90656" cy="1320124"/>
            </a:xfrm>
            <a:prstGeom prst="bentConnector4">
              <a:avLst>
                <a:gd name="adj1" fmla="val -252162"/>
                <a:gd name="adj2" fmla="val 77959"/>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F7B75770-E6A5-EC84-E6B3-AD59852B3771}"/>
                </a:ext>
              </a:extLst>
            </p:cNvPr>
            <p:cNvSpPr/>
            <p:nvPr/>
          </p:nvSpPr>
          <p:spPr>
            <a:xfrm>
              <a:off x="9612369" y="1658018"/>
              <a:ext cx="1476378" cy="2695978"/>
            </a:xfrm>
            <a:prstGeom prst="roundRect">
              <a:avLst>
                <a:gd name="adj" fmla="val 792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Decoder</a:t>
              </a:r>
            </a:p>
          </p:txBody>
        </p:sp>
        <p:sp>
          <p:nvSpPr>
            <p:cNvPr id="10" name="Rounded Rectangle 9">
              <a:extLst>
                <a:ext uri="{FF2B5EF4-FFF2-40B4-BE49-F238E27FC236}">
                  <a16:creationId xmlns:a16="http://schemas.microsoft.com/office/drawing/2014/main" id="{2764E8B7-09B2-BBAD-A713-1F7D852CE906}"/>
                </a:ext>
              </a:extLst>
            </p:cNvPr>
            <p:cNvSpPr/>
            <p:nvPr/>
          </p:nvSpPr>
          <p:spPr>
            <a:xfrm>
              <a:off x="9630341" y="5530588"/>
              <a:ext cx="1421685" cy="454302"/>
            </a:xfrm>
            <a:prstGeom prst="roundRect">
              <a:avLst/>
            </a:prstGeom>
            <a:solidFill>
              <a:srgbClr val="F4F4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Embedding</a:t>
              </a:r>
            </a:p>
          </p:txBody>
        </p:sp>
        <p:sp>
          <p:nvSpPr>
            <p:cNvPr id="11" name="Rounded Rectangle 10">
              <a:extLst>
                <a:ext uri="{FF2B5EF4-FFF2-40B4-BE49-F238E27FC236}">
                  <a16:creationId xmlns:a16="http://schemas.microsoft.com/office/drawing/2014/main" id="{86CE8D31-A962-BD35-B89E-07107783C4FE}"/>
                </a:ext>
              </a:extLst>
            </p:cNvPr>
            <p:cNvSpPr/>
            <p:nvPr/>
          </p:nvSpPr>
          <p:spPr>
            <a:xfrm>
              <a:off x="10786434" y="4849135"/>
              <a:ext cx="1342592" cy="4543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Positional Encoding</a:t>
              </a:r>
            </a:p>
          </p:txBody>
        </p:sp>
        <p:sp>
          <p:nvSpPr>
            <p:cNvPr id="12" name="Oval 11">
              <a:extLst>
                <a:ext uri="{FF2B5EF4-FFF2-40B4-BE49-F238E27FC236}">
                  <a16:creationId xmlns:a16="http://schemas.microsoft.com/office/drawing/2014/main" id="{24CD348F-F488-749F-7F9C-7BAE0F367C4C}"/>
                </a:ext>
              </a:extLst>
            </p:cNvPr>
            <p:cNvSpPr/>
            <p:nvPr/>
          </p:nvSpPr>
          <p:spPr>
            <a:xfrm>
              <a:off x="10172002" y="4909930"/>
              <a:ext cx="332712" cy="332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a:t>
              </a:r>
            </a:p>
          </p:txBody>
        </p:sp>
        <p:cxnSp>
          <p:nvCxnSpPr>
            <p:cNvPr id="13" name="Straight Arrow Connector 12">
              <a:extLst>
                <a:ext uri="{FF2B5EF4-FFF2-40B4-BE49-F238E27FC236}">
                  <a16:creationId xmlns:a16="http://schemas.microsoft.com/office/drawing/2014/main" id="{C0B50839-3C72-71F4-64C5-C4EAE00A886B}"/>
                </a:ext>
              </a:extLst>
            </p:cNvPr>
            <p:cNvCxnSpPr>
              <a:cxnSpLocks/>
              <a:stCxn id="11" idx="1"/>
              <a:endCxn id="12" idx="6"/>
            </p:cNvCxnSpPr>
            <p:nvPr/>
          </p:nvCxnSpPr>
          <p:spPr>
            <a:xfrm flipH="1">
              <a:off x="10504714" y="5076286"/>
              <a:ext cx="28172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AB335E9-F5F9-2D17-978B-58FC4915E9AD}"/>
                </a:ext>
              </a:extLst>
            </p:cNvPr>
            <p:cNvCxnSpPr>
              <a:cxnSpLocks/>
              <a:stCxn id="10" idx="0"/>
              <a:endCxn id="12" idx="4"/>
            </p:cNvCxnSpPr>
            <p:nvPr/>
          </p:nvCxnSpPr>
          <p:spPr>
            <a:xfrm flipH="1" flipV="1">
              <a:off x="10338358" y="5242642"/>
              <a:ext cx="2826" cy="28794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9B5BD59-D695-C495-2FA5-47382E5F1711}"/>
                </a:ext>
              </a:extLst>
            </p:cNvPr>
            <p:cNvCxnSpPr>
              <a:cxnSpLocks/>
              <a:stCxn id="12" idx="0"/>
              <a:endCxn id="9" idx="2"/>
            </p:cNvCxnSpPr>
            <p:nvPr/>
          </p:nvCxnSpPr>
          <p:spPr>
            <a:xfrm flipV="1">
              <a:off x="10338358" y="4353996"/>
              <a:ext cx="12200" cy="55593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45285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7D0535-F078-2E90-AB96-883A2D897F17}"/>
              </a:ext>
            </a:extLst>
          </p:cNvPr>
          <p:cNvSpPr>
            <a:spLocks noGrp="1"/>
          </p:cNvSpPr>
          <p:nvPr>
            <p:ph type="sldNum" idx="97"/>
          </p:nvPr>
        </p:nvSpPr>
        <p:spPr/>
        <p:txBody>
          <a:bodyPr/>
          <a:lstStyle/>
          <a:p>
            <a:fld id="{86A8BF56-6CB3-514C-9A64-F39D95C9E25B}" type="slidenum">
              <a:rPr lang="en-US" smtClean="0"/>
              <a:t>19</a:t>
            </a:fld>
            <a:endParaRPr lang="en-US"/>
          </a:p>
        </p:txBody>
      </p:sp>
      <p:sp>
        <p:nvSpPr>
          <p:cNvPr id="2" name="Title 1">
            <a:extLst>
              <a:ext uri="{FF2B5EF4-FFF2-40B4-BE49-F238E27FC236}">
                <a16:creationId xmlns:a16="http://schemas.microsoft.com/office/drawing/2014/main" id="{B6ACE4A7-8472-2A40-BB75-A1F6190D9A00}"/>
              </a:ext>
            </a:extLst>
          </p:cNvPr>
          <p:cNvSpPr>
            <a:spLocks noGrp="1"/>
          </p:cNvSpPr>
          <p:nvPr>
            <p:ph type="title" idx="1"/>
          </p:nvPr>
        </p:nvSpPr>
        <p:spPr/>
        <p:txBody>
          <a:bodyPr/>
          <a:lstStyle/>
          <a:p>
            <a:r>
              <a:rPr lang="en-US" dirty="0"/>
              <a:t>Transformers: Summary</a:t>
            </a:r>
          </a:p>
        </p:txBody>
      </p:sp>
      <p:sp>
        <p:nvSpPr>
          <p:cNvPr id="3" name="Content Placeholder 2">
            <a:extLst>
              <a:ext uri="{FF2B5EF4-FFF2-40B4-BE49-F238E27FC236}">
                <a16:creationId xmlns:a16="http://schemas.microsoft.com/office/drawing/2014/main" id="{ADF9FECB-062C-80B1-4CA2-85B7D71EAED0}"/>
              </a:ext>
            </a:extLst>
          </p:cNvPr>
          <p:cNvSpPr>
            <a:spLocks noGrp="1"/>
          </p:cNvSpPr>
          <p:nvPr>
            <p:ph idx="2"/>
          </p:nvPr>
        </p:nvSpPr>
        <p:spPr/>
        <p:txBody>
          <a:bodyPr/>
          <a:lstStyle/>
          <a:p>
            <a:r>
              <a:rPr lang="en-US" sz="2000" dirty="0">
                <a:solidFill>
                  <a:schemeClr val="accent6"/>
                </a:solidFill>
                <a:latin typeface="+mj-lt"/>
              </a:rPr>
              <a:t>State-of-the art </a:t>
            </a:r>
            <a:r>
              <a:rPr lang="en-US" sz="2000" dirty="0">
                <a:solidFill>
                  <a:schemeClr val="tx1"/>
                </a:solidFill>
              </a:rPr>
              <a:t>deep learning architecture </a:t>
            </a:r>
          </a:p>
          <a:p>
            <a:r>
              <a:rPr lang="en-US" sz="2000" dirty="0">
                <a:solidFill>
                  <a:schemeClr val="tx1"/>
                </a:solidFill>
              </a:rPr>
              <a:t>Propelled the growth and adoption of </a:t>
            </a:r>
            <a:r>
              <a:rPr lang="en-US" sz="2000" b="1" dirty="0">
                <a:solidFill>
                  <a:schemeClr val="accent6"/>
                </a:solidFill>
                <a:latin typeface="+mj-lt"/>
              </a:rPr>
              <a:t>Generative AI</a:t>
            </a:r>
          </a:p>
          <a:p>
            <a:r>
              <a:rPr lang="en-US" sz="2000" dirty="0">
                <a:solidFill>
                  <a:schemeClr val="tx1"/>
                </a:solidFill>
              </a:rPr>
              <a:t>Transformers can process the input data in </a:t>
            </a:r>
            <a:r>
              <a:rPr lang="en-US" sz="2000" dirty="0">
                <a:solidFill>
                  <a:schemeClr val="accent6"/>
                </a:solidFill>
                <a:latin typeface="+mj-lt"/>
              </a:rPr>
              <a:t>parallel</a:t>
            </a:r>
          </a:p>
          <a:p>
            <a:r>
              <a:rPr lang="en-US" sz="2000" dirty="0">
                <a:solidFill>
                  <a:schemeClr val="tx1"/>
                </a:solidFill>
              </a:rPr>
              <a:t>Self-attention mechanism capture interdependencies between all words, regardless of position</a:t>
            </a:r>
          </a:p>
          <a:p>
            <a:r>
              <a:rPr lang="en-US" sz="2000" dirty="0">
                <a:solidFill>
                  <a:schemeClr val="tx1"/>
                </a:solidFill>
              </a:rPr>
              <a:t>Typically undergo </a:t>
            </a:r>
            <a:r>
              <a:rPr lang="en-US" sz="2000" dirty="0">
                <a:solidFill>
                  <a:schemeClr val="accent6"/>
                </a:solidFill>
                <a:latin typeface="+mj-lt"/>
              </a:rPr>
              <a:t>self-supervised learning</a:t>
            </a:r>
          </a:p>
          <a:p>
            <a:pPr lvl="1"/>
            <a:r>
              <a:rPr lang="en-US" sz="1800" dirty="0">
                <a:solidFill>
                  <a:schemeClr val="tx1"/>
                </a:solidFill>
                <a:latin typeface="+mn-lt"/>
              </a:rPr>
              <a:t>Labels generated automatically from unlabeled data</a:t>
            </a:r>
          </a:p>
          <a:p>
            <a:pPr lvl="1"/>
            <a:r>
              <a:rPr lang="en-US" sz="1800" dirty="0">
                <a:solidFill>
                  <a:schemeClr val="tx1"/>
                </a:solidFill>
                <a:latin typeface="+mn-lt"/>
              </a:rPr>
              <a:t>No need to curate labelled data</a:t>
            </a:r>
            <a:endParaRPr lang="en-US" sz="1800" dirty="0">
              <a:solidFill>
                <a:schemeClr val="tx1"/>
              </a:solidFill>
            </a:endParaRPr>
          </a:p>
          <a:p>
            <a:r>
              <a:rPr lang="en-US" sz="2000" dirty="0">
                <a:solidFill>
                  <a:schemeClr val="tx1"/>
                </a:solidFill>
              </a:rPr>
              <a:t>Increasingly popular with Computer Vision (CV), Audio, Reinforcement Learning (RL) tasks, and multi-modal applications</a:t>
            </a:r>
          </a:p>
          <a:p>
            <a:endParaRPr lang="en-US" dirty="0"/>
          </a:p>
        </p:txBody>
      </p:sp>
    </p:spTree>
    <p:extLst>
      <p:ext uri="{BB962C8B-B14F-4D97-AF65-F5344CB8AC3E}">
        <p14:creationId xmlns:p14="http://schemas.microsoft.com/office/powerpoint/2010/main" val="1993179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C7811CD-26D7-E907-3201-CD5EDB64B447}"/>
              </a:ext>
            </a:extLst>
          </p:cNvPr>
          <p:cNvSpPr>
            <a:spLocks noGrp="1"/>
          </p:cNvSpPr>
          <p:nvPr>
            <p:ph type="sldNum" idx="97"/>
          </p:nvPr>
        </p:nvSpPr>
        <p:spPr/>
        <p:txBody>
          <a:bodyPr/>
          <a:lstStyle/>
          <a:p>
            <a:fld id="{86A8BF56-6CB3-514C-9A64-F39D95C9E25B}" type="slidenum">
              <a:rPr lang="en-US" smtClean="0"/>
              <a:t>2</a:t>
            </a:fld>
            <a:endParaRPr lang="en-US"/>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a:xfrm>
            <a:off x="4607859" y="292100"/>
            <a:ext cx="7207623" cy="6142038"/>
          </a:xfrm>
        </p:spPr>
        <p:txBody>
          <a:bodyPr/>
          <a:lstStyle/>
          <a:p>
            <a:r>
              <a:rPr lang="en-US" dirty="0"/>
              <a:t>Traditional ML</a:t>
            </a:r>
          </a:p>
          <a:p>
            <a:r>
              <a:rPr lang="en-US" dirty="0"/>
              <a:t>Foundation models and LLMs</a:t>
            </a:r>
          </a:p>
          <a:p>
            <a:r>
              <a:rPr lang="en-US" dirty="0"/>
              <a:t>Transformers Architecture</a:t>
            </a:r>
          </a:p>
          <a:p>
            <a:r>
              <a:rPr lang="en-US" dirty="0"/>
              <a:t>Challenges and Limitations of LLMs</a:t>
            </a:r>
          </a:p>
          <a:p>
            <a:pPr marL="0" indent="0">
              <a:buNone/>
            </a:pPr>
            <a:endParaRPr lang="en-US" dirty="0"/>
          </a:p>
        </p:txBody>
      </p:sp>
      <p:grpSp>
        <p:nvGrpSpPr>
          <p:cNvPr id="3" name="Graphic 250">
            <a:extLst>
              <a:ext uri="{FF2B5EF4-FFF2-40B4-BE49-F238E27FC236}">
                <a16:creationId xmlns:a16="http://schemas.microsoft.com/office/drawing/2014/main" id="{C1E3D88D-E910-0FEA-10DE-609FAEBBFB80}"/>
              </a:ext>
              <a:ext uri="{C183D7F6-B498-43B3-948B-1728B52AA6E4}">
                <adec:decorative xmlns:adec="http://schemas.microsoft.com/office/drawing/2017/decorative" val="1"/>
              </a:ext>
            </a:extLst>
          </p:cNvPr>
          <p:cNvGrpSpPr>
            <a:grpSpLocks noChangeAspect="1"/>
          </p:cNvGrpSpPr>
          <p:nvPr/>
        </p:nvGrpSpPr>
        <p:grpSpPr>
          <a:xfrm>
            <a:off x="794343" y="2732784"/>
            <a:ext cx="2959853" cy="2959853"/>
            <a:chOff x="9704553" y="322847"/>
            <a:chExt cx="643689" cy="643689"/>
          </a:xfrm>
          <a:effectLst>
            <a:outerShdw blurRad="50800" dist="38100" dir="2700000" algn="tl" rotWithShape="0">
              <a:prstClr val="black">
                <a:alpha val="40000"/>
              </a:prstClr>
            </a:outerShdw>
          </a:effectLst>
        </p:grpSpPr>
        <p:sp>
          <p:nvSpPr>
            <p:cNvPr id="5" name="Freeform: Shape 20">
              <a:extLst>
                <a:ext uri="{FF2B5EF4-FFF2-40B4-BE49-F238E27FC236}">
                  <a16:creationId xmlns:a16="http://schemas.microsoft.com/office/drawing/2014/main" id="{2373917E-4A6D-8227-D15D-D1E40A72AE62}"/>
                </a:ext>
              </a:extLst>
            </p:cNvPr>
            <p:cNvSpPr/>
            <p:nvPr/>
          </p:nvSpPr>
          <p:spPr>
            <a:xfrm>
              <a:off x="9831038" y="599633"/>
              <a:ext cx="9655" cy="93335"/>
            </a:xfrm>
            <a:custGeom>
              <a:avLst/>
              <a:gdLst>
                <a:gd name="connsiteX0" fmla="*/ 4828 w 9655"/>
                <a:gd name="connsiteY0" fmla="*/ 89473 h 93334"/>
                <a:gd name="connsiteX1" fmla="*/ 4828 w 9655"/>
                <a:gd name="connsiteY1" fmla="*/ 46989 h 93334"/>
                <a:gd name="connsiteX2" fmla="*/ 4828 w 9655"/>
                <a:gd name="connsiteY2" fmla="*/ 4828 h 93334"/>
              </a:gdLst>
              <a:ahLst/>
              <a:cxnLst>
                <a:cxn ang="0">
                  <a:pos x="connsiteX0" y="connsiteY0"/>
                </a:cxn>
                <a:cxn ang="0">
                  <a:pos x="connsiteX1" y="connsiteY1"/>
                </a:cxn>
                <a:cxn ang="0">
                  <a:pos x="connsiteX2" y="connsiteY2"/>
                </a:cxn>
              </a:cxnLst>
              <a:rect l="l" t="t" r="r" b="b"/>
              <a:pathLst>
                <a:path w="9655" h="93334">
                  <a:moveTo>
                    <a:pt x="4828" y="89473"/>
                  </a:moveTo>
                  <a:lnTo>
                    <a:pt x="4828" y="46989"/>
                  </a:lnTo>
                  <a:lnTo>
                    <a:pt x="4828" y="4828"/>
                  </a:lnTo>
                  <a:close/>
                </a:path>
              </a:pathLst>
            </a:custGeom>
            <a:noFill/>
            <a:ln w="53975" cap="flat">
              <a:solidFill>
                <a:schemeClr val="bg1"/>
              </a:solidFill>
              <a:prstDash val="solid"/>
              <a:round/>
            </a:ln>
          </p:spPr>
          <p:txBody>
            <a:bodyPr rtlCol="0" anchor="ctr"/>
            <a:lstStyle/>
            <a:p>
              <a:pPr algn="ctr"/>
              <a:endParaRPr lang="en-US" dirty="0"/>
            </a:p>
          </p:txBody>
        </p:sp>
        <p:sp>
          <p:nvSpPr>
            <p:cNvPr id="6" name="Freeform: Shape 21">
              <a:extLst>
                <a:ext uri="{FF2B5EF4-FFF2-40B4-BE49-F238E27FC236}">
                  <a16:creationId xmlns:a16="http://schemas.microsoft.com/office/drawing/2014/main" id="{BEA3466D-A8DE-C974-0119-677E55A7B847}"/>
                </a:ext>
              </a:extLst>
            </p:cNvPr>
            <p:cNvSpPr/>
            <p:nvPr/>
          </p:nvSpPr>
          <p:spPr>
            <a:xfrm>
              <a:off x="9926304" y="520781"/>
              <a:ext cx="54714" cy="128738"/>
            </a:xfrm>
            <a:custGeom>
              <a:avLst/>
              <a:gdLst>
                <a:gd name="connsiteX0" fmla="*/ 4828 w 54713"/>
                <a:gd name="connsiteY0" fmla="*/ 125841 h 128737"/>
                <a:gd name="connsiteX1" fmla="*/ 4828 w 54713"/>
                <a:gd name="connsiteY1" fmla="*/ 76277 h 128737"/>
                <a:gd name="connsiteX2" fmla="*/ 52461 w 54713"/>
                <a:gd name="connsiteY2" fmla="*/ 52461 h 128737"/>
                <a:gd name="connsiteX3" fmla="*/ 52461 w 54713"/>
                <a:gd name="connsiteY3" fmla="*/ 4828 h 128737"/>
              </a:gdLst>
              <a:ahLst/>
              <a:cxnLst>
                <a:cxn ang="0">
                  <a:pos x="connsiteX0" y="connsiteY0"/>
                </a:cxn>
                <a:cxn ang="0">
                  <a:pos x="connsiteX1" y="connsiteY1"/>
                </a:cxn>
                <a:cxn ang="0">
                  <a:pos x="connsiteX2" y="connsiteY2"/>
                </a:cxn>
                <a:cxn ang="0">
                  <a:pos x="connsiteX3" y="connsiteY3"/>
                </a:cxn>
              </a:cxnLst>
              <a:rect l="l" t="t" r="r" b="b"/>
              <a:pathLst>
                <a:path w="54713" h="128737">
                  <a:moveTo>
                    <a:pt x="4828" y="125841"/>
                  </a:moveTo>
                  <a:lnTo>
                    <a:pt x="4828" y="76277"/>
                  </a:lnTo>
                  <a:lnTo>
                    <a:pt x="52461" y="52461"/>
                  </a:lnTo>
                  <a:lnTo>
                    <a:pt x="52461" y="4828"/>
                  </a:lnTo>
                </a:path>
              </a:pathLst>
            </a:custGeom>
            <a:noFill/>
            <a:ln w="53975" cap="flat">
              <a:solidFill>
                <a:schemeClr val="bg1"/>
              </a:solidFill>
              <a:prstDash val="solid"/>
              <a:round/>
            </a:ln>
          </p:spPr>
          <p:txBody>
            <a:bodyPr rtlCol="0" anchor="ctr"/>
            <a:lstStyle/>
            <a:p>
              <a:pPr algn="ctr"/>
              <a:endParaRPr lang="en-US" dirty="0"/>
            </a:p>
          </p:txBody>
        </p:sp>
        <p:sp>
          <p:nvSpPr>
            <p:cNvPr id="8" name="Freeform: Shape 22">
              <a:extLst>
                <a:ext uri="{FF2B5EF4-FFF2-40B4-BE49-F238E27FC236}">
                  <a16:creationId xmlns:a16="http://schemas.microsoft.com/office/drawing/2014/main" id="{8684E791-CDDB-20B1-B39B-C735079EBB1D}"/>
                </a:ext>
              </a:extLst>
            </p:cNvPr>
            <p:cNvSpPr/>
            <p:nvPr/>
          </p:nvSpPr>
          <p:spPr>
            <a:xfrm>
              <a:off x="9878671" y="568414"/>
              <a:ext cx="54714" cy="32184"/>
            </a:xfrm>
            <a:custGeom>
              <a:avLst/>
              <a:gdLst>
                <a:gd name="connsiteX0" fmla="*/ 52461 w 54713"/>
                <a:gd name="connsiteY0" fmla="*/ 28644 h 32184"/>
                <a:gd name="connsiteX1" fmla="*/ 4828 w 54713"/>
                <a:gd name="connsiteY1" fmla="*/ 4828 h 32184"/>
              </a:gdLst>
              <a:ahLst/>
              <a:cxnLst>
                <a:cxn ang="0">
                  <a:pos x="connsiteX0" y="connsiteY0"/>
                </a:cxn>
                <a:cxn ang="0">
                  <a:pos x="connsiteX1" y="connsiteY1"/>
                </a:cxn>
              </a:cxnLst>
              <a:rect l="l" t="t" r="r" b="b"/>
              <a:pathLst>
                <a:path w="54713" h="32184">
                  <a:moveTo>
                    <a:pt x="52461" y="28644"/>
                  </a:moveTo>
                  <a:lnTo>
                    <a:pt x="4828" y="4828"/>
                  </a:lnTo>
                </a:path>
              </a:pathLst>
            </a:custGeom>
            <a:ln w="53975" cap="flat">
              <a:solidFill>
                <a:schemeClr val="bg1"/>
              </a:solidFill>
              <a:prstDash val="solid"/>
              <a:round/>
            </a:ln>
          </p:spPr>
          <p:txBody>
            <a:bodyPr rtlCol="0" anchor="ctr"/>
            <a:lstStyle/>
            <a:p>
              <a:pPr algn="ctr"/>
              <a:endParaRPr lang="en-US" dirty="0"/>
            </a:p>
          </p:txBody>
        </p:sp>
        <p:sp>
          <p:nvSpPr>
            <p:cNvPr id="9" name="Freeform: Shape 23">
              <a:extLst>
                <a:ext uri="{FF2B5EF4-FFF2-40B4-BE49-F238E27FC236}">
                  <a16:creationId xmlns:a16="http://schemas.microsoft.com/office/drawing/2014/main" id="{EBDFCB67-8AD3-858E-2A25-EE349137D0CE}"/>
                </a:ext>
              </a:extLst>
            </p:cNvPr>
            <p:cNvSpPr/>
            <p:nvPr/>
          </p:nvSpPr>
          <p:spPr>
            <a:xfrm>
              <a:off x="9926304" y="477976"/>
              <a:ext cx="9655" cy="67587"/>
            </a:xfrm>
            <a:custGeom>
              <a:avLst/>
              <a:gdLst>
                <a:gd name="connsiteX0" fmla="*/ 4828 w 9655"/>
                <a:gd name="connsiteY0" fmla="*/ 63403 h 67587"/>
                <a:gd name="connsiteX1" fmla="*/ 4828 w 9655"/>
                <a:gd name="connsiteY1" fmla="*/ 4828 h 67587"/>
              </a:gdLst>
              <a:ahLst/>
              <a:cxnLst>
                <a:cxn ang="0">
                  <a:pos x="connsiteX0" y="connsiteY0"/>
                </a:cxn>
                <a:cxn ang="0">
                  <a:pos x="connsiteX1" y="connsiteY1"/>
                </a:cxn>
              </a:cxnLst>
              <a:rect l="l" t="t" r="r" b="b"/>
              <a:pathLst>
                <a:path w="9655" h="67587">
                  <a:moveTo>
                    <a:pt x="4828" y="63403"/>
                  </a:moveTo>
                  <a:lnTo>
                    <a:pt x="4828" y="4828"/>
                  </a:lnTo>
                </a:path>
              </a:pathLst>
            </a:custGeom>
            <a:ln w="53975" cap="flat">
              <a:solidFill>
                <a:schemeClr val="bg1"/>
              </a:solidFill>
              <a:prstDash val="solid"/>
              <a:round/>
            </a:ln>
          </p:spPr>
          <p:txBody>
            <a:bodyPr rtlCol="0" anchor="ctr"/>
            <a:lstStyle/>
            <a:p>
              <a:pPr algn="ctr"/>
              <a:endParaRPr lang="en-US" dirty="0"/>
            </a:p>
          </p:txBody>
        </p:sp>
        <p:sp>
          <p:nvSpPr>
            <p:cNvPr id="10" name="Freeform: Shape 24">
              <a:extLst>
                <a:ext uri="{FF2B5EF4-FFF2-40B4-BE49-F238E27FC236}">
                  <a16:creationId xmlns:a16="http://schemas.microsoft.com/office/drawing/2014/main" id="{D6E3A5D0-36C2-7B7F-8E3B-C5720986B951}"/>
                </a:ext>
              </a:extLst>
            </p:cNvPr>
            <p:cNvSpPr/>
            <p:nvPr/>
          </p:nvSpPr>
          <p:spPr>
            <a:xfrm>
              <a:off x="9831038" y="615404"/>
              <a:ext cx="54714" cy="35403"/>
            </a:xfrm>
            <a:custGeom>
              <a:avLst/>
              <a:gdLst>
                <a:gd name="connsiteX0" fmla="*/ 4828 w 54713"/>
                <a:gd name="connsiteY0" fmla="*/ 31863 h 35402"/>
                <a:gd name="connsiteX1" fmla="*/ 50530 w 54713"/>
                <a:gd name="connsiteY1" fmla="*/ 4828 h 35402"/>
              </a:gdLst>
              <a:ahLst/>
              <a:cxnLst>
                <a:cxn ang="0">
                  <a:pos x="connsiteX0" y="connsiteY0"/>
                </a:cxn>
                <a:cxn ang="0">
                  <a:pos x="connsiteX1" y="connsiteY1"/>
                </a:cxn>
              </a:cxnLst>
              <a:rect l="l" t="t" r="r" b="b"/>
              <a:pathLst>
                <a:path w="54713" h="35402">
                  <a:moveTo>
                    <a:pt x="4828" y="31863"/>
                  </a:moveTo>
                  <a:lnTo>
                    <a:pt x="50530" y="4828"/>
                  </a:lnTo>
                </a:path>
              </a:pathLst>
            </a:custGeom>
            <a:ln w="53975" cap="flat">
              <a:solidFill>
                <a:schemeClr val="bg1"/>
              </a:solidFill>
              <a:prstDash val="solid"/>
              <a:round/>
            </a:ln>
          </p:spPr>
          <p:txBody>
            <a:bodyPr rtlCol="0" anchor="ctr"/>
            <a:lstStyle/>
            <a:p>
              <a:pPr algn="ctr"/>
              <a:endParaRPr lang="en-US" dirty="0"/>
            </a:p>
          </p:txBody>
        </p:sp>
        <p:sp>
          <p:nvSpPr>
            <p:cNvPr id="11" name="Freeform: Shape 25">
              <a:extLst>
                <a:ext uri="{FF2B5EF4-FFF2-40B4-BE49-F238E27FC236}">
                  <a16:creationId xmlns:a16="http://schemas.microsoft.com/office/drawing/2014/main" id="{E265FFC2-8801-4BB4-D9FC-A421AB315A68}"/>
                </a:ext>
              </a:extLst>
            </p:cNvPr>
            <p:cNvSpPr/>
            <p:nvPr/>
          </p:nvSpPr>
          <p:spPr>
            <a:xfrm>
              <a:off x="9878671" y="687497"/>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53975" cap="flat">
              <a:solidFill>
                <a:schemeClr val="bg1"/>
              </a:solidFill>
              <a:prstDash val="solid"/>
              <a:round/>
            </a:ln>
          </p:spPr>
          <p:txBody>
            <a:bodyPr rtlCol="0" anchor="ctr"/>
            <a:lstStyle/>
            <a:p>
              <a:pPr algn="ctr"/>
              <a:endParaRPr lang="en-US" dirty="0"/>
            </a:p>
          </p:txBody>
        </p:sp>
        <p:sp>
          <p:nvSpPr>
            <p:cNvPr id="12" name="Freeform: Shape 26">
              <a:extLst>
                <a:ext uri="{FF2B5EF4-FFF2-40B4-BE49-F238E27FC236}">
                  <a16:creationId xmlns:a16="http://schemas.microsoft.com/office/drawing/2014/main" id="{C67ADB15-9176-C4EE-43D8-2EE3DDC3F1A3}"/>
                </a:ext>
              </a:extLst>
            </p:cNvPr>
            <p:cNvSpPr/>
            <p:nvPr/>
          </p:nvSpPr>
          <p:spPr>
            <a:xfrm>
              <a:off x="9922120" y="777613"/>
              <a:ext cx="54714" cy="35403"/>
            </a:xfrm>
            <a:custGeom>
              <a:avLst/>
              <a:gdLst>
                <a:gd name="connsiteX0" fmla="*/ 4828 w 54713"/>
                <a:gd name="connsiteY0" fmla="*/ 31863 h 35402"/>
                <a:gd name="connsiteX1" fmla="*/ 50851 w 54713"/>
                <a:gd name="connsiteY1" fmla="*/ 4828 h 35402"/>
              </a:gdLst>
              <a:ahLst/>
              <a:cxnLst>
                <a:cxn ang="0">
                  <a:pos x="connsiteX0" y="connsiteY0"/>
                </a:cxn>
                <a:cxn ang="0">
                  <a:pos x="connsiteX1" y="connsiteY1"/>
                </a:cxn>
              </a:cxnLst>
              <a:rect l="l" t="t" r="r" b="b"/>
              <a:pathLst>
                <a:path w="54713" h="35402">
                  <a:moveTo>
                    <a:pt x="4828" y="31863"/>
                  </a:moveTo>
                  <a:lnTo>
                    <a:pt x="50851" y="4828"/>
                  </a:lnTo>
                </a:path>
              </a:pathLst>
            </a:custGeom>
            <a:ln w="53975" cap="flat">
              <a:solidFill>
                <a:schemeClr val="bg1"/>
              </a:solidFill>
              <a:prstDash val="solid"/>
              <a:round/>
            </a:ln>
          </p:spPr>
          <p:txBody>
            <a:bodyPr rtlCol="0" anchor="ctr"/>
            <a:lstStyle/>
            <a:p>
              <a:pPr algn="ctr"/>
              <a:endParaRPr lang="en-US" dirty="0"/>
            </a:p>
          </p:txBody>
        </p:sp>
        <p:sp>
          <p:nvSpPr>
            <p:cNvPr id="13" name="Freeform: Shape 34">
              <a:extLst>
                <a:ext uri="{FF2B5EF4-FFF2-40B4-BE49-F238E27FC236}">
                  <a16:creationId xmlns:a16="http://schemas.microsoft.com/office/drawing/2014/main" id="{F3777154-9E6D-B317-0FD7-69BC075A72E9}"/>
                </a:ext>
              </a:extLst>
            </p:cNvPr>
            <p:cNvSpPr/>
            <p:nvPr/>
          </p:nvSpPr>
          <p:spPr>
            <a:xfrm>
              <a:off x="9918258" y="687497"/>
              <a:ext cx="112646" cy="64369"/>
            </a:xfrm>
            <a:custGeom>
              <a:avLst/>
              <a:gdLst>
                <a:gd name="connsiteX0" fmla="*/ 4828 w 112645"/>
                <a:gd name="connsiteY0" fmla="*/ 60507 h 64368"/>
                <a:gd name="connsiteX1" fmla="*/ 108140 w 112645"/>
                <a:gd name="connsiteY1" fmla="*/ 4828 h 64368"/>
              </a:gdLst>
              <a:ahLst/>
              <a:cxnLst>
                <a:cxn ang="0">
                  <a:pos x="connsiteX0" y="connsiteY0"/>
                </a:cxn>
                <a:cxn ang="0">
                  <a:pos x="connsiteX1" y="connsiteY1"/>
                </a:cxn>
              </a:cxnLst>
              <a:rect l="l" t="t" r="r" b="b"/>
              <a:pathLst>
                <a:path w="112645" h="64368">
                  <a:moveTo>
                    <a:pt x="4828" y="60507"/>
                  </a:moveTo>
                  <a:lnTo>
                    <a:pt x="108140" y="4828"/>
                  </a:lnTo>
                </a:path>
              </a:pathLst>
            </a:custGeom>
            <a:ln w="53975" cap="flat">
              <a:solidFill>
                <a:schemeClr val="bg1"/>
              </a:solidFill>
              <a:prstDash val="solid"/>
              <a:round/>
            </a:ln>
          </p:spPr>
          <p:txBody>
            <a:bodyPr rtlCol="0" anchor="ctr"/>
            <a:lstStyle/>
            <a:p>
              <a:pPr algn="ctr"/>
              <a:endParaRPr lang="en-US" dirty="0"/>
            </a:p>
          </p:txBody>
        </p:sp>
        <p:sp>
          <p:nvSpPr>
            <p:cNvPr id="14" name="Freeform: Shape 28">
              <a:extLst>
                <a:ext uri="{FF2B5EF4-FFF2-40B4-BE49-F238E27FC236}">
                  <a16:creationId xmlns:a16="http://schemas.microsoft.com/office/drawing/2014/main" id="{8BD8B8E5-9515-86BE-D4C5-D47A838C745D}"/>
                </a:ext>
              </a:extLst>
            </p:cNvPr>
            <p:cNvSpPr/>
            <p:nvPr/>
          </p:nvSpPr>
          <p:spPr>
            <a:xfrm>
              <a:off x="9878671" y="639864"/>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53975" cap="flat">
              <a:solidFill>
                <a:schemeClr val="bg1"/>
              </a:solidFill>
              <a:prstDash val="solid"/>
              <a:round/>
            </a:ln>
          </p:spPr>
          <p:txBody>
            <a:bodyPr rtlCol="0" anchor="ctr"/>
            <a:lstStyle/>
            <a:p>
              <a:pPr algn="ctr"/>
              <a:endParaRPr lang="en-US" dirty="0"/>
            </a:p>
          </p:txBody>
        </p:sp>
        <p:sp>
          <p:nvSpPr>
            <p:cNvPr id="15" name="Freeform: Shape 29">
              <a:extLst>
                <a:ext uri="{FF2B5EF4-FFF2-40B4-BE49-F238E27FC236}">
                  <a16:creationId xmlns:a16="http://schemas.microsoft.com/office/drawing/2014/main" id="{1DE11587-8E91-ABC8-43C6-4E6EDBEB294B}"/>
                </a:ext>
              </a:extLst>
            </p:cNvPr>
            <p:cNvSpPr/>
            <p:nvPr/>
          </p:nvSpPr>
          <p:spPr>
            <a:xfrm>
              <a:off x="9831038" y="449332"/>
              <a:ext cx="199544" cy="389432"/>
            </a:xfrm>
            <a:custGeom>
              <a:avLst/>
              <a:gdLst>
                <a:gd name="connsiteX0" fmla="*/ 195360 w 199543"/>
                <a:gd name="connsiteY0" fmla="*/ 36368 h 389431"/>
                <a:gd name="connsiteX1" fmla="*/ 147727 w 199543"/>
                <a:gd name="connsiteY1" fmla="*/ 4828 h 389431"/>
                <a:gd name="connsiteX2" fmla="*/ 52461 w 199543"/>
                <a:gd name="connsiteY2" fmla="*/ 60185 h 389431"/>
                <a:gd name="connsiteX3" fmla="*/ 52461 w 199543"/>
                <a:gd name="connsiteY3" fmla="*/ 123588 h 389431"/>
                <a:gd name="connsiteX4" fmla="*/ 4828 w 199543"/>
                <a:gd name="connsiteY4" fmla="*/ 147727 h 389431"/>
                <a:gd name="connsiteX5" fmla="*/ 4828 w 199543"/>
                <a:gd name="connsiteY5" fmla="*/ 197291 h 389431"/>
                <a:gd name="connsiteX6" fmla="*/ 4828 w 199543"/>
                <a:gd name="connsiteY6" fmla="*/ 242993 h 389431"/>
                <a:gd name="connsiteX7" fmla="*/ 52461 w 199543"/>
                <a:gd name="connsiteY7" fmla="*/ 274855 h 389431"/>
                <a:gd name="connsiteX8" fmla="*/ 52461 w 199543"/>
                <a:gd name="connsiteY8" fmla="*/ 330534 h 389431"/>
                <a:gd name="connsiteX9" fmla="*/ 147727 w 199543"/>
                <a:gd name="connsiteY9" fmla="*/ 385892 h 389431"/>
                <a:gd name="connsiteX10" fmla="*/ 195360 w 199543"/>
                <a:gd name="connsiteY10" fmla="*/ 360466 h 389431"/>
                <a:gd name="connsiteX11" fmla="*/ 195360 w 199543"/>
                <a:gd name="connsiteY11" fmla="*/ 195360 h 389431"/>
                <a:gd name="connsiteX12" fmla="*/ 147727 w 199543"/>
                <a:gd name="connsiteY12" fmla="*/ 171543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543" h="389431">
                  <a:moveTo>
                    <a:pt x="195360" y="36368"/>
                  </a:moveTo>
                  <a:lnTo>
                    <a:pt x="147727" y="4828"/>
                  </a:lnTo>
                  <a:lnTo>
                    <a:pt x="52461" y="60185"/>
                  </a:lnTo>
                  <a:lnTo>
                    <a:pt x="52461" y="123588"/>
                  </a:lnTo>
                  <a:lnTo>
                    <a:pt x="4828" y="147727"/>
                  </a:lnTo>
                  <a:lnTo>
                    <a:pt x="4828" y="197291"/>
                  </a:lnTo>
                  <a:lnTo>
                    <a:pt x="4828" y="242993"/>
                  </a:lnTo>
                  <a:lnTo>
                    <a:pt x="52461" y="274855"/>
                  </a:lnTo>
                  <a:lnTo>
                    <a:pt x="52461" y="330534"/>
                  </a:lnTo>
                  <a:lnTo>
                    <a:pt x="147727" y="385892"/>
                  </a:lnTo>
                  <a:lnTo>
                    <a:pt x="195360" y="360466"/>
                  </a:lnTo>
                  <a:lnTo>
                    <a:pt x="195360" y="195360"/>
                  </a:lnTo>
                  <a:lnTo>
                    <a:pt x="147727" y="171543"/>
                  </a:lnTo>
                </a:path>
              </a:pathLst>
            </a:custGeom>
            <a:noFill/>
            <a:ln w="53975" cap="flat">
              <a:solidFill>
                <a:schemeClr val="bg1"/>
              </a:solidFill>
              <a:prstDash val="solid"/>
              <a:round/>
            </a:ln>
          </p:spPr>
          <p:txBody>
            <a:bodyPr rtlCol="0" anchor="ctr"/>
            <a:lstStyle/>
            <a:p>
              <a:pPr algn="ctr"/>
              <a:endParaRPr lang="en-US" dirty="0"/>
            </a:p>
          </p:txBody>
        </p:sp>
        <p:sp>
          <p:nvSpPr>
            <p:cNvPr id="16" name="Freeform: Shape 30">
              <a:extLst>
                <a:ext uri="{FF2B5EF4-FFF2-40B4-BE49-F238E27FC236}">
                  <a16:creationId xmlns:a16="http://schemas.microsoft.com/office/drawing/2014/main" id="{BADB42FE-1774-3256-F839-CFF881D2AED6}"/>
                </a:ext>
              </a:extLst>
            </p:cNvPr>
            <p:cNvSpPr/>
            <p:nvPr/>
          </p:nvSpPr>
          <p:spPr>
            <a:xfrm>
              <a:off x="9926304" y="639864"/>
              <a:ext cx="54714" cy="80461"/>
            </a:xfrm>
            <a:custGeom>
              <a:avLst/>
              <a:gdLst>
                <a:gd name="connsiteX0" fmla="*/ 52461 w 54713"/>
                <a:gd name="connsiteY0" fmla="*/ 76277 h 80461"/>
                <a:gd name="connsiteX1" fmla="*/ 52461 w 54713"/>
                <a:gd name="connsiteY1" fmla="*/ 36690 h 80461"/>
                <a:gd name="connsiteX2" fmla="*/ 4828 w 54713"/>
                <a:gd name="connsiteY2" fmla="*/ 4828 h 80461"/>
              </a:gdLst>
              <a:ahLst/>
              <a:cxnLst>
                <a:cxn ang="0">
                  <a:pos x="connsiteX0" y="connsiteY0"/>
                </a:cxn>
                <a:cxn ang="0">
                  <a:pos x="connsiteX1" y="connsiteY1"/>
                </a:cxn>
                <a:cxn ang="0">
                  <a:pos x="connsiteX2" y="connsiteY2"/>
                </a:cxn>
              </a:cxnLst>
              <a:rect l="l" t="t" r="r" b="b"/>
              <a:pathLst>
                <a:path w="54713" h="80461">
                  <a:moveTo>
                    <a:pt x="52461" y="76277"/>
                  </a:moveTo>
                  <a:lnTo>
                    <a:pt x="52461" y="36690"/>
                  </a:lnTo>
                  <a:lnTo>
                    <a:pt x="4828" y="4828"/>
                  </a:lnTo>
                </a:path>
              </a:pathLst>
            </a:custGeom>
            <a:noFill/>
            <a:ln w="53975" cap="flat">
              <a:solidFill>
                <a:schemeClr val="bg1"/>
              </a:solidFill>
              <a:prstDash val="solid"/>
              <a:round/>
            </a:ln>
          </p:spPr>
          <p:txBody>
            <a:bodyPr rtlCol="0" anchor="ctr"/>
            <a:lstStyle/>
            <a:p>
              <a:pPr algn="ctr"/>
              <a:endParaRPr lang="en-US" dirty="0"/>
            </a:p>
          </p:txBody>
        </p:sp>
        <p:sp>
          <p:nvSpPr>
            <p:cNvPr id="17" name="Freeform: Shape 31">
              <a:extLst>
                <a:ext uri="{FF2B5EF4-FFF2-40B4-BE49-F238E27FC236}">
                  <a16:creationId xmlns:a16="http://schemas.microsoft.com/office/drawing/2014/main" id="{0E08636D-2D75-3627-315B-68C62A67E6F6}"/>
                </a:ext>
              </a:extLst>
            </p:cNvPr>
            <p:cNvSpPr/>
            <p:nvPr/>
          </p:nvSpPr>
          <p:spPr>
            <a:xfrm>
              <a:off x="10212102" y="599633"/>
              <a:ext cx="9655" cy="93335"/>
            </a:xfrm>
            <a:custGeom>
              <a:avLst/>
              <a:gdLst>
                <a:gd name="connsiteX0" fmla="*/ 4828 w 9655"/>
                <a:gd name="connsiteY0" fmla="*/ 4828 h 93334"/>
                <a:gd name="connsiteX1" fmla="*/ 4828 w 9655"/>
                <a:gd name="connsiteY1" fmla="*/ 46989 h 93334"/>
                <a:gd name="connsiteX2" fmla="*/ 4828 w 9655"/>
                <a:gd name="connsiteY2" fmla="*/ 89473 h 93334"/>
              </a:gdLst>
              <a:ahLst/>
              <a:cxnLst>
                <a:cxn ang="0">
                  <a:pos x="connsiteX0" y="connsiteY0"/>
                </a:cxn>
                <a:cxn ang="0">
                  <a:pos x="connsiteX1" y="connsiteY1"/>
                </a:cxn>
                <a:cxn ang="0">
                  <a:pos x="connsiteX2" y="connsiteY2"/>
                </a:cxn>
              </a:cxnLst>
              <a:rect l="l" t="t" r="r" b="b"/>
              <a:pathLst>
                <a:path w="9655" h="93334">
                  <a:moveTo>
                    <a:pt x="4828" y="4828"/>
                  </a:moveTo>
                  <a:lnTo>
                    <a:pt x="4828" y="46989"/>
                  </a:lnTo>
                  <a:lnTo>
                    <a:pt x="4828" y="89473"/>
                  </a:lnTo>
                  <a:close/>
                </a:path>
              </a:pathLst>
            </a:custGeom>
            <a:noFill/>
            <a:ln w="53975" cap="flat">
              <a:solidFill>
                <a:schemeClr val="bg1"/>
              </a:solidFill>
              <a:prstDash val="solid"/>
              <a:round/>
            </a:ln>
          </p:spPr>
          <p:txBody>
            <a:bodyPr rtlCol="0" anchor="ctr"/>
            <a:lstStyle/>
            <a:p>
              <a:pPr algn="ctr"/>
              <a:endParaRPr lang="en-US" dirty="0"/>
            </a:p>
          </p:txBody>
        </p:sp>
        <p:sp>
          <p:nvSpPr>
            <p:cNvPr id="18" name="Freeform: Shape 32">
              <a:extLst>
                <a:ext uri="{FF2B5EF4-FFF2-40B4-BE49-F238E27FC236}">
                  <a16:creationId xmlns:a16="http://schemas.microsoft.com/office/drawing/2014/main" id="{81FB9901-A4D2-E077-F06A-CC42DFF79E4C}"/>
                </a:ext>
              </a:extLst>
            </p:cNvPr>
            <p:cNvSpPr/>
            <p:nvPr/>
          </p:nvSpPr>
          <p:spPr>
            <a:xfrm>
              <a:off x="10164469" y="663680"/>
              <a:ext cx="54714" cy="32184"/>
            </a:xfrm>
            <a:custGeom>
              <a:avLst/>
              <a:gdLst>
                <a:gd name="connsiteX0" fmla="*/ 4828 w 54713"/>
                <a:gd name="connsiteY0" fmla="*/ 4828 h 32184"/>
                <a:gd name="connsiteX1" fmla="*/ 52461 w 54713"/>
                <a:gd name="connsiteY1" fmla="*/ 28644 h 32184"/>
              </a:gdLst>
              <a:ahLst/>
              <a:cxnLst>
                <a:cxn ang="0">
                  <a:pos x="connsiteX0" y="connsiteY0"/>
                </a:cxn>
                <a:cxn ang="0">
                  <a:pos x="connsiteX1" y="connsiteY1"/>
                </a:cxn>
              </a:cxnLst>
              <a:rect l="l" t="t" r="r" b="b"/>
              <a:pathLst>
                <a:path w="54713" h="32184">
                  <a:moveTo>
                    <a:pt x="4828" y="4828"/>
                  </a:moveTo>
                  <a:lnTo>
                    <a:pt x="52461" y="28644"/>
                  </a:lnTo>
                </a:path>
              </a:pathLst>
            </a:custGeom>
            <a:ln w="53975" cap="flat">
              <a:solidFill>
                <a:schemeClr val="bg1"/>
              </a:solidFill>
              <a:prstDash val="solid"/>
              <a:round/>
            </a:ln>
          </p:spPr>
          <p:txBody>
            <a:bodyPr rtlCol="0" anchor="ctr"/>
            <a:lstStyle/>
            <a:p>
              <a:pPr algn="ctr"/>
              <a:endParaRPr lang="en-US" dirty="0"/>
            </a:p>
          </p:txBody>
        </p:sp>
        <p:sp>
          <p:nvSpPr>
            <p:cNvPr id="19" name="Freeform: Shape 33">
              <a:extLst>
                <a:ext uri="{FF2B5EF4-FFF2-40B4-BE49-F238E27FC236}">
                  <a16:creationId xmlns:a16="http://schemas.microsoft.com/office/drawing/2014/main" id="{772656DD-8F5B-971E-92B1-F281D3B718E1}"/>
                </a:ext>
              </a:extLst>
            </p:cNvPr>
            <p:cNvSpPr/>
            <p:nvPr/>
          </p:nvSpPr>
          <p:spPr>
            <a:xfrm>
              <a:off x="10132928" y="536552"/>
              <a:ext cx="38621" cy="9655"/>
            </a:xfrm>
            <a:custGeom>
              <a:avLst/>
              <a:gdLst>
                <a:gd name="connsiteX0" fmla="*/ 36368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6368" y="4828"/>
                  </a:moveTo>
                  <a:lnTo>
                    <a:pt x="4828" y="4828"/>
                  </a:lnTo>
                </a:path>
              </a:pathLst>
            </a:custGeom>
            <a:ln w="53975" cap="flat">
              <a:solidFill>
                <a:schemeClr val="bg1"/>
              </a:solidFill>
              <a:prstDash val="solid"/>
              <a:round/>
            </a:ln>
          </p:spPr>
          <p:txBody>
            <a:bodyPr rtlCol="0" anchor="ctr"/>
            <a:lstStyle/>
            <a:p>
              <a:pPr algn="ctr"/>
              <a:endParaRPr lang="en-US" dirty="0"/>
            </a:p>
          </p:txBody>
        </p:sp>
        <p:sp>
          <p:nvSpPr>
            <p:cNvPr id="20" name="Freeform: Shape 34">
              <a:extLst>
                <a:ext uri="{FF2B5EF4-FFF2-40B4-BE49-F238E27FC236}">
                  <a16:creationId xmlns:a16="http://schemas.microsoft.com/office/drawing/2014/main" id="{678B85A6-843B-B6B0-ACBF-5CCA3D2F7D3A}"/>
                </a:ext>
              </a:extLst>
            </p:cNvPr>
            <p:cNvSpPr/>
            <p:nvPr/>
          </p:nvSpPr>
          <p:spPr>
            <a:xfrm>
              <a:off x="10021570" y="751222"/>
              <a:ext cx="54714" cy="9655"/>
            </a:xfrm>
            <a:custGeom>
              <a:avLst/>
              <a:gdLst>
                <a:gd name="connsiteX0" fmla="*/ 4828 w 54713"/>
                <a:gd name="connsiteY0" fmla="*/ 4828 h 9655"/>
                <a:gd name="connsiteX1" fmla="*/ 52461 w 54713"/>
                <a:gd name="connsiteY1" fmla="*/ 4828 h 9655"/>
              </a:gdLst>
              <a:ahLst/>
              <a:cxnLst>
                <a:cxn ang="0">
                  <a:pos x="connsiteX0" y="connsiteY0"/>
                </a:cxn>
                <a:cxn ang="0">
                  <a:pos x="connsiteX1" y="connsiteY1"/>
                </a:cxn>
              </a:cxnLst>
              <a:rect l="l" t="t" r="r" b="b"/>
              <a:pathLst>
                <a:path w="54713" h="9655">
                  <a:moveTo>
                    <a:pt x="4828" y="4828"/>
                  </a:moveTo>
                  <a:lnTo>
                    <a:pt x="52461" y="4828"/>
                  </a:lnTo>
                </a:path>
              </a:pathLst>
            </a:custGeom>
            <a:ln w="53975" cap="flat">
              <a:solidFill>
                <a:schemeClr val="bg1"/>
              </a:solidFill>
              <a:prstDash val="solid"/>
              <a:round/>
            </a:ln>
          </p:spPr>
          <p:txBody>
            <a:bodyPr rtlCol="0" anchor="ctr"/>
            <a:lstStyle/>
            <a:p>
              <a:pPr algn="ctr"/>
              <a:endParaRPr lang="en-US" dirty="0"/>
            </a:p>
          </p:txBody>
        </p:sp>
        <p:sp>
          <p:nvSpPr>
            <p:cNvPr id="21" name="Freeform: Shape 35">
              <a:extLst>
                <a:ext uri="{FF2B5EF4-FFF2-40B4-BE49-F238E27FC236}">
                  <a16:creationId xmlns:a16="http://schemas.microsoft.com/office/drawing/2014/main" id="{36A65E3B-1EF8-9C38-9056-CB6FF60A363E}"/>
                </a:ext>
              </a:extLst>
            </p:cNvPr>
            <p:cNvSpPr/>
            <p:nvPr/>
          </p:nvSpPr>
          <p:spPr>
            <a:xfrm>
              <a:off x="10101065" y="520781"/>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2" name="Freeform: Shape 36">
              <a:extLst>
                <a:ext uri="{FF2B5EF4-FFF2-40B4-BE49-F238E27FC236}">
                  <a16:creationId xmlns:a16="http://schemas.microsoft.com/office/drawing/2014/main" id="{6BCDD264-30B3-71DC-E482-5566B5A6839E}"/>
                </a:ext>
              </a:extLst>
            </p:cNvPr>
            <p:cNvSpPr/>
            <p:nvPr/>
          </p:nvSpPr>
          <p:spPr>
            <a:xfrm>
              <a:off x="10132928" y="639864"/>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3" name="Freeform: Shape 37">
              <a:extLst>
                <a:ext uri="{FF2B5EF4-FFF2-40B4-BE49-F238E27FC236}">
                  <a16:creationId xmlns:a16="http://schemas.microsoft.com/office/drawing/2014/main" id="{AFFB09EA-AABF-863A-529C-571D10D1FA3C}"/>
                </a:ext>
              </a:extLst>
            </p:cNvPr>
            <p:cNvSpPr/>
            <p:nvPr/>
          </p:nvSpPr>
          <p:spPr>
            <a:xfrm>
              <a:off x="10069203" y="600277"/>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4" name="Freeform: Shape 38">
              <a:extLst>
                <a:ext uri="{FF2B5EF4-FFF2-40B4-BE49-F238E27FC236}">
                  <a16:creationId xmlns:a16="http://schemas.microsoft.com/office/drawing/2014/main" id="{DEC23D03-819A-F36E-C5DF-E87198BEC109}"/>
                </a:ext>
              </a:extLst>
            </p:cNvPr>
            <p:cNvSpPr/>
            <p:nvPr/>
          </p:nvSpPr>
          <p:spPr>
            <a:xfrm>
              <a:off x="10069203" y="735452"/>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5" name="Freeform: Shape 39">
              <a:extLst>
                <a:ext uri="{FF2B5EF4-FFF2-40B4-BE49-F238E27FC236}">
                  <a16:creationId xmlns:a16="http://schemas.microsoft.com/office/drawing/2014/main" id="{517EC036-A0DC-C7B7-8A04-3868B2A32B4D}"/>
                </a:ext>
              </a:extLst>
            </p:cNvPr>
            <p:cNvSpPr/>
            <p:nvPr/>
          </p:nvSpPr>
          <p:spPr>
            <a:xfrm>
              <a:off x="10021570" y="449332"/>
              <a:ext cx="199544" cy="389432"/>
            </a:xfrm>
            <a:custGeom>
              <a:avLst/>
              <a:gdLst>
                <a:gd name="connsiteX0" fmla="*/ 52461 w 199543"/>
                <a:gd name="connsiteY0" fmla="*/ 163497 h 389431"/>
                <a:gd name="connsiteX1" fmla="*/ 4828 w 199543"/>
                <a:gd name="connsiteY1" fmla="*/ 131956 h 389431"/>
                <a:gd name="connsiteX2" fmla="*/ 4828 w 199543"/>
                <a:gd name="connsiteY2" fmla="*/ 36368 h 389431"/>
                <a:gd name="connsiteX3" fmla="*/ 52461 w 199543"/>
                <a:gd name="connsiteY3" fmla="*/ 4828 h 389431"/>
                <a:gd name="connsiteX4" fmla="*/ 147727 w 199543"/>
                <a:gd name="connsiteY4" fmla="*/ 61794 h 389431"/>
                <a:gd name="connsiteX5" fmla="*/ 147727 w 199543"/>
                <a:gd name="connsiteY5" fmla="*/ 123588 h 389431"/>
                <a:gd name="connsiteX6" fmla="*/ 195360 w 199543"/>
                <a:gd name="connsiteY6" fmla="*/ 150623 h 389431"/>
                <a:gd name="connsiteX7" fmla="*/ 195360 w 199543"/>
                <a:gd name="connsiteY7" fmla="*/ 197291 h 389431"/>
                <a:gd name="connsiteX8" fmla="*/ 195360 w 199543"/>
                <a:gd name="connsiteY8" fmla="*/ 242993 h 389431"/>
                <a:gd name="connsiteX9" fmla="*/ 147727 w 199543"/>
                <a:gd name="connsiteY9" fmla="*/ 274855 h 389431"/>
                <a:gd name="connsiteX10" fmla="*/ 147727 w 199543"/>
                <a:gd name="connsiteY10" fmla="*/ 330534 h 389431"/>
                <a:gd name="connsiteX11" fmla="*/ 52461 w 199543"/>
                <a:gd name="connsiteY11" fmla="*/ 385892 h 389431"/>
                <a:gd name="connsiteX12" fmla="*/ 4828 w 199543"/>
                <a:gd name="connsiteY12" fmla="*/ 362075 h 389431"/>
                <a:gd name="connsiteX13" fmla="*/ 4828 w 199543"/>
                <a:gd name="connsiteY13" fmla="*/ 197934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543" h="389431">
                  <a:moveTo>
                    <a:pt x="52461" y="163497"/>
                  </a:moveTo>
                  <a:lnTo>
                    <a:pt x="4828" y="131956"/>
                  </a:lnTo>
                  <a:lnTo>
                    <a:pt x="4828" y="36368"/>
                  </a:lnTo>
                  <a:lnTo>
                    <a:pt x="52461" y="4828"/>
                  </a:lnTo>
                  <a:lnTo>
                    <a:pt x="147727" y="61794"/>
                  </a:lnTo>
                  <a:lnTo>
                    <a:pt x="147727" y="123588"/>
                  </a:lnTo>
                  <a:lnTo>
                    <a:pt x="195360" y="150623"/>
                  </a:lnTo>
                  <a:lnTo>
                    <a:pt x="195360" y="197291"/>
                  </a:lnTo>
                  <a:lnTo>
                    <a:pt x="195360" y="242993"/>
                  </a:lnTo>
                  <a:lnTo>
                    <a:pt x="147727" y="274855"/>
                  </a:lnTo>
                  <a:lnTo>
                    <a:pt x="147727" y="330534"/>
                  </a:lnTo>
                  <a:lnTo>
                    <a:pt x="52461" y="385892"/>
                  </a:lnTo>
                  <a:lnTo>
                    <a:pt x="4828" y="362075"/>
                  </a:lnTo>
                  <a:lnTo>
                    <a:pt x="4828" y="197934"/>
                  </a:lnTo>
                </a:path>
              </a:pathLst>
            </a:custGeom>
            <a:noFill/>
            <a:ln w="53975" cap="flat">
              <a:solidFill>
                <a:schemeClr val="bg1"/>
              </a:solidFill>
              <a:prstDash val="solid"/>
              <a:round/>
            </a:ln>
          </p:spPr>
          <p:txBody>
            <a:bodyPr rtlCol="0" anchor="ctr"/>
            <a:lstStyle/>
            <a:p>
              <a:pPr algn="ctr"/>
              <a:endParaRPr lang="en-US" dirty="0"/>
            </a:p>
          </p:txBody>
        </p:sp>
      </p:grpSp>
    </p:spTree>
    <p:extLst>
      <p:ext uri="{BB962C8B-B14F-4D97-AF65-F5344CB8AC3E}">
        <p14:creationId xmlns:p14="http://schemas.microsoft.com/office/powerpoint/2010/main" val="4213367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F21951B-FE9E-F175-6EFF-30137FDFA1C4}"/>
              </a:ext>
            </a:extLst>
          </p:cNvPr>
          <p:cNvSpPr>
            <a:spLocks noGrp="1"/>
          </p:cNvSpPr>
          <p:nvPr>
            <p:ph type="sldNum" idx="97"/>
          </p:nvPr>
        </p:nvSpPr>
        <p:spPr/>
        <p:txBody>
          <a:bodyPr/>
          <a:lstStyle/>
          <a:p>
            <a:fld id="{86A8BF56-6CB3-514C-9A64-F39D95C9E25B}" type="slidenum">
              <a:rPr lang="en-US" smtClean="0"/>
              <a:t>20</a:t>
            </a:fld>
            <a:endParaRPr lang="en-US"/>
          </a:p>
        </p:txBody>
      </p:sp>
      <p:sp>
        <p:nvSpPr>
          <p:cNvPr id="2" name="Title 1">
            <a:extLst>
              <a:ext uri="{FF2B5EF4-FFF2-40B4-BE49-F238E27FC236}">
                <a16:creationId xmlns:a16="http://schemas.microsoft.com/office/drawing/2014/main" id="{B60510DE-0B97-97CA-C288-942303EA2CD1}"/>
              </a:ext>
            </a:extLst>
          </p:cNvPr>
          <p:cNvSpPr>
            <a:spLocks noGrp="1"/>
          </p:cNvSpPr>
          <p:nvPr>
            <p:ph type="title" idx="1"/>
          </p:nvPr>
        </p:nvSpPr>
        <p:spPr/>
        <p:txBody>
          <a:bodyPr/>
          <a:lstStyle/>
          <a:p>
            <a:r>
              <a:rPr lang="en-US" dirty="0"/>
              <a:t>Transformers for all!</a:t>
            </a:r>
          </a:p>
        </p:txBody>
      </p:sp>
      <p:pic>
        <p:nvPicPr>
          <p:cNvPr id="4" name="Picture 4">
            <a:extLst>
              <a:ext uri="{FF2B5EF4-FFF2-40B4-BE49-F238E27FC236}">
                <a16:creationId xmlns:a16="http://schemas.microsoft.com/office/drawing/2014/main" id="{04F3BC1A-BCE1-74E1-2142-3F44413A3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239" y="1652880"/>
            <a:ext cx="3473517" cy="26403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drawing">
            <a:extLst>
              <a:ext uri="{FF2B5EF4-FFF2-40B4-BE49-F238E27FC236}">
                <a16:creationId xmlns:a16="http://schemas.microsoft.com/office/drawing/2014/main" id="{87EA4E52-13C0-8FB2-724C-4FCCA9E34B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6459" y="1616344"/>
            <a:ext cx="3000349" cy="26403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812A4F9-4165-5C02-0AF1-E484CC74831D}"/>
              </a:ext>
            </a:extLst>
          </p:cNvPr>
          <p:cNvPicPr>
            <a:picLocks noChangeAspect="1"/>
          </p:cNvPicPr>
          <p:nvPr/>
        </p:nvPicPr>
        <p:blipFill>
          <a:blip r:embed="rId5"/>
          <a:stretch>
            <a:fillRect/>
          </a:stretch>
        </p:blipFill>
        <p:spPr>
          <a:xfrm>
            <a:off x="461544" y="1624620"/>
            <a:ext cx="2475686" cy="2886545"/>
          </a:xfrm>
          <a:prstGeom prst="rect">
            <a:avLst/>
          </a:prstGeom>
        </p:spPr>
      </p:pic>
      <p:pic>
        <p:nvPicPr>
          <p:cNvPr id="7" name="Picture 6">
            <a:extLst>
              <a:ext uri="{FF2B5EF4-FFF2-40B4-BE49-F238E27FC236}">
                <a16:creationId xmlns:a16="http://schemas.microsoft.com/office/drawing/2014/main" id="{D7AC0FAD-68F2-AC1C-EB57-5C67E227BF77}"/>
              </a:ext>
            </a:extLst>
          </p:cNvPr>
          <p:cNvPicPr>
            <a:picLocks noChangeAspect="1"/>
          </p:cNvPicPr>
          <p:nvPr/>
        </p:nvPicPr>
        <p:blipFill>
          <a:blip r:embed="rId6"/>
          <a:stretch>
            <a:fillRect/>
          </a:stretch>
        </p:blipFill>
        <p:spPr>
          <a:xfrm>
            <a:off x="1431730" y="4674883"/>
            <a:ext cx="3677652" cy="1828723"/>
          </a:xfrm>
          <a:prstGeom prst="rect">
            <a:avLst/>
          </a:prstGeom>
        </p:spPr>
      </p:pic>
      <p:pic>
        <p:nvPicPr>
          <p:cNvPr id="8" name="Picture 8" descr="CMA-CLIP model architecture">
            <a:extLst>
              <a:ext uri="{FF2B5EF4-FFF2-40B4-BE49-F238E27FC236}">
                <a16:creationId xmlns:a16="http://schemas.microsoft.com/office/drawing/2014/main" id="{223E6B5C-6D56-589C-5FBB-65032482C0D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8495" y="4406980"/>
            <a:ext cx="4146481" cy="20870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E404AF5-BA99-EB34-6C88-F9BFAA5263BC}"/>
              </a:ext>
            </a:extLst>
          </p:cNvPr>
          <p:cNvSpPr txBox="1"/>
          <p:nvPr/>
        </p:nvSpPr>
        <p:spPr>
          <a:xfrm>
            <a:off x="5813117" y="1960695"/>
            <a:ext cx="1876802" cy="707886"/>
          </a:xfrm>
          <a:prstGeom prst="rect">
            <a:avLst/>
          </a:prstGeom>
          <a:noFill/>
        </p:spPr>
        <p:txBody>
          <a:bodyPr wrap="square" rtlCol="0">
            <a:spAutoFit/>
          </a:bodyPr>
          <a:lstStyle/>
          <a:p>
            <a:r>
              <a:rPr lang="en-US" sz="2000" b="1" dirty="0">
                <a:solidFill>
                  <a:schemeClr val="tx2"/>
                </a:solidFill>
              </a:rPr>
              <a:t>Computer Vision (CV)</a:t>
            </a:r>
          </a:p>
        </p:txBody>
      </p:sp>
      <p:sp>
        <p:nvSpPr>
          <p:cNvPr id="10" name="TextBox 9">
            <a:extLst>
              <a:ext uri="{FF2B5EF4-FFF2-40B4-BE49-F238E27FC236}">
                <a16:creationId xmlns:a16="http://schemas.microsoft.com/office/drawing/2014/main" id="{78140EE3-965F-F6D2-830E-10B65AD597C3}"/>
              </a:ext>
            </a:extLst>
          </p:cNvPr>
          <p:cNvSpPr txBox="1"/>
          <p:nvPr/>
        </p:nvSpPr>
        <p:spPr>
          <a:xfrm>
            <a:off x="9986949" y="1388384"/>
            <a:ext cx="896399" cy="400110"/>
          </a:xfrm>
          <a:prstGeom prst="rect">
            <a:avLst/>
          </a:prstGeom>
          <a:noFill/>
        </p:spPr>
        <p:txBody>
          <a:bodyPr wrap="none" rtlCol="0">
            <a:spAutoFit/>
          </a:bodyPr>
          <a:lstStyle/>
          <a:p>
            <a:r>
              <a:rPr lang="en-US" sz="2000" b="1" dirty="0">
                <a:solidFill>
                  <a:schemeClr val="tx2"/>
                </a:solidFill>
              </a:rPr>
              <a:t>Audio</a:t>
            </a:r>
            <a:r>
              <a:rPr lang="en-US" dirty="0"/>
              <a:t> </a:t>
            </a:r>
          </a:p>
        </p:txBody>
      </p:sp>
      <p:sp>
        <p:nvSpPr>
          <p:cNvPr id="11" name="TextBox 10">
            <a:extLst>
              <a:ext uri="{FF2B5EF4-FFF2-40B4-BE49-F238E27FC236}">
                <a16:creationId xmlns:a16="http://schemas.microsoft.com/office/drawing/2014/main" id="{68C1EBD6-D300-FD42-2454-FB9AFE16F55E}"/>
              </a:ext>
            </a:extLst>
          </p:cNvPr>
          <p:cNvSpPr txBox="1"/>
          <p:nvPr/>
        </p:nvSpPr>
        <p:spPr>
          <a:xfrm>
            <a:off x="788605" y="1985727"/>
            <a:ext cx="643125" cy="400110"/>
          </a:xfrm>
          <a:prstGeom prst="rect">
            <a:avLst/>
          </a:prstGeom>
          <a:noFill/>
        </p:spPr>
        <p:txBody>
          <a:bodyPr wrap="none" rtlCol="0">
            <a:spAutoFit/>
          </a:bodyPr>
          <a:lstStyle/>
          <a:p>
            <a:r>
              <a:rPr lang="en-US" sz="2000" b="1" dirty="0">
                <a:solidFill>
                  <a:schemeClr val="tx2"/>
                </a:solidFill>
              </a:rPr>
              <a:t>NLP</a:t>
            </a:r>
          </a:p>
        </p:txBody>
      </p:sp>
      <p:sp>
        <p:nvSpPr>
          <p:cNvPr id="12" name="TextBox 11">
            <a:extLst>
              <a:ext uri="{FF2B5EF4-FFF2-40B4-BE49-F238E27FC236}">
                <a16:creationId xmlns:a16="http://schemas.microsoft.com/office/drawing/2014/main" id="{339D73BD-FFA9-ACC7-0187-19446C543C88}"/>
              </a:ext>
            </a:extLst>
          </p:cNvPr>
          <p:cNvSpPr txBox="1"/>
          <p:nvPr/>
        </p:nvSpPr>
        <p:spPr>
          <a:xfrm>
            <a:off x="461544" y="5937347"/>
            <a:ext cx="2540760" cy="707886"/>
          </a:xfrm>
          <a:prstGeom prst="rect">
            <a:avLst/>
          </a:prstGeom>
          <a:noFill/>
        </p:spPr>
        <p:txBody>
          <a:bodyPr wrap="square" rtlCol="0">
            <a:spAutoFit/>
          </a:bodyPr>
          <a:lstStyle/>
          <a:p>
            <a:r>
              <a:rPr lang="en-US" sz="2000" b="1" dirty="0">
                <a:solidFill>
                  <a:schemeClr val="tx2"/>
                </a:solidFill>
              </a:rPr>
              <a:t>Reinforcement Learning (RL)</a:t>
            </a:r>
            <a:r>
              <a:rPr lang="en-US" dirty="0"/>
              <a:t> </a:t>
            </a:r>
          </a:p>
        </p:txBody>
      </p:sp>
      <p:sp>
        <p:nvSpPr>
          <p:cNvPr id="13" name="TextBox 12">
            <a:extLst>
              <a:ext uri="{FF2B5EF4-FFF2-40B4-BE49-F238E27FC236}">
                <a16:creationId xmlns:a16="http://schemas.microsoft.com/office/drawing/2014/main" id="{F71FE8A0-2814-85A9-BF8E-8D94BB5DAB79}"/>
              </a:ext>
            </a:extLst>
          </p:cNvPr>
          <p:cNvSpPr txBox="1"/>
          <p:nvPr/>
        </p:nvSpPr>
        <p:spPr>
          <a:xfrm>
            <a:off x="9516428" y="4484611"/>
            <a:ext cx="2540760" cy="400110"/>
          </a:xfrm>
          <a:prstGeom prst="rect">
            <a:avLst/>
          </a:prstGeom>
          <a:noFill/>
        </p:spPr>
        <p:txBody>
          <a:bodyPr wrap="square" rtlCol="0">
            <a:spAutoFit/>
          </a:bodyPr>
          <a:lstStyle/>
          <a:p>
            <a:r>
              <a:rPr lang="en-US" sz="2000" b="1" dirty="0">
                <a:solidFill>
                  <a:schemeClr val="tx2"/>
                </a:solidFill>
              </a:rPr>
              <a:t>Multimodal</a:t>
            </a:r>
            <a:endParaRPr lang="en-US" dirty="0"/>
          </a:p>
        </p:txBody>
      </p:sp>
    </p:spTree>
    <p:extLst>
      <p:ext uri="{BB962C8B-B14F-4D97-AF65-F5344CB8AC3E}">
        <p14:creationId xmlns:p14="http://schemas.microsoft.com/office/powerpoint/2010/main" val="220137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21</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Challenges and Limitations of LLMs</a:t>
            </a:r>
          </a:p>
        </p:txBody>
      </p:sp>
    </p:spTree>
    <p:extLst>
      <p:ext uri="{BB962C8B-B14F-4D97-AF65-F5344CB8AC3E}">
        <p14:creationId xmlns:p14="http://schemas.microsoft.com/office/powerpoint/2010/main" val="437592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0E5F9C-E7AD-A24E-6176-3C47D38A1FA9}"/>
              </a:ext>
            </a:extLst>
          </p:cNvPr>
          <p:cNvSpPr>
            <a:spLocks noGrp="1"/>
          </p:cNvSpPr>
          <p:nvPr>
            <p:ph type="sldNum" idx="97"/>
          </p:nvPr>
        </p:nvSpPr>
        <p:spPr/>
        <p:txBody>
          <a:bodyPr/>
          <a:lstStyle/>
          <a:p>
            <a:fld id="{86A8BF56-6CB3-514C-9A64-F39D95C9E25B}" type="slidenum">
              <a:rPr lang="en-US" smtClean="0"/>
              <a:t>22</a:t>
            </a:fld>
            <a:endParaRPr lang="en-US"/>
          </a:p>
        </p:txBody>
      </p:sp>
      <p:sp>
        <p:nvSpPr>
          <p:cNvPr id="2" name="Title 1">
            <a:extLst>
              <a:ext uri="{FF2B5EF4-FFF2-40B4-BE49-F238E27FC236}">
                <a16:creationId xmlns:a16="http://schemas.microsoft.com/office/drawing/2014/main" id="{B6ACE4A7-8472-2A40-BB75-A1F6190D9A00}"/>
              </a:ext>
            </a:extLst>
          </p:cNvPr>
          <p:cNvSpPr>
            <a:spLocks noGrp="1"/>
          </p:cNvSpPr>
          <p:nvPr>
            <p:ph type="title" idx="1"/>
          </p:nvPr>
        </p:nvSpPr>
        <p:spPr/>
        <p:txBody>
          <a:bodyPr/>
          <a:lstStyle/>
          <a:p>
            <a:r>
              <a:rPr lang="en-US" dirty="0"/>
              <a:t>Challenges and limitations of LLMs (1/3)</a:t>
            </a:r>
          </a:p>
        </p:txBody>
      </p:sp>
      <p:sp>
        <p:nvSpPr>
          <p:cNvPr id="3" name="Content Placeholder 2">
            <a:extLst>
              <a:ext uri="{FF2B5EF4-FFF2-40B4-BE49-F238E27FC236}">
                <a16:creationId xmlns:a16="http://schemas.microsoft.com/office/drawing/2014/main" id="{ADF9FECB-062C-80B1-4CA2-85B7D71EAED0}"/>
              </a:ext>
            </a:extLst>
          </p:cNvPr>
          <p:cNvSpPr>
            <a:spLocks noGrp="1"/>
          </p:cNvSpPr>
          <p:nvPr>
            <p:ph idx="2"/>
          </p:nvPr>
        </p:nvSpPr>
        <p:spPr/>
        <p:txBody>
          <a:bodyPr/>
          <a:lstStyle/>
          <a:p>
            <a:r>
              <a:rPr lang="en-US" sz="2400" dirty="0">
                <a:solidFill>
                  <a:schemeClr val="accent6"/>
                </a:solidFill>
                <a:latin typeface="+mj-lt"/>
              </a:rPr>
              <a:t>Reliability and bias</a:t>
            </a:r>
          </a:p>
          <a:p>
            <a:pPr lvl="1"/>
            <a:r>
              <a:rPr lang="en-US" dirty="0">
                <a:latin typeface="+mn-lt"/>
              </a:rPr>
              <a:t>Knowledge limited to the training data</a:t>
            </a:r>
          </a:p>
          <a:p>
            <a:pPr lvl="1"/>
            <a:r>
              <a:rPr lang="en-US" dirty="0">
                <a:latin typeface="+mn-lt"/>
              </a:rPr>
              <a:t>Inability to discern false information or bias</a:t>
            </a:r>
          </a:p>
          <a:p>
            <a:r>
              <a:rPr lang="en-US" sz="2400" dirty="0">
                <a:solidFill>
                  <a:schemeClr val="accent6"/>
                </a:solidFill>
                <a:latin typeface="+mj-lt"/>
              </a:rPr>
              <a:t>Context window</a:t>
            </a:r>
          </a:p>
          <a:p>
            <a:pPr lvl="1"/>
            <a:r>
              <a:rPr lang="en-US" dirty="0">
                <a:latin typeface="+mn-lt"/>
              </a:rPr>
              <a:t>Model’s attention limited to the context window</a:t>
            </a:r>
          </a:p>
          <a:p>
            <a:pPr lvl="1"/>
            <a:r>
              <a:rPr lang="en-US" dirty="0">
                <a:latin typeface="+mn-lt"/>
              </a:rPr>
              <a:t>Inputs exceeding the context window length are invisible to the model</a:t>
            </a:r>
          </a:p>
          <a:p>
            <a:pPr lvl="1"/>
            <a:r>
              <a:rPr lang="en-US" dirty="0">
                <a:latin typeface="+mn-lt"/>
              </a:rPr>
              <a:t>For instance, Titan Premier had a limit of 30,000 tokens at the time of release</a:t>
            </a:r>
          </a:p>
          <a:p>
            <a:endParaRPr lang="en-US" dirty="0"/>
          </a:p>
        </p:txBody>
      </p:sp>
    </p:spTree>
    <p:extLst>
      <p:ext uri="{BB962C8B-B14F-4D97-AF65-F5344CB8AC3E}">
        <p14:creationId xmlns:p14="http://schemas.microsoft.com/office/powerpoint/2010/main" val="895035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5EE5AC-9FB9-4239-193C-B9A7AA68D653}"/>
              </a:ext>
            </a:extLst>
          </p:cNvPr>
          <p:cNvSpPr>
            <a:spLocks noGrp="1"/>
          </p:cNvSpPr>
          <p:nvPr>
            <p:ph type="sldNum" idx="97"/>
          </p:nvPr>
        </p:nvSpPr>
        <p:spPr/>
        <p:txBody>
          <a:bodyPr/>
          <a:lstStyle/>
          <a:p>
            <a:fld id="{86A8BF56-6CB3-514C-9A64-F39D95C9E25B}" type="slidenum">
              <a:rPr lang="en-US" smtClean="0"/>
              <a:t>23</a:t>
            </a:fld>
            <a:endParaRPr lang="en-US"/>
          </a:p>
        </p:txBody>
      </p:sp>
      <p:sp>
        <p:nvSpPr>
          <p:cNvPr id="2" name="Title 1">
            <a:extLst>
              <a:ext uri="{FF2B5EF4-FFF2-40B4-BE49-F238E27FC236}">
                <a16:creationId xmlns:a16="http://schemas.microsoft.com/office/drawing/2014/main" id="{B6ACE4A7-8472-2A40-BB75-A1F6190D9A00}"/>
              </a:ext>
            </a:extLst>
          </p:cNvPr>
          <p:cNvSpPr>
            <a:spLocks noGrp="1"/>
          </p:cNvSpPr>
          <p:nvPr>
            <p:ph type="title" idx="1"/>
          </p:nvPr>
        </p:nvSpPr>
        <p:spPr/>
        <p:txBody>
          <a:bodyPr/>
          <a:lstStyle/>
          <a:p>
            <a:r>
              <a:rPr lang="en-US" dirty="0"/>
              <a:t>Challenges and limitations of LLMs (2/3)</a:t>
            </a:r>
          </a:p>
        </p:txBody>
      </p:sp>
      <p:sp>
        <p:nvSpPr>
          <p:cNvPr id="3" name="Content Placeholder 2">
            <a:extLst>
              <a:ext uri="{FF2B5EF4-FFF2-40B4-BE49-F238E27FC236}">
                <a16:creationId xmlns:a16="http://schemas.microsoft.com/office/drawing/2014/main" id="{ADF9FECB-062C-80B1-4CA2-85B7D71EAED0}"/>
              </a:ext>
            </a:extLst>
          </p:cNvPr>
          <p:cNvSpPr>
            <a:spLocks noGrp="1"/>
          </p:cNvSpPr>
          <p:nvPr>
            <p:ph idx="2"/>
          </p:nvPr>
        </p:nvSpPr>
        <p:spPr/>
        <p:txBody>
          <a:bodyPr/>
          <a:lstStyle/>
          <a:p>
            <a:r>
              <a:rPr lang="en-US" sz="2400" dirty="0">
                <a:solidFill>
                  <a:schemeClr val="accent6"/>
                </a:solidFill>
                <a:latin typeface="+mj-lt"/>
              </a:rPr>
              <a:t>Potential copyright infringement issue</a:t>
            </a:r>
          </a:p>
          <a:p>
            <a:pPr lvl="1"/>
            <a:r>
              <a:rPr lang="en-US" dirty="0">
                <a:latin typeface="+mn-lt"/>
              </a:rPr>
              <a:t>Training data might contain sensitive or copywrite data</a:t>
            </a:r>
          </a:p>
          <a:p>
            <a:pPr lvl="1"/>
            <a:r>
              <a:rPr lang="en-US" dirty="0">
                <a:latin typeface="+mn-lt"/>
              </a:rPr>
              <a:t>May generate content similar to someone’s intellectual or creative property</a:t>
            </a:r>
          </a:p>
          <a:p>
            <a:pPr lvl="1"/>
            <a:r>
              <a:rPr lang="en-US" dirty="0">
                <a:latin typeface="+mn-lt"/>
              </a:rPr>
              <a:t>Have ethical and legal implications</a:t>
            </a:r>
          </a:p>
          <a:p>
            <a:pPr lvl="1"/>
            <a:endParaRPr lang="en-US" dirty="0">
              <a:latin typeface="+mn-lt"/>
            </a:endParaRPr>
          </a:p>
          <a:p>
            <a:r>
              <a:rPr lang="en-US" sz="2400" dirty="0">
                <a:solidFill>
                  <a:schemeClr val="accent6"/>
                </a:solidFill>
                <a:latin typeface="+mj-lt"/>
              </a:rPr>
              <a:t>Create and propagate misinformation</a:t>
            </a:r>
          </a:p>
          <a:p>
            <a:pPr lvl="1"/>
            <a:r>
              <a:rPr lang="en-US" sz="2000" dirty="0">
                <a:latin typeface="+mn-lt"/>
              </a:rPr>
              <a:t>May generate personal or sensitive data that could be used to identify and harm others</a:t>
            </a:r>
          </a:p>
          <a:p>
            <a:pPr lvl="1"/>
            <a:r>
              <a:rPr lang="en-US" sz="2000" dirty="0">
                <a:latin typeface="+mn-lt"/>
              </a:rPr>
              <a:t>Create and propagate misinformation about individuals,  groups, organizations, </a:t>
            </a:r>
            <a:r>
              <a:rPr lang="en-US" sz="2000" dirty="0" err="1">
                <a:latin typeface="+mn-lt"/>
              </a:rPr>
              <a:t>etc</a:t>
            </a:r>
            <a:endParaRPr lang="en-US" sz="2000" dirty="0">
              <a:latin typeface="+mn-lt"/>
            </a:endParaRPr>
          </a:p>
          <a:p>
            <a:endParaRPr lang="en-US" dirty="0"/>
          </a:p>
        </p:txBody>
      </p:sp>
    </p:spTree>
    <p:extLst>
      <p:ext uri="{BB962C8B-B14F-4D97-AF65-F5344CB8AC3E}">
        <p14:creationId xmlns:p14="http://schemas.microsoft.com/office/powerpoint/2010/main" val="666408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2548E4-0A1B-606D-F40C-E9829EF1BAEA}"/>
              </a:ext>
            </a:extLst>
          </p:cNvPr>
          <p:cNvSpPr>
            <a:spLocks noGrp="1"/>
          </p:cNvSpPr>
          <p:nvPr>
            <p:ph type="sldNum" idx="97"/>
          </p:nvPr>
        </p:nvSpPr>
        <p:spPr/>
        <p:txBody>
          <a:bodyPr/>
          <a:lstStyle/>
          <a:p>
            <a:fld id="{86A8BF56-6CB3-514C-9A64-F39D95C9E25B}" type="slidenum">
              <a:rPr lang="en-US" smtClean="0"/>
              <a:t>24</a:t>
            </a:fld>
            <a:endParaRPr lang="en-US"/>
          </a:p>
        </p:txBody>
      </p:sp>
      <p:sp>
        <p:nvSpPr>
          <p:cNvPr id="2" name="Title 1">
            <a:extLst>
              <a:ext uri="{FF2B5EF4-FFF2-40B4-BE49-F238E27FC236}">
                <a16:creationId xmlns:a16="http://schemas.microsoft.com/office/drawing/2014/main" id="{B6ACE4A7-8472-2A40-BB75-A1F6190D9A00}"/>
              </a:ext>
            </a:extLst>
          </p:cNvPr>
          <p:cNvSpPr>
            <a:spLocks noGrp="1"/>
          </p:cNvSpPr>
          <p:nvPr>
            <p:ph type="title" idx="1"/>
          </p:nvPr>
        </p:nvSpPr>
        <p:spPr/>
        <p:txBody>
          <a:bodyPr/>
          <a:lstStyle/>
          <a:p>
            <a:r>
              <a:rPr lang="en-US" dirty="0"/>
              <a:t>Challenges and limitations </a:t>
            </a:r>
            <a:r>
              <a:rPr lang="en-US"/>
              <a:t>of LLMs (3/3)</a:t>
            </a:r>
            <a:endParaRPr lang="en-US" dirty="0"/>
          </a:p>
        </p:txBody>
      </p:sp>
      <p:sp>
        <p:nvSpPr>
          <p:cNvPr id="3" name="Content Placeholder 2">
            <a:extLst>
              <a:ext uri="{FF2B5EF4-FFF2-40B4-BE49-F238E27FC236}">
                <a16:creationId xmlns:a16="http://schemas.microsoft.com/office/drawing/2014/main" id="{ADF9FECB-062C-80B1-4CA2-85B7D71EAED0}"/>
              </a:ext>
            </a:extLst>
          </p:cNvPr>
          <p:cNvSpPr>
            <a:spLocks noGrp="1"/>
          </p:cNvSpPr>
          <p:nvPr>
            <p:ph idx="2"/>
          </p:nvPr>
        </p:nvSpPr>
        <p:spPr/>
        <p:txBody>
          <a:bodyPr/>
          <a:lstStyle/>
          <a:p>
            <a:r>
              <a:rPr lang="en-US" sz="2400" dirty="0">
                <a:solidFill>
                  <a:schemeClr val="accent6"/>
                </a:solidFill>
                <a:latin typeface="+mj-lt"/>
              </a:rPr>
              <a:t>System costs</a:t>
            </a:r>
          </a:p>
          <a:p>
            <a:pPr lvl="1"/>
            <a:r>
              <a:rPr lang="en-US" dirty="0"/>
              <a:t>Requires significant investment in the form of computer systems, human capital (engineers, researchers, scientists, etc.), and power.</a:t>
            </a:r>
          </a:p>
          <a:p>
            <a:pPr lvl="1"/>
            <a:r>
              <a:rPr lang="en-US" dirty="0"/>
              <a:t>Models with &gt;100 billion parameters can have a total project cost of over $100 million</a:t>
            </a:r>
            <a:endParaRPr lang="en-US" sz="3600" dirty="0"/>
          </a:p>
          <a:p>
            <a:r>
              <a:rPr lang="en-US" sz="2400" dirty="0">
                <a:solidFill>
                  <a:schemeClr val="accent6"/>
                </a:solidFill>
                <a:latin typeface="+mj-lt"/>
              </a:rPr>
              <a:t>Environmental Impact</a:t>
            </a:r>
          </a:p>
          <a:p>
            <a:pPr lvl="1"/>
            <a:r>
              <a:rPr lang="en-US" dirty="0">
                <a:latin typeface="+mn-lt"/>
              </a:rPr>
              <a:t>LLMs need a lot of power and leave behind large carbon footprints</a:t>
            </a:r>
          </a:p>
          <a:p>
            <a:pPr lvl="1"/>
            <a:r>
              <a:rPr lang="en-US" dirty="0">
                <a:latin typeface="+mn-lt"/>
              </a:rPr>
              <a:t>According to a study, CO</a:t>
            </a:r>
            <a:r>
              <a:rPr lang="en-US" baseline="-25000" dirty="0">
                <a:latin typeface="+mn-lt"/>
              </a:rPr>
              <a:t>2</a:t>
            </a:r>
            <a:r>
              <a:rPr lang="en-US" dirty="0">
                <a:latin typeface="+mn-lt"/>
              </a:rPr>
              <a:t> emissions from training 5B models on GPU is roughly equivalent to a trans-American flight.</a:t>
            </a:r>
          </a:p>
          <a:p>
            <a:endParaRPr lang="en-US" sz="4000" dirty="0"/>
          </a:p>
          <a:p>
            <a:endParaRPr lang="en-US" dirty="0"/>
          </a:p>
        </p:txBody>
      </p:sp>
    </p:spTree>
    <p:extLst>
      <p:ext uri="{BB962C8B-B14F-4D97-AF65-F5344CB8AC3E}">
        <p14:creationId xmlns:p14="http://schemas.microsoft.com/office/powerpoint/2010/main" val="3174250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a:extLst>
              <a:ext uri="{FF2B5EF4-FFF2-40B4-BE49-F238E27FC236}">
                <a16:creationId xmlns:a16="http://schemas.microsoft.com/office/drawing/2014/main" id="{320EF2D4-4E33-4639-9303-EF711B381B8B}"/>
              </a:ext>
            </a:extLst>
          </p:cNvPr>
          <p:cNvSpPr>
            <a:spLocks noGrp="1"/>
          </p:cNvSpPr>
          <p:nvPr>
            <p:ph type="sldNum" idx="97"/>
          </p:nvPr>
        </p:nvSpPr>
        <p:spPr/>
        <p:txBody>
          <a:bodyPr/>
          <a:lstStyle/>
          <a:p>
            <a:fld id="{86A8BF56-6CB3-514C-9A64-F39D95C9E25B}" type="slidenum">
              <a:rPr lang="en-US" smtClean="0"/>
              <a:pPr/>
              <a:t>25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a:xfrm>
            <a:off x="365760" y="1165536"/>
            <a:ext cx="11466576" cy="2128853"/>
          </a:xfrm>
        </p:spPr>
        <p:txBody>
          <a:bodyPr/>
          <a:lstStyle/>
          <a:p>
            <a:r>
              <a:rPr lang="en-US" dirty="0"/>
              <a:t>This lesson covered foundation modes and LLMs.</a:t>
            </a:r>
          </a:p>
          <a:p>
            <a:r>
              <a:rPr lang="en-US" dirty="0"/>
              <a:t>In the next lesson, you will learn about prompt engineering and a few techniques to improve the quality of the model’s response through prompting.</a:t>
            </a:r>
          </a:p>
        </p:txBody>
      </p:sp>
      <p:pic>
        <p:nvPicPr>
          <p:cNvPr id="22" name="Picture 21">
            <a:extLst>
              <a:ext uri="{FF2B5EF4-FFF2-40B4-BE49-F238E27FC236}">
                <a16:creationId xmlns:a16="http://schemas.microsoft.com/office/drawing/2014/main" id="{5D21BB7E-05A4-45DA-82D9-FAEF3F63857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58405" y="3563611"/>
            <a:ext cx="2475191" cy="2261812"/>
          </a:xfrm>
          <a:prstGeom prst="rect">
            <a:avLst/>
          </a:prstGeom>
        </p:spPr>
      </p:pic>
    </p:spTree>
    <p:extLst>
      <p:ext uri="{BB962C8B-B14F-4D97-AF65-F5344CB8AC3E}">
        <p14:creationId xmlns:p14="http://schemas.microsoft.com/office/powerpoint/2010/main" val="563027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5B4AA4-CEC0-189B-3D62-7CAC1F84922E}"/>
              </a:ext>
            </a:extLst>
          </p:cNvPr>
          <p:cNvSpPr>
            <a:spLocks noGrp="1"/>
          </p:cNvSpPr>
          <p:nvPr>
            <p:ph type="sldNum" idx="97"/>
          </p:nvPr>
        </p:nvSpPr>
        <p:spPr/>
        <p:txBody>
          <a:bodyPr/>
          <a:lstStyle/>
          <a:p>
            <a:fld id="{86A8BF56-6CB3-514C-9A64-F39D95C9E25B}" type="slidenum">
              <a:rPr lang="en-US" smtClean="0"/>
              <a:t>26</a:t>
            </a:fld>
            <a:endParaRPr lang="en-US"/>
          </a:p>
        </p:txBody>
      </p:sp>
    </p:spTree>
    <p:extLst>
      <p:ext uri="{BB962C8B-B14F-4D97-AF65-F5344CB8AC3E}">
        <p14:creationId xmlns:p14="http://schemas.microsoft.com/office/powerpoint/2010/main" val="259854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3E0A90-28FB-2789-BCF4-908A0CE6CABA}"/>
              </a:ext>
            </a:extLst>
          </p:cNvPr>
          <p:cNvSpPr>
            <a:spLocks noGrp="1"/>
          </p:cNvSpPr>
          <p:nvPr>
            <p:ph type="sldNum" idx="97"/>
          </p:nvPr>
        </p:nvSpPr>
        <p:spPr/>
        <p:txBody>
          <a:bodyPr/>
          <a:lstStyle/>
          <a:p>
            <a:fld id="{86A8BF56-6CB3-514C-9A64-F39D95C9E25B}" type="slidenum">
              <a:rPr lang="en-US" smtClean="0"/>
              <a:t>3</a:t>
            </a:fld>
            <a:endParaRPr lang="en-US"/>
          </a:p>
        </p:txBody>
      </p:sp>
      <p:sp>
        <p:nvSpPr>
          <p:cNvPr id="2" name="Title 1">
            <a:extLst>
              <a:ext uri="{FF2B5EF4-FFF2-40B4-BE49-F238E27FC236}">
                <a16:creationId xmlns:a16="http://schemas.microsoft.com/office/drawing/2014/main" id="{8E88A9F1-16AC-1ED9-E241-952634A699A9}"/>
              </a:ext>
            </a:extLst>
          </p:cNvPr>
          <p:cNvSpPr>
            <a:spLocks noGrp="1"/>
          </p:cNvSpPr>
          <p:nvPr>
            <p:ph type="title" idx="1"/>
          </p:nvPr>
        </p:nvSpPr>
        <p:spPr/>
        <p:txBody>
          <a:bodyPr/>
          <a:lstStyle/>
          <a:p>
            <a:r>
              <a:rPr lang="en-US" dirty="0"/>
              <a:t>Review: Traditional ML (1/2)</a:t>
            </a:r>
          </a:p>
        </p:txBody>
      </p:sp>
      <p:sp>
        <p:nvSpPr>
          <p:cNvPr id="3" name="Content Placeholder 2">
            <a:extLst>
              <a:ext uri="{FF2B5EF4-FFF2-40B4-BE49-F238E27FC236}">
                <a16:creationId xmlns:a16="http://schemas.microsoft.com/office/drawing/2014/main" id="{F0B3A147-B347-2C08-81B9-E2427969D7AF}"/>
              </a:ext>
            </a:extLst>
          </p:cNvPr>
          <p:cNvSpPr>
            <a:spLocks noGrp="1"/>
          </p:cNvSpPr>
          <p:nvPr>
            <p:ph idx="2"/>
          </p:nvPr>
        </p:nvSpPr>
        <p:spPr/>
        <p:txBody>
          <a:bodyPr/>
          <a:lstStyle/>
          <a:p>
            <a:r>
              <a:rPr lang="en-US" dirty="0"/>
              <a:t>Trained on task-specific data</a:t>
            </a:r>
          </a:p>
          <a:p>
            <a:pPr lvl="1"/>
            <a:r>
              <a:rPr lang="en-US" dirty="0"/>
              <a:t>Models specialized for the task</a:t>
            </a:r>
          </a:p>
          <a:p>
            <a:r>
              <a:rPr lang="en-US" dirty="0"/>
              <a:t>Training typically starts from scratch</a:t>
            </a:r>
          </a:p>
          <a:p>
            <a:r>
              <a:rPr lang="en-US" dirty="0"/>
              <a:t>Several model choices</a:t>
            </a:r>
          </a:p>
          <a:p>
            <a:pPr lvl="1"/>
            <a:r>
              <a:rPr lang="en-US" dirty="0"/>
              <a:t>Tree-based models, linear models, neural networks, etc.</a:t>
            </a:r>
          </a:p>
        </p:txBody>
      </p:sp>
    </p:spTree>
    <p:extLst>
      <p:ext uri="{BB962C8B-B14F-4D97-AF65-F5344CB8AC3E}">
        <p14:creationId xmlns:p14="http://schemas.microsoft.com/office/powerpoint/2010/main" val="841089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67CE81-FB31-B5F4-5A57-C258837863F2}"/>
              </a:ext>
            </a:extLst>
          </p:cNvPr>
          <p:cNvSpPr>
            <a:spLocks noGrp="1"/>
          </p:cNvSpPr>
          <p:nvPr>
            <p:ph type="sldNum" idx="97"/>
          </p:nvPr>
        </p:nvSpPr>
        <p:spPr/>
        <p:txBody>
          <a:bodyPr/>
          <a:lstStyle/>
          <a:p>
            <a:fld id="{86A8BF56-6CB3-514C-9A64-F39D95C9E25B}" type="slidenum">
              <a:rPr lang="en-US" smtClean="0"/>
              <a:t>4</a:t>
            </a:fld>
            <a:endParaRPr lang="en-US"/>
          </a:p>
        </p:txBody>
      </p:sp>
      <p:sp>
        <p:nvSpPr>
          <p:cNvPr id="2" name="Title 1">
            <a:extLst>
              <a:ext uri="{FF2B5EF4-FFF2-40B4-BE49-F238E27FC236}">
                <a16:creationId xmlns:a16="http://schemas.microsoft.com/office/drawing/2014/main" id="{C1A2CC0D-6B97-3B20-24C4-7BAE8A19E053}"/>
              </a:ext>
            </a:extLst>
          </p:cNvPr>
          <p:cNvSpPr>
            <a:spLocks noGrp="1"/>
          </p:cNvSpPr>
          <p:nvPr>
            <p:ph type="title" idx="1"/>
          </p:nvPr>
        </p:nvSpPr>
        <p:spPr/>
        <p:txBody>
          <a:bodyPr/>
          <a:lstStyle/>
          <a:p>
            <a:r>
              <a:rPr lang="en-US" dirty="0"/>
              <a:t>Review: Traditional ML (2/2)</a:t>
            </a:r>
          </a:p>
        </p:txBody>
      </p:sp>
      <p:sp>
        <p:nvSpPr>
          <p:cNvPr id="3" name="Content Placeholder 2">
            <a:extLst>
              <a:ext uri="{FF2B5EF4-FFF2-40B4-BE49-F238E27FC236}">
                <a16:creationId xmlns:a16="http://schemas.microsoft.com/office/drawing/2014/main" id="{6D2F4087-896C-C402-6781-864F5BDACD5F}"/>
              </a:ext>
            </a:extLst>
          </p:cNvPr>
          <p:cNvSpPr>
            <a:spLocks noGrp="1"/>
          </p:cNvSpPr>
          <p:nvPr>
            <p:ph idx="2"/>
          </p:nvPr>
        </p:nvSpPr>
        <p:spPr/>
        <p:txBody>
          <a:bodyPr/>
          <a:lstStyle/>
          <a:p>
            <a:r>
              <a:rPr lang="en-US" dirty="0"/>
              <a:t>Optimized for one task</a:t>
            </a:r>
          </a:p>
          <a:p>
            <a:pPr lvl="1"/>
            <a:r>
              <a:rPr lang="en-US" dirty="0"/>
              <a:t>Classification, regression, clustering</a:t>
            </a:r>
          </a:p>
          <a:p>
            <a:r>
              <a:rPr lang="en-US" dirty="0"/>
              <a:t>Challenging to adapt to another similar task</a:t>
            </a:r>
          </a:p>
          <a:p>
            <a:endParaRPr lang="en-US" dirty="0"/>
          </a:p>
        </p:txBody>
      </p:sp>
    </p:spTree>
    <p:extLst>
      <p:ext uri="{BB962C8B-B14F-4D97-AF65-F5344CB8AC3E}">
        <p14:creationId xmlns:p14="http://schemas.microsoft.com/office/powerpoint/2010/main" val="3123332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07CA96-3BB8-7A5F-7D00-1A5A0FD4E0B6}"/>
              </a:ext>
            </a:extLst>
          </p:cNvPr>
          <p:cNvSpPr>
            <a:spLocks noGrp="1"/>
          </p:cNvSpPr>
          <p:nvPr>
            <p:ph type="sldNum" idx="97"/>
          </p:nvPr>
        </p:nvSpPr>
        <p:spPr/>
        <p:txBody>
          <a:bodyPr/>
          <a:lstStyle/>
          <a:p>
            <a:fld id="{86A8BF56-6CB3-514C-9A64-F39D95C9E25B}" type="slidenum">
              <a:rPr lang="en-US" smtClean="0"/>
              <a:t>5</a:t>
            </a:fld>
            <a:endParaRPr lang="en-US"/>
          </a:p>
        </p:txBody>
      </p:sp>
      <p:sp>
        <p:nvSpPr>
          <p:cNvPr id="2" name="Title 1">
            <a:extLst>
              <a:ext uri="{FF2B5EF4-FFF2-40B4-BE49-F238E27FC236}">
                <a16:creationId xmlns:a16="http://schemas.microsoft.com/office/drawing/2014/main" id="{C857898E-76CC-E8EA-5B08-B3F96C51C01E}"/>
              </a:ext>
            </a:extLst>
          </p:cNvPr>
          <p:cNvSpPr>
            <a:spLocks noGrp="1"/>
          </p:cNvSpPr>
          <p:nvPr>
            <p:ph type="title" idx="1"/>
          </p:nvPr>
        </p:nvSpPr>
        <p:spPr/>
        <p:txBody>
          <a:bodyPr/>
          <a:lstStyle/>
          <a:p>
            <a:r>
              <a:rPr lang="en-US" dirty="0"/>
              <a:t>Review: Machine learning terminology</a:t>
            </a:r>
          </a:p>
        </p:txBody>
      </p:sp>
      <p:sp>
        <p:nvSpPr>
          <p:cNvPr id="4" name="Content Placeholder 12">
            <a:extLst>
              <a:ext uri="{FF2B5EF4-FFF2-40B4-BE49-F238E27FC236}">
                <a16:creationId xmlns:a16="http://schemas.microsoft.com/office/drawing/2014/main" id="{18E2B240-CED8-524F-76FB-6C4125109E84}"/>
              </a:ext>
            </a:extLst>
          </p:cNvPr>
          <p:cNvSpPr txBox="1">
            <a:spLocks/>
          </p:cNvSpPr>
          <p:nvPr/>
        </p:nvSpPr>
        <p:spPr>
          <a:xfrm>
            <a:off x="648227" y="1130384"/>
            <a:ext cx="10928422" cy="731521"/>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600" kern="1200">
                <a:solidFill>
                  <a:srgbClr val="232F3E"/>
                </a:solidFill>
                <a:latin typeface="Amazon Ember Display Heavy"/>
              </a:defRPr>
            </a:lvl1pPr>
          </a:lstStyle>
          <a:p>
            <a:r>
              <a:rPr lang="en-US" sz="2000" dirty="0"/>
              <a:t>ML: Train a computer to recognize </a:t>
            </a:r>
            <a:r>
              <a:rPr lang="en-US" sz="2000" dirty="0">
                <a:solidFill>
                  <a:srgbClr val="4472C4"/>
                </a:solidFill>
              </a:rPr>
              <a:t>patterns</a:t>
            </a:r>
            <a:r>
              <a:rPr lang="en-US" sz="2000" dirty="0"/>
              <a:t> in historical data to make </a:t>
            </a:r>
            <a:r>
              <a:rPr lang="en-US" sz="2000" u="sng" dirty="0">
                <a:solidFill>
                  <a:srgbClr val="4472C4"/>
                </a:solidFill>
              </a:rPr>
              <a:t>predictions</a:t>
            </a:r>
            <a:r>
              <a:rPr lang="en-US" sz="2000" dirty="0"/>
              <a:t> on new data</a:t>
            </a:r>
            <a:endParaRPr lang="en-US" sz="2000" dirty="0">
              <a:solidFill>
                <a:schemeClr val="bg1"/>
              </a:solidFill>
            </a:endParaRPr>
          </a:p>
        </p:txBody>
      </p:sp>
      <p:graphicFrame>
        <p:nvGraphicFramePr>
          <p:cNvPr id="5" name="Table 5">
            <a:extLst>
              <a:ext uri="{FF2B5EF4-FFF2-40B4-BE49-F238E27FC236}">
                <a16:creationId xmlns:a16="http://schemas.microsoft.com/office/drawing/2014/main" id="{7592658B-4545-A3D3-FC60-FC58C01232FB}"/>
              </a:ext>
              <a:ext uri="{C183D7F6-B498-43B3-948B-1728B52AA6E4}">
                <adec:decorative xmlns:adec="http://schemas.microsoft.com/office/drawing/2017/decorative" val="1"/>
              </a:ext>
            </a:extLst>
          </p:cNvPr>
          <p:cNvGraphicFramePr>
            <a:graphicFrameLocks noGrp="1"/>
          </p:cNvGraphicFramePr>
          <p:nvPr/>
        </p:nvGraphicFramePr>
        <p:xfrm>
          <a:off x="3170552" y="2984690"/>
          <a:ext cx="4182357" cy="2834640"/>
        </p:xfrm>
        <a:graphic>
          <a:graphicData uri="http://schemas.openxmlformats.org/drawingml/2006/table">
            <a:tbl>
              <a:tblPr firstRow="1" bandRow="1">
                <a:tableStyleId>{5C22544A-7EE6-4342-B048-85BDC9FD1C3A}</a:tableStyleId>
              </a:tblPr>
              <a:tblGrid>
                <a:gridCol w="1031018">
                  <a:extLst>
                    <a:ext uri="{9D8B030D-6E8A-4147-A177-3AD203B41FA5}">
                      <a16:colId xmlns:a16="http://schemas.microsoft.com/office/drawing/2014/main" val="3853295873"/>
                    </a:ext>
                  </a:extLst>
                </a:gridCol>
                <a:gridCol w="1299463">
                  <a:extLst>
                    <a:ext uri="{9D8B030D-6E8A-4147-A177-3AD203B41FA5}">
                      <a16:colId xmlns:a16="http://schemas.microsoft.com/office/drawing/2014/main" val="4265038302"/>
                    </a:ext>
                  </a:extLst>
                </a:gridCol>
                <a:gridCol w="522697">
                  <a:extLst>
                    <a:ext uri="{9D8B030D-6E8A-4147-A177-3AD203B41FA5}">
                      <a16:colId xmlns:a16="http://schemas.microsoft.com/office/drawing/2014/main" val="907788276"/>
                    </a:ext>
                  </a:extLst>
                </a:gridCol>
                <a:gridCol w="1329179">
                  <a:extLst>
                    <a:ext uri="{9D8B030D-6E8A-4147-A177-3AD203B41FA5}">
                      <a16:colId xmlns:a16="http://schemas.microsoft.com/office/drawing/2014/main" val="2381365643"/>
                    </a:ext>
                  </a:extLst>
                </a:gridCol>
              </a:tblGrid>
              <a:tr h="576554">
                <a:tc>
                  <a:txBody>
                    <a:bodyPr/>
                    <a:lstStyle/>
                    <a:p>
                      <a:pPr algn="ctr"/>
                      <a:r>
                        <a:rPr lang="en-US" sz="1600" dirty="0">
                          <a:solidFill>
                            <a:schemeClr val="tx2"/>
                          </a:solidFill>
                        </a:rPr>
                        <a:t>Number of logins</a:t>
                      </a:r>
                    </a:p>
                  </a:txBody>
                  <a:tcPr>
                    <a:solidFill>
                      <a:schemeClr val="accent2"/>
                    </a:solidFill>
                  </a:tcPr>
                </a:tc>
                <a:tc>
                  <a:txBody>
                    <a:bodyPr/>
                    <a:lstStyle/>
                    <a:p>
                      <a:pPr marL="0" algn="ctr" defTabSz="914400" rtl="0" eaLnBrk="1" latinLnBrk="0" hangingPunct="1"/>
                      <a:r>
                        <a:rPr lang="en-US" sz="1600" dirty="0">
                          <a:solidFill>
                            <a:schemeClr val="tx2"/>
                          </a:solidFill>
                        </a:rPr>
                        <a:t>Watched Prime Video</a:t>
                      </a:r>
                    </a:p>
                  </a:txBody>
                  <a:tcPr>
                    <a:solidFill>
                      <a:schemeClr val="accent2"/>
                    </a:solidFill>
                  </a:tcPr>
                </a:tc>
                <a:tc>
                  <a:txBody>
                    <a:bodyPr/>
                    <a:lstStyle/>
                    <a:p>
                      <a:pPr marL="0" algn="ctr" defTabSz="914400" rtl="0" eaLnBrk="1" latinLnBrk="0" hangingPunct="1"/>
                      <a:r>
                        <a:rPr lang="en-US" sz="1600" dirty="0">
                          <a:solidFill>
                            <a:schemeClr val="tx2"/>
                          </a:solidFill>
                        </a:rPr>
                        <a:t>…</a:t>
                      </a:r>
                    </a:p>
                  </a:txBody>
                  <a:tcPr>
                    <a:solidFill>
                      <a:schemeClr val="accent2"/>
                    </a:solidFill>
                  </a:tcPr>
                </a:tc>
                <a:tc>
                  <a:txBody>
                    <a:bodyPr/>
                    <a:lstStyle/>
                    <a:p>
                      <a:pPr algn="ctr"/>
                      <a:r>
                        <a:rPr lang="en-US" sz="1600" dirty="0">
                          <a:solidFill>
                            <a:schemeClr val="tx2"/>
                          </a:solidFill>
                        </a:rPr>
                        <a:t>Number of purchases</a:t>
                      </a:r>
                    </a:p>
                  </a:txBody>
                  <a:tcPr>
                    <a:solidFill>
                      <a:schemeClr val="accent2"/>
                    </a:solidFill>
                  </a:tcPr>
                </a:tc>
                <a:extLst>
                  <a:ext uri="{0D108BD9-81ED-4DB2-BD59-A6C34878D82A}">
                    <a16:rowId xmlns:a16="http://schemas.microsoft.com/office/drawing/2014/main" val="60065272"/>
                  </a:ext>
                </a:extLst>
              </a:tr>
              <a:tr h="308573">
                <a:tc>
                  <a:txBody>
                    <a:bodyPr/>
                    <a:lstStyle/>
                    <a:p>
                      <a:pPr algn="ctr"/>
                      <a:r>
                        <a:rPr lang="en-US" sz="1600" dirty="0"/>
                        <a:t>120</a:t>
                      </a:r>
                    </a:p>
                  </a:txBody>
                  <a:tcPr/>
                </a:tc>
                <a:tc>
                  <a:txBody>
                    <a:bodyPr/>
                    <a:lstStyle/>
                    <a:p>
                      <a:pPr algn="ctr"/>
                      <a:r>
                        <a:rPr lang="en-US" sz="1600" dirty="0"/>
                        <a:t>Yes</a:t>
                      </a:r>
                    </a:p>
                  </a:txBody>
                  <a:tcPr/>
                </a:tc>
                <a:tc>
                  <a:txBody>
                    <a:bodyPr/>
                    <a:lstStyle/>
                    <a:p>
                      <a:pPr algn="ctr"/>
                      <a:r>
                        <a:rPr lang="en-US" sz="1600" dirty="0"/>
                        <a:t>…</a:t>
                      </a:r>
                    </a:p>
                  </a:txBody>
                  <a:tcPr/>
                </a:tc>
                <a:tc>
                  <a:txBody>
                    <a:bodyPr/>
                    <a:lstStyle/>
                    <a:p>
                      <a:pPr algn="ctr"/>
                      <a:r>
                        <a:rPr lang="en-US" sz="1600" dirty="0"/>
                        <a:t>4</a:t>
                      </a:r>
                    </a:p>
                  </a:txBody>
                  <a:tcPr/>
                </a:tc>
                <a:extLst>
                  <a:ext uri="{0D108BD9-81ED-4DB2-BD59-A6C34878D82A}">
                    <a16:rowId xmlns:a16="http://schemas.microsoft.com/office/drawing/2014/main" val="2362450235"/>
                  </a:ext>
                </a:extLst>
              </a:tr>
              <a:tr h="308573">
                <a:tc>
                  <a:txBody>
                    <a:bodyPr/>
                    <a:lstStyle/>
                    <a:p>
                      <a:pPr algn="ctr"/>
                      <a:r>
                        <a:rPr lang="en-US" sz="1600" dirty="0"/>
                        <a:t>1</a:t>
                      </a:r>
                    </a:p>
                  </a:txBody>
                  <a:tcPr/>
                </a:tc>
                <a:tc>
                  <a:txBody>
                    <a:bodyPr/>
                    <a:lstStyle/>
                    <a:p>
                      <a:pPr algn="ctr"/>
                      <a:r>
                        <a:rPr lang="en-US" sz="1600" dirty="0"/>
                        <a:t>No</a:t>
                      </a:r>
                    </a:p>
                  </a:txBody>
                  <a:tcPr/>
                </a:tc>
                <a:tc>
                  <a:txBody>
                    <a:bodyPr/>
                    <a:lstStyle/>
                    <a:p>
                      <a:pPr algn="ctr"/>
                      <a:r>
                        <a:rPr lang="en-US" sz="1600" dirty="0"/>
                        <a:t>…</a:t>
                      </a:r>
                    </a:p>
                  </a:txBody>
                  <a:tcPr/>
                </a:tc>
                <a:tc>
                  <a:txBody>
                    <a:bodyPr/>
                    <a:lstStyle/>
                    <a:p>
                      <a:pPr algn="ctr"/>
                      <a:r>
                        <a:rPr lang="en-US" sz="1600" dirty="0"/>
                        <a:t>0</a:t>
                      </a:r>
                    </a:p>
                  </a:txBody>
                  <a:tcPr/>
                </a:tc>
                <a:extLst>
                  <a:ext uri="{0D108BD9-81ED-4DB2-BD59-A6C34878D82A}">
                    <a16:rowId xmlns:a16="http://schemas.microsoft.com/office/drawing/2014/main" val="1647065277"/>
                  </a:ext>
                </a:extLst>
              </a:tr>
              <a:tr h="308573">
                <a:tc>
                  <a:txBody>
                    <a:bodyPr/>
                    <a:lstStyle/>
                    <a:p>
                      <a:pPr algn="ctr"/>
                      <a:r>
                        <a:rPr lang="en-US" sz="1600" dirty="0"/>
                        <a:t>219</a:t>
                      </a:r>
                    </a:p>
                  </a:txBody>
                  <a:tcPr/>
                </a:tc>
                <a:tc>
                  <a:txBody>
                    <a:bodyPr/>
                    <a:lstStyle/>
                    <a:p>
                      <a:pPr algn="ctr"/>
                      <a:r>
                        <a:rPr lang="en-US" sz="1600" dirty="0"/>
                        <a:t>No</a:t>
                      </a:r>
                    </a:p>
                  </a:txBody>
                  <a:tcPr/>
                </a:tc>
                <a:tc>
                  <a:txBody>
                    <a:bodyPr/>
                    <a:lstStyle/>
                    <a:p>
                      <a:pPr algn="ctr"/>
                      <a:r>
                        <a:rPr lang="en-US" sz="1600" dirty="0"/>
                        <a:t>…</a:t>
                      </a:r>
                    </a:p>
                  </a:txBody>
                  <a:tcPr/>
                </a:tc>
                <a:tc>
                  <a:txBody>
                    <a:bodyPr/>
                    <a:lstStyle/>
                    <a:p>
                      <a:pPr algn="ctr"/>
                      <a:r>
                        <a:rPr lang="en-US" sz="1600" dirty="0"/>
                        <a:t>12</a:t>
                      </a:r>
                    </a:p>
                  </a:txBody>
                  <a:tcPr/>
                </a:tc>
                <a:extLst>
                  <a:ext uri="{0D108BD9-81ED-4DB2-BD59-A6C34878D82A}">
                    <a16:rowId xmlns:a16="http://schemas.microsoft.com/office/drawing/2014/main" val="3862007355"/>
                  </a:ext>
                </a:extLst>
              </a:tr>
              <a:tr h="308573">
                <a:tc>
                  <a:txBody>
                    <a:bodyPr/>
                    <a:lstStyle/>
                    <a:p>
                      <a:pPr algn="ctr"/>
                      <a:r>
                        <a:rPr lang="en-US" sz="1600" dirty="0"/>
                        <a:t>57</a:t>
                      </a:r>
                    </a:p>
                  </a:txBody>
                  <a:tcPr/>
                </a:tc>
                <a:tc>
                  <a:txBody>
                    <a:bodyPr/>
                    <a:lstStyle/>
                    <a:p>
                      <a:pPr algn="ctr"/>
                      <a:r>
                        <a:rPr lang="en-US" sz="1600" dirty="0"/>
                        <a:t>Yes</a:t>
                      </a:r>
                    </a:p>
                  </a:txBody>
                  <a:tcPr/>
                </a:tc>
                <a:tc>
                  <a:txBody>
                    <a:bodyPr/>
                    <a:lstStyle/>
                    <a:p>
                      <a:pPr algn="ctr"/>
                      <a:r>
                        <a:rPr lang="en-US" sz="1600" dirty="0"/>
                        <a:t>…</a:t>
                      </a:r>
                    </a:p>
                  </a:txBody>
                  <a:tcPr/>
                </a:tc>
                <a:tc>
                  <a:txBody>
                    <a:bodyPr/>
                    <a:lstStyle/>
                    <a:p>
                      <a:pPr algn="ctr"/>
                      <a:r>
                        <a:rPr lang="en-US" sz="1600" dirty="0"/>
                        <a:t>2</a:t>
                      </a:r>
                    </a:p>
                  </a:txBody>
                  <a:tcPr/>
                </a:tc>
                <a:extLst>
                  <a:ext uri="{0D108BD9-81ED-4DB2-BD59-A6C34878D82A}">
                    <a16:rowId xmlns:a16="http://schemas.microsoft.com/office/drawing/2014/main" val="3414576000"/>
                  </a:ext>
                </a:extLst>
              </a:tr>
              <a:tr h="308573">
                <a:tc>
                  <a:txBody>
                    <a:bodyPr/>
                    <a:lstStyle/>
                    <a:p>
                      <a:pPr algn="ctr"/>
                      <a:r>
                        <a:rPr lang="en-US" sz="1600" dirty="0"/>
                        <a:t>0</a:t>
                      </a:r>
                    </a:p>
                  </a:txBody>
                  <a:tcPr/>
                </a:tc>
                <a:tc>
                  <a:txBody>
                    <a:bodyPr/>
                    <a:lstStyle/>
                    <a:p>
                      <a:pPr algn="ctr"/>
                      <a:r>
                        <a:rPr lang="en-US" sz="1600" dirty="0"/>
                        <a:t>No</a:t>
                      </a:r>
                    </a:p>
                  </a:txBody>
                  <a:tcPr/>
                </a:tc>
                <a:tc>
                  <a:txBody>
                    <a:bodyPr/>
                    <a:lstStyle/>
                    <a:p>
                      <a:pPr algn="ctr"/>
                      <a:r>
                        <a:rPr lang="en-US" sz="1600" dirty="0"/>
                        <a:t>…</a:t>
                      </a:r>
                    </a:p>
                  </a:txBody>
                  <a:tcPr/>
                </a:tc>
                <a:tc>
                  <a:txBody>
                    <a:bodyPr/>
                    <a:lstStyle/>
                    <a:p>
                      <a:pPr algn="ctr"/>
                      <a:r>
                        <a:rPr lang="en-US" sz="1600" dirty="0"/>
                        <a:t>0</a:t>
                      </a:r>
                    </a:p>
                  </a:txBody>
                  <a:tcPr/>
                </a:tc>
                <a:extLst>
                  <a:ext uri="{0D108BD9-81ED-4DB2-BD59-A6C34878D82A}">
                    <a16:rowId xmlns:a16="http://schemas.microsoft.com/office/drawing/2014/main" val="3994621349"/>
                  </a:ext>
                </a:extLst>
              </a:tr>
              <a:tr h="308573">
                <a:tc>
                  <a:txBody>
                    <a:bodyPr/>
                    <a:lstStyle/>
                    <a:p>
                      <a:pPr algn="ctr"/>
                      <a:r>
                        <a:rPr lang="en-US" sz="1600" dirty="0"/>
                        <a:t>23</a:t>
                      </a:r>
                    </a:p>
                  </a:txBody>
                  <a:tcPr/>
                </a:tc>
                <a:tc>
                  <a:txBody>
                    <a:bodyPr/>
                    <a:lstStyle/>
                    <a:p>
                      <a:pPr algn="ctr"/>
                      <a:r>
                        <a:rPr lang="en-US" sz="1600" dirty="0"/>
                        <a:t>Yes</a:t>
                      </a:r>
                    </a:p>
                  </a:txBody>
                  <a:tcPr/>
                </a:tc>
                <a:tc>
                  <a:txBody>
                    <a:bodyPr/>
                    <a:lstStyle/>
                    <a:p>
                      <a:pPr algn="ctr"/>
                      <a:r>
                        <a:rPr lang="en-US" sz="1600" dirty="0"/>
                        <a:t>…</a:t>
                      </a:r>
                    </a:p>
                  </a:txBody>
                  <a:tcPr/>
                </a:tc>
                <a:tc>
                  <a:txBody>
                    <a:bodyPr/>
                    <a:lstStyle/>
                    <a:p>
                      <a:pPr algn="ctr"/>
                      <a:r>
                        <a:rPr lang="en-US" sz="1600" dirty="0"/>
                        <a:t>1</a:t>
                      </a:r>
                    </a:p>
                  </a:txBody>
                  <a:tcPr/>
                </a:tc>
                <a:extLst>
                  <a:ext uri="{0D108BD9-81ED-4DB2-BD59-A6C34878D82A}">
                    <a16:rowId xmlns:a16="http://schemas.microsoft.com/office/drawing/2014/main" val="2806044587"/>
                  </a:ext>
                </a:extLst>
              </a:tr>
            </a:tbl>
          </a:graphicData>
        </a:graphic>
      </p:graphicFrame>
      <p:graphicFrame>
        <p:nvGraphicFramePr>
          <p:cNvPr id="6" name="Table 5">
            <a:extLst>
              <a:ext uri="{FF2B5EF4-FFF2-40B4-BE49-F238E27FC236}">
                <a16:creationId xmlns:a16="http://schemas.microsoft.com/office/drawing/2014/main" id="{C36AE95F-08E3-FDDA-25F4-4B26B4EF201F}"/>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519820051"/>
              </p:ext>
            </p:extLst>
          </p:nvPr>
        </p:nvGraphicFramePr>
        <p:xfrm>
          <a:off x="8993170" y="2984690"/>
          <a:ext cx="1432874" cy="2834640"/>
        </p:xfrm>
        <a:graphic>
          <a:graphicData uri="http://schemas.openxmlformats.org/drawingml/2006/table">
            <a:tbl>
              <a:tblPr firstRow="1" bandRow="1">
                <a:tableStyleId>{5C22544A-7EE6-4342-B048-85BDC9FD1C3A}</a:tableStyleId>
              </a:tblPr>
              <a:tblGrid>
                <a:gridCol w="1432874">
                  <a:extLst>
                    <a:ext uri="{9D8B030D-6E8A-4147-A177-3AD203B41FA5}">
                      <a16:colId xmlns:a16="http://schemas.microsoft.com/office/drawing/2014/main" val="3190215346"/>
                    </a:ext>
                  </a:extLst>
                </a:gridCol>
              </a:tblGrid>
              <a:tr h="567826">
                <a:tc>
                  <a:txBody>
                    <a:bodyPr/>
                    <a:lstStyle/>
                    <a:p>
                      <a:pPr algn="ctr"/>
                      <a:r>
                        <a:rPr lang="en-US" sz="1600" dirty="0">
                          <a:solidFill>
                            <a:schemeClr val="tx2"/>
                          </a:solidFill>
                        </a:rPr>
                        <a:t>Prime signup after free trial</a:t>
                      </a:r>
                    </a:p>
                  </a:txBody>
                  <a:tcPr>
                    <a:solidFill>
                      <a:schemeClr val="accent2"/>
                    </a:solidFill>
                  </a:tcPr>
                </a:tc>
                <a:extLst>
                  <a:ext uri="{0D108BD9-81ED-4DB2-BD59-A6C34878D82A}">
                    <a16:rowId xmlns:a16="http://schemas.microsoft.com/office/drawing/2014/main" val="60065272"/>
                  </a:ext>
                </a:extLst>
              </a:tr>
              <a:tr h="308573">
                <a:tc>
                  <a:txBody>
                    <a:bodyPr/>
                    <a:lstStyle/>
                    <a:p>
                      <a:pPr algn="ctr"/>
                      <a:r>
                        <a:rPr lang="en-US" sz="1600" dirty="0"/>
                        <a:t>Yes</a:t>
                      </a:r>
                    </a:p>
                  </a:txBody>
                  <a:tcPr/>
                </a:tc>
                <a:extLst>
                  <a:ext uri="{0D108BD9-81ED-4DB2-BD59-A6C34878D82A}">
                    <a16:rowId xmlns:a16="http://schemas.microsoft.com/office/drawing/2014/main" val="2362450235"/>
                  </a:ext>
                </a:extLst>
              </a:tr>
              <a:tr h="308573">
                <a:tc>
                  <a:txBody>
                    <a:bodyPr/>
                    <a:lstStyle/>
                    <a:p>
                      <a:pPr algn="ctr"/>
                      <a:r>
                        <a:rPr lang="en-US" sz="1600" dirty="0"/>
                        <a:t>No</a:t>
                      </a:r>
                    </a:p>
                  </a:txBody>
                  <a:tcPr/>
                </a:tc>
                <a:extLst>
                  <a:ext uri="{0D108BD9-81ED-4DB2-BD59-A6C34878D82A}">
                    <a16:rowId xmlns:a16="http://schemas.microsoft.com/office/drawing/2014/main" val="1647065277"/>
                  </a:ext>
                </a:extLst>
              </a:tr>
              <a:tr h="308573">
                <a:tc>
                  <a:txBody>
                    <a:bodyPr/>
                    <a:lstStyle/>
                    <a:p>
                      <a:pPr algn="ctr"/>
                      <a:r>
                        <a:rPr lang="en-US" sz="1600" dirty="0"/>
                        <a:t>Yes</a:t>
                      </a:r>
                    </a:p>
                  </a:txBody>
                  <a:tcPr/>
                </a:tc>
                <a:extLst>
                  <a:ext uri="{0D108BD9-81ED-4DB2-BD59-A6C34878D82A}">
                    <a16:rowId xmlns:a16="http://schemas.microsoft.com/office/drawing/2014/main" val="3862007355"/>
                  </a:ext>
                </a:extLst>
              </a:tr>
              <a:tr h="308573">
                <a:tc>
                  <a:txBody>
                    <a:bodyPr/>
                    <a:lstStyle/>
                    <a:p>
                      <a:pPr algn="ctr"/>
                      <a:r>
                        <a:rPr lang="en-US" sz="1600" dirty="0"/>
                        <a:t>Yes</a:t>
                      </a:r>
                    </a:p>
                  </a:txBody>
                  <a:tcPr/>
                </a:tc>
                <a:extLst>
                  <a:ext uri="{0D108BD9-81ED-4DB2-BD59-A6C34878D82A}">
                    <a16:rowId xmlns:a16="http://schemas.microsoft.com/office/drawing/2014/main" val="3414576000"/>
                  </a:ext>
                </a:extLst>
              </a:tr>
              <a:tr h="308573">
                <a:tc>
                  <a:txBody>
                    <a:bodyPr/>
                    <a:lstStyle/>
                    <a:p>
                      <a:pPr algn="ctr"/>
                      <a:r>
                        <a:rPr lang="en-US" sz="1600" dirty="0"/>
                        <a:t>No</a:t>
                      </a:r>
                    </a:p>
                  </a:txBody>
                  <a:tcPr/>
                </a:tc>
                <a:extLst>
                  <a:ext uri="{0D108BD9-81ED-4DB2-BD59-A6C34878D82A}">
                    <a16:rowId xmlns:a16="http://schemas.microsoft.com/office/drawing/2014/main" val="3994621349"/>
                  </a:ext>
                </a:extLst>
              </a:tr>
              <a:tr h="308573">
                <a:tc>
                  <a:txBody>
                    <a:bodyPr/>
                    <a:lstStyle/>
                    <a:p>
                      <a:pPr algn="ctr"/>
                      <a:r>
                        <a:rPr lang="en-US" sz="1600" dirty="0"/>
                        <a:t>No</a:t>
                      </a:r>
                    </a:p>
                  </a:txBody>
                  <a:tcPr/>
                </a:tc>
                <a:extLst>
                  <a:ext uri="{0D108BD9-81ED-4DB2-BD59-A6C34878D82A}">
                    <a16:rowId xmlns:a16="http://schemas.microsoft.com/office/drawing/2014/main" val="2806044587"/>
                  </a:ext>
                </a:extLst>
              </a:tr>
            </a:tbl>
          </a:graphicData>
        </a:graphic>
      </p:graphicFrame>
      <p:sp>
        <p:nvSpPr>
          <p:cNvPr id="7" name="Rectangle 6">
            <a:extLst>
              <a:ext uri="{FF2B5EF4-FFF2-40B4-BE49-F238E27FC236}">
                <a16:creationId xmlns:a16="http://schemas.microsoft.com/office/drawing/2014/main" id="{690C84F7-61B9-7673-4600-06439EBCC4B9}"/>
              </a:ext>
            </a:extLst>
          </p:cNvPr>
          <p:cNvSpPr/>
          <p:nvPr/>
        </p:nvSpPr>
        <p:spPr>
          <a:xfrm>
            <a:off x="4422429" y="1885948"/>
            <a:ext cx="1897653" cy="545068"/>
          </a:xfrm>
          <a:prstGeom prst="rect">
            <a:avLst/>
          </a:prstGeom>
          <a:solidFill>
            <a:schemeClr val="accent5"/>
          </a:solidFill>
          <a:ln>
            <a:solidFill>
              <a:schemeClr val="accent5">
                <a:lumMod val="75000"/>
                <a:alpha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DE" b="1"/>
              <a:t>features</a:t>
            </a:r>
            <a:endParaRPr lang="en-DE" b="1" dirty="0"/>
          </a:p>
        </p:txBody>
      </p:sp>
      <p:sp>
        <p:nvSpPr>
          <p:cNvPr id="8" name="Rectangle 7">
            <a:extLst>
              <a:ext uri="{FF2B5EF4-FFF2-40B4-BE49-F238E27FC236}">
                <a16:creationId xmlns:a16="http://schemas.microsoft.com/office/drawing/2014/main" id="{928FDB51-9E55-9858-E7A5-C44B310C3C32}"/>
              </a:ext>
            </a:extLst>
          </p:cNvPr>
          <p:cNvSpPr/>
          <p:nvPr/>
        </p:nvSpPr>
        <p:spPr>
          <a:xfrm>
            <a:off x="8429450" y="1885948"/>
            <a:ext cx="2560316" cy="545068"/>
          </a:xfrm>
          <a:prstGeom prst="rect">
            <a:avLst/>
          </a:prstGeom>
          <a:solidFill>
            <a:schemeClr val="accent5"/>
          </a:solidFill>
          <a:ln>
            <a:solidFill>
              <a:schemeClr val="accent5">
                <a:lumMod val="75000"/>
                <a:alpha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DE" b="1"/>
              <a:t>label</a:t>
            </a:r>
            <a:endParaRPr lang="en-DE" b="1" dirty="0"/>
          </a:p>
        </p:txBody>
      </p:sp>
      <p:grpSp>
        <p:nvGrpSpPr>
          <p:cNvPr id="19" name="Group 18">
            <a:extLst>
              <a:ext uri="{FF2B5EF4-FFF2-40B4-BE49-F238E27FC236}">
                <a16:creationId xmlns:a16="http://schemas.microsoft.com/office/drawing/2014/main" id="{5F4D25BC-804E-71B5-7167-07613367B48D}"/>
              </a:ext>
            </a:extLst>
          </p:cNvPr>
          <p:cNvGrpSpPr/>
          <p:nvPr/>
        </p:nvGrpSpPr>
        <p:grpSpPr>
          <a:xfrm>
            <a:off x="456454" y="2430184"/>
            <a:ext cx="8216597" cy="3559451"/>
            <a:chOff x="456454" y="2430184"/>
            <a:chExt cx="8216597" cy="3559451"/>
          </a:xfrm>
        </p:grpSpPr>
        <p:grpSp>
          <p:nvGrpSpPr>
            <p:cNvPr id="18" name="Group 17">
              <a:extLst>
                <a:ext uri="{FF2B5EF4-FFF2-40B4-BE49-F238E27FC236}">
                  <a16:creationId xmlns:a16="http://schemas.microsoft.com/office/drawing/2014/main" id="{BBBAD218-2293-8097-DC4D-531AD10C790C}"/>
                </a:ext>
              </a:extLst>
            </p:cNvPr>
            <p:cNvGrpSpPr/>
            <p:nvPr/>
          </p:nvGrpSpPr>
          <p:grpSpPr>
            <a:xfrm>
              <a:off x="456454" y="2430184"/>
              <a:ext cx="8216597" cy="3559451"/>
              <a:chOff x="456454" y="2430184"/>
              <a:chExt cx="8216597" cy="3559451"/>
            </a:xfrm>
          </p:grpSpPr>
          <p:sp>
            <p:nvSpPr>
              <p:cNvPr id="10" name="TextBox 9">
                <a:extLst>
                  <a:ext uri="{FF2B5EF4-FFF2-40B4-BE49-F238E27FC236}">
                    <a16:creationId xmlns:a16="http://schemas.microsoft.com/office/drawing/2014/main" id="{A6DF709F-B6E3-831E-333F-4FF6E850DE47}"/>
                  </a:ext>
                </a:extLst>
              </p:cNvPr>
              <p:cNvSpPr txBox="1"/>
              <p:nvPr/>
            </p:nvSpPr>
            <p:spPr>
              <a:xfrm>
                <a:off x="2352359" y="3507789"/>
                <a:ext cx="886119" cy="1323439"/>
              </a:xfrm>
              <a:prstGeom prst="rect">
                <a:avLst/>
              </a:prstGeom>
              <a:noFill/>
            </p:spPr>
            <p:txBody>
              <a:bodyPr wrap="square" rtlCol="0">
                <a:spAutoFit/>
              </a:bodyPr>
              <a:lstStyle/>
              <a:p>
                <a:r>
                  <a:rPr lang="en-DE" sz="8000" b="1" dirty="0"/>
                  <a:t>f</a:t>
                </a:r>
              </a:p>
            </p:txBody>
          </p:sp>
          <p:sp>
            <p:nvSpPr>
              <p:cNvPr id="11" name="Double Bracket 10">
                <a:extLst>
                  <a:ext uri="{FF2B5EF4-FFF2-40B4-BE49-F238E27FC236}">
                    <a16:creationId xmlns:a16="http://schemas.microsoft.com/office/drawing/2014/main" id="{7F760496-C437-E828-376B-61B6DDEFACEF}"/>
                  </a:ext>
                </a:extLst>
              </p:cNvPr>
              <p:cNvSpPr/>
              <p:nvPr/>
            </p:nvSpPr>
            <p:spPr>
              <a:xfrm>
                <a:off x="3026661" y="2485164"/>
                <a:ext cx="4412292" cy="3504471"/>
              </a:xfrm>
              <a:prstGeom prst="bracketPair">
                <a:avLst>
                  <a:gd name="adj" fmla="val 11018"/>
                </a:avLst>
              </a:prstGeom>
              <a:ln w="76200"/>
            </p:spPr>
            <p:style>
              <a:lnRef idx="3">
                <a:schemeClr val="accent4"/>
              </a:lnRef>
              <a:fillRef idx="0">
                <a:schemeClr val="accent4"/>
              </a:fillRef>
              <a:effectRef idx="2">
                <a:schemeClr val="accent4"/>
              </a:effectRef>
              <a:fontRef idx="minor">
                <a:schemeClr val="tx1"/>
              </a:fontRef>
            </p:style>
            <p:txBody>
              <a:bodyPr rtlCol="0" anchor="ctr"/>
              <a:lstStyle/>
              <a:p>
                <a:pPr algn="ctr"/>
                <a:endParaRPr lang="en-DE"/>
              </a:p>
            </p:txBody>
          </p:sp>
          <p:cxnSp>
            <p:nvCxnSpPr>
              <p:cNvPr id="12" name="Straight Arrow Connector 11">
                <a:extLst>
                  <a:ext uri="{FF2B5EF4-FFF2-40B4-BE49-F238E27FC236}">
                    <a16:creationId xmlns:a16="http://schemas.microsoft.com/office/drawing/2014/main" id="{9F839588-A963-3B38-1BC1-3DCED418ED69}"/>
                  </a:ext>
                </a:extLst>
              </p:cNvPr>
              <p:cNvCxnSpPr>
                <a:cxnSpLocks/>
              </p:cNvCxnSpPr>
              <p:nvPr/>
            </p:nvCxnSpPr>
            <p:spPr>
              <a:xfrm>
                <a:off x="7880810" y="4169509"/>
                <a:ext cx="79224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568BDC-5DDF-696C-4AB4-BD5296F39F73}"/>
                  </a:ext>
                </a:extLst>
              </p:cNvPr>
              <p:cNvSpPr txBox="1"/>
              <p:nvPr/>
            </p:nvSpPr>
            <p:spPr>
              <a:xfrm>
                <a:off x="456454" y="2430184"/>
                <a:ext cx="1887973" cy="1754326"/>
              </a:xfrm>
              <a:prstGeom prst="rect">
                <a:avLst/>
              </a:prstGeom>
              <a:noFill/>
            </p:spPr>
            <p:txBody>
              <a:bodyPr wrap="square" rtlCol="0">
                <a:spAutoFit/>
              </a:bodyPr>
              <a:lstStyle/>
              <a:p>
                <a:r>
                  <a:rPr lang="en-US" b="1" dirty="0"/>
                  <a:t>The ML algorithm takes a random </a:t>
                </a:r>
                <a:r>
                  <a:rPr lang="en-US" b="1" dirty="0">
                    <a:solidFill>
                      <a:srgbClr val="FF0066"/>
                    </a:solidFill>
                  </a:rPr>
                  <a:t>function</a:t>
                </a:r>
                <a:r>
                  <a:rPr lang="en-US" b="1" dirty="0"/>
                  <a:t> and refines it until the </a:t>
                </a:r>
                <a:r>
                  <a:rPr lang="en-US" b="1" dirty="0">
                    <a:solidFill>
                      <a:srgbClr val="FF0066"/>
                    </a:solidFill>
                  </a:rPr>
                  <a:t>features</a:t>
                </a:r>
                <a:r>
                  <a:rPr lang="en-US" b="1" dirty="0"/>
                  <a:t> predict the correct </a:t>
                </a:r>
                <a:r>
                  <a:rPr lang="en-US" b="1" dirty="0">
                    <a:solidFill>
                      <a:srgbClr val="FF0066"/>
                    </a:solidFill>
                  </a:rPr>
                  <a:t>label</a:t>
                </a:r>
                <a:r>
                  <a:rPr lang="en-US" b="1" dirty="0"/>
                  <a:t>.</a:t>
                </a:r>
                <a:endParaRPr lang="en-DE" dirty="0"/>
              </a:p>
            </p:txBody>
          </p:sp>
        </p:grpSp>
        <p:sp>
          <p:nvSpPr>
            <p:cNvPr id="14" name="Oval 13">
              <a:extLst>
                <a:ext uri="{FF2B5EF4-FFF2-40B4-BE49-F238E27FC236}">
                  <a16:creationId xmlns:a16="http://schemas.microsoft.com/office/drawing/2014/main" id="{AA68493A-F3D2-90E1-E28A-8A5EB31C771D}"/>
                </a:ext>
              </a:extLst>
            </p:cNvPr>
            <p:cNvSpPr/>
            <p:nvPr/>
          </p:nvSpPr>
          <p:spPr>
            <a:xfrm>
              <a:off x="2082673" y="3359557"/>
              <a:ext cx="713948" cy="1432608"/>
            </a:xfrm>
            <a:prstGeom prst="ellipse">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5" name="Rectangle 14">
            <a:extLst>
              <a:ext uri="{FF2B5EF4-FFF2-40B4-BE49-F238E27FC236}">
                <a16:creationId xmlns:a16="http://schemas.microsoft.com/office/drawing/2014/main" id="{226B43B1-9750-CFB2-A614-D0991AC572D6}"/>
              </a:ext>
            </a:extLst>
          </p:cNvPr>
          <p:cNvSpPr/>
          <p:nvPr/>
        </p:nvSpPr>
        <p:spPr>
          <a:xfrm>
            <a:off x="841227" y="4935649"/>
            <a:ext cx="1897653" cy="624913"/>
          </a:xfrm>
          <a:prstGeom prst="rect">
            <a:avLst/>
          </a:prstGeom>
          <a:solidFill>
            <a:schemeClr val="accent5"/>
          </a:solidFill>
          <a:ln>
            <a:solidFill>
              <a:schemeClr val="accent5">
                <a:lumMod val="75000"/>
                <a:alpha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model</a:t>
            </a:r>
            <a:endParaRPr lang="en-DE" b="1" dirty="0"/>
          </a:p>
        </p:txBody>
      </p:sp>
    </p:spTree>
    <p:extLst>
      <p:ext uri="{BB962C8B-B14F-4D97-AF65-F5344CB8AC3E}">
        <p14:creationId xmlns:p14="http://schemas.microsoft.com/office/powerpoint/2010/main" val="100955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1.04167E-6 -7.40741E-7 L 0.03659 0.04005 C 0.04427 0.04907 0.05573 0.05394 0.06784 0.05394 C 0.08151 0.05394 0.09245 0.04907 0.10013 0.04005 L 0.13685 -7.40741E-7 " pathEditMode="relative" rAng="0" ptsTypes="AAAAA">
                                      <p:cBhvr>
                                        <p:cTn id="14" dur="2000" fill="hold"/>
                                        <p:tgtEl>
                                          <p:spTgt spid="6"/>
                                        </p:tgtEl>
                                        <p:attrNameLst>
                                          <p:attrName>ppt_x</p:attrName>
                                          <p:attrName>ppt_y</p:attrName>
                                        </p:attrNameLst>
                                      </p:cBhvr>
                                      <p:rCtr x="6836" y="2685"/>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5D56952-90C2-149D-C5FE-49B3515D7DB4}"/>
              </a:ext>
            </a:extLst>
          </p:cNvPr>
          <p:cNvSpPr>
            <a:spLocks noGrp="1"/>
          </p:cNvSpPr>
          <p:nvPr>
            <p:ph type="sldNum" idx="97"/>
          </p:nvPr>
        </p:nvSpPr>
        <p:spPr/>
        <p:txBody>
          <a:bodyPr/>
          <a:lstStyle/>
          <a:p>
            <a:fld id="{86A8BF56-6CB3-514C-9A64-F39D95C9E25B}" type="slidenum">
              <a:rPr lang="en-US" smtClean="0"/>
              <a:t>6</a:t>
            </a:fld>
            <a:endParaRPr lang="en-US"/>
          </a:p>
        </p:txBody>
      </p:sp>
      <p:sp>
        <p:nvSpPr>
          <p:cNvPr id="2" name="Title 1">
            <a:extLst>
              <a:ext uri="{FF2B5EF4-FFF2-40B4-BE49-F238E27FC236}">
                <a16:creationId xmlns:a16="http://schemas.microsoft.com/office/drawing/2014/main" id="{8E88A9F1-16AC-1ED9-E241-952634A699A9}"/>
              </a:ext>
            </a:extLst>
          </p:cNvPr>
          <p:cNvSpPr>
            <a:spLocks noGrp="1"/>
          </p:cNvSpPr>
          <p:nvPr>
            <p:ph type="title" idx="1"/>
          </p:nvPr>
        </p:nvSpPr>
        <p:spPr/>
        <p:txBody>
          <a:bodyPr/>
          <a:lstStyle/>
          <a:p>
            <a:r>
              <a:rPr lang="en-US" dirty="0"/>
              <a:t>Review: Foundation models</a:t>
            </a:r>
          </a:p>
        </p:txBody>
      </p:sp>
      <p:sp>
        <p:nvSpPr>
          <p:cNvPr id="3" name="Content Placeholder 2">
            <a:extLst>
              <a:ext uri="{FF2B5EF4-FFF2-40B4-BE49-F238E27FC236}">
                <a16:creationId xmlns:a16="http://schemas.microsoft.com/office/drawing/2014/main" id="{F0B3A147-B347-2C08-81B9-E2427969D7AF}"/>
              </a:ext>
            </a:extLst>
          </p:cNvPr>
          <p:cNvSpPr>
            <a:spLocks noGrp="1"/>
          </p:cNvSpPr>
          <p:nvPr>
            <p:ph idx="2"/>
          </p:nvPr>
        </p:nvSpPr>
        <p:spPr>
          <a:xfrm>
            <a:off x="4599501" y="1165536"/>
            <a:ext cx="7232835" cy="5262696"/>
          </a:xfrm>
        </p:spPr>
        <p:txBody>
          <a:bodyPr/>
          <a:lstStyle/>
          <a:p>
            <a:r>
              <a:rPr lang="en-US" sz="2400" dirty="0">
                <a:solidFill>
                  <a:sysClr val="windowText" lastClr="000000"/>
                </a:solidFill>
              </a:rPr>
              <a:t>Large ML models that are </a:t>
            </a:r>
            <a:r>
              <a:rPr lang="en-US" sz="2400" dirty="0">
                <a:solidFill>
                  <a:sysClr val="windowText" lastClr="000000"/>
                </a:solidFill>
                <a:latin typeface="+mj-lt"/>
              </a:rPr>
              <a:t>pre-trained</a:t>
            </a:r>
            <a:r>
              <a:rPr lang="en-US" sz="2400" dirty="0">
                <a:solidFill>
                  <a:sysClr val="windowText" lastClr="000000"/>
                </a:solidFill>
              </a:rPr>
              <a:t> with </a:t>
            </a:r>
            <a:r>
              <a:rPr lang="en-US" sz="2400" dirty="0">
                <a:solidFill>
                  <a:sysClr val="windowText" lastClr="000000"/>
                </a:solidFill>
                <a:latin typeface="+mj-lt"/>
              </a:rPr>
              <a:t>vast amounts of data</a:t>
            </a:r>
            <a:r>
              <a:rPr lang="en-US" sz="2400" dirty="0">
                <a:solidFill>
                  <a:sysClr val="windowText" lastClr="000000"/>
                </a:solidFill>
              </a:rPr>
              <a:t>. These can be </a:t>
            </a:r>
            <a:r>
              <a:rPr lang="en-US" sz="2400" dirty="0">
                <a:solidFill>
                  <a:sysClr val="windowText" lastClr="000000"/>
                </a:solidFill>
                <a:latin typeface="+mj-lt"/>
              </a:rPr>
              <a:t>adapted</a:t>
            </a:r>
            <a:r>
              <a:rPr lang="en-US" sz="2400" dirty="0">
                <a:solidFill>
                  <a:sysClr val="windowText" lastClr="000000"/>
                </a:solidFill>
              </a:rPr>
              <a:t> to more specialized tasks.</a:t>
            </a:r>
          </a:p>
          <a:p>
            <a:pPr marL="0" indent="0">
              <a:buNone/>
            </a:pPr>
            <a:endParaRPr lang="en-US" sz="2400" dirty="0">
              <a:solidFill>
                <a:sysClr val="windowText" lastClr="000000"/>
              </a:solidFill>
            </a:endParaRPr>
          </a:p>
          <a:p>
            <a:r>
              <a:rPr lang="en-US" sz="2400" dirty="0">
                <a:solidFill>
                  <a:sysClr val="windowText" lastClr="000000"/>
                </a:solidFill>
              </a:rPr>
              <a:t>Can be trained on any kind of data</a:t>
            </a:r>
          </a:p>
          <a:p>
            <a:pPr lvl="1"/>
            <a:r>
              <a:rPr lang="en-US" sz="2000" dirty="0">
                <a:solidFill>
                  <a:sysClr val="windowText" lastClr="000000"/>
                </a:solidFill>
              </a:rPr>
              <a:t>Text</a:t>
            </a:r>
          </a:p>
          <a:p>
            <a:pPr lvl="1"/>
            <a:r>
              <a:rPr lang="en-US" sz="2000" dirty="0">
                <a:solidFill>
                  <a:sysClr val="windowText" lastClr="000000"/>
                </a:solidFill>
              </a:rPr>
              <a:t>Images</a:t>
            </a:r>
          </a:p>
          <a:p>
            <a:pPr lvl="1"/>
            <a:r>
              <a:rPr lang="en-US" sz="2000" dirty="0">
                <a:solidFill>
                  <a:sysClr val="windowText" lastClr="000000"/>
                </a:solidFill>
              </a:rPr>
              <a:t>Video</a:t>
            </a:r>
          </a:p>
          <a:p>
            <a:pPr lvl="1"/>
            <a:r>
              <a:rPr lang="en-US" sz="2000" dirty="0">
                <a:solidFill>
                  <a:sysClr val="windowText" lastClr="000000"/>
                </a:solidFill>
              </a:rPr>
              <a:t>Audio</a:t>
            </a:r>
          </a:p>
          <a:p>
            <a:pPr lvl="1"/>
            <a:r>
              <a:rPr lang="en-US" sz="2000" dirty="0" err="1">
                <a:solidFill>
                  <a:sysClr val="windowText" lastClr="000000"/>
                </a:solidFill>
              </a:rPr>
              <a:t>Etc</a:t>
            </a:r>
            <a:r>
              <a:rPr lang="en-US" sz="2000" dirty="0">
                <a:solidFill>
                  <a:sysClr val="windowText" lastClr="000000"/>
                </a:solidFill>
              </a:rPr>
              <a:t>…</a:t>
            </a:r>
          </a:p>
          <a:p>
            <a:endParaRPr lang="en-US" dirty="0"/>
          </a:p>
        </p:txBody>
      </p:sp>
      <p:sp>
        <p:nvSpPr>
          <p:cNvPr id="4" name="Oval 3" descr="Cirlcle representing a set of foundation models">
            <a:extLst>
              <a:ext uri="{FF2B5EF4-FFF2-40B4-BE49-F238E27FC236}">
                <a16:creationId xmlns:a16="http://schemas.microsoft.com/office/drawing/2014/main" id="{CD190C50-EF58-929B-6876-50F922D62944}"/>
              </a:ext>
            </a:extLst>
          </p:cNvPr>
          <p:cNvSpPr>
            <a:spLocks/>
          </p:cNvSpPr>
          <p:nvPr/>
        </p:nvSpPr>
        <p:spPr>
          <a:xfrm>
            <a:off x="210211" y="1661076"/>
            <a:ext cx="4114800" cy="4114800"/>
          </a:xfrm>
          <a:prstGeom prst="ellipse">
            <a:avLst/>
          </a:prstGeom>
          <a:solidFill>
            <a:schemeClr val="accent5">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5" name="TextBox 4">
            <a:extLst>
              <a:ext uri="{FF2B5EF4-FFF2-40B4-BE49-F238E27FC236}">
                <a16:creationId xmlns:a16="http://schemas.microsoft.com/office/drawing/2014/main" id="{49ED9B77-4488-43CD-E273-374BFAF8B6F1}"/>
              </a:ext>
            </a:extLst>
          </p:cNvPr>
          <p:cNvSpPr txBox="1"/>
          <p:nvPr/>
        </p:nvSpPr>
        <p:spPr>
          <a:xfrm>
            <a:off x="1088196" y="1980714"/>
            <a:ext cx="235882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mazon Ember Light"/>
                <a:ea typeface="+mn-ea"/>
                <a:cs typeface="+mn-cs"/>
              </a:rPr>
              <a:t>Foundation models</a:t>
            </a:r>
          </a:p>
        </p:txBody>
      </p:sp>
    </p:spTree>
    <p:extLst>
      <p:ext uri="{BB962C8B-B14F-4D97-AF65-F5344CB8AC3E}">
        <p14:creationId xmlns:p14="http://schemas.microsoft.com/office/powerpoint/2010/main" val="4096022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26E11066-77F9-7322-C182-725C910CBEE1}"/>
              </a:ext>
            </a:extLst>
          </p:cNvPr>
          <p:cNvSpPr>
            <a:spLocks noGrp="1"/>
          </p:cNvSpPr>
          <p:nvPr>
            <p:ph type="sldNum" idx="97"/>
          </p:nvPr>
        </p:nvSpPr>
        <p:spPr/>
        <p:txBody>
          <a:bodyPr/>
          <a:lstStyle/>
          <a:p>
            <a:fld id="{86A8BF56-6CB3-514C-9A64-F39D95C9E25B}" type="slidenum">
              <a:rPr lang="en-US" smtClean="0"/>
              <a:t>7</a:t>
            </a:fld>
            <a:endParaRPr lang="en-US"/>
          </a:p>
        </p:txBody>
      </p:sp>
      <p:sp>
        <p:nvSpPr>
          <p:cNvPr id="2" name="Title 1">
            <a:extLst>
              <a:ext uri="{FF2B5EF4-FFF2-40B4-BE49-F238E27FC236}">
                <a16:creationId xmlns:a16="http://schemas.microsoft.com/office/drawing/2014/main" id="{8E88A9F1-16AC-1ED9-E241-952634A699A9}"/>
              </a:ext>
            </a:extLst>
          </p:cNvPr>
          <p:cNvSpPr>
            <a:spLocks noGrp="1"/>
          </p:cNvSpPr>
          <p:nvPr>
            <p:ph type="title" idx="1"/>
          </p:nvPr>
        </p:nvSpPr>
        <p:spPr/>
        <p:txBody>
          <a:bodyPr/>
          <a:lstStyle/>
          <a:p>
            <a:r>
              <a:rPr lang="en-US" dirty="0"/>
              <a:t>Review: Large Language Models (LLMs)</a:t>
            </a:r>
          </a:p>
        </p:txBody>
      </p:sp>
      <p:sp>
        <p:nvSpPr>
          <p:cNvPr id="3" name="Content Placeholder 2">
            <a:extLst>
              <a:ext uri="{FF2B5EF4-FFF2-40B4-BE49-F238E27FC236}">
                <a16:creationId xmlns:a16="http://schemas.microsoft.com/office/drawing/2014/main" id="{F0B3A147-B347-2C08-81B9-E2427969D7AF}"/>
              </a:ext>
            </a:extLst>
          </p:cNvPr>
          <p:cNvSpPr>
            <a:spLocks noGrp="1"/>
          </p:cNvSpPr>
          <p:nvPr>
            <p:ph idx="2"/>
          </p:nvPr>
        </p:nvSpPr>
        <p:spPr>
          <a:xfrm>
            <a:off x="4468872" y="1165536"/>
            <a:ext cx="7363464" cy="3193333"/>
          </a:xfrm>
        </p:spPr>
        <p:txBody>
          <a:bodyPr/>
          <a:lstStyle/>
          <a:p>
            <a:r>
              <a:rPr lang="en-US" sz="2800" dirty="0">
                <a:solidFill>
                  <a:sysClr val="windowText" lastClr="000000"/>
                </a:solidFill>
              </a:rPr>
              <a:t>Foundation models trained on </a:t>
            </a:r>
            <a:r>
              <a:rPr lang="en-US" sz="2800" dirty="0">
                <a:solidFill>
                  <a:sysClr val="windowText" lastClr="000000"/>
                </a:solidFill>
                <a:latin typeface="+mj-lt"/>
              </a:rPr>
              <a:t>text</a:t>
            </a:r>
            <a:r>
              <a:rPr lang="en-US" sz="2800" b="1" dirty="0">
                <a:solidFill>
                  <a:sysClr val="windowText" lastClr="000000"/>
                </a:solidFill>
              </a:rPr>
              <a:t>.</a:t>
            </a:r>
          </a:p>
          <a:p>
            <a:r>
              <a:rPr lang="en-US" sz="2800" dirty="0">
                <a:solidFill>
                  <a:sysClr val="windowText" lastClr="000000"/>
                </a:solidFill>
              </a:rPr>
              <a:t>Large ML models that learn the </a:t>
            </a:r>
            <a:r>
              <a:rPr lang="en-US" sz="2800" dirty="0">
                <a:solidFill>
                  <a:sysClr val="windowText" lastClr="000000"/>
                </a:solidFill>
                <a:latin typeface="+mj-lt"/>
              </a:rPr>
              <a:t>probabilities of words</a:t>
            </a:r>
            <a:r>
              <a:rPr lang="en-US" sz="2800" b="1" dirty="0">
                <a:solidFill>
                  <a:sysClr val="windowText" lastClr="000000"/>
                </a:solidFill>
              </a:rPr>
              <a:t> </a:t>
            </a:r>
            <a:r>
              <a:rPr lang="en-US" sz="2800" dirty="0">
                <a:solidFill>
                  <a:sysClr val="windowText" lastClr="000000"/>
                </a:solidFill>
              </a:rPr>
              <a:t>being used in certain contexts.</a:t>
            </a:r>
          </a:p>
          <a:p>
            <a:r>
              <a:rPr lang="en-US" sz="2800" dirty="0">
                <a:solidFill>
                  <a:sysClr val="windowText" lastClr="000000"/>
                </a:solidFill>
                <a:latin typeface="+mj-lt"/>
              </a:rPr>
              <a:t>Training task</a:t>
            </a:r>
            <a:r>
              <a:rPr lang="en-US" sz="2800" b="1" dirty="0">
                <a:solidFill>
                  <a:sysClr val="windowText" lastClr="000000"/>
                </a:solidFill>
              </a:rPr>
              <a:t>: </a:t>
            </a:r>
            <a:r>
              <a:rPr lang="en-US" sz="2800" dirty="0">
                <a:solidFill>
                  <a:sysClr val="windowText" lastClr="000000"/>
                </a:solidFill>
              </a:rPr>
              <a:t>Learn to predict the missing word in a text sequence.</a:t>
            </a:r>
          </a:p>
          <a:p>
            <a:endParaRPr lang="en-US" dirty="0"/>
          </a:p>
        </p:txBody>
      </p:sp>
      <p:grpSp>
        <p:nvGrpSpPr>
          <p:cNvPr id="16" name="Group 15" descr="Image showing the set of Large Language Models (LLMs) as a subset of Foundation models.">
            <a:extLst>
              <a:ext uri="{FF2B5EF4-FFF2-40B4-BE49-F238E27FC236}">
                <a16:creationId xmlns:a16="http://schemas.microsoft.com/office/drawing/2014/main" id="{DB1D370B-7D10-73D4-9F04-780C97124A05}"/>
              </a:ext>
            </a:extLst>
          </p:cNvPr>
          <p:cNvGrpSpPr/>
          <p:nvPr/>
        </p:nvGrpSpPr>
        <p:grpSpPr>
          <a:xfrm>
            <a:off x="210211" y="1661076"/>
            <a:ext cx="4114800" cy="4114800"/>
            <a:chOff x="210211" y="1661076"/>
            <a:chExt cx="4114800" cy="4114800"/>
          </a:xfrm>
        </p:grpSpPr>
        <p:sp>
          <p:nvSpPr>
            <p:cNvPr id="4" name="Oval 3">
              <a:extLst>
                <a:ext uri="{FF2B5EF4-FFF2-40B4-BE49-F238E27FC236}">
                  <a16:creationId xmlns:a16="http://schemas.microsoft.com/office/drawing/2014/main" id="{DC5BAC1D-C386-7C55-23BF-695260E7F827}"/>
                </a:ext>
              </a:extLst>
            </p:cNvPr>
            <p:cNvSpPr>
              <a:spLocks/>
            </p:cNvSpPr>
            <p:nvPr/>
          </p:nvSpPr>
          <p:spPr>
            <a:xfrm>
              <a:off x="210211" y="1661076"/>
              <a:ext cx="4114800" cy="4114800"/>
            </a:xfrm>
            <a:prstGeom prst="ellipse">
              <a:avLst/>
            </a:prstGeom>
            <a:solidFill>
              <a:schemeClr val="accent5">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5" name="TextBox 4">
              <a:extLst>
                <a:ext uri="{FF2B5EF4-FFF2-40B4-BE49-F238E27FC236}">
                  <a16:creationId xmlns:a16="http://schemas.microsoft.com/office/drawing/2014/main" id="{A44E4544-8BAD-1005-AD5E-DE16A9C2FAD9}"/>
                </a:ext>
              </a:extLst>
            </p:cNvPr>
            <p:cNvSpPr txBox="1"/>
            <p:nvPr/>
          </p:nvSpPr>
          <p:spPr>
            <a:xfrm>
              <a:off x="1067647" y="1796657"/>
              <a:ext cx="235882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mazon Ember Light"/>
                  <a:ea typeface="+mn-ea"/>
                  <a:cs typeface="+mn-cs"/>
                </a:rPr>
                <a:t>Foundation models</a:t>
              </a:r>
            </a:p>
          </p:txBody>
        </p:sp>
        <p:sp>
          <p:nvSpPr>
            <p:cNvPr id="6" name="Oval 5">
              <a:extLst>
                <a:ext uri="{FF2B5EF4-FFF2-40B4-BE49-F238E27FC236}">
                  <a16:creationId xmlns:a16="http://schemas.microsoft.com/office/drawing/2014/main" id="{154B62C3-E0E3-3F26-0699-453E42828D6A}"/>
                </a:ext>
              </a:extLst>
            </p:cNvPr>
            <p:cNvSpPr>
              <a:spLocks/>
            </p:cNvSpPr>
            <p:nvPr/>
          </p:nvSpPr>
          <p:spPr>
            <a:xfrm>
              <a:off x="964061" y="2477946"/>
              <a:ext cx="3161160" cy="3164529"/>
            </a:xfrm>
            <a:prstGeom prst="ellipse">
              <a:avLst/>
            </a:prstGeom>
            <a:solidFill>
              <a:schemeClr val="accent6">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rgbClr val="E21E64"/>
                </a:solidFill>
                <a:latin typeface="Amazon Ember Light"/>
              </a:endParaRPr>
            </a:p>
          </p:txBody>
        </p:sp>
        <p:sp>
          <p:nvSpPr>
            <p:cNvPr id="7" name="TextBox 6">
              <a:extLst>
                <a:ext uri="{FF2B5EF4-FFF2-40B4-BE49-F238E27FC236}">
                  <a16:creationId xmlns:a16="http://schemas.microsoft.com/office/drawing/2014/main" id="{4E5870BE-ACE3-DA0C-B6FE-9AA0F3A1D265}"/>
                </a:ext>
              </a:extLst>
            </p:cNvPr>
            <p:cNvSpPr txBox="1"/>
            <p:nvPr/>
          </p:nvSpPr>
          <p:spPr>
            <a:xfrm>
              <a:off x="1566494" y="3718476"/>
              <a:ext cx="205977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mazon Ember Light"/>
                  <a:ea typeface="+mn-ea"/>
                  <a:cs typeface="+mn-cs"/>
                </a:rPr>
                <a:t>Large Language Models (LLMs)</a:t>
              </a:r>
            </a:p>
          </p:txBody>
        </p:sp>
      </p:grpSp>
      <p:grpSp>
        <p:nvGrpSpPr>
          <p:cNvPr id="18" name="Group 17" descr="Diagram demonstrating how LLMs are trained. Words are masked from the training data and the LLM is asked to predict the missing word based on the context around it.">
            <a:extLst>
              <a:ext uri="{FF2B5EF4-FFF2-40B4-BE49-F238E27FC236}">
                <a16:creationId xmlns:a16="http://schemas.microsoft.com/office/drawing/2014/main" id="{F095C86B-CF1E-7273-864D-F42EEA47708B}"/>
              </a:ext>
            </a:extLst>
          </p:cNvPr>
          <p:cNvGrpSpPr/>
          <p:nvPr/>
        </p:nvGrpSpPr>
        <p:grpSpPr>
          <a:xfrm>
            <a:off x="5078861" y="4546134"/>
            <a:ext cx="5467601" cy="1849396"/>
            <a:chOff x="5078861" y="4546134"/>
            <a:chExt cx="5467601" cy="1849396"/>
          </a:xfrm>
        </p:grpSpPr>
        <p:sp>
          <p:nvSpPr>
            <p:cNvPr id="8" name="Rectangle 7">
              <a:extLst>
                <a:ext uri="{FF2B5EF4-FFF2-40B4-BE49-F238E27FC236}">
                  <a16:creationId xmlns:a16="http://schemas.microsoft.com/office/drawing/2014/main" id="{CEDEE35A-ED17-DABA-8F29-991F1E54B9D7}"/>
                </a:ext>
              </a:extLst>
            </p:cNvPr>
            <p:cNvSpPr/>
            <p:nvPr/>
          </p:nvSpPr>
          <p:spPr>
            <a:xfrm>
              <a:off x="5078861" y="4546134"/>
              <a:ext cx="5065511" cy="966139"/>
            </a:xfrm>
            <a:prstGeom prst="rect">
              <a:avLst/>
            </a:prstGeom>
            <a:solidFill>
              <a:schemeClr val="bg2"/>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“The weather has been cloudy for the last two days. Most likely it will be </a:t>
              </a:r>
              <a:r>
                <a:rPr kumimoji="0" lang="en-US" sz="1800" b="1" i="0" u="none" strike="noStrike" kern="1200" cap="none" spc="0" normalizeH="0" baseline="0" noProof="0" dirty="0">
                  <a:ln>
                    <a:noFill/>
                  </a:ln>
                  <a:solidFill>
                    <a:srgbClr val="000000"/>
                  </a:solidFill>
                  <a:effectLst/>
                  <a:uLnTx/>
                  <a:uFillTx/>
                  <a:latin typeface="Amazon Ember Light"/>
                  <a:ea typeface="+mn-ea"/>
                  <a:cs typeface="+mn-cs"/>
                </a:rPr>
                <a:t>____</a:t>
              </a: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 tomorrow.”</a:t>
              </a:r>
            </a:p>
          </p:txBody>
        </p:sp>
        <p:cxnSp>
          <p:nvCxnSpPr>
            <p:cNvPr id="9" name="Straight Arrow Connector 8">
              <a:extLst>
                <a:ext uri="{FF2B5EF4-FFF2-40B4-BE49-F238E27FC236}">
                  <a16:creationId xmlns:a16="http://schemas.microsoft.com/office/drawing/2014/main" id="{EF9AF9A9-8336-24B2-B167-7A5742F8117D}"/>
                </a:ext>
              </a:extLst>
            </p:cNvPr>
            <p:cNvCxnSpPr>
              <a:cxnSpLocks/>
            </p:cNvCxnSpPr>
            <p:nvPr/>
          </p:nvCxnSpPr>
          <p:spPr>
            <a:xfrm>
              <a:off x="8347679" y="5337857"/>
              <a:ext cx="125661" cy="6977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E0E0197-3AEE-8957-701D-9301212D08B4}"/>
                </a:ext>
              </a:extLst>
            </p:cNvPr>
            <p:cNvCxnSpPr>
              <a:cxnSpLocks/>
            </p:cNvCxnSpPr>
            <p:nvPr/>
          </p:nvCxnSpPr>
          <p:spPr>
            <a:xfrm flipH="1">
              <a:off x="7590549" y="5343940"/>
              <a:ext cx="767761" cy="677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D89B25E-A34D-8736-3DDD-EFC5EEBFAEDD}"/>
                </a:ext>
              </a:extLst>
            </p:cNvPr>
            <p:cNvCxnSpPr>
              <a:cxnSpLocks/>
            </p:cNvCxnSpPr>
            <p:nvPr/>
          </p:nvCxnSpPr>
          <p:spPr>
            <a:xfrm>
              <a:off x="8358310" y="5346526"/>
              <a:ext cx="1098790" cy="6672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E690814-2AA9-6241-DD03-0862F94D0432}"/>
                </a:ext>
              </a:extLst>
            </p:cNvPr>
            <p:cNvSpPr txBox="1"/>
            <p:nvPr/>
          </p:nvSpPr>
          <p:spPr>
            <a:xfrm>
              <a:off x="7081447" y="6021616"/>
              <a:ext cx="99935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cloudy?</a:t>
              </a:r>
            </a:p>
          </p:txBody>
        </p:sp>
        <p:sp>
          <p:nvSpPr>
            <p:cNvPr id="13" name="TextBox 12">
              <a:extLst>
                <a:ext uri="{FF2B5EF4-FFF2-40B4-BE49-F238E27FC236}">
                  <a16:creationId xmlns:a16="http://schemas.microsoft.com/office/drawing/2014/main" id="{8C3A73E7-3326-46B3-2F15-D9E4D1CAE0DA}"/>
                </a:ext>
              </a:extLst>
            </p:cNvPr>
            <p:cNvSpPr txBox="1"/>
            <p:nvPr/>
          </p:nvSpPr>
          <p:spPr>
            <a:xfrm>
              <a:off x="8033134" y="6026198"/>
              <a:ext cx="89926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sunny?</a:t>
              </a:r>
            </a:p>
          </p:txBody>
        </p:sp>
        <p:sp>
          <p:nvSpPr>
            <p:cNvPr id="14" name="TextBox 13">
              <a:extLst>
                <a:ext uri="{FF2B5EF4-FFF2-40B4-BE49-F238E27FC236}">
                  <a16:creationId xmlns:a16="http://schemas.microsoft.com/office/drawing/2014/main" id="{4DD93FDD-6267-BAC9-A7EC-D6AEE29CEF16}"/>
                </a:ext>
              </a:extLst>
            </p:cNvPr>
            <p:cNvSpPr txBox="1"/>
            <p:nvPr/>
          </p:nvSpPr>
          <p:spPr>
            <a:xfrm>
              <a:off x="8900186" y="6023154"/>
              <a:ext cx="10949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foggy?</a:t>
              </a:r>
            </a:p>
          </p:txBody>
        </p:sp>
        <p:sp>
          <p:nvSpPr>
            <p:cNvPr id="15" name="TextBox 14">
              <a:extLst>
                <a:ext uri="{FF2B5EF4-FFF2-40B4-BE49-F238E27FC236}">
                  <a16:creationId xmlns:a16="http://schemas.microsoft.com/office/drawing/2014/main" id="{213C06F7-A19B-0394-B082-F788CF7B2CC4}"/>
                </a:ext>
              </a:extLst>
            </p:cNvPr>
            <p:cNvSpPr txBox="1"/>
            <p:nvPr/>
          </p:nvSpPr>
          <p:spPr>
            <a:xfrm>
              <a:off x="9797317" y="6008684"/>
              <a:ext cx="74914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a:t>
              </a:r>
            </a:p>
          </p:txBody>
        </p:sp>
      </p:grpSp>
    </p:spTree>
    <p:extLst>
      <p:ext uri="{BB962C8B-B14F-4D97-AF65-F5344CB8AC3E}">
        <p14:creationId xmlns:p14="http://schemas.microsoft.com/office/powerpoint/2010/main" val="47476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B20737E-A15B-85C9-AE5A-ABBA56D31BEB}"/>
              </a:ext>
            </a:extLst>
          </p:cNvPr>
          <p:cNvSpPr>
            <a:spLocks noGrp="1"/>
          </p:cNvSpPr>
          <p:nvPr>
            <p:ph type="sldNum" idx="97"/>
          </p:nvPr>
        </p:nvSpPr>
        <p:spPr/>
        <p:txBody>
          <a:bodyPr/>
          <a:lstStyle/>
          <a:p>
            <a:fld id="{86A8BF56-6CB3-514C-9A64-F39D95C9E25B}" type="slidenum">
              <a:rPr lang="en-US" smtClean="0"/>
              <a:t>8</a:t>
            </a:fld>
            <a:endParaRPr lang="en-US"/>
          </a:p>
        </p:txBody>
      </p:sp>
      <p:sp>
        <p:nvSpPr>
          <p:cNvPr id="2" name="Title 1">
            <a:extLst>
              <a:ext uri="{FF2B5EF4-FFF2-40B4-BE49-F238E27FC236}">
                <a16:creationId xmlns:a16="http://schemas.microsoft.com/office/drawing/2014/main" id="{8E88A9F1-16AC-1ED9-E241-952634A699A9}"/>
              </a:ext>
            </a:extLst>
          </p:cNvPr>
          <p:cNvSpPr>
            <a:spLocks noGrp="1"/>
          </p:cNvSpPr>
          <p:nvPr>
            <p:ph type="title" idx="1"/>
          </p:nvPr>
        </p:nvSpPr>
        <p:spPr/>
        <p:txBody>
          <a:bodyPr/>
          <a:lstStyle/>
          <a:p>
            <a:r>
              <a:rPr lang="en-US" dirty="0"/>
              <a:t>Foundation models (FMs)</a:t>
            </a:r>
          </a:p>
        </p:txBody>
      </p:sp>
      <p:grpSp>
        <p:nvGrpSpPr>
          <p:cNvPr id="4" name="Group 3" descr="Diagram showing how foundation models are trained for tasks such as text generation, summarization, etc.  A general foundation model is trained on unlabeled data using self-supervised learning. This generally trained model can be quickly adapted for all the tasks listed.">
            <a:extLst>
              <a:ext uri="{FF2B5EF4-FFF2-40B4-BE49-F238E27FC236}">
                <a16:creationId xmlns:a16="http://schemas.microsoft.com/office/drawing/2014/main" id="{CBBEDC00-3F12-FFB0-88C0-656F704CA9EB}"/>
              </a:ext>
            </a:extLst>
          </p:cNvPr>
          <p:cNvGrpSpPr/>
          <p:nvPr/>
        </p:nvGrpSpPr>
        <p:grpSpPr>
          <a:xfrm>
            <a:off x="6192472" y="1506857"/>
            <a:ext cx="5374189" cy="4968985"/>
            <a:chOff x="6127916" y="1097708"/>
            <a:chExt cx="5979605" cy="5431475"/>
          </a:xfrm>
        </p:grpSpPr>
        <p:sp>
          <p:nvSpPr>
            <p:cNvPr id="5" name="Rectangle: Rounded Corners 3360">
              <a:extLst>
                <a:ext uri="{FF2B5EF4-FFF2-40B4-BE49-F238E27FC236}">
                  <a16:creationId xmlns:a16="http://schemas.microsoft.com/office/drawing/2014/main" id="{10C44F2D-E49E-DD29-091E-09FFD7F4A279}"/>
                </a:ext>
              </a:extLst>
            </p:cNvPr>
            <p:cNvSpPr/>
            <p:nvPr/>
          </p:nvSpPr>
          <p:spPr>
            <a:xfrm>
              <a:off x="6216037" y="1097708"/>
              <a:ext cx="5781965" cy="4829704"/>
            </a:xfrm>
            <a:prstGeom prst="roundRect">
              <a:avLst>
                <a:gd name="adj" fmla="val 3106"/>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mazon Ember Display" panose="020F0603020204020204" pitchFamily="34" charset="0"/>
                <a:ea typeface="+mn-ea"/>
                <a:cs typeface="+mn-cs"/>
              </a:endParaRPr>
            </a:p>
          </p:txBody>
        </p:sp>
        <p:sp>
          <p:nvSpPr>
            <p:cNvPr id="6" name="Rectangle 5">
              <a:extLst>
                <a:ext uri="{FF2B5EF4-FFF2-40B4-BE49-F238E27FC236}">
                  <a16:creationId xmlns:a16="http://schemas.microsoft.com/office/drawing/2014/main" id="{BC36C1C1-31BE-A4EF-A5AF-7DA05F9DFD93}"/>
                </a:ext>
              </a:extLst>
            </p:cNvPr>
            <p:cNvSpPr/>
            <p:nvPr/>
          </p:nvSpPr>
          <p:spPr>
            <a:xfrm>
              <a:off x="7225839" y="1725949"/>
              <a:ext cx="1418227" cy="360079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7" name="Rectangle 6">
              <a:extLst>
                <a:ext uri="{FF2B5EF4-FFF2-40B4-BE49-F238E27FC236}">
                  <a16:creationId xmlns:a16="http://schemas.microsoft.com/office/drawing/2014/main" id="{794E1892-6725-3119-A87A-C2A8E071796D}"/>
                </a:ext>
              </a:extLst>
            </p:cNvPr>
            <p:cNvSpPr/>
            <p:nvPr/>
          </p:nvSpPr>
          <p:spPr>
            <a:xfrm>
              <a:off x="8903711" y="1725949"/>
              <a:ext cx="1418227" cy="360079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8" name="Content Placeholder 3">
              <a:extLst>
                <a:ext uri="{FF2B5EF4-FFF2-40B4-BE49-F238E27FC236}">
                  <a16:creationId xmlns:a16="http://schemas.microsoft.com/office/drawing/2014/main" id="{4AA98FBB-E856-0210-F028-CAA04BFCAEEE}"/>
                </a:ext>
              </a:extLst>
            </p:cNvPr>
            <p:cNvSpPr txBox="1">
              <a:spLocks/>
            </p:cNvSpPr>
            <p:nvPr/>
          </p:nvSpPr>
          <p:spPr>
            <a:xfrm>
              <a:off x="6216037" y="1097709"/>
              <a:ext cx="5781965" cy="4829705"/>
            </a:xfrm>
            <a:prstGeom prst="roundRect">
              <a:avLst>
                <a:gd name="adj" fmla="val 3012"/>
              </a:avLst>
            </a:prstGeom>
            <a:ln w="50800">
              <a:solidFill>
                <a:schemeClr val="tx2">
                  <a:lumMod val="60000"/>
                  <a:lumOff val="40000"/>
                </a:schemeClr>
              </a:solidFill>
            </a:ln>
          </p:spPr>
          <p:txBody>
            <a:bodyPr lIns="91440" tIns="91440" rIns="91440" bIns="91440" anchor="ctr" anchorCtr="0">
              <a:noAutofit/>
            </a:bodyPr>
            <a:lstStyle>
              <a:lvl1pPr marL="228600" indent="-228600" algn="l" defTabSz="914400" rtl="0" eaLnBrk="1" latinLnBrk="0" hangingPunct="1">
                <a:lnSpc>
                  <a:spcPct val="90000"/>
                </a:lnSpc>
                <a:spcBef>
                  <a:spcPts val="0"/>
                </a:spcBef>
                <a:spcAft>
                  <a:spcPts val="1200"/>
                </a:spcAft>
                <a:buSzPct val="90000"/>
                <a:buFont typeface="Arial" panose="020B0604020202020204" pitchFamily="34" charset="0"/>
                <a:buChar char="•"/>
                <a:defRPr sz="24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vl2pPr marL="514350" indent="-228600" algn="l" defTabSz="914400" rtl="0" eaLnBrk="1" latinLnBrk="0" hangingPunct="1">
                <a:lnSpc>
                  <a:spcPct val="90000"/>
                </a:lnSpc>
                <a:spcBef>
                  <a:spcPts val="0"/>
                </a:spcBef>
                <a:spcAft>
                  <a:spcPts val="1200"/>
                </a:spcAft>
                <a:buSzPct val="90000"/>
                <a:buFont typeface="Wingdings" panose="05000000000000000000" pitchFamily="2" charset="2"/>
                <a:buChar char="§"/>
                <a:defRPr sz="20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2pPr>
              <a:lvl3pPr marL="857250" indent="-228600" algn="l" defTabSz="914400" rtl="0" eaLnBrk="1" latinLnBrk="0" hangingPunct="1">
                <a:lnSpc>
                  <a:spcPct val="90000"/>
                </a:lnSpc>
                <a:spcBef>
                  <a:spcPts val="0"/>
                </a:spcBef>
                <a:spcAft>
                  <a:spcPts val="1200"/>
                </a:spcAft>
                <a:buFont typeface="Amazon Ember" panose="020B0603020204020204" pitchFamily="34" charset="0"/>
                <a:buChar char="–"/>
                <a:defRPr sz="18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3pPr>
              <a:lvl4pPr marL="1085850" indent="-17145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4pPr>
              <a:lvl5pPr marL="1314450" indent="-17145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1200"/>
                </a:spcAft>
                <a:buClrTx/>
                <a:buSzPct val="90000"/>
                <a:buFont typeface="Arial" panose="020B0604020202020204" pitchFamily="34" charset="0"/>
                <a:buNone/>
                <a:tabLst/>
                <a:defRPr/>
              </a:pPr>
              <a:endParaRPr kumimoji="0" lang="en-US" sz="1600" b="1" i="0" u="none" strike="noStrike" kern="1200" cap="none" spc="0" normalizeH="0" baseline="0" noProof="0" dirty="0">
                <a:ln>
                  <a:noFill/>
                </a:ln>
                <a:solidFill>
                  <a:srgbClr val="FFFFFF"/>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9" name="Rectangle: Rounded Corners 3361">
              <a:extLst>
                <a:ext uri="{FF2B5EF4-FFF2-40B4-BE49-F238E27FC236}">
                  <a16:creationId xmlns:a16="http://schemas.microsoft.com/office/drawing/2014/main" id="{4CCBA532-4027-2F11-CD1D-A9F4E43FD6C9}"/>
                </a:ext>
              </a:extLst>
            </p:cNvPr>
            <p:cNvSpPr/>
            <p:nvPr/>
          </p:nvSpPr>
          <p:spPr>
            <a:xfrm>
              <a:off x="10042616" y="2106490"/>
              <a:ext cx="1618311" cy="380386"/>
            </a:xfrm>
            <a:prstGeom prst="roundRect">
              <a:avLst>
                <a:gd name="adj" fmla="val 50000"/>
              </a:avLst>
            </a:prstGeom>
            <a:gradFill>
              <a:gsLst>
                <a:gs pos="0">
                  <a:schemeClr val="accent5">
                    <a:lumMod val="75000"/>
                  </a:schemeClr>
                </a:gs>
                <a:gs pos="50000">
                  <a:schemeClr val="accent3">
                    <a:shade val="67500"/>
                    <a:satMod val="115000"/>
                  </a:schemeClr>
                </a:gs>
                <a:gs pos="100000">
                  <a:schemeClr val="accent3">
                    <a:shade val="100000"/>
                    <a:satMod val="115000"/>
                  </a:schemeClr>
                </a:gs>
              </a:gsLst>
              <a:lin ang="2700000" scaled="1"/>
            </a:gra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Display" panose="020F0603020204020204" pitchFamily="34" charset="0"/>
                  <a:ea typeface="+mn-ea"/>
                  <a:cs typeface="+mn-cs"/>
                </a:rPr>
                <a:t>Text generation</a:t>
              </a:r>
            </a:p>
          </p:txBody>
        </p:sp>
        <p:sp>
          <p:nvSpPr>
            <p:cNvPr id="10" name="Rectangle: Rounded Corners 3362">
              <a:extLst>
                <a:ext uri="{FF2B5EF4-FFF2-40B4-BE49-F238E27FC236}">
                  <a16:creationId xmlns:a16="http://schemas.microsoft.com/office/drawing/2014/main" id="{294A8320-4C20-8E93-3D2A-34F894B19D4C}"/>
                </a:ext>
              </a:extLst>
            </p:cNvPr>
            <p:cNvSpPr/>
            <p:nvPr/>
          </p:nvSpPr>
          <p:spPr>
            <a:xfrm>
              <a:off x="10042616" y="2676541"/>
              <a:ext cx="1618311" cy="380386"/>
            </a:xfrm>
            <a:prstGeom prst="roundRect">
              <a:avLst>
                <a:gd name="adj" fmla="val 50000"/>
              </a:avLst>
            </a:prstGeom>
            <a:gradFill>
              <a:gsLst>
                <a:gs pos="0">
                  <a:schemeClr val="accent5">
                    <a:lumMod val="75000"/>
                  </a:schemeClr>
                </a:gs>
                <a:gs pos="50000">
                  <a:schemeClr val="accent3">
                    <a:shade val="67500"/>
                    <a:satMod val="115000"/>
                  </a:schemeClr>
                </a:gs>
                <a:gs pos="100000">
                  <a:schemeClr val="accent3">
                    <a:shade val="100000"/>
                    <a:satMod val="115000"/>
                  </a:schemeClr>
                </a:gs>
              </a:gsLst>
              <a:lin ang="2700000" scaled="1"/>
            </a:gra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Display" panose="020F0603020204020204" pitchFamily="34" charset="0"/>
                  <a:ea typeface="+mn-ea"/>
                  <a:cs typeface="+mn-cs"/>
                </a:rPr>
                <a:t>Summarization</a:t>
              </a:r>
            </a:p>
          </p:txBody>
        </p:sp>
        <p:sp>
          <p:nvSpPr>
            <p:cNvPr id="11" name="Rectangle: Rounded Corners 3363">
              <a:extLst>
                <a:ext uri="{FF2B5EF4-FFF2-40B4-BE49-F238E27FC236}">
                  <a16:creationId xmlns:a16="http://schemas.microsoft.com/office/drawing/2014/main" id="{7E52A582-B725-016F-FDA2-F3BE87930732}"/>
                </a:ext>
              </a:extLst>
            </p:cNvPr>
            <p:cNvSpPr/>
            <p:nvPr/>
          </p:nvSpPr>
          <p:spPr>
            <a:xfrm>
              <a:off x="10042616" y="3246592"/>
              <a:ext cx="1618311" cy="380386"/>
            </a:xfrm>
            <a:prstGeom prst="roundRect">
              <a:avLst>
                <a:gd name="adj" fmla="val 50000"/>
              </a:avLst>
            </a:prstGeom>
            <a:gradFill>
              <a:gsLst>
                <a:gs pos="0">
                  <a:schemeClr val="accent5">
                    <a:lumMod val="75000"/>
                  </a:schemeClr>
                </a:gs>
                <a:gs pos="50000">
                  <a:schemeClr val="accent3">
                    <a:shade val="67500"/>
                    <a:satMod val="115000"/>
                  </a:schemeClr>
                </a:gs>
                <a:gs pos="100000">
                  <a:schemeClr val="accent3">
                    <a:shade val="100000"/>
                    <a:satMod val="115000"/>
                  </a:schemeClr>
                </a:gs>
              </a:gsLst>
              <a:lin ang="2700000" scaled="1"/>
            </a:gra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Display" panose="020F0603020204020204" pitchFamily="34" charset="0"/>
                  <a:ea typeface="+mn-ea"/>
                  <a:cs typeface="+mn-cs"/>
                </a:rPr>
                <a:t>Information extraction</a:t>
              </a:r>
            </a:p>
          </p:txBody>
        </p:sp>
        <p:sp>
          <p:nvSpPr>
            <p:cNvPr id="12" name="Rectangle: Rounded Corners 3364">
              <a:extLst>
                <a:ext uri="{FF2B5EF4-FFF2-40B4-BE49-F238E27FC236}">
                  <a16:creationId xmlns:a16="http://schemas.microsoft.com/office/drawing/2014/main" id="{A19F102F-9500-1258-7358-B4C2E954D4C8}"/>
                </a:ext>
              </a:extLst>
            </p:cNvPr>
            <p:cNvSpPr/>
            <p:nvPr/>
          </p:nvSpPr>
          <p:spPr>
            <a:xfrm>
              <a:off x="10042616" y="3816642"/>
              <a:ext cx="1618311" cy="380386"/>
            </a:xfrm>
            <a:prstGeom prst="roundRect">
              <a:avLst>
                <a:gd name="adj" fmla="val 50000"/>
              </a:avLst>
            </a:prstGeom>
            <a:gradFill>
              <a:gsLst>
                <a:gs pos="0">
                  <a:schemeClr val="accent5">
                    <a:lumMod val="75000"/>
                  </a:schemeClr>
                </a:gs>
                <a:gs pos="50000">
                  <a:schemeClr val="accent3">
                    <a:shade val="67500"/>
                    <a:satMod val="115000"/>
                  </a:schemeClr>
                </a:gs>
                <a:gs pos="100000">
                  <a:schemeClr val="accent3">
                    <a:shade val="100000"/>
                    <a:satMod val="115000"/>
                  </a:schemeClr>
                </a:gs>
              </a:gsLst>
              <a:lin ang="2700000" scaled="1"/>
            </a:gra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Display" panose="020F0603020204020204" pitchFamily="34" charset="0"/>
                  <a:ea typeface="+mn-ea"/>
                  <a:cs typeface="+mn-cs"/>
                </a:rPr>
                <a:t>Q&amp;A</a:t>
              </a:r>
            </a:p>
          </p:txBody>
        </p:sp>
        <p:sp>
          <p:nvSpPr>
            <p:cNvPr id="13" name="Rectangle: Rounded Corners 3365">
              <a:extLst>
                <a:ext uri="{FF2B5EF4-FFF2-40B4-BE49-F238E27FC236}">
                  <a16:creationId xmlns:a16="http://schemas.microsoft.com/office/drawing/2014/main" id="{D68281C1-8397-D7FC-E092-7CB9DC61DA93}"/>
                </a:ext>
              </a:extLst>
            </p:cNvPr>
            <p:cNvSpPr/>
            <p:nvPr/>
          </p:nvSpPr>
          <p:spPr>
            <a:xfrm>
              <a:off x="10042616" y="4386691"/>
              <a:ext cx="1618311" cy="380386"/>
            </a:xfrm>
            <a:prstGeom prst="roundRect">
              <a:avLst>
                <a:gd name="adj" fmla="val 50000"/>
              </a:avLst>
            </a:prstGeom>
            <a:gradFill>
              <a:gsLst>
                <a:gs pos="0">
                  <a:schemeClr val="accent5">
                    <a:lumMod val="75000"/>
                  </a:schemeClr>
                </a:gs>
                <a:gs pos="50000">
                  <a:schemeClr val="accent3">
                    <a:shade val="67500"/>
                    <a:satMod val="115000"/>
                  </a:schemeClr>
                </a:gs>
                <a:gs pos="100000">
                  <a:schemeClr val="accent3">
                    <a:shade val="100000"/>
                    <a:satMod val="115000"/>
                  </a:schemeClr>
                </a:gs>
              </a:gsLst>
              <a:lin ang="2700000" scaled="1"/>
            </a:gra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Display" panose="020F0603020204020204" pitchFamily="34" charset="0"/>
                  <a:ea typeface="+mn-ea"/>
                  <a:cs typeface="+mn-cs"/>
                </a:rPr>
                <a:t>Chatbot</a:t>
              </a:r>
            </a:p>
          </p:txBody>
        </p:sp>
        <p:sp>
          <p:nvSpPr>
            <p:cNvPr id="14" name="TextBox 13">
              <a:extLst>
                <a:ext uri="{FF2B5EF4-FFF2-40B4-BE49-F238E27FC236}">
                  <a16:creationId xmlns:a16="http://schemas.microsoft.com/office/drawing/2014/main" id="{A41FD44B-5703-A3DE-BC6C-CC1B2CBB4D40}"/>
                </a:ext>
              </a:extLst>
            </p:cNvPr>
            <p:cNvSpPr txBox="1"/>
            <p:nvPr/>
          </p:nvSpPr>
          <p:spPr>
            <a:xfrm>
              <a:off x="7421922" y="4904583"/>
              <a:ext cx="1031262" cy="319602"/>
            </a:xfrm>
            <a:prstGeom prst="rect">
              <a:avLst/>
            </a:prstGeom>
            <a:noFill/>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232F3E"/>
                  </a:solidFill>
                  <a:effectLst/>
                  <a:uLnTx/>
                  <a:uFillTx/>
                  <a:latin typeface="Amazon Ember Display" panose="020F0603020204020204" pitchFamily="34" charset="0"/>
                  <a:ea typeface="+mn-ea"/>
                  <a:cs typeface="+mn-cs"/>
                </a:rPr>
                <a:t>Pretrain</a:t>
              </a:r>
            </a:p>
          </p:txBody>
        </p:sp>
        <p:sp>
          <p:nvSpPr>
            <p:cNvPr id="15" name="TextBox 14">
              <a:extLst>
                <a:ext uri="{FF2B5EF4-FFF2-40B4-BE49-F238E27FC236}">
                  <a16:creationId xmlns:a16="http://schemas.microsoft.com/office/drawing/2014/main" id="{0DA0C7D6-6C7A-D2A8-8AE4-E2C64152CE56}"/>
                </a:ext>
              </a:extLst>
            </p:cNvPr>
            <p:cNvSpPr txBox="1"/>
            <p:nvPr/>
          </p:nvSpPr>
          <p:spPr>
            <a:xfrm>
              <a:off x="9087524" y="4904583"/>
              <a:ext cx="1108036" cy="319602"/>
            </a:xfrm>
            <a:prstGeom prst="rect">
              <a:avLst/>
            </a:prstGeom>
            <a:noFill/>
            <a:ln>
              <a:noFill/>
            </a:ln>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232F3E"/>
                  </a:solidFill>
                  <a:effectLst/>
                  <a:uLnTx/>
                  <a:uFillTx/>
                  <a:latin typeface="Amazon Ember Display" panose="020F0603020204020204" pitchFamily="34" charset="0"/>
                  <a:ea typeface="+mn-ea"/>
                  <a:cs typeface="+mn-cs"/>
                </a:rPr>
                <a:t>Adapt </a:t>
              </a:r>
            </a:p>
          </p:txBody>
        </p:sp>
        <p:sp>
          <p:nvSpPr>
            <p:cNvPr id="16" name="Text Placeholder 9">
              <a:extLst>
                <a:ext uri="{FF2B5EF4-FFF2-40B4-BE49-F238E27FC236}">
                  <a16:creationId xmlns:a16="http://schemas.microsoft.com/office/drawing/2014/main" id="{4A3D92A3-0795-BD71-C348-77B1C6E91392}"/>
                </a:ext>
              </a:extLst>
            </p:cNvPr>
            <p:cNvSpPr txBox="1">
              <a:spLocks/>
            </p:cNvSpPr>
            <p:nvPr/>
          </p:nvSpPr>
          <p:spPr>
            <a:xfrm>
              <a:off x="6127916" y="6064919"/>
              <a:ext cx="5979605" cy="464264"/>
            </a:xfrm>
            <a:prstGeom prst="rect">
              <a:avLst/>
            </a:prstGeom>
          </p:spPr>
          <p:txBody>
            <a:bodyPr vert="horz" wrap="square" lIns="0" tIns="45720" rIns="0" bIns="45720" rtlCol="0">
              <a:spAutoFit/>
            </a:bodyPr>
            <a:lstStyle>
              <a:lvl1pPr marL="228600" indent="-228600" algn="l" defTabSz="914400" rtl="0" eaLnBrk="1" latinLnBrk="0" hangingPunct="1">
                <a:lnSpc>
                  <a:spcPct val="90000"/>
                </a:lnSpc>
                <a:spcBef>
                  <a:spcPts val="0"/>
                </a:spcBef>
                <a:spcAft>
                  <a:spcPts val="1200"/>
                </a:spcAft>
                <a:buSzPct val="90000"/>
                <a:buFont typeface="Arial" panose="020B0604020202020204" pitchFamily="34" charset="0"/>
                <a:buChar char="•"/>
                <a:defRPr sz="24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vl2pPr marL="514350" indent="-228600" algn="l" defTabSz="914400" rtl="0" eaLnBrk="1" latinLnBrk="0" hangingPunct="1">
                <a:lnSpc>
                  <a:spcPct val="90000"/>
                </a:lnSpc>
                <a:spcBef>
                  <a:spcPts val="0"/>
                </a:spcBef>
                <a:spcAft>
                  <a:spcPts val="1200"/>
                </a:spcAft>
                <a:buSzPct val="90000"/>
                <a:buFont typeface="Wingdings" panose="05000000000000000000" pitchFamily="2" charset="2"/>
                <a:buChar char="§"/>
                <a:defRPr sz="20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2pPr>
              <a:lvl3pPr marL="857250" indent="-228600" algn="l" defTabSz="914400" rtl="0" eaLnBrk="1" latinLnBrk="0" hangingPunct="1">
                <a:lnSpc>
                  <a:spcPct val="90000"/>
                </a:lnSpc>
                <a:spcBef>
                  <a:spcPts val="0"/>
                </a:spcBef>
                <a:spcAft>
                  <a:spcPts val="1200"/>
                </a:spcAft>
                <a:buFont typeface="Amazon Ember" panose="020B0603020204020204" pitchFamily="34" charset="0"/>
                <a:buChar char="–"/>
                <a:defRPr sz="18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3pPr>
              <a:lvl4pPr marL="1085850" indent="-17145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4pPr>
              <a:lvl5pPr marL="1314450" indent="-17145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1200"/>
                </a:spcAft>
                <a:buClrTx/>
                <a:buSzPct val="90000"/>
                <a:buFont typeface="Arial" panose="020B0604020202020204" pitchFamily="34" charset="0"/>
                <a:buNone/>
                <a:tabLst/>
                <a:defRPr/>
              </a:pPr>
              <a:r>
                <a:rPr kumimoji="0" lang="en-US" sz="2400" b="1" i="0" u="none" strike="noStrike" kern="1200" cap="none" spc="0" normalizeH="0" baseline="0" noProof="0" dirty="0">
                  <a:ln>
                    <a:noFill/>
                  </a:ln>
                  <a:solidFill>
                    <a:srgbClr val="232F3E"/>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Foundation models</a:t>
              </a:r>
            </a:p>
          </p:txBody>
        </p:sp>
        <p:sp>
          <p:nvSpPr>
            <p:cNvPr id="17" name="TextBox 16">
              <a:extLst>
                <a:ext uri="{FF2B5EF4-FFF2-40B4-BE49-F238E27FC236}">
                  <a16:creationId xmlns:a16="http://schemas.microsoft.com/office/drawing/2014/main" id="{CE7F0BFA-E586-77F3-D17C-AB3FE3A865B3}"/>
                </a:ext>
              </a:extLst>
            </p:cNvPr>
            <p:cNvSpPr txBox="1"/>
            <p:nvPr/>
          </p:nvSpPr>
          <p:spPr>
            <a:xfrm>
              <a:off x="10302912" y="1725949"/>
              <a:ext cx="1097718" cy="336423"/>
            </a:xfrm>
            <a:prstGeom prst="rect">
              <a:avLst/>
            </a:prstGeom>
            <a:noFill/>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i="0" u="none" strike="noStrike" kern="1200" normalizeH="0" baseline="0" noProof="0" dirty="0">
                  <a:ln w="0"/>
                  <a:effectLst>
                    <a:outerShdw blurRad="38100" dist="19050" dir="2700000" algn="tl" rotWithShape="0">
                      <a:schemeClr val="dk1">
                        <a:alpha val="40000"/>
                      </a:schemeClr>
                    </a:outerShdw>
                  </a:effectLst>
                  <a:uLnTx/>
                  <a:uFillTx/>
                  <a:latin typeface="Amazon Ember Display" panose="020F0603020204020204" pitchFamily="34" charset="0"/>
                  <a:ea typeface="+mn-ea"/>
                  <a:cs typeface="+mn-cs"/>
                </a:rPr>
                <a:t>Tasks</a:t>
              </a:r>
            </a:p>
          </p:txBody>
        </p:sp>
        <p:cxnSp>
          <p:nvCxnSpPr>
            <p:cNvPr id="18" name="Connector: Elbow 10">
              <a:extLst>
                <a:ext uri="{FF2B5EF4-FFF2-40B4-BE49-F238E27FC236}">
                  <a16:creationId xmlns:a16="http://schemas.microsoft.com/office/drawing/2014/main" id="{4FA09874-05E3-19C5-8412-DDAA309EC466}"/>
                </a:ext>
              </a:extLst>
            </p:cNvPr>
            <p:cNvCxnSpPr>
              <a:cxnSpLocks/>
              <a:endCxn id="9" idx="1"/>
            </p:cNvCxnSpPr>
            <p:nvPr/>
          </p:nvCxnSpPr>
          <p:spPr>
            <a:xfrm flipV="1">
              <a:off x="9232304" y="2296683"/>
              <a:ext cx="810312" cy="1140100"/>
            </a:xfrm>
            <a:prstGeom prst="bentConnector3">
              <a:avLst/>
            </a:prstGeom>
            <a:ln w="19050" cap="rnd">
              <a:solidFill>
                <a:schemeClr val="tx1"/>
              </a:solidFill>
              <a:round/>
              <a:tailEnd type="arrow" w="lg" len="med"/>
            </a:ln>
          </p:spPr>
          <p:style>
            <a:lnRef idx="1">
              <a:schemeClr val="accent1"/>
            </a:lnRef>
            <a:fillRef idx="0">
              <a:schemeClr val="accent1"/>
            </a:fillRef>
            <a:effectRef idx="0">
              <a:schemeClr val="accent1"/>
            </a:effectRef>
            <a:fontRef idx="minor">
              <a:schemeClr val="tx1"/>
            </a:fontRef>
          </p:style>
        </p:cxnSp>
        <p:cxnSp>
          <p:nvCxnSpPr>
            <p:cNvPr id="19" name="Connector: Elbow 11">
              <a:extLst>
                <a:ext uri="{FF2B5EF4-FFF2-40B4-BE49-F238E27FC236}">
                  <a16:creationId xmlns:a16="http://schemas.microsoft.com/office/drawing/2014/main" id="{D3F2D67B-3351-8CD2-9EF0-6FD0D7B34E57}"/>
                </a:ext>
              </a:extLst>
            </p:cNvPr>
            <p:cNvCxnSpPr>
              <a:cxnSpLocks/>
              <a:endCxn id="10" idx="1"/>
            </p:cNvCxnSpPr>
            <p:nvPr/>
          </p:nvCxnSpPr>
          <p:spPr>
            <a:xfrm flipV="1">
              <a:off x="9232304" y="2866734"/>
              <a:ext cx="810312" cy="570049"/>
            </a:xfrm>
            <a:prstGeom prst="bentConnector3">
              <a:avLst/>
            </a:prstGeom>
            <a:ln w="19050" cap="rnd">
              <a:solidFill>
                <a:schemeClr val="tx1"/>
              </a:solidFill>
              <a:round/>
              <a:tailEnd type="arrow" w="lg" len="med"/>
            </a:ln>
          </p:spPr>
          <p:style>
            <a:lnRef idx="1">
              <a:schemeClr val="accent1"/>
            </a:lnRef>
            <a:fillRef idx="0">
              <a:schemeClr val="accent1"/>
            </a:fillRef>
            <a:effectRef idx="0">
              <a:schemeClr val="accent1"/>
            </a:effectRef>
            <a:fontRef idx="minor">
              <a:schemeClr val="tx1"/>
            </a:fontRef>
          </p:style>
        </p:cxnSp>
        <p:cxnSp>
          <p:nvCxnSpPr>
            <p:cNvPr id="20" name="Connector: Elbow 15">
              <a:extLst>
                <a:ext uri="{FF2B5EF4-FFF2-40B4-BE49-F238E27FC236}">
                  <a16:creationId xmlns:a16="http://schemas.microsoft.com/office/drawing/2014/main" id="{8428D770-35DD-B45F-270C-2DA9C2759DD2}"/>
                </a:ext>
              </a:extLst>
            </p:cNvPr>
            <p:cNvCxnSpPr>
              <a:cxnSpLocks/>
              <a:endCxn id="12" idx="1"/>
            </p:cNvCxnSpPr>
            <p:nvPr/>
          </p:nvCxnSpPr>
          <p:spPr>
            <a:xfrm>
              <a:off x="9232304" y="3436783"/>
              <a:ext cx="810312" cy="570052"/>
            </a:xfrm>
            <a:prstGeom prst="bentConnector3">
              <a:avLst/>
            </a:prstGeom>
            <a:ln w="19050" cap="rnd">
              <a:solidFill>
                <a:schemeClr val="tx1"/>
              </a:solidFill>
              <a:round/>
              <a:tailEnd type="arrow" w="lg" len="med"/>
            </a:ln>
          </p:spPr>
          <p:style>
            <a:lnRef idx="1">
              <a:schemeClr val="accent1"/>
            </a:lnRef>
            <a:fillRef idx="0">
              <a:schemeClr val="accent1"/>
            </a:fillRef>
            <a:effectRef idx="0">
              <a:schemeClr val="accent1"/>
            </a:effectRef>
            <a:fontRef idx="minor">
              <a:schemeClr val="tx1"/>
            </a:fontRef>
          </p:style>
        </p:cxnSp>
        <p:cxnSp>
          <p:nvCxnSpPr>
            <p:cNvPr id="21" name="Connector: Elbow 16">
              <a:extLst>
                <a:ext uri="{FF2B5EF4-FFF2-40B4-BE49-F238E27FC236}">
                  <a16:creationId xmlns:a16="http://schemas.microsoft.com/office/drawing/2014/main" id="{871B53B1-C92C-B241-67BE-A4F9D110207D}"/>
                </a:ext>
              </a:extLst>
            </p:cNvPr>
            <p:cNvCxnSpPr>
              <a:cxnSpLocks/>
            </p:cNvCxnSpPr>
            <p:nvPr/>
          </p:nvCxnSpPr>
          <p:spPr>
            <a:xfrm>
              <a:off x="9236386" y="3436783"/>
              <a:ext cx="810312" cy="1140101"/>
            </a:xfrm>
            <a:prstGeom prst="bentConnector3">
              <a:avLst/>
            </a:prstGeom>
            <a:ln w="19050" cap="rnd">
              <a:solidFill>
                <a:schemeClr val="tx1"/>
              </a:solidFill>
              <a:round/>
              <a:tailEnd type="arrow"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23222F7-0DAC-6484-A317-33D9D45D776B}"/>
                </a:ext>
              </a:extLst>
            </p:cNvPr>
            <p:cNvCxnSpPr>
              <a:cxnSpLocks/>
              <a:endCxn id="11" idx="1"/>
            </p:cNvCxnSpPr>
            <p:nvPr/>
          </p:nvCxnSpPr>
          <p:spPr>
            <a:xfrm>
              <a:off x="9232304" y="3436783"/>
              <a:ext cx="810312" cy="2"/>
            </a:xfrm>
            <a:prstGeom prst="straightConnector1">
              <a:avLst/>
            </a:prstGeom>
            <a:ln w="19050" cap="rnd">
              <a:solidFill>
                <a:schemeClr val="tx1"/>
              </a:solidFill>
              <a:round/>
              <a:tailEnd type="arrow" w="lg"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75B6A30-1AB6-CDF8-0299-BFFF1B795DC7}"/>
                </a:ext>
              </a:extLst>
            </p:cNvPr>
            <p:cNvCxnSpPr>
              <a:cxnSpLocks/>
            </p:cNvCxnSpPr>
            <p:nvPr/>
          </p:nvCxnSpPr>
          <p:spPr>
            <a:xfrm>
              <a:off x="7581460" y="3436783"/>
              <a:ext cx="712185" cy="0"/>
            </a:xfrm>
            <a:prstGeom prst="straightConnector1">
              <a:avLst/>
            </a:prstGeom>
            <a:ln w="19050" cap="rnd">
              <a:solidFill>
                <a:schemeClr val="tx1"/>
              </a:solidFill>
              <a:round/>
              <a:tailEnd type="arrow" w="lg" len="med"/>
            </a:ln>
          </p:spPr>
          <p:style>
            <a:lnRef idx="1">
              <a:schemeClr val="accent1"/>
            </a:lnRef>
            <a:fillRef idx="0">
              <a:schemeClr val="accent1"/>
            </a:fillRef>
            <a:effectRef idx="0">
              <a:schemeClr val="accent1"/>
            </a:effectRef>
            <a:fontRef idx="minor">
              <a:schemeClr val="tx1"/>
            </a:fontRef>
          </p:style>
        </p:cxnSp>
        <p:sp>
          <p:nvSpPr>
            <p:cNvPr id="24" name="Rectangle: Rounded Corners 75">
              <a:extLst>
                <a:ext uri="{FF2B5EF4-FFF2-40B4-BE49-F238E27FC236}">
                  <a16:creationId xmlns:a16="http://schemas.microsoft.com/office/drawing/2014/main" id="{8F72E5B2-46E8-EDF4-B7BB-D899F43BB0B5}"/>
                </a:ext>
              </a:extLst>
            </p:cNvPr>
            <p:cNvSpPr/>
            <p:nvPr/>
          </p:nvSpPr>
          <p:spPr>
            <a:xfrm>
              <a:off x="6647050" y="2952200"/>
              <a:ext cx="934410" cy="969166"/>
            </a:xfrm>
            <a:prstGeom prst="roundRect">
              <a:avLst/>
            </a:prstGeom>
            <a:gradFill>
              <a:gsLst>
                <a:gs pos="48000">
                  <a:srgbClr val="A2B4F1"/>
                </a:gs>
                <a:gs pos="0">
                  <a:schemeClr val="accent5">
                    <a:lumMod val="40000"/>
                    <a:lumOff val="60000"/>
                  </a:schemeClr>
                </a:gs>
                <a:gs pos="48000">
                  <a:schemeClr val="accent4">
                    <a:lumMod val="97000"/>
                    <a:lumOff val="3000"/>
                  </a:schemeClr>
                </a:gs>
                <a:gs pos="100000">
                  <a:schemeClr val="accent4">
                    <a:lumMod val="60000"/>
                    <a:lumOff val="40000"/>
                  </a:schemeClr>
                </a:gs>
              </a:gsLst>
              <a:lin ang="16200000" scaled="1"/>
            </a:gradFill>
            <a:ln>
              <a:gradFill flip="none" rotWithShape="1">
                <a:gsLst>
                  <a:gs pos="0">
                    <a:schemeClr val="accent4"/>
                  </a:gs>
                  <a:gs pos="100000">
                    <a:schemeClr val="accent4">
                      <a:lumMod val="75000"/>
                    </a:schemeClr>
                  </a:gs>
                </a:gsLst>
                <a:lin ang="189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2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Amazon Ember Medium"/>
                  <a:ea typeface="+mn-ea"/>
                  <a:cs typeface="+mn-cs"/>
                </a:rPr>
                <a:t>Unlabeled data</a:t>
              </a:r>
            </a:p>
          </p:txBody>
        </p:sp>
        <p:sp>
          <p:nvSpPr>
            <p:cNvPr id="25" name="Rectangle: Rounded Corners 76">
              <a:extLst>
                <a:ext uri="{FF2B5EF4-FFF2-40B4-BE49-F238E27FC236}">
                  <a16:creationId xmlns:a16="http://schemas.microsoft.com/office/drawing/2014/main" id="{0C6F4C90-B73C-6263-C210-ED977D653EC7}"/>
                </a:ext>
              </a:extLst>
            </p:cNvPr>
            <p:cNvSpPr/>
            <p:nvPr/>
          </p:nvSpPr>
          <p:spPr>
            <a:xfrm>
              <a:off x="8314427" y="2952200"/>
              <a:ext cx="934410" cy="969166"/>
            </a:xfrm>
            <a:prstGeom prst="roundRect">
              <a:avLst/>
            </a:prstGeom>
            <a:gradFill>
              <a:gsLst>
                <a:gs pos="48000">
                  <a:srgbClr val="A2B4F1"/>
                </a:gs>
                <a:gs pos="0">
                  <a:schemeClr val="accent5">
                    <a:lumMod val="40000"/>
                    <a:lumOff val="60000"/>
                  </a:schemeClr>
                </a:gs>
                <a:gs pos="48000">
                  <a:schemeClr val="accent4">
                    <a:lumMod val="97000"/>
                    <a:lumOff val="3000"/>
                  </a:schemeClr>
                </a:gs>
                <a:gs pos="100000">
                  <a:schemeClr val="accent4">
                    <a:lumMod val="60000"/>
                    <a:lumOff val="40000"/>
                  </a:schemeClr>
                </a:gs>
              </a:gsLst>
              <a:lin ang="16200000" scaled="1"/>
            </a:gradFill>
            <a:ln w="38100">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2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Amazon Ember Medium"/>
                  <a:ea typeface="+mn-ea"/>
                  <a:cs typeface="+mn-cs"/>
                </a:rPr>
                <a:t>FM</a:t>
              </a:r>
            </a:p>
          </p:txBody>
        </p:sp>
      </p:grpSp>
      <p:grpSp>
        <p:nvGrpSpPr>
          <p:cNvPr id="26" name="Group 25" descr="Diagram showing how traditional ml models are trained for tasks such as text generation, summarization, etc. Labelled datasets are created for each task and a specialized model is trained on each dataset. In this approach, models specialize for the specific task they are trained for,">
            <a:extLst>
              <a:ext uri="{FF2B5EF4-FFF2-40B4-BE49-F238E27FC236}">
                <a16:creationId xmlns:a16="http://schemas.microsoft.com/office/drawing/2014/main" id="{3B9E1C17-9502-0960-9BBA-5CA8D0C6BE2B}"/>
              </a:ext>
            </a:extLst>
          </p:cNvPr>
          <p:cNvGrpSpPr/>
          <p:nvPr/>
        </p:nvGrpSpPr>
        <p:grpSpPr>
          <a:xfrm>
            <a:off x="495682" y="1506857"/>
            <a:ext cx="5481206" cy="4968502"/>
            <a:chOff x="17018" y="1086229"/>
            <a:chExt cx="6206490" cy="5430948"/>
          </a:xfrm>
        </p:grpSpPr>
        <p:sp>
          <p:nvSpPr>
            <p:cNvPr id="27" name="Rectangle: Rounded Corners 2272">
              <a:extLst>
                <a:ext uri="{FF2B5EF4-FFF2-40B4-BE49-F238E27FC236}">
                  <a16:creationId xmlns:a16="http://schemas.microsoft.com/office/drawing/2014/main" id="{06A3A888-440C-32DF-4820-E50C1AE6DF73}"/>
                </a:ext>
              </a:extLst>
            </p:cNvPr>
            <p:cNvSpPr/>
            <p:nvPr/>
          </p:nvSpPr>
          <p:spPr>
            <a:xfrm>
              <a:off x="178173" y="1086229"/>
              <a:ext cx="5789004" cy="4829705"/>
            </a:xfrm>
            <a:prstGeom prst="roundRect">
              <a:avLst>
                <a:gd name="adj" fmla="val 28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mazon Ember Display" panose="020F0603020204020204" pitchFamily="34" charset="0"/>
                <a:ea typeface="+mn-ea"/>
                <a:cs typeface="+mn-cs"/>
              </a:endParaRPr>
            </a:p>
          </p:txBody>
        </p:sp>
        <p:sp>
          <p:nvSpPr>
            <p:cNvPr id="28" name="Rectangle 27">
              <a:extLst>
                <a:ext uri="{FF2B5EF4-FFF2-40B4-BE49-F238E27FC236}">
                  <a16:creationId xmlns:a16="http://schemas.microsoft.com/office/drawing/2014/main" id="{8DAC4E99-73F0-99DB-0ECA-086252078250}"/>
                </a:ext>
              </a:extLst>
            </p:cNvPr>
            <p:cNvSpPr/>
            <p:nvPr/>
          </p:nvSpPr>
          <p:spPr>
            <a:xfrm>
              <a:off x="2810765" y="1725949"/>
              <a:ext cx="1418227" cy="360079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29" name="Rectangle 28">
              <a:extLst>
                <a:ext uri="{FF2B5EF4-FFF2-40B4-BE49-F238E27FC236}">
                  <a16:creationId xmlns:a16="http://schemas.microsoft.com/office/drawing/2014/main" id="{FBC8F585-A5A6-37E9-72EC-674BCDDF2CAA}"/>
                </a:ext>
              </a:extLst>
            </p:cNvPr>
            <p:cNvSpPr/>
            <p:nvPr/>
          </p:nvSpPr>
          <p:spPr>
            <a:xfrm>
              <a:off x="1132114" y="1725949"/>
              <a:ext cx="1418227" cy="360079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grpSp>
          <p:nvGrpSpPr>
            <p:cNvPr id="30" name="Group 29">
              <a:extLst>
                <a:ext uri="{FF2B5EF4-FFF2-40B4-BE49-F238E27FC236}">
                  <a16:creationId xmlns:a16="http://schemas.microsoft.com/office/drawing/2014/main" id="{9B13BCE1-FB5D-DEAA-A6F4-883C74EDCCA3}"/>
                </a:ext>
              </a:extLst>
            </p:cNvPr>
            <p:cNvGrpSpPr/>
            <p:nvPr/>
          </p:nvGrpSpPr>
          <p:grpSpPr>
            <a:xfrm>
              <a:off x="17018" y="1086229"/>
              <a:ext cx="6206490" cy="5430948"/>
              <a:chOff x="576600" y="1712208"/>
              <a:chExt cx="5476875" cy="3915842"/>
            </a:xfrm>
          </p:grpSpPr>
          <p:sp>
            <p:nvSpPr>
              <p:cNvPr id="59" name="Content Placeholder 3">
                <a:extLst>
                  <a:ext uri="{FF2B5EF4-FFF2-40B4-BE49-F238E27FC236}">
                    <a16:creationId xmlns:a16="http://schemas.microsoft.com/office/drawing/2014/main" id="{FCA8C8C5-5A5E-986B-8E3A-F24E7E7E7341}"/>
                  </a:ext>
                </a:extLst>
              </p:cNvPr>
              <p:cNvSpPr txBox="1">
                <a:spLocks/>
              </p:cNvSpPr>
              <p:nvPr/>
            </p:nvSpPr>
            <p:spPr>
              <a:xfrm>
                <a:off x="704377" y="1712208"/>
                <a:ext cx="5108467" cy="3482332"/>
              </a:xfrm>
              <a:prstGeom prst="roundRect">
                <a:avLst>
                  <a:gd name="adj" fmla="val 3012"/>
                </a:avLst>
              </a:prstGeom>
              <a:ln w="50800">
                <a:solidFill>
                  <a:schemeClr val="tx2">
                    <a:lumMod val="60000"/>
                    <a:lumOff val="40000"/>
                  </a:schemeClr>
                </a:solidFill>
              </a:ln>
            </p:spPr>
            <p:txBody>
              <a:bodyPr lIns="91440" tIns="91440" rIns="91440" bIns="91440" anchor="ctr" anchorCtr="0">
                <a:noAutofit/>
              </a:bodyPr>
              <a:lstStyle>
                <a:lvl1pPr marL="228600" indent="-228600" algn="l" defTabSz="914400" rtl="0" eaLnBrk="1" latinLnBrk="0" hangingPunct="1">
                  <a:lnSpc>
                    <a:spcPct val="90000"/>
                  </a:lnSpc>
                  <a:spcBef>
                    <a:spcPts val="0"/>
                  </a:spcBef>
                  <a:spcAft>
                    <a:spcPts val="1200"/>
                  </a:spcAft>
                  <a:buSzPct val="90000"/>
                  <a:buFont typeface="Arial" panose="020B0604020202020204" pitchFamily="34" charset="0"/>
                  <a:buChar char="•"/>
                  <a:defRPr sz="24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vl2pPr marL="514350" indent="-228600" algn="l" defTabSz="914400" rtl="0" eaLnBrk="1" latinLnBrk="0" hangingPunct="1">
                  <a:lnSpc>
                    <a:spcPct val="90000"/>
                  </a:lnSpc>
                  <a:spcBef>
                    <a:spcPts val="0"/>
                  </a:spcBef>
                  <a:spcAft>
                    <a:spcPts val="1200"/>
                  </a:spcAft>
                  <a:buSzPct val="90000"/>
                  <a:buFont typeface="Wingdings" panose="05000000000000000000" pitchFamily="2" charset="2"/>
                  <a:buChar char="§"/>
                  <a:defRPr sz="20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2pPr>
                <a:lvl3pPr marL="857250" indent="-228600" algn="l" defTabSz="914400" rtl="0" eaLnBrk="1" latinLnBrk="0" hangingPunct="1">
                  <a:lnSpc>
                    <a:spcPct val="90000"/>
                  </a:lnSpc>
                  <a:spcBef>
                    <a:spcPts val="0"/>
                  </a:spcBef>
                  <a:spcAft>
                    <a:spcPts val="1200"/>
                  </a:spcAft>
                  <a:buFont typeface="Amazon Ember" panose="020B0603020204020204" pitchFamily="34" charset="0"/>
                  <a:buChar char="–"/>
                  <a:defRPr sz="18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3pPr>
                <a:lvl4pPr marL="1085850" indent="-17145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4pPr>
                <a:lvl5pPr marL="1314450" indent="-17145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1200"/>
                  </a:spcAft>
                  <a:buClrTx/>
                  <a:buSzPct val="90000"/>
                  <a:buFont typeface="Arial" panose="020B0604020202020204" pitchFamily="34" charset="0"/>
                  <a:buNone/>
                  <a:tabLst/>
                  <a:defRPr/>
                </a:pPr>
                <a:endParaRPr kumimoji="0" lang="en-US" sz="1600" b="1" i="0" u="none" strike="noStrike" kern="1200" cap="none" spc="0" normalizeH="0" baseline="0" noProof="0" dirty="0">
                  <a:ln>
                    <a:noFill/>
                  </a:ln>
                  <a:solidFill>
                    <a:srgbClr val="FFFFFF"/>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60" name="Text Placeholder 9">
                <a:extLst>
                  <a:ext uri="{FF2B5EF4-FFF2-40B4-BE49-F238E27FC236}">
                    <a16:creationId xmlns:a16="http://schemas.microsoft.com/office/drawing/2014/main" id="{271FD8A0-0E11-A965-7ED0-C010AF602387}"/>
                  </a:ext>
                </a:extLst>
              </p:cNvPr>
              <p:cNvSpPr txBox="1">
                <a:spLocks/>
              </p:cNvSpPr>
              <p:nvPr/>
            </p:nvSpPr>
            <p:spPr>
              <a:xfrm>
                <a:off x="576600" y="5293305"/>
                <a:ext cx="5476875" cy="334745"/>
              </a:xfrm>
              <a:prstGeom prst="rect">
                <a:avLst/>
              </a:prstGeom>
            </p:spPr>
            <p:txBody>
              <a:bodyPr vert="horz" lIns="0" tIns="45720" rIns="0" bIns="45720" rtlCol="0">
                <a:spAutoFit/>
              </a:bodyPr>
              <a:lstStyle>
                <a:lvl1pPr marL="228600" indent="-228600" algn="l" defTabSz="914400" rtl="0" eaLnBrk="1" latinLnBrk="0" hangingPunct="1">
                  <a:lnSpc>
                    <a:spcPct val="90000"/>
                  </a:lnSpc>
                  <a:spcBef>
                    <a:spcPts val="0"/>
                  </a:spcBef>
                  <a:spcAft>
                    <a:spcPts val="1200"/>
                  </a:spcAft>
                  <a:buSzPct val="90000"/>
                  <a:buFont typeface="Arial" panose="020B0604020202020204" pitchFamily="34" charset="0"/>
                  <a:buChar char="•"/>
                  <a:defRPr sz="24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vl2pPr marL="514350" indent="-228600" algn="l" defTabSz="914400" rtl="0" eaLnBrk="1" latinLnBrk="0" hangingPunct="1">
                  <a:lnSpc>
                    <a:spcPct val="90000"/>
                  </a:lnSpc>
                  <a:spcBef>
                    <a:spcPts val="0"/>
                  </a:spcBef>
                  <a:spcAft>
                    <a:spcPts val="1200"/>
                  </a:spcAft>
                  <a:buSzPct val="90000"/>
                  <a:buFont typeface="Wingdings" panose="05000000000000000000" pitchFamily="2" charset="2"/>
                  <a:buChar char="§"/>
                  <a:defRPr sz="20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2pPr>
                <a:lvl3pPr marL="857250" indent="-228600" algn="l" defTabSz="914400" rtl="0" eaLnBrk="1" latinLnBrk="0" hangingPunct="1">
                  <a:lnSpc>
                    <a:spcPct val="90000"/>
                  </a:lnSpc>
                  <a:spcBef>
                    <a:spcPts val="0"/>
                  </a:spcBef>
                  <a:spcAft>
                    <a:spcPts val="1200"/>
                  </a:spcAft>
                  <a:buFont typeface="Amazon Ember" panose="020B0603020204020204" pitchFamily="34" charset="0"/>
                  <a:buChar char="–"/>
                  <a:defRPr sz="18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3pPr>
                <a:lvl4pPr marL="1085850" indent="-17145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4pPr>
                <a:lvl5pPr marL="1314450" indent="-17145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1200"/>
                  </a:spcAft>
                  <a:buClrTx/>
                  <a:buSzPct val="90000"/>
                  <a:buFont typeface="Arial" panose="020B0604020202020204" pitchFamily="34" charset="0"/>
                  <a:buNone/>
                  <a:tabLst/>
                  <a:defRPr/>
                </a:pPr>
                <a:r>
                  <a:rPr kumimoji="0" lang="en-US" sz="2400" b="1" i="0" u="none" strike="noStrike" kern="1200" cap="none" spc="0" normalizeH="0" baseline="0" noProof="0" dirty="0">
                    <a:ln>
                      <a:noFill/>
                    </a:ln>
                    <a:solidFill>
                      <a:srgbClr val="232F3E"/>
                    </a:solidFill>
                    <a:effectLst/>
                    <a:uLnTx/>
                    <a:uFillTx/>
                    <a:latin typeface="Amazon Ember Display" panose="020F0603020204020204" pitchFamily="34" charset="0"/>
                    <a:ea typeface="Amazon Ember Display" panose="020F0603020204020204" pitchFamily="34" charset="0"/>
                    <a:cs typeface="Amazon Ember Display" panose="020F0603020204020204" pitchFamily="34" charset="0"/>
                  </a:rPr>
                  <a:t>Traditional ML models</a:t>
                </a:r>
              </a:p>
            </p:txBody>
          </p:sp>
        </p:grpSp>
        <p:sp>
          <p:nvSpPr>
            <p:cNvPr id="36" name="TextBox 35">
              <a:extLst>
                <a:ext uri="{FF2B5EF4-FFF2-40B4-BE49-F238E27FC236}">
                  <a16:creationId xmlns:a16="http://schemas.microsoft.com/office/drawing/2014/main" id="{96D2C27F-657C-74A3-F2A7-E84DC08A7D91}"/>
                </a:ext>
              </a:extLst>
            </p:cNvPr>
            <p:cNvSpPr txBox="1"/>
            <p:nvPr/>
          </p:nvSpPr>
          <p:spPr>
            <a:xfrm>
              <a:off x="1338661" y="4904583"/>
              <a:ext cx="954960" cy="319602"/>
            </a:xfrm>
            <a:prstGeom prst="rect">
              <a:avLst/>
            </a:prstGeom>
            <a:noFill/>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232F3E"/>
                  </a:solidFill>
                  <a:effectLst/>
                  <a:uLnTx/>
                  <a:uFillTx/>
                  <a:latin typeface="Amazon Ember Display" panose="020F0603020204020204" pitchFamily="34" charset="0"/>
                  <a:ea typeface="+mn-ea"/>
                  <a:cs typeface="+mn-cs"/>
                </a:rPr>
                <a:t>Train</a:t>
              </a:r>
            </a:p>
          </p:txBody>
        </p:sp>
        <p:sp>
          <p:nvSpPr>
            <p:cNvPr id="37" name="TextBox 36">
              <a:extLst>
                <a:ext uri="{FF2B5EF4-FFF2-40B4-BE49-F238E27FC236}">
                  <a16:creationId xmlns:a16="http://schemas.microsoft.com/office/drawing/2014/main" id="{E3819742-C830-BF2C-B492-F169C8FB3F38}"/>
                </a:ext>
              </a:extLst>
            </p:cNvPr>
            <p:cNvSpPr txBox="1"/>
            <p:nvPr/>
          </p:nvSpPr>
          <p:spPr>
            <a:xfrm>
              <a:off x="3046878" y="4904583"/>
              <a:ext cx="946002" cy="319602"/>
            </a:xfrm>
            <a:prstGeom prst="rect">
              <a:avLst/>
            </a:prstGeom>
            <a:noFill/>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232F3E"/>
                  </a:solidFill>
                  <a:effectLst/>
                  <a:uLnTx/>
                  <a:uFillTx/>
                  <a:latin typeface="Amazon Ember Display" panose="020F0603020204020204" pitchFamily="34" charset="0"/>
                  <a:ea typeface="+mn-ea"/>
                  <a:cs typeface="+mn-cs"/>
                </a:rPr>
                <a:t>Deploy</a:t>
              </a:r>
            </a:p>
          </p:txBody>
        </p:sp>
        <p:cxnSp>
          <p:nvCxnSpPr>
            <p:cNvPr id="38" name="Straight Arrow Connector 37">
              <a:extLst>
                <a:ext uri="{FF2B5EF4-FFF2-40B4-BE49-F238E27FC236}">
                  <a16:creationId xmlns:a16="http://schemas.microsoft.com/office/drawing/2014/main" id="{6A322198-6934-D4B1-BD1B-5DA9173928DB}"/>
                </a:ext>
              </a:extLst>
            </p:cNvPr>
            <p:cNvCxnSpPr>
              <a:cxnSpLocks/>
            </p:cNvCxnSpPr>
            <p:nvPr/>
          </p:nvCxnSpPr>
          <p:spPr>
            <a:xfrm>
              <a:off x="1460048" y="3433700"/>
              <a:ext cx="712185" cy="0"/>
            </a:xfrm>
            <a:prstGeom prst="straightConnector1">
              <a:avLst/>
            </a:prstGeom>
            <a:ln w="19050" cap="rnd">
              <a:solidFill>
                <a:schemeClr val="tx1"/>
              </a:solidFill>
              <a:round/>
              <a:tailEnd type="arrow" w="lg"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680EB7F-4011-92F3-EFB2-C8667B6CE26D}"/>
                </a:ext>
              </a:extLst>
            </p:cNvPr>
            <p:cNvSpPr txBox="1"/>
            <p:nvPr/>
          </p:nvSpPr>
          <p:spPr>
            <a:xfrm>
              <a:off x="4193411" y="1725949"/>
              <a:ext cx="1097718" cy="336424"/>
            </a:xfrm>
            <a:prstGeom prst="rect">
              <a:avLst/>
            </a:prstGeom>
            <a:noFill/>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i="0" u="none" strike="noStrike" kern="1200" normalizeH="0" baseline="0" noProof="0" dirty="0">
                  <a:ln w="0"/>
                  <a:effectLst>
                    <a:outerShdw blurRad="38100" dist="19050" dir="2700000" algn="tl" rotWithShape="0">
                      <a:schemeClr val="dk1">
                        <a:alpha val="40000"/>
                      </a:schemeClr>
                    </a:outerShdw>
                  </a:effectLst>
                  <a:uLnTx/>
                  <a:uFillTx/>
                  <a:latin typeface="Amazon Ember Display" panose="020F0603020204020204" pitchFamily="34" charset="0"/>
                  <a:ea typeface="+mn-ea"/>
                  <a:cs typeface="+mn-cs"/>
                </a:rPr>
                <a:t>Tasks</a:t>
              </a:r>
            </a:p>
          </p:txBody>
        </p:sp>
        <p:cxnSp>
          <p:nvCxnSpPr>
            <p:cNvPr id="40" name="Straight Arrow Connector 39">
              <a:extLst>
                <a:ext uri="{FF2B5EF4-FFF2-40B4-BE49-F238E27FC236}">
                  <a16:creationId xmlns:a16="http://schemas.microsoft.com/office/drawing/2014/main" id="{A96358BD-BDEF-F79D-030B-FFB3BDC35C67}"/>
                </a:ext>
              </a:extLst>
            </p:cNvPr>
            <p:cNvCxnSpPr>
              <a:cxnSpLocks/>
            </p:cNvCxnSpPr>
            <p:nvPr/>
          </p:nvCxnSpPr>
          <p:spPr>
            <a:xfrm flipV="1">
              <a:off x="1460048" y="2860634"/>
              <a:ext cx="712185" cy="3883"/>
            </a:xfrm>
            <a:prstGeom prst="straightConnector1">
              <a:avLst/>
            </a:prstGeom>
            <a:ln w="19050" cap="rnd">
              <a:solidFill>
                <a:schemeClr val="tx1"/>
              </a:solidFill>
              <a:round/>
              <a:tailEnd type="arrow" w="lg"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816BA67-226B-C0CA-C8BD-07D3D320FC87}"/>
                </a:ext>
              </a:extLst>
            </p:cNvPr>
            <p:cNvCxnSpPr>
              <a:cxnSpLocks/>
            </p:cNvCxnSpPr>
            <p:nvPr/>
          </p:nvCxnSpPr>
          <p:spPr>
            <a:xfrm flipV="1">
              <a:off x="1460048" y="2285626"/>
              <a:ext cx="712185" cy="1351"/>
            </a:xfrm>
            <a:prstGeom prst="straightConnector1">
              <a:avLst/>
            </a:prstGeom>
            <a:ln w="19050" cap="rnd">
              <a:solidFill>
                <a:schemeClr val="tx1"/>
              </a:solidFill>
              <a:round/>
              <a:tailEnd type="arrow"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78CDE1F-43D1-6C4E-E2DB-F8075689FB25}"/>
                </a:ext>
              </a:extLst>
            </p:cNvPr>
            <p:cNvCxnSpPr>
              <a:cxnSpLocks/>
            </p:cNvCxnSpPr>
            <p:nvPr/>
          </p:nvCxnSpPr>
          <p:spPr>
            <a:xfrm flipV="1">
              <a:off x="1460048" y="4570125"/>
              <a:ext cx="712185" cy="3883"/>
            </a:xfrm>
            <a:prstGeom prst="straightConnector1">
              <a:avLst/>
            </a:prstGeom>
            <a:ln w="19050" cap="rnd">
              <a:solidFill>
                <a:schemeClr val="tx1"/>
              </a:solidFill>
              <a:round/>
              <a:tailEnd type="arrow" w="lg"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0DB55E6-89F1-2A30-26A2-75BFAB58F079}"/>
                </a:ext>
              </a:extLst>
            </p:cNvPr>
            <p:cNvCxnSpPr>
              <a:cxnSpLocks/>
            </p:cNvCxnSpPr>
            <p:nvPr/>
          </p:nvCxnSpPr>
          <p:spPr>
            <a:xfrm flipV="1">
              <a:off x="1460048" y="3995118"/>
              <a:ext cx="712185" cy="3883"/>
            </a:xfrm>
            <a:prstGeom prst="straightConnector1">
              <a:avLst/>
            </a:prstGeom>
            <a:ln w="19050" cap="rnd">
              <a:solidFill>
                <a:schemeClr val="tx1"/>
              </a:solidFill>
              <a:round/>
              <a:tailEnd type="arrow" w="lg"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7E7D0A7-4771-16DE-7305-0C45CBBAA6A6}"/>
                </a:ext>
              </a:extLst>
            </p:cNvPr>
            <p:cNvCxnSpPr>
              <a:cxnSpLocks/>
              <a:stCxn id="51" idx="3"/>
            </p:cNvCxnSpPr>
            <p:nvPr/>
          </p:nvCxnSpPr>
          <p:spPr>
            <a:xfrm>
              <a:off x="3148207" y="2287567"/>
              <a:ext cx="784908" cy="0"/>
            </a:xfrm>
            <a:prstGeom prst="straightConnector1">
              <a:avLst/>
            </a:prstGeom>
            <a:ln w="19050" cap="rnd">
              <a:solidFill>
                <a:schemeClr val="tx1"/>
              </a:solidFill>
              <a:round/>
              <a:tailEnd type="arrow" w="lg"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2AF5E76-3272-8315-E97C-30DB576BB2E7}"/>
                </a:ext>
              </a:extLst>
            </p:cNvPr>
            <p:cNvCxnSpPr>
              <a:cxnSpLocks/>
              <a:stCxn id="49" idx="3"/>
            </p:cNvCxnSpPr>
            <p:nvPr/>
          </p:nvCxnSpPr>
          <p:spPr>
            <a:xfrm>
              <a:off x="3148207" y="3433700"/>
              <a:ext cx="784908" cy="0"/>
            </a:xfrm>
            <a:prstGeom prst="straightConnector1">
              <a:avLst/>
            </a:prstGeom>
            <a:ln w="19050" cap="rnd">
              <a:solidFill>
                <a:schemeClr val="tx1"/>
              </a:solidFill>
              <a:round/>
              <a:tailEnd type="arrow" w="lg"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7D3F04B-596F-1B1C-03D2-51531D3251FA}"/>
                </a:ext>
              </a:extLst>
            </p:cNvPr>
            <p:cNvCxnSpPr>
              <a:cxnSpLocks/>
              <a:stCxn id="50" idx="3"/>
            </p:cNvCxnSpPr>
            <p:nvPr/>
          </p:nvCxnSpPr>
          <p:spPr>
            <a:xfrm>
              <a:off x="3148207" y="2862575"/>
              <a:ext cx="784908" cy="0"/>
            </a:xfrm>
            <a:prstGeom prst="straightConnector1">
              <a:avLst/>
            </a:prstGeom>
            <a:ln w="19050" cap="rnd">
              <a:solidFill>
                <a:schemeClr val="tx1"/>
              </a:solidFill>
              <a:round/>
              <a:tailEnd type="arrow" w="lg"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3A7A724-9D27-2C47-16FD-CC9FEAFD9B1D}"/>
                </a:ext>
              </a:extLst>
            </p:cNvPr>
            <p:cNvCxnSpPr>
              <a:cxnSpLocks/>
            </p:cNvCxnSpPr>
            <p:nvPr/>
          </p:nvCxnSpPr>
          <p:spPr>
            <a:xfrm>
              <a:off x="3106643" y="4572066"/>
              <a:ext cx="826472" cy="0"/>
            </a:xfrm>
            <a:prstGeom prst="straightConnector1">
              <a:avLst/>
            </a:prstGeom>
            <a:ln w="19050" cap="rnd">
              <a:solidFill>
                <a:schemeClr val="tx1"/>
              </a:solidFill>
              <a:round/>
              <a:tailEnd type="arrow" w="lg"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C52F41B-9141-0D11-5835-7A041FEF9DF2}"/>
                </a:ext>
              </a:extLst>
            </p:cNvPr>
            <p:cNvCxnSpPr>
              <a:cxnSpLocks/>
              <a:stCxn id="53" idx="3"/>
            </p:cNvCxnSpPr>
            <p:nvPr/>
          </p:nvCxnSpPr>
          <p:spPr>
            <a:xfrm>
              <a:off x="3148207" y="3997059"/>
              <a:ext cx="784908" cy="0"/>
            </a:xfrm>
            <a:prstGeom prst="straightConnector1">
              <a:avLst/>
            </a:prstGeom>
            <a:ln w="19050" cap="rnd">
              <a:solidFill>
                <a:schemeClr val="tx1"/>
              </a:solidFill>
              <a:round/>
              <a:tailEnd type="arrow" w="lg" len="med"/>
            </a:ln>
          </p:spPr>
          <p:style>
            <a:lnRef idx="1">
              <a:schemeClr val="accent1"/>
            </a:lnRef>
            <a:fillRef idx="0">
              <a:schemeClr val="accent1"/>
            </a:fillRef>
            <a:effectRef idx="0">
              <a:schemeClr val="accent1"/>
            </a:effectRef>
            <a:fontRef idx="minor">
              <a:schemeClr val="tx1"/>
            </a:fontRef>
          </p:style>
        </p:cxnSp>
        <p:sp>
          <p:nvSpPr>
            <p:cNvPr id="49" name="Rectangle: Rounded Corners 53">
              <a:extLst>
                <a:ext uri="{FF2B5EF4-FFF2-40B4-BE49-F238E27FC236}">
                  <a16:creationId xmlns:a16="http://schemas.microsoft.com/office/drawing/2014/main" id="{1C02BD5C-471A-9BFE-4A42-802199F75AA9}"/>
                </a:ext>
              </a:extLst>
            </p:cNvPr>
            <p:cNvSpPr/>
            <p:nvPr/>
          </p:nvSpPr>
          <p:spPr>
            <a:xfrm>
              <a:off x="2213797" y="3184414"/>
              <a:ext cx="934410" cy="498572"/>
            </a:xfrm>
            <a:prstGeom prst="roundRect">
              <a:avLst>
                <a:gd name="adj" fmla="val 50000"/>
              </a:avLst>
            </a:prstGeom>
            <a:gradFill flip="none" rotWithShape="1">
              <a:gsLst>
                <a:gs pos="48000">
                  <a:srgbClr val="A2B4F1"/>
                </a:gs>
                <a:gs pos="0">
                  <a:schemeClr val="accent5">
                    <a:lumMod val="40000"/>
                    <a:lumOff val="60000"/>
                  </a:schemeClr>
                </a:gs>
                <a:gs pos="48000">
                  <a:schemeClr val="accent4">
                    <a:lumMod val="97000"/>
                    <a:lumOff val="3000"/>
                  </a:schemeClr>
                </a:gs>
                <a:gs pos="100000">
                  <a:schemeClr val="accent4">
                    <a:lumMod val="60000"/>
                    <a:lumOff val="40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2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Amazon Ember Medium"/>
                  <a:ea typeface="+mn-ea"/>
                  <a:cs typeface="+mn-cs"/>
                </a:rPr>
                <a:t>ML models</a:t>
              </a:r>
            </a:p>
          </p:txBody>
        </p:sp>
        <p:sp>
          <p:nvSpPr>
            <p:cNvPr id="50" name="Rectangle: Rounded Corners 125">
              <a:extLst>
                <a:ext uri="{FF2B5EF4-FFF2-40B4-BE49-F238E27FC236}">
                  <a16:creationId xmlns:a16="http://schemas.microsoft.com/office/drawing/2014/main" id="{DCA49E3D-EE1E-5EC6-D850-CBD3BFAC5DAB}"/>
                </a:ext>
              </a:extLst>
            </p:cNvPr>
            <p:cNvSpPr/>
            <p:nvPr/>
          </p:nvSpPr>
          <p:spPr>
            <a:xfrm>
              <a:off x="2213797" y="2664618"/>
              <a:ext cx="934410" cy="395914"/>
            </a:xfrm>
            <a:prstGeom prst="roundRect">
              <a:avLst>
                <a:gd name="adj" fmla="val 50000"/>
              </a:avLst>
            </a:prstGeom>
            <a:gradFill flip="none" rotWithShape="1">
              <a:gsLst>
                <a:gs pos="48000">
                  <a:srgbClr val="A2B4F1"/>
                </a:gs>
                <a:gs pos="0">
                  <a:schemeClr val="accent5">
                    <a:lumMod val="40000"/>
                    <a:lumOff val="60000"/>
                  </a:schemeClr>
                </a:gs>
                <a:gs pos="48000">
                  <a:schemeClr val="accent4">
                    <a:lumMod val="97000"/>
                    <a:lumOff val="3000"/>
                  </a:schemeClr>
                </a:gs>
                <a:gs pos="100000">
                  <a:schemeClr val="accent4">
                    <a:lumMod val="60000"/>
                    <a:lumOff val="40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2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Amazon Ember Medium"/>
                  <a:ea typeface="+mn-ea"/>
                  <a:cs typeface="+mn-cs"/>
                </a:rPr>
                <a:t>…</a:t>
              </a:r>
            </a:p>
          </p:txBody>
        </p:sp>
        <p:sp>
          <p:nvSpPr>
            <p:cNvPr id="51" name="Rectangle: Rounded Corners 2239">
              <a:extLst>
                <a:ext uri="{FF2B5EF4-FFF2-40B4-BE49-F238E27FC236}">
                  <a16:creationId xmlns:a16="http://schemas.microsoft.com/office/drawing/2014/main" id="{90FA7CFF-3212-66E4-AC08-C2C258B35EA2}"/>
                </a:ext>
              </a:extLst>
            </p:cNvPr>
            <p:cNvSpPr/>
            <p:nvPr/>
          </p:nvSpPr>
          <p:spPr>
            <a:xfrm>
              <a:off x="2213797" y="2089610"/>
              <a:ext cx="934410" cy="395914"/>
            </a:xfrm>
            <a:prstGeom prst="roundRect">
              <a:avLst>
                <a:gd name="adj" fmla="val 50000"/>
              </a:avLst>
            </a:prstGeom>
            <a:gradFill flip="none" rotWithShape="1">
              <a:gsLst>
                <a:gs pos="48000">
                  <a:srgbClr val="A2B4F1"/>
                </a:gs>
                <a:gs pos="0">
                  <a:schemeClr val="accent5">
                    <a:lumMod val="40000"/>
                    <a:lumOff val="60000"/>
                  </a:schemeClr>
                </a:gs>
                <a:gs pos="48000">
                  <a:schemeClr val="accent4">
                    <a:lumMod val="97000"/>
                    <a:lumOff val="3000"/>
                  </a:schemeClr>
                </a:gs>
                <a:gs pos="100000">
                  <a:schemeClr val="accent4">
                    <a:lumMod val="60000"/>
                    <a:lumOff val="40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2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Amazon Ember Medium"/>
                  <a:ea typeface="+mn-ea"/>
                  <a:cs typeface="+mn-cs"/>
                </a:rPr>
                <a:t>…</a:t>
              </a:r>
            </a:p>
          </p:txBody>
        </p:sp>
        <p:sp>
          <p:nvSpPr>
            <p:cNvPr id="52" name="Rectangle: Rounded Corners 2241">
              <a:extLst>
                <a:ext uri="{FF2B5EF4-FFF2-40B4-BE49-F238E27FC236}">
                  <a16:creationId xmlns:a16="http://schemas.microsoft.com/office/drawing/2014/main" id="{606A7990-179A-D2E7-57DB-28997DC98FAD}"/>
                </a:ext>
              </a:extLst>
            </p:cNvPr>
            <p:cNvSpPr/>
            <p:nvPr/>
          </p:nvSpPr>
          <p:spPr>
            <a:xfrm>
              <a:off x="2213797" y="4374109"/>
              <a:ext cx="934410" cy="395914"/>
            </a:xfrm>
            <a:prstGeom prst="roundRect">
              <a:avLst>
                <a:gd name="adj" fmla="val 50000"/>
              </a:avLst>
            </a:prstGeom>
            <a:gradFill flip="none" rotWithShape="1">
              <a:gsLst>
                <a:gs pos="48000">
                  <a:srgbClr val="A2B4F1"/>
                </a:gs>
                <a:gs pos="0">
                  <a:schemeClr val="accent5">
                    <a:lumMod val="40000"/>
                    <a:lumOff val="60000"/>
                  </a:schemeClr>
                </a:gs>
                <a:gs pos="48000">
                  <a:schemeClr val="accent4">
                    <a:lumMod val="97000"/>
                    <a:lumOff val="3000"/>
                  </a:schemeClr>
                </a:gs>
                <a:gs pos="100000">
                  <a:schemeClr val="accent4">
                    <a:lumMod val="60000"/>
                    <a:lumOff val="40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2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Amazon Ember Medium"/>
                  <a:ea typeface="+mn-ea"/>
                  <a:cs typeface="+mn-cs"/>
                </a:rPr>
                <a:t>…</a:t>
              </a:r>
            </a:p>
          </p:txBody>
        </p:sp>
        <p:sp>
          <p:nvSpPr>
            <p:cNvPr id="53" name="Rectangle: Rounded Corners 2243">
              <a:extLst>
                <a:ext uri="{FF2B5EF4-FFF2-40B4-BE49-F238E27FC236}">
                  <a16:creationId xmlns:a16="http://schemas.microsoft.com/office/drawing/2014/main" id="{A6BBD00B-65A4-0D38-63EC-D44EFE25C8A3}"/>
                </a:ext>
              </a:extLst>
            </p:cNvPr>
            <p:cNvSpPr/>
            <p:nvPr/>
          </p:nvSpPr>
          <p:spPr>
            <a:xfrm>
              <a:off x="2213797" y="3799102"/>
              <a:ext cx="934410" cy="395914"/>
            </a:xfrm>
            <a:prstGeom prst="roundRect">
              <a:avLst>
                <a:gd name="adj" fmla="val 50000"/>
              </a:avLst>
            </a:prstGeom>
            <a:gradFill flip="none" rotWithShape="1">
              <a:gsLst>
                <a:gs pos="48000">
                  <a:srgbClr val="A2B4F1"/>
                </a:gs>
                <a:gs pos="0">
                  <a:schemeClr val="accent5">
                    <a:lumMod val="40000"/>
                    <a:lumOff val="60000"/>
                  </a:schemeClr>
                </a:gs>
                <a:gs pos="48000">
                  <a:schemeClr val="accent4">
                    <a:lumMod val="97000"/>
                    <a:lumOff val="3000"/>
                  </a:schemeClr>
                </a:gs>
                <a:gs pos="100000">
                  <a:schemeClr val="accent4">
                    <a:lumMod val="60000"/>
                    <a:lumOff val="40000"/>
                  </a:schemeClr>
                </a:gs>
              </a:gsLst>
              <a:lin ang="16200000" scaled="1"/>
              <a:tileRect/>
            </a:gra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2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Amazon Ember Medium"/>
                  <a:ea typeface="+mn-ea"/>
                  <a:cs typeface="+mn-cs"/>
                </a:rPr>
                <a:t>…</a:t>
              </a:r>
            </a:p>
          </p:txBody>
        </p:sp>
        <p:sp>
          <p:nvSpPr>
            <p:cNvPr id="54" name="Rectangle: Rounded Corners 52">
              <a:extLst>
                <a:ext uri="{FF2B5EF4-FFF2-40B4-BE49-F238E27FC236}">
                  <a16:creationId xmlns:a16="http://schemas.microsoft.com/office/drawing/2014/main" id="{53FE0DC7-27DE-6FBB-8ED6-CBF895AB07BC}"/>
                </a:ext>
              </a:extLst>
            </p:cNvPr>
            <p:cNvSpPr/>
            <p:nvPr/>
          </p:nvSpPr>
          <p:spPr>
            <a:xfrm>
              <a:off x="525638" y="3189304"/>
              <a:ext cx="934410" cy="488792"/>
            </a:xfrm>
            <a:prstGeom prst="roundRect">
              <a:avLst>
                <a:gd name="adj" fmla="val 50000"/>
              </a:avLst>
            </a:prstGeom>
            <a:gradFill flip="none" rotWithShape="1">
              <a:gsLst>
                <a:gs pos="48000">
                  <a:srgbClr val="A2B4F1"/>
                </a:gs>
                <a:gs pos="0">
                  <a:schemeClr val="accent5">
                    <a:lumMod val="40000"/>
                    <a:lumOff val="60000"/>
                  </a:schemeClr>
                </a:gs>
                <a:gs pos="48000">
                  <a:schemeClr val="accent4">
                    <a:lumMod val="97000"/>
                    <a:lumOff val="3000"/>
                  </a:schemeClr>
                </a:gs>
                <a:gs pos="100000">
                  <a:schemeClr val="accent4">
                    <a:lumMod val="60000"/>
                    <a:lumOff val="40000"/>
                  </a:schemeClr>
                </a:gs>
              </a:gsLst>
              <a:lin ang="16200000" scaled="1"/>
              <a:tileRect/>
            </a:gradFill>
            <a:ln>
              <a:gradFill flip="none" rotWithShape="1">
                <a:gsLst>
                  <a:gs pos="0">
                    <a:schemeClr val="accent4"/>
                  </a:gs>
                  <a:gs pos="100000">
                    <a:schemeClr val="accent4">
                      <a:lumMod val="75000"/>
                    </a:schemeClr>
                  </a:gs>
                </a:gsLst>
                <a:lin ang="189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2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Amazon Ember Medium"/>
                  <a:ea typeface="+mn-ea"/>
                  <a:cs typeface="+mn-cs"/>
                </a:rPr>
                <a:t>Labeled data</a:t>
              </a:r>
            </a:p>
          </p:txBody>
        </p:sp>
        <p:sp>
          <p:nvSpPr>
            <p:cNvPr id="55" name="Rectangle: Rounded Corners 124">
              <a:extLst>
                <a:ext uri="{FF2B5EF4-FFF2-40B4-BE49-F238E27FC236}">
                  <a16:creationId xmlns:a16="http://schemas.microsoft.com/office/drawing/2014/main" id="{AE026C58-835E-1097-D34E-668F43C3967B}"/>
                </a:ext>
              </a:extLst>
            </p:cNvPr>
            <p:cNvSpPr/>
            <p:nvPr/>
          </p:nvSpPr>
          <p:spPr>
            <a:xfrm>
              <a:off x="525638" y="2668501"/>
              <a:ext cx="934410" cy="388148"/>
            </a:xfrm>
            <a:prstGeom prst="roundRect">
              <a:avLst>
                <a:gd name="adj" fmla="val 50000"/>
              </a:avLst>
            </a:prstGeom>
            <a:gradFill flip="none" rotWithShape="1">
              <a:gsLst>
                <a:gs pos="48000">
                  <a:srgbClr val="A2B4F1"/>
                </a:gs>
                <a:gs pos="0">
                  <a:schemeClr val="accent5">
                    <a:lumMod val="40000"/>
                    <a:lumOff val="60000"/>
                  </a:schemeClr>
                </a:gs>
                <a:gs pos="48000">
                  <a:schemeClr val="accent4">
                    <a:lumMod val="97000"/>
                    <a:lumOff val="3000"/>
                  </a:schemeClr>
                </a:gs>
                <a:gs pos="100000">
                  <a:schemeClr val="accent4">
                    <a:lumMod val="60000"/>
                    <a:lumOff val="40000"/>
                  </a:schemeClr>
                </a:gs>
              </a:gsLst>
              <a:lin ang="16200000" scaled="1"/>
              <a:tileRect/>
            </a:gradFill>
            <a:ln>
              <a:gradFill flip="none" rotWithShape="1">
                <a:gsLst>
                  <a:gs pos="0">
                    <a:schemeClr val="accent4"/>
                  </a:gs>
                  <a:gs pos="100000">
                    <a:schemeClr val="accent4">
                      <a:lumMod val="75000"/>
                    </a:schemeClr>
                  </a:gs>
                </a:gsLst>
                <a:lin ang="189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2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Amazon Ember Medium"/>
                  <a:ea typeface="+mn-ea"/>
                  <a:cs typeface="+mn-cs"/>
                </a:rPr>
                <a:t>…</a:t>
              </a:r>
            </a:p>
          </p:txBody>
        </p:sp>
        <p:sp>
          <p:nvSpPr>
            <p:cNvPr id="56" name="Rectangle: Rounded Corners 126">
              <a:extLst>
                <a:ext uri="{FF2B5EF4-FFF2-40B4-BE49-F238E27FC236}">
                  <a16:creationId xmlns:a16="http://schemas.microsoft.com/office/drawing/2014/main" id="{94D49CAF-065D-F38F-1AAC-EF3B95869463}"/>
                </a:ext>
              </a:extLst>
            </p:cNvPr>
            <p:cNvSpPr/>
            <p:nvPr/>
          </p:nvSpPr>
          <p:spPr>
            <a:xfrm>
              <a:off x="525638" y="2093493"/>
              <a:ext cx="934410" cy="388148"/>
            </a:xfrm>
            <a:prstGeom prst="roundRect">
              <a:avLst>
                <a:gd name="adj" fmla="val 50000"/>
              </a:avLst>
            </a:prstGeom>
            <a:gradFill flip="none" rotWithShape="1">
              <a:gsLst>
                <a:gs pos="48000">
                  <a:srgbClr val="A2B4F1"/>
                </a:gs>
                <a:gs pos="0">
                  <a:schemeClr val="accent5">
                    <a:lumMod val="40000"/>
                    <a:lumOff val="60000"/>
                  </a:schemeClr>
                </a:gs>
                <a:gs pos="48000">
                  <a:schemeClr val="accent4">
                    <a:lumMod val="97000"/>
                    <a:lumOff val="3000"/>
                  </a:schemeClr>
                </a:gs>
                <a:gs pos="100000">
                  <a:schemeClr val="accent4">
                    <a:lumMod val="60000"/>
                    <a:lumOff val="40000"/>
                  </a:schemeClr>
                </a:gs>
              </a:gsLst>
              <a:lin ang="16200000" scaled="1"/>
              <a:tileRect/>
            </a:gradFill>
            <a:ln>
              <a:gradFill flip="none" rotWithShape="1">
                <a:gsLst>
                  <a:gs pos="0">
                    <a:schemeClr val="accent4"/>
                  </a:gs>
                  <a:gs pos="100000">
                    <a:schemeClr val="accent4">
                      <a:lumMod val="75000"/>
                    </a:schemeClr>
                  </a:gs>
                </a:gsLst>
                <a:lin ang="189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2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Amazon Ember Medium"/>
                  <a:ea typeface="+mn-ea"/>
                  <a:cs typeface="+mn-cs"/>
                </a:rPr>
                <a:t>…</a:t>
              </a:r>
            </a:p>
          </p:txBody>
        </p:sp>
        <p:sp>
          <p:nvSpPr>
            <p:cNvPr id="57" name="Rectangle: Rounded Corners 2240">
              <a:extLst>
                <a:ext uri="{FF2B5EF4-FFF2-40B4-BE49-F238E27FC236}">
                  <a16:creationId xmlns:a16="http://schemas.microsoft.com/office/drawing/2014/main" id="{60DCD053-A68D-B499-9B0E-FD6F8AA00CAA}"/>
                </a:ext>
              </a:extLst>
            </p:cNvPr>
            <p:cNvSpPr/>
            <p:nvPr/>
          </p:nvSpPr>
          <p:spPr>
            <a:xfrm>
              <a:off x="525638" y="4377992"/>
              <a:ext cx="934410" cy="388148"/>
            </a:xfrm>
            <a:prstGeom prst="roundRect">
              <a:avLst>
                <a:gd name="adj" fmla="val 50000"/>
              </a:avLst>
            </a:prstGeom>
            <a:gradFill flip="none" rotWithShape="1">
              <a:gsLst>
                <a:gs pos="48000">
                  <a:srgbClr val="A2B4F1"/>
                </a:gs>
                <a:gs pos="0">
                  <a:schemeClr val="accent5">
                    <a:lumMod val="40000"/>
                    <a:lumOff val="60000"/>
                  </a:schemeClr>
                </a:gs>
                <a:gs pos="48000">
                  <a:schemeClr val="accent4">
                    <a:lumMod val="97000"/>
                    <a:lumOff val="3000"/>
                  </a:schemeClr>
                </a:gs>
                <a:gs pos="100000">
                  <a:schemeClr val="accent4">
                    <a:lumMod val="60000"/>
                    <a:lumOff val="40000"/>
                  </a:schemeClr>
                </a:gs>
              </a:gsLst>
              <a:lin ang="16200000" scaled="1"/>
              <a:tileRect/>
            </a:gradFill>
            <a:ln>
              <a:gradFill flip="none" rotWithShape="1">
                <a:gsLst>
                  <a:gs pos="0">
                    <a:schemeClr val="accent4"/>
                  </a:gs>
                  <a:gs pos="100000">
                    <a:schemeClr val="accent4">
                      <a:lumMod val="75000"/>
                    </a:schemeClr>
                  </a:gs>
                </a:gsLst>
                <a:lin ang="189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2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Amazon Ember Medium"/>
                  <a:ea typeface="+mn-ea"/>
                  <a:cs typeface="+mn-cs"/>
                </a:rPr>
                <a:t>…</a:t>
              </a:r>
            </a:p>
          </p:txBody>
        </p:sp>
        <p:sp>
          <p:nvSpPr>
            <p:cNvPr id="58" name="Rectangle: Rounded Corners 2242">
              <a:extLst>
                <a:ext uri="{FF2B5EF4-FFF2-40B4-BE49-F238E27FC236}">
                  <a16:creationId xmlns:a16="http://schemas.microsoft.com/office/drawing/2014/main" id="{7BBC9562-8E82-2416-EC4D-CC63E5E6983F}"/>
                </a:ext>
              </a:extLst>
            </p:cNvPr>
            <p:cNvSpPr/>
            <p:nvPr/>
          </p:nvSpPr>
          <p:spPr>
            <a:xfrm>
              <a:off x="525638" y="3802985"/>
              <a:ext cx="934410" cy="388148"/>
            </a:xfrm>
            <a:prstGeom prst="roundRect">
              <a:avLst>
                <a:gd name="adj" fmla="val 50000"/>
              </a:avLst>
            </a:prstGeom>
            <a:gradFill flip="none" rotWithShape="1">
              <a:gsLst>
                <a:gs pos="48000">
                  <a:srgbClr val="A2B4F1"/>
                </a:gs>
                <a:gs pos="0">
                  <a:schemeClr val="accent5">
                    <a:lumMod val="40000"/>
                    <a:lumOff val="60000"/>
                  </a:schemeClr>
                </a:gs>
                <a:gs pos="48000">
                  <a:schemeClr val="accent4">
                    <a:lumMod val="97000"/>
                    <a:lumOff val="3000"/>
                  </a:schemeClr>
                </a:gs>
                <a:gs pos="100000">
                  <a:schemeClr val="accent4">
                    <a:lumMod val="60000"/>
                    <a:lumOff val="40000"/>
                  </a:schemeClr>
                </a:gs>
              </a:gsLst>
              <a:lin ang="16200000" scaled="1"/>
              <a:tileRect/>
            </a:gradFill>
            <a:ln>
              <a:gradFill flip="none" rotWithShape="1">
                <a:gsLst>
                  <a:gs pos="0">
                    <a:schemeClr val="accent4"/>
                  </a:gs>
                  <a:gs pos="100000">
                    <a:schemeClr val="accent4">
                      <a:lumMod val="75000"/>
                    </a:schemeClr>
                  </a:gs>
                </a:gsLst>
                <a:lin ang="189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2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Amazon Ember Medium"/>
                  <a:ea typeface="+mn-ea"/>
                  <a:cs typeface="+mn-cs"/>
                </a:rPr>
                <a:t>…</a:t>
              </a:r>
            </a:p>
          </p:txBody>
        </p:sp>
      </p:grpSp>
      <p:sp>
        <p:nvSpPr>
          <p:cNvPr id="61" name="Rectangle: Rounded Corners 3361">
            <a:extLst>
              <a:ext uri="{FF2B5EF4-FFF2-40B4-BE49-F238E27FC236}">
                <a16:creationId xmlns:a16="http://schemas.microsoft.com/office/drawing/2014/main" id="{B9259E35-AE69-3A77-AA7B-F2C5110ECF30}"/>
              </a:ext>
            </a:extLst>
          </p:cNvPr>
          <p:cNvSpPr/>
          <p:nvPr/>
        </p:nvSpPr>
        <p:spPr>
          <a:xfrm>
            <a:off x="3954147" y="2429741"/>
            <a:ext cx="1454462" cy="347996"/>
          </a:xfrm>
          <a:prstGeom prst="roundRect">
            <a:avLst>
              <a:gd name="adj" fmla="val 50000"/>
            </a:avLst>
          </a:prstGeom>
          <a:gradFill>
            <a:gsLst>
              <a:gs pos="0">
                <a:schemeClr val="accent5">
                  <a:lumMod val="75000"/>
                </a:schemeClr>
              </a:gs>
              <a:gs pos="50000">
                <a:schemeClr val="accent3">
                  <a:shade val="67500"/>
                  <a:satMod val="115000"/>
                </a:schemeClr>
              </a:gs>
              <a:gs pos="100000">
                <a:schemeClr val="accent3">
                  <a:shade val="100000"/>
                  <a:satMod val="115000"/>
                </a:schemeClr>
              </a:gs>
            </a:gsLst>
            <a:lin ang="2700000" scaled="1"/>
          </a:gra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Display" panose="020F0603020204020204" pitchFamily="34" charset="0"/>
                <a:ea typeface="+mn-ea"/>
                <a:cs typeface="+mn-cs"/>
              </a:rPr>
              <a:t>Text generation</a:t>
            </a:r>
          </a:p>
        </p:txBody>
      </p:sp>
      <p:sp>
        <p:nvSpPr>
          <p:cNvPr id="62" name="Rectangle: Rounded Corners 3362">
            <a:extLst>
              <a:ext uri="{FF2B5EF4-FFF2-40B4-BE49-F238E27FC236}">
                <a16:creationId xmlns:a16="http://schemas.microsoft.com/office/drawing/2014/main" id="{AABE9B7F-B2D3-80F9-B551-7858562CA11B}"/>
              </a:ext>
            </a:extLst>
          </p:cNvPr>
          <p:cNvSpPr/>
          <p:nvPr/>
        </p:nvSpPr>
        <p:spPr>
          <a:xfrm>
            <a:off x="3954147" y="2951252"/>
            <a:ext cx="1454462" cy="347996"/>
          </a:xfrm>
          <a:prstGeom prst="roundRect">
            <a:avLst>
              <a:gd name="adj" fmla="val 50000"/>
            </a:avLst>
          </a:prstGeom>
          <a:gradFill>
            <a:gsLst>
              <a:gs pos="0">
                <a:schemeClr val="accent5">
                  <a:lumMod val="75000"/>
                </a:schemeClr>
              </a:gs>
              <a:gs pos="50000">
                <a:schemeClr val="accent3">
                  <a:shade val="67500"/>
                  <a:satMod val="115000"/>
                </a:schemeClr>
              </a:gs>
              <a:gs pos="100000">
                <a:schemeClr val="accent3">
                  <a:shade val="100000"/>
                  <a:satMod val="115000"/>
                </a:schemeClr>
              </a:gs>
            </a:gsLst>
            <a:lin ang="2700000" scaled="1"/>
          </a:gra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Display" panose="020F0603020204020204" pitchFamily="34" charset="0"/>
                <a:ea typeface="+mn-ea"/>
                <a:cs typeface="+mn-cs"/>
              </a:rPr>
              <a:t>Summarization</a:t>
            </a:r>
          </a:p>
        </p:txBody>
      </p:sp>
      <p:sp>
        <p:nvSpPr>
          <p:cNvPr id="63" name="Rectangle: Rounded Corners 3363">
            <a:extLst>
              <a:ext uri="{FF2B5EF4-FFF2-40B4-BE49-F238E27FC236}">
                <a16:creationId xmlns:a16="http://schemas.microsoft.com/office/drawing/2014/main" id="{EBDCDC15-6299-3A2B-43B6-0B9124F9FA37}"/>
              </a:ext>
            </a:extLst>
          </p:cNvPr>
          <p:cNvSpPr/>
          <p:nvPr/>
        </p:nvSpPr>
        <p:spPr>
          <a:xfrm>
            <a:off x="3954147" y="3472764"/>
            <a:ext cx="1454462" cy="347996"/>
          </a:xfrm>
          <a:prstGeom prst="roundRect">
            <a:avLst>
              <a:gd name="adj" fmla="val 50000"/>
            </a:avLst>
          </a:prstGeom>
          <a:gradFill>
            <a:gsLst>
              <a:gs pos="0">
                <a:schemeClr val="accent5">
                  <a:lumMod val="75000"/>
                </a:schemeClr>
              </a:gs>
              <a:gs pos="50000">
                <a:schemeClr val="accent3">
                  <a:shade val="67500"/>
                  <a:satMod val="115000"/>
                </a:schemeClr>
              </a:gs>
              <a:gs pos="100000">
                <a:schemeClr val="accent3">
                  <a:shade val="100000"/>
                  <a:satMod val="115000"/>
                </a:schemeClr>
              </a:gs>
            </a:gsLst>
            <a:lin ang="2700000" scaled="1"/>
          </a:gra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Display" panose="020F0603020204020204" pitchFamily="34" charset="0"/>
                <a:ea typeface="+mn-ea"/>
                <a:cs typeface="+mn-cs"/>
              </a:rPr>
              <a:t>Information extraction</a:t>
            </a:r>
          </a:p>
        </p:txBody>
      </p:sp>
      <p:sp>
        <p:nvSpPr>
          <p:cNvPr id="64" name="Rectangle: Rounded Corners 3364">
            <a:extLst>
              <a:ext uri="{FF2B5EF4-FFF2-40B4-BE49-F238E27FC236}">
                <a16:creationId xmlns:a16="http://schemas.microsoft.com/office/drawing/2014/main" id="{E72026BB-B539-9C67-4D3E-2A5325866245}"/>
              </a:ext>
            </a:extLst>
          </p:cNvPr>
          <p:cNvSpPr/>
          <p:nvPr/>
        </p:nvSpPr>
        <p:spPr>
          <a:xfrm>
            <a:off x="3954147" y="3994274"/>
            <a:ext cx="1454462" cy="347996"/>
          </a:xfrm>
          <a:prstGeom prst="roundRect">
            <a:avLst>
              <a:gd name="adj" fmla="val 50000"/>
            </a:avLst>
          </a:prstGeom>
          <a:gradFill>
            <a:gsLst>
              <a:gs pos="0">
                <a:schemeClr val="accent5">
                  <a:lumMod val="75000"/>
                </a:schemeClr>
              </a:gs>
              <a:gs pos="50000">
                <a:schemeClr val="accent3">
                  <a:shade val="67500"/>
                  <a:satMod val="115000"/>
                </a:schemeClr>
              </a:gs>
              <a:gs pos="100000">
                <a:schemeClr val="accent3">
                  <a:shade val="100000"/>
                  <a:satMod val="115000"/>
                </a:schemeClr>
              </a:gs>
            </a:gsLst>
            <a:lin ang="2700000" scaled="1"/>
          </a:gra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Display" panose="020F0603020204020204" pitchFamily="34" charset="0"/>
                <a:ea typeface="+mn-ea"/>
                <a:cs typeface="+mn-cs"/>
              </a:rPr>
              <a:t>Q&amp;A</a:t>
            </a:r>
          </a:p>
        </p:txBody>
      </p:sp>
      <p:sp>
        <p:nvSpPr>
          <p:cNvPr id="65" name="Rectangle: Rounded Corners 3365">
            <a:extLst>
              <a:ext uri="{FF2B5EF4-FFF2-40B4-BE49-F238E27FC236}">
                <a16:creationId xmlns:a16="http://schemas.microsoft.com/office/drawing/2014/main" id="{1775BA0F-A124-142A-9FF6-2A4E9C3C1938}"/>
              </a:ext>
            </a:extLst>
          </p:cNvPr>
          <p:cNvSpPr/>
          <p:nvPr/>
        </p:nvSpPr>
        <p:spPr>
          <a:xfrm>
            <a:off x="3954147" y="4515783"/>
            <a:ext cx="1454462" cy="347996"/>
          </a:xfrm>
          <a:prstGeom prst="roundRect">
            <a:avLst>
              <a:gd name="adj" fmla="val 50000"/>
            </a:avLst>
          </a:prstGeom>
          <a:gradFill>
            <a:gsLst>
              <a:gs pos="0">
                <a:schemeClr val="accent5">
                  <a:lumMod val="75000"/>
                </a:schemeClr>
              </a:gs>
              <a:gs pos="50000">
                <a:schemeClr val="accent3">
                  <a:shade val="67500"/>
                  <a:satMod val="115000"/>
                </a:schemeClr>
              </a:gs>
              <a:gs pos="100000">
                <a:schemeClr val="accent3">
                  <a:shade val="100000"/>
                  <a:satMod val="115000"/>
                </a:schemeClr>
              </a:gs>
            </a:gsLst>
            <a:lin ang="2700000" scaled="1"/>
          </a:gra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mazon Ember Display" panose="020F0603020204020204" pitchFamily="34" charset="0"/>
                <a:ea typeface="+mn-ea"/>
                <a:cs typeface="+mn-cs"/>
              </a:rPr>
              <a:t>Chatbot</a:t>
            </a:r>
          </a:p>
        </p:txBody>
      </p:sp>
    </p:spTree>
    <p:extLst>
      <p:ext uri="{BB962C8B-B14F-4D97-AF65-F5344CB8AC3E}">
        <p14:creationId xmlns:p14="http://schemas.microsoft.com/office/powerpoint/2010/main" val="125355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90FFB63-D01A-AC18-816D-C00BD9A5205D}"/>
              </a:ext>
            </a:extLst>
          </p:cNvPr>
          <p:cNvSpPr>
            <a:spLocks noGrp="1"/>
          </p:cNvSpPr>
          <p:nvPr>
            <p:ph type="sldNum" idx="97"/>
          </p:nvPr>
        </p:nvSpPr>
        <p:spPr/>
        <p:txBody>
          <a:bodyPr/>
          <a:lstStyle/>
          <a:p>
            <a:fld id="{86A8BF56-6CB3-514C-9A64-F39D95C9E25B}" type="slidenum">
              <a:rPr lang="en-US" smtClean="0"/>
              <a:t>9</a:t>
            </a:fld>
            <a:endParaRPr lang="en-US"/>
          </a:p>
        </p:txBody>
      </p:sp>
      <p:sp>
        <p:nvSpPr>
          <p:cNvPr id="2" name="Title 1">
            <a:extLst>
              <a:ext uri="{FF2B5EF4-FFF2-40B4-BE49-F238E27FC236}">
                <a16:creationId xmlns:a16="http://schemas.microsoft.com/office/drawing/2014/main" id="{F130FCEF-DDCD-E42B-6A93-491A0CA453E4}"/>
              </a:ext>
            </a:extLst>
          </p:cNvPr>
          <p:cNvSpPr>
            <a:spLocks noGrp="1"/>
          </p:cNvSpPr>
          <p:nvPr>
            <p:ph type="title" idx="1"/>
          </p:nvPr>
        </p:nvSpPr>
        <p:spPr/>
        <p:txBody>
          <a:bodyPr/>
          <a:lstStyle/>
          <a:p>
            <a:r>
              <a:rPr lang="en-US" dirty="0"/>
              <a:t>The growth of LLMs</a:t>
            </a:r>
          </a:p>
        </p:txBody>
      </p:sp>
      <p:pic>
        <p:nvPicPr>
          <p:cNvPr id="8" name="Picture 7" descr="Graph showing how the number of weights or parameters of AI sustems have been growing subtantially over the years starting form December 2021">
            <a:extLst>
              <a:ext uri="{FF2B5EF4-FFF2-40B4-BE49-F238E27FC236}">
                <a16:creationId xmlns:a16="http://schemas.microsoft.com/office/drawing/2014/main" id="{B61F0133-4476-2347-7B1F-0EC161BB77B9}"/>
              </a:ext>
            </a:extLst>
          </p:cNvPr>
          <p:cNvPicPr>
            <a:picLocks noChangeAspect="1"/>
          </p:cNvPicPr>
          <p:nvPr/>
        </p:nvPicPr>
        <p:blipFill rotWithShape="1">
          <a:blip r:embed="rId3"/>
          <a:srcRect b="12566"/>
          <a:stretch/>
        </p:blipFill>
        <p:spPr>
          <a:xfrm>
            <a:off x="1780614" y="1095829"/>
            <a:ext cx="8630772" cy="5326742"/>
          </a:xfrm>
          <a:prstGeom prst="rect">
            <a:avLst/>
          </a:prstGeom>
        </p:spPr>
      </p:pic>
      <p:sp>
        <p:nvSpPr>
          <p:cNvPr id="6" name="TextBox 5">
            <a:extLst>
              <a:ext uri="{FF2B5EF4-FFF2-40B4-BE49-F238E27FC236}">
                <a16:creationId xmlns:a16="http://schemas.microsoft.com/office/drawing/2014/main" id="{9F139714-E075-21F2-9402-1E761C91A7DF}"/>
              </a:ext>
            </a:extLst>
          </p:cNvPr>
          <p:cNvSpPr txBox="1"/>
          <p:nvPr/>
        </p:nvSpPr>
        <p:spPr>
          <a:xfrm>
            <a:off x="8837275" y="6371582"/>
            <a:ext cx="2637260" cy="369332"/>
          </a:xfrm>
          <a:prstGeom prst="rect">
            <a:avLst/>
          </a:prstGeom>
          <a:noFill/>
        </p:spPr>
        <p:txBody>
          <a:bodyPr wrap="none" rtlCol="0">
            <a:spAutoFit/>
          </a:bodyPr>
          <a:lstStyle/>
          <a:p>
            <a:r>
              <a:rPr lang="en-US" dirty="0"/>
              <a:t>Source: </a:t>
            </a:r>
            <a:r>
              <a:rPr lang="en-US" dirty="0">
                <a:hlinkClick r:id="rId4"/>
              </a:rPr>
              <a:t>outworldindata</a:t>
            </a:r>
            <a:endParaRPr lang="en-US" dirty="0"/>
          </a:p>
        </p:txBody>
      </p:sp>
    </p:spTree>
    <p:extLst>
      <p:ext uri="{BB962C8B-B14F-4D97-AF65-F5344CB8AC3E}">
        <p14:creationId xmlns:p14="http://schemas.microsoft.com/office/powerpoint/2010/main" val="27766228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EP-GitHub">
  <a:themeElements>
    <a:clrScheme name="MLU-Academy">
      <a:dk1>
        <a:sysClr val="windowText" lastClr="000000"/>
      </a:dk1>
      <a:lt1>
        <a:sysClr val="window" lastClr="FFFFFF"/>
      </a:lt1>
      <a:dk2>
        <a:srgbClr val="232F3E"/>
      </a:dk2>
      <a:lt2>
        <a:srgbClr val="F1F3F3"/>
      </a:lt2>
      <a:accent1>
        <a:srgbClr val="003181"/>
      </a:accent1>
      <a:accent2>
        <a:srgbClr val="FFAD97"/>
      </a:accent2>
      <a:accent3>
        <a:srgbClr val="F46EBB"/>
      </a:accent3>
      <a:accent4>
        <a:srgbClr val="2074D5"/>
      </a:accent4>
      <a:accent5>
        <a:srgbClr val="7C5AED"/>
      </a:accent5>
      <a:accent6>
        <a:srgbClr val="DF2A5D"/>
      </a:accent6>
      <a:hlink>
        <a:srgbClr val="0972D3"/>
      </a:hlink>
      <a:folHlink>
        <a:srgbClr val="0972D3"/>
      </a:folHlink>
    </a:clrScheme>
    <a:fontScheme name="MLU-Academy-fonts">
      <a:majorFont>
        <a:latin typeface="Amazon Ember Display Heavy"/>
        <a:ea typeface=""/>
        <a:cs typeface=""/>
      </a:majorFont>
      <a:minorFont>
        <a:latin typeface="Amazon Ember Display"/>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Squid Ink">
      <a:srgbClr val="161E2D"/>
    </a:custClr>
    <a:custClr name="Squid Ink">
      <a:srgbClr val="232F3E"/>
    </a:custClr>
    <a:custClr name="Stone">
      <a:srgbClr val="D4DADA"/>
    </a:custClr>
    <a:custClr name="Paper">
      <a:srgbClr val="F1F3F3"/>
    </a:custClr>
    <a:custClr name="White">
      <a:srgbClr val="FFFFFF"/>
    </a:custClr>
    <a:custClr name="blank">
      <a:srgbClr val="FFFFFF"/>
    </a:custClr>
    <a:custClr name="blank">
      <a:srgbClr val="FFFFFF"/>
    </a:custClr>
    <a:custClr name="blank">
      <a:srgbClr val="FFFFFF"/>
    </a:custClr>
    <a:custClr name="blank">
      <a:srgbClr val="FFFFFF"/>
    </a:custClr>
    <a:custClr name="blank">
      <a:srgbClr val="FFFFFF"/>
    </a:custClr>
    <a:custClr name="Anchor">
      <a:srgbClr val="003181"/>
    </a:custClr>
    <a:custClr name="Sky">
      <a:srgbClr val="2074D5"/>
    </a:custClr>
    <a:custClr name="Rind">
      <a:srgbClr val="FBD8BF"/>
    </a:custClr>
    <a:custClr name="Smile">
      <a:srgbClr val="FF9900"/>
    </a:custClr>
    <a:custClr name="blank">
      <a:srgbClr val="FFFFFF"/>
    </a:custClr>
    <a:custClr name="Galaxy">
      <a:srgbClr val="330066"/>
    </a:custClr>
    <a:custClr name="Cosmos">
      <a:srgbClr val="DF2A5D"/>
    </a:custClr>
    <a:custClr name="Violet">
      <a:srgbClr val="7C5AED"/>
    </a:custClr>
    <a:custClr name="Cyan">
      <a:srgbClr val="7CE8F4"/>
    </a:custClr>
    <a:custClr name="blank">
      <a:srgbClr val="FFFFFF"/>
    </a:custClr>
    <a:custClr name="Sea Blue">
      <a:srgbClr val="005276"/>
    </a:custClr>
    <a:custClr name="Aqua">
      <a:srgbClr val="007FAA"/>
    </a:custClr>
    <a:custClr name="Lab">
      <a:srgbClr val="38EF7D"/>
    </a:custClr>
    <a:custClr name="Mist">
      <a:srgbClr val="9FFCEA"/>
    </a:custClr>
    <a:custClr name="blank">
      <a:srgbClr val="FFFFFF"/>
    </a:custClr>
    <a:custClr name="Anchor">
      <a:srgbClr val="003181"/>
    </a:custClr>
    <a:custClr name="Sky">
      <a:srgbClr val="2074D5"/>
    </a:custClr>
    <a:custClr name="Magenta">
      <a:srgbClr val="F46EBB"/>
    </a:custClr>
    <a:custClr name="Peach">
      <a:srgbClr val="FFAD97"/>
    </a:custClr>
    <a:custClr name="blank">
      <a:srgbClr val="FFFFFF"/>
    </a:custClr>
  </a:custClrLst>
  <a:extLst>
    <a:ext uri="{05A4C25C-085E-4340-85A3-A5531E510DB2}">
      <thm15:themeFamily xmlns:thm15="http://schemas.microsoft.com/office/thememl/2012/main" name="EEP-GitHub" id="{842962CA-AC46-1D48-882A-3684688E17DC}" vid="{EA6B7C85-BB29-624A-944E-87E8D14E34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EEP-GitHub</Template>
  <TotalTime>1829</TotalTime>
  <Words>4220</Words>
  <Application>Microsoft Macintosh PowerPoint</Application>
  <PresentationFormat>Widescreen</PresentationFormat>
  <Paragraphs>346</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Amazon Ember Display</vt:lpstr>
      <vt:lpstr>Amazon Ember Display Heavy</vt:lpstr>
      <vt:lpstr>Amazon Ember Heavy</vt:lpstr>
      <vt:lpstr>Amazon Ember Light</vt:lpstr>
      <vt:lpstr>Amazon Ember Medium</vt:lpstr>
      <vt:lpstr>Arial</vt:lpstr>
      <vt:lpstr>Calibri</vt:lpstr>
      <vt:lpstr>Lucida Console</vt:lpstr>
      <vt:lpstr>EEP-GitHub</vt:lpstr>
      <vt:lpstr>Foundation Models and Large Language Models</vt:lpstr>
      <vt:lpstr>Today’s activities</vt:lpstr>
      <vt:lpstr>Review: Traditional ML (1/2)</vt:lpstr>
      <vt:lpstr>Review: Traditional ML (2/2)</vt:lpstr>
      <vt:lpstr>Review: Machine learning terminology</vt:lpstr>
      <vt:lpstr>Review: Foundation models</vt:lpstr>
      <vt:lpstr>Review: Large Language Models (LLMs)</vt:lpstr>
      <vt:lpstr>Foundation models (FMs)</vt:lpstr>
      <vt:lpstr>The growth of LLMs</vt:lpstr>
      <vt:lpstr>Transformer Networks</vt:lpstr>
      <vt:lpstr>Sequence-to-sequence models</vt:lpstr>
      <vt:lpstr>Encoder-Decoder Architecture</vt:lpstr>
      <vt:lpstr>Transformers</vt:lpstr>
      <vt:lpstr>Transformers</vt:lpstr>
      <vt:lpstr>Attention Mechanism</vt:lpstr>
      <vt:lpstr>Attention Mechanism</vt:lpstr>
      <vt:lpstr>Encoder-only Architecture</vt:lpstr>
      <vt:lpstr>Decoder-only Architecture</vt:lpstr>
      <vt:lpstr>Transformers: Summary</vt:lpstr>
      <vt:lpstr>Transformers for all!</vt:lpstr>
      <vt:lpstr>Challenges and Limitations of LLMs</vt:lpstr>
      <vt:lpstr>Challenges and limitations of LLMs (1/3)</vt:lpstr>
      <vt:lpstr>Challenges and limitations of LLMs (2/3)</vt:lpstr>
      <vt:lpstr>Challenges and limitations of LLMs (3/3)</vt:lpstr>
      <vt:lpstr>Next lesson</vt:lpstr>
      <vt:lpstr>PowerPoint Presentation</vt:lpstr>
    </vt:vector>
  </TitlesOfParts>
  <Manager/>
  <Company>Amazon,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Educator Enablement Program - Generative AI</dc:title>
  <dc:subject>Foundation Models and Large Language Models</dc:subject>
  <dc:creator>Machine Learning University</dc:creator>
  <cp:keywords/>
  <dc:description/>
  <cp:lastModifiedBy>Blake, Daniel</cp:lastModifiedBy>
  <cp:revision>34</cp:revision>
  <dcterms:created xsi:type="dcterms:W3CDTF">2022-11-16T15:46:36Z</dcterms:created>
  <dcterms:modified xsi:type="dcterms:W3CDTF">2024-12-19T17:06:09Z</dcterms:modified>
  <cp:category/>
</cp:coreProperties>
</file>