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4"/>
  </p:notesMasterIdLst>
  <p:sldIdLst>
    <p:sldId id="256" r:id="rId2"/>
    <p:sldId id="259" r:id="rId3"/>
    <p:sldId id="384" r:id="rId4"/>
    <p:sldId id="4060" r:id="rId5"/>
    <p:sldId id="4061" r:id="rId6"/>
    <p:sldId id="4058" r:id="rId7"/>
    <p:sldId id="4043" r:id="rId8"/>
    <p:sldId id="4047" r:id="rId9"/>
    <p:sldId id="4046" r:id="rId10"/>
    <p:sldId id="4051" r:id="rId11"/>
    <p:sldId id="4048" r:id="rId12"/>
    <p:sldId id="386" r:id="rId13"/>
    <p:sldId id="390" r:id="rId14"/>
    <p:sldId id="4044" r:id="rId15"/>
    <p:sldId id="419" r:id="rId16"/>
    <p:sldId id="4045" r:id="rId17"/>
    <p:sldId id="4052" r:id="rId18"/>
    <p:sldId id="4050" r:id="rId19"/>
    <p:sldId id="4049" r:id="rId20"/>
    <p:sldId id="4053" r:id="rId21"/>
    <p:sldId id="404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37ADB6-BD31-0AE2-07A8-4CA7DC754CD7}" name="Kamat, Anand" initials="KA" userId="Kamat, Anand"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p:restoredTop sz="83265" autoAdjust="0"/>
  </p:normalViewPr>
  <p:slideViewPr>
    <p:cSldViewPr snapToGrid="0">
      <p:cViewPr varScale="1">
        <p:scale>
          <a:sx n="105" d="100"/>
          <a:sy n="105" d="100"/>
        </p:scale>
        <p:origin x="1800"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Multimodal applications combine and process information from multiple modalities like text, images, audio, and video to enable more natural and intuitive interactions. These applications leverage multimodal models that can understand and generate data across different modalities simultaneously.</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764908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data is another powerful modality for model outputs. A model that can understand and generate text can be utilized for various tasks like summarization, translation, reasoning, question answering, and more. Text is a versatile mode that allows models to tackle a wide range of applications by processing and generating natural language. The ability to comprehend and produce human-readable text makes this modality highly valuable for developing intelligent systems that can communicate and interact with humans effectively.</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205673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data modalities that can be used in machine learning models include video, audio, haptic data, and electrical signals. While this course will primarily focus on text and image data, these other modalities open up possibilities for models to process and generate different types of data beyond just text and images.</a:t>
            </a:r>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135001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multimodal LLMs. These models can process and/or generate data across different modalities like text, images, audio, and video. By combining multiple data types, multimodal LLMs can understand and communicate more like humans, enabling richer interactions and applications.</a:t>
            </a:r>
          </a:p>
        </p:txBody>
      </p:sp>
    </p:spTree>
    <p:extLst>
      <p:ext uri="{BB962C8B-B14F-4D97-AF65-F5344CB8AC3E}">
        <p14:creationId xmlns:p14="http://schemas.microsoft.com/office/powerpoint/2010/main" val="3255852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our discussion on LLMs from previous lessons. Large language models (LLMs) are foundation models trained on text data to learn word probabilities in different contexts. The training task involves predicting missing words in sequences, enabling LLMs to develop a deep language understanding. By fine-tuning or prompting, LLMs become highly versatile for various natural language processing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4253370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Multimodal LLMs, or MLLMs, are large language models adapted for multiple modalities, such as text, images, video, and audio. Unlike traditional LLMs that focus solely on text, MLLMs can process and generate content across various data types. To equip LLMs with cross-modal capabilities, MLLMs typically employ encoders and adapters specifically designed for different modalities. For instance, a vision encoder allows the model to understand image-related content, while a video encoder enables it to process video data. By combining these modality-specific components with the core language model, MLLMs can understand and generate content that seamlessly integrates multiple data types, opening up new possibilities for multimodal applications and human-machine interactions.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286859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prompting MLLMs, which involves providing the appropriate inputs or prompts to these multimodal language models.</a:t>
            </a:r>
          </a:p>
        </p:txBody>
      </p:sp>
    </p:spTree>
    <p:extLst>
      <p:ext uri="{BB962C8B-B14F-4D97-AF65-F5344CB8AC3E}">
        <p14:creationId xmlns:p14="http://schemas.microsoft.com/office/powerpoint/2010/main" val="43716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prompting multimodal language models (MLLMs) with text inputs, it is recommended to follow the best prompting strategies discussed in previous lessons, such as providing clear and concise prompts, avoiding ambiguity, and ensuring the prompts align with the model's capabilities.  For image prompts, most MLLMs require the images to be in base64-encoded format. It is crucial to adhere to the image size limitations imposed by the MLLM.  Most MLLMs have a limited capacity for analyzing multiple images simultaneously, so it is essential to be mindful of the number of images provided in a single prompt. Exceeding the model's limit may result in incomplete or inaccurate analysis.  The image format is another critical factor to consider. MLLMs often have specific requirements for the image format, such as JPG, PNG, or others. Providing images in an unsupported format may prevent the model from processing them correctly.  Image clarity is also essential for accurate analysis. Blurry or low-quality images can lead to inaccurate results or misinterpretations by the MLLM. It is recommended to use clear, high-quality images whenever possible.  For some cases, it has been observed that providing images before the text input can improve the model's performance and understanding. This order allows the MLLM to analyze the visual information first and then incorporate the textual context.  Finally, it is crucial to ensure that the image resolution falls within the MLLM's specified limits. Images with resolutions that are too high or too low may not be processed correctly or could lead to suboptimal results.  Please consult the model details for all the details.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22467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explore some common use cases for multimodal models that can process both text and visual data.</a:t>
            </a:r>
          </a:p>
        </p:txBody>
      </p:sp>
    </p:spTree>
    <p:extLst>
      <p:ext uri="{BB962C8B-B14F-4D97-AF65-F5344CB8AC3E}">
        <p14:creationId xmlns:p14="http://schemas.microsoft.com/office/powerpoint/2010/main" val="1076455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question answering is a technique that allows models to utilize both text and images as input, rather than relying solely on text for context. This approach enables more comprehensive understanding and analysis by combining textual information with visual cues from images.  Examples of visual question answering include generating textual descriptions of images, querying information using a combination of text and images, and performing image analysis guided by text prompts. By integrating visual and textual data, models can provide more accurate and contextual responses to queries related to the given image.</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1101719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Text-based image retrieval is another important application area. Image search is valuable not just for search engines, but also for enterprises to efficiently search through their internal image and document repositories.  Two key examples of text-based image retrieval are: Given a text query, find images whose captions or metadata are closest to this text. Alternatively, given a text query, find all images whose embeddings or representations are closest to the embedding of this text. Text-based image retrieval has many practical use cases across e-commerce, media libraries, and enterprise document management by allowing users to search and surface relevant visual content using text queries or descriptions.</a:t>
            </a:r>
            <a:br>
              <a:rPr lang="en-US" dirty="0"/>
            </a:br>
            <a:br>
              <a:rPr lang="en-US" dirty="0"/>
            </a:br>
            <a:r>
              <a:rPr lang="en-US" dirty="0"/>
              <a:t>Image 1: https://</a:t>
            </a:r>
            <a:r>
              <a:rPr lang="en-US" dirty="0" err="1"/>
              <a:t>stock.adobe.com</a:t>
            </a:r>
            <a:r>
              <a:rPr lang="en-US" dirty="0"/>
              <a:t>/search/images?filters%5Bcontent_type%3Aphoto%5D=1&amp;filters%5Bcontent_type%3Aimage%5D=1&amp;filters%5Bfetch_excluded_assets%5D=1&amp;filters%5Binclude_stock_enterprise%5D=1&amp;order=</a:t>
            </a:r>
            <a:r>
              <a:rPr lang="en-US" dirty="0" err="1"/>
              <a:t>relevance&amp;limit</a:t>
            </a:r>
            <a:r>
              <a:rPr lang="en-US" dirty="0"/>
              <a:t>=100&amp;search_page=1&amp;search_type=</a:t>
            </a:r>
            <a:r>
              <a:rPr lang="en-US" dirty="0" err="1"/>
              <a:t>visual-search-browse&amp;acp</a:t>
            </a:r>
            <a:r>
              <a:rPr lang="en-US" dirty="0"/>
              <a:t>=&amp;</a:t>
            </a:r>
            <a:r>
              <a:rPr lang="en-US" dirty="0" err="1"/>
              <a:t>aco</a:t>
            </a:r>
            <a:r>
              <a:rPr lang="en-US" dirty="0"/>
              <a:t>=</a:t>
            </a:r>
            <a:r>
              <a:rPr lang="en-US" dirty="0" err="1"/>
              <a:t>AI+assistant</a:t>
            </a:r>
            <a:r>
              <a:rPr lang="en-US" dirty="0"/>
              <a:t>++</a:t>
            </a:r>
            <a:r>
              <a:rPr lang="en-US" dirty="0" err="1"/>
              <a:t>animated&amp;k</a:t>
            </a:r>
            <a:r>
              <a:rPr lang="en-US" dirty="0"/>
              <a:t>=&amp;</a:t>
            </a:r>
            <a:r>
              <a:rPr lang="en-US" dirty="0" err="1"/>
              <a:t>native_visual_search</a:t>
            </a:r>
            <a:r>
              <a:rPr lang="en-US" dirty="0"/>
              <a:t>=67225ea17aa8a&amp;similar_content_id=&amp;</a:t>
            </a:r>
            <a:r>
              <a:rPr lang="en-US" dirty="0" err="1"/>
              <a:t>model_id</a:t>
            </a:r>
            <a:r>
              <a:rPr lang="en-US" dirty="0"/>
              <a:t>=&amp;</a:t>
            </a:r>
            <a:r>
              <a:rPr lang="en-US" dirty="0" err="1"/>
              <a:t>serie_id</a:t>
            </a:r>
            <a:r>
              <a:rPr lang="en-US" dirty="0"/>
              <a:t>=&amp;</a:t>
            </a:r>
            <a:r>
              <a:rPr lang="en-US" dirty="0" err="1"/>
              <a:t>find_similar_by</a:t>
            </a:r>
            <a:r>
              <a:rPr lang="en-US" dirty="0"/>
              <a:t>=</a:t>
            </a:r>
            <a:r>
              <a:rPr lang="en-US" dirty="0" err="1"/>
              <a:t>all&amp;get_facets</a:t>
            </a:r>
            <a:r>
              <a:rPr lang="en-US" dirty="0"/>
              <a:t>=1&amp;asset_id=950690854</a:t>
            </a:r>
          </a:p>
          <a:p>
            <a:endParaRPr lang="en-US" dirty="0"/>
          </a:p>
          <a:p>
            <a:r>
              <a:rPr lang="en-US" dirty="0"/>
              <a:t>Image 2: https://</a:t>
            </a:r>
            <a:r>
              <a:rPr lang="en-US" dirty="0" err="1"/>
              <a:t>stock.adobe.com</a:t>
            </a:r>
            <a:r>
              <a:rPr lang="en-US" dirty="0"/>
              <a:t>/search/images?filters%5Bcontent_type%3Aphoto%5D=1&amp;filters%5Bcontent_type%3Aimage%5D=1&amp;filters%5Bfetch_excluded_assets%5D=1&amp;filters%5Binclude_stock_enterprise%5D=1&amp;order=</a:t>
            </a:r>
            <a:r>
              <a:rPr lang="en-US" dirty="0" err="1"/>
              <a:t>relevance&amp;limit</a:t>
            </a:r>
            <a:r>
              <a:rPr lang="en-US" dirty="0"/>
              <a:t>=100&amp;search_page=1&amp;search_type=</a:t>
            </a:r>
            <a:r>
              <a:rPr lang="en-US" dirty="0" err="1"/>
              <a:t>visual-search-browse&amp;acp</a:t>
            </a:r>
            <a:r>
              <a:rPr lang="en-US" dirty="0"/>
              <a:t>=&amp;</a:t>
            </a:r>
            <a:r>
              <a:rPr lang="en-US" dirty="0" err="1"/>
              <a:t>aco</a:t>
            </a:r>
            <a:r>
              <a:rPr lang="en-US" dirty="0"/>
              <a:t>=</a:t>
            </a:r>
            <a:r>
              <a:rPr lang="en-US" dirty="0" err="1"/>
              <a:t>AI+assistant</a:t>
            </a:r>
            <a:r>
              <a:rPr lang="en-US" dirty="0"/>
              <a:t>++</a:t>
            </a:r>
            <a:r>
              <a:rPr lang="en-US" dirty="0" err="1"/>
              <a:t>animated&amp;k</a:t>
            </a:r>
            <a:r>
              <a:rPr lang="en-US" dirty="0"/>
              <a:t>=&amp;</a:t>
            </a:r>
            <a:r>
              <a:rPr lang="en-US" dirty="0" err="1"/>
              <a:t>native_visual_search</a:t>
            </a:r>
            <a:r>
              <a:rPr lang="en-US" dirty="0"/>
              <a:t>=67225ea17aa8a&amp;similar_content_id=&amp;</a:t>
            </a:r>
            <a:r>
              <a:rPr lang="en-US" dirty="0" err="1"/>
              <a:t>model_id</a:t>
            </a:r>
            <a:r>
              <a:rPr lang="en-US" dirty="0"/>
              <a:t>=&amp;</a:t>
            </a:r>
            <a:r>
              <a:rPr lang="en-US" dirty="0" err="1"/>
              <a:t>serie_id</a:t>
            </a:r>
            <a:r>
              <a:rPr lang="en-US" dirty="0"/>
              <a:t>=&amp;</a:t>
            </a:r>
            <a:r>
              <a:rPr lang="en-US" dirty="0" err="1"/>
              <a:t>find_similar_by</a:t>
            </a:r>
            <a:r>
              <a:rPr lang="en-US" dirty="0"/>
              <a:t>=</a:t>
            </a:r>
            <a:r>
              <a:rPr lang="en-US" dirty="0" err="1"/>
              <a:t>all&amp;get_facets</a:t>
            </a:r>
            <a:r>
              <a:rPr lang="en-US" dirty="0"/>
              <a:t>=1&amp;asset_id=950696801</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115892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introducing multimodal applications, which combine and process information from various modalities like text, images, audio, and video. Next, we'll discuss multimodal language models (LLMs), which are models trained on data from multiple modalities, allowing them to process and generate content across different modalities coherently.  Finally, we'll cover prompting techniques for multimodal LLMs, which involve providing the model with appropriate inputs from multiple modalities to generate desired outputs, such as generating image captions from both text and visual inputs. Finally, we'll explore some common use cases where multimodal applications can be beneficial, highlighting real-world scenarios and potential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image similarity retrieval refers to finding visually similar images given an input image query. This has applications like retrieving similar product images for e-commerce sites or identifying other products from the same manufacturer. Deep learning techniques are employed to extract visual embeddings that capture the semantic similarities between images, enabling this retrieval capability across large image catalogs. Such visual search is valuable for enhancing user experiences on retail platforms by surfacing relevant product recommendations based on visual cues.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2500362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introduced multimodal models and applications. In the next lesson, we will learn how to build and evaluate applications using LLMs.</a:t>
            </a:r>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the key concepts about multimodal applications.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81BB4-D739-9914-A710-AFB4E8070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318AB-F223-05BA-55B7-DEA61EEA5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CB2B9-A128-53E2-D217-EA6759459504}"/>
              </a:ext>
            </a:extLst>
          </p:cNvPr>
          <p:cNvSpPr>
            <a:spLocks noGrp="1"/>
          </p:cNvSpPr>
          <p:nvPr>
            <p:ph type="body" idx="1"/>
          </p:nvPr>
        </p:nvSpPr>
        <p:spPr/>
        <p:txBody>
          <a:bodyPr/>
          <a:lstStyle/>
          <a:p>
            <a:r>
              <a:rPr lang="en-US" dirty="0"/>
              <a:t>Let's take an example to introduce multimodality. Your marketing company has been hired by a pet shop to create individual flyers for each pet, combining their images and information. Let's examine how this task can be accomplished using single modality models.</a:t>
            </a:r>
          </a:p>
          <a:p>
            <a:endParaRPr lang="en-US" dirty="0"/>
          </a:p>
          <a:p>
            <a:r>
              <a:rPr lang="en-US" dirty="0"/>
              <a:t>Image: AI Generated using Nova Canvas (AWS Bedrock)</a:t>
            </a:r>
          </a:p>
        </p:txBody>
      </p:sp>
      <p:sp>
        <p:nvSpPr>
          <p:cNvPr id="4" name="Slide Number Placeholder 3">
            <a:extLst>
              <a:ext uri="{FF2B5EF4-FFF2-40B4-BE49-F238E27FC236}">
                <a16:creationId xmlns:a16="http://schemas.microsoft.com/office/drawing/2014/main" id="{ECEB3692-5D59-95A8-0606-5CF5FF013A3D}"/>
              </a:ext>
            </a:extLst>
          </p:cNvPr>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12969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C505-9419-B972-C5DB-A1C927F2D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BF26B-63D6-270D-A0B2-80CC0CF90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CBCC81-2A91-6255-5C7B-0A5CD073B696}"/>
              </a:ext>
            </a:extLst>
          </p:cNvPr>
          <p:cNvSpPr>
            <a:spLocks noGrp="1"/>
          </p:cNvSpPr>
          <p:nvPr>
            <p:ph type="body" idx="1"/>
          </p:nvPr>
        </p:nvSpPr>
        <p:spPr/>
        <p:txBody>
          <a:bodyPr/>
          <a:lstStyle/>
          <a:p>
            <a:r>
              <a:rPr lang="en-US" dirty="0"/>
              <a:t>Let's consider an image-only model that operates within the field of computer vision. These models learn and extract information solely from visual data like images. They can handle basic image understanding tasks such as classifying images into specific categories based on the desired theme, for instance, identifying images containing cats or dogs. Additionally, certain models are capable of object detection, pinpointing and localizing particular objects within an image, or tasks like semantic segmentation, which involves labeling different regions of an image with semantic meanings. However, image-only models have inherent limitations - they cannot process input text queries or generate textual outputs. Their capabilities are restricted to analyzing visual information, making them inadequate for tasks requiring integration and reasoning across multiple modalities like text and images together.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Image: AI Generated using Nova Canvas (AWS Bedrock)</a:t>
            </a:r>
          </a:p>
        </p:txBody>
      </p:sp>
      <p:sp>
        <p:nvSpPr>
          <p:cNvPr id="4" name="Slide Number Placeholder 3">
            <a:extLst>
              <a:ext uri="{FF2B5EF4-FFF2-40B4-BE49-F238E27FC236}">
                <a16:creationId xmlns:a16="http://schemas.microsoft.com/office/drawing/2014/main" id="{70F36E6F-2C01-88E8-8C58-D032AF82DF89}"/>
              </a:ext>
            </a:extLst>
          </p:cNvPr>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1550129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consider a text-only language model, which learns information solely from textual data. Such models can accomplish basic text understanding tasks like generating text based on a campaign description. However, they will not be able to generate descriptions of pets from images, as they cannot process visual information. Text-only models are suitable for applications that involve processing and generating natural language, but they have limitations when it comes to tasks that require understanding and reasoning over multimodal data like images and text together.</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83669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are naturally multimodal in the way we interact with the world. We perceive the world using multiple senses - vision, hearing, smell, taste, and touch. We also engage in non-verbal communication through various channels like gestures, facial expressions, body language, paralinguistics (vocal cues like tone, pitch, volume), appearance, eye contact, and artifacts or objects around us. This multimodal nature of human perception and communication is an integral part of how we experience and make sense of the world.</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305465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has undergone a significant shift, transitioning from primarily focusing on prediction tasks to emphasizing interactive capabilities. This evolution highlights the growing importance of multimodality in enhancing AI performance when it comes to interacting with humans and solving real-world problems.  The incorporation of multimodality enables AI systems to engage with humans more intuitively and effectively. It facilitates seamless interactions by allowing AI to comprehend and respond to human behavior and communication in a comprehensive way. Ultimately, this capability enhances AI's ability to solve real-world problems that require a deep understanding of human interactions and contexts.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41203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data is considered the most versatile format for model inputs in AI systems. This is because there is a vast amount of visual data available, surpassing the quantity of text data or other types of data. Modern devices like smartphones and webcams are constantly capturing pictures and videos, generating a wealth of visual information. Image data can represent various types of information beyond just visual content. It can encode text, tabular data, audio, and even videos to some extent. This versatility allows AI models to process and understand different forms of data through image inputs, enabling them to tackle a wide range of real-world problems and applications across diverse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131805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2833243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9763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0905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5542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792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7616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3890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3186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06265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61520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42452152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D609AA-0555-4FC7-5744-5EABAAE28C82}"/>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Multimodal Prompting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5</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3AC771-028B-4D88-6EF8-140F5A125202}"/>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93AC36DA-7910-190D-A6A6-2B3B46620D10}"/>
              </a:ext>
            </a:extLst>
          </p:cNvPr>
          <p:cNvSpPr>
            <a:spLocks noGrp="1"/>
          </p:cNvSpPr>
          <p:nvPr>
            <p:ph type="title" idx="1"/>
          </p:nvPr>
        </p:nvSpPr>
        <p:spPr/>
        <p:txBody>
          <a:bodyPr/>
          <a:lstStyle/>
          <a:p>
            <a:r>
              <a:rPr lang="en-US" dirty="0"/>
              <a:t>Data modalities</a:t>
            </a:r>
          </a:p>
        </p:txBody>
      </p:sp>
      <p:sp>
        <p:nvSpPr>
          <p:cNvPr id="3" name="Content Placeholder 2">
            <a:extLst>
              <a:ext uri="{FF2B5EF4-FFF2-40B4-BE49-F238E27FC236}">
                <a16:creationId xmlns:a16="http://schemas.microsoft.com/office/drawing/2014/main" id="{C4E3BA9F-DBCA-B3A4-E641-C92C32E7EAD1}"/>
              </a:ext>
            </a:extLst>
          </p:cNvPr>
          <p:cNvSpPr>
            <a:spLocks noGrp="1"/>
          </p:cNvSpPr>
          <p:nvPr>
            <p:ph idx="2"/>
          </p:nvPr>
        </p:nvSpPr>
        <p:spPr/>
        <p:txBody>
          <a:bodyPr/>
          <a:lstStyle/>
          <a:p>
            <a:r>
              <a:rPr lang="en-US" sz="2400" dirty="0">
                <a:solidFill>
                  <a:schemeClr val="accent6"/>
                </a:solidFill>
                <a:latin typeface="+mj-lt"/>
              </a:rPr>
              <a:t>Text Data</a:t>
            </a:r>
            <a:r>
              <a:rPr lang="en-US" sz="2400" dirty="0"/>
              <a:t>:</a:t>
            </a:r>
          </a:p>
          <a:p>
            <a:pPr lvl="1"/>
            <a:r>
              <a:rPr lang="en-US" sz="2000" dirty="0"/>
              <a:t>Text is a powerful mode for model outputs</a:t>
            </a:r>
          </a:p>
          <a:p>
            <a:pPr lvl="1"/>
            <a:r>
              <a:rPr lang="en-US" sz="2000" dirty="0"/>
              <a:t>A model that can understand/generate text can be used for many tasks:</a:t>
            </a:r>
          </a:p>
          <a:p>
            <a:pPr lvl="2"/>
            <a:r>
              <a:rPr lang="en-US" sz="1800" dirty="0"/>
              <a:t>Summarization</a:t>
            </a:r>
          </a:p>
          <a:p>
            <a:pPr lvl="2"/>
            <a:r>
              <a:rPr lang="en-US" sz="1800" dirty="0"/>
              <a:t>Translation</a:t>
            </a:r>
          </a:p>
          <a:p>
            <a:pPr lvl="2"/>
            <a:r>
              <a:rPr lang="en-US" sz="1800" dirty="0"/>
              <a:t>Reasoning</a:t>
            </a:r>
          </a:p>
          <a:p>
            <a:pPr lvl="2"/>
            <a:r>
              <a:rPr lang="en-US" sz="1800" dirty="0"/>
              <a:t>question answering, </a:t>
            </a:r>
          </a:p>
          <a:p>
            <a:pPr lvl="2"/>
            <a:r>
              <a:rPr lang="en-US" sz="1800" dirty="0"/>
              <a:t>etc.</a:t>
            </a:r>
          </a:p>
          <a:p>
            <a:pPr lvl="1"/>
            <a:endParaRPr lang="en-US" dirty="0"/>
          </a:p>
        </p:txBody>
      </p:sp>
    </p:spTree>
    <p:extLst>
      <p:ext uri="{BB962C8B-B14F-4D97-AF65-F5344CB8AC3E}">
        <p14:creationId xmlns:p14="http://schemas.microsoft.com/office/powerpoint/2010/main" val="380931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26BDBA-BF3B-0B29-9411-0FDE57C04B43}"/>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71C77DE8-1D55-3707-6165-71FE067B8266}"/>
              </a:ext>
            </a:extLst>
          </p:cNvPr>
          <p:cNvSpPr>
            <a:spLocks noGrp="1"/>
          </p:cNvSpPr>
          <p:nvPr>
            <p:ph type="title" idx="1"/>
          </p:nvPr>
        </p:nvSpPr>
        <p:spPr/>
        <p:txBody>
          <a:bodyPr/>
          <a:lstStyle/>
          <a:p>
            <a:r>
              <a:rPr lang="en-US" dirty="0"/>
              <a:t>Other data modalities</a:t>
            </a:r>
          </a:p>
        </p:txBody>
      </p:sp>
      <p:sp>
        <p:nvSpPr>
          <p:cNvPr id="3" name="Content Placeholder 2">
            <a:extLst>
              <a:ext uri="{FF2B5EF4-FFF2-40B4-BE49-F238E27FC236}">
                <a16:creationId xmlns:a16="http://schemas.microsoft.com/office/drawing/2014/main" id="{0A4E582C-6B02-3973-7488-9BD1DCCB2782}"/>
              </a:ext>
            </a:extLst>
          </p:cNvPr>
          <p:cNvSpPr>
            <a:spLocks noGrp="1"/>
          </p:cNvSpPr>
          <p:nvPr>
            <p:ph idx="2"/>
          </p:nvPr>
        </p:nvSpPr>
        <p:spPr/>
        <p:txBody>
          <a:bodyPr/>
          <a:lstStyle/>
          <a:p>
            <a:r>
              <a:rPr lang="en-US" sz="2400" dirty="0">
                <a:solidFill>
                  <a:schemeClr val="tx1"/>
                </a:solidFill>
                <a:latin typeface="+mn-lt"/>
              </a:rPr>
              <a:t>Video</a:t>
            </a:r>
          </a:p>
          <a:p>
            <a:r>
              <a:rPr lang="en-US" sz="2400" dirty="0">
                <a:solidFill>
                  <a:schemeClr val="tx1"/>
                </a:solidFill>
                <a:latin typeface="+mn-lt"/>
              </a:rPr>
              <a:t>Audio</a:t>
            </a:r>
          </a:p>
          <a:p>
            <a:r>
              <a:rPr lang="en-US" sz="2400" dirty="0">
                <a:solidFill>
                  <a:schemeClr val="tx1"/>
                </a:solidFill>
                <a:latin typeface="+mn-lt"/>
              </a:rPr>
              <a:t>Haptic data</a:t>
            </a:r>
          </a:p>
          <a:p>
            <a:r>
              <a:rPr lang="en-US" sz="2400" dirty="0">
                <a:solidFill>
                  <a:schemeClr val="tx1"/>
                </a:solidFill>
                <a:latin typeface="+mn-lt"/>
              </a:rPr>
              <a:t>Electrical signals</a:t>
            </a:r>
          </a:p>
          <a:p>
            <a:endParaRPr lang="en-US" sz="2000" dirty="0"/>
          </a:p>
          <a:p>
            <a:endParaRPr lang="en-US" sz="2000" dirty="0"/>
          </a:p>
          <a:p>
            <a:r>
              <a:rPr lang="en-US" sz="2000" dirty="0"/>
              <a:t>In this course, we will focus mainly on </a:t>
            </a:r>
            <a:r>
              <a:rPr lang="en-US" sz="2000" dirty="0">
                <a:solidFill>
                  <a:schemeClr val="accent6"/>
                </a:solidFill>
                <a:latin typeface="+mj-lt"/>
              </a:rPr>
              <a:t>text</a:t>
            </a:r>
            <a:r>
              <a:rPr lang="en-US" sz="2000" dirty="0"/>
              <a:t> and </a:t>
            </a:r>
            <a:r>
              <a:rPr lang="en-US" sz="2000" dirty="0">
                <a:solidFill>
                  <a:schemeClr val="accent6"/>
                </a:solidFill>
                <a:latin typeface="+mj-lt"/>
              </a:rPr>
              <a:t>image</a:t>
            </a:r>
            <a:r>
              <a:rPr lang="en-US" sz="2000" dirty="0"/>
              <a:t> data.</a:t>
            </a:r>
            <a:endParaRPr lang="en-US" dirty="0"/>
          </a:p>
        </p:txBody>
      </p:sp>
    </p:spTree>
    <p:extLst>
      <p:ext uri="{BB962C8B-B14F-4D97-AF65-F5344CB8AC3E}">
        <p14:creationId xmlns:p14="http://schemas.microsoft.com/office/powerpoint/2010/main" val="133848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Multimodal LLMs</a:t>
            </a:r>
          </a:p>
        </p:txBody>
      </p:sp>
    </p:spTree>
    <p:extLst>
      <p:ext uri="{BB962C8B-B14F-4D97-AF65-F5344CB8AC3E}">
        <p14:creationId xmlns:p14="http://schemas.microsoft.com/office/powerpoint/2010/main" val="271312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21EDF0E-CD80-BCA1-0946-3596BFDB6A63}"/>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r>
              <a:rPr lang="en-US" sz="2800" b="1" dirty="0">
                <a:solidFill>
                  <a:sysClr val="windowText" lastClr="000000"/>
                </a:solidFill>
              </a:rPr>
              <a:t>.</a:t>
            </a: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7" name="Group 16" descr="Image showing the set of Large Language Models (LLMs) as a subset of Foundation models.">
            <a:extLst>
              <a:ext uri="{FF2B5EF4-FFF2-40B4-BE49-F238E27FC236}">
                <a16:creationId xmlns:a16="http://schemas.microsoft.com/office/drawing/2014/main" id="{991D23C4-EBB0-F93F-9742-EED0FE24C98D}"/>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F4CCCCB4-B950-9686-E6E8-ADF308FC377A}"/>
              </a:ext>
            </a:extLst>
          </p:cNvPr>
          <p:cNvGrpSpPr/>
          <p:nvPr/>
        </p:nvGrpSpPr>
        <p:grpSpPr>
          <a:xfrm>
            <a:off x="5078861" y="4546134"/>
            <a:ext cx="5065511" cy="1849396"/>
            <a:chOff x="5078861" y="4546134"/>
            <a:chExt cx="506551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gr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spTree>
    <p:extLst>
      <p:ext uri="{BB962C8B-B14F-4D97-AF65-F5344CB8AC3E}">
        <p14:creationId xmlns:p14="http://schemas.microsoft.com/office/powerpoint/2010/main" val="4747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580A6ED-D998-131E-3810-8D11661B36CC}"/>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67BA5A38-C9CA-0F9B-4F2F-DED395996D7B}"/>
              </a:ext>
            </a:extLst>
          </p:cNvPr>
          <p:cNvSpPr>
            <a:spLocks noGrp="1"/>
          </p:cNvSpPr>
          <p:nvPr>
            <p:ph type="title" idx="1"/>
          </p:nvPr>
        </p:nvSpPr>
        <p:spPr/>
        <p:txBody>
          <a:bodyPr/>
          <a:lstStyle/>
          <a:p>
            <a:r>
              <a:rPr lang="en-US" dirty="0"/>
              <a:t>Multimodal LLMs (MLLMs) </a:t>
            </a:r>
          </a:p>
        </p:txBody>
      </p:sp>
      <p:sp>
        <p:nvSpPr>
          <p:cNvPr id="3" name="Content Placeholder 2">
            <a:extLst>
              <a:ext uri="{FF2B5EF4-FFF2-40B4-BE49-F238E27FC236}">
                <a16:creationId xmlns:a16="http://schemas.microsoft.com/office/drawing/2014/main" id="{620E84C2-AFA0-16BE-AE49-3D8DFADAA21E}"/>
              </a:ext>
            </a:extLst>
          </p:cNvPr>
          <p:cNvSpPr>
            <a:spLocks noGrp="1"/>
          </p:cNvSpPr>
          <p:nvPr>
            <p:ph idx="2"/>
          </p:nvPr>
        </p:nvSpPr>
        <p:spPr>
          <a:xfrm>
            <a:off x="5078861" y="1165536"/>
            <a:ext cx="6753475" cy="5262696"/>
          </a:xfrm>
        </p:spPr>
        <p:txBody>
          <a:bodyPr/>
          <a:lstStyle/>
          <a:p>
            <a:r>
              <a:rPr lang="en-US" sz="2400" dirty="0">
                <a:solidFill>
                  <a:sysClr val="windowText" lastClr="000000"/>
                </a:solidFill>
              </a:rPr>
              <a:t>Large language models trained on </a:t>
            </a:r>
            <a:r>
              <a:rPr lang="en-US" sz="2400" dirty="0">
                <a:solidFill>
                  <a:schemeClr val="accent6"/>
                </a:solidFill>
                <a:latin typeface="+mj-lt"/>
              </a:rPr>
              <a:t>multiple modalities</a:t>
            </a:r>
          </a:p>
          <a:p>
            <a:pPr marL="0" indent="0">
              <a:buNone/>
            </a:pPr>
            <a:endParaRPr lang="en-US" sz="2400" dirty="0">
              <a:solidFill>
                <a:schemeClr val="accent1"/>
              </a:solidFill>
              <a:latin typeface="+mj-lt"/>
            </a:endParaRPr>
          </a:p>
          <a:p>
            <a:r>
              <a:rPr lang="en-US" sz="2400" dirty="0">
                <a:solidFill>
                  <a:sysClr val="windowText" lastClr="000000"/>
                </a:solidFill>
              </a:rPr>
              <a:t>MLLMs typically use encoders and adapters to </a:t>
            </a:r>
            <a:r>
              <a:rPr lang="en-US" sz="2400" dirty="0">
                <a:solidFill>
                  <a:sysClr val="windowText" lastClr="000000"/>
                </a:solidFill>
                <a:latin typeface="+mn-lt"/>
                <a:ea typeface="Amazon Ember" panose="020B0603020204020204" pitchFamily="34" charset="0"/>
                <a:cs typeface="Amazon Ember" panose="020B0603020204020204" pitchFamily="34" charset="0"/>
              </a:rPr>
              <a:t>Equip LLMs with cross modal capabilities</a:t>
            </a:r>
            <a:endParaRPr lang="en-US" sz="2400" dirty="0">
              <a:solidFill>
                <a:schemeClr val="accent1"/>
              </a:solidFill>
              <a:latin typeface="+mn-lt"/>
              <a:ea typeface="Amazon Ember" panose="020B0603020204020204" pitchFamily="34" charset="0"/>
              <a:cs typeface="Amazon Ember" panose="020B0603020204020204" pitchFamily="34" charset="0"/>
            </a:endParaRPr>
          </a:p>
          <a:p>
            <a:pPr lvl="1"/>
            <a:r>
              <a:rPr lang="en-US" sz="2000" b="1" dirty="0">
                <a:solidFill>
                  <a:sysClr val="windowText" lastClr="000000"/>
                </a:solidFill>
              </a:rPr>
              <a:t>Vision encoder</a:t>
            </a:r>
          </a:p>
          <a:p>
            <a:pPr lvl="1"/>
            <a:r>
              <a:rPr lang="en-US" sz="2000" b="1" dirty="0">
                <a:solidFill>
                  <a:sysClr val="windowText" lastClr="000000"/>
                </a:solidFill>
              </a:rPr>
              <a:t>Video encoder</a:t>
            </a:r>
          </a:p>
          <a:p>
            <a:pPr lvl="1"/>
            <a:r>
              <a:rPr lang="en-US" sz="2000" b="1" dirty="0">
                <a:solidFill>
                  <a:sysClr val="windowText" lastClr="000000"/>
                </a:solidFill>
              </a:rPr>
              <a:t>Audio encoder</a:t>
            </a:r>
            <a:endParaRPr lang="en-US" sz="2400" b="1" dirty="0">
              <a:solidFill>
                <a:sysClr val="windowText" lastClr="000000"/>
              </a:solidFill>
            </a:endParaRPr>
          </a:p>
          <a:p>
            <a:endParaRPr lang="en-US" sz="2400" b="1" dirty="0">
              <a:solidFill>
                <a:sysClr val="windowText" lastClr="000000"/>
              </a:solidFill>
            </a:endParaRPr>
          </a:p>
          <a:p>
            <a:endParaRPr lang="en-US" dirty="0"/>
          </a:p>
        </p:txBody>
      </p:sp>
      <p:grpSp>
        <p:nvGrpSpPr>
          <p:cNvPr id="11" name="Group 10" descr="Image showing the set of Multimodal Large Language Models (MLLMs) as a subset of Large Language Models.">
            <a:extLst>
              <a:ext uri="{FF2B5EF4-FFF2-40B4-BE49-F238E27FC236}">
                <a16:creationId xmlns:a16="http://schemas.microsoft.com/office/drawing/2014/main" id="{F13C6665-45F2-2B57-003D-BE1DE000FF2D}"/>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007E28FE-826B-85F5-0FEB-C54CD38DB4B3}"/>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666FE722-5093-A4A1-351F-0929458D64E7}"/>
                </a:ext>
              </a:extLst>
            </p:cNvPr>
            <p:cNvSpPr txBox="1"/>
            <p:nvPr/>
          </p:nvSpPr>
          <p:spPr>
            <a:xfrm>
              <a:off x="1088196" y="1731791"/>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5533158C-C5D4-5DBC-8B64-53DDE70A8D4D}"/>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8F7A420D-BA8C-D031-8985-73B22D61CD20}"/>
                </a:ext>
              </a:extLst>
            </p:cNvPr>
            <p:cNvSpPr txBox="1"/>
            <p:nvPr/>
          </p:nvSpPr>
          <p:spPr>
            <a:xfrm>
              <a:off x="1515020" y="2829810"/>
              <a:ext cx="205977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LLMs</a:t>
              </a:r>
            </a:p>
          </p:txBody>
        </p:sp>
        <p:sp>
          <p:nvSpPr>
            <p:cNvPr id="8" name="Oval 7">
              <a:extLst>
                <a:ext uri="{FF2B5EF4-FFF2-40B4-BE49-F238E27FC236}">
                  <a16:creationId xmlns:a16="http://schemas.microsoft.com/office/drawing/2014/main" id="{B117D6D8-A201-5CA9-E358-6661B5F953BC}"/>
                </a:ext>
              </a:extLst>
            </p:cNvPr>
            <p:cNvSpPr>
              <a:spLocks/>
            </p:cNvSpPr>
            <p:nvPr/>
          </p:nvSpPr>
          <p:spPr>
            <a:xfrm>
              <a:off x="1928858" y="3575753"/>
              <a:ext cx="1894578" cy="1896597"/>
            </a:xfrm>
            <a:prstGeom prst="ellipse">
              <a:avLst/>
            </a:prstGeom>
            <a:solidFill>
              <a:schemeClr val="accent2">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21E64"/>
                </a:solidFill>
                <a:effectLst/>
                <a:uLnTx/>
                <a:uFillTx/>
                <a:latin typeface="Amazon Ember Light"/>
                <a:ea typeface="+mn-ea"/>
                <a:cs typeface="+mn-cs"/>
              </a:endParaRPr>
            </a:p>
          </p:txBody>
        </p:sp>
        <p:sp>
          <p:nvSpPr>
            <p:cNvPr id="9" name="TextBox 8">
              <a:extLst>
                <a:ext uri="{FF2B5EF4-FFF2-40B4-BE49-F238E27FC236}">
                  <a16:creationId xmlns:a16="http://schemas.microsoft.com/office/drawing/2014/main" id="{94DC9832-D5D5-9930-BA44-4DC0937CFCC0}"/>
                </a:ext>
              </a:extLst>
            </p:cNvPr>
            <p:cNvSpPr txBox="1"/>
            <p:nvPr/>
          </p:nvSpPr>
          <p:spPr>
            <a:xfrm>
              <a:off x="2060200" y="4170108"/>
              <a:ext cx="1631893" cy="707886"/>
            </a:xfrm>
            <a:prstGeom prst="rect">
              <a:avLst/>
            </a:prstGeom>
            <a:noFill/>
          </p:spPr>
          <p:txBody>
            <a:bodyPr wrap="square" rtlCol="0">
              <a:spAutoFit/>
            </a:bodyP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Multimodal LLMs</a:t>
              </a:r>
            </a:p>
          </p:txBody>
        </p:sp>
      </p:grpSp>
    </p:spTree>
    <p:extLst>
      <p:ext uri="{BB962C8B-B14F-4D97-AF65-F5344CB8AC3E}">
        <p14:creationId xmlns:p14="http://schemas.microsoft.com/office/powerpoint/2010/main" val="5339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Prompting MLLMs</a:t>
            </a:r>
          </a:p>
        </p:txBody>
      </p:sp>
    </p:spTree>
    <p:extLst>
      <p:ext uri="{BB962C8B-B14F-4D97-AF65-F5344CB8AC3E}">
        <p14:creationId xmlns:p14="http://schemas.microsoft.com/office/powerpoint/2010/main" val="271762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BBF1D7-A30E-74E6-DF62-B8936762686C}"/>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C396A574-CB35-6ABD-E8DA-02360F3CA56F}"/>
              </a:ext>
            </a:extLst>
          </p:cNvPr>
          <p:cNvSpPr>
            <a:spLocks noGrp="1"/>
          </p:cNvSpPr>
          <p:nvPr>
            <p:ph type="title" idx="1"/>
          </p:nvPr>
        </p:nvSpPr>
        <p:spPr/>
        <p:txBody>
          <a:bodyPr/>
          <a:lstStyle/>
          <a:p>
            <a:r>
              <a:rPr lang="en-US" dirty="0"/>
              <a:t>Prompting MLLMs</a:t>
            </a:r>
          </a:p>
        </p:txBody>
      </p:sp>
      <p:sp>
        <p:nvSpPr>
          <p:cNvPr id="3" name="Content Placeholder 2">
            <a:extLst>
              <a:ext uri="{FF2B5EF4-FFF2-40B4-BE49-F238E27FC236}">
                <a16:creationId xmlns:a16="http://schemas.microsoft.com/office/drawing/2014/main" id="{B7A5E9EA-93A7-66EA-BA92-EF7EE3054971}"/>
              </a:ext>
            </a:extLst>
          </p:cNvPr>
          <p:cNvSpPr>
            <a:spLocks noGrp="1"/>
          </p:cNvSpPr>
          <p:nvPr>
            <p:ph idx="2"/>
          </p:nvPr>
        </p:nvSpPr>
        <p:spPr>
          <a:xfrm>
            <a:off x="365760" y="1165536"/>
            <a:ext cx="10503912" cy="5262696"/>
          </a:xfrm>
        </p:spPr>
        <p:txBody>
          <a:bodyPr/>
          <a:lstStyle/>
          <a:p>
            <a:r>
              <a:rPr lang="en-US" sz="2400" dirty="0">
                <a:solidFill>
                  <a:schemeClr val="accent6"/>
                </a:solidFill>
                <a:latin typeface="+mj-lt"/>
              </a:rPr>
              <a:t>Text</a:t>
            </a:r>
            <a:r>
              <a:rPr lang="en-US" sz="2400" dirty="0"/>
              <a:t> prompts:</a:t>
            </a:r>
          </a:p>
          <a:p>
            <a:pPr lvl="1"/>
            <a:r>
              <a:rPr lang="en-US" sz="2000" dirty="0"/>
              <a:t>Follow best prompting strategies discussed in previous lessons.</a:t>
            </a:r>
          </a:p>
          <a:p>
            <a:r>
              <a:rPr lang="en-US" sz="2400" dirty="0">
                <a:solidFill>
                  <a:schemeClr val="accent6"/>
                </a:solidFill>
                <a:latin typeface="+mj-lt"/>
              </a:rPr>
              <a:t>Image</a:t>
            </a:r>
            <a:r>
              <a:rPr lang="en-US" sz="2400" dirty="0"/>
              <a:t> prompts:</a:t>
            </a:r>
          </a:p>
          <a:p>
            <a:pPr lvl="1"/>
            <a:r>
              <a:rPr lang="en-US" sz="2000" dirty="0">
                <a:latin typeface="+mj-lt"/>
              </a:rPr>
              <a:t>Input format</a:t>
            </a:r>
            <a:r>
              <a:rPr lang="en-US" sz="2000" dirty="0"/>
              <a:t>: Most MLLMs use base64-encoded format</a:t>
            </a:r>
          </a:p>
          <a:p>
            <a:pPr lvl="1"/>
            <a:r>
              <a:rPr lang="en-US" sz="2000" dirty="0">
                <a:latin typeface="+mj-lt"/>
              </a:rPr>
              <a:t>Image size</a:t>
            </a:r>
            <a:r>
              <a:rPr lang="en-US" sz="2000" dirty="0"/>
              <a:t>: Adhere to the image size limitations (</a:t>
            </a:r>
            <a:r>
              <a:rPr lang="en-US" sz="2000" dirty="0" err="1"/>
              <a:t>eg</a:t>
            </a:r>
            <a:r>
              <a:rPr lang="en-US" sz="2000" dirty="0"/>
              <a:t>: &lt;5MB)</a:t>
            </a:r>
          </a:p>
          <a:p>
            <a:pPr lvl="1"/>
            <a:r>
              <a:rPr lang="en-US" sz="2000" dirty="0">
                <a:latin typeface="+mj-lt"/>
              </a:rPr>
              <a:t>Multiple images</a:t>
            </a:r>
            <a:r>
              <a:rPr lang="en-US" sz="2000" dirty="0"/>
              <a:t>: Most MLLMs can only analyze a limited number of images</a:t>
            </a:r>
          </a:p>
          <a:p>
            <a:pPr lvl="1"/>
            <a:r>
              <a:rPr lang="en-US" sz="2000" dirty="0">
                <a:latin typeface="+mj-lt"/>
              </a:rPr>
              <a:t>Image format</a:t>
            </a:r>
            <a:r>
              <a:rPr lang="en-US" sz="2000" dirty="0"/>
              <a:t>: Follow the image format specified for </a:t>
            </a:r>
            <a:r>
              <a:rPr lang="en-US" sz="2000"/>
              <a:t>the MLLM </a:t>
            </a:r>
            <a:r>
              <a:rPr lang="en-US" sz="2000" dirty="0"/>
              <a:t>(</a:t>
            </a:r>
            <a:r>
              <a:rPr lang="en-US" sz="2000" dirty="0" err="1"/>
              <a:t>eg</a:t>
            </a:r>
            <a:r>
              <a:rPr lang="en-US" sz="2000" dirty="0"/>
              <a:t>: jpg, </a:t>
            </a:r>
            <a:r>
              <a:rPr lang="en-US" sz="2000" dirty="0" err="1"/>
              <a:t>png</a:t>
            </a:r>
            <a:r>
              <a:rPr lang="en-US" sz="2000" dirty="0"/>
              <a:t>, </a:t>
            </a:r>
            <a:r>
              <a:rPr lang="en-US" sz="2000" dirty="0" err="1"/>
              <a:t>etc</a:t>
            </a:r>
            <a:r>
              <a:rPr lang="en-US" sz="2000" dirty="0"/>
              <a:t>)</a:t>
            </a:r>
          </a:p>
          <a:p>
            <a:pPr lvl="1"/>
            <a:r>
              <a:rPr lang="en-US" sz="2000" dirty="0">
                <a:latin typeface="+mj-lt"/>
              </a:rPr>
              <a:t>Image clarity</a:t>
            </a:r>
            <a:r>
              <a:rPr lang="en-US" sz="2000" dirty="0"/>
              <a:t>: Avoid blurry images</a:t>
            </a:r>
          </a:p>
          <a:p>
            <a:pPr lvl="1"/>
            <a:r>
              <a:rPr lang="en-US" sz="2000" dirty="0">
                <a:latin typeface="+mj-lt"/>
              </a:rPr>
              <a:t>Image placement</a:t>
            </a:r>
            <a:r>
              <a:rPr lang="en-US" sz="2000" dirty="0"/>
              <a:t>: In most cases, it works better when images come before text </a:t>
            </a:r>
          </a:p>
          <a:p>
            <a:pPr lvl="1"/>
            <a:r>
              <a:rPr lang="en-US" sz="2000" dirty="0">
                <a:latin typeface="+mj-lt"/>
              </a:rPr>
              <a:t>Image resolution</a:t>
            </a:r>
            <a:r>
              <a:rPr lang="en-US" sz="2000" dirty="0"/>
              <a:t>: Be within the image resolution limits of the MLLM</a:t>
            </a:r>
          </a:p>
        </p:txBody>
      </p:sp>
    </p:spTree>
    <p:extLst>
      <p:ext uri="{BB962C8B-B14F-4D97-AF65-F5344CB8AC3E}">
        <p14:creationId xmlns:p14="http://schemas.microsoft.com/office/powerpoint/2010/main" val="5288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Multimodal use cases</a:t>
            </a:r>
          </a:p>
        </p:txBody>
      </p:sp>
    </p:spTree>
    <p:extLst>
      <p:ext uri="{BB962C8B-B14F-4D97-AF65-F5344CB8AC3E}">
        <p14:creationId xmlns:p14="http://schemas.microsoft.com/office/powerpoint/2010/main" val="116838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E51FB-7CDA-27CF-A894-FD5B07F2A3AE}"/>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71C77DE8-1D55-3707-6165-71FE067B8266}"/>
              </a:ext>
            </a:extLst>
          </p:cNvPr>
          <p:cNvSpPr>
            <a:spLocks noGrp="1"/>
          </p:cNvSpPr>
          <p:nvPr>
            <p:ph type="title" idx="1"/>
          </p:nvPr>
        </p:nvSpPr>
        <p:spPr/>
        <p:txBody>
          <a:bodyPr/>
          <a:lstStyle/>
          <a:p>
            <a:r>
              <a:rPr lang="en-US" dirty="0"/>
              <a:t>Visual question answering</a:t>
            </a:r>
          </a:p>
        </p:txBody>
      </p:sp>
      <p:sp>
        <p:nvSpPr>
          <p:cNvPr id="3" name="Content Placeholder 2">
            <a:extLst>
              <a:ext uri="{FF2B5EF4-FFF2-40B4-BE49-F238E27FC236}">
                <a16:creationId xmlns:a16="http://schemas.microsoft.com/office/drawing/2014/main" id="{0A4E582C-6B02-3973-7488-9BD1DCCB2782}"/>
              </a:ext>
            </a:extLst>
          </p:cNvPr>
          <p:cNvSpPr>
            <a:spLocks noGrp="1"/>
          </p:cNvSpPr>
          <p:nvPr>
            <p:ph idx="2"/>
          </p:nvPr>
        </p:nvSpPr>
        <p:spPr>
          <a:xfrm>
            <a:off x="365760" y="1165536"/>
            <a:ext cx="6289422" cy="5262696"/>
          </a:xfrm>
        </p:spPr>
        <p:txBody>
          <a:bodyPr/>
          <a:lstStyle/>
          <a:p>
            <a:r>
              <a:rPr lang="en-US" dirty="0"/>
              <a:t>Instead of relying only on text for the context, you can give the model both text and images</a:t>
            </a:r>
          </a:p>
          <a:p>
            <a:r>
              <a:rPr lang="en-US" dirty="0">
                <a:solidFill>
                  <a:schemeClr val="accent6"/>
                </a:solidFill>
                <a:latin typeface="+mj-lt"/>
              </a:rPr>
              <a:t>Examples</a:t>
            </a:r>
            <a:r>
              <a:rPr lang="en-US" dirty="0"/>
              <a:t>:</a:t>
            </a:r>
          </a:p>
          <a:p>
            <a:pPr lvl="1"/>
            <a:r>
              <a:rPr lang="en-US" dirty="0"/>
              <a:t>Generate text descriptions of images</a:t>
            </a:r>
          </a:p>
          <a:p>
            <a:pPr lvl="1"/>
            <a:r>
              <a:rPr lang="en-US" dirty="0"/>
              <a:t>Query using both text and images</a:t>
            </a:r>
          </a:p>
          <a:p>
            <a:pPr lvl="2"/>
            <a:r>
              <a:rPr lang="en-US" dirty="0"/>
              <a:t>Image analysis using text prompts</a:t>
            </a:r>
          </a:p>
        </p:txBody>
      </p:sp>
      <p:sp>
        <p:nvSpPr>
          <p:cNvPr id="8" name="TextBox 7">
            <a:extLst>
              <a:ext uri="{FF2B5EF4-FFF2-40B4-BE49-F238E27FC236}">
                <a16:creationId xmlns:a16="http://schemas.microsoft.com/office/drawing/2014/main" id="{92DF9A91-D3EE-B305-C74A-19D412D0782E}"/>
              </a:ext>
            </a:extLst>
          </p:cNvPr>
          <p:cNvSpPr txBox="1"/>
          <p:nvPr/>
        </p:nvSpPr>
        <p:spPr>
          <a:xfrm>
            <a:off x="7042151" y="4637698"/>
            <a:ext cx="4698189" cy="707886"/>
          </a:xfrm>
          <a:prstGeom prst="rect">
            <a:avLst/>
          </a:prstGeom>
          <a:noFill/>
        </p:spPr>
        <p:txBody>
          <a:bodyPr wrap="square" rtlCol="0">
            <a:spAutoFit/>
          </a:bodyPr>
          <a:lstStyle/>
          <a:p>
            <a:pPr algn="ctr"/>
            <a:r>
              <a:rPr lang="en-US" sz="2000" dirty="0"/>
              <a:t>What is the purpose of the highlighted part in the circuit board?</a:t>
            </a:r>
          </a:p>
        </p:txBody>
      </p:sp>
      <p:pic>
        <p:nvPicPr>
          <p:cNvPr id="10" name="Picture 9" descr="Picture of a circuit board with a battery clip, resistors, LEDs, and an IC.">
            <a:extLst>
              <a:ext uri="{FF2B5EF4-FFF2-40B4-BE49-F238E27FC236}">
                <a16:creationId xmlns:a16="http://schemas.microsoft.com/office/drawing/2014/main" id="{EF43CFC1-929D-85C6-7136-6894D7C1C8E4}"/>
              </a:ext>
            </a:extLst>
          </p:cNvPr>
          <p:cNvPicPr>
            <a:picLocks noChangeAspect="1"/>
          </p:cNvPicPr>
          <p:nvPr/>
        </p:nvPicPr>
        <p:blipFill>
          <a:blip r:embed="rId3"/>
          <a:srcRect l="5366" t="15543" r="3908" b="5516"/>
          <a:stretch/>
        </p:blipFill>
        <p:spPr>
          <a:xfrm>
            <a:off x="7042151" y="1585959"/>
            <a:ext cx="4698190" cy="2723554"/>
          </a:xfrm>
          <a:prstGeom prst="rect">
            <a:avLst/>
          </a:prstGeom>
        </p:spPr>
      </p:pic>
      <p:grpSp>
        <p:nvGrpSpPr>
          <p:cNvPr id="14" name="Group 13">
            <a:extLst>
              <a:ext uri="{FF2B5EF4-FFF2-40B4-BE49-F238E27FC236}">
                <a16:creationId xmlns:a16="http://schemas.microsoft.com/office/drawing/2014/main" id="{5A0DD5FB-A8B0-FDEB-9EEB-F769C41161C3}"/>
              </a:ext>
            </a:extLst>
          </p:cNvPr>
          <p:cNvGrpSpPr/>
          <p:nvPr/>
        </p:nvGrpSpPr>
        <p:grpSpPr>
          <a:xfrm>
            <a:off x="10024872" y="1795272"/>
            <a:ext cx="1584960" cy="1780032"/>
            <a:chOff x="10098024" y="1868424"/>
            <a:chExt cx="1584960" cy="1780032"/>
          </a:xfrm>
        </p:grpSpPr>
        <p:sp>
          <p:nvSpPr>
            <p:cNvPr id="13" name="Rectangle 12">
              <a:extLst>
                <a:ext uri="{FF2B5EF4-FFF2-40B4-BE49-F238E27FC236}">
                  <a16:creationId xmlns:a16="http://schemas.microsoft.com/office/drawing/2014/main" id="{4EABEDB7-7892-8B78-BF35-3BF0EC401EB9}"/>
                </a:ext>
              </a:extLst>
            </p:cNvPr>
            <p:cNvSpPr/>
            <p:nvPr/>
          </p:nvSpPr>
          <p:spPr>
            <a:xfrm>
              <a:off x="10098024" y="1868424"/>
              <a:ext cx="1584960" cy="1780032"/>
            </a:xfrm>
            <a:prstGeom prst="rect">
              <a:avLst/>
            </a:prstGeom>
            <a:noFill/>
            <a:ln w="1016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1FDD56-E937-0ADC-175E-6FEA505DEE97}"/>
                </a:ext>
              </a:extLst>
            </p:cNvPr>
            <p:cNvSpPr/>
            <p:nvPr/>
          </p:nvSpPr>
          <p:spPr>
            <a:xfrm>
              <a:off x="10098024" y="1868424"/>
              <a:ext cx="1584960" cy="1780032"/>
            </a:xfrm>
            <a:prstGeom prst="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591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DCCF415-6C5F-39E2-3DF4-173020EBACB2}"/>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11B356F7-CC84-EA69-322C-064853EEF37D}"/>
              </a:ext>
            </a:extLst>
          </p:cNvPr>
          <p:cNvSpPr>
            <a:spLocks noGrp="1"/>
          </p:cNvSpPr>
          <p:nvPr>
            <p:ph type="title" idx="1"/>
          </p:nvPr>
        </p:nvSpPr>
        <p:spPr/>
        <p:txBody>
          <a:bodyPr/>
          <a:lstStyle/>
          <a:p>
            <a:r>
              <a:rPr lang="en-US" dirty="0"/>
              <a:t>Text-based image retrieval</a:t>
            </a:r>
          </a:p>
        </p:txBody>
      </p:sp>
      <p:sp>
        <p:nvSpPr>
          <p:cNvPr id="3" name="Content Placeholder 2">
            <a:extLst>
              <a:ext uri="{FF2B5EF4-FFF2-40B4-BE49-F238E27FC236}">
                <a16:creationId xmlns:a16="http://schemas.microsoft.com/office/drawing/2014/main" id="{AA468C4C-0413-0BEF-1741-AE5D0A4C22C3}"/>
              </a:ext>
            </a:extLst>
          </p:cNvPr>
          <p:cNvSpPr>
            <a:spLocks noGrp="1"/>
          </p:cNvSpPr>
          <p:nvPr>
            <p:ph idx="2"/>
          </p:nvPr>
        </p:nvSpPr>
        <p:spPr>
          <a:xfrm>
            <a:off x="365760" y="1165536"/>
            <a:ext cx="7630084" cy="5262696"/>
          </a:xfrm>
        </p:spPr>
        <p:txBody>
          <a:bodyPr/>
          <a:lstStyle/>
          <a:p>
            <a:r>
              <a:rPr lang="en-US" sz="2400" dirty="0"/>
              <a:t>Image search matters not only for search engines but also </a:t>
            </a:r>
            <a:r>
              <a:rPr lang="en-US" sz="2400" dirty="0">
                <a:solidFill>
                  <a:schemeClr val="tx1"/>
                </a:solidFill>
                <a:latin typeface="+mn-lt"/>
              </a:rPr>
              <a:t>for enterprises to be able to search through all their internal images and documents. </a:t>
            </a:r>
          </a:p>
          <a:p>
            <a:r>
              <a:rPr lang="en-US" sz="2400" dirty="0">
                <a:solidFill>
                  <a:schemeClr val="accent6"/>
                </a:solidFill>
                <a:latin typeface="+mj-lt"/>
              </a:rPr>
              <a:t>Examples</a:t>
            </a:r>
            <a:r>
              <a:rPr lang="en-US" sz="2400" dirty="0"/>
              <a:t>:</a:t>
            </a:r>
          </a:p>
          <a:p>
            <a:pPr lvl="1"/>
            <a:r>
              <a:rPr lang="en-US" sz="2000" dirty="0"/>
              <a:t>Given a text query, find images whose captions/metadata are closest to this text query </a:t>
            </a:r>
          </a:p>
          <a:p>
            <a:pPr lvl="1"/>
            <a:r>
              <a:rPr lang="en-US" sz="2000" dirty="0"/>
              <a:t>Given a text query, find all images whose embeddings are closest to this embedding</a:t>
            </a:r>
          </a:p>
          <a:p>
            <a:pPr marL="0" indent="0">
              <a:buNone/>
            </a:pPr>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822688AA-9A01-2F27-58BE-4C3302C175C9}"/>
              </a:ext>
            </a:extLst>
          </p:cNvPr>
          <p:cNvSpPr txBox="1"/>
          <p:nvPr/>
        </p:nvSpPr>
        <p:spPr>
          <a:xfrm>
            <a:off x="8641619" y="1472777"/>
            <a:ext cx="2259316" cy="369332"/>
          </a:xfrm>
          <a:prstGeom prst="rect">
            <a:avLst/>
          </a:prstGeom>
          <a:solidFill>
            <a:schemeClr val="bg2"/>
          </a:solidFill>
          <a:ln>
            <a:solidFill>
              <a:schemeClr val="bg1"/>
            </a:solidFill>
          </a:ln>
        </p:spPr>
        <p:txBody>
          <a:bodyPr wrap="square" rtlCol="0">
            <a:spAutoFit/>
          </a:bodyPr>
          <a:lstStyle/>
          <a:p>
            <a:r>
              <a:rPr lang="en-US" dirty="0"/>
              <a:t>Find  chairs in stock</a:t>
            </a:r>
          </a:p>
        </p:txBody>
      </p:sp>
      <p:sp>
        <p:nvSpPr>
          <p:cNvPr id="7" name="TextBox 6">
            <a:extLst>
              <a:ext uri="{FF2B5EF4-FFF2-40B4-BE49-F238E27FC236}">
                <a16:creationId xmlns:a16="http://schemas.microsoft.com/office/drawing/2014/main" id="{27130A94-B573-856C-D436-F117BB1D69D8}"/>
              </a:ext>
            </a:extLst>
          </p:cNvPr>
          <p:cNvSpPr txBox="1"/>
          <p:nvPr/>
        </p:nvSpPr>
        <p:spPr>
          <a:xfrm>
            <a:off x="7867821" y="2025791"/>
            <a:ext cx="3641921" cy="646331"/>
          </a:xfrm>
          <a:prstGeom prst="rect">
            <a:avLst/>
          </a:prstGeom>
          <a:noFill/>
        </p:spPr>
        <p:txBody>
          <a:bodyPr wrap="square" rtlCol="0">
            <a:spAutoFit/>
          </a:bodyPr>
          <a:lstStyle/>
          <a:p>
            <a:pPr algn="ctr"/>
            <a:r>
              <a:rPr lang="en-US" b="1" dirty="0"/>
              <a:t>Can bring images with closest embeddings to the text </a:t>
            </a:r>
          </a:p>
        </p:txBody>
      </p:sp>
      <p:sp>
        <p:nvSpPr>
          <p:cNvPr id="8" name="TextBox 7">
            <a:extLst>
              <a:ext uri="{FF2B5EF4-FFF2-40B4-BE49-F238E27FC236}">
                <a16:creationId xmlns:a16="http://schemas.microsoft.com/office/drawing/2014/main" id="{EC8C0174-A44E-9CDA-A562-462989C55DB3}"/>
              </a:ext>
            </a:extLst>
          </p:cNvPr>
          <p:cNvSpPr txBox="1"/>
          <p:nvPr/>
        </p:nvSpPr>
        <p:spPr>
          <a:xfrm>
            <a:off x="8124318" y="4803405"/>
            <a:ext cx="1697901" cy="369332"/>
          </a:xfrm>
          <a:prstGeom prst="rect">
            <a:avLst/>
          </a:prstGeom>
          <a:noFill/>
        </p:spPr>
        <p:txBody>
          <a:bodyPr wrap="none" rtlCol="0">
            <a:spAutoFit/>
          </a:bodyPr>
          <a:lstStyle/>
          <a:p>
            <a:r>
              <a:rPr lang="en-US" dirty="0"/>
              <a:t>In-stock #: 235</a:t>
            </a:r>
          </a:p>
        </p:txBody>
      </p:sp>
      <p:sp>
        <p:nvSpPr>
          <p:cNvPr id="9" name="TextBox 8">
            <a:extLst>
              <a:ext uri="{FF2B5EF4-FFF2-40B4-BE49-F238E27FC236}">
                <a16:creationId xmlns:a16="http://schemas.microsoft.com/office/drawing/2014/main" id="{940814FC-0F91-ED2B-A7D3-1EA319BD775A}"/>
              </a:ext>
            </a:extLst>
          </p:cNvPr>
          <p:cNvSpPr txBox="1"/>
          <p:nvPr/>
        </p:nvSpPr>
        <p:spPr>
          <a:xfrm>
            <a:off x="10240040" y="4803405"/>
            <a:ext cx="1563248" cy="369332"/>
          </a:xfrm>
          <a:prstGeom prst="rect">
            <a:avLst/>
          </a:prstGeom>
          <a:noFill/>
        </p:spPr>
        <p:txBody>
          <a:bodyPr wrap="none" rtlCol="0">
            <a:spAutoFit/>
          </a:bodyPr>
          <a:lstStyle/>
          <a:p>
            <a:r>
              <a:rPr lang="en-US" dirty="0"/>
              <a:t>In-stock #: 15</a:t>
            </a:r>
          </a:p>
        </p:txBody>
      </p:sp>
      <p:sp>
        <p:nvSpPr>
          <p:cNvPr id="10" name="TextBox 9">
            <a:extLst>
              <a:ext uri="{FF2B5EF4-FFF2-40B4-BE49-F238E27FC236}">
                <a16:creationId xmlns:a16="http://schemas.microsoft.com/office/drawing/2014/main" id="{EF463E87-A009-3EA3-7C49-6AA28E5666E4}"/>
              </a:ext>
            </a:extLst>
          </p:cNvPr>
          <p:cNvSpPr txBox="1"/>
          <p:nvPr/>
        </p:nvSpPr>
        <p:spPr>
          <a:xfrm>
            <a:off x="8474879" y="5637687"/>
            <a:ext cx="2935419" cy="369332"/>
          </a:xfrm>
          <a:prstGeom prst="rect">
            <a:avLst/>
          </a:prstGeom>
          <a:noFill/>
        </p:spPr>
        <p:txBody>
          <a:bodyPr wrap="none" rtlCol="0">
            <a:spAutoFit/>
          </a:bodyPr>
          <a:lstStyle/>
          <a:p>
            <a:r>
              <a:rPr lang="en-US" dirty="0"/>
              <a:t>Using also image metadata</a:t>
            </a:r>
          </a:p>
        </p:txBody>
      </p:sp>
      <p:cxnSp>
        <p:nvCxnSpPr>
          <p:cNvPr id="11" name="Straight Arrow Connector 10">
            <a:extLst>
              <a:ext uri="{FF2B5EF4-FFF2-40B4-BE49-F238E27FC236}">
                <a16:creationId xmlns:a16="http://schemas.microsoft.com/office/drawing/2014/main" id="{6F35BB76-A8A1-2B73-46A0-FD850F7FE60B}"/>
              </a:ext>
            </a:extLst>
          </p:cNvPr>
          <p:cNvCxnSpPr>
            <a:cxnSpLocks/>
          </p:cNvCxnSpPr>
          <p:nvPr/>
        </p:nvCxnSpPr>
        <p:spPr>
          <a:xfrm flipH="1" flipV="1">
            <a:off x="9233032" y="5182736"/>
            <a:ext cx="209524" cy="38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6DED28-F572-6E4E-02B8-1A71FAAD4726}"/>
              </a:ext>
            </a:extLst>
          </p:cNvPr>
          <p:cNvCxnSpPr>
            <a:cxnSpLocks/>
          </p:cNvCxnSpPr>
          <p:nvPr/>
        </p:nvCxnSpPr>
        <p:spPr>
          <a:xfrm flipV="1">
            <a:off x="10527126" y="5177846"/>
            <a:ext cx="224241" cy="39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56A946-40D6-98F8-A799-9D9F38E69853}"/>
              </a:ext>
            </a:extLst>
          </p:cNvPr>
          <p:cNvCxnSpPr>
            <a:cxnSpLocks/>
          </p:cNvCxnSpPr>
          <p:nvPr/>
        </p:nvCxnSpPr>
        <p:spPr>
          <a:xfrm>
            <a:off x="8186928" y="5133173"/>
            <a:ext cx="1572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C3D6DB-76AA-668A-BCFB-60FBCBC7CA54}"/>
              </a:ext>
            </a:extLst>
          </p:cNvPr>
          <p:cNvCxnSpPr>
            <a:cxnSpLocks/>
          </p:cNvCxnSpPr>
          <p:nvPr/>
        </p:nvCxnSpPr>
        <p:spPr>
          <a:xfrm>
            <a:off x="10235324" y="5133173"/>
            <a:ext cx="15726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4980EFF-C746-B20B-C89D-99F2AA60D801}"/>
              </a:ext>
            </a:extLst>
          </p:cNvPr>
          <p:cNvGrpSpPr/>
          <p:nvPr/>
        </p:nvGrpSpPr>
        <p:grpSpPr>
          <a:xfrm>
            <a:off x="8083844" y="2797954"/>
            <a:ext cx="3717489" cy="2011680"/>
            <a:chOff x="8083844" y="2797954"/>
            <a:chExt cx="3717489" cy="2011680"/>
          </a:xfrm>
        </p:grpSpPr>
        <p:pic>
          <p:nvPicPr>
            <p:cNvPr id="6" name="Picture 5">
              <a:extLst>
                <a:ext uri="{FF2B5EF4-FFF2-40B4-BE49-F238E27FC236}">
                  <a16:creationId xmlns:a16="http://schemas.microsoft.com/office/drawing/2014/main" id="{4E3FFC7E-15FD-98EF-3AED-28EB9B1C459E}"/>
                </a:ext>
              </a:extLst>
            </p:cNvPr>
            <p:cNvPicPr>
              <a:picLocks noChangeAspect="1"/>
            </p:cNvPicPr>
            <p:nvPr/>
          </p:nvPicPr>
          <p:blipFill>
            <a:blip r:embed="rId3"/>
            <a:srcRect r="50184"/>
            <a:stretch/>
          </p:blipFill>
          <p:spPr>
            <a:xfrm>
              <a:off x="8083844" y="2797954"/>
              <a:ext cx="1778848" cy="2011680"/>
            </a:xfrm>
            <a:prstGeom prst="rect">
              <a:avLst/>
            </a:prstGeom>
          </p:spPr>
        </p:pic>
        <p:pic>
          <p:nvPicPr>
            <p:cNvPr id="17" name="Picture 16">
              <a:extLst>
                <a:ext uri="{FF2B5EF4-FFF2-40B4-BE49-F238E27FC236}">
                  <a16:creationId xmlns:a16="http://schemas.microsoft.com/office/drawing/2014/main" id="{289A450A-61D0-D4FE-1C73-2D79B93333A4}"/>
                </a:ext>
              </a:extLst>
            </p:cNvPr>
            <p:cNvPicPr>
              <a:picLocks noChangeAspect="1"/>
            </p:cNvPicPr>
            <p:nvPr/>
          </p:nvPicPr>
          <p:blipFill>
            <a:blip r:embed="rId4"/>
            <a:srcRect r="50184"/>
            <a:stretch/>
          </p:blipFill>
          <p:spPr>
            <a:xfrm>
              <a:off x="10241996" y="2797954"/>
              <a:ext cx="1559337" cy="2011680"/>
            </a:xfrm>
            <a:prstGeom prst="rect">
              <a:avLst/>
            </a:prstGeom>
          </p:spPr>
        </p:pic>
      </p:grpSp>
    </p:spTree>
    <p:extLst>
      <p:ext uri="{BB962C8B-B14F-4D97-AF65-F5344CB8AC3E}">
        <p14:creationId xmlns:p14="http://schemas.microsoft.com/office/powerpoint/2010/main" val="274847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C3D9DB-3BFD-1146-9303-A2AAD63AA418}"/>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Introduction to multimodal applications</a:t>
            </a:r>
          </a:p>
          <a:p>
            <a:r>
              <a:rPr lang="en-US" dirty="0"/>
              <a:t>Multimodal LLMs</a:t>
            </a:r>
          </a:p>
          <a:p>
            <a:r>
              <a:rPr lang="en-US" dirty="0"/>
              <a:t>Prompting MLLMs</a:t>
            </a:r>
          </a:p>
          <a:p>
            <a:r>
              <a:rPr lang="en-US" dirty="0"/>
              <a:t>Multimodal use cases</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420D43B4-B1D2-BC4E-A6A1-0B2A2BF404C2}"/>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04B1665D-C252-CF45-C8B3-46CC19A5A9BA}"/>
              </a:ext>
            </a:extLst>
          </p:cNvPr>
          <p:cNvSpPr>
            <a:spLocks noGrp="1"/>
          </p:cNvSpPr>
          <p:nvPr>
            <p:ph type="title" idx="1"/>
          </p:nvPr>
        </p:nvSpPr>
        <p:spPr/>
        <p:txBody>
          <a:bodyPr/>
          <a:lstStyle/>
          <a:p>
            <a:r>
              <a:rPr lang="en-US" dirty="0"/>
              <a:t>Deep image similarity retrieval</a:t>
            </a:r>
          </a:p>
        </p:txBody>
      </p:sp>
      <p:sp>
        <p:nvSpPr>
          <p:cNvPr id="3" name="Content Placeholder 2">
            <a:extLst>
              <a:ext uri="{FF2B5EF4-FFF2-40B4-BE49-F238E27FC236}">
                <a16:creationId xmlns:a16="http://schemas.microsoft.com/office/drawing/2014/main" id="{338B2DE9-9318-2F9C-FBC6-99C9FE075297}"/>
              </a:ext>
            </a:extLst>
          </p:cNvPr>
          <p:cNvSpPr>
            <a:spLocks noGrp="1"/>
          </p:cNvSpPr>
          <p:nvPr>
            <p:ph idx="2"/>
          </p:nvPr>
        </p:nvSpPr>
        <p:spPr>
          <a:xfrm>
            <a:off x="365760" y="1165536"/>
            <a:ext cx="6832562" cy="5262696"/>
          </a:xfrm>
        </p:spPr>
        <p:txBody>
          <a:bodyPr/>
          <a:lstStyle/>
          <a:p>
            <a:r>
              <a:rPr lang="en-US" sz="2400" dirty="0"/>
              <a:t>Given an image, find similar images</a:t>
            </a:r>
          </a:p>
          <a:p>
            <a:r>
              <a:rPr lang="en-US" sz="2400" dirty="0">
                <a:solidFill>
                  <a:schemeClr val="accent6"/>
                </a:solidFill>
                <a:latin typeface="+mj-lt"/>
              </a:rPr>
              <a:t>Examples</a:t>
            </a:r>
            <a:r>
              <a:rPr lang="en-US" sz="2400" dirty="0"/>
              <a:t>:</a:t>
            </a:r>
          </a:p>
          <a:p>
            <a:pPr lvl="1"/>
            <a:r>
              <a:rPr lang="en-US" sz="2000" dirty="0"/>
              <a:t>Retrieving similar images for Amazon products</a:t>
            </a:r>
          </a:p>
          <a:p>
            <a:pPr lvl="1"/>
            <a:r>
              <a:rPr lang="en-US" sz="2000" dirty="0"/>
              <a:t>Identifying other product from the manufacturer</a:t>
            </a:r>
          </a:p>
          <a:p>
            <a:endParaRPr lang="en-US" sz="2400" dirty="0"/>
          </a:p>
        </p:txBody>
      </p:sp>
      <p:sp>
        <p:nvSpPr>
          <p:cNvPr id="12" name="Right Arrow 11">
            <a:extLst>
              <a:ext uri="{FF2B5EF4-FFF2-40B4-BE49-F238E27FC236}">
                <a16:creationId xmlns:a16="http://schemas.microsoft.com/office/drawing/2014/main" id="{80BE6090-5BE0-ECC1-5D14-9D95FAE24CD7}"/>
              </a:ext>
            </a:extLst>
          </p:cNvPr>
          <p:cNvSpPr/>
          <p:nvPr/>
        </p:nvSpPr>
        <p:spPr>
          <a:xfrm>
            <a:off x="9048134" y="2223051"/>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A0D513-C681-078E-1AA5-A458AFA4977E}"/>
              </a:ext>
            </a:extLst>
          </p:cNvPr>
          <p:cNvPicPr>
            <a:picLocks noChangeAspect="1"/>
          </p:cNvPicPr>
          <p:nvPr/>
        </p:nvPicPr>
        <p:blipFill>
          <a:blip r:embed="rId3"/>
          <a:stretch>
            <a:fillRect/>
          </a:stretch>
        </p:blipFill>
        <p:spPr>
          <a:xfrm>
            <a:off x="6974066" y="4442574"/>
            <a:ext cx="1828800" cy="1237129"/>
          </a:xfrm>
          <a:prstGeom prst="rect">
            <a:avLst/>
          </a:prstGeom>
        </p:spPr>
      </p:pic>
      <p:pic>
        <p:nvPicPr>
          <p:cNvPr id="8" name="Picture 7">
            <a:extLst>
              <a:ext uri="{FF2B5EF4-FFF2-40B4-BE49-F238E27FC236}">
                <a16:creationId xmlns:a16="http://schemas.microsoft.com/office/drawing/2014/main" id="{8E1018E9-C00B-BC31-E2BD-76460482B167}"/>
              </a:ext>
            </a:extLst>
          </p:cNvPr>
          <p:cNvPicPr>
            <a:picLocks noChangeAspect="1"/>
          </p:cNvPicPr>
          <p:nvPr/>
        </p:nvPicPr>
        <p:blipFill>
          <a:blip r:embed="rId4"/>
          <a:stretch>
            <a:fillRect/>
          </a:stretch>
        </p:blipFill>
        <p:spPr>
          <a:xfrm>
            <a:off x="6974066" y="1703621"/>
            <a:ext cx="1828800" cy="1392326"/>
          </a:xfrm>
          <a:prstGeom prst="rect">
            <a:avLst/>
          </a:prstGeom>
        </p:spPr>
      </p:pic>
      <p:pic>
        <p:nvPicPr>
          <p:cNvPr id="10" name="Picture 9">
            <a:extLst>
              <a:ext uri="{FF2B5EF4-FFF2-40B4-BE49-F238E27FC236}">
                <a16:creationId xmlns:a16="http://schemas.microsoft.com/office/drawing/2014/main" id="{A4B070BA-4319-6BFE-9A8C-486B2C87516A}"/>
              </a:ext>
            </a:extLst>
          </p:cNvPr>
          <p:cNvPicPr>
            <a:picLocks noChangeAspect="1"/>
          </p:cNvPicPr>
          <p:nvPr/>
        </p:nvPicPr>
        <p:blipFill>
          <a:blip r:embed="rId5"/>
          <a:stretch>
            <a:fillRect/>
          </a:stretch>
        </p:blipFill>
        <p:spPr>
          <a:xfrm>
            <a:off x="9937039" y="1842610"/>
            <a:ext cx="1828800" cy="1114349"/>
          </a:xfrm>
          <a:prstGeom prst="rect">
            <a:avLst/>
          </a:prstGeom>
        </p:spPr>
      </p:pic>
      <p:pic>
        <p:nvPicPr>
          <p:cNvPr id="21" name="Picture 20">
            <a:extLst>
              <a:ext uri="{FF2B5EF4-FFF2-40B4-BE49-F238E27FC236}">
                <a16:creationId xmlns:a16="http://schemas.microsoft.com/office/drawing/2014/main" id="{AD9AE747-0739-DD8C-AAFE-49E6B190710E}"/>
              </a:ext>
            </a:extLst>
          </p:cNvPr>
          <p:cNvPicPr>
            <a:picLocks noChangeAspect="1"/>
          </p:cNvPicPr>
          <p:nvPr/>
        </p:nvPicPr>
        <p:blipFill>
          <a:blip r:embed="rId6"/>
          <a:stretch>
            <a:fillRect/>
          </a:stretch>
        </p:blipFill>
        <p:spPr>
          <a:xfrm>
            <a:off x="9779877" y="4146738"/>
            <a:ext cx="2143125" cy="1828800"/>
          </a:xfrm>
          <a:prstGeom prst="rect">
            <a:avLst/>
          </a:prstGeom>
        </p:spPr>
      </p:pic>
      <p:sp>
        <p:nvSpPr>
          <p:cNvPr id="26" name="Right Arrow 25">
            <a:extLst>
              <a:ext uri="{FF2B5EF4-FFF2-40B4-BE49-F238E27FC236}">
                <a16:creationId xmlns:a16="http://schemas.microsoft.com/office/drawing/2014/main" id="{020A9914-96CD-CC6C-5995-9D9170B97311}"/>
              </a:ext>
            </a:extLst>
          </p:cNvPr>
          <p:cNvSpPr/>
          <p:nvPr/>
        </p:nvSpPr>
        <p:spPr>
          <a:xfrm rot="2700000">
            <a:off x="8969553" y="3551253"/>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71726995-0136-FB9B-D340-FF0A37793404}"/>
              </a:ext>
            </a:extLst>
          </p:cNvPr>
          <p:cNvSpPr/>
          <p:nvPr/>
        </p:nvSpPr>
        <p:spPr>
          <a:xfrm rot="5400000">
            <a:off x="7476502" y="3551254"/>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94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introduced multimodal models and </a:t>
            </a:r>
            <a:r>
              <a:rPr lang="en-US"/>
              <a:t>applications.</a:t>
            </a:r>
            <a:endParaRPr lang="en-US" dirty="0"/>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DC3A6-C860-E5D7-E9EB-C3BD26B67CD2}"/>
              </a:ext>
            </a:extLst>
          </p:cNvPr>
          <p:cNvSpPr>
            <a:spLocks noGrp="1"/>
          </p:cNvSpPr>
          <p:nvPr>
            <p:ph type="sldNum" idx="97"/>
          </p:nvPr>
        </p:nvSpPr>
        <p:spPr/>
        <p:txBody>
          <a:bodyPr/>
          <a:lstStyle/>
          <a:p>
            <a:fld id="{86A8BF56-6CB3-514C-9A64-F39D95C9E25B}" type="slidenum">
              <a:rPr lang="en-US" smtClean="0"/>
              <a:t>22</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multimodal applications</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C68D6-6688-F0C5-FFB2-D5D764940E77}"/>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0D5AE4-E6EC-6845-9330-8663459B23DF}"/>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B1AFE48C-742E-BFE4-A53E-12CBD4900542}"/>
              </a:ext>
            </a:extLst>
          </p:cNvPr>
          <p:cNvSpPr>
            <a:spLocks noGrp="1"/>
          </p:cNvSpPr>
          <p:nvPr>
            <p:ph type="title" idx="1"/>
          </p:nvPr>
        </p:nvSpPr>
        <p:spPr/>
        <p:txBody>
          <a:bodyPr>
            <a:normAutofit fontScale="90000"/>
          </a:bodyPr>
          <a:lstStyle/>
          <a:p>
            <a:r>
              <a:rPr lang="en-US" sz="3600" dirty="0"/>
              <a:t>Your marketing company has been hired by a pet shop:</a:t>
            </a:r>
            <a:endParaRPr lang="en-US" dirty="0"/>
          </a:p>
        </p:txBody>
      </p:sp>
      <p:sp>
        <p:nvSpPr>
          <p:cNvPr id="3" name="Content Placeholder 2">
            <a:extLst>
              <a:ext uri="{FF2B5EF4-FFF2-40B4-BE49-F238E27FC236}">
                <a16:creationId xmlns:a16="http://schemas.microsoft.com/office/drawing/2014/main" id="{F563D5AA-44EF-6758-185E-A19A511A1331}"/>
              </a:ext>
            </a:extLst>
          </p:cNvPr>
          <p:cNvSpPr>
            <a:spLocks noGrp="1"/>
          </p:cNvSpPr>
          <p:nvPr>
            <p:ph idx="2"/>
          </p:nvPr>
        </p:nvSpPr>
        <p:spPr>
          <a:xfrm>
            <a:off x="365760" y="1165536"/>
            <a:ext cx="7884466" cy="5338392"/>
          </a:xfrm>
        </p:spPr>
        <p:txBody>
          <a:bodyPr/>
          <a:lstStyle/>
          <a:p>
            <a:r>
              <a:rPr lang="en-US" dirty="0"/>
              <a:t>They need to create individual flyers about each pet based on their images and bio.</a:t>
            </a:r>
          </a:p>
          <a:p>
            <a:endParaRPr lang="en-US" dirty="0"/>
          </a:p>
          <a:p>
            <a:endParaRPr lang="en-US" dirty="0"/>
          </a:p>
          <a:p>
            <a:r>
              <a:rPr lang="en-US" dirty="0"/>
              <a:t>How can you do that with traditional, single modality models?</a:t>
            </a:r>
          </a:p>
          <a:p>
            <a:endParaRPr lang="en-US" dirty="0"/>
          </a:p>
        </p:txBody>
      </p:sp>
      <p:pic>
        <p:nvPicPr>
          <p:cNvPr id="9" name="Picture 8">
            <a:extLst>
              <a:ext uri="{FF2B5EF4-FFF2-40B4-BE49-F238E27FC236}">
                <a16:creationId xmlns:a16="http://schemas.microsoft.com/office/drawing/2014/main" id="{1C2232FC-84B8-AFBB-006D-464499C4B066}"/>
              </a:ext>
            </a:extLst>
          </p:cNvPr>
          <p:cNvPicPr>
            <a:picLocks noChangeAspect="1"/>
          </p:cNvPicPr>
          <p:nvPr/>
        </p:nvPicPr>
        <p:blipFill>
          <a:blip r:embed="rId3"/>
          <a:srcRect l="2743" t="20111" b="9007"/>
          <a:stretch/>
        </p:blipFill>
        <p:spPr>
          <a:xfrm>
            <a:off x="5390147" y="4128255"/>
            <a:ext cx="6115480" cy="2546865"/>
          </a:xfrm>
          <a:prstGeom prst="rect">
            <a:avLst/>
          </a:prstGeom>
        </p:spPr>
      </p:pic>
    </p:spTree>
    <p:extLst>
      <p:ext uri="{BB962C8B-B14F-4D97-AF65-F5344CB8AC3E}">
        <p14:creationId xmlns:p14="http://schemas.microsoft.com/office/powerpoint/2010/main" val="204203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A5B02-28E5-DA35-5A7B-96980B0586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2162C3-822B-2FB6-F7F0-1F525A24125B}"/>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0FB38B4E-A367-8255-39E5-528129B32644}"/>
              </a:ext>
            </a:extLst>
          </p:cNvPr>
          <p:cNvSpPr>
            <a:spLocks noGrp="1"/>
          </p:cNvSpPr>
          <p:nvPr>
            <p:ph type="title" idx="1"/>
          </p:nvPr>
        </p:nvSpPr>
        <p:spPr/>
        <p:txBody>
          <a:bodyPr/>
          <a:lstStyle/>
          <a:p>
            <a:r>
              <a:rPr lang="en-US" dirty="0"/>
              <a:t>We can consider an image-only model</a:t>
            </a:r>
          </a:p>
        </p:txBody>
      </p:sp>
      <p:sp>
        <p:nvSpPr>
          <p:cNvPr id="3" name="Content Placeholder 2">
            <a:extLst>
              <a:ext uri="{FF2B5EF4-FFF2-40B4-BE49-F238E27FC236}">
                <a16:creationId xmlns:a16="http://schemas.microsoft.com/office/drawing/2014/main" id="{D20CC54E-EE02-874B-3A65-B01CE11E99C7}"/>
              </a:ext>
            </a:extLst>
          </p:cNvPr>
          <p:cNvSpPr>
            <a:spLocks noGrp="1"/>
          </p:cNvSpPr>
          <p:nvPr>
            <p:ph idx="2"/>
          </p:nvPr>
        </p:nvSpPr>
        <p:spPr>
          <a:xfrm>
            <a:off x="5665154" y="1165536"/>
            <a:ext cx="6167181" cy="5262696"/>
          </a:xfrm>
        </p:spPr>
        <p:txBody>
          <a:bodyPr/>
          <a:lstStyle/>
          <a:p>
            <a:r>
              <a:rPr lang="en-US" sz="2400" dirty="0"/>
              <a:t>Learns information only from images</a:t>
            </a:r>
          </a:p>
          <a:p>
            <a:pPr lvl="1"/>
            <a:r>
              <a:rPr lang="en-US" sz="2000" dirty="0"/>
              <a:t>Computer vision (CV)</a:t>
            </a:r>
          </a:p>
          <a:p>
            <a:r>
              <a:rPr lang="en-US" sz="2400" dirty="0"/>
              <a:t>Can accomplish basic image understanding tasks</a:t>
            </a:r>
          </a:p>
          <a:p>
            <a:pPr lvl="1"/>
            <a:r>
              <a:rPr lang="en-US" sz="2000" dirty="0"/>
              <a:t>Classifying images for our campaigns depending on the theme needed</a:t>
            </a:r>
          </a:p>
          <a:p>
            <a:pPr lvl="2"/>
            <a:r>
              <a:rPr lang="en-US" sz="1800" dirty="0"/>
              <a:t>Ex. Cat class, dog class</a:t>
            </a:r>
          </a:p>
          <a:p>
            <a:pPr lvl="1"/>
            <a:r>
              <a:rPr lang="en-US" sz="2000" dirty="0"/>
              <a:t>Object detection</a:t>
            </a:r>
          </a:p>
          <a:p>
            <a:pPr lvl="1"/>
            <a:r>
              <a:rPr lang="en-US" sz="2000" dirty="0"/>
              <a:t>Semantic segmentation</a:t>
            </a:r>
          </a:p>
          <a:p>
            <a:pPr lvl="1"/>
            <a:r>
              <a:rPr lang="en-US" sz="2400" dirty="0"/>
              <a:t>It won’t accept the input search query or won’t be able to generate text.</a:t>
            </a:r>
          </a:p>
          <a:p>
            <a:pPr lvl="1"/>
            <a:endParaRPr lang="en-US" sz="2000" dirty="0"/>
          </a:p>
          <a:p>
            <a:endParaRPr lang="en-US" dirty="0"/>
          </a:p>
        </p:txBody>
      </p:sp>
      <p:sp>
        <p:nvSpPr>
          <p:cNvPr id="5" name="Oval 4">
            <a:extLst>
              <a:ext uri="{FF2B5EF4-FFF2-40B4-BE49-F238E27FC236}">
                <a16:creationId xmlns:a16="http://schemas.microsoft.com/office/drawing/2014/main" id="{566DE318-6097-969E-EE2F-A72D041971EA}"/>
              </a:ext>
            </a:extLst>
          </p:cNvPr>
          <p:cNvSpPr/>
          <p:nvPr/>
        </p:nvSpPr>
        <p:spPr>
          <a:xfrm>
            <a:off x="2052147" y="3100757"/>
            <a:ext cx="1450396" cy="656485"/>
          </a:xfrm>
          <a:prstGeom prst="ellipse">
            <a:avLst/>
          </a:prstGeom>
          <a:solidFill>
            <a:schemeClr val="accent5"/>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CV</a:t>
            </a:r>
          </a:p>
          <a:p>
            <a:pPr algn="ctr"/>
            <a:r>
              <a:rPr lang="en-US" dirty="0"/>
              <a:t>model</a:t>
            </a:r>
          </a:p>
        </p:txBody>
      </p:sp>
      <p:sp>
        <p:nvSpPr>
          <p:cNvPr id="6" name="Down Arrow 5">
            <a:extLst>
              <a:ext uri="{FF2B5EF4-FFF2-40B4-BE49-F238E27FC236}">
                <a16:creationId xmlns:a16="http://schemas.microsoft.com/office/drawing/2014/main" id="{BF508648-930E-7D2A-BA01-25A6278D8DBB}"/>
              </a:ext>
            </a:extLst>
          </p:cNvPr>
          <p:cNvSpPr/>
          <p:nvPr/>
        </p:nvSpPr>
        <p:spPr>
          <a:xfrm rot="19233832">
            <a:off x="1879431" y="2803624"/>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5E3CCCA3-8659-4341-4670-176DEA2B07A3}"/>
              </a:ext>
            </a:extLst>
          </p:cNvPr>
          <p:cNvSpPr/>
          <p:nvPr/>
        </p:nvSpPr>
        <p:spPr>
          <a:xfrm rot="19233832">
            <a:off x="3084530" y="3732123"/>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DFF0BB6-FB25-4486-C034-7EBFE18315D4}"/>
              </a:ext>
            </a:extLst>
          </p:cNvPr>
          <p:cNvSpPr txBox="1"/>
          <p:nvPr/>
        </p:nvSpPr>
        <p:spPr>
          <a:xfrm>
            <a:off x="3521555" y="3583160"/>
            <a:ext cx="1896673" cy="369332"/>
          </a:xfrm>
          <a:prstGeom prst="rect">
            <a:avLst/>
          </a:prstGeom>
          <a:noFill/>
        </p:spPr>
        <p:txBody>
          <a:bodyPr wrap="none" rtlCol="0">
            <a:spAutoFit/>
          </a:bodyPr>
          <a:lstStyle/>
          <a:p>
            <a:r>
              <a:rPr lang="en-US" dirty="0"/>
              <a:t>Object Detection</a:t>
            </a:r>
          </a:p>
        </p:txBody>
      </p:sp>
      <p:pic>
        <p:nvPicPr>
          <p:cNvPr id="8" name="Picture 7">
            <a:extLst>
              <a:ext uri="{FF2B5EF4-FFF2-40B4-BE49-F238E27FC236}">
                <a16:creationId xmlns:a16="http://schemas.microsoft.com/office/drawing/2014/main" id="{7C5F9F2B-647B-4EC3-42C4-DCF3FAAEC79A}"/>
              </a:ext>
            </a:extLst>
          </p:cNvPr>
          <p:cNvPicPr>
            <a:picLocks noChangeAspect="1"/>
          </p:cNvPicPr>
          <p:nvPr/>
        </p:nvPicPr>
        <p:blipFill>
          <a:blip r:embed="rId3"/>
          <a:srcRect l="2743" t="20111" b="9007"/>
          <a:stretch/>
        </p:blipFill>
        <p:spPr>
          <a:xfrm>
            <a:off x="196516" y="1097601"/>
            <a:ext cx="4057807" cy="1689922"/>
          </a:xfrm>
          <a:prstGeom prst="rect">
            <a:avLst/>
          </a:prstGeom>
        </p:spPr>
      </p:pic>
      <p:pic>
        <p:nvPicPr>
          <p:cNvPr id="9" name="Picture 8">
            <a:extLst>
              <a:ext uri="{FF2B5EF4-FFF2-40B4-BE49-F238E27FC236}">
                <a16:creationId xmlns:a16="http://schemas.microsoft.com/office/drawing/2014/main" id="{3F92EAD6-A9CA-E8E8-ADA6-88123FFC99EA}"/>
              </a:ext>
            </a:extLst>
          </p:cNvPr>
          <p:cNvPicPr>
            <a:picLocks noChangeAspect="1"/>
          </p:cNvPicPr>
          <p:nvPr/>
        </p:nvPicPr>
        <p:blipFill>
          <a:blip r:embed="rId3"/>
          <a:srcRect l="2743" t="20111" b="9007"/>
          <a:stretch/>
        </p:blipFill>
        <p:spPr>
          <a:xfrm>
            <a:off x="1811550" y="4354886"/>
            <a:ext cx="4057807" cy="1689922"/>
          </a:xfrm>
          <a:prstGeom prst="rect">
            <a:avLst/>
          </a:prstGeom>
        </p:spPr>
      </p:pic>
      <p:sp>
        <p:nvSpPr>
          <p:cNvPr id="22" name="Rectangle 21">
            <a:extLst>
              <a:ext uri="{FF2B5EF4-FFF2-40B4-BE49-F238E27FC236}">
                <a16:creationId xmlns:a16="http://schemas.microsoft.com/office/drawing/2014/main" id="{F52D5CD5-3C74-6D09-E8B8-5669D6BF3055}"/>
              </a:ext>
            </a:extLst>
          </p:cNvPr>
          <p:cNvSpPr/>
          <p:nvPr/>
        </p:nvSpPr>
        <p:spPr>
          <a:xfrm>
            <a:off x="4967118" y="4325168"/>
            <a:ext cx="892675" cy="1689922"/>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43AB52C-EC0B-009C-B0D1-21522F0A6C22}"/>
              </a:ext>
            </a:extLst>
          </p:cNvPr>
          <p:cNvSpPr/>
          <p:nvPr/>
        </p:nvSpPr>
        <p:spPr>
          <a:xfrm>
            <a:off x="3224597" y="4211311"/>
            <a:ext cx="1203438" cy="1240713"/>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5704DC-AA52-5936-FAA2-FE8ACDA5F58C}"/>
              </a:ext>
            </a:extLst>
          </p:cNvPr>
          <p:cNvSpPr/>
          <p:nvPr/>
        </p:nvSpPr>
        <p:spPr>
          <a:xfrm>
            <a:off x="4102611" y="4668548"/>
            <a:ext cx="936902" cy="1390607"/>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91081A-89A4-12E1-6453-69AAE571109E}"/>
              </a:ext>
            </a:extLst>
          </p:cNvPr>
          <p:cNvSpPr/>
          <p:nvPr/>
        </p:nvSpPr>
        <p:spPr>
          <a:xfrm>
            <a:off x="1811550" y="4312979"/>
            <a:ext cx="990265" cy="1746175"/>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58D1EEA-E6E9-B7AA-1508-AC4BE1F9D864}"/>
              </a:ext>
            </a:extLst>
          </p:cNvPr>
          <p:cNvSpPr txBox="1"/>
          <p:nvPr/>
        </p:nvSpPr>
        <p:spPr>
          <a:xfrm>
            <a:off x="3920964" y="4209734"/>
            <a:ext cx="513803" cy="261610"/>
          </a:xfrm>
          <a:prstGeom prst="rect">
            <a:avLst/>
          </a:prstGeom>
          <a:noFill/>
          <a:ln w="19050">
            <a:solidFill>
              <a:schemeClr val="accent5">
                <a:lumMod val="75000"/>
              </a:schemeClr>
            </a:solidFill>
          </a:ln>
        </p:spPr>
        <p:txBody>
          <a:bodyPr wrap="square" rtlCol="0">
            <a:spAutoFit/>
          </a:bodyPr>
          <a:lstStyle/>
          <a:p>
            <a:r>
              <a:rPr lang="en-US" sz="1100" dirty="0">
                <a:latin typeface="+mj-lt"/>
              </a:rPr>
              <a:t>Dog</a:t>
            </a:r>
            <a:endParaRPr lang="en-US" dirty="0">
              <a:latin typeface="+mj-lt"/>
            </a:endParaRPr>
          </a:p>
        </p:txBody>
      </p:sp>
      <p:sp>
        <p:nvSpPr>
          <p:cNvPr id="30" name="TextBox 29">
            <a:extLst>
              <a:ext uri="{FF2B5EF4-FFF2-40B4-BE49-F238E27FC236}">
                <a16:creationId xmlns:a16="http://schemas.microsoft.com/office/drawing/2014/main" id="{1D36CA74-7F37-8247-E5B4-F0F94B163F96}"/>
              </a:ext>
            </a:extLst>
          </p:cNvPr>
          <p:cNvSpPr txBox="1"/>
          <p:nvPr/>
        </p:nvSpPr>
        <p:spPr>
          <a:xfrm>
            <a:off x="5220364" y="6003751"/>
            <a:ext cx="644211" cy="261610"/>
          </a:xfrm>
          <a:prstGeom prst="rect">
            <a:avLst/>
          </a:prstGeom>
          <a:noFill/>
          <a:ln w="19050">
            <a:solidFill>
              <a:schemeClr val="accent5">
                <a:lumMod val="75000"/>
              </a:schemeClr>
            </a:solidFill>
          </a:ln>
        </p:spPr>
        <p:txBody>
          <a:bodyPr wrap="square" rtlCol="0">
            <a:spAutoFit/>
          </a:bodyPr>
          <a:lstStyle/>
          <a:p>
            <a:r>
              <a:rPr lang="en-US" sz="1100" dirty="0">
                <a:latin typeface="+mj-lt"/>
              </a:rPr>
              <a:t>Rabbit</a:t>
            </a:r>
          </a:p>
        </p:txBody>
      </p:sp>
      <p:sp>
        <p:nvSpPr>
          <p:cNvPr id="34" name="TextBox 33">
            <a:extLst>
              <a:ext uri="{FF2B5EF4-FFF2-40B4-BE49-F238E27FC236}">
                <a16:creationId xmlns:a16="http://schemas.microsoft.com/office/drawing/2014/main" id="{9DA78238-A7B8-B6B3-2682-D56F6FD26810}"/>
              </a:ext>
            </a:extLst>
          </p:cNvPr>
          <p:cNvSpPr txBox="1"/>
          <p:nvPr/>
        </p:nvSpPr>
        <p:spPr>
          <a:xfrm>
            <a:off x="4555989" y="6072849"/>
            <a:ext cx="490605" cy="261610"/>
          </a:xfrm>
          <a:prstGeom prst="rect">
            <a:avLst/>
          </a:prstGeom>
          <a:noFill/>
          <a:ln w="19050">
            <a:solidFill>
              <a:schemeClr val="accent5">
                <a:lumMod val="75000"/>
              </a:schemeClr>
            </a:solidFill>
          </a:ln>
        </p:spPr>
        <p:txBody>
          <a:bodyPr wrap="square" rtlCol="0">
            <a:spAutoFit/>
          </a:bodyPr>
          <a:lstStyle/>
          <a:p>
            <a:r>
              <a:rPr lang="en-US" sz="1100" dirty="0">
                <a:latin typeface="+mj-lt"/>
              </a:rPr>
              <a:t>Cat</a:t>
            </a:r>
          </a:p>
        </p:txBody>
      </p:sp>
      <p:sp>
        <p:nvSpPr>
          <p:cNvPr id="35" name="TextBox 34">
            <a:extLst>
              <a:ext uri="{FF2B5EF4-FFF2-40B4-BE49-F238E27FC236}">
                <a16:creationId xmlns:a16="http://schemas.microsoft.com/office/drawing/2014/main" id="{2A42B090-A6D0-0F9D-8172-480335386DD4}"/>
              </a:ext>
            </a:extLst>
          </p:cNvPr>
          <p:cNvSpPr txBox="1"/>
          <p:nvPr/>
        </p:nvSpPr>
        <p:spPr>
          <a:xfrm>
            <a:off x="1792978" y="4324428"/>
            <a:ext cx="490605" cy="261610"/>
          </a:xfrm>
          <a:prstGeom prst="rect">
            <a:avLst/>
          </a:prstGeom>
          <a:noFill/>
          <a:ln w="19050">
            <a:solidFill>
              <a:schemeClr val="accent5">
                <a:lumMod val="75000"/>
              </a:schemeClr>
            </a:solidFill>
          </a:ln>
        </p:spPr>
        <p:txBody>
          <a:bodyPr wrap="square" rtlCol="0">
            <a:spAutoFit/>
          </a:bodyPr>
          <a:lstStyle/>
          <a:p>
            <a:r>
              <a:rPr lang="en-US" sz="1100" dirty="0">
                <a:latin typeface="+mj-lt"/>
              </a:rPr>
              <a:t>Bird</a:t>
            </a:r>
          </a:p>
        </p:txBody>
      </p:sp>
      <p:sp>
        <p:nvSpPr>
          <p:cNvPr id="10" name="Rectangle 9">
            <a:extLst>
              <a:ext uri="{FF2B5EF4-FFF2-40B4-BE49-F238E27FC236}">
                <a16:creationId xmlns:a16="http://schemas.microsoft.com/office/drawing/2014/main" id="{EBB6C917-DBF9-D5C9-6786-9B690B2148FB}"/>
              </a:ext>
            </a:extLst>
          </p:cNvPr>
          <p:cNvSpPr/>
          <p:nvPr/>
        </p:nvSpPr>
        <p:spPr>
          <a:xfrm>
            <a:off x="2685514" y="5040144"/>
            <a:ext cx="734861" cy="1019010"/>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0537A6-21D0-588E-52FB-7B9C22531842}"/>
              </a:ext>
            </a:extLst>
          </p:cNvPr>
          <p:cNvSpPr/>
          <p:nvPr/>
        </p:nvSpPr>
        <p:spPr>
          <a:xfrm>
            <a:off x="3281245" y="5156602"/>
            <a:ext cx="811802" cy="902552"/>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98A85F8-9C87-6F1D-BF36-B76F06E988C4}"/>
              </a:ext>
            </a:extLst>
          </p:cNvPr>
          <p:cNvSpPr txBox="1"/>
          <p:nvPr/>
        </p:nvSpPr>
        <p:spPr>
          <a:xfrm>
            <a:off x="2511952" y="6038626"/>
            <a:ext cx="811802" cy="261610"/>
          </a:xfrm>
          <a:prstGeom prst="rect">
            <a:avLst/>
          </a:prstGeom>
          <a:noFill/>
          <a:ln w="19050">
            <a:solidFill>
              <a:schemeClr val="accent5">
                <a:lumMod val="75000"/>
              </a:schemeClr>
            </a:solidFill>
          </a:ln>
        </p:spPr>
        <p:txBody>
          <a:bodyPr wrap="square" rtlCol="0">
            <a:spAutoFit/>
          </a:bodyPr>
          <a:lstStyle/>
          <a:p>
            <a:r>
              <a:rPr lang="en-US" sz="1100" dirty="0">
                <a:latin typeface="+mj-lt"/>
              </a:rPr>
              <a:t>Hamster</a:t>
            </a:r>
          </a:p>
        </p:txBody>
      </p:sp>
      <p:sp>
        <p:nvSpPr>
          <p:cNvPr id="13" name="TextBox 12">
            <a:extLst>
              <a:ext uri="{FF2B5EF4-FFF2-40B4-BE49-F238E27FC236}">
                <a16:creationId xmlns:a16="http://schemas.microsoft.com/office/drawing/2014/main" id="{C790FCF6-9042-7FC4-5CFB-EFE941320931}"/>
              </a:ext>
            </a:extLst>
          </p:cNvPr>
          <p:cNvSpPr txBox="1"/>
          <p:nvPr/>
        </p:nvSpPr>
        <p:spPr>
          <a:xfrm>
            <a:off x="3432262" y="6077433"/>
            <a:ext cx="811802" cy="261610"/>
          </a:xfrm>
          <a:prstGeom prst="rect">
            <a:avLst/>
          </a:prstGeom>
          <a:noFill/>
          <a:ln w="19050">
            <a:solidFill>
              <a:schemeClr val="accent5">
                <a:lumMod val="75000"/>
              </a:schemeClr>
            </a:solidFill>
          </a:ln>
        </p:spPr>
        <p:txBody>
          <a:bodyPr wrap="square" rtlCol="0">
            <a:spAutoFit/>
          </a:bodyPr>
          <a:lstStyle/>
          <a:p>
            <a:r>
              <a:rPr lang="en-US" sz="1100" dirty="0">
                <a:latin typeface="+mj-lt"/>
              </a:rPr>
              <a:t>Hamster</a:t>
            </a:r>
          </a:p>
        </p:txBody>
      </p:sp>
    </p:spTree>
    <p:extLst>
      <p:ext uri="{BB962C8B-B14F-4D97-AF65-F5344CB8AC3E}">
        <p14:creationId xmlns:p14="http://schemas.microsoft.com/office/powerpoint/2010/main" val="304925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0FB18-B3BC-C4A1-AF2E-840CCF0C801A}"/>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22DB10E8-9D4B-B02A-B66A-02355124FF44}"/>
              </a:ext>
            </a:extLst>
          </p:cNvPr>
          <p:cNvSpPr>
            <a:spLocks noGrp="1"/>
          </p:cNvSpPr>
          <p:nvPr>
            <p:ph type="title" idx="1"/>
          </p:nvPr>
        </p:nvSpPr>
        <p:spPr/>
        <p:txBody>
          <a:bodyPr/>
          <a:lstStyle/>
          <a:p>
            <a:r>
              <a:rPr lang="en-US" dirty="0"/>
              <a:t>We can consider a text-only model</a:t>
            </a:r>
          </a:p>
        </p:txBody>
      </p:sp>
      <p:sp>
        <p:nvSpPr>
          <p:cNvPr id="3" name="Content Placeholder 2">
            <a:extLst>
              <a:ext uri="{FF2B5EF4-FFF2-40B4-BE49-F238E27FC236}">
                <a16:creationId xmlns:a16="http://schemas.microsoft.com/office/drawing/2014/main" id="{41A0610A-CE8B-EC20-B220-F0292FAACE39}"/>
              </a:ext>
            </a:extLst>
          </p:cNvPr>
          <p:cNvSpPr>
            <a:spLocks noGrp="1"/>
          </p:cNvSpPr>
          <p:nvPr>
            <p:ph idx="2"/>
          </p:nvPr>
        </p:nvSpPr>
        <p:spPr>
          <a:xfrm>
            <a:off x="365760" y="1165536"/>
            <a:ext cx="5931912" cy="5262696"/>
          </a:xfrm>
        </p:spPr>
        <p:txBody>
          <a:bodyPr/>
          <a:lstStyle/>
          <a:p>
            <a:r>
              <a:rPr lang="en-US" dirty="0"/>
              <a:t>Learns information only from text</a:t>
            </a:r>
          </a:p>
          <a:p>
            <a:r>
              <a:rPr lang="en-US" dirty="0"/>
              <a:t>Can accomplish basic text understanding tasks</a:t>
            </a:r>
          </a:p>
          <a:p>
            <a:pPr lvl="1"/>
            <a:r>
              <a:rPr lang="en-US" dirty="0"/>
              <a:t>Generating text based in a campaign description</a:t>
            </a:r>
          </a:p>
          <a:p>
            <a:r>
              <a:rPr lang="en-US" dirty="0"/>
              <a:t>Won’t be able to generate a description of the pets from images</a:t>
            </a:r>
          </a:p>
        </p:txBody>
      </p:sp>
      <p:sp>
        <p:nvSpPr>
          <p:cNvPr id="5" name="TextBox 4">
            <a:extLst>
              <a:ext uri="{FF2B5EF4-FFF2-40B4-BE49-F238E27FC236}">
                <a16:creationId xmlns:a16="http://schemas.microsoft.com/office/drawing/2014/main" id="{7886FF80-B102-181A-EED0-A106A0D98D92}"/>
              </a:ext>
            </a:extLst>
          </p:cNvPr>
          <p:cNvSpPr txBox="1"/>
          <p:nvPr/>
        </p:nvSpPr>
        <p:spPr>
          <a:xfrm>
            <a:off x="6297672" y="2023702"/>
            <a:ext cx="5162919" cy="369332"/>
          </a:xfrm>
          <a:prstGeom prst="rect">
            <a:avLst/>
          </a:prstGeom>
          <a:solidFill>
            <a:schemeClr val="accent6"/>
          </a:solidFill>
          <a:ln>
            <a:noFill/>
          </a:ln>
          <a:effectLst>
            <a:outerShdw blurRad="50800" dist="38100" dir="2700000" algn="tl" rotWithShape="0">
              <a:prstClr val="black">
                <a:alpha val="40000"/>
              </a:prstClr>
            </a:outerShdw>
          </a:effectLst>
        </p:spPr>
        <p:txBody>
          <a:bodyPr wrap="square" rtlCol="0">
            <a:spAutoFit/>
          </a:bodyPr>
          <a:lstStyle/>
          <a:p>
            <a:pPr algn="ctr"/>
            <a:r>
              <a:rPr lang="en-US" dirty="0">
                <a:solidFill>
                  <a:schemeClr val="bg1"/>
                </a:solidFill>
              </a:rPr>
              <a:t>There year old </a:t>
            </a:r>
            <a:r>
              <a:rPr lang="en-US" dirty="0" err="1">
                <a:solidFill>
                  <a:schemeClr val="bg1"/>
                </a:solidFill>
              </a:rPr>
              <a:t>pomenerian</a:t>
            </a:r>
            <a:r>
              <a:rPr lang="en-US" dirty="0">
                <a:solidFill>
                  <a:schemeClr val="bg1"/>
                </a:solidFill>
              </a:rPr>
              <a:t> looking…</a:t>
            </a:r>
          </a:p>
        </p:txBody>
      </p:sp>
      <p:sp>
        <p:nvSpPr>
          <p:cNvPr id="6" name="TextBox 5">
            <a:extLst>
              <a:ext uri="{FF2B5EF4-FFF2-40B4-BE49-F238E27FC236}">
                <a16:creationId xmlns:a16="http://schemas.microsoft.com/office/drawing/2014/main" id="{1C5BDE73-A357-F69C-71CD-BDCD08E00B96}"/>
              </a:ext>
            </a:extLst>
          </p:cNvPr>
          <p:cNvSpPr txBox="1"/>
          <p:nvPr/>
        </p:nvSpPr>
        <p:spPr>
          <a:xfrm>
            <a:off x="9502380" y="4753450"/>
            <a:ext cx="2393604" cy="369332"/>
          </a:xfrm>
          <a:prstGeom prst="rect">
            <a:avLst/>
          </a:prstGeom>
          <a:solidFill>
            <a:schemeClr val="accent6"/>
          </a:solidFill>
          <a:ln>
            <a:noFill/>
          </a:ln>
          <a:effectLst>
            <a:outerShdw blurRad="50800" dist="38100" dir="2700000" algn="tl" rotWithShape="0">
              <a:prstClr val="black">
                <a:alpha val="40000"/>
              </a:prstClr>
            </a:outerShdw>
          </a:effectLst>
        </p:spPr>
        <p:txBody>
          <a:bodyPr wrap="none" rtlCol="0">
            <a:spAutoFit/>
          </a:bodyPr>
          <a:lstStyle>
            <a:defPPr>
              <a:defRPr lang="en-US"/>
            </a:defPPr>
            <a:lvl1pPr>
              <a:defRPr>
                <a:solidFill>
                  <a:schemeClr val="bg1"/>
                </a:solidFill>
              </a:defRPr>
            </a:lvl1pPr>
          </a:lstStyle>
          <a:p>
            <a:r>
              <a:rPr lang="en-US" dirty="0"/>
              <a:t>for a loving home …</a:t>
            </a:r>
          </a:p>
        </p:txBody>
      </p:sp>
      <p:sp>
        <p:nvSpPr>
          <p:cNvPr id="7" name="Oval 6">
            <a:extLst>
              <a:ext uri="{FF2B5EF4-FFF2-40B4-BE49-F238E27FC236}">
                <a16:creationId xmlns:a16="http://schemas.microsoft.com/office/drawing/2014/main" id="{9ABA790C-599A-7F20-CD95-7070C18894D4}"/>
              </a:ext>
            </a:extLst>
          </p:cNvPr>
          <p:cNvSpPr/>
          <p:nvPr/>
        </p:nvSpPr>
        <p:spPr>
          <a:xfrm>
            <a:off x="8720667" y="3196962"/>
            <a:ext cx="1978515" cy="952929"/>
          </a:xfrm>
          <a:prstGeom prst="ellipse">
            <a:avLst/>
          </a:prstGeom>
          <a:solidFill>
            <a:schemeClr val="accent5"/>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Language model</a:t>
            </a:r>
          </a:p>
        </p:txBody>
      </p:sp>
      <p:sp>
        <p:nvSpPr>
          <p:cNvPr id="8" name="Down Arrow 7">
            <a:extLst>
              <a:ext uri="{FF2B5EF4-FFF2-40B4-BE49-F238E27FC236}">
                <a16:creationId xmlns:a16="http://schemas.microsoft.com/office/drawing/2014/main" id="{464BA00D-1BD8-1BB7-0417-2152910EBF96}"/>
              </a:ext>
            </a:extLst>
          </p:cNvPr>
          <p:cNvSpPr/>
          <p:nvPr/>
        </p:nvSpPr>
        <p:spPr>
          <a:xfrm rot="19233832">
            <a:off x="8685178" y="2719062"/>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62EF8CC5-E852-B538-9BD0-5D0EA72634E2}"/>
              </a:ext>
            </a:extLst>
          </p:cNvPr>
          <p:cNvSpPr/>
          <p:nvPr/>
        </p:nvSpPr>
        <p:spPr>
          <a:xfrm rot="19233832">
            <a:off x="9770744" y="4254306"/>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432B5F-2AAC-78CB-94FB-C57C79D1AB7F}"/>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7F4675F0-A3C1-EC6F-4981-3357AB4C1368}"/>
              </a:ext>
            </a:extLst>
          </p:cNvPr>
          <p:cNvSpPr>
            <a:spLocks noGrp="1"/>
          </p:cNvSpPr>
          <p:nvPr>
            <p:ph type="title" idx="1"/>
          </p:nvPr>
        </p:nvSpPr>
        <p:spPr/>
        <p:txBody>
          <a:bodyPr/>
          <a:lstStyle/>
          <a:p>
            <a:r>
              <a:rPr lang="en-US" dirty="0"/>
              <a:t>What does “multimodal” mean?</a:t>
            </a:r>
          </a:p>
        </p:txBody>
      </p:sp>
      <p:sp>
        <p:nvSpPr>
          <p:cNvPr id="3" name="Content Placeholder 2">
            <a:extLst>
              <a:ext uri="{FF2B5EF4-FFF2-40B4-BE49-F238E27FC236}">
                <a16:creationId xmlns:a16="http://schemas.microsoft.com/office/drawing/2014/main" id="{603896E6-1BEB-60A6-744F-18D2D90F4D93}"/>
              </a:ext>
            </a:extLst>
          </p:cNvPr>
          <p:cNvSpPr>
            <a:spLocks noGrp="1"/>
          </p:cNvSpPr>
          <p:nvPr>
            <p:ph idx="2"/>
          </p:nvPr>
        </p:nvSpPr>
        <p:spPr>
          <a:xfrm>
            <a:off x="365760" y="1165536"/>
            <a:ext cx="11466576" cy="5015808"/>
          </a:xfrm>
        </p:spPr>
        <p:txBody>
          <a:bodyPr/>
          <a:lstStyle/>
          <a:p>
            <a:r>
              <a:rPr lang="en-US" sz="2400" dirty="0"/>
              <a:t>Humans are naturally multimodal in the way we interact with the world!</a:t>
            </a:r>
          </a:p>
          <a:p>
            <a:r>
              <a:rPr lang="en-US" sz="2400" dirty="0"/>
              <a:t>Perceive the world using multiple senses:</a:t>
            </a:r>
          </a:p>
          <a:p>
            <a:pPr lvl="1"/>
            <a:r>
              <a:rPr lang="en-US" sz="2000" dirty="0"/>
              <a:t>Vision, hearing, smell, taste and touch</a:t>
            </a:r>
          </a:p>
          <a:p>
            <a:r>
              <a:rPr lang="en-US" sz="2400" dirty="0"/>
              <a:t>Engage in non-verbal communication</a:t>
            </a:r>
          </a:p>
          <a:p>
            <a:pPr lvl="1"/>
            <a:r>
              <a:rPr lang="en-US" sz="2000" dirty="0"/>
              <a:t>Gestures</a:t>
            </a:r>
          </a:p>
          <a:p>
            <a:pPr lvl="1"/>
            <a:r>
              <a:rPr lang="en-US" sz="2000" dirty="0"/>
              <a:t>Facial expressions</a:t>
            </a:r>
          </a:p>
          <a:p>
            <a:pPr lvl="1"/>
            <a:r>
              <a:rPr lang="en-US" sz="2000" dirty="0"/>
              <a:t>Body language</a:t>
            </a:r>
          </a:p>
          <a:p>
            <a:pPr lvl="1"/>
            <a:r>
              <a:rPr lang="en-US" sz="2000" dirty="0"/>
              <a:t>Eye contact</a:t>
            </a:r>
          </a:p>
          <a:p>
            <a:pPr lvl="1"/>
            <a:r>
              <a:rPr lang="en-US" sz="2000" dirty="0"/>
              <a:t>Appearance</a:t>
            </a:r>
          </a:p>
          <a:p>
            <a:endParaRPr lang="en-US" sz="2400" dirty="0"/>
          </a:p>
        </p:txBody>
      </p:sp>
    </p:spTree>
    <p:extLst>
      <p:ext uri="{BB962C8B-B14F-4D97-AF65-F5344CB8AC3E}">
        <p14:creationId xmlns:p14="http://schemas.microsoft.com/office/powerpoint/2010/main" val="198934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6FB1D4-A35E-BE59-6F2D-1B46F842DCF1}"/>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56C6EE5D-51B0-D375-0888-F542E51E24BC}"/>
              </a:ext>
            </a:extLst>
          </p:cNvPr>
          <p:cNvSpPr>
            <a:spLocks noGrp="1"/>
          </p:cNvSpPr>
          <p:nvPr>
            <p:ph type="title" idx="1"/>
          </p:nvPr>
        </p:nvSpPr>
        <p:spPr/>
        <p:txBody>
          <a:bodyPr/>
          <a:lstStyle/>
          <a:p>
            <a:r>
              <a:rPr lang="en-US" dirty="0"/>
              <a:t>Why multimodal?</a:t>
            </a:r>
          </a:p>
        </p:txBody>
      </p:sp>
      <p:sp>
        <p:nvSpPr>
          <p:cNvPr id="3" name="Content Placeholder 2">
            <a:extLst>
              <a:ext uri="{FF2B5EF4-FFF2-40B4-BE49-F238E27FC236}">
                <a16:creationId xmlns:a16="http://schemas.microsoft.com/office/drawing/2014/main" id="{4CE16AD1-F08E-146C-3AC7-85D1E51203C5}"/>
              </a:ext>
            </a:extLst>
          </p:cNvPr>
          <p:cNvSpPr>
            <a:spLocks noGrp="1"/>
          </p:cNvSpPr>
          <p:nvPr>
            <p:ph idx="2"/>
          </p:nvPr>
        </p:nvSpPr>
        <p:spPr>
          <a:xfrm>
            <a:off x="365760" y="1165536"/>
            <a:ext cx="6578180" cy="5262696"/>
          </a:xfrm>
        </p:spPr>
        <p:txBody>
          <a:bodyPr/>
          <a:lstStyle/>
          <a:p>
            <a:r>
              <a:rPr lang="en-US" dirty="0"/>
              <a:t>Generative AI shifted from </a:t>
            </a:r>
            <a:r>
              <a:rPr lang="en-US" dirty="0">
                <a:solidFill>
                  <a:schemeClr val="accent6"/>
                </a:solidFill>
                <a:latin typeface="+mj-lt"/>
              </a:rPr>
              <a:t>prediction</a:t>
            </a:r>
            <a:r>
              <a:rPr lang="en-US" dirty="0"/>
              <a:t> to </a:t>
            </a:r>
            <a:r>
              <a:rPr lang="en-US" dirty="0">
                <a:solidFill>
                  <a:schemeClr val="accent6"/>
                </a:solidFill>
                <a:latin typeface="+mj-lt"/>
              </a:rPr>
              <a:t>interaction</a:t>
            </a:r>
          </a:p>
          <a:p>
            <a:r>
              <a:rPr lang="en-US" dirty="0">
                <a:solidFill>
                  <a:schemeClr val="accent6"/>
                </a:solidFill>
                <a:latin typeface="+mj-lt"/>
              </a:rPr>
              <a:t>Multimodality</a:t>
            </a:r>
            <a:r>
              <a:rPr lang="en-US" dirty="0"/>
              <a:t> is a way to boost AI performance to interact with humans to solve real world problems</a:t>
            </a:r>
          </a:p>
          <a:p>
            <a:pPr lvl="1"/>
            <a:endParaRPr lang="en-US" dirty="0"/>
          </a:p>
          <a:p>
            <a:endParaRPr lang="en-US" dirty="0"/>
          </a:p>
          <a:p>
            <a:endParaRPr lang="en-US" dirty="0"/>
          </a:p>
        </p:txBody>
      </p:sp>
    </p:spTree>
    <p:extLst>
      <p:ext uri="{BB962C8B-B14F-4D97-AF65-F5344CB8AC3E}">
        <p14:creationId xmlns:p14="http://schemas.microsoft.com/office/powerpoint/2010/main" val="118694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D02F42-25ED-099E-9A21-DC973606D472}"/>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93AC36DA-7910-190D-A6A6-2B3B46620D10}"/>
              </a:ext>
            </a:extLst>
          </p:cNvPr>
          <p:cNvSpPr>
            <a:spLocks noGrp="1"/>
          </p:cNvSpPr>
          <p:nvPr>
            <p:ph type="title" idx="1"/>
          </p:nvPr>
        </p:nvSpPr>
        <p:spPr/>
        <p:txBody>
          <a:bodyPr/>
          <a:lstStyle/>
          <a:p>
            <a:r>
              <a:rPr lang="en-US" dirty="0"/>
              <a:t>Data modalities</a:t>
            </a:r>
          </a:p>
        </p:txBody>
      </p:sp>
      <p:sp>
        <p:nvSpPr>
          <p:cNvPr id="3" name="Content Placeholder 2">
            <a:extLst>
              <a:ext uri="{FF2B5EF4-FFF2-40B4-BE49-F238E27FC236}">
                <a16:creationId xmlns:a16="http://schemas.microsoft.com/office/drawing/2014/main" id="{C4E3BA9F-DBCA-B3A4-E641-C92C32E7EAD1}"/>
              </a:ext>
            </a:extLst>
          </p:cNvPr>
          <p:cNvSpPr>
            <a:spLocks noGrp="1"/>
          </p:cNvSpPr>
          <p:nvPr>
            <p:ph idx="2"/>
          </p:nvPr>
        </p:nvSpPr>
        <p:spPr/>
        <p:txBody>
          <a:bodyPr/>
          <a:lstStyle/>
          <a:p>
            <a:r>
              <a:rPr lang="en-US" sz="2400" dirty="0">
                <a:solidFill>
                  <a:schemeClr val="accent6"/>
                </a:solidFill>
                <a:latin typeface="+mj-lt"/>
              </a:rPr>
              <a:t>Image Data</a:t>
            </a:r>
            <a:r>
              <a:rPr lang="en-US" sz="2400" dirty="0"/>
              <a:t>:</a:t>
            </a:r>
          </a:p>
          <a:p>
            <a:pPr lvl="1"/>
            <a:r>
              <a:rPr lang="en-US" sz="2000" dirty="0"/>
              <a:t>The most versatile format for model inputs</a:t>
            </a:r>
          </a:p>
          <a:p>
            <a:pPr lvl="1"/>
            <a:r>
              <a:rPr lang="en-US" sz="2000" dirty="0"/>
              <a:t>There’s much more visual data than text data</a:t>
            </a:r>
          </a:p>
          <a:p>
            <a:pPr lvl="2"/>
            <a:r>
              <a:rPr lang="en-US" sz="1800" dirty="0"/>
              <a:t>Phones and webcams constantly take pictures and videos today</a:t>
            </a:r>
          </a:p>
          <a:p>
            <a:pPr lvl="1"/>
            <a:r>
              <a:rPr lang="en-US" sz="2000" dirty="0"/>
              <a:t>It can be used to represent:</a:t>
            </a:r>
          </a:p>
          <a:p>
            <a:pPr lvl="2"/>
            <a:r>
              <a:rPr lang="en-US" sz="1800" dirty="0"/>
              <a:t>Text </a:t>
            </a:r>
          </a:p>
          <a:p>
            <a:pPr lvl="2"/>
            <a:r>
              <a:rPr lang="en-US" sz="1800" dirty="0"/>
              <a:t>Tabular data </a:t>
            </a:r>
          </a:p>
          <a:p>
            <a:pPr lvl="2"/>
            <a:r>
              <a:rPr lang="en-US" sz="1800" dirty="0"/>
              <a:t>Audio </a:t>
            </a:r>
          </a:p>
          <a:p>
            <a:pPr lvl="2"/>
            <a:r>
              <a:rPr lang="en-US" sz="1800" dirty="0"/>
              <a:t>And to some extent, videos </a:t>
            </a:r>
          </a:p>
          <a:p>
            <a:pPr lvl="1"/>
            <a:endParaRPr lang="en-US" dirty="0"/>
          </a:p>
        </p:txBody>
      </p:sp>
    </p:spTree>
    <p:extLst>
      <p:ext uri="{BB962C8B-B14F-4D97-AF65-F5344CB8AC3E}">
        <p14:creationId xmlns:p14="http://schemas.microsoft.com/office/powerpoint/2010/main" val="1020238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5457</TotalTime>
  <Words>2898</Words>
  <Application>Microsoft Macintosh PowerPoint</Application>
  <PresentationFormat>Widescreen</PresentationFormat>
  <Paragraphs>206</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Amazon Ember</vt:lpstr>
      <vt:lpstr>Amazon Ember Display</vt:lpstr>
      <vt:lpstr>Amazon Ember Display Heavy</vt:lpstr>
      <vt:lpstr>Amazon Ember Heavy</vt:lpstr>
      <vt:lpstr>Amazon Ember Light</vt:lpstr>
      <vt:lpstr>Arial</vt:lpstr>
      <vt:lpstr>Calibri</vt:lpstr>
      <vt:lpstr>Lucida Console</vt:lpstr>
      <vt:lpstr>EEP-GitHub</vt:lpstr>
      <vt:lpstr>Multimodal Prompting</vt:lpstr>
      <vt:lpstr>Today’s activities</vt:lpstr>
      <vt:lpstr>Introduction to multimodal applications</vt:lpstr>
      <vt:lpstr>Your marketing company has been hired by a pet shop:</vt:lpstr>
      <vt:lpstr>We can consider an image-only model</vt:lpstr>
      <vt:lpstr>We can consider a text-only model</vt:lpstr>
      <vt:lpstr>What does “multimodal” mean?</vt:lpstr>
      <vt:lpstr>Why multimodal?</vt:lpstr>
      <vt:lpstr>Data modalities</vt:lpstr>
      <vt:lpstr>Data modalities</vt:lpstr>
      <vt:lpstr>Other data modalities</vt:lpstr>
      <vt:lpstr>Multimodal LLMs</vt:lpstr>
      <vt:lpstr>Review: Large Language Models (LLMs)</vt:lpstr>
      <vt:lpstr>Multimodal LLMs (MLLMs) </vt:lpstr>
      <vt:lpstr>Prompting MLLMs</vt:lpstr>
      <vt:lpstr>Prompting MLLMs</vt:lpstr>
      <vt:lpstr>Multimodal use cases</vt:lpstr>
      <vt:lpstr>Visual question answering</vt:lpstr>
      <vt:lpstr>Text-based image retrieval</vt:lpstr>
      <vt:lpstr>Deep image similarity retrieval</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Multimodal Prompting</dc:subject>
  <dc:creator>Machine Learning University</dc:creator>
  <cp:keywords/>
  <dc:description/>
  <cp:lastModifiedBy>Blake, Daniel</cp:lastModifiedBy>
  <cp:revision>46</cp:revision>
  <dcterms:created xsi:type="dcterms:W3CDTF">2022-11-16T15:46:36Z</dcterms:created>
  <dcterms:modified xsi:type="dcterms:W3CDTF">2024-12-19T17:07:17Z</dcterms:modified>
  <cp:category/>
</cp:coreProperties>
</file>