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1"/>
  </p:sldMasterIdLst>
  <p:notesMasterIdLst>
    <p:notesMasterId r:id="rId25"/>
  </p:notesMasterIdLst>
  <p:sldIdLst>
    <p:sldId id="256" r:id="rId2"/>
    <p:sldId id="258" r:id="rId3"/>
    <p:sldId id="259" r:id="rId4"/>
    <p:sldId id="384" r:id="rId5"/>
    <p:sldId id="388" r:id="rId6"/>
    <p:sldId id="390" r:id="rId7"/>
    <p:sldId id="400" r:id="rId8"/>
    <p:sldId id="386" r:id="rId9"/>
    <p:sldId id="393" r:id="rId10"/>
    <p:sldId id="394" r:id="rId11"/>
    <p:sldId id="412" r:id="rId12"/>
    <p:sldId id="395" r:id="rId13"/>
    <p:sldId id="413" r:id="rId14"/>
    <p:sldId id="414" r:id="rId15"/>
    <p:sldId id="419" r:id="rId16"/>
    <p:sldId id="420" r:id="rId17"/>
    <p:sldId id="421" r:id="rId18"/>
    <p:sldId id="422" r:id="rId19"/>
    <p:sldId id="423" r:id="rId20"/>
    <p:sldId id="424" r:id="rId21"/>
    <p:sldId id="4043" r:id="rId22"/>
    <p:sldId id="4042"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9999"/>
    <a:srgbClr val="666666"/>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10"/>
    <p:restoredTop sz="76327" autoAdjust="0"/>
  </p:normalViewPr>
  <p:slideViewPr>
    <p:cSldViewPr snapToGrid="0">
      <p:cViewPr varScale="1">
        <p:scale>
          <a:sx n="96" d="100"/>
          <a:sy n="96" d="100"/>
        </p:scale>
        <p:origin x="2240" y="168"/>
      </p:cViewPr>
      <p:guideLst/>
    </p:cSldViewPr>
  </p:slideViewPr>
  <p:outlineViewPr>
    <p:cViewPr>
      <p:scale>
        <a:sx n="33" d="100"/>
        <a:sy n="33" d="100"/>
      </p:scale>
      <p:origin x="0" y="-6544"/>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Size (GB)</c:v>
                </c:pt>
              </c:strCache>
            </c:strRef>
          </c:tx>
          <c:spPr>
            <a:solidFill>
              <a:schemeClr val="accent1"/>
            </a:solidFill>
            <a:ln>
              <a:noFill/>
            </a:ln>
            <a:effectLst/>
            <a:sp3d/>
          </c:spPr>
          <c:invertIfNegative val="0"/>
          <c:cat>
            <c:strRef>
              <c:f>Sheet1!$A$2:$A$5</c:f>
              <c:strCache>
                <c:ptCount val="4"/>
                <c:pt idx="0">
                  <c:v>Mac OS</c:v>
                </c:pt>
                <c:pt idx="1">
                  <c:v>Windows 11</c:v>
                </c:pt>
                <c:pt idx="2">
                  <c:v>4K Movie (2 hr)</c:v>
                </c:pt>
                <c:pt idx="3">
                  <c:v>SOTA LLMs</c:v>
                </c:pt>
              </c:strCache>
            </c:strRef>
          </c:cat>
          <c:val>
            <c:numRef>
              <c:f>Sheet1!$B$2:$B$5</c:f>
              <c:numCache>
                <c:formatCode>General</c:formatCode>
                <c:ptCount val="4"/>
                <c:pt idx="0">
                  <c:v>12</c:v>
                </c:pt>
                <c:pt idx="1">
                  <c:v>27</c:v>
                </c:pt>
                <c:pt idx="2">
                  <c:v>40</c:v>
                </c:pt>
                <c:pt idx="3">
                  <c:v>700</c:v>
                </c:pt>
              </c:numCache>
            </c:numRef>
          </c:val>
          <c:extLst>
            <c:ext xmlns:c16="http://schemas.microsoft.com/office/drawing/2014/chart" uri="{C3380CC4-5D6E-409C-BE32-E72D297353CC}">
              <c16:uniqueId val="{00000000-E7D3-0A40-9D03-16EA5DBE2FF2}"/>
            </c:ext>
          </c:extLst>
        </c:ser>
        <c:dLbls>
          <c:showLegendKey val="0"/>
          <c:showVal val="0"/>
          <c:showCatName val="0"/>
          <c:showSerName val="0"/>
          <c:showPercent val="0"/>
          <c:showBubbleSize val="0"/>
        </c:dLbls>
        <c:gapWidth val="150"/>
        <c:shape val="box"/>
        <c:axId val="1451629696"/>
        <c:axId val="1451988704"/>
        <c:axId val="0"/>
      </c:bar3DChart>
      <c:catAx>
        <c:axId val="1451629696"/>
        <c:scaling>
          <c:orientation val="minMax"/>
        </c:scaling>
        <c:delete val="0"/>
        <c:axPos val="b"/>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51988704"/>
        <c:crosses val="autoZero"/>
        <c:auto val="1"/>
        <c:lblAlgn val="ctr"/>
        <c:lblOffset val="100"/>
        <c:noMultiLvlLbl val="0"/>
      </c:catAx>
      <c:valAx>
        <c:axId val="1451988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51629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CCF9A-981A-5249-97D4-A6A8CB76D112}" type="datetimeFigureOut">
              <a:rPr lang="en-US" smtClean="0"/>
              <a:t>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EF870-5850-6643-A228-25AFAA8E2BB1}" type="slidenum">
              <a:rPr lang="en-US" smtClean="0"/>
              <a:t>‹#›</a:t>
            </a:fld>
            <a:endParaRPr lang="en-US"/>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Generative AI is an emerging and fascinating field that harnesses the power of machine learning models to create new content across various formats, including text, images, audio, and video. This lesson delves into the fundamental concepts and foundational models that underpin Generative AI, shedding light on its remarkable capabilities to generate novel data. We will also explore Amazon Bedrock, a platform that unlocks the potential of Generative AI for users, opening up a world of possibilities across diverse domains.</a:t>
            </a:r>
          </a:p>
        </p:txBody>
      </p:sp>
      <p:sp>
        <p:nvSpPr>
          <p:cNvPr id="4" name="Slide Number Placeholder 3"/>
          <p:cNvSpPr>
            <a:spLocks noGrp="1"/>
          </p:cNvSpPr>
          <p:nvPr>
            <p:ph type="sldNum" sz="quarter" idx="5"/>
          </p:nvPr>
        </p:nvSpPr>
        <p:spPr/>
        <p:txBody>
          <a:bodyPr/>
          <a:lstStyle/>
          <a:p>
            <a:fld id="{688EF870-5850-6643-A228-25AFAA8E2BB1}" type="slidenum">
              <a:rPr lang="en-US" smtClean="0"/>
              <a:t>1</a:t>
            </a:fld>
            <a:endParaRPr lang="en-US"/>
          </a:p>
        </p:txBody>
      </p:sp>
    </p:spTree>
    <p:extLst>
      <p:ext uri="{BB962C8B-B14F-4D97-AF65-F5344CB8AC3E}">
        <p14:creationId xmlns:p14="http://schemas.microsoft.com/office/powerpoint/2010/main" val="3057825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Conversational chatbots are interactive chat applications designed to engage in human-like dialogues. They provide personalized responses and exhibit conversational awareness, allowing for follow-up questions and natural interactions. These chatbots are increasingly being utilized as powerful virtual assistants, offering seamless and intelligent support across various domains. Their ability to understand context and provide relevant, contextual responses makes them invaluable tools for enhancing user experiences and streamlining communication processes. As technology continues to advance, conversational chatbots are poised to play an even more significant role in shaping the future of human-computer interactions, bridging the gap between digital and human worlds.</a:t>
            </a:r>
          </a:p>
          <a:p>
            <a:endParaRPr lang="en-US" dirty="0"/>
          </a:p>
        </p:txBody>
      </p:sp>
      <p:sp>
        <p:nvSpPr>
          <p:cNvPr id="4" name="Slide Number Placeholder 3"/>
          <p:cNvSpPr>
            <a:spLocks noGrp="1"/>
          </p:cNvSpPr>
          <p:nvPr>
            <p:ph type="sldNum" sz="quarter" idx="5"/>
          </p:nvPr>
        </p:nvSpPr>
        <p:spPr/>
        <p:txBody>
          <a:bodyPr/>
          <a:lstStyle/>
          <a:p>
            <a:fld id="{688EF870-5850-6643-A228-25AFAA8E2BB1}" type="slidenum">
              <a:rPr lang="en-US" smtClean="0"/>
              <a:t>10</a:t>
            </a:fld>
            <a:endParaRPr lang="en-US"/>
          </a:p>
        </p:txBody>
      </p:sp>
    </p:spTree>
    <p:extLst>
      <p:ext uri="{BB962C8B-B14F-4D97-AF65-F5344CB8AC3E}">
        <p14:creationId xmlns:p14="http://schemas.microsoft.com/office/powerpoint/2010/main" val="3870855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Interactive training offers a multitude of benefits that enhance the learning experience. It enables rapid content generation and adaptation, allowing for the creation of dynamic and personalized materials tailored to diverse audiences. This approach ensures accessibility and inclusivity, catering to different learning styles, preferences, and backgrounds.</a:t>
            </a:r>
          </a:p>
          <a:p>
            <a:endParaRPr lang="en-US" dirty="0"/>
          </a:p>
          <a:p>
            <a:r>
              <a:rPr lang="en-US" dirty="0"/>
              <a:t>Moreover, interactive training supports multilingual delivery, expanding its reach and effectiveness across various linguistic communities. This feature is particularly valuable in today's globalized world, where training programs often need to cater to multinational audiences.</a:t>
            </a:r>
          </a:p>
          <a:p>
            <a:endParaRPr lang="en-US" dirty="0"/>
          </a:p>
          <a:p>
            <a:r>
              <a:rPr lang="en-US" dirty="0"/>
              <a:t>One of the key strengths of interactive training lies in its ability to create a wide range of instructional components, such as slides, exercises, quizzes, and explanations. These components can be customized and tailored to specific use cases and learning objectives, providing a more engaging and immersive experience for learners. By incorporating interactive elements, training programs can foster active participation, encouraging learners to apply their knowledge and skills in practical scenarios.</a:t>
            </a:r>
          </a:p>
          <a:p>
            <a:endParaRPr lang="en-US" dirty="0"/>
          </a:p>
          <a:p>
            <a:r>
              <a:rPr lang="en-US" dirty="0"/>
              <a:t>Furthermore, interactive training allows for real-time feedback and assessment, enabling instructors to monitor learners' progress and identify areas that require additional support or reinforcement. This adaptive approach ensures that learners receive personalized guidance and can progress at their own pace, ultimately leading to better knowledge retention and skill development.</a:t>
            </a:r>
          </a:p>
          <a:p>
            <a:endParaRPr lang="en-US" dirty="0"/>
          </a:p>
        </p:txBody>
      </p:sp>
      <p:sp>
        <p:nvSpPr>
          <p:cNvPr id="4" name="Slide Number Placeholder 3"/>
          <p:cNvSpPr>
            <a:spLocks noGrp="1"/>
          </p:cNvSpPr>
          <p:nvPr>
            <p:ph type="sldNum" sz="quarter" idx="5"/>
          </p:nvPr>
        </p:nvSpPr>
        <p:spPr/>
        <p:txBody>
          <a:bodyPr/>
          <a:lstStyle/>
          <a:p>
            <a:fld id="{688EF870-5850-6643-A228-25AFAA8E2BB1}" type="slidenum">
              <a:rPr lang="en-US" smtClean="0"/>
              <a:t>11</a:t>
            </a:fld>
            <a:endParaRPr lang="en-US"/>
          </a:p>
        </p:txBody>
      </p:sp>
    </p:spTree>
    <p:extLst>
      <p:ext uri="{BB962C8B-B14F-4D97-AF65-F5344CB8AC3E}">
        <p14:creationId xmlns:p14="http://schemas.microsoft.com/office/powerpoint/2010/main" val="268270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Creative tools can leverage the capabilities of foundation models and large language models to facilitate content generation and adaptation across various creative domains. Such advanced AI systems enable users to generate diverse forms of creative output, including written materials, artistic works, music compositions, and other expressive mediums.</a:t>
            </a:r>
          </a:p>
          <a:p>
            <a:endParaRPr lang="en-US" dirty="0"/>
          </a:p>
          <a:p>
            <a:r>
              <a:rPr lang="en-US" dirty="0"/>
              <a:t>These tools can work with intuitive prompt-based guidance, empowering users to generate artistic pieces, compose musical works, and create written content through natural language interactions. Additionally, these systems possess the ability to adapt and customize existing content based on various input sources, such as text prompts, images, or audio files.</a:t>
            </a:r>
          </a:p>
          <a:p>
            <a:endParaRPr lang="en-US" dirty="0"/>
          </a:p>
          <a:p>
            <a:r>
              <a:rPr lang="en-US" dirty="0"/>
              <a:t>This adaptability allows users to tailor the creative output to their specific requirements or preferences, fostering a collaborative and interactive process between the user and the AI system. The seamless generation and adaptation of creative content across different domains make these AI-powered assistants valuable resources for individuals seeking to explore and express their creativity in innovative ways.</a:t>
            </a:r>
          </a:p>
          <a:p>
            <a:endParaRPr lang="en-US" dirty="0"/>
          </a:p>
        </p:txBody>
      </p:sp>
      <p:sp>
        <p:nvSpPr>
          <p:cNvPr id="4" name="Slide Number Placeholder 3"/>
          <p:cNvSpPr>
            <a:spLocks noGrp="1"/>
          </p:cNvSpPr>
          <p:nvPr>
            <p:ph type="sldNum" sz="quarter" idx="5"/>
          </p:nvPr>
        </p:nvSpPr>
        <p:spPr/>
        <p:txBody>
          <a:bodyPr/>
          <a:lstStyle/>
          <a:p>
            <a:fld id="{688EF870-5850-6643-A228-25AFAA8E2BB1}" type="slidenum">
              <a:rPr lang="en-US" smtClean="0"/>
              <a:t>12</a:t>
            </a:fld>
            <a:endParaRPr lang="en-US"/>
          </a:p>
        </p:txBody>
      </p:sp>
    </p:spTree>
    <p:extLst>
      <p:ext uri="{BB962C8B-B14F-4D97-AF65-F5344CB8AC3E}">
        <p14:creationId xmlns:p14="http://schemas.microsoft.com/office/powerpoint/2010/main" val="4168857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Productivity tools powered by foundation models and large language models can significantly enhance efficiency across various tasks. These advanced AI systems excel at automating routine, trivial activities, freeing up valuable time and mental resources for more complex endeavors.</a:t>
            </a:r>
          </a:p>
          <a:p>
            <a:endParaRPr lang="en-US" dirty="0"/>
          </a:p>
          <a:p>
            <a:r>
              <a:rPr lang="en-US" dirty="0"/>
              <a:t>In the realm of document writing, these tools can generate initial drafts, format and edit documents, and provide concise summaries, streamlining the entire writing process. For software development, they can implement features and functionality, handle code formatting, commenting, and restructuring, and even assist in writing test cases, ensuring comprehensive coverage.</a:t>
            </a:r>
          </a:p>
          <a:p>
            <a:endParaRPr lang="en-US" dirty="0"/>
          </a:p>
          <a:p>
            <a:r>
              <a:rPr lang="en-US" dirty="0"/>
              <a:t>Communication is another area where productivity tools shine. They can draft, summarize, and auto-complete emails, tailoring responses for different groups, teams, individuals, and contexts. This personalization enhances clarity and effectiveness in communication, fostering better collaboration and understanding.</a:t>
            </a:r>
          </a:p>
          <a:p>
            <a:endParaRPr lang="en-US" dirty="0"/>
          </a:p>
        </p:txBody>
      </p:sp>
      <p:sp>
        <p:nvSpPr>
          <p:cNvPr id="4" name="Slide Number Placeholder 3"/>
          <p:cNvSpPr>
            <a:spLocks noGrp="1"/>
          </p:cNvSpPr>
          <p:nvPr>
            <p:ph type="sldNum" sz="quarter" idx="5"/>
          </p:nvPr>
        </p:nvSpPr>
        <p:spPr/>
        <p:txBody>
          <a:bodyPr/>
          <a:lstStyle/>
          <a:p>
            <a:fld id="{688EF870-5850-6643-A228-25AFAA8E2BB1}" type="slidenum">
              <a:rPr lang="en-US" smtClean="0"/>
              <a:t>13</a:t>
            </a:fld>
            <a:endParaRPr lang="en-US"/>
          </a:p>
        </p:txBody>
      </p:sp>
    </p:spTree>
    <p:extLst>
      <p:ext uri="{BB962C8B-B14F-4D97-AF65-F5344CB8AC3E}">
        <p14:creationId xmlns:p14="http://schemas.microsoft.com/office/powerpoint/2010/main" val="3309514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analytics facilitated by foundation models and large language models can uncover hidden patterns and insights from diverse data sources. These advanced AI systems excel at analyzing sentiments, topics, and other relevant information within textual data. They can be used to identify and handle personally identifiable information (PII) responsibly. They can interpret complex charts, graphs, and visual representations, extracting meaningful insights that would be challenging for humans to discern.</a:t>
            </a:r>
          </a:p>
          <a:p>
            <a:endParaRPr lang="en-US" dirty="0"/>
          </a:p>
          <a:p>
            <a:r>
              <a:rPr lang="en-US" dirty="0"/>
              <a:t>By thoroughly examining the available data, these models can generate insightful reports that not only present the findings but also suggest potential solutions or recommendations. Additionally, they can create synthetic data for testing and training purposes, ensuring robust and reliable analytical models are developed. Overall, these advanced AI systems revolutionize data analytics, unlocking valuable insights and driving informed decision-making across various domains.</a:t>
            </a:r>
          </a:p>
        </p:txBody>
      </p:sp>
      <p:sp>
        <p:nvSpPr>
          <p:cNvPr id="4" name="Slide Number Placeholder 3"/>
          <p:cNvSpPr>
            <a:spLocks noGrp="1"/>
          </p:cNvSpPr>
          <p:nvPr>
            <p:ph type="sldNum" sz="quarter" idx="5"/>
          </p:nvPr>
        </p:nvSpPr>
        <p:spPr/>
        <p:txBody>
          <a:bodyPr/>
          <a:lstStyle/>
          <a:p>
            <a:fld id="{688EF870-5850-6643-A228-25AFAA8E2BB1}" type="slidenum">
              <a:rPr lang="en-US" smtClean="0"/>
              <a:t>14</a:t>
            </a:fld>
            <a:endParaRPr lang="en-US"/>
          </a:p>
        </p:txBody>
      </p:sp>
    </p:spTree>
    <p:extLst>
      <p:ext uri="{BB962C8B-B14F-4D97-AF65-F5344CB8AC3E}">
        <p14:creationId xmlns:p14="http://schemas.microsoft.com/office/powerpoint/2010/main" val="3475056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next section will introduce Amazon Bedrock and explore some of its key concepts.</a:t>
            </a:r>
          </a:p>
        </p:txBody>
      </p:sp>
    </p:spTree>
    <p:extLst>
      <p:ext uri="{BB962C8B-B14F-4D97-AF65-F5344CB8AC3E}">
        <p14:creationId xmlns:p14="http://schemas.microsoft.com/office/powerpoint/2010/main" val="437168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Bedrock is a serverless, fully-managed service that provides access to powerful foundation models through an API. This means that users do not need to worry about hosting the models themselves, handling scalability, or managing the underlying infrastructure. Instead, they can simply leverage the foundation models offered by Bedrock via its API, allowing them to integrate advanced natural language processing capabilities into their applications and services without the overhead of training and deploying the models themselves. The service takes care of all the complexities involved in running and scaling these large language models, enabling developers and organizations to focus solely on utilizing the models' capabilities to enhance their products and solutions. Some examples of models and their providers are shown in the slide.</a:t>
            </a:r>
          </a:p>
        </p:txBody>
      </p:sp>
      <p:sp>
        <p:nvSpPr>
          <p:cNvPr id="4" name="Slide Number Placeholder 3"/>
          <p:cNvSpPr>
            <a:spLocks noGrp="1"/>
          </p:cNvSpPr>
          <p:nvPr>
            <p:ph type="sldNum" sz="quarter" idx="5"/>
          </p:nvPr>
        </p:nvSpPr>
        <p:spPr/>
        <p:txBody>
          <a:bodyPr/>
          <a:lstStyle/>
          <a:p>
            <a:fld id="{688EF870-5850-6643-A228-25AFAA8E2BB1}" type="slidenum">
              <a:rPr lang="en-US" smtClean="0"/>
              <a:t>16</a:t>
            </a:fld>
            <a:endParaRPr lang="en-US"/>
          </a:p>
        </p:txBody>
      </p:sp>
    </p:spTree>
    <p:extLst>
      <p:ext uri="{BB962C8B-B14F-4D97-AF65-F5344CB8AC3E}">
        <p14:creationId xmlns:p14="http://schemas.microsoft.com/office/powerpoint/2010/main" val="200720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Bedrock allows customers to privately customize foundation models with their own data, enabling them to tailor these powerful language models to their specific needs and use cases. This customization process is kept private, ensuring that prompts and responses are not shared with AWS or third-party providers. Integrating these customized FMs into applications is made easy through AWS tools and capabilities, without the need to provision or manage any infrastructure. This streamlined integration process simplifies the development and deployment of applications.  Bedrock also provides additional security features, such as encryption, identity and access management (IAM), and various compliance designations. These security capabilities help ensure the protection and privacy, enabling organizations to leverage the power of foundation models while adhering to their security and compliance requirements.</a:t>
            </a:r>
          </a:p>
        </p:txBody>
      </p:sp>
      <p:sp>
        <p:nvSpPr>
          <p:cNvPr id="4" name="Slide Number Placeholder 3"/>
          <p:cNvSpPr>
            <a:spLocks noGrp="1"/>
          </p:cNvSpPr>
          <p:nvPr>
            <p:ph type="sldNum" sz="quarter" idx="5"/>
          </p:nvPr>
        </p:nvSpPr>
        <p:spPr/>
        <p:txBody>
          <a:bodyPr/>
          <a:lstStyle/>
          <a:p>
            <a:fld id="{688EF870-5850-6643-A228-25AFAA8E2BB1}" type="slidenum">
              <a:rPr lang="en-US" smtClean="0"/>
              <a:t>17</a:t>
            </a:fld>
            <a:endParaRPr lang="en-US"/>
          </a:p>
        </p:txBody>
      </p:sp>
    </p:spTree>
    <p:extLst>
      <p:ext uri="{BB962C8B-B14F-4D97-AF65-F5344CB8AC3E}">
        <p14:creationId xmlns:p14="http://schemas.microsoft.com/office/powerpoint/2010/main" val="1859681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Titan models are advanced foundation models developed by Amazon, designed to facilitate responsible innovation with high-performing natural language processing capabilities. These models excel at automating a wide range of natural language tasks, such as text summarization and generation, enabling efficient content creation and analysis.</a:t>
            </a:r>
          </a:p>
          <a:p>
            <a:endParaRPr lang="en-US" dirty="0"/>
          </a:p>
          <a:p>
            <a:r>
              <a:rPr lang="en-US" dirty="0"/>
              <a:t>Furthermore, Titan models offer embeddings solutions, known as Titan Embeddings, which significantly enhance search functionalities and personalized recommendation systems. By capturing the semantic relationships and contextual nuances within text data, these embeddings provide a more accurate and relevant understanding, leading to improved user experiences and targeted content delivery.</a:t>
            </a:r>
          </a:p>
          <a:p>
            <a:endParaRPr lang="en-US" dirty="0"/>
          </a:p>
          <a:p>
            <a:r>
              <a:rPr lang="en-US" dirty="0"/>
              <a:t>Notably, Amazon Titan models prioritize the responsible use of AI by implementing robust safeguards to minimize the generation of inappropriate or harmful content. This ethical approach ensures that the models operate within acceptable boundaries, promoting trust and accountability in their applications.</a:t>
            </a:r>
          </a:p>
          <a:p>
            <a:endParaRPr lang="en-US" dirty="0"/>
          </a:p>
          <a:p>
            <a:r>
              <a:rPr lang="en-US" dirty="0"/>
              <a:t>With their powerful language processing capabilities, advanced embedding techniques, and commitment to responsible AI, Amazon Titan models empower organizations to innovate responsibly, leveraging cutting-edge natural language technologies while upholding ethical standards and mitigating potential risks.</a:t>
            </a:r>
          </a:p>
        </p:txBody>
      </p:sp>
      <p:sp>
        <p:nvSpPr>
          <p:cNvPr id="4" name="Slide Number Placeholder 3"/>
          <p:cNvSpPr>
            <a:spLocks noGrp="1"/>
          </p:cNvSpPr>
          <p:nvPr>
            <p:ph type="sldNum" sz="quarter" idx="5"/>
          </p:nvPr>
        </p:nvSpPr>
        <p:spPr/>
        <p:txBody>
          <a:bodyPr/>
          <a:lstStyle/>
          <a:p>
            <a:fld id="{688EF870-5850-6643-A228-25AFAA8E2BB1}" type="slidenum">
              <a:rPr lang="en-US" smtClean="0"/>
              <a:t>18</a:t>
            </a:fld>
            <a:endParaRPr lang="en-US"/>
          </a:p>
        </p:txBody>
      </p:sp>
    </p:spTree>
    <p:extLst>
      <p:ext uri="{BB962C8B-B14F-4D97-AF65-F5344CB8AC3E}">
        <p14:creationId xmlns:p14="http://schemas.microsoft.com/office/powerpoint/2010/main" val="3343400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Amazon Titan Text Models are LLMs capable of performing a wide range of natural language tasks. These include summarization, where the model can condense lengthy text into concise summaries; text generation for creating content like blog posts; classification of text into predefined categories; open-ended question answering to provide relevant information; and information extraction to identify and extract key details from text.  Complementing the Titan Text Models are the Titan Embeddings models, which translate text inputs of varying lengths into numerical representations called embeddings. These embeddings capture the semantic meaning of the text, enabling efficient processing and analysis by downstream applications and models. The Titan Embeddings serve as a powerful tool for understanding and working with textual data in a structured, machine-readable format.  Together, the Titan Text Models and Titan Embeddings provide a comprehensive suite of language AI capabilities.</a:t>
            </a:r>
          </a:p>
        </p:txBody>
      </p:sp>
      <p:sp>
        <p:nvSpPr>
          <p:cNvPr id="4" name="Slide Number Placeholder 3"/>
          <p:cNvSpPr>
            <a:spLocks noGrp="1"/>
          </p:cNvSpPr>
          <p:nvPr>
            <p:ph type="sldNum" sz="quarter" idx="5"/>
          </p:nvPr>
        </p:nvSpPr>
        <p:spPr/>
        <p:txBody>
          <a:bodyPr/>
          <a:lstStyle/>
          <a:p>
            <a:fld id="{688EF870-5850-6643-A228-25AFAA8E2BB1}" type="slidenum">
              <a:rPr lang="en-US" smtClean="0"/>
              <a:t>19</a:t>
            </a:fld>
            <a:endParaRPr lang="en-US"/>
          </a:p>
        </p:txBody>
      </p:sp>
    </p:spTree>
    <p:extLst>
      <p:ext uri="{BB962C8B-B14F-4D97-AF65-F5344CB8AC3E}">
        <p14:creationId xmlns:p14="http://schemas.microsoft.com/office/powerpoint/2010/main" val="1748048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Generative models are a key enabler of machine creativity, allowing machines to go beyond what they've seen before and create something new.</a:t>
            </a:r>
          </a:p>
          <a:p>
            <a:r>
              <a:rPr lang="en-US" dirty="0"/>
              <a:t>This quote from Ian Goodfellow highlights how generative models empower machines to surpass the limitations of their training data and generate truly novel content. Generative models unlock exciting possibilities for content creation across various domains like text, images, audio, and video. By training on large datasets, these models can generate entirely new pieces of content, assisting and augmenting human creativity in unprecedented ways. This capability opens up a world of possibilities for creative expression, with machines aiding and enhancing human creativity.</a:t>
            </a:r>
          </a:p>
        </p:txBody>
      </p:sp>
      <p:sp>
        <p:nvSpPr>
          <p:cNvPr id="4" name="Slide Number Placeholder 3"/>
          <p:cNvSpPr>
            <a:spLocks noGrp="1"/>
          </p:cNvSpPr>
          <p:nvPr>
            <p:ph type="sldNum" sz="quarter" idx="5"/>
          </p:nvPr>
        </p:nvSpPr>
        <p:spPr/>
        <p:txBody>
          <a:bodyPr/>
          <a:lstStyle/>
          <a:p>
            <a:fld id="{688EF870-5850-6643-A228-25AFAA8E2BB1}" type="slidenum">
              <a:rPr lang="en-US" smtClean="0"/>
              <a:t>2</a:t>
            </a:fld>
            <a:endParaRPr lang="en-US"/>
          </a:p>
        </p:txBody>
      </p:sp>
    </p:spTree>
    <p:extLst>
      <p:ext uri="{BB962C8B-B14F-4D97-AF65-F5344CB8AC3E}">
        <p14:creationId xmlns:p14="http://schemas.microsoft.com/office/powerpoint/2010/main" val="2501160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discusses some popular use cases of Amazon Bedrock. Text generation allows creating new original content such as short stories, essays, social media posts, and webpages, leveraging the models' natural language generation capabilities. Chatbots enable building conversational interfaces like chatbots and virtual assistants to enhance the user experience by facilitating human-like interactions through natural language understanding and generation. Search functionality allows searching, finding, and synthesizing information from a large corpus of data to accurately answer questions by effectively retrieving and combining relevant information from vast data sources. </a:t>
            </a:r>
          </a:p>
        </p:txBody>
      </p:sp>
      <p:sp>
        <p:nvSpPr>
          <p:cNvPr id="4" name="Slide Number Placeholder 3"/>
          <p:cNvSpPr>
            <a:spLocks noGrp="1"/>
          </p:cNvSpPr>
          <p:nvPr>
            <p:ph type="sldNum" sz="quarter" idx="5"/>
          </p:nvPr>
        </p:nvSpPr>
        <p:spPr/>
        <p:txBody>
          <a:bodyPr/>
          <a:lstStyle/>
          <a:p>
            <a:fld id="{688EF870-5850-6643-A228-25AFAA8E2BB1}" type="slidenum">
              <a:rPr lang="en-US" smtClean="0"/>
              <a:t>20</a:t>
            </a:fld>
            <a:endParaRPr lang="en-US"/>
          </a:p>
        </p:txBody>
      </p:sp>
    </p:spTree>
    <p:extLst>
      <p:ext uri="{BB962C8B-B14F-4D97-AF65-F5344CB8AC3E}">
        <p14:creationId xmlns:p14="http://schemas.microsoft.com/office/powerpoint/2010/main" val="3245120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summarization helps generate concise summaries of lengthy textual content, allowing users to quickly grasp the main points without having to read through the entire text. This is achieved by leveraging Bedrock model's natural language understanding capabilities to analyze and extract the most salient information from articles, books, documents, or any other textual data.</a:t>
            </a:r>
          </a:p>
          <a:p>
            <a:endParaRPr lang="en-US" dirty="0"/>
          </a:p>
          <a:p>
            <a:r>
              <a:rPr lang="en-US" dirty="0"/>
              <a:t>For image generation, Bedrock models enable creating realistic and artistic visuals across various subjects, environments, and scenes based on language prompts. This is made possible by the model's ability to understand and interpret the semantic meaning behind the prompts, and then generate corresponding visual representations.</a:t>
            </a:r>
          </a:p>
          <a:p>
            <a:endParaRPr lang="en-US" dirty="0"/>
          </a:p>
          <a:p>
            <a:r>
              <a:rPr lang="en-US" dirty="0"/>
              <a:t>In the case of personalization, Bedrock models assist customers in finding more relevant and contextual product recommendations than simple word matching. It does this by understanding the customer's preferences, interests, and context, and then providing tailored recommendations that better match their needs and expectations.</a:t>
            </a:r>
          </a:p>
        </p:txBody>
      </p:sp>
      <p:sp>
        <p:nvSpPr>
          <p:cNvPr id="4" name="Slide Number Placeholder 3"/>
          <p:cNvSpPr>
            <a:spLocks noGrp="1"/>
          </p:cNvSpPr>
          <p:nvPr>
            <p:ph type="sldNum" sz="quarter" idx="5"/>
          </p:nvPr>
        </p:nvSpPr>
        <p:spPr/>
        <p:txBody>
          <a:bodyPr/>
          <a:lstStyle/>
          <a:p>
            <a:fld id="{688EF870-5850-6643-A228-25AFAA8E2BB1}" type="slidenum">
              <a:rPr lang="en-US" smtClean="0"/>
              <a:t>21</a:t>
            </a:fld>
            <a:endParaRPr lang="en-US"/>
          </a:p>
        </p:txBody>
      </p:sp>
    </p:spTree>
    <p:extLst>
      <p:ext uri="{BB962C8B-B14F-4D97-AF65-F5344CB8AC3E}">
        <p14:creationId xmlns:p14="http://schemas.microsoft.com/office/powerpoint/2010/main" val="2479383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lesson covered the fundamentals of generative AI, which involves leveraging foundation models to generate new content, such as text, images, or other data.</a:t>
            </a:r>
          </a:p>
          <a:p>
            <a:endParaRPr lang="en-US" sz="1200" dirty="0"/>
          </a:p>
          <a:p>
            <a:r>
              <a:rPr lang="en-US" sz="1200" dirty="0"/>
              <a:t>In the next lesson, you will explore foundation models and large language models further.</a:t>
            </a:r>
          </a:p>
        </p:txBody>
      </p:sp>
    </p:spTree>
    <p:extLst>
      <p:ext uri="{BB962C8B-B14F-4D97-AF65-F5344CB8AC3E}">
        <p14:creationId xmlns:p14="http://schemas.microsoft.com/office/powerpoint/2010/main" val="3030284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engagement and participation in this educational session.</a:t>
            </a:r>
          </a:p>
        </p:txBody>
      </p:sp>
      <p:sp>
        <p:nvSpPr>
          <p:cNvPr id="4" name="Slide Number Placeholder 3"/>
          <p:cNvSpPr>
            <a:spLocks noGrp="1"/>
          </p:cNvSpPr>
          <p:nvPr>
            <p:ph type="sldNum" sz="quarter" idx="5"/>
          </p:nvPr>
        </p:nvSpPr>
        <p:spPr/>
        <p:txBody>
          <a:bodyPr/>
          <a:lstStyle/>
          <a:p>
            <a:fld id="{688EF870-5850-6643-A228-25AFAA8E2BB1}" type="slidenum">
              <a:rPr lang="en-US" smtClean="0"/>
              <a:t>23</a:t>
            </a:fld>
            <a:endParaRPr lang="en-US"/>
          </a:p>
        </p:txBody>
      </p:sp>
    </p:spTree>
    <p:extLst>
      <p:ext uri="{BB962C8B-B14F-4D97-AF65-F5344CB8AC3E}">
        <p14:creationId xmlns:p14="http://schemas.microsoft.com/office/powerpoint/2010/main" val="4006616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Foundation models play a key role in building generative AI applications. This lesson with introduce foundation models and large language models for generating novel content. We will then explore practical use cases that leverage the capabilities of LLMs. Additionally, Amazon Bedrock, a managed service for foundation models, will be introduced, highlighting its potential for streamlining the development process and democratizing access to these advanced AI technologies.</a:t>
            </a:r>
          </a:p>
        </p:txBody>
      </p:sp>
      <p:sp>
        <p:nvSpPr>
          <p:cNvPr id="4" name="Slide Number Placeholder 3"/>
          <p:cNvSpPr>
            <a:spLocks noGrp="1"/>
          </p:cNvSpPr>
          <p:nvPr>
            <p:ph type="sldNum" sz="quarter" idx="5"/>
          </p:nvPr>
        </p:nvSpPr>
        <p:spPr/>
        <p:txBody>
          <a:bodyPr/>
          <a:lstStyle/>
          <a:p>
            <a:fld id="{688EF870-5850-6643-A228-25AFAA8E2BB1}" type="slidenum">
              <a:rPr lang="en-US" smtClean="0"/>
              <a:t>3</a:t>
            </a:fld>
            <a:endParaRPr lang="en-US"/>
          </a:p>
        </p:txBody>
      </p:sp>
    </p:spTree>
    <p:extLst>
      <p:ext uri="{BB962C8B-B14F-4D97-AF65-F5344CB8AC3E}">
        <p14:creationId xmlns:p14="http://schemas.microsoft.com/office/powerpoint/2010/main" val="3085108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by introducing field of generative AI and discussing about foundation models and large language models.</a:t>
            </a:r>
          </a:p>
        </p:txBody>
      </p:sp>
    </p:spTree>
    <p:extLst>
      <p:ext uri="{BB962C8B-B14F-4D97-AF65-F5344CB8AC3E}">
        <p14:creationId xmlns:p14="http://schemas.microsoft.com/office/powerpoint/2010/main" val="1483088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Foundation models are large machine learning models that are pre-trained with vast amounts of data. These models can be adapted to more specialized tasks across various domains. Their versatility allows them to be trained on any kind of data, including text, images, video, audio, and more.  The key advantage of foundation models lies in their ability to leverage the knowledge gained from pre-training on massive datasets, enabling efficient adaptation to specific tasks with relatively smaller amounts of task-specific data. This approach streamlines the development process and reduces the need for extensive data collection and labeling efforts for each individual task.  Foundation models offer a powerful and scalable solution for tackling a wide range of problems across diverse industries and applications.</a:t>
            </a:r>
          </a:p>
        </p:txBody>
      </p:sp>
      <p:sp>
        <p:nvSpPr>
          <p:cNvPr id="4" name="Slide Number Placeholder 3"/>
          <p:cNvSpPr>
            <a:spLocks noGrp="1"/>
          </p:cNvSpPr>
          <p:nvPr>
            <p:ph type="sldNum" sz="quarter" idx="5"/>
          </p:nvPr>
        </p:nvSpPr>
        <p:spPr/>
        <p:txBody>
          <a:bodyPr/>
          <a:lstStyle/>
          <a:p>
            <a:fld id="{688EF870-5850-6643-A228-25AFAA8E2BB1}" type="slidenum">
              <a:rPr lang="en-US" smtClean="0"/>
              <a:t>5</a:t>
            </a:fld>
            <a:endParaRPr lang="en-US"/>
          </a:p>
        </p:txBody>
      </p:sp>
    </p:spTree>
    <p:extLst>
      <p:ext uri="{BB962C8B-B14F-4D97-AF65-F5344CB8AC3E}">
        <p14:creationId xmlns:p14="http://schemas.microsoft.com/office/powerpoint/2010/main" val="4059148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 Language Models (LLMs) are foundation models trained on text data. They are large machine learning models that learn the probabilities of words being used in certain contexts. The training task for these models is to learn to predict the missing word in a text sequence or predicting the next word given a phrase. For example, given the sentence "The weather has been cloudy for the last two days. Most likely it will be 'blank' tomorrow.", the model would need to predict the appropriate missing word, such as "cloudy", "sunny", "foggy", etc., based on the context provided.  LLMs acquire a broad understanding of language by being exposed to vast amounts of text during training. This allows them to generalize well and adapt to various downstream tasks with relatively little task-specific data. Their versatility makes them valuable foundation models that can be fine-tuned and applied across numerous domains and applications, accelerating the development of customized AI solutions.</a:t>
            </a:r>
          </a:p>
        </p:txBody>
      </p:sp>
      <p:sp>
        <p:nvSpPr>
          <p:cNvPr id="4" name="Slide Number Placeholder 3"/>
          <p:cNvSpPr>
            <a:spLocks noGrp="1"/>
          </p:cNvSpPr>
          <p:nvPr>
            <p:ph type="sldNum" sz="quarter" idx="5"/>
          </p:nvPr>
        </p:nvSpPr>
        <p:spPr/>
        <p:txBody>
          <a:bodyPr/>
          <a:lstStyle/>
          <a:p>
            <a:fld id="{688EF870-5850-6643-A228-25AFAA8E2BB1}" type="slidenum">
              <a:rPr lang="en-US" smtClean="0"/>
              <a:t>6</a:t>
            </a:fld>
            <a:endParaRPr lang="en-US"/>
          </a:p>
        </p:txBody>
      </p:sp>
    </p:spTree>
    <p:extLst>
      <p:ext uri="{BB962C8B-B14F-4D97-AF65-F5344CB8AC3E}">
        <p14:creationId xmlns:p14="http://schemas.microsoft.com/office/powerpoint/2010/main" val="3624808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Foundation models, particularly large language models, have grown to an immense scale in recent years. These state-of-the-art models are trained on vast amounts of data, equivalent to millions of books, hours of video content, or billions of lines of code. Building such massive models requires significant computational resources, financial investment potentially exceeding $100 million, and the involvement of large teams of researchers and engineers. The sheer size of these models, some weighing over 700 GB, highlights the computational power and data required to train them. This scale enables these foundation models to develop a deep understanding of language and remarkable generalization capabilities, allowing them to adapt to various downstream tasks with minimal task-specific data.</a:t>
            </a:r>
          </a:p>
        </p:txBody>
      </p:sp>
      <p:sp>
        <p:nvSpPr>
          <p:cNvPr id="4" name="Slide Number Placeholder 3"/>
          <p:cNvSpPr>
            <a:spLocks noGrp="1"/>
          </p:cNvSpPr>
          <p:nvPr>
            <p:ph type="sldNum" sz="quarter" idx="5"/>
          </p:nvPr>
        </p:nvSpPr>
        <p:spPr/>
        <p:txBody>
          <a:bodyPr/>
          <a:lstStyle/>
          <a:p>
            <a:fld id="{688EF870-5850-6643-A228-25AFAA8E2BB1}" type="slidenum">
              <a:rPr lang="en-US" smtClean="0"/>
              <a:t>7</a:t>
            </a:fld>
            <a:endParaRPr lang="en-US"/>
          </a:p>
        </p:txBody>
      </p:sp>
    </p:spTree>
    <p:extLst>
      <p:ext uri="{BB962C8B-B14F-4D97-AF65-F5344CB8AC3E}">
        <p14:creationId xmlns:p14="http://schemas.microsoft.com/office/powerpoint/2010/main" val="2571341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discuss some use cases of large language models.</a:t>
            </a:r>
          </a:p>
        </p:txBody>
      </p:sp>
    </p:spTree>
    <p:extLst>
      <p:ext uri="{BB962C8B-B14F-4D97-AF65-F5344CB8AC3E}">
        <p14:creationId xmlns:p14="http://schemas.microsoft.com/office/powerpoint/2010/main" val="3255852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Consequences and impact of decisions in these areas</a:t>
            </a:r>
          </a:p>
          <a:p>
            <a:pPr algn="l"/>
            <a:endParaRPr lang="en-US" b="0" i="0" dirty="0">
              <a:effectLst/>
              <a:latin typeface="Söhne"/>
            </a:endParaRPr>
          </a:p>
          <a:p>
            <a:pPr algn="l"/>
            <a:endParaRPr lang="en-US" b="0" i="0" dirty="0">
              <a:effectLst/>
              <a:latin typeface="Söhne"/>
            </a:endParaRPr>
          </a:p>
          <a:p>
            <a:pPr algn="l"/>
            <a:r>
              <a:rPr lang="en-US" b="0" i="0" dirty="0">
                <a:effectLst/>
                <a:latin typeface="Söhne"/>
              </a:rPr>
              <a:t>Examples of LLM applications in different domains:</a:t>
            </a:r>
          </a:p>
          <a:p>
            <a:pPr algn="l">
              <a:buFont typeface="+mj-lt"/>
              <a:buAutoNum type="arabicPeriod"/>
            </a:pPr>
            <a:r>
              <a:rPr lang="en-US" b="1" i="0" dirty="0">
                <a:effectLst/>
                <a:latin typeface="Söhne"/>
              </a:rPr>
              <a:t>Healthcare</a:t>
            </a:r>
            <a:r>
              <a:rPr lang="en-US" b="0" i="0" dirty="0">
                <a:effectLst/>
                <a:latin typeface="Söhne"/>
              </a:rPr>
              <a:t>: LLMs are used in healthcare to analyze medical records and patient data, automate clinical documentation, and support medical decision-making.</a:t>
            </a:r>
          </a:p>
          <a:p>
            <a:pPr algn="l">
              <a:buFont typeface="+mj-lt"/>
              <a:buAutoNum type="arabicPeriod"/>
            </a:pPr>
            <a:r>
              <a:rPr lang="en-US" b="1" i="0" dirty="0">
                <a:effectLst/>
                <a:latin typeface="Söhne"/>
              </a:rPr>
              <a:t>Finance</a:t>
            </a:r>
            <a:r>
              <a:rPr lang="en-US" b="0" i="0" dirty="0">
                <a:effectLst/>
                <a:latin typeface="Söhne"/>
              </a:rPr>
              <a:t>: LLMs are used in finance to analyze market trends, sentiment analysis, and automated trading.</a:t>
            </a:r>
          </a:p>
          <a:p>
            <a:pPr algn="l">
              <a:buFont typeface="+mj-lt"/>
              <a:buAutoNum type="arabicPeriod"/>
            </a:pPr>
            <a:r>
              <a:rPr lang="en-US" b="1" i="0" dirty="0">
                <a:effectLst/>
                <a:latin typeface="Söhne"/>
              </a:rPr>
              <a:t>Education</a:t>
            </a:r>
            <a:r>
              <a:rPr lang="en-US" b="0" i="0" dirty="0">
                <a:effectLst/>
                <a:latin typeface="Söhne"/>
              </a:rPr>
              <a:t>: LLMs are used in education to support language learning, automated grading, and educational chatbots.</a:t>
            </a:r>
          </a:p>
          <a:p>
            <a:pPr algn="l">
              <a:buFont typeface="+mj-lt"/>
              <a:buAutoNum type="arabicPeriod"/>
            </a:pPr>
            <a:r>
              <a:rPr lang="en-US" b="1" i="0" dirty="0">
                <a:effectLst/>
                <a:latin typeface="Söhne"/>
              </a:rPr>
              <a:t>Law</a:t>
            </a:r>
            <a:r>
              <a:rPr lang="en-US" b="0" i="0" dirty="0">
                <a:effectLst/>
                <a:latin typeface="Söhne"/>
              </a:rPr>
              <a:t>: LLMs are used in law to automate legal document analysis, e-discovery, and contract analysis.</a:t>
            </a:r>
          </a:p>
          <a:p>
            <a:pPr algn="l">
              <a:buFont typeface="+mj-lt"/>
              <a:buAutoNum type="arabicPeriod"/>
            </a:pPr>
            <a:r>
              <a:rPr lang="en-US" b="1" i="0" dirty="0">
                <a:effectLst/>
                <a:latin typeface="Söhne"/>
              </a:rPr>
              <a:t>Customer</a:t>
            </a:r>
            <a:r>
              <a:rPr lang="en-US" b="0" i="0" dirty="0">
                <a:effectLst/>
                <a:latin typeface="Söhne"/>
              </a:rPr>
              <a:t> </a:t>
            </a:r>
            <a:r>
              <a:rPr lang="en-US" b="1" i="0" dirty="0">
                <a:effectLst/>
                <a:latin typeface="Söhne"/>
              </a:rPr>
              <a:t>service</a:t>
            </a:r>
            <a:r>
              <a:rPr lang="en-US" b="0" i="0" dirty="0">
                <a:effectLst/>
                <a:latin typeface="Söhne"/>
              </a:rPr>
              <a:t>: LLMs are used in customer service to provide personalized recommendations, chatbots, and sentiment analysis of customer feedback.</a:t>
            </a:r>
          </a:p>
          <a:p>
            <a:pPr algn="l">
              <a:buFont typeface="+mj-lt"/>
              <a:buAutoNum type="arabicPeriod"/>
            </a:pPr>
            <a:r>
              <a:rPr lang="en-US" b="1" i="0" dirty="0">
                <a:effectLst/>
                <a:latin typeface="Söhne"/>
              </a:rPr>
              <a:t>Marketing</a:t>
            </a:r>
            <a:r>
              <a:rPr lang="en-US" b="0" i="0" dirty="0">
                <a:effectLst/>
                <a:latin typeface="Söhne"/>
              </a:rPr>
              <a:t>: LLMs are used in marketing to analyze customer feedback, social media, and provide personalized recommendations.</a:t>
            </a:r>
          </a:p>
          <a:p>
            <a:pPr algn="l">
              <a:buFont typeface="+mj-lt"/>
              <a:buAutoNum type="arabicPeriod"/>
            </a:pPr>
            <a:endParaRPr lang="en-US" b="0" i="0" dirty="0">
              <a:effectLst/>
              <a:latin typeface="Söhne"/>
            </a:endParaRPr>
          </a:p>
          <a:p>
            <a:pPr algn="l"/>
            <a:r>
              <a:rPr lang="en-US" b="0" i="0" dirty="0">
                <a:effectLst/>
                <a:latin typeface="Söhne"/>
              </a:rPr>
              <a:t>Overall, LLMs have a wide range of applications in various domains, and it has the potential to significantly improve efficiency, accuracy, and customer satisfaction in many industries.</a:t>
            </a:r>
          </a:p>
          <a:p>
            <a:endParaRPr lang="en-US" dirty="0"/>
          </a:p>
          <a:p>
            <a:endParaRPr lang="en-US" b="0" dirty="0"/>
          </a:p>
          <a:p>
            <a:endParaRPr lang="en-US" dirty="0"/>
          </a:p>
        </p:txBody>
      </p:sp>
      <p:sp>
        <p:nvSpPr>
          <p:cNvPr id="4" name="Slide Number Placeholder 3"/>
          <p:cNvSpPr>
            <a:spLocks noGrp="1"/>
          </p:cNvSpPr>
          <p:nvPr>
            <p:ph type="sldNum" sz="quarter" idx="5"/>
          </p:nvPr>
        </p:nvSpPr>
        <p:spPr/>
        <p:txBody>
          <a:bodyPr/>
          <a:lstStyle/>
          <a:p>
            <a:fld id="{688EF870-5850-6643-A228-25AFAA8E2BB1}" type="slidenum">
              <a:rPr lang="en-US" smtClean="0"/>
              <a:t>9</a:t>
            </a:fld>
            <a:endParaRPr lang="en-US"/>
          </a:p>
        </p:txBody>
      </p:sp>
    </p:spTree>
    <p:extLst>
      <p:ext uri="{BB962C8B-B14F-4D97-AF65-F5344CB8AC3E}">
        <p14:creationId xmlns:p14="http://schemas.microsoft.com/office/powerpoint/2010/main" val="3613982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125091895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745368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888071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50069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987702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1732030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3936786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60770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109699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127543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5BD4D1B-B3EB-4C0C-8CE3-A35C1F88F6BC}"/>
              </a:ext>
            </a:extLst>
          </p:cNvPr>
          <p:cNvSpPr>
            <a:spLocks noGrp="1"/>
          </p:cNvSpPr>
          <p:nvPr>
            <p:ph type="title" idx="1"/>
          </p:nvPr>
        </p:nvSpPr>
        <p:spPr>
          <a:xfrm>
            <a:off x="365760" y="301752"/>
            <a:ext cx="11567160" cy="731520"/>
          </a:xfrm>
          <a:prstGeom prst="rect">
            <a:avLst/>
          </a:prstGeom>
        </p:spPr>
        <p:txBody>
          <a:bodyPr vert="horz" lIns="91440" tIns="45720" rIns="91440" bIns="45720" rtlCol="0" anchor="ctr">
            <a:normAutofit/>
          </a:bodyPr>
          <a:lstStyle/>
          <a:p>
            <a:r>
              <a:rPr lang="en-US">
                <a:latin typeface="Amazon Ember Display Heavy" panose="04020705040A02060702" pitchFamily="82" charset="0"/>
              </a:rPr>
              <a:t>Click to edit Master title style</a:t>
            </a:r>
            <a:endParaRPr lang="en-US" dirty="0"/>
          </a:p>
        </p:txBody>
      </p:sp>
      <p:sp>
        <p:nvSpPr>
          <p:cNvPr id="2" name="Content">
            <a:extLst>
              <a:ext uri="{FF2B5EF4-FFF2-40B4-BE49-F238E27FC236}">
                <a16:creationId xmlns:a16="http://schemas.microsoft.com/office/drawing/2014/main" id="{3AF961A5-759C-41EF-B858-64D5160112BA}"/>
              </a:ext>
            </a:extLst>
          </p:cNvPr>
          <p:cNvSpPr>
            <a:spLocks noGrp="1"/>
          </p:cNvSpPr>
          <p:nvPr>
            <p:ph type="body" idx="2"/>
          </p:nvPr>
        </p:nvSpPr>
        <p:spPr>
          <a:xfrm>
            <a:off x="365760" y="1143000"/>
            <a:ext cx="11567160" cy="5294376"/>
          </a:xfrm>
          <a:prstGeom prst="rect">
            <a:avLst/>
          </a:prstGeom>
        </p:spPr>
        <p:txBody>
          <a:bodyPr vert="horz" lIns="91440" tIns="45720" rIns="91440" bIns="45720" rtlCol="0">
            <a:normAutofit/>
          </a:bodyPr>
          <a:lstStyle/>
          <a:p>
            <a:pPr marL="230188" lvl="0" indent="-230188" defTabSz="228600">
              <a:lnSpc>
                <a:spcPct val="100000"/>
              </a:lnSpc>
              <a:spcBef>
                <a:spcPts val="500"/>
              </a:spcBef>
              <a:spcAft>
                <a:spcPts val="600"/>
              </a:spcAft>
              <a:buFont typeface="Amazon Ember Display"/>
            </a:pPr>
            <a:r>
              <a:rPr lang="en-US"/>
              <a:t>Click to edit Master text styles</a:t>
            </a:r>
          </a:p>
          <a:p>
            <a:pPr marL="230188" lvl="1" indent="-230188" defTabSz="228600">
              <a:lnSpc>
                <a:spcPct val="100000"/>
              </a:lnSpc>
              <a:spcBef>
                <a:spcPts val="500"/>
              </a:spcBef>
              <a:spcAft>
                <a:spcPts val="600"/>
              </a:spcAft>
              <a:buFont typeface="Amazon Ember Display"/>
            </a:pPr>
            <a:r>
              <a:rPr lang="en-US"/>
              <a:t>Second level</a:t>
            </a:r>
          </a:p>
          <a:p>
            <a:pPr marL="230188" lvl="2" indent="-230188" defTabSz="228600">
              <a:lnSpc>
                <a:spcPct val="100000"/>
              </a:lnSpc>
              <a:spcBef>
                <a:spcPts val="500"/>
              </a:spcBef>
              <a:spcAft>
                <a:spcPts val="600"/>
              </a:spcAft>
              <a:buFont typeface="Amazon Ember Display"/>
            </a:pPr>
            <a:r>
              <a:rPr lang="en-US"/>
              <a:t>Third level</a:t>
            </a:r>
          </a:p>
          <a:p>
            <a:pPr marL="230188" lvl="3" indent="-230188" defTabSz="228600">
              <a:lnSpc>
                <a:spcPct val="100000"/>
              </a:lnSpc>
              <a:spcBef>
                <a:spcPts val="500"/>
              </a:spcBef>
              <a:spcAft>
                <a:spcPts val="600"/>
              </a:spcAft>
              <a:buFont typeface="Amazon Ember Display"/>
            </a:pPr>
            <a:r>
              <a:rPr lang="en-US"/>
              <a:t>Fourth level</a:t>
            </a:r>
          </a:p>
          <a:p>
            <a:pPr marL="230188" lvl="4" indent="-230188" defTabSz="228600">
              <a:lnSpc>
                <a:spcPct val="100000"/>
              </a:lnSpc>
              <a:spcBef>
                <a:spcPts val="500"/>
              </a:spcBef>
              <a:spcAft>
                <a:spcPts val="600"/>
              </a:spcAft>
              <a:buFont typeface="Amazon Ember Display"/>
            </a:pPr>
            <a:r>
              <a:rPr lang="en-US"/>
              <a:t>Fifth level</a:t>
            </a:r>
            <a:endParaRPr lang="en-US" dirty="0"/>
          </a:p>
        </p:txBody>
      </p:sp>
      <p:sp>
        <p:nvSpPr>
          <p:cNvPr id="89" name="Slide Number">
            <a:extLst>
              <a:ext uri="{FF2B5EF4-FFF2-40B4-BE49-F238E27FC236}">
                <a16:creationId xmlns:a16="http://schemas.microsoft.com/office/drawing/2014/main" id="{A07A00D0-EC0A-44D2-9309-40C08E7F67D5}"/>
              </a:ext>
            </a:extLst>
          </p:cNvPr>
          <p:cNvSpPr>
            <a:spLocks noGrp="1"/>
          </p:cNvSpPr>
          <p:nvPr>
            <p:ph type="sldNum" idx="89"/>
          </p:nvPr>
        </p:nvSpPr>
        <p:spPr>
          <a:xfrm>
            <a:off x="11466576" y="6446520"/>
            <a:ext cx="484632" cy="228600"/>
          </a:xfrm>
          <a:prstGeom prst="rect">
            <a:avLst/>
          </a:prstGeom>
        </p:spPr>
        <p:txBody>
          <a:bodyPr vert="horz" lIns="0" tIns="0" rIns="0" bIns="0" rtlCol="0" anchor="ctr"/>
          <a:lstStyle>
            <a:lvl1pPr algn="r">
              <a:defRPr sz="1200">
                <a:solidFill>
                  <a:srgbClr val="232F3E"/>
                </a:solidFill>
              </a:defRPr>
            </a:lvl1pPr>
          </a:lstStyle>
          <a:p>
            <a:fld id="{86A8BF56-6CB3-514C-9A64-F39D95C9E25B}" type="slidenum">
              <a:rPr lang="en-US" smtClean="0"/>
              <a:t>‹#›</a:t>
            </a:fld>
            <a:endParaRPr lang="en-US"/>
          </a:p>
        </p:txBody>
      </p:sp>
    </p:spTree>
    <p:extLst>
      <p:ext uri="{BB962C8B-B14F-4D97-AF65-F5344CB8AC3E}">
        <p14:creationId xmlns:p14="http://schemas.microsoft.com/office/powerpoint/2010/main" val="421915769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Lst>
  <p:hf hdr="0" ftr="0" dt="0"/>
  <p:txStyles>
    <p:titleStyle>
      <a:lvl1pPr algn="l" defTabSz="914400" rtl="0" eaLnBrk="1" latinLnBrk="0" hangingPunct="1">
        <a:lnSpc>
          <a:spcPct val="90000"/>
        </a:lnSpc>
        <a:spcBef>
          <a:spcPct val="0"/>
        </a:spcBef>
        <a:buNone/>
        <a:defRPr sz="3600" kern="1200">
          <a:solidFill>
            <a:srgbClr val="232F3E"/>
          </a:solidFill>
          <a:latin typeface="Amazon Ember Display"/>
        </a:defRPr>
      </a:lvl1pPr>
    </p:titleStyle>
    <p:body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p:bodyStyle>
    <p:otherStyle>
      <a:defPPr>
        <a:defRPr lang="en-US"/>
      </a:defPPr>
      <a:lvl1pPr marL="0" algn="l" defTabSz="914400" rtl="0" eaLnBrk="1" latinLnBrk="0" hangingPunct="1">
        <a:defRPr sz="1800" kern="1200">
          <a:solidFill>
            <a:schemeClr val="tx1"/>
          </a:solidFill>
          <a:latin typeface="Amazon Ember Display"/>
        </a:defRPr>
      </a:lvl1pPr>
      <a:lvl2pPr marL="457200" algn="l" defTabSz="914400" rtl="0" eaLnBrk="1" latinLnBrk="0" hangingPunct="1">
        <a:defRPr sz="1800" kern="1200">
          <a:solidFill>
            <a:schemeClr val="tx1"/>
          </a:solidFill>
          <a:latin typeface="Amazon Ember Display"/>
        </a:defRPr>
      </a:lvl2pPr>
      <a:lvl3pPr marL="914400" algn="l" defTabSz="914400" rtl="0" eaLnBrk="1" latinLnBrk="0" hangingPunct="1">
        <a:defRPr sz="1800" kern="1200">
          <a:solidFill>
            <a:schemeClr val="tx1"/>
          </a:solidFill>
          <a:latin typeface="Amazon Ember Display"/>
        </a:defRPr>
      </a:lvl3pPr>
      <a:lvl4pPr marL="1371600" algn="l" defTabSz="914400" rtl="0" eaLnBrk="1" latinLnBrk="0" hangingPunct="1">
        <a:defRPr sz="1800" kern="1200">
          <a:solidFill>
            <a:schemeClr val="tx1"/>
          </a:solidFill>
          <a:latin typeface="Amazon Ember Display"/>
        </a:defRPr>
      </a:lvl4pPr>
      <a:lvl5pPr marL="1828800" algn="l" defTabSz="914400" rtl="0" eaLnBrk="1" latinLnBrk="0" hangingPunct="1">
        <a:defRPr sz="1800" kern="1200">
          <a:solidFill>
            <a:schemeClr val="tx1"/>
          </a:solidFill>
          <a:latin typeface="Amazon Ember Display"/>
        </a:defRPr>
      </a:lvl5pPr>
      <a:lvl6pPr marL="2286000" algn="l" defTabSz="914400" rtl="0" eaLnBrk="1" latinLnBrk="0" hangingPunct="1">
        <a:defRPr sz="1800" kern="1200">
          <a:solidFill>
            <a:schemeClr val="tx1"/>
          </a:solidFill>
          <a:latin typeface="Amazon Ember Display"/>
        </a:defRPr>
      </a:lvl6pPr>
      <a:lvl7pPr marL="2743200" algn="l" defTabSz="914400" rtl="0" eaLnBrk="1" latinLnBrk="0" hangingPunct="1">
        <a:defRPr sz="1800" kern="1200">
          <a:solidFill>
            <a:schemeClr val="tx1"/>
          </a:solidFill>
          <a:latin typeface="Amazon Ember Display"/>
        </a:defRPr>
      </a:lvl7pPr>
      <a:lvl8pPr marL="3200400" algn="l" defTabSz="914400" rtl="0" eaLnBrk="1" latinLnBrk="0" hangingPunct="1">
        <a:defRPr sz="1800" kern="1200">
          <a:solidFill>
            <a:schemeClr val="tx1"/>
          </a:solidFill>
          <a:latin typeface="Amazon Ember Display"/>
        </a:defRPr>
      </a:lvl8pPr>
      <a:lvl9pPr marL="3657600" algn="l" defTabSz="914400" rtl="0" eaLnBrk="1" latinLnBrk="0" hangingPunct="1">
        <a:defRPr sz="1800" kern="1200">
          <a:solidFill>
            <a:schemeClr val="tx1"/>
          </a:solidFill>
          <a:latin typeface="Amazon Ember Display"/>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7.sv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9.xml"/><Relationship Id="rId16" Type="http://schemas.openxmlformats.org/officeDocument/2006/relationships/image" Target="../media/image15.svg"/><Relationship Id="rId1" Type="http://schemas.openxmlformats.org/officeDocument/2006/relationships/slideLayout" Target="../slideLayouts/slideLayout4.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BDF59A-6AC1-CB0C-E5DB-8D1422CB3E2E}"/>
              </a:ext>
            </a:extLst>
          </p:cNvPr>
          <p:cNvSpPr>
            <a:spLocks noGrp="1"/>
          </p:cNvSpPr>
          <p:nvPr>
            <p:ph type="sldNum" idx="97"/>
          </p:nvPr>
        </p:nvSpPr>
        <p:spPr/>
        <p:txBody>
          <a:bodyPr/>
          <a:lstStyle/>
          <a:p>
            <a:fld id="{86A8BF56-6CB3-514C-9A64-F39D95C9E25B}" type="slidenum">
              <a:rPr lang="en-US" smtClean="0"/>
              <a:t>1</a:t>
            </a:fld>
            <a:endParaRPr lang="en-US"/>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a:xfrm>
            <a:off x="457200" y="1554163"/>
            <a:ext cx="9510516" cy="2195512"/>
          </a:xfrm>
        </p:spPr>
        <p:txBody>
          <a:bodyPr/>
          <a:lstStyle/>
          <a:p>
            <a:r>
              <a:rPr lang="en-US" dirty="0"/>
              <a:t>Introduction to Generative AI</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a:xfrm>
            <a:off x="457200" y="4426112"/>
            <a:ext cx="8412479" cy="548641"/>
          </a:xfrm>
        </p:spPr>
        <p:txBody>
          <a:bodyPr/>
          <a:lstStyle/>
          <a:p>
            <a:r>
              <a:rPr lang="en-US" dirty="0"/>
              <a:t>Generative AI</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a:xfrm>
            <a:off x="457200" y="4974753"/>
            <a:ext cx="5486400" cy="548640"/>
          </a:xfrm>
        </p:spPr>
        <p:txBody>
          <a:bodyPr/>
          <a:lstStyle/>
          <a:p>
            <a:r>
              <a:rPr lang="en-US" dirty="0"/>
              <a:t>Module 1 – Lesson 1</a:t>
            </a:r>
          </a:p>
        </p:txBody>
      </p:sp>
    </p:spTree>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B14A265-ABAD-2724-CD73-CD8A747D1B5D}"/>
              </a:ext>
            </a:extLst>
          </p:cNvPr>
          <p:cNvSpPr>
            <a:spLocks noGrp="1"/>
          </p:cNvSpPr>
          <p:nvPr>
            <p:ph type="sldNum" idx="97"/>
          </p:nvPr>
        </p:nvSpPr>
        <p:spPr/>
        <p:txBody>
          <a:bodyPr/>
          <a:lstStyle/>
          <a:p>
            <a:fld id="{86A8BF56-6CB3-514C-9A64-F39D95C9E25B}" type="slidenum">
              <a:rPr lang="en-US" smtClean="0"/>
              <a:t>10</a:t>
            </a:fld>
            <a:endParaRPr lang="en-US"/>
          </a:p>
        </p:txBody>
      </p:sp>
      <p:sp>
        <p:nvSpPr>
          <p:cNvPr id="2" name="Title 1">
            <a:extLst>
              <a:ext uri="{FF2B5EF4-FFF2-40B4-BE49-F238E27FC236}">
                <a16:creationId xmlns:a16="http://schemas.microsoft.com/office/drawing/2014/main" id="{8E88A9F1-16AC-1ED9-E241-952634A699A9}"/>
              </a:ext>
            </a:extLst>
          </p:cNvPr>
          <p:cNvSpPr>
            <a:spLocks noGrp="1"/>
          </p:cNvSpPr>
          <p:nvPr>
            <p:ph type="title" idx="1"/>
          </p:nvPr>
        </p:nvSpPr>
        <p:spPr/>
        <p:txBody>
          <a:bodyPr/>
          <a:lstStyle/>
          <a:p>
            <a:r>
              <a:rPr lang="en-US" dirty="0"/>
              <a:t>Conversational chatbots</a:t>
            </a:r>
          </a:p>
        </p:txBody>
      </p:sp>
      <p:sp>
        <p:nvSpPr>
          <p:cNvPr id="13" name="Content Placeholder 12">
            <a:extLst>
              <a:ext uri="{FF2B5EF4-FFF2-40B4-BE49-F238E27FC236}">
                <a16:creationId xmlns:a16="http://schemas.microsoft.com/office/drawing/2014/main" id="{6BA40CDB-6E69-A2D0-ECBE-1431813DCF2E}"/>
              </a:ext>
            </a:extLst>
          </p:cNvPr>
          <p:cNvSpPr>
            <a:spLocks noGrp="1"/>
          </p:cNvSpPr>
          <p:nvPr>
            <p:ph idx="2"/>
          </p:nvPr>
        </p:nvSpPr>
        <p:spPr>
          <a:xfrm>
            <a:off x="365760" y="1165536"/>
            <a:ext cx="7595708" cy="5262696"/>
          </a:xfrm>
        </p:spPr>
        <p:txBody>
          <a:bodyPr/>
          <a:lstStyle/>
          <a:p>
            <a:r>
              <a:rPr lang="en-US" sz="2400" dirty="0"/>
              <a:t>Interactive chat applications</a:t>
            </a:r>
          </a:p>
          <a:p>
            <a:r>
              <a:rPr lang="en-US" sz="2400" dirty="0"/>
              <a:t>Human-like dialogues</a:t>
            </a:r>
          </a:p>
          <a:p>
            <a:r>
              <a:rPr lang="en-US" sz="2400" dirty="0"/>
              <a:t>Personalized responses</a:t>
            </a:r>
          </a:p>
          <a:p>
            <a:r>
              <a:rPr lang="en-US" sz="2400" dirty="0"/>
              <a:t>Conversational awareness</a:t>
            </a:r>
          </a:p>
          <a:p>
            <a:pPr lvl="1"/>
            <a:r>
              <a:rPr lang="en-US" sz="2000" dirty="0"/>
              <a:t>Allow follow-up questions</a:t>
            </a:r>
          </a:p>
          <a:p>
            <a:r>
              <a:rPr lang="en-US" sz="2400" dirty="0"/>
              <a:t>Used as powerful virtual assistants</a:t>
            </a:r>
          </a:p>
          <a:p>
            <a:endParaRPr lang="en-US" dirty="0"/>
          </a:p>
          <a:p>
            <a:endParaRPr lang="en-US" dirty="0"/>
          </a:p>
        </p:txBody>
      </p:sp>
    </p:spTree>
    <p:extLst>
      <p:ext uri="{BB962C8B-B14F-4D97-AF65-F5344CB8AC3E}">
        <p14:creationId xmlns:p14="http://schemas.microsoft.com/office/powerpoint/2010/main" val="2565837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514F62-FC48-F920-1FCE-B02A5D290C30}"/>
              </a:ext>
            </a:extLst>
          </p:cNvPr>
          <p:cNvSpPr>
            <a:spLocks noGrp="1"/>
          </p:cNvSpPr>
          <p:nvPr>
            <p:ph type="sldNum" idx="97"/>
          </p:nvPr>
        </p:nvSpPr>
        <p:spPr/>
        <p:txBody>
          <a:bodyPr/>
          <a:lstStyle/>
          <a:p>
            <a:fld id="{86A8BF56-6CB3-514C-9A64-F39D95C9E25B}" type="slidenum">
              <a:rPr lang="en-US" smtClean="0"/>
              <a:t>11</a:t>
            </a:fld>
            <a:endParaRPr lang="en-US"/>
          </a:p>
        </p:txBody>
      </p:sp>
      <p:sp>
        <p:nvSpPr>
          <p:cNvPr id="2" name="Title 1">
            <a:extLst>
              <a:ext uri="{FF2B5EF4-FFF2-40B4-BE49-F238E27FC236}">
                <a16:creationId xmlns:a16="http://schemas.microsoft.com/office/drawing/2014/main" id="{218E8407-870A-DA82-542A-B8AD833F2469}"/>
              </a:ext>
            </a:extLst>
          </p:cNvPr>
          <p:cNvSpPr>
            <a:spLocks noGrp="1"/>
          </p:cNvSpPr>
          <p:nvPr>
            <p:ph type="title" idx="1"/>
          </p:nvPr>
        </p:nvSpPr>
        <p:spPr/>
        <p:txBody>
          <a:bodyPr/>
          <a:lstStyle/>
          <a:p>
            <a:r>
              <a:rPr lang="en-US" dirty="0"/>
              <a:t>Interactive training</a:t>
            </a:r>
          </a:p>
        </p:txBody>
      </p:sp>
      <p:sp>
        <p:nvSpPr>
          <p:cNvPr id="3" name="Content Placeholder 2">
            <a:extLst>
              <a:ext uri="{FF2B5EF4-FFF2-40B4-BE49-F238E27FC236}">
                <a16:creationId xmlns:a16="http://schemas.microsoft.com/office/drawing/2014/main" id="{DB2F0E9F-9877-252A-5C8A-B27A6CED433F}"/>
              </a:ext>
            </a:extLst>
          </p:cNvPr>
          <p:cNvSpPr>
            <a:spLocks noGrp="1"/>
          </p:cNvSpPr>
          <p:nvPr>
            <p:ph idx="2"/>
          </p:nvPr>
        </p:nvSpPr>
        <p:spPr>
          <a:xfrm>
            <a:off x="365759" y="1165536"/>
            <a:ext cx="9931180" cy="5262696"/>
          </a:xfrm>
        </p:spPr>
        <p:txBody>
          <a:bodyPr/>
          <a:lstStyle/>
          <a:p>
            <a:r>
              <a:rPr lang="en-US" sz="2400" dirty="0"/>
              <a:t>Rapid content generation and adaptation</a:t>
            </a:r>
          </a:p>
          <a:p>
            <a:r>
              <a:rPr lang="en-US" sz="2400" dirty="0"/>
              <a:t>Dynamic and personalized content</a:t>
            </a:r>
          </a:p>
          <a:p>
            <a:r>
              <a:rPr lang="en-US" sz="2400" dirty="0"/>
              <a:t>Accessibility and inclusivity for diverse audiences</a:t>
            </a:r>
          </a:p>
          <a:p>
            <a:r>
              <a:rPr lang="en-US" sz="2400" dirty="0"/>
              <a:t>Multilingual support</a:t>
            </a:r>
          </a:p>
          <a:p>
            <a:r>
              <a:rPr lang="en-US" sz="2400" dirty="0"/>
              <a:t>Create slides, exercises, quizzes, explanations for specific use cases</a:t>
            </a:r>
          </a:p>
        </p:txBody>
      </p:sp>
    </p:spTree>
    <p:extLst>
      <p:ext uri="{BB962C8B-B14F-4D97-AF65-F5344CB8AC3E}">
        <p14:creationId xmlns:p14="http://schemas.microsoft.com/office/powerpoint/2010/main" val="1875723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581DA8-588B-EA3C-DCC9-DACB30AFF131}"/>
              </a:ext>
            </a:extLst>
          </p:cNvPr>
          <p:cNvSpPr>
            <a:spLocks noGrp="1"/>
          </p:cNvSpPr>
          <p:nvPr>
            <p:ph type="sldNum" idx="97"/>
          </p:nvPr>
        </p:nvSpPr>
        <p:spPr/>
        <p:txBody>
          <a:bodyPr/>
          <a:lstStyle/>
          <a:p>
            <a:fld id="{86A8BF56-6CB3-514C-9A64-F39D95C9E25B}" type="slidenum">
              <a:rPr lang="en-US" smtClean="0"/>
              <a:t>12</a:t>
            </a:fld>
            <a:endParaRPr lang="en-US"/>
          </a:p>
        </p:txBody>
      </p:sp>
      <p:sp>
        <p:nvSpPr>
          <p:cNvPr id="2" name="Title 1">
            <a:extLst>
              <a:ext uri="{FF2B5EF4-FFF2-40B4-BE49-F238E27FC236}">
                <a16:creationId xmlns:a16="http://schemas.microsoft.com/office/drawing/2014/main" id="{8E88A9F1-16AC-1ED9-E241-952634A699A9}"/>
              </a:ext>
            </a:extLst>
          </p:cNvPr>
          <p:cNvSpPr>
            <a:spLocks noGrp="1"/>
          </p:cNvSpPr>
          <p:nvPr>
            <p:ph type="title" idx="1"/>
          </p:nvPr>
        </p:nvSpPr>
        <p:spPr/>
        <p:txBody>
          <a:bodyPr/>
          <a:lstStyle/>
          <a:p>
            <a:r>
              <a:rPr lang="en-US" dirty="0"/>
              <a:t>Creative assistant</a:t>
            </a:r>
          </a:p>
        </p:txBody>
      </p:sp>
      <p:sp>
        <p:nvSpPr>
          <p:cNvPr id="3" name="Content Placeholder 2">
            <a:extLst>
              <a:ext uri="{FF2B5EF4-FFF2-40B4-BE49-F238E27FC236}">
                <a16:creationId xmlns:a16="http://schemas.microsoft.com/office/drawing/2014/main" id="{F0B3A147-B347-2C08-81B9-E2427969D7AF}"/>
              </a:ext>
            </a:extLst>
          </p:cNvPr>
          <p:cNvSpPr>
            <a:spLocks noGrp="1"/>
          </p:cNvSpPr>
          <p:nvPr>
            <p:ph idx="2"/>
          </p:nvPr>
        </p:nvSpPr>
        <p:spPr>
          <a:xfrm>
            <a:off x="365760" y="1165536"/>
            <a:ext cx="9030031" cy="5262696"/>
          </a:xfrm>
        </p:spPr>
        <p:txBody>
          <a:bodyPr/>
          <a:lstStyle/>
          <a:p>
            <a:r>
              <a:rPr lang="en-US" sz="2400" dirty="0"/>
              <a:t>Creative content generation</a:t>
            </a:r>
          </a:p>
          <a:p>
            <a:r>
              <a:rPr lang="en-US" sz="2400" dirty="0"/>
              <a:t>Intuitive prompt-based guidance:</a:t>
            </a:r>
          </a:p>
          <a:p>
            <a:pPr lvl="1"/>
            <a:r>
              <a:rPr lang="en-US" sz="2000" dirty="0"/>
              <a:t>Generate artistic works</a:t>
            </a:r>
          </a:p>
          <a:p>
            <a:pPr lvl="1"/>
            <a:r>
              <a:rPr lang="en-US" sz="2000" dirty="0"/>
              <a:t>Generate music</a:t>
            </a:r>
          </a:p>
          <a:p>
            <a:pPr lvl="1"/>
            <a:r>
              <a:rPr lang="en-US" sz="2000" dirty="0"/>
              <a:t>Generate written content</a:t>
            </a:r>
          </a:p>
          <a:p>
            <a:r>
              <a:rPr lang="en-US" sz="2400" dirty="0"/>
              <a:t>Adapting content using input prompts, images, audio, etc.</a:t>
            </a:r>
          </a:p>
        </p:txBody>
      </p:sp>
    </p:spTree>
    <p:extLst>
      <p:ext uri="{BB962C8B-B14F-4D97-AF65-F5344CB8AC3E}">
        <p14:creationId xmlns:p14="http://schemas.microsoft.com/office/powerpoint/2010/main" val="86085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CCE514-52D9-A578-B76E-6429A02FBB57}"/>
              </a:ext>
            </a:extLst>
          </p:cNvPr>
          <p:cNvSpPr>
            <a:spLocks noGrp="1"/>
          </p:cNvSpPr>
          <p:nvPr>
            <p:ph type="sldNum" idx="97"/>
          </p:nvPr>
        </p:nvSpPr>
        <p:spPr/>
        <p:txBody>
          <a:bodyPr/>
          <a:lstStyle/>
          <a:p>
            <a:fld id="{86A8BF56-6CB3-514C-9A64-F39D95C9E25B}" type="slidenum">
              <a:rPr lang="en-US" smtClean="0"/>
              <a:t>13</a:t>
            </a:fld>
            <a:endParaRPr lang="en-US"/>
          </a:p>
        </p:txBody>
      </p:sp>
      <p:sp>
        <p:nvSpPr>
          <p:cNvPr id="2" name="Title 1">
            <a:extLst>
              <a:ext uri="{FF2B5EF4-FFF2-40B4-BE49-F238E27FC236}">
                <a16:creationId xmlns:a16="http://schemas.microsoft.com/office/drawing/2014/main" id="{BC930907-0325-8E07-52D3-7A69A175386D}"/>
              </a:ext>
            </a:extLst>
          </p:cNvPr>
          <p:cNvSpPr>
            <a:spLocks noGrp="1"/>
          </p:cNvSpPr>
          <p:nvPr>
            <p:ph type="title" idx="1"/>
          </p:nvPr>
        </p:nvSpPr>
        <p:spPr/>
        <p:txBody>
          <a:bodyPr/>
          <a:lstStyle/>
          <a:p>
            <a:r>
              <a:rPr lang="en-US" dirty="0"/>
              <a:t>Productivity tools</a:t>
            </a:r>
          </a:p>
        </p:txBody>
      </p:sp>
      <p:sp>
        <p:nvSpPr>
          <p:cNvPr id="3" name="Content Placeholder 2">
            <a:extLst>
              <a:ext uri="{FF2B5EF4-FFF2-40B4-BE49-F238E27FC236}">
                <a16:creationId xmlns:a16="http://schemas.microsoft.com/office/drawing/2014/main" id="{61296A62-2DD1-7E63-4468-8DC1A02A32AA}"/>
              </a:ext>
            </a:extLst>
          </p:cNvPr>
          <p:cNvSpPr>
            <a:spLocks noGrp="1"/>
          </p:cNvSpPr>
          <p:nvPr>
            <p:ph idx="2"/>
          </p:nvPr>
        </p:nvSpPr>
        <p:spPr/>
        <p:txBody>
          <a:bodyPr/>
          <a:lstStyle/>
          <a:p>
            <a:r>
              <a:rPr lang="en-US" sz="2400" dirty="0"/>
              <a:t>Automate routine, trivial tasks</a:t>
            </a:r>
          </a:p>
          <a:p>
            <a:r>
              <a:rPr lang="en-US" sz="2400" dirty="0"/>
              <a:t>Document writing</a:t>
            </a:r>
          </a:p>
          <a:p>
            <a:pPr lvl="1"/>
            <a:r>
              <a:rPr lang="en-US" sz="2000" dirty="0"/>
              <a:t>Generate drafts</a:t>
            </a:r>
          </a:p>
          <a:p>
            <a:pPr lvl="1"/>
            <a:r>
              <a:rPr lang="en-US" sz="2000" dirty="0"/>
              <a:t>Format, edit, summarize documents</a:t>
            </a:r>
          </a:p>
          <a:p>
            <a:r>
              <a:rPr lang="en-US" sz="2400" dirty="0"/>
              <a:t>Code generation</a:t>
            </a:r>
          </a:p>
          <a:p>
            <a:pPr lvl="1"/>
            <a:r>
              <a:rPr lang="en-US" sz="2000" dirty="0"/>
              <a:t>Implement features and functionality</a:t>
            </a:r>
          </a:p>
          <a:p>
            <a:pPr lvl="1"/>
            <a:r>
              <a:rPr lang="en-US" sz="2000" dirty="0"/>
              <a:t>Code formatting, commenting and restructuring</a:t>
            </a:r>
          </a:p>
          <a:p>
            <a:pPr lvl="1"/>
            <a:r>
              <a:rPr lang="en-US" sz="2000" dirty="0"/>
              <a:t>Test case writing</a:t>
            </a:r>
          </a:p>
          <a:p>
            <a:r>
              <a:rPr lang="en-US" sz="2400" dirty="0"/>
              <a:t>Efficient communication</a:t>
            </a:r>
          </a:p>
          <a:p>
            <a:pPr lvl="1"/>
            <a:r>
              <a:rPr lang="en-US" sz="2000" dirty="0"/>
              <a:t>Draft, summarize and auto-complete emails </a:t>
            </a:r>
          </a:p>
          <a:p>
            <a:pPr lvl="1"/>
            <a:r>
              <a:rPr lang="en-US" sz="2000" dirty="0"/>
              <a:t>Personalize responses for different groups, teams, individuals, etc.</a:t>
            </a:r>
          </a:p>
        </p:txBody>
      </p:sp>
    </p:spTree>
    <p:extLst>
      <p:ext uri="{BB962C8B-B14F-4D97-AF65-F5344CB8AC3E}">
        <p14:creationId xmlns:p14="http://schemas.microsoft.com/office/powerpoint/2010/main" val="316038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469946-93CC-25F0-1BA9-8E6AEE992620}"/>
              </a:ext>
            </a:extLst>
          </p:cNvPr>
          <p:cNvSpPr>
            <a:spLocks noGrp="1"/>
          </p:cNvSpPr>
          <p:nvPr>
            <p:ph type="sldNum" idx="97"/>
          </p:nvPr>
        </p:nvSpPr>
        <p:spPr/>
        <p:txBody>
          <a:bodyPr/>
          <a:lstStyle/>
          <a:p>
            <a:fld id="{86A8BF56-6CB3-514C-9A64-F39D95C9E25B}" type="slidenum">
              <a:rPr lang="en-US" smtClean="0"/>
              <a:t>14</a:t>
            </a:fld>
            <a:endParaRPr lang="en-US"/>
          </a:p>
        </p:txBody>
      </p:sp>
      <p:sp>
        <p:nvSpPr>
          <p:cNvPr id="2" name="Title 1">
            <a:extLst>
              <a:ext uri="{FF2B5EF4-FFF2-40B4-BE49-F238E27FC236}">
                <a16:creationId xmlns:a16="http://schemas.microsoft.com/office/drawing/2014/main" id="{4D3D1E2D-CC78-876D-929F-937D7BC0F1F4}"/>
              </a:ext>
            </a:extLst>
          </p:cNvPr>
          <p:cNvSpPr>
            <a:spLocks noGrp="1"/>
          </p:cNvSpPr>
          <p:nvPr>
            <p:ph type="title" idx="1"/>
          </p:nvPr>
        </p:nvSpPr>
        <p:spPr/>
        <p:txBody>
          <a:bodyPr/>
          <a:lstStyle/>
          <a:p>
            <a:r>
              <a:rPr lang="en-US" dirty="0"/>
              <a:t>Data analytics</a:t>
            </a:r>
          </a:p>
        </p:txBody>
      </p:sp>
      <p:sp>
        <p:nvSpPr>
          <p:cNvPr id="3" name="Content Placeholder 2">
            <a:extLst>
              <a:ext uri="{FF2B5EF4-FFF2-40B4-BE49-F238E27FC236}">
                <a16:creationId xmlns:a16="http://schemas.microsoft.com/office/drawing/2014/main" id="{95E04EDF-1023-6B7C-9BA0-E7B97060EA48}"/>
              </a:ext>
            </a:extLst>
          </p:cNvPr>
          <p:cNvSpPr>
            <a:spLocks noGrp="1"/>
          </p:cNvSpPr>
          <p:nvPr>
            <p:ph idx="2"/>
          </p:nvPr>
        </p:nvSpPr>
        <p:spPr>
          <a:xfrm>
            <a:off x="365760" y="1165536"/>
            <a:ext cx="6798186" cy="5262696"/>
          </a:xfrm>
        </p:spPr>
        <p:txBody>
          <a:bodyPr/>
          <a:lstStyle/>
          <a:p>
            <a:r>
              <a:rPr lang="en-US" sz="2400" dirty="0"/>
              <a:t>Uncover hidden patterns from data</a:t>
            </a:r>
          </a:p>
          <a:p>
            <a:pPr lvl="1"/>
            <a:r>
              <a:rPr lang="en-US" sz="2000" dirty="0"/>
              <a:t>Sentiments, PII, topics, </a:t>
            </a:r>
            <a:r>
              <a:rPr lang="en-US" sz="2000"/>
              <a:t>etc</a:t>
            </a:r>
            <a:endParaRPr lang="en-US" sz="2000" dirty="0"/>
          </a:p>
          <a:p>
            <a:r>
              <a:rPr lang="en-US" sz="2400" dirty="0"/>
              <a:t>Analyze charts, graphs and other visual data</a:t>
            </a:r>
          </a:p>
          <a:p>
            <a:r>
              <a:rPr lang="en-US" sz="2400" dirty="0"/>
              <a:t>Generate insightful reports</a:t>
            </a:r>
          </a:p>
          <a:p>
            <a:pPr lvl="1"/>
            <a:r>
              <a:rPr lang="en-US" sz="2000" dirty="0"/>
              <a:t>Suggest potential solutions</a:t>
            </a:r>
          </a:p>
          <a:p>
            <a:r>
              <a:rPr lang="en-US" sz="2400" dirty="0"/>
              <a:t>Create synthetic data for testing and training</a:t>
            </a:r>
          </a:p>
        </p:txBody>
      </p:sp>
    </p:spTree>
    <p:extLst>
      <p:ext uri="{BB962C8B-B14F-4D97-AF65-F5344CB8AC3E}">
        <p14:creationId xmlns:p14="http://schemas.microsoft.com/office/powerpoint/2010/main" val="3988303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Amazon Bedrock</a:t>
            </a:r>
          </a:p>
        </p:txBody>
      </p:sp>
    </p:spTree>
    <p:extLst>
      <p:ext uri="{BB962C8B-B14F-4D97-AF65-F5344CB8AC3E}">
        <p14:creationId xmlns:p14="http://schemas.microsoft.com/office/powerpoint/2010/main" val="2717620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lide Number Placeholder 119">
            <a:extLst>
              <a:ext uri="{FF2B5EF4-FFF2-40B4-BE49-F238E27FC236}">
                <a16:creationId xmlns:a16="http://schemas.microsoft.com/office/drawing/2014/main" id="{DA33C47E-7936-3802-229D-94BD4C23C3B9}"/>
              </a:ext>
            </a:extLst>
          </p:cNvPr>
          <p:cNvSpPr>
            <a:spLocks noGrp="1"/>
          </p:cNvSpPr>
          <p:nvPr>
            <p:ph type="sldNum" idx="97"/>
          </p:nvPr>
        </p:nvSpPr>
        <p:spPr/>
        <p:txBody>
          <a:bodyPr/>
          <a:lstStyle/>
          <a:p>
            <a:fld id="{86A8BF56-6CB3-514C-9A64-F39D95C9E25B}" type="slidenum">
              <a:rPr lang="en-US" smtClean="0"/>
              <a:t>16</a:t>
            </a:fld>
            <a:endParaRPr lang="en-US"/>
          </a:p>
        </p:txBody>
      </p:sp>
      <p:sp>
        <p:nvSpPr>
          <p:cNvPr id="2" name="Title 1">
            <a:extLst>
              <a:ext uri="{FF2B5EF4-FFF2-40B4-BE49-F238E27FC236}">
                <a16:creationId xmlns:a16="http://schemas.microsoft.com/office/drawing/2014/main" id="{B6ACE4A7-8472-2A40-BB75-A1F6190D9A00}"/>
              </a:ext>
            </a:extLst>
          </p:cNvPr>
          <p:cNvSpPr>
            <a:spLocks noGrp="1"/>
          </p:cNvSpPr>
          <p:nvPr>
            <p:ph type="title" idx="1"/>
          </p:nvPr>
        </p:nvSpPr>
        <p:spPr/>
        <p:txBody>
          <a:bodyPr/>
          <a:lstStyle/>
          <a:p>
            <a:r>
              <a:rPr lang="en-US" dirty="0"/>
              <a:t>Amazon Bedrock</a:t>
            </a:r>
          </a:p>
        </p:txBody>
      </p:sp>
      <p:sp>
        <p:nvSpPr>
          <p:cNvPr id="3" name="Content Placeholder 2">
            <a:extLst>
              <a:ext uri="{FF2B5EF4-FFF2-40B4-BE49-F238E27FC236}">
                <a16:creationId xmlns:a16="http://schemas.microsoft.com/office/drawing/2014/main" id="{ADF9FECB-062C-80B1-4CA2-85B7D71EAED0}"/>
              </a:ext>
            </a:extLst>
          </p:cNvPr>
          <p:cNvSpPr>
            <a:spLocks noGrp="1"/>
          </p:cNvSpPr>
          <p:nvPr>
            <p:ph idx="2"/>
          </p:nvPr>
        </p:nvSpPr>
        <p:spPr>
          <a:xfrm>
            <a:off x="365760" y="1165536"/>
            <a:ext cx="11466576" cy="1845796"/>
          </a:xfrm>
        </p:spPr>
        <p:txBody>
          <a:bodyPr/>
          <a:lstStyle/>
          <a:p>
            <a:pPr marL="0" indent="0">
              <a:spcAft>
                <a:spcPts val="1200"/>
              </a:spcAft>
              <a:buNone/>
            </a:pPr>
            <a:r>
              <a:rPr lang="en-US" dirty="0"/>
              <a:t>A fully-managed service that makes </a:t>
            </a:r>
            <a:r>
              <a:rPr lang="en-US" dirty="0">
                <a:solidFill>
                  <a:srgbClr val="FF0066"/>
                </a:solidFill>
                <a:latin typeface="+mj-lt"/>
              </a:rPr>
              <a:t>foundation models</a:t>
            </a:r>
            <a:r>
              <a:rPr lang="en-US" dirty="0"/>
              <a:t> available via an API.</a:t>
            </a:r>
          </a:p>
        </p:txBody>
      </p:sp>
      <p:grpSp>
        <p:nvGrpSpPr>
          <p:cNvPr id="10" name="Group 9" descr="Some examples of foundation models available on Amazon Bedrock and their providers.">
            <a:extLst>
              <a:ext uri="{FF2B5EF4-FFF2-40B4-BE49-F238E27FC236}">
                <a16:creationId xmlns:a16="http://schemas.microsoft.com/office/drawing/2014/main" id="{6E7D1CB8-CB7E-8176-FBDD-E79C351DF15D}"/>
              </a:ext>
            </a:extLst>
          </p:cNvPr>
          <p:cNvGrpSpPr/>
          <p:nvPr/>
        </p:nvGrpSpPr>
        <p:grpSpPr>
          <a:xfrm>
            <a:off x="1224402" y="3032560"/>
            <a:ext cx="9937704" cy="2659904"/>
            <a:chOff x="733195" y="3408980"/>
            <a:chExt cx="9937704" cy="2659904"/>
          </a:xfrm>
        </p:grpSpPr>
        <p:sp>
          <p:nvSpPr>
            <p:cNvPr id="4" name="Rectangle 3">
              <a:extLst>
                <a:ext uri="{FF2B5EF4-FFF2-40B4-BE49-F238E27FC236}">
                  <a16:creationId xmlns:a16="http://schemas.microsoft.com/office/drawing/2014/main" id="{C9E31790-A85A-6801-6EEB-5AE4118177D6}"/>
                </a:ext>
              </a:extLst>
            </p:cNvPr>
            <p:cNvSpPr/>
            <p:nvPr/>
          </p:nvSpPr>
          <p:spPr>
            <a:xfrm>
              <a:off x="733195" y="3819670"/>
              <a:ext cx="9937704" cy="2249214"/>
            </a:xfrm>
            <a:prstGeom prst="rect">
              <a:avLst/>
            </a:prstGeom>
            <a:solidFill>
              <a:schemeClr val="tx1">
                <a:lumMod val="25000"/>
                <a:lumOff val="75000"/>
              </a:schemeClr>
            </a:solidFill>
            <a:ln cap="sq">
              <a:prstDash val="solid"/>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B01A93F-FAB9-0062-A04B-1B4800E63591}"/>
                </a:ext>
              </a:extLst>
            </p:cNvPr>
            <p:cNvSpPr txBox="1"/>
            <p:nvPr/>
          </p:nvSpPr>
          <p:spPr>
            <a:xfrm>
              <a:off x="3016365" y="5490236"/>
              <a:ext cx="1477283" cy="369332"/>
            </a:xfrm>
            <a:prstGeom prst="rect">
              <a:avLst/>
            </a:prstGeom>
            <a:noFill/>
          </p:spPr>
          <p:txBody>
            <a:bodyPr wrap="square">
              <a:spAutoFit/>
            </a:bodyPr>
            <a:lstStyle/>
            <a:p>
              <a:pPr algn="ctr"/>
              <a:r>
                <a:rPr lang="en-US" b="0" i="0" dirty="0">
                  <a:effectLst/>
                  <a:latin typeface="+mj-lt"/>
                </a:rPr>
                <a:t>Jurassic-2</a:t>
              </a:r>
            </a:p>
          </p:txBody>
        </p:sp>
        <p:sp>
          <p:nvSpPr>
            <p:cNvPr id="7" name="TextBox 6">
              <a:extLst>
                <a:ext uri="{FF2B5EF4-FFF2-40B4-BE49-F238E27FC236}">
                  <a16:creationId xmlns:a16="http://schemas.microsoft.com/office/drawing/2014/main" id="{626E4CF8-F9B0-2687-2503-6E9E4064DFAC}"/>
                </a:ext>
              </a:extLst>
            </p:cNvPr>
            <p:cNvSpPr txBox="1"/>
            <p:nvPr/>
          </p:nvSpPr>
          <p:spPr>
            <a:xfrm>
              <a:off x="5103816" y="5490236"/>
              <a:ext cx="1110814" cy="369332"/>
            </a:xfrm>
            <a:prstGeom prst="rect">
              <a:avLst/>
            </a:prstGeom>
            <a:noFill/>
          </p:spPr>
          <p:txBody>
            <a:bodyPr wrap="square">
              <a:spAutoFit/>
            </a:bodyPr>
            <a:lstStyle/>
            <a:p>
              <a:pPr algn="ctr"/>
              <a:r>
                <a:rPr lang="en-US" b="0" i="0" dirty="0">
                  <a:effectLst/>
                  <a:latin typeface="+mj-lt"/>
                </a:rPr>
                <a:t>Claude</a:t>
              </a:r>
            </a:p>
          </p:txBody>
        </p:sp>
        <p:sp>
          <p:nvSpPr>
            <p:cNvPr id="9" name="TextBox 8">
              <a:extLst>
                <a:ext uri="{FF2B5EF4-FFF2-40B4-BE49-F238E27FC236}">
                  <a16:creationId xmlns:a16="http://schemas.microsoft.com/office/drawing/2014/main" id="{362B1FBD-B159-491D-732E-3D4C836BD682}"/>
                </a:ext>
              </a:extLst>
            </p:cNvPr>
            <p:cNvSpPr txBox="1"/>
            <p:nvPr/>
          </p:nvSpPr>
          <p:spPr>
            <a:xfrm>
              <a:off x="8645215" y="5490236"/>
              <a:ext cx="2025684" cy="369332"/>
            </a:xfrm>
            <a:prstGeom prst="rect">
              <a:avLst/>
            </a:prstGeom>
            <a:noFill/>
          </p:spPr>
          <p:txBody>
            <a:bodyPr wrap="square">
              <a:spAutoFit/>
            </a:bodyPr>
            <a:lstStyle/>
            <a:p>
              <a:pPr algn="ctr"/>
              <a:r>
                <a:rPr lang="en-US" b="0" i="0" dirty="0">
                  <a:effectLst/>
                  <a:latin typeface="+mj-lt"/>
                </a:rPr>
                <a:t>Llama</a:t>
              </a:r>
            </a:p>
          </p:txBody>
        </p:sp>
        <p:grpSp>
          <p:nvGrpSpPr>
            <p:cNvPr id="11" name="Graphic 250">
              <a:extLst>
                <a:ext uri="{FF2B5EF4-FFF2-40B4-BE49-F238E27FC236}">
                  <a16:creationId xmlns:a16="http://schemas.microsoft.com/office/drawing/2014/main" id="{CC02E92A-ED39-1497-526E-09F5C273AE96}"/>
                </a:ext>
              </a:extLst>
            </p:cNvPr>
            <p:cNvGrpSpPr>
              <a:grpSpLocks noChangeAspect="1"/>
            </p:cNvGrpSpPr>
            <p:nvPr/>
          </p:nvGrpSpPr>
          <p:grpSpPr>
            <a:xfrm>
              <a:off x="3221625" y="4458513"/>
              <a:ext cx="1066762" cy="1066762"/>
              <a:chOff x="9704553" y="322847"/>
              <a:chExt cx="643689" cy="643689"/>
            </a:xfrm>
            <a:effectLst>
              <a:outerShdw blurRad="50800" dist="38100" dir="2700000" algn="tl" rotWithShape="0">
                <a:prstClr val="black">
                  <a:alpha val="40000"/>
                </a:prstClr>
              </a:outerShdw>
            </a:effectLst>
          </p:grpSpPr>
          <p:sp>
            <p:nvSpPr>
              <p:cNvPr id="12" name="Freeform: Shape 20">
                <a:extLst>
                  <a:ext uri="{FF2B5EF4-FFF2-40B4-BE49-F238E27FC236}">
                    <a16:creationId xmlns:a16="http://schemas.microsoft.com/office/drawing/2014/main" id="{3B832145-481D-564C-FF16-8FFCA0A73AE6}"/>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19050" cap="flat">
                <a:solidFill>
                  <a:srgbClr val="FFFFFF"/>
                </a:solidFill>
                <a:prstDash val="solid"/>
                <a:round/>
              </a:ln>
            </p:spPr>
            <p:txBody>
              <a:bodyPr rtlCol="0" anchor="ctr"/>
              <a:lstStyle/>
              <a:p>
                <a:pPr algn="ctr"/>
                <a:endParaRPr lang="en-US" dirty="0"/>
              </a:p>
            </p:txBody>
          </p:sp>
          <p:sp>
            <p:nvSpPr>
              <p:cNvPr id="13" name="Freeform: Shape 21">
                <a:extLst>
                  <a:ext uri="{FF2B5EF4-FFF2-40B4-BE49-F238E27FC236}">
                    <a16:creationId xmlns:a16="http://schemas.microsoft.com/office/drawing/2014/main" id="{96198BD9-4521-8B97-B5B9-D476CA7BDB58}"/>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19050" cap="flat">
                <a:solidFill>
                  <a:srgbClr val="FFFFFF"/>
                </a:solidFill>
                <a:prstDash val="solid"/>
                <a:round/>
              </a:ln>
            </p:spPr>
            <p:txBody>
              <a:bodyPr rtlCol="0" anchor="ctr"/>
              <a:lstStyle/>
              <a:p>
                <a:pPr algn="ctr"/>
                <a:endParaRPr lang="en-US" dirty="0"/>
              </a:p>
            </p:txBody>
          </p:sp>
          <p:sp>
            <p:nvSpPr>
              <p:cNvPr id="14" name="Freeform: Shape 22">
                <a:extLst>
                  <a:ext uri="{FF2B5EF4-FFF2-40B4-BE49-F238E27FC236}">
                    <a16:creationId xmlns:a16="http://schemas.microsoft.com/office/drawing/2014/main" id="{25FEC83E-BC40-8E88-28F5-34032A00633B}"/>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19050" cap="flat">
                <a:solidFill>
                  <a:srgbClr val="FFFFFF"/>
                </a:solidFill>
                <a:prstDash val="solid"/>
                <a:round/>
              </a:ln>
            </p:spPr>
            <p:txBody>
              <a:bodyPr rtlCol="0" anchor="ctr"/>
              <a:lstStyle/>
              <a:p>
                <a:pPr algn="ctr"/>
                <a:endParaRPr lang="en-US" dirty="0"/>
              </a:p>
            </p:txBody>
          </p:sp>
          <p:sp>
            <p:nvSpPr>
              <p:cNvPr id="15" name="Freeform: Shape 23">
                <a:extLst>
                  <a:ext uri="{FF2B5EF4-FFF2-40B4-BE49-F238E27FC236}">
                    <a16:creationId xmlns:a16="http://schemas.microsoft.com/office/drawing/2014/main" id="{E25F1D24-1148-6EBA-D017-A43D9E2DDE5F}"/>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19050" cap="flat">
                <a:solidFill>
                  <a:srgbClr val="FFFFFF"/>
                </a:solidFill>
                <a:prstDash val="solid"/>
                <a:round/>
              </a:ln>
            </p:spPr>
            <p:txBody>
              <a:bodyPr rtlCol="0" anchor="ctr"/>
              <a:lstStyle/>
              <a:p>
                <a:pPr algn="ctr"/>
                <a:endParaRPr lang="en-US" dirty="0"/>
              </a:p>
            </p:txBody>
          </p:sp>
          <p:sp>
            <p:nvSpPr>
              <p:cNvPr id="16" name="Freeform: Shape 24">
                <a:extLst>
                  <a:ext uri="{FF2B5EF4-FFF2-40B4-BE49-F238E27FC236}">
                    <a16:creationId xmlns:a16="http://schemas.microsoft.com/office/drawing/2014/main" id="{DBD21CDA-60CD-3F9C-5FAD-1A62F759ED51}"/>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19050" cap="flat">
                <a:solidFill>
                  <a:srgbClr val="FFFFFF"/>
                </a:solidFill>
                <a:prstDash val="solid"/>
                <a:round/>
              </a:ln>
            </p:spPr>
            <p:txBody>
              <a:bodyPr rtlCol="0" anchor="ctr"/>
              <a:lstStyle/>
              <a:p>
                <a:pPr algn="ctr"/>
                <a:endParaRPr lang="en-US" dirty="0"/>
              </a:p>
            </p:txBody>
          </p:sp>
          <p:sp>
            <p:nvSpPr>
              <p:cNvPr id="17" name="Freeform: Shape 25">
                <a:extLst>
                  <a:ext uri="{FF2B5EF4-FFF2-40B4-BE49-F238E27FC236}">
                    <a16:creationId xmlns:a16="http://schemas.microsoft.com/office/drawing/2014/main" id="{92885D16-9584-95D1-6C2A-FF1F4E0196B0}"/>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rgbClr val="FFFFFF"/>
                </a:solidFill>
                <a:prstDash val="solid"/>
                <a:round/>
              </a:ln>
            </p:spPr>
            <p:txBody>
              <a:bodyPr rtlCol="0" anchor="ctr"/>
              <a:lstStyle/>
              <a:p>
                <a:pPr algn="ctr"/>
                <a:endParaRPr lang="en-US" dirty="0"/>
              </a:p>
            </p:txBody>
          </p:sp>
          <p:sp>
            <p:nvSpPr>
              <p:cNvPr id="18" name="Freeform: Shape 26">
                <a:extLst>
                  <a:ext uri="{FF2B5EF4-FFF2-40B4-BE49-F238E27FC236}">
                    <a16:creationId xmlns:a16="http://schemas.microsoft.com/office/drawing/2014/main" id="{9DF1BABE-B74F-CC5F-DFE4-FF9E103D6AE4}"/>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19050" cap="flat">
                <a:solidFill>
                  <a:srgbClr val="FFFFFF"/>
                </a:solidFill>
                <a:prstDash val="solid"/>
                <a:round/>
              </a:ln>
            </p:spPr>
            <p:txBody>
              <a:bodyPr rtlCol="0" anchor="ctr"/>
              <a:lstStyle/>
              <a:p>
                <a:pPr algn="ctr"/>
                <a:endParaRPr lang="en-US" dirty="0"/>
              </a:p>
            </p:txBody>
          </p:sp>
          <p:sp>
            <p:nvSpPr>
              <p:cNvPr id="19" name="Freeform: Shape 27">
                <a:extLst>
                  <a:ext uri="{FF2B5EF4-FFF2-40B4-BE49-F238E27FC236}">
                    <a16:creationId xmlns:a16="http://schemas.microsoft.com/office/drawing/2014/main" id="{45542F22-DE12-2C40-6C21-69BEDEFD699F}"/>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19050" cap="flat">
                <a:solidFill>
                  <a:srgbClr val="FFFFFF"/>
                </a:solidFill>
                <a:prstDash val="solid"/>
                <a:round/>
              </a:ln>
            </p:spPr>
            <p:txBody>
              <a:bodyPr rtlCol="0" anchor="ctr"/>
              <a:lstStyle/>
              <a:p>
                <a:pPr algn="ctr"/>
                <a:endParaRPr lang="en-US" dirty="0"/>
              </a:p>
            </p:txBody>
          </p:sp>
          <p:sp>
            <p:nvSpPr>
              <p:cNvPr id="20" name="Freeform: Shape 28">
                <a:extLst>
                  <a:ext uri="{FF2B5EF4-FFF2-40B4-BE49-F238E27FC236}">
                    <a16:creationId xmlns:a16="http://schemas.microsoft.com/office/drawing/2014/main" id="{0B237921-0519-F2C6-CEA6-88F23B03245E}"/>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rgbClr val="FFFFFF"/>
                </a:solidFill>
                <a:prstDash val="solid"/>
                <a:round/>
              </a:ln>
            </p:spPr>
            <p:txBody>
              <a:bodyPr rtlCol="0" anchor="ctr"/>
              <a:lstStyle/>
              <a:p>
                <a:pPr algn="ctr"/>
                <a:endParaRPr lang="en-US" dirty="0"/>
              </a:p>
            </p:txBody>
          </p:sp>
          <p:sp>
            <p:nvSpPr>
              <p:cNvPr id="21" name="Freeform: Shape 29">
                <a:extLst>
                  <a:ext uri="{FF2B5EF4-FFF2-40B4-BE49-F238E27FC236}">
                    <a16:creationId xmlns:a16="http://schemas.microsoft.com/office/drawing/2014/main" id="{1775C7A4-223D-750F-4736-E9D15CECFF24}"/>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19050" cap="flat">
                <a:solidFill>
                  <a:srgbClr val="FFFFFF"/>
                </a:solidFill>
                <a:prstDash val="solid"/>
                <a:round/>
              </a:ln>
            </p:spPr>
            <p:txBody>
              <a:bodyPr rtlCol="0" anchor="ctr"/>
              <a:lstStyle/>
              <a:p>
                <a:pPr algn="ctr"/>
                <a:endParaRPr lang="en-US" dirty="0"/>
              </a:p>
            </p:txBody>
          </p:sp>
          <p:sp>
            <p:nvSpPr>
              <p:cNvPr id="22" name="Freeform: Shape 30">
                <a:extLst>
                  <a:ext uri="{FF2B5EF4-FFF2-40B4-BE49-F238E27FC236}">
                    <a16:creationId xmlns:a16="http://schemas.microsoft.com/office/drawing/2014/main" id="{4494FA20-F5FC-2EAB-236C-173601C3E053}"/>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19050" cap="flat">
                <a:solidFill>
                  <a:srgbClr val="FFFFFF"/>
                </a:solidFill>
                <a:prstDash val="solid"/>
                <a:round/>
              </a:ln>
            </p:spPr>
            <p:txBody>
              <a:bodyPr rtlCol="0" anchor="ctr"/>
              <a:lstStyle/>
              <a:p>
                <a:pPr algn="ctr"/>
                <a:endParaRPr lang="en-US" dirty="0"/>
              </a:p>
            </p:txBody>
          </p:sp>
          <p:sp>
            <p:nvSpPr>
              <p:cNvPr id="23" name="Freeform: Shape 31">
                <a:extLst>
                  <a:ext uri="{FF2B5EF4-FFF2-40B4-BE49-F238E27FC236}">
                    <a16:creationId xmlns:a16="http://schemas.microsoft.com/office/drawing/2014/main" id="{9B9161F2-BF9D-8DA3-D07B-CEF855886D9B}"/>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19050" cap="flat">
                <a:solidFill>
                  <a:srgbClr val="FFFFFF"/>
                </a:solidFill>
                <a:prstDash val="solid"/>
                <a:round/>
              </a:ln>
            </p:spPr>
            <p:txBody>
              <a:bodyPr rtlCol="0" anchor="ctr"/>
              <a:lstStyle/>
              <a:p>
                <a:pPr algn="ctr"/>
                <a:endParaRPr lang="en-US" dirty="0"/>
              </a:p>
            </p:txBody>
          </p:sp>
          <p:sp>
            <p:nvSpPr>
              <p:cNvPr id="24" name="Freeform: Shape 32">
                <a:extLst>
                  <a:ext uri="{FF2B5EF4-FFF2-40B4-BE49-F238E27FC236}">
                    <a16:creationId xmlns:a16="http://schemas.microsoft.com/office/drawing/2014/main" id="{798BAB65-7722-CC5D-D463-72BFA4AB1219}"/>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19050" cap="flat">
                <a:solidFill>
                  <a:schemeClr val="accent4"/>
                </a:solidFill>
                <a:prstDash val="solid"/>
                <a:round/>
              </a:ln>
            </p:spPr>
            <p:txBody>
              <a:bodyPr rtlCol="0" anchor="ctr"/>
              <a:lstStyle/>
              <a:p>
                <a:pPr algn="ctr"/>
                <a:endParaRPr lang="en-US" dirty="0"/>
              </a:p>
            </p:txBody>
          </p:sp>
          <p:sp>
            <p:nvSpPr>
              <p:cNvPr id="25" name="Freeform: Shape 33">
                <a:extLst>
                  <a:ext uri="{FF2B5EF4-FFF2-40B4-BE49-F238E27FC236}">
                    <a16:creationId xmlns:a16="http://schemas.microsoft.com/office/drawing/2014/main" id="{52DA8D07-4202-E9FC-9452-34683F48298F}"/>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19050" cap="flat">
                <a:solidFill>
                  <a:schemeClr val="accent4"/>
                </a:solidFill>
                <a:prstDash val="solid"/>
                <a:round/>
              </a:ln>
            </p:spPr>
            <p:txBody>
              <a:bodyPr rtlCol="0" anchor="ctr"/>
              <a:lstStyle/>
              <a:p>
                <a:pPr algn="ctr"/>
                <a:endParaRPr lang="en-US" dirty="0"/>
              </a:p>
            </p:txBody>
          </p:sp>
          <p:sp>
            <p:nvSpPr>
              <p:cNvPr id="26" name="Freeform: Shape 34">
                <a:extLst>
                  <a:ext uri="{FF2B5EF4-FFF2-40B4-BE49-F238E27FC236}">
                    <a16:creationId xmlns:a16="http://schemas.microsoft.com/office/drawing/2014/main" id="{77B10473-0ABA-0986-723F-0162A6581C51}"/>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19050" cap="flat">
                <a:solidFill>
                  <a:schemeClr val="accent4"/>
                </a:solidFill>
                <a:prstDash val="solid"/>
                <a:round/>
              </a:ln>
            </p:spPr>
            <p:txBody>
              <a:bodyPr rtlCol="0" anchor="ctr"/>
              <a:lstStyle/>
              <a:p>
                <a:pPr algn="ctr"/>
                <a:endParaRPr lang="en-US" dirty="0"/>
              </a:p>
            </p:txBody>
          </p:sp>
          <p:sp>
            <p:nvSpPr>
              <p:cNvPr id="27" name="Freeform: Shape 35">
                <a:extLst>
                  <a:ext uri="{FF2B5EF4-FFF2-40B4-BE49-F238E27FC236}">
                    <a16:creationId xmlns:a16="http://schemas.microsoft.com/office/drawing/2014/main" id="{5D2ABE45-68F0-AD84-284D-1E36B09936F4}"/>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28" name="Freeform: Shape 36">
                <a:extLst>
                  <a:ext uri="{FF2B5EF4-FFF2-40B4-BE49-F238E27FC236}">
                    <a16:creationId xmlns:a16="http://schemas.microsoft.com/office/drawing/2014/main" id="{9431A463-E164-56EB-38D3-4EC9DFFDB06F}"/>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29" name="Freeform: Shape 37">
                <a:extLst>
                  <a:ext uri="{FF2B5EF4-FFF2-40B4-BE49-F238E27FC236}">
                    <a16:creationId xmlns:a16="http://schemas.microsoft.com/office/drawing/2014/main" id="{3126B0B0-6DB5-6D90-993E-B143188D2278}"/>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30" name="Freeform: Shape 38">
                <a:extLst>
                  <a:ext uri="{FF2B5EF4-FFF2-40B4-BE49-F238E27FC236}">
                    <a16:creationId xmlns:a16="http://schemas.microsoft.com/office/drawing/2014/main" id="{F5525B46-D82F-7CA1-909B-506DBE08C4FB}"/>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31" name="Freeform: Shape 39">
                <a:extLst>
                  <a:ext uri="{FF2B5EF4-FFF2-40B4-BE49-F238E27FC236}">
                    <a16:creationId xmlns:a16="http://schemas.microsoft.com/office/drawing/2014/main" id="{EC938692-36EF-F3CB-68E7-40F7230DAE0E}"/>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19050" cap="flat">
                <a:solidFill>
                  <a:srgbClr val="FFFFFF"/>
                </a:solidFill>
                <a:prstDash val="solid"/>
                <a:round/>
              </a:ln>
            </p:spPr>
            <p:txBody>
              <a:bodyPr rtlCol="0" anchor="ctr"/>
              <a:lstStyle/>
              <a:p>
                <a:pPr algn="ctr"/>
                <a:endParaRPr lang="en-US" dirty="0"/>
              </a:p>
            </p:txBody>
          </p:sp>
        </p:grpSp>
        <p:grpSp>
          <p:nvGrpSpPr>
            <p:cNvPr id="32" name="Graphic 250">
              <a:extLst>
                <a:ext uri="{FF2B5EF4-FFF2-40B4-BE49-F238E27FC236}">
                  <a16:creationId xmlns:a16="http://schemas.microsoft.com/office/drawing/2014/main" id="{FB8337DE-00FC-9B5C-F6CD-5B20BFBB8F85}"/>
                </a:ext>
              </a:extLst>
            </p:cNvPr>
            <p:cNvGrpSpPr>
              <a:grpSpLocks noChangeAspect="1"/>
            </p:cNvGrpSpPr>
            <p:nvPr/>
          </p:nvGrpSpPr>
          <p:grpSpPr>
            <a:xfrm>
              <a:off x="5125842" y="4447844"/>
              <a:ext cx="1066762" cy="1066762"/>
              <a:chOff x="9704553" y="322847"/>
              <a:chExt cx="643689" cy="643689"/>
            </a:xfrm>
            <a:effectLst>
              <a:outerShdw blurRad="50800" dist="38100" dir="2700000" algn="tl" rotWithShape="0">
                <a:prstClr val="black">
                  <a:alpha val="40000"/>
                </a:prstClr>
              </a:outerShdw>
            </a:effectLst>
          </p:grpSpPr>
          <p:sp>
            <p:nvSpPr>
              <p:cNvPr id="33" name="Freeform: Shape 20">
                <a:extLst>
                  <a:ext uri="{FF2B5EF4-FFF2-40B4-BE49-F238E27FC236}">
                    <a16:creationId xmlns:a16="http://schemas.microsoft.com/office/drawing/2014/main" id="{58E67E57-4A9A-75BD-FE6C-54F9831F8EC2}"/>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19050" cap="flat">
                <a:solidFill>
                  <a:srgbClr val="FFFFFF"/>
                </a:solidFill>
                <a:prstDash val="solid"/>
                <a:round/>
              </a:ln>
            </p:spPr>
            <p:txBody>
              <a:bodyPr rtlCol="0" anchor="ctr"/>
              <a:lstStyle/>
              <a:p>
                <a:pPr algn="ctr"/>
                <a:endParaRPr lang="en-US" dirty="0"/>
              </a:p>
            </p:txBody>
          </p:sp>
          <p:sp>
            <p:nvSpPr>
              <p:cNvPr id="34" name="Freeform: Shape 21">
                <a:extLst>
                  <a:ext uri="{FF2B5EF4-FFF2-40B4-BE49-F238E27FC236}">
                    <a16:creationId xmlns:a16="http://schemas.microsoft.com/office/drawing/2014/main" id="{84F2CA84-88D9-2368-E0BD-F6CE997C529D}"/>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19050" cap="flat">
                <a:solidFill>
                  <a:srgbClr val="FFFFFF"/>
                </a:solidFill>
                <a:prstDash val="solid"/>
                <a:round/>
              </a:ln>
            </p:spPr>
            <p:txBody>
              <a:bodyPr rtlCol="0" anchor="ctr"/>
              <a:lstStyle/>
              <a:p>
                <a:pPr algn="ctr"/>
                <a:endParaRPr lang="en-US" dirty="0"/>
              </a:p>
            </p:txBody>
          </p:sp>
          <p:sp>
            <p:nvSpPr>
              <p:cNvPr id="35" name="Freeform: Shape 22">
                <a:extLst>
                  <a:ext uri="{FF2B5EF4-FFF2-40B4-BE49-F238E27FC236}">
                    <a16:creationId xmlns:a16="http://schemas.microsoft.com/office/drawing/2014/main" id="{31FFE627-3AA0-0B52-DA04-CA2AD2BFC3FB}"/>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19050" cap="flat">
                <a:solidFill>
                  <a:srgbClr val="FFFFFF"/>
                </a:solidFill>
                <a:prstDash val="solid"/>
                <a:round/>
              </a:ln>
            </p:spPr>
            <p:txBody>
              <a:bodyPr rtlCol="0" anchor="ctr"/>
              <a:lstStyle/>
              <a:p>
                <a:pPr algn="ctr"/>
                <a:endParaRPr lang="en-US" dirty="0"/>
              </a:p>
            </p:txBody>
          </p:sp>
          <p:sp>
            <p:nvSpPr>
              <p:cNvPr id="36" name="Freeform: Shape 23">
                <a:extLst>
                  <a:ext uri="{FF2B5EF4-FFF2-40B4-BE49-F238E27FC236}">
                    <a16:creationId xmlns:a16="http://schemas.microsoft.com/office/drawing/2014/main" id="{1E24F2D8-2651-BB23-86AB-81FED5186FE5}"/>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19050" cap="flat">
                <a:solidFill>
                  <a:srgbClr val="FFFFFF"/>
                </a:solidFill>
                <a:prstDash val="solid"/>
                <a:round/>
              </a:ln>
            </p:spPr>
            <p:txBody>
              <a:bodyPr rtlCol="0" anchor="ctr"/>
              <a:lstStyle/>
              <a:p>
                <a:pPr algn="ctr"/>
                <a:endParaRPr lang="en-US" dirty="0"/>
              </a:p>
            </p:txBody>
          </p:sp>
          <p:sp>
            <p:nvSpPr>
              <p:cNvPr id="37" name="Freeform: Shape 24">
                <a:extLst>
                  <a:ext uri="{FF2B5EF4-FFF2-40B4-BE49-F238E27FC236}">
                    <a16:creationId xmlns:a16="http://schemas.microsoft.com/office/drawing/2014/main" id="{F3677AC5-7E57-67F5-12C0-A7A8E51222E9}"/>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19050" cap="flat">
                <a:solidFill>
                  <a:srgbClr val="FFFFFF"/>
                </a:solidFill>
                <a:prstDash val="solid"/>
                <a:round/>
              </a:ln>
            </p:spPr>
            <p:txBody>
              <a:bodyPr rtlCol="0" anchor="ctr"/>
              <a:lstStyle/>
              <a:p>
                <a:pPr algn="ctr"/>
                <a:endParaRPr lang="en-US" dirty="0"/>
              </a:p>
            </p:txBody>
          </p:sp>
          <p:sp>
            <p:nvSpPr>
              <p:cNvPr id="38" name="Freeform: Shape 25">
                <a:extLst>
                  <a:ext uri="{FF2B5EF4-FFF2-40B4-BE49-F238E27FC236}">
                    <a16:creationId xmlns:a16="http://schemas.microsoft.com/office/drawing/2014/main" id="{47997522-E3E4-4B17-F388-A54776FD950E}"/>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rgbClr val="FFFFFF"/>
                </a:solidFill>
                <a:prstDash val="solid"/>
                <a:round/>
              </a:ln>
            </p:spPr>
            <p:txBody>
              <a:bodyPr rtlCol="0" anchor="ctr"/>
              <a:lstStyle/>
              <a:p>
                <a:pPr algn="ctr"/>
                <a:endParaRPr lang="en-US" dirty="0"/>
              </a:p>
            </p:txBody>
          </p:sp>
          <p:sp>
            <p:nvSpPr>
              <p:cNvPr id="39" name="Freeform: Shape 26">
                <a:extLst>
                  <a:ext uri="{FF2B5EF4-FFF2-40B4-BE49-F238E27FC236}">
                    <a16:creationId xmlns:a16="http://schemas.microsoft.com/office/drawing/2014/main" id="{E2D434EA-0340-737A-40B0-3F8A6852DC8E}"/>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19050" cap="flat">
                <a:solidFill>
                  <a:srgbClr val="FFFFFF"/>
                </a:solidFill>
                <a:prstDash val="solid"/>
                <a:round/>
              </a:ln>
            </p:spPr>
            <p:txBody>
              <a:bodyPr rtlCol="0" anchor="ctr"/>
              <a:lstStyle/>
              <a:p>
                <a:pPr algn="ctr"/>
                <a:endParaRPr lang="en-US" dirty="0"/>
              </a:p>
            </p:txBody>
          </p:sp>
          <p:sp>
            <p:nvSpPr>
              <p:cNvPr id="40" name="Freeform: Shape 27">
                <a:extLst>
                  <a:ext uri="{FF2B5EF4-FFF2-40B4-BE49-F238E27FC236}">
                    <a16:creationId xmlns:a16="http://schemas.microsoft.com/office/drawing/2014/main" id="{7EB6D6A8-201F-A787-BECE-D1D61EF583EC}"/>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19050" cap="flat">
                <a:solidFill>
                  <a:srgbClr val="FFFFFF"/>
                </a:solidFill>
                <a:prstDash val="solid"/>
                <a:round/>
              </a:ln>
            </p:spPr>
            <p:txBody>
              <a:bodyPr rtlCol="0" anchor="ctr"/>
              <a:lstStyle/>
              <a:p>
                <a:pPr algn="ctr"/>
                <a:endParaRPr lang="en-US" dirty="0"/>
              </a:p>
            </p:txBody>
          </p:sp>
          <p:sp>
            <p:nvSpPr>
              <p:cNvPr id="41" name="Freeform: Shape 28">
                <a:extLst>
                  <a:ext uri="{FF2B5EF4-FFF2-40B4-BE49-F238E27FC236}">
                    <a16:creationId xmlns:a16="http://schemas.microsoft.com/office/drawing/2014/main" id="{5B0A2C59-1822-3687-3816-91E4295A540F}"/>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rgbClr val="FFFFFF"/>
                </a:solidFill>
                <a:prstDash val="solid"/>
                <a:round/>
              </a:ln>
            </p:spPr>
            <p:txBody>
              <a:bodyPr rtlCol="0" anchor="ctr"/>
              <a:lstStyle/>
              <a:p>
                <a:pPr algn="ctr"/>
                <a:endParaRPr lang="en-US" dirty="0"/>
              </a:p>
            </p:txBody>
          </p:sp>
          <p:sp>
            <p:nvSpPr>
              <p:cNvPr id="42" name="Freeform: Shape 29">
                <a:extLst>
                  <a:ext uri="{FF2B5EF4-FFF2-40B4-BE49-F238E27FC236}">
                    <a16:creationId xmlns:a16="http://schemas.microsoft.com/office/drawing/2014/main" id="{EB46053A-B976-ED55-B093-2C7563EEC4AC}"/>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19050" cap="flat">
                <a:solidFill>
                  <a:srgbClr val="FFFFFF"/>
                </a:solidFill>
                <a:prstDash val="solid"/>
                <a:round/>
              </a:ln>
            </p:spPr>
            <p:txBody>
              <a:bodyPr rtlCol="0" anchor="ctr"/>
              <a:lstStyle/>
              <a:p>
                <a:pPr algn="ctr"/>
                <a:endParaRPr lang="en-US" dirty="0"/>
              </a:p>
            </p:txBody>
          </p:sp>
          <p:sp>
            <p:nvSpPr>
              <p:cNvPr id="43" name="Freeform: Shape 30">
                <a:extLst>
                  <a:ext uri="{FF2B5EF4-FFF2-40B4-BE49-F238E27FC236}">
                    <a16:creationId xmlns:a16="http://schemas.microsoft.com/office/drawing/2014/main" id="{68D9C3C0-FE7F-3862-E717-F58D7DFBC043}"/>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19050" cap="flat">
                <a:solidFill>
                  <a:srgbClr val="FFFFFF"/>
                </a:solidFill>
                <a:prstDash val="solid"/>
                <a:round/>
              </a:ln>
            </p:spPr>
            <p:txBody>
              <a:bodyPr rtlCol="0" anchor="ctr"/>
              <a:lstStyle/>
              <a:p>
                <a:pPr algn="ctr"/>
                <a:endParaRPr lang="en-US" dirty="0"/>
              </a:p>
            </p:txBody>
          </p:sp>
          <p:sp>
            <p:nvSpPr>
              <p:cNvPr id="44" name="Freeform: Shape 31">
                <a:extLst>
                  <a:ext uri="{FF2B5EF4-FFF2-40B4-BE49-F238E27FC236}">
                    <a16:creationId xmlns:a16="http://schemas.microsoft.com/office/drawing/2014/main" id="{7D63F0BA-5E95-0D31-CED4-D340E13569E7}"/>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19050" cap="flat">
                <a:solidFill>
                  <a:srgbClr val="FFFFFF"/>
                </a:solidFill>
                <a:prstDash val="solid"/>
                <a:round/>
              </a:ln>
            </p:spPr>
            <p:txBody>
              <a:bodyPr rtlCol="0" anchor="ctr"/>
              <a:lstStyle/>
              <a:p>
                <a:pPr algn="ctr"/>
                <a:endParaRPr lang="en-US" dirty="0"/>
              </a:p>
            </p:txBody>
          </p:sp>
          <p:sp>
            <p:nvSpPr>
              <p:cNvPr id="45" name="Freeform: Shape 32">
                <a:extLst>
                  <a:ext uri="{FF2B5EF4-FFF2-40B4-BE49-F238E27FC236}">
                    <a16:creationId xmlns:a16="http://schemas.microsoft.com/office/drawing/2014/main" id="{9E0BF0ED-35FF-92D1-6066-9E6726ADFC96}"/>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19050" cap="flat">
                <a:solidFill>
                  <a:schemeClr val="accent4"/>
                </a:solidFill>
                <a:prstDash val="solid"/>
                <a:round/>
              </a:ln>
            </p:spPr>
            <p:txBody>
              <a:bodyPr rtlCol="0" anchor="ctr"/>
              <a:lstStyle/>
              <a:p>
                <a:pPr algn="ctr"/>
                <a:endParaRPr lang="en-US" dirty="0"/>
              </a:p>
            </p:txBody>
          </p:sp>
          <p:sp>
            <p:nvSpPr>
              <p:cNvPr id="46" name="Freeform: Shape 33">
                <a:extLst>
                  <a:ext uri="{FF2B5EF4-FFF2-40B4-BE49-F238E27FC236}">
                    <a16:creationId xmlns:a16="http://schemas.microsoft.com/office/drawing/2014/main" id="{FFE6CE67-26DB-274A-FE41-FB183D9E74D2}"/>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19050" cap="flat">
                <a:solidFill>
                  <a:schemeClr val="accent4"/>
                </a:solidFill>
                <a:prstDash val="solid"/>
                <a:round/>
              </a:ln>
            </p:spPr>
            <p:txBody>
              <a:bodyPr rtlCol="0" anchor="ctr"/>
              <a:lstStyle/>
              <a:p>
                <a:pPr algn="ctr"/>
                <a:endParaRPr lang="en-US" dirty="0"/>
              </a:p>
            </p:txBody>
          </p:sp>
          <p:sp>
            <p:nvSpPr>
              <p:cNvPr id="47" name="Freeform: Shape 34">
                <a:extLst>
                  <a:ext uri="{FF2B5EF4-FFF2-40B4-BE49-F238E27FC236}">
                    <a16:creationId xmlns:a16="http://schemas.microsoft.com/office/drawing/2014/main" id="{59C57091-6B46-FC6F-6416-87221254998B}"/>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19050" cap="flat">
                <a:solidFill>
                  <a:schemeClr val="accent4"/>
                </a:solidFill>
                <a:prstDash val="solid"/>
                <a:round/>
              </a:ln>
            </p:spPr>
            <p:txBody>
              <a:bodyPr rtlCol="0" anchor="ctr"/>
              <a:lstStyle/>
              <a:p>
                <a:pPr algn="ctr"/>
                <a:endParaRPr lang="en-US" dirty="0"/>
              </a:p>
            </p:txBody>
          </p:sp>
          <p:sp>
            <p:nvSpPr>
              <p:cNvPr id="48" name="Freeform: Shape 35">
                <a:extLst>
                  <a:ext uri="{FF2B5EF4-FFF2-40B4-BE49-F238E27FC236}">
                    <a16:creationId xmlns:a16="http://schemas.microsoft.com/office/drawing/2014/main" id="{F215189B-54DA-F6C8-C94B-A5DEA0810085}"/>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49" name="Freeform: Shape 36">
                <a:extLst>
                  <a:ext uri="{FF2B5EF4-FFF2-40B4-BE49-F238E27FC236}">
                    <a16:creationId xmlns:a16="http://schemas.microsoft.com/office/drawing/2014/main" id="{6A6ABBB2-67F7-A151-92A3-38D4DFADC56D}"/>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50" name="Freeform: Shape 37">
                <a:extLst>
                  <a:ext uri="{FF2B5EF4-FFF2-40B4-BE49-F238E27FC236}">
                    <a16:creationId xmlns:a16="http://schemas.microsoft.com/office/drawing/2014/main" id="{5DB9440D-F243-E355-E574-977C18022552}"/>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51" name="Freeform: Shape 38">
                <a:extLst>
                  <a:ext uri="{FF2B5EF4-FFF2-40B4-BE49-F238E27FC236}">
                    <a16:creationId xmlns:a16="http://schemas.microsoft.com/office/drawing/2014/main" id="{5CD5CA1C-E8CD-5769-7D0C-A46902C51211}"/>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52" name="Freeform: Shape 39">
                <a:extLst>
                  <a:ext uri="{FF2B5EF4-FFF2-40B4-BE49-F238E27FC236}">
                    <a16:creationId xmlns:a16="http://schemas.microsoft.com/office/drawing/2014/main" id="{FFBEA4E9-DBE6-DC25-AC3B-DC127F50099D}"/>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19050" cap="flat">
                <a:solidFill>
                  <a:srgbClr val="FFFFFF"/>
                </a:solidFill>
                <a:prstDash val="solid"/>
                <a:round/>
              </a:ln>
            </p:spPr>
            <p:txBody>
              <a:bodyPr rtlCol="0" anchor="ctr"/>
              <a:lstStyle/>
              <a:p>
                <a:pPr algn="ctr"/>
                <a:endParaRPr lang="en-US" dirty="0"/>
              </a:p>
            </p:txBody>
          </p:sp>
        </p:grpSp>
        <p:grpSp>
          <p:nvGrpSpPr>
            <p:cNvPr id="53" name="Graphic 250">
              <a:extLst>
                <a:ext uri="{FF2B5EF4-FFF2-40B4-BE49-F238E27FC236}">
                  <a16:creationId xmlns:a16="http://schemas.microsoft.com/office/drawing/2014/main" id="{73332F6A-C670-1A01-8D0E-5CA19E3DE27E}"/>
                </a:ext>
              </a:extLst>
            </p:cNvPr>
            <p:cNvGrpSpPr>
              <a:grpSpLocks noChangeAspect="1"/>
            </p:cNvGrpSpPr>
            <p:nvPr/>
          </p:nvGrpSpPr>
          <p:grpSpPr>
            <a:xfrm>
              <a:off x="9124676" y="4473445"/>
              <a:ext cx="1066762" cy="1066762"/>
              <a:chOff x="9704553" y="322847"/>
              <a:chExt cx="643689" cy="643689"/>
            </a:xfrm>
            <a:effectLst>
              <a:outerShdw blurRad="50800" dist="38100" dir="2700000" algn="tl" rotWithShape="0">
                <a:prstClr val="black">
                  <a:alpha val="40000"/>
                </a:prstClr>
              </a:outerShdw>
            </a:effectLst>
          </p:grpSpPr>
          <p:sp>
            <p:nvSpPr>
              <p:cNvPr id="54" name="Freeform: Shape 20">
                <a:extLst>
                  <a:ext uri="{FF2B5EF4-FFF2-40B4-BE49-F238E27FC236}">
                    <a16:creationId xmlns:a16="http://schemas.microsoft.com/office/drawing/2014/main" id="{1979930A-B6DF-9A74-21AF-927F5DC1CC19}"/>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19050" cap="flat">
                <a:solidFill>
                  <a:srgbClr val="FFFFFF"/>
                </a:solidFill>
                <a:prstDash val="solid"/>
                <a:round/>
              </a:ln>
            </p:spPr>
            <p:txBody>
              <a:bodyPr rtlCol="0" anchor="ctr"/>
              <a:lstStyle/>
              <a:p>
                <a:pPr algn="ctr"/>
                <a:endParaRPr lang="en-US" dirty="0"/>
              </a:p>
            </p:txBody>
          </p:sp>
          <p:sp>
            <p:nvSpPr>
              <p:cNvPr id="55" name="Freeform: Shape 21">
                <a:extLst>
                  <a:ext uri="{FF2B5EF4-FFF2-40B4-BE49-F238E27FC236}">
                    <a16:creationId xmlns:a16="http://schemas.microsoft.com/office/drawing/2014/main" id="{B9086EA2-8D5A-1C02-1B72-83430B43F8E7}"/>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19050" cap="flat">
                <a:solidFill>
                  <a:srgbClr val="FFFFFF"/>
                </a:solidFill>
                <a:prstDash val="solid"/>
                <a:round/>
              </a:ln>
            </p:spPr>
            <p:txBody>
              <a:bodyPr rtlCol="0" anchor="ctr"/>
              <a:lstStyle/>
              <a:p>
                <a:pPr algn="ctr"/>
                <a:endParaRPr lang="en-US" dirty="0"/>
              </a:p>
            </p:txBody>
          </p:sp>
          <p:sp>
            <p:nvSpPr>
              <p:cNvPr id="56" name="Freeform: Shape 22">
                <a:extLst>
                  <a:ext uri="{FF2B5EF4-FFF2-40B4-BE49-F238E27FC236}">
                    <a16:creationId xmlns:a16="http://schemas.microsoft.com/office/drawing/2014/main" id="{A07022D4-365D-2D50-D0DE-E184D804EF78}"/>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19050" cap="flat">
                <a:solidFill>
                  <a:srgbClr val="FFFFFF"/>
                </a:solidFill>
                <a:prstDash val="solid"/>
                <a:round/>
              </a:ln>
            </p:spPr>
            <p:txBody>
              <a:bodyPr rtlCol="0" anchor="ctr"/>
              <a:lstStyle/>
              <a:p>
                <a:pPr algn="ctr"/>
                <a:endParaRPr lang="en-US" dirty="0"/>
              </a:p>
            </p:txBody>
          </p:sp>
          <p:sp>
            <p:nvSpPr>
              <p:cNvPr id="57" name="Freeform: Shape 23">
                <a:extLst>
                  <a:ext uri="{FF2B5EF4-FFF2-40B4-BE49-F238E27FC236}">
                    <a16:creationId xmlns:a16="http://schemas.microsoft.com/office/drawing/2014/main" id="{BF287646-143A-7741-A00E-5E5863495832}"/>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19050" cap="flat">
                <a:solidFill>
                  <a:srgbClr val="FFFFFF"/>
                </a:solidFill>
                <a:prstDash val="solid"/>
                <a:round/>
              </a:ln>
            </p:spPr>
            <p:txBody>
              <a:bodyPr rtlCol="0" anchor="ctr"/>
              <a:lstStyle/>
              <a:p>
                <a:pPr algn="ctr"/>
                <a:endParaRPr lang="en-US" dirty="0"/>
              </a:p>
            </p:txBody>
          </p:sp>
          <p:sp>
            <p:nvSpPr>
              <p:cNvPr id="58" name="Freeform: Shape 24">
                <a:extLst>
                  <a:ext uri="{FF2B5EF4-FFF2-40B4-BE49-F238E27FC236}">
                    <a16:creationId xmlns:a16="http://schemas.microsoft.com/office/drawing/2014/main" id="{ACF83501-FA47-C585-2764-8461024B3AB7}"/>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19050" cap="flat">
                <a:solidFill>
                  <a:srgbClr val="FFFFFF"/>
                </a:solidFill>
                <a:prstDash val="solid"/>
                <a:round/>
              </a:ln>
            </p:spPr>
            <p:txBody>
              <a:bodyPr rtlCol="0" anchor="ctr"/>
              <a:lstStyle/>
              <a:p>
                <a:pPr algn="ctr"/>
                <a:endParaRPr lang="en-US" dirty="0"/>
              </a:p>
            </p:txBody>
          </p:sp>
          <p:sp>
            <p:nvSpPr>
              <p:cNvPr id="59" name="Freeform: Shape 25">
                <a:extLst>
                  <a:ext uri="{FF2B5EF4-FFF2-40B4-BE49-F238E27FC236}">
                    <a16:creationId xmlns:a16="http://schemas.microsoft.com/office/drawing/2014/main" id="{FD9FB63E-58EF-5B47-BCCB-F13214DA8037}"/>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rgbClr val="FFFFFF"/>
                </a:solidFill>
                <a:prstDash val="solid"/>
                <a:round/>
              </a:ln>
            </p:spPr>
            <p:txBody>
              <a:bodyPr rtlCol="0" anchor="ctr"/>
              <a:lstStyle/>
              <a:p>
                <a:pPr algn="ctr"/>
                <a:endParaRPr lang="en-US" dirty="0"/>
              </a:p>
            </p:txBody>
          </p:sp>
          <p:sp>
            <p:nvSpPr>
              <p:cNvPr id="60" name="Freeform: Shape 26">
                <a:extLst>
                  <a:ext uri="{FF2B5EF4-FFF2-40B4-BE49-F238E27FC236}">
                    <a16:creationId xmlns:a16="http://schemas.microsoft.com/office/drawing/2014/main" id="{6EBDB33C-18D6-EE19-0744-8A444AF62F3D}"/>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19050" cap="flat">
                <a:solidFill>
                  <a:srgbClr val="FFFFFF"/>
                </a:solidFill>
                <a:prstDash val="solid"/>
                <a:round/>
              </a:ln>
            </p:spPr>
            <p:txBody>
              <a:bodyPr rtlCol="0" anchor="ctr"/>
              <a:lstStyle/>
              <a:p>
                <a:pPr algn="ctr"/>
                <a:endParaRPr lang="en-US" dirty="0"/>
              </a:p>
            </p:txBody>
          </p:sp>
          <p:sp>
            <p:nvSpPr>
              <p:cNvPr id="61" name="Freeform: Shape 27">
                <a:extLst>
                  <a:ext uri="{FF2B5EF4-FFF2-40B4-BE49-F238E27FC236}">
                    <a16:creationId xmlns:a16="http://schemas.microsoft.com/office/drawing/2014/main" id="{E99277FC-A580-128D-0059-5FF5308F470C}"/>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19050" cap="flat">
                <a:solidFill>
                  <a:srgbClr val="FFFFFF"/>
                </a:solidFill>
                <a:prstDash val="solid"/>
                <a:round/>
              </a:ln>
            </p:spPr>
            <p:txBody>
              <a:bodyPr rtlCol="0" anchor="ctr"/>
              <a:lstStyle/>
              <a:p>
                <a:pPr algn="ctr"/>
                <a:endParaRPr lang="en-US" dirty="0"/>
              </a:p>
            </p:txBody>
          </p:sp>
          <p:sp>
            <p:nvSpPr>
              <p:cNvPr id="62" name="Freeform: Shape 28">
                <a:extLst>
                  <a:ext uri="{FF2B5EF4-FFF2-40B4-BE49-F238E27FC236}">
                    <a16:creationId xmlns:a16="http://schemas.microsoft.com/office/drawing/2014/main" id="{0B2DC12B-7F5B-CD3A-2A23-4018735B3CDF}"/>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rgbClr val="FFFFFF"/>
                </a:solidFill>
                <a:prstDash val="solid"/>
                <a:round/>
              </a:ln>
            </p:spPr>
            <p:txBody>
              <a:bodyPr rtlCol="0" anchor="ctr"/>
              <a:lstStyle/>
              <a:p>
                <a:pPr algn="ctr"/>
                <a:endParaRPr lang="en-US" dirty="0"/>
              </a:p>
            </p:txBody>
          </p:sp>
          <p:sp>
            <p:nvSpPr>
              <p:cNvPr id="63" name="Freeform: Shape 29">
                <a:extLst>
                  <a:ext uri="{FF2B5EF4-FFF2-40B4-BE49-F238E27FC236}">
                    <a16:creationId xmlns:a16="http://schemas.microsoft.com/office/drawing/2014/main" id="{DBF72A65-8EE3-F5CB-1CF3-52B058698379}"/>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19050" cap="flat">
                <a:solidFill>
                  <a:srgbClr val="FFFFFF"/>
                </a:solidFill>
                <a:prstDash val="solid"/>
                <a:round/>
              </a:ln>
            </p:spPr>
            <p:txBody>
              <a:bodyPr rtlCol="0" anchor="ctr"/>
              <a:lstStyle/>
              <a:p>
                <a:pPr algn="ctr"/>
                <a:endParaRPr lang="en-US" dirty="0"/>
              </a:p>
            </p:txBody>
          </p:sp>
          <p:sp>
            <p:nvSpPr>
              <p:cNvPr id="64" name="Freeform: Shape 30">
                <a:extLst>
                  <a:ext uri="{FF2B5EF4-FFF2-40B4-BE49-F238E27FC236}">
                    <a16:creationId xmlns:a16="http://schemas.microsoft.com/office/drawing/2014/main" id="{FA6D9F51-07B0-49B9-B78D-2E5EF7ADC1B1}"/>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19050" cap="flat">
                <a:solidFill>
                  <a:srgbClr val="FFFFFF"/>
                </a:solidFill>
                <a:prstDash val="solid"/>
                <a:round/>
              </a:ln>
            </p:spPr>
            <p:txBody>
              <a:bodyPr rtlCol="0" anchor="ctr"/>
              <a:lstStyle/>
              <a:p>
                <a:pPr algn="ctr"/>
                <a:endParaRPr lang="en-US" dirty="0"/>
              </a:p>
            </p:txBody>
          </p:sp>
          <p:sp>
            <p:nvSpPr>
              <p:cNvPr id="65" name="Freeform: Shape 31">
                <a:extLst>
                  <a:ext uri="{FF2B5EF4-FFF2-40B4-BE49-F238E27FC236}">
                    <a16:creationId xmlns:a16="http://schemas.microsoft.com/office/drawing/2014/main" id="{C477974A-C2FD-C59D-D294-F8C45D14C38B}"/>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19050" cap="flat">
                <a:solidFill>
                  <a:srgbClr val="FFFFFF"/>
                </a:solidFill>
                <a:prstDash val="solid"/>
                <a:round/>
              </a:ln>
            </p:spPr>
            <p:txBody>
              <a:bodyPr rtlCol="0" anchor="ctr"/>
              <a:lstStyle/>
              <a:p>
                <a:pPr algn="ctr"/>
                <a:endParaRPr lang="en-US" dirty="0"/>
              </a:p>
            </p:txBody>
          </p:sp>
          <p:sp>
            <p:nvSpPr>
              <p:cNvPr id="66" name="Freeform: Shape 32">
                <a:extLst>
                  <a:ext uri="{FF2B5EF4-FFF2-40B4-BE49-F238E27FC236}">
                    <a16:creationId xmlns:a16="http://schemas.microsoft.com/office/drawing/2014/main" id="{93D7DA12-8278-D29E-F6B6-4F211AF1B3C3}"/>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19050" cap="flat">
                <a:solidFill>
                  <a:schemeClr val="accent4"/>
                </a:solidFill>
                <a:prstDash val="solid"/>
                <a:round/>
              </a:ln>
            </p:spPr>
            <p:txBody>
              <a:bodyPr rtlCol="0" anchor="ctr"/>
              <a:lstStyle/>
              <a:p>
                <a:pPr algn="ctr"/>
                <a:endParaRPr lang="en-US" dirty="0"/>
              </a:p>
            </p:txBody>
          </p:sp>
          <p:sp>
            <p:nvSpPr>
              <p:cNvPr id="67" name="Freeform: Shape 33">
                <a:extLst>
                  <a:ext uri="{FF2B5EF4-FFF2-40B4-BE49-F238E27FC236}">
                    <a16:creationId xmlns:a16="http://schemas.microsoft.com/office/drawing/2014/main" id="{F4F1A4C7-DBB8-F62D-8ADE-29D4716E3819}"/>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19050" cap="flat">
                <a:solidFill>
                  <a:schemeClr val="accent4"/>
                </a:solidFill>
                <a:prstDash val="solid"/>
                <a:round/>
              </a:ln>
            </p:spPr>
            <p:txBody>
              <a:bodyPr rtlCol="0" anchor="ctr"/>
              <a:lstStyle/>
              <a:p>
                <a:pPr algn="ctr"/>
                <a:endParaRPr lang="en-US" dirty="0"/>
              </a:p>
            </p:txBody>
          </p:sp>
          <p:sp>
            <p:nvSpPr>
              <p:cNvPr id="68" name="Freeform: Shape 34">
                <a:extLst>
                  <a:ext uri="{FF2B5EF4-FFF2-40B4-BE49-F238E27FC236}">
                    <a16:creationId xmlns:a16="http://schemas.microsoft.com/office/drawing/2014/main" id="{8A40EF85-6C01-0662-8061-A526874FD180}"/>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19050" cap="flat">
                <a:solidFill>
                  <a:schemeClr val="accent4"/>
                </a:solidFill>
                <a:prstDash val="solid"/>
                <a:round/>
              </a:ln>
            </p:spPr>
            <p:txBody>
              <a:bodyPr rtlCol="0" anchor="ctr"/>
              <a:lstStyle/>
              <a:p>
                <a:pPr algn="ctr"/>
                <a:endParaRPr lang="en-US" dirty="0"/>
              </a:p>
            </p:txBody>
          </p:sp>
          <p:sp>
            <p:nvSpPr>
              <p:cNvPr id="69" name="Freeform: Shape 35">
                <a:extLst>
                  <a:ext uri="{FF2B5EF4-FFF2-40B4-BE49-F238E27FC236}">
                    <a16:creationId xmlns:a16="http://schemas.microsoft.com/office/drawing/2014/main" id="{05F8D5BF-D0A1-F37C-7171-1DC2B766AEC8}"/>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70" name="Freeform: Shape 36">
                <a:extLst>
                  <a:ext uri="{FF2B5EF4-FFF2-40B4-BE49-F238E27FC236}">
                    <a16:creationId xmlns:a16="http://schemas.microsoft.com/office/drawing/2014/main" id="{BB0CBF5A-63DB-1D02-2BD6-62206D1B4CE1}"/>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71" name="Freeform: Shape 37">
                <a:extLst>
                  <a:ext uri="{FF2B5EF4-FFF2-40B4-BE49-F238E27FC236}">
                    <a16:creationId xmlns:a16="http://schemas.microsoft.com/office/drawing/2014/main" id="{25635F31-E407-A8BE-100A-8D8D43FFBDF0}"/>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72" name="Freeform: Shape 38">
                <a:extLst>
                  <a:ext uri="{FF2B5EF4-FFF2-40B4-BE49-F238E27FC236}">
                    <a16:creationId xmlns:a16="http://schemas.microsoft.com/office/drawing/2014/main" id="{47665AF1-6FCD-5354-CE66-B436480713B7}"/>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73" name="Freeform: Shape 39">
                <a:extLst>
                  <a:ext uri="{FF2B5EF4-FFF2-40B4-BE49-F238E27FC236}">
                    <a16:creationId xmlns:a16="http://schemas.microsoft.com/office/drawing/2014/main" id="{92DA9A9C-E611-449C-F3A0-7E751DAD7E58}"/>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19050" cap="flat">
                <a:solidFill>
                  <a:srgbClr val="FFFFFF"/>
                </a:solidFill>
                <a:prstDash val="solid"/>
                <a:round/>
              </a:ln>
            </p:spPr>
            <p:txBody>
              <a:bodyPr rtlCol="0" anchor="ctr"/>
              <a:lstStyle/>
              <a:p>
                <a:pPr algn="ctr"/>
                <a:endParaRPr lang="en-US" dirty="0"/>
              </a:p>
            </p:txBody>
          </p:sp>
        </p:grpSp>
        <p:grpSp>
          <p:nvGrpSpPr>
            <p:cNvPr id="74" name="Graphic 250">
              <a:extLst>
                <a:ext uri="{FF2B5EF4-FFF2-40B4-BE49-F238E27FC236}">
                  <a16:creationId xmlns:a16="http://schemas.microsoft.com/office/drawing/2014/main" id="{B39C105F-4C5E-0689-5CF4-02E1D6CFF4E5}"/>
                </a:ext>
              </a:extLst>
            </p:cNvPr>
            <p:cNvGrpSpPr>
              <a:grpSpLocks noChangeAspect="1"/>
            </p:cNvGrpSpPr>
            <p:nvPr/>
          </p:nvGrpSpPr>
          <p:grpSpPr>
            <a:xfrm>
              <a:off x="1180823" y="4514518"/>
              <a:ext cx="1066762" cy="1066762"/>
              <a:chOff x="9704553" y="322847"/>
              <a:chExt cx="643689" cy="643689"/>
            </a:xfrm>
            <a:effectLst>
              <a:outerShdw blurRad="50800" dist="38100" dir="2700000" algn="tl" rotWithShape="0">
                <a:prstClr val="black">
                  <a:alpha val="40000"/>
                </a:prstClr>
              </a:outerShdw>
            </a:effectLst>
          </p:grpSpPr>
          <p:sp>
            <p:nvSpPr>
              <p:cNvPr id="75" name="Freeform: Shape 20">
                <a:extLst>
                  <a:ext uri="{FF2B5EF4-FFF2-40B4-BE49-F238E27FC236}">
                    <a16:creationId xmlns:a16="http://schemas.microsoft.com/office/drawing/2014/main" id="{BF68C53B-741B-AB6B-D2D8-CF1D4B575318}"/>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19050" cap="flat">
                <a:solidFill>
                  <a:srgbClr val="FFFFFF"/>
                </a:solidFill>
                <a:prstDash val="solid"/>
                <a:round/>
              </a:ln>
            </p:spPr>
            <p:txBody>
              <a:bodyPr rtlCol="0" anchor="ctr"/>
              <a:lstStyle/>
              <a:p>
                <a:pPr algn="ctr"/>
                <a:endParaRPr lang="en-US" dirty="0"/>
              </a:p>
            </p:txBody>
          </p:sp>
          <p:sp>
            <p:nvSpPr>
              <p:cNvPr id="76" name="Freeform: Shape 21">
                <a:extLst>
                  <a:ext uri="{FF2B5EF4-FFF2-40B4-BE49-F238E27FC236}">
                    <a16:creationId xmlns:a16="http://schemas.microsoft.com/office/drawing/2014/main" id="{F5623C5A-F33D-1614-F8CF-DEB1E98CF653}"/>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19050" cap="flat">
                <a:solidFill>
                  <a:srgbClr val="FFFFFF"/>
                </a:solidFill>
                <a:prstDash val="solid"/>
                <a:round/>
              </a:ln>
            </p:spPr>
            <p:txBody>
              <a:bodyPr rtlCol="0" anchor="ctr"/>
              <a:lstStyle/>
              <a:p>
                <a:pPr algn="ctr"/>
                <a:endParaRPr lang="en-US" dirty="0"/>
              </a:p>
            </p:txBody>
          </p:sp>
          <p:sp>
            <p:nvSpPr>
              <p:cNvPr id="77" name="Freeform: Shape 22">
                <a:extLst>
                  <a:ext uri="{FF2B5EF4-FFF2-40B4-BE49-F238E27FC236}">
                    <a16:creationId xmlns:a16="http://schemas.microsoft.com/office/drawing/2014/main" id="{8513AA4C-B12A-5771-38F3-BE3E0C60E7FF}"/>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19050" cap="flat">
                <a:solidFill>
                  <a:srgbClr val="FFFFFF"/>
                </a:solidFill>
                <a:prstDash val="solid"/>
                <a:round/>
              </a:ln>
            </p:spPr>
            <p:txBody>
              <a:bodyPr rtlCol="0" anchor="ctr"/>
              <a:lstStyle/>
              <a:p>
                <a:pPr algn="ctr"/>
                <a:endParaRPr lang="en-US" dirty="0"/>
              </a:p>
            </p:txBody>
          </p:sp>
          <p:sp>
            <p:nvSpPr>
              <p:cNvPr id="78" name="Freeform: Shape 23">
                <a:extLst>
                  <a:ext uri="{FF2B5EF4-FFF2-40B4-BE49-F238E27FC236}">
                    <a16:creationId xmlns:a16="http://schemas.microsoft.com/office/drawing/2014/main" id="{2896E61D-E988-C236-53A0-57EFCDD08C13}"/>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19050" cap="flat">
                <a:solidFill>
                  <a:srgbClr val="FFFFFF"/>
                </a:solidFill>
                <a:prstDash val="solid"/>
                <a:round/>
              </a:ln>
            </p:spPr>
            <p:txBody>
              <a:bodyPr rtlCol="0" anchor="ctr"/>
              <a:lstStyle/>
              <a:p>
                <a:pPr algn="ctr"/>
                <a:endParaRPr lang="en-US" dirty="0"/>
              </a:p>
            </p:txBody>
          </p:sp>
          <p:sp>
            <p:nvSpPr>
              <p:cNvPr id="79" name="Freeform: Shape 24">
                <a:extLst>
                  <a:ext uri="{FF2B5EF4-FFF2-40B4-BE49-F238E27FC236}">
                    <a16:creationId xmlns:a16="http://schemas.microsoft.com/office/drawing/2014/main" id="{9AC9EA73-70FD-8336-036D-7ADB1FBA3950}"/>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19050" cap="flat">
                <a:solidFill>
                  <a:srgbClr val="FFFFFF"/>
                </a:solidFill>
                <a:prstDash val="solid"/>
                <a:round/>
              </a:ln>
            </p:spPr>
            <p:txBody>
              <a:bodyPr rtlCol="0" anchor="ctr"/>
              <a:lstStyle/>
              <a:p>
                <a:pPr algn="ctr"/>
                <a:endParaRPr lang="en-US" dirty="0"/>
              </a:p>
            </p:txBody>
          </p:sp>
          <p:sp>
            <p:nvSpPr>
              <p:cNvPr id="80" name="Freeform: Shape 25">
                <a:extLst>
                  <a:ext uri="{FF2B5EF4-FFF2-40B4-BE49-F238E27FC236}">
                    <a16:creationId xmlns:a16="http://schemas.microsoft.com/office/drawing/2014/main" id="{65D34ACC-4131-B7FC-A1AA-F248ACD4EB0A}"/>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rgbClr val="FFFFFF"/>
                </a:solidFill>
                <a:prstDash val="solid"/>
                <a:round/>
              </a:ln>
            </p:spPr>
            <p:txBody>
              <a:bodyPr rtlCol="0" anchor="ctr"/>
              <a:lstStyle/>
              <a:p>
                <a:pPr algn="ctr"/>
                <a:endParaRPr lang="en-US" dirty="0"/>
              </a:p>
            </p:txBody>
          </p:sp>
          <p:sp>
            <p:nvSpPr>
              <p:cNvPr id="81" name="Freeform: Shape 26">
                <a:extLst>
                  <a:ext uri="{FF2B5EF4-FFF2-40B4-BE49-F238E27FC236}">
                    <a16:creationId xmlns:a16="http://schemas.microsoft.com/office/drawing/2014/main" id="{F6C95446-113D-DE71-1B5F-FB1CF7F38BBD}"/>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19050" cap="flat">
                <a:solidFill>
                  <a:srgbClr val="FFFFFF"/>
                </a:solidFill>
                <a:prstDash val="solid"/>
                <a:round/>
              </a:ln>
            </p:spPr>
            <p:txBody>
              <a:bodyPr rtlCol="0" anchor="ctr"/>
              <a:lstStyle/>
              <a:p>
                <a:pPr algn="ctr"/>
                <a:endParaRPr lang="en-US" dirty="0"/>
              </a:p>
            </p:txBody>
          </p:sp>
          <p:sp>
            <p:nvSpPr>
              <p:cNvPr id="82" name="Freeform: Shape 27">
                <a:extLst>
                  <a:ext uri="{FF2B5EF4-FFF2-40B4-BE49-F238E27FC236}">
                    <a16:creationId xmlns:a16="http://schemas.microsoft.com/office/drawing/2014/main" id="{98530626-2A4F-9DAD-1519-55C3917A8D74}"/>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19050" cap="flat">
                <a:solidFill>
                  <a:srgbClr val="FFFFFF"/>
                </a:solidFill>
                <a:prstDash val="solid"/>
                <a:round/>
              </a:ln>
            </p:spPr>
            <p:txBody>
              <a:bodyPr rtlCol="0" anchor="ctr"/>
              <a:lstStyle/>
              <a:p>
                <a:pPr algn="ctr"/>
                <a:endParaRPr lang="en-US" dirty="0"/>
              </a:p>
            </p:txBody>
          </p:sp>
          <p:sp>
            <p:nvSpPr>
              <p:cNvPr id="83" name="Freeform: Shape 28">
                <a:extLst>
                  <a:ext uri="{FF2B5EF4-FFF2-40B4-BE49-F238E27FC236}">
                    <a16:creationId xmlns:a16="http://schemas.microsoft.com/office/drawing/2014/main" id="{BBC0D00F-451E-B6E9-94C4-8823A592BE7C}"/>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rgbClr val="FFFFFF"/>
                </a:solidFill>
                <a:prstDash val="solid"/>
                <a:round/>
              </a:ln>
            </p:spPr>
            <p:txBody>
              <a:bodyPr rtlCol="0" anchor="ctr"/>
              <a:lstStyle/>
              <a:p>
                <a:pPr algn="ctr"/>
                <a:endParaRPr lang="en-US" dirty="0"/>
              </a:p>
            </p:txBody>
          </p:sp>
          <p:sp>
            <p:nvSpPr>
              <p:cNvPr id="84" name="Freeform: Shape 29">
                <a:extLst>
                  <a:ext uri="{FF2B5EF4-FFF2-40B4-BE49-F238E27FC236}">
                    <a16:creationId xmlns:a16="http://schemas.microsoft.com/office/drawing/2014/main" id="{8692C365-6E67-A529-4316-8DDD440DA620}"/>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19050" cap="flat">
                <a:solidFill>
                  <a:srgbClr val="FFFFFF"/>
                </a:solidFill>
                <a:prstDash val="solid"/>
                <a:round/>
              </a:ln>
            </p:spPr>
            <p:txBody>
              <a:bodyPr rtlCol="0" anchor="ctr"/>
              <a:lstStyle/>
              <a:p>
                <a:pPr algn="ctr"/>
                <a:endParaRPr lang="en-US" dirty="0"/>
              </a:p>
            </p:txBody>
          </p:sp>
          <p:sp>
            <p:nvSpPr>
              <p:cNvPr id="85" name="Freeform: Shape 30">
                <a:extLst>
                  <a:ext uri="{FF2B5EF4-FFF2-40B4-BE49-F238E27FC236}">
                    <a16:creationId xmlns:a16="http://schemas.microsoft.com/office/drawing/2014/main" id="{0998D22B-22A7-A42F-B870-5AE2C034F2DE}"/>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19050" cap="flat">
                <a:solidFill>
                  <a:srgbClr val="FFFFFF"/>
                </a:solidFill>
                <a:prstDash val="solid"/>
                <a:round/>
              </a:ln>
            </p:spPr>
            <p:txBody>
              <a:bodyPr rtlCol="0" anchor="ctr"/>
              <a:lstStyle/>
              <a:p>
                <a:pPr algn="ctr"/>
                <a:endParaRPr lang="en-US" dirty="0"/>
              </a:p>
            </p:txBody>
          </p:sp>
          <p:sp>
            <p:nvSpPr>
              <p:cNvPr id="86" name="Freeform: Shape 31">
                <a:extLst>
                  <a:ext uri="{FF2B5EF4-FFF2-40B4-BE49-F238E27FC236}">
                    <a16:creationId xmlns:a16="http://schemas.microsoft.com/office/drawing/2014/main" id="{2D8101E3-B9E4-2788-3E15-43C17FA89047}"/>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19050" cap="flat">
                <a:solidFill>
                  <a:srgbClr val="FFFFFF"/>
                </a:solidFill>
                <a:prstDash val="solid"/>
                <a:round/>
              </a:ln>
            </p:spPr>
            <p:txBody>
              <a:bodyPr rtlCol="0" anchor="ctr"/>
              <a:lstStyle/>
              <a:p>
                <a:pPr algn="ctr"/>
                <a:endParaRPr lang="en-US" dirty="0"/>
              </a:p>
            </p:txBody>
          </p:sp>
          <p:sp>
            <p:nvSpPr>
              <p:cNvPr id="87" name="Freeform: Shape 32">
                <a:extLst>
                  <a:ext uri="{FF2B5EF4-FFF2-40B4-BE49-F238E27FC236}">
                    <a16:creationId xmlns:a16="http://schemas.microsoft.com/office/drawing/2014/main" id="{415FAF65-CA2B-1AFD-8F1A-D885D6C1DAFA}"/>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19050" cap="flat">
                <a:solidFill>
                  <a:schemeClr val="accent4"/>
                </a:solidFill>
                <a:prstDash val="solid"/>
                <a:round/>
              </a:ln>
            </p:spPr>
            <p:txBody>
              <a:bodyPr rtlCol="0" anchor="ctr"/>
              <a:lstStyle/>
              <a:p>
                <a:pPr algn="ctr"/>
                <a:endParaRPr lang="en-US" dirty="0"/>
              </a:p>
            </p:txBody>
          </p:sp>
          <p:sp>
            <p:nvSpPr>
              <p:cNvPr id="88" name="Freeform: Shape 33">
                <a:extLst>
                  <a:ext uri="{FF2B5EF4-FFF2-40B4-BE49-F238E27FC236}">
                    <a16:creationId xmlns:a16="http://schemas.microsoft.com/office/drawing/2014/main" id="{4CADCBA7-3C71-698D-1F1F-DA637AF4FCDE}"/>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19050" cap="flat">
                <a:solidFill>
                  <a:schemeClr val="accent4"/>
                </a:solidFill>
                <a:prstDash val="solid"/>
                <a:round/>
              </a:ln>
            </p:spPr>
            <p:txBody>
              <a:bodyPr rtlCol="0" anchor="ctr"/>
              <a:lstStyle/>
              <a:p>
                <a:pPr algn="ctr"/>
                <a:endParaRPr lang="en-US" dirty="0"/>
              </a:p>
            </p:txBody>
          </p:sp>
          <p:sp>
            <p:nvSpPr>
              <p:cNvPr id="89" name="Freeform: Shape 34">
                <a:extLst>
                  <a:ext uri="{FF2B5EF4-FFF2-40B4-BE49-F238E27FC236}">
                    <a16:creationId xmlns:a16="http://schemas.microsoft.com/office/drawing/2014/main" id="{212B9756-1B48-25C1-6032-9A28723D76CE}"/>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19050" cap="flat">
                <a:solidFill>
                  <a:schemeClr val="accent4"/>
                </a:solidFill>
                <a:prstDash val="solid"/>
                <a:round/>
              </a:ln>
            </p:spPr>
            <p:txBody>
              <a:bodyPr rtlCol="0" anchor="ctr"/>
              <a:lstStyle/>
              <a:p>
                <a:pPr algn="ctr"/>
                <a:endParaRPr lang="en-US" dirty="0"/>
              </a:p>
            </p:txBody>
          </p:sp>
          <p:sp>
            <p:nvSpPr>
              <p:cNvPr id="90" name="Freeform: Shape 35">
                <a:extLst>
                  <a:ext uri="{FF2B5EF4-FFF2-40B4-BE49-F238E27FC236}">
                    <a16:creationId xmlns:a16="http://schemas.microsoft.com/office/drawing/2014/main" id="{167FB826-A807-A81C-14A9-C42688BB0A1C}"/>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91" name="Freeform: Shape 36">
                <a:extLst>
                  <a:ext uri="{FF2B5EF4-FFF2-40B4-BE49-F238E27FC236}">
                    <a16:creationId xmlns:a16="http://schemas.microsoft.com/office/drawing/2014/main" id="{5611B189-A652-E3EE-2F31-EC83CF523AAB}"/>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92" name="Freeform: Shape 37">
                <a:extLst>
                  <a:ext uri="{FF2B5EF4-FFF2-40B4-BE49-F238E27FC236}">
                    <a16:creationId xmlns:a16="http://schemas.microsoft.com/office/drawing/2014/main" id="{18F9F89E-7355-D73D-F956-DD437EC480AE}"/>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93" name="Freeform: Shape 38">
                <a:extLst>
                  <a:ext uri="{FF2B5EF4-FFF2-40B4-BE49-F238E27FC236}">
                    <a16:creationId xmlns:a16="http://schemas.microsoft.com/office/drawing/2014/main" id="{48FF1BC1-2933-25F7-48E2-F203C7B5A5B5}"/>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94" name="Freeform: Shape 39">
                <a:extLst>
                  <a:ext uri="{FF2B5EF4-FFF2-40B4-BE49-F238E27FC236}">
                    <a16:creationId xmlns:a16="http://schemas.microsoft.com/office/drawing/2014/main" id="{5FEFEBB4-D599-3D11-5A09-B092559A32FD}"/>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19050" cap="flat">
                <a:solidFill>
                  <a:srgbClr val="FFFFFF"/>
                </a:solidFill>
                <a:prstDash val="solid"/>
                <a:round/>
              </a:ln>
            </p:spPr>
            <p:txBody>
              <a:bodyPr rtlCol="0" anchor="ctr"/>
              <a:lstStyle/>
              <a:p>
                <a:pPr algn="ctr"/>
                <a:endParaRPr lang="en-US" dirty="0"/>
              </a:p>
            </p:txBody>
          </p:sp>
        </p:grpSp>
        <p:sp>
          <p:nvSpPr>
            <p:cNvPr id="96" name="TextBox 95">
              <a:extLst>
                <a:ext uri="{FF2B5EF4-FFF2-40B4-BE49-F238E27FC236}">
                  <a16:creationId xmlns:a16="http://schemas.microsoft.com/office/drawing/2014/main" id="{91038264-7D5E-EED1-FDFE-251E439788FF}"/>
                </a:ext>
              </a:extLst>
            </p:cNvPr>
            <p:cNvSpPr txBox="1"/>
            <p:nvPr/>
          </p:nvSpPr>
          <p:spPr>
            <a:xfrm>
              <a:off x="1217021" y="5490236"/>
              <a:ext cx="994367" cy="369332"/>
            </a:xfrm>
            <a:prstGeom prst="rect">
              <a:avLst/>
            </a:prstGeom>
            <a:noFill/>
          </p:spPr>
          <p:txBody>
            <a:bodyPr wrap="square">
              <a:spAutoFit/>
            </a:bodyPr>
            <a:lstStyle/>
            <a:p>
              <a:pPr algn="ctr"/>
              <a:r>
                <a:rPr lang="en-US" b="0" i="0" dirty="0">
                  <a:effectLst/>
                  <a:latin typeface="+mj-lt"/>
                </a:rPr>
                <a:t>Titan</a:t>
              </a:r>
            </a:p>
          </p:txBody>
        </p:sp>
        <p:grpSp>
          <p:nvGrpSpPr>
            <p:cNvPr id="97" name="Graphic 250">
              <a:extLst>
                <a:ext uri="{FF2B5EF4-FFF2-40B4-BE49-F238E27FC236}">
                  <a16:creationId xmlns:a16="http://schemas.microsoft.com/office/drawing/2014/main" id="{020AFA5C-B11B-4396-FF89-0FA5CBF776A2}"/>
                </a:ext>
              </a:extLst>
            </p:cNvPr>
            <p:cNvGrpSpPr>
              <a:grpSpLocks noChangeAspect="1"/>
            </p:cNvGrpSpPr>
            <p:nvPr/>
          </p:nvGrpSpPr>
          <p:grpSpPr>
            <a:xfrm>
              <a:off x="7030881" y="4454244"/>
              <a:ext cx="1066762" cy="1066762"/>
              <a:chOff x="9704553" y="322847"/>
              <a:chExt cx="643689" cy="643689"/>
            </a:xfrm>
            <a:effectLst>
              <a:outerShdw blurRad="50800" dist="38100" dir="2700000" algn="tl" rotWithShape="0">
                <a:prstClr val="black">
                  <a:alpha val="40000"/>
                </a:prstClr>
              </a:outerShdw>
            </a:effectLst>
          </p:grpSpPr>
          <p:sp>
            <p:nvSpPr>
              <p:cNvPr id="98" name="Freeform: Shape 20">
                <a:extLst>
                  <a:ext uri="{FF2B5EF4-FFF2-40B4-BE49-F238E27FC236}">
                    <a16:creationId xmlns:a16="http://schemas.microsoft.com/office/drawing/2014/main" id="{FBA90D9E-79AF-58E5-A71E-24DED9964826}"/>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19050" cap="flat">
                <a:solidFill>
                  <a:srgbClr val="FFFFFF"/>
                </a:solidFill>
                <a:prstDash val="solid"/>
                <a:round/>
              </a:ln>
            </p:spPr>
            <p:txBody>
              <a:bodyPr rtlCol="0" anchor="ctr"/>
              <a:lstStyle/>
              <a:p>
                <a:pPr algn="ctr"/>
                <a:endParaRPr lang="en-US" dirty="0"/>
              </a:p>
            </p:txBody>
          </p:sp>
          <p:sp>
            <p:nvSpPr>
              <p:cNvPr id="99" name="Freeform: Shape 21">
                <a:extLst>
                  <a:ext uri="{FF2B5EF4-FFF2-40B4-BE49-F238E27FC236}">
                    <a16:creationId xmlns:a16="http://schemas.microsoft.com/office/drawing/2014/main" id="{FD8A10A4-1CFF-7A68-5601-A3C5B36A1DDA}"/>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19050" cap="flat">
                <a:solidFill>
                  <a:srgbClr val="FFFFFF"/>
                </a:solidFill>
                <a:prstDash val="solid"/>
                <a:round/>
              </a:ln>
            </p:spPr>
            <p:txBody>
              <a:bodyPr rtlCol="0" anchor="ctr"/>
              <a:lstStyle/>
              <a:p>
                <a:pPr algn="ctr"/>
                <a:endParaRPr lang="en-US" dirty="0"/>
              </a:p>
            </p:txBody>
          </p:sp>
          <p:sp>
            <p:nvSpPr>
              <p:cNvPr id="100" name="Freeform: Shape 22">
                <a:extLst>
                  <a:ext uri="{FF2B5EF4-FFF2-40B4-BE49-F238E27FC236}">
                    <a16:creationId xmlns:a16="http://schemas.microsoft.com/office/drawing/2014/main" id="{9FA49296-7BB9-EF0E-EF24-390E32A4428E}"/>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19050" cap="flat">
                <a:solidFill>
                  <a:srgbClr val="FFFFFF"/>
                </a:solidFill>
                <a:prstDash val="solid"/>
                <a:round/>
              </a:ln>
            </p:spPr>
            <p:txBody>
              <a:bodyPr rtlCol="0" anchor="ctr"/>
              <a:lstStyle/>
              <a:p>
                <a:pPr algn="ctr"/>
                <a:endParaRPr lang="en-US" dirty="0"/>
              </a:p>
            </p:txBody>
          </p:sp>
          <p:sp>
            <p:nvSpPr>
              <p:cNvPr id="101" name="Freeform: Shape 23">
                <a:extLst>
                  <a:ext uri="{FF2B5EF4-FFF2-40B4-BE49-F238E27FC236}">
                    <a16:creationId xmlns:a16="http://schemas.microsoft.com/office/drawing/2014/main" id="{94737BB8-8725-6667-63FD-8AE88CDFE422}"/>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19050" cap="flat">
                <a:solidFill>
                  <a:srgbClr val="FFFFFF"/>
                </a:solidFill>
                <a:prstDash val="solid"/>
                <a:round/>
              </a:ln>
            </p:spPr>
            <p:txBody>
              <a:bodyPr rtlCol="0" anchor="ctr"/>
              <a:lstStyle/>
              <a:p>
                <a:pPr algn="ctr"/>
                <a:endParaRPr lang="en-US" dirty="0"/>
              </a:p>
            </p:txBody>
          </p:sp>
          <p:sp>
            <p:nvSpPr>
              <p:cNvPr id="102" name="Freeform: Shape 24">
                <a:extLst>
                  <a:ext uri="{FF2B5EF4-FFF2-40B4-BE49-F238E27FC236}">
                    <a16:creationId xmlns:a16="http://schemas.microsoft.com/office/drawing/2014/main" id="{04A395E6-596A-8145-4C14-E1BCFBFF5C94}"/>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19050" cap="flat">
                <a:solidFill>
                  <a:srgbClr val="FFFFFF"/>
                </a:solidFill>
                <a:prstDash val="solid"/>
                <a:round/>
              </a:ln>
            </p:spPr>
            <p:txBody>
              <a:bodyPr rtlCol="0" anchor="ctr"/>
              <a:lstStyle/>
              <a:p>
                <a:pPr algn="ctr"/>
                <a:endParaRPr lang="en-US" dirty="0"/>
              </a:p>
            </p:txBody>
          </p:sp>
          <p:sp>
            <p:nvSpPr>
              <p:cNvPr id="103" name="Freeform: Shape 25">
                <a:extLst>
                  <a:ext uri="{FF2B5EF4-FFF2-40B4-BE49-F238E27FC236}">
                    <a16:creationId xmlns:a16="http://schemas.microsoft.com/office/drawing/2014/main" id="{2C4F1E4E-FEFE-C227-AC98-2BA6EB32CDE8}"/>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rgbClr val="FFFFFF"/>
                </a:solidFill>
                <a:prstDash val="solid"/>
                <a:round/>
              </a:ln>
            </p:spPr>
            <p:txBody>
              <a:bodyPr rtlCol="0" anchor="ctr"/>
              <a:lstStyle/>
              <a:p>
                <a:pPr algn="ctr"/>
                <a:endParaRPr lang="en-US" dirty="0"/>
              </a:p>
            </p:txBody>
          </p:sp>
          <p:sp>
            <p:nvSpPr>
              <p:cNvPr id="104" name="Freeform: Shape 26">
                <a:extLst>
                  <a:ext uri="{FF2B5EF4-FFF2-40B4-BE49-F238E27FC236}">
                    <a16:creationId xmlns:a16="http://schemas.microsoft.com/office/drawing/2014/main" id="{DDAD6073-C89C-E202-6EF8-4CA985779DA2}"/>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19050" cap="flat">
                <a:solidFill>
                  <a:srgbClr val="FFFFFF"/>
                </a:solidFill>
                <a:prstDash val="solid"/>
                <a:round/>
              </a:ln>
            </p:spPr>
            <p:txBody>
              <a:bodyPr rtlCol="0" anchor="ctr"/>
              <a:lstStyle/>
              <a:p>
                <a:pPr algn="ctr"/>
                <a:endParaRPr lang="en-US" dirty="0"/>
              </a:p>
            </p:txBody>
          </p:sp>
          <p:sp>
            <p:nvSpPr>
              <p:cNvPr id="105" name="Freeform: Shape 27">
                <a:extLst>
                  <a:ext uri="{FF2B5EF4-FFF2-40B4-BE49-F238E27FC236}">
                    <a16:creationId xmlns:a16="http://schemas.microsoft.com/office/drawing/2014/main" id="{D136A087-0720-6064-5F02-E4F6C652EBEB}"/>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19050" cap="flat">
                <a:solidFill>
                  <a:srgbClr val="FFFFFF"/>
                </a:solidFill>
                <a:prstDash val="solid"/>
                <a:round/>
              </a:ln>
            </p:spPr>
            <p:txBody>
              <a:bodyPr rtlCol="0" anchor="ctr"/>
              <a:lstStyle/>
              <a:p>
                <a:pPr algn="ctr"/>
                <a:endParaRPr lang="en-US" dirty="0"/>
              </a:p>
            </p:txBody>
          </p:sp>
          <p:sp>
            <p:nvSpPr>
              <p:cNvPr id="106" name="Freeform: Shape 28">
                <a:extLst>
                  <a:ext uri="{FF2B5EF4-FFF2-40B4-BE49-F238E27FC236}">
                    <a16:creationId xmlns:a16="http://schemas.microsoft.com/office/drawing/2014/main" id="{A1CC6CA9-A0B3-A967-5AF7-336AF4EDC789}"/>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rgbClr val="FFFFFF"/>
                </a:solidFill>
                <a:prstDash val="solid"/>
                <a:round/>
              </a:ln>
            </p:spPr>
            <p:txBody>
              <a:bodyPr rtlCol="0" anchor="ctr"/>
              <a:lstStyle/>
              <a:p>
                <a:pPr algn="ctr"/>
                <a:endParaRPr lang="en-US" dirty="0"/>
              </a:p>
            </p:txBody>
          </p:sp>
          <p:sp>
            <p:nvSpPr>
              <p:cNvPr id="107" name="Freeform: Shape 29">
                <a:extLst>
                  <a:ext uri="{FF2B5EF4-FFF2-40B4-BE49-F238E27FC236}">
                    <a16:creationId xmlns:a16="http://schemas.microsoft.com/office/drawing/2014/main" id="{2A9B5C73-BD2E-9734-A7EF-A66C6D374B90}"/>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19050" cap="flat">
                <a:solidFill>
                  <a:srgbClr val="FFFFFF"/>
                </a:solidFill>
                <a:prstDash val="solid"/>
                <a:round/>
              </a:ln>
            </p:spPr>
            <p:txBody>
              <a:bodyPr rtlCol="0" anchor="ctr"/>
              <a:lstStyle/>
              <a:p>
                <a:pPr algn="ctr"/>
                <a:endParaRPr lang="en-US" dirty="0"/>
              </a:p>
            </p:txBody>
          </p:sp>
          <p:sp>
            <p:nvSpPr>
              <p:cNvPr id="108" name="Freeform: Shape 30">
                <a:extLst>
                  <a:ext uri="{FF2B5EF4-FFF2-40B4-BE49-F238E27FC236}">
                    <a16:creationId xmlns:a16="http://schemas.microsoft.com/office/drawing/2014/main" id="{5DE33D0F-3E55-EB52-6324-8453FB8AB878}"/>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19050" cap="flat">
                <a:solidFill>
                  <a:srgbClr val="FFFFFF"/>
                </a:solidFill>
                <a:prstDash val="solid"/>
                <a:round/>
              </a:ln>
            </p:spPr>
            <p:txBody>
              <a:bodyPr rtlCol="0" anchor="ctr"/>
              <a:lstStyle/>
              <a:p>
                <a:pPr algn="ctr"/>
                <a:endParaRPr lang="en-US" dirty="0"/>
              </a:p>
            </p:txBody>
          </p:sp>
          <p:sp>
            <p:nvSpPr>
              <p:cNvPr id="109" name="Freeform: Shape 31">
                <a:extLst>
                  <a:ext uri="{FF2B5EF4-FFF2-40B4-BE49-F238E27FC236}">
                    <a16:creationId xmlns:a16="http://schemas.microsoft.com/office/drawing/2014/main" id="{E298714C-5AF9-CA57-61CA-5DA376ED4111}"/>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19050" cap="flat">
                <a:solidFill>
                  <a:srgbClr val="FFFFFF"/>
                </a:solidFill>
                <a:prstDash val="solid"/>
                <a:round/>
              </a:ln>
            </p:spPr>
            <p:txBody>
              <a:bodyPr rtlCol="0" anchor="ctr"/>
              <a:lstStyle/>
              <a:p>
                <a:pPr algn="ctr"/>
                <a:endParaRPr lang="en-US" dirty="0"/>
              </a:p>
            </p:txBody>
          </p:sp>
          <p:sp>
            <p:nvSpPr>
              <p:cNvPr id="110" name="Freeform: Shape 32">
                <a:extLst>
                  <a:ext uri="{FF2B5EF4-FFF2-40B4-BE49-F238E27FC236}">
                    <a16:creationId xmlns:a16="http://schemas.microsoft.com/office/drawing/2014/main" id="{70022949-4410-29E7-9BF3-E759FF44D19D}"/>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19050" cap="flat">
                <a:solidFill>
                  <a:schemeClr val="accent4"/>
                </a:solidFill>
                <a:prstDash val="solid"/>
                <a:round/>
              </a:ln>
            </p:spPr>
            <p:txBody>
              <a:bodyPr rtlCol="0" anchor="ctr"/>
              <a:lstStyle/>
              <a:p>
                <a:pPr algn="ctr"/>
                <a:endParaRPr lang="en-US" dirty="0"/>
              </a:p>
            </p:txBody>
          </p:sp>
          <p:sp>
            <p:nvSpPr>
              <p:cNvPr id="111" name="Freeform: Shape 33">
                <a:extLst>
                  <a:ext uri="{FF2B5EF4-FFF2-40B4-BE49-F238E27FC236}">
                    <a16:creationId xmlns:a16="http://schemas.microsoft.com/office/drawing/2014/main" id="{889B2638-F7AB-6C5B-8902-560EF5F9F9D2}"/>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19050" cap="flat">
                <a:solidFill>
                  <a:schemeClr val="accent4"/>
                </a:solidFill>
                <a:prstDash val="solid"/>
                <a:round/>
              </a:ln>
            </p:spPr>
            <p:txBody>
              <a:bodyPr rtlCol="0" anchor="ctr"/>
              <a:lstStyle/>
              <a:p>
                <a:pPr algn="ctr"/>
                <a:endParaRPr lang="en-US" dirty="0"/>
              </a:p>
            </p:txBody>
          </p:sp>
          <p:sp>
            <p:nvSpPr>
              <p:cNvPr id="112" name="Freeform: Shape 34">
                <a:extLst>
                  <a:ext uri="{FF2B5EF4-FFF2-40B4-BE49-F238E27FC236}">
                    <a16:creationId xmlns:a16="http://schemas.microsoft.com/office/drawing/2014/main" id="{6C9A0A5E-6015-C019-2708-4D1D91EC5C9C}"/>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19050" cap="flat">
                <a:solidFill>
                  <a:schemeClr val="accent4"/>
                </a:solidFill>
                <a:prstDash val="solid"/>
                <a:round/>
              </a:ln>
            </p:spPr>
            <p:txBody>
              <a:bodyPr rtlCol="0" anchor="ctr"/>
              <a:lstStyle/>
              <a:p>
                <a:pPr algn="ctr"/>
                <a:endParaRPr lang="en-US" dirty="0"/>
              </a:p>
            </p:txBody>
          </p:sp>
          <p:sp>
            <p:nvSpPr>
              <p:cNvPr id="113" name="Freeform: Shape 35">
                <a:extLst>
                  <a:ext uri="{FF2B5EF4-FFF2-40B4-BE49-F238E27FC236}">
                    <a16:creationId xmlns:a16="http://schemas.microsoft.com/office/drawing/2014/main" id="{78C32407-24A9-258F-78A0-944EF1A3DDE8}"/>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114" name="Freeform: Shape 36">
                <a:extLst>
                  <a:ext uri="{FF2B5EF4-FFF2-40B4-BE49-F238E27FC236}">
                    <a16:creationId xmlns:a16="http://schemas.microsoft.com/office/drawing/2014/main" id="{DC5A3853-F90F-8E0D-1185-AE0F1EE067B7}"/>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115" name="Freeform: Shape 37">
                <a:extLst>
                  <a:ext uri="{FF2B5EF4-FFF2-40B4-BE49-F238E27FC236}">
                    <a16:creationId xmlns:a16="http://schemas.microsoft.com/office/drawing/2014/main" id="{448A0A17-2EE3-150E-F68D-FA516E11C73F}"/>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116" name="Freeform: Shape 38">
                <a:extLst>
                  <a:ext uri="{FF2B5EF4-FFF2-40B4-BE49-F238E27FC236}">
                    <a16:creationId xmlns:a16="http://schemas.microsoft.com/office/drawing/2014/main" id="{4A75F4EF-A6E0-8190-F4EB-8317BF474EC9}"/>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117" name="Freeform: Shape 39">
                <a:extLst>
                  <a:ext uri="{FF2B5EF4-FFF2-40B4-BE49-F238E27FC236}">
                    <a16:creationId xmlns:a16="http://schemas.microsoft.com/office/drawing/2014/main" id="{8409D15F-BCB0-2C45-E7F0-6F27B333FBDF}"/>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19050" cap="flat">
                <a:solidFill>
                  <a:srgbClr val="FFFFFF"/>
                </a:solidFill>
                <a:prstDash val="solid"/>
                <a:round/>
              </a:ln>
            </p:spPr>
            <p:txBody>
              <a:bodyPr rtlCol="0" anchor="ctr"/>
              <a:lstStyle/>
              <a:p>
                <a:pPr algn="ctr"/>
                <a:endParaRPr lang="en-US" dirty="0"/>
              </a:p>
            </p:txBody>
          </p:sp>
        </p:grpSp>
        <p:sp>
          <p:nvSpPr>
            <p:cNvPr id="118" name="TextBox 117">
              <a:extLst>
                <a:ext uri="{FF2B5EF4-FFF2-40B4-BE49-F238E27FC236}">
                  <a16:creationId xmlns:a16="http://schemas.microsoft.com/office/drawing/2014/main" id="{08400B0C-2697-62B2-7B19-BB49F1B8477D}"/>
                </a:ext>
              </a:extLst>
            </p:cNvPr>
            <p:cNvSpPr txBox="1"/>
            <p:nvPr/>
          </p:nvSpPr>
          <p:spPr>
            <a:xfrm>
              <a:off x="6825621" y="5490236"/>
              <a:ext cx="1477283" cy="369332"/>
            </a:xfrm>
            <a:prstGeom prst="rect">
              <a:avLst/>
            </a:prstGeom>
            <a:noFill/>
          </p:spPr>
          <p:txBody>
            <a:bodyPr wrap="square">
              <a:spAutoFit/>
            </a:bodyPr>
            <a:lstStyle/>
            <a:p>
              <a:pPr algn="ctr"/>
              <a:r>
                <a:rPr lang="en-US" b="0" i="0" dirty="0">
                  <a:effectLst/>
                  <a:latin typeface="+mj-lt"/>
                </a:rPr>
                <a:t>Command</a:t>
              </a:r>
            </a:p>
          </p:txBody>
        </p:sp>
        <p:sp>
          <p:nvSpPr>
            <p:cNvPr id="121" name="TextBox 120">
              <a:extLst>
                <a:ext uri="{FF2B5EF4-FFF2-40B4-BE49-F238E27FC236}">
                  <a16:creationId xmlns:a16="http://schemas.microsoft.com/office/drawing/2014/main" id="{61F32E12-896B-033B-E37E-45E361FFD226}"/>
                </a:ext>
              </a:extLst>
            </p:cNvPr>
            <p:cNvSpPr txBox="1"/>
            <p:nvPr/>
          </p:nvSpPr>
          <p:spPr>
            <a:xfrm>
              <a:off x="3150498" y="3408980"/>
              <a:ext cx="4867038" cy="646331"/>
            </a:xfrm>
            <a:prstGeom prst="rect">
              <a:avLst/>
            </a:prstGeom>
            <a:noFill/>
          </p:spPr>
          <p:txBody>
            <a:bodyPr wrap="none" rtlCol="0">
              <a:spAutoFit/>
            </a:bodyPr>
            <a:lstStyle/>
            <a:p>
              <a:r>
                <a:rPr lang="en-US" sz="1800" dirty="0">
                  <a:latin typeface="+mj-lt"/>
                </a:rPr>
                <a:t>Some foundation models (FMs) available:</a:t>
              </a:r>
              <a:endParaRPr lang="en-US" dirty="0">
                <a:latin typeface="+mj-lt"/>
              </a:endParaRPr>
            </a:p>
            <a:p>
              <a:endParaRPr lang="en-US" dirty="0"/>
            </a:p>
          </p:txBody>
        </p:sp>
      </p:grpSp>
      <p:sp>
        <p:nvSpPr>
          <p:cNvPr id="124" name="TextBox 123">
            <a:extLst>
              <a:ext uri="{FF2B5EF4-FFF2-40B4-BE49-F238E27FC236}">
                <a16:creationId xmlns:a16="http://schemas.microsoft.com/office/drawing/2014/main" id="{11495978-42CA-8283-7705-7819034C274D}"/>
              </a:ext>
            </a:extLst>
          </p:cNvPr>
          <p:cNvSpPr txBox="1"/>
          <p:nvPr/>
        </p:nvSpPr>
        <p:spPr>
          <a:xfrm>
            <a:off x="1610513" y="3730964"/>
            <a:ext cx="1173795" cy="369332"/>
          </a:xfrm>
          <a:prstGeom prst="rect">
            <a:avLst/>
          </a:prstGeom>
          <a:noFill/>
        </p:spPr>
        <p:txBody>
          <a:bodyPr wrap="square">
            <a:spAutoFit/>
          </a:bodyPr>
          <a:lstStyle/>
          <a:p>
            <a:pPr algn="ctr"/>
            <a:r>
              <a:rPr lang="en-US" b="0" i="0" dirty="0">
                <a:solidFill>
                  <a:schemeClr val="accent6"/>
                </a:solidFill>
                <a:effectLst/>
                <a:latin typeface="+mj-lt"/>
              </a:rPr>
              <a:t>Amazon</a:t>
            </a:r>
          </a:p>
        </p:txBody>
      </p:sp>
      <p:sp>
        <p:nvSpPr>
          <p:cNvPr id="125" name="TextBox 124">
            <a:extLst>
              <a:ext uri="{FF2B5EF4-FFF2-40B4-BE49-F238E27FC236}">
                <a16:creationId xmlns:a16="http://schemas.microsoft.com/office/drawing/2014/main" id="{5482FCBD-90D1-66BE-0575-EEC1C7D312A3}"/>
              </a:ext>
            </a:extLst>
          </p:cNvPr>
          <p:cNvSpPr txBox="1"/>
          <p:nvPr/>
        </p:nvSpPr>
        <p:spPr>
          <a:xfrm>
            <a:off x="3558826" y="3735696"/>
            <a:ext cx="1224535" cy="369332"/>
          </a:xfrm>
          <a:prstGeom prst="rect">
            <a:avLst/>
          </a:prstGeom>
          <a:noFill/>
        </p:spPr>
        <p:txBody>
          <a:bodyPr wrap="square">
            <a:spAutoFit/>
          </a:bodyPr>
          <a:lstStyle/>
          <a:p>
            <a:pPr algn="ctr"/>
            <a:r>
              <a:rPr lang="en-US" b="0" i="0" dirty="0">
                <a:solidFill>
                  <a:schemeClr val="accent6"/>
                </a:solidFill>
                <a:effectLst/>
                <a:latin typeface="+mj-lt"/>
              </a:rPr>
              <a:t>AI21Labs</a:t>
            </a:r>
          </a:p>
        </p:txBody>
      </p:sp>
      <p:sp>
        <p:nvSpPr>
          <p:cNvPr id="126" name="TextBox 125">
            <a:extLst>
              <a:ext uri="{FF2B5EF4-FFF2-40B4-BE49-F238E27FC236}">
                <a16:creationId xmlns:a16="http://schemas.microsoft.com/office/drawing/2014/main" id="{D0351FD4-390F-998E-7187-D36A77C03C8F}"/>
              </a:ext>
            </a:extLst>
          </p:cNvPr>
          <p:cNvSpPr txBox="1"/>
          <p:nvPr/>
        </p:nvSpPr>
        <p:spPr>
          <a:xfrm>
            <a:off x="5452598" y="3727044"/>
            <a:ext cx="1379664" cy="369332"/>
          </a:xfrm>
          <a:prstGeom prst="rect">
            <a:avLst/>
          </a:prstGeom>
          <a:noFill/>
        </p:spPr>
        <p:txBody>
          <a:bodyPr wrap="square">
            <a:spAutoFit/>
          </a:bodyPr>
          <a:lstStyle/>
          <a:p>
            <a:pPr algn="ctr"/>
            <a:r>
              <a:rPr lang="en-US" b="0" i="0" dirty="0">
                <a:solidFill>
                  <a:schemeClr val="accent6"/>
                </a:solidFill>
                <a:effectLst/>
                <a:latin typeface="+mj-lt"/>
              </a:rPr>
              <a:t>Anthropic</a:t>
            </a:r>
          </a:p>
        </p:txBody>
      </p:sp>
      <p:sp>
        <p:nvSpPr>
          <p:cNvPr id="127" name="TextBox 126">
            <a:extLst>
              <a:ext uri="{FF2B5EF4-FFF2-40B4-BE49-F238E27FC236}">
                <a16:creationId xmlns:a16="http://schemas.microsoft.com/office/drawing/2014/main" id="{566672B0-351D-D667-310F-64F7A052B44B}"/>
              </a:ext>
            </a:extLst>
          </p:cNvPr>
          <p:cNvSpPr txBox="1"/>
          <p:nvPr/>
        </p:nvSpPr>
        <p:spPr>
          <a:xfrm>
            <a:off x="7357637" y="3730685"/>
            <a:ext cx="1379664" cy="369332"/>
          </a:xfrm>
          <a:prstGeom prst="rect">
            <a:avLst/>
          </a:prstGeom>
          <a:noFill/>
        </p:spPr>
        <p:txBody>
          <a:bodyPr wrap="square">
            <a:spAutoFit/>
          </a:bodyPr>
          <a:lstStyle/>
          <a:p>
            <a:pPr algn="ctr"/>
            <a:r>
              <a:rPr lang="en-US" b="0" i="0" dirty="0">
                <a:solidFill>
                  <a:schemeClr val="accent6"/>
                </a:solidFill>
                <a:effectLst/>
                <a:latin typeface="+mj-lt"/>
              </a:rPr>
              <a:t>Cohere</a:t>
            </a:r>
          </a:p>
        </p:txBody>
      </p:sp>
      <p:sp>
        <p:nvSpPr>
          <p:cNvPr id="128" name="TextBox 127">
            <a:extLst>
              <a:ext uri="{FF2B5EF4-FFF2-40B4-BE49-F238E27FC236}">
                <a16:creationId xmlns:a16="http://schemas.microsoft.com/office/drawing/2014/main" id="{E729A71A-20E2-E443-C180-AFE3B2816432}"/>
              </a:ext>
            </a:extLst>
          </p:cNvPr>
          <p:cNvSpPr txBox="1"/>
          <p:nvPr/>
        </p:nvSpPr>
        <p:spPr>
          <a:xfrm>
            <a:off x="9451432" y="3730964"/>
            <a:ext cx="1379664" cy="369332"/>
          </a:xfrm>
          <a:prstGeom prst="rect">
            <a:avLst/>
          </a:prstGeom>
          <a:noFill/>
        </p:spPr>
        <p:txBody>
          <a:bodyPr wrap="square">
            <a:spAutoFit/>
          </a:bodyPr>
          <a:lstStyle/>
          <a:p>
            <a:pPr algn="ctr"/>
            <a:r>
              <a:rPr lang="en-US" b="0" i="0" dirty="0">
                <a:solidFill>
                  <a:schemeClr val="accent6"/>
                </a:solidFill>
                <a:effectLst/>
                <a:latin typeface="+mj-lt"/>
              </a:rPr>
              <a:t>Meta</a:t>
            </a:r>
          </a:p>
        </p:txBody>
      </p:sp>
    </p:spTree>
    <p:extLst>
      <p:ext uri="{BB962C8B-B14F-4D97-AF65-F5344CB8AC3E}">
        <p14:creationId xmlns:p14="http://schemas.microsoft.com/office/powerpoint/2010/main" val="2221435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8413CA-0800-2DEF-7304-6D8E003B3182}"/>
              </a:ext>
            </a:extLst>
          </p:cNvPr>
          <p:cNvSpPr>
            <a:spLocks noGrp="1"/>
          </p:cNvSpPr>
          <p:nvPr>
            <p:ph type="sldNum" idx="97"/>
          </p:nvPr>
        </p:nvSpPr>
        <p:spPr/>
        <p:txBody>
          <a:bodyPr/>
          <a:lstStyle/>
          <a:p>
            <a:fld id="{86A8BF56-6CB3-514C-9A64-F39D95C9E25B}" type="slidenum">
              <a:rPr lang="en-US" smtClean="0"/>
              <a:t>17</a:t>
            </a:fld>
            <a:endParaRPr lang="en-US"/>
          </a:p>
        </p:txBody>
      </p:sp>
      <p:sp>
        <p:nvSpPr>
          <p:cNvPr id="2" name="Title 1">
            <a:extLst>
              <a:ext uri="{FF2B5EF4-FFF2-40B4-BE49-F238E27FC236}">
                <a16:creationId xmlns:a16="http://schemas.microsoft.com/office/drawing/2014/main" id="{F1D04C5D-98AF-B02B-B5C0-8C2D3C21F48C}"/>
              </a:ext>
            </a:extLst>
          </p:cNvPr>
          <p:cNvSpPr>
            <a:spLocks noGrp="1"/>
          </p:cNvSpPr>
          <p:nvPr>
            <p:ph type="title" idx="1"/>
          </p:nvPr>
        </p:nvSpPr>
        <p:spPr/>
        <p:txBody>
          <a:bodyPr/>
          <a:lstStyle/>
          <a:p>
            <a:r>
              <a:rPr lang="en-US" dirty="0"/>
              <a:t>Amazon Bedrock</a:t>
            </a:r>
          </a:p>
        </p:txBody>
      </p:sp>
      <p:sp>
        <p:nvSpPr>
          <p:cNvPr id="3" name="Content Placeholder 2">
            <a:extLst>
              <a:ext uri="{FF2B5EF4-FFF2-40B4-BE49-F238E27FC236}">
                <a16:creationId xmlns:a16="http://schemas.microsoft.com/office/drawing/2014/main" id="{D13CB5CE-49A4-063E-37D5-6CC501284C25}"/>
              </a:ext>
            </a:extLst>
          </p:cNvPr>
          <p:cNvSpPr>
            <a:spLocks noGrp="1"/>
          </p:cNvSpPr>
          <p:nvPr>
            <p:ph idx="2"/>
          </p:nvPr>
        </p:nvSpPr>
        <p:spPr/>
        <p:txBody>
          <a:bodyPr/>
          <a:lstStyle/>
          <a:p>
            <a:r>
              <a:rPr lang="en-US" dirty="0"/>
              <a:t>Customers can:</a:t>
            </a:r>
          </a:p>
          <a:p>
            <a:pPr lvl="1"/>
            <a:r>
              <a:rPr lang="en-US" dirty="0">
                <a:solidFill>
                  <a:srgbClr val="FF0066"/>
                </a:solidFill>
                <a:latin typeface="+mj-lt"/>
              </a:rPr>
              <a:t>Privately customize FMs </a:t>
            </a:r>
            <a:r>
              <a:rPr lang="en-US" dirty="0"/>
              <a:t>with their own data</a:t>
            </a:r>
          </a:p>
          <a:p>
            <a:pPr lvl="1"/>
            <a:r>
              <a:rPr lang="en-US" dirty="0"/>
              <a:t>Easily </a:t>
            </a:r>
            <a:r>
              <a:rPr lang="en-US" dirty="0">
                <a:solidFill>
                  <a:srgbClr val="FF0066"/>
                </a:solidFill>
                <a:latin typeface="+mj-lt"/>
              </a:rPr>
              <a:t>integrate them into their applications </a:t>
            </a:r>
            <a:r>
              <a:rPr lang="en-US" dirty="0"/>
              <a:t>using AWS tools and capabilities without having to provision or manage any infrastructure</a:t>
            </a:r>
          </a:p>
          <a:p>
            <a:r>
              <a:rPr lang="en-US" dirty="0"/>
              <a:t>Prompts and responses are </a:t>
            </a:r>
            <a:r>
              <a:rPr lang="en-US" dirty="0">
                <a:solidFill>
                  <a:srgbClr val="FF0066"/>
                </a:solidFill>
                <a:latin typeface="+mj-lt"/>
              </a:rPr>
              <a:t>not shared </a:t>
            </a:r>
            <a:r>
              <a:rPr lang="en-US" dirty="0"/>
              <a:t>with AWS or third-party providers</a:t>
            </a:r>
          </a:p>
          <a:p>
            <a:r>
              <a:rPr lang="en-US" dirty="0"/>
              <a:t>Bedrock provides </a:t>
            </a:r>
            <a:r>
              <a:rPr lang="en-US" dirty="0">
                <a:solidFill>
                  <a:srgbClr val="FF0066"/>
                </a:solidFill>
                <a:latin typeface="+mj-lt"/>
              </a:rPr>
              <a:t>additional</a:t>
            </a:r>
            <a:r>
              <a:rPr lang="en-US" dirty="0"/>
              <a:t> </a:t>
            </a:r>
            <a:r>
              <a:rPr lang="en-US" dirty="0">
                <a:solidFill>
                  <a:srgbClr val="FF0066"/>
                </a:solidFill>
                <a:latin typeface="+mj-lt"/>
              </a:rPr>
              <a:t>security capabilities </a:t>
            </a:r>
            <a:r>
              <a:rPr lang="en-US" dirty="0"/>
              <a:t>such as encryption, identity and access management (IAM), and various compliance designations</a:t>
            </a:r>
          </a:p>
          <a:p>
            <a:endParaRPr lang="en-US" dirty="0"/>
          </a:p>
        </p:txBody>
      </p:sp>
    </p:spTree>
    <p:extLst>
      <p:ext uri="{BB962C8B-B14F-4D97-AF65-F5344CB8AC3E}">
        <p14:creationId xmlns:p14="http://schemas.microsoft.com/office/powerpoint/2010/main" val="2556552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2E7AB6-591A-D948-424F-B2DB9635228B}"/>
              </a:ext>
            </a:extLst>
          </p:cNvPr>
          <p:cNvSpPr>
            <a:spLocks noGrp="1"/>
          </p:cNvSpPr>
          <p:nvPr>
            <p:ph type="sldNum" idx="97"/>
          </p:nvPr>
        </p:nvSpPr>
        <p:spPr/>
        <p:txBody>
          <a:bodyPr/>
          <a:lstStyle/>
          <a:p>
            <a:fld id="{86A8BF56-6CB3-514C-9A64-F39D95C9E25B}" type="slidenum">
              <a:rPr lang="en-US" smtClean="0"/>
              <a:t>18</a:t>
            </a:fld>
            <a:endParaRPr lang="en-US"/>
          </a:p>
        </p:txBody>
      </p:sp>
      <p:sp>
        <p:nvSpPr>
          <p:cNvPr id="2" name="Title 1">
            <a:extLst>
              <a:ext uri="{FF2B5EF4-FFF2-40B4-BE49-F238E27FC236}">
                <a16:creationId xmlns:a16="http://schemas.microsoft.com/office/drawing/2014/main" id="{1F570739-12A2-6CF7-393E-F2512F0BFE37}"/>
              </a:ext>
            </a:extLst>
          </p:cNvPr>
          <p:cNvSpPr>
            <a:spLocks noGrp="1"/>
          </p:cNvSpPr>
          <p:nvPr>
            <p:ph type="title" idx="1"/>
          </p:nvPr>
        </p:nvSpPr>
        <p:spPr/>
        <p:txBody>
          <a:bodyPr/>
          <a:lstStyle/>
          <a:p>
            <a:r>
              <a:rPr lang="en-US" dirty="0"/>
              <a:t>Amazon Titan models</a:t>
            </a:r>
          </a:p>
        </p:txBody>
      </p:sp>
      <p:graphicFrame>
        <p:nvGraphicFramePr>
          <p:cNvPr id="4" name="Table 17">
            <a:extLst>
              <a:ext uri="{FF2B5EF4-FFF2-40B4-BE49-F238E27FC236}">
                <a16:creationId xmlns:a16="http://schemas.microsoft.com/office/drawing/2014/main" id="{20C33B29-DB1F-935E-511B-07A0582A8935}"/>
              </a:ext>
            </a:extLst>
          </p:cNvPr>
          <p:cNvGraphicFramePr>
            <a:graphicFrameLocks noGrp="1"/>
          </p:cNvGraphicFramePr>
          <p:nvPr>
            <p:ph idx="2"/>
            <p:extLst>
              <p:ext uri="{D42A27DB-BD31-4B8C-83A1-F6EECF244321}">
                <p14:modId xmlns:p14="http://schemas.microsoft.com/office/powerpoint/2010/main" val="2209758725"/>
              </p:ext>
            </p:extLst>
          </p:nvPr>
        </p:nvGraphicFramePr>
        <p:xfrm>
          <a:off x="699678" y="1838993"/>
          <a:ext cx="10792644" cy="3947251"/>
        </p:xfrm>
        <a:graphic>
          <a:graphicData uri="http://schemas.openxmlformats.org/drawingml/2006/table">
            <a:tbl>
              <a:tblPr firstRow="1" bandRow="1">
                <a:tableStyleId>{E8034E78-7F5D-4C2E-B375-FC64B27BC917}</a:tableStyleId>
              </a:tblPr>
              <a:tblGrid>
                <a:gridCol w="3923895">
                  <a:extLst>
                    <a:ext uri="{9D8B030D-6E8A-4147-A177-3AD203B41FA5}">
                      <a16:colId xmlns:a16="http://schemas.microsoft.com/office/drawing/2014/main" val="2545652861"/>
                    </a:ext>
                  </a:extLst>
                </a:gridCol>
                <a:gridCol w="6868749">
                  <a:extLst>
                    <a:ext uri="{9D8B030D-6E8A-4147-A177-3AD203B41FA5}">
                      <a16:colId xmlns:a16="http://schemas.microsoft.com/office/drawing/2014/main" val="3446905247"/>
                    </a:ext>
                  </a:extLst>
                </a:gridCol>
              </a:tblGrid>
              <a:tr h="749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tx1"/>
                          </a:solidFill>
                        </a:rPr>
                        <a:t>Amazon Titan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tx1"/>
                          </a:solidFill>
                        </a:rPr>
                        <a:t>Benefits: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409167172"/>
                  </a:ext>
                </a:extLst>
              </a:tr>
              <a:tr h="31982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solidFill>
                          <a:srgbClr val="1B212E"/>
                        </a:solidFill>
                        <a:effectLst/>
                        <a:ea typeface="Amazon Ember" panose="020B0603020204020204" pitchFamily="34" charset="0"/>
                        <a:cs typeface="Amazon Ember" panose="020B06030202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i="0" dirty="0">
                          <a:solidFill>
                            <a:srgbClr val="1B212E"/>
                          </a:solidFill>
                          <a:effectLst/>
                          <a:ea typeface="Amazon Ember" panose="020B0603020204020204" pitchFamily="34" charset="0"/>
                          <a:cs typeface="Amazon Ember" panose="020B0603020204020204" pitchFamily="34" charset="0"/>
                        </a:rPr>
                        <a:t>Innovate responsibly with high-performing FMs from Amazon.</a:t>
                      </a:r>
                      <a:endParaRPr lang="en-US" dirty="0">
                        <a:solidFill>
                          <a:srgbClr val="1B212E"/>
                        </a:solidFill>
                        <a:ea typeface="Amazon Ember" panose="020B0603020204020204" pitchFamily="34" charset="0"/>
                        <a:cs typeface="Amazon Ember" panose="020B06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tc>
                  <a:txBody>
                    <a:bodyPr/>
                    <a:lstStyle/>
                    <a:p>
                      <a:pPr marL="403225" marR="0" lvl="0" indent="-403225" algn="l" defTabSz="91440" rtl="0" eaLnBrk="1" fontAlgn="auto" latinLnBrk="0" hangingPunct="1">
                        <a:lnSpc>
                          <a:spcPct val="100000"/>
                        </a:lnSpc>
                        <a:spcBef>
                          <a:spcPts val="0"/>
                        </a:spcBef>
                        <a:spcAft>
                          <a:spcPts val="1200"/>
                        </a:spcAft>
                        <a:buClr>
                          <a:srgbClr val="1D212E"/>
                        </a:buClr>
                        <a:buSzPct val="110000"/>
                        <a:buFontTx/>
                        <a:buBlip>
                          <a:blip r:embed="rId3">
                            <a:extLst>
                              <a:ext uri="{96DAC541-7B7A-43D3-8B79-37D633B846F1}">
                                <asvg:svgBlip xmlns:asvg="http://schemas.microsoft.com/office/drawing/2016/SVG/main" r:embed="rId4"/>
                              </a:ext>
                            </a:extLst>
                          </a:blip>
                        </a:buBlip>
                        <a:tabLst>
                          <a:tab pos="227013" algn="l"/>
                        </a:tabLst>
                        <a:defRPr/>
                      </a:pPr>
                      <a:r>
                        <a:rPr kumimoji="0" lang="en-US" sz="2400" b="0" i="0" u="none" strike="noStrike" kern="1200" cap="none" spc="0" normalizeH="0" baseline="0" noProof="0" dirty="0">
                          <a:ln>
                            <a:noFill/>
                          </a:ln>
                          <a:solidFill>
                            <a:srgbClr val="1B212E"/>
                          </a:solidFill>
                          <a:effectLst/>
                          <a:uLnTx/>
                          <a:uFillTx/>
                          <a:latin typeface="+mn-lt"/>
                          <a:ea typeface="+mn-ea"/>
                          <a:cs typeface="+mn-cs"/>
                        </a:rPr>
                        <a:t>Automate natural language tasks such as summarization and text generation</a:t>
                      </a:r>
                    </a:p>
                    <a:p>
                      <a:pPr marL="403225" marR="0" lvl="0" indent="-403225" algn="l" defTabSz="91440" rtl="0" eaLnBrk="1" fontAlgn="auto" latinLnBrk="0" hangingPunct="1">
                        <a:lnSpc>
                          <a:spcPct val="100000"/>
                        </a:lnSpc>
                        <a:spcBef>
                          <a:spcPts val="0"/>
                        </a:spcBef>
                        <a:spcAft>
                          <a:spcPts val="1200"/>
                        </a:spcAft>
                        <a:buClr>
                          <a:srgbClr val="1D212E"/>
                        </a:buClr>
                        <a:buSzPct val="110000"/>
                        <a:buFontTx/>
                        <a:buBlip>
                          <a:blip r:embed="rId3">
                            <a:extLst>
                              <a:ext uri="{96DAC541-7B7A-43D3-8B79-37D633B846F1}">
                                <asvg:svgBlip xmlns:asvg="http://schemas.microsoft.com/office/drawing/2016/SVG/main" r:embed="rId4"/>
                              </a:ext>
                            </a:extLst>
                          </a:blip>
                        </a:buBlip>
                        <a:tabLst>
                          <a:tab pos="227013" algn="l"/>
                        </a:tabLst>
                        <a:defRPr/>
                      </a:pPr>
                      <a:r>
                        <a:rPr kumimoji="0" lang="en-US" sz="2400" b="0" i="0" u="none" strike="noStrike" kern="1200" cap="none" spc="0" normalizeH="0" baseline="0" noProof="0" dirty="0">
                          <a:ln>
                            <a:noFill/>
                          </a:ln>
                          <a:solidFill>
                            <a:srgbClr val="1B212E"/>
                          </a:solidFill>
                          <a:effectLst/>
                          <a:uLnTx/>
                          <a:uFillTx/>
                          <a:latin typeface="+mn-lt"/>
                          <a:ea typeface="+mn-ea"/>
                          <a:cs typeface="+mn-cs"/>
                        </a:rPr>
                        <a:t>Enhance search and improve personalized recommendations with Titan Embeddings</a:t>
                      </a:r>
                    </a:p>
                    <a:p>
                      <a:pPr marL="403225" marR="0" lvl="0" indent="-403225" algn="l" defTabSz="91440" rtl="0" eaLnBrk="1" fontAlgn="auto" latinLnBrk="0" hangingPunct="1">
                        <a:lnSpc>
                          <a:spcPct val="100000"/>
                        </a:lnSpc>
                        <a:spcBef>
                          <a:spcPts val="0"/>
                        </a:spcBef>
                        <a:spcAft>
                          <a:spcPts val="1200"/>
                        </a:spcAft>
                        <a:buClr>
                          <a:srgbClr val="1D212E"/>
                        </a:buClr>
                        <a:buSzPct val="110000"/>
                        <a:buFontTx/>
                        <a:buBlip>
                          <a:blip r:embed="rId3">
                            <a:extLst>
                              <a:ext uri="{96DAC541-7B7A-43D3-8B79-37D633B846F1}">
                                <asvg:svgBlip xmlns:asvg="http://schemas.microsoft.com/office/drawing/2016/SVG/main" r:embed="rId4"/>
                              </a:ext>
                            </a:extLst>
                          </a:blip>
                        </a:buBlip>
                        <a:tabLst>
                          <a:tab pos="227013" algn="l"/>
                        </a:tabLst>
                        <a:defRPr/>
                      </a:pPr>
                      <a:r>
                        <a:rPr kumimoji="0" lang="en-US" sz="2400" b="0" i="0" u="none" strike="noStrike" kern="1200" cap="none" spc="0" normalizeH="0" baseline="0" noProof="0" dirty="0">
                          <a:ln>
                            <a:noFill/>
                          </a:ln>
                          <a:solidFill>
                            <a:srgbClr val="1B212E"/>
                          </a:solidFill>
                          <a:effectLst/>
                          <a:uLnTx/>
                          <a:uFillTx/>
                          <a:latin typeface="+mn-lt"/>
                          <a:ea typeface="+mn-ea"/>
                          <a:cs typeface="+mn-cs"/>
                        </a:rPr>
                        <a:t>Support responsible use of AI by reducing inappropriate or harmful content</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456476977"/>
                  </a:ext>
                </a:extLst>
              </a:tr>
            </a:tbl>
          </a:graphicData>
        </a:graphic>
      </p:graphicFrame>
      <p:sp>
        <p:nvSpPr>
          <p:cNvPr id="26" name="TextBox 25">
            <a:extLst>
              <a:ext uri="{FF2B5EF4-FFF2-40B4-BE49-F238E27FC236}">
                <a16:creationId xmlns:a16="http://schemas.microsoft.com/office/drawing/2014/main" id="{FE7D2956-CDCF-C09B-7474-B51826C16248}"/>
              </a:ext>
            </a:extLst>
          </p:cNvPr>
          <p:cNvSpPr txBox="1"/>
          <p:nvPr/>
        </p:nvSpPr>
        <p:spPr>
          <a:xfrm>
            <a:off x="1700170" y="5201586"/>
            <a:ext cx="1741471" cy="369332"/>
          </a:xfrm>
          <a:prstGeom prst="rect">
            <a:avLst/>
          </a:prstGeom>
          <a:noFill/>
          <a:ln>
            <a:noFill/>
          </a:ln>
        </p:spPr>
        <p:txBody>
          <a:bodyPr wrap="square">
            <a:spAutoFit/>
          </a:bodyPr>
          <a:lstStyle/>
          <a:p>
            <a:pPr algn="ctr"/>
            <a:r>
              <a:rPr lang="en-US" b="0" i="0" dirty="0">
                <a:effectLst/>
                <a:latin typeface="+mj-lt"/>
              </a:rPr>
              <a:t>Titan models</a:t>
            </a:r>
          </a:p>
        </p:txBody>
      </p:sp>
      <p:grpSp>
        <p:nvGrpSpPr>
          <p:cNvPr id="27" name="Graphic 250">
            <a:extLst>
              <a:ext uri="{FF2B5EF4-FFF2-40B4-BE49-F238E27FC236}">
                <a16:creationId xmlns:a16="http://schemas.microsoft.com/office/drawing/2014/main" id="{C3F45E43-D798-2C7E-B5E1-C855C3F8BFFA}"/>
              </a:ext>
              <a:ext uri="{C183D7F6-B498-43B3-948B-1728B52AA6E4}">
                <adec:decorative xmlns:adec="http://schemas.microsoft.com/office/drawing/2017/decorative" val="1"/>
              </a:ext>
            </a:extLst>
          </p:cNvPr>
          <p:cNvGrpSpPr>
            <a:grpSpLocks noChangeAspect="1"/>
          </p:cNvGrpSpPr>
          <p:nvPr/>
        </p:nvGrpSpPr>
        <p:grpSpPr>
          <a:xfrm>
            <a:off x="1542565" y="3443452"/>
            <a:ext cx="2056680" cy="2056680"/>
            <a:chOff x="9704553" y="322847"/>
            <a:chExt cx="643689" cy="643689"/>
          </a:xfrm>
          <a:effectLst>
            <a:outerShdw blurRad="50800" dist="38100" dir="2700000" algn="tl" rotWithShape="0">
              <a:prstClr val="black">
                <a:alpha val="40000"/>
              </a:prstClr>
            </a:outerShdw>
          </a:effectLst>
        </p:grpSpPr>
        <p:sp>
          <p:nvSpPr>
            <p:cNvPr id="28" name="Freeform: Shape 20">
              <a:extLst>
                <a:ext uri="{FF2B5EF4-FFF2-40B4-BE49-F238E27FC236}">
                  <a16:creationId xmlns:a16="http://schemas.microsoft.com/office/drawing/2014/main" id="{46E0FC71-B3B7-A18B-33AC-1E1343D80742}"/>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19050" cap="flat">
              <a:solidFill>
                <a:schemeClr val="tx1"/>
              </a:solidFill>
              <a:prstDash val="solid"/>
              <a:round/>
            </a:ln>
          </p:spPr>
          <p:txBody>
            <a:bodyPr rtlCol="0" anchor="ctr"/>
            <a:lstStyle/>
            <a:p>
              <a:pPr algn="ctr"/>
              <a:endParaRPr lang="en-US" dirty="0"/>
            </a:p>
          </p:txBody>
        </p:sp>
        <p:sp>
          <p:nvSpPr>
            <p:cNvPr id="29" name="Freeform: Shape 21">
              <a:extLst>
                <a:ext uri="{FF2B5EF4-FFF2-40B4-BE49-F238E27FC236}">
                  <a16:creationId xmlns:a16="http://schemas.microsoft.com/office/drawing/2014/main" id="{3ADAA326-EDC7-5618-F78F-128649C61548}"/>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19050" cap="flat">
              <a:solidFill>
                <a:schemeClr val="tx1"/>
              </a:solidFill>
              <a:prstDash val="solid"/>
              <a:round/>
            </a:ln>
          </p:spPr>
          <p:txBody>
            <a:bodyPr rtlCol="0" anchor="ctr"/>
            <a:lstStyle/>
            <a:p>
              <a:pPr algn="ctr"/>
              <a:endParaRPr lang="en-US" dirty="0"/>
            </a:p>
          </p:txBody>
        </p:sp>
        <p:sp>
          <p:nvSpPr>
            <p:cNvPr id="30" name="Freeform: Shape 22">
              <a:extLst>
                <a:ext uri="{FF2B5EF4-FFF2-40B4-BE49-F238E27FC236}">
                  <a16:creationId xmlns:a16="http://schemas.microsoft.com/office/drawing/2014/main" id="{DDA8C25E-7127-18B2-DFE5-4033B0CFBEBC}"/>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19050" cap="flat">
              <a:solidFill>
                <a:schemeClr val="tx1"/>
              </a:solidFill>
              <a:prstDash val="solid"/>
              <a:round/>
            </a:ln>
          </p:spPr>
          <p:txBody>
            <a:bodyPr rtlCol="0" anchor="ctr"/>
            <a:lstStyle/>
            <a:p>
              <a:pPr algn="ctr"/>
              <a:endParaRPr lang="en-US" dirty="0"/>
            </a:p>
          </p:txBody>
        </p:sp>
        <p:sp>
          <p:nvSpPr>
            <p:cNvPr id="31" name="Freeform: Shape 23">
              <a:extLst>
                <a:ext uri="{FF2B5EF4-FFF2-40B4-BE49-F238E27FC236}">
                  <a16:creationId xmlns:a16="http://schemas.microsoft.com/office/drawing/2014/main" id="{1BD57EC8-04FB-DB42-E9D1-DE99E59E74F8}"/>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19050" cap="flat">
              <a:solidFill>
                <a:schemeClr val="tx1"/>
              </a:solidFill>
              <a:prstDash val="solid"/>
              <a:round/>
            </a:ln>
          </p:spPr>
          <p:txBody>
            <a:bodyPr rtlCol="0" anchor="ctr"/>
            <a:lstStyle/>
            <a:p>
              <a:pPr algn="ctr"/>
              <a:endParaRPr lang="en-US" dirty="0"/>
            </a:p>
          </p:txBody>
        </p:sp>
        <p:sp>
          <p:nvSpPr>
            <p:cNvPr id="32" name="Freeform: Shape 24">
              <a:extLst>
                <a:ext uri="{FF2B5EF4-FFF2-40B4-BE49-F238E27FC236}">
                  <a16:creationId xmlns:a16="http://schemas.microsoft.com/office/drawing/2014/main" id="{57CAF7E9-AFBE-1265-A1C4-35608AC90DCC}"/>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19050" cap="flat">
              <a:solidFill>
                <a:schemeClr val="tx1"/>
              </a:solidFill>
              <a:prstDash val="solid"/>
              <a:round/>
            </a:ln>
          </p:spPr>
          <p:txBody>
            <a:bodyPr rtlCol="0" anchor="ctr"/>
            <a:lstStyle/>
            <a:p>
              <a:pPr algn="ctr"/>
              <a:endParaRPr lang="en-US" dirty="0"/>
            </a:p>
          </p:txBody>
        </p:sp>
        <p:sp>
          <p:nvSpPr>
            <p:cNvPr id="33" name="Freeform: Shape 25">
              <a:extLst>
                <a:ext uri="{FF2B5EF4-FFF2-40B4-BE49-F238E27FC236}">
                  <a16:creationId xmlns:a16="http://schemas.microsoft.com/office/drawing/2014/main" id="{589FC676-3C5E-4B56-D9AF-7F51CE33FF6D}"/>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chemeClr val="tx1"/>
              </a:solidFill>
              <a:prstDash val="solid"/>
              <a:round/>
            </a:ln>
          </p:spPr>
          <p:txBody>
            <a:bodyPr rtlCol="0" anchor="ctr"/>
            <a:lstStyle/>
            <a:p>
              <a:pPr algn="ctr"/>
              <a:endParaRPr lang="en-US" dirty="0"/>
            </a:p>
          </p:txBody>
        </p:sp>
        <p:sp>
          <p:nvSpPr>
            <p:cNvPr id="34" name="Freeform: Shape 26">
              <a:extLst>
                <a:ext uri="{FF2B5EF4-FFF2-40B4-BE49-F238E27FC236}">
                  <a16:creationId xmlns:a16="http://schemas.microsoft.com/office/drawing/2014/main" id="{DFBC4A70-6FE7-C40C-3121-715B05A9289D}"/>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19050" cap="flat">
              <a:solidFill>
                <a:schemeClr val="tx1"/>
              </a:solidFill>
              <a:prstDash val="solid"/>
              <a:round/>
            </a:ln>
          </p:spPr>
          <p:txBody>
            <a:bodyPr rtlCol="0" anchor="ctr"/>
            <a:lstStyle/>
            <a:p>
              <a:pPr algn="ctr"/>
              <a:endParaRPr lang="en-US" dirty="0"/>
            </a:p>
          </p:txBody>
        </p:sp>
        <p:sp>
          <p:nvSpPr>
            <p:cNvPr id="35" name="Freeform: Shape 34">
              <a:extLst>
                <a:ext uri="{FF2B5EF4-FFF2-40B4-BE49-F238E27FC236}">
                  <a16:creationId xmlns:a16="http://schemas.microsoft.com/office/drawing/2014/main" id="{C7012385-8F30-1715-0656-E54033D91257}"/>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19050" cap="flat">
              <a:solidFill>
                <a:schemeClr val="tx1"/>
              </a:solidFill>
              <a:prstDash val="solid"/>
              <a:round/>
            </a:ln>
          </p:spPr>
          <p:txBody>
            <a:bodyPr rtlCol="0" anchor="ctr"/>
            <a:lstStyle/>
            <a:p>
              <a:pPr algn="ctr"/>
              <a:endParaRPr lang="en-US" dirty="0"/>
            </a:p>
          </p:txBody>
        </p:sp>
        <p:sp>
          <p:nvSpPr>
            <p:cNvPr id="36" name="Freeform: Shape 28">
              <a:extLst>
                <a:ext uri="{FF2B5EF4-FFF2-40B4-BE49-F238E27FC236}">
                  <a16:creationId xmlns:a16="http://schemas.microsoft.com/office/drawing/2014/main" id="{F846DF4D-154D-D2EA-D514-06A937C0C741}"/>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chemeClr val="tx1"/>
              </a:solidFill>
              <a:prstDash val="solid"/>
              <a:round/>
            </a:ln>
          </p:spPr>
          <p:txBody>
            <a:bodyPr rtlCol="0" anchor="ctr"/>
            <a:lstStyle/>
            <a:p>
              <a:pPr algn="ctr"/>
              <a:endParaRPr lang="en-US" dirty="0"/>
            </a:p>
          </p:txBody>
        </p:sp>
        <p:sp>
          <p:nvSpPr>
            <p:cNvPr id="37" name="Freeform: Shape 29">
              <a:extLst>
                <a:ext uri="{FF2B5EF4-FFF2-40B4-BE49-F238E27FC236}">
                  <a16:creationId xmlns:a16="http://schemas.microsoft.com/office/drawing/2014/main" id="{0C0050DF-C8EF-DE54-AA5D-A409CD70347F}"/>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19050" cap="flat">
              <a:solidFill>
                <a:schemeClr val="tx1"/>
              </a:solidFill>
              <a:prstDash val="solid"/>
              <a:round/>
            </a:ln>
          </p:spPr>
          <p:txBody>
            <a:bodyPr rtlCol="0" anchor="ctr"/>
            <a:lstStyle/>
            <a:p>
              <a:pPr algn="ctr"/>
              <a:endParaRPr lang="en-US" dirty="0"/>
            </a:p>
          </p:txBody>
        </p:sp>
        <p:sp>
          <p:nvSpPr>
            <p:cNvPr id="38" name="Freeform: Shape 30">
              <a:extLst>
                <a:ext uri="{FF2B5EF4-FFF2-40B4-BE49-F238E27FC236}">
                  <a16:creationId xmlns:a16="http://schemas.microsoft.com/office/drawing/2014/main" id="{E062811D-DE8E-4ACA-7F37-8F44E2C098AB}"/>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19050" cap="flat">
              <a:solidFill>
                <a:schemeClr val="tx1"/>
              </a:solidFill>
              <a:prstDash val="solid"/>
              <a:round/>
            </a:ln>
          </p:spPr>
          <p:txBody>
            <a:bodyPr rtlCol="0" anchor="ctr"/>
            <a:lstStyle/>
            <a:p>
              <a:pPr algn="ctr"/>
              <a:endParaRPr lang="en-US" dirty="0"/>
            </a:p>
          </p:txBody>
        </p:sp>
        <p:sp>
          <p:nvSpPr>
            <p:cNvPr id="39" name="Freeform: Shape 31">
              <a:extLst>
                <a:ext uri="{FF2B5EF4-FFF2-40B4-BE49-F238E27FC236}">
                  <a16:creationId xmlns:a16="http://schemas.microsoft.com/office/drawing/2014/main" id="{B98C483F-70F7-99CB-AA60-FA3E7E5B12CC}"/>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19050" cap="flat">
              <a:solidFill>
                <a:schemeClr val="tx1"/>
              </a:solidFill>
              <a:prstDash val="solid"/>
              <a:round/>
            </a:ln>
          </p:spPr>
          <p:txBody>
            <a:bodyPr rtlCol="0" anchor="ctr"/>
            <a:lstStyle/>
            <a:p>
              <a:pPr algn="ctr"/>
              <a:endParaRPr lang="en-US" dirty="0"/>
            </a:p>
          </p:txBody>
        </p:sp>
        <p:sp>
          <p:nvSpPr>
            <p:cNvPr id="40" name="Freeform: Shape 32">
              <a:extLst>
                <a:ext uri="{FF2B5EF4-FFF2-40B4-BE49-F238E27FC236}">
                  <a16:creationId xmlns:a16="http://schemas.microsoft.com/office/drawing/2014/main" id="{1D17499E-74A8-FE31-D5E6-BAA12376E575}"/>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19050" cap="flat">
              <a:solidFill>
                <a:schemeClr val="tx1"/>
              </a:solidFill>
              <a:prstDash val="solid"/>
              <a:round/>
            </a:ln>
          </p:spPr>
          <p:txBody>
            <a:bodyPr rtlCol="0" anchor="ctr"/>
            <a:lstStyle/>
            <a:p>
              <a:pPr algn="ctr"/>
              <a:endParaRPr lang="en-US" dirty="0"/>
            </a:p>
          </p:txBody>
        </p:sp>
        <p:sp>
          <p:nvSpPr>
            <p:cNvPr id="41" name="Freeform: Shape 33">
              <a:extLst>
                <a:ext uri="{FF2B5EF4-FFF2-40B4-BE49-F238E27FC236}">
                  <a16:creationId xmlns:a16="http://schemas.microsoft.com/office/drawing/2014/main" id="{46E71361-8BEF-25CE-B902-6A4AF9EF7672}"/>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19050" cap="flat">
              <a:solidFill>
                <a:schemeClr val="tx1"/>
              </a:solidFill>
              <a:prstDash val="solid"/>
              <a:round/>
            </a:ln>
          </p:spPr>
          <p:txBody>
            <a:bodyPr rtlCol="0" anchor="ctr"/>
            <a:lstStyle/>
            <a:p>
              <a:pPr algn="ctr"/>
              <a:endParaRPr lang="en-US" dirty="0"/>
            </a:p>
          </p:txBody>
        </p:sp>
        <p:sp>
          <p:nvSpPr>
            <p:cNvPr id="42" name="Freeform: Shape 34">
              <a:extLst>
                <a:ext uri="{FF2B5EF4-FFF2-40B4-BE49-F238E27FC236}">
                  <a16:creationId xmlns:a16="http://schemas.microsoft.com/office/drawing/2014/main" id="{FE7B64DD-A2A8-441D-28B3-33847BAB0380}"/>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19050" cap="flat">
              <a:solidFill>
                <a:schemeClr val="tx1"/>
              </a:solidFill>
              <a:prstDash val="solid"/>
              <a:round/>
            </a:ln>
          </p:spPr>
          <p:txBody>
            <a:bodyPr rtlCol="0" anchor="ctr"/>
            <a:lstStyle/>
            <a:p>
              <a:pPr algn="ctr"/>
              <a:endParaRPr lang="en-US" dirty="0"/>
            </a:p>
          </p:txBody>
        </p:sp>
        <p:sp>
          <p:nvSpPr>
            <p:cNvPr id="43" name="Freeform: Shape 35">
              <a:extLst>
                <a:ext uri="{FF2B5EF4-FFF2-40B4-BE49-F238E27FC236}">
                  <a16:creationId xmlns:a16="http://schemas.microsoft.com/office/drawing/2014/main" id="{DB07E785-3318-45AA-9003-6402C3DBE131}"/>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44" name="Freeform: Shape 36">
              <a:extLst>
                <a:ext uri="{FF2B5EF4-FFF2-40B4-BE49-F238E27FC236}">
                  <a16:creationId xmlns:a16="http://schemas.microsoft.com/office/drawing/2014/main" id="{EB2FB00F-6348-BB22-61DE-CFAF7446B631}"/>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45" name="Freeform: Shape 37">
              <a:extLst>
                <a:ext uri="{FF2B5EF4-FFF2-40B4-BE49-F238E27FC236}">
                  <a16:creationId xmlns:a16="http://schemas.microsoft.com/office/drawing/2014/main" id="{57D88FD3-B10E-8D5A-CC3E-6357E6700CAF}"/>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46" name="Freeform: Shape 38">
              <a:extLst>
                <a:ext uri="{FF2B5EF4-FFF2-40B4-BE49-F238E27FC236}">
                  <a16:creationId xmlns:a16="http://schemas.microsoft.com/office/drawing/2014/main" id="{B20DC811-6B25-D0C3-FAE8-FB2ADE803FBA}"/>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47" name="Freeform: Shape 39">
              <a:extLst>
                <a:ext uri="{FF2B5EF4-FFF2-40B4-BE49-F238E27FC236}">
                  <a16:creationId xmlns:a16="http://schemas.microsoft.com/office/drawing/2014/main" id="{12269BB6-9F40-CC2D-D0DC-98AEDEF0D47D}"/>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19050" cap="flat">
              <a:solidFill>
                <a:schemeClr val="tx1"/>
              </a:solidFill>
              <a:prstDash val="solid"/>
              <a:round/>
            </a:ln>
          </p:spPr>
          <p:txBody>
            <a:bodyPr rtlCol="0" anchor="ctr"/>
            <a:lstStyle/>
            <a:p>
              <a:pPr algn="ctr"/>
              <a:endParaRPr lang="en-US" dirty="0"/>
            </a:p>
          </p:txBody>
        </p:sp>
      </p:grpSp>
    </p:spTree>
    <p:extLst>
      <p:ext uri="{BB962C8B-B14F-4D97-AF65-F5344CB8AC3E}">
        <p14:creationId xmlns:p14="http://schemas.microsoft.com/office/powerpoint/2010/main" val="258555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AD3DAC2-6543-759B-C408-00E56030B64B}"/>
              </a:ext>
            </a:extLst>
          </p:cNvPr>
          <p:cNvSpPr>
            <a:spLocks noGrp="1"/>
          </p:cNvSpPr>
          <p:nvPr>
            <p:ph type="sldNum" idx="97"/>
          </p:nvPr>
        </p:nvSpPr>
        <p:spPr/>
        <p:txBody>
          <a:bodyPr/>
          <a:lstStyle/>
          <a:p>
            <a:fld id="{86A8BF56-6CB3-514C-9A64-F39D95C9E25B}" type="slidenum">
              <a:rPr lang="en-US" smtClean="0"/>
              <a:t>19</a:t>
            </a:fld>
            <a:endParaRPr lang="en-US"/>
          </a:p>
        </p:txBody>
      </p:sp>
      <p:sp>
        <p:nvSpPr>
          <p:cNvPr id="2" name="Title 1">
            <a:extLst>
              <a:ext uri="{FF2B5EF4-FFF2-40B4-BE49-F238E27FC236}">
                <a16:creationId xmlns:a16="http://schemas.microsoft.com/office/drawing/2014/main" id="{91959A73-8C30-8A21-3EDA-B8AA0A38532B}"/>
              </a:ext>
            </a:extLst>
          </p:cNvPr>
          <p:cNvSpPr>
            <a:spLocks noGrp="1"/>
          </p:cNvSpPr>
          <p:nvPr>
            <p:ph type="title" idx="1"/>
          </p:nvPr>
        </p:nvSpPr>
        <p:spPr/>
        <p:txBody>
          <a:bodyPr/>
          <a:lstStyle/>
          <a:p>
            <a:r>
              <a:rPr lang="en-US" dirty="0"/>
              <a:t>Amazon Titan Text Models</a:t>
            </a:r>
          </a:p>
        </p:txBody>
      </p:sp>
      <p:sp>
        <p:nvSpPr>
          <p:cNvPr id="4" name="Rectangle 3">
            <a:extLst>
              <a:ext uri="{FF2B5EF4-FFF2-40B4-BE49-F238E27FC236}">
                <a16:creationId xmlns:a16="http://schemas.microsoft.com/office/drawing/2014/main" id="{95B85AF7-8E97-3D49-77A0-A447751AF483}"/>
              </a:ext>
              <a:ext uri="{C183D7F6-B498-43B3-948B-1728B52AA6E4}">
                <adec:decorative xmlns:adec="http://schemas.microsoft.com/office/drawing/2017/decorative" val="1"/>
              </a:ext>
            </a:extLst>
          </p:cNvPr>
          <p:cNvSpPr/>
          <p:nvPr/>
        </p:nvSpPr>
        <p:spPr>
          <a:xfrm>
            <a:off x="414422" y="4419075"/>
            <a:ext cx="10842157" cy="1887131"/>
          </a:xfrm>
          <a:prstGeom prst="rect">
            <a:avLst/>
          </a:prstGeom>
          <a:solidFill>
            <a:schemeClr val="tx1">
              <a:lumMod val="10000"/>
              <a:lumOff val="90000"/>
            </a:schemeClr>
          </a:solidFill>
          <a:ln cap="sq">
            <a:prstDash val="solid"/>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EFFB9E1-140F-0773-FCFE-31C022E50DB6}"/>
              </a:ext>
            </a:extLst>
          </p:cNvPr>
          <p:cNvSpPr/>
          <p:nvPr/>
        </p:nvSpPr>
        <p:spPr>
          <a:xfrm>
            <a:off x="1666322" y="1693873"/>
            <a:ext cx="8051901" cy="2521706"/>
          </a:xfrm>
          <a:prstGeom prst="rect">
            <a:avLst/>
          </a:prstGeom>
          <a:solidFill>
            <a:schemeClr val="tx1">
              <a:lumMod val="10000"/>
              <a:lumOff val="90000"/>
            </a:schemeClr>
          </a:solidFill>
          <a:ln cap="sq">
            <a:prstDash val="solid"/>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aphic 250">
            <a:extLst>
              <a:ext uri="{FF2B5EF4-FFF2-40B4-BE49-F238E27FC236}">
                <a16:creationId xmlns:a16="http://schemas.microsoft.com/office/drawing/2014/main" id="{64BBE693-C406-6482-6D2D-B1077C2E3325}"/>
              </a:ext>
              <a:ext uri="{C183D7F6-B498-43B3-948B-1728B52AA6E4}">
                <adec:decorative xmlns:adec="http://schemas.microsoft.com/office/drawing/2017/decorative" val="1"/>
              </a:ext>
            </a:extLst>
          </p:cNvPr>
          <p:cNvGrpSpPr>
            <a:grpSpLocks noChangeAspect="1"/>
          </p:cNvGrpSpPr>
          <p:nvPr/>
        </p:nvGrpSpPr>
        <p:grpSpPr>
          <a:xfrm>
            <a:off x="1973988" y="2000377"/>
            <a:ext cx="1561669" cy="1561669"/>
            <a:chOff x="9704553" y="322847"/>
            <a:chExt cx="643689" cy="643689"/>
          </a:xfrm>
          <a:effectLst>
            <a:outerShdw blurRad="50800" dist="38100" dir="2700000" algn="tl" rotWithShape="0">
              <a:prstClr val="black">
                <a:alpha val="40000"/>
              </a:prstClr>
            </a:outerShdw>
          </a:effectLst>
        </p:grpSpPr>
        <p:sp>
          <p:nvSpPr>
            <p:cNvPr id="7" name="Freeform: Shape 20">
              <a:extLst>
                <a:ext uri="{FF2B5EF4-FFF2-40B4-BE49-F238E27FC236}">
                  <a16:creationId xmlns:a16="http://schemas.microsoft.com/office/drawing/2014/main" id="{E62C1455-D5DB-60FF-7A07-F880CBA8AAB5}"/>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19050" cap="flat">
              <a:solidFill>
                <a:schemeClr val="tx1"/>
              </a:solidFill>
              <a:prstDash val="solid"/>
              <a:round/>
            </a:ln>
          </p:spPr>
          <p:txBody>
            <a:bodyPr rtlCol="0" anchor="ctr"/>
            <a:lstStyle/>
            <a:p>
              <a:pPr algn="ctr"/>
              <a:endParaRPr lang="en-US" dirty="0"/>
            </a:p>
          </p:txBody>
        </p:sp>
        <p:sp>
          <p:nvSpPr>
            <p:cNvPr id="8" name="Freeform: Shape 21">
              <a:extLst>
                <a:ext uri="{FF2B5EF4-FFF2-40B4-BE49-F238E27FC236}">
                  <a16:creationId xmlns:a16="http://schemas.microsoft.com/office/drawing/2014/main" id="{858EEBFF-4805-972C-2477-BC7F1B49C841}"/>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19050" cap="flat">
              <a:solidFill>
                <a:schemeClr val="tx1"/>
              </a:solidFill>
              <a:prstDash val="solid"/>
              <a:round/>
            </a:ln>
          </p:spPr>
          <p:txBody>
            <a:bodyPr rtlCol="0" anchor="ctr"/>
            <a:lstStyle/>
            <a:p>
              <a:pPr algn="ctr"/>
              <a:endParaRPr lang="en-US" dirty="0"/>
            </a:p>
          </p:txBody>
        </p:sp>
        <p:sp>
          <p:nvSpPr>
            <p:cNvPr id="9" name="Freeform: Shape 22">
              <a:extLst>
                <a:ext uri="{FF2B5EF4-FFF2-40B4-BE49-F238E27FC236}">
                  <a16:creationId xmlns:a16="http://schemas.microsoft.com/office/drawing/2014/main" id="{098043E9-AA15-C40F-BFA7-A51167D5A7DD}"/>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19050" cap="flat">
              <a:solidFill>
                <a:schemeClr val="tx1"/>
              </a:solidFill>
              <a:prstDash val="solid"/>
              <a:round/>
            </a:ln>
          </p:spPr>
          <p:txBody>
            <a:bodyPr rtlCol="0" anchor="ctr"/>
            <a:lstStyle/>
            <a:p>
              <a:pPr algn="ctr"/>
              <a:endParaRPr lang="en-US" dirty="0"/>
            </a:p>
          </p:txBody>
        </p:sp>
        <p:sp>
          <p:nvSpPr>
            <p:cNvPr id="10" name="Freeform: Shape 23">
              <a:extLst>
                <a:ext uri="{FF2B5EF4-FFF2-40B4-BE49-F238E27FC236}">
                  <a16:creationId xmlns:a16="http://schemas.microsoft.com/office/drawing/2014/main" id="{0E5C03FE-1A6E-A1B0-C13C-5CF9F1B3981B}"/>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19050" cap="flat">
              <a:solidFill>
                <a:schemeClr val="tx1"/>
              </a:solidFill>
              <a:prstDash val="solid"/>
              <a:round/>
            </a:ln>
          </p:spPr>
          <p:txBody>
            <a:bodyPr rtlCol="0" anchor="ctr"/>
            <a:lstStyle/>
            <a:p>
              <a:pPr algn="ctr"/>
              <a:endParaRPr lang="en-US" dirty="0"/>
            </a:p>
          </p:txBody>
        </p:sp>
        <p:sp>
          <p:nvSpPr>
            <p:cNvPr id="11" name="Freeform: Shape 24">
              <a:extLst>
                <a:ext uri="{FF2B5EF4-FFF2-40B4-BE49-F238E27FC236}">
                  <a16:creationId xmlns:a16="http://schemas.microsoft.com/office/drawing/2014/main" id="{1D41DDAF-A652-341E-F357-7914CA81E4F5}"/>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19050" cap="flat">
              <a:solidFill>
                <a:schemeClr val="tx1"/>
              </a:solidFill>
              <a:prstDash val="solid"/>
              <a:round/>
            </a:ln>
          </p:spPr>
          <p:txBody>
            <a:bodyPr rtlCol="0" anchor="ctr"/>
            <a:lstStyle/>
            <a:p>
              <a:pPr algn="ctr"/>
              <a:endParaRPr lang="en-US" dirty="0"/>
            </a:p>
          </p:txBody>
        </p:sp>
        <p:sp>
          <p:nvSpPr>
            <p:cNvPr id="12" name="Freeform: Shape 25">
              <a:extLst>
                <a:ext uri="{FF2B5EF4-FFF2-40B4-BE49-F238E27FC236}">
                  <a16:creationId xmlns:a16="http://schemas.microsoft.com/office/drawing/2014/main" id="{19396C23-6508-9F85-F8D4-7B271FAE868A}"/>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chemeClr val="tx1"/>
              </a:solidFill>
              <a:prstDash val="solid"/>
              <a:round/>
            </a:ln>
          </p:spPr>
          <p:txBody>
            <a:bodyPr rtlCol="0" anchor="ctr"/>
            <a:lstStyle/>
            <a:p>
              <a:pPr algn="ctr"/>
              <a:endParaRPr lang="en-US" dirty="0"/>
            </a:p>
          </p:txBody>
        </p:sp>
        <p:sp>
          <p:nvSpPr>
            <p:cNvPr id="13" name="Freeform: Shape 26">
              <a:extLst>
                <a:ext uri="{FF2B5EF4-FFF2-40B4-BE49-F238E27FC236}">
                  <a16:creationId xmlns:a16="http://schemas.microsoft.com/office/drawing/2014/main" id="{057ECF52-5EF3-A869-188A-F5498E565F4D}"/>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19050" cap="flat">
              <a:solidFill>
                <a:schemeClr val="tx1"/>
              </a:solidFill>
              <a:prstDash val="solid"/>
              <a:round/>
            </a:ln>
          </p:spPr>
          <p:txBody>
            <a:bodyPr rtlCol="0" anchor="ctr"/>
            <a:lstStyle/>
            <a:p>
              <a:pPr algn="ctr"/>
              <a:endParaRPr lang="en-US" dirty="0"/>
            </a:p>
          </p:txBody>
        </p:sp>
        <p:sp>
          <p:nvSpPr>
            <p:cNvPr id="14" name="Freeform: Shape 27">
              <a:extLst>
                <a:ext uri="{FF2B5EF4-FFF2-40B4-BE49-F238E27FC236}">
                  <a16:creationId xmlns:a16="http://schemas.microsoft.com/office/drawing/2014/main" id="{8A16505F-771F-836D-9AB0-76E1382DF41E}"/>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19050" cap="flat">
              <a:solidFill>
                <a:schemeClr val="tx1"/>
              </a:solidFill>
              <a:prstDash val="solid"/>
              <a:round/>
            </a:ln>
          </p:spPr>
          <p:txBody>
            <a:bodyPr rtlCol="0" anchor="ctr"/>
            <a:lstStyle/>
            <a:p>
              <a:pPr algn="ctr"/>
              <a:endParaRPr lang="en-US" dirty="0"/>
            </a:p>
          </p:txBody>
        </p:sp>
        <p:sp>
          <p:nvSpPr>
            <p:cNvPr id="15" name="Freeform: Shape 28">
              <a:extLst>
                <a:ext uri="{FF2B5EF4-FFF2-40B4-BE49-F238E27FC236}">
                  <a16:creationId xmlns:a16="http://schemas.microsoft.com/office/drawing/2014/main" id="{B12388BA-7E2B-D53C-C24C-F6122EC0AA56}"/>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chemeClr val="tx1"/>
              </a:solidFill>
              <a:prstDash val="solid"/>
              <a:round/>
            </a:ln>
          </p:spPr>
          <p:txBody>
            <a:bodyPr rtlCol="0" anchor="ctr"/>
            <a:lstStyle/>
            <a:p>
              <a:pPr algn="ctr"/>
              <a:endParaRPr lang="en-US" dirty="0"/>
            </a:p>
          </p:txBody>
        </p:sp>
        <p:sp>
          <p:nvSpPr>
            <p:cNvPr id="16" name="Freeform: Shape 29">
              <a:extLst>
                <a:ext uri="{FF2B5EF4-FFF2-40B4-BE49-F238E27FC236}">
                  <a16:creationId xmlns:a16="http://schemas.microsoft.com/office/drawing/2014/main" id="{A594B0E5-3223-2119-2E65-A46F9707DD50}"/>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19050" cap="flat">
              <a:solidFill>
                <a:schemeClr val="tx1"/>
              </a:solidFill>
              <a:prstDash val="solid"/>
              <a:round/>
            </a:ln>
          </p:spPr>
          <p:txBody>
            <a:bodyPr rtlCol="0" anchor="ctr"/>
            <a:lstStyle/>
            <a:p>
              <a:pPr algn="ctr"/>
              <a:endParaRPr lang="en-US" dirty="0"/>
            </a:p>
          </p:txBody>
        </p:sp>
        <p:sp>
          <p:nvSpPr>
            <p:cNvPr id="17" name="Freeform: Shape 30">
              <a:extLst>
                <a:ext uri="{FF2B5EF4-FFF2-40B4-BE49-F238E27FC236}">
                  <a16:creationId xmlns:a16="http://schemas.microsoft.com/office/drawing/2014/main" id="{C3DC4C9C-707E-C24A-6A99-0B56F66D8845}"/>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19050" cap="flat">
              <a:solidFill>
                <a:schemeClr val="tx1"/>
              </a:solidFill>
              <a:prstDash val="solid"/>
              <a:round/>
            </a:ln>
          </p:spPr>
          <p:txBody>
            <a:bodyPr rtlCol="0" anchor="ctr"/>
            <a:lstStyle/>
            <a:p>
              <a:pPr algn="ctr"/>
              <a:endParaRPr lang="en-US" dirty="0"/>
            </a:p>
          </p:txBody>
        </p:sp>
        <p:sp>
          <p:nvSpPr>
            <p:cNvPr id="18" name="Freeform: Shape 31">
              <a:extLst>
                <a:ext uri="{FF2B5EF4-FFF2-40B4-BE49-F238E27FC236}">
                  <a16:creationId xmlns:a16="http://schemas.microsoft.com/office/drawing/2014/main" id="{C08C45B3-FAF4-E236-ECED-93835041EF2E}"/>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19050" cap="flat">
              <a:solidFill>
                <a:schemeClr val="tx1"/>
              </a:solidFill>
              <a:prstDash val="solid"/>
              <a:round/>
            </a:ln>
          </p:spPr>
          <p:txBody>
            <a:bodyPr rtlCol="0" anchor="ctr"/>
            <a:lstStyle/>
            <a:p>
              <a:pPr algn="ctr"/>
              <a:endParaRPr lang="en-US" dirty="0"/>
            </a:p>
          </p:txBody>
        </p:sp>
        <p:sp>
          <p:nvSpPr>
            <p:cNvPr id="19" name="Freeform: Shape 32">
              <a:extLst>
                <a:ext uri="{FF2B5EF4-FFF2-40B4-BE49-F238E27FC236}">
                  <a16:creationId xmlns:a16="http://schemas.microsoft.com/office/drawing/2014/main" id="{50F111F9-1663-A4E4-795E-551153A0D967}"/>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19050" cap="flat">
              <a:solidFill>
                <a:schemeClr val="tx1"/>
              </a:solidFill>
              <a:prstDash val="solid"/>
              <a:round/>
            </a:ln>
          </p:spPr>
          <p:txBody>
            <a:bodyPr rtlCol="0" anchor="ctr"/>
            <a:lstStyle/>
            <a:p>
              <a:pPr algn="ctr"/>
              <a:endParaRPr lang="en-US" dirty="0"/>
            </a:p>
          </p:txBody>
        </p:sp>
        <p:sp>
          <p:nvSpPr>
            <p:cNvPr id="20" name="Freeform: Shape 33">
              <a:extLst>
                <a:ext uri="{FF2B5EF4-FFF2-40B4-BE49-F238E27FC236}">
                  <a16:creationId xmlns:a16="http://schemas.microsoft.com/office/drawing/2014/main" id="{7481F294-293D-1269-7B3F-865246249AEB}"/>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19050" cap="flat">
              <a:solidFill>
                <a:schemeClr val="tx1"/>
              </a:solidFill>
              <a:prstDash val="solid"/>
              <a:round/>
            </a:ln>
          </p:spPr>
          <p:txBody>
            <a:bodyPr rtlCol="0" anchor="ctr"/>
            <a:lstStyle/>
            <a:p>
              <a:pPr algn="ctr"/>
              <a:endParaRPr lang="en-US" dirty="0"/>
            </a:p>
          </p:txBody>
        </p:sp>
        <p:sp>
          <p:nvSpPr>
            <p:cNvPr id="21" name="Freeform: Shape 34">
              <a:extLst>
                <a:ext uri="{FF2B5EF4-FFF2-40B4-BE49-F238E27FC236}">
                  <a16:creationId xmlns:a16="http://schemas.microsoft.com/office/drawing/2014/main" id="{9DD1AB87-B4B7-3E10-73DB-BE614634AD1A}"/>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19050" cap="flat">
              <a:solidFill>
                <a:schemeClr val="tx1"/>
              </a:solidFill>
              <a:prstDash val="solid"/>
              <a:round/>
            </a:ln>
          </p:spPr>
          <p:txBody>
            <a:bodyPr rtlCol="0" anchor="ctr"/>
            <a:lstStyle/>
            <a:p>
              <a:pPr algn="ctr"/>
              <a:endParaRPr lang="en-US" dirty="0"/>
            </a:p>
          </p:txBody>
        </p:sp>
        <p:sp>
          <p:nvSpPr>
            <p:cNvPr id="22" name="Freeform: Shape 35">
              <a:extLst>
                <a:ext uri="{FF2B5EF4-FFF2-40B4-BE49-F238E27FC236}">
                  <a16:creationId xmlns:a16="http://schemas.microsoft.com/office/drawing/2014/main" id="{0186AC93-E8B6-EE14-A697-6FE43EC4F8EF}"/>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23" name="Freeform: Shape 36">
              <a:extLst>
                <a:ext uri="{FF2B5EF4-FFF2-40B4-BE49-F238E27FC236}">
                  <a16:creationId xmlns:a16="http://schemas.microsoft.com/office/drawing/2014/main" id="{0847C21F-C39A-CF6D-320E-8149EAFF8903}"/>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24" name="Freeform: Shape 37">
              <a:extLst>
                <a:ext uri="{FF2B5EF4-FFF2-40B4-BE49-F238E27FC236}">
                  <a16:creationId xmlns:a16="http://schemas.microsoft.com/office/drawing/2014/main" id="{72DE9DB7-1AA4-B9E8-6B60-CDB4CE3913B8}"/>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25" name="Freeform: Shape 38">
              <a:extLst>
                <a:ext uri="{FF2B5EF4-FFF2-40B4-BE49-F238E27FC236}">
                  <a16:creationId xmlns:a16="http://schemas.microsoft.com/office/drawing/2014/main" id="{31E87620-16FC-E9A3-EA03-7E4F01AFD4E6}"/>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26" name="Freeform: Shape 39">
              <a:extLst>
                <a:ext uri="{FF2B5EF4-FFF2-40B4-BE49-F238E27FC236}">
                  <a16:creationId xmlns:a16="http://schemas.microsoft.com/office/drawing/2014/main" id="{ABA01174-85F3-C26E-0FB2-56DA979AF5AD}"/>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19050" cap="flat">
              <a:solidFill>
                <a:schemeClr val="tx1"/>
              </a:solidFill>
              <a:prstDash val="solid"/>
              <a:round/>
            </a:ln>
          </p:spPr>
          <p:txBody>
            <a:bodyPr rtlCol="0" anchor="ctr"/>
            <a:lstStyle/>
            <a:p>
              <a:pPr algn="ctr"/>
              <a:endParaRPr lang="en-US" dirty="0"/>
            </a:p>
          </p:txBody>
        </p:sp>
      </p:grpSp>
      <p:sp>
        <p:nvSpPr>
          <p:cNvPr id="27" name="TextBox 26">
            <a:extLst>
              <a:ext uri="{FF2B5EF4-FFF2-40B4-BE49-F238E27FC236}">
                <a16:creationId xmlns:a16="http://schemas.microsoft.com/office/drawing/2014/main" id="{3A36299A-A308-4853-4E80-DE32BCCCA635}"/>
              </a:ext>
            </a:extLst>
          </p:cNvPr>
          <p:cNvSpPr txBox="1"/>
          <p:nvPr/>
        </p:nvSpPr>
        <p:spPr>
          <a:xfrm>
            <a:off x="2042230" y="3339725"/>
            <a:ext cx="1425186" cy="369332"/>
          </a:xfrm>
          <a:prstGeom prst="rect">
            <a:avLst/>
          </a:prstGeom>
          <a:noFill/>
        </p:spPr>
        <p:txBody>
          <a:bodyPr wrap="square">
            <a:spAutoFit/>
          </a:bodyPr>
          <a:lstStyle/>
          <a:p>
            <a:pPr algn="ctr"/>
            <a:r>
              <a:rPr lang="en-US" b="0" i="0" dirty="0">
                <a:effectLst/>
                <a:latin typeface="+mj-lt"/>
              </a:rPr>
              <a:t>Titan Text</a:t>
            </a:r>
          </a:p>
        </p:txBody>
      </p:sp>
      <p:sp>
        <p:nvSpPr>
          <p:cNvPr id="28" name="TextBox 27">
            <a:extLst>
              <a:ext uri="{FF2B5EF4-FFF2-40B4-BE49-F238E27FC236}">
                <a16:creationId xmlns:a16="http://schemas.microsoft.com/office/drawing/2014/main" id="{A89DB01E-B45D-547C-ED07-212DB25092C2}"/>
              </a:ext>
            </a:extLst>
          </p:cNvPr>
          <p:cNvSpPr txBox="1"/>
          <p:nvPr/>
        </p:nvSpPr>
        <p:spPr>
          <a:xfrm>
            <a:off x="712389" y="5546689"/>
            <a:ext cx="1561669" cy="646331"/>
          </a:xfrm>
          <a:prstGeom prst="rect">
            <a:avLst/>
          </a:prstGeom>
          <a:noFill/>
        </p:spPr>
        <p:txBody>
          <a:bodyPr wrap="square">
            <a:spAutoFit/>
          </a:bodyPr>
          <a:lstStyle/>
          <a:p>
            <a:pPr algn="ctr"/>
            <a:r>
              <a:rPr lang="en-US" b="0" i="0" dirty="0">
                <a:effectLst/>
                <a:latin typeface="+mj-lt"/>
              </a:rPr>
              <a:t>Titan Embeddings</a:t>
            </a:r>
          </a:p>
        </p:txBody>
      </p:sp>
      <p:sp>
        <p:nvSpPr>
          <p:cNvPr id="29" name="TextBox 28">
            <a:extLst>
              <a:ext uri="{FF2B5EF4-FFF2-40B4-BE49-F238E27FC236}">
                <a16:creationId xmlns:a16="http://schemas.microsoft.com/office/drawing/2014/main" id="{DAB5418D-3761-B206-E816-3E44E3C8E650}"/>
              </a:ext>
            </a:extLst>
          </p:cNvPr>
          <p:cNvSpPr txBox="1"/>
          <p:nvPr/>
        </p:nvSpPr>
        <p:spPr>
          <a:xfrm>
            <a:off x="2535359" y="4802280"/>
            <a:ext cx="8648390" cy="1015663"/>
          </a:xfrm>
          <a:prstGeom prst="rect">
            <a:avLst/>
          </a:prstGeom>
          <a:noFill/>
        </p:spPr>
        <p:txBody>
          <a:bodyPr wrap="square">
            <a:spAutoFit/>
          </a:bodyPr>
          <a:lstStyle/>
          <a:p>
            <a:pPr marL="119062"/>
            <a:r>
              <a:rPr lang="en-US" sz="2000" dirty="0"/>
              <a:t>Translates text inputs (words, phrases, or possibly large units of text) into numerical representations (known as embeddings) that contain the semantic meaning of the text.</a:t>
            </a:r>
          </a:p>
        </p:txBody>
      </p:sp>
      <p:grpSp>
        <p:nvGrpSpPr>
          <p:cNvPr id="30" name="Graphic 250">
            <a:extLst>
              <a:ext uri="{FF2B5EF4-FFF2-40B4-BE49-F238E27FC236}">
                <a16:creationId xmlns:a16="http://schemas.microsoft.com/office/drawing/2014/main" id="{8DF6AEE7-8DDC-F16C-B371-486EDA7C0A2C}"/>
              </a:ext>
              <a:ext uri="{C183D7F6-B498-43B3-948B-1728B52AA6E4}">
                <adec:decorative xmlns:adec="http://schemas.microsoft.com/office/drawing/2017/decorative" val="1"/>
              </a:ext>
            </a:extLst>
          </p:cNvPr>
          <p:cNvGrpSpPr>
            <a:grpSpLocks noChangeAspect="1"/>
          </p:cNvGrpSpPr>
          <p:nvPr/>
        </p:nvGrpSpPr>
        <p:grpSpPr>
          <a:xfrm>
            <a:off x="712389" y="4299762"/>
            <a:ext cx="1561669" cy="1561669"/>
            <a:chOff x="9704553" y="322847"/>
            <a:chExt cx="643689" cy="643689"/>
          </a:xfrm>
          <a:effectLst>
            <a:outerShdw blurRad="50800" dist="38100" dir="2700000" algn="tl" rotWithShape="0">
              <a:prstClr val="black">
                <a:alpha val="40000"/>
              </a:prstClr>
            </a:outerShdw>
          </a:effectLst>
        </p:grpSpPr>
        <p:sp>
          <p:nvSpPr>
            <p:cNvPr id="31" name="Freeform: Shape 20">
              <a:extLst>
                <a:ext uri="{FF2B5EF4-FFF2-40B4-BE49-F238E27FC236}">
                  <a16:creationId xmlns:a16="http://schemas.microsoft.com/office/drawing/2014/main" id="{40335EFF-D970-CA32-1DDE-C6822A6AA824}"/>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19050" cap="flat">
              <a:solidFill>
                <a:schemeClr val="tx1"/>
              </a:solidFill>
              <a:prstDash val="solid"/>
              <a:round/>
            </a:ln>
          </p:spPr>
          <p:txBody>
            <a:bodyPr rtlCol="0" anchor="ctr"/>
            <a:lstStyle/>
            <a:p>
              <a:pPr algn="ctr"/>
              <a:endParaRPr lang="en-US" dirty="0"/>
            </a:p>
          </p:txBody>
        </p:sp>
        <p:sp>
          <p:nvSpPr>
            <p:cNvPr id="32" name="Freeform: Shape 21">
              <a:extLst>
                <a:ext uri="{FF2B5EF4-FFF2-40B4-BE49-F238E27FC236}">
                  <a16:creationId xmlns:a16="http://schemas.microsoft.com/office/drawing/2014/main" id="{B7281109-0F5C-CAAC-D1AD-DFCB2CF89E5A}"/>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19050" cap="flat">
              <a:solidFill>
                <a:schemeClr val="tx1"/>
              </a:solidFill>
              <a:prstDash val="solid"/>
              <a:round/>
            </a:ln>
          </p:spPr>
          <p:txBody>
            <a:bodyPr rtlCol="0" anchor="ctr"/>
            <a:lstStyle/>
            <a:p>
              <a:pPr algn="ctr"/>
              <a:endParaRPr lang="en-US" dirty="0"/>
            </a:p>
          </p:txBody>
        </p:sp>
        <p:sp>
          <p:nvSpPr>
            <p:cNvPr id="33" name="Freeform: Shape 22">
              <a:extLst>
                <a:ext uri="{FF2B5EF4-FFF2-40B4-BE49-F238E27FC236}">
                  <a16:creationId xmlns:a16="http://schemas.microsoft.com/office/drawing/2014/main" id="{2A5A00C8-08CA-A53B-C67D-2D56F9B0B69E}"/>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19050" cap="flat">
              <a:solidFill>
                <a:schemeClr val="tx1"/>
              </a:solidFill>
              <a:prstDash val="solid"/>
              <a:round/>
            </a:ln>
          </p:spPr>
          <p:txBody>
            <a:bodyPr rtlCol="0" anchor="ctr"/>
            <a:lstStyle/>
            <a:p>
              <a:pPr algn="ctr"/>
              <a:endParaRPr lang="en-US" dirty="0"/>
            </a:p>
          </p:txBody>
        </p:sp>
        <p:sp>
          <p:nvSpPr>
            <p:cNvPr id="34" name="Freeform: Shape 23">
              <a:extLst>
                <a:ext uri="{FF2B5EF4-FFF2-40B4-BE49-F238E27FC236}">
                  <a16:creationId xmlns:a16="http://schemas.microsoft.com/office/drawing/2014/main" id="{5304D50C-7CF1-ECEE-0BA2-9ABCEA08B234}"/>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19050" cap="flat">
              <a:solidFill>
                <a:schemeClr val="tx1"/>
              </a:solidFill>
              <a:prstDash val="solid"/>
              <a:round/>
            </a:ln>
          </p:spPr>
          <p:txBody>
            <a:bodyPr rtlCol="0" anchor="ctr"/>
            <a:lstStyle/>
            <a:p>
              <a:pPr algn="ctr"/>
              <a:endParaRPr lang="en-US" dirty="0"/>
            </a:p>
          </p:txBody>
        </p:sp>
        <p:sp>
          <p:nvSpPr>
            <p:cNvPr id="35" name="Freeform: Shape 24">
              <a:extLst>
                <a:ext uri="{FF2B5EF4-FFF2-40B4-BE49-F238E27FC236}">
                  <a16:creationId xmlns:a16="http://schemas.microsoft.com/office/drawing/2014/main" id="{0FC866BB-EBF2-D332-9401-E3D1552387BB}"/>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19050" cap="flat">
              <a:solidFill>
                <a:schemeClr val="tx1"/>
              </a:solidFill>
              <a:prstDash val="solid"/>
              <a:round/>
            </a:ln>
          </p:spPr>
          <p:txBody>
            <a:bodyPr rtlCol="0" anchor="ctr"/>
            <a:lstStyle/>
            <a:p>
              <a:pPr algn="ctr"/>
              <a:endParaRPr lang="en-US" dirty="0"/>
            </a:p>
          </p:txBody>
        </p:sp>
        <p:sp>
          <p:nvSpPr>
            <p:cNvPr id="36" name="Freeform: Shape 25">
              <a:extLst>
                <a:ext uri="{FF2B5EF4-FFF2-40B4-BE49-F238E27FC236}">
                  <a16:creationId xmlns:a16="http://schemas.microsoft.com/office/drawing/2014/main" id="{D72F963F-F497-CF19-229F-57AF030D82AF}"/>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chemeClr val="tx1"/>
              </a:solidFill>
              <a:prstDash val="solid"/>
              <a:round/>
            </a:ln>
          </p:spPr>
          <p:txBody>
            <a:bodyPr rtlCol="0" anchor="ctr"/>
            <a:lstStyle/>
            <a:p>
              <a:pPr algn="ctr"/>
              <a:endParaRPr lang="en-US" dirty="0"/>
            </a:p>
          </p:txBody>
        </p:sp>
        <p:sp>
          <p:nvSpPr>
            <p:cNvPr id="37" name="Freeform: Shape 26">
              <a:extLst>
                <a:ext uri="{FF2B5EF4-FFF2-40B4-BE49-F238E27FC236}">
                  <a16:creationId xmlns:a16="http://schemas.microsoft.com/office/drawing/2014/main" id="{A5ADA489-7189-D52D-DE93-62B10F64279F}"/>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19050" cap="flat">
              <a:solidFill>
                <a:schemeClr val="tx1"/>
              </a:solidFill>
              <a:prstDash val="solid"/>
              <a:round/>
            </a:ln>
          </p:spPr>
          <p:txBody>
            <a:bodyPr rtlCol="0" anchor="ctr"/>
            <a:lstStyle/>
            <a:p>
              <a:pPr algn="ctr"/>
              <a:endParaRPr lang="en-US" dirty="0"/>
            </a:p>
          </p:txBody>
        </p:sp>
        <p:sp>
          <p:nvSpPr>
            <p:cNvPr id="38" name="Freeform: Shape 59">
              <a:extLst>
                <a:ext uri="{FF2B5EF4-FFF2-40B4-BE49-F238E27FC236}">
                  <a16:creationId xmlns:a16="http://schemas.microsoft.com/office/drawing/2014/main" id="{AD5FBC0B-FD12-E1AC-2792-DEB0A3B05F40}"/>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19050" cap="flat">
              <a:solidFill>
                <a:schemeClr val="tx1"/>
              </a:solidFill>
              <a:prstDash val="solid"/>
              <a:round/>
            </a:ln>
          </p:spPr>
          <p:txBody>
            <a:bodyPr rtlCol="0" anchor="ctr"/>
            <a:lstStyle/>
            <a:p>
              <a:pPr algn="ctr"/>
              <a:endParaRPr lang="en-US" dirty="0"/>
            </a:p>
          </p:txBody>
        </p:sp>
        <p:sp>
          <p:nvSpPr>
            <p:cNvPr id="39" name="Freeform: Shape 28">
              <a:extLst>
                <a:ext uri="{FF2B5EF4-FFF2-40B4-BE49-F238E27FC236}">
                  <a16:creationId xmlns:a16="http://schemas.microsoft.com/office/drawing/2014/main" id="{F4098451-EEB7-06A1-C192-A67BF9AAE043}"/>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chemeClr val="tx1"/>
              </a:solidFill>
              <a:prstDash val="solid"/>
              <a:round/>
            </a:ln>
          </p:spPr>
          <p:txBody>
            <a:bodyPr rtlCol="0" anchor="ctr"/>
            <a:lstStyle/>
            <a:p>
              <a:pPr algn="ctr"/>
              <a:endParaRPr lang="en-US" dirty="0"/>
            </a:p>
          </p:txBody>
        </p:sp>
        <p:sp>
          <p:nvSpPr>
            <p:cNvPr id="40" name="Freeform: Shape 29">
              <a:extLst>
                <a:ext uri="{FF2B5EF4-FFF2-40B4-BE49-F238E27FC236}">
                  <a16:creationId xmlns:a16="http://schemas.microsoft.com/office/drawing/2014/main" id="{DC77E605-DD03-C837-57FF-CAA89B1427CC}"/>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19050" cap="flat">
              <a:solidFill>
                <a:schemeClr val="tx1"/>
              </a:solidFill>
              <a:prstDash val="solid"/>
              <a:round/>
            </a:ln>
          </p:spPr>
          <p:txBody>
            <a:bodyPr rtlCol="0" anchor="ctr"/>
            <a:lstStyle/>
            <a:p>
              <a:pPr algn="ctr"/>
              <a:endParaRPr lang="en-US" dirty="0"/>
            </a:p>
          </p:txBody>
        </p:sp>
        <p:sp>
          <p:nvSpPr>
            <p:cNvPr id="41" name="Freeform: Shape 30">
              <a:extLst>
                <a:ext uri="{FF2B5EF4-FFF2-40B4-BE49-F238E27FC236}">
                  <a16:creationId xmlns:a16="http://schemas.microsoft.com/office/drawing/2014/main" id="{B1D21CE5-BF7F-010A-11F7-E13E54FD9BB3}"/>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19050" cap="flat">
              <a:solidFill>
                <a:schemeClr val="tx1"/>
              </a:solidFill>
              <a:prstDash val="solid"/>
              <a:round/>
            </a:ln>
          </p:spPr>
          <p:txBody>
            <a:bodyPr rtlCol="0" anchor="ctr"/>
            <a:lstStyle/>
            <a:p>
              <a:pPr algn="ctr"/>
              <a:endParaRPr lang="en-US" dirty="0"/>
            </a:p>
          </p:txBody>
        </p:sp>
        <p:sp>
          <p:nvSpPr>
            <p:cNvPr id="42" name="Freeform: Shape 31">
              <a:extLst>
                <a:ext uri="{FF2B5EF4-FFF2-40B4-BE49-F238E27FC236}">
                  <a16:creationId xmlns:a16="http://schemas.microsoft.com/office/drawing/2014/main" id="{5BA38D94-DFD9-9210-4588-3A9DF41E127A}"/>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19050" cap="flat">
              <a:solidFill>
                <a:schemeClr val="tx1"/>
              </a:solidFill>
              <a:prstDash val="solid"/>
              <a:round/>
            </a:ln>
          </p:spPr>
          <p:txBody>
            <a:bodyPr rtlCol="0" anchor="ctr"/>
            <a:lstStyle/>
            <a:p>
              <a:pPr algn="ctr"/>
              <a:endParaRPr lang="en-US" dirty="0"/>
            </a:p>
          </p:txBody>
        </p:sp>
        <p:sp>
          <p:nvSpPr>
            <p:cNvPr id="43" name="Freeform: Shape 32">
              <a:extLst>
                <a:ext uri="{FF2B5EF4-FFF2-40B4-BE49-F238E27FC236}">
                  <a16:creationId xmlns:a16="http://schemas.microsoft.com/office/drawing/2014/main" id="{95D43324-9A6B-5CA8-6538-14EB03945FCC}"/>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19050" cap="flat">
              <a:solidFill>
                <a:schemeClr val="tx1"/>
              </a:solidFill>
              <a:prstDash val="solid"/>
              <a:round/>
            </a:ln>
          </p:spPr>
          <p:txBody>
            <a:bodyPr rtlCol="0" anchor="ctr"/>
            <a:lstStyle/>
            <a:p>
              <a:pPr algn="ctr"/>
              <a:endParaRPr lang="en-US" dirty="0"/>
            </a:p>
          </p:txBody>
        </p:sp>
        <p:sp>
          <p:nvSpPr>
            <p:cNvPr id="44" name="Freeform: Shape 33">
              <a:extLst>
                <a:ext uri="{FF2B5EF4-FFF2-40B4-BE49-F238E27FC236}">
                  <a16:creationId xmlns:a16="http://schemas.microsoft.com/office/drawing/2014/main" id="{89BA7463-1832-FCA4-99B3-7846EEF0B0CB}"/>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19050" cap="flat">
              <a:solidFill>
                <a:schemeClr val="tx1"/>
              </a:solidFill>
              <a:prstDash val="solid"/>
              <a:round/>
            </a:ln>
          </p:spPr>
          <p:txBody>
            <a:bodyPr rtlCol="0" anchor="ctr"/>
            <a:lstStyle/>
            <a:p>
              <a:pPr algn="ctr"/>
              <a:endParaRPr lang="en-US" dirty="0"/>
            </a:p>
          </p:txBody>
        </p:sp>
        <p:sp>
          <p:nvSpPr>
            <p:cNvPr id="45" name="Freeform: Shape 34">
              <a:extLst>
                <a:ext uri="{FF2B5EF4-FFF2-40B4-BE49-F238E27FC236}">
                  <a16:creationId xmlns:a16="http://schemas.microsoft.com/office/drawing/2014/main" id="{F547A339-39A9-1BDD-5555-F2B599AAE9D9}"/>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19050" cap="flat">
              <a:solidFill>
                <a:schemeClr val="tx1"/>
              </a:solidFill>
              <a:prstDash val="solid"/>
              <a:round/>
            </a:ln>
          </p:spPr>
          <p:txBody>
            <a:bodyPr rtlCol="0" anchor="ctr"/>
            <a:lstStyle/>
            <a:p>
              <a:pPr algn="ctr"/>
              <a:endParaRPr lang="en-US" dirty="0"/>
            </a:p>
          </p:txBody>
        </p:sp>
        <p:sp>
          <p:nvSpPr>
            <p:cNvPr id="46" name="Freeform: Shape 35">
              <a:extLst>
                <a:ext uri="{FF2B5EF4-FFF2-40B4-BE49-F238E27FC236}">
                  <a16:creationId xmlns:a16="http://schemas.microsoft.com/office/drawing/2014/main" id="{09586953-528D-8374-208C-577AA8D11879}"/>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47" name="Freeform: Shape 36">
              <a:extLst>
                <a:ext uri="{FF2B5EF4-FFF2-40B4-BE49-F238E27FC236}">
                  <a16:creationId xmlns:a16="http://schemas.microsoft.com/office/drawing/2014/main" id="{426A9959-7FC5-276B-3425-03B2CE50DA39}"/>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48" name="Freeform: Shape 37">
              <a:extLst>
                <a:ext uri="{FF2B5EF4-FFF2-40B4-BE49-F238E27FC236}">
                  <a16:creationId xmlns:a16="http://schemas.microsoft.com/office/drawing/2014/main" id="{6E3ACD34-11FC-0CA9-8A7F-9D5043AD3F29}"/>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49" name="Freeform: Shape 38">
              <a:extLst>
                <a:ext uri="{FF2B5EF4-FFF2-40B4-BE49-F238E27FC236}">
                  <a16:creationId xmlns:a16="http://schemas.microsoft.com/office/drawing/2014/main" id="{7E6FC78A-9F7A-5298-815B-47D3D61CB0D5}"/>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50" name="Freeform: Shape 39">
              <a:extLst>
                <a:ext uri="{FF2B5EF4-FFF2-40B4-BE49-F238E27FC236}">
                  <a16:creationId xmlns:a16="http://schemas.microsoft.com/office/drawing/2014/main" id="{6BD9F9B9-5AC5-FD79-9F27-429FC38F82E1}"/>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19050" cap="flat">
              <a:solidFill>
                <a:schemeClr val="tx1"/>
              </a:solidFill>
              <a:prstDash val="solid"/>
              <a:round/>
            </a:ln>
          </p:spPr>
          <p:txBody>
            <a:bodyPr rtlCol="0" anchor="ctr"/>
            <a:lstStyle/>
            <a:p>
              <a:pPr algn="ctr"/>
              <a:endParaRPr lang="en-US" dirty="0"/>
            </a:p>
          </p:txBody>
        </p:sp>
      </p:grpSp>
      <p:sp>
        <p:nvSpPr>
          <p:cNvPr id="51" name="TextBox 50">
            <a:extLst>
              <a:ext uri="{FF2B5EF4-FFF2-40B4-BE49-F238E27FC236}">
                <a16:creationId xmlns:a16="http://schemas.microsoft.com/office/drawing/2014/main" id="{D191E5EF-CD4C-6EE1-F32F-7DFB632AC220}"/>
              </a:ext>
            </a:extLst>
          </p:cNvPr>
          <p:cNvSpPr txBox="1"/>
          <p:nvPr/>
        </p:nvSpPr>
        <p:spPr>
          <a:xfrm>
            <a:off x="3806557" y="1818750"/>
            <a:ext cx="9280821" cy="2246769"/>
          </a:xfrm>
          <a:prstGeom prst="rect">
            <a:avLst/>
          </a:prstGeom>
          <a:noFill/>
        </p:spPr>
        <p:txBody>
          <a:bodyPr wrap="square">
            <a:spAutoFit/>
          </a:bodyPr>
          <a:lstStyle/>
          <a:p>
            <a:pPr>
              <a:spcAft>
                <a:spcPts val="1200"/>
              </a:spcAft>
            </a:pPr>
            <a:r>
              <a:rPr lang="en-US" sz="2000" dirty="0"/>
              <a:t>A generative foundation model for tasks such as:</a:t>
            </a:r>
          </a:p>
          <a:p>
            <a:pPr marL="403225" marR="0" lvl="0" indent="-233363" algn="l" defTabSz="91440" rtl="0" eaLnBrk="1" fontAlgn="auto" latinLnBrk="0" hangingPunct="1">
              <a:lnSpc>
                <a:spcPct val="100000"/>
              </a:lnSpc>
              <a:spcBef>
                <a:spcPts val="0"/>
              </a:spcBef>
              <a:spcAft>
                <a:spcPts val="600"/>
              </a:spcAft>
              <a:buClr>
                <a:srgbClr val="1D212E"/>
              </a:buClr>
              <a:buSzPct val="110000"/>
              <a:buFontTx/>
              <a:buBlip>
                <a:blip r:embed="rId3">
                  <a:extLst>
                    <a:ext uri="{96DAC541-7B7A-43D3-8B79-37D633B846F1}">
                      <asvg:svgBlip xmlns:asvg="http://schemas.microsoft.com/office/drawing/2016/SVG/main" r:embed="rId4"/>
                    </a:ext>
                  </a:extLst>
                </a:blip>
              </a:buBlip>
              <a:tabLst>
                <a:tab pos="227013" algn="l"/>
              </a:tabLst>
              <a:defRPr/>
            </a:pPr>
            <a:r>
              <a:rPr lang="en-US" dirty="0"/>
              <a:t>Summarization</a:t>
            </a:r>
          </a:p>
          <a:p>
            <a:pPr marL="403225" marR="0" lvl="0" indent="-233363" algn="l" defTabSz="91440" rtl="0" eaLnBrk="1" fontAlgn="auto" latinLnBrk="0" hangingPunct="1">
              <a:lnSpc>
                <a:spcPct val="100000"/>
              </a:lnSpc>
              <a:spcBef>
                <a:spcPts val="0"/>
              </a:spcBef>
              <a:spcAft>
                <a:spcPts val="600"/>
              </a:spcAft>
              <a:buClr>
                <a:srgbClr val="1D212E"/>
              </a:buClr>
              <a:buSzPct val="110000"/>
              <a:buFontTx/>
              <a:buBlip>
                <a:blip r:embed="rId3">
                  <a:extLst>
                    <a:ext uri="{96DAC541-7B7A-43D3-8B79-37D633B846F1}">
                      <asvg:svgBlip xmlns:asvg="http://schemas.microsoft.com/office/drawing/2016/SVG/main" r:embed="rId4"/>
                    </a:ext>
                  </a:extLst>
                </a:blip>
              </a:buBlip>
              <a:tabLst>
                <a:tab pos="227013" algn="l"/>
              </a:tabLst>
              <a:defRPr/>
            </a:pPr>
            <a:r>
              <a:rPr lang="en-US" dirty="0"/>
              <a:t>Text generation (for example, creating a blog post)</a:t>
            </a:r>
          </a:p>
          <a:p>
            <a:pPr marL="403225" marR="0" lvl="0" indent="-233363" algn="l" defTabSz="91440" rtl="0" eaLnBrk="1" fontAlgn="auto" latinLnBrk="0" hangingPunct="1">
              <a:lnSpc>
                <a:spcPct val="100000"/>
              </a:lnSpc>
              <a:spcBef>
                <a:spcPts val="0"/>
              </a:spcBef>
              <a:spcAft>
                <a:spcPts val="600"/>
              </a:spcAft>
              <a:buClr>
                <a:srgbClr val="1D212E"/>
              </a:buClr>
              <a:buSzPct val="110000"/>
              <a:buFontTx/>
              <a:buBlip>
                <a:blip r:embed="rId3">
                  <a:extLst>
                    <a:ext uri="{96DAC541-7B7A-43D3-8B79-37D633B846F1}">
                      <asvg:svgBlip xmlns:asvg="http://schemas.microsoft.com/office/drawing/2016/SVG/main" r:embed="rId4"/>
                    </a:ext>
                  </a:extLst>
                </a:blip>
              </a:buBlip>
              <a:tabLst>
                <a:tab pos="227013" algn="l"/>
              </a:tabLst>
              <a:defRPr/>
            </a:pPr>
            <a:r>
              <a:rPr lang="en-US" dirty="0"/>
              <a:t>Classification</a:t>
            </a:r>
          </a:p>
          <a:p>
            <a:pPr marL="403225" marR="0" lvl="0" indent="-233363" algn="l" defTabSz="91440" rtl="0" eaLnBrk="1" fontAlgn="auto" latinLnBrk="0" hangingPunct="1">
              <a:lnSpc>
                <a:spcPct val="100000"/>
              </a:lnSpc>
              <a:spcBef>
                <a:spcPts val="0"/>
              </a:spcBef>
              <a:spcAft>
                <a:spcPts val="600"/>
              </a:spcAft>
              <a:buClr>
                <a:srgbClr val="1D212E"/>
              </a:buClr>
              <a:buSzPct val="110000"/>
              <a:buFontTx/>
              <a:buBlip>
                <a:blip r:embed="rId3">
                  <a:extLst>
                    <a:ext uri="{96DAC541-7B7A-43D3-8B79-37D633B846F1}">
                      <asvg:svgBlip xmlns:asvg="http://schemas.microsoft.com/office/drawing/2016/SVG/main" r:embed="rId4"/>
                    </a:ext>
                  </a:extLst>
                </a:blip>
              </a:buBlip>
              <a:tabLst>
                <a:tab pos="227013" algn="l"/>
              </a:tabLst>
              <a:defRPr/>
            </a:pPr>
            <a:r>
              <a:rPr lang="en-US" dirty="0"/>
              <a:t>Open-ended Q&amp;A</a:t>
            </a:r>
          </a:p>
          <a:p>
            <a:pPr marL="403225" marR="0" lvl="0" indent="-233363" algn="l" defTabSz="91440" rtl="0" eaLnBrk="1" fontAlgn="auto" latinLnBrk="0" hangingPunct="1">
              <a:lnSpc>
                <a:spcPct val="100000"/>
              </a:lnSpc>
              <a:spcBef>
                <a:spcPts val="0"/>
              </a:spcBef>
              <a:spcAft>
                <a:spcPts val="600"/>
              </a:spcAft>
              <a:buClr>
                <a:srgbClr val="1D212E"/>
              </a:buClr>
              <a:buSzPct val="110000"/>
              <a:buFontTx/>
              <a:buBlip>
                <a:blip r:embed="rId3">
                  <a:extLst>
                    <a:ext uri="{96DAC541-7B7A-43D3-8B79-37D633B846F1}">
                      <asvg:svgBlip xmlns:asvg="http://schemas.microsoft.com/office/drawing/2016/SVG/main" r:embed="rId4"/>
                    </a:ext>
                  </a:extLst>
                </a:blip>
              </a:buBlip>
              <a:tabLst>
                <a:tab pos="227013" algn="l"/>
              </a:tabLst>
              <a:defRPr/>
            </a:pPr>
            <a:r>
              <a:rPr lang="en-US" dirty="0"/>
              <a:t>Information extraction.</a:t>
            </a:r>
            <a:endParaRPr lang="en-US" sz="2400" dirty="0"/>
          </a:p>
        </p:txBody>
      </p:sp>
    </p:spTree>
    <p:extLst>
      <p:ext uri="{BB962C8B-B14F-4D97-AF65-F5344CB8AC3E}">
        <p14:creationId xmlns:p14="http://schemas.microsoft.com/office/powerpoint/2010/main" val="379345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F8BD33-F943-9B51-4597-62A6B16D4149}"/>
              </a:ext>
            </a:extLst>
          </p:cNvPr>
          <p:cNvSpPr>
            <a:spLocks noGrp="1"/>
          </p:cNvSpPr>
          <p:nvPr>
            <p:ph type="sldNum" idx="97"/>
          </p:nvPr>
        </p:nvSpPr>
        <p:spPr/>
        <p:txBody>
          <a:bodyPr/>
          <a:lstStyle/>
          <a:p>
            <a:fld id="{86A8BF56-6CB3-514C-9A64-F39D95C9E25B}" type="slidenum">
              <a:rPr lang="en-US" smtClean="0"/>
              <a:t>2</a:t>
            </a:fld>
            <a:endParaRPr lang="en-US"/>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fontScale="90000"/>
          </a:bodyPr>
          <a:lstStyle/>
          <a:p>
            <a:r>
              <a:rPr lang="en-US" dirty="0"/>
              <a:t>“</a:t>
            </a:r>
            <a:r>
              <a:rPr lang="en-US" b="1" dirty="0"/>
              <a:t>Generative models are a key enabler of machine creativity, allowing machines to go beyond what they’ve seen before and create something new</a:t>
            </a:r>
            <a:r>
              <a:rPr lang="en-US" dirty="0"/>
              <a:t>”</a:t>
            </a:r>
          </a:p>
        </p:txBody>
      </p:sp>
      <p:sp>
        <p:nvSpPr>
          <p:cNvPr id="3" name="Text Placeholder 2">
            <a:extLst>
              <a:ext uri="{FF2B5EF4-FFF2-40B4-BE49-F238E27FC236}">
                <a16:creationId xmlns:a16="http://schemas.microsoft.com/office/drawing/2014/main" id="{D4E9F17F-06EE-DD39-6D99-0DCB9FE52580}"/>
              </a:ext>
            </a:extLst>
          </p:cNvPr>
          <p:cNvSpPr>
            <a:spLocks noGrp="1"/>
          </p:cNvSpPr>
          <p:nvPr>
            <p:ph type="body" idx="2"/>
          </p:nvPr>
        </p:nvSpPr>
        <p:spPr>
          <a:xfrm>
            <a:off x="5933288" y="4624991"/>
            <a:ext cx="5904486" cy="770066"/>
          </a:xfrm>
        </p:spPr>
        <p:txBody>
          <a:bodyPr>
            <a:normAutofit fontScale="92500"/>
          </a:bodyPr>
          <a:lstStyle/>
          <a:p>
            <a:r>
              <a:rPr lang="en-US" dirty="0"/>
              <a:t>- </a:t>
            </a:r>
            <a:r>
              <a:rPr lang="en-US" b="1" dirty="0"/>
              <a:t>Ian Goodfellow</a:t>
            </a:r>
            <a:r>
              <a:rPr lang="en-US" dirty="0"/>
              <a:t>, Computer Scientist</a:t>
            </a:r>
          </a:p>
        </p:txBody>
      </p:sp>
    </p:spTree>
    <p:extLst>
      <p:ext uri="{BB962C8B-B14F-4D97-AF65-F5344CB8AC3E}">
        <p14:creationId xmlns:p14="http://schemas.microsoft.com/office/powerpoint/2010/main" val="2720414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71F3D83-3C27-1D81-6AB6-0C81337617B0}"/>
              </a:ext>
            </a:extLst>
          </p:cNvPr>
          <p:cNvSpPr>
            <a:spLocks noGrp="1"/>
          </p:cNvSpPr>
          <p:nvPr>
            <p:ph type="sldNum" idx="97"/>
          </p:nvPr>
        </p:nvSpPr>
        <p:spPr/>
        <p:txBody>
          <a:bodyPr/>
          <a:lstStyle/>
          <a:p>
            <a:fld id="{86A8BF56-6CB3-514C-9A64-F39D95C9E25B}" type="slidenum">
              <a:rPr lang="en-US" smtClean="0"/>
              <a:t>20</a:t>
            </a:fld>
            <a:endParaRPr lang="en-US"/>
          </a:p>
        </p:txBody>
      </p:sp>
      <p:sp>
        <p:nvSpPr>
          <p:cNvPr id="2" name="Title 1">
            <a:extLst>
              <a:ext uri="{FF2B5EF4-FFF2-40B4-BE49-F238E27FC236}">
                <a16:creationId xmlns:a16="http://schemas.microsoft.com/office/drawing/2014/main" id="{977B9F42-98CB-6817-84C7-0584EA8FA493}"/>
              </a:ext>
            </a:extLst>
          </p:cNvPr>
          <p:cNvSpPr>
            <a:spLocks noGrp="1"/>
          </p:cNvSpPr>
          <p:nvPr>
            <p:ph type="title" idx="1"/>
          </p:nvPr>
        </p:nvSpPr>
        <p:spPr/>
        <p:txBody>
          <a:bodyPr/>
          <a:lstStyle/>
          <a:p>
            <a:r>
              <a:rPr lang="en-US" dirty="0"/>
              <a:t>Bedrock Use Cases (1/2)</a:t>
            </a:r>
          </a:p>
        </p:txBody>
      </p:sp>
      <p:sp>
        <p:nvSpPr>
          <p:cNvPr id="4" name="Rectangle 3">
            <a:extLst>
              <a:ext uri="{FF2B5EF4-FFF2-40B4-BE49-F238E27FC236}">
                <a16:creationId xmlns:a16="http://schemas.microsoft.com/office/drawing/2014/main" id="{CF41CC7D-BD23-8CFF-D175-BA221D36BF19}"/>
              </a:ext>
            </a:extLst>
          </p:cNvPr>
          <p:cNvSpPr/>
          <p:nvPr/>
        </p:nvSpPr>
        <p:spPr>
          <a:xfrm>
            <a:off x="117729" y="2673401"/>
            <a:ext cx="3803904" cy="2524214"/>
          </a:xfrm>
          <a:prstGeom prst="rect">
            <a:avLst/>
          </a:prstGeom>
          <a:noFill/>
          <a:ln>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B212E"/>
              </a:solidFill>
            </a:endParaRPr>
          </a:p>
        </p:txBody>
      </p:sp>
      <p:sp>
        <p:nvSpPr>
          <p:cNvPr id="5" name="TextBox 4">
            <a:extLst>
              <a:ext uri="{FF2B5EF4-FFF2-40B4-BE49-F238E27FC236}">
                <a16:creationId xmlns:a16="http://schemas.microsoft.com/office/drawing/2014/main" id="{BB2F627B-A540-6CFD-26A4-C1895CD6C3A8}"/>
              </a:ext>
            </a:extLst>
          </p:cNvPr>
          <p:cNvSpPr txBox="1"/>
          <p:nvPr/>
        </p:nvSpPr>
        <p:spPr>
          <a:xfrm>
            <a:off x="117728" y="3863004"/>
            <a:ext cx="3801291" cy="1200329"/>
          </a:xfrm>
          <a:prstGeom prst="rect">
            <a:avLst/>
          </a:prstGeom>
          <a:noFill/>
        </p:spPr>
        <p:txBody>
          <a:bodyPr wrap="square">
            <a:spAutoFit/>
          </a:bodyPr>
          <a:lstStyle/>
          <a:p>
            <a:pPr algn="l"/>
            <a:r>
              <a:rPr lang="en-US" b="1" dirty="0">
                <a:solidFill>
                  <a:srgbClr val="333333"/>
                </a:solidFill>
                <a:latin typeface="Amazon Ember" panose="020B0603020204020204" pitchFamily="34" charset="0"/>
                <a:ea typeface="Amazon Ember" panose="020B0603020204020204" pitchFamily="34" charset="0"/>
                <a:cs typeface="Amazon Ember" panose="020B0603020204020204" pitchFamily="34" charset="0"/>
              </a:rPr>
              <a:t>Text generation: </a:t>
            </a:r>
            <a:r>
              <a:rPr lang="en-US" dirty="0">
                <a:solidFill>
                  <a:srgbClr val="333333"/>
                </a:solidFill>
                <a:latin typeface="AmazonEmber" panose="020B0603020204020204" pitchFamily="34" charset="0"/>
              </a:rPr>
              <a:t>Create new pieces of original content, such as short stories, essays, social media posts, and webpage.</a:t>
            </a:r>
          </a:p>
        </p:txBody>
      </p:sp>
      <p:sp>
        <p:nvSpPr>
          <p:cNvPr id="6" name="Rectangle 5">
            <a:extLst>
              <a:ext uri="{FF2B5EF4-FFF2-40B4-BE49-F238E27FC236}">
                <a16:creationId xmlns:a16="http://schemas.microsoft.com/office/drawing/2014/main" id="{C55D3014-A6A8-7D50-A9A1-65B5C95B8C5B}"/>
              </a:ext>
            </a:extLst>
          </p:cNvPr>
          <p:cNvSpPr/>
          <p:nvPr/>
        </p:nvSpPr>
        <p:spPr>
          <a:xfrm>
            <a:off x="4194048" y="2670881"/>
            <a:ext cx="3803904" cy="2523744"/>
          </a:xfrm>
          <a:prstGeom prst="rect">
            <a:avLst/>
          </a:prstGeom>
          <a:noFill/>
          <a:ln>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B212E"/>
              </a:solidFill>
            </a:endParaRPr>
          </a:p>
        </p:txBody>
      </p:sp>
      <p:sp>
        <p:nvSpPr>
          <p:cNvPr id="7" name="TextBox 6">
            <a:extLst>
              <a:ext uri="{FF2B5EF4-FFF2-40B4-BE49-F238E27FC236}">
                <a16:creationId xmlns:a16="http://schemas.microsoft.com/office/drawing/2014/main" id="{619D2214-C7CF-AE8A-CCB4-C87176FACED8}"/>
              </a:ext>
            </a:extLst>
          </p:cNvPr>
          <p:cNvSpPr txBox="1"/>
          <p:nvPr/>
        </p:nvSpPr>
        <p:spPr>
          <a:xfrm>
            <a:off x="4191435" y="3824948"/>
            <a:ext cx="3880312" cy="1200329"/>
          </a:xfrm>
          <a:prstGeom prst="rect">
            <a:avLst/>
          </a:prstGeom>
          <a:noFill/>
        </p:spPr>
        <p:txBody>
          <a:bodyPr wrap="square">
            <a:spAutoFit/>
          </a:bodyPr>
          <a:lstStyle/>
          <a:p>
            <a:r>
              <a:rPr lang="en-US" b="1" i="0" dirty="0">
                <a:solidFill>
                  <a:srgbClr val="333333"/>
                </a:solidFill>
                <a:effectLst/>
                <a:latin typeface="Amazon Ember" panose="020B0603020204020204" pitchFamily="34" charset="0"/>
                <a:ea typeface="Amazon Ember" panose="020B0603020204020204" pitchFamily="34" charset="0"/>
                <a:cs typeface="Amazon Ember" panose="020B0603020204020204" pitchFamily="34" charset="0"/>
              </a:rPr>
              <a:t>Chatbots: </a:t>
            </a:r>
            <a:r>
              <a:rPr lang="en-US" b="0" i="0" dirty="0">
                <a:solidFill>
                  <a:srgbClr val="333333"/>
                </a:solidFill>
                <a:effectLst/>
                <a:latin typeface="AmazonEmber" panose="020B0603020204020204" pitchFamily="34" charset="0"/>
              </a:rPr>
              <a:t>Build conversational interfaces such as chatbots and virtual assistants to enhance the user experience for your customers.</a:t>
            </a:r>
            <a:endParaRPr lang="en-US" dirty="0"/>
          </a:p>
        </p:txBody>
      </p:sp>
      <p:sp>
        <p:nvSpPr>
          <p:cNvPr id="8" name="Rectangle 7">
            <a:extLst>
              <a:ext uri="{FF2B5EF4-FFF2-40B4-BE49-F238E27FC236}">
                <a16:creationId xmlns:a16="http://schemas.microsoft.com/office/drawing/2014/main" id="{E45627AD-09DC-3E33-1B1A-9828BCD61C98}"/>
              </a:ext>
            </a:extLst>
          </p:cNvPr>
          <p:cNvSpPr/>
          <p:nvPr/>
        </p:nvSpPr>
        <p:spPr>
          <a:xfrm>
            <a:off x="8235541" y="2670881"/>
            <a:ext cx="3803904" cy="2523744"/>
          </a:xfrm>
          <a:prstGeom prst="rect">
            <a:avLst/>
          </a:prstGeom>
          <a:noFill/>
          <a:ln>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212E"/>
              </a:solidFill>
            </a:endParaRPr>
          </a:p>
        </p:txBody>
      </p:sp>
      <p:sp>
        <p:nvSpPr>
          <p:cNvPr id="9" name="TextBox 8">
            <a:extLst>
              <a:ext uri="{FF2B5EF4-FFF2-40B4-BE49-F238E27FC236}">
                <a16:creationId xmlns:a16="http://schemas.microsoft.com/office/drawing/2014/main" id="{385418E9-9752-FEC6-F6C1-417D9A28E8F9}"/>
              </a:ext>
            </a:extLst>
          </p:cNvPr>
          <p:cNvSpPr txBox="1"/>
          <p:nvPr/>
        </p:nvSpPr>
        <p:spPr>
          <a:xfrm>
            <a:off x="8235542" y="3900818"/>
            <a:ext cx="3806606" cy="1200329"/>
          </a:xfrm>
          <a:prstGeom prst="rect">
            <a:avLst/>
          </a:prstGeom>
          <a:noFill/>
        </p:spPr>
        <p:txBody>
          <a:bodyPr wrap="square">
            <a:spAutoFit/>
          </a:bodyPr>
          <a:lstStyle/>
          <a:p>
            <a:r>
              <a:rPr lang="en-US" b="1" i="0" dirty="0">
                <a:solidFill>
                  <a:srgbClr val="333333"/>
                </a:solidFill>
                <a:effectLst/>
                <a:latin typeface="Amazon Ember" panose="020B0603020204020204" pitchFamily="34" charset="0"/>
                <a:ea typeface="Amazon Ember" panose="020B0603020204020204" pitchFamily="34" charset="0"/>
                <a:cs typeface="Amazon Ember" panose="020B0603020204020204" pitchFamily="34" charset="0"/>
              </a:rPr>
              <a:t>Search: </a:t>
            </a:r>
            <a:r>
              <a:rPr lang="en-US" b="0" i="0" dirty="0">
                <a:solidFill>
                  <a:srgbClr val="333333"/>
                </a:solidFill>
                <a:effectLst/>
                <a:latin typeface="AmazonEmber" panose="020B0603020204020204" pitchFamily="34" charset="0"/>
              </a:rPr>
              <a:t>Search, find, and synthesize information to answer questions from a large corpus of data.</a:t>
            </a:r>
            <a:endParaRPr lang="en-US" dirty="0"/>
          </a:p>
        </p:txBody>
      </p:sp>
      <p:pic>
        <p:nvPicPr>
          <p:cNvPr id="16" name="Picture 2" descr="Text Generation icon">
            <a:extLst>
              <a:ext uri="{FF2B5EF4-FFF2-40B4-BE49-F238E27FC236}">
                <a16:creationId xmlns:a16="http://schemas.microsoft.com/office/drawing/2014/main" id="{2713A6D2-577E-FE25-DAB2-E49937B72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2859" y="2680123"/>
            <a:ext cx="1171027" cy="1171027"/>
          </a:xfrm>
          <a:prstGeom prst="rect">
            <a:avLst/>
          </a:prstGeom>
          <a:noFill/>
        </p:spPr>
      </p:pic>
      <p:pic>
        <p:nvPicPr>
          <p:cNvPr id="17" name="Picture 4" descr="Chatbots icon">
            <a:extLst>
              <a:ext uri="{FF2B5EF4-FFF2-40B4-BE49-F238E27FC236}">
                <a16:creationId xmlns:a16="http://schemas.microsoft.com/office/drawing/2014/main" id="{AE33A88B-52D5-6EB3-501B-0D8A55C895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2992" y="2677518"/>
            <a:ext cx="1218111" cy="1218111"/>
          </a:xfrm>
          <a:prstGeom prst="rect">
            <a:avLst/>
          </a:prstGeom>
          <a:noFill/>
        </p:spPr>
      </p:pic>
      <p:pic>
        <p:nvPicPr>
          <p:cNvPr id="18" name="Picture 6" descr="Search icon">
            <a:extLst>
              <a:ext uri="{FF2B5EF4-FFF2-40B4-BE49-F238E27FC236}">
                <a16:creationId xmlns:a16="http://schemas.microsoft.com/office/drawing/2014/main" id="{D5B5E47A-03BE-EC3C-6948-08C37037C4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52685" y="2679091"/>
            <a:ext cx="1139275" cy="1139275"/>
          </a:xfrm>
          <a:prstGeom prst="rect">
            <a:avLst/>
          </a:prstGeom>
          <a:noFill/>
        </p:spPr>
      </p:pic>
    </p:spTree>
    <p:extLst>
      <p:ext uri="{BB962C8B-B14F-4D97-AF65-F5344CB8AC3E}">
        <p14:creationId xmlns:p14="http://schemas.microsoft.com/office/powerpoint/2010/main" val="120028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7738830-770A-1922-8B2C-8BDA50AE043F}"/>
              </a:ext>
            </a:extLst>
          </p:cNvPr>
          <p:cNvSpPr>
            <a:spLocks noGrp="1"/>
          </p:cNvSpPr>
          <p:nvPr>
            <p:ph type="sldNum" idx="97"/>
          </p:nvPr>
        </p:nvSpPr>
        <p:spPr/>
        <p:txBody>
          <a:bodyPr/>
          <a:lstStyle/>
          <a:p>
            <a:fld id="{86A8BF56-6CB3-514C-9A64-F39D95C9E25B}" type="slidenum">
              <a:rPr lang="en-US" smtClean="0"/>
              <a:t>21</a:t>
            </a:fld>
            <a:endParaRPr lang="en-US"/>
          </a:p>
        </p:txBody>
      </p:sp>
      <p:sp>
        <p:nvSpPr>
          <p:cNvPr id="2" name="Title 1">
            <a:extLst>
              <a:ext uri="{FF2B5EF4-FFF2-40B4-BE49-F238E27FC236}">
                <a16:creationId xmlns:a16="http://schemas.microsoft.com/office/drawing/2014/main" id="{E5CBBE0E-45B6-6948-BBB4-E6C32033CBD2}"/>
              </a:ext>
            </a:extLst>
          </p:cNvPr>
          <p:cNvSpPr>
            <a:spLocks noGrp="1"/>
          </p:cNvSpPr>
          <p:nvPr>
            <p:ph type="title" idx="1"/>
          </p:nvPr>
        </p:nvSpPr>
        <p:spPr/>
        <p:txBody>
          <a:bodyPr/>
          <a:lstStyle/>
          <a:p>
            <a:r>
              <a:rPr lang="en-US" dirty="0"/>
              <a:t>Bedrock Use Cases (2/2)</a:t>
            </a:r>
          </a:p>
        </p:txBody>
      </p:sp>
      <p:sp>
        <p:nvSpPr>
          <p:cNvPr id="4" name="Rectangle 3">
            <a:extLst>
              <a:ext uri="{FF2B5EF4-FFF2-40B4-BE49-F238E27FC236}">
                <a16:creationId xmlns:a16="http://schemas.microsoft.com/office/drawing/2014/main" id="{F6AD7289-9FAB-51DF-50A0-5690E6BD718D}"/>
              </a:ext>
            </a:extLst>
          </p:cNvPr>
          <p:cNvSpPr/>
          <p:nvPr/>
        </p:nvSpPr>
        <p:spPr>
          <a:xfrm>
            <a:off x="87102" y="2522687"/>
            <a:ext cx="3801291" cy="2523744"/>
          </a:xfrm>
          <a:prstGeom prst="rect">
            <a:avLst/>
          </a:prstGeom>
          <a:noFill/>
          <a:ln>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212E"/>
              </a:solidFill>
            </a:endParaRPr>
          </a:p>
        </p:txBody>
      </p:sp>
      <p:sp>
        <p:nvSpPr>
          <p:cNvPr id="5" name="TextBox 4">
            <a:extLst>
              <a:ext uri="{FF2B5EF4-FFF2-40B4-BE49-F238E27FC236}">
                <a16:creationId xmlns:a16="http://schemas.microsoft.com/office/drawing/2014/main" id="{54D3E58B-0649-2AA4-517B-B11EEC21371E}"/>
              </a:ext>
            </a:extLst>
          </p:cNvPr>
          <p:cNvSpPr txBox="1"/>
          <p:nvPr/>
        </p:nvSpPr>
        <p:spPr>
          <a:xfrm>
            <a:off x="85197" y="3583746"/>
            <a:ext cx="3803197" cy="1477328"/>
          </a:xfrm>
          <a:prstGeom prst="rect">
            <a:avLst/>
          </a:prstGeom>
          <a:noFill/>
        </p:spPr>
        <p:txBody>
          <a:bodyPr wrap="square">
            <a:spAutoFit/>
          </a:bodyPr>
          <a:lstStyle/>
          <a:p>
            <a:r>
              <a:rPr lang="en-US" b="1" i="0" dirty="0">
                <a:solidFill>
                  <a:srgbClr val="333333"/>
                </a:solidFill>
                <a:effectLst/>
                <a:latin typeface="Amazon Ember" panose="020B0603020204020204" pitchFamily="34" charset="0"/>
                <a:ea typeface="Amazon Ember" panose="020B0603020204020204" pitchFamily="34" charset="0"/>
                <a:cs typeface="Amazon Ember" panose="020B0603020204020204" pitchFamily="34" charset="0"/>
              </a:rPr>
              <a:t>Text summarization: </a:t>
            </a:r>
            <a:r>
              <a:rPr lang="en-US" b="0" i="0" dirty="0">
                <a:solidFill>
                  <a:srgbClr val="333333"/>
                </a:solidFill>
                <a:effectLst/>
                <a:latin typeface="AmazonEmber" panose="020B0603020204020204" pitchFamily="34" charset="0"/>
              </a:rPr>
              <a:t>Get a summary of textual content, such as articles, blog posts, books, and documents, to get the gist without having to read the full content.</a:t>
            </a:r>
            <a:endParaRPr lang="en-US" dirty="0"/>
          </a:p>
        </p:txBody>
      </p:sp>
      <p:sp>
        <p:nvSpPr>
          <p:cNvPr id="6" name="Rectangle 5">
            <a:extLst>
              <a:ext uri="{FF2B5EF4-FFF2-40B4-BE49-F238E27FC236}">
                <a16:creationId xmlns:a16="http://schemas.microsoft.com/office/drawing/2014/main" id="{8DBFC8D8-6E7A-AB71-84A3-4BE7F528A4E5}"/>
              </a:ext>
            </a:extLst>
          </p:cNvPr>
          <p:cNvSpPr/>
          <p:nvPr/>
        </p:nvSpPr>
        <p:spPr>
          <a:xfrm>
            <a:off x="4160809" y="2521554"/>
            <a:ext cx="3803904" cy="2523744"/>
          </a:xfrm>
          <a:prstGeom prst="rect">
            <a:avLst/>
          </a:prstGeom>
          <a:noFill/>
          <a:ln>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212E"/>
              </a:solidFill>
            </a:endParaRPr>
          </a:p>
        </p:txBody>
      </p:sp>
      <p:sp>
        <p:nvSpPr>
          <p:cNvPr id="7" name="TextBox 6">
            <a:extLst>
              <a:ext uri="{FF2B5EF4-FFF2-40B4-BE49-F238E27FC236}">
                <a16:creationId xmlns:a16="http://schemas.microsoft.com/office/drawing/2014/main" id="{8220C392-44B9-6A69-16D8-F4013E7DACA0}"/>
              </a:ext>
            </a:extLst>
          </p:cNvPr>
          <p:cNvSpPr txBox="1"/>
          <p:nvPr/>
        </p:nvSpPr>
        <p:spPr>
          <a:xfrm>
            <a:off x="4160808" y="3769774"/>
            <a:ext cx="3771689" cy="1200329"/>
          </a:xfrm>
          <a:prstGeom prst="rect">
            <a:avLst/>
          </a:prstGeom>
          <a:noFill/>
        </p:spPr>
        <p:txBody>
          <a:bodyPr wrap="square">
            <a:spAutoFit/>
          </a:bodyPr>
          <a:lstStyle/>
          <a:p>
            <a:r>
              <a:rPr lang="en-US" b="1" i="0" dirty="0">
                <a:solidFill>
                  <a:srgbClr val="333333"/>
                </a:solidFill>
                <a:effectLst/>
                <a:latin typeface="Amazon Ember" panose="020B0603020204020204" pitchFamily="34" charset="0"/>
                <a:ea typeface="Amazon Ember" panose="020B0603020204020204" pitchFamily="34" charset="0"/>
                <a:cs typeface="Amazon Ember" panose="020B0603020204020204" pitchFamily="34" charset="0"/>
              </a:rPr>
              <a:t>Image generation: </a:t>
            </a:r>
            <a:r>
              <a:rPr lang="en-US" b="0" i="0" dirty="0">
                <a:solidFill>
                  <a:srgbClr val="333333"/>
                </a:solidFill>
                <a:effectLst/>
                <a:latin typeface="AmazonEmber" panose="020B0603020204020204" pitchFamily="34" charset="0"/>
              </a:rPr>
              <a:t>Create realistic and artistic images of various subjects, environments, and scenes from language prompts.</a:t>
            </a:r>
            <a:endParaRPr lang="en-US" dirty="0"/>
          </a:p>
        </p:txBody>
      </p:sp>
      <p:sp>
        <p:nvSpPr>
          <p:cNvPr id="8" name="Rectangle 7">
            <a:extLst>
              <a:ext uri="{FF2B5EF4-FFF2-40B4-BE49-F238E27FC236}">
                <a16:creationId xmlns:a16="http://schemas.microsoft.com/office/drawing/2014/main" id="{A44107CE-EADE-9748-FB5D-4D3CBEE1E341}"/>
              </a:ext>
            </a:extLst>
          </p:cNvPr>
          <p:cNvSpPr/>
          <p:nvPr/>
        </p:nvSpPr>
        <p:spPr>
          <a:xfrm>
            <a:off x="8237128" y="2519559"/>
            <a:ext cx="3803904" cy="2523744"/>
          </a:xfrm>
          <a:prstGeom prst="rect">
            <a:avLst/>
          </a:prstGeom>
          <a:noFill/>
          <a:ln>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212E"/>
              </a:solidFill>
            </a:endParaRPr>
          </a:p>
        </p:txBody>
      </p:sp>
      <p:sp>
        <p:nvSpPr>
          <p:cNvPr id="9" name="TextBox 8">
            <a:extLst>
              <a:ext uri="{FF2B5EF4-FFF2-40B4-BE49-F238E27FC236}">
                <a16:creationId xmlns:a16="http://schemas.microsoft.com/office/drawing/2014/main" id="{0779F26A-05AE-D6CA-4EEA-EE72FDC5D1E4}"/>
              </a:ext>
            </a:extLst>
          </p:cNvPr>
          <p:cNvSpPr txBox="1"/>
          <p:nvPr/>
        </p:nvSpPr>
        <p:spPr>
          <a:xfrm>
            <a:off x="8237127" y="3560177"/>
            <a:ext cx="3803903" cy="1477328"/>
          </a:xfrm>
          <a:prstGeom prst="rect">
            <a:avLst/>
          </a:prstGeom>
          <a:noFill/>
        </p:spPr>
        <p:txBody>
          <a:bodyPr wrap="square">
            <a:spAutoFit/>
          </a:bodyPr>
          <a:lstStyle/>
          <a:p>
            <a:r>
              <a:rPr lang="en-US" b="1" i="0" dirty="0">
                <a:solidFill>
                  <a:srgbClr val="333333"/>
                </a:solidFill>
                <a:effectLst/>
                <a:latin typeface="Amazon Ember" panose="020B0603020204020204" pitchFamily="34" charset="0"/>
                <a:ea typeface="Amazon Ember" panose="020B0603020204020204" pitchFamily="34" charset="0"/>
                <a:cs typeface="Amazon Ember" panose="020B0603020204020204" pitchFamily="34" charset="0"/>
              </a:rPr>
              <a:t>Personalization: </a:t>
            </a:r>
            <a:r>
              <a:rPr lang="en-US" b="0" i="0" dirty="0">
                <a:solidFill>
                  <a:srgbClr val="333333"/>
                </a:solidFill>
                <a:effectLst/>
                <a:latin typeface="AmazonEmber" panose="020B0603020204020204" pitchFamily="34" charset="0"/>
              </a:rPr>
              <a:t>Help customers find what they’re looking for with more relevant and contextual product recommendations than word matching.</a:t>
            </a:r>
            <a:endParaRPr lang="en-US" dirty="0"/>
          </a:p>
        </p:txBody>
      </p:sp>
      <p:pic>
        <p:nvPicPr>
          <p:cNvPr id="10" name="Picture 8" descr="Text Summarization icon">
            <a:extLst>
              <a:ext uri="{FF2B5EF4-FFF2-40B4-BE49-F238E27FC236}">
                <a16:creationId xmlns:a16="http://schemas.microsoft.com/office/drawing/2014/main" id="{C813E6B7-DD4B-79C6-968C-E49D074B40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214" y="2558855"/>
            <a:ext cx="1087483" cy="1087483"/>
          </a:xfrm>
          <a:prstGeom prst="rect">
            <a:avLst/>
          </a:prstGeom>
          <a:noFill/>
        </p:spPr>
      </p:pic>
      <p:pic>
        <p:nvPicPr>
          <p:cNvPr id="11" name="Picture 10" descr="Image Generation icon">
            <a:extLst>
              <a:ext uri="{FF2B5EF4-FFF2-40B4-BE49-F238E27FC236}">
                <a16:creationId xmlns:a16="http://schemas.microsoft.com/office/drawing/2014/main" id="{49E3790B-08D4-032A-2C41-4AD7342CF4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3705" y="2492408"/>
            <a:ext cx="1218111" cy="1218111"/>
          </a:xfrm>
          <a:prstGeom prst="rect">
            <a:avLst/>
          </a:prstGeom>
          <a:noFill/>
        </p:spPr>
      </p:pic>
      <p:pic>
        <p:nvPicPr>
          <p:cNvPr id="12" name="Picture 12" descr="Image Classification icon">
            <a:extLst>
              <a:ext uri="{FF2B5EF4-FFF2-40B4-BE49-F238E27FC236}">
                <a16:creationId xmlns:a16="http://schemas.microsoft.com/office/drawing/2014/main" id="{A0CC4CE7-7EF9-7C88-A8BE-DD859FB320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77050" y="2479077"/>
            <a:ext cx="1076597" cy="1076597"/>
          </a:xfrm>
          <a:prstGeom prst="rect">
            <a:avLst/>
          </a:prstGeom>
          <a:noFill/>
        </p:spPr>
      </p:pic>
    </p:spTree>
    <p:extLst>
      <p:ext uri="{BB962C8B-B14F-4D97-AF65-F5344CB8AC3E}">
        <p14:creationId xmlns:p14="http://schemas.microsoft.com/office/powerpoint/2010/main" val="182913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320EF2D4-4E33-4639-9303-EF711B381B8B}"/>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a:xfrm>
            <a:off x="365760" y="1165536"/>
            <a:ext cx="11466576" cy="2128853"/>
          </a:xfrm>
        </p:spPr>
        <p:txBody>
          <a:bodyPr/>
          <a:lstStyle/>
          <a:p>
            <a:r>
              <a:rPr lang="en-US" dirty="0"/>
              <a:t>This lesson covered fundamentals of generative AI</a:t>
            </a:r>
          </a:p>
          <a:p>
            <a:r>
              <a:rPr lang="en-US" dirty="0"/>
              <a:t>In the next lesson, you will explore foundation models and large language models further</a:t>
            </a:r>
          </a:p>
        </p:txBody>
      </p:sp>
      <p:pic>
        <p:nvPicPr>
          <p:cNvPr id="22" name="Picture 21">
            <a:extLst>
              <a:ext uri="{FF2B5EF4-FFF2-40B4-BE49-F238E27FC236}">
                <a16:creationId xmlns:a16="http://schemas.microsoft.com/office/drawing/2014/main" id="{5D21BB7E-05A4-45DA-82D9-FAEF3F63857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58405" y="3563611"/>
            <a:ext cx="2475191" cy="2261812"/>
          </a:xfrm>
          <a:prstGeom prst="rect">
            <a:avLst/>
          </a:prstGeom>
        </p:spPr>
      </p:pic>
    </p:spTree>
    <p:extLst>
      <p:ext uri="{BB962C8B-B14F-4D97-AF65-F5344CB8AC3E}">
        <p14:creationId xmlns:p14="http://schemas.microsoft.com/office/powerpoint/2010/main" val="563027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F144FC-8513-F6DB-91E7-C7199F88DE53}"/>
              </a:ext>
            </a:extLst>
          </p:cNvPr>
          <p:cNvSpPr>
            <a:spLocks noGrp="1"/>
          </p:cNvSpPr>
          <p:nvPr>
            <p:ph type="sldNum" idx="97"/>
          </p:nvPr>
        </p:nvSpPr>
        <p:spPr/>
        <p:txBody>
          <a:bodyPr/>
          <a:lstStyle/>
          <a:p>
            <a:fld id="{86A8BF56-6CB3-514C-9A64-F39D95C9E25B}" type="slidenum">
              <a:rPr lang="en-US" smtClean="0"/>
              <a:t>23</a:t>
            </a:fld>
            <a:endParaRPr lang="en-US"/>
          </a:p>
        </p:txBody>
      </p:sp>
    </p:spTree>
    <p:extLst>
      <p:ext uri="{BB962C8B-B14F-4D97-AF65-F5344CB8AC3E}">
        <p14:creationId xmlns:p14="http://schemas.microsoft.com/office/powerpoint/2010/main" val="259854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87806DC-145C-56A9-D13F-952EFE8F8618}"/>
              </a:ext>
            </a:extLst>
          </p:cNvPr>
          <p:cNvSpPr>
            <a:spLocks noGrp="1"/>
          </p:cNvSpPr>
          <p:nvPr>
            <p:ph type="sldNum" idx="97"/>
          </p:nvPr>
        </p:nvSpPr>
        <p:spPr/>
        <p:txBody>
          <a:bodyPr/>
          <a:lstStyle/>
          <a:p>
            <a:fld id="{86A8BF56-6CB3-514C-9A64-F39D95C9E25B}" type="slidenum">
              <a:rPr lang="en-US" smtClean="0"/>
              <a:t>3</a:t>
            </a:fld>
            <a:endParaRPr lang="en-US"/>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a:xfrm>
            <a:off x="4607859" y="292100"/>
            <a:ext cx="7207623" cy="6142038"/>
          </a:xfrm>
        </p:spPr>
        <p:txBody>
          <a:bodyPr/>
          <a:lstStyle/>
          <a:p>
            <a:r>
              <a:rPr lang="en-US" dirty="0"/>
              <a:t>Foundation models and LLMs</a:t>
            </a:r>
          </a:p>
          <a:p>
            <a:r>
              <a:rPr lang="en-US" dirty="0"/>
              <a:t>Use cases of LLMs</a:t>
            </a:r>
          </a:p>
          <a:p>
            <a:r>
              <a:rPr lang="en-US" dirty="0"/>
              <a:t>Amazon Bedrock</a:t>
            </a:r>
          </a:p>
        </p:txBody>
      </p:sp>
      <p:grpSp>
        <p:nvGrpSpPr>
          <p:cNvPr id="3" name="Graphic 250">
            <a:extLst>
              <a:ext uri="{FF2B5EF4-FFF2-40B4-BE49-F238E27FC236}">
                <a16:creationId xmlns:a16="http://schemas.microsoft.com/office/drawing/2014/main" id="{C1E3D88D-E910-0FEA-10DE-609FAEBBFB80}"/>
              </a:ext>
              <a:ext uri="{C183D7F6-B498-43B3-948B-1728B52AA6E4}">
                <adec:decorative xmlns:adec="http://schemas.microsoft.com/office/drawing/2017/decorative" val="1"/>
              </a:ext>
            </a:extLst>
          </p:cNvPr>
          <p:cNvGrpSpPr>
            <a:grpSpLocks noChangeAspect="1"/>
          </p:cNvGrpSpPr>
          <p:nvPr/>
        </p:nvGrpSpPr>
        <p:grpSpPr>
          <a:xfrm>
            <a:off x="794343" y="2732784"/>
            <a:ext cx="2959853" cy="2959853"/>
            <a:chOff x="9704553" y="322847"/>
            <a:chExt cx="643689" cy="643689"/>
          </a:xfrm>
          <a:effectLst>
            <a:outerShdw blurRad="50800" dist="38100" dir="2700000" algn="tl" rotWithShape="0">
              <a:prstClr val="black">
                <a:alpha val="40000"/>
              </a:prstClr>
            </a:outerShdw>
          </a:effectLst>
        </p:grpSpPr>
        <p:sp>
          <p:nvSpPr>
            <p:cNvPr id="5" name="Freeform: Shape 20">
              <a:extLst>
                <a:ext uri="{FF2B5EF4-FFF2-40B4-BE49-F238E27FC236}">
                  <a16:creationId xmlns:a16="http://schemas.microsoft.com/office/drawing/2014/main" id="{2373917E-4A6D-8227-D15D-D1E40A72AE62}"/>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53975" cap="flat">
              <a:solidFill>
                <a:schemeClr val="bg1"/>
              </a:solidFill>
              <a:prstDash val="solid"/>
              <a:round/>
            </a:ln>
          </p:spPr>
          <p:txBody>
            <a:bodyPr rtlCol="0" anchor="ctr"/>
            <a:lstStyle/>
            <a:p>
              <a:pPr algn="ctr"/>
              <a:endParaRPr lang="en-US" dirty="0"/>
            </a:p>
          </p:txBody>
        </p:sp>
        <p:sp>
          <p:nvSpPr>
            <p:cNvPr id="6" name="Freeform: Shape 21">
              <a:extLst>
                <a:ext uri="{FF2B5EF4-FFF2-40B4-BE49-F238E27FC236}">
                  <a16:creationId xmlns:a16="http://schemas.microsoft.com/office/drawing/2014/main" id="{BEA3466D-A8DE-C974-0119-677E55A7B847}"/>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53975" cap="flat">
              <a:solidFill>
                <a:schemeClr val="bg1"/>
              </a:solidFill>
              <a:prstDash val="solid"/>
              <a:round/>
            </a:ln>
          </p:spPr>
          <p:txBody>
            <a:bodyPr rtlCol="0" anchor="ctr"/>
            <a:lstStyle/>
            <a:p>
              <a:pPr algn="ctr"/>
              <a:endParaRPr lang="en-US" dirty="0"/>
            </a:p>
          </p:txBody>
        </p:sp>
        <p:sp>
          <p:nvSpPr>
            <p:cNvPr id="8" name="Freeform: Shape 22">
              <a:extLst>
                <a:ext uri="{FF2B5EF4-FFF2-40B4-BE49-F238E27FC236}">
                  <a16:creationId xmlns:a16="http://schemas.microsoft.com/office/drawing/2014/main" id="{8684E791-CDDB-20B1-B39B-C735079EBB1D}"/>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9" name="Freeform: Shape 23">
              <a:extLst>
                <a:ext uri="{FF2B5EF4-FFF2-40B4-BE49-F238E27FC236}">
                  <a16:creationId xmlns:a16="http://schemas.microsoft.com/office/drawing/2014/main" id="{EBDFCB67-8AD3-858E-2A25-EE349137D0CE}"/>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10" name="Freeform: Shape 24">
              <a:extLst>
                <a:ext uri="{FF2B5EF4-FFF2-40B4-BE49-F238E27FC236}">
                  <a16:creationId xmlns:a16="http://schemas.microsoft.com/office/drawing/2014/main" id="{D6E3A5D0-36C2-7B7F-8E3B-C5720986B951}"/>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53975" cap="flat">
              <a:solidFill>
                <a:schemeClr val="bg1"/>
              </a:solidFill>
              <a:prstDash val="solid"/>
              <a:round/>
            </a:ln>
          </p:spPr>
          <p:txBody>
            <a:bodyPr rtlCol="0" anchor="ctr"/>
            <a:lstStyle/>
            <a:p>
              <a:pPr algn="ctr"/>
              <a:endParaRPr lang="en-US" dirty="0"/>
            </a:p>
          </p:txBody>
        </p:sp>
        <p:sp>
          <p:nvSpPr>
            <p:cNvPr id="11" name="Freeform: Shape 25">
              <a:extLst>
                <a:ext uri="{FF2B5EF4-FFF2-40B4-BE49-F238E27FC236}">
                  <a16:creationId xmlns:a16="http://schemas.microsoft.com/office/drawing/2014/main" id="{E265FFC2-8801-4BB4-D9FC-A421AB315A68}"/>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12" name="Freeform: Shape 26">
              <a:extLst>
                <a:ext uri="{FF2B5EF4-FFF2-40B4-BE49-F238E27FC236}">
                  <a16:creationId xmlns:a16="http://schemas.microsoft.com/office/drawing/2014/main" id="{C67ADB15-9176-C4EE-43D8-2EE3DDC3F1A3}"/>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53975" cap="flat">
              <a:solidFill>
                <a:schemeClr val="bg1"/>
              </a:solidFill>
              <a:prstDash val="solid"/>
              <a:round/>
            </a:ln>
          </p:spPr>
          <p:txBody>
            <a:bodyPr rtlCol="0" anchor="ctr"/>
            <a:lstStyle/>
            <a:p>
              <a:pPr algn="ctr"/>
              <a:endParaRPr lang="en-US" dirty="0"/>
            </a:p>
          </p:txBody>
        </p:sp>
        <p:sp>
          <p:nvSpPr>
            <p:cNvPr id="13" name="Freeform: Shape 34">
              <a:extLst>
                <a:ext uri="{FF2B5EF4-FFF2-40B4-BE49-F238E27FC236}">
                  <a16:creationId xmlns:a16="http://schemas.microsoft.com/office/drawing/2014/main" id="{F3777154-9E6D-B317-0FD7-69BC075A72E9}"/>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53975" cap="flat">
              <a:solidFill>
                <a:schemeClr val="bg1"/>
              </a:solidFill>
              <a:prstDash val="solid"/>
              <a:round/>
            </a:ln>
          </p:spPr>
          <p:txBody>
            <a:bodyPr rtlCol="0" anchor="ctr"/>
            <a:lstStyle/>
            <a:p>
              <a:pPr algn="ctr"/>
              <a:endParaRPr lang="en-US" dirty="0"/>
            </a:p>
          </p:txBody>
        </p:sp>
        <p:sp>
          <p:nvSpPr>
            <p:cNvPr id="14" name="Freeform: Shape 28">
              <a:extLst>
                <a:ext uri="{FF2B5EF4-FFF2-40B4-BE49-F238E27FC236}">
                  <a16:creationId xmlns:a16="http://schemas.microsoft.com/office/drawing/2014/main" id="{8BD8B8E5-9515-86BE-D4C5-D47A838C745D}"/>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15" name="Freeform: Shape 29">
              <a:extLst>
                <a:ext uri="{FF2B5EF4-FFF2-40B4-BE49-F238E27FC236}">
                  <a16:creationId xmlns:a16="http://schemas.microsoft.com/office/drawing/2014/main" id="{1DE11587-8E91-ABC8-43C6-4E6EDBEB294B}"/>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53975" cap="flat">
              <a:solidFill>
                <a:schemeClr val="bg1"/>
              </a:solidFill>
              <a:prstDash val="solid"/>
              <a:round/>
            </a:ln>
          </p:spPr>
          <p:txBody>
            <a:bodyPr rtlCol="0" anchor="ctr"/>
            <a:lstStyle/>
            <a:p>
              <a:pPr algn="ctr"/>
              <a:endParaRPr lang="en-US" dirty="0"/>
            </a:p>
          </p:txBody>
        </p:sp>
        <p:sp>
          <p:nvSpPr>
            <p:cNvPr id="16" name="Freeform: Shape 30">
              <a:extLst>
                <a:ext uri="{FF2B5EF4-FFF2-40B4-BE49-F238E27FC236}">
                  <a16:creationId xmlns:a16="http://schemas.microsoft.com/office/drawing/2014/main" id="{BADB42FE-1774-3256-F839-CFF881D2AED6}"/>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53975" cap="flat">
              <a:solidFill>
                <a:schemeClr val="bg1"/>
              </a:solidFill>
              <a:prstDash val="solid"/>
              <a:round/>
            </a:ln>
          </p:spPr>
          <p:txBody>
            <a:bodyPr rtlCol="0" anchor="ctr"/>
            <a:lstStyle/>
            <a:p>
              <a:pPr algn="ctr"/>
              <a:endParaRPr lang="en-US" dirty="0"/>
            </a:p>
          </p:txBody>
        </p:sp>
        <p:sp>
          <p:nvSpPr>
            <p:cNvPr id="17" name="Freeform: Shape 31">
              <a:extLst>
                <a:ext uri="{FF2B5EF4-FFF2-40B4-BE49-F238E27FC236}">
                  <a16:creationId xmlns:a16="http://schemas.microsoft.com/office/drawing/2014/main" id="{0E08636D-2D75-3627-315B-68C62A67E6F6}"/>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53975" cap="flat">
              <a:solidFill>
                <a:schemeClr val="bg1"/>
              </a:solidFill>
              <a:prstDash val="solid"/>
              <a:round/>
            </a:ln>
          </p:spPr>
          <p:txBody>
            <a:bodyPr rtlCol="0" anchor="ctr"/>
            <a:lstStyle/>
            <a:p>
              <a:pPr algn="ctr"/>
              <a:endParaRPr lang="en-US" dirty="0"/>
            </a:p>
          </p:txBody>
        </p:sp>
        <p:sp>
          <p:nvSpPr>
            <p:cNvPr id="18" name="Freeform: Shape 32">
              <a:extLst>
                <a:ext uri="{FF2B5EF4-FFF2-40B4-BE49-F238E27FC236}">
                  <a16:creationId xmlns:a16="http://schemas.microsoft.com/office/drawing/2014/main" id="{81FB9901-A4D2-E077-F06A-CC42DFF79E4C}"/>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53975" cap="flat">
              <a:solidFill>
                <a:schemeClr val="bg1"/>
              </a:solidFill>
              <a:prstDash val="solid"/>
              <a:round/>
            </a:ln>
          </p:spPr>
          <p:txBody>
            <a:bodyPr rtlCol="0" anchor="ctr"/>
            <a:lstStyle/>
            <a:p>
              <a:pPr algn="ctr"/>
              <a:endParaRPr lang="en-US" dirty="0"/>
            </a:p>
          </p:txBody>
        </p:sp>
        <p:sp>
          <p:nvSpPr>
            <p:cNvPr id="19" name="Freeform: Shape 33">
              <a:extLst>
                <a:ext uri="{FF2B5EF4-FFF2-40B4-BE49-F238E27FC236}">
                  <a16:creationId xmlns:a16="http://schemas.microsoft.com/office/drawing/2014/main" id="{772656DD-8F5B-971E-92B1-F281D3B718E1}"/>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20" name="Freeform: Shape 34">
              <a:extLst>
                <a:ext uri="{FF2B5EF4-FFF2-40B4-BE49-F238E27FC236}">
                  <a16:creationId xmlns:a16="http://schemas.microsoft.com/office/drawing/2014/main" id="{678B85A6-843B-B6B0-ACBF-5CCA3D2F7D3A}"/>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21" name="Freeform: Shape 35">
              <a:extLst>
                <a:ext uri="{FF2B5EF4-FFF2-40B4-BE49-F238E27FC236}">
                  <a16:creationId xmlns:a16="http://schemas.microsoft.com/office/drawing/2014/main" id="{36A65E3B-1EF8-9C38-9056-CB6FF60A363E}"/>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2" name="Freeform: Shape 36">
              <a:extLst>
                <a:ext uri="{FF2B5EF4-FFF2-40B4-BE49-F238E27FC236}">
                  <a16:creationId xmlns:a16="http://schemas.microsoft.com/office/drawing/2014/main" id="{6BCDD264-30B3-71DC-E482-5566B5A6839E}"/>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3" name="Freeform: Shape 37">
              <a:extLst>
                <a:ext uri="{FF2B5EF4-FFF2-40B4-BE49-F238E27FC236}">
                  <a16:creationId xmlns:a16="http://schemas.microsoft.com/office/drawing/2014/main" id="{AFFB09EA-AABF-863A-529C-571D10D1FA3C}"/>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4" name="Freeform: Shape 38">
              <a:extLst>
                <a:ext uri="{FF2B5EF4-FFF2-40B4-BE49-F238E27FC236}">
                  <a16:creationId xmlns:a16="http://schemas.microsoft.com/office/drawing/2014/main" id="{DEC23D03-819A-F36E-C5DF-E87198BEC109}"/>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5" name="Freeform: Shape 39">
              <a:extLst>
                <a:ext uri="{FF2B5EF4-FFF2-40B4-BE49-F238E27FC236}">
                  <a16:creationId xmlns:a16="http://schemas.microsoft.com/office/drawing/2014/main" id="{517EC036-A0DC-C7B7-8A04-3868B2A32B4D}"/>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53975" cap="flat">
              <a:solidFill>
                <a:schemeClr val="bg1"/>
              </a:solidFill>
              <a:prstDash val="solid"/>
              <a:round/>
            </a:ln>
          </p:spPr>
          <p:txBody>
            <a:bodyPr rtlCol="0" anchor="ctr"/>
            <a:lstStyle/>
            <a:p>
              <a:pPr algn="ctr"/>
              <a:endParaRPr lang="en-US" dirty="0"/>
            </a:p>
          </p:txBody>
        </p:sp>
      </p:grpSp>
    </p:spTree>
    <p:extLst>
      <p:ext uri="{BB962C8B-B14F-4D97-AF65-F5344CB8AC3E}">
        <p14:creationId xmlns:p14="http://schemas.microsoft.com/office/powerpoint/2010/main" val="321637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Introduction to generative AI</a:t>
            </a:r>
          </a:p>
        </p:txBody>
      </p:sp>
    </p:spTree>
    <p:extLst>
      <p:ext uri="{BB962C8B-B14F-4D97-AF65-F5344CB8AC3E}">
        <p14:creationId xmlns:p14="http://schemas.microsoft.com/office/powerpoint/2010/main" val="424116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60DB4A0-6F62-6877-C896-672F9487CE84}"/>
              </a:ext>
            </a:extLst>
          </p:cNvPr>
          <p:cNvSpPr>
            <a:spLocks noGrp="1"/>
          </p:cNvSpPr>
          <p:nvPr>
            <p:ph type="sldNum" idx="97"/>
          </p:nvPr>
        </p:nvSpPr>
        <p:spPr/>
        <p:txBody>
          <a:bodyPr/>
          <a:lstStyle/>
          <a:p>
            <a:fld id="{86A8BF56-6CB3-514C-9A64-F39D95C9E25B}" type="slidenum">
              <a:rPr lang="en-US" smtClean="0"/>
              <a:t>5</a:t>
            </a:fld>
            <a:endParaRPr lang="en-US"/>
          </a:p>
        </p:txBody>
      </p:sp>
      <p:sp>
        <p:nvSpPr>
          <p:cNvPr id="2" name="Title 1">
            <a:extLst>
              <a:ext uri="{FF2B5EF4-FFF2-40B4-BE49-F238E27FC236}">
                <a16:creationId xmlns:a16="http://schemas.microsoft.com/office/drawing/2014/main" id="{8E88A9F1-16AC-1ED9-E241-952634A699A9}"/>
              </a:ext>
            </a:extLst>
          </p:cNvPr>
          <p:cNvSpPr>
            <a:spLocks noGrp="1"/>
          </p:cNvSpPr>
          <p:nvPr>
            <p:ph type="title" idx="1"/>
          </p:nvPr>
        </p:nvSpPr>
        <p:spPr/>
        <p:txBody>
          <a:bodyPr/>
          <a:lstStyle/>
          <a:p>
            <a:r>
              <a:rPr lang="en-US" dirty="0"/>
              <a:t>Foundation models</a:t>
            </a:r>
          </a:p>
        </p:txBody>
      </p:sp>
      <p:sp>
        <p:nvSpPr>
          <p:cNvPr id="3" name="Content Placeholder 2">
            <a:extLst>
              <a:ext uri="{FF2B5EF4-FFF2-40B4-BE49-F238E27FC236}">
                <a16:creationId xmlns:a16="http://schemas.microsoft.com/office/drawing/2014/main" id="{F0B3A147-B347-2C08-81B9-E2427969D7AF}"/>
              </a:ext>
            </a:extLst>
          </p:cNvPr>
          <p:cNvSpPr>
            <a:spLocks noGrp="1"/>
          </p:cNvSpPr>
          <p:nvPr>
            <p:ph idx="2"/>
          </p:nvPr>
        </p:nvSpPr>
        <p:spPr>
          <a:xfrm>
            <a:off x="4599501" y="1165536"/>
            <a:ext cx="7232835" cy="5262696"/>
          </a:xfrm>
        </p:spPr>
        <p:txBody>
          <a:bodyPr/>
          <a:lstStyle/>
          <a:p>
            <a:r>
              <a:rPr lang="en-US" sz="2400" dirty="0">
                <a:solidFill>
                  <a:sysClr val="windowText" lastClr="000000"/>
                </a:solidFill>
              </a:rPr>
              <a:t>Large ML models that are </a:t>
            </a:r>
            <a:r>
              <a:rPr lang="en-US" sz="2400" dirty="0">
                <a:solidFill>
                  <a:sysClr val="windowText" lastClr="000000"/>
                </a:solidFill>
                <a:latin typeface="+mj-lt"/>
              </a:rPr>
              <a:t>pre-trained</a:t>
            </a:r>
            <a:r>
              <a:rPr lang="en-US" sz="2400" dirty="0">
                <a:solidFill>
                  <a:sysClr val="windowText" lastClr="000000"/>
                </a:solidFill>
              </a:rPr>
              <a:t> with </a:t>
            </a:r>
            <a:r>
              <a:rPr lang="en-US" sz="2400" dirty="0">
                <a:solidFill>
                  <a:sysClr val="windowText" lastClr="000000"/>
                </a:solidFill>
                <a:latin typeface="+mj-lt"/>
              </a:rPr>
              <a:t>vast amounts of data</a:t>
            </a:r>
            <a:r>
              <a:rPr lang="en-US" sz="2400" dirty="0">
                <a:solidFill>
                  <a:sysClr val="windowText" lastClr="000000"/>
                </a:solidFill>
              </a:rPr>
              <a:t>. These can be </a:t>
            </a:r>
            <a:r>
              <a:rPr lang="en-US" sz="2400" dirty="0">
                <a:solidFill>
                  <a:sysClr val="windowText" lastClr="000000"/>
                </a:solidFill>
                <a:latin typeface="+mj-lt"/>
              </a:rPr>
              <a:t>adapted</a:t>
            </a:r>
            <a:r>
              <a:rPr lang="en-US" sz="2400" dirty="0">
                <a:solidFill>
                  <a:sysClr val="windowText" lastClr="000000"/>
                </a:solidFill>
              </a:rPr>
              <a:t> to more specialized tasks</a:t>
            </a:r>
          </a:p>
          <a:p>
            <a:pPr marL="0" indent="0">
              <a:buNone/>
            </a:pPr>
            <a:endParaRPr lang="en-US" sz="2400" dirty="0">
              <a:solidFill>
                <a:sysClr val="windowText" lastClr="000000"/>
              </a:solidFill>
            </a:endParaRPr>
          </a:p>
          <a:p>
            <a:r>
              <a:rPr lang="en-US" sz="2400" dirty="0">
                <a:solidFill>
                  <a:sysClr val="windowText" lastClr="000000"/>
                </a:solidFill>
              </a:rPr>
              <a:t>Can be trained on any kind of data</a:t>
            </a:r>
          </a:p>
          <a:p>
            <a:pPr lvl="1"/>
            <a:r>
              <a:rPr lang="en-US" sz="2000" dirty="0">
                <a:solidFill>
                  <a:sysClr val="windowText" lastClr="000000"/>
                </a:solidFill>
              </a:rPr>
              <a:t>Text</a:t>
            </a:r>
          </a:p>
          <a:p>
            <a:pPr lvl="1"/>
            <a:r>
              <a:rPr lang="en-US" sz="2000" dirty="0">
                <a:solidFill>
                  <a:sysClr val="windowText" lastClr="000000"/>
                </a:solidFill>
              </a:rPr>
              <a:t>Images</a:t>
            </a:r>
          </a:p>
          <a:p>
            <a:pPr lvl="1"/>
            <a:r>
              <a:rPr lang="en-US" sz="2000" dirty="0">
                <a:solidFill>
                  <a:sysClr val="windowText" lastClr="000000"/>
                </a:solidFill>
              </a:rPr>
              <a:t>Video</a:t>
            </a:r>
          </a:p>
          <a:p>
            <a:pPr lvl="1"/>
            <a:r>
              <a:rPr lang="en-US" sz="2000" dirty="0">
                <a:solidFill>
                  <a:sysClr val="windowText" lastClr="000000"/>
                </a:solidFill>
              </a:rPr>
              <a:t>Audio</a:t>
            </a:r>
          </a:p>
          <a:p>
            <a:pPr lvl="1"/>
            <a:r>
              <a:rPr lang="en-US" sz="2000" dirty="0" err="1">
                <a:solidFill>
                  <a:sysClr val="windowText" lastClr="000000"/>
                </a:solidFill>
              </a:rPr>
              <a:t>Etc</a:t>
            </a:r>
            <a:r>
              <a:rPr lang="en-US" sz="2000" dirty="0">
                <a:solidFill>
                  <a:sysClr val="windowText" lastClr="000000"/>
                </a:solidFill>
              </a:rPr>
              <a:t>…</a:t>
            </a:r>
          </a:p>
          <a:p>
            <a:endParaRPr lang="en-US" dirty="0"/>
          </a:p>
        </p:txBody>
      </p:sp>
      <p:sp>
        <p:nvSpPr>
          <p:cNvPr id="4" name="Oval 3" descr="Cirlcle representing a set of foundation models">
            <a:extLst>
              <a:ext uri="{FF2B5EF4-FFF2-40B4-BE49-F238E27FC236}">
                <a16:creationId xmlns:a16="http://schemas.microsoft.com/office/drawing/2014/main" id="{CD190C50-EF58-929B-6876-50F922D62944}"/>
              </a:ext>
            </a:extLst>
          </p:cNvPr>
          <p:cNvSpPr>
            <a:spLocks/>
          </p:cNvSpPr>
          <p:nvPr/>
        </p:nvSpPr>
        <p:spPr>
          <a:xfrm>
            <a:off x="210211" y="1661076"/>
            <a:ext cx="4114800" cy="4114800"/>
          </a:xfrm>
          <a:prstGeom prst="ellipse">
            <a:avLst/>
          </a:prstGeom>
          <a:solidFill>
            <a:schemeClr val="accent5">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 name="TextBox 4">
            <a:extLst>
              <a:ext uri="{FF2B5EF4-FFF2-40B4-BE49-F238E27FC236}">
                <a16:creationId xmlns:a16="http://schemas.microsoft.com/office/drawing/2014/main" id="{49ED9B77-4488-43CD-E273-374BFAF8B6F1}"/>
              </a:ext>
            </a:extLst>
          </p:cNvPr>
          <p:cNvSpPr txBox="1"/>
          <p:nvPr/>
        </p:nvSpPr>
        <p:spPr>
          <a:xfrm>
            <a:off x="1088196" y="1980714"/>
            <a:ext cx="23588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mazon Ember Light"/>
                <a:ea typeface="+mn-ea"/>
                <a:cs typeface="+mn-cs"/>
              </a:rPr>
              <a:t>Foundation models</a:t>
            </a:r>
          </a:p>
        </p:txBody>
      </p:sp>
    </p:spTree>
    <p:extLst>
      <p:ext uri="{BB962C8B-B14F-4D97-AF65-F5344CB8AC3E}">
        <p14:creationId xmlns:p14="http://schemas.microsoft.com/office/powerpoint/2010/main" val="409602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182B344A-F41C-97DE-3CD8-7F65C0BC1F4C}"/>
              </a:ext>
            </a:extLst>
          </p:cNvPr>
          <p:cNvSpPr>
            <a:spLocks noGrp="1"/>
          </p:cNvSpPr>
          <p:nvPr>
            <p:ph type="sldNum" idx="97"/>
          </p:nvPr>
        </p:nvSpPr>
        <p:spPr/>
        <p:txBody>
          <a:bodyPr/>
          <a:lstStyle/>
          <a:p>
            <a:fld id="{86A8BF56-6CB3-514C-9A64-F39D95C9E25B}" type="slidenum">
              <a:rPr lang="en-US" smtClean="0"/>
              <a:t>6</a:t>
            </a:fld>
            <a:endParaRPr lang="en-US"/>
          </a:p>
        </p:txBody>
      </p:sp>
      <p:sp>
        <p:nvSpPr>
          <p:cNvPr id="2" name="Title 1">
            <a:extLst>
              <a:ext uri="{FF2B5EF4-FFF2-40B4-BE49-F238E27FC236}">
                <a16:creationId xmlns:a16="http://schemas.microsoft.com/office/drawing/2014/main" id="{8E88A9F1-16AC-1ED9-E241-952634A699A9}"/>
              </a:ext>
            </a:extLst>
          </p:cNvPr>
          <p:cNvSpPr>
            <a:spLocks noGrp="1"/>
          </p:cNvSpPr>
          <p:nvPr>
            <p:ph type="title" idx="1"/>
          </p:nvPr>
        </p:nvSpPr>
        <p:spPr/>
        <p:txBody>
          <a:bodyPr/>
          <a:lstStyle/>
          <a:p>
            <a:r>
              <a:rPr lang="en-US" dirty="0"/>
              <a:t>Large Language Models (LLMs)</a:t>
            </a:r>
          </a:p>
        </p:txBody>
      </p:sp>
      <p:sp>
        <p:nvSpPr>
          <p:cNvPr id="3" name="Content Placeholder 2">
            <a:extLst>
              <a:ext uri="{FF2B5EF4-FFF2-40B4-BE49-F238E27FC236}">
                <a16:creationId xmlns:a16="http://schemas.microsoft.com/office/drawing/2014/main" id="{F0B3A147-B347-2C08-81B9-E2427969D7AF}"/>
              </a:ext>
            </a:extLst>
          </p:cNvPr>
          <p:cNvSpPr>
            <a:spLocks noGrp="1"/>
          </p:cNvSpPr>
          <p:nvPr>
            <p:ph idx="2"/>
          </p:nvPr>
        </p:nvSpPr>
        <p:spPr>
          <a:xfrm>
            <a:off x="4468872" y="1165536"/>
            <a:ext cx="7363464" cy="3193333"/>
          </a:xfrm>
        </p:spPr>
        <p:txBody>
          <a:bodyPr/>
          <a:lstStyle/>
          <a:p>
            <a:r>
              <a:rPr lang="en-US" sz="2800" dirty="0">
                <a:solidFill>
                  <a:sysClr val="windowText" lastClr="000000"/>
                </a:solidFill>
              </a:rPr>
              <a:t>Foundation models trained on </a:t>
            </a:r>
            <a:r>
              <a:rPr lang="en-US" sz="2800" dirty="0">
                <a:solidFill>
                  <a:sysClr val="windowText" lastClr="000000"/>
                </a:solidFill>
                <a:latin typeface="+mj-lt"/>
              </a:rPr>
              <a:t>text</a:t>
            </a:r>
            <a:endParaRPr lang="en-US" sz="2800" b="1" dirty="0">
              <a:solidFill>
                <a:sysClr val="windowText" lastClr="000000"/>
              </a:solidFill>
            </a:endParaRPr>
          </a:p>
          <a:p>
            <a:r>
              <a:rPr lang="en-US" sz="2800" dirty="0">
                <a:solidFill>
                  <a:sysClr val="windowText" lastClr="000000"/>
                </a:solidFill>
              </a:rPr>
              <a:t>Large ML models that learn the </a:t>
            </a:r>
            <a:r>
              <a:rPr lang="en-US" sz="2800" dirty="0">
                <a:solidFill>
                  <a:sysClr val="windowText" lastClr="000000"/>
                </a:solidFill>
                <a:latin typeface="+mj-lt"/>
              </a:rPr>
              <a:t>probabilities of words</a:t>
            </a:r>
            <a:r>
              <a:rPr lang="en-US" sz="2800" b="1" dirty="0">
                <a:solidFill>
                  <a:sysClr val="windowText" lastClr="000000"/>
                </a:solidFill>
              </a:rPr>
              <a:t> </a:t>
            </a:r>
            <a:r>
              <a:rPr lang="en-US" sz="2800" dirty="0">
                <a:solidFill>
                  <a:sysClr val="windowText" lastClr="000000"/>
                </a:solidFill>
              </a:rPr>
              <a:t>being used in certain contexts</a:t>
            </a:r>
          </a:p>
          <a:p>
            <a:r>
              <a:rPr lang="en-US" sz="2800" dirty="0">
                <a:solidFill>
                  <a:sysClr val="windowText" lastClr="000000"/>
                </a:solidFill>
                <a:latin typeface="+mj-lt"/>
              </a:rPr>
              <a:t>Training task</a:t>
            </a:r>
            <a:r>
              <a:rPr lang="en-US" sz="2800" b="1" dirty="0">
                <a:solidFill>
                  <a:sysClr val="windowText" lastClr="000000"/>
                </a:solidFill>
              </a:rPr>
              <a:t>: </a:t>
            </a:r>
            <a:r>
              <a:rPr lang="en-US" sz="2800" dirty="0">
                <a:solidFill>
                  <a:sysClr val="windowText" lastClr="000000"/>
                </a:solidFill>
              </a:rPr>
              <a:t>Learn to predict the missing word in a text sequence</a:t>
            </a:r>
          </a:p>
          <a:p>
            <a:endParaRPr lang="en-US" dirty="0"/>
          </a:p>
        </p:txBody>
      </p:sp>
      <p:grpSp>
        <p:nvGrpSpPr>
          <p:cNvPr id="17" name="Group 16" descr="Image showing the set of Large Language Models (LLMs) as a subset of Foundation models.">
            <a:extLst>
              <a:ext uri="{FF2B5EF4-FFF2-40B4-BE49-F238E27FC236}">
                <a16:creationId xmlns:a16="http://schemas.microsoft.com/office/drawing/2014/main" id="{F3F7126A-8D76-DD5C-6E3B-730001553620}"/>
              </a:ext>
            </a:extLst>
          </p:cNvPr>
          <p:cNvGrpSpPr/>
          <p:nvPr/>
        </p:nvGrpSpPr>
        <p:grpSpPr>
          <a:xfrm>
            <a:off x="210211" y="1661076"/>
            <a:ext cx="4114800" cy="4114800"/>
            <a:chOff x="210211" y="1661076"/>
            <a:chExt cx="4114800" cy="4114800"/>
          </a:xfrm>
        </p:grpSpPr>
        <p:sp>
          <p:nvSpPr>
            <p:cNvPr id="4" name="Oval 3">
              <a:extLst>
                <a:ext uri="{FF2B5EF4-FFF2-40B4-BE49-F238E27FC236}">
                  <a16:creationId xmlns:a16="http://schemas.microsoft.com/office/drawing/2014/main" id="{DC5BAC1D-C386-7C55-23BF-695260E7F827}"/>
                </a:ext>
              </a:extLst>
            </p:cNvPr>
            <p:cNvSpPr>
              <a:spLocks/>
            </p:cNvSpPr>
            <p:nvPr/>
          </p:nvSpPr>
          <p:spPr>
            <a:xfrm>
              <a:off x="210211" y="1661076"/>
              <a:ext cx="4114800" cy="4114800"/>
            </a:xfrm>
            <a:prstGeom prst="ellipse">
              <a:avLst/>
            </a:prstGeom>
            <a:solidFill>
              <a:schemeClr val="accent5">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 name="TextBox 4">
              <a:extLst>
                <a:ext uri="{FF2B5EF4-FFF2-40B4-BE49-F238E27FC236}">
                  <a16:creationId xmlns:a16="http://schemas.microsoft.com/office/drawing/2014/main" id="{A44E4544-8BAD-1005-AD5E-DE16A9C2FAD9}"/>
                </a:ext>
              </a:extLst>
            </p:cNvPr>
            <p:cNvSpPr txBox="1"/>
            <p:nvPr/>
          </p:nvSpPr>
          <p:spPr>
            <a:xfrm>
              <a:off x="1067647" y="1796657"/>
              <a:ext cx="23588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mazon Ember Light"/>
                  <a:ea typeface="+mn-ea"/>
                  <a:cs typeface="+mn-cs"/>
                </a:rPr>
                <a:t>Foundation models</a:t>
              </a:r>
            </a:p>
          </p:txBody>
        </p:sp>
        <p:sp>
          <p:nvSpPr>
            <p:cNvPr id="6" name="Oval 5">
              <a:extLst>
                <a:ext uri="{FF2B5EF4-FFF2-40B4-BE49-F238E27FC236}">
                  <a16:creationId xmlns:a16="http://schemas.microsoft.com/office/drawing/2014/main" id="{154B62C3-E0E3-3F26-0699-453E42828D6A}"/>
                </a:ext>
              </a:extLst>
            </p:cNvPr>
            <p:cNvSpPr>
              <a:spLocks/>
            </p:cNvSpPr>
            <p:nvPr/>
          </p:nvSpPr>
          <p:spPr>
            <a:xfrm>
              <a:off x="964061" y="2477946"/>
              <a:ext cx="3161160" cy="3164529"/>
            </a:xfrm>
            <a:prstGeom prst="ellipse">
              <a:avLst/>
            </a:prstGeom>
            <a:solidFill>
              <a:schemeClr val="accent6">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E21E64"/>
                </a:solidFill>
                <a:latin typeface="Amazon Ember Light"/>
              </a:endParaRPr>
            </a:p>
          </p:txBody>
        </p:sp>
        <p:sp>
          <p:nvSpPr>
            <p:cNvPr id="7" name="TextBox 6">
              <a:extLst>
                <a:ext uri="{FF2B5EF4-FFF2-40B4-BE49-F238E27FC236}">
                  <a16:creationId xmlns:a16="http://schemas.microsoft.com/office/drawing/2014/main" id="{4E5870BE-ACE3-DA0C-B6FE-9AA0F3A1D265}"/>
                </a:ext>
              </a:extLst>
            </p:cNvPr>
            <p:cNvSpPr txBox="1"/>
            <p:nvPr/>
          </p:nvSpPr>
          <p:spPr>
            <a:xfrm>
              <a:off x="1566494" y="3718476"/>
              <a:ext cx="205977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mazon Ember Light"/>
                  <a:ea typeface="+mn-ea"/>
                  <a:cs typeface="+mn-cs"/>
                </a:rPr>
                <a:t>Large Language Models (LLMs)</a:t>
              </a:r>
            </a:p>
          </p:txBody>
        </p:sp>
      </p:grpSp>
      <p:grpSp>
        <p:nvGrpSpPr>
          <p:cNvPr id="18" name="Group 17" descr="Diagram demonstrating how LLMs are trained. Words are masked from the training data and the LLM is asked to predict the missing word based on the context around it.">
            <a:extLst>
              <a:ext uri="{FF2B5EF4-FFF2-40B4-BE49-F238E27FC236}">
                <a16:creationId xmlns:a16="http://schemas.microsoft.com/office/drawing/2014/main" id="{0510C510-EAA8-3060-AB92-2916D9721EB2}"/>
              </a:ext>
            </a:extLst>
          </p:cNvPr>
          <p:cNvGrpSpPr/>
          <p:nvPr/>
        </p:nvGrpSpPr>
        <p:grpSpPr>
          <a:xfrm>
            <a:off x="5078861" y="4546134"/>
            <a:ext cx="5467601" cy="1849396"/>
            <a:chOff x="5078861" y="4546134"/>
            <a:chExt cx="5467601" cy="1849396"/>
          </a:xfrm>
        </p:grpSpPr>
        <p:sp>
          <p:nvSpPr>
            <p:cNvPr id="8" name="Rectangle 7">
              <a:extLst>
                <a:ext uri="{FF2B5EF4-FFF2-40B4-BE49-F238E27FC236}">
                  <a16:creationId xmlns:a16="http://schemas.microsoft.com/office/drawing/2014/main" id="{CEDEE35A-ED17-DABA-8F29-991F1E54B9D7}"/>
                </a:ext>
              </a:extLst>
            </p:cNvPr>
            <p:cNvSpPr/>
            <p:nvPr/>
          </p:nvSpPr>
          <p:spPr>
            <a:xfrm>
              <a:off x="5078861" y="4546134"/>
              <a:ext cx="5065511" cy="966139"/>
            </a:xfrm>
            <a:prstGeom prst="rect">
              <a:avLst/>
            </a:prstGeom>
            <a:solidFill>
              <a:schemeClr val="bg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“The weather has been cloudy for the last two days. Most likely it will be </a:t>
              </a:r>
              <a:r>
                <a:rPr kumimoji="0" lang="en-US" sz="1800" b="1" i="0" u="none" strike="noStrike" kern="1200" cap="none" spc="0" normalizeH="0" baseline="0" noProof="0" dirty="0">
                  <a:ln>
                    <a:noFill/>
                  </a:ln>
                  <a:solidFill>
                    <a:srgbClr val="000000"/>
                  </a:solidFill>
                  <a:effectLst/>
                  <a:uLnTx/>
                  <a:uFillTx/>
                  <a:latin typeface="Amazon Ember Light"/>
                  <a:ea typeface="+mn-ea"/>
                  <a:cs typeface="+mn-cs"/>
                </a:rPr>
                <a:t>____</a:t>
              </a: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 tomorrow.”</a:t>
              </a:r>
            </a:p>
          </p:txBody>
        </p:sp>
        <p:cxnSp>
          <p:nvCxnSpPr>
            <p:cNvPr id="9" name="Straight Arrow Connector 8">
              <a:extLst>
                <a:ext uri="{FF2B5EF4-FFF2-40B4-BE49-F238E27FC236}">
                  <a16:creationId xmlns:a16="http://schemas.microsoft.com/office/drawing/2014/main" id="{EF9AF9A9-8336-24B2-B167-7A5742F8117D}"/>
                </a:ext>
              </a:extLst>
            </p:cNvPr>
            <p:cNvCxnSpPr>
              <a:cxnSpLocks/>
            </p:cNvCxnSpPr>
            <p:nvPr/>
          </p:nvCxnSpPr>
          <p:spPr>
            <a:xfrm>
              <a:off x="8347679" y="5337857"/>
              <a:ext cx="125661" cy="697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E0E0197-3AEE-8957-701D-9301212D08B4}"/>
                </a:ext>
              </a:extLst>
            </p:cNvPr>
            <p:cNvCxnSpPr>
              <a:cxnSpLocks/>
            </p:cNvCxnSpPr>
            <p:nvPr/>
          </p:nvCxnSpPr>
          <p:spPr>
            <a:xfrm flipH="1">
              <a:off x="7590549" y="5343940"/>
              <a:ext cx="767761" cy="67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D89B25E-A34D-8736-3DDD-EFC5EEBFAEDD}"/>
                </a:ext>
              </a:extLst>
            </p:cNvPr>
            <p:cNvCxnSpPr>
              <a:cxnSpLocks/>
            </p:cNvCxnSpPr>
            <p:nvPr/>
          </p:nvCxnSpPr>
          <p:spPr>
            <a:xfrm>
              <a:off x="8358310" y="5346526"/>
              <a:ext cx="1098790" cy="6672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690814-2AA9-6241-DD03-0862F94D0432}"/>
                </a:ext>
              </a:extLst>
            </p:cNvPr>
            <p:cNvSpPr txBox="1"/>
            <p:nvPr/>
          </p:nvSpPr>
          <p:spPr>
            <a:xfrm>
              <a:off x="7081447" y="6021616"/>
              <a:ext cx="99935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cloudy?</a:t>
              </a:r>
            </a:p>
          </p:txBody>
        </p:sp>
        <p:sp>
          <p:nvSpPr>
            <p:cNvPr id="13" name="TextBox 12">
              <a:extLst>
                <a:ext uri="{FF2B5EF4-FFF2-40B4-BE49-F238E27FC236}">
                  <a16:creationId xmlns:a16="http://schemas.microsoft.com/office/drawing/2014/main" id="{8C3A73E7-3326-46B3-2F15-D9E4D1CAE0DA}"/>
                </a:ext>
              </a:extLst>
            </p:cNvPr>
            <p:cNvSpPr txBox="1"/>
            <p:nvPr/>
          </p:nvSpPr>
          <p:spPr>
            <a:xfrm>
              <a:off x="8033134" y="6026198"/>
              <a:ext cx="89926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sunny?</a:t>
              </a:r>
            </a:p>
          </p:txBody>
        </p:sp>
        <p:sp>
          <p:nvSpPr>
            <p:cNvPr id="14" name="TextBox 13">
              <a:extLst>
                <a:ext uri="{FF2B5EF4-FFF2-40B4-BE49-F238E27FC236}">
                  <a16:creationId xmlns:a16="http://schemas.microsoft.com/office/drawing/2014/main" id="{4DD93FDD-6267-BAC9-A7EC-D6AEE29CEF16}"/>
                </a:ext>
              </a:extLst>
            </p:cNvPr>
            <p:cNvSpPr txBox="1"/>
            <p:nvPr/>
          </p:nvSpPr>
          <p:spPr>
            <a:xfrm>
              <a:off x="8900186" y="6023154"/>
              <a:ext cx="10949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foggy?</a:t>
              </a:r>
            </a:p>
          </p:txBody>
        </p:sp>
        <p:sp>
          <p:nvSpPr>
            <p:cNvPr id="15" name="TextBox 14">
              <a:extLst>
                <a:ext uri="{FF2B5EF4-FFF2-40B4-BE49-F238E27FC236}">
                  <a16:creationId xmlns:a16="http://schemas.microsoft.com/office/drawing/2014/main" id="{213C06F7-A19B-0394-B082-F788CF7B2CC4}"/>
                </a:ext>
              </a:extLst>
            </p:cNvPr>
            <p:cNvSpPr txBox="1"/>
            <p:nvPr/>
          </p:nvSpPr>
          <p:spPr>
            <a:xfrm>
              <a:off x="9797317" y="6008684"/>
              <a:ext cx="7491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a:t>
              </a:r>
            </a:p>
          </p:txBody>
        </p:sp>
      </p:grpSp>
    </p:spTree>
    <p:extLst>
      <p:ext uri="{BB962C8B-B14F-4D97-AF65-F5344CB8AC3E}">
        <p14:creationId xmlns:p14="http://schemas.microsoft.com/office/powerpoint/2010/main" val="4747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FE540B-E412-354C-DB59-61E095AC92A8}"/>
              </a:ext>
            </a:extLst>
          </p:cNvPr>
          <p:cNvSpPr>
            <a:spLocks noGrp="1"/>
          </p:cNvSpPr>
          <p:nvPr>
            <p:ph type="sldNum" idx="97"/>
          </p:nvPr>
        </p:nvSpPr>
        <p:spPr/>
        <p:txBody>
          <a:bodyPr/>
          <a:lstStyle/>
          <a:p>
            <a:fld id="{86A8BF56-6CB3-514C-9A64-F39D95C9E25B}" type="slidenum">
              <a:rPr lang="en-US" smtClean="0"/>
              <a:t>7</a:t>
            </a:fld>
            <a:endParaRPr lang="en-US"/>
          </a:p>
        </p:txBody>
      </p:sp>
      <p:sp>
        <p:nvSpPr>
          <p:cNvPr id="2" name="Title 1">
            <a:extLst>
              <a:ext uri="{FF2B5EF4-FFF2-40B4-BE49-F238E27FC236}">
                <a16:creationId xmlns:a16="http://schemas.microsoft.com/office/drawing/2014/main" id="{B100F657-0768-BB4C-981F-53A78F1EC39B}"/>
              </a:ext>
            </a:extLst>
          </p:cNvPr>
          <p:cNvSpPr>
            <a:spLocks noGrp="1"/>
          </p:cNvSpPr>
          <p:nvPr>
            <p:ph type="title" idx="1"/>
          </p:nvPr>
        </p:nvSpPr>
        <p:spPr/>
        <p:txBody>
          <a:bodyPr/>
          <a:lstStyle/>
          <a:p>
            <a:r>
              <a:rPr lang="en-US" dirty="0"/>
              <a:t>How big are foundation models?</a:t>
            </a:r>
          </a:p>
        </p:txBody>
      </p:sp>
      <p:graphicFrame>
        <p:nvGraphicFramePr>
          <p:cNvPr id="4" name="Content Placeholder 3" descr="Graph showing that state-of-the-art LLMs are extremely large in size compared to other digital entities such as Mac OS, Windows 11 OS and a 2 hour long 4K movie">
            <a:extLst>
              <a:ext uri="{FF2B5EF4-FFF2-40B4-BE49-F238E27FC236}">
                <a16:creationId xmlns:a16="http://schemas.microsoft.com/office/drawing/2014/main" id="{84F650BB-4F30-CE30-0124-D3B95DA2FC6D}"/>
              </a:ext>
            </a:extLst>
          </p:cNvPr>
          <p:cNvGraphicFramePr>
            <a:graphicFrameLocks noGrp="1"/>
          </p:cNvGraphicFramePr>
          <p:nvPr>
            <p:ph idx="2"/>
            <p:extLst>
              <p:ext uri="{D42A27DB-BD31-4B8C-83A1-F6EECF244321}">
                <p14:modId xmlns:p14="http://schemas.microsoft.com/office/powerpoint/2010/main" val="3570047502"/>
              </p:ext>
            </p:extLst>
          </p:nvPr>
        </p:nvGraphicFramePr>
        <p:xfrm>
          <a:off x="6332048" y="1148157"/>
          <a:ext cx="5499590" cy="5279632"/>
        </p:xfrm>
        <a:graphic>
          <a:graphicData uri="http://schemas.openxmlformats.org/drawingml/2006/chart">
            <c:chart xmlns:c="http://schemas.openxmlformats.org/drawingml/2006/chart" xmlns:r="http://schemas.openxmlformats.org/officeDocument/2006/relationships" r:id="rId3"/>
          </a:graphicData>
        </a:graphic>
      </p:graphicFrame>
      <p:sp>
        <p:nvSpPr>
          <p:cNvPr id="8" name="Content Placeholder 2">
            <a:extLst>
              <a:ext uri="{FF2B5EF4-FFF2-40B4-BE49-F238E27FC236}">
                <a16:creationId xmlns:a16="http://schemas.microsoft.com/office/drawing/2014/main" id="{0DD1A8BF-32F9-A163-62EC-EDDAD569D9B7}"/>
              </a:ext>
            </a:extLst>
          </p:cNvPr>
          <p:cNvSpPr txBox="1">
            <a:spLocks/>
          </p:cNvSpPr>
          <p:nvPr/>
        </p:nvSpPr>
        <p:spPr>
          <a:xfrm>
            <a:off x="360363" y="1266228"/>
            <a:ext cx="6542326" cy="526269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lvl="1"/>
            <a:r>
              <a:rPr lang="en-US" sz="2000" dirty="0">
                <a:solidFill>
                  <a:sysClr val="windowText" lastClr="000000"/>
                </a:solidFill>
              </a:rPr>
              <a:t>Size of state-of-the-art (SOTA) models are as large as:</a:t>
            </a:r>
          </a:p>
          <a:p>
            <a:pPr lvl="2"/>
            <a:r>
              <a:rPr lang="en-US" sz="1600" dirty="0">
                <a:solidFill>
                  <a:sysClr val="windowText" lastClr="000000"/>
                </a:solidFill>
              </a:rPr>
              <a:t>474,000,000-page document</a:t>
            </a:r>
          </a:p>
          <a:p>
            <a:pPr lvl="2"/>
            <a:r>
              <a:rPr lang="en-US" sz="1600" dirty="0">
                <a:solidFill>
                  <a:sysClr val="windowText" lastClr="000000"/>
                </a:solidFill>
              </a:rPr>
              <a:t>35 hours of 4K content</a:t>
            </a:r>
          </a:p>
          <a:p>
            <a:pPr lvl="2"/>
            <a:r>
              <a:rPr lang="en-US" sz="1600" dirty="0">
                <a:solidFill>
                  <a:sysClr val="windowText" lastClr="000000"/>
                </a:solidFill>
              </a:rPr>
              <a:t>Codebase with 80,000,000,000 lines of code</a:t>
            </a:r>
          </a:p>
          <a:p>
            <a:pPr lvl="2"/>
            <a:endParaRPr lang="en-US" sz="1600" dirty="0">
              <a:solidFill>
                <a:sysClr val="windowText" lastClr="000000"/>
              </a:solidFill>
            </a:endParaRPr>
          </a:p>
          <a:p>
            <a:pPr lvl="1"/>
            <a:r>
              <a:rPr lang="en-US" sz="2000" dirty="0">
                <a:solidFill>
                  <a:sysClr val="windowText" lastClr="000000"/>
                </a:solidFill>
              </a:rPr>
              <a:t>Requires a lot of resources</a:t>
            </a:r>
          </a:p>
          <a:p>
            <a:pPr lvl="2"/>
            <a:r>
              <a:rPr lang="en-US" sz="1600" dirty="0">
                <a:solidFill>
                  <a:sysClr val="windowText" lastClr="000000"/>
                </a:solidFill>
              </a:rPr>
              <a:t>Can cost more than $100 million</a:t>
            </a:r>
          </a:p>
          <a:p>
            <a:pPr lvl="2"/>
            <a:r>
              <a:rPr lang="en-US" sz="1600" dirty="0">
                <a:solidFill>
                  <a:sysClr val="windowText" lastClr="000000"/>
                </a:solidFill>
              </a:rPr>
              <a:t>Hundreds of people involved</a:t>
            </a:r>
          </a:p>
          <a:p>
            <a:pPr lvl="2"/>
            <a:endParaRPr lang="en-US" sz="1600" dirty="0">
              <a:solidFill>
                <a:sysClr val="windowText" lastClr="000000"/>
              </a:solidFill>
            </a:endParaRPr>
          </a:p>
          <a:p>
            <a:endParaRPr lang="en-US" dirty="0"/>
          </a:p>
        </p:txBody>
      </p:sp>
    </p:spTree>
    <p:extLst>
      <p:ext uri="{BB962C8B-B14F-4D97-AF65-F5344CB8AC3E}">
        <p14:creationId xmlns:p14="http://schemas.microsoft.com/office/powerpoint/2010/main" val="490622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Use cases of LLMs</a:t>
            </a:r>
          </a:p>
        </p:txBody>
      </p:sp>
    </p:spTree>
    <p:extLst>
      <p:ext uri="{BB962C8B-B14F-4D97-AF65-F5344CB8AC3E}">
        <p14:creationId xmlns:p14="http://schemas.microsoft.com/office/powerpoint/2010/main" val="2713129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Medical">
            <a:extLst>
              <a:ext uri="{FF2B5EF4-FFF2-40B4-BE49-F238E27FC236}">
                <a16:creationId xmlns:a16="http://schemas.microsoft.com/office/drawing/2014/main" id="{65336032-E68C-C1C6-69E0-5504D5104B98}"/>
              </a:ext>
              <a:ext uri="{C183D7F6-B498-43B3-948B-1728B52AA6E4}">
                <adec:decorative xmlns:adec="http://schemas.microsoft.com/office/drawing/2017/decorative" val="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37796" y="1842009"/>
            <a:ext cx="1390370" cy="1390370"/>
          </a:xfrm>
          <a:prstGeom prst="rect">
            <a:avLst/>
          </a:prstGeom>
        </p:spPr>
      </p:pic>
      <p:pic>
        <p:nvPicPr>
          <p:cNvPr id="5" name="Graphic 4" descr="Coins">
            <a:extLst>
              <a:ext uri="{FF2B5EF4-FFF2-40B4-BE49-F238E27FC236}">
                <a16:creationId xmlns:a16="http://schemas.microsoft.com/office/drawing/2014/main" id="{521489E0-2868-B00C-44A4-F4E38583E632}"/>
              </a:ext>
              <a:ext uri="{C183D7F6-B498-43B3-948B-1728B52AA6E4}">
                <adec:decorative xmlns:adec="http://schemas.microsoft.com/office/drawing/2017/decorative" val="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32016" y="4588947"/>
            <a:ext cx="1390371" cy="1390371"/>
          </a:xfrm>
          <a:prstGeom prst="rect">
            <a:avLst/>
          </a:prstGeom>
        </p:spPr>
      </p:pic>
      <p:pic>
        <p:nvPicPr>
          <p:cNvPr id="6" name="Graphic 5" descr="Graduation cap">
            <a:extLst>
              <a:ext uri="{FF2B5EF4-FFF2-40B4-BE49-F238E27FC236}">
                <a16:creationId xmlns:a16="http://schemas.microsoft.com/office/drawing/2014/main" id="{824C183D-F942-B2E1-38AC-B8F0318F693F}"/>
              </a:ext>
              <a:ext uri="{C183D7F6-B498-43B3-948B-1728B52AA6E4}">
                <adec:decorative xmlns:adec="http://schemas.microsoft.com/office/drawing/2017/decorative" val="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00815" y="1058326"/>
            <a:ext cx="1390370" cy="1390370"/>
          </a:xfrm>
          <a:prstGeom prst="rect">
            <a:avLst/>
          </a:prstGeom>
        </p:spPr>
      </p:pic>
      <p:pic>
        <p:nvPicPr>
          <p:cNvPr id="7" name="Graphic 6" descr="Gavel">
            <a:extLst>
              <a:ext uri="{FF2B5EF4-FFF2-40B4-BE49-F238E27FC236}">
                <a16:creationId xmlns:a16="http://schemas.microsoft.com/office/drawing/2014/main" id="{3A00CD1D-718B-9B95-9A3B-FD84F08F9469}"/>
              </a:ext>
              <a:ext uri="{C183D7F6-B498-43B3-948B-1728B52AA6E4}">
                <adec:decorative xmlns:adec="http://schemas.microsoft.com/office/drawing/2017/decorative" val="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400815" y="5161623"/>
            <a:ext cx="1390371" cy="1390371"/>
          </a:xfrm>
          <a:prstGeom prst="rect">
            <a:avLst/>
          </a:prstGeom>
        </p:spPr>
      </p:pic>
      <p:pic>
        <p:nvPicPr>
          <p:cNvPr id="8" name="Graphic 7" descr="Customer review">
            <a:extLst>
              <a:ext uri="{FF2B5EF4-FFF2-40B4-BE49-F238E27FC236}">
                <a16:creationId xmlns:a16="http://schemas.microsoft.com/office/drawing/2014/main" id="{BB59C226-2D68-0D48-AED2-72A4C71A46FF}"/>
              </a:ext>
              <a:ext uri="{C183D7F6-B498-43B3-948B-1728B52AA6E4}">
                <adec:decorative xmlns:adec="http://schemas.microsoft.com/office/drawing/2017/decorative" val="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9244" y="1907941"/>
            <a:ext cx="1390370" cy="1390370"/>
          </a:xfrm>
          <a:prstGeom prst="rect">
            <a:avLst/>
          </a:prstGeom>
        </p:spPr>
      </p:pic>
      <p:pic>
        <p:nvPicPr>
          <p:cNvPr id="9" name="Graphic 8" descr="Marketing">
            <a:extLst>
              <a:ext uri="{FF2B5EF4-FFF2-40B4-BE49-F238E27FC236}">
                <a16:creationId xmlns:a16="http://schemas.microsoft.com/office/drawing/2014/main" id="{20554DA3-5C09-6E0E-69BD-4781E7A153F2}"/>
              </a:ext>
              <a:ext uri="{C183D7F6-B498-43B3-948B-1728B52AA6E4}">
                <adec:decorative xmlns:adec="http://schemas.microsoft.com/office/drawing/2017/decorative" val="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26224" y="4577301"/>
            <a:ext cx="1390371" cy="1390371"/>
          </a:xfrm>
          <a:prstGeom prst="rect">
            <a:avLst/>
          </a:prstGeom>
        </p:spPr>
      </p:pic>
      <p:sp>
        <p:nvSpPr>
          <p:cNvPr id="11" name="TextBox 10">
            <a:extLst>
              <a:ext uri="{FF2B5EF4-FFF2-40B4-BE49-F238E27FC236}">
                <a16:creationId xmlns:a16="http://schemas.microsoft.com/office/drawing/2014/main" id="{F698490E-D510-D71B-F08A-4686E8CB6EB7}"/>
              </a:ext>
            </a:extLst>
          </p:cNvPr>
          <p:cNvSpPr txBox="1"/>
          <p:nvPr/>
        </p:nvSpPr>
        <p:spPr>
          <a:xfrm>
            <a:off x="1988244" y="3045520"/>
            <a:ext cx="1277914" cy="369332"/>
          </a:xfrm>
          <a:prstGeom prst="rect">
            <a:avLst/>
          </a:prstGeom>
          <a:noFill/>
        </p:spPr>
        <p:txBody>
          <a:bodyPr wrap="none" rtlCol="0">
            <a:spAutoFit/>
          </a:bodyPr>
          <a:lstStyle/>
          <a:p>
            <a:r>
              <a:rPr lang="en-US" b="1" dirty="0"/>
              <a:t>Healthcare</a:t>
            </a:r>
          </a:p>
        </p:txBody>
      </p:sp>
      <p:sp>
        <p:nvSpPr>
          <p:cNvPr id="12" name="TextBox 11">
            <a:extLst>
              <a:ext uri="{FF2B5EF4-FFF2-40B4-BE49-F238E27FC236}">
                <a16:creationId xmlns:a16="http://schemas.microsoft.com/office/drawing/2014/main" id="{2BC5D082-2C0D-896F-1B0E-09C029494C6E}"/>
              </a:ext>
            </a:extLst>
          </p:cNvPr>
          <p:cNvSpPr txBox="1"/>
          <p:nvPr/>
        </p:nvSpPr>
        <p:spPr>
          <a:xfrm>
            <a:off x="2105263" y="5909958"/>
            <a:ext cx="1043876" cy="400110"/>
          </a:xfrm>
          <a:prstGeom prst="rect">
            <a:avLst/>
          </a:prstGeom>
          <a:noFill/>
        </p:spPr>
        <p:txBody>
          <a:bodyPr wrap="none" rtlCol="0">
            <a:spAutoFit/>
          </a:bodyPr>
          <a:lstStyle/>
          <a:p>
            <a:r>
              <a:rPr lang="en-US" sz="2000" b="1" dirty="0"/>
              <a:t>Finance</a:t>
            </a:r>
            <a:endParaRPr lang="en-US" b="1" dirty="0"/>
          </a:p>
        </p:txBody>
      </p:sp>
      <p:sp>
        <p:nvSpPr>
          <p:cNvPr id="13" name="TextBox 12">
            <a:extLst>
              <a:ext uri="{FF2B5EF4-FFF2-40B4-BE49-F238E27FC236}">
                <a16:creationId xmlns:a16="http://schemas.microsoft.com/office/drawing/2014/main" id="{C834ED11-79D4-0D1D-85D9-C0F5750CF673}"/>
              </a:ext>
            </a:extLst>
          </p:cNvPr>
          <p:cNvSpPr txBox="1"/>
          <p:nvPr/>
        </p:nvSpPr>
        <p:spPr>
          <a:xfrm>
            <a:off x="5501126" y="2095803"/>
            <a:ext cx="1189749" cy="369332"/>
          </a:xfrm>
          <a:prstGeom prst="rect">
            <a:avLst/>
          </a:prstGeom>
          <a:noFill/>
        </p:spPr>
        <p:txBody>
          <a:bodyPr wrap="none" rtlCol="0">
            <a:spAutoFit/>
          </a:bodyPr>
          <a:lstStyle/>
          <a:p>
            <a:r>
              <a:rPr lang="en-US" b="1" dirty="0"/>
              <a:t>Education</a:t>
            </a:r>
          </a:p>
        </p:txBody>
      </p:sp>
      <p:sp>
        <p:nvSpPr>
          <p:cNvPr id="14" name="TextBox 13">
            <a:extLst>
              <a:ext uri="{FF2B5EF4-FFF2-40B4-BE49-F238E27FC236}">
                <a16:creationId xmlns:a16="http://schemas.microsoft.com/office/drawing/2014/main" id="{BFEFB107-1EAD-183D-E724-3A948BFE71BB}"/>
              </a:ext>
            </a:extLst>
          </p:cNvPr>
          <p:cNvSpPr txBox="1"/>
          <p:nvPr/>
        </p:nvSpPr>
        <p:spPr>
          <a:xfrm>
            <a:off x="8752848" y="3230186"/>
            <a:ext cx="2137124" cy="400110"/>
          </a:xfrm>
          <a:prstGeom prst="rect">
            <a:avLst/>
          </a:prstGeom>
          <a:noFill/>
        </p:spPr>
        <p:txBody>
          <a:bodyPr wrap="none" rtlCol="0">
            <a:spAutoFit/>
          </a:bodyPr>
          <a:lstStyle/>
          <a:p>
            <a:r>
              <a:rPr lang="en-US" sz="2000" b="1" dirty="0"/>
              <a:t>Customer Service</a:t>
            </a:r>
          </a:p>
        </p:txBody>
      </p:sp>
      <p:sp>
        <p:nvSpPr>
          <p:cNvPr id="15" name="TextBox 14">
            <a:extLst>
              <a:ext uri="{FF2B5EF4-FFF2-40B4-BE49-F238E27FC236}">
                <a16:creationId xmlns:a16="http://schemas.microsoft.com/office/drawing/2014/main" id="{85C007F9-53CE-09D8-5E5A-7BAC330AA9CE}"/>
              </a:ext>
            </a:extLst>
          </p:cNvPr>
          <p:cNvSpPr txBox="1"/>
          <p:nvPr/>
        </p:nvSpPr>
        <p:spPr>
          <a:xfrm>
            <a:off x="8752848" y="5730315"/>
            <a:ext cx="1311578" cy="400110"/>
          </a:xfrm>
          <a:prstGeom prst="rect">
            <a:avLst/>
          </a:prstGeom>
          <a:noFill/>
        </p:spPr>
        <p:txBody>
          <a:bodyPr wrap="none" rtlCol="0">
            <a:spAutoFit/>
          </a:bodyPr>
          <a:lstStyle/>
          <a:p>
            <a:r>
              <a:rPr lang="en-US" sz="2000" b="1" dirty="0"/>
              <a:t>Marketing</a:t>
            </a:r>
          </a:p>
        </p:txBody>
      </p:sp>
      <p:grpSp>
        <p:nvGrpSpPr>
          <p:cNvPr id="18" name="Group 17">
            <a:extLst>
              <a:ext uri="{FF2B5EF4-FFF2-40B4-BE49-F238E27FC236}">
                <a16:creationId xmlns:a16="http://schemas.microsoft.com/office/drawing/2014/main" id="{4C9A6DED-523E-BF65-DB6E-80FAC10020E2}"/>
              </a:ext>
              <a:ext uri="{C183D7F6-B498-43B3-948B-1728B52AA6E4}">
                <adec:decorative xmlns:adec="http://schemas.microsoft.com/office/drawing/2017/decorative" val="1"/>
              </a:ext>
            </a:extLst>
          </p:cNvPr>
          <p:cNvGrpSpPr/>
          <p:nvPr/>
        </p:nvGrpSpPr>
        <p:grpSpPr>
          <a:xfrm>
            <a:off x="5252538" y="2766417"/>
            <a:ext cx="1686923" cy="2093924"/>
            <a:chOff x="5252538" y="2971851"/>
            <a:chExt cx="1686923" cy="2093924"/>
          </a:xfrm>
        </p:grpSpPr>
        <p:pic>
          <p:nvPicPr>
            <p:cNvPr id="16" name="Picture 7">
              <a:extLst>
                <a:ext uri="{FF2B5EF4-FFF2-40B4-BE49-F238E27FC236}">
                  <a16:creationId xmlns:a16="http://schemas.microsoft.com/office/drawing/2014/main" id="{C6085FC1-F081-8355-036B-2B2D2C6D145C}"/>
                </a:ext>
              </a:extLst>
            </p:cNvPr>
            <p:cNvPicPr>
              <a:picLocks noChangeAspect="1"/>
            </p:cNvPicPr>
            <p:nvPr/>
          </p:nvPicPr>
          <p:blipFill rotWithShape="1">
            <a:blip r:embed="rId15">
              <a:extLst>
                <a:ext uri="{96DAC541-7B7A-43D3-8B79-37D633B846F1}">
                  <asvg:svgBlip xmlns:asvg="http://schemas.microsoft.com/office/drawing/2016/SVG/main" r:embed="rId16"/>
                </a:ext>
              </a:extLst>
            </a:blip>
            <a:srcRect t="-1046" b="1275"/>
            <a:stretch/>
          </p:blipFill>
          <p:spPr>
            <a:xfrm>
              <a:off x="5252538" y="2971851"/>
              <a:ext cx="1686923" cy="1683056"/>
            </a:xfrm>
            <a:prstGeom prst="rect">
              <a:avLst/>
            </a:prstGeom>
            <a:effectLst>
              <a:outerShdw blurRad="50800" dist="38100" dir="2700000" algn="tl" rotWithShape="0">
                <a:prstClr val="black">
                  <a:alpha val="40000"/>
                </a:prstClr>
              </a:outerShdw>
            </a:effectLst>
          </p:spPr>
        </p:pic>
        <p:sp>
          <p:nvSpPr>
            <p:cNvPr id="17" name="TextBox 16">
              <a:extLst>
                <a:ext uri="{FF2B5EF4-FFF2-40B4-BE49-F238E27FC236}">
                  <a16:creationId xmlns:a16="http://schemas.microsoft.com/office/drawing/2014/main" id="{F253DABB-E68B-9103-82D1-BA7677F82DE3}"/>
                </a:ext>
              </a:extLst>
            </p:cNvPr>
            <p:cNvSpPr txBox="1"/>
            <p:nvPr/>
          </p:nvSpPr>
          <p:spPr>
            <a:xfrm>
              <a:off x="5736766" y="4696443"/>
              <a:ext cx="598241" cy="369332"/>
            </a:xfrm>
            <a:prstGeom prst="rect">
              <a:avLst/>
            </a:prstGeom>
            <a:noFill/>
          </p:spPr>
          <p:txBody>
            <a:bodyPr wrap="none" rtlCol="0">
              <a:spAutoFit/>
            </a:bodyPr>
            <a:lstStyle/>
            <a:p>
              <a:r>
                <a:rPr lang="en-US" dirty="0"/>
                <a:t>FMs</a:t>
              </a:r>
            </a:p>
          </p:txBody>
        </p:sp>
      </p:grpSp>
      <p:sp>
        <p:nvSpPr>
          <p:cNvPr id="2" name="Slide Number Placeholder 1">
            <a:extLst>
              <a:ext uri="{FF2B5EF4-FFF2-40B4-BE49-F238E27FC236}">
                <a16:creationId xmlns:a16="http://schemas.microsoft.com/office/drawing/2014/main" id="{362A3F76-6CF3-FDAD-433F-DBC1B3EC6F5D}"/>
              </a:ext>
            </a:extLst>
          </p:cNvPr>
          <p:cNvSpPr>
            <a:spLocks noGrp="1"/>
          </p:cNvSpPr>
          <p:nvPr>
            <p:ph type="sldNum" idx="97"/>
          </p:nvPr>
        </p:nvSpPr>
        <p:spPr/>
        <p:txBody>
          <a:bodyPr/>
          <a:lstStyle/>
          <a:p>
            <a:fld id="{86A8BF56-6CB3-514C-9A64-F39D95C9E25B}" type="slidenum">
              <a:rPr lang="en-US" smtClean="0"/>
              <a:t>9</a:t>
            </a:fld>
            <a:endParaRPr lang="en-US"/>
          </a:p>
        </p:txBody>
      </p:sp>
      <p:sp>
        <p:nvSpPr>
          <p:cNvPr id="21" name="Title 20">
            <a:extLst>
              <a:ext uri="{FF2B5EF4-FFF2-40B4-BE49-F238E27FC236}">
                <a16:creationId xmlns:a16="http://schemas.microsoft.com/office/drawing/2014/main" id="{5F94C0F5-731F-DB55-5C45-30FDA4DE5883}"/>
              </a:ext>
            </a:extLst>
          </p:cNvPr>
          <p:cNvSpPr>
            <a:spLocks noGrp="1"/>
          </p:cNvSpPr>
          <p:nvPr>
            <p:ph type="title" idx="1"/>
          </p:nvPr>
        </p:nvSpPr>
        <p:spPr/>
        <p:txBody>
          <a:bodyPr/>
          <a:lstStyle/>
          <a:p>
            <a:r>
              <a:rPr lang="en-US" dirty="0"/>
              <a:t>Revolutionizing various domains</a:t>
            </a:r>
          </a:p>
        </p:txBody>
      </p:sp>
      <p:sp>
        <p:nvSpPr>
          <p:cNvPr id="26" name="TextBox 25">
            <a:extLst>
              <a:ext uri="{FF2B5EF4-FFF2-40B4-BE49-F238E27FC236}">
                <a16:creationId xmlns:a16="http://schemas.microsoft.com/office/drawing/2014/main" id="{030C733F-2088-8028-4AD3-4CB0430D0418}"/>
              </a:ext>
            </a:extLst>
          </p:cNvPr>
          <p:cNvSpPr txBox="1"/>
          <p:nvPr/>
        </p:nvSpPr>
        <p:spPr>
          <a:xfrm>
            <a:off x="6098858" y="6207459"/>
            <a:ext cx="620683" cy="369332"/>
          </a:xfrm>
          <a:prstGeom prst="rect">
            <a:avLst/>
          </a:prstGeom>
          <a:noFill/>
        </p:spPr>
        <p:txBody>
          <a:bodyPr wrap="none" rtlCol="0">
            <a:spAutoFit/>
          </a:bodyPr>
          <a:lstStyle/>
          <a:p>
            <a:r>
              <a:rPr lang="en-US" sz="1800" b="1" dirty="0"/>
              <a:t>Law</a:t>
            </a:r>
            <a:endParaRPr lang="en-US" b="1" dirty="0"/>
          </a:p>
        </p:txBody>
      </p:sp>
    </p:spTree>
    <p:extLst>
      <p:ext uri="{BB962C8B-B14F-4D97-AF65-F5344CB8AC3E}">
        <p14:creationId xmlns:p14="http://schemas.microsoft.com/office/powerpoint/2010/main" val="35185006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EP-GitHub">
  <a:themeElements>
    <a:clrScheme name="MLU-Academy">
      <a:dk1>
        <a:sysClr val="windowText" lastClr="000000"/>
      </a:dk1>
      <a:lt1>
        <a:sysClr val="window" lastClr="FFFFFF"/>
      </a:lt1>
      <a:dk2>
        <a:srgbClr val="232F3E"/>
      </a:dk2>
      <a:lt2>
        <a:srgbClr val="F1F3F3"/>
      </a:lt2>
      <a:accent1>
        <a:srgbClr val="003181"/>
      </a:accent1>
      <a:accent2>
        <a:srgbClr val="FFAD97"/>
      </a:accent2>
      <a:accent3>
        <a:srgbClr val="F46EBB"/>
      </a:accent3>
      <a:accent4>
        <a:srgbClr val="2074D5"/>
      </a:accent4>
      <a:accent5>
        <a:srgbClr val="7C5AED"/>
      </a:accent5>
      <a:accent6>
        <a:srgbClr val="DF2A5D"/>
      </a:accent6>
      <a:hlink>
        <a:srgbClr val="0972D3"/>
      </a:hlink>
      <a:folHlink>
        <a:srgbClr val="0972D3"/>
      </a:folHlink>
    </a:clrScheme>
    <a:fontScheme name="MLU-Academy-fonts">
      <a:majorFont>
        <a:latin typeface="Amazon Ember Display Heavy"/>
        <a:ea typeface=""/>
        <a:cs typeface=""/>
      </a:majorFont>
      <a:minorFont>
        <a:latin typeface="Amazon Ember Display"/>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Squid Ink">
      <a:srgbClr val="161E2D"/>
    </a:custClr>
    <a:custClr name="Squid Ink">
      <a:srgbClr val="232F3E"/>
    </a:custClr>
    <a:custClr name="Stone">
      <a:srgbClr val="D4DADA"/>
    </a:custClr>
    <a:custClr name="Paper">
      <a:srgbClr val="F1F3F3"/>
    </a:custClr>
    <a:custClr name="White">
      <a:srgbClr val="FFFFFF"/>
    </a:custClr>
    <a:custClr name="blank">
      <a:srgbClr val="FFFFFF"/>
    </a:custClr>
    <a:custClr name="blank">
      <a:srgbClr val="FFFFFF"/>
    </a:custClr>
    <a:custClr name="blank">
      <a:srgbClr val="FFFFFF"/>
    </a:custClr>
    <a:custClr name="blank">
      <a:srgbClr val="FFFFFF"/>
    </a:custClr>
    <a:custClr name="blank">
      <a:srgbClr val="FFFFFF"/>
    </a:custClr>
    <a:custClr name="Anchor">
      <a:srgbClr val="003181"/>
    </a:custClr>
    <a:custClr name="Sky">
      <a:srgbClr val="2074D5"/>
    </a:custClr>
    <a:custClr name="Rind">
      <a:srgbClr val="FBD8BF"/>
    </a:custClr>
    <a:custClr name="Smile">
      <a:srgbClr val="FF9900"/>
    </a:custClr>
    <a:custClr name="blank">
      <a:srgbClr val="FFFFFF"/>
    </a:custClr>
    <a:custClr name="Galaxy">
      <a:srgbClr val="330066"/>
    </a:custClr>
    <a:custClr name="Cosmos">
      <a:srgbClr val="DF2A5D"/>
    </a:custClr>
    <a:custClr name="Violet">
      <a:srgbClr val="7C5AED"/>
    </a:custClr>
    <a:custClr name="Cyan">
      <a:srgbClr val="7CE8F4"/>
    </a:custClr>
    <a:custClr name="blank">
      <a:srgbClr val="FFFFFF"/>
    </a:custClr>
    <a:custClr name="Sea Blue">
      <a:srgbClr val="005276"/>
    </a:custClr>
    <a:custClr name="Aqua">
      <a:srgbClr val="007FAA"/>
    </a:custClr>
    <a:custClr name="Lab">
      <a:srgbClr val="38EF7D"/>
    </a:custClr>
    <a:custClr name="Mist">
      <a:srgbClr val="9FFCEA"/>
    </a:custClr>
    <a:custClr name="blank">
      <a:srgbClr val="FFFFFF"/>
    </a:custClr>
    <a:custClr name="Anchor">
      <a:srgbClr val="003181"/>
    </a:custClr>
    <a:custClr name="Sky">
      <a:srgbClr val="2074D5"/>
    </a:custClr>
    <a:custClr name="Magenta">
      <a:srgbClr val="F46EBB"/>
    </a:custClr>
    <a:custClr name="Peach">
      <a:srgbClr val="FFAD97"/>
    </a:custClr>
    <a:custClr name="blank">
      <a:srgbClr val="FFFFFF"/>
    </a:custClr>
  </a:custClrLst>
  <a:extLst>
    <a:ext uri="{05A4C25C-085E-4340-85A3-A5531E510DB2}">
      <thm15:themeFamily xmlns:thm15="http://schemas.microsoft.com/office/thememl/2012/main" name="EEP-GitHub" id="{46C2070B-201F-2D4C-9CB9-A358C6565537}" vid="{B4623389-C137-074A-BBFC-3901CA138E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EEP-GitHub</Template>
  <TotalTime>4504</TotalTime>
  <Words>3504</Words>
  <Application>Microsoft Macintosh PowerPoint</Application>
  <PresentationFormat>Widescreen</PresentationFormat>
  <Paragraphs>245</Paragraphs>
  <Slides>23</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Amazon Ember</vt:lpstr>
      <vt:lpstr>Amazon Ember Display</vt:lpstr>
      <vt:lpstr>Amazon Ember Display Heavy</vt:lpstr>
      <vt:lpstr>Amazon Ember Heavy</vt:lpstr>
      <vt:lpstr>Amazon Ember Light</vt:lpstr>
      <vt:lpstr>AmazonEmber</vt:lpstr>
      <vt:lpstr>Arial</vt:lpstr>
      <vt:lpstr>Calibri</vt:lpstr>
      <vt:lpstr>Lucida Console</vt:lpstr>
      <vt:lpstr>Söhne</vt:lpstr>
      <vt:lpstr>EEP-GitHub</vt:lpstr>
      <vt:lpstr>Introduction to Generative AI</vt:lpstr>
      <vt:lpstr>“Generative models are a key enabler of machine creativity, allowing machines to go beyond what they’ve seen before and create something new”</vt:lpstr>
      <vt:lpstr>Today’s activities</vt:lpstr>
      <vt:lpstr>Introduction to generative AI</vt:lpstr>
      <vt:lpstr>Foundation models</vt:lpstr>
      <vt:lpstr>Large Language Models (LLMs)</vt:lpstr>
      <vt:lpstr>How big are foundation models?</vt:lpstr>
      <vt:lpstr>Use cases of LLMs</vt:lpstr>
      <vt:lpstr>Revolutionizing various domains</vt:lpstr>
      <vt:lpstr>Conversational chatbots</vt:lpstr>
      <vt:lpstr>Interactive training</vt:lpstr>
      <vt:lpstr>Creative assistant</vt:lpstr>
      <vt:lpstr>Productivity tools</vt:lpstr>
      <vt:lpstr>Data analytics</vt:lpstr>
      <vt:lpstr>Amazon Bedrock</vt:lpstr>
      <vt:lpstr>Amazon Bedrock</vt:lpstr>
      <vt:lpstr>Amazon Bedrock</vt:lpstr>
      <vt:lpstr>Amazon Titan models</vt:lpstr>
      <vt:lpstr>Amazon Titan Text Models</vt:lpstr>
      <vt:lpstr>Bedrock Use Cases (1/2)</vt:lpstr>
      <vt:lpstr>Bedrock Use Cases (2/2)</vt:lpstr>
      <vt:lpstr>Next lesson</vt:lpstr>
      <vt:lpstr>PowerPoint Presentation</vt:lpstr>
    </vt:vector>
  </TitlesOfParts>
  <Manager/>
  <Company>Amazon,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Educator Enablement Program - Generative AI</dc:title>
  <dc:subject>Introduction to Generative AI</dc:subject>
  <dc:creator>Machine Learning University</dc:creator>
  <cp:keywords/>
  <dc:description/>
  <cp:lastModifiedBy>dos Santos Junior, Jose Cassio</cp:lastModifiedBy>
  <cp:revision>44</cp:revision>
  <dcterms:created xsi:type="dcterms:W3CDTF">2022-11-16T15:46:36Z</dcterms:created>
  <dcterms:modified xsi:type="dcterms:W3CDTF">2025-01-08T23:17:14Z</dcterms:modified>
  <cp:category/>
</cp:coreProperties>
</file>